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20"/>
  </p:notesMasterIdLst>
  <p:handoutMasterIdLst>
    <p:handoutMasterId r:id="rId21"/>
  </p:handoutMasterIdLst>
  <p:sldIdLst>
    <p:sldId id="2147481358" r:id="rId2"/>
    <p:sldId id="2147481343" r:id="rId3"/>
    <p:sldId id="2147481368" r:id="rId4"/>
    <p:sldId id="2147481375" r:id="rId5"/>
    <p:sldId id="2147481366" r:id="rId6"/>
    <p:sldId id="2147481363" r:id="rId7"/>
    <p:sldId id="2147481360" r:id="rId8"/>
    <p:sldId id="2147481376" r:id="rId9"/>
    <p:sldId id="2147481361" r:id="rId10"/>
    <p:sldId id="2147481364" r:id="rId11"/>
    <p:sldId id="2147481446" r:id="rId12"/>
    <p:sldId id="2147481378" r:id="rId13"/>
    <p:sldId id="2147481445" r:id="rId14"/>
    <p:sldId id="2147481379" r:id="rId15"/>
    <p:sldId id="2147481370" r:id="rId16"/>
    <p:sldId id="2147481448" r:id="rId17"/>
    <p:sldId id="2147481449" r:id="rId18"/>
    <p:sldId id="21474813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E1B"/>
    <a:srgbClr val="7DBA00"/>
    <a:srgbClr val="7DC397"/>
    <a:srgbClr val="ECECEC"/>
    <a:srgbClr val="4E008E"/>
    <a:srgbClr val="B50094"/>
    <a:srgbClr val="FE5000"/>
    <a:srgbClr val="ED9634"/>
    <a:srgbClr val="005776"/>
    <a:srgbClr val="006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19"/>
    <p:restoredTop sz="78367"/>
  </p:normalViewPr>
  <p:slideViewPr>
    <p:cSldViewPr snapToGrid="0">
      <p:cViewPr varScale="1">
        <p:scale>
          <a:sx n="75" d="100"/>
          <a:sy n="75" d="100"/>
        </p:scale>
        <p:origin x="1387" y="4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05" d="100"/>
          <a:sy n="105" d="100"/>
        </p:scale>
        <p:origin x="415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latin typeface="Aptos" panose="020B0004020202020204" pitchFamily="34" charset="0"/>
              </a:rPr>
              <a:t>2/12/2026</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9F2D4C33-E834-184F-A85B-4B1A7D742F82}" type="datetimeFigureOut">
              <a:rPr lang="en-US" smtClean="0"/>
              <a:pPr/>
              <a:t>2/12/2026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CEEA2CD3-FB95-D94F-9F04-F9F995EAB822}" type="slidenum">
              <a:rPr lang="en-US" smtClean="0"/>
              <a:pPr/>
              <a:t>‹#›</a:t>
            </a:fld>
            <a:endParaRPr lang="en-US" dirty="0"/>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rnl.sharepoint.com/sites/branding/SitePages/presentations.aspx"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685800" y="4400550"/>
            <a:ext cx="5486400" cy="3774460"/>
          </a:xfrm>
        </p:spPr>
        <p:txBody>
          <a:bodyPr/>
          <a:lstStyle/>
          <a:p>
            <a:pPr>
              <a:lnSpc>
                <a:spcPct val="90000"/>
              </a:lnSpc>
              <a:spcBef>
                <a:spcPts val="1200"/>
              </a:spcBef>
              <a:spcAft>
                <a:spcPts val="60"/>
              </a:spcAft>
              <a:buNone/>
            </a:pPr>
            <a:r>
              <a:rPr lang="en-US" b="1" dirty="0">
                <a:latin typeface="Aptos Light" panose="020B0004020202020204" pitchFamily="34" charset="0"/>
                <a:ea typeface="Aptos" panose="02000000000000000000" pitchFamily="2" charset="0"/>
              </a:rPr>
              <a:t>Accessing Title Slide Options </a:t>
            </a:r>
            <a:br>
              <a:rPr lang="en-US" b="1" dirty="0">
                <a:latin typeface="Aptos Light" panose="020B0004020202020204" pitchFamily="34" charset="0"/>
                <a:ea typeface="Aptos" panose="02000000000000000000" pitchFamily="2" charset="0"/>
              </a:rPr>
            </a:br>
            <a:r>
              <a:rPr lang="en-US" dirty="0">
                <a:latin typeface="Aptos Light" panose="020B0004020202020204" pitchFamily="34" charset="0"/>
                <a:ea typeface="Aptos" panose="02000000000000000000" pitchFamily="2" charset="0"/>
              </a:rPr>
              <a:t>The standard ORNL presentation template includes five branded title slide layouts:</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Standard</a:t>
            </a:r>
            <a:r>
              <a:rPr lang="en-US" dirty="0">
                <a:latin typeface="Aptos Light" panose="020B0004020202020204" pitchFamily="34" charset="0"/>
                <a:ea typeface="Aptos" panose="02000000000000000000" pitchFamily="2" charset="0"/>
              </a:rPr>
              <a:t>. The preferred layout for lab-wide and general presentations. Features a default aerial photograph of the lab.</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Image</a:t>
            </a:r>
            <a:r>
              <a:rPr lang="en-US" dirty="0">
                <a:latin typeface="Aptos Light" panose="020B0004020202020204" pitchFamily="34" charset="0"/>
                <a:ea typeface="Aptos" panose="02000000000000000000" pitchFamily="2" charset="0"/>
              </a:rPr>
              <a:t>. Allows replacement of the default background with a custom full-slide image (16:9 or 4:3 landscape format).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Portrait Image</a:t>
            </a:r>
            <a:r>
              <a:rPr lang="en-US" dirty="0">
                <a:latin typeface="Aptos Light" panose="020B0004020202020204" pitchFamily="34" charset="0"/>
                <a:ea typeface="Aptos" panose="02000000000000000000" pitchFamily="2" charset="0"/>
              </a:rPr>
              <a:t>. Supports inclusion of a custom 4:3 portrait image positioned next to the introductory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Landscape Image</a:t>
            </a:r>
            <a:r>
              <a:rPr lang="en-US" dirty="0">
                <a:latin typeface="Aptos Light" panose="020B0004020202020204" pitchFamily="34" charset="0"/>
                <a:ea typeface="Aptos" panose="02000000000000000000" pitchFamily="2" charset="0"/>
              </a:rPr>
              <a:t>. Supports inclusion of a custom 16:9 landscape image positioned next to the introductory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Text Only</a:t>
            </a:r>
            <a:r>
              <a:rPr lang="en-US" dirty="0">
                <a:latin typeface="Aptos Light" panose="020B0004020202020204" pitchFamily="34" charset="0"/>
                <a:ea typeface="Aptos" panose="02000000000000000000" pitchFamily="2" charset="0"/>
              </a:rPr>
              <a:t>. Offers additional space for longer titles and multiple presenters.</a:t>
            </a:r>
          </a:p>
          <a:p>
            <a:pPr>
              <a:lnSpc>
                <a:spcPct val="90000"/>
              </a:lnSpc>
              <a:spcBef>
                <a:spcPts val="1200"/>
              </a:spcBef>
              <a:spcAft>
                <a:spcPts val="60"/>
              </a:spcAft>
              <a:buNone/>
            </a:pPr>
            <a:r>
              <a:rPr lang="en-US" dirty="0">
                <a:latin typeface="Aptos Light" panose="020B0004020202020204" pitchFamily="34" charset="0"/>
                <a:ea typeface="Aptos" panose="02000000000000000000" pitchFamily="2" charset="0"/>
              </a:rPr>
              <a:t>Additional Lab-approved title slides specific to directorates and user facilities are available in PowerPoint under the following folders: </a:t>
            </a:r>
            <a:r>
              <a:rPr lang="en-US" b="1" dirty="0">
                <a:latin typeface="Aptos Light" panose="020B0004020202020204" pitchFamily="34" charset="0"/>
                <a:ea typeface="Aptos" panose="02000000000000000000" pitchFamily="2" charset="0"/>
              </a:rPr>
              <a:t>Custom Title Slides</a:t>
            </a:r>
            <a:r>
              <a:rPr lang="en-US" dirty="0">
                <a:latin typeface="Aptos Light" panose="020B0004020202020204" pitchFamily="34" charset="0"/>
                <a:ea typeface="Aptos" panose="02000000000000000000" pitchFamily="2" charset="0"/>
              </a:rPr>
              <a:t> and </a:t>
            </a:r>
            <a:r>
              <a:rPr lang="en-US" b="1" dirty="0">
                <a:latin typeface="Aptos Light" panose="020B0004020202020204" pitchFamily="34" charset="0"/>
                <a:ea typeface="Aptos" panose="02000000000000000000" pitchFamily="2" charset="0"/>
              </a:rPr>
              <a:t>User Facility Templates</a:t>
            </a:r>
            <a:r>
              <a:rPr lang="en-US" dirty="0">
                <a:latin typeface="Aptos Light" panose="020B0004020202020204" pitchFamily="34" charset="0"/>
                <a:ea typeface="Aptos" panose="02000000000000000000" pitchFamily="2" charset="0"/>
              </a:rPr>
              <a:t>, located in </a:t>
            </a:r>
            <a:r>
              <a:rPr lang="en-US" b="1" dirty="0">
                <a:latin typeface="Aptos Light" panose="020B0004020202020204" pitchFamily="34" charset="0"/>
                <a:ea typeface="Aptos" panose="02000000000000000000" pitchFamily="2" charset="0"/>
              </a:rPr>
              <a:t>Presentation Templates</a:t>
            </a:r>
            <a:r>
              <a:rPr lang="en-US" dirty="0">
                <a:latin typeface="Aptos Light" panose="020B0004020202020204" pitchFamily="34" charset="0"/>
                <a:ea typeface="Aptos" panose="02000000000000000000" pitchFamily="2" charset="0"/>
              </a:rPr>
              <a:t>.</a:t>
            </a:r>
          </a:p>
          <a:p>
            <a:pPr>
              <a:lnSpc>
                <a:spcPct val="90000"/>
              </a:lnSpc>
              <a:spcBef>
                <a:spcPts val="1200"/>
              </a:spcBef>
              <a:spcAft>
                <a:spcPts val="60"/>
              </a:spcAft>
              <a:buNone/>
            </a:pPr>
            <a:endParaRPr lang="en-US" b="1" dirty="0">
              <a:latin typeface="Aptos Light" panose="020B0004020202020204" pitchFamily="34" charset="0"/>
              <a:ea typeface="Aptos" panose="02000000000000000000" pitchFamily="2" charset="0"/>
            </a:endParaRPr>
          </a:p>
          <a:p>
            <a:pPr>
              <a:lnSpc>
                <a:spcPct val="90000"/>
              </a:lnSpc>
              <a:spcBef>
                <a:spcPts val="1200"/>
              </a:spcBef>
              <a:spcAft>
                <a:spcPts val="60"/>
              </a:spcAft>
              <a:buNone/>
            </a:pPr>
            <a:r>
              <a:rPr lang="en-US" b="1" dirty="0">
                <a:latin typeface="Aptos Light" panose="020B0004020202020204" pitchFamily="34" charset="0"/>
                <a:ea typeface="Aptos" panose="02000000000000000000" pitchFamily="2" charset="0"/>
              </a:rPr>
              <a:t>Custom Title Slide Guidelines</a:t>
            </a:r>
            <a:endParaRPr lang="en-US" dirty="0">
              <a:latin typeface="Aptos Light" panose="020B0004020202020204" pitchFamily="34" charset="0"/>
              <a:ea typeface="Aptos" panose="02000000000000000000" pitchFamily="2" charset="0"/>
            </a:endParaRP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Image Rights</a:t>
            </a:r>
            <a:r>
              <a:rPr lang="en-US" dirty="0">
                <a:latin typeface="Aptos Light" panose="020B0004020202020204" pitchFamily="34" charset="0"/>
                <a:ea typeface="Aptos" panose="02000000000000000000" pitchFamily="2" charset="0"/>
              </a:rPr>
              <a:t>. Any custom images, graphics, or photography must be owned by ORNL or used with documented permission from the original creator or source.</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Appropriate Image Use</a:t>
            </a:r>
            <a:r>
              <a:rPr lang="en-US" dirty="0">
                <a:latin typeface="Aptos Light" panose="020B0004020202020204" pitchFamily="34" charset="0"/>
                <a:ea typeface="Aptos" panose="02000000000000000000" pitchFamily="2" charset="0"/>
              </a:rPr>
              <a:t>. Select images that work well with the layout. Ensure the focal point of the image is not obscured by the title text and white overlay box.</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Relevance and Impact.</a:t>
            </a:r>
            <a:r>
              <a:rPr lang="en-US" dirty="0">
                <a:latin typeface="Aptos Light" panose="020B0004020202020204" pitchFamily="34" charset="0"/>
                <a:ea typeface="Aptos" panose="02000000000000000000" pitchFamily="2" charset="0"/>
              </a:rPr>
              <a:t> Visuals are a key element of effective communication. Whenever possible, use imagery that enhances the message of your presentation and reflects ORNL’s mission and values.</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Quality and Clarity.</a:t>
            </a:r>
            <a:r>
              <a:rPr lang="en-US" dirty="0">
                <a:latin typeface="Aptos Light" panose="020B0004020202020204" pitchFamily="34" charset="0"/>
                <a:ea typeface="Aptos" panose="02000000000000000000" pitchFamily="2" charset="0"/>
              </a:rPr>
              <a:t> Use high-resolution images for clarity on large screens. Avoid overly complex or dark images that may conflict with the title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Text-Only Option.</a:t>
            </a:r>
            <a:r>
              <a:rPr lang="en-US" dirty="0">
                <a:latin typeface="Aptos Light" panose="020B0004020202020204" pitchFamily="34" charset="0"/>
                <a:ea typeface="Aptos" panose="02000000000000000000" pitchFamily="2" charset="0"/>
              </a:rPr>
              <a:t> If no appropriate or approved imagery is available, or if imagery is not permitted for the subject matter, the </a:t>
            </a:r>
            <a:r>
              <a:rPr lang="en-US" b="1" dirty="0">
                <a:latin typeface="Aptos Light" panose="020B0004020202020204" pitchFamily="34" charset="0"/>
                <a:ea typeface="Aptos" panose="02000000000000000000" pitchFamily="2" charset="0"/>
              </a:rPr>
              <a:t>Title | Text Only</a:t>
            </a:r>
            <a:r>
              <a:rPr lang="en-US" dirty="0">
                <a:latin typeface="Aptos Light" panose="020B0004020202020204" pitchFamily="34" charset="0"/>
                <a:ea typeface="Aptos" panose="02000000000000000000" pitchFamily="2" charset="0"/>
              </a:rPr>
              <a:t> layout provides a clean, professional alternative.</a:t>
            </a:r>
            <a:endParaRPr lang="en-US" dirty="0">
              <a:effectLst/>
              <a:latin typeface="Aptos Light" panose="020B0004020202020204" pitchFamily="34" charset="0"/>
              <a:ea typeface="Aptos" panose="02000000000000000000" pitchFamily="2" charset="0"/>
            </a:endParaRPr>
          </a:p>
          <a:p>
            <a:pPr>
              <a:lnSpc>
                <a:spcPct val="90000"/>
              </a:lnSpc>
              <a:spcBef>
                <a:spcPts val="1200"/>
              </a:spcBef>
              <a:spcAft>
                <a:spcPts val="60"/>
              </a:spcAft>
            </a:pPr>
            <a:endParaRPr lang="en-US" dirty="0">
              <a:effectLst/>
              <a:latin typeface="Aptos Light" panose="020B0004020202020204" pitchFamily="34" charset="0"/>
              <a:ea typeface="Aptos" panose="02000000000000000000" pitchFamily="2" charset="0"/>
            </a:endParaRPr>
          </a:p>
          <a:p>
            <a:pPr marL="0" indent="0">
              <a:lnSpc>
                <a:spcPct val="90000"/>
              </a:lnSpc>
              <a:spcBef>
                <a:spcPts val="1200"/>
              </a:spcBef>
              <a:spcAft>
                <a:spcPts val="60"/>
              </a:spcAft>
              <a:buFont typeface="Arial" panose="020B0604020202020204" pitchFamily="34" charset="0"/>
              <a:buNone/>
            </a:pPr>
            <a:r>
              <a:rPr lang="en-US" b="1" dirty="0">
                <a:effectLst/>
                <a:latin typeface="Aptos Light" panose="020B0004020202020204" pitchFamily="34" charset="0"/>
                <a:ea typeface="Aptos" panose="02000000000000000000" pitchFamily="2" charset="0"/>
              </a:rPr>
              <a:t>Learn more about ORNL presentations</a:t>
            </a:r>
          </a:p>
          <a:p>
            <a:pPr marL="628650" lvl="1" indent="-171450">
              <a:lnSpc>
                <a:spcPct val="90000"/>
              </a:lnSpc>
              <a:spcBef>
                <a:spcPts val="1200"/>
              </a:spcBef>
              <a:spcAft>
                <a:spcPts val="60"/>
              </a:spcAft>
              <a:buFont typeface="Arial" panose="020B0604020202020204" pitchFamily="34" charset="0"/>
              <a:buChar char="•"/>
            </a:pPr>
            <a:r>
              <a:rPr lang="en-US" b="0" dirty="0">
                <a:latin typeface="Aptos Light" panose="020B0004020202020204" pitchFamily="34" charset="0"/>
                <a:ea typeface="Aptos" panose="02000000000000000000" pitchFamily="2" charset="0"/>
                <a:hlinkClick r:id="rId3" tooltip="https://ornl.sharepoint.com/sites/branding/sitepages/electronic-presentations.aspx?xsdata=mdv8mdj8fdrhy2i1yze4ymmzyzrhotg3n2qwmdhkzdk5nmvlywnmfgrim2rizdqzngm0yjq1ndq5zjhhmdu1m2y5zjvmmjvlfdb8mhw2mzg4mzu0mjm4mjezotu5mjb8vw5rbm93bnxwr1zoylhovfpxtjfjbwwwzvzobgnuwnbzmly4zxlkv0lqb2lnqzr3tgpbd01eqwlmq0prswpvavyybhvneklptenkqlrpstzjazkwyudweulpd2lwmvfpt2pfegzrpt18mxxmmk5vwvhsekx6rtvpamrrtw1wbu9ezghobuk0txpsbu1uzghnrgxrtlrrnvptttvprff3twpzd1fium9jbvzowkm1mk1poxrawe56wvdkbgn5ohhoelezt1rrmu5ewtforev3fdnjmdnkntrjotuzytrjzte3n2qwmdhkzdk5nmvlywnmfdy1ngiyntqxndcwntq4mdhim2u1zjkwywvmyzm0ogi3&amp;sdata=mkhhmevsmln6eexwyzhoafhiuhjhrflmb2lzatvsofrktel1zlfjnxdndz0%3d&amp;ovuser=db3dbd43-4c4b-4544-9f8a-0553f9f5f25e%2c7nj%40ornl.gov">
                  <a:extLst>
                    <a:ext uri="{A12FA001-AC4F-418D-AE19-62706E023703}">
                      <ahyp:hlinkClr xmlns:ahyp="http://schemas.microsoft.com/office/drawing/2018/hyperlinkcolor" val="tx"/>
                    </a:ext>
                  </a:extLst>
                </a:hlinkClick>
              </a:rPr>
              <a:t>https://ornl.sharepoint.com/sites/branding/SitePages/presentations.aspx</a:t>
            </a:r>
            <a:endParaRPr lang="en-US" b="0" dirty="0">
              <a:latin typeface="Aptos Light" panose="020B0004020202020204" pitchFamily="34" charset="0"/>
              <a:ea typeface="Aptos" panose="02000000000000000000" pitchFamily="2" charset="0"/>
            </a:endParaRPr>
          </a:p>
        </p:txBody>
      </p:sp>
      <p:sp>
        <p:nvSpPr>
          <p:cNvPr id="4" name="Slide Number Placeholder 3"/>
          <p:cNvSpPr>
            <a:spLocks noGrp="1"/>
          </p:cNvSpPr>
          <p:nvPr>
            <p:ph type="sldNum" sz="quarter" idx="5"/>
          </p:nvPr>
        </p:nvSpPr>
        <p:spPr/>
        <p:txBody>
          <a:bodyPr/>
          <a:lstStyle/>
          <a:p>
            <a:fld id="{CEEA2CD3-FB95-D94F-9F04-F9F995EAB822}" type="slidenum">
              <a:rPr lang="en-US" smtClean="0"/>
              <a:t>1</a:t>
            </a:fld>
            <a:endParaRPr lang="en-US"/>
          </a:p>
        </p:txBody>
      </p:sp>
    </p:spTree>
    <p:extLst>
      <p:ext uri="{BB962C8B-B14F-4D97-AF65-F5344CB8AC3E}">
        <p14:creationId xmlns:p14="http://schemas.microsoft.com/office/powerpoint/2010/main" val="4034575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Aptos" panose="020B00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12</a:t>
            </a:fld>
            <a:endParaRPr lang="en-US" dirty="0"/>
          </a:p>
        </p:txBody>
      </p:sp>
    </p:spTree>
    <p:extLst>
      <p:ext uri="{BB962C8B-B14F-4D97-AF65-F5344CB8AC3E}">
        <p14:creationId xmlns:p14="http://schemas.microsoft.com/office/powerpoint/2010/main" val="1843160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E4C30-2F6D-C4FB-6996-0A8ABF2AD3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BF35FC-1CC2-5704-C4C2-E3171140E7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621C94-2EEB-EAD1-07B0-6CFE932BFB26}"/>
              </a:ext>
            </a:extLst>
          </p:cNvPr>
          <p:cNvSpPr>
            <a:spLocks noGrp="1"/>
          </p:cNvSpPr>
          <p:nvPr>
            <p:ph type="body" idx="1"/>
          </p:nvPr>
        </p:nvSpPr>
        <p:spPr/>
        <p:txBody>
          <a:bodyPr/>
          <a:lstStyle/>
          <a:p>
            <a:endParaRPr lang="en-US" sz="1200" b="0" i="0" kern="1200" dirty="0">
              <a:solidFill>
                <a:schemeClr val="tx1"/>
              </a:solidFill>
              <a:effectLst/>
              <a:latin typeface="Aptos" panose="020B0004020202020204" pitchFamily="34" charset="0"/>
              <a:ea typeface="+mn-ea"/>
              <a:cs typeface="+mn-cs"/>
            </a:endParaRPr>
          </a:p>
          <a:p>
            <a:endParaRPr lang="en-US" dirty="0"/>
          </a:p>
        </p:txBody>
      </p:sp>
      <p:sp>
        <p:nvSpPr>
          <p:cNvPr id="4" name="Slide Number Placeholder 3">
            <a:extLst>
              <a:ext uri="{FF2B5EF4-FFF2-40B4-BE49-F238E27FC236}">
                <a16:creationId xmlns:a16="http://schemas.microsoft.com/office/drawing/2014/main" id="{BF5F778A-EFD2-4E6E-191A-5F6E2603A888}"/>
              </a:ext>
            </a:extLst>
          </p:cNvPr>
          <p:cNvSpPr>
            <a:spLocks noGrp="1"/>
          </p:cNvSpPr>
          <p:nvPr>
            <p:ph type="sldNum" sz="quarter" idx="5"/>
          </p:nvPr>
        </p:nvSpPr>
        <p:spPr/>
        <p:txBody>
          <a:bodyPr/>
          <a:lstStyle/>
          <a:p>
            <a:fld id="{CEEA2CD3-FB95-D94F-9F04-F9F995EAB822}" type="slidenum">
              <a:rPr lang="en-US" smtClean="0"/>
              <a:pPr/>
              <a:t>13</a:t>
            </a:fld>
            <a:endParaRPr lang="en-US" dirty="0"/>
          </a:p>
        </p:txBody>
      </p:sp>
    </p:spTree>
    <p:extLst>
      <p:ext uri="{BB962C8B-B14F-4D97-AF65-F5344CB8AC3E}">
        <p14:creationId xmlns:p14="http://schemas.microsoft.com/office/powerpoint/2010/main" val="2947932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Aptos" panose="020B0004020202020204" pitchFamily="34" charset="0"/>
              <a:ea typeface="+mn-ea"/>
              <a:cs typeface="+mn-cs"/>
            </a:endParaRPr>
          </a:p>
        </p:txBody>
      </p:sp>
      <p:sp>
        <p:nvSpPr>
          <p:cNvPr id="4" name="Slide Number Placeholder 3"/>
          <p:cNvSpPr>
            <a:spLocks noGrp="1"/>
          </p:cNvSpPr>
          <p:nvPr>
            <p:ph type="sldNum" sz="quarter" idx="5"/>
          </p:nvPr>
        </p:nvSpPr>
        <p:spPr/>
        <p:txBody>
          <a:bodyPr/>
          <a:lstStyle/>
          <a:p>
            <a:fld id="{CEEA2CD3-FB95-D94F-9F04-F9F995EAB822}" type="slidenum">
              <a:rPr lang="en-US" smtClean="0"/>
              <a:pPr/>
              <a:t>14</a:t>
            </a:fld>
            <a:endParaRPr lang="en-US" dirty="0"/>
          </a:p>
        </p:txBody>
      </p:sp>
    </p:spTree>
    <p:extLst>
      <p:ext uri="{BB962C8B-B14F-4D97-AF65-F5344CB8AC3E}">
        <p14:creationId xmlns:p14="http://schemas.microsoft.com/office/powerpoint/2010/main" val="365438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C837B-C1E8-19A2-0723-2F1C08B370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E693C3-F599-20EE-2373-2E87A39DB0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334FB9-F946-751E-4347-4E6863EC9E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7FD2CC-2BC9-4169-3066-5E2032748ED4}"/>
              </a:ext>
            </a:extLst>
          </p:cNvPr>
          <p:cNvSpPr>
            <a:spLocks noGrp="1"/>
          </p:cNvSpPr>
          <p:nvPr>
            <p:ph type="sldNum" sz="quarter" idx="5"/>
          </p:nvPr>
        </p:nvSpPr>
        <p:spPr/>
        <p:txBody>
          <a:bodyPr/>
          <a:lstStyle/>
          <a:p>
            <a:fld id="{CEEA2CD3-FB95-D94F-9F04-F9F995EAB822}" type="slidenum">
              <a:rPr lang="en-US" smtClean="0"/>
              <a:pPr/>
              <a:t>15</a:t>
            </a:fld>
            <a:endParaRPr lang="en-US" dirty="0"/>
          </a:p>
        </p:txBody>
      </p:sp>
    </p:spTree>
    <p:extLst>
      <p:ext uri="{BB962C8B-B14F-4D97-AF65-F5344CB8AC3E}">
        <p14:creationId xmlns:p14="http://schemas.microsoft.com/office/powerpoint/2010/main" val="1587943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16</a:t>
            </a:fld>
            <a:endParaRPr lang="en-US" dirty="0"/>
          </a:p>
        </p:txBody>
      </p:sp>
    </p:spTree>
    <p:extLst>
      <p:ext uri="{BB962C8B-B14F-4D97-AF65-F5344CB8AC3E}">
        <p14:creationId xmlns:p14="http://schemas.microsoft.com/office/powerpoint/2010/main" val="431988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ptos" panose="020B0004020202020204" pitchFamily="34" charset="0"/>
                <a:ea typeface="+mn-ea"/>
                <a:cs typeface="+mn-cs"/>
              </a:rPr>
              <a:t>Final phase: enable user‑driven, pixel‑by‑pixel data reduction. Each detector pixel is treated as its own diffractometer, with per‑pixel (or small‑group) calibration, normalization, and peak integration. </a:t>
            </a:r>
          </a:p>
          <a:p>
            <a:r>
              <a:rPr lang="en-US" sz="1200" b="0" i="0" kern="1200" dirty="0">
                <a:solidFill>
                  <a:schemeClr val="tx1"/>
                </a:solidFill>
                <a:effectLst/>
                <a:latin typeface="Aptos" panose="020B0004020202020204" pitchFamily="34" charset="0"/>
                <a:ea typeface="+mn-ea"/>
                <a:cs typeface="+mn-cs"/>
              </a:rPr>
              <a:t>This preserves spatial heterogeneity and reveals local variations in strain, texture, and phase that are masked by early bank/ROI averaging</a:t>
            </a:r>
          </a:p>
          <a:p>
            <a:r>
              <a:rPr lang="en-US" sz="1200" b="1" i="0" kern="1200" dirty="0">
                <a:solidFill>
                  <a:schemeClr val="tx1"/>
                </a:solidFill>
                <a:effectLst/>
                <a:latin typeface="Aptos" panose="020B0004020202020204" pitchFamily="34" charset="0"/>
                <a:ea typeface="+mn-ea"/>
                <a:cs typeface="+mn-cs"/>
              </a:rPr>
              <a:t>critical for additively manufactured materials and other heterogeneous operando systems.</a:t>
            </a:r>
          </a:p>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17</a:t>
            </a:fld>
            <a:endParaRPr lang="en-US" dirty="0"/>
          </a:p>
        </p:txBody>
      </p:sp>
    </p:spTree>
    <p:extLst>
      <p:ext uri="{BB962C8B-B14F-4D97-AF65-F5344CB8AC3E}">
        <p14:creationId xmlns:p14="http://schemas.microsoft.com/office/powerpoint/2010/main" val="3792662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D80C6-8101-39EE-2DC7-FA6E457AF8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CD76F-0E1E-C173-5D92-5F73B1E080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F82F8-FDC6-4878-6ED5-D8C8BBAD23C3}"/>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BF9E249C-081A-ACA5-0A8F-7B8351600329}"/>
              </a:ext>
            </a:extLst>
          </p:cNvPr>
          <p:cNvSpPr>
            <a:spLocks noGrp="1"/>
          </p:cNvSpPr>
          <p:nvPr>
            <p:ph type="sldNum" sz="quarter" idx="5"/>
          </p:nvPr>
        </p:nvSpPr>
        <p:spPr/>
        <p:txBody>
          <a:bodyPr/>
          <a:lstStyle/>
          <a:p>
            <a:fld id="{CEEA2CD3-FB95-D94F-9F04-F9F995EAB822}" type="slidenum">
              <a:rPr lang="en-US" smtClean="0"/>
              <a:pPr/>
              <a:t>18</a:t>
            </a:fld>
            <a:endParaRPr lang="en-US" dirty="0"/>
          </a:p>
        </p:txBody>
      </p:sp>
    </p:spTree>
    <p:extLst>
      <p:ext uri="{BB962C8B-B14F-4D97-AF65-F5344CB8AC3E}">
        <p14:creationId xmlns:p14="http://schemas.microsoft.com/office/powerpoint/2010/main" val="2046623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2</a:t>
            </a:fld>
            <a:endParaRPr lang="en-US" dirty="0"/>
          </a:p>
        </p:txBody>
      </p:sp>
    </p:spTree>
    <p:extLst>
      <p:ext uri="{BB962C8B-B14F-4D97-AF65-F5344CB8AC3E}">
        <p14:creationId xmlns:p14="http://schemas.microsoft.com/office/powerpoint/2010/main" val="2930612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3</a:t>
            </a:fld>
            <a:endParaRPr lang="en-US" dirty="0"/>
          </a:p>
        </p:txBody>
      </p:sp>
    </p:spTree>
    <p:extLst>
      <p:ext uri="{BB962C8B-B14F-4D97-AF65-F5344CB8AC3E}">
        <p14:creationId xmlns:p14="http://schemas.microsoft.com/office/powerpoint/2010/main" val="563972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5</a:t>
            </a:fld>
            <a:endParaRPr lang="en-US" dirty="0"/>
          </a:p>
        </p:txBody>
      </p:sp>
    </p:spTree>
    <p:extLst>
      <p:ext uri="{BB962C8B-B14F-4D97-AF65-F5344CB8AC3E}">
        <p14:creationId xmlns:p14="http://schemas.microsoft.com/office/powerpoint/2010/main" val="1583700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6</a:t>
            </a:fld>
            <a:endParaRPr lang="en-US" dirty="0"/>
          </a:p>
        </p:txBody>
      </p:sp>
    </p:spTree>
    <p:extLst>
      <p:ext uri="{BB962C8B-B14F-4D97-AF65-F5344CB8AC3E}">
        <p14:creationId xmlns:p14="http://schemas.microsoft.com/office/powerpoint/2010/main" val="3343847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ptos" panose="020B0004020202020204" pitchFamily="34" charset="0"/>
                <a:ea typeface="+mn-ea"/>
                <a:cs typeface="+mn-cs"/>
              </a:rPr>
              <a:t>Having shown how users translate live peak‑fit metrics into automated, in situ control, we now turn to the companion challenge: reducing the massive datasets these experiments generate</a:t>
            </a:r>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8</a:t>
            </a:fld>
            <a:endParaRPr lang="en-US" dirty="0"/>
          </a:p>
        </p:txBody>
      </p:sp>
    </p:spTree>
    <p:extLst>
      <p:ext uri="{BB962C8B-B14F-4D97-AF65-F5344CB8AC3E}">
        <p14:creationId xmlns:p14="http://schemas.microsoft.com/office/powerpoint/2010/main" val="2255719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Aptos" panose="020B0004020202020204" pitchFamily="34" charset="0"/>
              <a:ea typeface="+mn-ea"/>
              <a:cs typeface="+mn-cs"/>
            </a:endParaRPr>
          </a:p>
          <a:p>
            <a:endParaRPr lang="en-US" dirty="0"/>
          </a:p>
          <a:p>
            <a:endParaRPr lang="en-US" dirty="0"/>
          </a:p>
          <a:p>
            <a:endParaRPr lang="en-US" dirty="0"/>
          </a:p>
          <a:p>
            <a:endParaRPr lang="en-US" dirty="0"/>
          </a:p>
          <a:p>
            <a:endParaRPr lang="en-US" b="1" dirty="0"/>
          </a:p>
          <a:p>
            <a:endParaRPr lang="en-US" b="1" dirty="0"/>
          </a:p>
          <a:p>
            <a:endParaRPr lang="en-US" b="1" dirty="0"/>
          </a:p>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9</a:t>
            </a:fld>
            <a:endParaRPr lang="en-US" dirty="0"/>
          </a:p>
        </p:txBody>
      </p:sp>
    </p:spTree>
    <p:extLst>
      <p:ext uri="{BB962C8B-B14F-4D97-AF65-F5344CB8AC3E}">
        <p14:creationId xmlns:p14="http://schemas.microsoft.com/office/powerpoint/2010/main" val="2489726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10</a:t>
            </a:fld>
            <a:endParaRPr lang="en-US" dirty="0"/>
          </a:p>
        </p:txBody>
      </p:sp>
    </p:spTree>
    <p:extLst>
      <p:ext uri="{BB962C8B-B14F-4D97-AF65-F5344CB8AC3E}">
        <p14:creationId xmlns:p14="http://schemas.microsoft.com/office/powerpoint/2010/main" val="740145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D571D-A02A-856A-3B74-2AD5D02D49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ABED05-0309-1E8E-AC81-5312C5148A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3F22E-1096-5EE5-6999-C695DC5FDB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74AB8C-21D6-B6D1-8738-EC9B516CF21F}"/>
              </a:ext>
            </a:extLst>
          </p:cNvPr>
          <p:cNvSpPr>
            <a:spLocks noGrp="1"/>
          </p:cNvSpPr>
          <p:nvPr>
            <p:ph type="sldNum" sz="quarter" idx="5"/>
          </p:nvPr>
        </p:nvSpPr>
        <p:spPr/>
        <p:txBody>
          <a:bodyPr/>
          <a:lstStyle/>
          <a:p>
            <a:fld id="{CEEA2CD3-FB95-D94F-9F04-F9F995EAB822}" type="slidenum">
              <a:rPr lang="en-US" smtClean="0"/>
              <a:pPr/>
              <a:t>11</a:t>
            </a:fld>
            <a:endParaRPr lang="en-US" dirty="0"/>
          </a:p>
        </p:txBody>
      </p:sp>
    </p:spTree>
    <p:extLst>
      <p:ext uri="{BB962C8B-B14F-4D97-AF65-F5344CB8AC3E}">
        <p14:creationId xmlns:p14="http://schemas.microsoft.com/office/powerpoint/2010/main" val="14001381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HFIR-SNS-A">
    <p:spTree>
      <p:nvGrpSpPr>
        <p:cNvPr id="1" name=""/>
        <p:cNvGrpSpPr/>
        <p:nvPr/>
      </p:nvGrpSpPr>
      <p:grpSpPr>
        <a:xfrm>
          <a:off x="0" y="0"/>
          <a:ext cx="0" cy="0"/>
          <a:chOff x="0" y="0"/>
          <a:chExt cx="0" cy="0"/>
        </a:xfrm>
      </p:grpSpPr>
      <p:pic>
        <p:nvPicPr>
          <p:cNvPr id="8" name="Picture 7" descr="2024-P05963: High Flux Isotope Reactor">
            <a:extLst>
              <a:ext uri="{FF2B5EF4-FFF2-40B4-BE49-F238E27FC236}">
                <a16:creationId xmlns:a16="http://schemas.microsoft.com/office/drawing/2014/main" id="{45A36A87-5532-0C80-4B7D-783B2075205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554203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lvl1pPr>
              <a:defRPr/>
            </a:lvl1pPr>
          </a:lstStyle>
          <a:p>
            <a:r>
              <a:rPr lang="en-US"/>
              <a:t>Click icon to add picture</a:t>
            </a:r>
            <a:endParaRPr lang="en-US" dirty="0"/>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lvl1pPr>
              <a:defRPr/>
            </a:lvl1pPr>
          </a:lstStyle>
          <a:p>
            <a:r>
              <a:rPr lang="en-US"/>
              <a:t>Click icon to add picture</a:t>
            </a:r>
            <a:endParaRPr lang="en-US" dirty="0"/>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latin typeface="+mj-lt"/>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2409650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550189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434581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HFIR-SNS-B">
    <p:spTree>
      <p:nvGrpSpPr>
        <p:cNvPr id="1" name=""/>
        <p:cNvGrpSpPr/>
        <p:nvPr/>
      </p:nvGrpSpPr>
      <p:grpSpPr>
        <a:xfrm>
          <a:off x="0" y="0"/>
          <a:ext cx="0" cy="0"/>
          <a:chOff x="0" y="0"/>
          <a:chExt cx="0" cy="0"/>
        </a:xfrm>
      </p:grpSpPr>
      <p:pic>
        <p:nvPicPr>
          <p:cNvPr id="8" name="Picture 7"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3BA0AC28-71C2-E4FD-5F30-2DB6EFEC47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2173811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latin typeface="Aptos Light" panose="020B0004020202020204" pitchFamily="34" charset="0"/>
            </a:endParaRPr>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lvl1pPr>
              <a:defRPr/>
            </a:lvl1p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lvl1pPr>
              <a:defRPr/>
            </a:lvl1pPr>
          </a:lstStyle>
          <a:p>
            <a:r>
              <a:rPr lang="en-US"/>
              <a:t>Click icon to add picture</a:t>
            </a:r>
            <a:endParaRPr lang="en-US" dirty="0"/>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lvl1pPr>
              <a:defRPr/>
            </a:lvl1p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lvl1pPr>
              <a:defRPr>
                <a:latin typeface="+mj-lt"/>
              </a:defRPr>
            </a:lvl1p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068199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652793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96653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latin typeface="+mj-lt"/>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lvl1pPr>
              <a:defRPr/>
            </a:lvl1p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lvl1pPr>
              <a:defRPr/>
            </a:lvl1p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lvl1pPr>
              <a:defRPr/>
            </a:lvl1p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1783067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lvl1pPr>
              <a:defRPr/>
            </a:lvl1p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lvl1pPr>
              <a:defRPr/>
            </a:lvl1p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vl1p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lvl1pPr>
              <a:defRPr/>
            </a:lvl1p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lvl1pPr>
              <a:defRPr/>
            </a:lvl1p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lvl1pPr>
              <a:defRPr/>
            </a:lvl1p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lvl1pPr>
              <a:defRPr/>
            </a:lvl1p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lvl1pPr>
              <a:defRPr/>
            </a:lvl1p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b="1">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lvl1pPr>
              <a:defRPr/>
            </a:lvl1p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lvl1pPr>
              <a:defRPr/>
            </a:lvl1p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lvl1pPr>
              <a:defRPr/>
            </a:lvl1p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lvl1pPr>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lvl1pPr>
              <a:defRPr/>
            </a:lvl1p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lvl1pPr>
              <a:defRPr/>
            </a:lvl1p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lvl1pPr>
              <a:defRPr/>
            </a:lvl1p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lvl1pPr>
              <a:defRPr/>
            </a:lvl1p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lvl1pPr>
              <a:defRPr/>
            </a:lvl1p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lvl1pPr>
              <a:defRPr/>
            </a:lvl1p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lvl1pPr>
              <a:defRPr/>
            </a:lvl1p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lvl1pPr>
              <a:defRPr/>
            </a:lvl1p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lvl1pPr>
              <a:defRPr/>
            </a:lvl1p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lvl1pPr>
              <a:defRPr/>
            </a:lvl1p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a:srcRect t="9089" b="20607"/>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latin typeface="+mj-lt"/>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Tree>
    <p:extLst>
      <p:ext uri="{BB962C8B-B14F-4D97-AF65-F5344CB8AC3E}">
        <p14:creationId xmlns:p14="http://schemas.microsoft.com/office/powerpoint/2010/main" val="2779078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38341260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latin typeface="+mj-lt"/>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Aptos Light" panose="020B0004020202020204" pitchFamily="34" charset="0"/>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l="4494" t="5003" r="5511" b="5003"/>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215596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2873371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7541547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 SNS">
    <p:spTree>
      <p:nvGrpSpPr>
        <p:cNvPr id="1" name=""/>
        <p:cNvGrpSpPr/>
        <p:nvPr/>
      </p:nvGrpSpPr>
      <p:grpSpPr>
        <a:xfrm>
          <a:off x="0" y="0"/>
          <a:ext cx="0" cy="0"/>
          <a:chOff x="0" y="0"/>
          <a:chExt cx="0" cy="0"/>
        </a:xfrm>
      </p:grpSpPr>
      <p:pic>
        <p:nvPicPr>
          <p:cNvPr id="8" name="Picture 7"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722061E7-F047-25B6-CDE2-3206AA1D78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a:solidFill>
                    <a:schemeClr val="tx1"/>
                  </a:solidFill>
                  <a:latin typeface="Aptos Light" panose="020B0004020202020204" pitchFamily="34" charset="0"/>
                  <a:ea typeface="Aptos" panose="02000000000000000000" pitchFamily="2" charset="0"/>
                </a:rPr>
                <a:t>ORNL IS MANAGED BY UT-BATTELLE LLC </a:t>
              </a:r>
              <a:br>
                <a:rPr lang="en-US" sz="900" b="0" i="0">
                  <a:solidFill>
                    <a:schemeClr val="tx1"/>
                  </a:solidFill>
                  <a:latin typeface="Aptos Light" panose="020B0004020202020204" pitchFamily="34" charset="0"/>
                  <a:ea typeface="Aptos" panose="02000000000000000000" pitchFamily="2" charset="0"/>
                </a:rPr>
              </a:br>
              <a:r>
                <a:rPr lang="en-US" sz="900" b="0" i="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3380248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29823008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50801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a:lvl1p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Tree>
    <p:extLst>
      <p:ext uri="{BB962C8B-B14F-4D97-AF65-F5344CB8AC3E}">
        <p14:creationId xmlns:p14="http://schemas.microsoft.com/office/powerpoint/2010/main" val="3620304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540133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768814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Best Title Option for Longer Presentation Titles (Text Size no larger than 36pt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67694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lvl1pPr>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i="0" smtClean="0">
                <a:solidFill>
                  <a:schemeClr val="bg2"/>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i="0" dirty="0">
              <a:solidFill>
                <a:schemeClr val="bg2"/>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Aptos Light" panose="020B0004020202020204" pitchFamily="34" charset="0"/>
                <a:ea typeface="Aptos"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37">
            <a:extLst>
              <a:ext uri="{96DAC541-7B7A-43D3-8B79-37D633B846F1}">
                <asvg:svgBlip xmlns:asvg="http://schemas.microsoft.com/office/drawing/2016/SVG/main" r:embed="rId38"/>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61" r:id="rId2"/>
    <p:sldLayoutId id="2147483960" r:id="rId3"/>
    <p:sldLayoutId id="2147483939" r:id="rId4"/>
    <p:sldLayoutId id="2147483896" r:id="rId5"/>
    <p:sldLayoutId id="2147483927" r:id="rId6"/>
    <p:sldLayoutId id="2147483941" r:id="rId7"/>
    <p:sldLayoutId id="2147483832" r:id="rId8"/>
    <p:sldLayoutId id="2147483894" r:id="rId9"/>
    <p:sldLayoutId id="2147483829" r:id="rId10"/>
    <p:sldLayoutId id="2147483897" r:id="rId11"/>
    <p:sldLayoutId id="2147483833" r:id="rId12"/>
    <p:sldLayoutId id="2147483952" r:id="rId13"/>
    <p:sldLayoutId id="2147483953" r:id="rId14"/>
    <p:sldLayoutId id="2147483954" r:id="rId15"/>
    <p:sldLayoutId id="2147483955" r:id="rId16"/>
    <p:sldLayoutId id="2147483956" r:id="rId17"/>
    <p:sldLayoutId id="2147483834" r:id="rId18"/>
    <p:sldLayoutId id="2147483940" r:id="rId19"/>
    <p:sldLayoutId id="2147483835" r:id="rId20"/>
    <p:sldLayoutId id="2147483928" r:id="rId21"/>
    <p:sldLayoutId id="2147483906" r:id="rId22"/>
    <p:sldLayoutId id="2147483905" r:id="rId23"/>
    <p:sldLayoutId id="2147483937" r:id="rId24"/>
    <p:sldLayoutId id="2147483947" r:id="rId25"/>
    <p:sldLayoutId id="2147483948" r:id="rId26"/>
    <p:sldLayoutId id="2147483951" r:id="rId27"/>
    <p:sldLayoutId id="2147483949" r:id="rId28"/>
    <p:sldLayoutId id="2147483959" r:id="rId29"/>
    <p:sldLayoutId id="2147483861" r:id="rId30"/>
    <p:sldLayoutId id="2147483958" r:id="rId31"/>
    <p:sldLayoutId id="2147483849" r:id="rId32"/>
    <p:sldLayoutId id="2147483963" r:id="rId33"/>
    <p:sldLayoutId id="2147483964" r:id="rId34"/>
    <p:sldLayoutId id="2147483965" r:id="rId35"/>
  </p:sldLayoutIdLst>
  <p:hf hdr="0" dt="0"/>
  <p:txStyles>
    <p:title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Aptos Light" panose="020B0004020202020204" pitchFamily="34"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Aptos Light" panose="020B0004020202020204" pitchFamily="34"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7.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tiff"/><Relationship Id="rId2" Type="http://schemas.openxmlformats.org/officeDocument/2006/relationships/notesSlide" Target="../notesSlides/notesSlide2.xml"/><Relationship Id="rId16" Type="http://schemas.openxmlformats.org/officeDocument/2006/relationships/image" Target="../media/image29.jpg"/><Relationship Id="rId1" Type="http://schemas.openxmlformats.org/officeDocument/2006/relationships/slideLayout" Target="../slideLayouts/slideLayout8.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jpe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emf"/><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8B1F-BFB1-CC50-2580-E2ADE95FF0A0}"/>
              </a:ext>
            </a:extLst>
          </p:cNvPr>
          <p:cNvSpPr>
            <a:spLocks noGrp="1"/>
          </p:cNvSpPr>
          <p:nvPr>
            <p:ph type="ctrTitle"/>
          </p:nvPr>
        </p:nvSpPr>
        <p:spPr/>
        <p:txBody>
          <a:bodyPr/>
          <a:lstStyle/>
          <a:p>
            <a:r>
              <a:rPr lang="en-US" dirty="0"/>
              <a:t>VULCAN </a:t>
            </a:r>
            <a:r>
              <a:rPr lang="en-US"/>
              <a:t>Software Instrument Review</a:t>
            </a:r>
            <a:endParaRPr lang="en-US" dirty="0"/>
          </a:p>
        </p:txBody>
      </p:sp>
      <p:sp>
        <p:nvSpPr>
          <p:cNvPr id="3" name="Subtitle 2">
            <a:extLst>
              <a:ext uri="{FF2B5EF4-FFF2-40B4-BE49-F238E27FC236}">
                <a16:creationId xmlns:a16="http://schemas.microsoft.com/office/drawing/2014/main" id="{C563AA3E-CA79-A928-3E5C-72DD8F594C73}"/>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A80AB052-C5ED-4604-BB32-C7CFB365406D}"/>
              </a:ext>
            </a:extLst>
          </p:cNvPr>
          <p:cNvSpPr>
            <a:spLocks noGrp="1"/>
          </p:cNvSpPr>
          <p:nvPr>
            <p:ph type="body" sz="quarter" idx="14"/>
          </p:nvPr>
        </p:nvSpPr>
        <p:spPr/>
        <p:txBody>
          <a:bodyPr/>
          <a:lstStyle/>
          <a:p>
            <a:r>
              <a:rPr lang="en-US"/>
              <a:t>February 12, 2025 </a:t>
            </a:r>
          </a:p>
        </p:txBody>
      </p:sp>
      <p:sp>
        <p:nvSpPr>
          <p:cNvPr id="5" name="Text Placeholder 4">
            <a:extLst>
              <a:ext uri="{FF2B5EF4-FFF2-40B4-BE49-F238E27FC236}">
                <a16:creationId xmlns:a16="http://schemas.microsoft.com/office/drawing/2014/main" id="{36169892-B8FD-9314-2137-FD44D1A12AD5}"/>
              </a:ext>
            </a:extLst>
          </p:cNvPr>
          <p:cNvSpPr>
            <a:spLocks noGrp="1"/>
          </p:cNvSpPr>
          <p:nvPr>
            <p:ph type="body" sz="quarter" idx="15"/>
          </p:nvPr>
        </p:nvSpPr>
        <p:spPr/>
        <p:txBody>
          <a:bodyPr/>
          <a:lstStyle/>
          <a:p>
            <a:r>
              <a:rPr lang="en-US" dirty="0"/>
              <a:t>Luc </a:t>
            </a:r>
            <a:r>
              <a:rPr lang="en-US" dirty="0" err="1"/>
              <a:t>Dessieux</a:t>
            </a:r>
            <a:endParaRPr lang="en-US" dirty="0"/>
          </a:p>
        </p:txBody>
      </p:sp>
      <p:sp>
        <p:nvSpPr>
          <p:cNvPr id="6" name="Text Placeholder 5">
            <a:extLst>
              <a:ext uri="{FF2B5EF4-FFF2-40B4-BE49-F238E27FC236}">
                <a16:creationId xmlns:a16="http://schemas.microsoft.com/office/drawing/2014/main" id="{0E4AE62E-70C2-2BB8-D0AC-19F273245092}"/>
              </a:ext>
            </a:extLst>
          </p:cNvPr>
          <p:cNvSpPr>
            <a:spLocks noGrp="1"/>
          </p:cNvSpPr>
          <p:nvPr>
            <p:ph type="body" sz="quarter" idx="17"/>
          </p:nvPr>
        </p:nvSpPr>
        <p:spPr/>
        <p:txBody>
          <a:bodyPr/>
          <a:lstStyle/>
          <a:p>
            <a:r>
              <a:rPr lang="en-US"/>
              <a:t>Neutron Sciences Division</a:t>
            </a:r>
          </a:p>
        </p:txBody>
      </p:sp>
    </p:spTree>
    <p:extLst>
      <p:ext uri="{BB962C8B-B14F-4D97-AF65-F5344CB8AC3E}">
        <p14:creationId xmlns:p14="http://schemas.microsoft.com/office/powerpoint/2010/main" val="696068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09519-8780-FD96-8DEF-B285295CD0F7}"/>
              </a:ext>
            </a:extLst>
          </p:cNvPr>
          <p:cNvSpPr>
            <a:spLocks noGrp="1"/>
          </p:cNvSpPr>
          <p:nvPr>
            <p:ph type="title"/>
          </p:nvPr>
        </p:nvSpPr>
        <p:spPr/>
        <p:txBody>
          <a:bodyPr/>
          <a:lstStyle/>
          <a:p>
            <a:r>
              <a:rPr lang="en-US" dirty="0"/>
              <a:t>VNEXT: A  software replacement in development that addresses  issues compromising future user needs</a:t>
            </a:r>
          </a:p>
        </p:txBody>
      </p:sp>
      <p:sp>
        <p:nvSpPr>
          <p:cNvPr id="3" name="Content Placeholder 2">
            <a:extLst>
              <a:ext uri="{FF2B5EF4-FFF2-40B4-BE49-F238E27FC236}">
                <a16:creationId xmlns:a16="http://schemas.microsoft.com/office/drawing/2014/main" id="{526357FD-F4CC-4650-C043-185052CCC8AF}"/>
              </a:ext>
            </a:extLst>
          </p:cNvPr>
          <p:cNvSpPr>
            <a:spLocks noGrp="1"/>
          </p:cNvSpPr>
          <p:nvPr>
            <p:ph sz="half" idx="1"/>
          </p:nvPr>
        </p:nvSpPr>
        <p:spPr>
          <a:xfrm>
            <a:off x="314692" y="2622944"/>
            <a:ext cx="2743968" cy="3617259"/>
          </a:xfrm>
        </p:spPr>
        <p:txBody>
          <a:bodyPr/>
          <a:lstStyle/>
          <a:p>
            <a:pPr marL="285750" indent="-285750">
              <a:buFont typeface="Arial" panose="020B0604020202020204" pitchFamily="34" charset="0"/>
              <a:buChar char="•"/>
            </a:pPr>
            <a:r>
              <a:rPr lang="en-US" dirty="0"/>
              <a:t>Performance</a:t>
            </a:r>
          </a:p>
          <a:p>
            <a:pPr marL="285750" indent="-285750">
              <a:buFont typeface="Arial" panose="020B0604020202020204" pitchFamily="34" charset="0"/>
              <a:buChar char="•"/>
            </a:pPr>
            <a:r>
              <a:rPr lang="en-US" dirty="0"/>
              <a:t>File Size</a:t>
            </a:r>
          </a:p>
          <a:p>
            <a:pPr marL="285750" indent="-285750">
              <a:buFont typeface="Arial" panose="020B0604020202020204" pitchFamily="34" charset="0"/>
              <a:buChar char="•"/>
            </a:pPr>
            <a:r>
              <a:rPr lang="en-US" dirty="0"/>
              <a:t>Advance  Filtering</a:t>
            </a:r>
          </a:p>
          <a:p>
            <a:pPr marL="285750" indent="-285750">
              <a:buFont typeface="Arial" panose="020B0604020202020204" pitchFamily="34" charset="0"/>
              <a:buChar char="•"/>
            </a:pPr>
            <a:r>
              <a:rPr lang="en-US" dirty="0"/>
              <a:t>Code being leverage for community use(NOMAD and POWGEN)</a:t>
            </a:r>
          </a:p>
          <a:p>
            <a:endParaRPr lang="en-US" dirty="0"/>
          </a:p>
          <a:p>
            <a:endParaRPr lang="en-US" dirty="0"/>
          </a:p>
        </p:txBody>
      </p:sp>
      <p:sp>
        <p:nvSpPr>
          <p:cNvPr id="4" name="Content Placeholder 3">
            <a:extLst>
              <a:ext uri="{FF2B5EF4-FFF2-40B4-BE49-F238E27FC236}">
                <a16:creationId xmlns:a16="http://schemas.microsoft.com/office/drawing/2014/main" id="{EB42016C-0F93-1B3D-D8C6-34385C4E1713}"/>
              </a:ext>
            </a:extLst>
          </p:cNvPr>
          <p:cNvSpPr>
            <a:spLocks noGrp="1"/>
          </p:cNvSpPr>
          <p:nvPr>
            <p:ph sz="half" idx="14"/>
          </p:nvPr>
        </p:nvSpPr>
        <p:spPr>
          <a:xfrm>
            <a:off x="3237701" y="2622944"/>
            <a:ext cx="2740760" cy="3617259"/>
          </a:xfrm>
        </p:spPr>
        <p:txBody>
          <a:bodyPr/>
          <a:lstStyle/>
          <a:p>
            <a:endParaRPr lang="en-US" dirty="0"/>
          </a:p>
        </p:txBody>
      </p:sp>
      <p:sp>
        <p:nvSpPr>
          <p:cNvPr id="5" name="Content Placeholder 4">
            <a:extLst>
              <a:ext uri="{FF2B5EF4-FFF2-40B4-BE49-F238E27FC236}">
                <a16:creationId xmlns:a16="http://schemas.microsoft.com/office/drawing/2014/main" id="{154049BF-F8AC-E402-AA9D-F98D307749F2}"/>
              </a:ext>
            </a:extLst>
          </p:cNvPr>
          <p:cNvSpPr>
            <a:spLocks noGrp="1"/>
          </p:cNvSpPr>
          <p:nvPr>
            <p:ph sz="half" idx="16"/>
          </p:nvPr>
        </p:nvSpPr>
        <p:spPr>
          <a:xfrm>
            <a:off x="6144032" y="2622944"/>
            <a:ext cx="2741489" cy="3617259"/>
          </a:xfrm>
        </p:spPr>
        <p:txBody>
          <a:bodyPr/>
          <a:lstStyle/>
          <a:p>
            <a:endParaRPr lang="en-US" dirty="0"/>
          </a:p>
        </p:txBody>
      </p:sp>
      <p:sp>
        <p:nvSpPr>
          <p:cNvPr id="6" name="Content Placeholder 5">
            <a:extLst>
              <a:ext uri="{FF2B5EF4-FFF2-40B4-BE49-F238E27FC236}">
                <a16:creationId xmlns:a16="http://schemas.microsoft.com/office/drawing/2014/main" id="{7B7A4A1F-8B56-1CF7-2962-AB7A6FBD58BA}"/>
              </a:ext>
            </a:extLst>
          </p:cNvPr>
          <p:cNvSpPr>
            <a:spLocks noGrp="1"/>
          </p:cNvSpPr>
          <p:nvPr>
            <p:ph sz="half" idx="18"/>
          </p:nvPr>
        </p:nvSpPr>
        <p:spPr>
          <a:xfrm>
            <a:off x="9069571" y="2622944"/>
            <a:ext cx="2807737" cy="3617259"/>
          </a:xfrm>
        </p:spPr>
        <p:txBody>
          <a:bodyPr/>
          <a:lstStyle/>
          <a:p>
            <a:endParaRPr lang="en-US" dirty="0"/>
          </a:p>
        </p:txBody>
      </p:sp>
      <p:sp>
        <p:nvSpPr>
          <p:cNvPr id="7" name="Text Placeholder 6">
            <a:extLst>
              <a:ext uri="{FF2B5EF4-FFF2-40B4-BE49-F238E27FC236}">
                <a16:creationId xmlns:a16="http://schemas.microsoft.com/office/drawing/2014/main" id="{BF8DEA1F-7A56-6C18-CFB3-AB421C77375C}"/>
              </a:ext>
            </a:extLst>
          </p:cNvPr>
          <p:cNvSpPr>
            <a:spLocks noGrp="1"/>
          </p:cNvSpPr>
          <p:nvPr>
            <p:ph type="body" sz="quarter" idx="13"/>
          </p:nvPr>
        </p:nvSpPr>
        <p:spPr>
          <a:xfrm>
            <a:off x="314692" y="2067787"/>
            <a:ext cx="2740760" cy="433965"/>
          </a:xfrm>
        </p:spPr>
        <p:txBody>
          <a:bodyPr/>
          <a:lstStyle/>
          <a:p>
            <a:r>
              <a:rPr lang="en-US" dirty="0"/>
              <a:t>Reduction</a:t>
            </a:r>
          </a:p>
        </p:txBody>
      </p:sp>
      <p:cxnSp>
        <p:nvCxnSpPr>
          <p:cNvPr id="14" name="Straight Connector 13">
            <a:extLst>
              <a:ext uri="{FF2B5EF4-FFF2-40B4-BE49-F238E27FC236}">
                <a16:creationId xmlns:a16="http://schemas.microsoft.com/office/drawing/2014/main" id="{6ECABB0D-9E42-EFFC-505C-8476C7FD22EF}"/>
              </a:ext>
            </a:extLst>
          </p:cNvPr>
          <p:cNvCxnSpPr>
            <a:cxnSpLocks/>
          </p:cNvCxnSpPr>
          <p:nvPr/>
        </p:nvCxnSpPr>
        <p:spPr>
          <a:xfrm>
            <a:off x="3150019" y="1958457"/>
            <a:ext cx="0" cy="4507296"/>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16" name="Right Arrow 15">
            <a:extLst>
              <a:ext uri="{FF2B5EF4-FFF2-40B4-BE49-F238E27FC236}">
                <a16:creationId xmlns:a16="http://schemas.microsoft.com/office/drawing/2014/main" id="{4C77D97D-8032-9DE2-E3D0-28E881EA9250}"/>
              </a:ext>
            </a:extLst>
          </p:cNvPr>
          <p:cNvSpPr/>
          <p:nvPr/>
        </p:nvSpPr>
        <p:spPr>
          <a:xfrm>
            <a:off x="314692" y="5652361"/>
            <a:ext cx="2390930" cy="526094"/>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highlight>
                <a:srgbClr val="FF0000"/>
              </a:highlight>
            </a:endParaRPr>
          </a:p>
        </p:txBody>
      </p:sp>
      <p:sp>
        <p:nvSpPr>
          <p:cNvPr id="19" name="TextBox 18">
            <a:extLst>
              <a:ext uri="{FF2B5EF4-FFF2-40B4-BE49-F238E27FC236}">
                <a16:creationId xmlns:a16="http://schemas.microsoft.com/office/drawing/2014/main" id="{39A12291-FC83-F66E-756E-E3499803FE11}"/>
              </a:ext>
            </a:extLst>
          </p:cNvPr>
          <p:cNvSpPr txBox="1"/>
          <p:nvPr/>
        </p:nvSpPr>
        <p:spPr>
          <a:xfrm>
            <a:off x="920445" y="5730742"/>
            <a:ext cx="1480667" cy="369332"/>
          </a:xfrm>
          <a:prstGeom prst="rect">
            <a:avLst/>
          </a:prstGeom>
          <a:noFill/>
        </p:spPr>
        <p:txBody>
          <a:bodyPr wrap="square" rtlCol="0">
            <a:spAutoFit/>
          </a:bodyPr>
          <a:lstStyle/>
          <a:p>
            <a:r>
              <a:rPr lang="en-US" b="1" dirty="0"/>
              <a:t>FY2026</a:t>
            </a:r>
          </a:p>
        </p:txBody>
      </p:sp>
    </p:spTree>
    <p:extLst>
      <p:ext uri="{BB962C8B-B14F-4D97-AF65-F5344CB8AC3E}">
        <p14:creationId xmlns:p14="http://schemas.microsoft.com/office/powerpoint/2010/main" val="3566155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0C374-AB2D-7CBD-85BF-5A6BF53E74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C92771-06DF-6771-A457-2FC60DE35157}"/>
              </a:ext>
            </a:extLst>
          </p:cNvPr>
          <p:cNvSpPr>
            <a:spLocks noGrp="1"/>
          </p:cNvSpPr>
          <p:nvPr>
            <p:ph type="title"/>
          </p:nvPr>
        </p:nvSpPr>
        <p:spPr/>
        <p:txBody>
          <a:bodyPr/>
          <a:lstStyle/>
          <a:p>
            <a:r>
              <a:rPr lang="en-US" dirty="0"/>
              <a:t>VNEXT: A  software replacement in development that addresses  issues compromising future user needs</a:t>
            </a:r>
          </a:p>
        </p:txBody>
      </p:sp>
      <p:sp>
        <p:nvSpPr>
          <p:cNvPr id="3" name="Content Placeholder 2">
            <a:extLst>
              <a:ext uri="{FF2B5EF4-FFF2-40B4-BE49-F238E27FC236}">
                <a16:creationId xmlns:a16="http://schemas.microsoft.com/office/drawing/2014/main" id="{6F784C8D-B427-A7C6-3A13-7FE2036F3EC2}"/>
              </a:ext>
            </a:extLst>
          </p:cNvPr>
          <p:cNvSpPr>
            <a:spLocks noGrp="1"/>
          </p:cNvSpPr>
          <p:nvPr>
            <p:ph sz="half" idx="1"/>
          </p:nvPr>
        </p:nvSpPr>
        <p:spPr>
          <a:xfrm>
            <a:off x="314692" y="2622944"/>
            <a:ext cx="2743968" cy="3617259"/>
          </a:xfrm>
        </p:spPr>
        <p:txBody>
          <a:bodyPr/>
          <a:lstStyle/>
          <a:p>
            <a:pPr marL="285750" indent="-285750">
              <a:buFont typeface="Arial" panose="020B0604020202020204" pitchFamily="34" charset="0"/>
              <a:buChar char="•"/>
            </a:pPr>
            <a:r>
              <a:rPr lang="en-US" dirty="0"/>
              <a:t>Performance</a:t>
            </a:r>
          </a:p>
          <a:p>
            <a:pPr marL="285750" indent="-285750">
              <a:buFont typeface="Arial" panose="020B0604020202020204" pitchFamily="34" charset="0"/>
              <a:buChar char="•"/>
            </a:pPr>
            <a:r>
              <a:rPr lang="en-US" dirty="0"/>
              <a:t>File Size</a:t>
            </a:r>
          </a:p>
          <a:p>
            <a:pPr marL="285750" indent="-285750">
              <a:buFont typeface="Arial" panose="020B0604020202020204" pitchFamily="34" charset="0"/>
              <a:buChar char="•"/>
            </a:pPr>
            <a:r>
              <a:rPr lang="en-US" dirty="0"/>
              <a:t>Advance  Filtering</a:t>
            </a:r>
          </a:p>
          <a:p>
            <a:pPr marL="285750" indent="-285750">
              <a:buFont typeface="Arial" panose="020B0604020202020204" pitchFamily="34" charset="0"/>
              <a:buChar char="•"/>
            </a:pPr>
            <a:r>
              <a:rPr lang="en-US" dirty="0"/>
              <a:t>Code being leverage for community use(NOMAD and POWGEN)</a:t>
            </a:r>
          </a:p>
          <a:p>
            <a:endParaRPr lang="en-US" dirty="0"/>
          </a:p>
          <a:p>
            <a:endParaRPr lang="en-US" dirty="0"/>
          </a:p>
        </p:txBody>
      </p:sp>
      <p:sp>
        <p:nvSpPr>
          <p:cNvPr id="4" name="Content Placeholder 3">
            <a:extLst>
              <a:ext uri="{FF2B5EF4-FFF2-40B4-BE49-F238E27FC236}">
                <a16:creationId xmlns:a16="http://schemas.microsoft.com/office/drawing/2014/main" id="{4AF47426-FCD8-B119-5A88-749CACCBD942}"/>
              </a:ext>
            </a:extLst>
          </p:cNvPr>
          <p:cNvSpPr>
            <a:spLocks noGrp="1"/>
          </p:cNvSpPr>
          <p:nvPr>
            <p:ph sz="half" idx="14"/>
          </p:nvPr>
        </p:nvSpPr>
        <p:spPr>
          <a:xfrm>
            <a:off x="3237701" y="2622944"/>
            <a:ext cx="2740760" cy="3617259"/>
          </a:xfrm>
        </p:spPr>
        <p:txBody>
          <a:bodyPr/>
          <a:lstStyle/>
          <a:p>
            <a:pPr marL="285750" indent="-285750">
              <a:buFont typeface="Arial" panose="020B0604020202020204" pitchFamily="34" charset="0"/>
              <a:buChar char="•"/>
            </a:pPr>
            <a:r>
              <a:rPr lang="en-US" dirty="0"/>
              <a:t>Multi/Single peak fitting subroutines </a:t>
            </a:r>
          </a:p>
          <a:p>
            <a:pPr marL="285750" indent="-285750">
              <a:buFont typeface="Arial" panose="020B0604020202020204" pitchFamily="34" charset="0"/>
              <a:buChar char="•"/>
            </a:pPr>
            <a:r>
              <a:rPr lang="en-US" dirty="0"/>
              <a:t>Scripting Rietveld refinement</a:t>
            </a:r>
          </a:p>
          <a:p>
            <a:pPr marL="285750" indent="-285750">
              <a:buFont typeface="Arial" panose="020B0604020202020204" pitchFamily="34" charset="0"/>
              <a:buChar char="•"/>
            </a:pPr>
            <a:r>
              <a:rPr lang="en-US" dirty="0"/>
              <a:t>Texture analysis</a:t>
            </a:r>
          </a:p>
          <a:p>
            <a:endParaRPr lang="en-US" dirty="0"/>
          </a:p>
          <a:p>
            <a:endParaRPr lang="en-US" dirty="0"/>
          </a:p>
        </p:txBody>
      </p:sp>
      <p:sp>
        <p:nvSpPr>
          <p:cNvPr id="5" name="Content Placeholder 4">
            <a:extLst>
              <a:ext uri="{FF2B5EF4-FFF2-40B4-BE49-F238E27FC236}">
                <a16:creationId xmlns:a16="http://schemas.microsoft.com/office/drawing/2014/main" id="{BEABCA19-BEF8-9BA0-009A-2523F61D4337}"/>
              </a:ext>
            </a:extLst>
          </p:cNvPr>
          <p:cNvSpPr>
            <a:spLocks noGrp="1"/>
          </p:cNvSpPr>
          <p:nvPr>
            <p:ph sz="half" idx="16"/>
          </p:nvPr>
        </p:nvSpPr>
        <p:spPr>
          <a:xfrm>
            <a:off x="6144032" y="2622944"/>
            <a:ext cx="2741489" cy="3617259"/>
          </a:xfrm>
        </p:spPr>
        <p:txBody>
          <a:bodyPr/>
          <a:lstStyle/>
          <a:p>
            <a:pPr marL="285750" indent="-285750">
              <a:buFont typeface="Arial" panose="020B0604020202020204" pitchFamily="34" charset="0"/>
              <a:buChar char="•"/>
            </a:pPr>
            <a:r>
              <a:rPr lang="en-US" dirty="0"/>
              <a:t>Implement VDRIVE like Visualization using </a:t>
            </a:r>
            <a:r>
              <a:rPr lang="en-US" dirty="0" err="1"/>
              <a:t>pyvista</a:t>
            </a:r>
            <a:endParaRPr lang="en-US" dirty="0"/>
          </a:p>
          <a:p>
            <a:pPr marL="285750" indent="-285750">
              <a:buFont typeface="Arial" panose="020B0604020202020204" pitchFamily="34" charset="0"/>
              <a:buChar char="•"/>
            </a:pPr>
            <a:r>
              <a:rPr lang="en-US" dirty="0"/>
              <a:t>Use python Matplotlib library</a:t>
            </a:r>
          </a:p>
          <a:p>
            <a:endParaRPr lang="en-US" dirty="0"/>
          </a:p>
        </p:txBody>
      </p:sp>
      <p:sp>
        <p:nvSpPr>
          <p:cNvPr id="6" name="Content Placeholder 5">
            <a:extLst>
              <a:ext uri="{FF2B5EF4-FFF2-40B4-BE49-F238E27FC236}">
                <a16:creationId xmlns:a16="http://schemas.microsoft.com/office/drawing/2014/main" id="{3ED220DE-4E4B-4C36-F986-26E93ABCAF4A}"/>
              </a:ext>
            </a:extLst>
          </p:cNvPr>
          <p:cNvSpPr>
            <a:spLocks noGrp="1"/>
          </p:cNvSpPr>
          <p:nvPr>
            <p:ph sz="half" idx="18"/>
          </p:nvPr>
        </p:nvSpPr>
        <p:spPr>
          <a:xfrm>
            <a:off x="9069571" y="2622944"/>
            <a:ext cx="2807737" cy="3617259"/>
          </a:xfrm>
        </p:spPr>
        <p:txBody>
          <a:bodyPr/>
          <a:lstStyle/>
          <a:p>
            <a:pPr marL="285750" indent="-285750">
              <a:buFont typeface="Arial" panose="020B0604020202020204" pitchFamily="34" charset="0"/>
              <a:buChar char="•"/>
            </a:pPr>
            <a:r>
              <a:rPr lang="en-US" dirty="0"/>
              <a:t>Time Focus Calibration</a:t>
            </a:r>
          </a:p>
          <a:p>
            <a:pPr marL="285750" indent="-285750">
              <a:buFont typeface="Arial" panose="020B0604020202020204" pitchFamily="34" charset="0"/>
              <a:buChar char="•"/>
            </a:pPr>
            <a:r>
              <a:rPr lang="en-US" dirty="0"/>
              <a:t>Instrument Calibration</a:t>
            </a:r>
          </a:p>
          <a:p>
            <a:endParaRPr lang="en-US" dirty="0"/>
          </a:p>
        </p:txBody>
      </p:sp>
      <p:sp>
        <p:nvSpPr>
          <p:cNvPr id="7" name="Text Placeholder 6">
            <a:extLst>
              <a:ext uri="{FF2B5EF4-FFF2-40B4-BE49-F238E27FC236}">
                <a16:creationId xmlns:a16="http://schemas.microsoft.com/office/drawing/2014/main" id="{F3AB143A-8D8D-B86C-694D-8A277FBBE2EC}"/>
              </a:ext>
            </a:extLst>
          </p:cNvPr>
          <p:cNvSpPr>
            <a:spLocks noGrp="1"/>
          </p:cNvSpPr>
          <p:nvPr>
            <p:ph type="body" sz="quarter" idx="13"/>
          </p:nvPr>
        </p:nvSpPr>
        <p:spPr>
          <a:xfrm>
            <a:off x="314692" y="2067787"/>
            <a:ext cx="2740760" cy="433965"/>
          </a:xfrm>
        </p:spPr>
        <p:txBody>
          <a:bodyPr/>
          <a:lstStyle/>
          <a:p>
            <a:r>
              <a:rPr lang="en-US" dirty="0"/>
              <a:t>Reduction</a:t>
            </a:r>
          </a:p>
        </p:txBody>
      </p:sp>
      <p:sp>
        <p:nvSpPr>
          <p:cNvPr id="8" name="Text Placeholder 7">
            <a:extLst>
              <a:ext uri="{FF2B5EF4-FFF2-40B4-BE49-F238E27FC236}">
                <a16:creationId xmlns:a16="http://schemas.microsoft.com/office/drawing/2014/main" id="{EC1760BE-84B5-3D77-C01E-143E96100735}"/>
              </a:ext>
            </a:extLst>
          </p:cNvPr>
          <p:cNvSpPr>
            <a:spLocks noGrp="1"/>
          </p:cNvSpPr>
          <p:nvPr>
            <p:ph type="body" sz="quarter" idx="15"/>
          </p:nvPr>
        </p:nvSpPr>
        <p:spPr>
          <a:xfrm>
            <a:off x="3237701" y="2067787"/>
            <a:ext cx="2740760" cy="433965"/>
          </a:xfrm>
        </p:spPr>
        <p:txBody>
          <a:bodyPr/>
          <a:lstStyle/>
          <a:p>
            <a:r>
              <a:rPr lang="en-US" dirty="0"/>
              <a:t>Analysis</a:t>
            </a:r>
          </a:p>
        </p:txBody>
      </p:sp>
      <p:sp>
        <p:nvSpPr>
          <p:cNvPr id="9" name="Text Placeholder 8">
            <a:extLst>
              <a:ext uri="{FF2B5EF4-FFF2-40B4-BE49-F238E27FC236}">
                <a16:creationId xmlns:a16="http://schemas.microsoft.com/office/drawing/2014/main" id="{0731585B-5AA8-3D37-361C-FBBFF3917430}"/>
              </a:ext>
            </a:extLst>
          </p:cNvPr>
          <p:cNvSpPr>
            <a:spLocks noGrp="1"/>
          </p:cNvSpPr>
          <p:nvPr>
            <p:ph type="body" sz="quarter" idx="17"/>
          </p:nvPr>
        </p:nvSpPr>
        <p:spPr>
          <a:xfrm>
            <a:off x="6144761" y="2067787"/>
            <a:ext cx="2740760" cy="433965"/>
          </a:xfrm>
        </p:spPr>
        <p:txBody>
          <a:bodyPr/>
          <a:lstStyle/>
          <a:p>
            <a:r>
              <a:rPr lang="en-US" dirty="0"/>
              <a:t>Visualization</a:t>
            </a:r>
          </a:p>
        </p:txBody>
      </p:sp>
      <p:sp>
        <p:nvSpPr>
          <p:cNvPr id="10" name="Text Placeholder 9">
            <a:extLst>
              <a:ext uri="{FF2B5EF4-FFF2-40B4-BE49-F238E27FC236}">
                <a16:creationId xmlns:a16="http://schemas.microsoft.com/office/drawing/2014/main" id="{A8517BBA-6633-9312-7D0C-DBB32C577C2D}"/>
              </a:ext>
            </a:extLst>
          </p:cNvPr>
          <p:cNvSpPr>
            <a:spLocks noGrp="1"/>
          </p:cNvSpPr>
          <p:nvPr>
            <p:ph type="body" sz="quarter" idx="19"/>
          </p:nvPr>
        </p:nvSpPr>
        <p:spPr>
          <a:xfrm>
            <a:off x="9069571" y="2067787"/>
            <a:ext cx="2740760" cy="433965"/>
          </a:xfrm>
        </p:spPr>
        <p:txBody>
          <a:bodyPr/>
          <a:lstStyle/>
          <a:p>
            <a:r>
              <a:rPr lang="en-US" dirty="0"/>
              <a:t>Calibration</a:t>
            </a:r>
          </a:p>
        </p:txBody>
      </p:sp>
      <p:cxnSp>
        <p:nvCxnSpPr>
          <p:cNvPr id="14" name="Straight Connector 13">
            <a:extLst>
              <a:ext uri="{FF2B5EF4-FFF2-40B4-BE49-F238E27FC236}">
                <a16:creationId xmlns:a16="http://schemas.microsoft.com/office/drawing/2014/main" id="{00C0ED1D-7C26-FFA6-492E-563AE56C5055}"/>
              </a:ext>
            </a:extLst>
          </p:cNvPr>
          <p:cNvCxnSpPr>
            <a:cxnSpLocks/>
          </p:cNvCxnSpPr>
          <p:nvPr/>
        </p:nvCxnSpPr>
        <p:spPr>
          <a:xfrm>
            <a:off x="3150019" y="1958457"/>
            <a:ext cx="0" cy="4507296"/>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16" name="Right Arrow 15">
            <a:extLst>
              <a:ext uri="{FF2B5EF4-FFF2-40B4-BE49-F238E27FC236}">
                <a16:creationId xmlns:a16="http://schemas.microsoft.com/office/drawing/2014/main" id="{5B223B31-51AB-4AE1-57E9-8200F95C5DDD}"/>
              </a:ext>
            </a:extLst>
          </p:cNvPr>
          <p:cNvSpPr/>
          <p:nvPr/>
        </p:nvSpPr>
        <p:spPr>
          <a:xfrm>
            <a:off x="314692" y="5652361"/>
            <a:ext cx="2390930" cy="526094"/>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highlight>
                <a:srgbClr val="FF0000"/>
              </a:highlight>
            </a:endParaRPr>
          </a:p>
        </p:txBody>
      </p:sp>
      <p:sp>
        <p:nvSpPr>
          <p:cNvPr id="17" name="Right Arrow 16">
            <a:extLst>
              <a:ext uri="{FF2B5EF4-FFF2-40B4-BE49-F238E27FC236}">
                <a16:creationId xmlns:a16="http://schemas.microsoft.com/office/drawing/2014/main" id="{43FB2A29-226E-A82D-0B3E-04D46BD2C8AC}"/>
              </a:ext>
            </a:extLst>
          </p:cNvPr>
          <p:cNvSpPr/>
          <p:nvPr/>
        </p:nvSpPr>
        <p:spPr>
          <a:xfrm>
            <a:off x="3412616" y="5625243"/>
            <a:ext cx="8286694" cy="526094"/>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32D3D29-5847-EE05-4956-3719A2EB8E3B}"/>
              </a:ext>
            </a:extLst>
          </p:cNvPr>
          <p:cNvSpPr txBox="1"/>
          <p:nvPr/>
        </p:nvSpPr>
        <p:spPr>
          <a:xfrm>
            <a:off x="6960706" y="5730638"/>
            <a:ext cx="1108139" cy="369332"/>
          </a:xfrm>
          <a:prstGeom prst="rect">
            <a:avLst/>
          </a:prstGeom>
          <a:noFill/>
        </p:spPr>
        <p:txBody>
          <a:bodyPr wrap="square" rtlCol="0">
            <a:spAutoFit/>
          </a:bodyPr>
          <a:lstStyle/>
          <a:p>
            <a:r>
              <a:rPr lang="en-US" b="1" dirty="0"/>
              <a:t>FY2027</a:t>
            </a:r>
          </a:p>
        </p:txBody>
      </p:sp>
      <p:sp>
        <p:nvSpPr>
          <p:cNvPr id="19" name="TextBox 18">
            <a:extLst>
              <a:ext uri="{FF2B5EF4-FFF2-40B4-BE49-F238E27FC236}">
                <a16:creationId xmlns:a16="http://schemas.microsoft.com/office/drawing/2014/main" id="{0C0C26E9-BB6B-F0B0-6C0E-A6F41695D6E9}"/>
              </a:ext>
            </a:extLst>
          </p:cNvPr>
          <p:cNvSpPr txBox="1"/>
          <p:nvPr/>
        </p:nvSpPr>
        <p:spPr>
          <a:xfrm>
            <a:off x="920445" y="5730742"/>
            <a:ext cx="1480667" cy="369332"/>
          </a:xfrm>
          <a:prstGeom prst="rect">
            <a:avLst/>
          </a:prstGeom>
          <a:noFill/>
        </p:spPr>
        <p:txBody>
          <a:bodyPr wrap="square" rtlCol="0">
            <a:spAutoFit/>
          </a:bodyPr>
          <a:lstStyle/>
          <a:p>
            <a:r>
              <a:rPr lang="en-US" b="1" dirty="0"/>
              <a:t>FY2026</a:t>
            </a:r>
          </a:p>
        </p:txBody>
      </p:sp>
    </p:spTree>
    <p:extLst>
      <p:ext uri="{BB962C8B-B14F-4D97-AF65-F5344CB8AC3E}">
        <p14:creationId xmlns:p14="http://schemas.microsoft.com/office/powerpoint/2010/main" val="3375398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86A6-DA92-7472-F51F-F1FEE411F8BD}"/>
              </a:ext>
            </a:extLst>
          </p:cNvPr>
          <p:cNvSpPr>
            <a:spLocks noGrp="1"/>
          </p:cNvSpPr>
          <p:nvPr>
            <p:ph type="title"/>
          </p:nvPr>
        </p:nvSpPr>
        <p:spPr/>
        <p:txBody>
          <a:bodyPr/>
          <a:lstStyle/>
          <a:p>
            <a:r>
              <a:rPr lang="en-US" b="0" dirty="0"/>
              <a:t> VULCAN neutron data reduction  challenges</a:t>
            </a:r>
          </a:p>
        </p:txBody>
      </p:sp>
      <p:sp>
        <p:nvSpPr>
          <p:cNvPr id="3" name="TextBox 2">
            <a:extLst>
              <a:ext uri="{FF2B5EF4-FFF2-40B4-BE49-F238E27FC236}">
                <a16:creationId xmlns:a16="http://schemas.microsoft.com/office/drawing/2014/main" id="{14B12C23-50FC-CE3E-4376-2B4F5E972380}"/>
              </a:ext>
            </a:extLst>
          </p:cNvPr>
          <p:cNvSpPr txBox="1"/>
          <p:nvPr/>
        </p:nvSpPr>
        <p:spPr>
          <a:xfrm>
            <a:off x="429768" y="1305341"/>
            <a:ext cx="8263856" cy="3970318"/>
          </a:xfrm>
          <a:prstGeom prst="rect">
            <a:avLst/>
          </a:prstGeom>
          <a:noFill/>
        </p:spPr>
        <p:txBody>
          <a:bodyPr wrap="square" rtlCol="0">
            <a:spAutoFit/>
          </a:bodyPr>
          <a:lstStyle/>
          <a:p>
            <a:pPr marL="285750" indent="-285750">
              <a:buFont typeface="Arial" panose="020B0604020202020204" pitchFamily="34" charset="0"/>
              <a:buChar char="•"/>
            </a:pPr>
            <a:r>
              <a:rPr lang="en-US" dirty="0"/>
              <a:t>VNEXT is an interim solution, because it is still a CPU based program and dealing with data at detector bank level.</a:t>
            </a:r>
          </a:p>
          <a:p>
            <a:endParaRPr lang="en-US" dirty="0"/>
          </a:p>
          <a:p>
            <a:pPr marL="285750" indent="-285750">
              <a:buFont typeface="Arial" panose="020B0604020202020204" pitchFamily="34" charset="0"/>
              <a:buChar char="•"/>
            </a:pPr>
            <a:r>
              <a:rPr lang="en-US" dirty="0"/>
              <a:t>New software and hardware must be  scalable to VULCAN’s evolving  geometry and capability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Ability to reduce live data  for operando measurement by adaptive ROI  and at a pixel level ( yes, each pixel provides an analyzable diffraction pattern)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Enable AI-assisted loop control for real time in situ decision by adaptive ROI  and at pixel level  during  experiments</a:t>
            </a:r>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09018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95FF2-D32F-C0A3-989E-BAE1D590DF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4356A0-6C04-ED32-5BF3-E14D4486B7C5}"/>
              </a:ext>
            </a:extLst>
          </p:cNvPr>
          <p:cNvSpPr>
            <a:spLocks noGrp="1"/>
          </p:cNvSpPr>
          <p:nvPr>
            <p:ph type="title"/>
          </p:nvPr>
        </p:nvSpPr>
        <p:spPr/>
        <p:txBody>
          <a:bodyPr/>
          <a:lstStyle/>
          <a:p>
            <a:r>
              <a:rPr lang="en-US" b="0" dirty="0"/>
              <a:t> VULCAN neutron data reduction  challenges</a:t>
            </a:r>
          </a:p>
        </p:txBody>
      </p:sp>
      <p:sp>
        <p:nvSpPr>
          <p:cNvPr id="3" name="TextBox 2">
            <a:extLst>
              <a:ext uri="{FF2B5EF4-FFF2-40B4-BE49-F238E27FC236}">
                <a16:creationId xmlns:a16="http://schemas.microsoft.com/office/drawing/2014/main" id="{B7188311-8388-42D6-20A5-42F0A29EDBBF}"/>
              </a:ext>
            </a:extLst>
          </p:cNvPr>
          <p:cNvSpPr txBox="1"/>
          <p:nvPr/>
        </p:nvSpPr>
        <p:spPr>
          <a:xfrm>
            <a:off x="429768" y="1305341"/>
            <a:ext cx="8263856" cy="3970318"/>
          </a:xfrm>
          <a:prstGeom prst="rect">
            <a:avLst/>
          </a:prstGeom>
          <a:noFill/>
        </p:spPr>
        <p:txBody>
          <a:bodyPr wrap="square" rtlCol="0">
            <a:spAutoFit/>
          </a:bodyPr>
          <a:lstStyle/>
          <a:p>
            <a:pPr marL="285750" indent="-285750">
              <a:buFont typeface="Arial" panose="020B0604020202020204" pitchFamily="34" charset="0"/>
              <a:buChar char="•"/>
            </a:pPr>
            <a:r>
              <a:rPr lang="en-US" dirty="0"/>
              <a:t>VNEXT is an interim solution, because it is still a CPU based program and dealing with data at detector bank level.</a:t>
            </a:r>
          </a:p>
          <a:p>
            <a:endParaRPr lang="en-US" dirty="0"/>
          </a:p>
          <a:p>
            <a:pPr marL="285750" indent="-285750">
              <a:buFont typeface="Arial" panose="020B0604020202020204" pitchFamily="34" charset="0"/>
              <a:buChar char="•"/>
            </a:pPr>
            <a:r>
              <a:rPr lang="en-US" dirty="0"/>
              <a:t>New software and hardware must be  scalable to VULCAN’s evolving  geometry and capability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Ability to reduce live data  for operando measurement by adaptive ROI  and at a pixel level ( yes, each pixel provides an analyzable diffraction pattern)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Enable AI-assisted loop control for real time in situ decision by adaptive ROI  and at pixel level  during  experiments</a:t>
            </a:r>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B71173B7-0D65-5D79-2AF5-9CAFE75BF244}"/>
              </a:ext>
            </a:extLst>
          </p:cNvPr>
          <p:cNvSpPr txBox="1"/>
          <p:nvPr/>
        </p:nvSpPr>
        <p:spPr>
          <a:xfrm>
            <a:off x="2598821" y="4860759"/>
            <a:ext cx="7636042" cy="584775"/>
          </a:xfrm>
          <a:prstGeom prst="rect">
            <a:avLst/>
          </a:prstGeom>
          <a:noFill/>
        </p:spPr>
        <p:txBody>
          <a:bodyPr wrap="square" rtlCol="0">
            <a:spAutoFit/>
          </a:bodyPr>
          <a:lstStyle/>
          <a:p>
            <a:r>
              <a:rPr lang="en-US" sz="3200" b="1" dirty="0"/>
              <a:t>We need a new paradigm!!!</a:t>
            </a:r>
          </a:p>
        </p:txBody>
      </p:sp>
    </p:spTree>
    <p:extLst>
      <p:ext uri="{BB962C8B-B14F-4D97-AF65-F5344CB8AC3E}">
        <p14:creationId xmlns:p14="http://schemas.microsoft.com/office/powerpoint/2010/main" val="2796116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A2C83-65D1-B31F-9F8A-25E346B81305}"/>
              </a:ext>
            </a:extLst>
          </p:cNvPr>
          <p:cNvSpPr>
            <a:spLocks noGrp="1"/>
          </p:cNvSpPr>
          <p:nvPr>
            <p:ph type="title"/>
          </p:nvPr>
        </p:nvSpPr>
        <p:spPr>
          <a:xfrm>
            <a:off x="429768" y="274319"/>
            <a:ext cx="11425236" cy="535531"/>
          </a:xfrm>
        </p:spPr>
        <p:txBody>
          <a:bodyPr/>
          <a:lstStyle/>
          <a:p>
            <a:r>
              <a:rPr lang="en-US" b="0" dirty="0"/>
              <a:t>Blueprint for the next era of data reduction at VULCAN</a:t>
            </a:r>
          </a:p>
        </p:txBody>
      </p:sp>
      <p:pic>
        <p:nvPicPr>
          <p:cNvPr id="7" name="Picture 6">
            <a:extLst>
              <a:ext uri="{FF2B5EF4-FFF2-40B4-BE49-F238E27FC236}">
                <a16:creationId xmlns:a16="http://schemas.microsoft.com/office/drawing/2014/main" id="{81B63285-2978-81C0-207A-BB74AD184615}"/>
              </a:ext>
            </a:extLst>
          </p:cNvPr>
          <p:cNvPicPr>
            <a:picLocks noChangeAspect="1"/>
          </p:cNvPicPr>
          <p:nvPr/>
        </p:nvPicPr>
        <p:blipFill>
          <a:blip r:embed="rId3"/>
          <a:stretch>
            <a:fillRect/>
          </a:stretch>
        </p:blipFill>
        <p:spPr>
          <a:xfrm>
            <a:off x="6265928" y="1140279"/>
            <a:ext cx="5190198" cy="3201687"/>
          </a:xfrm>
          <a:prstGeom prst="rect">
            <a:avLst/>
          </a:prstGeom>
        </p:spPr>
      </p:pic>
      <p:pic>
        <p:nvPicPr>
          <p:cNvPr id="8" name="Picture 7">
            <a:extLst>
              <a:ext uri="{FF2B5EF4-FFF2-40B4-BE49-F238E27FC236}">
                <a16:creationId xmlns:a16="http://schemas.microsoft.com/office/drawing/2014/main" id="{5CB9E7BA-E37F-36CB-628F-3F2D07066C8B}"/>
              </a:ext>
            </a:extLst>
          </p:cNvPr>
          <p:cNvPicPr>
            <a:picLocks noChangeAspect="1"/>
          </p:cNvPicPr>
          <p:nvPr/>
        </p:nvPicPr>
        <p:blipFill>
          <a:blip r:embed="rId4"/>
          <a:stretch>
            <a:fillRect/>
          </a:stretch>
        </p:blipFill>
        <p:spPr>
          <a:xfrm>
            <a:off x="429768" y="1198667"/>
            <a:ext cx="5591462" cy="3141270"/>
          </a:xfrm>
          <a:prstGeom prst="rect">
            <a:avLst/>
          </a:prstGeom>
        </p:spPr>
      </p:pic>
      <p:sp>
        <p:nvSpPr>
          <p:cNvPr id="10" name="TextBox 9">
            <a:extLst>
              <a:ext uri="{FF2B5EF4-FFF2-40B4-BE49-F238E27FC236}">
                <a16:creationId xmlns:a16="http://schemas.microsoft.com/office/drawing/2014/main" id="{031AD52B-4150-D866-198F-962E1FDDDFCE}"/>
              </a:ext>
            </a:extLst>
          </p:cNvPr>
          <p:cNvSpPr txBox="1"/>
          <p:nvPr/>
        </p:nvSpPr>
        <p:spPr>
          <a:xfrm>
            <a:off x="429768" y="4728754"/>
            <a:ext cx="5185954" cy="1423531"/>
          </a:xfrm>
          <a:prstGeom prst="rect">
            <a:avLst/>
          </a:prstGeom>
          <a:noFill/>
        </p:spPr>
        <p:txBody>
          <a:bodyPr wrap="square" rtlCol="0">
            <a:spAutoFit/>
          </a:bodyPr>
          <a:lstStyle/>
          <a:p>
            <a:pPr marL="285750" indent="-285750">
              <a:buFont typeface="Arial" panose="020B0604020202020204" pitchFamily="34" charset="0"/>
              <a:buChar char="•"/>
            </a:pPr>
            <a:r>
              <a:rPr lang="en-US" dirty="0"/>
              <a:t>Unified CPU/GPU architecture delivering high performance and efficiency</a:t>
            </a:r>
          </a:p>
          <a:p>
            <a:pPr marL="285750" indent="-285750">
              <a:buFont typeface="Arial" panose="020B0604020202020204" pitchFamily="34" charset="0"/>
              <a:buChar char="•"/>
            </a:pPr>
            <a:endParaRPr lang="en-US" dirty="0"/>
          </a:p>
          <a:p>
            <a:pPr marL="285750" indent="-285750">
              <a:lnSpc>
                <a:spcPct val="90000"/>
              </a:lnSpc>
              <a:buFont typeface="Arial" panose="020B0604020202020204" pitchFamily="34" charset="0"/>
              <a:buChar char="•"/>
            </a:pPr>
            <a:r>
              <a:rPr lang="en-US" dirty="0"/>
              <a:t>Take Advantage of both CPU and GPU Parallelization</a:t>
            </a:r>
          </a:p>
        </p:txBody>
      </p:sp>
      <p:sp>
        <p:nvSpPr>
          <p:cNvPr id="11" name="TextBox 10">
            <a:extLst>
              <a:ext uri="{FF2B5EF4-FFF2-40B4-BE49-F238E27FC236}">
                <a16:creationId xmlns:a16="http://schemas.microsoft.com/office/drawing/2014/main" id="{B96221EB-C555-6045-374B-F39427C9A706}"/>
              </a:ext>
            </a:extLst>
          </p:cNvPr>
          <p:cNvSpPr txBox="1"/>
          <p:nvPr/>
        </p:nvSpPr>
        <p:spPr>
          <a:xfrm>
            <a:off x="513989" y="770947"/>
            <a:ext cx="3815661" cy="369332"/>
          </a:xfrm>
          <a:prstGeom prst="rect">
            <a:avLst/>
          </a:prstGeom>
          <a:noFill/>
        </p:spPr>
        <p:txBody>
          <a:bodyPr wrap="square" rtlCol="0">
            <a:spAutoFit/>
          </a:bodyPr>
          <a:lstStyle/>
          <a:p>
            <a:r>
              <a:rPr lang="en-US" b="1" dirty="0"/>
              <a:t>New hardware</a:t>
            </a:r>
          </a:p>
        </p:txBody>
      </p:sp>
      <p:sp>
        <p:nvSpPr>
          <p:cNvPr id="12" name="TextBox 11">
            <a:extLst>
              <a:ext uri="{FF2B5EF4-FFF2-40B4-BE49-F238E27FC236}">
                <a16:creationId xmlns:a16="http://schemas.microsoft.com/office/drawing/2014/main" id="{FD9E030D-6638-24BB-DD07-DFBBD48BAFB7}"/>
              </a:ext>
            </a:extLst>
          </p:cNvPr>
          <p:cNvSpPr txBox="1"/>
          <p:nvPr/>
        </p:nvSpPr>
        <p:spPr>
          <a:xfrm>
            <a:off x="6400801" y="4698520"/>
            <a:ext cx="5361432" cy="2308324"/>
          </a:xfrm>
          <a:prstGeom prst="rect">
            <a:avLst/>
          </a:prstGeom>
          <a:noFill/>
        </p:spPr>
        <p:txBody>
          <a:bodyPr wrap="square" rtlCol="0">
            <a:spAutoFit/>
          </a:bodyPr>
          <a:lstStyle/>
          <a:p>
            <a:pPr marL="285750" indent="-285750">
              <a:buFont typeface="Arial" panose="020B0604020202020204" pitchFamily="34" charset="0"/>
              <a:buChar char="•"/>
            </a:pPr>
            <a:r>
              <a:rPr lang="en-US" dirty="0"/>
              <a:t>Closed‑loop optimization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Faster experimentation- shortened feed back loop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Open-access LLM to be installed locally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6EB70D3E-9977-C1CA-9B57-61AAD26809CB}"/>
              </a:ext>
            </a:extLst>
          </p:cNvPr>
          <p:cNvSpPr txBox="1"/>
          <p:nvPr/>
        </p:nvSpPr>
        <p:spPr>
          <a:xfrm>
            <a:off x="6265928" y="770947"/>
            <a:ext cx="3815661" cy="369332"/>
          </a:xfrm>
          <a:prstGeom prst="rect">
            <a:avLst/>
          </a:prstGeom>
          <a:noFill/>
        </p:spPr>
        <p:txBody>
          <a:bodyPr wrap="square" rtlCol="0">
            <a:spAutoFit/>
          </a:bodyPr>
          <a:lstStyle/>
          <a:p>
            <a:r>
              <a:rPr lang="en-US" b="1" dirty="0"/>
              <a:t>Local AI assisted agent</a:t>
            </a:r>
          </a:p>
        </p:txBody>
      </p:sp>
    </p:spTree>
    <p:extLst>
      <p:ext uri="{BB962C8B-B14F-4D97-AF65-F5344CB8AC3E}">
        <p14:creationId xmlns:p14="http://schemas.microsoft.com/office/powerpoint/2010/main" val="2466131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8FA7E-F9F7-B8BD-8DE4-8C2F8EFC592E}"/>
            </a:ext>
          </a:extLst>
        </p:cNvPr>
        <p:cNvGrpSpPr/>
        <p:nvPr/>
      </p:nvGrpSpPr>
      <p:grpSpPr>
        <a:xfrm>
          <a:off x="0" y="0"/>
          <a:ext cx="0" cy="0"/>
          <a:chOff x="0" y="0"/>
          <a:chExt cx="0" cy="0"/>
        </a:xfrm>
      </p:grpSpPr>
      <p:pic>
        <p:nvPicPr>
          <p:cNvPr id="5" name="Picture 4" descr="Graphical user interface, diagram&#10;&#10;AI-generated content may be incorrect.">
            <a:extLst>
              <a:ext uri="{FF2B5EF4-FFF2-40B4-BE49-F238E27FC236}">
                <a16:creationId xmlns:a16="http://schemas.microsoft.com/office/drawing/2014/main" id="{7C3CAC68-10E8-E039-6073-95032C0723C8}"/>
              </a:ext>
            </a:extLst>
          </p:cNvPr>
          <p:cNvPicPr>
            <a:picLocks noChangeAspect="1"/>
          </p:cNvPicPr>
          <p:nvPr/>
        </p:nvPicPr>
        <p:blipFill>
          <a:blip r:embed="rId3"/>
          <a:srcRect l="43343" r="43635" b="71890"/>
          <a:stretch>
            <a:fillRect/>
          </a:stretch>
        </p:blipFill>
        <p:spPr>
          <a:xfrm>
            <a:off x="5155247" y="1507452"/>
            <a:ext cx="2953025" cy="2694072"/>
          </a:xfrm>
          <a:prstGeom prst="rect">
            <a:avLst/>
          </a:prstGeom>
        </p:spPr>
      </p:pic>
      <p:pic>
        <p:nvPicPr>
          <p:cNvPr id="4" name="Picture 3">
            <a:extLst>
              <a:ext uri="{FF2B5EF4-FFF2-40B4-BE49-F238E27FC236}">
                <a16:creationId xmlns:a16="http://schemas.microsoft.com/office/drawing/2014/main" id="{4711C87E-BC5B-FB9C-B76C-837AB0758376}"/>
              </a:ext>
            </a:extLst>
          </p:cNvPr>
          <p:cNvPicPr>
            <a:picLocks noChangeAspect="1"/>
          </p:cNvPicPr>
          <p:nvPr/>
        </p:nvPicPr>
        <p:blipFill rotWithShape="1">
          <a:blip r:embed="rId4">
            <a:extLst>
              <a:ext uri="{28A0092B-C50C-407E-A947-70E740481C1C}">
                <a14:useLocalDpi xmlns:a14="http://schemas.microsoft.com/office/drawing/2010/main"/>
              </a:ext>
            </a:extLst>
          </a:blip>
          <a:srcRect l="5658" t="17659" r="16508" b="7387"/>
          <a:stretch/>
        </p:blipFill>
        <p:spPr>
          <a:xfrm>
            <a:off x="541287" y="1725972"/>
            <a:ext cx="4144430" cy="3173519"/>
          </a:xfrm>
          <a:prstGeom prst="rect">
            <a:avLst/>
          </a:prstGeom>
        </p:spPr>
      </p:pic>
      <p:sp>
        <p:nvSpPr>
          <p:cNvPr id="2" name="Title 1">
            <a:extLst>
              <a:ext uri="{FF2B5EF4-FFF2-40B4-BE49-F238E27FC236}">
                <a16:creationId xmlns:a16="http://schemas.microsoft.com/office/drawing/2014/main" id="{AAED41AD-1020-4D17-9F16-71561C7986E3}"/>
              </a:ext>
            </a:extLst>
          </p:cNvPr>
          <p:cNvSpPr>
            <a:spLocks noGrp="1"/>
          </p:cNvSpPr>
          <p:nvPr>
            <p:ph type="title"/>
          </p:nvPr>
        </p:nvSpPr>
        <p:spPr>
          <a:xfrm>
            <a:off x="519220" y="278059"/>
            <a:ext cx="11425236" cy="535531"/>
          </a:xfrm>
        </p:spPr>
        <p:txBody>
          <a:bodyPr/>
          <a:lstStyle/>
          <a:p>
            <a:r>
              <a:rPr lang="en-US" dirty="0"/>
              <a:t>1st: Interactive data reduction and analysis</a:t>
            </a:r>
          </a:p>
        </p:txBody>
      </p:sp>
      <p:cxnSp>
        <p:nvCxnSpPr>
          <p:cNvPr id="6" name="Straight Connector 5">
            <a:extLst>
              <a:ext uri="{FF2B5EF4-FFF2-40B4-BE49-F238E27FC236}">
                <a16:creationId xmlns:a16="http://schemas.microsoft.com/office/drawing/2014/main" id="{BC5CDB92-C63A-CFFD-BB42-183B713EF6F5}"/>
              </a:ext>
            </a:extLst>
          </p:cNvPr>
          <p:cNvCxnSpPr>
            <a:cxnSpLocks/>
          </p:cNvCxnSpPr>
          <p:nvPr/>
        </p:nvCxnSpPr>
        <p:spPr>
          <a:xfrm>
            <a:off x="541287" y="1415215"/>
            <a:ext cx="0" cy="4730342"/>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D27CFAF-1B09-8B88-C62D-EEF6A367B10C}"/>
              </a:ext>
            </a:extLst>
          </p:cNvPr>
          <p:cNvCxnSpPr>
            <a:cxnSpLocks/>
          </p:cNvCxnSpPr>
          <p:nvPr/>
        </p:nvCxnSpPr>
        <p:spPr>
          <a:xfrm flipH="1">
            <a:off x="541287" y="6140464"/>
            <a:ext cx="7399555" cy="5093"/>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7D4E20E-E0CC-75CF-1695-26754765C036}"/>
              </a:ext>
            </a:extLst>
          </p:cNvPr>
          <p:cNvSpPr txBox="1"/>
          <p:nvPr/>
        </p:nvSpPr>
        <p:spPr>
          <a:xfrm>
            <a:off x="3068853" y="6155209"/>
            <a:ext cx="954825" cy="424732"/>
          </a:xfrm>
          <a:prstGeom prst="rect">
            <a:avLst/>
          </a:prstGeom>
          <a:noFill/>
        </p:spPr>
        <p:txBody>
          <a:bodyPr wrap="square" rtlCol="0">
            <a:spAutoFit/>
          </a:bodyPr>
          <a:lstStyle/>
          <a:p>
            <a:pPr algn="l">
              <a:lnSpc>
                <a:spcPct val="90000"/>
              </a:lnSpc>
            </a:pPr>
            <a:r>
              <a:rPr lang="en-US" sz="2400" dirty="0">
                <a:latin typeface="+mn-lt"/>
              </a:rPr>
              <a:t>d</a:t>
            </a:r>
          </a:p>
        </p:txBody>
      </p:sp>
      <p:sp>
        <p:nvSpPr>
          <p:cNvPr id="22" name="TextBox 21">
            <a:extLst>
              <a:ext uri="{FF2B5EF4-FFF2-40B4-BE49-F238E27FC236}">
                <a16:creationId xmlns:a16="http://schemas.microsoft.com/office/drawing/2014/main" id="{40A56544-06D1-39A7-ADD4-ADA6D8177724}"/>
              </a:ext>
            </a:extLst>
          </p:cNvPr>
          <p:cNvSpPr txBox="1"/>
          <p:nvPr/>
        </p:nvSpPr>
        <p:spPr>
          <a:xfrm rot="16200000">
            <a:off x="-924659" y="2428892"/>
            <a:ext cx="2277083" cy="424732"/>
          </a:xfrm>
          <a:prstGeom prst="rect">
            <a:avLst/>
          </a:prstGeom>
          <a:noFill/>
        </p:spPr>
        <p:txBody>
          <a:bodyPr wrap="square" rtlCol="0">
            <a:spAutoFit/>
          </a:bodyPr>
          <a:lstStyle/>
          <a:p>
            <a:pPr algn="l">
              <a:lnSpc>
                <a:spcPct val="90000"/>
              </a:lnSpc>
            </a:pPr>
            <a:r>
              <a:rPr lang="en-US" sz="2400" dirty="0">
                <a:latin typeface="+mn-lt"/>
              </a:rPr>
              <a:t>Time</a:t>
            </a:r>
            <a:r>
              <a:rPr lang="en-US" dirty="0">
                <a:latin typeface="+mn-lt"/>
              </a:rPr>
              <a:t>/PV</a:t>
            </a:r>
          </a:p>
        </p:txBody>
      </p:sp>
      <p:sp>
        <p:nvSpPr>
          <p:cNvPr id="25" name="TextBox 24">
            <a:extLst>
              <a:ext uri="{FF2B5EF4-FFF2-40B4-BE49-F238E27FC236}">
                <a16:creationId xmlns:a16="http://schemas.microsoft.com/office/drawing/2014/main" id="{8B85B8C0-C14A-0BDA-171C-2D3E13932479}"/>
              </a:ext>
            </a:extLst>
          </p:cNvPr>
          <p:cNvSpPr txBox="1"/>
          <p:nvPr/>
        </p:nvSpPr>
        <p:spPr>
          <a:xfrm>
            <a:off x="8291484" y="1415215"/>
            <a:ext cx="3652972" cy="3734301"/>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sz="1600" dirty="0">
                <a:latin typeface="+mn-lt"/>
              </a:rPr>
              <a:t>AI assisted, real time coarse view: peak  positions, strain, </a:t>
            </a:r>
            <a:r>
              <a:rPr lang="en-US" sz="1600" dirty="0" err="1">
                <a:latin typeface="+mn-lt"/>
              </a:rPr>
              <a:t>etc</a:t>
            </a:r>
            <a:endParaRPr lang="en-US" sz="1600" dirty="0">
              <a:latin typeface="+mn-lt"/>
            </a:endParaRPr>
          </a:p>
          <a:p>
            <a:pPr algn="l">
              <a:lnSpc>
                <a:spcPct val="90000"/>
              </a:lnSpc>
            </a:pPr>
            <a:endParaRPr lang="en-US" sz="1600" dirty="0">
              <a:latin typeface="+mn-lt"/>
            </a:endParaRPr>
          </a:p>
          <a:p>
            <a:pPr marL="285750" indent="-285750" algn="l">
              <a:lnSpc>
                <a:spcPct val="90000"/>
              </a:lnSpc>
              <a:buFont typeface="Arial" panose="020B0604020202020204" pitchFamily="34" charset="0"/>
              <a:buChar char="•"/>
            </a:pPr>
            <a:r>
              <a:rPr lang="en-US" sz="1600" dirty="0">
                <a:latin typeface="+mn-lt"/>
              </a:rPr>
              <a:t>ROI selection,</a:t>
            </a:r>
            <a:r>
              <a:rPr lang="en-US" sz="1600" dirty="0"/>
              <a:t> automatic peak finding , quality check during acquisition</a:t>
            </a:r>
          </a:p>
          <a:p>
            <a:pPr marL="285750" indent="-285750" algn="l">
              <a:lnSpc>
                <a:spcPct val="90000"/>
              </a:lnSpc>
              <a:buFont typeface="Arial" panose="020B0604020202020204" pitchFamily="34" charset="0"/>
              <a:buChar char="•"/>
            </a:pPr>
            <a:endParaRPr lang="en-US" sz="1600" dirty="0">
              <a:latin typeface="+mn-lt"/>
            </a:endParaRPr>
          </a:p>
          <a:p>
            <a:pPr marL="285750" indent="-285750" algn="l">
              <a:lnSpc>
                <a:spcPct val="90000"/>
              </a:lnSpc>
              <a:buFont typeface="Arial" panose="020B0604020202020204" pitchFamily="34" charset="0"/>
              <a:buChar char="•"/>
            </a:pPr>
            <a:r>
              <a:rPr lang="en-US" sz="1600" dirty="0"/>
              <a:t>Suggest binning and scanning</a:t>
            </a:r>
          </a:p>
          <a:p>
            <a:pPr marL="285750" indent="-285750" algn="l">
              <a:lnSpc>
                <a:spcPct val="90000"/>
              </a:lnSpc>
              <a:buFont typeface="Arial" panose="020B0604020202020204" pitchFamily="34" charset="0"/>
              <a:buChar char="•"/>
            </a:pPr>
            <a:endParaRPr lang="en-US" sz="1600" dirty="0">
              <a:latin typeface="+mn-lt"/>
            </a:endParaRPr>
          </a:p>
          <a:p>
            <a:pPr marL="285750" indent="-285750" algn="l">
              <a:lnSpc>
                <a:spcPct val="90000"/>
              </a:lnSpc>
              <a:buFont typeface="Arial" panose="020B0604020202020204" pitchFamily="34" charset="0"/>
              <a:buChar char="•"/>
            </a:pPr>
            <a:r>
              <a:rPr lang="en-US" sz="1600" dirty="0"/>
              <a:t>Synchronized with sample environments logs for instantaneous interpretation</a:t>
            </a:r>
            <a:endParaRPr lang="en-US" sz="1600" dirty="0">
              <a:latin typeface="+mn-lt"/>
            </a:endParaRPr>
          </a:p>
          <a:p>
            <a:pPr algn="l">
              <a:lnSpc>
                <a:spcPct val="90000"/>
              </a:lnSpc>
            </a:pPr>
            <a:endParaRPr lang="en-US" sz="1600" dirty="0">
              <a:latin typeface="+mn-lt"/>
            </a:endParaRPr>
          </a:p>
          <a:p>
            <a:pPr marL="285750" indent="-285750" algn="l">
              <a:lnSpc>
                <a:spcPct val="90000"/>
              </a:lnSpc>
              <a:buFont typeface="Arial" panose="020B0604020202020204" pitchFamily="34" charset="0"/>
              <a:buChar char="•"/>
            </a:pPr>
            <a:r>
              <a:rPr lang="en-US" sz="1600" dirty="0">
                <a:latin typeface="+mn-lt"/>
              </a:rPr>
              <a:t>Reduce feedback  loops from hours to seconds/minutes  while user is kept in the loop.</a:t>
            </a:r>
          </a:p>
        </p:txBody>
      </p:sp>
      <p:sp>
        <p:nvSpPr>
          <p:cNvPr id="10" name="Right Arrow 9">
            <a:extLst>
              <a:ext uri="{FF2B5EF4-FFF2-40B4-BE49-F238E27FC236}">
                <a16:creationId xmlns:a16="http://schemas.microsoft.com/office/drawing/2014/main" id="{43DCB710-5AE4-488D-FDF0-89C4511B9DEB}"/>
              </a:ext>
            </a:extLst>
          </p:cNvPr>
          <p:cNvSpPr/>
          <p:nvPr/>
        </p:nvSpPr>
        <p:spPr>
          <a:xfrm>
            <a:off x="4585153" y="2142669"/>
            <a:ext cx="740635" cy="225995"/>
          </a:xfrm>
          <a:prstGeom prst="rightArrow">
            <a:avLst/>
          </a:prstGeom>
          <a:solidFill>
            <a:srgbClr val="FE5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ame 2">
            <a:extLst>
              <a:ext uri="{FF2B5EF4-FFF2-40B4-BE49-F238E27FC236}">
                <a16:creationId xmlns:a16="http://schemas.microsoft.com/office/drawing/2014/main" id="{221EDE76-5894-00C9-FEE1-A25D36112C1A}"/>
              </a:ext>
            </a:extLst>
          </p:cNvPr>
          <p:cNvSpPr/>
          <p:nvPr/>
        </p:nvSpPr>
        <p:spPr>
          <a:xfrm>
            <a:off x="1235241" y="2040419"/>
            <a:ext cx="3272591" cy="225995"/>
          </a:xfrm>
          <a:prstGeom prst="frame">
            <a:avLst/>
          </a:prstGeom>
          <a:solidFill>
            <a:srgbClr val="FE5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F9C2C058-24A0-D1E7-5F7F-393CB9F41E42}"/>
              </a:ext>
            </a:extLst>
          </p:cNvPr>
          <p:cNvSpPr txBox="1"/>
          <p:nvPr/>
        </p:nvSpPr>
        <p:spPr>
          <a:xfrm>
            <a:off x="5394960" y="5342709"/>
            <a:ext cx="1783822" cy="369332"/>
          </a:xfrm>
          <a:prstGeom prst="rect">
            <a:avLst/>
          </a:prstGeom>
          <a:noFill/>
        </p:spPr>
        <p:txBody>
          <a:bodyPr wrap="none" rtlCol="0">
            <a:spAutoFit/>
          </a:bodyPr>
          <a:lstStyle/>
          <a:p>
            <a:r>
              <a:rPr lang="en-US" dirty="0"/>
              <a:t>Hey, VULCAN….</a:t>
            </a:r>
          </a:p>
        </p:txBody>
      </p:sp>
    </p:spTree>
    <p:extLst>
      <p:ext uri="{BB962C8B-B14F-4D97-AF65-F5344CB8AC3E}">
        <p14:creationId xmlns:p14="http://schemas.microsoft.com/office/powerpoint/2010/main" val="1194155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8DDD2-C6C7-83AF-4ACC-65BF6D5D8EDD}"/>
              </a:ext>
            </a:extLst>
          </p:cNvPr>
          <p:cNvSpPr>
            <a:spLocks noGrp="1"/>
          </p:cNvSpPr>
          <p:nvPr>
            <p:ph type="title"/>
          </p:nvPr>
        </p:nvSpPr>
        <p:spPr>
          <a:xfrm>
            <a:off x="429768" y="83163"/>
            <a:ext cx="11425236" cy="535531"/>
          </a:xfrm>
        </p:spPr>
        <p:txBody>
          <a:bodyPr/>
          <a:lstStyle/>
          <a:p>
            <a:r>
              <a:rPr lang="en-US" dirty="0"/>
              <a:t>2nd: AI  agent assisted interactive data reduction &amp; analysis to transform VULCAN into a self- optimizing discovery platform </a:t>
            </a:r>
          </a:p>
        </p:txBody>
      </p:sp>
      <p:grpSp>
        <p:nvGrpSpPr>
          <p:cNvPr id="79" name="Group 78">
            <a:extLst>
              <a:ext uri="{FF2B5EF4-FFF2-40B4-BE49-F238E27FC236}">
                <a16:creationId xmlns:a16="http://schemas.microsoft.com/office/drawing/2014/main" id="{CB2EA7A5-61D2-27A2-5E5C-0E0516F881C6}"/>
              </a:ext>
            </a:extLst>
          </p:cNvPr>
          <p:cNvGrpSpPr/>
          <p:nvPr/>
        </p:nvGrpSpPr>
        <p:grpSpPr>
          <a:xfrm>
            <a:off x="1531434" y="1205990"/>
            <a:ext cx="9842809" cy="5124295"/>
            <a:chOff x="1531434" y="1205990"/>
            <a:chExt cx="9842809" cy="5124295"/>
          </a:xfrm>
        </p:grpSpPr>
        <p:pic>
          <p:nvPicPr>
            <p:cNvPr id="69" name="Picture 68">
              <a:extLst>
                <a:ext uri="{FF2B5EF4-FFF2-40B4-BE49-F238E27FC236}">
                  <a16:creationId xmlns:a16="http://schemas.microsoft.com/office/drawing/2014/main" id="{1731ED62-16F5-E09A-1231-305D4ABD5F4B}"/>
                </a:ext>
              </a:extLst>
            </p:cNvPr>
            <p:cNvPicPr>
              <a:picLocks noChangeAspect="1"/>
            </p:cNvPicPr>
            <p:nvPr/>
          </p:nvPicPr>
          <p:blipFill>
            <a:blip r:embed="rId3"/>
            <a:stretch>
              <a:fillRect/>
            </a:stretch>
          </p:blipFill>
          <p:spPr>
            <a:xfrm>
              <a:off x="1531434" y="1205990"/>
              <a:ext cx="8958146" cy="5124295"/>
            </a:xfrm>
            <a:prstGeom prst="rect">
              <a:avLst/>
            </a:prstGeom>
          </p:spPr>
        </p:pic>
        <p:cxnSp>
          <p:nvCxnSpPr>
            <p:cNvPr id="72" name="Straight Connector 71">
              <a:extLst>
                <a:ext uri="{FF2B5EF4-FFF2-40B4-BE49-F238E27FC236}">
                  <a16:creationId xmlns:a16="http://schemas.microsoft.com/office/drawing/2014/main" id="{EA584D11-8A92-E445-03FB-7B8F2D721FAC}"/>
                </a:ext>
              </a:extLst>
            </p:cNvPr>
            <p:cNvCxnSpPr/>
            <p:nvPr/>
          </p:nvCxnSpPr>
          <p:spPr>
            <a:xfrm>
              <a:off x="10422673" y="3100039"/>
              <a:ext cx="95157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EF644B38-E2FD-7379-AD64-3BA92CB1F975}"/>
                </a:ext>
              </a:extLst>
            </p:cNvPr>
            <p:cNvCxnSpPr/>
            <p:nvPr/>
          </p:nvCxnSpPr>
          <p:spPr>
            <a:xfrm flipH="1">
              <a:off x="9407912" y="6021658"/>
              <a:ext cx="1966331"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9164E439-E7AC-E6C8-3BE1-1BC929FEE50A}"/>
                </a:ext>
              </a:extLst>
            </p:cNvPr>
            <p:cNvCxnSpPr/>
            <p:nvPr/>
          </p:nvCxnSpPr>
          <p:spPr>
            <a:xfrm>
              <a:off x="11374243" y="3100039"/>
              <a:ext cx="0" cy="2921619"/>
            </a:xfrm>
            <a:prstGeom prst="line">
              <a:avLst/>
            </a:prstGeom>
            <a:ln w="127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85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56E7D-DB1E-5237-7E09-9C43E7B7CBB9}"/>
              </a:ext>
            </a:extLst>
          </p:cNvPr>
          <p:cNvSpPr>
            <a:spLocks noGrp="1"/>
          </p:cNvSpPr>
          <p:nvPr>
            <p:ph type="title"/>
          </p:nvPr>
        </p:nvSpPr>
        <p:spPr/>
        <p:txBody>
          <a:bodyPr/>
          <a:lstStyle/>
          <a:p>
            <a:r>
              <a:rPr lang="en-US" dirty="0"/>
              <a:t>3</a:t>
            </a:r>
            <a:r>
              <a:rPr lang="en-US" baseline="30000" dirty="0"/>
              <a:t>rd</a:t>
            </a:r>
            <a:r>
              <a:rPr lang="en-US" dirty="0"/>
              <a:t>: Pixel by pixel reduction</a:t>
            </a:r>
          </a:p>
        </p:txBody>
      </p:sp>
      <p:sp>
        <p:nvSpPr>
          <p:cNvPr id="26" name="TextBox 25">
            <a:extLst>
              <a:ext uri="{FF2B5EF4-FFF2-40B4-BE49-F238E27FC236}">
                <a16:creationId xmlns:a16="http://schemas.microsoft.com/office/drawing/2014/main" id="{6A77C8E3-EE92-A408-63D1-DC14ED59F6AC}"/>
              </a:ext>
            </a:extLst>
          </p:cNvPr>
          <p:cNvSpPr txBox="1"/>
          <p:nvPr/>
        </p:nvSpPr>
        <p:spPr>
          <a:xfrm>
            <a:off x="7185471" y="691532"/>
            <a:ext cx="5006528" cy="369332"/>
          </a:xfrm>
          <a:prstGeom prst="rect">
            <a:avLst/>
          </a:prstGeom>
          <a:noFill/>
        </p:spPr>
        <p:txBody>
          <a:bodyPr wrap="square" rtlCol="0">
            <a:spAutoFit/>
          </a:bodyPr>
          <a:lstStyle/>
          <a:p>
            <a:r>
              <a:rPr lang="en-US" dirty="0"/>
              <a:t>Pixel by pixel reduction why?</a:t>
            </a:r>
          </a:p>
        </p:txBody>
      </p:sp>
      <p:sp>
        <p:nvSpPr>
          <p:cNvPr id="27" name="TextBox 26">
            <a:extLst>
              <a:ext uri="{FF2B5EF4-FFF2-40B4-BE49-F238E27FC236}">
                <a16:creationId xmlns:a16="http://schemas.microsoft.com/office/drawing/2014/main" id="{DBC1025C-0F26-E083-EF2B-0646A32C2944}"/>
              </a:ext>
            </a:extLst>
          </p:cNvPr>
          <p:cNvSpPr txBox="1"/>
          <p:nvPr/>
        </p:nvSpPr>
        <p:spPr>
          <a:xfrm>
            <a:off x="7241839" y="3574650"/>
            <a:ext cx="4893794" cy="369332"/>
          </a:xfrm>
          <a:prstGeom prst="rect">
            <a:avLst/>
          </a:prstGeom>
          <a:noFill/>
        </p:spPr>
        <p:txBody>
          <a:bodyPr wrap="square" rtlCol="0">
            <a:spAutoFit/>
          </a:bodyPr>
          <a:lstStyle/>
          <a:p>
            <a:r>
              <a:rPr lang="en-US" dirty="0"/>
              <a:t>Key Advantages:</a:t>
            </a:r>
          </a:p>
        </p:txBody>
      </p:sp>
      <p:sp>
        <p:nvSpPr>
          <p:cNvPr id="28" name="TextBox 27">
            <a:extLst>
              <a:ext uri="{FF2B5EF4-FFF2-40B4-BE49-F238E27FC236}">
                <a16:creationId xmlns:a16="http://schemas.microsoft.com/office/drawing/2014/main" id="{B247C944-747D-19E2-7AA6-3C9DB0D86B74}"/>
              </a:ext>
            </a:extLst>
          </p:cNvPr>
          <p:cNvSpPr txBox="1"/>
          <p:nvPr/>
        </p:nvSpPr>
        <p:spPr>
          <a:xfrm>
            <a:off x="7331181" y="4166237"/>
            <a:ext cx="4715109" cy="1477328"/>
          </a:xfrm>
          <a:prstGeom prst="rect">
            <a:avLst/>
          </a:prstGeom>
          <a:noFill/>
        </p:spPr>
        <p:txBody>
          <a:bodyPr wrap="square" rtlCol="0">
            <a:spAutoFit/>
          </a:bodyPr>
          <a:lstStyle/>
          <a:p>
            <a:pPr marL="285750" indent="-285750">
              <a:buFont typeface="Arial" panose="020B0604020202020204" pitchFamily="34" charset="0"/>
              <a:buChar char="•"/>
            </a:pPr>
            <a:r>
              <a:rPr lang="en-US" dirty="0"/>
              <a:t>More Accurate calibration and time focus</a:t>
            </a:r>
          </a:p>
          <a:p>
            <a:pPr marL="285750" indent="-285750">
              <a:buFont typeface="Arial" panose="020B0604020202020204" pitchFamily="34" charset="0"/>
              <a:buChar char="•"/>
            </a:pPr>
            <a:r>
              <a:rPr lang="en-US" dirty="0"/>
              <a:t>Flexible </a:t>
            </a:r>
            <a:r>
              <a:rPr lang="en-US" dirty="0" err="1"/>
              <a:t>rebinning</a:t>
            </a:r>
            <a:endParaRPr lang="en-US" dirty="0"/>
          </a:p>
          <a:p>
            <a:pPr marL="285750" indent="-285750">
              <a:buFont typeface="Arial" panose="020B0604020202020204" pitchFamily="34" charset="0"/>
              <a:buChar char="•"/>
            </a:pPr>
            <a:r>
              <a:rPr lang="en-US" dirty="0"/>
              <a:t>Flexible regrouping</a:t>
            </a:r>
          </a:p>
          <a:p>
            <a:pPr marL="285750" indent="-285750">
              <a:buFont typeface="Arial" panose="020B0604020202020204" pitchFamily="34" charset="0"/>
              <a:buChar char="•"/>
            </a:pPr>
            <a:r>
              <a:rPr lang="en-US" dirty="0"/>
              <a:t>Better use for ML automation</a:t>
            </a:r>
          </a:p>
          <a:p>
            <a:pPr marL="285750" indent="-28575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63251EE7-A678-C3E3-35E9-8DBDB5268E90}"/>
              </a:ext>
            </a:extLst>
          </p:cNvPr>
          <p:cNvSpPr txBox="1"/>
          <p:nvPr/>
        </p:nvSpPr>
        <p:spPr>
          <a:xfrm>
            <a:off x="7185471" y="1283119"/>
            <a:ext cx="4669533" cy="2308324"/>
          </a:xfrm>
          <a:prstGeom prst="rect">
            <a:avLst/>
          </a:prstGeom>
          <a:noFill/>
        </p:spPr>
        <p:txBody>
          <a:bodyPr wrap="square" rtlCol="0">
            <a:spAutoFit/>
          </a:bodyPr>
          <a:lstStyle/>
          <a:p>
            <a:pPr marL="285750" indent="-285750">
              <a:buFont typeface="Arial" panose="020B0604020202020204" pitchFamily="34" charset="0"/>
              <a:buChar char="•"/>
            </a:pPr>
            <a:r>
              <a:rPr lang="en-US" dirty="0"/>
              <a:t>Exploit detector pixelation instead of averaging spatial information</a:t>
            </a:r>
          </a:p>
          <a:p>
            <a:pPr lvl="1"/>
            <a:r>
              <a:rPr lang="en-US" dirty="0"/>
              <a:t>-Map short  range strain, texture, phase</a:t>
            </a:r>
          </a:p>
          <a:p>
            <a:pPr lvl="1"/>
            <a:endParaRPr lang="en-US" dirty="0"/>
          </a:p>
          <a:p>
            <a:pPr marL="285750" indent="-285750">
              <a:buFont typeface="Arial" panose="020B0604020202020204" pitchFamily="34" charset="0"/>
              <a:buChar char="•"/>
            </a:pPr>
            <a:r>
              <a:rPr lang="en-US" dirty="0"/>
              <a:t>AI models  cluster pixel into regions and denoise low count signals in real time</a:t>
            </a:r>
          </a:p>
          <a:p>
            <a:pPr marL="285750" indent="-285750">
              <a:buFont typeface="Arial" panose="020B0604020202020204" pitchFamily="34" charset="0"/>
              <a:buChar char="•"/>
            </a:pPr>
            <a:endParaRPr lang="en-US" dirty="0"/>
          </a:p>
          <a:p>
            <a:endParaRPr lang="en-US" dirty="0"/>
          </a:p>
        </p:txBody>
      </p:sp>
      <p:pic>
        <p:nvPicPr>
          <p:cNvPr id="6" name="pixels2.mov">
            <a:hlinkClick r:id="" action="ppaction://media"/>
            <a:extLst>
              <a:ext uri="{FF2B5EF4-FFF2-40B4-BE49-F238E27FC236}">
                <a16:creationId xmlns:a16="http://schemas.microsoft.com/office/drawing/2014/main" id="{914BF29C-AB3E-50E1-6CFB-75684267C6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5710" y="809851"/>
            <a:ext cx="6873484" cy="3792946"/>
          </a:xfrm>
          <a:prstGeom prst="rect">
            <a:avLst/>
          </a:prstGeom>
        </p:spPr>
      </p:pic>
    </p:spTree>
    <p:extLst>
      <p:ext uri="{BB962C8B-B14F-4D97-AF65-F5344CB8AC3E}">
        <p14:creationId xmlns:p14="http://schemas.microsoft.com/office/powerpoint/2010/main" val="184988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86A4-65AB-C7B0-0B58-514AE4CCA43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C0C816D-B8B7-444B-DF23-4A6C26A85B39}"/>
              </a:ext>
            </a:extLst>
          </p:cNvPr>
          <p:cNvPicPr>
            <a:picLocks noChangeAspect="1"/>
          </p:cNvPicPr>
          <p:nvPr/>
        </p:nvPicPr>
        <p:blipFill>
          <a:blip r:embed="rId3"/>
          <a:stretch>
            <a:fillRect/>
          </a:stretch>
        </p:blipFill>
        <p:spPr>
          <a:xfrm>
            <a:off x="6094169" y="809851"/>
            <a:ext cx="2443054" cy="2657357"/>
          </a:xfrm>
          <a:prstGeom prst="rect">
            <a:avLst/>
          </a:prstGeom>
        </p:spPr>
      </p:pic>
      <p:sp>
        <p:nvSpPr>
          <p:cNvPr id="2" name="Title 1">
            <a:extLst>
              <a:ext uri="{FF2B5EF4-FFF2-40B4-BE49-F238E27FC236}">
                <a16:creationId xmlns:a16="http://schemas.microsoft.com/office/drawing/2014/main" id="{A6AA2587-9EA4-C02F-A6E4-052010C33FC9}"/>
              </a:ext>
            </a:extLst>
          </p:cNvPr>
          <p:cNvSpPr>
            <a:spLocks noGrp="1"/>
          </p:cNvSpPr>
          <p:nvPr>
            <p:ph type="title"/>
          </p:nvPr>
        </p:nvSpPr>
        <p:spPr/>
        <p:txBody>
          <a:bodyPr/>
          <a:lstStyle/>
          <a:p>
            <a:r>
              <a:rPr lang="en-US" dirty="0"/>
              <a:t>Summary</a:t>
            </a:r>
          </a:p>
        </p:txBody>
      </p:sp>
      <p:sp>
        <p:nvSpPr>
          <p:cNvPr id="3" name="TextBox 2">
            <a:extLst>
              <a:ext uri="{FF2B5EF4-FFF2-40B4-BE49-F238E27FC236}">
                <a16:creationId xmlns:a16="http://schemas.microsoft.com/office/drawing/2014/main" id="{65E722A4-5AF7-BA9B-77B9-C04C1F458A70}"/>
              </a:ext>
            </a:extLst>
          </p:cNvPr>
          <p:cNvSpPr txBox="1"/>
          <p:nvPr/>
        </p:nvSpPr>
        <p:spPr>
          <a:xfrm>
            <a:off x="429768" y="1163782"/>
            <a:ext cx="7614458" cy="3970318"/>
          </a:xfrm>
          <a:prstGeom prst="rect">
            <a:avLst/>
          </a:prstGeom>
          <a:noFill/>
        </p:spPr>
        <p:txBody>
          <a:bodyPr wrap="square" rtlCol="0">
            <a:spAutoFit/>
          </a:bodyPr>
          <a:lstStyle/>
          <a:p>
            <a:pPr marL="742950" lvl="1" indent="-285750">
              <a:buFont typeface="Arial" panose="020B0604020202020204" pitchFamily="34" charset="0"/>
              <a:buChar char="•"/>
            </a:pPr>
            <a:r>
              <a:rPr lang="en-US" dirty="0"/>
              <a:t>Hardware</a:t>
            </a:r>
          </a:p>
          <a:p>
            <a:pPr marL="1200150" lvl="2" indent="-285750">
              <a:buFont typeface="Arial" panose="020B0604020202020204" pitchFamily="34" charset="0"/>
              <a:buChar char="•"/>
            </a:pPr>
            <a:r>
              <a:rPr lang="en-US" dirty="0"/>
              <a:t>CPU &amp; GPU machine</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Software </a:t>
            </a:r>
          </a:p>
          <a:p>
            <a:pPr lvl="2"/>
            <a:r>
              <a:rPr lang="en-US" dirty="0"/>
              <a:t>-Conventional reduction and analysis</a:t>
            </a:r>
          </a:p>
          <a:p>
            <a:pPr marL="1657350" lvl="3" indent="-285750">
              <a:buFont typeface="Arial" panose="020B0604020202020204" pitchFamily="34" charset="0"/>
              <a:buChar char="•"/>
            </a:pPr>
            <a:r>
              <a:rPr lang="en-US" dirty="0"/>
              <a:t>VDRIVE </a:t>
            </a:r>
          </a:p>
          <a:p>
            <a:pPr marL="1657350" lvl="3" indent="-285750">
              <a:buFont typeface="Arial" panose="020B0604020202020204" pitchFamily="34" charset="0"/>
              <a:buChar char="•"/>
            </a:pPr>
            <a:r>
              <a:rPr lang="en-US" dirty="0"/>
              <a:t>VNEXT</a:t>
            </a:r>
          </a:p>
          <a:p>
            <a:pPr lvl="2"/>
            <a:r>
              <a:rPr lang="en-US" dirty="0"/>
              <a:t>- AI assisted reduction and analysis</a:t>
            </a:r>
          </a:p>
          <a:p>
            <a:pPr marL="1657350" lvl="3" indent="-285750">
              <a:buFont typeface="Arial" panose="020B0604020202020204" pitchFamily="34" charset="0"/>
              <a:buChar char="•"/>
            </a:pPr>
            <a:r>
              <a:rPr lang="en-US" dirty="0"/>
              <a:t>Interactive , </a:t>
            </a:r>
          </a:p>
          <a:p>
            <a:pPr marL="1657350" lvl="3" indent="-285750">
              <a:buFont typeface="Arial" panose="020B0604020202020204" pitchFamily="34" charset="0"/>
              <a:buChar char="•"/>
            </a:pPr>
            <a:r>
              <a:rPr lang="en-US" dirty="0"/>
              <a:t>AI agent assisted </a:t>
            </a:r>
          </a:p>
          <a:p>
            <a:pPr marL="1657350" lvl="3" indent="-285750">
              <a:buFont typeface="Arial" panose="020B0604020202020204" pitchFamily="34" charset="0"/>
              <a:buChar char="•"/>
            </a:pPr>
            <a:r>
              <a:rPr lang="en-US" dirty="0"/>
              <a:t>Pixel by pixel reduction</a:t>
            </a:r>
          </a:p>
          <a:p>
            <a:pPr marL="1657350" lvl="3" indent="-285750">
              <a:buFont typeface="Arial" panose="020B0604020202020204" pitchFamily="34" charset="0"/>
              <a:buChar char="•"/>
            </a:pPr>
            <a:endParaRPr lang="en-US" dirty="0"/>
          </a:p>
          <a:p>
            <a:pPr marL="742950" lvl="1" indent="-285750">
              <a:buFontTx/>
              <a:buChar char="-"/>
            </a:pPr>
            <a:endParaRPr lang="en-US" dirty="0"/>
          </a:p>
          <a:p>
            <a:pPr lvl="1"/>
            <a:endParaRPr lang="en-US" dirty="0"/>
          </a:p>
        </p:txBody>
      </p:sp>
      <p:sp>
        <p:nvSpPr>
          <p:cNvPr id="6" name="TextBox 5">
            <a:extLst>
              <a:ext uri="{FF2B5EF4-FFF2-40B4-BE49-F238E27FC236}">
                <a16:creationId xmlns:a16="http://schemas.microsoft.com/office/drawing/2014/main" id="{E051BE00-0CC9-27CE-A594-187BE0EDB9C2}"/>
              </a:ext>
            </a:extLst>
          </p:cNvPr>
          <p:cNvSpPr txBox="1"/>
          <p:nvPr/>
        </p:nvSpPr>
        <p:spPr>
          <a:xfrm>
            <a:off x="7719304" y="888166"/>
            <a:ext cx="1219200" cy="383177"/>
          </a:xfrm>
          <a:prstGeom prst="rect">
            <a:avLst/>
          </a:prstGeom>
          <a:noFill/>
        </p:spPr>
        <p:txBody>
          <a:bodyPr wrap="square" rtlCol="0">
            <a:spAutoFit/>
          </a:bodyPr>
          <a:lstStyle/>
          <a:p>
            <a:r>
              <a:rPr lang="en-US" dirty="0"/>
              <a:t>VDRIVE</a:t>
            </a:r>
          </a:p>
        </p:txBody>
      </p:sp>
      <p:sp>
        <p:nvSpPr>
          <p:cNvPr id="7" name="TextBox 6">
            <a:extLst>
              <a:ext uri="{FF2B5EF4-FFF2-40B4-BE49-F238E27FC236}">
                <a16:creationId xmlns:a16="http://schemas.microsoft.com/office/drawing/2014/main" id="{1B96843F-F1ED-5D2B-80DD-AF56B6447C71}"/>
              </a:ext>
            </a:extLst>
          </p:cNvPr>
          <p:cNvSpPr txBox="1"/>
          <p:nvPr/>
        </p:nvSpPr>
        <p:spPr>
          <a:xfrm>
            <a:off x="7745430" y="2569859"/>
            <a:ext cx="1193074" cy="369332"/>
          </a:xfrm>
          <a:prstGeom prst="rect">
            <a:avLst/>
          </a:prstGeom>
          <a:noFill/>
        </p:spPr>
        <p:txBody>
          <a:bodyPr wrap="square" rtlCol="0">
            <a:spAutoFit/>
          </a:bodyPr>
          <a:lstStyle/>
          <a:p>
            <a:r>
              <a:rPr lang="en-US" dirty="0"/>
              <a:t>VNEXT</a:t>
            </a:r>
          </a:p>
        </p:txBody>
      </p:sp>
      <p:sp>
        <p:nvSpPr>
          <p:cNvPr id="8" name="TextBox 7">
            <a:extLst>
              <a:ext uri="{FF2B5EF4-FFF2-40B4-BE49-F238E27FC236}">
                <a16:creationId xmlns:a16="http://schemas.microsoft.com/office/drawing/2014/main" id="{D8E8F4D9-F271-0890-E58B-7E43B7456F4E}"/>
              </a:ext>
            </a:extLst>
          </p:cNvPr>
          <p:cNvSpPr txBox="1"/>
          <p:nvPr/>
        </p:nvSpPr>
        <p:spPr>
          <a:xfrm>
            <a:off x="8044226" y="3918809"/>
            <a:ext cx="3291840" cy="646331"/>
          </a:xfrm>
          <a:prstGeom prst="rect">
            <a:avLst/>
          </a:prstGeom>
          <a:noFill/>
        </p:spPr>
        <p:txBody>
          <a:bodyPr wrap="square" rtlCol="0">
            <a:spAutoFit/>
          </a:bodyPr>
          <a:lstStyle/>
          <a:p>
            <a:r>
              <a:rPr lang="en-US" dirty="0"/>
              <a:t>AI assisted reduction and analysis</a:t>
            </a:r>
          </a:p>
        </p:txBody>
      </p:sp>
      <p:sp>
        <p:nvSpPr>
          <p:cNvPr id="4" name="TextBox 3">
            <a:extLst>
              <a:ext uri="{FF2B5EF4-FFF2-40B4-BE49-F238E27FC236}">
                <a16:creationId xmlns:a16="http://schemas.microsoft.com/office/drawing/2014/main" id="{03BBB64D-9D93-8C65-FDF4-86458877062B}"/>
              </a:ext>
            </a:extLst>
          </p:cNvPr>
          <p:cNvSpPr txBox="1"/>
          <p:nvPr/>
        </p:nvSpPr>
        <p:spPr>
          <a:xfrm>
            <a:off x="705394" y="5408023"/>
            <a:ext cx="7037439" cy="369332"/>
          </a:xfrm>
          <a:prstGeom prst="rect">
            <a:avLst/>
          </a:prstGeom>
          <a:noFill/>
        </p:spPr>
        <p:txBody>
          <a:bodyPr wrap="none" rtlCol="0">
            <a:spAutoFit/>
          </a:bodyPr>
          <a:lstStyle/>
          <a:p>
            <a:r>
              <a:rPr lang="en-US" b="1" dirty="0"/>
              <a:t>New instrument needs new software and high computation power</a:t>
            </a:r>
          </a:p>
        </p:txBody>
      </p:sp>
      <p:pic>
        <p:nvPicPr>
          <p:cNvPr id="10" name="Picture 9">
            <a:extLst>
              <a:ext uri="{FF2B5EF4-FFF2-40B4-BE49-F238E27FC236}">
                <a16:creationId xmlns:a16="http://schemas.microsoft.com/office/drawing/2014/main" id="{69E9C6A4-5102-8AC2-7921-5B5D7EE9AA09}"/>
              </a:ext>
            </a:extLst>
          </p:cNvPr>
          <p:cNvPicPr>
            <a:picLocks noChangeAspect="1"/>
          </p:cNvPicPr>
          <p:nvPr/>
        </p:nvPicPr>
        <p:blipFill>
          <a:blip r:embed="rId4"/>
          <a:stretch>
            <a:fillRect/>
          </a:stretch>
        </p:blipFill>
        <p:spPr>
          <a:xfrm>
            <a:off x="6397393" y="3821138"/>
            <a:ext cx="1678117" cy="1383151"/>
          </a:xfrm>
          <a:prstGeom prst="rect">
            <a:avLst/>
          </a:prstGeom>
        </p:spPr>
      </p:pic>
    </p:spTree>
    <p:extLst>
      <p:ext uri="{BB962C8B-B14F-4D97-AF65-F5344CB8AC3E}">
        <p14:creationId xmlns:p14="http://schemas.microsoft.com/office/powerpoint/2010/main" val="3230280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E8F23-28F7-1EC1-625D-62C7A541B4F3}"/>
              </a:ext>
            </a:extLst>
          </p:cNvPr>
          <p:cNvSpPr>
            <a:spLocks noGrp="1"/>
          </p:cNvSpPr>
          <p:nvPr>
            <p:ph type="title"/>
          </p:nvPr>
        </p:nvSpPr>
        <p:spPr/>
        <p:txBody>
          <a:bodyPr/>
          <a:lstStyle/>
          <a:p>
            <a:r>
              <a:rPr lang="en-US" dirty="0"/>
              <a:t>Science and Vision</a:t>
            </a:r>
          </a:p>
        </p:txBody>
      </p:sp>
      <p:sp>
        <p:nvSpPr>
          <p:cNvPr id="3" name="Content Placeholder 2">
            <a:extLst>
              <a:ext uri="{FF2B5EF4-FFF2-40B4-BE49-F238E27FC236}">
                <a16:creationId xmlns:a16="http://schemas.microsoft.com/office/drawing/2014/main" id="{FD3C9425-98EA-FE30-A2E6-0751AB6D2F67}"/>
              </a:ext>
            </a:extLst>
          </p:cNvPr>
          <p:cNvSpPr>
            <a:spLocks noGrp="1"/>
          </p:cNvSpPr>
          <p:nvPr>
            <p:ph idx="1"/>
          </p:nvPr>
        </p:nvSpPr>
        <p:spPr>
          <a:xfrm>
            <a:off x="314692" y="1251523"/>
            <a:ext cx="11877308" cy="439492"/>
          </a:xfrm>
        </p:spPr>
        <p:txBody>
          <a:bodyPr/>
          <a:lstStyle/>
          <a:p>
            <a:r>
              <a:rPr lang="en-US" sz="2400" i="1" dirty="0"/>
              <a:t>Understanding engineering and functional materials behavior under complex environments.</a:t>
            </a:r>
          </a:p>
        </p:txBody>
      </p:sp>
      <p:sp>
        <p:nvSpPr>
          <p:cNvPr id="5" name="TextBox 4">
            <a:extLst>
              <a:ext uri="{FF2B5EF4-FFF2-40B4-BE49-F238E27FC236}">
                <a16:creationId xmlns:a16="http://schemas.microsoft.com/office/drawing/2014/main" id="{6339DB0A-1486-6194-4CBE-FAC9C36C6294}"/>
              </a:ext>
            </a:extLst>
          </p:cNvPr>
          <p:cNvSpPr txBox="1"/>
          <p:nvPr/>
        </p:nvSpPr>
        <p:spPr>
          <a:xfrm>
            <a:off x="171727" y="1901015"/>
            <a:ext cx="8165956" cy="2308324"/>
          </a:xfrm>
          <a:prstGeom prst="rect">
            <a:avLst/>
          </a:prstGeom>
          <a:noFill/>
        </p:spPr>
        <p:txBody>
          <a:bodyPr wrap="square" rtlCol="0">
            <a:spAutoFit/>
          </a:bodyPr>
          <a:lstStyle/>
          <a:p>
            <a:r>
              <a:rPr lang="en-US" sz="1600" b="1" dirty="0"/>
              <a:t>VULCAN is designed for deformation, phase transformation, residual stress, texture, and microstructure studies. </a:t>
            </a:r>
          </a:p>
          <a:p>
            <a:endParaRPr lang="en-US" sz="1600" dirty="0"/>
          </a:p>
          <a:p>
            <a:pPr marL="285750" indent="-285750">
              <a:buFont typeface="Arial" panose="020B0604020202020204" pitchFamily="34" charset="0"/>
              <a:buChar char="•"/>
            </a:pPr>
            <a:r>
              <a:rPr lang="en-US" sz="1600" dirty="0"/>
              <a:t>In situ studies of materials behavior during processing, synthesis, and fabrication (AM).</a:t>
            </a:r>
          </a:p>
          <a:p>
            <a:pPr marL="285750" indent="-285750">
              <a:buFont typeface="Arial" panose="020B0604020202020204" pitchFamily="34" charset="0"/>
              <a:buChar char="•"/>
            </a:pPr>
            <a:r>
              <a:rPr lang="en-US" sz="1600" dirty="0"/>
              <a:t>In situ thermomechanical loading studies of materials: alloys, ceramics, functional materials.</a:t>
            </a:r>
          </a:p>
          <a:p>
            <a:pPr marL="285750" indent="-285750">
              <a:buFont typeface="Arial" panose="020B0604020202020204" pitchFamily="34" charset="0"/>
              <a:buChar char="•"/>
            </a:pPr>
            <a:r>
              <a:rPr lang="en-US" sz="1600" dirty="0"/>
              <a:t>In situ/operando studies of a real working system such as batteries and running engine.</a:t>
            </a:r>
          </a:p>
          <a:p>
            <a:pPr marL="285750" indent="-285750">
              <a:buFont typeface="Arial" panose="020B0604020202020204" pitchFamily="34" charset="0"/>
              <a:buChar char="•"/>
            </a:pPr>
            <a:r>
              <a:rPr lang="en-US" sz="1600" dirty="0"/>
              <a:t>Nondestructive residual stress (in AM), phase, texture, and other microstructure investigation in engineering components.</a:t>
            </a:r>
          </a:p>
        </p:txBody>
      </p:sp>
      <p:pic>
        <p:nvPicPr>
          <p:cNvPr id="4" name="Picture 3">
            <a:extLst>
              <a:ext uri="{FF2B5EF4-FFF2-40B4-BE49-F238E27FC236}">
                <a16:creationId xmlns:a16="http://schemas.microsoft.com/office/drawing/2014/main" id="{F54E5CFA-FA1C-46B0-11ED-23B36247A815}"/>
              </a:ext>
            </a:extLst>
          </p:cNvPr>
          <p:cNvPicPr>
            <a:picLocks noChangeAspect="1"/>
          </p:cNvPicPr>
          <p:nvPr/>
        </p:nvPicPr>
        <p:blipFill>
          <a:blip r:embed="rId3"/>
          <a:stretch>
            <a:fillRect/>
          </a:stretch>
        </p:blipFill>
        <p:spPr>
          <a:xfrm>
            <a:off x="249240" y="4920881"/>
            <a:ext cx="1574406" cy="1141771"/>
          </a:xfrm>
          <a:prstGeom prst="rect">
            <a:avLst/>
          </a:prstGeom>
        </p:spPr>
      </p:pic>
      <p:pic>
        <p:nvPicPr>
          <p:cNvPr id="7" name="Picture 6" descr="Chart, surface chart&#10;&#10;AI-generated content may be incorrect.">
            <a:extLst>
              <a:ext uri="{FF2B5EF4-FFF2-40B4-BE49-F238E27FC236}">
                <a16:creationId xmlns:a16="http://schemas.microsoft.com/office/drawing/2014/main" id="{75960F6E-CC7A-9250-58F5-6C5A00FB451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0592" y="5101461"/>
            <a:ext cx="887506" cy="916825"/>
          </a:xfrm>
          <a:prstGeom prst="rect">
            <a:avLst/>
          </a:prstGeom>
          <a:noFill/>
          <a:ln>
            <a:noFill/>
          </a:ln>
        </p:spPr>
      </p:pic>
      <p:pic>
        <p:nvPicPr>
          <p:cNvPr id="9" name="Picture 8">
            <a:extLst>
              <a:ext uri="{FF2B5EF4-FFF2-40B4-BE49-F238E27FC236}">
                <a16:creationId xmlns:a16="http://schemas.microsoft.com/office/drawing/2014/main" id="{55707589-59D3-1120-CDBD-5ADDE0918F07}"/>
              </a:ext>
            </a:extLst>
          </p:cNvPr>
          <p:cNvPicPr>
            <a:picLocks noChangeAspect="1"/>
          </p:cNvPicPr>
          <p:nvPr/>
        </p:nvPicPr>
        <p:blipFill>
          <a:blip r:embed="rId5"/>
          <a:stretch>
            <a:fillRect/>
          </a:stretch>
        </p:blipFill>
        <p:spPr>
          <a:xfrm>
            <a:off x="4074868" y="5069616"/>
            <a:ext cx="546336" cy="525379"/>
          </a:xfrm>
          <a:prstGeom prst="rect">
            <a:avLst/>
          </a:prstGeom>
        </p:spPr>
      </p:pic>
      <p:pic>
        <p:nvPicPr>
          <p:cNvPr id="10" name="Picture 9">
            <a:extLst>
              <a:ext uri="{FF2B5EF4-FFF2-40B4-BE49-F238E27FC236}">
                <a16:creationId xmlns:a16="http://schemas.microsoft.com/office/drawing/2014/main" id="{81D63843-C323-AF4F-6347-BAE3D2573D14}"/>
              </a:ext>
            </a:extLst>
          </p:cNvPr>
          <p:cNvPicPr>
            <a:picLocks noChangeAspect="1"/>
          </p:cNvPicPr>
          <p:nvPr/>
        </p:nvPicPr>
        <p:blipFill>
          <a:blip r:embed="rId6"/>
          <a:stretch>
            <a:fillRect/>
          </a:stretch>
        </p:blipFill>
        <p:spPr>
          <a:xfrm>
            <a:off x="4116043" y="5633477"/>
            <a:ext cx="505161" cy="485783"/>
          </a:xfrm>
          <a:prstGeom prst="rect">
            <a:avLst/>
          </a:prstGeom>
        </p:spPr>
      </p:pic>
      <p:pic>
        <p:nvPicPr>
          <p:cNvPr id="11" name="Picture 10">
            <a:extLst>
              <a:ext uri="{FF2B5EF4-FFF2-40B4-BE49-F238E27FC236}">
                <a16:creationId xmlns:a16="http://schemas.microsoft.com/office/drawing/2014/main" id="{67741C16-41E1-5535-55A4-D2D78F8C1931}"/>
              </a:ext>
            </a:extLst>
          </p:cNvPr>
          <p:cNvPicPr>
            <a:picLocks noChangeAspect="1"/>
          </p:cNvPicPr>
          <p:nvPr/>
        </p:nvPicPr>
        <p:blipFill rotWithShape="1">
          <a:blip r:embed="rId7"/>
          <a:srcRect t="-1" b="-12954"/>
          <a:stretch>
            <a:fillRect/>
          </a:stretch>
        </p:blipFill>
        <p:spPr bwMode="auto">
          <a:xfrm>
            <a:off x="4922525" y="5349640"/>
            <a:ext cx="243890" cy="769620"/>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7750354C-AD04-35D8-0701-645167125E62}"/>
              </a:ext>
            </a:extLst>
          </p:cNvPr>
          <p:cNvPicPr>
            <a:picLocks noChangeAspect="1"/>
          </p:cNvPicPr>
          <p:nvPr/>
        </p:nvPicPr>
        <p:blipFill>
          <a:blip r:embed="rId8"/>
          <a:stretch>
            <a:fillRect/>
          </a:stretch>
        </p:blipFill>
        <p:spPr>
          <a:xfrm>
            <a:off x="8337682" y="5011241"/>
            <a:ext cx="1788142" cy="1219188"/>
          </a:xfrm>
          <a:prstGeom prst="rect">
            <a:avLst/>
          </a:prstGeom>
        </p:spPr>
      </p:pic>
      <p:pic>
        <p:nvPicPr>
          <p:cNvPr id="13" name="Picture 12">
            <a:extLst>
              <a:ext uri="{FF2B5EF4-FFF2-40B4-BE49-F238E27FC236}">
                <a16:creationId xmlns:a16="http://schemas.microsoft.com/office/drawing/2014/main" id="{80C87ECC-A819-0670-17AA-668CC57A5A5B}"/>
              </a:ext>
            </a:extLst>
          </p:cNvPr>
          <p:cNvPicPr>
            <a:picLocks noChangeAspect="1"/>
          </p:cNvPicPr>
          <p:nvPr/>
        </p:nvPicPr>
        <p:blipFill>
          <a:blip r:embed="rId9" cstate="print">
            <a:extLst>
              <a:ext uri="{28A0092B-C50C-407E-A947-70E740481C1C}">
                <a14:useLocalDpi xmlns:a14="http://schemas.microsoft.com/office/drawing/2010/main" val="0"/>
              </a:ext>
            </a:extLst>
          </a:blip>
          <a:srcRect r="52125"/>
          <a:stretch>
            <a:fillRect/>
          </a:stretch>
        </p:blipFill>
        <p:spPr bwMode="auto">
          <a:xfrm>
            <a:off x="2778690" y="5069616"/>
            <a:ext cx="1250690" cy="1045731"/>
          </a:xfrm>
          <a:prstGeom prst="rect">
            <a:avLst/>
          </a:prstGeom>
          <a:noFill/>
          <a:ln>
            <a:noFill/>
          </a:ln>
        </p:spPr>
      </p:pic>
      <p:pic>
        <p:nvPicPr>
          <p:cNvPr id="14" name="Picture 13">
            <a:extLst>
              <a:ext uri="{FF2B5EF4-FFF2-40B4-BE49-F238E27FC236}">
                <a16:creationId xmlns:a16="http://schemas.microsoft.com/office/drawing/2014/main" id="{EDDF1795-F155-D176-F5CC-33118B33B7B1}"/>
              </a:ext>
            </a:extLst>
          </p:cNvPr>
          <p:cNvPicPr>
            <a:picLocks noChangeAspect="1"/>
          </p:cNvPicPr>
          <p:nvPr/>
        </p:nvPicPr>
        <p:blipFill>
          <a:blip r:embed="rId10"/>
          <a:stretch>
            <a:fillRect/>
          </a:stretch>
        </p:blipFill>
        <p:spPr>
          <a:xfrm>
            <a:off x="6620551" y="5048817"/>
            <a:ext cx="1505926" cy="1144037"/>
          </a:xfrm>
          <a:prstGeom prst="rect">
            <a:avLst/>
          </a:prstGeom>
        </p:spPr>
      </p:pic>
      <p:pic>
        <p:nvPicPr>
          <p:cNvPr id="15" name="Picture 14">
            <a:extLst>
              <a:ext uri="{FF2B5EF4-FFF2-40B4-BE49-F238E27FC236}">
                <a16:creationId xmlns:a16="http://schemas.microsoft.com/office/drawing/2014/main" id="{487C88D1-10B3-F0DD-9A9E-ED83B87124B4}"/>
              </a:ext>
            </a:extLst>
          </p:cNvPr>
          <p:cNvPicPr>
            <a:picLocks noChangeAspect="1"/>
          </p:cNvPicPr>
          <p:nvPr/>
        </p:nvPicPr>
        <p:blipFill>
          <a:blip r:embed="rId11"/>
          <a:stretch>
            <a:fillRect/>
          </a:stretch>
        </p:blipFill>
        <p:spPr>
          <a:xfrm>
            <a:off x="5310306" y="5110611"/>
            <a:ext cx="1108164" cy="1045732"/>
          </a:xfrm>
          <a:prstGeom prst="rect">
            <a:avLst/>
          </a:prstGeom>
        </p:spPr>
      </p:pic>
      <p:pic>
        <p:nvPicPr>
          <p:cNvPr id="16" name="Picture 15">
            <a:extLst>
              <a:ext uri="{FF2B5EF4-FFF2-40B4-BE49-F238E27FC236}">
                <a16:creationId xmlns:a16="http://schemas.microsoft.com/office/drawing/2014/main" id="{23E20CB5-1899-860B-0495-17BA9970084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74291" y="5074276"/>
            <a:ext cx="1532573" cy="1159060"/>
          </a:xfrm>
          <a:prstGeom prst="rect">
            <a:avLst/>
          </a:prstGeom>
        </p:spPr>
      </p:pic>
      <p:pic>
        <p:nvPicPr>
          <p:cNvPr id="6" name="Picture 5" descr="Y-AXIS_POS45_EAST_2013-05-08_15_07_08_427.jpg">
            <a:extLst>
              <a:ext uri="{FF2B5EF4-FFF2-40B4-BE49-F238E27FC236}">
                <a16:creationId xmlns:a16="http://schemas.microsoft.com/office/drawing/2014/main" id="{87372821-3860-6168-8F30-001BC31C92E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37682" y="1901015"/>
            <a:ext cx="1788142" cy="1005830"/>
          </a:xfrm>
          <a:prstGeom prst="rect">
            <a:avLst/>
          </a:prstGeom>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0320B8E3-1880-9D53-CD51-6712278516AB}"/>
              </a:ext>
            </a:extLst>
          </p:cNvPr>
          <p:cNvPicPr>
            <a:picLocks noChangeAspect="1"/>
          </p:cNvPicPr>
          <p:nvPr/>
        </p:nvPicPr>
        <p:blipFill>
          <a:blip r:embed="rId14"/>
          <a:stretch>
            <a:fillRect/>
          </a:stretch>
        </p:blipFill>
        <p:spPr>
          <a:xfrm>
            <a:off x="8337682" y="3116845"/>
            <a:ext cx="1788143" cy="1242131"/>
          </a:xfrm>
          <a:prstGeom prst="rect">
            <a:avLst/>
          </a:prstGeom>
        </p:spPr>
      </p:pic>
      <p:pic>
        <p:nvPicPr>
          <p:cNvPr id="17" name="Picture 1" descr="page9image256350688">
            <a:extLst>
              <a:ext uri="{FF2B5EF4-FFF2-40B4-BE49-F238E27FC236}">
                <a16:creationId xmlns:a16="http://schemas.microsoft.com/office/drawing/2014/main" id="{97626809-C85F-63DD-092B-0053A72234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87712" y="3240119"/>
            <a:ext cx="1574406" cy="12154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09DC3A9-228C-31EF-C853-E04902D998B6}"/>
              </a:ext>
            </a:extLst>
          </p:cNvPr>
          <p:cNvPicPr>
            <a:picLocks noChangeAspect="1"/>
          </p:cNvPicPr>
          <p:nvPr/>
        </p:nvPicPr>
        <p:blipFill rotWithShape="1">
          <a:blip r:embed="rId16">
            <a:extLst>
              <a:ext uri="{28A0092B-C50C-407E-A947-70E740481C1C}">
                <a14:useLocalDpi xmlns:a14="http://schemas.microsoft.com/office/drawing/2010/main" val="0"/>
              </a:ext>
            </a:extLst>
          </a:blip>
          <a:srcRect b="8754"/>
          <a:stretch/>
        </p:blipFill>
        <p:spPr>
          <a:xfrm>
            <a:off x="10274291" y="1927573"/>
            <a:ext cx="1587827" cy="1159060"/>
          </a:xfrm>
          <a:prstGeom prst="rect">
            <a:avLst/>
          </a:prstGeom>
        </p:spPr>
      </p:pic>
    </p:spTree>
    <p:extLst>
      <p:ext uri="{BB962C8B-B14F-4D97-AF65-F5344CB8AC3E}">
        <p14:creationId xmlns:p14="http://schemas.microsoft.com/office/powerpoint/2010/main" val="3633858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2FA39-70C3-4B4D-1BF4-FEF5D0DAD912}"/>
              </a:ext>
            </a:extLst>
          </p:cNvPr>
          <p:cNvSpPr>
            <a:spLocks noGrp="1"/>
          </p:cNvSpPr>
          <p:nvPr>
            <p:ph type="title"/>
          </p:nvPr>
        </p:nvSpPr>
        <p:spPr/>
        <p:txBody>
          <a:bodyPr/>
          <a:lstStyle/>
          <a:p>
            <a:r>
              <a:rPr lang="en-US" dirty="0"/>
              <a:t>Challenges </a:t>
            </a:r>
            <a:br>
              <a:rPr lang="en-US" dirty="0"/>
            </a:br>
            <a:endParaRPr lang="en-US" dirty="0"/>
          </a:p>
        </p:txBody>
      </p:sp>
      <p:sp>
        <p:nvSpPr>
          <p:cNvPr id="3" name="Content Placeholder 2">
            <a:extLst>
              <a:ext uri="{FF2B5EF4-FFF2-40B4-BE49-F238E27FC236}">
                <a16:creationId xmlns:a16="http://schemas.microsoft.com/office/drawing/2014/main" id="{B38147B2-85EE-E355-878F-F224D568AE09}"/>
              </a:ext>
            </a:extLst>
          </p:cNvPr>
          <p:cNvSpPr>
            <a:spLocks noGrp="1"/>
          </p:cNvSpPr>
          <p:nvPr>
            <p:ph idx="1"/>
          </p:nvPr>
        </p:nvSpPr>
        <p:spPr>
          <a:xfrm>
            <a:off x="314692" y="1825625"/>
            <a:ext cx="11877308" cy="4061829"/>
          </a:xfrm>
        </p:spPr>
        <p:txBody>
          <a:bodyPr/>
          <a:lstStyle/>
          <a:p>
            <a:pPr marL="285750" indent="-285750">
              <a:buFont typeface="Arial" panose="020B0604020202020204" pitchFamily="34" charset="0"/>
              <a:buChar char="•"/>
            </a:pPr>
            <a:r>
              <a:rPr lang="en-US" sz="2800" b="1" dirty="0"/>
              <a:t>Live data – need to make decision on the fly before continuous measurement is over.</a:t>
            </a:r>
          </a:p>
          <a:p>
            <a:endParaRPr lang="en-US" sz="2800" b="1" dirty="0"/>
          </a:p>
          <a:p>
            <a:pPr marL="285750" indent="-285750">
              <a:buFont typeface="Arial" panose="020B0604020202020204" pitchFamily="34" charset="0"/>
              <a:buChar char="•"/>
            </a:pPr>
            <a:r>
              <a:rPr lang="en-US" sz="2800" b="1" dirty="0"/>
              <a:t>Massive dataset-&gt; can be hundreds of Gb or even up to Tb</a:t>
            </a:r>
          </a:p>
          <a:p>
            <a:pPr marL="285750" indent="-285750">
              <a:buFont typeface="Arial" panose="020B0604020202020204" pitchFamily="34" charset="0"/>
              <a:buChar char="•"/>
            </a:pPr>
            <a:endParaRPr lang="en-US" sz="2800" b="1" dirty="0"/>
          </a:p>
          <a:p>
            <a:pPr marL="285750" indent="-285750">
              <a:buFont typeface="Arial" panose="020B0604020202020204" pitchFamily="34" charset="0"/>
              <a:buChar char="•"/>
            </a:pPr>
            <a:r>
              <a:rPr lang="en-US" sz="2800" b="1" dirty="0"/>
              <a:t>Complex sample environments (all kinds of meta data)</a:t>
            </a:r>
          </a:p>
          <a:p>
            <a:pPr marL="285750" indent="-285750">
              <a:buFont typeface="Arial" panose="020B0604020202020204" pitchFamily="34" charset="0"/>
              <a:buChar char="•"/>
            </a:pPr>
            <a:endParaRPr lang="en-US" sz="2800" b="1" dirty="0"/>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3344223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8F193-BBE3-2007-DEF7-9C169EDD7EFF}"/>
              </a:ext>
            </a:extLst>
          </p:cNvPr>
          <p:cNvSpPr>
            <a:spLocks noGrp="1"/>
          </p:cNvSpPr>
          <p:nvPr>
            <p:ph type="title"/>
          </p:nvPr>
        </p:nvSpPr>
        <p:spPr/>
        <p:txBody>
          <a:bodyPr/>
          <a:lstStyle/>
          <a:p>
            <a:r>
              <a:rPr lang="en-US" dirty="0"/>
              <a:t>Live data visualization and analysis at VULCAN</a:t>
            </a:r>
          </a:p>
        </p:txBody>
      </p:sp>
      <p:sp>
        <p:nvSpPr>
          <p:cNvPr id="3" name="Text Placeholder 2">
            <a:extLst>
              <a:ext uri="{FF2B5EF4-FFF2-40B4-BE49-F238E27FC236}">
                <a16:creationId xmlns:a16="http://schemas.microsoft.com/office/drawing/2014/main" id="{746E2C9D-3379-C174-8326-FF3144EDE7C9}"/>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3201226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78EFB-CA4B-3739-BFE5-5779F2B6AC1D}"/>
              </a:ext>
            </a:extLst>
          </p:cNvPr>
          <p:cNvSpPr>
            <a:spLocks noGrp="1"/>
          </p:cNvSpPr>
          <p:nvPr>
            <p:ph type="title"/>
          </p:nvPr>
        </p:nvSpPr>
        <p:spPr/>
        <p:txBody>
          <a:bodyPr/>
          <a:lstStyle/>
          <a:p>
            <a:r>
              <a:rPr lang="en-US" dirty="0"/>
              <a:t>Live data visualization and analysis at VULCAN</a:t>
            </a:r>
          </a:p>
        </p:txBody>
      </p:sp>
      <p:pic>
        <p:nvPicPr>
          <p:cNvPr id="5" name="Picture 4" descr="Graphical user interface, chart, application&#10;&#10;AI-generated content may be incorrect.">
            <a:extLst>
              <a:ext uri="{FF2B5EF4-FFF2-40B4-BE49-F238E27FC236}">
                <a16:creationId xmlns:a16="http://schemas.microsoft.com/office/drawing/2014/main" id="{76826F8F-8AF4-E201-29A0-C3CC758A432D}"/>
              </a:ext>
            </a:extLst>
          </p:cNvPr>
          <p:cNvPicPr>
            <a:picLocks noChangeAspect="1"/>
          </p:cNvPicPr>
          <p:nvPr/>
        </p:nvPicPr>
        <p:blipFill>
          <a:blip r:embed="rId3"/>
          <a:srcRect r="24181"/>
          <a:stretch>
            <a:fillRect/>
          </a:stretch>
        </p:blipFill>
        <p:spPr>
          <a:xfrm>
            <a:off x="485060" y="1697598"/>
            <a:ext cx="4918213" cy="459714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CE3B33D0-9C77-B890-E43B-9EBE28CC667C}"/>
              </a:ext>
            </a:extLst>
          </p:cNvPr>
          <p:cNvSpPr txBox="1"/>
          <p:nvPr/>
        </p:nvSpPr>
        <p:spPr>
          <a:xfrm>
            <a:off x="881245" y="4348725"/>
            <a:ext cx="2721130" cy="646331"/>
          </a:xfrm>
          <a:prstGeom prst="rect">
            <a:avLst/>
          </a:prstGeom>
          <a:noFill/>
        </p:spPr>
        <p:txBody>
          <a:bodyPr wrap="none" rtlCol="0">
            <a:spAutoFit/>
          </a:bodyPr>
          <a:lstStyle/>
          <a:p>
            <a:r>
              <a:rPr lang="en-US" dirty="0">
                <a:solidFill>
                  <a:schemeClr val="accent6"/>
                </a:solidFill>
                <a:effectLst>
                  <a:outerShdw blurRad="38100" dist="38100" dir="2700000" algn="tl">
                    <a:srgbClr val="000000">
                      <a:alpha val="43137"/>
                    </a:srgbClr>
                  </a:outerShdw>
                </a:effectLst>
              </a:rPr>
              <a:t>Instant diffraction pattern</a:t>
            </a:r>
          </a:p>
          <a:p>
            <a:r>
              <a:rPr lang="en-US" dirty="0">
                <a:solidFill>
                  <a:schemeClr val="accent6"/>
                </a:solidFill>
                <a:effectLst>
                  <a:outerShdw blurRad="38100" dist="38100" dir="2700000" algn="tl">
                    <a:srgbClr val="000000">
                      <a:alpha val="43137"/>
                    </a:srgbClr>
                  </a:outerShdw>
                </a:effectLst>
              </a:rPr>
              <a:t>(sec – min)</a:t>
            </a:r>
          </a:p>
        </p:txBody>
      </p:sp>
      <p:sp>
        <p:nvSpPr>
          <p:cNvPr id="7" name="TextBox 6">
            <a:extLst>
              <a:ext uri="{FF2B5EF4-FFF2-40B4-BE49-F238E27FC236}">
                <a16:creationId xmlns:a16="http://schemas.microsoft.com/office/drawing/2014/main" id="{1872E7CD-7F61-3837-2169-0B3EF7F2D43B}"/>
              </a:ext>
            </a:extLst>
          </p:cNvPr>
          <p:cNvSpPr txBox="1"/>
          <p:nvPr/>
        </p:nvSpPr>
        <p:spPr>
          <a:xfrm>
            <a:off x="8534400" y="6399014"/>
            <a:ext cx="2925609" cy="369332"/>
          </a:xfrm>
          <a:prstGeom prst="rect">
            <a:avLst/>
          </a:prstGeom>
          <a:noFill/>
        </p:spPr>
        <p:txBody>
          <a:bodyPr wrap="none" rtlCol="0">
            <a:spAutoFit/>
          </a:bodyPr>
          <a:lstStyle/>
          <a:p>
            <a:r>
              <a:rPr lang="en-US" dirty="0"/>
              <a:t>Credit: Alex Sobhani @ NTD</a:t>
            </a:r>
          </a:p>
        </p:txBody>
      </p:sp>
      <p:sp>
        <p:nvSpPr>
          <p:cNvPr id="8" name="TextBox 7">
            <a:extLst>
              <a:ext uri="{FF2B5EF4-FFF2-40B4-BE49-F238E27FC236}">
                <a16:creationId xmlns:a16="http://schemas.microsoft.com/office/drawing/2014/main" id="{DFE8A688-8017-C55C-7FDA-CF21D8D5BC47}"/>
              </a:ext>
            </a:extLst>
          </p:cNvPr>
          <p:cNvSpPr txBox="1"/>
          <p:nvPr/>
        </p:nvSpPr>
        <p:spPr>
          <a:xfrm>
            <a:off x="549840" y="1988835"/>
            <a:ext cx="3383940" cy="369332"/>
          </a:xfrm>
          <a:prstGeom prst="rect">
            <a:avLst/>
          </a:prstGeom>
          <a:noFill/>
        </p:spPr>
        <p:txBody>
          <a:bodyPr wrap="none" rtlCol="0">
            <a:spAutoFit/>
          </a:bodyPr>
          <a:lstStyle/>
          <a:p>
            <a:r>
              <a:rPr lang="en-US" dirty="0">
                <a:solidFill>
                  <a:schemeClr val="accent6"/>
                </a:solidFill>
                <a:effectLst>
                  <a:outerShdw blurRad="38100" dist="38100" dir="2700000" algn="tl">
                    <a:srgbClr val="000000">
                      <a:alpha val="43137"/>
                    </a:srgbClr>
                  </a:outerShdw>
                </a:effectLst>
              </a:rPr>
              <a:t>Lattice evolution by contour plot</a:t>
            </a:r>
          </a:p>
        </p:txBody>
      </p:sp>
      <p:sp>
        <p:nvSpPr>
          <p:cNvPr id="9" name="TextBox 8">
            <a:extLst>
              <a:ext uri="{FF2B5EF4-FFF2-40B4-BE49-F238E27FC236}">
                <a16:creationId xmlns:a16="http://schemas.microsoft.com/office/drawing/2014/main" id="{14C40160-6196-4FD6-7112-374AC65BDB63}"/>
              </a:ext>
            </a:extLst>
          </p:cNvPr>
          <p:cNvSpPr txBox="1"/>
          <p:nvPr/>
        </p:nvSpPr>
        <p:spPr>
          <a:xfrm>
            <a:off x="226566" y="1051267"/>
            <a:ext cx="5648213" cy="646331"/>
          </a:xfrm>
          <a:prstGeom prst="rect">
            <a:avLst/>
          </a:prstGeom>
          <a:noFill/>
        </p:spPr>
        <p:txBody>
          <a:bodyPr wrap="none" rtlCol="0">
            <a:spAutoFit/>
          </a:bodyPr>
          <a:lstStyle/>
          <a:p>
            <a:r>
              <a:rPr lang="en-US" b="1" dirty="0"/>
              <a:t>Real-time neutron event histogram in EPICS ADnED2</a:t>
            </a:r>
          </a:p>
          <a:p>
            <a:r>
              <a:rPr lang="en-US" b="1" dirty="0"/>
              <a:t>- In situ continuous neutron diffraction</a:t>
            </a:r>
          </a:p>
        </p:txBody>
      </p:sp>
      <p:pic>
        <p:nvPicPr>
          <p:cNvPr id="12" name="Picture 11" descr="Graphical user interface, diagram, application&#10;&#10;AI-generated content may be incorrect.">
            <a:extLst>
              <a:ext uri="{FF2B5EF4-FFF2-40B4-BE49-F238E27FC236}">
                <a16:creationId xmlns:a16="http://schemas.microsoft.com/office/drawing/2014/main" id="{3C169903-686D-616C-4241-284653607549}"/>
              </a:ext>
            </a:extLst>
          </p:cNvPr>
          <p:cNvPicPr>
            <a:picLocks noChangeAspect="1"/>
          </p:cNvPicPr>
          <p:nvPr/>
        </p:nvPicPr>
        <p:blipFill>
          <a:blip r:embed="rId4"/>
          <a:srcRect t="1274" r="73788" b="60432"/>
          <a:stretch>
            <a:fillRect/>
          </a:stretch>
        </p:blipFill>
        <p:spPr>
          <a:xfrm>
            <a:off x="6133273" y="1658050"/>
            <a:ext cx="5473192" cy="4311240"/>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F54394A4-F393-A3B7-FD6A-A17E8A4082B3}"/>
              </a:ext>
            </a:extLst>
          </p:cNvPr>
          <p:cNvSpPr txBox="1"/>
          <p:nvPr/>
        </p:nvSpPr>
        <p:spPr>
          <a:xfrm>
            <a:off x="6504024" y="1051267"/>
            <a:ext cx="3696525" cy="369332"/>
          </a:xfrm>
          <a:prstGeom prst="rect">
            <a:avLst/>
          </a:prstGeom>
          <a:noFill/>
        </p:spPr>
        <p:txBody>
          <a:bodyPr wrap="none" rtlCol="0">
            <a:spAutoFit/>
          </a:bodyPr>
          <a:lstStyle/>
          <a:p>
            <a:r>
              <a:rPr lang="en-US" b="1" dirty="0"/>
              <a:t>On-the-fly peak analysis in EPICS</a:t>
            </a:r>
          </a:p>
        </p:txBody>
      </p:sp>
      <p:sp>
        <p:nvSpPr>
          <p:cNvPr id="18" name="TextBox 17">
            <a:extLst>
              <a:ext uri="{FF2B5EF4-FFF2-40B4-BE49-F238E27FC236}">
                <a16:creationId xmlns:a16="http://schemas.microsoft.com/office/drawing/2014/main" id="{CFC92D90-A989-031A-CC4C-87098B2CC603}"/>
              </a:ext>
            </a:extLst>
          </p:cNvPr>
          <p:cNvSpPr txBox="1"/>
          <p:nvPr/>
        </p:nvSpPr>
        <p:spPr>
          <a:xfrm>
            <a:off x="8352286" y="1795197"/>
            <a:ext cx="3289834" cy="646331"/>
          </a:xfrm>
          <a:prstGeom prst="rect">
            <a:avLst/>
          </a:prstGeom>
          <a:noFill/>
        </p:spPr>
        <p:txBody>
          <a:bodyPr wrap="square" rtlCol="0">
            <a:spAutoFit/>
          </a:bodyPr>
          <a:lstStyle/>
          <a:p>
            <a:r>
              <a:rPr lang="en-US" dirty="0">
                <a:solidFill>
                  <a:schemeClr val="accent6"/>
                </a:solidFill>
                <a:effectLst>
                  <a:outerShdw blurRad="38100" dist="38100" dir="2700000" algn="tl">
                    <a:srgbClr val="000000">
                      <a:alpha val="43137"/>
                    </a:srgbClr>
                  </a:outerShdw>
                </a:effectLst>
              </a:rPr>
              <a:t>Simultaneously fitting 18 peaks = 3 (peaks/bank) x 6 (banks)</a:t>
            </a:r>
          </a:p>
        </p:txBody>
      </p:sp>
    </p:spTree>
    <p:extLst>
      <p:ext uri="{BB962C8B-B14F-4D97-AF65-F5344CB8AC3E}">
        <p14:creationId xmlns:p14="http://schemas.microsoft.com/office/powerpoint/2010/main" val="1574533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B143D7-E387-AE7E-7CB0-483407ADBBEB}"/>
              </a:ext>
            </a:extLst>
          </p:cNvPr>
          <p:cNvSpPr>
            <a:spLocks noGrp="1"/>
          </p:cNvSpPr>
          <p:nvPr>
            <p:ph type="title"/>
          </p:nvPr>
        </p:nvSpPr>
        <p:spPr/>
        <p:txBody>
          <a:bodyPr/>
          <a:lstStyle/>
          <a:p>
            <a:r>
              <a:rPr lang="en-US" dirty="0"/>
              <a:t>Live analysis and adaptive control</a:t>
            </a:r>
          </a:p>
        </p:txBody>
      </p:sp>
      <p:pic>
        <p:nvPicPr>
          <p:cNvPr id="28" name="Picture 27" descr="Graphical user interface, application, calendar&#10;&#10;AI-generated content may be incorrect.">
            <a:extLst>
              <a:ext uri="{FF2B5EF4-FFF2-40B4-BE49-F238E27FC236}">
                <a16:creationId xmlns:a16="http://schemas.microsoft.com/office/drawing/2014/main" id="{B8064D45-6C0C-5296-5575-C8CAA4A94742}"/>
              </a:ext>
            </a:extLst>
          </p:cNvPr>
          <p:cNvPicPr>
            <a:picLocks noChangeAspect="1"/>
          </p:cNvPicPr>
          <p:nvPr/>
        </p:nvPicPr>
        <p:blipFill>
          <a:blip r:embed="rId3" cstate="print">
            <a:extLst>
              <a:ext uri="{28A0092B-C50C-407E-A947-70E740481C1C}">
                <a14:useLocalDpi xmlns:a14="http://schemas.microsoft.com/office/drawing/2010/main" val="0"/>
              </a:ext>
            </a:extLst>
          </a:blip>
          <a:srcRect l="276" t="1829" r="70187" b="51270"/>
          <a:stretch>
            <a:fillRect/>
          </a:stretch>
        </p:blipFill>
        <p:spPr>
          <a:xfrm>
            <a:off x="566443" y="1577531"/>
            <a:ext cx="3282805" cy="2646720"/>
          </a:xfrm>
          <a:prstGeom prst="rect">
            <a:avLst/>
          </a:prstGeom>
        </p:spPr>
      </p:pic>
      <p:pic>
        <p:nvPicPr>
          <p:cNvPr id="29" name="Picture 28" descr="Table&#10;&#10;AI-generated content may be incorrect.">
            <a:extLst>
              <a:ext uri="{FF2B5EF4-FFF2-40B4-BE49-F238E27FC236}">
                <a16:creationId xmlns:a16="http://schemas.microsoft.com/office/drawing/2014/main" id="{CF9153A3-648F-50DA-E6CB-EA11F6521345}"/>
              </a:ext>
            </a:extLst>
          </p:cNvPr>
          <p:cNvPicPr>
            <a:picLocks noChangeAspect="1"/>
          </p:cNvPicPr>
          <p:nvPr/>
        </p:nvPicPr>
        <p:blipFill>
          <a:blip r:embed="rId4" cstate="print">
            <a:extLst>
              <a:ext uri="{28A0092B-C50C-407E-A947-70E740481C1C}">
                <a14:useLocalDpi xmlns:a14="http://schemas.microsoft.com/office/drawing/2010/main" val="0"/>
              </a:ext>
            </a:extLst>
          </a:blip>
          <a:srcRect l="35403" t="6493" r="3994" b="31647"/>
          <a:stretch>
            <a:fillRect/>
          </a:stretch>
        </p:blipFill>
        <p:spPr>
          <a:xfrm>
            <a:off x="4293253" y="1581194"/>
            <a:ext cx="3974140" cy="3042393"/>
          </a:xfrm>
          <a:prstGeom prst="rect">
            <a:avLst/>
          </a:prstGeom>
        </p:spPr>
      </p:pic>
      <p:pic>
        <p:nvPicPr>
          <p:cNvPr id="30" name="Picture 29" descr="Graphical user interface, application&#10;&#10;AI-generated content may be incorrect.">
            <a:extLst>
              <a:ext uri="{FF2B5EF4-FFF2-40B4-BE49-F238E27FC236}">
                <a16:creationId xmlns:a16="http://schemas.microsoft.com/office/drawing/2014/main" id="{64481A3F-8D06-0783-0438-A19F00D55336}"/>
              </a:ext>
            </a:extLst>
          </p:cNvPr>
          <p:cNvPicPr>
            <a:picLocks noChangeAspect="1"/>
          </p:cNvPicPr>
          <p:nvPr/>
        </p:nvPicPr>
        <p:blipFill>
          <a:blip r:embed="rId5" cstate="print">
            <a:extLst>
              <a:ext uri="{28A0092B-C50C-407E-A947-70E740481C1C}">
                <a14:useLocalDpi xmlns:a14="http://schemas.microsoft.com/office/drawing/2010/main" val="0"/>
              </a:ext>
            </a:extLst>
          </a:blip>
          <a:srcRect l="2434" t="65339" r="63652" b="12125"/>
          <a:stretch>
            <a:fillRect/>
          </a:stretch>
        </p:blipFill>
        <p:spPr>
          <a:xfrm>
            <a:off x="558124" y="4725029"/>
            <a:ext cx="1710827" cy="1364135"/>
          </a:xfrm>
          <a:prstGeom prst="rect">
            <a:avLst/>
          </a:prstGeom>
        </p:spPr>
      </p:pic>
      <p:pic>
        <p:nvPicPr>
          <p:cNvPr id="31" name="Picture 30" descr="Graphical user interface, application&#10;&#10;AI-generated content may be incorrect.">
            <a:extLst>
              <a:ext uri="{FF2B5EF4-FFF2-40B4-BE49-F238E27FC236}">
                <a16:creationId xmlns:a16="http://schemas.microsoft.com/office/drawing/2014/main" id="{C525D5DC-5296-44FD-818C-2620DB04A4B7}"/>
              </a:ext>
            </a:extLst>
          </p:cNvPr>
          <p:cNvPicPr>
            <a:picLocks noChangeAspect="1"/>
          </p:cNvPicPr>
          <p:nvPr/>
        </p:nvPicPr>
        <p:blipFill>
          <a:blip r:embed="rId6" cstate="print">
            <a:extLst>
              <a:ext uri="{28A0092B-C50C-407E-A947-70E740481C1C}">
                <a14:useLocalDpi xmlns:a14="http://schemas.microsoft.com/office/drawing/2010/main" val="0"/>
              </a:ext>
            </a:extLst>
          </a:blip>
          <a:srcRect l="2185" t="4226" r="64978" b="73239"/>
          <a:stretch>
            <a:fillRect/>
          </a:stretch>
        </p:blipFill>
        <p:spPr>
          <a:xfrm>
            <a:off x="2350684" y="4725029"/>
            <a:ext cx="1753300" cy="1443881"/>
          </a:xfrm>
          <a:prstGeom prst="rect">
            <a:avLst/>
          </a:prstGeom>
        </p:spPr>
      </p:pic>
      <p:pic>
        <p:nvPicPr>
          <p:cNvPr id="32" name="Picture 31">
            <a:extLst>
              <a:ext uri="{FF2B5EF4-FFF2-40B4-BE49-F238E27FC236}">
                <a16:creationId xmlns:a16="http://schemas.microsoft.com/office/drawing/2014/main" id="{C5E165CA-28AF-0D3B-5C94-B163D754C9EF}"/>
              </a:ext>
            </a:extLst>
          </p:cNvPr>
          <p:cNvPicPr>
            <a:picLocks noChangeAspect="1"/>
          </p:cNvPicPr>
          <p:nvPr/>
        </p:nvPicPr>
        <p:blipFill>
          <a:blip r:embed="rId7"/>
          <a:stretch>
            <a:fillRect/>
          </a:stretch>
        </p:blipFill>
        <p:spPr>
          <a:xfrm>
            <a:off x="8559336" y="1398092"/>
            <a:ext cx="3282804" cy="2513141"/>
          </a:xfrm>
          <a:prstGeom prst="rect">
            <a:avLst/>
          </a:prstGeom>
        </p:spPr>
      </p:pic>
      <p:pic>
        <p:nvPicPr>
          <p:cNvPr id="33" name="Picture 32">
            <a:extLst>
              <a:ext uri="{FF2B5EF4-FFF2-40B4-BE49-F238E27FC236}">
                <a16:creationId xmlns:a16="http://schemas.microsoft.com/office/drawing/2014/main" id="{A1F736D8-484A-5209-91C4-2CFE629CC2EC}"/>
              </a:ext>
            </a:extLst>
          </p:cNvPr>
          <p:cNvPicPr>
            <a:picLocks noChangeAspect="1"/>
          </p:cNvPicPr>
          <p:nvPr/>
        </p:nvPicPr>
        <p:blipFill>
          <a:blip r:embed="rId8"/>
          <a:stretch>
            <a:fillRect/>
          </a:stretch>
        </p:blipFill>
        <p:spPr>
          <a:xfrm>
            <a:off x="8473753" y="3931184"/>
            <a:ext cx="3252776" cy="2490153"/>
          </a:xfrm>
          <a:prstGeom prst="rect">
            <a:avLst/>
          </a:prstGeom>
        </p:spPr>
      </p:pic>
      <p:sp>
        <p:nvSpPr>
          <p:cNvPr id="34" name="TextBox 33">
            <a:extLst>
              <a:ext uri="{FF2B5EF4-FFF2-40B4-BE49-F238E27FC236}">
                <a16:creationId xmlns:a16="http://schemas.microsoft.com/office/drawing/2014/main" id="{7B87BB66-F3D1-B8B7-0395-A082CB0D04C6}"/>
              </a:ext>
            </a:extLst>
          </p:cNvPr>
          <p:cNvSpPr txBox="1"/>
          <p:nvPr/>
        </p:nvSpPr>
        <p:spPr>
          <a:xfrm>
            <a:off x="4710886" y="1025543"/>
            <a:ext cx="3138936" cy="352597"/>
          </a:xfrm>
          <a:prstGeom prst="rect">
            <a:avLst/>
          </a:prstGeom>
          <a:noFill/>
        </p:spPr>
        <p:txBody>
          <a:bodyPr wrap="none" rtlCol="0">
            <a:spAutoFit/>
          </a:bodyPr>
          <a:lstStyle/>
          <a:p>
            <a:pPr algn="l">
              <a:lnSpc>
                <a:spcPct val="90000"/>
              </a:lnSpc>
            </a:pPr>
            <a:r>
              <a:rPr lang="en-US" sz="1867" b="1" dirty="0">
                <a:solidFill>
                  <a:srgbClr val="006600"/>
                </a:solidFill>
              </a:rPr>
              <a:t>Versatile logical operations</a:t>
            </a:r>
          </a:p>
        </p:txBody>
      </p:sp>
      <p:sp>
        <p:nvSpPr>
          <p:cNvPr id="35" name="TextBox 34">
            <a:extLst>
              <a:ext uri="{FF2B5EF4-FFF2-40B4-BE49-F238E27FC236}">
                <a16:creationId xmlns:a16="http://schemas.microsoft.com/office/drawing/2014/main" id="{22E44B52-AA41-7AE9-C0AC-C29F0268BB81}"/>
              </a:ext>
            </a:extLst>
          </p:cNvPr>
          <p:cNvSpPr txBox="1"/>
          <p:nvPr/>
        </p:nvSpPr>
        <p:spPr>
          <a:xfrm>
            <a:off x="742283" y="1011984"/>
            <a:ext cx="2711512" cy="352597"/>
          </a:xfrm>
          <a:prstGeom prst="rect">
            <a:avLst/>
          </a:prstGeom>
          <a:noFill/>
        </p:spPr>
        <p:txBody>
          <a:bodyPr wrap="none" rtlCol="0">
            <a:spAutoFit/>
          </a:bodyPr>
          <a:lstStyle/>
          <a:p>
            <a:pPr algn="l">
              <a:lnSpc>
                <a:spcPct val="90000"/>
              </a:lnSpc>
            </a:pPr>
            <a:r>
              <a:rPr lang="en-US" sz="1867" b="1" dirty="0">
                <a:solidFill>
                  <a:srgbClr val="C00000"/>
                </a:solidFill>
              </a:rPr>
              <a:t>Live fitting and analysis</a:t>
            </a:r>
          </a:p>
        </p:txBody>
      </p:sp>
      <p:sp>
        <p:nvSpPr>
          <p:cNvPr id="36" name="TextBox 35">
            <a:extLst>
              <a:ext uri="{FF2B5EF4-FFF2-40B4-BE49-F238E27FC236}">
                <a16:creationId xmlns:a16="http://schemas.microsoft.com/office/drawing/2014/main" id="{18E2BE81-9C75-2EF3-6852-3C6F6061A9F0}"/>
              </a:ext>
            </a:extLst>
          </p:cNvPr>
          <p:cNvSpPr txBox="1"/>
          <p:nvPr/>
        </p:nvSpPr>
        <p:spPr>
          <a:xfrm>
            <a:off x="4313764" y="4759943"/>
            <a:ext cx="4322235" cy="1644937"/>
          </a:xfrm>
          <a:prstGeom prst="rect">
            <a:avLst/>
          </a:prstGeom>
          <a:noFill/>
        </p:spPr>
        <p:txBody>
          <a:bodyPr wrap="square" rtlCol="0">
            <a:spAutoFit/>
          </a:bodyPr>
          <a:lstStyle/>
          <a:p>
            <a:pPr marL="380990" indent="-380990">
              <a:lnSpc>
                <a:spcPct val="90000"/>
              </a:lnSpc>
              <a:buFont typeface="Arial" panose="020B0604020202020204" pitchFamily="34" charset="0"/>
              <a:buChar char="•"/>
            </a:pPr>
            <a:r>
              <a:rPr lang="en-US" sz="1600" dirty="0"/>
              <a:t>Taking account for customized variables and complex logical conditions</a:t>
            </a:r>
          </a:p>
          <a:p>
            <a:pPr marL="380990" indent="-380990">
              <a:lnSpc>
                <a:spcPct val="90000"/>
              </a:lnSpc>
              <a:buFont typeface="Arial" panose="020B0604020202020204" pitchFamily="34" charset="0"/>
              <a:buChar char="•"/>
            </a:pPr>
            <a:r>
              <a:rPr lang="en-US" sz="1600" dirty="0"/>
              <a:t>Easy to understand and use by users</a:t>
            </a:r>
          </a:p>
          <a:p>
            <a:pPr marL="380990" indent="-380990">
              <a:lnSpc>
                <a:spcPct val="90000"/>
              </a:lnSpc>
              <a:buFont typeface="Arial" panose="020B0604020202020204" pitchFamily="34" charset="0"/>
              <a:buChar char="•"/>
            </a:pPr>
            <a:r>
              <a:rPr lang="en-US" sz="1600" dirty="0"/>
              <a:t>Low latency to control experiments</a:t>
            </a:r>
          </a:p>
          <a:p>
            <a:pPr marL="380990" indent="-380990">
              <a:lnSpc>
                <a:spcPct val="90000"/>
              </a:lnSpc>
              <a:buFont typeface="Arial" panose="020B0604020202020204" pitchFamily="34" charset="0"/>
              <a:buChar char="•"/>
            </a:pPr>
            <a:r>
              <a:rPr lang="en-US" sz="1600" dirty="0"/>
              <a:t>Improve experiments efficiency and data quality</a:t>
            </a:r>
          </a:p>
          <a:p>
            <a:pPr marL="380990" indent="-380990">
              <a:lnSpc>
                <a:spcPct val="90000"/>
              </a:lnSpc>
              <a:buFont typeface="Arial" panose="020B0604020202020204" pitchFamily="34" charset="0"/>
              <a:buChar char="•"/>
            </a:pPr>
            <a:r>
              <a:rPr lang="en-US" sz="1600" dirty="0"/>
              <a:t>Distributable to various beamlines</a:t>
            </a:r>
          </a:p>
        </p:txBody>
      </p:sp>
      <p:sp>
        <p:nvSpPr>
          <p:cNvPr id="37" name="TextBox 36">
            <a:extLst>
              <a:ext uri="{FF2B5EF4-FFF2-40B4-BE49-F238E27FC236}">
                <a16:creationId xmlns:a16="http://schemas.microsoft.com/office/drawing/2014/main" id="{CE0951C1-58B8-2DB1-D279-A7B9B99EF731}"/>
              </a:ext>
            </a:extLst>
          </p:cNvPr>
          <p:cNvSpPr txBox="1"/>
          <p:nvPr/>
        </p:nvSpPr>
        <p:spPr>
          <a:xfrm>
            <a:off x="9019873" y="1025544"/>
            <a:ext cx="2103268" cy="352597"/>
          </a:xfrm>
          <a:prstGeom prst="rect">
            <a:avLst/>
          </a:prstGeom>
          <a:noFill/>
        </p:spPr>
        <p:txBody>
          <a:bodyPr wrap="none" rtlCol="0">
            <a:spAutoFit/>
          </a:bodyPr>
          <a:lstStyle/>
          <a:p>
            <a:pPr algn="l">
              <a:lnSpc>
                <a:spcPct val="90000"/>
              </a:lnSpc>
            </a:pPr>
            <a:r>
              <a:rPr lang="en-US" sz="1867" b="1" dirty="0">
                <a:solidFill>
                  <a:srgbClr val="00B0F0"/>
                </a:solidFill>
              </a:rPr>
              <a:t>Adaptive controls</a:t>
            </a:r>
          </a:p>
        </p:txBody>
      </p:sp>
      <p:sp>
        <p:nvSpPr>
          <p:cNvPr id="40" name="TextBox 39">
            <a:extLst>
              <a:ext uri="{FF2B5EF4-FFF2-40B4-BE49-F238E27FC236}">
                <a16:creationId xmlns:a16="http://schemas.microsoft.com/office/drawing/2014/main" id="{1228AB2A-D205-69DF-0188-4A62777E7C10}"/>
              </a:ext>
            </a:extLst>
          </p:cNvPr>
          <p:cNvSpPr txBox="1"/>
          <p:nvPr/>
        </p:nvSpPr>
        <p:spPr>
          <a:xfrm>
            <a:off x="2647147" y="4444344"/>
            <a:ext cx="1433213" cy="338554"/>
          </a:xfrm>
          <a:prstGeom prst="rect">
            <a:avLst/>
          </a:prstGeom>
          <a:noFill/>
        </p:spPr>
        <p:txBody>
          <a:bodyPr wrap="none" rtlCol="0">
            <a:spAutoFit/>
          </a:bodyPr>
          <a:lstStyle/>
          <a:p>
            <a:r>
              <a:rPr lang="en-US" sz="1600" dirty="0">
                <a:solidFill>
                  <a:srgbClr val="0070C0"/>
                </a:solidFill>
              </a:rPr>
              <a:t>Lattice strains</a:t>
            </a:r>
          </a:p>
        </p:txBody>
      </p:sp>
      <p:sp>
        <p:nvSpPr>
          <p:cNvPr id="41" name="TextBox 40">
            <a:extLst>
              <a:ext uri="{FF2B5EF4-FFF2-40B4-BE49-F238E27FC236}">
                <a16:creationId xmlns:a16="http://schemas.microsoft.com/office/drawing/2014/main" id="{680B332F-CE0D-B0AF-A65B-F2C6B94C69B0}"/>
              </a:ext>
            </a:extLst>
          </p:cNvPr>
          <p:cNvSpPr txBox="1"/>
          <p:nvPr/>
        </p:nvSpPr>
        <p:spPr>
          <a:xfrm>
            <a:off x="566443" y="4437201"/>
            <a:ext cx="1416222" cy="338554"/>
          </a:xfrm>
          <a:prstGeom prst="rect">
            <a:avLst/>
          </a:prstGeom>
          <a:noFill/>
        </p:spPr>
        <p:txBody>
          <a:bodyPr wrap="none" rtlCol="0">
            <a:spAutoFit/>
          </a:bodyPr>
          <a:lstStyle/>
          <a:p>
            <a:r>
              <a:rPr lang="en-US" sz="1600" dirty="0">
                <a:solidFill>
                  <a:srgbClr val="0070C0"/>
                </a:solidFill>
              </a:rPr>
              <a:t>T. vs. Intensity</a:t>
            </a:r>
          </a:p>
        </p:txBody>
      </p:sp>
      <p:sp>
        <p:nvSpPr>
          <p:cNvPr id="42" name="TextBox 41">
            <a:extLst>
              <a:ext uri="{FF2B5EF4-FFF2-40B4-BE49-F238E27FC236}">
                <a16:creationId xmlns:a16="http://schemas.microsoft.com/office/drawing/2014/main" id="{14F68F52-1771-1A35-6C16-52D8601449C6}"/>
              </a:ext>
            </a:extLst>
          </p:cNvPr>
          <p:cNvSpPr txBox="1"/>
          <p:nvPr/>
        </p:nvSpPr>
        <p:spPr>
          <a:xfrm>
            <a:off x="1053928" y="4115489"/>
            <a:ext cx="2307833" cy="315343"/>
          </a:xfrm>
          <a:prstGeom prst="rect">
            <a:avLst/>
          </a:prstGeom>
          <a:noFill/>
        </p:spPr>
        <p:txBody>
          <a:bodyPr wrap="square" rtlCol="0">
            <a:spAutoFit/>
          </a:bodyPr>
          <a:lstStyle/>
          <a:p>
            <a:pPr algn="l">
              <a:lnSpc>
                <a:spcPct val="90000"/>
              </a:lnSpc>
            </a:pPr>
            <a:r>
              <a:rPr lang="en-US" sz="1600" dirty="0"/>
              <a:t>Live multipeak fitting</a:t>
            </a:r>
          </a:p>
        </p:txBody>
      </p:sp>
      <p:sp>
        <p:nvSpPr>
          <p:cNvPr id="43" name="Star: 5 Points 42">
            <a:extLst>
              <a:ext uri="{FF2B5EF4-FFF2-40B4-BE49-F238E27FC236}">
                <a16:creationId xmlns:a16="http://schemas.microsoft.com/office/drawing/2014/main" id="{CCBE88FA-1FBE-FCA7-63A2-B9850CB215BB}"/>
              </a:ext>
            </a:extLst>
          </p:cNvPr>
          <p:cNvSpPr/>
          <p:nvPr/>
        </p:nvSpPr>
        <p:spPr>
          <a:xfrm>
            <a:off x="2350684" y="2654663"/>
            <a:ext cx="121920" cy="121920"/>
          </a:xfrm>
          <a:prstGeom prst="star5">
            <a:avLst/>
          </a:prstGeom>
          <a:solidFill>
            <a:srgbClr val="FF0000"/>
          </a:solidFill>
          <a:ln>
            <a:solidFill>
              <a:schemeClr val="bg2"/>
            </a:solid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243840" tIns="243840" rIns="243840" bIns="243840" numCol="1" spcCol="0" rtlCol="0" fromWordArt="0" anchor="ctr" anchorCtr="0" forceAA="0" compatLnSpc="1">
            <a:prstTxWarp prst="textNoShape">
              <a:avLst/>
            </a:prstTxWarp>
            <a:noAutofit/>
          </a:bodyPr>
          <a:lstStyle/>
          <a:p>
            <a:pPr algn="l">
              <a:lnSpc>
                <a:spcPct val="90000"/>
              </a:lnSpc>
            </a:pPr>
            <a:endParaRPr lang="en-US" sz="2400" dirty="0">
              <a:solidFill>
                <a:schemeClr val="tx1"/>
              </a:solidFill>
            </a:endParaRPr>
          </a:p>
        </p:txBody>
      </p:sp>
      <p:sp>
        <p:nvSpPr>
          <p:cNvPr id="44" name="Star: 5 Points 43">
            <a:extLst>
              <a:ext uri="{FF2B5EF4-FFF2-40B4-BE49-F238E27FC236}">
                <a16:creationId xmlns:a16="http://schemas.microsoft.com/office/drawing/2014/main" id="{652154EC-AC45-8C75-824A-DA0DE7CDABCF}"/>
              </a:ext>
            </a:extLst>
          </p:cNvPr>
          <p:cNvSpPr/>
          <p:nvPr/>
        </p:nvSpPr>
        <p:spPr>
          <a:xfrm>
            <a:off x="1689464" y="2377037"/>
            <a:ext cx="121920" cy="121920"/>
          </a:xfrm>
          <a:prstGeom prst="star5">
            <a:avLst/>
          </a:prstGeom>
          <a:solidFill>
            <a:srgbClr val="FF0000"/>
          </a:solidFill>
          <a:ln>
            <a:solidFill>
              <a:schemeClr val="bg2"/>
            </a:solid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243840" tIns="243840" rIns="243840" bIns="243840" numCol="1" spcCol="0" rtlCol="0" fromWordArt="0" anchor="ctr" anchorCtr="0" forceAA="0" compatLnSpc="1">
            <a:prstTxWarp prst="textNoShape">
              <a:avLst/>
            </a:prstTxWarp>
            <a:noAutofit/>
          </a:bodyPr>
          <a:lstStyle/>
          <a:p>
            <a:pPr algn="l">
              <a:lnSpc>
                <a:spcPct val="90000"/>
              </a:lnSpc>
            </a:pPr>
            <a:endParaRPr lang="en-US" sz="2400" dirty="0">
              <a:solidFill>
                <a:schemeClr val="tx1"/>
              </a:solidFill>
            </a:endParaRPr>
          </a:p>
        </p:txBody>
      </p:sp>
      <p:sp>
        <p:nvSpPr>
          <p:cNvPr id="45" name="Arrow: Right 44">
            <a:extLst>
              <a:ext uri="{FF2B5EF4-FFF2-40B4-BE49-F238E27FC236}">
                <a16:creationId xmlns:a16="http://schemas.microsoft.com/office/drawing/2014/main" id="{8EE9B0B3-9A17-C246-C85E-CDA9A7D9EC1D}"/>
              </a:ext>
            </a:extLst>
          </p:cNvPr>
          <p:cNvSpPr/>
          <p:nvPr/>
        </p:nvSpPr>
        <p:spPr>
          <a:xfrm>
            <a:off x="3917004" y="3024342"/>
            <a:ext cx="419691" cy="609600"/>
          </a:xfrm>
          <a:prstGeom prst="rightArrow">
            <a:avLst/>
          </a:prstGeom>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243840" tIns="243840" rIns="243840" bIns="243840" numCol="1" spcCol="0" rtlCol="0" fromWordArt="0" anchor="ctr" anchorCtr="0" forceAA="0" compatLnSpc="1">
            <a:prstTxWarp prst="textNoShape">
              <a:avLst/>
            </a:prstTxWarp>
            <a:noAutofit/>
          </a:bodyPr>
          <a:lstStyle/>
          <a:p>
            <a:pPr algn="l">
              <a:lnSpc>
                <a:spcPct val="90000"/>
              </a:lnSpc>
            </a:pPr>
            <a:endParaRPr lang="en-US" sz="2400" dirty="0">
              <a:solidFill>
                <a:schemeClr val="tx1"/>
              </a:solidFill>
            </a:endParaRPr>
          </a:p>
        </p:txBody>
      </p:sp>
      <p:sp>
        <p:nvSpPr>
          <p:cNvPr id="46" name="Arrow: Right 45">
            <a:extLst>
              <a:ext uri="{FF2B5EF4-FFF2-40B4-BE49-F238E27FC236}">
                <a16:creationId xmlns:a16="http://schemas.microsoft.com/office/drawing/2014/main" id="{52003739-4EEF-7C7B-1D0F-7CC87AE2B370}"/>
              </a:ext>
            </a:extLst>
          </p:cNvPr>
          <p:cNvSpPr/>
          <p:nvPr/>
        </p:nvSpPr>
        <p:spPr>
          <a:xfrm>
            <a:off x="8216309" y="3053650"/>
            <a:ext cx="419691" cy="609600"/>
          </a:xfrm>
          <a:prstGeom prst="rightArrow">
            <a:avLst/>
          </a:prstGeom>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243840" tIns="243840" rIns="243840" bIns="243840" numCol="1" spcCol="0" rtlCol="0" fromWordArt="0" anchor="ctr" anchorCtr="0" forceAA="0" compatLnSpc="1">
            <a:prstTxWarp prst="textNoShape">
              <a:avLst/>
            </a:prstTxWarp>
            <a:noAutofit/>
          </a:bodyPr>
          <a:lstStyle/>
          <a:p>
            <a:pPr algn="l">
              <a:lnSpc>
                <a:spcPct val="90000"/>
              </a:lnSpc>
            </a:pPr>
            <a:endParaRPr lang="en-US" sz="2400" dirty="0">
              <a:solidFill>
                <a:schemeClr val="tx1"/>
              </a:solidFill>
            </a:endParaRPr>
          </a:p>
        </p:txBody>
      </p:sp>
      <p:sp>
        <p:nvSpPr>
          <p:cNvPr id="47" name="TextBox 46">
            <a:extLst>
              <a:ext uri="{FF2B5EF4-FFF2-40B4-BE49-F238E27FC236}">
                <a16:creationId xmlns:a16="http://schemas.microsoft.com/office/drawing/2014/main" id="{B5157EDD-CA79-6C4C-2699-14248B968214}"/>
              </a:ext>
            </a:extLst>
          </p:cNvPr>
          <p:cNvSpPr txBox="1"/>
          <p:nvPr/>
        </p:nvSpPr>
        <p:spPr>
          <a:xfrm>
            <a:off x="8899092" y="3805510"/>
            <a:ext cx="3033797" cy="315343"/>
          </a:xfrm>
          <a:prstGeom prst="rect">
            <a:avLst/>
          </a:prstGeom>
          <a:noFill/>
        </p:spPr>
        <p:txBody>
          <a:bodyPr wrap="square" rtlCol="0">
            <a:spAutoFit/>
          </a:bodyPr>
          <a:lstStyle/>
          <a:p>
            <a:pPr algn="l">
              <a:lnSpc>
                <a:spcPct val="90000"/>
              </a:lnSpc>
            </a:pPr>
            <a:r>
              <a:rPr lang="en-US" sz="1600" dirty="0"/>
              <a:t>Detect phase transition</a:t>
            </a:r>
          </a:p>
        </p:txBody>
      </p:sp>
      <p:sp>
        <p:nvSpPr>
          <p:cNvPr id="48" name="TextBox 47">
            <a:extLst>
              <a:ext uri="{FF2B5EF4-FFF2-40B4-BE49-F238E27FC236}">
                <a16:creationId xmlns:a16="http://schemas.microsoft.com/office/drawing/2014/main" id="{716E213F-0036-F9ED-1179-ACCC87D0D06B}"/>
              </a:ext>
            </a:extLst>
          </p:cNvPr>
          <p:cNvSpPr txBox="1"/>
          <p:nvPr/>
        </p:nvSpPr>
        <p:spPr>
          <a:xfrm>
            <a:off x="8968789" y="6407381"/>
            <a:ext cx="2300557" cy="315343"/>
          </a:xfrm>
          <a:prstGeom prst="rect">
            <a:avLst/>
          </a:prstGeom>
          <a:noFill/>
        </p:spPr>
        <p:txBody>
          <a:bodyPr wrap="square" rtlCol="0">
            <a:spAutoFit/>
          </a:bodyPr>
          <a:lstStyle/>
          <a:p>
            <a:pPr algn="l">
              <a:lnSpc>
                <a:spcPct val="90000"/>
              </a:lnSpc>
            </a:pPr>
            <a:r>
              <a:rPr lang="en-US" sz="1600" dirty="0"/>
              <a:t>Improve data quality</a:t>
            </a:r>
          </a:p>
        </p:txBody>
      </p:sp>
      <p:sp>
        <p:nvSpPr>
          <p:cNvPr id="2" name="TextBox 1">
            <a:extLst>
              <a:ext uri="{FF2B5EF4-FFF2-40B4-BE49-F238E27FC236}">
                <a16:creationId xmlns:a16="http://schemas.microsoft.com/office/drawing/2014/main" id="{2A93CE98-2556-1BA7-87A1-29C0B5D38C01}"/>
              </a:ext>
            </a:extLst>
          </p:cNvPr>
          <p:cNvSpPr txBox="1"/>
          <p:nvPr/>
        </p:nvSpPr>
        <p:spPr>
          <a:xfrm>
            <a:off x="1513236" y="6186983"/>
            <a:ext cx="1182503" cy="338554"/>
          </a:xfrm>
          <a:prstGeom prst="rect">
            <a:avLst/>
          </a:prstGeom>
          <a:noFill/>
        </p:spPr>
        <p:txBody>
          <a:bodyPr wrap="none" rtlCol="0">
            <a:spAutoFit/>
          </a:bodyPr>
          <a:lstStyle/>
          <a:p>
            <a:r>
              <a:rPr lang="en-US" sz="1600" dirty="0"/>
              <a:t>Live results</a:t>
            </a:r>
          </a:p>
        </p:txBody>
      </p:sp>
    </p:spTree>
    <p:extLst>
      <p:ext uri="{BB962C8B-B14F-4D97-AF65-F5344CB8AC3E}">
        <p14:creationId xmlns:p14="http://schemas.microsoft.com/office/powerpoint/2010/main" val="1319805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F2B79-A4BF-4096-443A-AB6EDA313DA2}"/>
              </a:ext>
            </a:extLst>
          </p:cNvPr>
          <p:cNvSpPr>
            <a:spLocks noGrp="1"/>
          </p:cNvSpPr>
          <p:nvPr>
            <p:ph type="title"/>
          </p:nvPr>
        </p:nvSpPr>
        <p:spPr/>
        <p:txBody>
          <a:bodyPr/>
          <a:lstStyle/>
          <a:p>
            <a:r>
              <a:rPr lang="en-US" dirty="0"/>
              <a:t>All the available PVs can be pulled out lively.</a:t>
            </a:r>
          </a:p>
        </p:txBody>
      </p:sp>
      <p:pic>
        <p:nvPicPr>
          <p:cNvPr id="5" name="Picture 4" descr="Diagram&#10;&#10;AI-generated content may be incorrect.">
            <a:extLst>
              <a:ext uri="{FF2B5EF4-FFF2-40B4-BE49-F238E27FC236}">
                <a16:creationId xmlns:a16="http://schemas.microsoft.com/office/drawing/2014/main" id="{A0942A1B-D2C8-D01B-9F88-615BD3B7C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2029" y="982073"/>
            <a:ext cx="3479729" cy="5601607"/>
          </a:xfrm>
          <a:prstGeom prst="rect">
            <a:avLst/>
          </a:prstGeom>
          <a:ln>
            <a:noFill/>
          </a:ln>
          <a:effectLst>
            <a:outerShdw blurRad="190500" algn="tl" rotWithShape="0">
              <a:srgbClr val="000000">
                <a:alpha val="70000"/>
              </a:srgbClr>
            </a:outerShdw>
          </a:effectLst>
        </p:spPr>
      </p:pic>
      <p:pic>
        <p:nvPicPr>
          <p:cNvPr id="7" name="Picture 6" descr="Graphical user interface, application, Excel&#10;&#10;AI-generated content may be incorrect.">
            <a:extLst>
              <a:ext uri="{FF2B5EF4-FFF2-40B4-BE49-F238E27FC236}">
                <a16:creationId xmlns:a16="http://schemas.microsoft.com/office/drawing/2014/main" id="{E72B6A66-66FF-8008-D4EA-038AB100EAB4}"/>
              </a:ext>
            </a:extLst>
          </p:cNvPr>
          <p:cNvPicPr>
            <a:picLocks noChangeAspect="1"/>
          </p:cNvPicPr>
          <p:nvPr/>
        </p:nvPicPr>
        <p:blipFill>
          <a:blip r:embed="rId3">
            <a:extLst>
              <a:ext uri="{28A0092B-C50C-407E-A947-70E740481C1C}">
                <a14:useLocalDpi xmlns:a14="http://schemas.microsoft.com/office/drawing/2010/main" val="0"/>
              </a:ext>
            </a:extLst>
          </a:blip>
          <a:srcRect r="39152" b="67348"/>
          <a:stretch>
            <a:fillRect/>
          </a:stretch>
        </p:blipFill>
        <p:spPr>
          <a:xfrm>
            <a:off x="545514" y="1805848"/>
            <a:ext cx="5358824" cy="3450772"/>
          </a:xfrm>
          <a:prstGeom prst="rect">
            <a:avLst/>
          </a:prstGeom>
        </p:spPr>
      </p:pic>
      <p:sp>
        <p:nvSpPr>
          <p:cNvPr id="8" name="TextBox 7">
            <a:extLst>
              <a:ext uri="{FF2B5EF4-FFF2-40B4-BE49-F238E27FC236}">
                <a16:creationId xmlns:a16="http://schemas.microsoft.com/office/drawing/2014/main" id="{204AB26B-D8D7-A1C7-5AF1-6A11448660A3}"/>
              </a:ext>
            </a:extLst>
          </p:cNvPr>
          <p:cNvSpPr txBox="1"/>
          <p:nvPr/>
        </p:nvSpPr>
        <p:spPr>
          <a:xfrm>
            <a:off x="1492730" y="4321275"/>
            <a:ext cx="1558568" cy="369332"/>
          </a:xfrm>
          <a:prstGeom prst="rect">
            <a:avLst/>
          </a:prstGeom>
          <a:noFill/>
        </p:spPr>
        <p:txBody>
          <a:bodyPr wrap="none" rtlCol="0">
            <a:spAutoFit/>
          </a:bodyPr>
          <a:lstStyle/>
          <a:p>
            <a:r>
              <a:rPr lang="en-US" b="1" dirty="0">
                <a:solidFill>
                  <a:srgbClr val="FE5000"/>
                </a:solidFill>
              </a:rPr>
              <a:t>Lattice strain</a:t>
            </a:r>
          </a:p>
        </p:txBody>
      </p:sp>
      <p:sp>
        <p:nvSpPr>
          <p:cNvPr id="9" name="TextBox 8">
            <a:extLst>
              <a:ext uri="{FF2B5EF4-FFF2-40B4-BE49-F238E27FC236}">
                <a16:creationId xmlns:a16="http://schemas.microsoft.com/office/drawing/2014/main" id="{25ED3528-BB75-3D00-E98E-A1538E307F8D}"/>
              </a:ext>
            </a:extLst>
          </p:cNvPr>
          <p:cNvSpPr txBox="1"/>
          <p:nvPr/>
        </p:nvSpPr>
        <p:spPr>
          <a:xfrm rot="16200000">
            <a:off x="9989" y="3026840"/>
            <a:ext cx="1509837" cy="369332"/>
          </a:xfrm>
          <a:prstGeom prst="rect">
            <a:avLst/>
          </a:prstGeom>
          <a:noFill/>
        </p:spPr>
        <p:txBody>
          <a:bodyPr wrap="none" rtlCol="0">
            <a:spAutoFit/>
          </a:bodyPr>
          <a:lstStyle/>
          <a:p>
            <a:r>
              <a:rPr lang="en-US" b="1" dirty="0">
                <a:solidFill>
                  <a:srgbClr val="FE5000"/>
                </a:solidFill>
              </a:rPr>
              <a:t>Temperature</a:t>
            </a:r>
          </a:p>
        </p:txBody>
      </p:sp>
      <p:sp>
        <p:nvSpPr>
          <p:cNvPr id="10" name="TextBox 9">
            <a:extLst>
              <a:ext uri="{FF2B5EF4-FFF2-40B4-BE49-F238E27FC236}">
                <a16:creationId xmlns:a16="http://schemas.microsoft.com/office/drawing/2014/main" id="{A25D3618-3B6D-87ED-F338-C9872AFE5D20}"/>
              </a:ext>
            </a:extLst>
          </p:cNvPr>
          <p:cNvSpPr txBox="1"/>
          <p:nvPr/>
        </p:nvSpPr>
        <p:spPr>
          <a:xfrm>
            <a:off x="2495752" y="3294344"/>
            <a:ext cx="1458348" cy="369332"/>
          </a:xfrm>
          <a:prstGeom prst="rect">
            <a:avLst/>
          </a:prstGeom>
          <a:noFill/>
        </p:spPr>
        <p:txBody>
          <a:bodyPr wrap="none" rtlCol="0">
            <a:spAutoFit/>
          </a:bodyPr>
          <a:lstStyle/>
          <a:p>
            <a:r>
              <a:rPr lang="en-US" dirty="0">
                <a:solidFill>
                  <a:srgbClr val="7030A0"/>
                </a:solidFill>
              </a:rPr>
              <a:t>(</a:t>
            </a:r>
            <a:r>
              <a:rPr lang="en-US" dirty="0" err="1">
                <a:solidFill>
                  <a:srgbClr val="7030A0"/>
                </a:solidFill>
              </a:rPr>
              <a:t>hkl</a:t>
            </a:r>
            <a:r>
              <a:rPr lang="en-US" dirty="0">
                <a:solidFill>
                  <a:srgbClr val="7030A0"/>
                </a:solidFill>
              </a:rPr>
              <a:t>)s of FCC</a:t>
            </a:r>
          </a:p>
        </p:txBody>
      </p:sp>
      <p:sp>
        <p:nvSpPr>
          <p:cNvPr id="11" name="TextBox 10">
            <a:extLst>
              <a:ext uri="{FF2B5EF4-FFF2-40B4-BE49-F238E27FC236}">
                <a16:creationId xmlns:a16="http://schemas.microsoft.com/office/drawing/2014/main" id="{0C52BA52-B7B6-B9FF-431B-44D1E7C906DD}"/>
              </a:ext>
            </a:extLst>
          </p:cNvPr>
          <p:cNvSpPr txBox="1"/>
          <p:nvPr/>
        </p:nvSpPr>
        <p:spPr>
          <a:xfrm>
            <a:off x="1527255" y="2267413"/>
            <a:ext cx="1477136" cy="369332"/>
          </a:xfrm>
          <a:prstGeom prst="rect">
            <a:avLst/>
          </a:prstGeom>
          <a:noFill/>
        </p:spPr>
        <p:txBody>
          <a:bodyPr wrap="none" rtlCol="0">
            <a:spAutoFit/>
          </a:bodyPr>
          <a:lstStyle/>
          <a:p>
            <a:r>
              <a:rPr lang="en-US" dirty="0">
                <a:solidFill>
                  <a:srgbClr val="7030A0"/>
                </a:solidFill>
              </a:rPr>
              <a:t>(</a:t>
            </a:r>
            <a:r>
              <a:rPr lang="en-US" dirty="0" err="1">
                <a:solidFill>
                  <a:srgbClr val="7030A0"/>
                </a:solidFill>
              </a:rPr>
              <a:t>hkl</a:t>
            </a:r>
            <a:r>
              <a:rPr lang="en-US" dirty="0">
                <a:solidFill>
                  <a:srgbClr val="7030A0"/>
                </a:solidFill>
              </a:rPr>
              <a:t>)s of BCC</a:t>
            </a:r>
          </a:p>
        </p:txBody>
      </p:sp>
      <p:sp>
        <p:nvSpPr>
          <p:cNvPr id="12" name="TextBox 11">
            <a:extLst>
              <a:ext uri="{FF2B5EF4-FFF2-40B4-BE49-F238E27FC236}">
                <a16:creationId xmlns:a16="http://schemas.microsoft.com/office/drawing/2014/main" id="{DE48F7DE-98C6-E6DE-2952-2257AB71C9AA}"/>
              </a:ext>
            </a:extLst>
          </p:cNvPr>
          <p:cNvSpPr txBox="1"/>
          <p:nvPr/>
        </p:nvSpPr>
        <p:spPr>
          <a:xfrm>
            <a:off x="580242" y="1148249"/>
            <a:ext cx="5324096" cy="646331"/>
          </a:xfrm>
          <a:prstGeom prst="rect">
            <a:avLst/>
          </a:prstGeom>
          <a:noFill/>
        </p:spPr>
        <p:txBody>
          <a:bodyPr wrap="square" rtlCol="0">
            <a:spAutoFit/>
          </a:bodyPr>
          <a:lstStyle/>
          <a:p>
            <a:r>
              <a:rPr lang="en-US" dirty="0">
                <a:solidFill>
                  <a:srgbClr val="4E008E"/>
                </a:solidFill>
              </a:rPr>
              <a:t>Live fit results synchronized to SE meta data to show phases’ lattice evolution behaviors instantly</a:t>
            </a:r>
          </a:p>
        </p:txBody>
      </p:sp>
      <p:sp>
        <p:nvSpPr>
          <p:cNvPr id="13" name="TextBox 12">
            <a:extLst>
              <a:ext uri="{FF2B5EF4-FFF2-40B4-BE49-F238E27FC236}">
                <a16:creationId xmlns:a16="http://schemas.microsoft.com/office/drawing/2014/main" id="{7B77A79A-378D-8AAD-A3E8-3EB6DD49DD25}"/>
              </a:ext>
            </a:extLst>
          </p:cNvPr>
          <p:cNvSpPr txBox="1"/>
          <p:nvPr/>
        </p:nvSpPr>
        <p:spPr>
          <a:xfrm>
            <a:off x="1183792" y="5729926"/>
            <a:ext cx="5752360" cy="646331"/>
          </a:xfrm>
          <a:prstGeom prst="rect">
            <a:avLst/>
          </a:prstGeom>
          <a:noFill/>
        </p:spPr>
        <p:txBody>
          <a:bodyPr wrap="square" rtlCol="0">
            <a:spAutoFit/>
          </a:bodyPr>
          <a:lstStyle/>
          <a:p>
            <a:r>
              <a:rPr lang="en-US" dirty="0">
                <a:solidFill>
                  <a:srgbClr val="4E008E"/>
                </a:solidFill>
              </a:rPr>
              <a:t>Monitor and visualization of multiple SE meta data</a:t>
            </a:r>
          </a:p>
          <a:p>
            <a:r>
              <a:rPr lang="en-US" dirty="0">
                <a:solidFill>
                  <a:srgbClr val="4E008E"/>
                </a:solidFill>
              </a:rPr>
              <a:t>(available in </a:t>
            </a:r>
            <a:r>
              <a:rPr lang="en-US" dirty="0" err="1">
                <a:solidFill>
                  <a:srgbClr val="4E008E"/>
                </a:solidFill>
              </a:rPr>
              <a:t>webopi</a:t>
            </a:r>
            <a:r>
              <a:rPr lang="en-US" dirty="0">
                <a:solidFill>
                  <a:srgbClr val="4E008E"/>
                </a:solidFill>
              </a:rPr>
              <a:t>, accessible in mobile device)</a:t>
            </a:r>
          </a:p>
        </p:txBody>
      </p:sp>
      <p:sp>
        <p:nvSpPr>
          <p:cNvPr id="14" name="Right Arrow 13">
            <a:extLst>
              <a:ext uri="{FF2B5EF4-FFF2-40B4-BE49-F238E27FC236}">
                <a16:creationId xmlns:a16="http://schemas.microsoft.com/office/drawing/2014/main" id="{7BB43F3C-9EB4-6A73-B2BB-311A4C04CCCC}"/>
              </a:ext>
            </a:extLst>
          </p:cNvPr>
          <p:cNvSpPr/>
          <p:nvPr/>
        </p:nvSpPr>
        <p:spPr>
          <a:xfrm>
            <a:off x="6527261" y="5718658"/>
            <a:ext cx="1319514" cy="657599"/>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88579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B4BB2-FF63-6D0C-5FBC-B88E72BAA6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14FBCC-4D0A-506A-E873-E3C5824A5BBE}"/>
              </a:ext>
            </a:extLst>
          </p:cNvPr>
          <p:cNvSpPr>
            <a:spLocks noGrp="1"/>
          </p:cNvSpPr>
          <p:nvPr>
            <p:ph type="title"/>
          </p:nvPr>
        </p:nvSpPr>
        <p:spPr/>
        <p:txBody>
          <a:bodyPr/>
          <a:lstStyle/>
          <a:p>
            <a:r>
              <a:rPr lang="en-US" dirty="0"/>
              <a:t>Massive datasets at VULCAN</a:t>
            </a:r>
          </a:p>
        </p:txBody>
      </p:sp>
      <p:sp>
        <p:nvSpPr>
          <p:cNvPr id="3" name="Text Placeholder 2">
            <a:extLst>
              <a:ext uri="{FF2B5EF4-FFF2-40B4-BE49-F238E27FC236}">
                <a16:creationId xmlns:a16="http://schemas.microsoft.com/office/drawing/2014/main" id="{1980E742-E227-89B9-727E-9F3F69E521BA}"/>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2323160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25AC-4EEF-29DE-CA5E-6C1CCBAFCB32}"/>
              </a:ext>
            </a:extLst>
          </p:cNvPr>
          <p:cNvSpPr>
            <a:spLocks noGrp="1"/>
          </p:cNvSpPr>
          <p:nvPr>
            <p:ph type="title"/>
          </p:nvPr>
        </p:nvSpPr>
        <p:spPr>
          <a:xfrm>
            <a:off x="314690" y="191960"/>
            <a:ext cx="11492432" cy="667850"/>
          </a:xfrm>
        </p:spPr>
        <p:txBody>
          <a:bodyPr/>
          <a:lstStyle/>
          <a:p>
            <a:r>
              <a:rPr lang="en-US" dirty="0"/>
              <a:t>Challenges  in data reduction analysis at VULCAN</a:t>
            </a:r>
          </a:p>
        </p:txBody>
      </p:sp>
      <p:sp>
        <p:nvSpPr>
          <p:cNvPr id="9" name="TextBox 8">
            <a:extLst>
              <a:ext uri="{FF2B5EF4-FFF2-40B4-BE49-F238E27FC236}">
                <a16:creationId xmlns:a16="http://schemas.microsoft.com/office/drawing/2014/main" id="{E7B657F9-DC5D-AB72-1A0F-7CE4CCFB36B0}"/>
              </a:ext>
            </a:extLst>
          </p:cNvPr>
          <p:cNvSpPr txBox="1"/>
          <p:nvPr/>
        </p:nvSpPr>
        <p:spPr>
          <a:xfrm>
            <a:off x="191860" y="3864507"/>
            <a:ext cx="5499256" cy="2308324"/>
          </a:xfrm>
          <a:prstGeom prst="rect">
            <a:avLst/>
          </a:prstGeom>
          <a:noFill/>
        </p:spPr>
        <p:txBody>
          <a:bodyPr wrap="square" rtlCol="0">
            <a:spAutoFit/>
          </a:bodyPr>
          <a:lstStyle/>
          <a:p>
            <a:pPr marL="285750" indent="-285750">
              <a:buFont typeface="Arial" panose="020B0604020202020204" pitchFamily="34" charset="0"/>
              <a:buChar char="•"/>
            </a:pPr>
            <a:r>
              <a:rPr lang="en-US" dirty="0"/>
              <a:t>Data reduction with VDRIVE (no support )</a:t>
            </a:r>
          </a:p>
          <a:p>
            <a:pPr marL="285750" indent="-285750">
              <a:buFont typeface="Arial" panose="020B0604020202020204" pitchFamily="34" charset="0"/>
              <a:buChar char="•"/>
            </a:pPr>
            <a:r>
              <a:rPr lang="en-US" dirty="0"/>
              <a:t>Massive data set</a:t>
            </a:r>
          </a:p>
          <a:p>
            <a:pPr lvl="1"/>
            <a:r>
              <a:rPr lang="en-US" dirty="0"/>
              <a:t>-Reduction takes tens of minutes to hours</a:t>
            </a:r>
          </a:p>
          <a:p>
            <a:pPr lvl="1"/>
            <a:r>
              <a:rPr lang="en-US" dirty="0"/>
              <a:t>-Massive dataset that can not be reduce</a:t>
            </a:r>
          </a:p>
          <a:p>
            <a:pPr lvl="1"/>
            <a:endParaRPr lang="en-US" dirty="0"/>
          </a:p>
          <a:p>
            <a:pPr marL="285750" indent="-285750">
              <a:buFont typeface="Arial" panose="020B0604020202020204" pitchFamily="34" charset="0"/>
              <a:buChar char="•"/>
            </a:pPr>
            <a:r>
              <a:rPr lang="en-US" dirty="0"/>
              <a:t>Replacement  need to reproduce all  of VDRIVE functionality </a:t>
            </a:r>
          </a:p>
          <a:p>
            <a:endParaRPr lang="en-US" dirty="0"/>
          </a:p>
        </p:txBody>
      </p:sp>
      <p:pic>
        <p:nvPicPr>
          <p:cNvPr id="10" name="Content Placeholder 3" descr="A picture containing sewing machine, indoor, appliance, miller&#10;&#10;AI-generated content may be incorrect.">
            <a:extLst>
              <a:ext uri="{FF2B5EF4-FFF2-40B4-BE49-F238E27FC236}">
                <a16:creationId xmlns:a16="http://schemas.microsoft.com/office/drawing/2014/main" id="{25876E0C-B349-D86B-F551-C1FCA961A933}"/>
              </a:ext>
            </a:extLst>
          </p:cNvPr>
          <p:cNvPicPr>
            <a:picLocks noChangeAspect="1"/>
          </p:cNvPicPr>
          <p:nvPr/>
        </p:nvPicPr>
        <p:blipFill>
          <a:blip r:embed="rId3"/>
          <a:srcRect t="-580" b="-1"/>
          <a:stretch>
            <a:fillRect/>
          </a:stretch>
        </p:blipFill>
        <p:spPr>
          <a:xfrm>
            <a:off x="306113" y="1078356"/>
            <a:ext cx="3829159" cy="2567605"/>
          </a:xfrm>
          <a:prstGeom prst="rect">
            <a:avLst/>
          </a:prstGeom>
        </p:spPr>
      </p:pic>
      <p:pic>
        <p:nvPicPr>
          <p:cNvPr id="3" name="Picture 2">
            <a:extLst>
              <a:ext uri="{FF2B5EF4-FFF2-40B4-BE49-F238E27FC236}">
                <a16:creationId xmlns:a16="http://schemas.microsoft.com/office/drawing/2014/main" id="{BDD5B9E5-C1B2-7517-D215-C3D46C8D8A7D}"/>
              </a:ext>
            </a:extLst>
          </p:cNvPr>
          <p:cNvPicPr>
            <a:picLocks noChangeAspect="1"/>
          </p:cNvPicPr>
          <p:nvPr/>
        </p:nvPicPr>
        <p:blipFill>
          <a:blip r:embed="rId4"/>
          <a:stretch>
            <a:fillRect/>
          </a:stretch>
        </p:blipFill>
        <p:spPr>
          <a:xfrm>
            <a:off x="5508236" y="1441859"/>
            <a:ext cx="5791430" cy="3974281"/>
          </a:xfrm>
          <a:prstGeom prst="rect">
            <a:avLst/>
          </a:prstGeom>
        </p:spPr>
      </p:pic>
      <p:sp>
        <p:nvSpPr>
          <p:cNvPr id="4" name="TextBox 3">
            <a:extLst>
              <a:ext uri="{FF2B5EF4-FFF2-40B4-BE49-F238E27FC236}">
                <a16:creationId xmlns:a16="http://schemas.microsoft.com/office/drawing/2014/main" id="{0CE264FE-4097-D74D-D43C-E8601CD544C8}"/>
              </a:ext>
            </a:extLst>
          </p:cNvPr>
          <p:cNvSpPr txBox="1"/>
          <p:nvPr/>
        </p:nvSpPr>
        <p:spPr>
          <a:xfrm>
            <a:off x="7901498" y="3816358"/>
            <a:ext cx="1264920" cy="369332"/>
          </a:xfrm>
          <a:prstGeom prst="rect">
            <a:avLst/>
          </a:prstGeom>
          <a:noFill/>
        </p:spPr>
        <p:txBody>
          <a:bodyPr wrap="square" rtlCol="0">
            <a:spAutoFit/>
          </a:bodyPr>
          <a:lstStyle/>
          <a:p>
            <a:r>
              <a:rPr lang="en-US" dirty="0"/>
              <a:t>40 mins</a:t>
            </a:r>
          </a:p>
        </p:txBody>
      </p:sp>
      <p:sp>
        <p:nvSpPr>
          <p:cNvPr id="5" name="TextBox 4">
            <a:extLst>
              <a:ext uri="{FF2B5EF4-FFF2-40B4-BE49-F238E27FC236}">
                <a16:creationId xmlns:a16="http://schemas.microsoft.com/office/drawing/2014/main" id="{69E120F5-EA67-1153-BAAE-836928AF6940}"/>
              </a:ext>
            </a:extLst>
          </p:cNvPr>
          <p:cNvSpPr txBox="1"/>
          <p:nvPr/>
        </p:nvSpPr>
        <p:spPr>
          <a:xfrm>
            <a:off x="10293543" y="1465714"/>
            <a:ext cx="801177" cy="369332"/>
          </a:xfrm>
          <a:prstGeom prst="rect">
            <a:avLst/>
          </a:prstGeom>
          <a:noFill/>
        </p:spPr>
        <p:txBody>
          <a:bodyPr wrap="square" rtlCol="0">
            <a:spAutoFit/>
          </a:bodyPr>
          <a:lstStyle/>
          <a:p>
            <a:r>
              <a:rPr lang="en-US" dirty="0"/>
              <a:t>???</a:t>
            </a:r>
          </a:p>
        </p:txBody>
      </p:sp>
      <p:sp>
        <p:nvSpPr>
          <p:cNvPr id="6" name="TextBox 5">
            <a:extLst>
              <a:ext uri="{FF2B5EF4-FFF2-40B4-BE49-F238E27FC236}">
                <a16:creationId xmlns:a16="http://schemas.microsoft.com/office/drawing/2014/main" id="{D2952E49-BB2A-3B76-062D-C9490FC5AF32}"/>
              </a:ext>
            </a:extLst>
          </p:cNvPr>
          <p:cNvSpPr txBox="1"/>
          <p:nvPr/>
        </p:nvSpPr>
        <p:spPr>
          <a:xfrm>
            <a:off x="9753600" y="598932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751736176"/>
      </p:ext>
    </p:extLst>
  </p:cSld>
  <p:clrMapOvr>
    <a:masterClrMapping/>
  </p:clrMapOvr>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aptos only">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16x9-HFIR-SNS" id="{32968FF3-7219-6044-812B-F472B221869C}" vid="{C4067BDB-ABBD-B64A-B18C-C4F6159C5C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ORNL Presentation</Template>
  <TotalTime>20298</TotalTime>
  <Words>1371</Words>
  <Application>Microsoft Office PowerPoint</Application>
  <PresentationFormat>Widescreen</PresentationFormat>
  <Paragraphs>205</Paragraphs>
  <Slides>18</Slides>
  <Notes>16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Aptos</vt:lpstr>
      <vt:lpstr>Aptos Light</vt:lpstr>
      <vt:lpstr>Arial</vt:lpstr>
      <vt:lpstr>Century Gothic</vt:lpstr>
      <vt:lpstr>ORNL Presentation</vt:lpstr>
      <vt:lpstr>VULCAN Software Instrument Review</vt:lpstr>
      <vt:lpstr>Science and Vision</vt:lpstr>
      <vt:lpstr>Challenges  </vt:lpstr>
      <vt:lpstr>Live data visualization and analysis at VULCAN</vt:lpstr>
      <vt:lpstr>Live data visualization and analysis at VULCAN</vt:lpstr>
      <vt:lpstr>Live analysis and adaptive control</vt:lpstr>
      <vt:lpstr>All the available PVs can be pulled out lively.</vt:lpstr>
      <vt:lpstr>Massive datasets at VULCAN</vt:lpstr>
      <vt:lpstr>Challenges  in data reduction analysis at VULCAN</vt:lpstr>
      <vt:lpstr>VNEXT: A  software replacement in development that addresses  issues compromising future user needs</vt:lpstr>
      <vt:lpstr>VNEXT: A  software replacement in development that addresses  issues compromising future user needs</vt:lpstr>
      <vt:lpstr> VULCAN neutron data reduction  challenges</vt:lpstr>
      <vt:lpstr> VULCAN neutron data reduction  challenges</vt:lpstr>
      <vt:lpstr>Blueprint for the next era of data reduction at VULCAN</vt:lpstr>
      <vt:lpstr>1st: Interactive data reduction and analysis</vt:lpstr>
      <vt:lpstr>2nd: AI  agent assisted interactive data reduction &amp; analysis to transform VULCAN into a self- optimizing discovery platform </vt:lpstr>
      <vt:lpstr>3rd: Pixel by pixel reduction</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Dessieux, Luc</dc:creator>
  <cp:keywords/>
  <dc:description/>
  <cp:lastModifiedBy>Forgety, Abby</cp:lastModifiedBy>
  <cp:revision>39</cp:revision>
  <dcterms:created xsi:type="dcterms:W3CDTF">2026-01-26T00:09:54Z</dcterms:created>
  <dcterms:modified xsi:type="dcterms:W3CDTF">2026-02-12T13:02:08Z</dcterms:modified>
  <cp:category/>
</cp:coreProperties>
</file>