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 id="2147483961" r:id="rId2"/>
    <p:sldMasterId id="2147483993" r:id="rId3"/>
    <p:sldMasterId id="2147484008" r:id="rId4"/>
    <p:sldMasterId id="2147484040" r:id="rId5"/>
  </p:sldMasterIdLst>
  <p:notesMasterIdLst>
    <p:notesMasterId r:id="rId21"/>
  </p:notesMasterIdLst>
  <p:handoutMasterIdLst>
    <p:handoutMasterId r:id="rId22"/>
  </p:handoutMasterIdLst>
  <p:sldIdLst>
    <p:sldId id="2147481372" r:id="rId6"/>
    <p:sldId id="2147481376" r:id="rId7"/>
    <p:sldId id="2147481377" r:id="rId8"/>
    <p:sldId id="2147481373" r:id="rId9"/>
    <p:sldId id="2819" r:id="rId10"/>
    <p:sldId id="2147481384" r:id="rId11"/>
    <p:sldId id="2147481390" r:id="rId12"/>
    <p:sldId id="2147481391" r:id="rId13"/>
    <p:sldId id="2147481392" r:id="rId14"/>
    <p:sldId id="2147481378" r:id="rId15"/>
    <p:sldId id="2147481379" r:id="rId16"/>
    <p:sldId id="2147481381" r:id="rId17"/>
    <p:sldId id="2147481388" r:id="rId18"/>
    <p:sldId id="2147481382" r:id="rId19"/>
    <p:sldId id="21474813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7F9358-F63D-433A-BAF4-5A1FCBE151A0}">
          <p14:sldIdLst>
            <p14:sldId id="2147481372"/>
            <p14:sldId id="2147481376"/>
            <p14:sldId id="2147481377"/>
            <p14:sldId id="2147481373"/>
            <p14:sldId id="2819"/>
            <p14:sldId id="2147481384"/>
            <p14:sldId id="2147481390"/>
            <p14:sldId id="2147481391"/>
            <p14:sldId id="2147481392"/>
            <p14:sldId id="2147481378"/>
            <p14:sldId id="2147481379"/>
            <p14:sldId id="2147481381"/>
            <p14:sldId id="2147481388"/>
            <p14:sldId id="2147481382"/>
          </p14:sldIdLst>
        </p14:section>
        <p14:section name="Backup SLides" id="{726B2BC2-139F-412A-A105-8876CFE6F6FE}">
          <p14:sldIdLst>
            <p14:sldId id="21474813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3" autoAdjust="0"/>
    <p:restoredTop sz="92371" autoAdjust="0"/>
  </p:normalViewPr>
  <p:slideViewPr>
    <p:cSldViewPr snapToGrid="0">
      <p:cViewPr>
        <p:scale>
          <a:sx n="55" d="100"/>
          <a:sy n="55" d="100"/>
        </p:scale>
        <p:origin x="1208" y="40"/>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2/12/2026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2/12/2026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242669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7</a:t>
            </a:fld>
            <a:endParaRPr lang="en-US" dirty="0"/>
          </a:p>
        </p:txBody>
      </p:sp>
    </p:spTree>
    <p:extLst>
      <p:ext uri="{BB962C8B-B14F-4D97-AF65-F5344CB8AC3E}">
        <p14:creationId xmlns:p14="http://schemas.microsoft.com/office/powerpoint/2010/main" val="413407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DB658-E101-9B66-BBCC-5D4288B60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71CD7-2A30-11B8-59F8-C08C11F74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1ABB8-5121-904A-57C1-1237412233E6}"/>
              </a:ext>
            </a:extLst>
          </p:cNvPr>
          <p:cNvSpPr>
            <a:spLocks noGrp="1"/>
          </p:cNvSpPr>
          <p:nvPr>
            <p:ph type="body" idx="1"/>
          </p:nvPr>
        </p:nvSpPr>
        <p:spPr/>
        <p:txBody>
          <a:bodyPr/>
          <a:lstStyle/>
          <a:p>
            <a:r>
              <a:rPr lang="en-US" dirty="0"/>
              <a:t>An LTT sample was fabricated in 3 segments to study the effects of start stops that can occur during large scale additive manufacturing processes.  Lattice strains measured by strain mapping at the HFIR HIDRA identified undulations near section interfaces. </a:t>
            </a:r>
          </a:p>
          <a:p>
            <a:endParaRPr lang="en-US" dirty="0"/>
          </a:p>
          <a:p>
            <a:r>
              <a:rPr lang="en-US" dirty="0"/>
              <a:t>Operando system at the SNS </a:t>
            </a:r>
            <a:r>
              <a:rPr lang="en-US" dirty="0" err="1"/>
              <a:t>probided</a:t>
            </a:r>
            <a:r>
              <a:rPr lang="en-US" dirty="0"/>
              <a:t> direct insights into the material evolution and how phase transitions underpins the appearance of strain localization. </a:t>
            </a:r>
          </a:p>
          <a:p>
            <a:endParaRPr lang="en-US" dirty="0"/>
          </a:p>
          <a:p>
            <a:r>
              <a:rPr lang="en-US" dirty="0"/>
              <a:t>Figure only shows the evolution in the longitudinal elastic strains. Data were measured near a section boundary where the thermal load of the subsequent deposition was sufficient to induce A reversion. </a:t>
            </a:r>
          </a:p>
          <a:p>
            <a:endParaRPr lang="en-US" dirty="0"/>
          </a:p>
          <a:p>
            <a:r>
              <a:rPr lang="en-US" dirty="0"/>
              <a:t>The strain evolution in this region is initially tensile, with a gradual increase in the magnitude of the tensile strain before the strain is reduced at the onset of the martensite fraction. Cooling through </a:t>
            </a:r>
            <a:r>
              <a:rPr lang="en-US" dirty="0" err="1"/>
              <a:t>Ms</a:t>
            </a:r>
            <a:r>
              <a:rPr lang="en-US" dirty="0"/>
              <a:t> nucleates M throughout the microstructure with a volume change that relieves build in lattice strain. Further cooling increases the fraction of M which further reduces the magnitude of the built in elastic strains. Formation of ~35 M fraction reduces the ~750 </a:t>
            </a:r>
            <a:r>
              <a:rPr lang="en-US" dirty="0" err="1"/>
              <a:t>microstrain</a:t>
            </a:r>
            <a:r>
              <a:rPr lang="en-US" dirty="0"/>
              <a:t> to zero. Continued cooling and increase in M drives the formation of a compressive elastic strain.</a:t>
            </a:r>
          </a:p>
          <a:p>
            <a:endParaRPr lang="en-US" dirty="0"/>
          </a:p>
        </p:txBody>
      </p:sp>
      <p:sp>
        <p:nvSpPr>
          <p:cNvPr id="4" name="Slide Number Placeholder 3">
            <a:extLst>
              <a:ext uri="{FF2B5EF4-FFF2-40B4-BE49-F238E27FC236}">
                <a16:creationId xmlns:a16="http://schemas.microsoft.com/office/drawing/2014/main" id="{8DDB95A3-243A-816D-1A5D-8AD626FE3A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16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4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10</a:t>
            </a:fld>
            <a:endParaRPr lang="en-US" dirty="0"/>
          </a:p>
        </p:txBody>
      </p:sp>
    </p:spTree>
    <p:extLst>
      <p:ext uri="{BB962C8B-B14F-4D97-AF65-F5344CB8AC3E}">
        <p14:creationId xmlns:p14="http://schemas.microsoft.com/office/powerpoint/2010/main" val="154090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138042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496961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8.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8.sv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38.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970992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1838094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9200782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964219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047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Picture 6" descr="White text on a black background&#10;&#10;Description automatically generated">
            <a:extLst>
              <a:ext uri="{FF2B5EF4-FFF2-40B4-BE49-F238E27FC236}">
                <a16:creationId xmlns:a16="http://schemas.microsoft.com/office/drawing/2014/main" id="{FC9E5FBB-76DB-C72A-F862-30ED4D776A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9935342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1558669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6EB03FED-4433-40C6-ED1E-F303E4D7BB8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2822672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1100C7B5-670B-B19C-E660-BA4D146F4D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578763" y="829307"/>
            <a:ext cx="5199385" cy="5199385"/>
          </a:xfrm>
          <a:prstGeom prst="rect">
            <a:avLst/>
          </a:prstGeom>
          <a:solidFill>
            <a:schemeClr val="bg1">
              <a:alpha val="852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919888"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919888"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919888"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919888"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919888"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919888"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873300"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7" name="Picture 6">
            <a:extLst>
              <a:ext uri="{FF2B5EF4-FFF2-40B4-BE49-F238E27FC236}">
                <a16:creationId xmlns:a16="http://schemas.microsoft.com/office/drawing/2014/main" id="{9B42DB3F-6E72-DCCC-629A-6FFEE66077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3300" y="1101010"/>
            <a:ext cx="3380239" cy="509017"/>
          </a:xfrm>
          <a:prstGeom prst="rect">
            <a:avLst/>
          </a:prstGeom>
        </p:spPr>
      </p:pic>
    </p:spTree>
    <p:extLst>
      <p:ext uri="{BB962C8B-B14F-4D97-AF65-F5344CB8AC3E}">
        <p14:creationId xmlns:p14="http://schemas.microsoft.com/office/powerpoint/2010/main" val="2884463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2161570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pic>
        <p:nvPicPr>
          <p:cNvPr id="3" name="Picture 2" descr="A green text on a black background&#10;&#10;Description automatically generated">
            <a:extLst>
              <a:ext uri="{FF2B5EF4-FFF2-40B4-BE49-F238E27FC236}">
                <a16:creationId xmlns:a16="http://schemas.microsoft.com/office/drawing/2014/main" id="{4031F79D-C646-6AC5-1D9C-6DA5C9267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1507666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10" name="Picture 9" descr="White text on a black background&#10;&#10;Description automatically generated">
            <a:extLst>
              <a:ext uri="{FF2B5EF4-FFF2-40B4-BE49-F238E27FC236}">
                <a16:creationId xmlns:a16="http://schemas.microsoft.com/office/drawing/2014/main" id="{C1AF27E2-3B02-3CE4-03B6-F1EC3A54F9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287" y="733038"/>
            <a:ext cx="2722731" cy="495042"/>
          </a:xfrm>
          <a:prstGeom prst="rect">
            <a:avLst/>
          </a:prstGeom>
        </p:spPr>
      </p:pic>
    </p:spTree>
    <p:extLst>
      <p:ext uri="{BB962C8B-B14F-4D97-AF65-F5344CB8AC3E}">
        <p14:creationId xmlns:p14="http://schemas.microsoft.com/office/powerpoint/2010/main" val="1485666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endParaRPr lang="en-US" dirty="0"/>
          </a:p>
        </p:txBody>
      </p:sp>
      <p:pic>
        <p:nvPicPr>
          <p:cNvPr id="5" name="Picture 4" descr="White text on a black background&#10;&#10;Description automatically generated">
            <a:extLst>
              <a:ext uri="{FF2B5EF4-FFF2-40B4-BE49-F238E27FC236}">
                <a16:creationId xmlns:a16="http://schemas.microsoft.com/office/drawing/2014/main" id="{8973CE71-AA63-30DC-3679-1180486DBF9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287" y="733038"/>
            <a:ext cx="2722731" cy="495042"/>
          </a:xfrm>
          <a:prstGeom prst="rect">
            <a:avLst/>
          </a:prstGeom>
        </p:spPr>
      </p:pic>
    </p:spTree>
    <p:extLst>
      <p:ext uri="{BB962C8B-B14F-4D97-AF65-F5344CB8AC3E}">
        <p14:creationId xmlns:p14="http://schemas.microsoft.com/office/powerpoint/2010/main" val="2070598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pic>
        <p:nvPicPr>
          <p:cNvPr id="4" name="Picture 3" descr="White text on a black background&#10;&#10;Description automatically generated">
            <a:extLst>
              <a:ext uri="{FF2B5EF4-FFF2-40B4-BE49-F238E27FC236}">
                <a16:creationId xmlns:a16="http://schemas.microsoft.com/office/drawing/2014/main" id="{967D1451-C6E1-BB5E-F3C6-7FCAE68622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2631284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dirty="0">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dirty="0">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pic>
        <p:nvPicPr>
          <p:cNvPr id="2" name="Picture 1" descr="White text on a black background&#10;&#10;Description automatically generated">
            <a:extLst>
              <a:ext uri="{FF2B5EF4-FFF2-40B4-BE49-F238E27FC236}">
                <a16:creationId xmlns:a16="http://schemas.microsoft.com/office/drawing/2014/main" id="{A4809F1C-6FAF-A1CB-809F-5AC23C8A5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8466269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454749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BC75436C-1B70-7E6A-9589-C6FEFD6971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9821348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EC76B14E-5D30-3C22-9C03-8F894621CE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777991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26E143F3-F70B-A834-FFE7-7F173E76A8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25741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pic>
        <p:nvPicPr>
          <p:cNvPr id="2" name="Picture 1" descr="White text on a black background&#10;&#10;Description automatically generated">
            <a:extLst>
              <a:ext uri="{FF2B5EF4-FFF2-40B4-BE49-F238E27FC236}">
                <a16:creationId xmlns:a16="http://schemas.microsoft.com/office/drawing/2014/main" id="{9DCCAB1C-8156-9F44-C0AE-36AF31152D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482786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29999671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512467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716887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547618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402539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1631EDF7-6ED1-3EAC-B1A8-5CB4EF6CA2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712252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4333904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endParaRPr lang="en-US" dirty="0"/>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32206879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9360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71421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EEDA3226-149C-E274-E6C5-3633BA7FA2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0615001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24786021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White text on a black background&#10;&#10;Description automatically generated">
            <a:extLst>
              <a:ext uri="{FF2B5EF4-FFF2-40B4-BE49-F238E27FC236}">
                <a16:creationId xmlns:a16="http://schemas.microsoft.com/office/drawing/2014/main" id="{473673D7-4DEA-C61E-0435-454F45ABA542}"/>
              </a:ext>
            </a:extLst>
          </p:cNvPr>
          <p:cNvPicPr>
            <a:picLocks noChangeAspect="1"/>
          </p:cNvPicPr>
          <p:nvPr userDrawn="1"/>
        </p:nvPicPr>
        <p:blipFill>
          <a:blip r:embed="rId5"/>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3947056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05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393478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36126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262955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497529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4209214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1836484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586893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2139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94071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3322959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Tree>
    <p:extLst>
      <p:ext uri="{BB962C8B-B14F-4D97-AF65-F5344CB8AC3E}">
        <p14:creationId xmlns:p14="http://schemas.microsoft.com/office/powerpoint/2010/main" val="4175387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975443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17697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861765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535225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848830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786263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90807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221618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372155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79443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946419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950125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391910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662376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642344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785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94776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3166968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937006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9" name="Picture 8">
            <a:extLst>
              <a:ext uri="{FF2B5EF4-FFF2-40B4-BE49-F238E27FC236}">
                <a16:creationId xmlns:a16="http://schemas.microsoft.com/office/drawing/2014/main" id="{FFCE883E-D086-4EE8-82E8-AC607A282974}"/>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2919195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9246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93810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8035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68368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4252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8827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6447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6059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916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05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50206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0439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42187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5072-2BD1-4F17-A2B7-09A72B0F7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CE88C9-BEF9-450A-9C97-A34E205AF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CB6B1-5248-4D8A-8CB9-242B6A765D49}"/>
              </a:ext>
            </a:extLst>
          </p:cNvPr>
          <p:cNvSpPr>
            <a:spLocks noGrp="1"/>
          </p:cNvSpPr>
          <p:nvPr>
            <p:ph type="dt" sz="half" idx="10"/>
          </p:nvPr>
        </p:nvSpPr>
        <p:spPr/>
        <p:txBody>
          <a:bodyPr/>
          <a:lstStyle/>
          <a:p>
            <a:fld id="{6944F98C-3DBE-4431-A34F-55C0E279FA0F}" type="datetimeFigureOut">
              <a:rPr lang="en-US" smtClean="0"/>
              <a:t>2/12/2026</a:t>
            </a:fld>
            <a:endParaRPr lang="en-US"/>
          </a:p>
        </p:txBody>
      </p:sp>
      <p:sp>
        <p:nvSpPr>
          <p:cNvPr id="5" name="Footer Placeholder 4">
            <a:extLst>
              <a:ext uri="{FF2B5EF4-FFF2-40B4-BE49-F238E27FC236}">
                <a16:creationId xmlns:a16="http://schemas.microsoft.com/office/drawing/2014/main" id="{91BE52C0-F03C-4AA6-9824-7277CE0E4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F3CA6-3EC3-4AFE-AF98-DC231EFB22AB}"/>
              </a:ext>
            </a:extLst>
          </p:cNvPr>
          <p:cNvSpPr>
            <a:spLocks noGrp="1"/>
          </p:cNvSpPr>
          <p:nvPr>
            <p:ph type="sldNum" sz="quarter" idx="12"/>
          </p:nvPr>
        </p:nvSpPr>
        <p:spPr/>
        <p:txBody>
          <a:bodyPr/>
          <a:lstStyle/>
          <a:p>
            <a:fld id="{FE0E5D1E-654D-455C-8A4F-8505D6C05D32}" type="slidenum">
              <a:rPr lang="en-US" smtClean="0"/>
              <a:t>‹#›</a:t>
            </a:fld>
            <a:endParaRPr lang="en-US"/>
          </a:p>
        </p:txBody>
      </p:sp>
    </p:spTree>
    <p:extLst>
      <p:ext uri="{BB962C8B-B14F-4D97-AF65-F5344CB8AC3E}">
        <p14:creationId xmlns:p14="http://schemas.microsoft.com/office/powerpoint/2010/main" val="115405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E7EEA10A-FB52-F299-A163-0BA7407EBC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10" name="Picture 9" descr="A green text on a black background&#10;&#10;Description automatically generated">
            <a:extLst>
              <a:ext uri="{FF2B5EF4-FFF2-40B4-BE49-F238E27FC236}">
                <a16:creationId xmlns:a16="http://schemas.microsoft.com/office/drawing/2014/main" id="{473E1CA6-EFD2-05C9-633C-47F07F1D97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840975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01E6D71-F203-B771-0262-848CC4FF74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762834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4FA38B2A-CD9A-12D6-4E88-4891D0E043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90935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a:stretch>
              <a:fillRect/>
            </a:stretch>
          </p:blipFill>
          <p:spPr>
            <a:xfrm>
              <a:off x="1177351" y="5301081"/>
              <a:ext cx="1526303" cy="438406"/>
            </a:xfrm>
            <a:prstGeom prst="rect">
              <a:avLst/>
            </a:prstGeom>
          </p:spPr>
        </p:pic>
      </p:grpSp>
      <p:pic>
        <p:nvPicPr>
          <p:cNvPr id="5" name="Picture 4" descr="A green text on a black background&#10;&#10;Description automatically generated">
            <a:extLst>
              <a:ext uri="{FF2B5EF4-FFF2-40B4-BE49-F238E27FC236}">
                <a16:creationId xmlns:a16="http://schemas.microsoft.com/office/drawing/2014/main" id="{805AAEE0-CDED-142B-CB19-56EBCC8B17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2626271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98710DD1-B5FC-2742-26BE-DB14A2BE58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891571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A44A7BBA-7AB5-BB27-86A0-90F22479F7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707871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2847932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3D2F26A1-1F16-55D0-5553-04DE75FD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38890884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602138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01595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1764790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pic>
        <p:nvPicPr>
          <p:cNvPr id="9" name="Picture 8" descr="White text on a black background&#10;&#10;Description automatically generated">
            <a:extLst>
              <a:ext uri="{FF2B5EF4-FFF2-40B4-BE49-F238E27FC236}">
                <a16:creationId xmlns:a16="http://schemas.microsoft.com/office/drawing/2014/main" id="{2B685EF9-4216-2945-920E-1B73018652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338491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94185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95C56738-1B1D-C4AF-E51E-51F906B1B5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592010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47149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09D96AED-073B-9C69-04E4-D914C309E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875614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535818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1619667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2341156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9A54C266-8508-56D4-587C-28457F05C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346935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F3658464-807E-9B33-0817-93123562C7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3768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CD9F49BC-D6CE-E32F-B64F-ACF9DEA258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075368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57A5A12D-31FB-F54A-9B26-FFF314502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028822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4.sv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2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3.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image" Target="../media/image26.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theme" Target="../theme/theme4.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8"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image" Target="../media/image31.png"/><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47150262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6"/>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9216848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6" name="Picture 5" descr="A green text on a black background&#10;&#10;Description automatically generated">
            <a:extLst>
              <a:ext uri="{FF2B5EF4-FFF2-40B4-BE49-F238E27FC236}">
                <a16:creationId xmlns:a16="http://schemas.microsoft.com/office/drawing/2014/main" id="{620A0410-77D7-DC80-5C1A-35096147A571}"/>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76668720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34291" y="650121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Picture 3">
            <a:extLst>
              <a:ext uri="{FF2B5EF4-FFF2-40B4-BE49-F238E27FC236}">
                <a16:creationId xmlns:a16="http://schemas.microsoft.com/office/drawing/2014/main" id="{9AE65683-E4B7-9F06-C999-A15CCF65403C}"/>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14692" y="6428231"/>
            <a:ext cx="2783206" cy="419112"/>
          </a:xfrm>
          <a:prstGeom prst="rect">
            <a:avLst/>
          </a:prstGeom>
        </p:spPr>
      </p:pic>
    </p:spTree>
    <p:extLst>
      <p:ext uri="{BB962C8B-B14F-4D97-AF65-F5344CB8AC3E}">
        <p14:creationId xmlns:p14="http://schemas.microsoft.com/office/powerpoint/2010/main" val="160061828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onference.sns.gov/event/529/" TargetMode="Externa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4.xml"/><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8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20.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1A0328-61E8-9596-4E94-B6FB6BB1888B}"/>
              </a:ext>
            </a:extLst>
          </p:cNvPr>
          <p:cNvSpPr>
            <a:spLocks noGrp="1"/>
          </p:cNvSpPr>
          <p:nvPr>
            <p:ph type="ctrTitle"/>
          </p:nvPr>
        </p:nvSpPr>
        <p:spPr>
          <a:xfrm>
            <a:off x="897657" y="2292076"/>
            <a:ext cx="4465176" cy="997196"/>
          </a:xfrm>
        </p:spPr>
        <p:txBody>
          <a:bodyPr/>
          <a:lstStyle/>
          <a:p>
            <a:r>
              <a:rPr lang="en-US" sz="3200" dirty="0"/>
              <a:t>Review of the Materials Engineering Diffraction Instrument Suite</a:t>
            </a:r>
          </a:p>
        </p:txBody>
      </p:sp>
      <p:sp>
        <p:nvSpPr>
          <p:cNvPr id="14" name="Subtitle 2">
            <a:extLst>
              <a:ext uri="{FF2B5EF4-FFF2-40B4-BE49-F238E27FC236}">
                <a16:creationId xmlns:a16="http://schemas.microsoft.com/office/drawing/2014/main" id="{9B3BBAEC-D3D5-5975-5FF0-4237D97B49E2}"/>
              </a:ext>
            </a:extLst>
          </p:cNvPr>
          <p:cNvSpPr>
            <a:spLocks noGrp="1"/>
          </p:cNvSpPr>
          <p:nvPr>
            <p:ph type="subTitle" idx="1"/>
          </p:nvPr>
        </p:nvSpPr>
        <p:spPr>
          <a:xfrm>
            <a:off x="897657" y="4019391"/>
            <a:ext cx="4465176" cy="193899"/>
          </a:xfrm>
        </p:spPr>
        <p:txBody>
          <a:bodyPr/>
          <a:lstStyle/>
          <a:p>
            <a:endParaRPr lang="en-US" dirty="0"/>
          </a:p>
        </p:txBody>
      </p:sp>
      <p:sp>
        <p:nvSpPr>
          <p:cNvPr id="16" name="Text Placeholder 3">
            <a:extLst>
              <a:ext uri="{FF2B5EF4-FFF2-40B4-BE49-F238E27FC236}">
                <a16:creationId xmlns:a16="http://schemas.microsoft.com/office/drawing/2014/main" id="{ABB2D71B-81F2-6119-DAC6-C3739A13ABF3}"/>
              </a:ext>
            </a:extLst>
          </p:cNvPr>
          <p:cNvSpPr>
            <a:spLocks noGrp="1"/>
          </p:cNvSpPr>
          <p:nvPr>
            <p:ph type="body" sz="quarter" idx="14"/>
          </p:nvPr>
        </p:nvSpPr>
        <p:spPr>
          <a:xfrm>
            <a:off x="897657" y="1880997"/>
            <a:ext cx="4465176" cy="193899"/>
          </a:xfrm>
        </p:spPr>
        <p:txBody>
          <a:bodyPr/>
          <a:lstStyle/>
          <a:p>
            <a:r>
              <a:rPr lang="en-US" dirty="0"/>
              <a:t>February 12, 2026</a:t>
            </a:r>
          </a:p>
        </p:txBody>
      </p:sp>
      <p:sp>
        <p:nvSpPr>
          <p:cNvPr id="18" name="Text Placeholder 4">
            <a:extLst>
              <a:ext uri="{FF2B5EF4-FFF2-40B4-BE49-F238E27FC236}">
                <a16:creationId xmlns:a16="http://schemas.microsoft.com/office/drawing/2014/main" id="{1C9DBA19-395B-8917-9569-41C56B20E767}"/>
              </a:ext>
            </a:extLst>
          </p:cNvPr>
          <p:cNvSpPr>
            <a:spLocks noGrp="1"/>
          </p:cNvSpPr>
          <p:nvPr>
            <p:ph type="body" sz="quarter" idx="15"/>
          </p:nvPr>
        </p:nvSpPr>
        <p:spPr>
          <a:xfrm>
            <a:off x="897657" y="4371534"/>
            <a:ext cx="4465176" cy="332399"/>
          </a:xfrm>
        </p:spPr>
        <p:txBody>
          <a:bodyPr/>
          <a:lstStyle/>
          <a:p>
            <a:r>
              <a:rPr lang="en-US" sz="2800" b="1" dirty="0">
                <a:latin typeface="Roboto" panose="02000000000000000000" pitchFamily="2" charset="0"/>
                <a:ea typeface="Roboto" panose="02000000000000000000" pitchFamily="2" charset="0"/>
                <a:cs typeface="+mj-cs"/>
              </a:rPr>
              <a:t>Volker Urban</a:t>
            </a:r>
          </a:p>
        </p:txBody>
      </p:sp>
      <p:sp>
        <p:nvSpPr>
          <p:cNvPr id="20" name="Text Placeholder 5">
            <a:extLst>
              <a:ext uri="{FF2B5EF4-FFF2-40B4-BE49-F238E27FC236}">
                <a16:creationId xmlns:a16="http://schemas.microsoft.com/office/drawing/2014/main" id="{97277376-FF78-327E-CE3F-4F7D74B42829}"/>
              </a:ext>
            </a:extLst>
          </p:cNvPr>
          <p:cNvSpPr>
            <a:spLocks noGrp="1"/>
          </p:cNvSpPr>
          <p:nvPr>
            <p:ph type="body" sz="quarter" idx="17"/>
          </p:nvPr>
        </p:nvSpPr>
        <p:spPr>
          <a:xfrm>
            <a:off x="897657" y="4881013"/>
            <a:ext cx="4465176" cy="246221"/>
          </a:xfrm>
        </p:spPr>
        <p:txBody>
          <a:bodyPr/>
          <a:lstStyle/>
          <a:p>
            <a:pPr algn="l">
              <a:buNone/>
            </a:pPr>
            <a:r>
              <a:rPr lang="en-US" b="0" i="0" dirty="0">
                <a:solidFill>
                  <a:srgbClr val="FFFFFF"/>
                </a:solidFill>
                <a:effectLst/>
                <a:latin typeface="Roboto" panose="02000000000000000000" pitchFamily="2" charset="0"/>
              </a:rPr>
              <a:t>Section Head, Large Scale Structures</a:t>
            </a:r>
          </a:p>
          <a:p>
            <a:pPr>
              <a:buNone/>
            </a:pPr>
            <a:br>
              <a:rPr lang="en-US" b="0" i="0" dirty="0">
                <a:solidFill>
                  <a:srgbClr val="373A36"/>
                </a:solidFill>
                <a:effectLst/>
                <a:latin typeface="Roboto" panose="02000000000000000000" pitchFamily="2" charset="0"/>
              </a:rPr>
            </a:br>
            <a:endParaRPr lang="en-US" dirty="0"/>
          </a:p>
        </p:txBody>
      </p:sp>
      <p:pic>
        <p:nvPicPr>
          <p:cNvPr id="7" name="Picture Placeholder 8">
            <a:extLst>
              <a:ext uri="{FF2B5EF4-FFF2-40B4-BE49-F238E27FC236}">
                <a16:creationId xmlns:a16="http://schemas.microsoft.com/office/drawing/2014/main" id="{409F4AC3-F998-383C-BB5C-A44E8A4D964A}"/>
              </a:ext>
            </a:extLst>
          </p:cNvPr>
          <p:cNvPicPr>
            <a:picLocks noChangeAspect="1"/>
          </p:cNvPicPr>
          <p:nvPr/>
        </p:nvPicPr>
        <p:blipFill>
          <a:blip r:embed="rId2">
            <a:extLst>
              <a:ext uri="{96DAC541-7B7A-43D3-8B79-37D633B846F1}">
                <asvg:svgBlip xmlns:asvg="http://schemas.microsoft.com/office/drawing/2016/SVG/main" r:embed="rId3"/>
              </a:ext>
            </a:extLst>
          </a:blip>
          <a:srcRect t="3280" b="3280"/>
          <a:stretch/>
        </p:blipFill>
        <p:spPr>
          <a:xfrm>
            <a:off x="6045200" y="10"/>
            <a:ext cx="6146800" cy="6857990"/>
          </a:xfrm>
          <a:prstGeom prst="rect">
            <a:avLst/>
          </a:prstGeom>
          <a:noFill/>
        </p:spPr>
      </p:pic>
    </p:spTree>
    <p:extLst>
      <p:ext uri="{BB962C8B-B14F-4D97-AF65-F5344CB8AC3E}">
        <p14:creationId xmlns:p14="http://schemas.microsoft.com/office/powerpoint/2010/main" val="131139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92E2-5698-CBCD-909D-E970D09FB809}"/>
              </a:ext>
            </a:extLst>
          </p:cNvPr>
          <p:cNvSpPr>
            <a:spLocks noGrp="1"/>
          </p:cNvSpPr>
          <p:nvPr>
            <p:ph type="title"/>
          </p:nvPr>
        </p:nvSpPr>
        <p:spPr>
          <a:xfrm>
            <a:off x="314692" y="115189"/>
            <a:ext cx="11492432" cy="886397"/>
          </a:xfrm>
        </p:spPr>
        <p:txBody>
          <a:bodyPr/>
          <a:lstStyle/>
          <a:p>
            <a:r>
              <a:rPr lang="en-US" dirty="0"/>
              <a:t>Review Charge Questions</a:t>
            </a:r>
          </a:p>
        </p:txBody>
      </p:sp>
      <p:sp>
        <p:nvSpPr>
          <p:cNvPr id="3" name="Content Placeholder 2">
            <a:extLst>
              <a:ext uri="{FF2B5EF4-FFF2-40B4-BE49-F238E27FC236}">
                <a16:creationId xmlns:a16="http://schemas.microsoft.com/office/drawing/2014/main" id="{381341DE-0D48-6E1D-3781-60B725C208EC}"/>
              </a:ext>
            </a:extLst>
          </p:cNvPr>
          <p:cNvSpPr>
            <a:spLocks noGrp="1"/>
          </p:cNvSpPr>
          <p:nvPr>
            <p:ph idx="1"/>
          </p:nvPr>
        </p:nvSpPr>
        <p:spPr>
          <a:xfrm>
            <a:off x="314692" y="819785"/>
            <a:ext cx="11492432" cy="4061829"/>
          </a:xfrm>
        </p:spPr>
        <p:txBody>
          <a:bodyPr/>
          <a:lstStyle/>
          <a:p>
            <a:pPr marL="342900" lvl="0" indent="-342900">
              <a:spcBef>
                <a:spcPts val="600"/>
              </a:spcBef>
              <a:buFont typeface="+mj-lt"/>
              <a:buAutoNum type="arabicPeriod"/>
            </a:pPr>
            <a:r>
              <a:rPr lang="en-US" sz="1600" dirty="0">
                <a:latin typeface="+mn-lt"/>
              </a:rPr>
              <a:t>Do the technical capabilities and performance of the individual instruments and instrument suites compare favorably with peer instruments at leading national and international neutron facilities?</a:t>
            </a:r>
          </a:p>
          <a:p>
            <a:pPr marL="342900" lvl="0" indent="-342900">
              <a:spcBef>
                <a:spcPts val="600"/>
              </a:spcBef>
              <a:buFont typeface="+mj-lt"/>
              <a:buAutoNum type="arabicPeriod"/>
            </a:pPr>
            <a:r>
              <a:rPr lang="en-US" sz="1600" dirty="0">
                <a:latin typeface="+mn-lt"/>
              </a:rPr>
              <a:t>Does the scientific productivity and impact of the instrument programs compare favorably with comparable programs at peer facilities?</a:t>
            </a:r>
          </a:p>
          <a:p>
            <a:pPr marL="342900" lvl="0" indent="-342900">
              <a:spcBef>
                <a:spcPts val="600"/>
              </a:spcBef>
              <a:buFont typeface="+mj-lt"/>
              <a:buAutoNum type="arabicPeriod"/>
            </a:pPr>
            <a:r>
              <a:rPr lang="en-US" sz="1600" dirty="0">
                <a:latin typeface="+mn-lt"/>
              </a:rPr>
              <a:t>Do the beamlines meet users’ day-to-day needs for data collection, reduction, and analysis? Are planned software developments sufficient to meet anticipated future user needs?</a:t>
            </a:r>
          </a:p>
          <a:p>
            <a:pPr marL="342900" lvl="0" indent="-342900">
              <a:spcBef>
                <a:spcPts val="600"/>
              </a:spcBef>
              <a:buFont typeface="+mj-lt"/>
              <a:buAutoNum type="arabicPeriod"/>
            </a:pPr>
            <a:r>
              <a:rPr lang="en-US" sz="1600" dirty="0">
                <a:latin typeface="+mn-lt"/>
              </a:rPr>
              <a:t>Is the current scientific portfolio and business case for each instrument competitive nationally and internationally (e.g., user demand, breadth of scientific applications, scientific impact, mission relevance, agency support, and/or industrial engagement)?</a:t>
            </a:r>
          </a:p>
          <a:p>
            <a:pPr marL="342900" lvl="0" indent="-342900">
              <a:spcBef>
                <a:spcPts val="600"/>
              </a:spcBef>
              <a:buFont typeface="+mj-lt"/>
              <a:buAutoNum type="arabicPeriod"/>
            </a:pPr>
            <a:r>
              <a:rPr lang="en-US" sz="1600" dirty="0">
                <a:latin typeface="+mn-lt"/>
              </a:rPr>
              <a:t>Are there a strong and sustainable user community and a clear case for future scientific demand for these instruments? Is the number of beamlines in a suite proportionate to user community demand?</a:t>
            </a:r>
          </a:p>
          <a:p>
            <a:pPr marL="342900" lvl="0" indent="-342900">
              <a:spcBef>
                <a:spcPts val="600"/>
              </a:spcBef>
              <a:buFont typeface="+mj-lt"/>
              <a:buAutoNum type="arabicPeriod"/>
            </a:pPr>
            <a:r>
              <a:rPr lang="en-US" sz="1600" dirty="0">
                <a:latin typeface="+mn-lt"/>
              </a:rPr>
              <a:t>Are the plans for development appropriate and well justified to meet current and future user requirements? Please consider aspects of instrument techniques, sample environments, sample preparation and characterization infrastructure, data analysis and modeling capabilities. </a:t>
            </a:r>
          </a:p>
          <a:p>
            <a:pPr marL="342900" lvl="0" indent="-342900">
              <a:spcBef>
                <a:spcPts val="600"/>
              </a:spcBef>
              <a:buFont typeface="+mj-lt"/>
              <a:buAutoNum type="arabicPeriod"/>
            </a:pPr>
            <a:r>
              <a:rPr lang="en-US" sz="1600" dirty="0">
                <a:latin typeface="+mn-lt"/>
              </a:rPr>
              <a:t>Are there well-defined and credible plans for future automation and integration of artificial intelligence or machine-learning approaches?</a:t>
            </a:r>
          </a:p>
          <a:p>
            <a:pPr marL="342900" lvl="0" indent="-342900">
              <a:spcBef>
                <a:spcPts val="600"/>
              </a:spcBef>
              <a:buFont typeface="+mj-lt"/>
              <a:buAutoNum type="arabicPeriod"/>
            </a:pPr>
            <a:r>
              <a:rPr lang="en-US" sz="1600" dirty="0">
                <a:latin typeface="+mn-lt"/>
              </a:rPr>
              <a:t>Have the strengths, weaknesses, opportunities, and threats for each instrument or suite been clearly identified, and are there realistic plans to address them where feasible?</a:t>
            </a:r>
          </a:p>
          <a:p>
            <a:pPr marL="342900" lvl="0" indent="-342900">
              <a:spcBef>
                <a:spcPts val="600"/>
              </a:spcBef>
              <a:buFont typeface="+mj-lt"/>
              <a:buAutoNum type="arabicPeriod"/>
            </a:pPr>
            <a:r>
              <a:rPr lang="en-US" sz="1600" dirty="0">
                <a:latin typeface="+mn-lt"/>
              </a:rPr>
              <a:t>Are there additional developments, capabilities, or provisions that could enhance the capacity, effectiveness, or scientific impact of diffraction science at SNS and HFIR that were not presented by the instrument teams?</a:t>
            </a:r>
          </a:p>
          <a:p>
            <a:pPr marL="342900" indent="-342900">
              <a:spcBef>
                <a:spcPts val="600"/>
              </a:spcBef>
              <a:buFont typeface="+mj-lt"/>
              <a:buAutoNum type="arabicPeriod"/>
            </a:pPr>
            <a:r>
              <a:rPr lang="en-US" sz="1600" dirty="0">
                <a:latin typeface="+mn-lt"/>
              </a:rPr>
              <a:t>Any other comments or recommendations the panel wishes to provide to the </a:t>
            </a:r>
            <a:r>
              <a:rPr lang="en-US" sz="1600" dirty="0" err="1">
                <a:latin typeface="+mn-lt"/>
              </a:rPr>
              <a:t>NScD</a:t>
            </a:r>
            <a:r>
              <a:rPr lang="en-US" sz="1600" dirty="0">
                <a:latin typeface="+mn-lt"/>
              </a:rPr>
              <a:t> Associate Laboratory Director?</a:t>
            </a:r>
          </a:p>
        </p:txBody>
      </p:sp>
    </p:spTree>
    <p:extLst>
      <p:ext uri="{BB962C8B-B14F-4D97-AF65-F5344CB8AC3E}">
        <p14:creationId xmlns:p14="http://schemas.microsoft.com/office/powerpoint/2010/main" val="318339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8439-7219-5A9D-C6D6-F0752BA6AAA1}"/>
              </a:ext>
            </a:extLst>
          </p:cNvPr>
          <p:cNvSpPr>
            <a:spLocks noGrp="1"/>
          </p:cNvSpPr>
          <p:nvPr>
            <p:ph type="title"/>
          </p:nvPr>
        </p:nvSpPr>
        <p:spPr>
          <a:xfrm>
            <a:off x="8200292" y="365125"/>
            <a:ext cx="3606832" cy="886397"/>
          </a:xfrm>
        </p:spPr>
        <p:txBody>
          <a:bodyPr/>
          <a:lstStyle/>
          <a:p>
            <a:r>
              <a:rPr lang="en-US" dirty="0"/>
              <a:t>Review Agenda</a:t>
            </a:r>
          </a:p>
        </p:txBody>
      </p:sp>
      <p:sp>
        <p:nvSpPr>
          <p:cNvPr id="3" name="Content Placeholder 2">
            <a:extLst>
              <a:ext uri="{FF2B5EF4-FFF2-40B4-BE49-F238E27FC236}">
                <a16:creationId xmlns:a16="http://schemas.microsoft.com/office/drawing/2014/main" id="{4BEC1165-46D4-72CC-0651-3C27C3075FB7}"/>
              </a:ext>
            </a:extLst>
          </p:cNvPr>
          <p:cNvSpPr>
            <a:spLocks noGrp="1"/>
          </p:cNvSpPr>
          <p:nvPr>
            <p:ph idx="1"/>
          </p:nvPr>
        </p:nvSpPr>
        <p:spPr/>
        <p:txBody>
          <a:bodyPr/>
          <a:lstStyle/>
          <a:p>
            <a:endParaRPr lang="en-US" dirty="0"/>
          </a:p>
        </p:txBody>
      </p:sp>
      <p:pic>
        <p:nvPicPr>
          <p:cNvPr id="5" name="Picture 4" descr="Table&#10;&#10;AI-generated content may be incorrect.">
            <a:extLst>
              <a:ext uri="{FF2B5EF4-FFF2-40B4-BE49-F238E27FC236}">
                <a16:creationId xmlns:a16="http://schemas.microsoft.com/office/drawing/2014/main" id="{C25EE956-FD8A-1A14-28DA-32657F23D119}"/>
              </a:ext>
            </a:extLst>
          </p:cNvPr>
          <p:cNvPicPr>
            <a:picLocks noChangeAspect="1"/>
          </p:cNvPicPr>
          <p:nvPr/>
        </p:nvPicPr>
        <p:blipFill>
          <a:blip r:embed="rId3"/>
          <a:stretch>
            <a:fillRect/>
          </a:stretch>
        </p:blipFill>
        <p:spPr>
          <a:xfrm>
            <a:off x="1567760" y="0"/>
            <a:ext cx="5102671" cy="7218412"/>
          </a:xfrm>
          <a:prstGeom prst="rect">
            <a:avLst/>
          </a:prstGeom>
        </p:spPr>
      </p:pic>
      <p:pic>
        <p:nvPicPr>
          <p:cNvPr id="8" name="Picture 7" descr="Table&#10;&#10;AI-generated content may be incorrect.">
            <a:extLst>
              <a:ext uri="{FF2B5EF4-FFF2-40B4-BE49-F238E27FC236}">
                <a16:creationId xmlns:a16="http://schemas.microsoft.com/office/drawing/2014/main" id="{87CF9615-6A6D-1F74-804C-22E9B9C4F493}"/>
              </a:ext>
            </a:extLst>
          </p:cNvPr>
          <p:cNvPicPr>
            <a:picLocks noChangeAspect="1"/>
          </p:cNvPicPr>
          <p:nvPr/>
        </p:nvPicPr>
        <p:blipFill>
          <a:blip r:embed="rId4"/>
          <a:stretch>
            <a:fillRect/>
          </a:stretch>
        </p:blipFill>
        <p:spPr>
          <a:xfrm>
            <a:off x="6929920" y="1447800"/>
            <a:ext cx="5215471" cy="5316415"/>
          </a:xfrm>
          <a:prstGeom prst="rect">
            <a:avLst/>
          </a:prstGeom>
        </p:spPr>
      </p:pic>
    </p:spTree>
    <p:extLst>
      <p:ext uri="{BB962C8B-B14F-4D97-AF65-F5344CB8AC3E}">
        <p14:creationId xmlns:p14="http://schemas.microsoft.com/office/powerpoint/2010/main" val="209917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D86DB-3DAF-1C33-3016-6979D6796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ED489-1CC2-BE47-CBC8-061B39F50FD2}"/>
              </a:ext>
            </a:extLst>
          </p:cNvPr>
          <p:cNvSpPr>
            <a:spLocks noGrp="1"/>
          </p:cNvSpPr>
          <p:nvPr>
            <p:ph type="title"/>
          </p:nvPr>
        </p:nvSpPr>
        <p:spPr/>
        <p:txBody>
          <a:bodyPr/>
          <a:lstStyle/>
          <a:p>
            <a:r>
              <a:rPr lang="en-US" dirty="0"/>
              <a:t>LSS Beamline Suites Review – nuts &amp; bolts</a:t>
            </a:r>
          </a:p>
        </p:txBody>
      </p:sp>
      <p:sp>
        <p:nvSpPr>
          <p:cNvPr id="3" name="Content Placeholder 2">
            <a:extLst>
              <a:ext uri="{FF2B5EF4-FFF2-40B4-BE49-F238E27FC236}">
                <a16:creationId xmlns:a16="http://schemas.microsoft.com/office/drawing/2014/main" id="{127FC038-3712-093F-996B-ED61536D3EB1}"/>
              </a:ext>
            </a:extLst>
          </p:cNvPr>
          <p:cNvSpPr>
            <a:spLocks noGrp="1"/>
          </p:cNvSpPr>
          <p:nvPr>
            <p:ph idx="1"/>
          </p:nvPr>
        </p:nvSpPr>
        <p:spPr/>
        <p:txBody>
          <a:bodyPr/>
          <a:lstStyle/>
          <a:p>
            <a:r>
              <a:rPr lang="en-US" dirty="0"/>
              <a:t>Review Material: Agenda, Presentations, Additional Documentation: </a:t>
            </a:r>
            <a:r>
              <a:rPr lang="en-US" u="sng" dirty="0">
                <a:hlinkClick r:id="rId2"/>
              </a:rPr>
              <a:t>https://conference.sns.gov/event/529/</a:t>
            </a:r>
            <a:endParaRPr lang="en-US" u="sng" dirty="0"/>
          </a:p>
          <a:p>
            <a:r>
              <a:rPr lang="en-US" dirty="0"/>
              <a:t>Some context</a:t>
            </a:r>
          </a:p>
          <a:p>
            <a:pPr lvl="1"/>
            <a:r>
              <a:rPr lang="en-US" dirty="0"/>
              <a:t>Previous suite reviews 2017, </a:t>
            </a:r>
            <a:r>
              <a:rPr lang="en-US" b="1" dirty="0"/>
              <a:t>2020</a:t>
            </a:r>
          </a:p>
          <a:p>
            <a:pPr lvl="1"/>
            <a:r>
              <a:rPr lang="en-US" dirty="0"/>
              <a:t>DOE reviews: …, 2018, 2023, 2027</a:t>
            </a:r>
          </a:p>
          <a:p>
            <a:r>
              <a:rPr lang="en-US" dirty="0"/>
              <a:t>Reviewers: </a:t>
            </a:r>
          </a:p>
          <a:p>
            <a:pPr lvl="1"/>
            <a:r>
              <a:rPr lang="en-US" dirty="0"/>
              <a:t>We can arrange additional discussions </a:t>
            </a:r>
            <a:br>
              <a:rPr lang="en-US" dirty="0"/>
            </a:br>
            <a:r>
              <a:rPr lang="en-US" dirty="0"/>
              <a:t>as needed.</a:t>
            </a:r>
          </a:p>
          <a:p>
            <a:pPr lvl="1"/>
            <a:r>
              <a:rPr lang="en-US" dirty="0"/>
              <a:t>We request report in 2 weeks.</a:t>
            </a:r>
          </a:p>
          <a:p>
            <a:pPr lvl="1"/>
            <a:endParaRPr lang="en-US" dirty="0"/>
          </a:p>
          <a:p>
            <a:endParaRPr lang="en-US" dirty="0"/>
          </a:p>
        </p:txBody>
      </p:sp>
      <p:pic>
        <p:nvPicPr>
          <p:cNvPr id="6" name="Picture 5" descr="Graphical user interface, website&#10;&#10;AI-generated content may be incorrect.">
            <a:extLst>
              <a:ext uri="{FF2B5EF4-FFF2-40B4-BE49-F238E27FC236}">
                <a16:creationId xmlns:a16="http://schemas.microsoft.com/office/drawing/2014/main" id="{897AABC6-77DA-CE33-64E6-CB920F4244EC}"/>
              </a:ext>
            </a:extLst>
          </p:cNvPr>
          <p:cNvPicPr>
            <a:picLocks noChangeAspect="1"/>
          </p:cNvPicPr>
          <p:nvPr/>
        </p:nvPicPr>
        <p:blipFill>
          <a:blip r:embed="rId3"/>
          <a:stretch>
            <a:fillRect/>
          </a:stretch>
        </p:blipFill>
        <p:spPr>
          <a:xfrm>
            <a:off x="8085893" y="2891306"/>
            <a:ext cx="3773874" cy="4782015"/>
          </a:xfrm>
          <a:prstGeom prst="rect">
            <a:avLst/>
          </a:prstGeom>
        </p:spPr>
      </p:pic>
    </p:spTree>
    <p:extLst>
      <p:ext uri="{BB962C8B-B14F-4D97-AF65-F5344CB8AC3E}">
        <p14:creationId xmlns:p14="http://schemas.microsoft.com/office/powerpoint/2010/main" val="19061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C0C6-BA54-E79E-C703-B93684E2191D}"/>
              </a:ext>
            </a:extLst>
          </p:cNvPr>
          <p:cNvSpPr>
            <a:spLocks noGrp="1"/>
          </p:cNvSpPr>
          <p:nvPr>
            <p:ph type="title"/>
          </p:nvPr>
        </p:nvSpPr>
        <p:spPr/>
        <p:txBody>
          <a:bodyPr/>
          <a:lstStyle/>
          <a:p>
            <a:r>
              <a:rPr lang="en-US" dirty="0"/>
              <a:t>A few recurring abbreviations…</a:t>
            </a:r>
          </a:p>
        </p:txBody>
      </p:sp>
      <p:sp>
        <p:nvSpPr>
          <p:cNvPr id="3" name="Content Placeholder 2">
            <a:extLst>
              <a:ext uri="{FF2B5EF4-FFF2-40B4-BE49-F238E27FC236}">
                <a16:creationId xmlns:a16="http://schemas.microsoft.com/office/drawing/2014/main" id="{2BD2B8C0-B711-1158-7B5E-DB62C542D840}"/>
              </a:ext>
            </a:extLst>
          </p:cNvPr>
          <p:cNvSpPr>
            <a:spLocks noGrp="1"/>
          </p:cNvSpPr>
          <p:nvPr>
            <p:ph idx="1"/>
          </p:nvPr>
        </p:nvSpPr>
        <p:spPr/>
        <p:txBody>
          <a:bodyPr/>
          <a:lstStyle/>
          <a:p>
            <a:r>
              <a:rPr lang="en-US" dirty="0"/>
              <a:t>CIS: Computational Instrument Scientist</a:t>
            </a:r>
          </a:p>
          <a:p>
            <a:r>
              <a:rPr lang="en-US" dirty="0"/>
              <a:t>SA: Scientific Associate (assigned to a beamline, staff in instrument support section) </a:t>
            </a:r>
          </a:p>
          <a:p>
            <a:r>
              <a:rPr lang="en-US" dirty="0"/>
              <a:t>SE: sample environment (generally and specifically SE Section)</a:t>
            </a:r>
          </a:p>
          <a:p>
            <a:r>
              <a:rPr lang="en-US" dirty="0"/>
              <a:t>HBRR: HFIR Beryllium Reflector Replacement </a:t>
            </a:r>
          </a:p>
          <a:p>
            <a:r>
              <a:rPr lang="en-US" dirty="0"/>
              <a:t>LSS(S): Large Scale Structures (Section)</a:t>
            </a:r>
          </a:p>
        </p:txBody>
      </p:sp>
    </p:spTree>
    <p:extLst>
      <p:ext uri="{BB962C8B-B14F-4D97-AF65-F5344CB8AC3E}">
        <p14:creationId xmlns:p14="http://schemas.microsoft.com/office/powerpoint/2010/main" val="37244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DC67-DD84-6E6B-FC19-68494A56191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90272BF-369F-0F22-0B4B-41E73D243AF3}"/>
              </a:ext>
            </a:extLst>
          </p:cNvPr>
          <p:cNvSpPr>
            <a:spLocks noGrp="1"/>
          </p:cNvSpPr>
          <p:nvPr>
            <p:ph idx="1"/>
          </p:nvPr>
        </p:nvSpPr>
        <p:spPr/>
        <p:txBody>
          <a:bodyPr/>
          <a:lstStyle/>
          <a:p>
            <a:r>
              <a:rPr lang="en-US" dirty="0"/>
              <a:t>Next up: Group Leader Presentation, Andrew Payzant</a:t>
            </a:r>
          </a:p>
        </p:txBody>
      </p:sp>
    </p:spTree>
    <p:extLst>
      <p:ext uri="{BB962C8B-B14F-4D97-AF65-F5344CB8AC3E}">
        <p14:creationId xmlns:p14="http://schemas.microsoft.com/office/powerpoint/2010/main" val="1286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A1E49F-DB1E-4576-A6A3-1CC6388BEBF6}"/>
              </a:ext>
            </a:extLst>
          </p:cNvPr>
          <p:cNvPicPr>
            <a:picLocks noChangeAspect="1"/>
          </p:cNvPicPr>
          <p:nvPr/>
        </p:nvPicPr>
        <p:blipFill>
          <a:blip r:embed="rId3"/>
          <a:stretch>
            <a:fillRect/>
          </a:stretch>
        </p:blipFill>
        <p:spPr>
          <a:xfrm>
            <a:off x="4985374" y="1780001"/>
            <a:ext cx="7112034" cy="4257101"/>
          </a:xfrm>
          <a:prstGeom prst="rect">
            <a:avLst/>
          </a:prstGeom>
        </p:spPr>
      </p:pic>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a:xfrm>
            <a:off x="429767" y="274320"/>
            <a:ext cx="11615792" cy="535531"/>
          </a:xfrm>
        </p:spPr>
        <p:txBody>
          <a:bodyPr/>
          <a:lstStyle/>
          <a:p>
            <a:r>
              <a:rPr lang="en-US" dirty="0"/>
              <a:t>HBRR is critical to HFIR’s continued operations</a:t>
            </a:r>
          </a:p>
        </p:txBody>
      </p:sp>
      <p:sp>
        <p:nvSpPr>
          <p:cNvPr id="69" name="TextBox 68">
            <a:extLst>
              <a:ext uri="{FF2B5EF4-FFF2-40B4-BE49-F238E27FC236}">
                <a16:creationId xmlns:a16="http://schemas.microsoft.com/office/drawing/2014/main" id="{2810B173-DAAF-77EE-76B2-B893F91A346A}"/>
              </a:ext>
            </a:extLst>
          </p:cNvPr>
          <p:cNvSpPr txBox="1"/>
          <p:nvPr/>
        </p:nvSpPr>
        <p:spPr>
          <a:xfrm>
            <a:off x="456077" y="727537"/>
            <a:ext cx="1143112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
        <p:nvSpPr>
          <p:cNvPr id="6" name="TextBox 5">
            <a:extLst>
              <a:ext uri="{FF2B5EF4-FFF2-40B4-BE49-F238E27FC236}">
                <a16:creationId xmlns:a16="http://schemas.microsoft.com/office/drawing/2014/main" id="{E68A385A-6BE3-85F2-EC9C-7D2D1D0CFE0F}"/>
              </a:ext>
            </a:extLst>
          </p:cNvPr>
          <p:cNvSpPr txBox="1"/>
          <p:nvPr/>
        </p:nvSpPr>
        <p:spPr>
          <a:xfrm>
            <a:off x="492247" y="1780001"/>
            <a:ext cx="4823886" cy="4081117"/>
          </a:xfrm>
          <a:prstGeom prst="rect">
            <a:avLst/>
          </a:prstGeom>
          <a:noFill/>
          <a:ln w="19050">
            <a:no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Be embrittles and swells from fast neutron flux</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Replace permanent Be reflector, core components, beam tubes, and cold neutron source</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Replace cold neutron guide network</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Instrument upgrades </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p:txBody>
      </p:sp>
    </p:spTree>
    <p:extLst>
      <p:ext uri="{BB962C8B-B14F-4D97-AF65-F5344CB8AC3E}">
        <p14:creationId xmlns:p14="http://schemas.microsoft.com/office/powerpoint/2010/main" val="160841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2F450-0E8F-2054-E2AA-3FFFF9BB4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8895A-7090-815D-F8C5-D9B0175EB3B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F03A00D-28E5-0538-067C-9715D192B118}"/>
              </a:ext>
            </a:extLst>
          </p:cNvPr>
          <p:cNvSpPr>
            <a:spLocks noGrp="1"/>
          </p:cNvSpPr>
          <p:nvPr>
            <p:ph idx="1"/>
          </p:nvPr>
        </p:nvSpPr>
        <p:spPr/>
        <p:txBody>
          <a:bodyPr/>
          <a:lstStyle/>
          <a:p>
            <a:r>
              <a:rPr lang="en-US" dirty="0"/>
              <a:t>Introduction of Review</a:t>
            </a:r>
          </a:p>
          <a:p>
            <a:r>
              <a:rPr lang="en-US" dirty="0"/>
              <a:t>Large Scale Structures Section Context</a:t>
            </a:r>
          </a:p>
          <a:p>
            <a:r>
              <a:rPr lang="en-US" dirty="0"/>
              <a:t>Materials Engineering Diffraction at ORNL </a:t>
            </a:r>
          </a:p>
          <a:p>
            <a:r>
              <a:rPr lang="en-US" dirty="0"/>
              <a:t>Review Charge Questions</a:t>
            </a:r>
          </a:p>
          <a:p>
            <a:r>
              <a:rPr lang="en-US" dirty="0"/>
              <a:t>Agenda &amp; ‘Nuts &amp; Bolts’</a:t>
            </a:r>
          </a:p>
          <a:p>
            <a:endParaRPr lang="en-US" dirty="0"/>
          </a:p>
        </p:txBody>
      </p:sp>
    </p:spTree>
    <p:extLst>
      <p:ext uri="{BB962C8B-B14F-4D97-AF65-F5344CB8AC3E}">
        <p14:creationId xmlns:p14="http://schemas.microsoft.com/office/powerpoint/2010/main" val="139276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DC3F-3A13-BE07-449F-442C8476E9FE}"/>
              </a:ext>
            </a:extLst>
          </p:cNvPr>
          <p:cNvSpPr>
            <a:spLocks noGrp="1"/>
          </p:cNvSpPr>
          <p:nvPr>
            <p:ph type="title"/>
          </p:nvPr>
        </p:nvSpPr>
        <p:spPr/>
        <p:txBody>
          <a:bodyPr/>
          <a:lstStyle/>
          <a:p>
            <a:r>
              <a:rPr lang="en-US" dirty="0"/>
              <a:t>ORNL Materials Engineering Diffraction Suite Review </a:t>
            </a:r>
          </a:p>
        </p:txBody>
      </p:sp>
      <p:sp>
        <p:nvSpPr>
          <p:cNvPr id="3" name="Content Placeholder 2">
            <a:extLst>
              <a:ext uri="{FF2B5EF4-FFF2-40B4-BE49-F238E27FC236}">
                <a16:creationId xmlns:a16="http://schemas.microsoft.com/office/drawing/2014/main" id="{3FA72BE2-A6D9-0C41-06B5-60BED6BF258A}"/>
              </a:ext>
            </a:extLst>
          </p:cNvPr>
          <p:cNvSpPr>
            <a:spLocks noGrp="1"/>
          </p:cNvSpPr>
          <p:nvPr>
            <p:ph idx="1"/>
          </p:nvPr>
        </p:nvSpPr>
        <p:spPr>
          <a:xfrm>
            <a:off x="448055" y="1156488"/>
            <a:ext cx="11430000" cy="4545025"/>
          </a:xfrm>
        </p:spPr>
        <p:txBody>
          <a:bodyPr/>
          <a:lstStyle/>
          <a:p>
            <a:r>
              <a:rPr lang="en-US" dirty="0"/>
              <a:t>Welcome! </a:t>
            </a:r>
          </a:p>
          <a:p>
            <a:r>
              <a:rPr lang="en-US" dirty="0"/>
              <a:t>Review date: Feb 12-13, 2026</a:t>
            </a:r>
          </a:p>
          <a:p>
            <a:r>
              <a:rPr lang="en-US" dirty="0"/>
              <a:t>Reviewers</a:t>
            </a:r>
          </a:p>
          <a:p>
            <a:pPr lvl="1"/>
            <a:r>
              <a:rPr lang="en-US" dirty="0"/>
              <a:t>Sean Agnew, University of Virginia</a:t>
            </a:r>
          </a:p>
          <a:p>
            <a:pPr lvl="1"/>
            <a:r>
              <a:rPr lang="en-US" dirty="0"/>
              <a:t>Darren Pagan, </a:t>
            </a:r>
            <a:r>
              <a:rPr lang="en-US" dirty="0" err="1"/>
              <a:t>PennState</a:t>
            </a:r>
            <a:r>
              <a:rPr lang="en-US" dirty="0"/>
              <a:t> </a:t>
            </a:r>
          </a:p>
          <a:p>
            <a:r>
              <a:rPr lang="en-US" dirty="0"/>
              <a:t>Instruments</a:t>
            </a:r>
          </a:p>
          <a:p>
            <a:pPr lvl="1"/>
            <a:r>
              <a:rPr lang="en-US" dirty="0"/>
              <a:t>HIDRA, HB-2B, HFIR</a:t>
            </a:r>
          </a:p>
          <a:p>
            <a:pPr lvl="1"/>
            <a:r>
              <a:rPr lang="en-US" dirty="0"/>
              <a:t>VULCAN, BL-7, SNS</a:t>
            </a:r>
          </a:p>
          <a:p>
            <a:endParaRPr lang="en-US" dirty="0"/>
          </a:p>
        </p:txBody>
      </p:sp>
      <p:pic>
        <p:nvPicPr>
          <p:cNvPr id="1026" name="Picture 2" descr="Darren Pagan">
            <a:extLst>
              <a:ext uri="{FF2B5EF4-FFF2-40B4-BE49-F238E27FC236}">
                <a16:creationId xmlns:a16="http://schemas.microsoft.com/office/drawing/2014/main" id="{117085EA-9374-62B2-EC38-67786A1AA2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22"/>
          <a:stretch>
            <a:fillRect/>
          </a:stretch>
        </p:blipFill>
        <p:spPr bwMode="auto">
          <a:xfrm>
            <a:off x="9266222" y="2354868"/>
            <a:ext cx="1194982" cy="1443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D34DC24-95A7-6DAF-A88D-555882877E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9" r="8582"/>
          <a:stretch>
            <a:fillRect/>
          </a:stretch>
        </p:blipFill>
        <p:spPr bwMode="auto">
          <a:xfrm>
            <a:off x="7362092" y="2354868"/>
            <a:ext cx="1194983" cy="14434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gineering Materials Diffractometer (VULCAN)">
            <a:extLst>
              <a:ext uri="{FF2B5EF4-FFF2-40B4-BE49-F238E27FC236}">
                <a16:creationId xmlns:a16="http://schemas.microsoft.com/office/drawing/2014/main" id="{6F453671-F88A-80FF-153B-AB88E43CA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416" y="5104423"/>
            <a:ext cx="4208584" cy="175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1BB81E-CEBC-DCF5-34AA-7874CE959C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179" b="6468"/>
          <a:stretch/>
        </p:blipFill>
        <p:spPr>
          <a:xfrm>
            <a:off x="4206134" y="4205183"/>
            <a:ext cx="3753449" cy="2149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55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0DB4-4BE0-7A80-B19A-B4F04B305070}"/>
              </a:ext>
            </a:extLst>
          </p:cNvPr>
          <p:cNvSpPr>
            <a:spLocks noGrp="1"/>
          </p:cNvSpPr>
          <p:nvPr>
            <p:ph type="title"/>
          </p:nvPr>
        </p:nvSpPr>
        <p:spPr/>
        <p:txBody>
          <a:bodyPr/>
          <a:lstStyle/>
          <a:p>
            <a:r>
              <a:rPr lang="en-US" dirty="0"/>
              <a:t>Large Scale Structures Section</a:t>
            </a:r>
          </a:p>
        </p:txBody>
      </p:sp>
      <p:pic>
        <p:nvPicPr>
          <p:cNvPr id="5" name="Content Placeholder 4" descr="A group of people posing for a photo on the stairs&#10;&#10;AI-generated content may be incorrect.">
            <a:extLst>
              <a:ext uri="{FF2B5EF4-FFF2-40B4-BE49-F238E27FC236}">
                <a16:creationId xmlns:a16="http://schemas.microsoft.com/office/drawing/2014/main" id="{5544F59E-2901-E80D-A4E7-66C520D8E01D}"/>
              </a:ext>
            </a:extLst>
          </p:cNvPr>
          <p:cNvPicPr>
            <a:picLocks noGrp="1" noChangeAspect="1"/>
          </p:cNvPicPr>
          <p:nvPr>
            <p:ph idx="1"/>
          </p:nvPr>
        </p:nvPicPr>
        <p:blipFill>
          <a:blip r:embed="rId2"/>
          <a:stretch>
            <a:fillRect/>
          </a:stretch>
        </p:blipFill>
        <p:spPr>
          <a:xfrm>
            <a:off x="284275" y="0"/>
            <a:ext cx="8572500" cy="6858000"/>
          </a:xfrm>
        </p:spPr>
      </p:pic>
      <p:sp>
        <p:nvSpPr>
          <p:cNvPr id="6" name="Content Placeholder 2">
            <a:extLst>
              <a:ext uri="{FF2B5EF4-FFF2-40B4-BE49-F238E27FC236}">
                <a16:creationId xmlns:a16="http://schemas.microsoft.com/office/drawing/2014/main" id="{CE1517D1-EAB9-645C-5961-A0F2187CA4BF}"/>
              </a:ext>
            </a:extLst>
          </p:cNvPr>
          <p:cNvSpPr txBox="1">
            <a:spLocks/>
          </p:cNvSpPr>
          <p:nvPr/>
        </p:nvSpPr>
        <p:spPr bwMode="auto">
          <a:xfrm>
            <a:off x="9110681" y="1400858"/>
            <a:ext cx="2946503" cy="5276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1800"/>
              </a:spcBef>
              <a:spcAft>
                <a:spcPct val="0"/>
              </a:spcAft>
              <a:buClr>
                <a:prstClr val="black"/>
              </a:buClr>
              <a:buSzPct val="90000"/>
              <a:buNone/>
              <a:tabLst/>
              <a:defRPr/>
            </a:pP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Four Groups</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Materials Engineering</a:t>
            </a: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 </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Andrew Payzant</a:t>
            </a:r>
            <a:endParaRPr kumimoji="0" lang="en-US" b="0" i="0" u="none" strike="noStrike" kern="1200" cap="none" spc="0" normalizeH="0" baseline="0" noProof="0" dirty="0">
              <a:ln>
                <a:noFill/>
              </a:ln>
              <a:effectLst/>
              <a:uLnTx/>
              <a:uFillTx/>
              <a:latin typeface="Century Gothic" panose="020F0302020204030204"/>
              <a:ea typeface="+mn-ea"/>
              <a:cs typeface="Arial" panose="020B0604020202020204" pitchFamily="34" charset="0"/>
            </a:endParaRP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Neutron Reflectometry</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Jim Browning</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SANS &amp; Spin Echo</a:t>
            </a: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 </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William Heller</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Biological Labeling </a:t>
            </a:r>
            <a:b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and Scattering</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Hugh O’Neill</a:t>
            </a:r>
          </a:p>
          <a:p>
            <a:pPr marL="687388" marR="0" lvl="1" indent="-288925" algn="l" defTabSz="914400" rtl="0" eaLnBrk="1" fontAlgn="base" latinLnBrk="0" hangingPunct="1">
              <a:lnSpc>
                <a:spcPct val="90000"/>
              </a:lnSpc>
              <a:spcBef>
                <a:spcPts val="800"/>
              </a:spcBef>
              <a:spcAft>
                <a:spcPct val="0"/>
              </a:spcAft>
              <a:buClr>
                <a:prstClr val="black"/>
              </a:buClr>
              <a:buSzPct val="90000"/>
              <a:buFont typeface="Century Gothic" panose="020B0502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endParaRPr>
          </a:p>
          <a:p>
            <a:pPr marL="0" marR="0" lvl="0" indent="0"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5C4369C6-C4E4-ACC0-A81C-0F9DD849176A}"/>
              </a:ext>
            </a:extLst>
          </p:cNvPr>
          <p:cNvSpPr txBox="1">
            <a:spLocks/>
          </p:cNvSpPr>
          <p:nvPr/>
        </p:nvSpPr>
        <p:spPr bwMode="auto">
          <a:xfrm>
            <a:off x="1179575" y="0"/>
            <a:ext cx="6174191" cy="539496"/>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Large Scale Structures Section</a:t>
            </a:r>
          </a:p>
        </p:txBody>
      </p:sp>
    </p:spTree>
    <p:extLst>
      <p:ext uri="{BB962C8B-B14F-4D97-AF65-F5344CB8AC3E}">
        <p14:creationId xmlns:p14="http://schemas.microsoft.com/office/powerpoint/2010/main" val="13603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AEE32F-7A63-C64D-9393-14370E15F425}"/>
              </a:ext>
            </a:extLst>
          </p:cNvPr>
          <p:cNvSpPr/>
          <p:nvPr/>
        </p:nvSpPr>
        <p:spPr>
          <a:xfrm>
            <a:off x="449178" y="4661775"/>
            <a:ext cx="4990330" cy="361563"/>
          </a:xfrm>
          <a:prstGeom prst="roundRect">
            <a:avLst/>
          </a:prstGeom>
          <a:noFill/>
          <a:ln w="28575">
            <a:solidFill>
              <a:schemeClr val="bg1">
                <a:lumMod val="50000"/>
              </a:schemeClr>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21B7C9D9-81DC-449D-2B81-A756AD34819D}"/>
              </a:ext>
            </a:extLst>
          </p:cNvPr>
          <p:cNvSpPr>
            <a:spLocks noGrp="1"/>
          </p:cNvSpPr>
          <p:nvPr>
            <p:ph type="title"/>
          </p:nvPr>
        </p:nvSpPr>
        <p:spPr>
          <a:xfrm>
            <a:off x="5751575" y="238106"/>
            <a:ext cx="6174191" cy="539496"/>
          </a:xfrm>
        </p:spPr>
        <p:txBody>
          <a:bodyPr/>
          <a:lstStyle/>
          <a:p>
            <a:r>
              <a:rPr lang="en-US" dirty="0"/>
              <a:t>Large Scale Structures Section</a:t>
            </a:r>
          </a:p>
        </p:txBody>
      </p:sp>
      <p:sp>
        <p:nvSpPr>
          <p:cNvPr id="3" name="Content Placeholder 2">
            <a:extLst>
              <a:ext uri="{FF2B5EF4-FFF2-40B4-BE49-F238E27FC236}">
                <a16:creationId xmlns:a16="http://schemas.microsoft.com/office/drawing/2014/main" id="{89CBD7C8-E215-D86B-8CE5-92578F597876}"/>
              </a:ext>
            </a:extLst>
          </p:cNvPr>
          <p:cNvSpPr>
            <a:spLocks noGrp="1"/>
          </p:cNvSpPr>
          <p:nvPr>
            <p:ph idx="1"/>
          </p:nvPr>
        </p:nvSpPr>
        <p:spPr>
          <a:xfrm>
            <a:off x="6144766" y="944684"/>
            <a:ext cx="5781000" cy="1627905"/>
          </a:xfrm>
        </p:spPr>
        <p:txBody>
          <a:bodyPr/>
          <a:lstStyle/>
          <a:p>
            <a:r>
              <a:rPr lang="en-US" dirty="0"/>
              <a:t>12 Instruments</a:t>
            </a:r>
          </a:p>
          <a:p>
            <a:pPr lvl="1"/>
            <a:r>
              <a:rPr lang="en-US" dirty="0"/>
              <a:t>4 at the HFIR </a:t>
            </a:r>
          </a:p>
          <a:p>
            <a:pPr lvl="1"/>
            <a:r>
              <a:rPr lang="en-US" dirty="0"/>
              <a:t>8 at the SNS</a:t>
            </a:r>
          </a:p>
          <a:p>
            <a:pPr marL="0" indent="0">
              <a:buNone/>
            </a:pPr>
            <a:endParaRPr lang="en-US" dirty="0"/>
          </a:p>
        </p:txBody>
      </p:sp>
      <p:sp>
        <p:nvSpPr>
          <p:cNvPr id="6" name="Content Placeholder 2">
            <a:extLst>
              <a:ext uri="{FF2B5EF4-FFF2-40B4-BE49-F238E27FC236}">
                <a16:creationId xmlns:a16="http://schemas.microsoft.com/office/drawing/2014/main" id="{120E86F6-1BC0-C363-2417-1E75CFE7738B}"/>
              </a:ext>
            </a:extLst>
          </p:cNvPr>
          <p:cNvSpPr txBox="1">
            <a:spLocks/>
          </p:cNvSpPr>
          <p:nvPr/>
        </p:nvSpPr>
        <p:spPr bwMode="auto">
          <a:xfrm>
            <a:off x="440865" y="4214388"/>
            <a:ext cx="6051670" cy="1627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Groups</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FF0000"/>
                </a:solidFill>
                <a:effectLst/>
                <a:uLnTx/>
                <a:uFillTx/>
                <a:latin typeface="Century Gothic" panose="020F0302020204030204"/>
                <a:ea typeface="+mn-ea"/>
                <a:cs typeface="Arial" panose="020B0604020202020204" pitchFamily="34" charset="0"/>
              </a:rPr>
              <a:t>Materials Engineering, A. Payzant</a:t>
            </a:r>
            <a:endParaRPr kumimoji="0" lang="en-US" b="0" i="0" u="none" strike="noStrike" kern="1200" cap="none" spc="0" normalizeH="0" baseline="0" noProof="0" dirty="0">
              <a:ln>
                <a:noFill/>
              </a:ln>
              <a:solidFill>
                <a:srgbClr val="FF0000"/>
              </a:solidFill>
              <a:effectLst/>
              <a:uLnTx/>
              <a:uFillTx/>
              <a:latin typeface="Century Gothic" panose="020F0302020204030204"/>
              <a:ea typeface="+mn-ea"/>
              <a:cs typeface="Arial" panose="020B0604020202020204" pitchFamily="34" charset="0"/>
            </a:endParaRP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FF9900"/>
                </a:solidFill>
                <a:effectLst/>
                <a:uLnTx/>
                <a:uFillTx/>
                <a:latin typeface="Century Gothic" panose="020F0302020204030204"/>
                <a:ea typeface="+mn-ea"/>
                <a:cs typeface="Arial" panose="020B0604020202020204" pitchFamily="34" charset="0"/>
              </a:rPr>
              <a:t>Neutron Reflectometry, J. Browning</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rPr>
              <a:t>SANS &amp; Spin Echo, W. Heller</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00B050"/>
                </a:solidFill>
                <a:effectLst/>
                <a:uLnTx/>
                <a:uFillTx/>
                <a:latin typeface="Century Gothic" panose="020F0302020204030204"/>
                <a:ea typeface="+mn-ea"/>
                <a:cs typeface="Arial" panose="020B0604020202020204" pitchFamily="34" charset="0"/>
              </a:rPr>
              <a:t>Biological Labeling and Scattering, H. O’Neill</a:t>
            </a:r>
          </a:p>
          <a:p>
            <a:pPr marL="687388" marR="0" lvl="1" indent="-288925" algn="l" defTabSz="914400" rtl="0" eaLnBrk="1" fontAlgn="base" latinLnBrk="0" hangingPunct="1">
              <a:lnSpc>
                <a:spcPct val="90000"/>
              </a:lnSpc>
              <a:spcBef>
                <a:spcPts val="800"/>
              </a:spcBef>
              <a:spcAft>
                <a:spcPct val="0"/>
              </a:spcAft>
              <a:buClr>
                <a:prstClr val="black"/>
              </a:buClr>
              <a:buSzPct val="90000"/>
              <a:buFont typeface="Century Gothic" panose="020B0502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endParaRPr>
          </a:p>
          <a:p>
            <a:pPr marL="0" marR="0" lvl="0" indent="0"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D0D88C6-2817-EE37-8D08-F587184E3376}"/>
              </a:ext>
            </a:extLst>
          </p:cNvPr>
          <p:cNvSpPr txBox="1"/>
          <p:nvPr/>
        </p:nvSpPr>
        <p:spPr>
          <a:xfrm>
            <a:off x="319720" y="193668"/>
            <a:ext cx="4588115" cy="4801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High Flux Isotope Reactor</a:t>
            </a:r>
          </a:p>
        </p:txBody>
      </p:sp>
      <p:sp>
        <p:nvSpPr>
          <p:cNvPr id="13" name="TextBox 12">
            <a:extLst>
              <a:ext uri="{FF2B5EF4-FFF2-40B4-BE49-F238E27FC236}">
                <a16:creationId xmlns:a16="http://schemas.microsoft.com/office/drawing/2014/main" id="{01568534-422D-D621-F7E8-FF0AA24335D9}"/>
              </a:ext>
            </a:extLst>
          </p:cNvPr>
          <p:cNvSpPr txBox="1"/>
          <p:nvPr/>
        </p:nvSpPr>
        <p:spPr>
          <a:xfrm>
            <a:off x="6232840" y="2533806"/>
            <a:ext cx="4701928" cy="4801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Spallation Neutron Source</a:t>
            </a:r>
          </a:p>
        </p:txBody>
      </p:sp>
      <p:pic>
        <p:nvPicPr>
          <p:cNvPr id="25" name="Picture 24">
            <a:extLst>
              <a:ext uri="{FF2B5EF4-FFF2-40B4-BE49-F238E27FC236}">
                <a16:creationId xmlns:a16="http://schemas.microsoft.com/office/drawing/2014/main" id="{56BE9567-410B-D367-7F1A-E3D277FD5918}"/>
              </a:ext>
            </a:extLst>
          </p:cNvPr>
          <p:cNvPicPr>
            <a:picLocks noChangeAspect="1"/>
          </p:cNvPicPr>
          <p:nvPr/>
        </p:nvPicPr>
        <p:blipFill>
          <a:blip r:embed="rId3"/>
          <a:stretch>
            <a:fillRect/>
          </a:stretch>
        </p:blipFill>
        <p:spPr>
          <a:xfrm>
            <a:off x="440865" y="660750"/>
            <a:ext cx="5310710" cy="3506978"/>
          </a:xfrm>
          <a:prstGeom prst="rect">
            <a:avLst/>
          </a:prstGeom>
        </p:spPr>
      </p:pic>
      <p:pic>
        <p:nvPicPr>
          <p:cNvPr id="26" name="Picture 25">
            <a:extLst>
              <a:ext uri="{FF2B5EF4-FFF2-40B4-BE49-F238E27FC236}">
                <a16:creationId xmlns:a16="http://schemas.microsoft.com/office/drawing/2014/main" id="{CF28405F-F53A-2ED5-B613-E59378974DA3}"/>
              </a:ext>
            </a:extLst>
          </p:cNvPr>
          <p:cNvPicPr>
            <a:picLocks noChangeAspect="1"/>
          </p:cNvPicPr>
          <p:nvPr/>
        </p:nvPicPr>
        <p:blipFill>
          <a:blip r:embed="rId4"/>
          <a:stretch>
            <a:fillRect/>
          </a:stretch>
        </p:blipFill>
        <p:spPr>
          <a:xfrm>
            <a:off x="6605706" y="3053918"/>
            <a:ext cx="5405802" cy="3804082"/>
          </a:xfrm>
          <a:prstGeom prst="rect">
            <a:avLst/>
          </a:prstGeom>
        </p:spPr>
      </p:pic>
    </p:spTree>
    <p:extLst>
      <p:ext uri="{BB962C8B-B14F-4D97-AF65-F5344CB8AC3E}">
        <p14:creationId xmlns:p14="http://schemas.microsoft.com/office/powerpoint/2010/main" val="3267608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5EB7-3ED4-351B-1FBE-94C9C8383741}"/>
              </a:ext>
            </a:extLst>
          </p:cNvPr>
          <p:cNvSpPr>
            <a:spLocks noGrp="1"/>
          </p:cNvSpPr>
          <p:nvPr>
            <p:ph type="title"/>
          </p:nvPr>
        </p:nvSpPr>
        <p:spPr/>
        <p:txBody>
          <a:bodyPr/>
          <a:lstStyle/>
          <a:p>
            <a:r>
              <a:rPr lang="en-US" dirty="0"/>
              <a:t>Materials Engineering Diffraction at ORNL</a:t>
            </a:r>
          </a:p>
        </p:txBody>
      </p:sp>
      <p:sp>
        <p:nvSpPr>
          <p:cNvPr id="3" name="Content Placeholder 2">
            <a:extLst>
              <a:ext uri="{FF2B5EF4-FFF2-40B4-BE49-F238E27FC236}">
                <a16:creationId xmlns:a16="http://schemas.microsoft.com/office/drawing/2014/main" id="{FCFEA20E-178A-4377-D129-FDAA9A293215}"/>
              </a:ext>
            </a:extLst>
          </p:cNvPr>
          <p:cNvSpPr>
            <a:spLocks noGrp="1"/>
          </p:cNvSpPr>
          <p:nvPr>
            <p:ph idx="1"/>
          </p:nvPr>
        </p:nvSpPr>
        <p:spPr>
          <a:xfrm>
            <a:off x="314692" y="1142718"/>
            <a:ext cx="11492432" cy="4061829"/>
          </a:xfrm>
        </p:spPr>
        <p:txBody>
          <a:bodyPr/>
          <a:lstStyle/>
          <a:p>
            <a:r>
              <a:rPr lang="en-US" sz="2400" i="1" dirty="0">
                <a:latin typeface="+mn-lt"/>
              </a:rPr>
              <a:t>HFIR HB-2B HIDRA</a:t>
            </a:r>
            <a:endParaRPr lang="en-US" sz="2400" dirty="0">
              <a:latin typeface="+mn-lt"/>
            </a:endParaRPr>
          </a:p>
          <a:p>
            <a:pPr marL="285750" indent="-285750">
              <a:buFont typeface="Arial" panose="020B0604020202020204" pitchFamily="34" charset="0"/>
              <a:buChar char="•"/>
            </a:pPr>
            <a:r>
              <a:rPr lang="en-US" sz="2400" dirty="0">
                <a:latin typeface="+mn-lt"/>
              </a:rPr>
              <a:t>1992 LDRD project for dedicated residual stress mapping at ORNL.</a:t>
            </a:r>
          </a:p>
          <a:p>
            <a:pPr marL="285750" indent="-285750">
              <a:buFont typeface="Arial" panose="020B0604020202020204" pitchFamily="34" charset="0"/>
              <a:buChar char="•"/>
            </a:pPr>
            <a:r>
              <a:rPr lang="en-US" sz="2400" dirty="0">
                <a:latin typeface="+mn-lt"/>
              </a:rPr>
              <a:t>1994–2001: 1</a:t>
            </a:r>
            <a:r>
              <a:rPr lang="en-US" sz="2400" baseline="30000" dirty="0">
                <a:latin typeface="+mn-lt"/>
              </a:rPr>
              <a:t>st</a:t>
            </a:r>
            <a:r>
              <a:rPr lang="en-US" sz="2400" dirty="0">
                <a:latin typeface="+mn-lt"/>
              </a:rPr>
              <a:t> generation instrument NRSF operated under the High Temperature Materials Laboratory (HTML) user program at former HB-2 triple-axis spectrometer.</a:t>
            </a:r>
          </a:p>
          <a:p>
            <a:pPr marL="285750" indent="-285750">
              <a:buFont typeface="Arial" panose="020B0604020202020204" pitchFamily="34" charset="0"/>
              <a:buChar char="•"/>
            </a:pPr>
            <a:r>
              <a:rPr lang="en-US" sz="2400" dirty="0">
                <a:latin typeface="+mn-lt"/>
              </a:rPr>
              <a:t>2004 Following HBRR reactor upgrades, dedicated NRSF2.</a:t>
            </a:r>
          </a:p>
          <a:p>
            <a:pPr marL="285750" indent="-285750">
              <a:buFont typeface="Arial" panose="020B0604020202020204" pitchFamily="34" charset="0"/>
              <a:buChar char="•"/>
            </a:pPr>
            <a:r>
              <a:rPr lang="en-US" sz="2400" dirty="0">
                <a:latin typeface="+mn-lt"/>
              </a:rPr>
              <a:t>2019:Instrument renamed to HIDRA (High Intensity Diffractometer for Residual stress Analysis) to better reflect its upgraded capabilities.</a:t>
            </a:r>
          </a:p>
          <a:p>
            <a:r>
              <a:rPr lang="en-US" sz="2400" i="1" dirty="0">
                <a:latin typeface="+mn-lt"/>
              </a:rPr>
              <a:t>SNS </a:t>
            </a:r>
            <a:r>
              <a:rPr lang="en-US" sz="2400" i="1">
                <a:latin typeface="+mn-lt"/>
              </a:rPr>
              <a:t>BL-7 VULCAN</a:t>
            </a:r>
            <a:endParaRPr lang="en-US" sz="2400" i="1" dirty="0">
              <a:latin typeface="+mn-lt"/>
            </a:endParaRPr>
          </a:p>
          <a:p>
            <a:pPr marL="285750" indent="-285750">
              <a:buFont typeface="Arial" panose="020B0604020202020204" pitchFamily="34" charset="0"/>
              <a:buChar char="•"/>
            </a:pPr>
            <a:r>
              <a:rPr lang="en-US" sz="2400" dirty="0">
                <a:latin typeface="+mn-lt"/>
              </a:rPr>
              <a:t>2003 Conceptual Design, 2005 Beamline 7 project start, 2006 SNS First Beam</a:t>
            </a:r>
          </a:p>
          <a:p>
            <a:pPr marL="285750" indent="-285750">
              <a:buFont typeface="Arial" panose="020B0604020202020204" pitchFamily="34" charset="0"/>
              <a:buChar char="•"/>
            </a:pPr>
            <a:r>
              <a:rPr lang="en-US" sz="2400" dirty="0">
                <a:latin typeface="+mn-lt"/>
              </a:rPr>
              <a:t>2008 Instrument Completion, 2009 Commissioning &amp; First Neutrons, 2010 VULCAN in General User Program</a:t>
            </a:r>
          </a:p>
          <a:p>
            <a:pPr marL="285750" indent="-285750">
              <a:buFont typeface="Arial" panose="020B0604020202020204" pitchFamily="34" charset="0"/>
              <a:buChar char="•"/>
            </a:pPr>
            <a:r>
              <a:rPr lang="en-US" sz="2400" dirty="0">
                <a:latin typeface="+mn-lt"/>
              </a:rPr>
              <a:t>2018–2022 Upgrade Phase: Significant upgrades to detector coverage</a:t>
            </a:r>
          </a:p>
          <a:p>
            <a:pPr marL="285750" indent="-285750">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96217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electronics&#10;&#10;AI-generated content may be incorrect.">
            <a:extLst>
              <a:ext uri="{FF2B5EF4-FFF2-40B4-BE49-F238E27FC236}">
                <a16:creationId xmlns:a16="http://schemas.microsoft.com/office/drawing/2014/main" id="{04704E5F-3693-F240-A6EC-968FC005F361}"/>
              </a:ext>
            </a:extLst>
          </p:cNvPr>
          <p:cNvPicPr>
            <a:picLocks noChangeAspect="1"/>
          </p:cNvPicPr>
          <p:nvPr/>
        </p:nvPicPr>
        <p:blipFill>
          <a:blip r:embed="rId3"/>
          <a:stretch>
            <a:fillRect/>
          </a:stretch>
        </p:blipFill>
        <p:spPr>
          <a:xfrm>
            <a:off x="7003494" y="1509000"/>
            <a:ext cx="5129744" cy="2396433"/>
          </a:xfrm>
          <a:prstGeom prst="rect">
            <a:avLst/>
          </a:prstGeom>
        </p:spPr>
      </p:pic>
      <p:sp>
        <p:nvSpPr>
          <p:cNvPr id="2" name="Title 1">
            <a:extLst>
              <a:ext uri="{FF2B5EF4-FFF2-40B4-BE49-F238E27FC236}">
                <a16:creationId xmlns:a16="http://schemas.microsoft.com/office/drawing/2014/main" id="{0F3E504D-AF72-F47B-8EE7-EEACBFAE2FDF}"/>
              </a:ext>
            </a:extLst>
          </p:cNvPr>
          <p:cNvSpPr>
            <a:spLocks noGrp="1"/>
          </p:cNvSpPr>
          <p:nvPr>
            <p:ph type="title"/>
          </p:nvPr>
        </p:nvSpPr>
        <p:spPr>
          <a:xfrm>
            <a:off x="429767" y="274320"/>
            <a:ext cx="11430000" cy="535531"/>
          </a:xfrm>
        </p:spPr>
        <p:txBody>
          <a:bodyPr/>
          <a:lstStyle/>
          <a:p>
            <a:r>
              <a:rPr lang="en-US" dirty="0"/>
              <a:t>Examples of Mat Eng Diffraction “Cross-Section” Synergy</a:t>
            </a:r>
          </a:p>
        </p:txBody>
      </p:sp>
      <p:sp>
        <p:nvSpPr>
          <p:cNvPr id="5" name="Content Placeholder 2">
            <a:extLst>
              <a:ext uri="{FF2B5EF4-FFF2-40B4-BE49-F238E27FC236}">
                <a16:creationId xmlns:a16="http://schemas.microsoft.com/office/drawing/2014/main" id="{D0089FCD-BB00-DA73-F8CA-6E5CAB1B8FB7}"/>
              </a:ext>
            </a:extLst>
          </p:cNvPr>
          <p:cNvSpPr txBox="1">
            <a:spLocks/>
          </p:cNvSpPr>
          <p:nvPr/>
        </p:nvSpPr>
        <p:spPr bwMode="auto">
          <a:xfrm>
            <a:off x="450287" y="1454465"/>
            <a:ext cx="6742365" cy="2677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Brianne Heisinger PhD Dissertation, UTK 2021: </a:t>
            </a: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Non-Destructive Characterization of Zircaloy-4 Nuclear Fuel cladding Using Neutron Scattering Techniques	</a:t>
            </a:r>
            <a:b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BL-7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VULCAN</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CG-2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GP-SANS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CG-1D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MARS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756B8110-1537-BF3B-1FE7-37679E88ABFB}"/>
              </a:ext>
            </a:extLst>
          </p:cNvPr>
          <p:cNvSpPr txBox="1"/>
          <p:nvPr/>
        </p:nvSpPr>
        <p:spPr>
          <a:xfrm>
            <a:off x="450287" y="4604582"/>
            <a:ext cx="9879289" cy="1421928"/>
          </a:xfrm>
          <a:prstGeom prst="rect">
            <a:avLst/>
          </a:prstGeom>
          <a:noFill/>
        </p:spPr>
        <p:txBody>
          <a:bodyPr wrap="square">
            <a:spAutoFit/>
          </a:bodyPr>
          <a:lstStyle/>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Nandhini Raju (now SE) Ph.D. Dissertation, U of Central Florida, 2024: </a:t>
            </a: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Improving Structural Integrity of Additively Manufactured High-Temperature Gas Turbine Component	</a:t>
            </a:r>
            <a:b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HB-2B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HIDRA</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CG-1D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MARS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82870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407B-76A6-DF86-65F8-5EAD7520B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583DD-C740-0293-EAB5-870BC1BFD616}"/>
              </a:ext>
            </a:extLst>
          </p:cNvPr>
          <p:cNvSpPr>
            <a:spLocks noGrp="1"/>
          </p:cNvSpPr>
          <p:nvPr>
            <p:ph type="title"/>
          </p:nvPr>
        </p:nvSpPr>
        <p:spPr/>
        <p:txBody>
          <a:bodyPr/>
          <a:lstStyle/>
          <a:p>
            <a:r>
              <a:rPr lang="en-US" dirty="0"/>
              <a:t>Correlating Elastic Strain and Phase Evolution to Understand Developed Residual Strains</a:t>
            </a:r>
          </a:p>
        </p:txBody>
      </p:sp>
      <p:sp>
        <p:nvSpPr>
          <p:cNvPr id="27" name="TextBox 26">
            <a:extLst>
              <a:ext uri="{FF2B5EF4-FFF2-40B4-BE49-F238E27FC236}">
                <a16:creationId xmlns:a16="http://schemas.microsoft.com/office/drawing/2014/main" id="{472D8C6D-3631-1024-5E7E-80ECEF38557D}"/>
              </a:ext>
            </a:extLst>
          </p:cNvPr>
          <p:cNvSpPr txBox="1"/>
          <p:nvPr/>
        </p:nvSpPr>
        <p:spPr>
          <a:xfrm>
            <a:off x="4326327" y="1473923"/>
            <a:ext cx="3797172" cy="5909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73A36"/>
                </a:solidFill>
                <a:effectLst/>
                <a:uLnTx/>
                <a:uFillTx/>
                <a:latin typeface="Roboto"/>
                <a:ea typeface="+mn-ea"/>
                <a:cs typeface="+mn-cs"/>
              </a:rPr>
              <a:t>Longitudinal Elastic strain evolution</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3A36"/>
              </a:solidFill>
              <a:effectLst/>
              <a:uLnTx/>
              <a:uFillTx/>
              <a:latin typeface="Roboto"/>
              <a:ea typeface="+mn-ea"/>
              <a:cs typeface="+mn-cs"/>
            </a:endParaRPr>
          </a:p>
        </p:txBody>
      </p:sp>
      <p:pic>
        <p:nvPicPr>
          <p:cNvPr id="6" name="Picture 5" descr="Diagram, engineering drawing&#10;&#10;AI-generated content may be incorrect.">
            <a:extLst>
              <a:ext uri="{FF2B5EF4-FFF2-40B4-BE49-F238E27FC236}">
                <a16:creationId xmlns:a16="http://schemas.microsoft.com/office/drawing/2014/main" id="{52834C76-596B-E5D9-8011-485660031933}"/>
              </a:ext>
            </a:extLst>
          </p:cNvPr>
          <p:cNvPicPr>
            <a:picLocks noChangeAspect="1"/>
          </p:cNvPicPr>
          <p:nvPr/>
        </p:nvPicPr>
        <p:blipFill>
          <a:blip r:embed="rId3"/>
          <a:stretch>
            <a:fillRect/>
          </a:stretch>
        </p:blipFill>
        <p:spPr>
          <a:xfrm>
            <a:off x="9317924" y="3874744"/>
            <a:ext cx="2489200" cy="2057400"/>
          </a:xfrm>
          <a:prstGeom prst="rect">
            <a:avLst/>
          </a:prstGeom>
        </p:spPr>
      </p:pic>
      <p:pic>
        <p:nvPicPr>
          <p:cNvPr id="8" name="Picture 7" descr="Chart&#10;&#10;AI-generated content may be incorrect.">
            <a:extLst>
              <a:ext uri="{FF2B5EF4-FFF2-40B4-BE49-F238E27FC236}">
                <a16:creationId xmlns:a16="http://schemas.microsoft.com/office/drawing/2014/main" id="{AA23FB05-7DE9-863E-610D-62EFF708FB1B}"/>
              </a:ext>
            </a:extLst>
          </p:cNvPr>
          <p:cNvPicPr>
            <a:picLocks noChangeAspect="1"/>
          </p:cNvPicPr>
          <p:nvPr/>
        </p:nvPicPr>
        <p:blipFill>
          <a:blip r:embed="rId4"/>
          <a:stretch>
            <a:fillRect/>
          </a:stretch>
        </p:blipFill>
        <p:spPr>
          <a:xfrm>
            <a:off x="448771" y="1489413"/>
            <a:ext cx="2828930" cy="4817381"/>
          </a:xfrm>
          <a:prstGeom prst="rect">
            <a:avLst/>
          </a:prstGeom>
        </p:spPr>
      </p:pic>
      <p:sp>
        <p:nvSpPr>
          <p:cNvPr id="9" name="Isosceles Triangle 13">
            <a:extLst>
              <a:ext uri="{FF2B5EF4-FFF2-40B4-BE49-F238E27FC236}">
                <a16:creationId xmlns:a16="http://schemas.microsoft.com/office/drawing/2014/main" id="{EC2A1E18-960E-6989-E9B6-D660B6C5ABCA}"/>
              </a:ext>
            </a:extLst>
          </p:cNvPr>
          <p:cNvSpPr/>
          <p:nvPr/>
        </p:nvSpPr>
        <p:spPr>
          <a:xfrm rot="16200000">
            <a:off x="1942415" y="3247610"/>
            <a:ext cx="4086299" cy="1743324"/>
          </a:xfrm>
          <a:prstGeom prst="triangle">
            <a:avLst>
              <a:gd name="adj" fmla="val 76546"/>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3A36"/>
              </a:solidFill>
              <a:effectLst/>
              <a:uLnTx/>
              <a:uFillTx/>
              <a:latin typeface="Roboto"/>
              <a:ea typeface="+mn-ea"/>
              <a:cs typeface="+mn-cs"/>
            </a:endParaRPr>
          </a:p>
        </p:txBody>
      </p:sp>
      <p:pic>
        <p:nvPicPr>
          <p:cNvPr id="3" name="Picture 2" descr="The OpeN-AM experimental platform, installed at the VULCAN instrument, features a robotic arm that prints layers of molten metal to create complex shapes. Credit: Jill Hemman ORNL, U.S Dept. of Energy ">
            <a:extLst>
              <a:ext uri="{FF2B5EF4-FFF2-40B4-BE49-F238E27FC236}">
                <a16:creationId xmlns:a16="http://schemas.microsoft.com/office/drawing/2014/main" id="{CD98C1CF-3663-D670-D5B0-50CE21D0A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9466" y="1190655"/>
            <a:ext cx="3460947" cy="208206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8E623DB-6DF3-E5F0-80EF-3168CAC20864}"/>
              </a:ext>
            </a:extLst>
          </p:cNvPr>
          <p:cNvGrpSpPr/>
          <p:nvPr/>
        </p:nvGrpSpPr>
        <p:grpSpPr>
          <a:xfrm>
            <a:off x="3241963" y="1677966"/>
            <a:ext cx="5532664" cy="5034111"/>
            <a:chOff x="3241963" y="1677966"/>
            <a:chExt cx="5532664" cy="5034111"/>
          </a:xfrm>
        </p:grpSpPr>
        <p:grpSp>
          <p:nvGrpSpPr>
            <p:cNvPr id="4" name="Group 3">
              <a:extLst>
                <a:ext uri="{FF2B5EF4-FFF2-40B4-BE49-F238E27FC236}">
                  <a16:creationId xmlns:a16="http://schemas.microsoft.com/office/drawing/2014/main" id="{921BAA68-6C32-6E34-DC2F-F14D68A2D99F}"/>
                </a:ext>
              </a:extLst>
            </p:cNvPr>
            <p:cNvGrpSpPr/>
            <p:nvPr/>
          </p:nvGrpSpPr>
          <p:grpSpPr>
            <a:xfrm>
              <a:off x="3241963" y="1677966"/>
              <a:ext cx="5532664" cy="5034111"/>
              <a:chOff x="3241963" y="1677966"/>
              <a:chExt cx="5532664" cy="5034111"/>
            </a:xfrm>
          </p:grpSpPr>
          <p:pic>
            <p:nvPicPr>
              <p:cNvPr id="38" name="Picture 37" descr="Graphical user interface&#10;&#10;Description automatically generated">
                <a:extLst>
                  <a:ext uri="{FF2B5EF4-FFF2-40B4-BE49-F238E27FC236}">
                    <a16:creationId xmlns:a16="http://schemas.microsoft.com/office/drawing/2014/main" id="{F5B20A64-0704-8A54-10FC-06E0A6481A59}"/>
                  </a:ext>
                </a:extLst>
              </p:cNvPr>
              <p:cNvPicPr>
                <a:picLocks noChangeAspect="1"/>
              </p:cNvPicPr>
              <p:nvPr/>
            </p:nvPicPr>
            <p:blipFill rotWithShape="1">
              <a:blip r:embed="rId6"/>
              <a:srcRect r="86217"/>
              <a:stretch/>
            </p:blipFill>
            <p:spPr>
              <a:xfrm>
                <a:off x="3241963" y="1677966"/>
                <a:ext cx="1618982" cy="5034111"/>
              </a:xfrm>
              <a:prstGeom prst="rect">
                <a:avLst/>
              </a:prstGeom>
            </p:spPr>
          </p:pic>
          <p:pic>
            <p:nvPicPr>
              <p:cNvPr id="39" name="Picture 38" descr="Graphical user interface&#10;&#10;Description automatically generated">
                <a:extLst>
                  <a:ext uri="{FF2B5EF4-FFF2-40B4-BE49-F238E27FC236}">
                    <a16:creationId xmlns:a16="http://schemas.microsoft.com/office/drawing/2014/main" id="{EEE53949-5A1E-611E-D4D4-29A04B931E02}"/>
                  </a:ext>
                </a:extLst>
              </p:cNvPr>
              <p:cNvPicPr>
                <a:picLocks noChangeAspect="1"/>
              </p:cNvPicPr>
              <p:nvPr/>
            </p:nvPicPr>
            <p:blipFill rotWithShape="1">
              <a:blip r:embed="rId6"/>
              <a:srcRect l="66682"/>
              <a:stretch/>
            </p:blipFill>
            <p:spPr>
              <a:xfrm>
                <a:off x="4860945" y="1677966"/>
                <a:ext cx="3913682" cy="5034111"/>
              </a:xfrm>
              <a:prstGeom prst="rect">
                <a:avLst/>
              </a:prstGeom>
            </p:spPr>
          </p:pic>
        </p:grpSp>
        <p:grpSp>
          <p:nvGrpSpPr>
            <p:cNvPr id="10" name="Group 9">
              <a:extLst>
                <a:ext uri="{FF2B5EF4-FFF2-40B4-BE49-F238E27FC236}">
                  <a16:creationId xmlns:a16="http://schemas.microsoft.com/office/drawing/2014/main" id="{D6B57F45-7E42-2677-32E6-E63B395F11C8}"/>
                </a:ext>
              </a:extLst>
            </p:cNvPr>
            <p:cNvGrpSpPr/>
            <p:nvPr/>
          </p:nvGrpSpPr>
          <p:grpSpPr>
            <a:xfrm>
              <a:off x="5275585" y="2076123"/>
              <a:ext cx="1542201" cy="3260519"/>
              <a:chOff x="5275585" y="2076123"/>
              <a:chExt cx="1542201" cy="3260519"/>
            </a:xfrm>
          </p:grpSpPr>
          <p:grpSp>
            <p:nvGrpSpPr>
              <p:cNvPr id="30" name="Group 29">
                <a:extLst>
                  <a:ext uri="{FF2B5EF4-FFF2-40B4-BE49-F238E27FC236}">
                    <a16:creationId xmlns:a16="http://schemas.microsoft.com/office/drawing/2014/main" id="{3AA87BD9-AF48-1A6D-38FA-733BC15717C0}"/>
                  </a:ext>
                </a:extLst>
              </p:cNvPr>
              <p:cNvGrpSpPr/>
              <p:nvPr/>
            </p:nvGrpSpPr>
            <p:grpSpPr>
              <a:xfrm>
                <a:off x="5392491" y="2404655"/>
                <a:ext cx="1425295" cy="986694"/>
                <a:chOff x="8021257" y="2406636"/>
                <a:chExt cx="1603786" cy="1110259"/>
              </a:xfrm>
            </p:grpSpPr>
            <p:sp>
              <p:nvSpPr>
                <p:cNvPr id="36" name="TextBox 35">
                  <a:extLst>
                    <a:ext uri="{FF2B5EF4-FFF2-40B4-BE49-F238E27FC236}">
                      <a16:creationId xmlns:a16="http://schemas.microsoft.com/office/drawing/2014/main" id="{6F674D4D-717A-583A-9F5F-A495D39F0BA4}"/>
                    </a:ext>
                  </a:extLst>
                </p:cNvPr>
                <p:cNvSpPr txBox="1"/>
                <p:nvPr/>
              </p:nvSpPr>
              <p:spPr>
                <a:xfrm>
                  <a:off x="8021257" y="2406636"/>
                  <a:ext cx="1603786" cy="59093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73A36"/>
                      </a:solidFill>
                      <a:effectLst/>
                      <a:uLnTx/>
                      <a:uFillTx/>
                      <a:latin typeface="Roboto"/>
                      <a:ea typeface="+mn-ea"/>
                      <a:cs typeface="+mn-cs"/>
                    </a:rPr>
                    <a:t>Tensile strain due to FCC/BCC CTE mismatch</a:t>
                  </a:r>
                </a:p>
              </p:txBody>
            </p:sp>
            <p:cxnSp>
              <p:nvCxnSpPr>
                <p:cNvPr id="37" name="Straight Arrow Connector 36">
                  <a:extLst>
                    <a:ext uri="{FF2B5EF4-FFF2-40B4-BE49-F238E27FC236}">
                      <a16:creationId xmlns:a16="http://schemas.microsoft.com/office/drawing/2014/main" id="{42FB2FC4-F77D-1C1D-7B22-BEB894A100F9}"/>
                    </a:ext>
                  </a:extLst>
                </p:cNvPr>
                <p:cNvCxnSpPr>
                  <a:cxnSpLocks/>
                  <a:stCxn id="36" idx="2"/>
                </p:cNvCxnSpPr>
                <p:nvPr/>
              </p:nvCxnSpPr>
              <p:spPr>
                <a:xfrm flipH="1">
                  <a:off x="8676829" y="2997567"/>
                  <a:ext cx="146321" cy="519328"/>
                </a:xfrm>
                <a:prstGeom prst="straightConnector1">
                  <a:avLst/>
                </a:prstGeom>
                <a:ln w="19050">
                  <a:solidFill>
                    <a:schemeClr val="tx1"/>
                  </a:solidFill>
                  <a:miter lim="800000"/>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B810FF9-E735-CE3F-AE10-3E50FCF14281}"/>
                  </a:ext>
                </a:extLst>
              </p:cNvPr>
              <p:cNvGrpSpPr/>
              <p:nvPr/>
            </p:nvGrpSpPr>
            <p:grpSpPr>
              <a:xfrm>
                <a:off x="5275585" y="4284181"/>
                <a:ext cx="1102437" cy="1052461"/>
                <a:chOff x="9485043" y="4427914"/>
                <a:chExt cx="1240497" cy="1184262"/>
              </a:xfrm>
            </p:grpSpPr>
            <p:sp>
              <p:nvSpPr>
                <p:cNvPr id="34" name="TextBox 33">
                  <a:extLst>
                    <a:ext uri="{FF2B5EF4-FFF2-40B4-BE49-F238E27FC236}">
                      <a16:creationId xmlns:a16="http://schemas.microsoft.com/office/drawing/2014/main" id="{16668D0E-CF60-446D-1ABF-D34F90C5BF61}"/>
                    </a:ext>
                  </a:extLst>
                </p:cNvPr>
                <p:cNvSpPr txBox="1"/>
                <p:nvPr/>
              </p:nvSpPr>
              <p:spPr>
                <a:xfrm>
                  <a:off x="9485043" y="4947242"/>
                  <a:ext cx="1240497" cy="664934"/>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73A36"/>
                      </a:solidFill>
                      <a:effectLst/>
                      <a:uLnTx/>
                      <a:uFillTx/>
                      <a:latin typeface="Roboto"/>
                      <a:ea typeface="+mn-ea"/>
                      <a:cs typeface="+mn-cs"/>
                    </a:rPr>
                    <a:t>Compressive strain from phase trans.</a:t>
                  </a:r>
                </a:p>
              </p:txBody>
            </p:sp>
            <p:cxnSp>
              <p:nvCxnSpPr>
                <p:cNvPr id="35" name="Straight Arrow Connector 34">
                  <a:extLst>
                    <a:ext uri="{FF2B5EF4-FFF2-40B4-BE49-F238E27FC236}">
                      <a16:creationId xmlns:a16="http://schemas.microsoft.com/office/drawing/2014/main" id="{34B24AF9-C3D7-625D-E91F-1982611C1C86}"/>
                    </a:ext>
                  </a:extLst>
                </p:cNvPr>
                <p:cNvCxnSpPr>
                  <a:cxnSpLocks/>
                </p:cNvCxnSpPr>
                <p:nvPr/>
              </p:nvCxnSpPr>
              <p:spPr>
                <a:xfrm flipV="1">
                  <a:off x="10163557" y="4427914"/>
                  <a:ext cx="368733" cy="391354"/>
                </a:xfrm>
                <a:prstGeom prst="straightConnector1">
                  <a:avLst/>
                </a:prstGeom>
                <a:ln w="19050">
                  <a:solidFill>
                    <a:schemeClr val="tx1"/>
                  </a:solidFill>
                  <a:miter lim="8000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F1D755CC-FE1F-680A-78E8-410EAAAFB248}"/>
                  </a:ext>
                </a:extLst>
              </p:cNvPr>
              <p:cNvCxnSpPr/>
              <p:nvPr/>
            </p:nvCxnSpPr>
            <p:spPr>
              <a:xfrm>
                <a:off x="5322699" y="2308049"/>
                <a:ext cx="504105" cy="0"/>
              </a:xfrm>
              <a:prstGeom prst="straightConnector1">
                <a:avLst/>
              </a:prstGeom>
              <a:ln w="28575">
                <a:solidFill>
                  <a:srgbClr val="800A6E"/>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865FAA8-CB15-B418-3585-1AE39A0632C4}"/>
                  </a:ext>
                </a:extLst>
              </p:cNvPr>
              <p:cNvSpPr txBox="1"/>
              <p:nvPr/>
            </p:nvSpPr>
            <p:spPr>
              <a:xfrm>
                <a:off x="5309379" y="2076123"/>
                <a:ext cx="9054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800A6E"/>
                    </a:solidFill>
                    <a:effectLst/>
                    <a:uLnTx/>
                    <a:uFillTx/>
                    <a:latin typeface="Roboto"/>
                    <a:ea typeface="+mn-ea"/>
                    <a:cs typeface="+mn-cs"/>
                  </a:rPr>
                  <a:t>Cooling</a:t>
                </a:r>
              </a:p>
            </p:txBody>
          </p:sp>
        </p:grpSp>
      </p:grpSp>
      <p:sp>
        <p:nvSpPr>
          <p:cNvPr id="5" name="TextBox 4">
            <a:extLst>
              <a:ext uri="{FF2B5EF4-FFF2-40B4-BE49-F238E27FC236}">
                <a16:creationId xmlns:a16="http://schemas.microsoft.com/office/drawing/2014/main" id="{3D798093-F066-A53A-BD4E-65AF00190A70}"/>
              </a:ext>
            </a:extLst>
          </p:cNvPr>
          <p:cNvSpPr txBox="1"/>
          <p:nvPr/>
        </p:nvSpPr>
        <p:spPr>
          <a:xfrm>
            <a:off x="8458200" y="5926046"/>
            <a:ext cx="38254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Roboto"/>
                <a:ea typeface="Times New Roman" panose="02020603050405020304" pitchFamily="18" charset="0"/>
                <a:cs typeface="Aptos" panose="020B0004020202020204" pitchFamily="34" charset="0"/>
              </a:rPr>
              <a:t>Plotkowski et al., </a:t>
            </a:r>
            <a:r>
              <a:rPr kumimoji="0" lang="en-US" sz="1600" b="0" i="1" u="none" strike="noStrike" kern="1200" cap="none" spc="0" normalizeH="0" baseline="0" noProof="0" dirty="0">
                <a:ln>
                  <a:noFill/>
                </a:ln>
                <a:solidFill>
                  <a:srgbClr val="373A36"/>
                </a:solidFill>
                <a:effectLst/>
                <a:uLnTx/>
                <a:uFillTx/>
                <a:latin typeface="Roboto"/>
                <a:ea typeface="Times New Roman" panose="02020603050405020304" pitchFamily="18" charset="0"/>
                <a:cs typeface="Aptos" panose="020B0004020202020204" pitchFamily="34" charset="0"/>
              </a:rPr>
              <a:t>Nature Communications</a:t>
            </a:r>
            <a:r>
              <a:rPr kumimoji="0" lang="en-US" sz="1600" b="0" i="0" u="none" strike="noStrike" kern="1200" cap="none" spc="0" normalizeH="0" baseline="0" noProof="0" dirty="0">
                <a:ln>
                  <a:noFill/>
                </a:ln>
                <a:solidFill>
                  <a:srgbClr val="373A36"/>
                </a:solidFill>
                <a:effectLst/>
                <a:uLnTx/>
                <a:uFillTx/>
                <a:latin typeface="Roboto"/>
                <a:ea typeface="Times New Roman" panose="02020603050405020304" pitchFamily="18" charset="0"/>
                <a:cs typeface="Aptos" panose="020B0004020202020204" pitchFamily="34" charset="0"/>
              </a:rPr>
              <a:t> </a:t>
            </a:r>
            <a:r>
              <a:rPr kumimoji="0" lang="en-US" sz="1600" b="1" i="0" u="none" strike="noStrike" kern="1200" cap="none" spc="0" normalizeH="0" baseline="0" noProof="0" dirty="0">
                <a:ln>
                  <a:noFill/>
                </a:ln>
                <a:solidFill>
                  <a:srgbClr val="373A36"/>
                </a:solidFill>
                <a:effectLst/>
                <a:uLnTx/>
                <a:uFillTx/>
                <a:latin typeface="Roboto"/>
                <a:ea typeface="Times New Roman" panose="02020603050405020304" pitchFamily="18" charset="0"/>
                <a:cs typeface="Aptos" panose="020B0004020202020204" pitchFamily="34" charset="0"/>
              </a:rPr>
              <a:t>14</a:t>
            </a:r>
            <a:r>
              <a:rPr kumimoji="0" lang="en-US" sz="1600" b="0" i="0" u="none" strike="noStrike" kern="1200" cap="none" spc="0" normalizeH="0" baseline="0" noProof="0" dirty="0">
                <a:ln>
                  <a:noFill/>
                </a:ln>
                <a:solidFill>
                  <a:srgbClr val="373A36"/>
                </a:solidFill>
                <a:effectLst/>
                <a:uLnTx/>
                <a:uFillTx/>
                <a:latin typeface="Roboto"/>
                <a:ea typeface="Times New Roman" panose="02020603050405020304" pitchFamily="18" charset="0"/>
                <a:cs typeface="Aptos" panose="020B0004020202020204" pitchFamily="34" charset="0"/>
              </a:rPr>
              <a:t>, 4950 (2023)</a:t>
            </a:r>
            <a:endParaRPr kumimoji="0" lang="en-US" sz="1600" b="0" i="0" u="none" strike="noStrike" kern="1200" cap="none" spc="0" normalizeH="0" baseline="0" noProof="0" dirty="0">
              <a:ln>
                <a:noFill/>
              </a:ln>
              <a:solidFill>
                <a:srgbClr val="373A36"/>
              </a:solidFill>
              <a:effectLst/>
              <a:uLnTx/>
              <a:uFillTx/>
              <a:latin typeface="Roboto"/>
              <a:ea typeface="+mn-ea"/>
              <a:cs typeface="+mn-cs"/>
            </a:endParaRPr>
          </a:p>
        </p:txBody>
      </p:sp>
      <p:sp>
        <p:nvSpPr>
          <p:cNvPr id="12" name="TextBox 11">
            <a:extLst>
              <a:ext uri="{FF2B5EF4-FFF2-40B4-BE49-F238E27FC236}">
                <a16:creationId xmlns:a16="http://schemas.microsoft.com/office/drawing/2014/main" id="{FABE9AAC-D656-7517-BFF9-93BD67ABAB1C}"/>
              </a:ext>
            </a:extLst>
          </p:cNvPr>
          <p:cNvSpPr txBox="1"/>
          <p:nvPr/>
        </p:nvSpPr>
        <p:spPr>
          <a:xfrm>
            <a:off x="2639135" y="6412344"/>
            <a:ext cx="31229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Roboto"/>
                <a:ea typeface="+mn-ea"/>
                <a:cs typeface="+mn-cs"/>
              </a:rPr>
              <a:t>HIDRA (HFIR)  &amp;  VULCAN (SNS)</a:t>
            </a:r>
          </a:p>
        </p:txBody>
      </p:sp>
    </p:spTree>
    <p:extLst>
      <p:ext uri="{BB962C8B-B14F-4D97-AF65-F5344CB8AC3E}">
        <p14:creationId xmlns:p14="http://schemas.microsoft.com/office/powerpoint/2010/main" val="250423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6136-1980-AB10-F008-471616D8D614}"/>
              </a:ext>
            </a:extLst>
          </p:cNvPr>
          <p:cNvPicPr>
            <a:picLocks noChangeAspect="1"/>
          </p:cNvPicPr>
          <p:nvPr/>
        </p:nvPicPr>
        <p:blipFill>
          <a:blip r:embed="rId3"/>
          <a:stretch>
            <a:fillRect/>
          </a:stretch>
        </p:blipFill>
        <p:spPr>
          <a:xfrm>
            <a:off x="813847" y="2605077"/>
            <a:ext cx="4543237" cy="3182247"/>
          </a:xfrm>
          <a:prstGeom prst="rect">
            <a:avLst/>
          </a:prstGeom>
        </p:spPr>
      </p:pic>
      <p:sp>
        <p:nvSpPr>
          <p:cNvPr id="14" name="Title 1">
            <a:extLst>
              <a:ext uri="{FF2B5EF4-FFF2-40B4-BE49-F238E27FC236}">
                <a16:creationId xmlns:a16="http://schemas.microsoft.com/office/drawing/2014/main" id="{60BD0A62-AF6E-D856-5FBD-7B417843AF5A}"/>
              </a:ext>
            </a:extLst>
          </p:cNvPr>
          <p:cNvSpPr>
            <a:spLocks noGrp="1"/>
          </p:cNvSpPr>
          <p:nvPr>
            <p:ph type="title"/>
          </p:nvPr>
        </p:nvSpPr>
        <p:spPr>
          <a:xfrm>
            <a:off x="314692" y="365125"/>
            <a:ext cx="11492432" cy="886397"/>
          </a:xfrm>
        </p:spPr>
        <p:txBody>
          <a:bodyPr/>
          <a:lstStyle/>
          <a:p>
            <a:r>
              <a:rPr lang="en-US" dirty="0">
                <a:solidFill>
                  <a:srgbClr val="00454D"/>
                </a:solidFill>
                <a:latin typeface="Roboto"/>
              </a:rPr>
              <a:t>Crystallographic mapping by neutron transmission</a:t>
            </a:r>
            <a:br>
              <a:rPr lang="en-US" dirty="0">
                <a:solidFill>
                  <a:srgbClr val="00454D"/>
                </a:solidFill>
                <a:latin typeface="Roboto"/>
              </a:rPr>
            </a:br>
            <a:endParaRPr lang="en-US" dirty="0"/>
          </a:p>
        </p:txBody>
      </p:sp>
      <p:sp>
        <p:nvSpPr>
          <p:cNvPr id="15" name="Content Placeholder 2">
            <a:extLst>
              <a:ext uri="{FF2B5EF4-FFF2-40B4-BE49-F238E27FC236}">
                <a16:creationId xmlns:a16="http://schemas.microsoft.com/office/drawing/2014/main" id="{B3A64366-16B3-2D3E-4614-6EDB3192690A}"/>
              </a:ext>
            </a:extLst>
          </p:cNvPr>
          <p:cNvSpPr txBox="1">
            <a:spLocks/>
          </p:cNvSpPr>
          <p:nvPr/>
        </p:nvSpPr>
        <p:spPr>
          <a:xfrm>
            <a:off x="314692" y="1241403"/>
            <a:ext cx="11063461" cy="3805518"/>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
                <a:prstClr val="black"/>
              </a:buClr>
              <a:buSzPct val="90000"/>
              <a:buFont typeface="Arial" panose="020B0604020202020204" pitchFamily="34" charset="0"/>
              <a:buNone/>
              <a:tabLst/>
              <a:defRPr sz="4400">
                <a:latin typeface="+mn-lt"/>
                <a:ea typeface="+mn-ea"/>
                <a:cs typeface="+mn-cs"/>
                <a:sym typeface="Arial"/>
              </a:defRPr>
            </a:pPr>
            <a:r>
              <a:rPr kumimoji="0" lang="en-US" sz="20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mn-cs"/>
                <a:sym typeface="Arial"/>
              </a:rPr>
              <a:t>ToF</a:t>
            </a:r>
            <a:r>
              <a:rPr kumimoji="0" lang="en-US" sz="2000" b="0" i="0" u="none" strike="noStrike" kern="1200" cap="none" spc="0" normalizeH="0" baseline="0" noProof="0" dirty="0">
                <a:ln>
                  <a:noFill/>
                </a:ln>
                <a:solidFill>
                  <a:prstClr val="black"/>
                </a:solidFill>
                <a:effectLst/>
                <a:uLnTx/>
                <a:uFillTx/>
                <a:latin typeface="Roboto"/>
                <a:ea typeface="Roboto" panose="02000000000000000000" pitchFamily="2" charset="0"/>
                <a:cs typeface="+mn-cs"/>
                <a:sym typeface="Arial"/>
              </a:rPr>
              <a:t> transmission scan while rotating sample around an axis allows retrieval of crystallographic information, such as crystal orientation as diffracted intensities rotate in and out of reflection condition. Work is demonstrating potential of the technique for applications such as fast texture scanning in engineering materials. Demonstrated for orthogonal rotation axis, arbitrary axis orientation in progress.</a:t>
            </a:r>
          </a:p>
        </p:txBody>
      </p:sp>
      <p:pic>
        <p:nvPicPr>
          <p:cNvPr id="19" name="Picture 18">
            <a:extLst>
              <a:ext uri="{FF2B5EF4-FFF2-40B4-BE49-F238E27FC236}">
                <a16:creationId xmlns:a16="http://schemas.microsoft.com/office/drawing/2014/main" id="{7808658E-4E52-37C9-79D1-3748C1D39A88}"/>
              </a:ext>
            </a:extLst>
          </p:cNvPr>
          <p:cNvPicPr>
            <a:picLocks noChangeAspect="1"/>
          </p:cNvPicPr>
          <p:nvPr/>
        </p:nvPicPr>
        <p:blipFill>
          <a:blip r:embed="rId4"/>
          <a:stretch>
            <a:fillRect/>
          </a:stretch>
        </p:blipFill>
        <p:spPr>
          <a:xfrm>
            <a:off x="6921661" y="2589940"/>
            <a:ext cx="4100029" cy="3212523"/>
          </a:xfrm>
          <a:prstGeom prst="rect">
            <a:avLst/>
          </a:prstGeom>
        </p:spPr>
      </p:pic>
      <p:sp>
        <p:nvSpPr>
          <p:cNvPr id="20" name="Rectangle 19">
            <a:extLst>
              <a:ext uri="{FF2B5EF4-FFF2-40B4-BE49-F238E27FC236}">
                <a16:creationId xmlns:a16="http://schemas.microsoft.com/office/drawing/2014/main" id="{A747060B-F8EF-C546-8004-C9FB954950AA}"/>
              </a:ext>
            </a:extLst>
          </p:cNvPr>
          <p:cNvSpPr/>
          <p:nvPr/>
        </p:nvSpPr>
        <p:spPr>
          <a:xfrm>
            <a:off x="1055449" y="5784989"/>
            <a:ext cx="45116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a:ea typeface="+mn-ea"/>
                <a:cs typeface="+mn-cs"/>
              </a:rPr>
              <a:t>Single crystal measurement, SNAP, SNS BL-3 </a:t>
            </a:r>
          </a:p>
        </p:txBody>
      </p:sp>
      <p:sp>
        <p:nvSpPr>
          <p:cNvPr id="21" name="Rectangle 20">
            <a:extLst>
              <a:ext uri="{FF2B5EF4-FFF2-40B4-BE49-F238E27FC236}">
                <a16:creationId xmlns:a16="http://schemas.microsoft.com/office/drawing/2014/main" id="{BD79FDD1-0F77-D2C7-EEF6-C966DBAD22D9}"/>
              </a:ext>
            </a:extLst>
          </p:cNvPr>
          <p:cNvSpPr/>
          <p:nvPr/>
        </p:nvSpPr>
        <p:spPr>
          <a:xfrm>
            <a:off x="7131658" y="5792616"/>
            <a:ext cx="42464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a:ea typeface="+mn-ea"/>
                <a:cs typeface="+mn-cs"/>
              </a:rPr>
              <a:t>Simulation of recovered orientation</a:t>
            </a: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p:txBody>
      </p:sp>
      <p:sp>
        <p:nvSpPr>
          <p:cNvPr id="22" name="TextBox 21">
            <a:extLst>
              <a:ext uri="{FF2B5EF4-FFF2-40B4-BE49-F238E27FC236}">
                <a16:creationId xmlns:a16="http://schemas.microsoft.com/office/drawing/2014/main" id="{418279C4-3A12-6445-C8FA-B47E3CF8EA9C}"/>
              </a:ext>
            </a:extLst>
          </p:cNvPr>
          <p:cNvSpPr txBox="1"/>
          <p:nvPr/>
        </p:nvSpPr>
        <p:spPr>
          <a:xfrm>
            <a:off x="7131658" y="6255772"/>
            <a:ext cx="2991467" cy="31540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Dessieux et al, J Appl Cryst 2023</a:t>
            </a:r>
          </a:p>
        </p:txBody>
      </p:sp>
    </p:spTree>
    <p:extLst>
      <p:ext uri="{BB962C8B-B14F-4D97-AF65-F5344CB8AC3E}">
        <p14:creationId xmlns:p14="http://schemas.microsoft.com/office/powerpoint/2010/main" val="2541166919"/>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1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3.xml><?xml version="1.0" encoding="utf-8"?>
<a:theme xmlns:a="http://schemas.openxmlformats.org/drawingml/2006/main" name="3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SNS 16x9 template" id="{B9EA6394-4FD4-43EA-97B1-F88892E26FB5}" vid="{09157F05-7425-4CBE-A4C4-D23A96816376}"/>
    </a:ext>
  </a:extLst>
</a:theme>
</file>

<file path=ppt/theme/theme4.xml><?xml version="1.0" encoding="utf-8"?>
<a:theme xmlns:a="http://schemas.openxmlformats.org/drawingml/2006/main" name="3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SNS ORNL Presentation 16x9 Template" id="{67FA696F-7843-644B-A8BB-1C274C0A0816}" vid="{57E3EDFE-1833-1E4F-8952-E705EFA6FE78}"/>
    </a:ext>
  </a:extLst>
</a:theme>
</file>

<file path=ppt/theme/theme5.xml><?xml version="1.0" encoding="utf-8"?>
<a:theme xmlns:a="http://schemas.openxmlformats.org/drawingml/2006/main" name="1_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SNS" id="{6F4AF29C-6DC8-154A-AE41-3AA8D4DD5A60}" vid="{D19DEBF6-3229-8649-BEEB-7BE13016A95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3564</TotalTime>
  <Words>1170</Words>
  <Application>Microsoft Office PowerPoint</Application>
  <PresentationFormat>Widescreen</PresentationFormat>
  <Paragraphs>113</Paragraphs>
  <Slides>15</Slides>
  <Notes>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Aptos</vt:lpstr>
      <vt:lpstr>Aptos Light</vt:lpstr>
      <vt:lpstr>Arial</vt:lpstr>
      <vt:lpstr>Arial Black</vt:lpstr>
      <vt:lpstr>Calibri</vt:lpstr>
      <vt:lpstr>Century Gothic</vt:lpstr>
      <vt:lpstr>Roboto</vt:lpstr>
      <vt:lpstr>Roboto Light</vt:lpstr>
      <vt:lpstr>ORNL Presentation</vt:lpstr>
      <vt:lpstr>1_ORNL Presentation</vt:lpstr>
      <vt:lpstr>3_ORNL</vt:lpstr>
      <vt:lpstr>3_ORNL Presentation</vt:lpstr>
      <vt:lpstr>1_ORNL-Presentation-16x9-SNS</vt:lpstr>
      <vt:lpstr>Review of the Materials Engineering Diffraction Instrument Suite</vt:lpstr>
      <vt:lpstr>Outline</vt:lpstr>
      <vt:lpstr>ORNL Materials Engineering Diffraction Suite Review </vt:lpstr>
      <vt:lpstr>Large Scale Structures Section</vt:lpstr>
      <vt:lpstr>Large Scale Structures Section</vt:lpstr>
      <vt:lpstr>Materials Engineering Diffraction at ORNL</vt:lpstr>
      <vt:lpstr>Examples of Mat Eng Diffraction “Cross-Section” Synergy</vt:lpstr>
      <vt:lpstr>Correlating Elastic Strain and Phase Evolution to Understand Developed Residual Strains</vt:lpstr>
      <vt:lpstr>Crystallographic mapping by neutron transmission </vt:lpstr>
      <vt:lpstr>Review Charge Questions</vt:lpstr>
      <vt:lpstr>Review Agenda</vt:lpstr>
      <vt:lpstr>LSS Beamline Suites Review – nuts &amp; bolts</vt:lpstr>
      <vt:lpstr>A few recurring abbreviations…</vt:lpstr>
      <vt:lpstr>Questions?</vt:lpstr>
      <vt:lpstr>HBRR is critical to HFIR’s continued operations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Lumsden, Mark D.</dc:creator>
  <cp:keywords/>
  <dc:description/>
  <cp:lastModifiedBy>Urban, Volker S.</cp:lastModifiedBy>
  <cp:revision>129</cp:revision>
  <dcterms:created xsi:type="dcterms:W3CDTF">2025-12-11T14:27:45Z</dcterms:created>
  <dcterms:modified xsi:type="dcterms:W3CDTF">2026-02-12T14:13:12Z</dcterms:modified>
  <cp:category/>
</cp:coreProperties>
</file>