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258" r:id="rId7"/>
    <p:sldId id="271" r:id="rId8"/>
    <p:sldId id="259" r:id="rId9"/>
    <p:sldId id="267" r:id="rId10"/>
    <p:sldId id="272" r:id="rId11"/>
    <p:sldId id="260" r:id="rId12"/>
    <p:sldId id="262" r:id="rId13"/>
    <p:sldId id="265" r:id="rId14"/>
    <p:sldId id="261" r:id="rId15"/>
    <p:sldId id="263" r:id="rId16"/>
    <p:sldId id="270" r:id="rId17"/>
    <p:sldId id="264" r:id="rId18"/>
    <p:sldId id="268" r:id="rId19"/>
    <p:sldId id="269" r:id="rId20"/>
    <p:sldId id="273" r:id="rId21"/>
    <p:sldId id="274" r:id="rId2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1" autoAdjust="0"/>
    <p:restoredTop sz="95161" autoAdjust="0"/>
  </p:normalViewPr>
  <p:slideViewPr>
    <p:cSldViewPr snapToGrid="0" showGuides="1">
      <p:cViewPr varScale="1">
        <p:scale>
          <a:sx n="129" d="100"/>
          <a:sy n="129" d="100"/>
        </p:scale>
        <p:origin x="144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2/5/2026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The Suite of SANS Instruments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T. Heller, Ph.D.</a:t>
            </a:r>
          </a:p>
          <a:p>
            <a:r>
              <a:rPr lang="en-US" dirty="0"/>
              <a:t>SANS &amp; Spin Echo Group Leader</a:t>
            </a:r>
          </a:p>
          <a:p>
            <a:endParaRPr lang="en-US" dirty="0"/>
          </a:p>
          <a:p>
            <a:r>
              <a:rPr lang="en-US" dirty="0"/>
              <a:t>February 9,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837B-4C66-AAA0-DF12-2E908CA5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Future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ECBC-FAEF-0693-D090-A8FE13D7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25911"/>
            <a:ext cx="11430000" cy="5044430"/>
          </a:xfrm>
        </p:spPr>
        <p:txBody>
          <a:bodyPr/>
          <a:lstStyle/>
          <a:p>
            <a:r>
              <a:rPr lang="en-US" dirty="0"/>
              <a:t>USANS is a niche technique</a:t>
            </a:r>
          </a:p>
          <a:p>
            <a:pPr lvl="1"/>
            <a:r>
              <a:rPr lang="en-US" dirty="0"/>
              <a:t>The data is complementary to SANS data and generally requires it</a:t>
            </a:r>
          </a:p>
          <a:p>
            <a:pPr lvl="2"/>
            <a:r>
              <a:rPr lang="en-US" dirty="0"/>
              <a:t>ORNL has addressed this issue by allowing USANS users to request “complementary” SANS time when submitting a USANS proposal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sample requirements are more stringent than for SANS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USANS is very flux-limited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are some communities that benefit from access to USANS</a:t>
            </a:r>
          </a:p>
          <a:p>
            <a:pPr lvl="2"/>
            <a:r>
              <a:rPr lang="en-US" dirty="0"/>
              <a:t>Geology and metallurgy are two examples</a:t>
            </a:r>
          </a:p>
          <a:p>
            <a:pPr lvl="3"/>
            <a:r>
              <a:rPr lang="en-US" dirty="0"/>
              <a:t>Outreach is required to grow the user community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7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CC7E-C5E5-DC60-B70C-3F49FCEF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Future SANS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93342-F56C-1727-1BB2-E8D2278F5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77702"/>
            <a:ext cx="11430000" cy="4665289"/>
          </a:xfrm>
        </p:spPr>
        <p:txBody>
          <a:bodyPr/>
          <a:lstStyle/>
          <a:p>
            <a:r>
              <a:rPr lang="en-US" dirty="0"/>
              <a:t>When SANS instruments are unavailable to users for extended periods of time, the community suffers from insufficient access</a:t>
            </a:r>
          </a:p>
          <a:p>
            <a:pPr lvl="3"/>
            <a:endParaRPr lang="en-US" dirty="0"/>
          </a:p>
          <a:p>
            <a:r>
              <a:rPr lang="en-US" dirty="0"/>
              <a:t>The oversubscription rates of the SANS at ORNL are healthy</a:t>
            </a:r>
          </a:p>
          <a:p>
            <a:pPr lvl="1"/>
            <a:r>
              <a:rPr lang="en-US" dirty="0"/>
              <a:t>One could argue that they are too high at times</a:t>
            </a:r>
          </a:p>
          <a:p>
            <a:pPr lvl="3"/>
            <a:endParaRPr lang="en-US" dirty="0"/>
          </a:p>
          <a:p>
            <a:r>
              <a:rPr lang="en-US" dirty="0"/>
              <a:t>HBRR and PVR will make the HFIR SANS unavailable for extended periods of time</a:t>
            </a:r>
          </a:p>
          <a:p>
            <a:pPr lvl="3"/>
            <a:endParaRPr lang="en-US" dirty="0"/>
          </a:p>
          <a:p>
            <a:r>
              <a:rPr lang="en-US" dirty="0"/>
              <a:t>NIST is not running yet</a:t>
            </a:r>
          </a:p>
          <a:p>
            <a:pPr lvl="1"/>
            <a:r>
              <a:rPr lang="en-US" dirty="0"/>
              <a:t>Expected to return to operations for science later this year</a:t>
            </a:r>
          </a:p>
        </p:txBody>
      </p:sp>
    </p:spTree>
    <p:extLst>
      <p:ext uri="{BB962C8B-B14F-4D97-AF65-F5344CB8AC3E}">
        <p14:creationId xmlns:p14="http://schemas.microsoft.com/office/powerpoint/2010/main" val="151410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C39B-EE58-8A9E-1936-69F58D84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Future SANS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B49E-08CF-0231-C500-CCC31821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8482"/>
            <a:ext cx="11430000" cy="4382794"/>
          </a:xfrm>
        </p:spPr>
        <p:txBody>
          <a:bodyPr/>
          <a:lstStyle/>
          <a:p>
            <a:r>
              <a:rPr lang="en-US" dirty="0"/>
              <a:t>Of course we could use more SANS instruments at ORNL</a:t>
            </a:r>
          </a:p>
          <a:p>
            <a:pPr lvl="1"/>
            <a:r>
              <a:rPr lang="en-US" dirty="0"/>
              <a:t>It seems very likely that one or two more SANS could be built and all would remain busy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user community remains hampered by lack of access to beamtime</a:t>
            </a:r>
          </a:p>
          <a:p>
            <a:pPr lvl="2"/>
            <a:r>
              <a:rPr lang="en-US" dirty="0"/>
              <a:t>If NIST does not come back to full user operations, the user community will have had such limited access for so long that many researchers will move 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 new instrument should provide capacity, but it is important to explore new capabilities</a:t>
            </a:r>
          </a:p>
        </p:txBody>
      </p:sp>
    </p:spTree>
    <p:extLst>
      <p:ext uri="{BB962C8B-B14F-4D97-AF65-F5344CB8AC3E}">
        <p14:creationId xmlns:p14="http://schemas.microsoft.com/office/powerpoint/2010/main" val="163930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DB619-092D-42FE-C9E8-FE1D66E94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4FD4-092B-0A2A-14AF-34117FD3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Future SANS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EAFCB-9902-88D7-159D-47EE6D9C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88746"/>
            <a:ext cx="11430000" cy="4382794"/>
          </a:xfrm>
        </p:spPr>
        <p:txBody>
          <a:bodyPr/>
          <a:lstStyle/>
          <a:p>
            <a:r>
              <a:rPr lang="en-US" dirty="0"/>
              <a:t>Add a 3</a:t>
            </a:r>
            <a:r>
              <a:rPr lang="en-US" baseline="30000" dirty="0"/>
              <a:t>rd</a:t>
            </a:r>
            <a:r>
              <a:rPr lang="en-US" dirty="0"/>
              <a:t> traditional SANS at HFIR </a:t>
            </a:r>
          </a:p>
          <a:p>
            <a:pPr lvl="1"/>
            <a:r>
              <a:rPr lang="en-US" dirty="0"/>
              <a:t>There is no space for an additional guide to provide the flux needed for a world-class SANS instrument</a:t>
            </a:r>
          </a:p>
          <a:p>
            <a:pPr lvl="2"/>
            <a:r>
              <a:rPr lang="en-US" dirty="0"/>
              <a:t>For long wavelengths (≥ 8 Å), the guide currently being considered for an NSE would have a higher flux than EQ-SANS</a:t>
            </a:r>
          </a:p>
          <a:p>
            <a:pPr lvl="2"/>
            <a:r>
              <a:rPr lang="en-US" dirty="0"/>
              <a:t>The uses for a “long wavelength” SANS may be a little limited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may be limited impact on demand for GP-SANS and Bio-SANS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EQ-SANS would likely have a lower subscription rate</a:t>
            </a:r>
          </a:p>
          <a:p>
            <a:pPr lvl="2"/>
            <a:r>
              <a:rPr lang="en-US" dirty="0"/>
              <a:t>It is a TOF-SANS instrument</a:t>
            </a:r>
          </a:p>
          <a:p>
            <a:pPr lvl="2"/>
            <a:r>
              <a:rPr lang="en-US" dirty="0"/>
              <a:t>The chopper </a:t>
            </a:r>
            <a:r>
              <a:rPr lang="en-US"/>
              <a:t>upgrade will address </a:t>
            </a:r>
            <a:r>
              <a:rPr lang="en-US" dirty="0"/>
              <a:t>this issue, but the flux will always be lower than GP-SANS, Bio-SANS and a 3</a:t>
            </a:r>
            <a:r>
              <a:rPr lang="en-US" baseline="30000" dirty="0"/>
              <a:t>rd</a:t>
            </a:r>
            <a:r>
              <a:rPr lang="en-US" dirty="0"/>
              <a:t> HFIR long wavelength SANS.  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1A179-5FEA-0B40-F1A1-A9933F65F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FB7F-208C-77CC-7E8E-9F8B3269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Future SANS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ED79-816A-4B40-2AA1-50A4AC3D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8476"/>
            <a:ext cx="11430000" cy="5066735"/>
          </a:xfrm>
        </p:spPr>
        <p:txBody>
          <a:bodyPr/>
          <a:lstStyle/>
          <a:p>
            <a:r>
              <a:rPr lang="en-US" dirty="0"/>
              <a:t>Building SANS instruments at STS </a:t>
            </a:r>
          </a:p>
          <a:p>
            <a:pPr lvl="1"/>
            <a:r>
              <a:rPr lang="en-US" dirty="0"/>
              <a:t>There may be limited impact on demand for GP-SANS and Bio-SANS</a:t>
            </a:r>
          </a:p>
          <a:p>
            <a:pPr lvl="2"/>
            <a:r>
              <a:rPr lang="en-US" dirty="0"/>
              <a:t>The flux provided by STS will be lower than that provided by HFIR but better than FTS</a:t>
            </a:r>
          </a:p>
          <a:p>
            <a:pPr lvl="2"/>
            <a:r>
              <a:rPr lang="en-US" dirty="0"/>
              <a:t>If the design must use broad bandwidth TOF methods, many users will still prefer to use GP-SANS and Bio-SANS</a:t>
            </a:r>
          </a:p>
          <a:p>
            <a:pPr lvl="3"/>
            <a:r>
              <a:rPr lang="en-US" dirty="0"/>
              <a:t>This is based on experience at EQ-SANS, which still has a healthy community thanks to </a:t>
            </a:r>
            <a:r>
              <a:rPr lang="en-US" dirty="0" err="1"/>
              <a:t>Changwoo’s</a:t>
            </a:r>
            <a:r>
              <a:rPr lang="en-US" dirty="0"/>
              <a:t> and Gergely’s efforts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EQ-SANS would likely have a lower subscription rate</a:t>
            </a:r>
          </a:p>
          <a:p>
            <a:pPr lvl="2"/>
            <a:r>
              <a:rPr lang="en-US" dirty="0"/>
              <a:t>It could still have a role as a mail-in instrument that is also available for rapid access if there is one STS SANS</a:t>
            </a:r>
          </a:p>
          <a:p>
            <a:pPr lvl="2"/>
            <a:r>
              <a:rPr lang="en-US" dirty="0"/>
              <a:t>If there are two STS SANS instruments, it may be more cost-effective to shut down EQ-SANS and move staff to the STS or HFIR</a:t>
            </a:r>
          </a:p>
        </p:txBody>
      </p:sp>
    </p:spTree>
    <p:extLst>
      <p:ext uri="{BB962C8B-B14F-4D97-AF65-F5344CB8AC3E}">
        <p14:creationId xmlns:p14="http://schemas.microsoft.com/office/powerpoint/2010/main" val="46212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C323-C10C-8BDB-DF8A-7E3A7B6D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Future SANS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9D5C-69ED-9A1D-7D9D-AE4A3920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7687"/>
            <a:ext cx="11430000" cy="4828838"/>
          </a:xfrm>
        </p:spPr>
        <p:txBody>
          <a:bodyPr/>
          <a:lstStyle/>
          <a:p>
            <a:r>
              <a:rPr lang="en-US" dirty="0"/>
              <a:t>What about another SANS at FTS?</a:t>
            </a:r>
          </a:p>
          <a:p>
            <a:pPr lvl="1"/>
            <a:r>
              <a:rPr lang="en-US" dirty="0"/>
              <a:t>Another SANS at FTS could be built before SANS at STS</a:t>
            </a:r>
          </a:p>
          <a:p>
            <a:pPr lvl="2"/>
            <a:r>
              <a:rPr lang="en-US" dirty="0"/>
              <a:t>BL-14A, which does place some constraints on the design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could be finished about the time of HBRR</a:t>
            </a:r>
          </a:p>
          <a:p>
            <a:pPr lvl="2"/>
            <a:r>
              <a:rPr lang="en-US" dirty="0"/>
              <a:t>If you start, almost literally, today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simpler, less expensive, but still highly versatile, design could be considered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 with automation in mind</a:t>
            </a:r>
          </a:p>
        </p:txBody>
      </p:sp>
    </p:spTree>
    <p:extLst>
      <p:ext uri="{BB962C8B-B14F-4D97-AF65-F5344CB8AC3E}">
        <p14:creationId xmlns:p14="http://schemas.microsoft.com/office/powerpoint/2010/main" val="266679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FF07-29D6-2ADC-11DB-82B37763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USANS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0AC1-C5DF-15F4-7338-B75882A62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easy to justify construction of a second USANS</a:t>
            </a:r>
          </a:p>
          <a:p>
            <a:pPr lvl="1"/>
            <a:r>
              <a:rPr lang="en-US" dirty="0"/>
              <a:t>Not a large user community because it is a very niche technique</a:t>
            </a:r>
          </a:p>
          <a:p>
            <a:endParaRPr lang="en-US" dirty="0"/>
          </a:p>
          <a:p>
            <a:r>
              <a:rPr lang="en-US" dirty="0"/>
              <a:t>Moving the existing instrument to a new location has been considered</a:t>
            </a:r>
          </a:p>
          <a:p>
            <a:pPr lvl="1"/>
            <a:r>
              <a:rPr lang="en-US" dirty="0"/>
              <a:t>HFIR’s Cold Guide Hall</a:t>
            </a:r>
          </a:p>
          <a:p>
            <a:pPr lvl="1"/>
            <a:r>
              <a:rPr lang="en-US" dirty="0"/>
              <a:t>The performance of the instrument would improve</a:t>
            </a:r>
          </a:p>
        </p:txBody>
      </p:sp>
    </p:spTree>
    <p:extLst>
      <p:ext uri="{BB962C8B-B14F-4D97-AF65-F5344CB8AC3E}">
        <p14:creationId xmlns:p14="http://schemas.microsoft.com/office/powerpoint/2010/main" val="398582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A0D55E-7BBC-3ADB-9412-46373B3ABA70}"/>
              </a:ext>
            </a:extLst>
          </p:cNvPr>
          <p:cNvSpPr txBox="1"/>
          <p:nvPr/>
        </p:nvSpPr>
        <p:spPr>
          <a:xfrm>
            <a:off x="9115622" y="716086"/>
            <a:ext cx="29391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All:</a:t>
            </a:r>
            <a:r>
              <a:rPr lang="en-US" dirty="0">
                <a:latin typeface="+mn-lt"/>
              </a:rPr>
              <a:t> Limited SANS beamtime in US; more users with less expertise: rely on IS for publications; travel restrictions, reduced science funding limits user community &amp; future staff training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GP:</a:t>
            </a:r>
            <a:r>
              <a:rPr lang="en-US" dirty="0">
                <a:latin typeface="+mn-lt"/>
              </a:rPr>
              <a:t> HFIR outages → </a:t>
            </a:r>
            <a:r>
              <a:rPr lang="en-US">
                <a:latin typeface="+mn-lt"/>
              </a:rPr>
              <a:t>loss of </a:t>
            </a:r>
            <a:r>
              <a:rPr lang="en-US" dirty="0">
                <a:latin typeface="+mn-lt"/>
              </a:rPr>
              <a:t>users; resource competition (HBRR, STS)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EQ:</a:t>
            </a:r>
            <a:r>
              <a:rPr lang="en-US" dirty="0">
                <a:latin typeface="+mn-lt"/>
              </a:rPr>
              <a:t> High-flux competitors (ESS, ISIS, J-PARC, ILL) for  time-resolved and complex experiments; </a:t>
            </a:r>
          </a:p>
          <a:p>
            <a:r>
              <a:rPr lang="en-US" dirty="0">
                <a:latin typeface="+mn-lt"/>
              </a:rPr>
              <a:t>STS-SANS may question EQ-SANS future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6A24A-D363-E174-67AF-71EBE438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- SANS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AE534-1632-B1B7-578F-E02CCAC92CA9}"/>
              </a:ext>
            </a:extLst>
          </p:cNvPr>
          <p:cNvSpPr txBox="1"/>
          <p:nvPr/>
        </p:nvSpPr>
        <p:spPr>
          <a:xfrm>
            <a:off x="183288" y="1198801"/>
            <a:ext cx="2939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GP:</a:t>
            </a:r>
            <a:r>
              <a:rPr lang="en-US" dirty="0">
                <a:latin typeface="+mn-lt"/>
              </a:rPr>
              <a:t> high flux wide Q-range, broad science portfolio; emerging polarization, magnetic </a:t>
            </a:r>
            <a:r>
              <a:rPr lang="en-US" dirty="0" err="1">
                <a:latin typeface="+mn-lt"/>
              </a:rPr>
              <a:t>tomograpjy</a:t>
            </a:r>
            <a:r>
              <a:rPr lang="en-US" dirty="0">
                <a:latin typeface="+mn-lt"/>
              </a:rPr>
              <a:t>; automation; SEs; adequate staffing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EQ:</a:t>
            </a:r>
            <a:r>
              <a:rPr lang="en-US" dirty="0">
                <a:latin typeface="+mn-lt"/>
              </a:rPr>
              <a:t> Best </a:t>
            </a:r>
            <a:r>
              <a:rPr lang="en-US" dirty="0" err="1">
                <a:latin typeface="+mn-lt"/>
              </a:rPr>
              <a:t>dQ</a:t>
            </a:r>
            <a:r>
              <a:rPr lang="en-US" dirty="0">
                <a:latin typeface="+mn-lt"/>
              </a:rPr>
              <a:t>/Q and high flux in mid to high Q; t-resolved; SE growth in soft matter; Early AI for experiment, data collection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0563A-7DA4-ADD6-EB8E-FCA13D352627}"/>
              </a:ext>
            </a:extLst>
          </p:cNvPr>
          <p:cNvSpPr txBox="1"/>
          <p:nvPr/>
        </p:nvSpPr>
        <p:spPr>
          <a:xfrm>
            <a:off x="206534" y="884712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Strengths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12116-3BA6-2883-C74C-AE1AF265C838}"/>
              </a:ext>
            </a:extLst>
          </p:cNvPr>
          <p:cNvSpPr txBox="1"/>
          <p:nvPr/>
        </p:nvSpPr>
        <p:spPr>
          <a:xfrm>
            <a:off x="3168261" y="1198650"/>
            <a:ext cx="29391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GP:</a:t>
            </a:r>
            <a:r>
              <a:rPr lang="en-US" dirty="0">
                <a:latin typeface="+mn-lt"/>
              </a:rPr>
              <a:t> limited detector coverage; need more SE &amp; DAQ support; data analysis &amp; modeling &amp; live I vs Q; Materials Engineering expertise of instrument scientists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EQ:</a:t>
            </a:r>
            <a:r>
              <a:rPr lang="en-US" dirty="0">
                <a:latin typeface="+mn-lt"/>
              </a:rPr>
              <a:t> Low-Q performance; limited detector coverage; TOF hampered by inelastic scattering; no polarization; limited SE space and accessibility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B0E3C-5FE0-323B-9D22-43C80D4AA371}"/>
              </a:ext>
            </a:extLst>
          </p:cNvPr>
          <p:cNvSpPr txBox="1"/>
          <p:nvPr/>
        </p:nvSpPr>
        <p:spPr>
          <a:xfrm>
            <a:off x="3145235" y="884712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Weaknesses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FCEA9-A83D-8718-F9DD-CB1FCEA1CB10}"/>
              </a:ext>
            </a:extLst>
          </p:cNvPr>
          <p:cNvSpPr txBox="1"/>
          <p:nvPr/>
        </p:nvSpPr>
        <p:spPr>
          <a:xfrm>
            <a:off x="6130429" y="1072224"/>
            <a:ext cx="29391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All:</a:t>
            </a:r>
            <a:r>
              <a:rPr lang="en-US" dirty="0">
                <a:latin typeface="+mn-lt"/>
              </a:rPr>
              <a:t>  AI for DAQ, reduction, analysis; 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GP:</a:t>
            </a:r>
            <a:r>
              <a:rPr lang="en-US" dirty="0">
                <a:latin typeface="+mn-lt"/>
              </a:rPr>
              <a:t> increase detector coverage; full polarization; magnetic tomography; integrate </a:t>
            </a:r>
            <a:r>
              <a:rPr lang="en-US" dirty="0" err="1">
                <a:latin typeface="+mn-lt"/>
              </a:rPr>
              <a:t>GrASP</a:t>
            </a:r>
            <a:r>
              <a:rPr lang="en-US" dirty="0">
                <a:latin typeface="+mn-lt"/>
              </a:rPr>
              <a:t> (ILL software) visualization in </a:t>
            </a:r>
            <a:r>
              <a:rPr lang="en-US" dirty="0" err="1">
                <a:latin typeface="+mn-lt"/>
              </a:rPr>
              <a:t>SASView</a:t>
            </a:r>
            <a:r>
              <a:rPr lang="en-US" dirty="0">
                <a:latin typeface="+mn-lt"/>
              </a:rPr>
              <a:t>; enhance robot; 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EQ:</a:t>
            </a:r>
            <a:r>
              <a:rPr lang="en-US" dirty="0">
                <a:latin typeface="+mn-lt"/>
              </a:rPr>
              <a:t> increase detector coverage; more flux (PPU); grow mail-in; improve robotic sample changer; new choppers for monochromatic beam definition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9EE83-C4B5-9F06-423D-967805DEDBB1}"/>
              </a:ext>
            </a:extLst>
          </p:cNvPr>
          <p:cNvSpPr txBox="1"/>
          <p:nvPr/>
        </p:nvSpPr>
        <p:spPr>
          <a:xfrm>
            <a:off x="6130429" y="70356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Opportunities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C913E-4137-0A59-8E54-9C2CF6F6BB9C}"/>
              </a:ext>
            </a:extLst>
          </p:cNvPr>
          <p:cNvSpPr txBox="1"/>
          <p:nvPr/>
        </p:nvSpPr>
        <p:spPr>
          <a:xfrm>
            <a:off x="9115622" y="33854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4001178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CBD2-C6E1-2092-0233-E5C245AC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- USANS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2DFE9-8724-6B17-72A8-3F948ACF483B}"/>
              </a:ext>
            </a:extLst>
          </p:cNvPr>
          <p:cNvSpPr txBox="1"/>
          <p:nvPr/>
        </p:nvSpPr>
        <p:spPr>
          <a:xfrm>
            <a:off x="194911" y="1298920"/>
            <a:ext cx="2939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Only operational USANS in America/Europe; Ultra-high Q resolution (low Q); excellent sample environments; strong community impact; complementary to HFIR/SNS SANS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FAB58-613B-C684-73FF-3A89F57FB1BA}"/>
              </a:ext>
            </a:extLst>
          </p:cNvPr>
          <p:cNvSpPr txBox="1"/>
          <p:nvPr/>
        </p:nvSpPr>
        <p:spPr>
          <a:xfrm>
            <a:off x="206534" y="884712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Strengths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F0859-071C-CF93-9C7F-6E08E19C175F}"/>
              </a:ext>
            </a:extLst>
          </p:cNvPr>
          <p:cNvSpPr txBox="1"/>
          <p:nvPr/>
        </p:nvSpPr>
        <p:spPr>
          <a:xfrm>
            <a:off x="3144537" y="1337288"/>
            <a:ext cx="2939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Low neutron flux on sample: long measurements and few experiments/cycle; limited space for bulky SE (magnets 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); need samples that strongly scatter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C73D0-68BF-71D2-6AF8-E26BAD04C713}"/>
              </a:ext>
            </a:extLst>
          </p:cNvPr>
          <p:cNvSpPr txBox="1"/>
          <p:nvPr/>
        </p:nvSpPr>
        <p:spPr>
          <a:xfrm>
            <a:off x="3145235" y="884712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Weaknesses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CCE55-27B9-D626-3C5F-4D8ABFA03E1E}"/>
              </a:ext>
            </a:extLst>
          </p:cNvPr>
          <p:cNvSpPr txBox="1"/>
          <p:nvPr/>
        </p:nvSpPr>
        <p:spPr>
          <a:xfrm>
            <a:off x="6130429" y="1274134"/>
            <a:ext cx="2939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Growing demand for multiscale characterization; more routinely run SANS first to increase experiment success rate; more routinely use larger samples to increase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C4224-1942-63AA-5122-C6291C9BE196}"/>
              </a:ext>
            </a:extLst>
          </p:cNvPr>
          <p:cNvSpPr txBox="1"/>
          <p:nvPr/>
        </p:nvSpPr>
        <p:spPr>
          <a:xfrm>
            <a:off x="6130429" y="88471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Opportunities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90091-BCF0-ED62-CB73-654B4345CF49}"/>
              </a:ext>
            </a:extLst>
          </p:cNvPr>
          <p:cNvSpPr txBox="1"/>
          <p:nvPr/>
        </p:nvSpPr>
        <p:spPr>
          <a:xfrm>
            <a:off x="9091678" y="1337288"/>
            <a:ext cx="2939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Replacement options for monochromator &amp; analyzer crystals unclear; emerging alternative characterization methods (microscopies, USAXS, 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) could take some business away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5DD7D-E715-FDD4-0C65-FDF9A726CB78}"/>
              </a:ext>
            </a:extLst>
          </p:cNvPr>
          <p:cNvSpPr txBox="1"/>
          <p:nvPr/>
        </p:nvSpPr>
        <p:spPr>
          <a:xfrm>
            <a:off x="9115622" y="88867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16857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8E52-02B8-35E5-E5AB-65D4DDA8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SANS Suite of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EA9-42C3-1DD0-EAA4-4B6D522A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801388"/>
            <a:ext cx="11430000" cy="3200763"/>
          </a:xfrm>
        </p:spPr>
        <p:txBody>
          <a:bodyPr/>
          <a:lstStyle/>
          <a:p>
            <a:r>
              <a:rPr lang="en-US" dirty="0"/>
              <a:t>The SANS &amp; Spin Echo Group is home to three SANS instruments</a:t>
            </a:r>
          </a:p>
          <a:p>
            <a:pPr lvl="1"/>
            <a:r>
              <a:rPr lang="en-US" dirty="0"/>
              <a:t>GP-SANS at HFIR</a:t>
            </a:r>
          </a:p>
          <a:p>
            <a:pPr lvl="2"/>
            <a:r>
              <a:rPr lang="en-US" dirty="0"/>
              <a:t>Lisa Debeer-Schmitt, Lilin He, Karin Bichler (joined 2024) and Arina Rostopchina (</a:t>
            </a:r>
            <a:r>
              <a:rPr lang="en-US"/>
              <a:t>joined 2025)</a:t>
            </a:r>
            <a:endParaRPr lang="en-US" dirty="0"/>
          </a:p>
          <a:p>
            <a:pPr lvl="1"/>
            <a:r>
              <a:rPr lang="en-US" dirty="0"/>
              <a:t>EQ-SANS at SNS</a:t>
            </a:r>
          </a:p>
          <a:p>
            <a:pPr lvl="2"/>
            <a:r>
              <a:rPr lang="en-US" dirty="0"/>
              <a:t>Changwoo Do, Gergely Nagy (joined 2020), Carrie Gao and William Heller (GL)</a:t>
            </a:r>
          </a:p>
          <a:p>
            <a:pPr lvl="1"/>
            <a:r>
              <a:rPr lang="en-US" dirty="0"/>
              <a:t>USANS at SNS</a:t>
            </a:r>
          </a:p>
          <a:p>
            <a:pPr lvl="2"/>
            <a:r>
              <a:rPr lang="en-US" dirty="0"/>
              <a:t>Wei-Ren Chen, Gernot Rother (joined 2024) and Carrie Gao</a:t>
            </a:r>
          </a:p>
          <a:p>
            <a:pPr lvl="1"/>
            <a:r>
              <a:rPr lang="en-US" dirty="0"/>
              <a:t>Yingrui Shang is the computational instrument scientist for SANS (joined 2021)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7A17-48E1-05B9-3B88-0658ADC6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2051-4974-A723-BFBD-27916EC4F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8213"/>
            <a:ext cx="11430000" cy="4047778"/>
          </a:xfrm>
        </p:spPr>
        <p:txBody>
          <a:bodyPr/>
          <a:lstStyle/>
          <a:p>
            <a:r>
              <a:rPr lang="en-US" dirty="0"/>
              <a:t>ILL is the often considered to be the gold standard</a:t>
            </a:r>
          </a:p>
          <a:p>
            <a:r>
              <a:rPr lang="en-US" dirty="0"/>
              <a:t>ANSTO is a 20 MW LEU-fueled reactor </a:t>
            </a:r>
          </a:p>
          <a:p>
            <a:r>
              <a:rPr lang="en-US" dirty="0"/>
              <a:t>NCNR did not run significantly during this review period</a:t>
            </a:r>
          </a:p>
          <a:p>
            <a:pPr lvl="1"/>
            <a:r>
              <a:rPr lang="en-US"/>
              <a:t>Their fuel issue </a:t>
            </a:r>
            <a:r>
              <a:rPr lang="en-US" dirty="0"/>
              <a:t>took place on February 3, 2021, which is about 1 year into the COVID-19 pandemic.</a:t>
            </a:r>
          </a:p>
          <a:p>
            <a:pPr lvl="1"/>
            <a:endParaRPr lang="en-US" dirty="0"/>
          </a:p>
          <a:p>
            <a:r>
              <a:rPr lang="en-US" dirty="0"/>
              <a:t>Considered D11, D22, D33, Bilby and Quokka</a:t>
            </a:r>
          </a:p>
          <a:p>
            <a:r>
              <a:rPr lang="en-US" dirty="0"/>
              <a:t>Considered Kookaburra</a:t>
            </a:r>
          </a:p>
          <a:p>
            <a:pPr lvl="1"/>
            <a:r>
              <a:rPr lang="en-US" dirty="0"/>
              <a:t>The NCNR BT5 USANS will no longer be available</a:t>
            </a:r>
          </a:p>
        </p:txBody>
      </p:sp>
    </p:spTree>
    <p:extLst>
      <p:ext uri="{BB962C8B-B14F-4D97-AF65-F5344CB8AC3E}">
        <p14:creationId xmlns:p14="http://schemas.microsoft.com/office/powerpoint/2010/main" val="303917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DD4A-C7BD-2D28-9A56-FA825E9A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Scientific Productivity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F792-297B-FCD5-0273-0AF01F3F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4294248"/>
            <a:ext cx="11430000" cy="1632172"/>
          </a:xfrm>
        </p:spPr>
        <p:txBody>
          <a:bodyPr/>
          <a:lstStyle/>
          <a:p>
            <a:pPr lvl="1"/>
            <a:r>
              <a:rPr lang="en-US" dirty="0"/>
              <a:t>Peer-reviewed publications only</a:t>
            </a:r>
          </a:p>
          <a:p>
            <a:pPr lvl="1"/>
            <a:r>
              <a:rPr lang="en-US" dirty="0"/>
              <a:t>The D11 web page has a note that the primary guide and collimation system were upgraded, which may explain the lower publication numbers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09D68A-FE94-F43F-7699-454FB92D5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94891"/>
              </p:ext>
            </p:extLst>
          </p:nvPr>
        </p:nvGraphicFramePr>
        <p:xfrm>
          <a:off x="936703" y="1634236"/>
          <a:ext cx="10199647" cy="23356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9208">
                  <a:extLst>
                    <a:ext uri="{9D8B030D-6E8A-4147-A177-3AD203B41FA5}">
                      <a16:colId xmlns:a16="http://schemas.microsoft.com/office/drawing/2014/main" val="1320374653"/>
                    </a:ext>
                  </a:extLst>
                </a:gridCol>
                <a:gridCol w="1065199">
                  <a:extLst>
                    <a:ext uri="{9D8B030D-6E8A-4147-A177-3AD203B41FA5}">
                      <a16:colId xmlns:a16="http://schemas.microsoft.com/office/drawing/2014/main" val="3263246034"/>
                    </a:ext>
                  </a:extLst>
                </a:gridCol>
                <a:gridCol w="1072344">
                  <a:extLst>
                    <a:ext uri="{9D8B030D-6E8A-4147-A177-3AD203B41FA5}">
                      <a16:colId xmlns:a16="http://schemas.microsoft.com/office/drawing/2014/main" val="199883458"/>
                    </a:ext>
                  </a:extLst>
                </a:gridCol>
                <a:gridCol w="520390">
                  <a:extLst>
                    <a:ext uri="{9D8B030D-6E8A-4147-A177-3AD203B41FA5}">
                      <a16:colId xmlns:a16="http://schemas.microsoft.com/office/drawing/2014/main" val="2441493927"/>
                    </a:ext>
                  </a:extLst>
                </a:gridCol>
                <a:gridCol w="567133">
                  <a:extLst>
                    <a:ext uri="{9D8B030D-6E8A-4147-A177-3AD203B41FA5}">
                      <a16:colId xmlns:a16="http://schemas.microsoft.com/office/drawing/2014/main" val="1653114309"/>
                    </a:ext>
                  </a:extLst>
                </a:gridCol>
                <a:gridCol w="614300">
                  <a:extLst>
                    <a:ext uri="{9D8B030D-6E8A-4147-A177-3AD203B41FA5}">
                      <a16:colId xmlns:a16="http://schemas.microsoft.com/office/drawing/2014/main" val="282407409"/>
                    </a:ext>
                  </a:extLst>
                </a:gridCol>
                <a:gridCol w="736770">
                  <a:extLst>
                    <a:ext uri="{9D8B030D-6E8A-4147-A177-3AD203B41FA5}">
                      <a16:colId xmlns:a16="http://schemas.microsoft.com/office/drawing/2014/main" val="1587776985"/>
                    </a:ext>
                  </a:extLst>
                </a:gridCol>
                <a:gridCol w="999904">
                  <a:extLst>
                    <a:ext uri="{9D8B030D-6E8A-4147-A177-3AD203B41FA5}">
                      <a16:colId xmlns:a16="http://schemas.microsoft.com/office/drawing/2014/main" val="560847144"/>
                    </a:ext>
                  </a:extLst>
                </a:gridCol>
                <a:gridCol w="725860">
                  <a:extLst>
                    <a:ext uri="{9D8B030D-6E8A-4147-A177-3AD203B41FA5}">
                      <a16:colId xmlns:a16="http://schemas.microsoft.com/office/drawing/2014/main" val="1045603357"/>
                    </a:ext>
                  </a:extLst>
                </a:gridCol>
                <a:gridCol w="769208">
                  <a:extLst>
                    <a:ext uri="{9D8B030D-6E8A-4147-A177-3AD203B41FA5}">
                      <a16:colId xmlns:a16="http://schemas.microsoft.com/office/drawing/2014/main" val="1413549679"/>
                    </a:ext>
                  </a:extLst>
                </a:gridCol>
                <a:gridCol w="857635">
                  <a:extLst>
                    <a:ext uri="{9D8B030D-6E8A-4147-A177-3AD203B41FA5}">
                      <a16:colId xmlns:a16="http://schemas.microsoft.com/office/drawing/2014/main" val="2091496724"/>
                    </a:ext>
                  </a:extLst>
                </a:gridCol>
                <a:gridCol w="1501696">
                  <a:extLst>
                    <a:ext uri="{9D8B030D-6E8A-4147-A177-3AD203B41FA5}">
                      <a16:colId xmlns:a16="http://schemas.microsoft.com/office/drawing/2014/main" val="806659719"/>
                    </a:ext>
                  </a:extLst>
                </a:gridCol>
              </a:tblGrid>
              <a:tr h="5765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EQ-SANS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GP-SANS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D11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D22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D33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Bilby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Quokka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TOF-USANS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Kookaburra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891651"/>
                  </a:ext>
                </a:extLst>
              </a:tr>
              <a:tr h="2931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830696"/>
                  </a:ext>
                </a:extLst>
              </a:tr>
              <a:tr h="2931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1214674"/>
                  </a:ext>
                </a:extLst>
              </a:tr>
              <a:tr h="2931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574591"/>
                  </a:ext>
                </a:extLst>
              </a:tr>
              <a:tr h="2931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5366445"/>
                  </a:ext>
                </a:extLst>
              </a:tr>
              <a:tr h="2931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9519312"/>
                  </a:ext>
                </a:extLst>
              </a:tr>
              <a:tr h="2931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231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0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DF0C-EF9C-4291-A244-98295568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of the User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D43C-9A65-4413-6E91-53F10D78D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842824"/>
            <a:ext cx="11430000" cy="4047778"/>
          </a:xfrm>
        </p:spPr>
        <p:txBody>
          <a:bodyPr/>
          <a:lstStyle/>
          <a:p>
            <a:r>
              <a:rPr lang="en-US" dirty="0"/>
              <a:t>The user communities of the SANS are diverse</a:t>
            </a:r>
          </a:p>
          <a:p>
            <a:r>
              <a:rPr lang="en-US" dirty="0"/>
              <a:t>Research areas overlap, but is it competition?  </a:t>
            </a:r>
          </a:p>
          <a:p>
            <a:pPr lvl="1"/>
            <a:r>
              <a:rPr lang="en-US" dirty="0"/>
              <a:t>Perhaps, but GP-SANS and EQ-SANS have their own user base</a:t>
            </a:r>
          </a:p>
          <a:p>
            <a:pPr lvl="1"/>
            <a:r>
              <a:rPr lang="en-US" dirty="0"/>
              <a:t>USANS is strictly complementary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9BAE8-9532-79DF-8594-A1F6D3EB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" t="7705" r="1775" b="5585"/>
          <a:stretch>
            <a:fillRect/>
          </a:stretch>
        </p:blipFill>
        <p:spPr>
          <a:xfrm>
            <a:off x="429766" y="2810103"/>
            <a:ext cx="3703619" cy="3865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30DD4-7ABF-CCD8-088F-A9ED802A86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1" t="7705" r="857" b="5585"/>
          <a:stretch>
            <a:fillRect/>
          </a:stretch>
        </p:blipFill>
        <p:spPr>
          <a:xfrm>
            <a:off x="4354998" y="2810101"/>
            <a:ext cx="3703619" cy="3865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2BE2F-C180-8845-0600-8CA15790F1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3" t="7704" r="416"/>
          <a:stretch>
            <a:fillRect/>
          </a:stretch>
        </p:blipFill>
        <p:spPr>
          <a:xfrm>
            <a:off x="8222166" y="2601949"/>
            <a:ext cx="37433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9F93-5256-91EE-AD1E-D13E8661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of the User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DDCD-B817-F6FD-65E2-C605BDF34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17753"/>
            <a:ext cx="11430000" cy="4047778"/>
          </a:xfrm>
        </p:spPr>
        <p:txBody>
          <a:bodyPr/>
          <a:lstStyle/>
          <a:p>
            <a:r>
              <a:rPr lang="en-US" dirty="0"/>
              <a:t>The SANS instruments are over-subscribed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8F71C-F9E6-81B0-358E-147DE4EB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6" t="16588" r="432" b="8967"/>
          <a:stretch>
            <a:fillRect/>
          </a:stretch>
        </p:blipFill>
        <p:spPr>
          <a:xfrm>
            <a:off x="3129776" y="3917792"/>
            <a:ext cx="6346286" cy="2505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CB5BB-34F8-E51C-76C4-829057BB1E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8" t="17913" r="658" b="9408"/>
          <a:stretch>
            <a:fillRect/>
          </a:stretch>
        </p:blipFill>
        <p:spPr>
          <a:xfrm>
            <a:off x="3059837" y="1457090"/>
            <a:ext cx="6416224" cy="24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A795-90AF-D292-F09C-B74C9B41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of the User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0988-DB30-2BC0-9C63-5593D109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56370"/>
            <a:ext cx="11430000" cy="4047778"/>
          </a:xfrm>
        </p:spPr>
        <p:txBody>
          <a:bodyPr/>
          <a:lstStyle/>
          <a:p>
            <a:r>
              <a:rPr lang="en-US" dirty="0"/>
              <a:t>The USANS instrument is over-subscribed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BD2FF-6BA4-F677-9D05-BFE7FD59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" t="17029" r="670" b="8967"/>
          <a:stretch>
            <a:fillRect/>
          </a:stretch>
        </p:blipFill>
        <p:spPr>
          <a:xfrm>
            <a:off x="3003395" y="2520177"/>
            <a:ext cx="6326459" cy="24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0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493A-D895-A85D-2513-69BD700A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Future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ED48B-D116-04F6-55F3-ABEA80B95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26634"/>
            <a:ext cx="11430000" cy="4847064"/>
          </a:xfrm>
        </p:spPr>
        <p:txBody>
          <a:bodyPr/>
          <a:lstStyle/>
          <a:p>
            <a:r>
              <a:rPr lang="en-US" dirty="0"/>
              <a:t>SANS is a widely-applicable technique that can be applied to problems in many fields of research</a:t>
            </a:r>
          </a:p>
          <a:p>
            <a:pPr lvl="1"/>
            <a:r>
              <a:rPr lang="en-US" dirty="0"/>
              <a:t>Chemistry, Physics, Materials Science, Structural Biology, etc.</a:t>
            </a:r>
          </a:p>
          <a:p>
            <a:endParaRPr lang="en-US" dirty="0"/>
          </a:p>
          <a:p>
            <a:r>
              <a:rPr lang="en-US" dirty="0"/>
              <a:t>Neutrons still provide unique information</a:t>
            </a:r>
          </a:p>
          <a:p>
            <a:pPr lvl="1"/>
            <a:r>
              <a:rPr lang="en-US" dirty="0"/>
              <a:t>Contrast variation methods and isotopic labeling</a:t>
            </a:r>
          </a:p>
          <a:p>
            <a:pPr lvl="1"/>
            <a:r>
              <a:rPr lang="en-US" dirty="0"/>
              <a:t>No radiation damage</a:t>
            </a:r>
          </a:p>
          <a:p>
            <a:pPr lvl="1"/>
            <a:r>
              <a:rPr lang="en-US" dirty="0"/>
              <a:t>Excellent penetration power through robust sample environments that can recreate real world conditions</a:t>
            </a:r>
          </a:p>
        </p:txBody>
      </p:sp>
    </p:spTree>
    <p:extLst>
      <p:ext uri="{BB962C8B-B14F-4D97-AF65-F5344CB8AC3E}">
        <p14:creationId xmlns:p14="http://schemas.microsoft.com/office/powerpoint/2010/main" val="194317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6264-453C-46A0-FB7D-73C23374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Future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CCA3-5856-E0EE-AEC1-E438BEF2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00975"/>
            <a:ext cx="11430000" cy="5070087"/>
          </a:xfrm>
        </p:spPr>
        <p:txBody>
          <a:bodyPr/>
          <a:lstStyle/>
          <a:p>
            <a:r>
              <a:rPr lang="en-US" dirty="0"/>
              <a:t>There has always been some variability in the oversubscription rate for SANS instruments, but demand remains strong</a:t>
            </a:r>
          </a:p>
          <a:p>
            <a:r>
              <a:rPr lang="en-US" dirty="0"/>
              <a:t>There is more interest in </a:t>
            </a:r>
            <a:r>
              <a:rPr lang="en-US" i="1" dirty="0"/>
              <a:t>in situ</a:t>
            </a:r>
            <a:r>
              <a:rPr lang="en-US" dirty="0"/>
              <a:t> studies</a:t>
            </a:r>
          </a:p>
          <a:p>
            <a:pPr lvl="1"/>
            <a:r>
              <a:rPr lang="en-US" dirty="0"/>
              <a:t>The ORNL facilities provide the high flux needed for such work</a:t>
            </a:r>
          </a:p>
          <a:p>
            <a:pPr lvl="1"/>
            <a:r>
              <a:rPr lang="en-US" dirty="0"/>
              <a:t>More investment is required</a:t>
            </a:r>
          </a:p>
          <a:p>
            <a:r>
              <a:rPr lang="en-US" dirty="0"/>
              <a:t>Improvements in automation and remote experiments can make SANS more accessible to more researchers</a:t>
            </a:r>
          </a:p>
          <a:p>
            <a:pPr lvl="1"/>
            <a:r>
              <a:rPr lang="en-US" dirty="0"/>
              <a:t>Make things easier for novices</a:t>
            </a:r>
          </a:p>
          <a:p>
            <a:pPr lvl="1"/>
            <a:r>
              <a:rPr lang="en-US" dirty="0"/>
              <a:t>Reduce costs of experiments</a:t>
            </a:r>
          </a:p>
          <a:p>
            <a:pPr lvl="1"/>
            <a:r>
              <a:rPr lang="en-US" dirty="0"/>
              <a:t>More investment is required</a:t>
            </a:r>
          </a:p>
        </p:txBody>
      </p:sp>
    </p:spTree>
    <p:extLst>
      <p:ext uri="{BB962C8B-B14F-4D97-AF65-F5344CB8AC3E}">
        <p14:creationId xmlns:p14="http://schemas.microsoft.com/office/powerpoint/2010/main" val="327556938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ABF2F0920324DBAB88FC649EFBEC9" ma:contentTypeVersion="4" ma:contentTypeDescription="Create a new document." ma:contentTypeScope="" ma:versionID="14b822b24c9fb3d4c5966914ddad6623">
  <xsd:schema xmlns:xsd="http://www.w3.org/2001/XMLSchema" xmlns:xs="http://www.w3.org/2001/XMLSchema" xmlns:p="http://schemas.microsoft.com/office/2006/metadata/properties" xmlns:ns2="092a311b-0f09-48f0-bd19-b8aa1763b1ad" targetNamespace="http://schemas.microsoft.com/office/2006/metadata/properties" ma:root="true" ma:fieldsID="f0551377b80cb642186ab2bdf256b939" ns2:_="">
    <xsd:import namespace="092a311b-0f09-48f0-bd19-b8aa1763b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a311b-0f09-48f0-bd19-b8aa1763b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9B987-BFE4-44D9-BC71-AE926CAC8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a311b-0f09-48f0-bd19-b8aa1763b1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1452</Words>
  <Application>Microsoft Office PowerPoint</Application>
  <PresentationFormat>Widescreen</PresentationFormat>
  <Paragraphs>226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Century Gothic</vt:lpstr>
      <vt:lpstr>ORNL</vt:lpstr>
      <vt:lpstr>The Suite of SANS Instruments at ORNL</vt:lpstr>
      <vt:lpstr>The SANS Suite of Instruments</vt:lpstr>
      <vt:lpstr>Scientific Productivity</vt:lpstr>
      <vt:lpstr>Scientific Productivity</vt:lpstr>
      <vt:lpstr>Strength of the User Community</vt:lpstr>
      <vt:lpstr>Strength of the User Community</vt:lpstr>
      <vt:lpstr>Strength of the User Community</vt:lpstr>
      <vt:lpstr>Expectations for Future Demand</vt:lpstr>
      <vt:lpstr>Expectations for Future Demand</vt:lpstr>
      <vt:lpstr>Expectations for Future Demand</vt:lpstr>
      <vt:lpstr>The Case for Future SANS Instruments</vt:lpstr>
      <vt:lpstr>The Case for Future SANS Instruments</vt:lpstr>
      <vt:lpstr>The Case for Future SANS Instruments</vt:lpstr>
      <vt:lpstr>The Case for Future SANS Instruments</vt:lpstr>
      <vt:lpstr>The Case for Future SANS Instruments</vt:lpstr>
      <vt:lpstr>The Future of USANS</vt:lpstr>
      <vt:lpstr>SWOT Analysis - SANS</vt:lpstr>
      <vt:lpstr>SWOT Analysis - USANS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2026-02-05T19:30:21Z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0x010100FC2ABF2F0920324DBAB88FC649EFBEC9</vt:lpwstr>
  </property>
</Properties>
</file>