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  <p:sldMasterId id="2147483961" r:id="rId2"/>
  </p:sldMasterIdLst>
  <p:notesMasterIdLst>
    <p:notesMasterId r:id="rId20"/>
  </p:notesMasterIdLst>
  <p:handoutMasterIdLst>
    <p:handoutMasterId r:id="rId21"/>
  </p:handoutMasterIdLst>
  <p:sldIdLst>
    <p:sldId id="2147481337" r:id="rId3"/>
    <p:sldId id="2147481341" r:id="rId4"/>
    <p:sldId id="2147481343" r:id="rId5"/>
    <p:sldId id="2147481344" r:id="rId6"/>
    <p:sldId id="2147469159" r:id="rId7"/>
    <p:sldId id="2147469125" r:id="rId8"/>
    <p:sldId id="2147469127" r:id="rId9"/>
    <p:sldId id="2147469135" r:id="rId10"/>
    <p:sldId id="2147469140" r:id="rId11"/>
    <p:sldId id="2147469138" r:id="rId12"/>
    <p:sldId id="2147469142" r:id="rId13"/>
    <p:sldId id="2147481423" r:id="rId14"/>
    <p:sldId id="2147481424" r:id="rId15"/>
    <p:sldId id="2147481348" r:id="rId16"/>
    <p:sldId id="2147481422" r:id="rId17"/>
    <p:sldId id="2147469148" r:id="rId18"/>
    <p:sldId id="21474814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  <p188:author id="{38075FBD-AC30-852B-2687-E52F7CB9D4DA}" name="Hugh O'Neill" initials="HO" userId="Hugh O'Neill" providerId="None"/>
  <p188:author id="{9E86DCCA-082A-7693-3FCD-555F3D8C3214}" name="Pingali, Sai Venkatesh" initials="PSV" userId="S::s6v@ornl.gov::9ba99e51-e99f-4651-b7ff-673b4e1444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000"/>
    <a:srgbClr val="7DBA00"/>
    <a:srgbClr val="FF9E1B"/>
    <a:srgbClr val="7DC397"/>
    <a:srgbClr val="ECECEC"/>
    <a:srgbClr val="4E008E"/>
    <a:srgbClr val="B50094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5" autoAdjust="0"/>
    <p:restoredTop sz="94422" autoAdjust="0"/>
  </p:normalViewPr>
  <p:slideViewPr>
    <p:cSldViewPr snapToGrid="0">
      <p:cViewPr varScale="1">
        <p:scale>
          <a:sx n="67" d="100"/>
          <a:sy n="67" d="100"/>
        </p:scale>
        <p:origin x="4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 O'Neill" userId="343544428_tp_dropbox_plus" providerId="OAuth2" clId="{8F38E0F0-5082-4B75-9771-B6EA0CDAB594}"/>
    <pc:docChg chg="delSld">
      <pc:chgData name="Hugh O'Neill" userId="343544428_tp_dropbox_plus" providerId="OAuth2" clId="{8F38E0F0-5082-4B75-9771-B6EA0CDAB594}" dt="2026-02-06T19:25:19.634" v="2" actId="47"/>
      <pc:docMkLst>
        <pc:docMk/>
      </pc:docMkLst>
      <pc:sldChg chg="del">
        <pc:chgData name="Hugh O'Neill" userId="343544428_tp_dropbox_plus" providerId="OAuth2" clId="{8F38E0F0-5082-4B75-9771-B6EA0CDAB594}" dt="2026-02-06T19:25:16.560" v="0" actId="47"/>
        <pc:sldMkLst>
          <pc:docMk/>
          <pc:sldMk cId="2551136088" sldId="2147481347"/>
        </pc:sldMkLst>
      </pc:sldChg>
      <pc:sldChg chg="del">
        <pc:chgData name="Hugh O'Neill" userId="343544428_tp_dropbox_plus" providerId="OAuth2" clId="{8F38E0F0-5082-4B75-9771-B6EA0CDAB594}" dt="2026-02-06T19:25:18.197" v="1" actId="47"/>
        <pc:sldMkLst>
          <pc:docMk/>
          <pc:sldMk cId="559609947" sldId="2147481426"/>
        </pc:sldMkLst>
      </pc:sldChg>
      <pc:sldChg chg="del">
        <pc:chgData name="Hugh O'Neill" userId="343544428_tp_dropbox_plus" providerId="OAuth2" clId="{8F38E0F0-5082-4B75-9771-B6EA0CDAB594}" dt="2026-02-06T19:25:19.634" v="2" actId="47"/>
        <pc:sldMkLst>
          <pc:docMk/>
          <pc:sldMk cId="3758307607" sldId="21474814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2/6/2026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2/6/2026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nl.sharepoint.com/sites/branding/SitePages/presentations.aspx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Accessing Title Slide Options </a:t>
            </a:r>
            <a:b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</a:b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The standard ORNL presentation template includes five branded title slide layouts: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Standard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The preferred layout for lab-wide and general presentations. Features a default aerial photograph of the lab.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Allows replacement of the default background with a custom full-slide image (16:9 or 4:3 landscape format).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Portrait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4:3 portrait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Landscape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16:9 landscape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Offers additional space for longer titles and multiple presenters.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Additional Lab-approved title slides specific to directorates and user facilities are available in PowerPoint under the following folders: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and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User Facility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, located in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Presentation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 Guidelines</a:t>
            </a:r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Image Rights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Any custom images, graphics, or photography must be owned by ORNL or used with documented permission from the original creator or source.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Appropriate Image Use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Select images that work well with the layout. Ensure the focal point of the image is not obscured by the title text and white overlay box.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Relevance and Impact.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Visuals are a key element of effective communication. Whenever possible, use imagery that enhances the message of your presentation and reflects ORNL’s mission and values.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Quality and Clarity.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Use high-resolution images for clarity on large screens. Avoid overly complex or dark images that may conflict with the title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Text-Only Option.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If no appropriate or approved imagery is available, or if imagery is not permitted for the subject matter, the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layout provides a clean, professional alternative.</a:t>
            </a: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r>
              <a:rPr lang="en-US" b="1" dirty="0">
                <a:effectLst/>
                <a:latin typeface="Aptos Light" panose="020B0004020202020204" pitchFamily="34" charset="0"/>
                <a:ea typeface="Aptos" panose="02000000000000000000" pitchFamily="2" charset="0"/>
              </a:rPr>
              <a:t>Learn more about ORNL presentations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  <a:hlinkClick r:id="rId3" tooltip="https://ornl.sharepoint.com/sites/branding/sitepages/electronic-presentations.aspx?xsdata=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&amp;sdata=mkhhmevsmln6eexwyzhoafhiuhjhrflmb2lzatvsofrktel1zlfjnxdndz0%3d&amp;ovuser=db3dbd43-4c4b-4544-9f8a-0553f9f5f25e%2c7nj%40ornl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https://ornl.sharepoint.com/sites/branding/SitePages/presentations.aspx</a:t>
            </a:r>
            <a:endParaRPr lang="en-US" b="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3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7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16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27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55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5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02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2CD3-FB95-D94F-9F04-F9F995EAB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45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S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- https://www.ornl.gov/facility/csmb&#10;">
            <a:extLst>
              <a:ext uri="{FF2B5EF4-FFF2-40B4-BE49-F238E27FC236}">
                <a16:creationId xmlns:a16="http://schemas.microsoft.com/office/drawing/2014/main" id="{7CAC9509-2799-4385-8AF6-3942B30BE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561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ornl.gov/facility/csmb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7" name="Picture 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43BACEF-B93D-57C6-7CC9-A871B57DED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43" y="1118087"/>
            <a:ext cx="3280024" cy="4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3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176ED754-D1B8-0F6B-97AE-060104A2BE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43" y="1118087"/>
            <a:ext cx="3280024" cy="4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5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pic>
        <p:nvPicPr>
          <p:cNvPr id="2" name="Picture 1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2D224B91-4B71-D28D-F7A9-61A9E8BE07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43" y="1118087"/>
            <a:ext cx="3280024" cy="4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8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EA2617D-0D69-9BD8-A7ED-D3F4B5F165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23" y="741639"/>
            <a:ext cx="3288593" cy="4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47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16B12F2-954C-CE28-307B-ABF5204CD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23" y="741639"/>
            <a:ext cx="3288593" cy="4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88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B7D24EC-5F70-9BD6-9119-0145767B63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23" y="741639"/>
            <a:ext cx="3288593" cy="4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2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C2E4171-8234-131E-4C58-DB7A8E12B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85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9295A18-7282-A302-86B2-4247FD7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3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7994D04-AE63-6052-45FD-25DE9FE7D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1EC35EDD-4D3F-81C4-F1FF-6C2A852670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F69B442-148A-A131-69FA-35933F7387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87E56B8-543F-7563-9948-C8668AC62F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51391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FE4A921-C88A-7CF9-AFCD-4766B8264F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5EEF569F-551B-701A-A23E-F83A48823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2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242245A-18F1-CACE-1A0A-37D29D6C5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7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21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0887C5C-40BC-65C6-FF29-71C836047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44" y="6387341"/>
            <a:ext cx="2222031" cy="3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/>
              <a:t>Supporting point 1</a:t>
            </a:r>
          </a:p>
          <a:p>
            <a:r>
              <a:rPr lang="en-US"/>
              <a:t>Supporting point 2</a:t>
            </a:r>
          </a:p>
          <a:p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47F4945-69A7-688E-5DDB-B7CA8D32B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55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F343B344-C27F-1547-2CDB-D9BD79AA50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82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AB2AB2A-66BD-8CAF-7E69-8C92F9692F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8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364544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741912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3807767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709986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840824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3CF1F718-4B5F-88A8-7E34-C9AAF0CE2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34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157757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373022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433973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2546952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15302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93682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93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0510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F3AC1285-CEA8-D215-5136-563FDED6B1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8" y="6386851"/>
            <a:ext cx="2212327" cy="3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91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 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195636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4479913-09DC-AEFE-BD07-353C975DB0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33931" y="2751219"/>
            <a:ext cx="8924138" cy="13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0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image" Target="../media/image14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60" r:id="rId2"/>
    <p:sldLayoutId id="2147483939" r:id="rId3"/>
    <p:sldLayoutId id="2147483896" r:id="rId4"/>
    <p:sldLayoutId id="2147483927" r:id="rId5"/>
    <p:sldLayoutId id="2147483941" r:id="rId6"/>
    <p:sldLayoutId id="2147483832" r:id="rId7"/>
    <p:sldLayoutId id="2147483894" r:id="rId8"/>
    <p:sldLayoutId id="2147483829" r:id="rId9"/>
    <p:sldLayoutId id="2147483897" r:id="rId10"/>
    <p:sldLayoutId id="2147483833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834" r:id="rId17"/>
    <p:sldLayoutId id="2147483940" r:id="rId18"/>
    <p:sldLayoutId id="2147483835" r:id="rId19"/>
    <p:sldLayoutId id="2147483928" r:id="rId20"/>
    <p:sldLayoutId id="2147483906" r:id="rId21"/>
    <p:sldLayoutId id="2147483905" r:id="rId22"/>
    <p:sldLayoutId id="2147483937" r:id="rId23"/>
    <p:sldLayoutId id="2147483947" r:id="rId24"/>
    <p:sldLayoutId id="2147483948" r:id="rId25"/>
    <p:sldLayoutId id="2147483951" r:id="rId26"/>
    <p:sldLayoutId id="2147483949" r:id="rId27"/>
    <p:sldLayoutId id="2147483959" r:id="rId28"/>
    <p:sldLayoutId id="2147483861" r:id="rId29"/>
    <p:sldLayoutId id="2147483958" r:id="rId30"/>
    <p:sldLayoutId id="2147483849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EB76E5C9-27D6-71E7-1B8C-DCA337A00DF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44" y="6387341"/>
            <a:ext cx="2222031" cy="3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3986" r:id="rId25"/>
    <p:sldLayoutId id="2147483987" r:id="rId26"/>
    <p:sldLayoutId id="2147483988" r:id="rId27"/>
    <p:sldLayoutId id="2147483989" r:id="rId28"/>
    <p:sldLayoutId id="2147483990" r:id="rId29"/>
    <p:sldLayoutId id="2147483991" r:id="rId30"/>
    <p:sldLayoutId id="2147483992" r:id="rId31"/>
    <p:sldLayoutId id="2147483993" r:id="rId32"/>
    <p:sldLayoutId id="2147483994" r:id="rId33"/>
    <p:sldLayoutId id="2147483995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38.png"/><Relationship Id="rId7" Type="http://schemas.openxmlformats.org/officeDocument/2006/relationships/image" Target="../media/image88.png"/><Relationship Id="rId12" Type="http://schemas.openxmlformats.org/officeDocument/2006/relationships/image" Target="../media/image9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7.emf"/><Relationship Id="rId11" Type="http://schemas.openxmlformats.org/officeDocument/2006/relationships/image" Target="../media/image92.jpeg"/><Relationship Id="rId5" Type="http://schemas.openxmlformats.org/officeDocument/2006/relationships/image" Target="../media/image86.emf"/><Relationship Id="rId10" Type="http://schemas.openxmlformats.org/officeDocument/2006/relationships/image" Target="../media/image91.jpeg"/><Relationship Id="rId4" Type="http://schemas.openxmlformats.org/officeDocument/2006/relationships/image" Target="../media/image85.emf"/><Relationship Id="rId9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8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emf"/><Relationship Id="rId12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jpe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Biological Labeling and Scattering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Hugh O’Neill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BLS Group leader, Center for Structural Molecular Biology Director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4DD6-D56A-CBFA-1361-19561C47E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Deuteration program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449DCF-7774-8209-F5DE-11A04FAF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57" y="3878229"/>
            <a:ext cx="30585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4C886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Small molecules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84F8152-5E38-399B-F4EA-315B2E5A8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94" y="3908195"/>
            <a:ext cx="31543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4C886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Biomacromolecules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DA58C-2447-42D3-608D-6D7F8D3C220A}"/>
              </a:ext>
            </a:extLst>
          </p:cNvPr>
          <p:cNvSpPr txBox="1"/>
          <p:nvPr/>
        </p:nvSpPr>
        <p:spPr>
          <a:xfrm>
            <a:off x="269740" y="899648"/>
            <a:ext cx="88104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We offer a variety of capabilities for training and support of users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D0D0990-A5AF-B5DD-29C6-F5430D4A2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953" y="4356639"/>
            <a:ext cx="37135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Lipids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Cholesterol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Precursors (amines/amides)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Monolignols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31407DA-00A2-258D-2B15-B353C785D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96" y="4356639"/>
            <a:ext cx="39092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Escherichia coli /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Yeast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Insect and mammalian cells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Soluble/membrane proteins</a:t>
            </a:r>
          </a:p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" name="Picture 11" descr="C:\Users\wys\AppData\Local\Microsoft\Windows\Temporary Internet Files\Content.Outlook\CE9KVTXZ\IMG_20170623_001124.jpg">
            <a:extLst>
              <a:ext uri="{FF2B5EF4-FFF2-40B4-BE49-F238E27FC236}">
                <a16:creationId xmlns:a16="http://schemas.microsoft.com/office/drawing/2014/main" id="{D118F3C0-3F7B-216E-621A-E9B142891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78"/>
          <a:stretch/>
        </p:blipFill>
        <p:spPr bwMode="auto">
          <a:xfrm>
            <a:off x="8893244" y="1794470"/>
            <a:ext cx="2523606" cy="17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C1E83708-6504-F111-FB72-8BC6EB2B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825" y="3857290"/>
            <a:ext cx="33532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4C886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Biophysical techniques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73F5C23-2459-6CB5-8B5F-93DFA2859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2996" y="4362653"/>
            <a:ext cx="326765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SAXS 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Light scattering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Spectroscopy</a:t>
            </a:r>
          </a:p>
          <a:p>
            <a:pPr marL="342900" marR="0" lvl="0" indent="-34290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Mass spectrometry (CNMS)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EE8AFB9-55B9-8B79-F908-9109A47F2B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7645" y="1781225"/>
          <a:ext cx="2135579" cy="183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2713854" imgH="2501120" progId="ChemDraw.Document.6.0">
                  <p:embed/>
                </p:oleObj>
              </mc:Choice>
              <mc:Fallback>
                <p:oleObj name="CS ChemDraw Drawing" r:id="rId5" imgW="2713854" imgH="2501120" progId="ChemDraw.Document.6.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EE8AFB9-55B9-8B79-F908-9109A47F2B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87645" y="1781225"/>
                        <a:ext cx="2135579" cy="1839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fermentor_vessel">
            <a:extLst>
              <a:ext uri="{FF2B5EF4-FFF2-40B4-BE49-F238E27FC236}">
                <a16:creationId xmlns:a16="http://schemas.microsoft.com/office/drawing/2014/main" id="{DCE60DE5-F069-2D41-2D81-1951D1E1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756" y="1707711"/>
            <a:ext cx="1459915" cy="19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E54F4-16E2-D6F9-0C1F-227A202998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9546" b="8484"/>
          <a:stretch/>
        </p:blipFill>
        <p:spPr>
          <a:xfrm>
            <a:off x="2639867" y="2277543"/>
            <a:ext cx="1777758" cy="1531216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BD7F2F1-4C3E-66C5-E3C3-72B383E96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meline&#10;&#10;AI-generated content may be incorrect.">
            <a:extLst>
              <a:ext uri="{FF2B5EF4-FFF2-40B4-BE49-F238E27FC236}">
                <a16:creationId xmlns:a16="http://schemas.microsoft.com/office/drawing/2014/main" id="{EBBC8384-C023-8638-26A5-5F6EB256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61" y="4345959"/>
            <a:ext cx="3883454" cy="2015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3D396-E3DF-8719-BD2F-B9C27FA0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Deuteration – future directions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3FCDE-849E-F42B-7318-9537EEECD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006" y="1233208"/>
            <a:ext cx="5232820" cy="3638472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Roboto"/>
                <a:ea typeface="Roboto"/>
                <a:cs typeface="Roboto"/>
              </a:rPr>
              <a:t>Deuterated ribonucleic acids (RNA)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Roboto"/>
                <a:ea typeface="Roboto"/>
                <a:cs typeface="Roboto"/>
              </a:rPr>
              <a:t>Automation of D</a:t>
            </a:r>
            <a:r>
              <a:rPr lang="en-US" sz="2400" baseline="-25000">
                <a:latin typeface="Roboto"/>
                <a:ea typeface="Roboto"/>
                <a:cs typeface="Roboto"/>
              </a:rPr>
              <a:t>2</a:t>
            </a:r>
            <a:r>
              <a:rPr lang="en-US" sz="2400">
                <a:latin typeface="Roboto"/>
                <a:ea typeface="Roboto"/>
                <a:cs typeface="Roboto"/>
              </a:rPr>
              <a:t>O adaptation for protein production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Carbohydrate deuteration</a:t>
            </a:r>
          </a:p>
          <a:p>
            <a:pPr marL="1028700" lvl="1" indent="-342900"/>
            <a:r>
              <a:rPr lang="en-US" sz="2200"/>
              <a:t>Biocompatible detergents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Expansion of lipid deuteration </a:t>
            </a:r>
          </a:p>
          <a:p>
            <a:pPr marL="971550" lvl="1" indent="-285750"/>
            <a:r>
              <a:rPr lang="en-US" sz="2200"/>
              <a:t>Bacteria and yeast (bio)</a:t>
            </a:r>
          </a:p>
          <a:p>
            <a:pPr marL="971550" lvl="1" indent="-285750"/>
            <a:r>
              <a:rPr lang="en-US" sz="2200"/>
              <a:t>Ionizable lipids (chem)</a:t>
            </a:r>
          </a:p>
          <a:p>
            <a:endParaRPr lang="en-US" sz="2400"/>
          </a:p>
          <a:p>
            <a:pPr marL="285750" indent="-285750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4CD85-FC99-FE9F-102D-125A35B8B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40" y="1222636"/>
            <a:ext cx="4489404" cy="217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B60E83-7D93-1645-94E7-2610358DF1DC}"/>
              </a:ext>
            </a:extLst>
          </p:cNvPr>
          <p:cNvSpPr txBox="1"/>
          <p:nvPr/>
        </p:nvSpPr>
        <p:spPr>
          <a:xfrm>
            <a:off x="6569445" y="779086"/>
            <a:ext cx="537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Aptos" panose="020B0004020202020204" pitchFamily="34" charset="0"/>
                <a:cs typeface="+mn-cs"/>
              </a:rPr>
              <a:t>Lauryl maltose neopentyl glycol synthetic pathway 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984517-8AB8-4BF8-C72D-27E9A8C82B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1" r="21699"/>
          <a:stretch/>
        </p:blipFill>
        <p:spPr bwMode="auto">
          <a:xfrm>
            <a:off x="10721087" y="4181348"/>
            <a:ext cx="915907" cy="221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4A59C-18F1-32DE-0CFD-54B4C70D7535}"/>
              </a:ext>
            </a:extLst>
          </p:cNvPr>
          <p:cNvSpPr txBox="1"/>
          <p:nvPr/>
        </p:nvSpPr>
        <p:spPr>
          <a:xfrm>
            <a:off x="8419806" y="6408208"/>
            <a:ext cx="302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https://doi.org/10.1016/j.str.2025.01.017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6A7D0-9F7C-A40A-1F79-9495346A368A}"/>
              </a:ext>
            </a:extLst>
          </p:cNvPr>
          <p:cNvSpPr txBox="1"/>
          <p:nvPr/>
        </p:nvSpPr>
        <p:spPr>
          <a:xfrm>
            <a:off x="7840471" y="3736543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Aptos" panose="020B0004020202020204" pitchFamily="34" charset="0"/>
                <a:cs typeface="+mn-cs"/>
              </a:rPr>
              <a:t>Selective deuteration of RNA 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C5DB644C-6598-EA2C-05BF-05389B22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54" y="5724970"/>
            <a:ext cx="2613221" cy="6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AEC97-E121-A9A4-FF2B-174BC647955A}"/>
              </a:ext>
            </a:extLst>
          </p:cNvPr>
          <p:cNvSpPr txBox="1"/>
          <p:nvPr/>
        </p:nvSpPr>
        <p:spPr>
          <a:xfrm>
            <a:off x="3851356" y="5353553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Aptos" panose="020B0004020202020204" pitchFamily="34" charset="0"/>
                <a:cs typeface="+mn-cs"/>
              </a:rPr>
              <a:t>B. subtilis cardiolipin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A937457-F0EA-74C2-1800-62693016E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6BD90E-3343-9128-F3BF-C76C44C36447}"/>
              </a:ext>
            </a:extLst>
          </p:cNvPr>
          <p:cNvSpPr txBox="1">
            <a:spLocks/>
          </p:cNvSpPr>
          <p:nvPr/>
        </p:nvSpPr>
        <p:spPr>
          <a:xfrm>
            <a:off x="429768" y="172720"/>
            <a:ext cx="11425236" cy="5355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Bio-SANS user program productivity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847F99F-7D83-EA2E-3D37-D0EE5939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60AAC-D148-8520-6FAB-24AA34BB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664"/>
          <a:stretch>
            <a:fillRect/>
          </a:stretch>
        </p:blipFill>
        <p:spPr>
          <a:xfrm>
            <a:off x="2976611" y="4001282"/>
            <a:ext cx="2943007" cy="2927288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19BCFFCE-4F3F-6764-1E7A-D9990A9A99D8}"/>
              </a:ext>
            </a:extLst>
          </p:cNvPr>
          <p:cNvSpPr txBox="1">
            <a:spLocks/>
          </p:cNvSpPr>
          <p:nvPr/>
        </p:nvSpPr>
        <p:spPr>
          <a:xfrm>
            <a:off x="316449" y="3456138"/>
            <a:ext cx="1582152" cy="2728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*Only 1 proposal call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4645B0-23D5-4CE4-3C06-985E3C07B520}"/>
              </a:ext>
            </a:extLst>
          </p:cNvPr>
          <p:cNvGrpSpPr/>
          <p:nvPr/>
        </p:nvGrpSpPr>
        <p:grpSpPr>
          <a:xfrm>
            <a:off x="316449" y="817183"/>
            <a:ext cx="3722494" cy="2927289"/>
            <a:chOff x="316449" y="817183"/>
            <a:chExt cx="3722494" cy="29272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7FBE3A-53AE-8B52-55FF-3329F9C8409D}"/>
                </a:ext>
              </a:extLst>
            </p:cNvPr>
            <p:cNvSpPr/>
            <p:nvPr/>
          </p:nvSpPr>
          <p:spPr>
            <a:xfrm>
              <a:off x="316449" y="817183"/>
              <a:ext cx="3722494" cy="2927289"/>
            </a:xfrm>
            <a:prstGeom prst="rect">
              <a:avLst/>
            </a:prstGeom>
            <a:noFill/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D71E50-CE71-88E1-A25B-22EB848089AB}"/>
                </a:ext>
              </a:extLst>
            </p:cNvPr>
            <p:cNvSpPr txBox="1"/>
            <p:nvPr/>
          </p:nvSpPr>
          <p:spPr>
            <a:xfrm>
              <a:off x="316449" y="954527"/>
              <a:ext cx="3722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Bio-SANS General User Proposals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60B8B2C-E993-5B67-2FDE-6D12F92C6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317" y="1381612"/>
              <a:ext cx="3310759" cy="2286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8D49B0-E55D-BDD5-BDD5-A59268A8134D}"/>
              </a:ext>
            </a:extLst>
          </p:cNvPr>
          <p:cNvGrpSpPr/>
          <p:nvPr/>
        </p:nvGrpSpPr>
        <p:grpSpPr>
          <a:xfrm>
            <a:off x="4315616" y="827557"/>
            <a:ext cx="3722494" cy="2927289"/>
            <a:chOff x="4315616" y="827557"/>
            <a:chExt cx="3722494" cy="29272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41FA003-A17A-485E-8C1C-5461497D8750}"/>
                </a:ext>
              </a:extLst>
            </p:cNvPr>
            <p:cNvSpPr/>
            <p:nvPr/>
          </p:nvSpPr>
          <p:spPr>
            <a:xfrm>
              <a:off x="4315616" y="827557"/>
              <a:ext cx="3722494" cy="2927289"/>
            </a:xfrm>
            <a:prstGeom prst="rect">
              <a:avLst/>
            </a:prstGeom>
            <a:noFill/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F7EF5C-1E1E-F409-1F45-1BC623CDB6DC}"/>
                </a:ext>
              </a:extLst>
            </p:cNvPr>
            <p:cNvSpPr txBox="1"/>
            <p:nvPr/>
          </p:nvSpPr>
          <p:spPr>
            <a:xfrm>
              <a:off x="4786444" y="947971"/>
              <a:ext cx="2780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Bio-SANS User Numbers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C054F1-5A17-27C9-DA91-5ADD3D077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8115" y="1393074"/>
              <a:ext cx="3457496" cy="2286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83E2A6-AD42-85B0-B005-0A26C6399B46}"/>
              </a:ext>
            </a:extLst>
          </p:cNvPr>
          <p:cNvGrpSpPr/>
          <p:nvPr/>
        </p:nvGrpSpPr>
        <p:grpSpPr>
          <a:xfrm>
            <a:off x="8746836" y="5628070"/>
            <a:ext cx="2564354" cy="804745"/>
            <a:chOff x="9197201" y="4259290"/>
            <a:chExt cx="2564354" cy="8047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7616C-ED63-BA64-2A60-DAA5E638D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47610" y="4768287"/>
              <a:ext cx="1546192" cy="295748"/>
            </a:xfrm>
            <a:prstGeom prst="rect">
              <a:avLst/>
            </a:prstGeom>
          </p:spPr>
        </p:pic>
        <p:pic>
          <p:nvPicPr>
            <p:cNvPr id="15" name="Picture 2" descr="FICUS logo">
              <a:extLst>
                <a:ext uri="{FF2B5EF4-FFF2-40B4-BE49-F238E27FC236}">
                  <a16:creationId xmlns:a16="http://schemas.microsoft.com/office/drawing/2014/main" id="{458C4F8A-E726-806F-AB49-22A5BF465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32694"/>
            <a:stretch/>
          </p:blipFill>
          <p:spPr bwMode="auto">
            <a:xfrm>
              <a:off x="10903512" y="4390086"/>
              <a:ext cx="858043" cy="324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51E78AD-07C7-76C8-1AEB-6A7E6F961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7201" y="4259290"/>
              <a:ext cx="861567" cy="430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DOE Joint Genome Institute - Biosciences Area">
              <a:extLst>
                <a:ext uri="{FF2B5EF4-FFF2-40B4-BE49-F238E27FC236}">
                  <a16:creationId xmlns:a16="http://schemas.microsoft.com/office/drawing/2014/main" id="{4D7B3E0B-D90B-1F4B-4C89-9632CA710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786" y="4381959"/>
              <a:ext cx="666913" cy="365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Image result for nsls-ii logo">
            <a:extLst>
              <a:ext uri="{FF2B5EF4-FFF2-40B4-BE49-F238E27FC236}">
                <a16:creationId xmlns:a16="http://schemas.microsoft.com/office/drawing/2014/main" id="{89D77776-3A1A-E46C-0246-35DA583B9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19" y="5142779"/>
            <a:ext cx="1685220" cy="3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3398E14-6B61-381B-34C3-FA1560DACFD6}"/>
              </a:ext>
            </a:extLst>
          </p:cNvPr>
          <p:cNvGrpSpPr/>
          <p:nvPr/>
        </p:nvGrpSpPr>
        <p:grpSpPr>
          <a:xfrm>
            <a:off x="8315814" y="827557"/>
            <a:ext cx="3722494" cy="2927289"/>
            <a:chOff x="8315814" y="827557"/>
            <a:chExt cx="3722494" cy="292728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80DBCDB-DFEC-05BE-1C81-6E60F39FB71A}"/>
                </a:ext>
              </a:extLst>
            </p:cNvPr>
            <p:cNvGrpSpPr/>
            <p:nvPr/>
          </p:nvGrpSpPr>
          <p:grpSpPr>
            <a:xfrm>
              <a:off x="8315814" y="827557"/>
              <a:ext cx="3722494" cy="2927289"/>
              <a:chOff x="8315814" y="807237"/>
              <a:chExt cx="3722494" cy="292728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87B613-844D-5781-6B43-4AFEC3CEF8B3}"/>
                  </a:ext>
                </a:extLst>
              </p:cNvPr>
              <p:cNvSpPr/>
              <p:nvPr/>
            </p:nvSpPr>
            <p:spPr>
              <a:xfrm>
                <a:off x="8315814" y="807237"/>
                <a:ext cx="3722494" cy="2927289"/>
              </a:xfrm>
              <a:prstGeom prst="rect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994B63-8544-4E93-7A04-F4F4E91614A6}"/>
                  </a:ext>
                </a:extLst>
              </p:cNvPr>
              <p:cNvSpPr txBox="1"/>
              <p:nvPr/>
            </p:nvSpPr>
            <p:spPr>
              <a:xfrm>
                <a:off x="8529014" y="953195"/>
                <a:ext cx="3296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Bio-SANS Publication Metrics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7716A7F-E9AF-3D2E-1761-CC4F69360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46598" y="1393074"/>
                <a:ext cx="3460927" cy="228600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521418-58CA-69DE-67C2-FE3A3023DFC3}"/>
                </a:ext>
              </a:extLst>
            </p:cNvPr>
            <p:cNvSpPr txBox="1"/>
            <p:nvPr/>
          </p:nvSpPr>
          <p:spPr>
            <a:xfrm>
              <a:off x="10799672" y="1481817"/>
              <a:ext cx="102303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Publications</a:t>
              </a:r>
            </a:p>
            <a:p>
              <a:r>
                <a:rPr lang="en-US" sz="11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HFIR cycles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6E6AE8-17F2-DF0B-8ED4-85D446B537FD}"/>
              </a:ext>
            </a:extLst>
          </p:cNvPr>
          <p:cNvSpPr txBox="1"/>
          <p:nvPr/>
        </p:nvSpPr>
        <p:spPr>
          <a:xfrm>
            <a:off x="8174211" y="4578224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Collaborative access mechanisms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98038-4C00-618D-6282-61BAF7BB6B00}"/>
              </a:ext>
            </a:extLst>
          </p:cNvPr>
          <p:cNvSpPr txBox="1"/>
          <p:nvPr/>
        </p:nvSpPr>
        <p:spPr>
          <a:xfrm>
            <a:off x="859012" y="4439724"/>
            <a:ext cx="246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Major science areas supported</a:t>
            </a:r>
          </a:p>
        </p:txBody>
      </p:sp>
    </p:spTree>
    <p:extLst>
      <p:ext uri="{BB962C8B-B14F-4D97-AF65-F5344CB8AC3E}">
        <p14:creationId xmlns:p14="http://schemas.microsoft.com/office/powerpoint/2010/main" val="12207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40723C-CEB8-4624-173B-80D6EC7D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7" y="456788"/>
            <a:ext cx="11430000" cy="539496"/>
          </a:xfrm>
        </p:spPr>
        <p:txBody>
          <a:bodyPr/>
          <a:lstStyle/>
          <a:p>
            <a:r>
              <a:rPr lang="en-US" dirty="0"/>
              <a:t>Bio-SANS comparison with other facilities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C08E61-0408-7983-7C33-377BC23A9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490763"/>
              </p:ext>
            </p:extLst>
          </p:nvPr>
        </p:nvGraphicFramePr>
        <p:xfrm>
          <a:off x="5492944" y="3372893"/>
          <a:ext cx="4796131" cy="288438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19083">
                  <a:extLst>
                    <a:ext uri="{9D8B030D-6E8A-4147-A177-3AD203B41FA5}">
                      <a16:colId xmlns:a16="http://schemas.microsoft.com/office/drawing/2014/main" val="2391499416"/>
                    </a:ext>
                  </a:extLst>
                </a:gridCol>
                <a:gridCol w="637278">
                  <a:extLst>
                    <a:ext uri="{9D8B030D-6E8A-4147-A177-3AD203B41FA5}">
                      <a16:colId xmlns:a16="http://schemas.microsoft.com/office/drawing/2014/main" val="3020668861"/>
                    </a:ext>
                  </a:extLst>
                </a:gridCol>
                <a:gridCol w="607388">
                  <a:extLst>
                    <a:ext uri="{9D8B030D-6E8A-4147-A177-3AD203B41FA5}">
                      <a16:colId xmlns:a16="http://schemas.microsoft.com/office/drawing/2014/main" val="2728302176"/>
                    </a:ext>
                  </a:extLst>
                </a:gridCol>
                <a:gridCol w="584135">
                  <a:extLst>
                    <a:ext uri="{9D8B030D-6E8A-4147-A177-3AD203B41FA5}">
                      <a16:colId xmlns:a16="http://schemas.microsoft.com/office/drawing/2014/main" val="4212656776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318263634"/>
                    </a:ext>
                  </a:extLst>
                </a:gridCol>
                <a:gridCol w="569844">
                  <a:extLst>
                    <a:ext uri="{9D8B030D-6E8A-4147-A177-3AD203B41FA5}">
                      <a16:colId xmlns:a16="http://schemas.microsoft.com/office/drawing/2014/main" val="204304998"/>
                    </a:ext>
                  </a:extLst>
                </a:gridCol>
                <a:gridCol w="608560">
                  <a:extLst>
                    <a:ext uri="{9D8B030D-6E8A-4147-A177-3AD203B41FA5}">
                      <a16:colId xmlns:a16="http://schemas.microsoft.com/office/drawing/2014/main" val="3512311227"/>
                    </a:ext>
                  </a:extLst>
                </a:gridCol>
              </a:tblGrid>
              <a:tr h="6974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Beamline publications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2022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2021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2020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5696058"/>
                  </a:ext>
                </a:extLst>
              </a:tr>
              <a:tr h="517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Bio-SANS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9605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GP-SANS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4604867"/>
                  </a:ext>
                </a:extLst>
              </a:tr>
              <a:tr h="286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EQ-SANS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1610727"/>
                  </a:ext>
                </a:extLst>
              </a:tr>
              <a:tr h="286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D11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5132320"/>
                  </a:ext>
                </a:extLst>
              </a:tr>
              <a:tr h="286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D22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3360332"/>
                  </a:ext>
                </a:extLst>
              </a:tr>
              <a:tr h="286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Bilby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5720773"/>
                  </a:ext>
                </a:extLst>
              </a:tr>
              <a:tr h="286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Quokka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4443893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1AFC84F-FB67-EB8B-09E1-4AAEAECB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973" y="6231747"/>
            <a:ext cx="1274284" cy="591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4504B-3409-2874-2A34-C9E10F03E160}"/>
              </a:ext>
            </a:extLst>
          </p:cNvPr>
          <p:cNvSpPr txBox="1"/>
          <p:nvPr/>
        </p:nvSpPr>
        <p:spPr>
          <a:xfrm>
            <a:off x="5653139" y="1023728"/>
            <a:ext cx="504336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200" dirty="0">
                <a:latin typeface="+mn-lt"/>
              </a:rPr>
              <a:t>Number of HFIR cycles per year (FY)</a:t>
            </a:r>
          </a:p>
        </p:txBody>
      </p:sp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471BBDD7-106E-1E98-905A-E48D9C5CA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253657"/>
              </p:ext>
            </p:extLst>
          </p:nvPr>
        </p:nvGraphicFramePr>
        <p:xfrm>
          <a:off x="5653139" y="1462399"/>
          <a:ext cx="454524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079">
                  <a:extLst>
                    <a:ext uri="{9D8B030D-6E8A-4147-A177-3AD203B41FA5}">
                      <a16:colId xmlns:a16="http://schemas.microsoft.com/office/drawing/2014/main" val="2427657903"/>
                    </a:ext>
                  </a:extLst>
                </a:gridCol>
                <a:gridCol w="757301">
                  <a:extLst>
                    <a:ext uri="{9D8B030D-6E8A-4147-A177-3AD203B41FA5}">
                      <a16:colId xmlns:a16="http://schemas.microsoft.com/office/drawing/2014/main" val="2268492034"/>
                    </a:ext>
                  </a:extLst>
                </a:gridCol>
                <a:gridCol w="821634">
                  <a:extLst>
                    <a:ext uri="{9D8B030D-6E8A-4147-A177-3AD203B41FA5}">
                      <a16:colId xmlns:a16="http://schemas.microsoft.com/office/drawing/2014/main" val="3610139029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1815981208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842736116"/>
                    </a:ext>
                  </a:extLst>
                </a:gridCol>
                <a:gridCol w="715484">
                  <a:extLst>
                    <a:ext uri="{9D8B030D-6E8A-4147-A177-3AD203B41FA5}">
                      <a16:colId xmlns:a16="http://schemas.microsoft.com/office/drawing/2014/main" val="2208986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85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2.4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6.1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6900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14203D9-760B-9BD1-02D4-ACD863286209}"/>
              </a:ext>
            </a:extLst>
          </p:cNvPr>
          <p:cNvSpPr txBox="1"/>
          <p:nvPr/>
        </p:nvSpPr>
        <p:spPr>
          <a:xfrm>
            <a:off x="5228206" y="2939942"/>
            <a:ext cx="590362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200" dirty="0">
                <a:latin typeface="+mn-lt"/>
              </a:rPr>
              <a:t>SANS beamline publications comparison (CY)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C63C3-2671-1A2C-301B-226FE274C325}"/>
              </a:ext>
            </a:extLst>
          </p:cNvPr>
          <p:cNvSpPr txBox="1"/>
          <p:nvPr/>
        </p:nvSpPr>
        <p:spPr>
          <a:xfrm flipH="1">
            <a:off x="9317990" y="2287358"/>
            <a:ext cx="971085" cy="297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aseline="30000" dirty="0">
                <a:latin typeface="+mn-lt"/>
              </a:rPr>
              <a:t>2 </a:t>
            </a:r>
            <a:r>
              <a:rPr lang="en-US" sz="1400" dirty="0">
                <a:latin typeface="+mn-lt"/>
              </a:rPr>
              <a:t>remote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0C0F47-9758-5D3F-6005-952FB805AE93}"/>
              </a:ext>
            </a:extLst>
          </p:cNvPr>
          <p:cNvSpPr txBox="1"/>
          <p:nvPr/>
        </p:nvSpPr>
        <p:spPr>
          <a:xfrm flipH="1">
            <a:off x="6142479" y="2287358"/>
            <a:ext cx="231543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aseline="30000" dirty="0">
                <a:latin typeface="+mn-lt"/>
              </a:rPr>
              <a:t>1</a:t>
            </a:r>
            <a:r>
              <a:rPr lang="en-US" sz="1400" dirty="0">
                <a:latin typeface="+mn-lt"/>
              </a:rPr>
              <a:t>4.1 user program cycles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946554-907B-BF73-AAB1-48140BD0A23C}"/>
              </a:ext>
            </a:extLst>
          </p:cNvPr>
          <p:cNvSpPr txBox="1">
            <a:spLocks/>
          </p:cNvSpPr>
          <p:nvPr/>
        </p:nvSpPr>
        <p:spPr>
          <a:xfrm>
            <a:off x="279940" y="1756677"/>
            <a:ext cx="4513120" cy="39297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scientific output of Bio-SANS is lower in comparison to other SANS instruments. Possible reasons- </a:t>
            </a:r>
          </a:p>
          <a:p>
            <a:pPr lvl="1"/>
            <a:r>
              <a:rPr lang="en-US" sz="2000" dirty="0"/>
              <a:t>Restricted science mission</a:t>
            </a:r>
          </a:p>
          <a:p>
            <a:pPr lvl="1"/>
            <a:r>
              <a:rPr lang="en-US" sz="2000" dirty="0"/>
              <a:t>Lower staffing level compared to other instruments (2 instrument scientists vs. 3 at other instruments/facilities)</a:t>
            </a:r>
          </a:p>
          <a:p>
            <a:pPr lvl="1"/>
            <a:r>
              <a:rPr lang="en-US" sz="2000" dirty="0"/>
              <a:t>Non-expert user community means that the team is very involved in turning data to publications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324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1E34CA-F97C-6AEB-54E4-5B782C6FD54A}"/>
              </a:ext>
            </a:extLst>
          </p:cNvPr>
          <p:cNvSpPr txBox="1">
            <a:spLocks/>
          </p:cNvSpPr>
          <p:nvPr/>
        </p:nvSpPr>
        <p:spPr>
          <a:xfrm>
            <a:off x="217895" y="960044"/>
            <a:ext cx="7599111" cy="5418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Biological SANS Workshop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Educate users on practical aspects of SANS experiments and data analysis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Two-day virtual event held annually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Workshops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National meetings (e.g., ACA)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Neutron schools at ORNL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Other outreach activities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Engage BER community in collaboration with Structural Biology Resources, FICUS (JGI, EMSL)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CSMB website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CSMB website; Bio-deuteration, SANS experiment set-up and execution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BER Structural Biology Portal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6F4D586-CEF7-B9CA-C04E-2335CB18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01" y="399619"/>
            <a:ext cx="11492432" cy="482368"/>
          </a:xfrm>
        </p:spPr>
        <p:txBody>
          <a:bodyPr/>
          <a:lstStyle/>
          <a:p>
            <a:r>
              <a:rPr lang="en-US"/>
              <a:t>Outreach, dissemination and training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B319B3-E128-38FA-1145-D826CB235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6" t="10268" r="27414" b="22299"/>
          <a:stretch/>
        </p:blipFill>
        <p:spPr>
          <a:xfrm>
            <a:off x="8476937" y="3947532"/>
            <a:ext cx="3253246" cy="2636148"/>
          </a:xfrm>
          <a:prstGeom prst="rect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D3165BA8-5BFC-F0EC-5924-E7D3541F9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59" y="1563147"/>
            <a:ext cx="2676292" cy="2132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A43D7B-7385-918B-96A8-AF8386630350}"/>
              </a:ext>
            </a:extLst>
          </p:cNvPr>
          <p:cNvSpPr txBox="1"/>
          <p:nvPr/>
        </p:nvSpPr>
        <p:spPr>
          <a:xfrm>
            <a:off x="8519530" y="1215482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Bio-SANS workshop statistics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BD66662-DBE8-8FD8-D44A-06937E885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92AB-2028-760B-F8D8-7077A29D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29" y="82802"/>
            <a:ext cx="11492432" cy="886397"/>
          </a:xfrm>
        </p:spPr>
        <p:txBody>
          <a:bodyPr/>
          <a:lstStyle/>
          <a:p>
            <a:r>
              <a:rPr lang="en-US" dirty="0"/>
              <a:t>SWOT Analysis – Bio-SANS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907CBA-EE70-36A2-50F7-3FC1BC05126D}"/>
              </a:ext>
            </a:extLst>
          </p:cNvPr>
          <p:cNvCxnSpPr>
            <a:cxnSpLocks/>
          </p:cNvCxnSpPr>
          <p:nvPr/>
        </p:nvCxnSpPr>
        <p:spPr>
          <a:xfrm>
            <a:off x="5999356" y="146914"/>
            <a:ext cx="0" cy="64676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64D06F-F5B3-5CBA-83CA-A1BFC0DDF42B}"/>
              </a:ext>
            </a:extLst>
          </p:cNvPr>
          <p:cNvCxnSpPr>
            <a:cxnSpLocks/>
          </p:cNvCxnSpPr>
          <p:nvPr/>
        </p:nvCxnSpPr>
        <p:spPr>
          <a:xfrm flipH="1">
            <a:off x="294657" y="3058087"/>
            <a:ext cx="114093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69B048-1534-2AEA-D607-58FA1F7D21EA}"/>
              </a:ext>
            </a:extLst>
          </p:cNvPr>
          <p:cNvSpPr txBox="1"/>
          <p:nvPr/>
        </p:nvSpPr>
        <p:spPr>
          <a:xfrm>
            <a:off x="253129" y="915843"/>
            <a:ext cx="5666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dirty="0"/>
              <a:t>A dedicated program for biological systems science</a:t>
            </a:r>
          </a:p>
          <a:p>
            <a:pPr marL="342900" indent="-342900">
              <a:buAutoNum type="arabicPeriod"/>
            </a:pPr>
            <a:r>
              <a:rPr lang="en-US" sz="1600" dirty="0"/>
              <a:t>Large dynamic Q-range</a:t>
            </a:r>
          </a:p>
          <a:p>
            <a:pPr marL="342900" indent="-342900">
              <a:buAutoNum type="arabicPeriod"/>
            </a:pPr>
            <a:r>
              <a:rPr lang="en-US" sz="1600" dirty="0"/>
              <a:t>Automation in data collection &amp; Auto–reduction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Diverse sample environments for Bio- community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3-panel detectors enable time resolved studies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GUI for Interactive data analysis of biomolecules in 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37C1D-0BBD-9EB8-8873-07766EDD9B48}"/>
              </a:ext>
            </a:extLst>
          </p:cNvPr>
          <p:cNvSpPr txBox="1"/>
          <p:nvPr/>
        </p:nvSpPr>
        <p:spPr>
          <a:xfrm>
            <a:off x="6118713" y="947809"/>
            <a:ext cx="59528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Live data reduction is not available</a:t>
            </a:r>
          </a:p>
          <a:p>
            <a:pPr marL="342900" indent="-342900">
              <a:buAutoNum type="arabicPeriod"/>
            </a:pPr>
            <a:r>
              <a:rPr lang="en-US" sz="1600" dirty="0"/>
              <a:t>Current velocity selector has limited functionality for varying wavelength and resolution  </a:t>
            </a:r>
          </a:p>
          <a:p>
            <a:pPr marL="342900" indent="-342900">
              <a:buAutoNum type="arabicPeriod"/>
            </a:pPr>
            <a:r>
              <a:rPr lang="en-US" sz="1600" dirty="0"/>
              <a:t>Experiment to Publication time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Data from Bio-SANS is not AI ready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Lack of AI expertise for instrument and data analysis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Irregular HFIR reactor operation’s  impact to user program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Lack of space for offline SE testing/development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0DBCE-24EF-6027-0E46-8C828746C2C1}"/>
              </a:ext>
            </a:extLst>
          </p:cNvPr>
          <p:cNvSpPr txBox="1"/>
          <p:nvPr/>
        </p:nvSpPr>
        <p:spPr>
          <a:xfrm>
            <a:off x="6186669" y="3559049"/>
            <a:ext cx="59528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Non-expert community for biological scattering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General lack of user-friendly data analysis tools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Users heavily rely on IS to turn data into publication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Specialized engineering support on automation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Lack of AI expertise 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Limited access to high-power computational resources to facilitate ‘Opportunities’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Potential issues with moving Bio-SANS during HBRR – limited SE storage space at Bio-SANS </a:t>
            </a:r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C3B66B-CE77-ADD1-110D-56A51B26AA5D}"/>
              </a:ext>
            </a:extLst>
          </p:cNvPr>
          <p:cNvSpPr txBox="1"/>
          <p:nvPr/>
        </p:nvSpPr>
        <p:spPr>
          <a:xfrm>
            <a:off x="213284" y="3520055"/>
            <a:ext cx="5786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dirty="0"/>
              <a:t>Use of AI in data pipeline (Design, execution, analysis)</a:t>
            </a:r>
          </a:p>
          <a:p>
            <a:pPr marL="342900" indent="-342900">
              <a:buAutoNum type="arabicPeriod"/>
            </a:pPr>
            <a:r>
              <a:rPr lang="en-US" sz="1600" dirty="0"/>
              <a:t>Expand for low-Q for hierarchical systems</a:t>
            </a:r>
          </a:p>
          <a:p>
            <a:pPr marL="342900" indent="-342900">
              <a:buAutoNum type="arabicPeriod"/>
            </a:pPr>
            <a:r>
              <a:rPr lang="en-US" sz="1600" dirty="0"/>
              <a:t>Integration of real time MD with data collection for studying flexible proteins</a:t>
            </a:r>
          </a:p>
          <a:p>
            <a:pPr marL="342900" indent="-342900">
              <a:buAutoNum type="arabicPeriod"/>
            </a:pPr>
            <a:r>
              <a:rPr lang="en-US" sz="1600" dirty="0"/>
              <a:t>Improve signal-to-noise using polarization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Incorporation of multi-modal techniques for data collection 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Develop a robust time resolved studies program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Engagement with other User facilities (SANS/SAXS) during HBRR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Develop higher resolution detectors for SANS instruments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3D9B2-A4BC-A4A4-390D-B9B3A00A0B20}"/>
              </a:ext>
            </a:extLst>
          </p:cNvPr>
          <p:cNvSpPr txBox="1"/>
          <p:nvPr/>
        </p:nvSpPr>
        <p:spPr>
          <a:xfrm>
            <a:off x="213284" y="496472"/>
            <a:ext cx="120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Strengths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B8895-D800-754A-C90F-7BEACF069620}"/>
              </a:ext>
            </a:extLst>
          </p:cNvPr>
          <p:cNvSpPr txBox="1"/>
          <p:nvPr/>
        </p:nvSpPr>
        <p:spPr>
          <a:xfrm>
            <a:off x="6039202" y="496472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Weaknesses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0CAA52-67CC-4492-28AF-A287BF94322A}"/>
              </a:ext>
            </a:extLst>
          </p:cNvPr>
          <p:cNvSpPr txBox="1"/>
          <p:nvPr/>
        </p:nvSpPr>
        <p:spPr>
          <a:xfrm>
            <a:off x="213284" y="3082209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Opportunities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B131D-E878-77DD-2025-D010B0B6A8F7}"/>
              </a:ext>
            </a:extLst>
          </p:cNvPr>
          <p:cNvSpPr txBox="1"/>
          <p:nvPr/>
        </p:nvSpPr>
        <p:spPr>
          <a:xfrm>
            <a:off x="6118713" y="3093367"/>
            <a:ext cx="97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Threats</a:t>
            </a:r>
          </a:p>
        </p:txBody>
      </p:sp>
    </p:spTree>
    <p:extLst>
      <p:ext uri="{BB962C8B-B14F-4D97-AF65-F5344CB8AC3E}">
        <p14:creationId xmlns:p14="http://schemas.microsoft.com/office/powerpoint/2010/main" val="276335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A4512-914B-5053-DFA8-8D53302E6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8246">
            <a:off x="10542950" y="4182361"/>
            <a:ext cx="1302601" cy="1660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B3B2AC-1698-8B26-3D0B-27626AE4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/>
              <a:t>Summary – key outcomes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913059-6552-77FF-F57F-4A59B376591C}"/>
              </a:ext>
            </a:extLst>
          </p:cNvPr>
          <p:cNvSpPr txBox="1">
            <a:spLocks/>
          </p:cNvSpPr>
          <p:nvPr/>
        </p:nvSpPr>
        <p:spPr>
          <a:xfrm>
            <a:off x="429767" y="1326297"/>
            <a:ext cx="8295133" cy="41641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Enabling technology developments 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Instrument upgrades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Sample environments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Data analysis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Bio-deuteration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Leveraging neutron scattering expertise and capabilities at the SNS/HFIR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Developing strategic collaborative partnerships supporting BER-relevant science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Engagement with the structural biology community through outreach, training and dissemination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A3357-9871-C196-6D44-995FDB5CBDB1}"/>
              </a:ext>
            </a:extLst>
          </p:cNvPr>
          <p:cNvSpPr/>
          <p:nvPr/>
        </p:nvSpPr>
        <p:spPr>
          <a:xfrm>
            <a:off x="67795" y="673805"/>
            <a:ext cx="11791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6BA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Continued development of CSMB science and user program in key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0F4AB-A395-78C7-047C-5432120F7F4D}"/>
              </a:ext>
            </a:extLst>
          </p:cNvPr>
          <p:cNvSpPr/>
          <p:nvPr/>
        </p:nvSpPr>
        <p:spPr>
          <a:xfrm>
            <a:off x="738896" y="5685509"/>
            <a:ext cx="9874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6BA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To address future challenges in understanding complex biological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26ACFD-FC7E-6DE2-6C5D-9767B5705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4442">
            <a:off x="9899800" y="3756711"/>
            <a:ext cx="1369458" cy="161816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B664B3A-A69B-A384-F9C3-5BDC01D40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428">
            <a:off x="9143189" y="3483695"/>
            <a:ext cx="1299421" cy="16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D1B8B0-2C96-4E74-DF3B-E6379CACC4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14" t="982" r="16251" b="-14487"/>
          <a:stretch/>
        </p:blipFill>
        <p:spPr>
          <a:xfrm>
            <a:off x="9000231" y="1184663"/>
            <a:ext cx="2666632" cy="2276572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9F2F251-91B2-EFD1-9B8E-6B2009384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69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65140-4D41-7D15-3D28-2F21793B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0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105A5C-12F2-BEFC-E1A2-70CFC0AC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5161"/>
            <a:ext cx="11430000" cy="539496"/>
          </a:xfrm>
        </p:spPr>
        <p:txBody>
          <a:bodyPr/>
          <a:lstStyle/>
          <a:p>
            <a:r>
              <a:rPr lang="en-US" dirty="0"/>
              <a:t>Biological Labeling and Scattering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17D1BC-E4AF-9012-0A14-6FEB0F24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671" y="2059732"/>
            <a:ext cx="5300284" cy="3078223"/>
          </a:xfrm>
          <a:ln w="254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US" sz="2200" b="1" i="1" dirty="0"/>
              <a:t>Supported by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DOE Biological and Environmental Research</a:t>
            </a:r>
          </a:p>
          <a:p>
            <a:pPr lvl="1">
              <a:spcBef>
                <a:spcPts val="300"/>
              </a:spcBef>
            </a:pPr>
            <a:r>
              <a:rPr lang="en-US" sz="2200" b="1" dirty="0">
                <a:solidFill>
                  <a:schemeClr val="tx2"/>
                </a:solidFill>
              </a:rPr>
              <a:t>Center for Structural Molecular Biology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Biofuels SFA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LAMBDA </a:t>
            </a:r>
            <a:r>
              <a:rPr lang="en-US" sz="2000"/>
              <a:t>project (SEED)</a:t>
            </a:r>
            <a:endParaRPr lang="en-US" sz="2000" dirty="0"/>
          </a:p>
          <a:p>
            <a:pPr lvl="1">
              <a:spcBef>
                <a:spcPts val="300"/>
              </a:spcBef>
            </a:pPr>
            <a:r>
              <a:rPr lang="en-US" sz="2000" dirty="0"/>
              <a:t>Multimodal SANS instrument for the STS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BES-SUF (NSD FWP)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BES- </a:t>
            </a:r>
            <a:r>
              <a:rPr lang="en-US" sz="2000" dirty="0" err="1"/>
              <a:t>BRaVE</a:t>
            </a:r>
            <a:r>
              <a:rPr lang="en-US" sz="2000" dirty="0"/>
              <a:t> (Taskforce 5, LBNL lead)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ORNL LDRD</a:t>
            </a:r>
          </a:p>
          <a:p>
            <a:pPr marL="0" indent="0">
              <a:spcBef>
                <a:spcPts val="300"/>
              </a:spcBef>
              <a:buNone/>
            </a:pPr>
            <a:endParaRPr lang="en-US" sz="2000" dirty="0"/>
          </a:p>
          <a:p>
            <a:pPr>
              <a:spcBef>
                <a:spcPts val="300"/>
              </a:spcBef>
            </a:pPr>
            <a:endParaRPr lang="en-US" sz="20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F7D7253-8DFD-207B-805D-87AC9C2D8789}"/>
              </a:ext>
            </a:extLst>
          </p:cNvPr>
          <p:cNvSpPr txBox="1">
            <a:spLocks/>
          </p:cNvSpPr>
          <p:nvPr/>
        </p:nvSpPr>
        <p:spPr>
          <a:xfrm>
            <a:off x="7405449" y="1819141"/>
            <a:ext cx="4006692" cy="122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F9DDFE0-A2EA-604C-9193-D26E7247F095}"/>
              </a:ext>
            </a:extLst>
          </p:cNvPr>
          <p:cNvSpPr txBox="1">
            <a:spLocks/>
          </p:cNvSpPr>
          <p:nvPr/>
        </p:nvSpPr>
        <p:spPr>
          <a:xfrm>
            <a:off x="157480" y="5545919"/>
            <a:ext cx="3266440" cy="9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71D2916-C021-8A0F-0206-AFD8C9086546}"/>
              </a:ext>
            </a:extLst>
          </p:cNvPr>
          <p:cNvSpPr txBox="1">
            <a:spLocks/>
          </p:cNvSpPr>
          <p:nvPr/>
        </p:nvSpPr>
        <p:spPr>
          <a:xfrm>
            <a:off x="36273" y="2217956"/>
            <a:ext cx="4006692" cy="143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479BAD-9835-9B7C-320C-72C59C96827A}"/>
              </a:ext>
            </a:extLst>
          </p:cNvPr>
          <p:cNvSpPr/>
          <p:nvPr/>
        </p:nvSpPr>
        <p:spPr>
          <a:xfrm>
            <a:off x="8413257" y="1061920"/>
            <a:ext cx="2660904" cy="2084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Bio-labs </a:t>
            </a:r>
          </a:p>
          <a:p>
            <a:pPr algn="ctr"/>
            <a:r>
              <a:rPr lang="en-US" dirty="0"/>
              <a:t>Supports biological sample preparation for SNS/HFIR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CED08A-33FA-7245-ACB7-B3039A45758B}"/>
              </a:ext>
            </a:extLst>
          </p:cNvPr>
          <p:cNvSpPr/>
          <p:nvPr/>
        </p:nvSpPr>
        <p:spPr>
          <a:xfrm>
            <a:off x="415737" y="1060273"/>
            <a:ext cx="2663783" cy="20864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Bio-SANS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Science and User Program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9C268A-05DB-7691-FD3D-11FA28306F1B}"/>
              </a:ext>
            </a:extLst>
          </p:cNvPr>
          <p:cNvSpPr/>
          <p:nvPr/>
        </p:nvSpPr>
        <p:spPr>
          <a:xfrm>
            <a:off x="429767" y="4095539"/>
            <a:ext cx="2660904" cy="2084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Second Target Station </a:t>
            </a:r>
          </a:p>
          <a:p>
            <a:pPr algn="ctr"/>
            <a:r>
              <a:rPr lang="en-US" sz="1600" dirty="0"/>
              <a:t>SANS instrument concept and science program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E44E2B-B643-976A-7657-6698FAAE9C04}"/>
              </a:ext>
            </a:extLst>
          </p:cNvPr>
          <p:cNvSpPr/>
          <p:nvPr/>
        </p:nvSpPr>
        <p:spPr>
          <a:xfrm>
            <a:off x="8390955" y="4103875"/>
            <a:ext cx="2660904" cy="2084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Small molecule deuteration</a:t>
            </a:r>
          </a:p>
          <a:p>
            <a:pPr algn="ctr"/>
            <a:r>
              <a:rPr lang="en-US" dirty="0"/>
              <a:t>Collaboration with the CNMS</a:t>
            </a:r>
          </a:p>
        </p:txBody>
      </p:sp>
    </p:spTree>
    <p:extLst>
      <p:ext uri="{BB962C8B-B14F-4D97-AF65-F5344CB8AC3E}">
        <p14:creationId xmlns:p14="http://schemas.microsoft.com/office/powerpoint/2010/main" val="301933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82453-241F-BF18-4ED4-ABA41EFD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81C878-1FF8-C4BF-593A-DEBDC211D65E}"/>
              </a:ext>
            </a:extLst>
          </p:cNvPr>
          <p:cNvSpPr txBox="1"/>
          <p:nvPr/>
        </p:nvSpPr>
        <p:spPr>
          <a:xfrm>
            <a:off x="0" y="84287"/>
            <a:ext cx="1170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BLS group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AD082-6D34-AE69-3512-B36365B06F0A}"/>
              </a:ext>
            </a:extLst>
          </p:cNvPr>
          <p:cNvSpPr txBox="1"/>
          <p:nvPr/>
        </p:nvSpPr>
        <p:spPr>
          <a:xfrm>
            <a:off x="1696250" y="4442796"/>
            <a:ext cx="162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    </a:t>
            </a:r>
          </a:p>
        </p:txBody>
      </p:sp>
      <p:graphicFrame>
        <p:nvGraphicFramePr>
          <p:cNvPr id="6" name="Table 17">
            <a:extLst>
              <a:ext uri="{FF2B5EF4-FFF2-40B4-BE49-F238E27FC236}">
                <a16:creationId xmlns:a16="http://schemas.microsoft.com/office/drawing/2014/main" id="{6B8428BE-28E2-38E6-C73D-E32F4B4B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181737"/>
              </p:ext>
            </p:extLst>
          </p:nvPr>
        </p:nvGraphicFramePr>
        <p:xfrm>
          <a:off x="1701135" y="2376542"/>
          <a:ext cx="7744905" cy="720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44">
                  <a:extLst>
                    <a:ext uri="{9D8B030D-6E8A-4147-A177-3AD203B41FA5}">
                      <a16:colId xmlns:a16="http://schemas.microsoft.com/office/drawing/2014/main" val="1994267643"/>
                    </a:ext>
                  </a:extLst>
                </a:gridCol>
                <a:gridCol w="1090344">
                  <a:extLst>
                    <a:ext uri="{9D8B030D-6E8A-4147-A177-3AD203B41FA5}">
                      <a16:colId xmlns:a16="http://schemas.microsoft.com/office/drawing/2014/main" val="2495718640"/>
                    </a:ext>
                  </a:extLst>
                </a:gridCol>
                <a:gridCol w="1090344">
                  <a:extLst>
                    <a:ext uri="{9D8B030D-6E8A-4147-A177-3AD203B41FA5}">
                      <a16:colId xmlns:a16="http://schemas.microsoft.com/office/drawing/2014/main" val="1879868705"/>
                    </a:ext>
                  </a:extLst>
                </a:gridCol>
                <a:gridCol w="1115779">
                  <a:extLst>
                    <a:ext uri="{9D8B030D-6E8A-4147-A177-3AD203B41FA5}">
                      <a16:colId xmlns:a16="http://schemas.microsoft.com/office/drawing/2014/main" val="4213853574"/>
                    </a:ext>
                  </a:extLst>
                </a:gridCol>
                <a:gridCol w="1129410">
                  <a:extLst>
                    <a:ext uri="{9D8B030D-6E8A-4147-A177-3AD203B41FA5}">
                      <a16:colId xmlns:a16="http://schemas.microsoft.com/office/drawing/2014/main" val="3539928767"/>
                    </a:ext>
                  </a:extLst>
                </a:gridCol>
                <a:gridCol w="1106806">
                  <a:extLst>
                    <a:ext uri="{9D8B030D-6E8A-4147-A177-3AD203B41FA5}">
                      <a16:colId xmlns:a16="http://schemas.microsoft.com/office/drawing/2014/main" val="1053687497"/>
                    </a:ext>
                  </a:extLst>
                </a:gridCol>
                <a:gridCol w="1121878">
                  <a:extLst>
                    <a:ext uri="{9D8B030D-6E8A-4147-A177-3AD203B41FA5}">
                      <a16:colId xmlns:a16="http://schemas.microsoft.com/office/drawing/2014/main" val="3457816770"/>
                    </a:ext>
                  </a:extLst>
                </a:gridCol>
              </a:tblGrid>
              <a:tr h="72042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Hugh O’Neill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Sai-Venkatesh Pingali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Wellington Leite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Alan Hicks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Qiu Zhang</a:t>
                      </a:r>
                      <a:r>
                        <a:rPr lang="en-US" sz="1200" b="0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>
                          <a:solidFill>
                            <a:schemeClr val="bg1"/>
                          </a:solidFill>
                        </a:rPr>
                        <a:t>HongHai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 Zhang</a:t>
                      </a:r>
                      <a:r>
                        <a:rPr lang="en-US" sz="1200" b="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Kevin Weiss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9015"/>
                  </a:ext>
                </a:extLst>
              </a:tr>
            </a:tbl>
          </a:graphicData>
        </a:graphic>
      </p:graphicFrame>
      <p:pic>
        <p:nvPicPr>
          <p:cNvPr id="7" name="Picture 2" descr="Venky Pingali">
            <a:extLst>
              <a:ext uri="{FF2B5EF4-FFF2-40B4-BE49-F238E27FC236}">
                <a16:creationId xmlns:a16="http://schemas.microsoft.com/office/drawing/2014/main" id="{A0921370-F1E4-1BA8-3E88-985386C2A8D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80" y="1007072"/>
            <a:ext cx="1186365" cy="13892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B765095-F393-1F9D-47D7-41432A6F5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741" y="1017241"/>
            <a:ext cx="1236702" cy="13892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7A230A3-DBED-5FB2-A3FD-1CE73572A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214" y="968390"/>
            <a:ext cx="1236702" cy="13892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C0E376-AD1C-FBA8-1EB1-53178129FE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83"/>
          <a:stretch/>
        </p:blipFill>
        <p:spPr>
          <a:xfrm>
            <a:off x="3874813" y="1007072"/>
            <a:ext cx="1182071" cy="13257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6" descr="Photo">
            <a:extLst>
              <a:ext uri="{FF2B5EF4-FFF2-40B4-BE49-F238E27FC236}">
                <a16:creationId xmlns:a16="http://schemas.microsoft.com/office/drawing/2014/main" id="{1B7C5D6C-365C-91C8-2061-B1E0761A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81" y="1027220"/>
            <a:ext cx="982701" cy="13102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oto">
            <a:extLst>
              <a:ext uri="{FF2B5EF4-FFF2-40B4-BE49-F238E27FC236}">
                <a16:creationId xmlns:a16="http://schemas.microsoft.com/office/drawing/2014/main" id="{B71C18EB-846E-7D1E-3F9C-23F0E470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75" y="956943"/>
            <a:ext cx="1015012" cy="13533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7">
            <a:extLst>
              <a:ext uri="{FF2B5EF4-FFF2-40B4-BE49-F238E27FC236}">
                <a16:creationId xmlns:a16="http://schemas.microsoft.com/office/drawing/2014/main" id="{CF77BA9A-029D-B238-B875-93DEA172A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62607"/>
              </p:ext>
            </p:extLst>
          </p:nvPr>
        </p:nvGraphicFramePr>
        <p:xfrm>
          <a:off x="2462974" y="5359584"/>
          <a:ext cx="6623026" cy="720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44">
                  <a:extLst>
                    <a:ext uri="{9D8B030D-6E8A-4147-A177-3AD203B41FA5}">
                      <a16:colId xmlns:a16="http://schemas.microsoft.com/office/drawing/2014/main" val="1994267643"/>
                    </a:ext>
                  </a:extLst>
                </a:gridCol>
                <a:gridCol w="1090344">
                  <a:extLst>
                    <a:ext uri="{9D8B030D-6E8A-4147-A177-3AD203B41FA5}">
                      <a16:colId xmlns:a16="http://schemas.microsoft.com/office/drawing/2014/main" val="2495718640"/>
                    </a:ext>
                  </a:extLst>
                </a:gridCol>
                <a:gridCol w="1090344">
                  <a:extLst>
                    <a:ext uri="{9D8B030D-6E8A-4147-A177-3AD203B41FA5}">
                      <a16:colId xmlns:a16="http://schemas.microsoft.com/office/drawing/2014/main" val="1879868705"/>
                    </a:ext>
                  </a:extLst>
                </a:gridCol>
                <a:gridCol w="1115779">
                  <a:extLst>
                    <a:ext uri="{9D8B030D-6E8A-4147-A177-3AD203B41FA5}">
                      <a16:colId xmlns:a16="http://schemas.microsoft.com/office/drawing/2014/main" val="4213853574"/>
                    </a:ext>
                  </a:extLst>
                </a:gridCol>
                <a:gridCol w="1129410">
                  <a:extLst>
                    <a:ext uri="{9D8B030D-6E8A-4147-A177-3AD203B41FA5}">
                      <a16:colId xmlns:a16="http://schemas.microsoft.com/office/drawing/2014/main" val="3539928767"/>
                    </a:ext>
                  </a:extLst>
                </a:gridCol>
                <a:gridCol w="1106805">
                  <a:extLst>
                    <a:ext uri="{9D8B030D-6E8A-4147-A177-3AD203B41FA5}">
                      <a16:colId xmlns:a16="http://schemas.microsoft.com/office/drawing/2014/main" val="1053687497"/>
                    </a:ext>
                  </a:extLst>
                </a:gridCol>
              </a:tblGrid>
              <a:tr h="72042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Jenny Warnock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Sharique 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Luoxi 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Anton Astner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Brandon Nusser</a:t>
                      </a:r>
                      <a:r>
                        <a:rPr lang="en-US" sz="1200" b="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Shivam Pandit</a:t>
                      </a:r>
                      <a:r>
                        <a:rPr lang="en-US" sz="1200" b="0" baseline="30000" dirty="0">
                          <a:solidFill>
                            <a:srgbClr val="FE5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9015"/>
                  </a:ext>
                </a:extLst>
              </a:tr>
            </a:tbl>
          </a:graphicData>
        </a:graphic>
      </p:graphicFrame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id="{08391855-1D90-5579-39A2-7B1822B9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13" y="1042231"/>
            <a:ext cx="967937" cy="12905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">
            <a:extLst>
              <a:ext uri="{FF2B5EF4-FFF2-40B4-BE49-F238E27FC236}">
                <a16:creationId xmlns:a16="http://schemas.microsoft.com/office/drawing/2014/main" id="{B78B5D40-2B5B-0970-F13B-54821F8C2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72" y="3978528"/>
            <a:ext cx="1015012" cy="13533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">
            <a:extLst>
              <a:ext uri="{FF2B5EF4-FFF2-40B4-BE49-F238E27FC236}">
                <a16:creationId xmlns:a16="http://schemas.microsoft.com/office/drawing/2014/main" id="{2BC073F5-EDFC-4398-8B8D-717A2945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68" y="4050093"/>
            <a:ext cx="940558" cy="125407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">
            <a:extLst>
              <a:ext uri="{FF2B5EF4-FFF2-40B4-BE49-F238E27FC236}">
                <a16:creationId xmlns:a16="http://schemas.microsoft.com/office/drawing/2014/main" id="{23975B6D-0023-DD06-7377-1A456579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13" y="4103341"/>
            <a:ext cx="883601" cy="11781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to">
            <a:extLst>
              <a:ext uri="{FF2B5EF4-FFF2-40B4-BE49-F238E27FC236}">
                <a16:creationId xmlns:a16="http://schemas.microsoft.com/office/drawing/2014/main" id="{407F405E-F2F6-ADB3-D9B7-465F78FC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63" y="4077799"/>
            <a:ext cx="940558" cy="12540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to">
            <a:extLst>
              <a:ext uri="{FF2B5EF4-FFF2-40B4-BE49-F238E27FC236}">
                <a16:creationId xmlns:a16="http://schemas.microsoft.com/office/drawing/2014/main" id="{5A8F43FD-4FAE-1279-FC3A-BF99FF15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01" y="4103341"/>
            <a:ext cx="910914" cy="12145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oto">
            <a:extLst>
              <a:ext uri="{FF2B5EF4-FFF2-40B4-BE49-F238E27FC236}">
                <a16:creationId xmlns:a16="http://schemas.microsoft.com/office/drawing/2014/main" id="{22932D35-8362-2822-D992-442675F5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266" y="4124185"/>
            <a:ext cx="910915" cy="12145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FAC6A9-D89E-260B-3917-15C96A1CC3CE}"/>
              </a:ext>
            </a:extLst>
          </p:cNvPr>
          <p:cNvSpPr txBox="1"/>
          <p:nvPr/>
        </p:nvSpPr>
        <p:spPr>
          <a:xfrm>
            <a:off x="116957" y="647160"/>
            <a:ext cx="162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+mj-lt"/>
              </a:rPr>
              <a:t>Staff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A7B27C-E321-4525-13BC-666601376E83}"/>
              </a:ext>
            </a:extLst>
          </p:cNvPr>
          <p:cNvSpPr txBox="1"/>
          <p:nvPr/>
        </p:nvSpPr>
        <p:spPr>
          <a:xfrm>
            <a:off x="116957" y="3495285"/>
            <a:ext cx="454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+mj-lt"/>
              </a:rPr>
              <a:t>Post-docs and students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8CFAC0-D7F2-8857-8B59-229CE03C945C}"/>
              </a:ext>
            </a:extLst>
          </p:cNvPr>
          <p:cNvSpPr txBox="1"/>
          <p:nvPr/>
        </p:nvSpPr>
        <p:spPr>
          <a:xfrm>
            <a:off x="2170365" y="6219978"/>
            <a:ext cx="8004242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>
                <a:latin typeface="+mn-lt"/>
              </a:rPr>
              <a:t>Matrixed </a:t>
            </a:r>
            <a:r>
              <a:rPr lang="en-US" i="1" dirty="0"/>
              <a:t>staff : </a:t>
            </a:r>
            <a:r>
              <a:rPr lang="en-US" i="1" baseline="30000" dirty="0"/>
              <a:t>1</a:t>
            </a:r>
            <a:r>
              <a:rPr lang="en-US" i="1" dirty="0">
                <a:latin typeface="+mn-lt"/>
              </a:rPr>
              <a:t>Lab Support Group, </a:t>
            </a:r>
            <a:r>
              <a:rPr lang="en-US" i="1" baseline="30000" dirty="0">
                <a:latin typeface="+mn-lt"/>
              </a:rPr>
              <a:t>2</a:t>
            </a:r>
            <a:r>
              <a:rPr lang="en-US" i="1" dirty="0">
                <a:latin typeface="+mn-lt"/>
              </a:rPr>
              <a:t>Macromolecular Structures Group CNMS, </a:t>
            </a:r>
          </a:p>
          <a:p>
            <a:pPr>
              <a:lnSpc>
                <a:spcPct val="90000"/>
              </a:lnSpc>
            </a:pPr>
            <a:r>
              <a:rPr lang="en-US" i="1" dirty="0"/>
              <a:t>	            </a:t>
            </a:r>
            <a:r>
              <a:rPr lang="en-US" i="1" baseline="30000" dirty="0"/>
              <a:t>3</a:t>
            </a:r>
            <a:r>
              <a:rPr lang="en-US" i="1" dirty="0"/>
              <a:t>Center for Structural Biophysics, BESSD</a:t>
            </a:r>
            <a:endParaRPr lang="en-US" i="1" dirty="0">
              <a:latin typeface="+mn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A8A1D5-B836-6093-9E5F-5046674A7A98}"/>
              </a:ext>
            </a:extLst>
          </p:cNvPr>
          <p:cNvCxnSpPr>
            <a:cxnSpLocks/>
          </p:cNvCxnSpPr>
          <p:nvPr/>
        </p:nvCxnSpPr>
        <p:spPr>
          <a:xfrm flipH="1">
            <a:off x="2890684" y="3218051"/>
            <a:ext cx="96500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77D2C6-4522-B147-DCEC-397F47CF85E7}"/>
              </a:ext>
            </a:extLst>
          </p:cNvPr>
          <p:cNvSpPr txBox="1"/>
          <p:nvPr/>
        </p:nvSpPr>
        <p:spPr>
          <a:xfrm>
            <a:off x="3858944" y="3033385"/>
            <a:ext cx="11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Bio-SANS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C2C650-0CDA-A867-03C5-AE7A0A42D615}"/>
              </a:ext>
            </a:extLst>
          </p:cNvPr>
          <p:cNvCxnSpPr>
            <a:cxnSpLocks/>
          </p:cNvCxnSpPr>
          <p:nvPr/>
        </p:nvCxnSpPr>
        <p:spPr>
          <a:xfrm>
            <a:off x="4980039" y="3218051"/>
            <a:ext cx="96500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62DF13-C6C5-3A7E-BDDA-3547C6DFFABE}"/>
              </a:ext>
            </a:extLst>
          </p:cNvPr>
          <p:cNvCxnSpPr>
            <a:cxnSpLocks/>
          </p:cNvCxnSpPr>
          <p:nvPr/>
        </p:nvCxnSpPr>
        <p:spPr>
          <a:xfrm flipH="1">
            <a:off x="6172486" y="3226930"/>
            <a:ext cx="73152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647A5D-DD33-17AF-9920-5605CDEE1DE1}"/>
              </a:ext>
            </a:extLst>
          </p:cNvPr>
          <p:cNvSpPr txBox="1"/>
          <p:nvPr/>
        </p:nvSpPr>
        <p:spPr>
          <a:xfrm>
            <a:off x="6904006" y="3033385"/>
            <a:ext cx="17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Bio-deuteration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B11E4-5396-9AF0-C428-5362CF1721F5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684815" y="3205664"/>
            <a:ext cx="731520" cy="123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6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FB9AE-9D22-3F8C-DCA2-AEA877C0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151137"/>
            <a:ext cx="9672515" cy="56028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ADBE40-55D8-29D7-7CE2-1B318F7D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Center for Structural Molecular Biology</a:t>
            </a:r>
            <a:br>
              <a:rPr lang="en-US" dirty="0"/>
            </a:br>
            <a:r>
              <a:rPr lang="en-US" sz="2800" b="0" i="1" dirty="0"/>
              <a:t>A DOE – BER supported Structural Biology Resource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900BB3E-0585-B1D0-91E2-8DAA9EAC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104007"/>
            <a:ext cx="1303720" cy="60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33156D-D38E-C4B2-1912-FD62D5A93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1"/>
          <a:stretch/>
        </p:blipFill>
        <p:spPr bwMode="auto">
          <a:xfrm>
            <a:off x="8275254" y="2177592"/>
            <a:ext cx="2267184" cy="153418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27210F-EEBB-6D59-C351-DD8C648B282B}"/>
              </a:ext>
            </a:extLst>
          </p:cNvPr>
          <p:cNvSpPr txBox="1"/>
          <p:nvPr/>
        </p:nvSpPr>
        <p:spPr>
          <a:xfrm>
            <a:off x="10300650" y="3176241"/>
            <a:ext cx="162354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Nanoplastics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 in soil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0DC36-FC9B-9E4D-6696-9446B25D1C80}"/>
              </a:ext>
            </a:extLst>
          </p:cNvPr>
          <p:cNvSpPr txBox="1"/>
          <p:nvPr/>
        </p:nvSpPr>
        <p:spPr>
          <a:xfrm>
            <a:off x="10476798" y="3711772"/>
            <a:ext cx="1447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Astner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et al.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PLOS ONE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2020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662C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8F273-BBC8-3D49-55E3-D1C180BD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409729"/>
            <a:ext cx="11492432" cy="886397"/>
          </a:xfrm>
        </p:spPr>
        <p:txBody>
          <a:bodyPr/>
          <a:lstStyle/>
          <a:p>
            <a:r>
              <a:rPr lang="en-US" dirty="0"/>
              <a:t>SANS provides unique insights into biological systems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716E8-3208-9495-E883-6553F9DD4377}"/>
              </a:ext>
            </a:extLst>
          </p:cNvPr>
          <p:cNvSpPr txBox="1"/>
          <p:nvPr/>
        </p:nvSpPr>
        <p:spPr>
          <a:xfrm>
            <a:off x="314692" y="1425905"/>
            <a:ext cx="414314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charset="0"/>
              </a:rPr>
              <a:t>Biofuels and Bioproducts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568A0-8E33-4EDD-0DDA-A184A8E6B9D9}"/>
              </a:ext>
            </a:extLst>
          </p:cNvPr>
          <p:cNvSpPr txBox="1"/>
          <p:nvPr/>
        </p:nvSpPr>
        <p:spPr>
          <a:xfrm>
            <a:off x="4178907" y="1425905"/>
            <a:ext cx="414314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charset="0"/>
              </a:rPr>
              <a:t>Microbial Conversion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2C83E-5B32-901D-7547-ECE06E941DC2}"/>
              </a:ext>
            </a:extLst>
          </p:cNvPr>
          <p:cNvSpPr txBox="1"/>
          <p:nvPr/>
        </p:nvSpPr>
        <p:spPr>
          <a:xfrm>
            <a:off x="7842578" y="1435605"/>
            <a:ext cx="414314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charset="0"/>
              </a:rPr>
              <a:t>Environmental Processes</a:t>
            </a:r>
          </a:p>
        </p:txBody>
      </p:sp>
      <p:pic>
        <p:nvPicPr>
          <p:cNvPr id="7" name="Picture 6" descr="A picture containing chart&#10;&#10;AI-generated content may be incorrect.">
            <a:extLst>
              <a:ext uri="{FF2B5EF4-FFF2-40B4-BE49-F238E27FC236}">
                <a16:creationId xmlns:a16="http://schemas.microsoft.com/office/drawing/2014/main" id="{17325994-6476-F26F-625B-4D4E8B34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04" y="2940102"/>
            <a:ext cx="3090455" cy="1153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67D416-FC87-FC41-3DAF-DF9BB9173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86" y="1928315"/>
            <a:ext cx="1479321" cy="191615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2A8E0D-9EDE-02F7-72D3-4F6817E7F3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16" y="1787828"/>
            <a:ext cx="1810383" cy="135778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030E6-8DA4-E31C-FA73-A946CA555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981" y="1869142"/>
            <a:ext cx="1464245" cy="147187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09CBF0-C309-9FE7-039D-63E3B6FED2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11" r="19173" b="53795"/>
          <a:stretch/>
        </p:blipFill>
        <p:spPr>
          <a:xfrm>
            <a:off x="4178906" y="4093872"/>
            <a:ext cx="1335373" cy="1534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B9B8AB-2517-44EA-94F4-D03CB9A048B2}"/>
              </a:ext>
            </a:extLst>
          </p:cNvPr>
          <p:cNvSpPr txBox="1"/>
          <p:nvPr/>
        </p:nvSpPr>
        <p:spPr>
          <a:xfrm>
            <a:off x="110916" y="1898519"/>
            <a:ext cx="20338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Cell wall structure of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 transgenic plants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956DA-4C85-30EF-99BA-A0B390F6B6D0}"/>
              </a:ext>
            </a:extLst>
          </p:cNvPr>
          <p:cNvSpPr txBox="1"/>
          <p:nvPr/>
        </p:nvSpPr>
        <p:spPr>
          <a:xfrm>
            <a:off x="2281288" y="5997220"/>
            <a:ext cx="2033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Dahiya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Biotech Biofuels 2025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662C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91D34-2224-0BB3-22B3-924A257710A0}"/>
              </a:ext>
            </a:extLst>
          </p:cNvPr>
          <p:cNvSpPr txBox="1"/>
          <p:nvPr/>
        </p:nvSpPr>
        <p:spPr>
          <a:xfrm>
            <a:off x="5480657" y="4250181"/>
            <a:ext cx="226718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Solvent mediated membrane disruption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48714D-482B-1538-478A-254E6EFAD82F}"/>
              </a:ext>
            </a:extLst>
          </p:cNvPr>
          <p:cNvSpPr txBox="1"/>
          <p:nvPr/>
        </p:nvSpPr>
        <p:spPr>
          <a:xfrm>
            <a:off x="5525282" y="4703671"/>
            <a:ext cx="18791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Tan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Langmuir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8A33EA-578E-7061-6A84-E0DA0AF61963}"/>
              </a:ext>
            </a:extLst>
          </p:cNvPr>
          <p:cNvSpPr txBox="1"/>
          <p:nvPr/>
        </p:nvSpPr>
        <p:spPr>
          <a:xfrm>
            <a:off x="4017615" y="2056914"/>
            <a:ext cx="18925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Anaerobic respiration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CF099-6579-B30D-D51F-EAF1FB7A6B81}"/>
              </a:ext>
            </a:extLst>
          </p:cNvPr>
          <p:cNvSpPr txBox="1"/>
          <p:nvPr/>
        </p:nvSpPr>
        <p:spPr>
          <a:xfrm>
            <a:off x="4275128" y="2571573"/>
            <a:ext cx="1657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Khan et al.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Chem. Sci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C60371-ABED-A730-3595-E41EF472D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740" r="43281" b="52346"/>
          <a:stretch/>
        </p:blipFill>
        <p:spPr bwMode="auto">
          <a:xfrm>
            <a:off x="8286303" y="4290251"/>
            <a:ext cx="2756523" cy="1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83F45D-99B9-1891-D30B-2B130E31B4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1447"/>
          <a:stretch/>
        </p:blipFill>
        <p:spPr>
          <a:xfrm>
            <a:off x="10381282" y="4828979"/>
            <a:ext cx="1323089" cy="1043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16D92-F1C6-B1BA-31FA-0D6C033AA0EF}"/>
              </a:ext>
            </a:extLst>
          </p:cNvPr>
          <p:cNvSpPr txBox="1"/>
          <p:nvPr/>
        </p:nvSpPr>
        <p:spPr>
          <a:xfrm>
            <a:off x="7677802" y="5238110"/>
            <a:ext cx="18925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Biological ice nucleation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F335C5-419A-73DA-7C69-B2FB6FDF53A8}"/>
              </a:ext>
            </a:extLst>
          </p:cNvPr>
          <p:cNvSpPr txBox="1"/>
          <p:nvPr/>
        </p:nvSpPr>
        <p:spPr>
          <a:xfrm>
            <a:off x="8117465" y="5652942"/>
            <a:ext cx="1657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Meister, Boise State</a:t>
            </a:r>
          </a:p>
        </p:txBody>
      </p:sp>
      <p:pic>
        <p:nvPicPr>
          <p:cNvPr id="1030" name="Picture 6" descr="Fig. 7">
            <a:extLst>
              <a:ext uri="{FF2B5EF4-FFF2-40B4-BE49-F238E27FC236}">
                <a16:creationId xmlns:a16="http://schemas.microsoft.com/office/drawing/2014/main" id="{08A056A8-33B2-22B2-4FBD-BEEEEA317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6878" y="4653551"/>
            <a:ext cx="1904912" cy="12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2">
            <a:extLst>
              <a:ext uri="{FF2B5EF4-FFF2-40B4-BE49-F238E27FC236}">
                <a16:creationId xmlns:a16="http://schemas.microsoft.com/office/drawing/2014/main" id="{6E5F18DE-D03F-E2C6-EF01-7DA8B8627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3" r="68886"/>
          <a:stretch/>
        </p:blipFill>
        <p:spPr bwMode="auto">
          <a:xfrm>
            <a:off x="1908966" y="4585253"/>
            <a:ext cx="1201874" cy="8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04BA98-C58B-69F7-8C6D-C1859374225D}"/>
              </a:ext>
            </a:extLst>
          </p:cNvPr>
          <p:cNvSpPr txBox="1"/>
          <p:nvPr/>
        </p:nvSpPr>
        <p:spPr>
          <a:xfrm>
            <a:off x="2281288" y="5525455"/>
            <a:ext cx="20546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Cell wall disruption by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loosenins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53C695-8E3D-3BFE-34DE-ED30D5FA94E1}"/>
              </a:ext>
            </a:extLst>
          </p:cNvPr>
          <p:cNvSpPr txBox="1"/>
          <p:nvPr/>
        </p:nvSpPr>
        <p:spPr>
          <a:xfrm>
            <a:off x="302489" y="2519544"/>
            <a:ext cx="2033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Senanayake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et al.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ACS Sus Chem Eng 2023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662C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952A84C-CEF0-8839-6BE1-5D505D5FF9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AC67C7-8803-704B-9D8C-E769DCA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34489"/>
            <a:ext cx="11430000" cy="539496"/>
          </a:xfrm>
        </p:spPr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Bio-SANS Instrument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900940-FC97-8E4B-B10C-295EEB748323}"/>
              </a:ext>
            </a:extLst>
          </p:cNvPr>
          <p:cNvSpPr txBox="1">
            <a:spLocks/>
          </p:cNvSpPr>
          <p:nvPr/>
        </p:nvSpPr>
        <p:spPr>
          <a:xfrm>
            <a:off x="626844" y="2879993"/>
            <a:ext cx="5097554" cy="28892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Three-detector array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Wide dynamic range from 0.003 – 0.85 Å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Simultaneous scattering/transmission measurements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Semi-transparent beam stop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User-friendly data acquisition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Auto data reduction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Versatile space for sample environments</a:t>
            </a:r>
          </a:p>
        </p:txBody>
      </p:sp>
      <p:pic>
        <p:nvPicPr>
          <p:cNvPr id="5" name="Picture 4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5CE324C7-9289-1887-D361-7032F9ED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20228" b="56410"/>
          <a:stretch/>
        </p:blipFill>
        <p:spPr bwMode="auto">
          <a:xfrm>
            <a:off x="2557979" y="939262"/>
            <a:ext cx="7557084" cy="1061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512D0-6E0D-E607-83C2-AEB04FA2AC0E}"/>
              </a:ext>
            </a:extLst>
          </p:cNvPr>
          <p:cNvSpPr txBox="1"/>
          <p:nvPr/>
        </p:nvSpPr>
        <p:spPr>
          <a:xfrm>
            <a:off x="611965" y="618495"/>
            <a:ext cx="1096806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Instrument innovations enable new science and efficient use of neutrons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21112-0786-5BB4-AAE7-89CA9D6D2854}"/>
              </a:ext>
            </a:extLst>
          </p:cNvPr>
          <p:cNvSpPr txBox="1"/>
          <p:nvPr/>
        </p:nvSpPr>
        <p:spPr>
          <a:xfrm>
            <a:off x="1087191" y="2255564"/>
            <a:ext cx="35764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Instrument features</a:t>
            </a:r>
          </a:p>
        </p:txBody>
      </p:sp>
      <p:pic>
        <p:nvPicPr>
          <p:cNvPr id="17" name="Picture 16" descr="A computer screen with green and blue squares&#10;&#10;Description automatically generated">
            <a:extLst>
              <a:ext uri="{FF2B5EF4-FFF2-40B4-BE49-F238E27FC236}">
                <a16:creationId xmlns:a16="http://schemas.microsoft.com/office/drawing/2014/main" id="{9CADA75A-4181-2088-4890-951272A92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3" t="13572" r="8044" b="53383"/>
          <a:stretch/>
        </p:blipFill>
        <p:spPr>
          <a:xfrm>
            <a:off x="6736392" y="2680296"/>
            <a:ext cx="3378671" cy="125928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5FDD06-C28E-851E-E40E-058CEABB8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227" y="2662584"/>
            <a:ext cx="1406173" cy="16131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9973EA-C866-C2E0-F8F9-3AFC33E5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424" y="4852651"/>
            <a:ext cx="4097568" cy="186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6DC67C-5A73-9B6F-5BD5-A72CDAF19076}"/>
              </a:ext>
            </a:extLst>
          </p:cNvPr>
          <p:cNvSpPr txBox="1"/>
          <p:nvPr/>
        </p:nvSpPr>
        <p:spPr>
          <a:xfrm>
            <a:off x="6650439" y="4511019"/>
            <a:ext cx="48935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Future: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Extending Bio-SANS low-Q coverage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3BF84-A5FD-8363-4B99-A96EAC269E63}"/>
              </a:ext>
            </a:extLst>
          </p:cNvPr>
          <p:cNvSpPr txBox="1"/>
          <p:nvPr/>
        </p:nvSpPr>
        <p:spPr>
          <a:xfrm>
            <a:off x="7298449" y="2221033"/>
            <a:ext cx="48935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Bio-SANS three-detector array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370DB3-B27A-CC16-0C61-B7767884C730}"/>
              </a:ext>
            </a:extLst>
          </p:cNvPr>
          <p:cNvSpPr txBox="1"/>
          <p:nvPr/>
        </p:nvSpPr>
        <p:spPr>
          <a:xfrm>
            <a:off x="3111062" y="6445941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Bio-SANS Talk (Venky Pingali)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10FB6A7-42AA-F439-419A-83586D81B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9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BA0E-0316-EC62-8DDA-8B4253CB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Bio-SANS – Sample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BF81-A9B7-A3DE-E65C-C4FF910D9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242" y="3737105"/>
            <a:ext cx="2890509" cy="387833"/>
          </a:xfrm>
        </p:spPr>
        <p:txBody>
          <a:bodyPr/>
          <a:lstStyle/>
          <a:p>
            <a:r>
              <a:rPr lang="en-US" b="1" dirty="0">
                <a:latin typeface="Aptos" panose="020B0004020202020204" pitchFamily="34" charset="0"/>
              </a:rPr>
              <a:t>Current / Ongoing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6448BC-257D-9673-FB15-CE2F6EB957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07535" y="4062103"/>
            <a:ext cx="3665796" cy="104800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Chromatography SANS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Electrochemistry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Commissioning Rapid mixing (Collab. – NIST NCNR)</a:t>
            </a:r>
          </a:p>
        </p:txBody>
      </p:sp>
      <p:pic>
        <p:nvPicPr>
          <p:cNvPr id="32" name="Content Placeholder 31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79E510FF-5103-912D-A6C1-950F451D0F04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3"/>
          <a:srcRect l="25931" r="16739" b="24416"/>
          <a:stretch/>
        </p:blipFill>
        <p:spPr>
          <a:xfrm rot="10800000">
            <a:off x="6491028" y="1912009"/>
            <a:ext cx="1139428" cy="112668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C61D9-383F-0917-6C11-9165685C1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1" y="1022737"/>
            <a:ext cx="3646421" cy="433965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Automation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AD5992-D573-6B51-D25E-1FBFEE491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1283" y="1022737"/>
            <a:ext cx="3646421" cy="433965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Lab-to-beam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33B3C2-7BDE-9E2F-E7BB-2D995887B6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9995" y="1010037"/>
            <a:ext cx="3646421" cy="433965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Low-temperature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7358F-9926-5971-DB80-59AB78FDECFC}"/>
              </a:ext>
            </a:extLst>
          </p:cNvPr>
          <p:cNvSpPr txBox="1"/>
          <p:nvPr/>
        </p:nvSpPr>
        <p:spPr>
          <a:xfrm>
            <a:off x="3112099" y="6442312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Bio-SANS Talk (Venky Pingali)</a:t>
            </a:r>
          </a:p>
        </p:txBody>
      </p:sp>
      <p:pic>
        <p:nvPicPr>
          <p:cNvPr id="11" name="Picture 10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B184DB88-5404-AB6E-21BA-593A8B91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24" t="7081" r="22657" b="2264"/>
          <a:stretch/>
        </p:blipFill>
        <p:spPr>
          <a:xfrm rot="5400000">
            <a:off x="869834" y="1278909"/>
            <a:ext cx="2096429" cy="2643599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8ADEEA-C00A-6DF1-9F36-A11EED4C5879}"/>
              </a:ext>
            </a:extLst>
          </p:cNvPr>
          <p:cNvSpPr txBox="1">
            <a:spLocks/>
          </p:cNvSpPr>
          <p:nvPr/>
        </p:nvSpPr>
        <p:spPr>
          <a:xfrm>
            <a:off x="277606" y="4063654"/>
            <a:ext cx="3683505" cy="843903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84 position sample changer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ptos" panose="020B0004020202020204" pitchFamily="34" charset="0"/>
              </a:rPr>
              <a:t>Automated Liquid-handling system (collab. – NIST NCNR)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CFF781-B2E6-51EC-EDFD-5399187BC9D6}"/>
              </a:ext>
            </a:extLst>
          </p:cNvPr>
          <p:cNvSpPr txBox="1">
            <a:spLocks/>
          </p:cNvSpPr>
          <p:nvPr/>
        </p:nvSpPr>
        <p:spPr>
          <a:xfrm>
            <a:off x="296249" y="5240551"/>
            <a:ext cx="978236" cy="315227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Future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A598F5D-F269-64E0-020E-025A61518010}"/>
              </a:ext>
            </a:extLst>
          </p:cNvPr>
          <p:cNvSpPr txBox="1">
            <a:spLocks/>
          </p:cNvSpPr>
          <p:nvPr/>
        </p:nvSpPr>
        <p:spPr>
          <a:xfrm>
            <a:off x="272717" y="5508825"/>
            <a:ext cx="3272822" cy="387834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High temperature (~300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8C681A-18A9-1A5E-9F96-5767AD4EF496}"/>
              </a:ext>
            </a:extLst>
          </p:cNvPr>
          <p:cNvSpPr txBox="1">
            <a:spLocks/>
          </p:cNvSpPr>
          <p:nvPr/>
        </p:nvSpPr>
        <p:spPr>
          <a:xfrm>
            <a:off x="4233837" y="3735789"/>
            <a:ext cx="2890509" cy="369332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Current / Ongoing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2C3D57-4D17-23CF-8728-46ED76F1594D}"/>
              </a:ext>
            </a:extLst>
          </p:cNvPr>
          <p:cNvSpPr txBox="1">
            <a:spLocks/>
          </p:cNvSpPr>
          <p:nvPr/>
        </p:nvSpPr>
        <p:spPr>
          <a:xfrm>
            <a:off x="4228007" y="5238733"/>
            <a:ext cx="978236" cy="365368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Future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6BF051-43A5-2066-791C-068F462909B7}"/>
              </a:ext>
            </a:extLst>
          </p:cNvPr>
          <p:cNvSpPr txBox="1">
            <a:spLocks/>
          </p:cNvSpPr>
          <p:nvPr/>
        </p:nvSpPr>
        <p:spPr>
          <a:xfrm>
            <a:off x="4204124" y="5506245"/>
            <a:ext cx="3000006" cy="625014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Aptos" panose="020B0004020202020204" pitchFamily="34" charset="0"/>
              </a:rPr>
              <a:t>Dynamic light scattering (ORNL LDRD)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FD495C-52EF-1162-8C51-549B737C6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2" r="16609"/>
          <a:stretch/>
        </p:blipFill>
        <p:spPr>
          <a:xfrm>
            <a:off x="4337799" y="1532022"/>
            <a:ext cx="2126457" cy="22037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FBE0166D-8FFA-057F-D5A6-CAF6090B2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58" y="2462982"/>
            <a:ext cx="1596473" cy="1361356"/>
          </a:xfrm>
          <a:prstGeom prst="rect">
            <a:avLst/>
          </a:prstGeom>
        </p:spPr>
      </p:pic>
      <p:pic>
        <p:nvPicPr>
          <p:cNvPr id="17" name="IMG_0397.jpg" descr="IMG_0397.jpg">
            <a:extLst>
              <a:ext uri="{FF2B5EF4-FFF2-40B4-BE49-F238E27FC236}">
                <a16:creationId xmlns:a16="http://schemas.microsoft.com/office/drawing/2014/main" id="{73F8979E-3362-1797-901D-8949AE13F6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039" t="1702" r="7478"/>
          <a:stretch>
            <a:fillRect/>
          </a:stretch>
        </p:blipFill>
        <p:spPr>
          <a:xfrm>
            <a:off x="8577505" y="1537473"/>
            <a:ext cx="1299073" cy="2111450"/>
          </a:xfrm>
          <a:prstGeom prst="rect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D9B33-96F6-A5CF-10A5-2289AC9B1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447"/>
          <a:stretch/>
        </p:blipFill>
        <p:spPr>
          <a:xfrm>
            <a:off x="9814811" y="1522091"/>
            <a:ext cx="1323089" cy="1043675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B193D82-F84F-2566-384F-79CDA03BA2D9}"/>
              </a:ext>
            </a:extLst>
          </p:cNvPr>
          <p:cNvSpPr txBox="1">
            <a:spLocks/>
          </p:cNvSpPr>
          <p:nvPr/>
        </p:nvSpPr>
        <p:spPr>
          <a:xfrm>
            <a:off x="8261028" y="3181555"/>
            <a:ext cx="1852475" cy="736639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</a:rPr>
              <a:t>Single-position cryostat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DF5A95D-5508-6121-509C-30D83E5A58E2}"/>
              </a:ext>
            </a:extLst>
          </p:cNvPr>
          <p:cNvSpPr txBox="1">
            <a:spLocks/>
          </p:cNvSpPr>
          <p:nvPr/>
        </p:nvSpPr>
        <p:spPr>
          <a:xfrm>
            <a:off x="10658311" y="2958306"/>
            <a:ext cx="1596473" cy="589117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Aptos" panose="020B0004020202020204" pitchFamily="34" charset="0"/>
              </a:rPr>
              <a:t>Multi-position cryostat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CEA1363-9136-B296-429D-383506253A03}"/>
              </a:ext>
            </a:extLst>
          </p:cNvPr>
          <p:cNvSpPr txBox="1">
            <a:spLocks/>
          </p:cNvSpPr>
          <p:nvPr/>
        </p:nvSpPr>
        <p:spPr>
          <a:xfrm>
            <a:off x="4179078" y="1463114"/>
            <a:ext cx="1299074" cy="434297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SEC -SANS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8287ED0-D905-BB34-3940-9A7AE4FF8865}"/>
              </a:ext>
            </a:extLst>
          </p:cNvPr>
          <p:cNvSpPr txBox="1">
            <a:spLocks/>
          </p:cNvSpPr>
          <p:nvPr/>
        </p:nvSpPr>
        <p:spPr>
          <a:xfrm>
            <a:off x="6191030" y="2957488"/>
            <a:ext cx="1596473" cy="628440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Aptos" panose="020B0004020202020204" pitchFamily="34" charset="0"/>
              </a:rPr>
              <a:t>E-cell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Aptos" panose="020B0004020202020204" pitchFamily="34" charset="0"/>
              </a:rPr>
              <a:t>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Redox Me)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CE08AF67-DF6F-459B-7A52-B54B3ED7DBCF}"/>
              </a:ext>
            </a:extLst>
          </p:cNvPr>
          <p:cNvSpPr txBox="1">
            <a:spLocks/>
          </p:cNvSpPr>
          <p:nvPr/>
        </p:nvSpPr>
        <p:spPr>
          <a:xfrm>
            <a:off x="8138538" y="4060672"/>
            <a:ext cx="3665796" cy="1124821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Commissioned single-position cryostat (</a:t>
            </a:r>
            <a:r>
              <a:rPr lang="en-US" i="1" dirty="0" err="1">
                <a:latin typeface="Aptos" panose="020B0004020202020204" pitchFamily="34" charset="0"/>
              </a:rPr>
              <a:t>T</a:t>
            </a:r>
            <a:r>
              <a:rPr lang="en-US" baseline="-25000" dirty="0" err="1">
                <a:latin typeface="Aptos" panose="020B0004020202020204" pitchFamily="34" charset="0"/>
              </a:rPr>
              <a:t>max</a:t>
            </a:r>
            <a:r>
              <a:rPr lang="en-US" dirty="0">
                <a:latin typeface="Aptos" panose="020B0004020202020204" pitchFamily="34" charset="0"/>
              </a:rPr>
              <a:t> ~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–100 °C)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ptos" panose="020B0004020202020204" pitchFamily="34" charset="0"/>
              </a:rPr>
              <a:t>Commissioning of high-throughput cryo-cell (</a:t>
            </a:r>
            <a:r>
              <a:rPr lang="en-US" i="1" dirty="0" err="1">
                <a:latin typeface="Aptos" panose="020B0004020202020204" pitchFamily="34" charset="0"/>
              </a:rPr>
              <a:t>T</a:t>
            </a:r>
            <a:r>
              <a:rPr lang="en-US" baseline="-25000" dirty="0" err="1">
                <a:latin typeface="Aptos" panose="020B0004020202020204" pitchFamily="34" charset="0"/>
              </a:rPr>
              <a:t>max</a:t>
            </a:r>
            <a:r>
              <a:rPr lang="en-US" dirty="0">
                <a:latin typeface="Aptos" panose="020B0004020202020204" pitchFamily="34" charset="0"/>
              </a:rPr>
              <a:t> ~ –30 °C)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BD05A7E9-817D-C6A8-0E66-8010700BA6B8}"/>
              </a:ext>
            </a:extLst>
          </p:cNvPr>
          <p:cNvSpPr txBox="1">
            <a:spLocks/>
          </p:cNvSpPr>
          <p:nvPr/>
        </p:nvSpPr>
        <p:spPr>
          <a:xfrm>
            <a:off x="8161728" y="3738554"/>
            <a:ext cx="3439423" cy="340503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Current / Ongoing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F782AA2-C99F-B17A-F6B1-9FF2D351DC41}"/>
              </a:ext>
            </a:extLst>
          </p:cNvPr>
          <p:cNvSpPr txBox="1">
            <a:spLocks/>
          </p:cNvSpPr>
          <p:nvPr/>
        </p:nvSpPr>
        <p:spPr>
          <a:xfrm>
            <a:off x="8163942" y="5239781"/>
            <a:ext cx="978236" cy="307725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Future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FEE7761-7757-7CDB-F7C3-E9E0C3AD5419}"/>
              </a:ext>
            </a:extLst>
          </p:cNvPr>
          <p:cNvSpPr txBox="1">
            <a:spLocks/>
          </p:cNvSpPr>
          <p:nvPr/>
        </p:nvSpPr>
        <p:spPr>
          <a:xfrm>
            <a:off x="8135778" y="5509677"/>
            <a:ext cx="3665796" cy="409971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Multi-position cryostat (6 pos)</a:t>
            </a:r>
          </a:p>
        </p:txBody>
      </p:sp>
      <p:pic>
        <p:nvPicPr>
          <p:cNvPr id="41" name="Picture 6" descr="AbbVie Inc. – Company Products, History ...">
            <a:extLst>
              <a:ext uri="{FF2B5EF4-FFF2-40B4-BE49-F238E27FC236}">
                <a16:creationId xmlns:a16="http://schemas.microsoft.com/office/drawing/2014/main" id="{D5BD7268-DA13-21CD-9CDB-4938A7278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1" b="23832"/>
          <a:stretch/>
        </p:blipFill>
        <p:spPr bwMode="auto">
          <a:xfrm>
            <a:off x="10643522" y="6111263"/>
            <a:ext cx="1160938" cy="2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30-2307146_transparent-yale-university ...">
            <a:extLst>
              <a:ext uri="{FF2B5EF4-FFF2-40B4-BE49-F238E27FC236}">
                <a16:creationId xmlns:a16="http://schemas.microsoft.com/office/drawing/2014/main" id="{A43A15CE-5AA7-BF26-59B6-35D9F30F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74" y="5919648"/>
            <a:ext cx="977855" cy="79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ise State Broncos Logo and symbol ...">
            <a:extLst>
              <a:ext uri="{FF2B5EF4-FFF2-40B4-BE49-F238E27FC236}">
                <a16:creationId xmlns:a16="http://schemas.microsoft.com/office/drawing/2014/main" id="{1EEE9EDE-536D-C1B3-5C3A-0FCE3C66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936" y="5943475"/>
            <a:ext cx="1160938" cy="6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7D4C39B-DE0C-AC41-B90E-3BBAB9079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40D3B86-6346-C3B6-A595-0D543BA24C4C}"/>
              </a:ext>
            </a:extLst>
          </p:cNvPr>
          <p:cNvSpPr txBox="1">
            <a:spLocks/>
          </p:cNvSpPr>
          <p:nvPr/>
        </p:nvSpPr>
        <p:spPr>
          <a:xfrm>
            <a:off x="363079" y="2337849"/>
            <a:ext cx="945670" cy="434297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Robot</a:t>
            </a:r>
          </a:p>
        </p:txBody>
      </p:sp>
    </p:spTree>
    <p:extLst>
      <p:ext uri="{BB962C8B-B14F-4D97-AF65-F5344CB8AC3E}">
        <p14:creationId xmlns:p14="http://schemas.microsoft.com/office/powerpoint/2010/main" val="79940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618759C-A838-42D0-F0BD-5A14D4B1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203" y="2445422"/>
            <a:ext cx="2505517" cy="218836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BCECDE8-ED2D-2C7C-1EE6-28601FE555F3}"/>
              </a:ext>
            </a:extLst>
          </p:cNvPr>
          <p:cNvSpPr txBox="1">
            <a:spLocks/>
          </p:cNvSpPr>
          <p:nvPr/>
        </p:nvSpPr>
        <p:spPr>
          <a:xfrm>
            <a:off x="8644558" y="2067371"/>
            <a:ext cx="2846215" cy="6398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Multi-contrast fitting of biomolecular assemblies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7E86636-2F29-D3CD-1A04-E45D33C7ABCE}"/>
              </a:ext>
            </a:extLst>
          </p:cNvPr>
          <p:cNvSpPr txBox="1">
            <a:spLocks/>
          </p:cNvSpPr>
          <p:nvPr/>
        </p:nvSpPr>
        <p:spPr>
          <a:xfrm>
            <a:off x="606591" y="2028465"/>
            <a:ext cx="3254008" cy="461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SCOMAD-XP – A deuteration prediction tool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734248-9D90-7191-11C2-94D950BD0AE4}"/>
              </a:ext>
            </a:extLst>
          </p:cNvPr>
          <p:cNvSpPr/>
          <p:nvPr/>
        </p:nvSpPr>
        <p:spPr>
          <a:xfrm>
            <a:off x="4964020" y="1140610"/>
            <a:ext cx="2298700" cy="6398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Data collection and reduction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307EBB-B2E7-8997-D633-40597C6F84B4}"/>
              </a:ext>
            </a:extLst>
          </p:cNvPr>
          <p:cNvSpPr/>
          <p:nvPr/>
        </p:nvSpPr>
        <p:spPr>
          <a:xfrm>
            <a:off x="8839414" y="1140610"/>
            <a:ext cx="2298700" cy="6398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Data analysis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F20AD2-F590-11E1-81DF-963A7C4B6785}"/>
              </a:ext>
            </a:extLst>
          </p:cNvPr>
          <p:cNvSpPr/>
          <p:nvPr/>
        </p:nvSpPr>
        <p:spPr>
          <a:xfrm>
            <a:off x="1041511" y="1133447"/>
            <a:ext cx="2298700" cy="6398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Experiment planning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17CBD88-010A-01C4-DC7D-CDDFF76FACA0}"/>
              </a:ext>
            </a:extLst>
          </p:cNvPr>
          <p:cNvSpPr txBox="1">
            <a:spLocks/>
          </p:cNvSpPr>
          <p:nvPr/>
        </p:nvSpPr>
        <p:spPr>
          <a:xfrm>
            <a:off x="4944839" y="2055465"/>
            <a:ext cx="2298700" cy="4616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Real-time data reduction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411CC4-78C3-7F29-6687-44A2D954201D}"/>
              </a:ext>
            </a:extLst>
          </p:cNvPr>
          <p:cNvCxnSpPr>
            <a:cxnSpLocks/>
          </p:cNvCxnSpPr>
          <p:nvPr/>
        </p:nvCxnSpPr>
        <p:spPr>
          <a:xfrm>
            <a:off x="7656657" y="1453376"/>
            <a:ext cx="10033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4B2ABDF-B2F3-C308-58FC-6AD16B68CA1C}"/>
              </a:ext>
            </a:extLst>
          </p:cNvPr>
          <p:cNvSpPr/>
          <p:nvPr/>
        </p:nvSpPr>
        <p:spPr>
          <a:xfrm>
            <a:off x="322979" y="1920577"/>
            <a:ext cx="3636804" cy="4663362"/>
          </a:xfrm>
          <a:prstGeom prst="rect">
            <a:avLst/>
          </a:prstGeom>
          <a:noFill/>
          <a:ln w="57150">
            <a:gradFill flip="none" rotWithShape="1">
              <a:gsLst>
                <a:gs pos="49200">
                  <a:srgbClr val="9FD1D7"/>
                </a:gs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1E418-C806-E3EF-ECB9-EC4891941086}"/>
              </a:ext>
            </a:extLst>
          </p:cNvPr>
          <p:cNvSpPr/>
          <p:nvPr/>
        </p:nvSpPr>
        <p:spPr>
          <a:xfrm>
            <a:off x="4307412" y="1920577"/>
            <a:ext cx="3573554" cy="4663362"/>
          </a:xfrm>
          <a:prstGeom prst="rect">
            <a:avLst/>
          </a:prstGeom>
          <a:noFill/>
          <a:ln w="57150">
            <a:gradFill flip="none" rotWithShape="1">
              <a:gsLst>
                <a:gs pos="49200">
                  <a:srgbClr val="9FD1D7"/>
                </a:gs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F48218-1C58-897B-7ED0-0ED98A5F3540}"/>
              </a:ext>
            </a:extLst>
          </p:cNvPr>
          <p:cNvSpPr/>
          <p:nvPr/>
        </p:nvSpPr>
        <p:spPr>
          <a:xfrm>
            <a:off x="8327779" y="1920577"/>
            <a:ext cx="3573554" cy="4663362"/>
          </a:xfrm>
          <a:prstGeom prst="rect">
            <a:avLst/>
          </a:prstGeom>
          <a:noFill/>
          <a:ln w="57150">
            <a:gradFill flip="none" rotWithShape="1">
              <a:gsLst>
                <a:gs pos="49200">
                  <a:srgbClr val="9FD1D7"/>
                </a:gs>
                <a:gs pos="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900040-99E3-6EA0-41F5-12CE67564AC8}"/>
              </a:ext>
            </a:extLst>
          </p:cNvPr>
          <p:cNvCxnSpPr>
            <a:cxnSpLocks/>
          </p:cNvCxnSpPr>
          <p:nvPr/>
        </p:nvCxnSpPr>
        <p:spPr>
          <a:xfrm>
            <a:off x="3600346" y="1476188"/>
            <a:ext cx="10033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7446BDC0-099B-1244-A5A8-28D727F824AB}"/>
              </a:ext>
            </a:extLst>
          </p:cNvPr>
          <p:cNvSpPr txBox="1">
            <a:spLocks/>
          </p:cNvSpPr>
          <p:nvPr/>
        </p:nvSpPr>
        <p:spPr>
          <a:xfrm>
            <a:off x="407025" y="4594150"/>
            <a:ext cx="3451852" cy="1653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Expand capabilities to: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Complex carbohydrates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Lipids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Deploy in 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Neutrons Data Interpretation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Platform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(NDIP)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BC037CF4-6820-5AC2-8C99-EAEC22D3BBE9}"/>
              </a:ext>
            </a:extLst>
          </p:cNvPr>
          <p:cNvSpPr txBox="1">
            <a:spLocks/>
          </p:cNvSpPr>
          <p:nvPr/>
        </p:nvSpPr>
        <p:spPr>
          <a:xfrm>
            <a:off x="4392267" y="4621008"/>
            <a:ext cx="3403843" cy="16690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On-the-fly data analysis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Chromat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ography SANS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Rapid mixing studies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Future AI-driven experiments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0180F0-8DE9-DBC6-0618-809EE7B04910}"/>
              </a:ext>
            </a:extLst>
          </p:cNvPr>
          <p:cNvGrpSpPr>
            <a:grpSpLocks noChangeAspect="1"/>
          </p:cNvGrpSpPr>
          <p:nvPr/>
        </p:nvGrpSpPr>
        <p:grpSpPr>
          <a:xfrm>
            <a:off x="442853" y="3449946"/>
            <a:ext cx="3125814" cy="1202540"/>
            <a:chOff x="1308779" y="1908448"/>
            <a:chExt cx="5637492" cy="2168813"/>
          </a:xfrm>
        </p:grpSpPr>
        <p:pic>
          <p:nvPicPr>
            <p:cNvPr id="41" name="Picture 40" descr="A close-up of a bracelet&#10;&#10;AI-generated content may be incorrect.">
              <a:extLst>
                <a:ext uri="{FF2B5EF4-FFF2-40B4-BE49-F238E27FC236}">
                  <a16:creationId xmlns:a16="http://schemas.microsoft.com/office/drawing/2014/main" id="{B83056DB-DF88-2523-27E0-1CA0A30FE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00000">
              <a:off x="2598616" y="2179252"/>
              <a:ext cx="1547447" cy="1005840"/>
            </a:xfrm>
            <a:prstGeom prst="rect">
              <a:avLst/>
            </a:prstGeom>
          </p:spPr>
        </p:pic>
        <p:pic>
          <p:nvPicPr>
            <p:cNvPr id="42" name="Picture 41" descr="A close-up of a chain&#10;&#10;AI-generated content may be incorrect.">
              <a:extLst>
                <a:ext uri="{FF2B5EF4-FFF2-40B4-BE49-F238E27FC236}">
                  <a16:creationId xmlns:a16="http://schemas.microsoft.com/office/drawing/2014/main" id="{0F29BAA9-A1F6-CB89-21BD-37A1C0221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700000">
              <a:off x="1787769" y="2179254"/>
              <a:ext cx="1547446" cy="1005840"/>
            </a:xfrm>
            <a:prstGeom prst="rect">
              <a:avLst/>
            </a:prstGeom>
          </p:spPr>
        </p:pic>
        <p:pic>
          <p:nvPicPr>
            <p:cNvPr id="43" name="Picture 42" descr="A picture containing indoor, accessory&#10;&#10;AI-generated content may be incorrect.">
              <a:extLst>
                <a:ext uri="{FF2B5EF4-FFF2-40B4-BE49-F238E27FC236}">
                  <a16:creationId xmlns:a16="http://schemas.microsoft.com/office/drawing/2014/main" id="{D210A66A-DEA4-4A79-F980-778C084DE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00000">
              <a:off x="3401568" y="2179253"/>
              <a:ext cx="1547446" cy="1005840"/>
            </a:xfrm>
            <a:prstGeom prst="rect">
              <a:avLst/>
            </a:prstGeom>
          </p:spPr>
        </p:pic>
        <p:pic>
          <p:nvPicPr>
            <p:cNvPr id="44" name="Picture 43" descr="A picture containing accessory&#10;&#10;AI-generated content may be incorrect.">
              <a:extLst>
                <a:ext uri="{FF2B5EF4-FFF2-40B4-BE49-F238E27FC236}">
                  <a16:creationId xmlns:a16="http://schemas.microsoft.com/office/drawing/2014/main" id="{31FCBD8E-B675-FB54-CCBC-399677AF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700000">
              <a:off x="4206240" y="2179253"/>
              <a:ext cx="1547446" cy="1005840"/>
            </a:xfrm>
            <a:prstGeom prst="rect">
              <a:avLst/>
            </a:prstGeom>
          </p:spPr>
        </p:pic>
        <p:pic>
          <p:nvPicPr>
            <p:cNvPr id="45" name="Picture 44" descr="A picture containing arranged&#10;&#10;AI-generated content may be incorrect.">
              <a:extLst>
                <a:ext uri="{FF2B5EF4-FFF2-40B4-BE49-F238E27FC236}">
                  <a16:creationId xmlns:a16="http://schemas.microsoft.com/office/drawing/2014/main" id="{C02FAB2C-B4F9-6A04-073D-8B5B882EA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700000">
              <a:off x="5010912" y="2179251"/>
              <a:ext cx="1547446" cy="1005840"/>
            </a:xfrm>
            <a:prstGeom prst="rect">
              <a:avLst/>
            </a:prstGeom>
          </p:spPr>
        </p:pic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469FE276-5BE8-4345-BE4E-ED34A72BFE9A}"/>
                </a:ext>
              </a:extLst>
            </p:cNvPr>
            <p:cNvSpPr/>
            <p:nvPr/>
          </p:nvSpPr>
          <p:spPr>
            <a:xfrm>
              <a:off x="2603500" y="3478692"/>
              <a:ext cx="3492500" cy="212406"/>
            </a:xfrm>
            <a:prstGeom prst="rightArrow">
              <a:avLst/>
            </a:prstGeom>
            <a:gradFill flip="none" rotWithShape="1">
              <a:gsLst>
                <a:gs pos="0">
                  <a:srgbClr val="F2D7A9"/>
                </a:gs>
                <a:gs pos="55000">
                  <a:srgbClr val="9DD56E"/>
                </a:gs>
                <a:gs pos="88000">
                  <a:srgbClr val="00D200"/>
                </a:gs>
                <a:gs pos="100000">
                  <a:srgbClr val="00D2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07F70C-46EB-E335-4CBC-65E272AC6515}"/>
                </a:ext>
              </a:extLst>
            </p:cNvPr>
            <p:cNvSpPr txBox="1"/>
            <p:nvPr/>
          </p:nvSpPr>
          <p:spPr>
            <a:xfrm>
              <a:off x="1763618" y="3577686"/>
              <a:ext cx="5182653" cy="4995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/>
                  <a:solidFill>
                    <a:srgbClr val="006BA6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Increasing deuterium in media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63D16E-95DB-A3E2-3992-313366AD3898}"/>
                </a:ext>
              </a:extLst>
            </p:cNvPr>
            <p:cNvSpPr txBox="1"/>
            <p:nvPr/>
          </p:nvSpPr>
          <p:spPr>
            <a:xfrm>
              <a:off x="1308779" y="2987320"/>
              <a:ext cx="1252712" cy="49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POPC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613C9E8-A7C9-3D34-BC16-3658BE896B47}"/>
              </a:ext>
            </a:extLst>
          </p:cNvPr>
          <p:cNvSpPr txBox="1"/>
          <p:nvPr/>
        </p:nvSpPr>
        <p:spPr>
          <a:xfrm>
            <a:off x="8585824" y="4633783"/>
            <a:ext cx="3057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Increase accuracy and performance of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BilboMD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-SANS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Accurately refine biomolecular complexes with larger degrees of freedom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AD841B-4C7B-7657-EE63-7379C90D2185}"/>
              </a:ext>
            </a:extLst>
          </p:cNvPr>
          <p:cNvGrpSpPr>
            <a:grpSpLocks noChangeAspect="1"/>
          </p:cNvGrpSpPr>
          <p:nvPr/>
        </p:nvGrpSpPr>
        <p:grpSpPr>
          <a:xfrm>
            <a:off x="559213" y="2536867"/>
            <a:ext cx="2891548" cy="898897"/>
            <a:chOff x="1157732" y="1699738"/>
            <a:chExt cx="5660658" cy="1759731"/>
          </a:xfrm>
        </p:grpSpPr>
        <p:pic>
          <p:nvPicPr>
            <p:cNvPr id="51" name="Picture 50" descr="A picture containing indoor, red&#10;&#10;AI-generated content may be incorrect.">
              <a:extLst>
                <a:ext uri="{FF2B5EF4-FFF2-40B4-BE49-F238E27FC236}">
                  <a16:creationId xmlns:a16="http://schemas.microsoft.com/office/drawing/2014/main" id="{152426E9-60ED-621D-C7E5-66EE8EAB8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7732" y="1705677"/>
              <a:ext cx="2306483" cy="149921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6B3EFE7-7350-D976-7084-D31DBCFDB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10973" y="1699738"/>
              <a:ext cx="2306483" cy="1499214"/>
            </a:xfrm>
            <a:prstGeom prst="rect">
              <a:avLst/>
            </a:prstGeom>
          </p:spPr>
        </p:pic>
        <p:pic>
          <p:nvPicPr>
            <p:cNvPr id="53" name="Picture 52" descr="A picture containing indoor, accessory&#10;&#10;AI-generated content may be incorrect.">
              <a:extLst>
                <a:ext uri="{FF2B5EF4-FFF2-40B4-BE49-F238E27FC236}">
                  <a16:creationId xmlns:a16="http://schemas.microsoft.com/office/drawing/2014/main" id="{BEB8FF3B-2409-7E42-CFBA-FB084EBA7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69063" y="1760332"/>
              <a:ext cx="2096785" cy="136291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E61FBC4-EC7C-38D9-1C60-03503506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22304" y="1760786"/>
              <a:ext cx="2096086" cy="136245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DA52E9-C83C-C521-762C-983EBC1FAD01}"/>
                </a:ext>
              </a:extLst>
            </p:cNvPr>
            <p:cNvSpPr txBox="1"/>
            <p:nvPr/>
          </p:nvSpPr>
          <p:spPr>
            <a:xfrm>
              <a:off x="1479338" y="2964212"/>
              <a:ext cx="1562979" cy="48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6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10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O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DBE787B-7BDB-D7A6-F10D-98B0F2ECF924}"/>
                </a:ext>
              </a:extLst>
            </p:cNvPr>
            <p:cNvSpPr txBox="1"/>
            <p:nvPr/>
          </p:nvSpPr>
          <p:spPr>
            <a:xfrm>
              <a:off x="2714361" y="2970833"/>
              <a:ext cx="1541328" cy="48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6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7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3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O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FA7E38-DF78-E6EF-2754-AB7FA9D30536}"/>
                </a:ext>
              </a:extLst>
            </p:cNvPr>
            <p:cNvSpPr txBox="1"/>
            <p:nvPr/>
          </p:nvSpPr>
          <p:spPr>
            <a:xfrm>
              <a:off x="3958197" y="2977453"/>
              <a:ext cx="1410286" cy="48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6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4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6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O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D80E10-FF2C-A086-D83A-20D7713629CC}"/>
                </a:ext>
              </a:extLst>
            </p:cNvPr>
            <p:cNvSpPr txBox="1"/>
            <p:nvPr/>
          </p:nvSpPr>
          <p:spPr>
            <a:xfrm>
              <a:off x="5106952" y="2967779"/>
              <a:ext cx="1410286" cy="482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6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H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1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9</a:t>
              </a: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O</a:t>
              </a:r>
              <a:r>
                <a:rPr kumimoji="0" lang="en-US" sz="1000" b="1" i="1" u="none" strike="noStrike" kern="1200" cap="none" spc="0" normalizeH="0" baseline="-2500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E9624D4-AF7D-A2B9-D0B0-5A5D164CF4F1}"/>
              </a:ext>
            </a:extLst>
          </p:cNvPr>
          <p:cNvSpPr txBox="1"/>
          <p:nvPr/>
        </p:nvSpPr>
        <p:spPr>
          <a:xfrm>
            <a:off x="347752" y="2926176"/>
            <a:ext cx="694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Glucose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FF8BB49-841D-AEA7-9CDD-1BB05A135E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3170" y="2567819"/>
            <a:ext cx="2682771" cy="2031325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1D61536-C347-5FFD-581E-0F1DF2A9B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F1564-227D-4E23-D225-CF46749E84E3}"/>
              </a:ext>
            </a:extLst>
          </p:cNvPr>
          <p:cNvSpPr txBox="1"/>
          <p:nvPr/>
        </p:nvSpPr>
        <p:spPr>
          <a:xfrm>
            <a:off x="4301335" y="6467737"/>
            <a:ext cx="3930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Data Analysis Talk (Wellington Leite)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D3B8B53-140E-90D1-52B5-DDF4FDF0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45" y="113187"/>
            <a:ext cx="11492432" cy="886397"/>
          </a:xfrm>
        </p:spPr>
        <p:txBody>
          <a:bodyPr/>
          <a:lstStyle/>
          <a:p>
            <a:r>
              <a:rPr lang="en-US" dirty="0"/>
              <a:t>Data processing and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07953-C6A0-93C7-6A0E-1FE28AA605E0}"/>
              </a:ext>
            </a:extLst>
          </p:cNvPr>
          <p:cNvSpPr txBox="1"/>
          <p:nvPr/>
        </p:nvSpPr>
        <p:spPr>
          <a:xfrm>
            <a:off x="257369" y="531036"/>
            <a:ext cx="985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Goal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 To develop a robust data pipeline for the Bio-SANS user program</a:t>
            </a:r>
          </a:p>
        </p:txBody>
      </p:sp>
    </p:spTree>
    <p:extLst>
      <p:ext uri="{BB962C8B-B14F-4D97-AF65-F5344CB8AC3E}">
        <p14:creationId xmlns:p14="http://schemas.microsoft.com/office/powerpoint/2010/main" val="105771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ACAAE9C-DD07-5952-0171-8BF48F09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39" y="363588"/>
            <a:ext cx="11430000" cy="539496"/>
          </a:xfrm>
        </p:spPr>
        <p:txBody>
          <a:bodyPr/>
          <a:lstStyle/>
          <a:p>
            <a:r>
              <a:rPr lang="en-US"/>
              <a:t>Deuteration program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F5CD5B-9EEF-42B1-F761-547B67435FDA}"/>
              </a:ext>
            </a:extLst>
          </p:cNvPr>
          <p:cNvGrpSpPr/>
          <p:nvPr/>
        </p:nvGrpSpPr>
        <p:grpSpPr>
          <a:xfrm>
            <a:off x="1117476" y="3937114"/>
            <a:ext cx="8845826" cy="2447119"/>
            <a:chOff x="749256" y="3978285"/>
            <a:chExt cx="8845826" cy="24471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F58618-10FA-338C-0B2C-33B6B38D7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2" r="36583"/>
            <a:stretch/>
          </p:blipFill>
          <p:spPr>
            <a:xfrm>
              <a:off x="4285170" y="4391767"/>
              <a:ext cx="2041759" cy="141733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6B8B7C-CB65-F1DE-5D03-4A01BF88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256" y="4296561"/>
              <a:ext cx="2575792" cy="17123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C9F563-415B-4D2B-6483-2EE57F43DFE3}"/>
                </a:ext>
              </a:extLst>
            </p:cNvPr>
            <p:cNvSpPr/>
            <p:nvPr/>
          </p:nvSpPr>
          <p:spPr>
            <a:xfrm>
              <a:off x="986078" y="5979599"/>
              <a:ext cx="2242304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A.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Bodenheimer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et al. (2018)  </a:t>
              </a:r>
              <a:r>
                <a:rPr kumimoji="0" lang="en-US" sz="1100" b="0" i="1" u="none" strike="noStrike" kern="1200" cap="none" spc="0" normalizeH="0" baseline="0" noProof="0" err="1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Biochem</a:t>
              </a: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n-US" sz="1100" b="0" i="1" u="none" strike="noStrike" kern="1200" cap="none" spc="0" normalizeH="0" baseline="0" noProof="0" err="1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Biophys</a:t>
              </a: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Acta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E764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., 1862:1031-1039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C277A5-02FE-402E-F7B5-5B1B823AE0A6}"/>
                </a:ext>
              </a:extLst>
            </p:cNvPr>
            <p:cNvSpPr txBox="1"/>
            <p:nvPr/>
          </p:nvSpPr>
          <p:spPr>
            <a:xfrm>
              <a:off x="1706618" y="3978285"/>
              <a:ext cx="75854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SANS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9F6765-3AB1-1611-31DB-1C38DAB840B8}"/>
                </a:ext>
              </a:extLst>
            </p:cNvPr>
            <p:cNvSpPr txBox="1"/>
            <p:nvPr/>
          </p:nvSpPr>
          <p:spPr>
            <a:xfrm>
              <a:off x="4311283" y="3979352"/>
              <a:ext cx="193674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Crystallography</a:t>
              </a:r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0E5E670F-0883-0023-39B2-3B5CA7177657}"/>
                </a:ext>
              </a:extLst>
            </p:cNvPr>
            <p:cNvSpPr txBox="1">
              <a:spLocks/>
            </p:cNvSpPr>
            <p:nvPr/>
          </p:nvSpPr>
          <p:spPr>
            <a:xfrm>
              <a:off x="4286059" y="5963739"/>
              <a:ext cx="2041759" cy="46166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662C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S.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Dajnowicz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et al. (2017) </a:t>
              </a: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Nat </a:t>
              </a:r>
              <a:r>
                <a:rPr kumimoji="0" lang="en-US" sz="1100" b="0" i="1" u="none" strike="noStrike" kern="1200" cap="none" spc="0" normalizeH="0" baseline="0" noProof="0" err="1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Commun</a:t>
              </a: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.,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8: 955 - 964</a:t>
              </a: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662C"/>
                </a:buClr>
                <a:buSzTx/>
                <a:buFont typeface="Arial" charset="0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662C"/>
                </a:buClr>
                <a:buSzTx/>
                <a:buFont typeface="Arial" charset="0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A52B18E9-8127-5E90-0A8C-4222990CCF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87" b="10715"/>
            <a:stretch/>
          </p:blipFill>
          <p:spPr bwMode="auto">
            <a:xfrm>
              <a:off x="7802832" y="4296561"/>
              <a:ext cx="1524364" cy="1484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33">
              <a:extLst>
                <a:ext uri="{FF2B5EF4-FFF2-40B4-BE49-F238E27FC236}">
                  <a16:creationId xmlns:a16="http://schemas.microsoft.com/office/drawing/2014/main" id="{8A4C7EFD-108F-6021-A734-481462374B32}"/>
                </a:ext>
              </a:extLst>
            </p:cNvPr>
            <p:cNvSpPr txBox="1"/>
            <p:nvPr/>
          </p:nvSpPr>
          <p:spPr>
            <a:xfrm>
              <a:off x="7664473" y="5963739"/>
              <a:ext cx="19306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err="1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Perticaroli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et  al. (2016) </a:t>
              </a:r>
              <a:r>
                <a:rPr kumimoji="0" lang="en-US" sz="1100" b="0" i="1" u="none" strike="noStrike" kern="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JACS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10663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 139: 1098 - 1105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C1C1AD-0D38-D862-B2B1-49331C42A4FE}"/>
                </a:ext>
              </a:extLst>
            </p:cNvPr>
            <p:cNvSpPr txBox="1"/>
            <p:nvPr/>
          </p:nvSpPr>
          <p:spPr>
            <a:xfrm>
              <a:off x="7827012" y="3979352"/>
              <a:ext cx="127951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54D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Dynamics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468626C-C16D-2770-CB10-0AC253218C49}"/>
              </a:ext>
            </a:extLst>
          </p:cNvPr>
          <p:cNvSpPr/>
          <p:nvPr/>
        </p:nvSpPr>
        <p:spPr>
          <a:xfrm>
            <a:off x="655495" y="880012"/>
            <a:ext cx="9984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Neutrons are excellent non-destructive structural probes that can discriminate between hydrogen and deuterium.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9E76F8-620F-5767-6DD3-DD85F763248C}"/>
              </a:ext>
            </a:extLst>
          </p:cNvPr>
          <p:cNvSpPr txBox="1">
            <a:spLocks/>
          </p:cNvSpPr>
          <p:nvPr/>
        </p:nvSpPr>
        <p:spPr>
          <a:xfrm>
            <a:off x="678563" y="1856251"/>
            <a:ext cx="9753298" cy="16527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Characterizing higher-order macromolecular complexes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Pinpointing positions of individual hydrogen atoms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Probing the structure and dynamics of biomacromolecules</a:t>
            </a:r>
          </a:p>
        </p:txBody>
      </p:sp>
      <p:pic>
        <p:nvPicPr>
          <p:cNvPr id="16" name="Picture 358" descr="ile7_hlabdrub">
            <a:extLst>
              <a:ext uri="{FF2B5EF4-FFF2-40B4-BE49-F238E27FC236}">
                <a16:creationId xmlns:a16="http://schemas.microsoft.com/office/drawing/2014/main" id="{9CF7AB7D-D634-47BF-E794-4DA40DEB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03" y="2633977"/>
            <a:ext cx="1428391" cy="10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1" descr="complex">
            <a:extLst>
              <a:ext uri="{FF2B5EF4-FFF2-40B4-BE49-F238E27FC236}">
                <a16:creationId xmlns:a16="http://schemas.microsoft.com/office/drawing/2014/main" id="{ED4DE70F-568B-6682-2F0C-2C772150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03" y="1389484"/>
            <a:ext cx="1568107" cy="11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ECD20BF-7449-73EF-FC2E-61A962F41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7412" y="23731"/>
            <a:ext cx="1055608" cy="4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61123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CSMB" id="{6ED8833A-9BD7-E048-88B7-55211E669771}" vid="{AAD42861-D39E-674B-BA92-A53412ADEE13}"/>
    </a:ext>
  </a:extLst>
</a:theme>
</file>

<file path=ppt/theme/theme2.xml><?xml version="1.0" encoding="utf-8"?>
<a:theme xmlns:a="http://schemas.openxmlformats.org/drawingml/2006/main" name="ORNL Presentation - CSMB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CSMB" id="{F14D84A2-888F-864B-93A2-A3D8A4FD80A7}" vid="{9F86EE25-BFF3-BE47-96D8-976906F393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ORNL-Presentation-16x9-CSMB</Template>
  <TotalTime>2806</TotalTime>
  <Words>1592</Words>
  <Application>Microsoft Office PowerPoint</Application>
  <PresentationFormat>Widescreen</PresentationFormat>
  <Paragraphs>337</Paragraphs>
  <Slides>17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Light</vt:lpstr>
      <vt:lpstr>Arial</vt:lpstr>
      <vt:lpstr>Arial Narrow</vt:lpstr>
      <vt:lpstr>Calibri</vt:lpstr>
      <vt:lpstr>Century Gothic</vt:lpstr>
      <vt:lpstr>Roboto</vt:lpstr>
      <vt:lpstr>Roboto Light</vt:lpstr>
      <vt:lpstr>ORNL Presentation</vt:lpstr>
      <vt:lpstr>ORNL Presentation - CSMB</vt:lpstr>
      <vt:lpstr>CS ChemDraw Drawing</vt:lpstr>
      <vt:lpstr>Biological Labeling and Scattering Group</vt:lpstr>
      <vt:lpstr>Biological Labeling and Scattering Group</vt:lpstr>
      <vt:lpstr>PowerPoint Presentation</vt:lpstr>
      <vt:lpstr>Center for Structural Molecular Biology A DOE – BER supported Structural Biology Resource</vt:lpstr>
      <vt:lpstr>SANS provides unique insights into biological systems science</vt:lpstr>
      <vt:lpstr>Bio-SANS Instrument  </vt:lpstr>
      <vt:lpstr>Bio-SANS – Sample environments</vt:lpstr>
      <vt:lpstr>Data processing and analysis</vt:lpstr>
      <vt:lpstr>Deuteration program</vt:lpstr>
      <vt:lpstr>Deuteration program</vt:lpstr>
      <vt:lpstr>Deuteration – future directions</vt:lpstr>
      <vt:lpstr>PowerPoint Presentation</vt:lpstr>
      <vt:lpstr>Bio-SANS comparison with other facilities</vt:lpstr>
      <vt:lpstr>Outreach, dissemination and training</vt:lpstr>
      <vt:lpstr>SWOT Analysis – Bio-SANS</vt:lpstr>
      <vt:lpstr>Summary – key outcomes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O'Neill, Hugh</dc:creator>
  <cp:keywords/>
  <dc:description/>
  <cp:lastModifiedBy>O'Neill, Hugh</cp:lastModifiedBy>
  <cp:revision>17</cp:revision>
  <dcterms:created xsi:type="dcterms:W3CDTF">2026-01-27T14:49:36Z</dcterms:created>
  <dcterms:modified xsi:type="dcterms:W3CDTF">2026-02-06T19:25:26Z</dcterms:modified>
  <cp:category/>
</cp:coreProperties>
</file>