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20"/>
  </p:notesMasterIdLst>
  <p:handoutMasterIdLst>
    <p:handoutMasterId r:id="rId21"/>
  </p:handoutMasterIdLst>
  <p:sldIdLst>
    <p:sldId id="2147469128" r:id="rId5"/>
    <p:sldId id="2147469129" r:id="rId6"/>
    <p:sldId id="284" r:id="rId7"/>
    <p:sldId id="2147469142" r:id="rId8"/>
    <p:sldId id="2147469143" r:id="rId9"/>
    <p:sldId id="2147469145" r:id="rId10"/>
    <p:sldId id="391" r:id="rId11"/>
    <p:sldId id="2147469138" r:id="rId12"/>
    <p:sldId id="393" r:id="rId13"/>
    <p:sldId id="2147469140" r:id="rId14"/>
    <p:sldId id="267" r:id="rId15"/>
    <p:sldId id="2469" r:id="rId16"/>
    <p:sldId id="2147469132" r:id="rId17"/>
    <p:sldId id="2147469144" r:id="rId18"/>
    <p:sldId id="5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4D"/>
    <a:srgbClr val="ECECEC"/>
    <a:srgbClr val="30342E"/>
    <a:srgbClr val="1B4C67"/>
    <a:srgbClr val="1A6094"/>
    <a:srgbClr val="25B1A6"/>
    <a:srgbClr val="00A77D"/>
    <a:srgbClr val="7EC297"/>
    <a:srgbClr val="6B6E6B"/>
    <a:srgbClr val="A2A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633FB1-226B-4707-95EB-23FB798754BB}" v="10" dt="2026-02-06T20:10:55.057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49" autoAdjust="0"/>
    <p:restoredTop sz="83777" autoAdjust="0"/>
  </p:normalViewPr>
  <p:slideViewPr>
    <p:cSldViewPr snapToGrid="0">
      <p:cViewPr varScale="1">
        <p:scale>
          <a:sx n="90" d="100"/>
          <a:sy n="90" d="100"/>
        </p:scale>
        <p:origin x="6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10" Type="http://schemas.openxmlformats.org/officeDocument/2006/relationships/image" Target="../media/image59.jpeg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56.jpg"/><Relationship Id="rId7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image" Target="../media/image54.jpg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10" Type="http://schemas.openxmlformats.org/officeDocument/2006/relationships/image" Target="../media/image59.jpeg"/><Relationship Id="rId4" Type="http://schemas.openxmlformats.org/officeDocument/2006/relationships/image" Target="../media/image57.jpe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DD7E2D-9ECC-4DEC-B61E-7A28FCAC975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D8778D-ED87-493A-B718-1DDE6ED46592}">
      <dgm:prSet phldrT="[Text]" phldr="1"/>
      <dgm:spPr/>
      <dgm:t>
        <a:bodyPr/>
        <a:lstStyle/>
        <a:p>
          <a:endParaRPr lang="en-US" dirty="0"/>
        </a:p>
      </dgm:t>
    </dgm:pt>
    <dgm:pt modelId="{F3EE9BB3-3175-41F5-935E-1E3F09834245}" type="parTrans" cxnId="{6F28B065-D714-4CFE-9497-D4770F7DFDC2}">
      <dgm:prSet/>
      <dgm:spPr/>
      <dgm:t>
        <a:bodyPr/>
        <a:lstStyle/>
        <a:p>
          <a:endParaRPr lang="en-US"/>
        </a:p>
      </dgm:t>
    </dgm:pt>
    <dgm:pt modelId="{E2484EAD-54A2-4936-874E-6D7FBC9459F5}" type="sibTrans" cxnId="{6F28B065-D714-4CFE-9497-D4770F7DFDC2}">
      <dgm:prSet/>
      <dgm:spPr/>
      <dgm:t>
        <a:bodyPr/>
        <a:lstStyle/>
        <a:p>
          <a:endParaRPr lang="en-US"/>
        </a:p>
      </dgm:t>
    </dgm:pt>
    <dgm:pt modelId="{CC81895B-3608-4DDF-AFCE-5D4640A1E245}">
      <dgm:prSet phldrT="[Text]" phldr="1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1B56CB7-1117-48D6-803F-C4255E683704}" type="parTrans" cxnId="{4477F574-8E06-40CA-8518-806392859DFF}">
      <dgm:prSet/>
      <dgm:spPr/>
      <dgm:t>
        <a:bodyPr/>
        <a:lstStyle/>
        <a:p>
          <a:endParaRPr lang="en-US"/>
        </a:p>
      </dgm:t>
    </dgm:pt>
    <dgm:pt modelId="{00331CA9-FC9C-4B32-878A-0059787265D3}" type="sibTrans" cxnId="{4477F574-8E06-40CA-8518-806392859DFF}">
      <dgm:prSet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42" t="-15136" r="-7952" b="-29319"/>
          </a:stretch>
        </a:blipFill>
      </dgm:spPr>
      <dgm:t>
        <a:bodyPr/>
        <a:lstStyle/>
        <a:p>
          <a:endParaRPr lang="en-US"/>
        </a:p>
      </dgm:t>
    </dgm:pt>
    <dgm:pt modelId="{C380B7D0-557C-48ED-8283-FB05613303E6}">
      <dgm:prSet phldrT="[Text]" phldr="1"/>
      <dgm:spPr>
        <a:blipFill dpi="0" rotWithShape="0">
          <a:blip xmlns:r="http://schemas.openxmlformats.org/officeDocument/2006/relationships" r:embed="rId3"/>
          <a:srcRect/>
          <a:stretch>
            <a:fillRect l="-2865" t="683" r="-31135" b="-683"/>
          </a:stretch>
        </a:blipFill>
      </dgm:spPr>
      <dgm:t>
        <a:bodyPr/>
        <a:lstStyle/>
        <a:p>
          <a:endParaRPr lang="en-US" dirty="0"/>
        </a:p>
      </dgm:t>
    </dgm:pt>
    <dgm:pt modelId="{5AA5CD5B-28D5-4041-83FB-546AAB28B077}" type="parTrans" cxnId="{C94467F2-AB6C-48E2-B14F-9C57FE250E41}">
      <dgm:prSet/>
      <dgm:spPr/>
      <dgm:t>
        <a:bodyPr/>
        <a:lstStyle/>
        <a:p>
          <a:endParaRPr lang="en-US"/>
        </a:p>
      </dgm:t>
    </dgm:pt>
    <dgm:pt modelId="{1C3CF633-67FF-4120-A1D0-4CB75363A391}" type="sibTrans" cxnId="{C94467F2-AB6C-48E2-B14F-9C57FE250E41}">
      <dgm:prSet/>
      <dgm:spPr>
        <a:blipFill rotWithShape="0">
          <a:blip xmlns:r="http://schemas.openxmlformats.org/officeDocument/2006/relationships" r:embed="rId4"/>
          <a:srcRect/>
          <a:stretch>
            <a:fillRect t="-17000" b="-17000"/>
          </a:stretch>
        </a:blipFill>
      </dgm:spPr>
      <dgm:t>
        <a:bodyPr/>
        <a:lstStyle/>
        <a:p>
          <a:endParaRPr lang="en-US"/>
        </a:p>
      </dgm:t>
    </dgm:pt>
    <dgm:pt modelId="{16034331-F018-471D-80C6-E7F690E66DE3}">
      <dgm:prSet phldrT="[Text]" phldr="1"/>
      <dgm:spPr/>
      <dgm:t>
        <a:bodyPr/>
        <a:lstStyle/>
        <a:p>
          <a:endParaRPr lang="en-US" dirty="0"/>
        </a:p>
      </dgm:t>
    </dgm:pt>
    <dgm:pt modelId="{DB770428-CDFF-42A4-B376-4DD0C18B093C}" type="parTrans" cxnId="{B1272BEA-6859-44E9-94BA-ECAC77D0C34F}">
      <dgm:prSet/>
      <dgm:spPr/>
      <dgm:t>
        <a:bodyPr/>
        <a:lstStyle/>
        <a:p>
          <a:endParaRPr lang="en-US"/>
        </a:p>
      </dgm:t>
    </dgm:pt>
    <dgm:pt modelId="{9B610DDE-E175-4CF2-A377-D593C1D74F09}" type="sibTrans" cxnId="{B1272BEA-6859-44E9-94BA-ECAC77D0C34F}">
      <dgm:prSet/>
      <dgm:spPr/>
      <dgm:t>
        <a:bodyPr/>
        <a:lstStyle/>
        <a:p>
          <a:endParaRPr lang="en-US"/>
        </a:p>
      </dgm:t>
    </dgm:pt>
    <dgm:pt modelId="{B52BFC1E-DA78-44CC-A889-4BFBA758379D}">
      <dgm:prSet phldrT="[Text]" phldr="1"/>
      <dgm:spPr/>
      <dgm:t>
        <a:bodyPr/>
        <a:lstStyle/>
        <a:p>
          <a:endParaRPr lang="en-US" dirty="0"/>
        </a:p>
      </dgm:t>
    </dgm:pt>
    <dgm:pt modelId="{7CA4DFDD-15CB-4CF2-964C-ACB004941437}" type="sibTrans" cxnId="{89583837-DA75-4F57-9F80-50FF5554BF68}">
      <dgm:prSet/>
      <dgm:spPr/>
      <dgm:t>
        <a:bodyPr/>
        <a:lstStyle/>
        <a:p>
          <a:endParaRPr lang="en-US"/>
        </a:p>
      </dgm:t>
    </dgm:pt>
    <dgm:pt modelId="{AA3818E7-FC77-4E9C-BDEC-52457A058E65}" type="parTrans" cxnId="{89583837-DA75-4F57-9F80-50FF5554BF68}">
      <dgm:prSet/>
      <dgm:spPr/>
      <dgm:t>
        <a:bodyPr/>
        <a:lstStyle/>
        <a:p>
          <a:endParaRPr lang="en-US"/>
        </a:p>
      </dgm:t>
    </dgm:pt>
    <dgm:pt modelId="{436AC272-4819-4A7D-AACF-1F2562063A87}">
      <dgm:prSet/>
      <dgm:spPr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19" t="-14920" r="-12476" b="-36062"/>
          </a:stretch>
        </a:blipFill>
      </dgm:spPr>
      <dgm:t>
        <a:bodyPr/>
        <a:lstStyle/>
        <a:p>
          <a:endParaRPr lang="en-US" dirty="0"/>
        </a:p>
      </dgm:t>
    </dgm:pt>
    <dgm:pt modelId="{288C220C-5B6D-410A-AD04-91B09D5C1706}" type="parTrans" cxnId="{23E88AE0-EE99-472E-977D-BEA68B36F330}">
      <dgm:prSet/>
      <dgm:spPr/>
      <dgm:t>
        <a:bodyPr/>
        <a:lstStyle/>
        <a:p>
          <a:endParaRPr lang="en-US"/>
        </a:p>
      </dgm:t>
    </dgm:pt>
    <dgm:pt modelId="{6BC646F2-ACF0-406B-9422-3DA6A5FF0482}" type="sibTrans" cxnId="{23E88AE0-EE99-472E-977D-BEA68B36F330}">
      <dgm:prSet/>
      <dgm:spPr>
        <a:blipFill rotWithShape="0">
          <a:blip xmlns:r="http://schemas.openxmlformats.org/officeDocument/2006/relationships" r:embed="rId6"/>
          <a:srcRect/>
          <a:stretch>
            <a:fillRect l="-31000" r="-31000"/>
          </a:stretch>
        </a:blipFill>
      </dgm:spPr>
      <dgm:t>
        <a:bodyPr/>
        <a:lstStyle/>
        <a:p>
          <a:endParaRPr lang="en-US"/>
        </a:p>
      </dgm:t>
    </dgm:pt>
    <dgm:pt modelId="{2A57A67E-7965-47FC-93B1-391C214F4211}">
      <dgm:prSet/>
      <dgm:spPr>
        <a:blipFill dpi="0"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2395" r="352" b="1919"/>
          </a:stretch>
        </a:blipFill>
      </dgm:spPr>
      <dgm:t>
        <a:bodyPr/>
        <a:lstStyle/>
        <a:p>
          <a:endParaRPr lang="en-US" dirty="0"/>
        </a:p>
      </dgm:t>
    </dgm:pt>
    <dgm:pt modelId="{6DB7C9F7-2E33-455B-A454-2BAD7279F761}" type="sibTrans" cxnId="{F20BB704-F80E-4B57-B09A-921972EE0452}">
      <dgm:prSet/>
      <dgm:spPr>
        <a:blipFill rotWithShape="0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en-US"/>
        </a:p>
      </dgm:t>
    </dgm:pt>
    <dgm:pt modelId="{084B50CE-62C6-4A48-BFDA-89591BE97C53}" type="parTrans" cxnId="{F20BB704-F80E-4B57-B09A-921972EE0452}">
      <dgm:prSet/>
      <dgm:spPr/>
      <dgm:t>
        <a:bodyPr/>
        <a:lstStyle/>
        <a:p>
          <a:endParaRPr lang="en-US"/>
        </a:p>
      </dgm:t>
    </dgm:pt>
    <dgm:pt modelId="{55C84F32-50CD-4435-8BCE-6312E2E5CD67}">
      <dgm:prSet/>
      <dgm:spPr>
        <a:blipFill dpi="0" rotWithShape="0">
          <a:blip xmlns:r="http://schemas.openxmlformats.org/officeDocument/2006/relationships" r:embed="rId9"/>
          <a:srcRect/>
          <a:stretch>
            <a:fillRect l="-15429" t="2820" r="-18571" b="-2820"/>
          </a:stretch>
        </a:blipFill>
      </dgm:spPr>
      <dgm:t>
        <a:bodyPr/>
        <a:lstStyle/>
        <a:p>
          <a:endParaRPr lang="en-US"/>
        </a:p>
      </dgm:t>
    </dgm:pt>
    <dgm:pt modelId="{64C809FA-5AD2-4848-BD52-8EBC19A0608E}" type="parTrans" cxnId="{E6494597-9173-49EF-89C4-1DF5627A183A}">
      <dgm:prSet/>
      <dgm:spPr/>
      <dgm:t>
        <a:bodyPr/>
        <a:lstStyle/>
        <a:p>
          <a:endParaRPr lang="en-US"/>
        </a:p>
      </dgm:t>
    </dgm:pt>
    <dgm:pt modelId="{D2585B7F-5FC2-45EE-9717-0301CABE380E}" type="sibTrans" cxnId="{E6494597-9173-49EF-89C4-1DF5627A183A}">
      <dgm:prSet/>
      <dgm:spPr>
        <a:blipFill rotWithShape="0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06779252-B5F5-4B36-B057-C0F5C7CE0194}" type="pres">
      <dgm:prSet presAssocID="{DBDD7E2D-9ECC-4DEC-B61E-7A28FCAC975D}" presName="Name0" presStyleCnt="0">
        <dgm:presLayoutVars>
          <dgm:chMax/>
          <dgm:chPref/>
          <dgm:dir/>
          <dgm:animLvl val="lvl"/>
        </dgm:presLayoutVars>
      </dgm:prSet>
      <dgm:spPr/>
    </dgm:pt>
    <dgm:pt modelId="{592B006B-A9C4-42CE-A7E4-B67E27813E3F}" type="pres">
      <dgm:prSet presAssocID="{436AC272-4819-4A7D-AACF-1F2562063A87}" presName="composite" presStyleCnt="0"/>
      <dgm:spPr/>
    </dgm:pt>
    <dgm:pt modelId="{9899E41B-A17A-44FA-973C-6F32CD7B6A6F}" type="pres">
      <dgm:prSet presAssocID="{436AC272-4819-4A7D-AACF-1F2562063A87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BD8EAA51-4A1C-4445-BAD7-B19FB5D5A39C}" type="pres">
      <dgm:prSet presAssocID="{436AC272-4819-4A7D-AACF-1F2562063A87}" presName="Childtext1" presStyleLbl="revTx" presStyleIdx="0" presStyleCnt="5">
        <dgm:presLayoutVars>
          <dgm:chMax val="0"/>
          <dgm:chPref val="0"/>
          <dgm:bulletEnabled val="1"/>
        </dgm:presLayoutVars>
      </dgm:prSet>
      <dgm:spPr>
        <a:prstGeom prst="hexagon">
          <a:avLst/>
        </a:prstGeom>
      </dgm:spPr>
    </dgm:pt>
    <dgm:pt modelId="{F6FA59D9-926B-4A63-B28F-1D8C50394EE0}" type="pres">
      <dgm:prSet presAssocID="{436AC272-4819-4A7D-AACF-1F2562063A87}" presName="BalanceSpacing" presStyleCnt="0"/>
      <dgm:spPr/>
    </dgm:pt>
    <dgm:pt modelId="{28EFC42F-1F89-405E-8DBC-DF976710D3A3}" type="pres">
      <dgm:prSet presAssocID="{436AC272-4819-4A7D-AACF-1F2562063A87}" presName="BalanceSpacing1" presStyleCnt="0"/>
      <dgm:spPr/>
    </dgm:pt>
    <dgm:pt modelId="{D53F90B9-F911-4894-BE2B-81E142224D3A}" type="pres">
      <dgm:prSet presAssocID="{6BC646F2-ACF0-406B-9422-3DA6A5FF0482}" presName="Accent1Text" presStyleLbl="node1" presStyleIdx="1" presStyleCnt="10"/>
      <dgm:spPr/>
    </dgm:pt>
    <dgm:pt modelId="{671A0357-4D56-4780-84F3-7A276A8D4D34}" type="pres">
      <dgm:prSet presAssocID="{6BC646F2-ACF0-406B-9422-3DA6A5FF0482}" presName="spaceBetweenRectangles" presStyleCnt="0"/>
      <dgm:spPr/>
    </dgm:pt>
    <dgm:pt modelId="{A2D4ED93-F257-4569-BAA2-1DF75D792778}" type="pres">
      <dgm:prSet presAssocID="{2A57A67E-7965-47FC-93B1-391C214F4211}" presName="composite" presStyleCnt="0"/>
      <dgm:spPr/>
    </dgm:pt>
    <dgm:pt modelId="{199ABA0C-DE4F-495E-B936-B3EAE20D2706}" type="pres">
      <dgm:prSet presAssocID="{2A57A67E-7965-47FC-93B1-391C214F4211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EB99808A-6995-4A1B-A04B-6E44545468A4}" type="pres">
      <dgm:prSet presAssocID="{2A57A67E-7965-47FC-93B1-391C214F4211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D278836F-0CD1-4880-85A3-DE66C73E30BC}" type="pres">
      <dgm:prSet presAssocID="{2A57A67E-7965-47FC-93B1-391C214F4211}" presName="BalanceSpacing" presStyleCnt="0"/>
      <dgm:spPr/>
    </dgm:pt>
    <dgm:pt modelId="{1E5D40E9-E058-4E00-A681-9F1A93DB8867}" type="pres">
      <dgm:prSet presAssocID="{2A57A67E-7965-47FC-93B1-391C214F4211}" presName="BalanceSpacing1" presStyleCnt="0"/>
      <dgm:spPr/>
    </dgm:pt>
    <dgm:pt modelId="{4D9E8F4C-F2D2-4BA6-9967-A953A29F4973}" type="pres">
      <dgm:prSet presAssocID="{6DB7C9F7-2E33-455B-A454-2BAD7279F761}" presName="Accent1Text" presStyleLbl="node1" presStyleIdx="3" presStyleCnt="10"/>
      <dgm:spPr/>
    </dgm:pt>
    <dgm:pt modelId="{DB39E2C7-487A-48A0-8E76-47BBFC9D3E07}" type="pres">
      <dgm:prSet presAssocID="{6DB7C9F7-2E33-455B-A454-2BAD7279F761}" presName="spaceBetweenRectangles" presStyleCnt="0"/>
      <dgm:spPr/>
    </dgm:pt>
    <dgm:pt modelId="{C0A1DDEB-7600-4493-A2A0-A9093BEE1C47}" type="pres">
      <dgm:prSet presAssocID="{CC81895B-3608-4DDF-AFCE-5D4640A1E245}" presName="composite" presStyleCnt="0"/>
      <dgm:spPr/>
    </dgm:pt>
    <dgm:pt modelId="{151BCFD0-2CF0-4974-AD06-FF7CC9DAC61C}" type="pres">
      <dgm:prSet presAssocID="{CC81895B-3608-4DDF-AFCE-5D4640A1E245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112130D6-C3E8-4421-8F37-56F736E87DC4}" type="pres">
      <dgm:prSet presAssocID="{CC81895B-3608-4DDF-AFCE-5D4640A1E245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63DB4AA-B0CB-40C0-908D-EA33C6FA4D53}" type="pres">
      <dgm:prSet presAssocID="{CC81895B-3608-4DDF-AFCE-5D4640A1E245}" presName="BalanceSpacing" presStyleCnt="0"/>
      <dgm:spPr/>
    </dgm:pt>
    <dgm:pt modelId="{933F1BA1-64DE-4718-9DC5-1841ED482899}" type="pres">
      <dgm:prSet presAssocID="{CC81895B-3608-4DDF-AFCE-5D4640A1E245}" presName="BalanceSpacing1" presStyleCnt="0"/>
      <dgm:spPr/>
    </dgm:pt>
    <dgm:pt modelId="{F645C2F4-3D51-4A80-BCCB-FF23BE384E0F}" type="pres">
      <dgm:prSet presAssocID="{00331CA9-FC9C-4B32-878A-0059787265D3}" presName="Accent1Text" presStyleLbl="node1" presStyleIdx="5" presStyleCnt="10"/>
      <dgm:spPr/>
    </dgm:pt>
    <dgm:pt modelId="{CE924C7C-B032-4FFC-A498-5BDDD0903784}" type="pres">
      <dgm:prSet presAssocID="{00331CA9-FC9C-4B32-878A-0059787265D3}" presName="spaceBetweenRectangles" presStyleCnt="0"/>
      <dgm:spPr/>
    </dgm:pt>
    <dgm:pt modelId="{0883F9BB-48BF-4A45-BFA5-4399F0BD30B7}" type="pres">
      <dgm:prSet presAssocID="{C380B7D0-557C-48ED-8283-FB05613303E6}" presName="composite" presStyleCnt="0"/>
      <dgm:spPr/>
    </dgm:pt>
    <dgm:pt modelId="{15097794-E716-4EB7-8A00-D10CECCB82B5}" type="pres">
      <dgm:prSet presAssocID="{C380B7D0-557C-48ED-8283-FB05613303E6}" presName="Parent1" presStyleLbl="node1" presStyleIdx="6" presStyleCnt="10" custLinFactNeighborX="1571" custLinFactNeighborY="2050">
        <dgm:presLayoutVars>
          <dgm:chMax val="1"/>
          <dgm:chPref val="1"/>
          <dgm:bulletEnabled val="1"/>
        </dgm:presLayoutVars>
      </dgm:prSet>
      <dgm:spPr/>
    </dgm:pt>
    <dgm:pt modelId="{10873D80-21AA-497F-BCA0-A5F212567EF6}" type="pres">
      <dgm:prSet presAssocID="{C380B7D0-557C-48ED-8283-FB05613303E6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D99B0735-123E-4D39-A9F1-71FBD22FAD5D}" type="pres">
      <dgm:prSet presAssocID="{C380B7D0-557C-48ED-8283-FB05613303E6}" presName="BalanceSpacing" presStyleCnt="0"/>
      <dgm:spPr/>
    </dgm:pt>
    <dgm:pt modelId="{CBE81C93-7D90-4E91-8BE9-78985DABAA8E}" type="pres">
      <dgm:prSet presAssocID="{C380B7D0-557C-48ED-8283-FB05613303E6}" presName="BalanceSpacing1" presStyleCnt="0"/>
      <dgm:spPr/>
    </dgm:pt>
    <dgm:pt modelId="{B441B6B4-16CE-4D9D-99BA-74111E68482B}" type="pres">
      <dgm:prSet presAssocID="{1C3CF633-67FF-4120-A1D0-4CB75363A391}" presName="Accent1Text" presStyleLbl="node1" presStyleIdx="7" presStyleCnt="10"/>
      <dgm:spPr/>
    </dgm:pt>
    <dgm:pt modelId="{30FFB466-87B0-4E5C-9D16-A53D2C4C7F17}" type="pres">
      <dgm:prSet presAssocID="{1C3CF633-67FF-4120-A1D0-4CB75363A391}" presName="spaceBetweenRectangles" presStyleCnt="0"/>
      <dgm:spPr/>
    </dgm:pt>
    <dgm:pt modelId="{7647D117-AEC2-491B-9113-DE1E09DD2C5F}" type="pres">
      <dgm:prSet presAssocID="{55C84F32-50CD-4435-8BCE-6312E2E5CD67}" presName="composite" presStyleCnt="0"/>
      <dgm:spPr/>
    </dgm:pt>
    <dgm:pt modelId="{1EBB45D8-0EF1-40F4-9C46-50E2696D04CB}" type="pres">
      <dgm:prSet presAssocID="{55C84F32-50CD-4435-8BCE-6312E2E5CD67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</dgm:pt>
    <dgm:pt modelId="{26D2B2AD-86D3-4F81-B832-173F8A757D1C}" type="pres">
      <dgm:prSet presAssocID="{55C84F32-50CD-4435-8BCE-6312E2E5CD67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6E2EB51A-3FAB-4763-B8D0-D455914C1DDD}" type="pres">
      <dgm:prSet presAssocID="{55C84F32-50CD-4435-8BCE-6312E2E5CD67}" presName="BalanceSpacing" presStyleCnt="0"/>
      <dgm:spPr/>
    </dgm:pt>
    <dgm:pt modelId="{CDA3B5A4-89BE-44DC-878C-3B5C90996AB1}" type="pres">
      <dgm:prSet presAssocID="{55C84F32-50CD-4435-8BCE-6312E2E5CD67}" presName="BalanceSpacing1" presStyleCnt="0"/>
      <dgm:spPr/>
    </dgm:pt>
    <dgm:pt modelId="{CF739B41-6861-4525-BBD8-E4FACE62CFDB}" type="pres">
      <dgm:prSet presAssocID="{D2585B7F-5FC2-45EE-9717-0301CABE380E}" presName="Accent1Text" presStyleLbl="node1" presStyleIdx="9" presStyleCnt="10"/>
      <dgm:spPr/>
    </dgm:pt>
  </dgm:ptLst>
  <dgm:cxnLst>
    <dgm:cxn modelId="{B0236202-1FFF-423F-8E4E-0FD6B1B80F46}" type="presOf" srcId="{6BC646F2-ACF0-406B-9422-3DA6A5FF0482}" destId="{D53F90B9-F911-4894-BE2B-81E142224D3A}" srcOrd="0" destOrd="0" presId="urn:microsoft.com/office/officeart/2008/layout/AlternatingHexagons"/>
    <dgm:cxn modelId="{F20BB704-F80E-4B57-B09A-921972EE0452}" srcId="{DBDD7E2D-9ECC-4DEC-B61E-7A28FCAC975D}" destId="{2A57A67E-7965-47FC-93B1-391C214F4211}" srcOrd="1" destOrd="0" parTransId="{084B50CE-62C6-4A48-BFDA-89591BE97C53}" sibTransId="{6DB7C9F7-2E33-455B-A454-2BAD7279F761}"/>
    <dgm:cxn modelId="{A083D205-C90F-4DF0-8CDF-EEB0C65C567C}" type="presOf" srcId="{D2585B7F-5FC2-45EE-9717-0301CABE380E}" destId="{CF739B41-6861-4525-BBD8-E4FACE62CFDB}" srcOrd="0" destOrd="0" presId="urn:microsoft.com/office/officeart/2008/layout/AlternatingHexagons"/>
    <dgm:cxn modelId="{72AB2F07-A82A-4666-985D-754FBA48631E}" type="presOf" srcId="{00331CA9-FC9C-4B32-878A-0059787265D3}" destId="{F645C2F4-3D51-4A80-BCCB-FF23BE384E0F}" srcOrd="0" destOrd="0" presId="urn:microsoft.com/office/officeart/2008/layout/AlternatingHexagons"/>
    <dgm:cxn modelId="{2125D622-6072-4304-9A7B-2D467BE71F61}" type="presOf" srcId="{6BD8778D-ED87-493A-B718-1DDE6ED46592}" destId="{BD8EAA51-4A1C-4445-BAD7-B19FB5D5A39C}" srcOrd="0" destOrd="0" presId="urn:microsoft.com/office/officeart/2008/layout/AlternatingHexagons"/>
    <dgm:cxn modelId="{89583837-DA75-4F57-9F80-50FF5554BF68}" srcId="{CC81895B-3608-4DDF-AFCE-5D4640A1E245}" destId="{B52BFC1E-DA78-44CC-A889-4BFBA758379D}" srcOrd="0" destOrd="0" parTransId="{AA3818E7-FC77-4E9C-BDEC-52457A058E65}" sibTransId="{7CA4DFDD-15CB-4CF2-964C-ACB004941437}"/>
    <dgm:cxn modelId="{6F28B065-D714-4CFE-9497-D4770F7DFDC2}" srcId="{436AC272-4819-4A7D-AACF-1F2562063A87}" destId="{6BD8778D-ED87-493A-B718-1DDE6ED46592}" srcOrd="0" destOrd="0" parTransId="{F3EE9BB3-3175-41F5-935E-1E3F09834245}" sibTransId="{E2484EAD-54A2-4936-874E-6D7FBC9459F5}"/>
    <dgm:cxn modelId="{D8EEA06D-76E8-4FFD-BFE4-7CBB093C6F09}" type="presOf" srcId="{C380B7D0-557C-48ED-8283-FB05613303E6}" destId="{15097794-E716-4EB7-8A00-D10CECCB82B5}" srcOrd="0" destOrd="0" presId="urn:microsoft.com/office/officeart/2008/layout/AlternatingHexagons"/>
    <dgm:cxn modelId="{4477F574-8E06-40CA-8518-806392859DFF}" srcId="{DBDD7E2D-9ECC-4DEC-B61E-7A28FCAC975D}" destId="{CC81895B-3608-4DDF-AFCE-5D4640A1E245}" srcOrd="2" destOrd="0" parTransId="{E1B56CB7-1117-48D6-803F-C4255E683704}" sibTransId="{00331CA9-FC9C-4B32-878A-0059787265D3}"/>
    <dgm:cxn modelId="{35B0CE58-14FB-425B-9105-AB2A03391303}" type="presOf" srcId="{B52BFC1E-DA78-44CC-A889-4BFBA758379D}" destId="{112130D6-C3E8-4421-8F37-56F736E87DC4}" srcOrd="0" destOrd="0" presId="urn:microsoft.com/office/officeart/2008/layout/AlternatingHexagons"/>
    <dgm:cxn modelId="{FF2DD085-4430-458D-9749-C2CD847E322E}" type="presOf" srcId="{6DB7C9F7-2E33-455B-A454-2BAD7279F761}" destId="{4D9E8F4C-F2D2-4BA6-9967-A953A29F4973}" srcOrd="0" destOrd="0" presId="urn:microsoft.com/office/officeart/2008/layout/AlternatingHexagons"/>
    <dgm:cxn modelId="{79F75192-0FC0-4B0B-82BE-D47374B652CD}" type="presOf" srcId="{55C84F32-50CD-4435-8BCE-6312E2E5CD67}" destId="{1EBB45D8-0EF1-40F4-9C46-50E2696D04CB}" srcOrd="0" destOrd="0" presId="urn:microsoft.com/office/officeart/2008/layout/AlternatingHexagons"/>
    <dgm:cxn modelId="{E6494597-9173-49EF-89C4-1DF5627A183A}" srcId="{DBDD7E2D-9ECC-4DEC-B61E-7A28FCAC975D}" destId="{55C84F32-50CD-4435-8BCE-6312E2E5CD67}" srcOrd="4" destOrd="0" parTransId="{64C809FA-5AD2-4848-BD52-8EBC19A0608E}" sibTransId="{D2585B7F-5FC2-45EE-9717-0301CABE380E}"/>
    <dgm:cxn modelId="{B9ECC69B-5D61-4786-953D-92DF76D96DC6}" type="presOf" srcId="{2A57A67E-7965-47FC-93B1-391C214F4211}" destId="{199ABA0C-DE4F-495E-B936-B3EAE20D2706}" srcOrd="0" destOrd="0" presId="urn:microsoft.com/office/officeart/2008/layout/AlternatingHexagons"/>
    <dgm:cxn modelId="{26B2E9A2-3922-429F-BC1D-B4F9966499D7}" type="presOf" srcId="{DBDD7E2D-9ECC-4DEC-B61E-7A28FCAC975D}" destId="{06779252-B5F5-4B36-B057-C0F5C7CE0194}" srcOrd="0" destOrd="0" presId="urn:microsoft.com/office/officeart/2008/layout/AlternatingHexagons"/>
    <dgm:cxn modelId="{9B8F63BB-3BA3-4F76-BCC0-F0EFF826B857}" type="presOf" srcId="{16034331-F018-471D-80C6-E7F690E66DE3}" destId="{10873D80-21AA-497F-BCA0-A5F212567EF6}" srcOrd="0" destOrd="0" presId="urn:microsoft.com/office/officeart/2008/layout/AlternatingHexagons"/>
    <dgm:cxn modelId="{F6BF17DA-BCC9-4D93-9602-BEA152C85804}" type="presOf" srcId="{1C3CF633-67FF-4120-A1D0-4CB75363A391}" destId="{B441B6B4-16CE-4D9D-99BA-74111E68482B}" srcOrd="0" destOrd="0" presId="urn:microsoft.com/office/officeart/2008/layout/AlternatingHexagons"/>
    <dgm:cxn modelId="{23E88AE0-EE99-472E-977D-BEA68B36F330}" srcId="{DBDD7E2D-9ECC-4DEC-B61E-7A28FCAC975D}" destId="{436AC272-4819-4A7D-AACF-1F2562063A87}" srcOrd="0" destOrd="0" parTransId="{288C220C-5B6D-410A-AD04-91B09D5C1706}" sibTransId="{6BC646F2-ACF0-406B-9422-3DA6A5FF0482}"/>
    <dgm:cxn modelId="{B1272BEA-6859-44E9-94BA-ECAC77D0C34F}" srcId="{C380B7D0-557C-48ED-8283-FB05613303E6}" destId="{16034331-F018-471D-80C6-E7F690E66DE3}" srcOrd="0" destOrd="0" parTransId="{DB770428-CDFF-42A4-B376-4DD0C18B093C}" sibTransId="{9B610DDE-E175-4CF2-A377-D593C1D74F09}"/>
    <dgm:cxn modelId="{115335EF-559B-4A5C-80C4-3BA2914B9474}" type="presOf" srcId="{436AC272-4819-4A7D-AACF-1F2562063A87}" destId="{9899E41B-A17A-44FA-973C-6F32CD7B6A6F}" srcOrd="0" destOrd="0" presId="urn:microsoft.com/office/officeart/2008/layout/AlternatingHexagons"/>
    <dgm:cxn modelId="{ACFFABEF-0B5A-4965-ADE2-AAE4124A928B}" type="presOf" srcId="{CC81895B-3608-4DDF-AFCE-5D4640A1E245}" destId="{151BCFD0-2CF0-4974-AD06-FF7CC9DAC61C}" srcOrd="0" destOrd="0" presId="urn:microsoft.com/office/officeart/2008/layout/AlternatingHexagons"/>
    <dgm:cxn modelId="{C94467F2-AB6C-48E2-B14F-9C57FE250E41}" srcId="{DBDD7E2D-9ECC-4DEC-B61E-7A28FCAC975D}" destId="{C380B7D0-557C-48ED-8283-FB05613303E6}" srcOrd="3" destOrd="0" parTransId="{5AA5CD5B-28D5-4041-83FB-546AAB28B077}" sibTransId="{1C3CF633-67FF-4120-A1D0-4CB75363A391}"/>
    <dgm:cxn modelId="{28208A87-4BDC-461D-B729-2D7845A3435E}" type="presParOf" srcId="{06779252-B5F5-4B36-B057-C0F5C7CE0194}" destId="{592B006B-A9C4-42CE-A7E4-B67E27813E3F}" srcOrd="0" destOrd="0" presId="urn:microsoft.com/office/officeart/2008/layout/AlternatingHexagons"/>
    <dgm:cxn modelId="{D83E489E-6FC2-40C5-9E22-B90E13B5D1C5}" type="presParOf" srcId="{592B006B-A9C4-42CE-A7E4-B67E27813E3F}" destId="{9899E41B-A17A-44FA-973C-6F32CD7B6A6F}" srcOrd="0" destOrd="0" presId="urn:microsoft.com/office/officeart/2008/layout/AlternatingHexagons"/>
    <dgm:cxn modelId="{039E0E71-A794-461D-9858-BB6744E872AF}" type="presParOf" srcId="{592B006B-A9C4-42CE-A7E4-B67E27813E3F}" destId="{BD8EAA51-4A1C-4445-BAD7-B19FB5D5A39C}" srcOrd="1" destOrd="0" presId="urn:microsoft.com/office/officeart/2008/layout/AlternatingHexagons"/>
    <dgm:cxn modelId="{9BDBE64D-E80F-4CBC-8091-137C3A10158C}" type="presParOf" srcId="{592B006B-A9C4-42CE-A7E4-B67E27813E3F}" destId="{F6FA59D9-926B-4A63-B28F-1D8C50394EE0}" srcOrd="2" destOrd="0" presId="urn:microsoft.com/office/officeart/2008/layout/AlternatingHexagons"/>
    <dgm:cxn modelId="{F95FDABC-37E1-42E5-81F1-DE3162F647A0}" type="presParOf" srcId="{592B006B-A9C4-42CE-A7E4-B67E27813E3F}" destId="{28EFC42F-1F89-405E-8DBC-DF976710D3A3}" srcOrd="3" destOrd="0" presId="urn:microsoft.com/office/officeart/2008/layout/AlternatingHexagons"/>
    <dgm:cxn modelId="{1C5D6743-0148-4210-990C-E1A416C40E50}" type="presParOf" srcId="{592B006B-A9C4-42CE-A7E4-B67E27813E3F}" destId="{D53F90B9-F911-4894-BE2B-81E142224D3A}" srcOrd="4" destOrd="0" presId="urn:microsoft.com/office/officeart/2008/layout/AlternatingHexagons"/>
    <dgm:cxn modelId="{3CB96F43-64DD-4747-831E-922012C5502F}" type="presParOf" srcId="{06779252-B5F5-4B36-B057-C0F5C7CE0194}" destId="{671A0357-4D56-4780-84F3-7A276A8D4D34}" srcOrd="1" destOrd="0" presId="urn:microsoft.com/office/officeart/2008/layout/AlternatingHexagons"/>
    <dgm:cxn modelId="{9093F2CE-42AA-4386-A3C6-74C089F05AA6}" type="presParOf" srcId="{06779252-B5F5-4B36-B057-C0F5C7CE0194}" destId="{A2D4ED93-F257-4569-BAA2-1DF75D792778}" srcOrd="2" destOrd="0" presId="urn:microsoft.com/office/officeart/2008/layout/AlternatingHexagons"/>
    <dgm:cxn modelId="{F62626F5-21E2-42D5-A7AF-13091BBD72A2}" type="presParOf" srcId="{A2D4ED93-F257-4569-BAA2-1DF75D792778}" destId="{199ABA0C-DE4F-495E-B936-B3EAE20D2706}" srcOrd="0" destOrd="0" presId="urn:microsoft.com/office/officeart/2008/layout/AlternatingHexagons"/>
    <dgm:cxn modelId="{E0D3FE5B-D2E2-4F14-9EA6-6D80697742CC}" type="presParOf" srcId="{A2D4ED93-F257-4569-BAA2-1DF75D792778}" destId="{EB99808A-6995-4A1B-A04B-6E44545468A4}" srcOrd="1" destOrd="0" presId="urn:microsoft.com/office/officeart/2008/layout/AlternatingHexagons"/>
    <dgm:cxn modelId="{6013A930-FBDA-47D5-94DF-6C56A2681180}" type="presParOf" srcId="{A2D4ED93-F257-4569-BAA2-1DF75D792778}" destId="{D278836F-0CD1-4880-85A3-DE66C73E30BC}" srcOrd="2" destOrd="0" presId="urn:microsoft.com/office/officeart/2008/layout/AlternatingHexagons"/>
    <dgm:cxn modelId="{69B5185C-E6A7-4FBC-A603-82206FF77FE0}" type="presParOf" srcId="{A2D4ED93-F257-4569-BAA2-1DF75D792778}" destId="{1E5D40E9-E058-4E00-A681-9F1A93DB8867}" srcOrd="3" destOrd="0" presId="urn:microsoft.com/office/officeart/2008/layout/AlternatingHexagons"/>
    <dgm:cxn modelId="{5452E3E4-EFAF-4B7A-8276-E67CAE3C14AC}" type="presParOf" srcId="{A2D4ED93-F257-4569-BAA2-1DF75D792778}" destId="{4D9E8F4C-F2D2-4BA6-9967-A953A29F4973}" srcOrd="4" destOrd="0" presId="urn:microsoft.com/office/officeart/2008/layout/AlternatingHexagons"/>
    <dgm:cxn modelId="{632E4930-DFE6-44C1-BF53-5165B3EE1BCC}" type="presParOf" srcId="{06779252-B5F5-4B36-B057-C0F5C7CE0194}" destId="{DB39E2C7-487A-48A0-8E76-47BBFC9D3E07}" srcOrd="3" destOrd="0" presId="urn:microsoft.com/office/officeart/2008/layout/AlternatingHexagons"/>
    <dgm:cxn modelId="{3D4091BE-48FC-4EA0-B684-626C94DD7F05}" type="presParOf" srcId="{06779252-B5F5-4B36-B057-C0F5C7CE0194}" destId="{C0A1DDEB-7600-4493-A2A0-A9093BEE1C47}" srcOrd="4" destOrd="0" presId="urn:microsoft.com/office/officeart/2008/layout/AlternatingHexagons"/>
    <dgm:cxn modelId="{AB3C8FC3-E283-4586-B576-22F3A9753896}" type="presParOf" srcId="{C0A1DDEB-7600-4493-A2A0-A9093BEE1C47}" destId="{151BCFD0-2CF0-4974-AD06-FF7CC9DAC61C}" srcOrd="0" destOrd="0" presId="urn:microsoft.com/office/officeart/2008/layout/AlternatingHexagons"/>
    <dgm:cxn modelId="{50E194EC-7195-45A6-A998-A1F1089EE8DC}" type="presParOf" srcId="{C0A1DDEB-7600-4493-A2A0-A9093BEE1C47}" destId="{112130D6-C3E8-4421-8F37-56F736E87DC4}" srcOrd="1" destOrd="0" presId="urn:microsoft.com/office/officeart/2008/layout/AlternatingHexagons"/>
    <dgm:cxn modelId="{51560921-015F-4AA2-9C73-DD0070A14D88}" type="presParOf" srcId="{C0A1DDEB-7600-4493-A2A0-A9093BEE1C47}" destId="{863DB4AA-B0CB-40C0-908D-EA33C6FA4D53}" srcOrd="2" destOrd="0" presId="urn:microsoft.com/office/officeart/2008/layout/AlternatingHexagons"/>
    <dgm:cxn modelId="{3AB92552-1F25-40EA-936C-19A1445470E9}" type="presParOf" srcId="{C0A1DDEB-7600-4493-A2A0-A9093BEE1C47}" destId="{933F1BA1-64DE-4718-9DC5-1841ED482899}" srcOrd="3" destOrd="0" presId="urn:microsoft.com/office/officeart/2008/layout/AlternatingHexagons"/>
    <dgm:cxn modelId="{D4A95312-491D-4112-B77D-9963B5820F62}" type="presParOf" srcId="{C0A1DDEB-7600-4493-A2A0-A9093BEE1C47}" destId="{F645C2F4-3D51-4A80-BCCB-FF23BE384E0F}" srcOrd="4" destOrd="0" presId="urn:microsoft.com/office/officeart/2008/layout/AlternatingHexagons"/>
    <dgm:cxn modelId="{4133221E-BD12-4F28-A9A0-60D2A8E4009D}" type="presParOf" srcId="{06779252-B5F5-4B36-B057-C0F5C7CE0194}" destId="{CE924C7C-B032-4FFC-A498-5BDDD0903784}" srcOrd="5" destOrd="0" presId="urn:microsoft.com/office/officeart/2008/layout/AlternatingHexagons"/>
    <dgm:cxn modelId="{189568CE-935E-48C7-A8C0-E72E519A1DD5}" type="presParOf" srcId="{06779252-B5F5-4B36-B057-C0F5C7CE0194}" destId="{0883F9BB-48BF-4A45-BFA5-4399F0BD30B7}" srcOrd="6" destOrd="0" presId="urn:microsoft.com/office/officeart/2008/layout/AlternatingHexagons"/>
    <dgm:cxn modelId="{DFAE73B8-7C2F-4D2D-A9C9-5A5B135D2F41}" type="presParOf" srcId="{0883F9BB-48BF-4A45-BFA5-4399F0BD30B7}" destId="{15097794-E716-4EB7-8A00-D10CECCB82B5}" srcOrd="0" destOrd="0" presId="urn:microsoft.com/office/officeart/2008/layout/AlternatingHexagons"/>
    <dgm:cxn modelId="{78A995F6-4C8E-4608-835F-6DCF6A239C2B}" type="presParOf" srcId="{0883F9BB-48BF-4A45-BFA5-4399F0BD30B7}" destId="{10873D80-21AA-497F-BCA0-A5F212567EF6}" srcOrd="1" destOrd="0" presId="urn:microsoft.com/office/officeart/2008/layout/AlternatingHexagons"/>
    <dgm:cxn modelId="{C88B477E-8C23-4A17-AAEE-CE560A09EF6B}" type="presParOf" srcId="{0883F9BB-48BF-4A45-BFA5-4399F0BD30B7}" destId="{D99B0735-123E-4D39-A9F1-71FBD22FAD5D}" srcOrd="2" destOrd="0" presId="urn:microsoft.com/office/officeart/2008/layout/AlternatingHexagons"/>
    <dgm:cxn modelId="{299B6A67-4D99-4959-A648-36F8CAC7D345}" type="presParOf" srcId="{0883F9BB-48BF-4A45-BFA5-4399F0BD30B7}" destId="{CBE81C93-7D90-4E91-8BE9-78985DABAA8E}" srcOrd="3" destOrd="0" presId="urn:microsoft.com/office/officeart/2008/layout/AlternatingHexagons"/>
    <dgm:cxn modelId="{EC875F47-0C5C-487A-A4C0-BF4A0C4B2043}" type="presParOf" srcId="{0883F9BB-48BF-4A45-BFA5-4399F0BD30B7}" destId="{B441B6B4-16CE-4D9D-99BA-74111E68482B}" srcOrd="4" destOrd="0" presId="urn:microsoft.com/office/officeart/2008/layout/AlternatingHexagons"/>
    <dgm:cxn modelId="{C46900FB-91AC-4A19-8BB6-FBF00D1DDAB6}" type="presParOf" srcId="{06779252-B5F5-4B36-B057-C0F5C7CE0194}" destId="{30FFB466-87B0-4E5C-9D16-A53D2C4C7F17}" srcOrd="7" destOrd="0" presId="urn:microsoft.com/office/officeart/2008/layout/AlternatingHexagons"/>
    <dgm:cxn modelId="{85B43004-41E2-48A1-8A6E-33F296C678B2}" type="presParOf" srcId="{06779252-B5F5-4B36-B057-C0F5C7CE0194}" destId="{7647D117-AEC2-491B-9113-DE1E09DD2C5F}" srcOrd="8" destOrd="0" presId="urn:microsoft.com/office/officeart/2008/layout/AlternatingHexagons"/>
    <dgm:cxn modelId="{93F2CEA4-1203-4AFF-95CD-08CA1E040D81}" type="presParOf" srcId="{7647D117-AEC2-491B-9113-DE1E09DD2C5F}" destId="{1EBB45D8-0EF1-40F4-9C46-50E2696D04CB}" srcOrd="0" destOrd="0" presId="urn:microsoft.com/office/officeart/2008/layout/AlternatingHexagons"/>
    <dgm:cxn modelId="{76AAFCA3-AE4A-4BA2-A9AF-FC5C8C31C6FC}" type="presParOf" srcId="{7647D117-AEC2-491B-9113-DE1E09DD2C5F}" destId="{26D2B2AD-86D3-4F81-B832-173F8A757D1C}" srcOrd="1" destOrd="0" presId="urn:microsoft.com/office/officeart/2008/layout/AlternatingHexagons"/>
    <dgm:cxn modelId="{EE1A0A41-63F9-4B94-AFEF-7583D22F1EB0}" type="presParOf" srcId="{7647D117-AEC2-491B-9113-DE1E09DD2C5F}" destId="{6E2EB51A-3FAB-4763-B8D0-D455914C1DDD}" srcOrd="2" destOrd="0" presId="urn:microsoft.com/office/officeart/2008/layout/AlternatingHexagons"/>
    <dgm:cxn modelId="{A4F7595A-4232-40B0-917F-4BEB0FE22084}" type="presParOf" srcId="{7647D117-AEC2-491B-9113-DE1E09DD2C5F}" destId="{CDA3B5A4-89BE-44DC-878C-3B5C90996AB1}" srcOrd="3" destOrd="0" presId="urn:microsoft.com/office/officeart/2008/layout/AlternatingHexagons"/>
    <dgm:cxn modelId="{7E931446-2C8E-4F23-9714-CAD617FC0EA2}" type="presParOf" srcId="{7647D117-AEC2-491B-9113-DE1E09DD2C5F}" destId="{CF739B41-6861-4525-BBD8-E4FACE62CFD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9E41B-A17A-44FA-973C-6F32CD7B6A6F}">
      <dsp:nvSpPr>
        <dsp:cNvPr id="0" name=""/>
        <dsp:cNvSpPr/>
      </dsp:nvSpPr>
      <dsp:spPr>
        <a:xfrm rot="5400000">
          <a:off x="4153383" y="94619"/>
          <a:ext cx="1394156" cy="1212916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19" t="-14920" r="-12476" b="-3606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/>
        </a:p>
      </dsp:txBody>
      <dsp:txXfrm rot="-5400000">
        <a:off x="4433016" y="221255"/>
        <a:ext cx="834890" cy="959644"/>
      </dsp:txXfrm>
    </dsp:sp>
    <dsp:sp modelId="{BD8EAA51-4A1C-4445-BAD7-B19FB5D5A39C}">
      <dsp:nvSpPr>
        <dsp:cNvPr id="0" name=""/>
        <dsp:cNvSpPr/>
      </dsp:nvSpPr>
      <dsp:spPr>
        <a:xfrm>
          <a:off x="5493725" y="282830"/>
          <a:ext cx="1555878" cy="836493"/>
        </a:xfrm>
        <a:prstGeom prst="hexagon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5693089" y="390015"/>
        <a:ext cx="1157150" cy="622123"/>
      </dsp:txXfrm>
    </dsp:sp>
    <dsp:sp modelId="{D53F90B9-F911-4894-BE2B-81E142224D3A}">
      <dsp:nvSpPr>
        <dsp:cNvPr id="0" name=""/>
        <dsp:cNvSpPr/>
      </dsp:nvSpPr>
      <dsp:spPr>
        <a:xfrm rot="5400000">
          <a:off x="2843433" y="94619"/>
          <a:ext cx="1394156" cy="121291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123066" y="221255"/>
        <a:ext cx="834890" cy="959644"/>
      </dsp:txXfrm>
    </dsp:sp>
    <dsp:sp modelId="{199ABA0C-DE4F-495E-B936-B3EAE20D2706}">
      <dsp:nvSpPr>
        <dsp:cNvPr id="0" name=""/>
        <dsp:cNvSpPr/>
      </dsp:nvSpPr>
      <dsp:spPr>
        <a:xfrm rot="5400000">
          <a:off x="3495899" y="1277979"/>
          <a:ext cx="1394156" cy="1212916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2395" r="352" b="191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/>
        </a:p>
      </dsp:txBody>
      <dsp:txXfrm rot="-5400000">
        <a:off x="3775532" y="1404615"/>
        <a:ext cx="834890" cy="959644"/>
      </dsp:txXfrm>
    </dsp:sp>
    <dsp:sp modelId="{EB99808A-6995-4A1B-A04B-6E44545468A4}">
      <dsp:nvSpPr>
        <dsp:cNvPr id="0" name=""/>
        <dsp:cNvSpPr/>
      </dsp:nvSpPr>
      <dsp:spPr>
        <a:xfrm>
          <a:off x="2030640" y="1466190"/>
          <a:ext cx="1505689" cy="836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9E8F4C-F2D2-4BA6-9967-A953A29F4973}">
      <dsp:nvSpPr>
        <dsp:cNvPr id="0" name=""/>
        <dsp:cNvSpPr/>
      </dsp:nvSpPr>
      <dsp:spPr>
        <a:xfrm rot="5400000">
          <a:off x="4805848" y="1277979"/>
          <a:ext cx="1394156" cy="121291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5085481" y="1404615"/>
        <a:ext cx="834890" cy="959644"/>
      </dsp:txXfrm>
    </dsp:sp>
    <dsp:sp modelId="{151BCFD0-2CF0-4974-AD06-FF7CC9DAC61C}">
      <dsp:nvSpPr>
        <dsp:cNvPr id="0" name=""/>
        <dsp:cNvSpPr/>
      </dsp:nvSpPr>
      <dsp:spPr>
        <a:xfrm rot="5400000">
          <a:off x="4153383" y="2461339"/>
          <a:ext cx="1394156" cy="1212916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 rot="-5400000">
        <a:off x="4433016" y="2587975"/>
        <a:ext cx="834890" cy="959644"/>
      </dsp:txXfrm>
    </dsp:sp>
    <dsp:sp modelId="{112130D6-C3E8-4421-8F37-56F736E87DC4}">
      <dsp:nvSpPr>
        <dsp:cNvPr id="0" name=""/>
        <dsp:cNvSpPr/>
      </dsp:nvSpPr>
      <dsp:spPr>
        <a:xfrm>
          <a:off x="5493725" y="2649551"/>
          <a:ext cx="1555878" cy="836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5493725" y="2649551"/>
        <a:ext cx="1555878" cy="836493"/>
      </dsp:txXfrm>
    </dsp:sp>
    <dsp:sp modelId="{F645C2F4-3D51-4A80-BCCB-FF23BE384E0F}">
      <dsp:nvSpPr>
        <dsp:cNvPr id="0" name=""/>
        <dsp:cNvSpPr/>
      </dsp:nvSpPr>
      <dsp:spPr>
        <a:xfrm rot="5400000">
          <a:off x="2843433" y="2461339"/>
          <a:ext cx="1394156" cy="1212916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42" t="-15136" r="-7952" b="-2931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123066" y="2587975"/>
        <a:ext cx="834890" cy="959644"/>
      </dsp:txXfrm>
    </dsp:sp>
    <dsp:sp modelId="{15097794-E716-4EB7-8A00-D10CECCB82B5}">
      <dsp:nvSpPr>
        <dsp:cNvPr id="0" name=""/>
        <dsp:cNvSpPr/>
      </dsp:nvSpPr>
      <dsp:spPr>
        <a:xfrm rot="5400000">
          <a:off x="3514954" y="3673280"/>
          <a:ext cx="1394156" cy="1212916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7"/>
          <a:srcRect/>
          <a:stretch>
            <a:fillRect l="-2865" t="683" r="-31135" b="-6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 rot="-5400000">
        <a:off x="3794587" y="3799916"/>
        <a:ext cx="834890" cy="959644"/>
      </dsp:txXfrm>
    </dsp:sp>
    <dsp:sp modelId="{10873D80-21AA-497F-BCA0-A5F212567EF6}">
      <dsp:nvSpPr>
        <dsp:cNvPr id="0" name=""/>
        <dsp:cNvSpPr/>
      </dsp:nvSpPr>
      <dsp:spPr>
        <a:xfrm>
          <a:off x="2030640" y="3832911"/>
          <a:ext cx="1505689" cy="836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2030640" y="3832911"/>
        <a:ext cx="1505689" cy="836493"/>
      </dsp:txXfrm>
    </dsp:sp>
    <dsp:sp modelId="{B441B6B4-16CE-4D9D-99BA-74111E68482B}">
      <dsp:nvSpPr>
        <dsp:cNvPr id="0" name=""/>
        <dsp:cNvSpPr/>
      </dsp:nvSpPr>
      <dsp:spPr>
        <a:xfrm rot="5400000">
          <a:off x="4805848" y="3644699"/>
          <a:ext cx="1394156" cy="121291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8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5085481" y="3771335"/>
        <a:ext cx="834890" cy="959644"/>
      </dsp:txXfrm>
    </dsp:sp>
    <dsp:sp modelId="{1EBB45D8-0EF1-40F4-9C46-50E2696D04CB}">
      <dsp:nvSpPr>
        <dsp:cNvPr id="0" name=""/>
        <dsp:cNvSpPr/>
      </dsp:nvSpPr>
      <dsp:spPr>
        <a:xfrm rot="5400000">
          <a:off x="4153383" y="4828060"/>
          <a:ext cx="1394156" cy="1212916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9"/>
          <a:srcRect/>
          <a:stretch>
            <a:fillRect l="-15429" t="2820" r="-18571" b="-282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/>
        </a:p>
      </dsp:txBody>
      <dsp:txXfrm rot="-5400000">
        <a:off x="4433016" y="4954696"/>
        <a:ext cx="834890" cy="959644"/>
      </dsp:txXfrm>
    </dsp:sp>
    <dsp:sp modelId="{26D2B2AD-86D3-4F81-B832-173F8A757D1C}">
      <dsp:nvSpPr>
        <dsp:cNvPr id="0" name=""/>
        <dsp:cNvSpPr/>
      </dsp:nvSpPr>
      <dsp:spPr>
        <a:xfrm>
          <a:off x="5493725" y="5016271"/>
          <a:ext cx="1555878" cy="836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739B41-6861-4525-BBD8-E4FACE62CFDB}">
      <dsp:nvSpPr>
        <dsp:cNvPr id="0" name=""/>
        <dsp:cNvSpPr/>
      </dsp:nvSpPr>
      <dsp:spPr>
        <a:xfrm rot="5400000">
          <a:off x="2843433" y="4828060"/>
          <a:ext cx="1394156" cy="121291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123066" y="4954696"/>
        <a:ext cx="834890" cy="9596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Materials.3.104406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oi.org/10.1016/j.mtquan.2024.100016" TargetMode="External"/><Relationship Id="rId5" Type="http://schemas.openxmlformats.org/officeDocument/2006/relationships/hyperlink" Target="https://doi.org/10.1007/s11661-024-07672-6" TargetMode="External"/><Relationship Id="rId4" Type="http://schemas.openxmlformats.org/officeDocument/2006/relationships/hyperlink" Target="https://gcc02.safelinks.protection.outlook.com/?url=http%3A%2F%2Fdoi.org%2F10.1002%2Fadvs.202519661&amp;data=05%7C02%7Cdebeerschmlm%40ornl.gov%7Ca3aceef1dff847822ec308de64f11f54%7Cdb3dbd434c4b45449f8a0553f9f5f25e%7C1%7C0%7C639059183971713278%7CUnknown%7CTWFpbGZsb3d8eyJFbXB0eU1hcGkiOnRydWUsIlYiOiIwLjAuMDAwMCIsIlAiOiJXaW4zMiIsIkFOIjoiTWFpbCIsIldUIjoyfQ%3D%3D%7C0%7C%7C%7C&amp;sdata=D248rXURMXWS%2FXqkOf4z38GgBwtoL%2Fol5GkF45rAyGo%3D&amp;reserved=0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team provides comprehensive support for a diverse user base, organized by the following expertise:</a:t>
            </a:r>
          </a:p>
          <a:p>
            <a:r>
              <a:rPr lang="en-US" dirty="0"/>
              <a:t>Lisa DeBeer-Schmitt (Instrument Scientist): 8 years on the beamline, specializing in Hard Matter and Instrumentation development.</a:t>
            </a:r>
          </a:p>
          <a:p>
            <a:r>
              <a:rPr lang="en-US" dirty="0"/>
              <a:t>Karin Bichler (Instrument Scientist): 1.5 years on the beamline, focusing on </a:t>
            </a:r>
            <a:r>
              <a:rPr lang="en-US" dirty="0" err="1"/>
              <a:t>Rheometry</a:t>
            </a:r>
            <a:r>
              <a:rPr lang="en-US" dirty="0"/>
              <a:t> and Polymers.</a:t>
            </a:r>
          </a:p>
          <a:p>
            <a:r>
              <a:rPr lang="en-US" dirty="0"/>
              <a:t>Lilin He (Instrument Scientist): 13 years on the beamline, providing expertise in Soft Matter and Porous Materials.</a:t>
            </a:r>
          </a:p>
          <a:p>
            <a:r>
              <a:rPr lang="en-US" dirty="0"/>
              <a:t>Arina Rostopchina (Scientific Associate): 1 year on the beamline, managing Operation and Safety.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9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While our standard design probes up to 700 nm, utilizing our </a:t>
            </a:r>
            <a:r>
              <a:rPr lang="en-US" b="0" dirty="0" err="1"/>
              <a:t>MgF</a:t>
            </a:r>
            <a:r>
              <a:rPr lang="en-US" b="0" dirty="0"/>
              <a:t> lenses allows us to push that resolution toward 800 nm.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4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Desautels R.D., Debeer-Schmitt L.M., Montoya S., Borchers J.A., Je S.G., Tang N.,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M.Y., Fitzsimmons M.R., Fullerton E.E., Gilbert D.,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"Realization of ordered magnetic skyrmions in thin films at ambient conditions"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Review Materials 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104406 (2019).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 J., Yuan Y., Wang T., Luo H., Wang F., Wang Q., Mahurin S.M., Thapaliya B.P., He L., Liu J.,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Samartzis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N., Yang Z., Dai S.,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Original URL: http://doi.org/10.1002/advs.202519661. Click or tap if you trust this link."/>
              </a:rPr>
              <a:t>"Surface Graphitized Mesoporous Carbon Surpasses the Conductivity-Porosity Trade-Off"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 Science,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(2026).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Freiberg D.S., Ghaffari B., Littrell K.C., Sanders P.G.,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"Characterization of n′ Precipitates and Mn Dispersoids in Al-Zn-Mg-(Mn) Alloys Using Small-Angle Neutron Scattering and Electron Microscopy"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Metallurgical and Materials Transactions A,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670–685 (2024).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Joanna M. White,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Taehyoung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Kim, Frank S. Bates,* and Timothy P. Lodge., “</a:t>
            </a:r>
            <a:r>
              <a:rPr lang="en-US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Does the Rate of Chain Exchange Relate to Stress Relaxation in Triblock Copolymer Networks</a:t>
            </a:r>
            <a:r>
              <a:rPr lang="en-US" sz="1200" b="0" u="sng" kern="1200" dirty="0">
                <a:solidFill>
                  <a:srgbClr val="00B0F0"/>
                </a:solidFill>
                <a:effectLst/>
                <a:latin typeface="+mn-lt"/>
                <a:ea typeface="+mn-ea"/>
                <a:cs typeface="+mn-cs"/>
              </a:rPr>
              <a:t>?”,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ACS Central Science,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Vol. 11 Issue 3 Pages 422-430, (2025)</a:t>
            </a:r>
            <a:endParaRPr lang="en-US" sz="1200" u="sng" kern="1200" dirty="0">
              <a:solidFill>
                <a:srgbClr val="00B0F0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H. K. Beech, J. A. Johnson and B. D. Olsen., “</a:t>
            </a:r>
            <a:r>
              <a:rPr lang="en-US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Conformation of Network Strands in Polymer Gels”,</a:t>
            </a:r>
            <a:r>
              <a:rPr lang="en-US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ACS Macro Letters,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Vol. 12 Issue 3 Pages 325-330, (2023)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Arachchige H.S., Debeer-Schmitt L.M., Kish L., Rai B., May A.F., Parker D.S., Pokharel G., Tian W., Stone M.B., Frontzek M., Mandrus D., Bleuel M., Islam Z.,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Fabbris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G., Li H., Gao S., Miao H., Thomas S.M., Rosa P.F., Thompson J.D., Lin S.Z., Christianson,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"Nanometric modulations of the magnetic structure of the element Nd"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Materials Today Quantum,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100016 (2024).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8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1. Quantum Complexity &amp; Topological Phases: Elemental Neodymium</a:t>
            </a:r>
          </a:p>
          <a:p>
            <a:r>
              <a:rPr lang="en-US" b="1" dirty="0"/>
              <a:t>The "First" in Elemental Physics:</a:t>
            </a:r>
            <a:r>
              <a:rPr lang="en-US" dirty="0"/>
              <a:t> While topological textures are common in complex alloys, discovering them in an </a:t>
            </a:r>
            <a:r>
              <a:rPr lang="en-US" b="1" dirty="0"/>
              <a:t>elemental single crystal</a:t>
            </a:r>
            <a:r>
              <a:rPr lang="en-US" dirty="0"/>
              <a:t> like Neodymium is a paradigm shift for the field.</a:t>
            </a:r>
          </a:p>
          <a:p>
            <a:r>
              <a:rPr lang="en-US" b="1" dirty="0"/>
              <a:t>The 6.5 K Skyrmion Phase:</a:t>
            </a:r>
            <a:r>
              <a:rPr lang="en-US" dirty="0"/>
              <a:t> High-resolution SANS at GP-SANS revealed unexpected Bragg peaks signaling the formation of </a:t>
            </a:r>
            <a:r>
              <a:rPr lang="en-US" b="1" dirty="0"/>
              <a:t>skyrmion-like modulations</a:t>
            </a:r>
            <a:r>
              <a:rPr lang="en-US" dirty="0"/>
              <a:t>, a state never before captured in an elemental metal.</a:t>
            </a:r>
          </a:p>
          <a:p>
            <a:r>
              <a:rPr lang="en-US" b="1" dirty="0"/>
              <a:t>The 2 K "Mystery" Phase:</a:t>
            </a:r>
            <a:r>
              <a:rPr lang="en-US" dirty="0"/>
              <a:t> Below 2 K, a second set of entirely new peaks emerges; we are currently utilizing our </a:t>
            </a:r>
            <a:r>
              <a:rPr lang="en-US" b="1" dirty="0"/>
              <a:t>polarization upgrade</a:t>
            </a:r>
            <a:r>
              <a:rPr lang="en-US" dirty="0"/>
              <a:t> to disentangle the spin-state cross-sections and define this unknown magnetic symmetry.</a:t>
            </a:r>
          </a:p>
          <a:p>
            <a:r>
              <a:rPr lang="en-US" b="1" dirty="0"/>
              <a:t>The Objective:</a:t>
            </a:r>
            <a:r>
              <a:rPr lang="en-US" dirty="0"/>
              <a:t> We expect the precise spin-state separation and flux gain from the new V-cavity polarizer to finally reveal the complex 3D magnetic structure driven by frustrated RKKY interactions at these lowest temperatures.</a:t>
            </a:r>
          </a:p>
          <a:p>
            <a:r>
              <a:rPr lang="en-US" b="1" dirty="0"/>
              <a:t>2. Chiral Dynamics &amp; Fractal Networks: Thin-Film Multilayers</a:t>
            </a:r>
          </a:p>
          <a:p>
            <a:r>
              <a:rPr lang="en-US" b="1" dirty="0"/>
              <a:t>Collaborative Hardware Integration:</a:t>
            </a:r>
            <a:r>
              <a:rPr lang="en-US" dirty="0"/>
              <a:t> This project highlights our transition toward a "Lab-on-a-Beamline" model; the user supplied the </a:t>
            </a:r>
            <a:r>
              <a:rPr lang="en-US" b="1" dirty="0"/>
              <a:t>RF coil</a:t>
            </a:r>
            <a:r>
              <a:rPr lang="en-US" dirty="0"/>
              <a:t>, and we worked closely to integrate its control and metadata directly into our data acquisition system.</a:t>
            </a:r>
          </a:p>
          <a:p>
            <a:r>
              <a:rPr lang="en-US" b="1" dirty="0"/>
              <a:t>Mapping High-Frequency Behavior:</a:t>
            </a:r>
            <a:r>
              <a:rPr lang="en-US" dirty="0"/>
              <a:t> With this integrated setup, we studied </a:t>
            </a:r>
            <a:r>
              <a:rPr lang="en-US" b="1" dirty="0"/>
              <a:t>Fe/Gd multilayers</a:t>
            </a:r>
            <a:r>
              <a:rPr lang="en-US" dirty="0"/>
              <a:t> to observe how topological defects behave under GHz-frequency excitation in real-time.</a:t>
            </a:r>
          </a:p>
          <a:p>
            <a:r>
              <a:rPr lang="en-US" b="1" dirty="0"/>
              <a:t>Spin Wave Propagation:</a:t>
            </a:r>
            <a:r>
              <a:rPr lang="en-US" dirty="0"/>
              <a:t> By exciting these skyrmion lattices, we visualized </a:t>
            </a:r>
            <a:r>
              <a:rPr lang="en-US" b="1" dirty="0"/>
              <a:t>spin waves</a:t>
            </a:r>
            <a:r>
              <a:rPr lang="en-US" dirty="0"/>
              <a:t> propagating through the material, manifesting as a measurable change in the overall background scattering.</a:t>
            </a:r>
          </a:p>
          <a:p>
            <a:r>
              <a:rPr lang="en-US" b="1" dirty="0"/>
              <a:t>The Strategic Theme:</a:t>
            </a:r>
            <a:r>
              <a:rPr lang="en-US" dirty="0"/>
              <a:t> Our goal is to establish GP-SANS as the </a:t>
            </a:r>
            <a:r>
              <a:rPr lang="en-US" b="1" dirty="0"/>
              <a:t>premiere facility</a:t>
            </a:r>
            <a:r>
              <a:rPr lang="en-US" dirty="0"/>
              <a:t> for probing magnetic long-range structures, offering the unique combination of high-flux polarized neutrons and custom-integrated user environments.</a:t>
            </a:r>
          </a:p>
          <a:p>
            <a:r>
              <a:rPr lang="en-US" b="1" dirty="0"/>
              <a:t>3. Emerging Frontiers: 3D SANS Tomography</a:t>
            </a:r>
          </a:p>
          <a:p>
            <a:r>
              <a:rPr lang="en-US" b="1" dirty="0"/>
              <a:t>Solving the Projection Problem:</a:t>
            </a:r>
            <a:r>
              <a:rPr lang="en-US" dirty="0"/>
              <a:t> Standard SANS provides a 2D reciprocal space projection (a bulk average); our new goal is to "invert" this data into real-space 3D volumes.</a:t>
            </a:r>
          </a:p>
          <a:p>
            <a:r>
              <a:rPr lang="en-US" b="1" dirty="0"/>
              <a:t>The Reconstruction Algorithm:</a:t>
            </a:r>
            <a:r>
              <a:rPr lang="en-US" dirty="0"/>
              <a:t> Developed by post-doc </a:t>
            </a:r>
            <a:r>
              <a:rPr lang="en-US" b="1" dirty="0"/>
              <a:t>Melissa Henderson</a:t>
            </a:r>
            <a:r>
              <a:rPr lang="en-US" dirty="0"/>
              <a:t>, this method uses reciprocal space images and </a:t>
            </a:r>
            <a:r>
              <a:rPr lang="en-US" b="1" dirty="0" err="1"/>
              <a:t>micromagnetics</a:t>
            </a:r>
            <a:r>
              <a:rPr lang="en-US" b="1" dirty="0"/>
              <a:t> simulations</a:t>
            </a:r>
            <a:r>
              <a:rPr lang="en-US" dirty="0"/>
              <a:t> to seed an algorithm that extracts the most likely 3D real-space tomographs.</a:t>
            </a:r>
          </a:p>
          <a:p>
            <a:r>
              <a:rPr lang="en-US" b="1" dirty="0"/>
              <a:t>Visualizing Topological Tubes:</a:t>
            </a:r>
            <a:r>
              <a:rPr lang="en-US" dirty="0"/>
              <a:t> This enables the first true 3D volumetric reconstructions of </a:t>
            </a:r>
            <a:r>
              <a:rPr lang="en-US" b="1" dirty="0"/>
              <a:t>skyrmion tubes</a:t>
            </a:r>
            <a:r>
              <a:rPr lang="en-US" dirty="0"/>
              <a:t> and their connectivity within bulk samples.</a:t>
            </a:r>
          </a:p>
          <a:p>
            <a:r>
              <a:rPr lang="en-US" b="1" dirty="0"/>
              <a:t>Community Expansion:</a:t>
            </a:r>
            <a:r>
              <a:rPr lang="en-US" dirty="0"/>
              <a:t> We are actively expanding this code to include </a:t>
            </a:r>
            <a:r>
              <a:rPr lang="en-US" b="1" dirty="0"/>
              <a:t>flux line lattices</a:t>
            </a:r>
            <a:r>
              <a:rPr lang="en-US" dirty="0"/>
              <a:t>, </a:t>
            </a:r>
            <a:r>
              <a:rPr lang="en-US" b="1" dirty="0"/>
              <a:t>chiral solitons</a:t>
            </a:r>
            <a:r>
              <a:rPr lang="en-US" dirty="0"/>
              <a:t>, and </a:t>
            </a:r>
            <a:r>
              <a:rPr lang="en-US" b="1" dirty="0"/>
              <a:t>frustrated modulations</a:t>
            </a:r>
            <a:r>
              <a:rPr lang="en-US" dirty="0"/>
              <a:t> (like those in Nd) to provide a standardized 3D mapping tool for the GP-SANS user community.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63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1. Evolution of Automation at GP-SANS</a:t>
            </a:r>
          </a:p>
          <a:p>
            <a:r>
              <a:rPr lang="en-US" b="1" dirty="0"/>
              <a:t>From Fragmented to Unified:</a:t>
            </a:r>
            <a:r>
              <a:rPr lang="en-US" dirty="0"/>
              <a:t> Historically, we managed nine different sample changers—four for room temperature and five for specific environments—each requiring manual intervention and distinct setups.</a:t>
            </a:r>
          </a:p>
          <a:p>
            <a:r>
              <a:rPr lang="en-US" b="1" dirty="0"/>
              <a:t>The Multipurpose Solution:</a:t>
            </a:r>
            <a:r>
              <a:rPr lang="en-US" dirty="0"/>
              <a:t> The new robotic platform replaces this fragmented approach with a single, high-capacity system designed for high-throughput and "lab-on-a-table" flexibility.</a:t>
            </a:r>
          </a:p>
          <a:p>
            <a:r>
              <a:rPr lang="en-US" b="1" dirty="0"/>
              <a:t>ALARA &amp; Safety Priority:</a:t>
            </a:r>
            <a:r>
              <a:rPr lang="en-US" dirty="0"/>
              <a:t> By automating sample handling, we significantly reduce staff radiation exposure, particularly when managing highly irradiated samples in lead piglets from HFIR.</a:t>
            </a:r>
          </a:p>
          <a:p>
            <a:r>
              <a:rPr lang="en-US" b="1" dirty="0"/>
              <a:t>2. Current Operational Capabilities</a:t>
            </a:r>
          </a:p>
          <a:p>
            <a:r>
              <a:rPr lang="en-US" b="1" dirty="0"/>
              <a:t>The 42-Position Peltier System:</a:t>
            </a:r>
            <a:r>
              <a:rPr lang="en-US" dirty="0"/>
              <a:t> We currently offer an active cooling/heating block (10°C to 100°C) with a 42-position "waiting area," allowing samples to equilibrate at temperature before the beam to maximize efficiency.</a:t>
            </a:r>
          </a:p>
          <a:p>
            <a:r>
              <a:rPr lang="en-US" b="1" dirty="0"/>
              <a:t>High-Temperature Furnace:</a:t>
            </a:r>
            <a:r>
              <a:rPr lang="en-US" dirty="0"/>
              <a:t> Our furnace insert currently supports room temperature up to 300°C, providing automated transitions for in situ studies of polymer and alloy phase changes.</a:t>
            </a:r>
          </a:p>
          <a:p>
            <a:r>
              <a:rPr lang="en-US" b="1" dirty="0"/>
              <a:t>Precision and Background Control:</a:t>
            </a:r>
            <a:r>
              <a:rPr lang="en-US" dirty="0"/>
              <a:t> The robot's integrated shielding is optimized for background reduction, ensuring that the high-throughput doesn't come at the cost of signal-to-noise ratio.</a:t>
            </a:r>
          </a:p>
          <a:p>
            <a:r>
              <a:rPr lang="en-US" b="1" dirty="0"/>
              <a:t>3. Strategic Research &amp; Future Directions</a:t>
            </a:r>
          </a:p>
          <a:p>
            <a:r>
              <a:rPr lang="en-US" b="1" dirty="0"/>
              <a:t>Metallurgy &amp; The "Magnetic Kill":</a:t>
            </a:r>
            <a:r>
              <a:rPr lang="en-US" dirty="0"/>
              <a:t> The platform is specifically engineered for use within our </a:t>
            </a:r>
            <a:r>
              <a:rPr lang="en-US" b="1" dirty="0"/>
              <a:t>5 T open bore magnet</a:t>
            </a:r>
            <a:r>
              <a:rPr lang="en-US" dirty="0"/>
              <a:t>, enabling the automation of metallurgical studies where we saturate the matrix to resolve hidden precipitates in advanced steels.</a:t>
            </a:r>
          </a:p>
          <a:p>
            <a:r>
              <a:rPr lang="en-US" b="1" dirty="0"/>
              <a:t>Spatial Mapping (Raster Scanning):</a:t>
            </a:r>
            <a:r>
              <a:rPr lang="en-US" dirty="0"/>
              <a:t> We are developing the robot to act as a precision motor for automated </a:t>
            </a:r>
            <a:r>
              <a:rPr lang="en-US" b="1" dirty="0"/>
              <a:t>raster scans</a:t>
            </a:r>
            <a:r>
              <a:rPr lang="en-US" dirty="0"/>
              <a:t>, allowing users to map microstructural variations across additive manufactured parts, welds, and geological slices.</a:t>
            </a:r>
          </a:p>
          <a:p>
            <a:r>
              <a:rPr lang="en-US" b="1" dirty="0"/>
              <a:t>Dynamic Sample Conditioning:</a:t>
            </a:r>
            <a:r>
              <a:rPr lang="en-US" dirty="0"/>
              <a:t> Future developments include humidity-controlled interfaces and vibration/tumbling systems to prevent sample settling in complex fluids.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14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Immediate: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Expanding collaborations to grow the user base and enhance scientific productivity;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 full auto-reduction tool and automate the experimental settings;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 AI tools to identify hidden features and optimal experimental conditions on the fly.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7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E883E-D086-4EE8-82E8-AC607A2829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56743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46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11" y="236982"/>
            <a:ext cx="11515053" cy="507831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508760"/>
            <a:ext cx="1152352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450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2203979" y="1585463"/>
            <a:ext cx="7815843" cy="4246358"/>
            <a:chOff x="780349" y="1433063"/>
            <a:chExt cx="7815843" cy="424635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23817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798513" y="1585463"/>
            <a:ext cx="10594975" cy="4267783"/>
            <a:chOff x="780349" y="1433063"/>
            <a:chExt cx="10594975" cy="42677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CAE9AC-EFB1-7E73-0ED8-BC44CB185878}"/>
                </a:ext>
              </a:extLst>
            </p:cNvPr>
            <p:cNvSpPr/>
            <p:nvPr userDrawn="1"/>
          </p:nvSpPr>
          <p:spPr>
            <a:xfrm>
              <a:off x="9100975" y="1455730"/>
              <a:ext cx="2274349" cy="1959750"/>
            </a:xfrm>
            <a:prstGeom prst="rect">
              <a:avLst/>
            </a:prstGeom>
            <a:solidFill>
              <a:schemeClr val="accent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12171C-E3F5-2AAE-0D75-3994A247F379}"/>
                </a:ext>
              </a:extLst>
            </p:cNvPr>
            <p:cNvSpPr/>
            <p:nvPr userDrawn="1"/>
          </p:nvSpPr>
          <p:spPr>
            <a:xfrm>
              <a:off x="9100975" y="3741096"/>
              <a:ext cx="2274349" cy="1959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4F0D0D5-B4D4-A3D0-7A1B-3972E6F8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B8A8C8A9-B49C-84DB-6E38-A2E5467B00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337345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928" r:id="rId6"/>
    <p:sldLayoutId id="2147483937" r:id="rId7"/>
    <p:sldLayoutId id="2147483942" r:id="rId8"/>
    <p:sldLayoutId id="2147483943" r:id="rId9"/>
    <p:sldLayoutId id="2147483897" r:id="rId10"/>
    <p:sldLayoutId id="2147483894" r:id="rId11"/>
    <p:sldLayoutId id="2147483827" r:id="rId12"/>
    <p:sldLayoutId id="2147483861" r:id="rId13"/>
    <p:sldLayoutId id="2147483934" r:id="rId14"/>
    <p:sldLayoutId id="2147483831" r:id="rId15"/>
    <p:sldLayoutId id="2147483832" r:id="rId16"/>
    <p:sldLayoutId id="2147483833" r:id="rId17"/>
    <p:sldLayoutId id="2147483834" r:id="rId18"/>
    <p:sldLayoutId id="2147483940" r:id="rId19"/>
    <p:sldLayoutId id="2147483905" r:id="rId20"/>
    <p:sldLayoutId id="2147483835" r:id="rId21"/>
    <p:sldLayoutId id="2147483938" r:id="rId22"/>
    <p:sldLayoutId id="2147483868" r:id="rId23"/>
    <p:sldLayoutId id="2147483930" r:id="rId24"/>
    <p:sldLayoutId id="2147483906" r:id="rId25"/>
    <p:sldLayoutId id="2147483829" r:id="rId26"/>
    <p:sldLayoutId id="2147483849" r:id="rId27"/>
    <p:sldLayoutId id="2147483944" r:id="rId28"/>
    <p:sldLayoutId id="2147483945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gif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emf"/><Relationship Id="rId5" Type="http://schemas.openxmlformats.org/officeDocument/2006/relationships/image" Target="../media/image34.jpe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F0B419-BB62-D9BF-B66C-FE2FA1C15E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GP-SANS Instrument: </a:t>
            </a:r>
            <a:r>
              <a:rPr lang="en-US" dirty="0"/>
              <a:t>Capabilities and Research Highlights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38BA0-0CFD-1A12-09C9-49C1943E72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62F357-099C-F35B-AE24-EDAA53569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Lisa </a:t>
            </a:r>
            <a:r>
              <a:rPr lang="en-US" dirty="0" err="1"/>
              <a:t>DeBeer-Schmitt,</a:t>
            </a:r>
            <a:r>
              <a:rPr lang="en-US" dirty="0"/>
              <a:t> Lilin He, Karin Bichler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71E0E1-46D4-9A14-C99F-157EBA5932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5036082"/>
            <a:ext cx="4517136" cy="246221"/>
          </a:xfrm>
        </p:spPr>
        <p:txBody>
          <a:bodyPr/>
          <a:lstStyle/>
          <a:p>
            <a:r>
              <a:rPr lang="en-US" dirty="0"/>
              <a:t>SANS Suite Review 2026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B9B7150-6B48-8CD8-08B0-54C5D304A8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Placeholder 16" descr="A picture containing outdoor, tree, grass, sky&#10;&#10;Description automatically generated">
            <a:extLst>
              <a:ext uri="{FF2B5EF4-FFF2-40B4-BE49-F238E27FC236}">
                <a16:creationId xmlns:a16="http://schemas.microsoft.com/office/drawing/2014/main" id="{F45AB1BE-7FAD-22B6-ABA8-1B830A45EF8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28899" b="28899"/>
          <a:stretch>
            <a:fillRect/>
          </a:stretch>
        </p:blipFill>
        <p:spPr/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A04A93D-D388-A54A-5309-76B07B83D3C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rcRect l="52788" t="3622" r="-6963" b="-3622"/>
          <a:stretch/>
        </p:blipFill>
        <p:spPr>
          <a:xfrm>
            <a:off x="3083116" y="1119295"/>
            <a:ext cx="1868263" cy="51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4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1D4AE-311E-1A4F-7A46-B359CD2FE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Automation &amp; Precision: The Multi-Axis Robotic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898EA-7F97-7A9B-F16D-E9A7BA5FF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85" y="1022922"/>
            <a:ext cx="7018723" cy="5606478"/>
          </a:xfrm>
        </p:spPr>
        <p:txBody>
          <a:bodyPr/>
          <a:lstStyle/>
          <a:p>
            <a:r>
              <a:rPr lang="en-US" sz="2000" b="1" dirty="0"/>
              <a:t>New multipurpose Robotic changer</a:t>
            </a:r>
          </a:p>
          <a:p>
            <a:pPr lvl="1"/>
            <a:r>
              <a:rPr lang="en-US" sz="2000" dirty="0"/>
              <a:t>Replaces 9 different sample changers</a:t>
            </a:r>
          </a:p>
          <a:p>
            <a:pPr lvl="1"/>
            <a:r>
              <a:rPr lang="en-US" sz="2000" dirty="0"/>
              <a:t>Better changer for use in magnetic fields</a:t>
            </a:r>
          </a:p>
          <a:p>
            <a:pPr lvl="1"/>
            <a:r>
              <a:rPr lang="en-US" sz="2000" dirty="0"/>
              <a:t>ALARA for highly irradiated samples (also in magnetic fields)</a:t>
            </a:r>
          </a:p>
          <a:p>
            <a:pPr lvl="1"/>
            <a:r>
              <a:rPr lang="en-US" sz="2000" dirty="0"/>
              <a:t>Optimize shielding for background reduction</a:t>
            </a:r>
          </a:p>
          <a:p>
            <a:pPr lvl="1"/>
            <a:r>
              <a:rPr lang="en-US" sz="2000" dirty="0"/>
              <a:t>High throughput, reducing manual sample changes </a:t>
            </a:r>
          </a:p>
          <a:p>
            <a:pPr lvl="1"/>
            <a:r>
              <a:rPr lang="en-US" sz="2000" dirty="0"/>
              <a:t>Better optimization of sample environment stimuli (humidity, temperature, lab on table)</a:t>
            </a:r>
          </a:p>
          <a:p>
            <a:pPr lvl="1"/>
            <a:r>
              <a:rPr lang="en-US" sz="2000" dirty="0"/>
              <a:t>Decrease in beam line footprint (post-HBRR)</a:t>
            </a:r>
          </a:p>
          <a:p>
            <a:r>
              <a:rPr lang="en-US" sz="2000" b="1" dirty="0"/>
              <a:t>Future developments: </a:t>
            </a:r>
          </a:p>
          <a:p>
            <a:pPr lvl="1"/>
            <a:r>
              <a:rPr lang="en-US" sz="2000" dirty="0"/>
              <a:t>Automation of sample aperture changes for optimizing beam time</a:t>
            </a:r>
          </a:p>
          <a:p>
            <a:pPr lvl="1"/>
            <a:r>
              <a:rPr lang="en-US" sz="2000" dirty="0"/>
              <a:t>In beam positioning of samples (Raster scans across welds or corrosion points)</a:t>
            </a:r>
          </a:p>
          <a:p>
            <a:endParaRPr lang="en-US" sz="2000" dirty="0"/>
          </a:p>
        </p:txBody>
      </p:sp>
      <p:pic>
        <p:nvPicPr>
          <p:cNvPr id="4" name="Picture 3" descr="A machine with a robot arm&#10;&#10;Description automatically generated">
            <a:extLst>
              <a:ext uri="{FF2B5EF4-FFF2-40B4-BE49-F238E27FC236}">
                <a16:creationId xmlns:a16="http://schemas.microsoft.com/office/drawing/2014/main" id="{07E7AE59-28F4-7791-03F5-69B637F74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92" y="1697518"/>
            <a:ext cx="4617285" cy="346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81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EF100D3-68D0-2AD2-52EC-69238DA1D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3478" y="1002709"/>
            <a:ext cx="4674692" cy="3632791"/>
          </a:xfrm>
        </p:spPr>
        <p:txBody>
          <a:bodyPr/>
          <a:lstStyle/>
          <a:p>
            <a:r>
              <a:rPr lang="en-US" b="1" dirty="0"/>
              <a:t>Science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Quantum:</a:t>
            </a:r>
            <a:r>
              <a:rPr lang="en-US" dirty="0"/>
              <a:t> Skyrmion lattices and topological pockets in Kagome metals.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Magnetism:</a:t>
            </a:r>
            <a:r>
              <a:rPr lang="en-US" dirty="0"/>
              <a:t> Hidden nanometric modulations in elemental magnets.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Superconductivity:</a:t>
            </a:r>
            <a:r>
              <a:rPr lang="en-US" dirty="0"/>
              <a:t> Vortex lattice symmetry and flux line dynamics.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Soft Matter:</a:t>
            </a:r>
            <a:r>
              <a:rPr lang="en-US" dirty="0"/>
              <a:t> Dynamics in ferrofluids and nanoparticle brushes.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Metallurgy:</a:t>
            </a:r>
            <a:r>
              <a:rPr lang="en-US" dirty="0"/>
              <a:t> 5 T "magnetic kill" to resolve precipitates in steels.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73075"/>
          </a:xfrm>
        </p:spPr>
        <p:txBody>
          <a:bodyPr/>
          <a:lstStyle/>
          <a:p>
            <a:r>
              <a:rPr lang="en-US" dirty="0"/>
              <a:t>GP-SANS Polarization Project</a:t>
            </a:r>
          </a:p>
        </p:txBody>
      </p:sp>
      <p:pic>
        <p:nvPicPr>
          <p:cNvPr id="4" name="Picture 3" descr="A close-up of a race track&#10;&#10;AI-generated content may be incorrect.">
            <a:extLst>
              <a:ext uri="{FF2B5EF4-FFF2-40B4-BE49-F238E27FC236}">
                <a16:creationId xmlns:a16="http://schemas.microsoft.com/office/drawing/2014/main" id="{849732FF-47C6-101A-FB6B-F40742658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30" y="4635500"/>
            <a:ext cx="11938170" cy="207793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139D9BC-C6A9-BDEE-BF81-6D7892EDB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444" y="1002709"/>
            <a:ext cx="6896590" cy="3632791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Core Hardware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V-Cavity Polarizer: Maximized incident neutron flux.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Full Analysis: Resolve all four spin states (++, +-, -+, --).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Modular Optics: Magnetic lenses, pinholes, and curved mirrors.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Advanced Modes: Support for SNP, MIEZE, and SESANS</a:t>
            </a:r>
            <a:r>
              <a:rPr lang="en-US" b="1" dirty="0">
                <a:latin typeface="+mn-lt"/>
              </a:rPr>
              <a:t>.</a:t>
            </a:r>
          </a:p>
          <a:p>
            <a:r>
              <a:rPr lang="en-US" b="1" dirty="0">
                <a:latin typeface="+mn-lt"/>
              </a:rPr>
              <a:t>Ease of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"Push-Button" Switching: Automated EPICS/Phoebus integration.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Live Analysis: Real-time spin-state separation and data reduction.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Scripted Deployment: Rapid, on-the-fly polarized measurements.</a:t>
            </a:r>
          </a:p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6019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89E0-292F-8465-5C6D-D1691C6E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GP-SANS detector build out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5FB38E6-0631-7514-E608-CBC656877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8" y="1048302"/>
            <a:ext cx="5557744" cy="5280293"/>
          </a:xfrm>
        </p:spPr>
        <p:txBody>
          <a:bodyPr>
            <a:normAutofit/>
          </a:bodyPr>
          <a:lstStyle/>
          <a:p>
            <a:r>
              <a:rPr lang="en-US" sz="2000" dirty="0"/>
              <a:t>The upgrade will enable largest dynamic q-range (Q</a:t>
            </a:r>
            <a:r>
              <a:rPr lang="en-US" sz="2000" baseline="-25000" dirty="0"/>
              <a:t>max</a:t>
            </a:r>
            <a:r>
              <a:rPr lang="en-US" sz="2000" dirty="0"/>
              <a:t>/Q</a:t>
            </a:r>
            <a:r>
              <a:rPr lang="en-US" sz="2000" baseline="-25000" dirty="0"/>
              <a:t>min</a:t>
            </a:r>
            <a:r>
              <a:rPr lang="en-US" sz="2000" dirty="0"/>
              <a:t>~300) at ORNL. </a:t>
            </a:r>
          </a:p>
          <a:p>
            <a:pPr lvl="1"/>
            <a:r>
              <a:rPr lang="en-US" sz="2000" dirty="0"/>
              <a:t>High Flux setting (0.003 – 1 Å</a:t>
            </a:r>
            <a:r>
              <a:rPr lang="en-US" sz="2000" baseline="30000" dirty="0"/>
              <a:t>-1</a:t>
            </a:r>
            <a:r>
              <a:rPr lang="en-US" sz="2000" dirty="0"/>
              <a:t>) </a:t>
            </a:r>
          </a:p>
          <a:p>
            <a:pPr lvl="1"/>
            <a:r>
              <a:rPr lang="en-US" sz="2000" dirty="0"/>
              <a:t>High Resolution (0.0007 – 0.2 Å</a:t>
            </a:r>
            <a:r>
              <a:rPr lang="en-US" sz="2000" baseline="30000" dirty="0"/>
              <a:t>-1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Full-Q-range studies involving anisotropic scattering</a:t>
            </a:r>
          </a:p>
          <a:p>
            <a:r>
              <a:rPr lang="en-US" sz="2000" dirty="0"/>
              <a:t>Science Cases:</a:t>
            </a:r>
          </a:p>
          <a:p>
            <a:pPr lvl="1"/>
            <a:r>
              <a:rPr lang="en-US" sz="2000" dirty="0"/>
              <a:t>Kinetic studies of annealing precipitates in steels, </a:t>
            </a:r>
            <a:r>
              <a:rPr lang="en-US" sz="2000" dirty="0" err="1"/>
              <a:t>rheometry</a:t>
            </a:r>
            <a:r>
              <a:rPr lang="en-US" sz="2000" dirty="0"/>
              <a:t> on polymers, self-assembly of soft matter materials</a:t>
            </a:r>
          </a:p>
          <a:p>
            <a:pPr lvl="1"/>
            <a:r>
              <a:rPr lang="en-US" sz="2000" dirty="0"/>
              <a:t>Multiscale magnetic transitions</a:t>
            </a:r>
          </a:p>
          <a:p>
            <a:pPr lvl="1"/>
            <a:r>
              <a:rPr lang="en-US" sz="2000" dirty="0"/>
              <a:t>Hierarchical structures and composites</a:t>
            </a:r>
          </a:p>
          <a:p>
            <a:pPr lvl="1"/>
            <a:r>
              <a:rPr lang="en-US" sz="2000" dirty="0"/>
              <a:t>In-situ processing, sintering, fluid intrusion and exchange in pores</a:t>
            </a:r>
          </a:p>
          <a:p>
            <a:pPr lvl="1"/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B16EE7-8495-17E9-E7EC-670CA60B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25" y="3688448"/>
            <a:ext cx="3110635" cy="243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655BE6-3E4E-C7B5-70D0-766BC687B405}"/>
              </a:ext>
            </a:extLst>
          </p:cNvPr>
          <p:cNvSpPr txBox="1"/>
          <p:nvPr/>
        </p:nvSpPr>
        <p:spPr>
          <a:xfrm>
            <a:off x="5660322" y="6070019"/>
            <a:ext cx="317266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Entire curve in one measurement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9421F-6F29-417C-09DE-6C92C8026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7387" y="219269"/>
            <a:ext cx="3110635" cy="625253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5F566D8-6F74-2080-B3F8-3D2450F4E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775" y="508708"/>
            <a:ext cx="2540159" cy="243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61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EECFA1-549D-C697-9E57-0CFC0EB452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692" y="1429555"/>
            <a:ext cx="3659299" cy="641123"/>
          </a:xfrm>
          <a:solidFill>
            <a:schemeClr val="tx2"/>
          </a:solidFill>
        </p:spPr>
        <p:txBody>
          <a:bodyPr/>
          <a:lstStyle/>
          <a:p>
            <a:r>
              <a:rPr lang="en-US" dirty="0"/>
              <a:t>Immediate / Operational Focus (Pre-HBRR &amp; During)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BCB361-C575-50E6-E5E6-CD2713243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31283" y="1429555"/>
            <a:ext cx="3646421" cy="641123"/>
          </a:xfrm>
        </p:spPr>
        <p:txBody>
          <a:bodyPr/>
          <a:lstStyle/>
          <a:p>
            <a:r>
              <a:rPr lang="en-US" dirty="0"/>
              <a:t>Mid-Term / Strategic Upgrades (Post-HBRR)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D48F94-D2B4-CCA7-DF1F-155BB1F4DD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34996" y="1401134"/>
            <a:ext cx="3677399" cy="641123"/>
          </a:xfrm>
          <a:solidFill>
            <a:schemeClr val="tx2"/>
          </a:solidFill>
        </p:spPr>
        <p:txBody>
          <a:bodyPr/>
          <a:lstStyle/>
          <a:p>
            <a:r>
              <a:rPr lang="en-US" dirty="0"/>
              <a:t>Long-Term / The 3-Source Ecosystem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ED6D4-A08B-5FB5-EEBB-F8F66B03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for GP-SANS</a:t>
            </a:r>
            <a:br>
              <a:rPr lang="en-US" dirty="0"/>
            </a:b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ECAC70-CA65-CE30-9B3C-36325895E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2191870"/>
            <a:ext cx="3913384" cy="36172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Polarization Launch: </a:t>
            </a:r>
            <a:r>
              <a:rPr lang="en-US" dirty="0"/>
              <a:t>Commissioning high-flux V-cavity polarizer and RF flippers with "push-button" software integration.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AI-Integrated Analysis: </a:t>
            </a:r>
            <a:r>
              <a:rPr lang="en-US" dirty="0"/>
              <a:t>Implementing Physics-informed ML for autonomous data stitching and automated model selection.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Autonomous Operations: </a:t>
            </a:r>
            <a:r>
              <a:rPr lang="en-US" dirty="0"/>
              <a:t>Expanding the Robot Sample Changer to handle diverse, complex sample environments for high-throughput science.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D718E2-DCC0-1D4F-AA36-D871F39FBA34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Multi-Frame Detector Array</a:t>
            </a:r>
            <a:r>
              <a:rPr lang="en-US" dirty="0"/>
              <a:t>: Picture-frame arrays at 1m and 4m for large simultaneous </a:t>
            </a:r>
            <a:r>
              <a:rPr lang="en-US" i="1" dirty="0"/>
              <a:t>Q</a:t>
            </a:r>
            <a:r>
              <a:rPr lang="en-US" dirty="0"/>
              <a:t>-range.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Technical Readiness</a:t>
            </a:r>
            <a:r>
              <a:rPr lang="en-US" dirty="0"/>
              <a:t>: Training users during HBRR on polarization and AI-driven analysis tools.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User Program Revitalization</a:t>
            </a:r>
            <a:r>
              <a:rPr lang="en-US" dirty="0"/>
              <a:t>: Focused recruitment to restore community vitality post-restart.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A669580-B0C5-2D0A-6D06-E0F65222E832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Structural Leadership</a:t>
            </a:r>
            <a:r>
              <a:rPr lang="en-US" dirty="0"/>
              <a:t>: Preeminent venue for large-scale structures in the 200–700 nm regime.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Developmental Hub</a:t>
            </a:r>
            <a:r>
              <a:rPr lang="en-US" dirty="0"/>
              <a:t>: Open sample area designed to foster next-generation sample environment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Diverse Science Enabled</a:t>
            </a:r>
            <a:r>
              <a:rPr lang="en-US" dirty="0"/>
              <a:t>: High-flux reactor anchor supporting the broadest array of scientific disciplines at GP-SANS.</a:t>
            </a:r>
          </a:p>
        </p:txBody>
      </p:sp>
    </p:spTree>
    <p:extLst>
      <p:ext uri="{BB962C8B-B14F-4D97-AF65-F5344CB8AC3E}">
        <p14:creationId xmlns:p14="http://schemas.microsoft.com/office/powerpoint/2010/main" val="366015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2D73C4C-7516-40A4-DC26-9299D6164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ACF642-1D14-F7C4-0608-01ADB740FA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8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Environments: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348512" y="798402"/>
            <a:ext cx="7712335" cy="548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defTabSz="3867150" eaLnBrk="0" hangingPunct="0">
              <a:defRPr sz="7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3867150" eaLnBrk="0" hangingPunct="0">
              <a:defRPr sz="7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867150" eaLnBrk="0" hangingPunct="0">
              <a:defRPr sz="7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867150" eaLnBrk="0" hangingPunct="0">
              <a:defRPr sz="7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867150" eaLnBrk="0" hangingPunct="0">
              <a:defRPr sz="7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86715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86715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86715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867150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20000"/>
              </a:spcBef>
            </a:pPr>
            <a:r>
              <a:rPr lang="en-US" altLang="en-US" sz="1800" b="1" dirty="0">
                <a:solidFill>
                  <a:srgbClr val="000000"/>
                </a:solidFill>
              </a:rPr>
              <a:t>Current Sample environment options: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New Robot sample changer 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Peltier system that goes from -10 to 110 °C with 0.01 degree control and holds 42 samples at temperature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Atmosphere Furnace from room temperature up to 300 °C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Rheometer with temperature control -10 to 80 °C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Vacuum furnace  &gt; 1200 °C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Horizontal 11 T recondensing magnet  allowing users to utilize 11 T at 30 </a:t>
            </a:r>
            <a:r>
              <a:rPr lang="en-US" altLang="en-US" sz="1800" dirty="0" err="1">
                <a:solidFill>
                  <a:srgbClr val="000000"/>
                </a:solidFill>
              </a:rPr>
              <a:t>mK</a:t>
            </a:r>
            <a:r>
              <a:rPr lang="en-US" altLang="en-US" sz="1800" dirty="0">
                <a:solidFill>
                  <a:srgbClr val="000000"/>
                </a:solidFill>
              </a:rPr>
              <a:t>, 5 T horizontal open bore magnet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and 8 T vertical magnet with temps 30 </a:t>
            </a:r>
            <a:r>
              <a:rPr lang="en-US" altLang="en-US" sz="1800" dirty="0" err="1">
                <a:solidFill>
                  <a:srgbClr val="000000"/>
                </a:solidFill>
              </a:rPr>
              <a:t>mK</a:t>
            </a:r>
            <a:r>
              <a:rPr lang="en-US" altLang="en-US" sz="1800" dirty="0">
                <a:solidFill>
                  <a:srgbClr val="000000"/>
                </a:solidFill>
              </a:rPr>
              <a:t>  to 300 K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Electric field and current can also be applied to the samples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Pressure cells  (McHugh 2kBar and 1kBar changer)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Tumbler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</a:pPr>
            <a:endParaRPr lang="en-US" altLang="en-US" sz="1800" dirty="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spcBef>
                <a:spcPct val="20000"/>
              </a:spcBef>
            </a:pPr>
            <a:r>
              <a:rPr lang="en-US" altLang="en-US" sz="1800" b="1" dirty="0">
                <a:solidFill>
                  <a:srgbClr val="000000"/>
                </a:solidFill>
              </a:rPr>
              <a:t>Future upgrades: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 err="1">
                <a:solidFill>
                  <a:srgbClr val="000000"/>
                </a:solidFill>
              </a:rPr>
              <a:t>Linkham</a:t>
            </a:r>
            <a:r>
              <a:rPr lang="en-US" altLang="en-US" sz="1800" dirty="0">
                <a:solidFill>
                  <a:srgbClr val="000000"/>
                </a:solidFill>
              </a:rPr>
              <a:t> thermal stage -197 °C to 350 °C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Robot humidity chamber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BDS cell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In-situ reaction vessel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Load frame for metallurgical specimens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94CC540-2BEE-485A-A88F-FC635CE173AE}"/>
              </a:ext>
            </a:extLst>
          </p:cNvPr>
          <p:cNvGraphicFramePr/>
          <p:nvPr/>
        </p:nvGraphicFramePr>
        <p:xfrm>
          <a:off x="5339117" y="108233"/>
          <a:ext cx="9080245" cy="6135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1220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1043A61-E5FE-8C0E-F1AF-4B8A4AA56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Team</a:t>
            </a:r>
          </a:p>
        </p:txBody>
      </p:sp>
      <p:pic>
        <p:nvPicPr>
          <p:cNvPr id="7" name="Content Placeholder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EC66139-809D-3CB5-2990-4F90FCD3A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873" y="1030396"/>
            <a:ext cx="12130127" cy="5199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315069-9C41-DBFF-6E87-80DEA560FA60}"/>
              </a:ext>
            </a:extLst>
          </p:cNvPr>
          <p:cNvSpPr/>
          <p:nvPr/>
        </p:nvSpPr>
        <p:spPr>
          <a:xfrm>
            <a:off x="61873" y="4860469"/>
            <a:ext cx="12130127" cy="1369708"/>
          </a:xfrm>
          <a:prstGeom prst="rect">
            <a:avLst/>
          </a:prstGeom>
          <a:solidFill>
            <a:srgbClr val="00454D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ECA5952-5CF1-75F3-7AB3-BB9D3FF14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435118"/>
              </p:ext>
            </p:extLst>
          </p:nvPr>
        </p:nvGraphicFramePr>
        <p:xfrm>
          <a:off x="1223492" y="4860469"/>
          <a:ext cx="10906634" cy="138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9408">
                  <a:extLst>
                    <a:ext uri="{9D8B030D-6E8A-4147-A177-3AD203B41FA5}">
                      <a16:colId xmlns:a16="http://schemas.microsoft.com/office/drawing/2014/main" val="4076121788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424400794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67038292"/>
                    </a:ext>
                  </a:extLst>
                </a:gridCol>
                <a:gridCol w="2909926">
                  <a:extLst>
                    <a:ext uri="{9D8B030D-6E8A-4147-A177-3AD203B41FA5}">
                      <a16:colId xmlns:a16="http://schemas.microsoft.com/office/drawing/2014/main" val="3244026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Lisa DeBeer-Schmitt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Karin Bichler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Lilin 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Arina Rostopchina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476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Instrument Scientist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Instrument Scientist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Instrument Scientist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Scientific Associate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515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Hard Matter/ Instrumentation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Rheometery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/ Polymers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Soft matter/ Porous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Operation and Safety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884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142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01D466E-A71C-C274-3B4E-3B8698C4C7BC}"/>
              </a:ext>
            </a:extLst>
          </p:cNvPr>
          <p:cNvGrpSpPr/>
          <p:nvPr/>
        </p:nvGrpSpPr>
        <p:grpSpPr>
          <a:xfrm>
            <a:off x="265911" y="4005693"/>
            <a:ext cx="11877964" cy="2852307"/>
            <a:chOff x="1151467" y="4000910"/>
            <a:chExt cx="10969590" cy="230608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CA50D69-929E-68AD-F53E-03A4F4F5428F}"/>
                </a:ext>
              </a:extLst>
            </p:cNvPr>
            <p:cNvGrpSpPr/>
            <p:nvPr/>
          </p:nvGrpSpPr>
          <p:grpSpPr>
            <a:xfrm>
              <a:off x="1151467" y="4000910"/>
              <a:ext cx="10969590" cy="2306088"/>
              <a:chOff x="1151467" y="4000910"/>
              <a:chExt cx="10969590" cy="230608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4555B50-A230-B253-E6AF-026B5FAA81CE}"/>
                  </a:ext>
                </a:extLst>
              </p:cNvPr>
              <p:cNvGrpSpPr/>
              <p:nvPr/>
            </p:nvGrpSpPr>
            <p:grpSpPr>
              <a:xfrm>
                <a:off x="1151467" y="4000910"/>
                <a:ext cx="10969590" cy="2306088"/>
                <a:chOff x="1094951" y="2659856"/>
                <a:chExt cx="11169743" cy="2452908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B4405593-C4BA-D68D-949E-9FED18B9EC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" b="3970"/>
                <a:stretch>
                  <a:fillRect/>
                </a:stretch>
              </p:blipFill>
              <p:spPr bwMode="auto">
                <a:xfrm>
                  <a:off x="1094951" y="2659856"/>
                  <a:ext cx="10446257" cy="24429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TextBox 1">
                  <a:extLst>
                    <a:ext uri="{FF2B5EF4-FFF2-40B4-BE49-F238E27FC236}">
                      <a16:creationId xmlns:a16="http://schemas.microsoft.com/office/drawing/2014/main" id="{271A86E7-0025-1D3B-6112-CC9B67944091}"/>
                    </a:ext>
                  </a:extLst>
                </p:cNvPr>
                <p:cNvSpPr txBox="1"/>
                <p:nvPr/>
              </p:nvSpPr>
              <p:spPr>
                <a:xfrm>
                  <a:off x="9097103" y="4837880"/>
                  <a:ext cx="3167591" cy="2748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Courtesy of W.B. Bailey and L. </a:t>
                  </a:r>
                  <a:r>
                    <a:rPr lang="en-US" sz="1000" err="1"/>
                    <a:t>DeBeer-Schmitt</a:t>
                  </a:r>
                  <a:endParaRPr lang="en-US" sz="1000"/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821A650-BD82-9B94-BCFF-36FB87B96DF6}"/>
                  </a:ext>
                </a:extLst>
              </p:cNvPr>
              <p:cNvSpPr/>
              <p:nvPr/>
            </p:nvSpPr>
            <p:spPr>
              <a:xfrm>
                <a:off x="5093547" y="4775201"/>
                <a:ext cx="785706" cy="697850"/>
              </a:xfrm>
              <a:prstGeom prst="rect">
                <a:avLst/>
              </a:prstGeom>
              <a:noFill/>
              <a:ln w="38100">
                <a:solidFill>
                  <a:srgbClr val="B5009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ECBEEF9-E1D2-4B84-033D-F9DE6C60CD2B}"/>
                  </a:ext>
                </a:extLst>
              </p:cNvPr>
              <p:cNvCxnSpPr/>
              <p:nvPr/>
            </p:nvCxnSpPr>
            <p:spPr>
              <a:xfrm>
                <a:off x="3312160" y="4775201"/>
                <a:ext cx="1645920" cy="0"/>
              </a:xfrm>
              <a:prstGeom prst="straightConnector1">
                <a:avLst/>
              </a:prstGeom>
              <a:ln w="38100">
                <a:solidFill>
                  <a:srgbClr val="B5009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24">
              <a:extLst>
                <a:ext uri="{FF2B5EF4-FFF2-40B4-BE49-F238E27FC236}">
                  <a16:creationId xmlns:a16="http://schemas.microsoft.com/office/drawing/2014/main" id="{06624FEC-1C43-2884-FB0D-320FB9A03461}"/>
                </a:ext>
              </a:extLst>
            </p:cNvPr>
            <p:cNvSpPr txBox="1"/>
            <p:nvPr/>
          </p:nvSpPr>
          <p:spPr>
            <a:xfrm>
              <a:off x="3551271" y="4379868"/>
              <a:ext cx="1167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Neutrons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GP-SANS at Present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911" y="1092909"/>
            <a:ext cx="7577324" cy="317954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World leading reactor-based SANS instrument</a:t>
            </a:r>
          </a:p>
          <a:p>
            <a:pPr lvl="1"/>
            <a:r>
              <a:rPr lang="en-US" sz="2400" dirty="0">
                <a:latin typeface="+mn-lt"/>
              </a:rPr>
              <a:t>Designed to probe length scales of 0.5-700 nm</a:t>
            </a:r>
          </a:p>
          <a:p>
            <a:pPr lvl="1"/>
            <a:r>
              <a:rPr lang="en-US" sz="2400" dirty="0">
                <a:latin typeface="+mn-lt"/>
              </a:rPr>
              <a:t>Highest time averaged flux on sample</a:t>
            </a:r>
          </a:p>
          <a:p>
            <a:pPr lvl="1"/>
            <a:r>
              <a:rPr lang="en-US" sz="2400" dirty="0">
                <a:latin typeface="+mn-lt"/>
              </a:rPr>
              <a:t>Maximal flexibility of sample environments</a:t>
            </a:r>
          </a:p>
          <a:p>
            <a:pPr lvl="1"/>
            <a:r>
              <a:rPr lang="en-US" sz="2400" dirty="0">
                <a:latin typeface="+mn-lt"/>
              </a:rPr>
              <a:t>Wide dynamic Q-range (multiple settings) with lowest minimum Q available at ORNL</a:t>
            </a:r>
          </a:p>
          <a:p>
            <a:pPr lvl="1"/>
            <a:r>
              <a:rPr lang="en-US" sz="2400" dirty="0">
                <a:latin typeface="+mn-lt"/>
              </a:rPr>
              <a:t>Mail-in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B18D2C-5347-A125-BD46-343DB589E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000" y="92528"/>
            <a:ext cx="4241401" cy="383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5039-95C2-B484-63D7-22AD90E31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GP-SANS: Probing Hierarchal Structures Across Material Science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251815-7137-3D6B-040D-5418F52066C5}"/>
              </a:ext>
            </a:extLst>
          </p:cNvPr>
          <p:cNvCxnSpPr>
            <a:cxnSpLocks/>
          </p:cNvCxnSpPr>
          <p:nvPr/>
        </p:nvCxnSpPr>
        <p:spPr>
          <a:xfrm>
            <a:off x="399708" y="3767959"/>
            <a:ext cx="11492432" cy="0"/>
          </a:xfrm>
          <a:prstGeom prst="straightConnector1">
            <a:avLst/>
          </a:prstGeom>
          <a:ln w="762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A35EA8-82B3-489E-4725-CC0A3A1613ED}"/>
              </a:ext>
            </a:extLst>
          </p:cNvPr>
          <p:cNvCxnSpPr>
            <a:cxnSpLocks/>
          </p:cNvCxnSpPr>
          <p:nvPr/>
        </p:nvCxnSpPr>
        <p:spPr>
          <a:xfrm>
            <a:off x="4382758" y="3507828"/>
            <a:ext cx="0" cy="520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9DCCBC-A4B6-4B25-B9C3-5583CA03D896}"/>
              </a:ext>
            </a:extLst>
          </p:cNvPr>
          <p:cNvCxnSpPr>
            <a:cxnSpLocks/>
          </p:cNvCxnSpPr>
          <p:nvPr/>
        </p:nvCxnSpPr>
        <p:spPr>
          <a:xfrm>
            <a:off x="1051191" y="3507828"/>
            <a:ext cx="0" cy="520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21B4AC-0642-9D6D-2136-91F8791E2E15}"/>
              </a:ext>
            </a:extLst>
          </p:cNvPr>
          <p:cNvCxnSpPr>
            <a:cxnSpLocks/>
          </p:cNvCxnSpPr>
          <p:nvPr/>
        </p:nvCxnSpPr>
        <p:spPr>
          <a:xfrm>
            <a:off x="11292400" y="3507828"/>
            <a:ext cx="0" cy="520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C2B011-A6DE-8EB7-52DE-F02B40E60047}"/>
              </a:ext>
            </a:extLst>
          </p:cNvPr>
          <p:cNvCxnSpPr>
            <a:cxnSpLocks/>
          </p:cNvCxnSpPr>
          <p:nvPr/>
        </p:nvCxnSpPr>
        <p:spPr>
          <a:xfrm>
            <a:off x="7841110" y="3507828"/>
            <a:ext cx="0" cy="520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CA7D8CD-F6D8-FE86-2DD0-34032F8F2457}"/>
              </a:ext>
            </a:extLst>
          </p:cNvPr>
          <p:cNvSpPr txBox="1"/>
          <p:nvPr/>
        </p:nvSpPr>
        <p:spPr>
          <a:xfrm>
            <a:off x="570932" y="4103555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nm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5AA81A-3260-C8CE-DC04-76620B43DED5}"/>
              </a:ext>
            </a:extLst>
          </p:cNvPr>
          <p:cNvSpPr txBox="1"/>
          <p:nvPr/>
        </p:nvSpPr>
        <p:spPr>
          <a:xfrm>
            <a:off x="3967420" y="4103555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nm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6B9C96-C1A5-4FE3-AC4E-FAC298597962}"/>
              </a:ext>
            </a:extLst>
          </p:cNvPr>
          <p:cNvSpPr txBox="1"/>
          <p:nvPr/>
        </p:nvSpPr>
        <p:spPr>
          <a:xfrm>
            <a:off x="7490694" y="410355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nm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278763-FCAF-FC11-CD50-F7CE159CA80F}"/>
              </a:ext>
            </a:extLst>
          </p:cNvPr>
          <p:cNvSpPr txBox="1"/>
          <p:nvPr/>
        </p:nvSpPr>
        <p:spPr>
          <a:xfrm>
            <a:off x="10846605" y="410355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 nm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AE4A96-E1A9-D4EB-62D8-A7DC408FF8A0}"/>
              </a:ext>
            </a:extLst>
          </p:cNvPr>
          <p:cNvSpPr txBox="1"/>
          <p:nvPr/>
        </p:nvSpPr>
        <p:spPr>
          <a:xfrm>
            <a:off x="5342659" y="3979112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Length scales</a:t>
            </a:r>
          </a:p>
        </p:txBody>
      </p:sp>
      <p:pic>
        <p:nvPicPr>
          <p:cNvPr id="26" name="Picture 25" descr="A picture containing water sport, swimming, ocean floor&#10;&#10;AI-generated content may be incorrect.">
            <a:extLst>
              <a:ext uri="{FF2B5EF4-FFF2-40B4-BE49-F238E27FC236}">
                <a16:creationId xmlns:a16="http://schemas.microsoft.com/office/drawing/2014/main" id="{081963B9-C524-69FA-423D-659C9546E642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l="29242" t="8868" r="28720" b="8868"/>
          <a:stretch>
            <a:fillRect/>
          </a:stretch>
        </p:blipFill>
        <p:spPr>
          <a:xfrm>
            <a:off x="1753574" y="4643809"/>
            <a:ext cx="1292772" cy="1485329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30" name="Picture 29" descr="Diagram&#10;&#10;AI-generated content may be incorrect.">
            <a:extLst>
              <a:ext uri="{FF2B5EF4-FFF2-40B4-BE49-F238E27FC236}">
                <a16:creationId xmlns:a16="http://schemas.microsoft.com/office/drawing/2014/main" id="{8F4B23F3-B6CA-D68D-ECD1-B09E1236E0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45" t="10379" r="29921" b="29408"/>
          <a:stretch>
            <a:fillRect/>
          </a:stretch>
        </p:blipFill>
        <p:spPr>
          <a:xfrm>
            <a:off x="8616861" y="1240277"/>
            <a:ext cx="1526659" cy="19961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B97B6C2-B111-0FFD-9766-5D75A0063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3520" y="816908"/>
            <a:ext cx="1748620" cy="280804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A1C6C3-BECB-030D-67D1-9BD746867A94}"/>
              </a:ext>
            </a:extLst>
          </p:cNvPr>
          <p:cNvSpPr txBox="1"/>
          <p:nvPr/>
        </p:nvSpPr>
        <p:spPr>
          <a:xfrm>
            <a:off x="1523678" y="6162757"/>
            <a:ext cx="1946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Fe/Gd thin film skyrmions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70FA2F-7A8F-F792-9C87-0E68DA853195}"/>
              </a:ext>
            </a:extLst>
          </p:cNvPr>
          <p:cNvSpPr txBox="1"/>
          <p:nvPr/>
        </p:nvSpPr>
        <p:spPr>
          <a:xfrm>
            <a:off x="7667625" y="3331574"/>
            <a:ext cx="2826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Precipitates in Al-Zn-Mg-Mn alloys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C5ECC-B222-FBB5-9B02-A566C894E5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614"/>
          <a:stretch>
            <a:fillRect/>
          </a:stretch>
        </p:blipFill>
        <p:spPr bwMode="auto">
          <a:xfrm>
            <a:off x="-3232" y="1985402"/>
            <a:ext cx="5090877" cy="1370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7BA275-07A6-FA51-E570-46A0463354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18" r="39031" b="42088"/>
          <a:stretch>
            <a:fillRect/>
          </a:stretch>
        </p:blipFill>
        <p:spPr bwMode="auto">
          <a:xfrm>
            <a:off x="4829325" y="4643809"/>
            <a:ext cx="2661369" cy="1947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1494FD6-33DA-00BA-FD52-434052A34B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39" t="8102" r="32643" b="43669"/>
          <a:stretch/>
        </p:blipFill>
        <p:spPr>
          <a:xfrm>
            <a:off x="8963720" y="4512389"/>
            <a:ext cx="1844785" cy="1768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C4037E-BCC0-4ED9-62CB-95EA8FB78DD0}"/>
              </a:ext>
            </a:extLst>
          </p:cNvPr>
          <p:cNvSpPr txBox="1"/>
          <p:nvPr/>
        </p:nvSpPr>
        <p:spPr>
          <a:xfrm>
            <a:off x="9330305" y="6314638"/>
            <a:ext cx="1125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Nd skyrmions</a:t>
            </a:r>
          </a:p>
        </p:txBody>
      </p:sp>
      <p:sp>
        <p:nvSpPr>
          <p:cNvPr id="7" name="AutoShape 2" descr="Details are in the caption following the image">
            <a:extLst>
              <a:ext uri="{FF2B5EF4-FFF2-40B4-BE49-F238E27FC236}">
                <a16:creationId xmlns:a16="http://schemas.microsoft.com/office/drawing/2014/main" id="{CFAE1C9D-5BBF-AE05-F81A-EEDB1B777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24375" y="1881188"/>
            <a:ext cx="31432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iagram&#10;&#10;AI-generated content may be incorrect.">
            <a:extLst>
              <a:ext uri="{FF2B5EF4-FFF2-40B4-BE49-F238E27FC236}">
                <a16:creationId xmlns:a16="http://schemas.microsoft.com/office/drawing/2014/main" id="{2E5576D8-00C3-409A-5454-F4256138A5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0972" y="1240277"/>
            <a:ext cx="2194727" cy="21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4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73849B-40B8-E6B7-7719-E7CFD9B35A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692" y="1438835"/>
            <a:ext cx="3671012" cy="630936"/>
          </a:xfrm>
          <a:solidFill>
            <a:schemeClr val="tx2"/>
          </a:solidFill>
          <a:ln>
            <a:noFill/>
          </a:ln>
        </p:spPr>
        <p:txBody>
          <a:bodyPr/>
          <a:lstStyle/>
          <a:p>
            <a:r>
              <a:rPr lang="en-US" dirty="0"/>
              <a:t>Quantum Complexity &amp; Topological Phases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4F19BE-CC5F-8699-3680-A6C9D63413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31283" y="1438835"/>
            <a:ext cx="3646421" cy="631843"/>
          </a:xfrm>
        </p:spPr>
        <p:txBody>
          <a:bodyPr/>
          <a:lstStyle/>
          <a:p>
            <a:r>
              <a:rPr lang="en-US" dirty="0"/>
              <a:t>Chiral Dynamics &amp; Fractal Networks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B4A803-0A81-E075-DBD0-31D072E538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30158" y="1431174"/>
            <a:ext cx="3671012" cy="631843"/>
          </a:xfrm>
          <a:solidFill>
            <a:schemeClr val="tx2"/>
          </a:solidFill>
        </p:spPr>
        <p:txBody>
          <a:bodyPr/>
          <a:lstStyle/>
          <a:p>
            <a:r>
              <a:rPr lang="en-US" dirty="0"/>
              <a:t>Emerging Frontiers: 3D Tomography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E1EB22-CE48-4875-7A89-AB98766A0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Dynamics and Dimension: New Frontiers in Quantum Magnetism</a:t>
            </a:r>
          </a:p>
        </p:txBody>
      </p:sp>
      <p:pic>
        <p:nvPicPr>
          <p:cNvPr id="13" name="Content Placeholder 12" descr="A picture containing histogram&#10;&#10;AI-generated content may be incorrect.">
            <a:extLst>
              <a:ext uri="{FF2B5EF4-FFF2-40B4-BE49-F238E27FC236}">
                <a16:creationId xmlns:a16="http://schemas.microsoft.com/office/drawing/2014/main" id="{FE9FBA38-300C-5038-038C-E2A3E2EAB6E9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4413397" y="2390503"/>
            <a:ext cx="3646487" cy="2899182"/>
          </a:xfrm>
          <a:prstGeom prst="rect">
            <a:avLst/>
          </a:prstGeom>
        </p:spPr>
      </p:pic>
      <p:pic>
        <p:nvPicPr>
          <p:cNvPr id="11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3141897A-F409-39DF-D82D-6A68BDB6BE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74624" y="2350162"/>
            <a:ext cx="3651250" cy="2731353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9BADD58-6F8A-0B68-ABE9-3836AB38CA26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5"/>
          <a:stretch>
            <a:fillRect/>
          </a:stretch>
        </p:blipFill>
        <p:spPr>
          <a:xfrm>
            <a:off x="8647407" y="2390503"/>
            <a:ext cx="2664823" cy="3219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E5EAC7-2103-B441-1DC1-4D78593E179A}"/>
              </a:ext>
            </a:extLst>
          </p:cNvPr>
          <p:cNvSpPr txBox="1"/>
          <p:nvPr/>
        </p:nvSpPr>
        <p:spPr>
          <a:xfrm>
            <a:off x="4595577" y="5512017"/>
            <a:ext cx="34643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Tang et al., </a:t>
            </a:r>
            <a:r>
              <a:rPr lang="en-US" sz="1600" i="1" dirty="0">
                <a:cs typeface="Times New Roman" panose="02020603050405020304" pitchFamily="18" charset="0"/>
              </a:rPr>
              <a:t>Advanced Materials </a:t>
            </a:r>
            <a:r>
              <a:rPr lang="en-US" sz="1600" dirty="0">
                <a:cs typeface="Times New Roman" panose="02020603050405020304" pitchFamily="18" charset="0"/>
              </a:rPr>
              <a:t>2300416 (2023)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3DDDAD-6CC6-C681-3CC9-71512AB6ED5A}"/>
              </a:ext>
            </a:extLst>
          </p:cNvPr>
          <p:cNvSpPr txBox="1"/>
          <p:nvPr/>
        </p:nvSpPr>
        <p:spPr>
          <a:xfrm>
            <a:off x="418044" y="5096518"/>
            <a:ext cx="3464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H. Suriya Arachchige, et al., Materials Today Quantum, Volume 4, 2024, 100016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C70D78-E3C7-A1E2-D2D4-FF8436713F3B}"/>
              </a:ext>
            </a:extLst>
          </p:cNvPr>
          <p:cNvSpPr txBox="1"/>
          <p:nvPr/>
        </p:nvSpPr>
        <p:spPr>
          <a:xfrm>
            <a:off x="8545807" y="5645595"/>
            <a:ext cx="34643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Henderson et al.,  In </a:t>
            </a:r>
            <a:r>
              <a:rPr lang="en-US" sz="1600" i="1" dirty="0">
                <a:cs typeface="Times New Roman" panose="02020603050405020304" pitchFamily="18" charset="0"/>
              </a:rPr>
              <a:t>submission </a:t>
            </a:r>
            <a:r>
              <a:rPr lang="en-US" sz="1600" dirty="0">
                <a:cs typeface="Times New Roman" panose="02020603050405020304" pitchFamily="18" charset="0"/>
              </a:rPr>
              <a:t>(2026)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8725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3DA35-40BA-8CFA-F17E-A657330B3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8699A3C4-2281-6778-6A2E-9973113C9599}"/>
              </a:ext>
            </a:extLst>
          </p:cNvPr>
          <p:cNvSpPr txBox="1"/>
          <p:nvPr/>
        </p:nvSpPr>
        <p:spPr>
          <a:xfrm>
            <a:off x="9077696" y="4760998"/>
            <a:ext cx="482687" cy="5095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ADC42F-E708-F0AA-406A-DFD7165087C7}"/>
              </a:ext>
            </a:extLst>
          </p:cNvPr>
          <p:cNvCxnSpPr/>
          <p:nvPr/>
        </p:nvCxnSpPr>
        <p:spPr>
          <a:xfrm flipV="1">
            <a:off x="570848" y="3657576"/>
            <a:ext cx="11366389" cy="4373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069DBB-55C9-3FC9-7787-00D9C5A49E03}"/>
              </a:ext>
            </a:extLst>
          </p:cNvPr>
          <p:cNvCxnSpPr>
            <a:cxnSpLocks/>
          </p:cNvCxnSpPr>
          <p:nvPr/>
        </p:nvCxnSpPr>
        <p:spPr>
          <a:xfrm>
            <a:off x="5859342" y="825299"/>
            <a:ext cx="47504" cy="592274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E58274C-9889-F19D-1068-2E6EC9E3FC4D}"/>
              </a:ext>
            </a:extLst>
          </p:cNvPr>
          <p:cNvSpPr txBox="1"/>
          <p:nvPr/>
        </p:nvSpPr>
        <p:spPr>
          <a:xfrm>
            <a:off x="322942" y="618238"/>
            <a:ext cx="54972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i="1" dirty="0"/>
              <a:t>1. Batteries and </a:t>
            </a:r>
            <a:r>
              <a:rPr lang="en-US" altLang="en-US" sz="1400" b="1" i="1" dirty="0" err="1"/>
              <a:t>supercapaitors</a:t>
            </a:r>
            <a:endParaRPr lang="en-US" sz="1400" i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19CD6A-E883-ED67-24AD-D9737B11BB7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0" y="961532"/>
            <a:ext cx="1395542" cy="10582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FE48B2-A9FC-A235-9D49-1CD9C4F138F1}"/>
              </a:ext>
            </a:extLst>
          </p:cNvPr>
          <p:cNvGrpSpPr/>
          <p:nvPr/>
        </p:nvGrpSpPr>
        <p:grpSpPr>
          <a:xfrm>
            <a:off x="2853851" y="931727"/>
            <a:ext cx="1865078" cy="1182489"/>
            <a:chOff x="533400" y="762000"/>
            <a:chExt cx="6781800" cy="28956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5D0F5-5DFE-ACED-94FC-FF188B4B8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0600" y="1171575"/>
              <a:ext cx="3429000" cy="1876425"/>
              <a:chOff x="4267200" y="2971800"/>
              <a:chExt cx="3429000" cy="1876425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6F205B2-22B0-D6A9-FC3D-16AC63BBAD09}"/>
                  </a:ext>
                </a:extLst>
              </p:cNvPr>
              <p:cNvCxnSpPr/>
              <p:nvPr/>
            </p:nvCxnSpPr>
            <p:spPr>
              <a:xfrm flipV="1">
                <a:off x="4267200" y="3910013"/>
                <a:ext cx="2770188" cy="14287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9638F3D5-5A9C-F7B1-CD76-48FF288D210A}"/>
                  </a:ext>
                </a:extLst>
              </p:cNvPr>
              <p:cNvGrpSpPr/>
              <p:nvPr/>
            </p:nvGrpSpPr>
            <p:grpSpPr>
              <a:xfrm>
                <a:off x="5486400" y="3059906"/>
                <a:ext cx="1371600" cy="1664494"/>
                <a:chOff x="5410200" y="3276600"/>
                <a:chExt cx="1295400" cy="1295400"/>
              </a:xfrm>
              <a:scene3d>
                <a:camera prst="orthographicFront">
                  <a:rot lat="0" lon="18299985" rev="0"/>
                </a:camera>
                <a:lightRig rig="threePt" dir="t"/>
              </a:scene3d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506813B7-04CB-733F-11B0-1C7D29F29CA7}"/>
                    </a:ext>
                  </a:extLst>
                </p:cNvPr>
                <p:cNvSpPr/>
                <p:nvPr/>
              </p:nvSpPr>
              <p:spPr>
                <a:xfrm>
                  <a:off x="5410200" y="3276600"/>
                  <a:ext cx="1295400" cy="12954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3C6F1EAB-69C0-6D48-4DFB-4E86D02B0F8F}"/>
                    </a:ext>
                  </a:extLst>
                </p:cNvPr>
                <p:cNvSpPr/>
                <p:nvPr/>
              </p:nvSpPr>
              <p:spPr>
                <a:xfrm>
                  <a:off x="5943600" y="3816350"/>
                  <a:ext cx="228600" cy="2159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0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74E197EB-6050-121E-DAF1-E16F338FBC5C}"/>
                  </a:ext>
                </a:extLst>
              </p:cNvPr>
              <p:cNvCxnSpPr/>
              <p:nvPr/>
            </p:nvCxnSpPr>
            <p:spPr>
              <a:xfrm flipV="1">
                <a:off x="6134100" y="3913188"/>
                <a:ext cx="342900" cy="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BCB7352-54AE-38AC-9BBD-5836BC01B8F0}"/>
                  </a:ext>
                </a:extLst>
              </p:cNvPr>
              <p:cNvSpPr/>
              <p:nvPr/>
            </p:nvSpPr>
            <p:spPr>
              <a:xfrm>
                <a:off x="6096000" y="2971800"/>
                <a:ext cx="1600200" cy="18764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scene3d>
                <a:camera prst="orthographicFront">
                  <a:rot lat="0" lon="18299985" rev="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146402F-1858-149A-5959-472554142A41}"/>
                </a:ext>
              </a:extLst>
            </p:cNvPr>
            <p:cNvSpPr/>
            <p:nvPr/>
          </p:nvSpPr>
          <p:spPr bwMode="auto">
            <a:xfrm>
              <a:off x="5624341" y="1406525"/>
              <a:ext cx="1287557" cy="137795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>
                <a:rot lat="21360000" lon="4161377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1F426E5D-7C7A-C821-9B50-13A168C55743}"/>
                </a:ext>
              </a:extLst>
            </p:cNvPr>
            <p:cNvSpPr/>
            <p:nvPr/>
          </p:nvSpPr>
          <p:spPr bwMode="auto">
            <a:xfrm>
              <a:off x="4114800" y="1083129"/>
              <a:ext cx="1118842" cy="2109107"/>
            </a:xfrm>
            <a:prstGeom prst="triangl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E2AFF4-F267-E41C-D355-8FDDF7E68427}"/>
                </a:ext>
              </a:extLst>
            </p:cNvPr>
            <p:cNvSpPr/>
            <p:nvPr/>
          </p:nvSpPr>
          <p:spPr bwMode="auto">
            <a:xfrm>
              <a:off x="2158243" y="945888"/>
              <a:ext cx="2084314" cy="2201636"/>
            </a:xfrm>
            <a:prstGeom prst="rect">
              <a:avLst/>
            </a:prstGeom>
            <a:solidFill>
              <a:schemeClr val="bg2">
                <a:lumMod val="75000"/>
                <a:alpha val="47000"/>
              </a:schemeClr>
            </a:solidFill>
            <a:ln>
              <a:noFill/>
            </a:ln>
            <a:scene3d>
              <a:camera prst="orthographicFront">
                <a:rot lat="21360000" lon="4161377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800">
                <a:solidFill>
                  <a:srgbClr val="000000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6DA6541-A2EC-975D-580E-D9BBFEEE66EA}"/>
                </a:ext>
              </a:extLst>
            </p:cNvPr>
            <p:cNvCxnSpPr/>
            <p:nvPr/>
          </p:nvCxnSpPr>
          <p:spPr>
            <a:xfrm>
              <a:off x="2667000" y="2784475"/>
              <a:ext cx="0" cy="72072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8D1631-676F-6693-4BFD-58B6623DB63F}"/>
                </a:ext>
              </a:extLst>
            </p:cNvPr>
            <p:cNvCxnSpPr/>
            <p:nvPr/>
          </p:nvCxnSpPr>
          <p:spPr>
            <a:xfrm>
              <a:off x="2667000" y="3505200"/>
              <a:ext cx="34925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7728EC3-3E53-77DA-A2F5-A7D6E657DA42}"/>
                </a:ext>
              </a:extLst>
            </p:cNvPr>
            <p:cNvCxnSpPr/>
            <p:nvPr/>
          </p:nvCxnSpPr>
          <p:spPr>
            <a:xfrm>
              <a:off x="3657600" y="3048000"/>
              <a:ext cx="0" cy="4572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D24A09-A210-8FBC-2817-761DA89D9E67}"/>
                </a:ext>
              </a:extLst>
            </p:cNvPr>
            <p:cNvCxnSpPr/>
            <p:nvPr/>
          </p:nvCxnSpPr>
          <p:spPr>
            <a:xfrm>
              <a:off x="3028950" y="3352800"/>
              <a:ext cx="0" cy="3048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0F18F9-6BA3-810E-6DE1-8716DC39624D}"/>
                </a:ext>
              </a:extLst>
            </p:cNvPr>
            <p:cNvCxnSpPr/>
            <p:nvPr/>
          </p:nvCxnSpPr>
          <p:spPr>
            <a:xfrm>
              <a:off x="3113088" y="3505200"/>
              <a:ext cx="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E51AC07-8F3D-E9E8-9507-4F830565E64F}"/>
                </a:ext>
              </a:extLst>
            </p:cNvPr>
            <p:cNvCxnSpPr/>
            <p:nvPr/>
          </p:nvCxnSpPr>
          <p:spPr>
            <a:xfrm>
              <a:off x="3113088" y="3429000"/>
              <a:ext cx="0" cy="1524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060A1E-EAEE-470C-CA3B-55C3D09F86BF}"/>
                </a:ext>
              </a:extLst>
            </p:cNvPr>
            <p:cNvCxnSpPr/>
            <p:nvPr/>
          </p:nvCxnSpPr>
          <p:spPr>
            <a:xfrm>
              <a:off x="3113088" y="3505200"/>
              <a:ext cx="544512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1">
              <a:extLst>
                <a:ext uri="{FF2B5EF4-FFF2-40B4-BE49-F238E27FC236}">
                  <a16:creationId xmlns:a16="http://schemas.microsoft.com/office/drawing/2014/main" id="{3E08A50F-8E96-0188-3A00-5BEE531F4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524000"/>
              <a:ext cx="1132865" cy="253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 i="0" dirty="0">
                  <a:solidFill>
                    <a:srgbClr val="000000"/>
                  </a:solidFill>
                </a:rPr>
                <a:t>Neutron beam</a:t>
              </a:r>
            </a:p>
          </p:txBody>
        </p:sp>
        <p:sp>
          <p:nvSpPr>
            <p:cNvPr id="42" name="TextBox 26">
              <a:extLst>
                <a:ext uri="{FF2B5EF4-FFF2-40B4-BE49-F238E27FC236}">
                  <a16:creationId xmlns:a16="http://schemas.microsoft.com/office/drawing/2014/main" id="{05ACD7C5-AB9B-1A61-FEA0-3F47222E4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2600" y="3352800"/>
              <a:ext cx="778196" cy="253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 i="0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43" name="TextBox 27">
              <a:extLst>
                <a:ext uri="{FF2B5EF4-FFF2-40B4-BE49-F238E27FC236}">
                  <a16:creationId xmlns:a16="http://schemas.microsoft.com/office/drawing/2014/main" id="{620568CD-F787-1CD7-0632-0AFD82121E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2590800"/>
              <a:ext cx="703530" cy="253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 i="0">
                  <a:solidFill>
                    <a:srgbClr val="000000"/>
                  </a:solidFill>
                </a:rPr>
                <a:t>Carbon</a:t>
              </a:r>
            </a:p>
          </p:txBody>
        </p:sp>
        <p:sp>
          <p:nvSpPr>
            <p:cNvPr id="44" name="TextBox 28">
              <a:extLst>
                <a:ext uri="{FF2B5EF4-FFF2-40B4-BE49-F238E27FC236}">
                  <a16:creationId xmlns:a16="http://schemas.microsoft.com/office/drawing/2014/main" id="{EA2B48FF-3023-4305-F3B2-3045E9F3E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5432" y="2771004"/>
              <a:ext cx="533454" cy="253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 i="0" dirty="0">
                  <a:solidFill>
                    <a:srgbClr val="000000"/>
                  </a:solidFill>
                </a:rPr>
                <a:t>MOF</a:t>
              </a:r>
            </a:p>
          </p:txBody>
        </p:sp>
        <p:sp>
          <p:nvSpPr>
            <p:cNvPr id="45" name="TextBox 29">
              <a:extLst>
                <a:ext uri="{FF2B5EF4-FFF2-40B4-BE49-F238E27FC236}">
                  <a16:creationId xmlns:a16="http://schemas.microsoft.com/office/drawing/2014/main" id="{73A6D625-38F6-F81E-622A-DEFF20A212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400" y="762000"/>
              <a:ext cx="861160" cy="253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b="1" i="0" dirty="0">
                  <a:solidFill>
                    <a:srgbClr val="000000"/>
                  </a:solidFill>
                </a:rPr>
                <a:t>Separator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2FACD52-FA21-9C54-B948-901B5C45B1D2}"/>
                </a:ext>
              </a:extLst>
            </p:cNvPr>
            <p:cNvSpPr/>
            <p:nvPr/>
          </p:nvSpPr>
          <p:spPr bwMode="auto">
            <a:xfrm>
              <a:off x="4997599" y="914400"/>
              <a:ext cx="2317601" cy="23622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2000"/>
              </a:schemeClr>
            </a:solidFill>
            <a:ln>
              <a:noFill/>
            </a:ln>
            <a:scene3d>
              <a:camera prst="orthographicFront">
                <a:rot lat="21360000" lon="4161377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800">
                <a:solidFill>
                  <a:srgbClr val="000000"/>
                </a:solidFill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D10E81A1-E85D-BC49-B9EA-84B6301BC7E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4" y="2000702"/>
            <a:ext cx="1982086" cy="1133936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1B82E62-5A72-6395-7B8A-E0F52698B2D9}"/>
              </a:ext>
            </a:extLst>
          </p:cNvPr>
          <p:cNvGrpSpPr>
            <a:grpSpLocks noChangeAspect="1"/>
          </p:cNvGrpSpPr>
          <p:nvPr/>
        </p:nvGrpSpPr>
        <p:grpSpPr>
          <a:xfrm>
            <a:off x="7376037" y="4352443"/>
            <a:ext cx="1441936" cy="713622"/>
            <a:chOff x="5731446" y="28083253"/>
            <a:chExt cx="2793912" cy="1382722"/>
          </a:xfrm>
        </p:grpSpPr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8F8305D9-C24B-C7A6-B0AB-F01819CB0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1446" y="28107849"/>
              <a:ext cx="1270247" cy="1358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16AA248E-2DF5-EA4D-6E62-92FF35DEB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567" y="28083253"/>
              <a:ext cx="1451791" cy="1358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0" name="Picture 2" descr="Linkam heating stage">
            <a:extLst>
              <a:ext uri="{FF2B5EF4-FFF2-40B4-BE49-F238E27FC236}">
                <a16:creationId xmlns:a16="http://schemas.microsoft.com/office/drawing/2014/main" id="{13185456-DFAF-78AB-EB0D-AE844B108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52443"/>
            <a:ext cx="1090883" cy="81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37936676-D02F-6A09-3482-75AE8D56634A}"/>
              </a:ext>
            </a:extLst>
          </p:cNvPr>
          <p:cNvSpPr/>
          <p:nvPr/>
        </p:nvSpPr>
        <p:spPr>
          <a:xfrm>
            <a:off x="5994739" y="5227374"/>
            <a:ext cx="30458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 err="1">
                <a:solidFill>
                  <a:srgbClr val="0000FF"/>
                </a:solidFill>
              </a:rPr>
              <a:t>Linkham</a:t>
            </a:r>
            <a:r>
              <a:rPr lang="en-US" sz="1000" b="1" dirty="0">
                <a:solidFill>
                  <a:srgbClr val="0000FF"/>
                </a:solidFill>
              </a:rPr>
              <a:t> Thermal Stage -19.8 to 350 °C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77271D-F9D4-F8FB-396C-77731DA71318}"/>
              </a:ext>
            </a:extLst>
          </p:cNvPr>
          <p:cNvSpPr txBox="1"/>
          <p:nvPr/>
        </p:nvSpPr>
        <p:spPr>
          <a:xfrm>
            <a:off x="385809" y="3809130"/>
            <a:ext cx="54972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i="1" dirty="0"/>
              <a:t>3. Porous liquids</a:t>
            </a:r>
            <a:endParaRPr lang="en-US" sz="1400" i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C416E73-AF38-5E50-CB95-EC81D6EF4CDA}"/>
              </a:ext>
            </a:extLst>
          </p:cNvPr>
          <p:cNvSpPr txBox="1"/>
          <p:nvPr/>
        </p:nvSpPr>
        <p:spPr>
          <a:xfrm>
            <a:off x="6058812" y="3797972"/>
            <a:ext cx="54972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i="1" dirty="0"/>
              <a:t>4. Other activities</a:t>
            </a:r>
            <a:endParaRPr lang="en-US" sz="1400" i="1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D6908BA-2642-F599-7E23-83323B04750C}"/>
              </a:ext>
            </a:extLst>
          </p:cNvPr>
          <p:cNvSpPr/>
          <p:nvPr/>
        </p:nvSpPr>
        <p:spPr>
          <a:xfrm>
            <a:off x="6066071" y="6476317"/>
            <a:ext cx="27695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solidFill>
                  <a:srgbClr val="0000FF"/>
                </a:solidFill>
              </a:rPr>
              <a:t>Gas Loading and BDS-SANS</a:t>
            </a:r>
          </a:p>
        </p:txBody>
      </p:sp>
      <p:pic>
        <p:nvPicPr>
          <p:cNvPr id="70" name="Picture 2" descr="figure 1">
            <a:extLst>
              <a:ext uri="{FF2B5EF4-FFF2-40B4-BE49-F238E27FC236}">
                <a16:creationId xmlns:a16="http://schemas.microsoft.com/office/drawing/2014/main" id="{1DB5A88C-866B-050F-7E1D-F3F4AB0E0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47" y="1140780"/>
            <a:ext cx="3597788" cy="16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31B417F-54A9-8BBC-D2B3-0301F86652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4727" y="5603283"/>
            <a:ext cx="1022156" cy="766299"/>
          </a:xfrm>
          <a:prstGeom prst="rect">
            <a:avLst/>
          </a:prstGeom>
        </p:spPr>
      </p:pic>
      <p:pic>
        <p:nvPicPr>
          <p:cNvPr id="80" name="Picture 79" descr="A picture containing person, hand&#10;&#10;AI-generated content may be incorrect.">
            <a:extLst>
              <a:ext uri="{FF2B5EF4-FFF2-40B4-BE49-F238E27FC236}">
                <a16:creationId xmlns:a16="http://schemas.microsoft.com/office/drawing/2014/main" id="{C6A1BDA2-110C-0BF4-BA52-38A6FDF475B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2001" t="40540" r="40050" b="5308"/>
          <a:stretch/>
        </p:blipFill>
        <p:spPr>
          <a:xfrm rot="5400000">
            <a:off x="7694287" y="5421998"/>
            <a:ext cx="779582" cy="1132871"/>
          </a:xfrm>
          <a:prstGeom prst="rect">
            <a:avLst/>
          </a:prstGeom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81" name="Picture 2">
            <a:extLst>
              <a:ext uri="{FF2B5EF4-FFF2-40B4-BE49-F238E27FC236}">
                <a16:creationId xmlns:a16="http://schemas.microsoft.com/office/drawing/2014/main" id="{8E6FBF7A-5590-A3A8-08EE-DE0C4761F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95" y="4409423"/>
            <a:ext cx="2360251" cy="17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6AEC5B35-CF2E-2EE1-7A53-923E5A8B9D7C}"/>
              </a:ext>
            </a:extLst>
          </p:cNvPr>
          <p:cNvSpPr txBox="1"/>
          <p:nvPr/>
        </p:nvSpPr>
        <p:spPr>
          <a:xfrm>
            <a:off x="6353618" y="650204"/>
            <a:ext cx="2794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i="1" dirty="0">
                <a:latin typeface="Arial" panose="020B0604020202020204" pitchFamily="34" charset="0"/>
              </a:rPr>
              <a:t>2. P</a:t>
            </a:r>
            <a:r>
              <a:rPr kumimoji="0" lang="en-US" altLang="en-US" sz="1400" b="1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rotein encapsulation</a:t>
            </a:r>
            <a:endParaRPr lang="en-US" sz="1400" i="1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CF555D9-5677-A80D-0A32-B8F49511CF53}"/>
              </a:ext>
            </a:extLst>
          </p:cNvPr>
          <p:cNvSpPr/>
          <p:nvPr/>
        </p:nvSpPr>
        <p:spPr>
          <a:xfrm>
            <a:off x="9160385" y="4061200"/>
            <a:ext cx="26609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Development of new sample environments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Data reduction and analysis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Participated in LDRD (Led by T. Saito)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Outreach activities: Co-organized southeast polymer forum</a:t>
            </a:r>
          </a:p>
        </p:txBody>
      </p:sp>
      <p:pic>
        <p:nvPicPr>
          <p:cNvPr id="1026" name="Picture 2" descr="Ion Electrosorption in Metal–Organic Frameworks (MOFs) | Neutron Science at  ORNL">
            <a:extLst>
              <a:ext uri="{FF2B5EF4-FFF2-40B4-BE49-F238E27FC236}">
                <a16:creationId xmlns:a16="http://schemas.microsoft.com/office/drawing/2014/main" id="{47EF8268-8AEA-2831-071A-CF3FFD0E0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051" y="2081988"/>
            <a:ext cx="2197699" cy="10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9EDB2C06-89FC-640E-3EBB-AC9A1B8441A2}"/>
              </a:ext>
            </a:extLst>
          </p:cNvPr>
          <p:cNvSpPr txBox="1"/>
          <p:nvPr/>
        </p:nvSpPr>
        <p:spPr>
          <a:xfrm>
            <a:off x="690314" y="3228945"/>
            <a:ext cx="44648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00000"/>
                </a:solidFill>
                <a:effectLst/>
                <a:latin typeface="Droid Sans"/>
              </a:rPr>
              <a:t>He L., et al.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Droid Sans"/>
              </a:rPr>
              <a:t>Angew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Droid Sans"/>
              </a:rPr>
              <a:t>.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Droid Sans"/>
              </a:rPr>
              <a:t>Chem.Int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Droid Sans"/>
              </a:rPr>
              <a:t>. Ed., </a:t>
            </a:r>
            <a:r>
              <a:rPr lang="en-US" sz="1000" b="1" i="0" dirty="0">
                <a:solidFill>
                  <a:srgbClr val="000000"/>
                </a:solidFill>
                <a:effectLst/>
                <a:latin typeface="Droid Sans"/>
              </a:rPr>
              <a:t>59,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Droid Sans"/>
              </a:rPr>
              <a:t> 24, 9773-9779 (2020).</a:t>
            </a:r>
          </a:p>
          <a:p>
            <a:r>
              <a:rPr lang="en-US" sz="1000" dirty="0"/>
              <a:t>Jafta C.J., et al. Energy Storage Materials, 40, 219-228 (2021).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7DF4E83-2196-F52C-45C0-F29BF2657417}"/>
              </a:ext>
            </a:extLst>
          </p:cNvPr>
          <p:cNvSpPr txBox="1"/>
          <p:nvPr/>
        </p:nvSpPr>
        <p:spPr>
          <a:xfrm>
            <a:off x="6843958" y="3039180"/>
            <a:ext cx="4351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00000"/>
                </a:solidFill>
                <a:effectLst/>
                <a:latin typeface="Droid Sans"/>
              </a:rPr>
              <a:t>Wang X., et al. 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Droid Sans"/>
              </a:rPr>
              <a:t>Nature Communications,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Droid Sans"/>
              </a:rPr>
              <a:t> </a:t>
            </a:r>
            <a:r>
              <a:rPr lang="en-US" sz="1000" b="1" i="0" dirty="0">
                <a:solidFill>
                  <a:srgbClr val="000000"/>
                </a:solidFill>
                <a:effectLst/>
                <a:latin typeface="Droid Sans"/>
              </a:rPr>
              <a:t>14,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Droid Sans"/>
              </a:rPr>
              <a:t> 973 (2023).</a:t>
            </a:r>
          </a:p>
          <a:p>
            <a:r>
              <a:rPr lang="en-US" sz="1000" dirty="0"/>
              <a:t>Wang X., et al. Nature Communications, 14, 973 (2023).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96E293E-EF46-5F3E-3C54-9BF749FDEAC5}"/>
              </a:ext>
            </a:extLst>
          </p:cNvPr>
          <p:cNvSpPr txBox="1"/>
          <p:nvPr/>
        </p:nvSpPr>
        <p:spPr>
          <a:xfrm>
            <a:off x="3418627" y="4405852"/>
            <a:ext cx="20983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00000"/>
                </a:solidFill>
                <a:effectLst/>
                <a:latin typeface="Droid Sans"/>
              </a:rPr>
              <a:t>Moitra D., et al. 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Droid Sans"/>
              </a:rPr>
              <a:t>JACS,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Droid Sans"/>
              </a:rPr>
              <a:t> </a:t>
            </a:r>
            <a:r>
              <a:rPr lang="en-US" sz="1000" b="1" i="0" dirty="0">
                <a:solidFill>
                  <a:srgbClr val="000000"/>
                </a:solidFill>
                <a:effectLst/>
                <a:latin typeface="Droid Sans"/>
              </a:rPr>
              <a:t>147,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Droid Sans"/>
              </a:rPr>
              <a:t> 3421–3427 (2025).</a:t>
            </a:r>
          </a:p>
          <a:p>
            <a:endParaRPr lang="en-US" sz="1000" b="0" i="0" dirty="0">
              <a:solidFill>
                <a:srgbClr val="000000"/>
              </a:solidFill>
              <a:effectLst/>
              <a:latin typeface="Droid Sans"/>
            </a:endParaRPr>
          </a:p>
          <a:p>
            <a:r>
              <a:rPr lang="en-US" sz="1000" dirty="0"/>
              <a:t>Li E., et al. Chemie International Edition, 64, e202421615 (2025).</a:t>
            </a:r>
          </a:p>
          <a:p>
            <a:endParaRPr lang="en-US" sz="1000" dirty="0"/>
          </a:p>
          <a:p>
            <a:r>
              <a:rPr lang="en-US" sz="1000" dirty="0"/>
              <a:t>Mokhtari-Nori N. et al. Materials Today Energy, 45, 101693 (2024).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0C434-E76D-331E-1194-51C4DABF4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26" y="164483"/>
            <a:ext cx="11492432" cy="886397"/>
          </a:xfrm>
        </p:spPr>
        <p:txBody>
          <a:bodyPr/>
          <a:lstStyle/>
          <a:p>
            <a:r>
              <a:rPr lang="en-US" dirty="0"/>
              <a:t>Probing Nanomaterials with Operando &amp; in situ SANS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33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06F60-7444-AEE4-BD87-0A26C19A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5611-9927-3109-B325-7C3AF3D1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i="1" dirty="0">
                <a:solidFill>
                  <a:schemeClr val="tx1"/>
                </a:solidFill>
                <a:latin typeface="+mn-lt"/>
              </a:rPr>
              <a:t>Broadband Dielectric Spectroscopy (BDS) - </a:t>
            </a:r>
            <a:r>
              <a:rPr lang="en-US" sz="2800" b="1" i="1" dirty="0">
                <a:latin typeface="+mn-lt"/>
              </a:rPr>
              <a:t>SANS</a:t>
            </a:r>
            <a:endParaRPr lang="en-US" sz="2800" b="1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3918AA-50B8-AA81-A70F-4DA093240607}"/>
              </a:ext>
            </a:extLst>
          </p:cNvPr>
          <p:cNvSpPr/>
          <p:nvPr/>
        </p:nvSpPr>
        <p:spPr>
          <a:xfrm>
            <a:off x="4434239" y="1027324"/>
            <a:ext cx="665356" cy="43489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122DF2-ED29-0A74-15B1-5704A2373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068" y="1096877"/>
            <a:ext cx="2295429" cy="2103120"/>
          </a:xfrm>
          <a:prstGeom prst="rect">
            <a:avLst/>
          </a:prstGeom>
        </p:spPr>
      </p:pic>
      <p:pic>
        <p:nvPicPr>
          <p:cNvPr id="18" name="Picture 17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F61511E8-6A20-14E8-AEB0-809A3E6971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232"/>
          <a:stretch/>
        </p:blipFill>
        <p:spPr>
          <a:xfrm>
            <a:off x="719372" y="1538852"/>
            <a:ext cx="2785275" cy="1603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picture containing wall&#10;&#10;AI-generated content may be incorrect.">
            <a:extLst>
              <a:ext uri="{FF2B5EF4-FFF2-40B4-BE49-F238E27FC236}">
                <a16:creationId xmlns:a16="http://schemas.microsoft.com/office/drawing/2014/main" id="{7C7528A3-0482-7BBB-2AF2-ECA626B68B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00" t="17970" r="32490" b="16320"/>
          <a:stretch/>
        </p:blipFill>
        <p:spPr>
          <a:xfrm rot="5400000">
            <a:off x="481162" y="638917"/>
            <a:ext cx="1828800" cy="1419106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chemeClr val="bg2">
                <a:alpha val="43000"/>
              </a:scheme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5EB39EA-12E7-952B-3F27-FC57F937F66C}"/>
              </a:ext>
            </a:extLst>
          </p:cNvPr>
          <p:cNvCxnSpPr/>
          <p:nvPr/>
        </p:nvCxnSpPr>
        <p:spPr>
          <a:xfrm>
            <a:off x="4047258" y="2184652"/>
            <a:ext cx="1481559" cy="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2760D5A-74AA-7302-5802-4B6C1B1A6C7B}"/>
              </a:ext>
            </a:extLst>
          </p:cNvPr>
          <p:cNvCxnSpPr/>
          <p:nvPr/>
        </p:nvCxnSpPr>
        <p:spPr>
          <a:xfrm>
            <a:off x="4060348" y="4654586"/>
            <a:ext cx="1481559" cy="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A146132-D9F5-547E-BCE3-5FAE2F03D60C}"/>
              </a:ext>
            </a:extLst>
          </p:cNvPr>
          <p:cNvSpPr txBox="1"/>
          <p:nvPr/>
        </p:nvSpPr>
        <p:spPr>
          <a:xfrm>
            <a:off x="4103836" y="1856427"/>
            <a:ext cx="1279516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Dynamics</a:t>
            </a:r>
          </a:p>
          <a:p>
            <a:pPr algn="ctr">
              <a:lnSpc>
                <a:spcPct val="90000"/>
              </a:lnSpc>
            </a:pPr>
            <a:endParaRPr lang="en-US" sz="800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BDS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8A3038-AA2D-7B28-166B-AB03044E7DE0}"/>
              </a:ext>
            </a:extLst>
          </p:cNvPr>
          <p:cNvSpPr txBox="1"/>
          <p:nvPr/>
        </p:nvSpPr>
        <p:spPr>
          <a:xfrm>
            <a:off x="8053613" y="811374"/>
            <a:ext cx="3831371" cy="261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15000"/>
              </a:lnSpc>
            </a:pPr>
            <a:r>
              <a:rPr lang="en-US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Measuring broadband dielectric spectroscopy (BDS) and small-angle neutron scattering (SANS) simultaneously </a:t>
            </a:r>
          </a:p>
          <a:p>
            <a:pPr marR="0" lvl="0">
              <a:lnSpc>
                <a:spcPct val="115000"/>
              </a:lnSpc>
            </a:pPr>
            <a:endParaRPr lang="en-US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</a:pPr>
            <a:endParaRPr lang="en-US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Connecting dynamical changes with structural changes</a:t>
            </a:r>
            <a:endParaRPr lang="en-US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823F6E-7CF4-5595-F59E-7EA3D77FE023}"/>
              </a:ext>
            </a:extLst>
          </p:cNvPr>
          <p:cNvSpPr/>
          <p:nvPr/>
        </p:nvSpPr>
        <p:spPr>
          <a:xfrm>
            <a:off x="10417215" y="6342927"/>
            <a:ext cx="1440647" cy="405114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person, hand&#10;&#10;AI-generated content may be incorrect.">
            <a:extLst>
              <a:ext uri="{FF2B5EF4-FFF2-40B4-BE49-F238E27FC236}">
                <a16:creationId xmlns:a16="http://schemas.microsoft.com/office/drawing/2014/main" id="{E18623E8-8AE0-D19F-6913-4DCC34F5CA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001" t="40540" r="40050" b="5308"/>
          <a:stretch/>
        </p:blipFill>
        <p:spPr>
          <a:xfrm rot="5400000">
            <a:off x="1158679" y="3857702"/>
            <a:ext cx="1912595" cy="2779341"/>
          </a:xfrm>
          <a:prstGeom prst="rect">
            <a:avLst/>
          </a:prstGeom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D44A9-B3DA-3ED4-72C2-3B2C790C3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851" y="4195812"/>
            <a:ext cx="2229862" cy="2103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32B9A2-9667-1384-1D23-196E3F0CDC09}"/>
              </a:ext>
            </a:extLst>
          </p:cNvPr>
          <p:cNvSpPr txBox="1"/>
          <p:nvPr/>
        </p:nvSpPr>
        <p:spPr>
          <a:xfrm>
            <a:off x="719372" y="3601755"/>
            <a:ext cx="7300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Temperature control using </a:t>
            </a:r>
            <a:r>
              <a:rPr lang="en-US" sz="2000" b="1" dirty="0">
                <a:latin typeface="+mn-lt"/>
              </a:rPr>
              <a:t>Robot Peltier setup at GP-SANS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4E0E1-CB83-5A8A-302E-EAC8F4E321CF}"/>
              </a:ext>
            </a:extLst>
          </p:cNvPr>
          <p:cNvSpPr txBox="1"/>
          <p:nvPr/>
        </p:nvSpPr>
        <p:spPr>
          <a:xfrm>
            <a:off x="3909913" y="4303719"/>
            <a:ext cx="171232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Different</a:t>
            </a:r>
          </a:p>
          <a:p>
            <a:pPr algn="ctr">
              <a:lnSpc>
                <a:spcPct val="90000"/>
              </a:lnSpc>
            </a:pPr>
            <a:endParaRPr lang="en-US" sz="800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Temperatures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E8BA78-5C5C-98BA-4AA9-A2B9DBCE64A2}"/>
              </a:ext>
            </a:extLst>
          </p:cNvPr>
          <p:cNvSpPr txBox="1"/>
          <p:nvPr/>
        </p:nvSpPr>
        <p:spPr>
          <a:xfrm>
            <a:off x="8116821" y="4563101"/>
            <a:ext cx="3831371" cy="1338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15000"/>
              </a:lnSpc>
            </a:pPr>
            <a:r>
              <a:rPr lang="en-US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Different temperatures shift the dynamics through the frequency window. </a:t>
            </a:r>
            <a:r>
              <a:rPr lang="en-US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Higher</a:t>
            </a:r>
            <a:r>
              <a:rPr lang="en-US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temperature; </a:t>
            </a:r>
            <a:r>
              <a:rPr lang="en-US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aster</a:t>
            </a:r>
            <a:r>
              <a:rPr lang="en-US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relaxation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C7BF3C-70E2-D7A9-0F62-60E29EA68E66}"/>
              </a:ext>
            </a:extLst>
          </p:cNvPr>
          <p:cNvCxnSpPr>
            <a:cxnSpLocks/>
          </p:cNvCxnSpPr>
          <p:nvPr/>
        </p:nvCxnSpPr>
        <p:spPr>
          <a:xfrm>
            <a:off x="9969298" y="2133228"/>
            <a:ext cx="0" cy="522305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BD4A03-6947-36CE-FECD-31942477D7AC}"/>
                  </a:ext>
                </a:extLst>
              </p:cNvPr>
              <p:cNvSpPr txBox="1"/>
              <p:nvPr/>
            </p:nvSpPr>
            <p:spPr>
              <a:xfrm>
                <a:off x="3500418" y="5319148"/>
                <a:ext cx="2557110" cy="632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Peltier: -10</a:t>
                </a:r>
                <a14:m>
                  <m:oMath xmlns:m="http://schemas.openxmlformats.org/officeDocument/2006/math">
                    <m:r>
                      <a:rPr lang="en-US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+mn-lt"/>
                  </a:rPr>
                  <a:t>C to 110</a:t>
                </a:r>
                <a14:m>
                  <m:oMath xmlns:m="http://schemas.openxmlformats.org/officeDocument/2006/math">
                    <m:r>
                      <a:rPr lang="en-US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+mn-lt"/>
                  </a:rPr>
                  <a:t>C</a:t>
                </a:r>
              </a:p>
              <a:p>
                <a:pPr>
                  <a:lnSpc>
                    <a:spcPct val="90000"/>
                  </a:lnSpc>
                </a:pPr>
                <a:endParaRPr lang="en-US" sz="300" dirty="0">
                  <a:latin typeface="+mn-lt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Furnace: RT to 300</a:t>
                </a:r>
                <a14:m>
                  <m:oMath xmlns:m="http://schemas.openxmlformats.org/officeDocument/2006/math">
                    <m:r>
                      <a:rPr lang="en-US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+mn-lt"/>
                  </a:rPr>
                  <a:t>C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BD4A03-6947-36CE-FECD-31942477D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418" y="5319148"/>
                <a:ext cx="2557110" cy="632481"/>
              </a:xfrm>
              <a:prstGeom prst="rect">
                <a:avLst/>
              </a:prstGeom>
              <a:blipFill>
                <a:blip r:embed="rId7"/>
                <a:stretch>
                  <a:fillRect l="-1970" t="-12000" r="-985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6817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6A97A-EB57-1951-12E3-E431FBC3E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Upgrades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77B75-0784-4A95-6C42-028DA214D5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AF6F7C-007D-312D-98E3-18C7913DF3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683054-1A89-77C5-7E39-AF8C8FA992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 descr="A building with a metal fence&#10;&#10;Description automatically generated">
            <a:extLst>
              <a:ext uri="{FF2B5EF4-FFF2-40B4-BE49-F238E27FC236}">
                <a16:creationId xmlns:a16="http://schemas.microsoft.com/office/drawing/2014/main" id="{E659EE48-CAD8-B9CC-059E-D0F0C8B164A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/>
          <a:srcRect l="20123" r="20123"/>
          <a:stretch/>
        </p:blipFill>
        <p:spPr>
          <a:xfrm>
            <a:off x="6045200" y="0"/>
            <a:ext cx="6146800" cy="6858000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B914421E-5FA6-F447-E265-2622BDB69A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24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3DA35-40BA-8CFA-F17E-A657330B3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CBB0A9A-A95F-B574-992A-F74D68B893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32" t="14941" r="31958" b="11004"/>
          <a:stretch>
            <a:fillRect/>
          </a:stretch>
        </p:blipFill>
        <p:spPr>
          <a:xfrm>
            <a:off x="1179936" y="1026510"/>
            <a:ext cx="3075528" cy="2404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321388-E897-3272-6903-750FCE3C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1" dirty="0">
                <a:solidFill>
                  <a:schemeClr val="tx1"/>
                </a:solidFill>
                <a:latin typeface="+mn-lt"/>
              </a:rPr>
              <a:t>Data Reduction at GP-SANS</a:t>
            </a:r>
            <a:endParaRPr lang="en-US" sz="2800" b="1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BFCCF-AC41-DB87-5DE5-D915736BF9B2}"/>
              </a:ext>
            </a:extLst>
          </p:cNvPr>
          <p:cNvSpPr/>
          <p:nvPr/>
        </p:nvSpPr>
        <p:spPr>
          <a:xfrm>
            <a:off x="4338559" y="987034"/>
            <a:ext cx="665356" cy="43489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B50F52-4996-7908-1A33-3D2749E773F6}"/>
              </a:ext>
            </a:extLst>
          </p:cNvPr>
          <p:cNvSpPr/>
          <p:nvPr/>
        </p:nvSpPr>
        <p:spPr>
          <a:xfrm>
            <a:off x="10417215" y="6342927"/>
            <a:ext cx="1440647" cy="405114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DB428-3FC3-9B82-A293-971862A7DF8A}"/>
              </a:ext>
            </a:extLst>
          </p:cNvPr>
          <p:cNvSpPr txBox="1"/>
          <p:nvPr/>
        </p:nvSpPr>
        <p:spPr>
          <a:xfrm>
            <a:off x="6999242" y="1174190"/>
            <a:ext cx="4846406" cy="1692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15000"/>
              </a:lnSpc>
            </a:pPr>
            <a:r>
              <a:rPr lang="en-US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User Choices:</a:t>
            </a:r>
          </a:p>
          <a:p>
            <a:pPr marL="342900" marR="0" lvl="0" indent="-342900">
              <a:lnSpc>
                <a:spcPct val="115000"/>
              </a:lnSpc>
              <a:buAutoNum type="arabicPeriod"/>
            </a:pPr>
            <a:r>
              <a:rPr lang="en-US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Specify </a:t>
            </a:r>
            <a:r>
              <a:rPr lang="en-US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folde</a:t>
            </a:r>
            <a:r>
              <a:rPr lang="en-US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 for data storage</a:t>
            </a:r>
          </a:p>
          <a:p>
            <a:pPr marL="342900" marR="0" lvl="0" indent="-342900">
              <a:lnSpc>
                <a:spcPct val="115000"/>
              </a:lnSpc>
              <a:buAutoNum type="arabicPeriod"/>
            </a:pPr>
            <a:endParaRPr lang="en-US" sz="10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AutoNum type="arabicPeriod"/>
            </a:pPr>
            <a:r>
              <a:rPr lang="en-US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Selecting the </a:t>
            </a:r>
            <a:r>
              <a:rPr lang="en-US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samples</a:t>
            </a:r>
            <a:r>
              <a:rPr lang="en-US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by ticking them</a:t>
            </a:r>
          </a:p>
          <a:p>
            <a:pPr marL="342900" marR="0" lvl="0" indent="-342900">
              <a:lnSpc>
                <a:spcPct val="115000"/>
              </a:lnSpc>
              <a:buAutoNum type="arabicPeriod"/>
            </a:pPr>
            <a:endParaRPr lang="en-US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AutoNum type="arabicPeriod"/>
            </a:pPr>
            <a:r>
              <a:rPr lang="en-US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Selecting the </a:t>
            </a:r>
            <a:r>
              <a:rPr lang="en-US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Q-range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B6FA3B-B775-B480-F65A-F2D8EB9DCD08}"/>
              </a:ext>
            </a:extLst>
          </p:cNvPr>
          <p:cNvSpPr/>
          <p:nvPr/>
        </p:nvSpPr>
        <p:spPr>
          <a:xfrm>
            <a:off x="1201341" y="1026510"/>
            <a:ext cx="2872876" cy="245648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BBE690B-E212-EFBB-6420-1B024A4112B6}"/>
              </a:ext>
            </a:extLst>
          </p:cNvPr>
          <p:cNvCxnSpPr>
            <a:cxnSpLocks/>
          </p:cNvCxnSpPr>
          <p:nvPr/>
        </p:nvCxnSpPr>
        <p:spPr>
          <a:xfrm flipH="1" flipV="1">
            <a:off x="2209800" y="1295578"/>
            <a:ext cx="4698722" cy="40700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9219230-D64F-AC3B-E9EE-91629FAE3F5D}"/>
              </a:ext>
            </a:extLst>
          </p:cNvPr>
          <p:cNvCxnSpPr>
            <a:cxnSpLocks/>
          </p:cNvCxnSpPr>
          <p:nvPr/>
        </p:nvCxnSpPr>
        <p:spPr>
          <a:xfrm flipH="1" flipV="1">
            <a:off x="2209800" y="1966685"/>
            <a:ext cx="4859200" cy="235685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9A1D27-506A-E043-C313-B0565C3854C6}"/>
              </a:ext>
            </a:extLst>
          </p:cNvPr>
          <p:cNvCxnSpPr>
            <a:cxnSpLocks/>
          </p:cNvCxnSpPr>
          <p:nvPr/>
        </p:nvCxnSpPr>
        <p:spPr>
          <a:xfrm flipH="1">
            <a:off x="2209800" y="2668015"/>
            <a:ext cx="4698722" cy="329185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3" descr="Chart&#10;&#10;AI-generated content may be incorrect.">
            <a:extLst>
              <a:ext uri="{FF2B5EF4-FFF2-40B4-BE49-F238E27FC236}">
                <a16:creationId xmlns:a16="http://schemas.microsoft.com/office/drawing/2014/main" id="{42E74569-985D-A955-B5EB-40414282C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t="19559" r="25558" b="9167"/>
          <a:stretch>
            <a:fillRect/>
          </a:stretch>
        </p:blipFill>
        <p:spPr bwMode="auto">
          <a:xfrm>
            <a:off x="6420319" y="3562478"/>
            <a:ext cx="3140064" cy="290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A2C1F29-4B11-1189-833C-B5C8ACDD9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1" t="45493" r="39229" b="15109"/>
          <a:stretch>
            <a:fillRect/>
          </a:stretch>
        </p:blipFill>
        <p:spPr bwMode="auto">
          <a:xfrm>
            <a:off x="9523740" y="4642331"/>
            <a:ext cx="2321908" cy="16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699A3C4-2281-6778-6A2E-9973113C9599}"/>
              </a:ext>
            </a:extLst>
          </p:cNvPr>
          <p:cNvSpPr txBox="1"/>
          <p:nvPr/>
        </p:nvSpPr>
        <p:spPr>
          <a:xfrm>
            <a:off x="9077696" y="4760998"/>
            <a:ext cx="482687" cy="5095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4D141C4-E1BC-D4C5-8EC0-E1DDF3B40AE4}"/>
              </a:ext>
            </a:extLst>
          </p:cNvPr>
          <p:cNvSpPr/>
          <p:nvPr/>
        </p:nvSpPr>
        <p:spPr>
          <a:xfrm>
            <a:off x="6420319" y="3562478"/>
            <a:ext cx="5437543" cy="290660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5FD4DF-8285-B34A-A631-D6EA74726A64}"/>
              </a:ext>
            </a:extLst>
          </p:cNvPr>
          <p:cNvSpPr txBox="1"/>
          <p:nvPr/>
        </p:nvSpPr>
        <p:spPr>
          <a:xfrm>
            <a:off x="655035" y="4410485"/>
            <a:ext cx="5542262" cy="70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15000"/>
              </a:lnSpc>
            </a:pPr>
            <a:r>
              <a:rPr lang="en-US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Instantaneous </a:t>
            </a:r>
            <a:r>
              <a:rPr lang="en-US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</a:t>
            </a:r>
            <a:r>
              <a:rPr lang="en-US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ser based Q-range </a:t>
            </a:r>
            <a:r>
              <a:rPr lang="en-US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adjustment for data reduction and stitching </a:t>
            </a:r>
          </a:p>
        </p:txBody>
      </p:sp>
    </p:spTree>
    <p:extLst>
      <p:ext uri="{BB962C8B-B14F-4D97-AF65-F5344CB8AC3E}">
        <p14:creationId xmlns:p14="http://schemas.microsoft.com/office/powerpoint/2010/main" val="4253478630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212E2FFC-9BA1-2C4E-A636-8C01E485DB51}" vid="{BB20B00B-A94C-8E47-8444-E1BBEE430D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ABF2F0920324DBAB88FC649EFBEC9" ma:contentTypeVersion="4" ma:contentTypeDescription="Create a new document." ma:contentTypeScope="" ma:versionID="14b822b24c9fb3d4c5966914ddad6623">
  <xsd:schema xmlns:xsd="http://www.w3.org/2001/XMLSchema" xmlns:xs="http://www.w3.org/2001/XMLSchema" xmlns:p="http://schemas.microsoft.com/office/2006/metadata/properties" xmlns:ns2="092a311b-0f09-48f0-bd19-b8aa1763b1ad" targetNamespace="http://schemas.microsoft.com/office/2006/metadata/properties" ma:root="true" ma:fieldsID="f0551377b80cb642186ab2bdf256b939" ns2:_="">
    <xsd:import namespace="092a311b-0f09-48f0-bd19-b8aa1763b1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2a311b-0f09-48f0-bd19-b8aa1763b1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B40C96-BA74-4953-94FB-CB546BC354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22B947-256D-407A-9B4A-8F8AF5149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2a311b-0f09-48f0-bd19-b8aa1763b1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3EEDFF-7989-4B2D-82A7-AAD723A3F227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metadata/properties"/>
    <ds:schemaRef ds:uri="092a311b-0f09-48f0-bd19-b8aa1763b1ad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3778</TotalTime>
  <Words>2392</Words>
  <Application>Microsoft Office PowerPoint</Application>
  <PresentationFormat>Widescreen</PresentationFormat>
  <Paragraphs>213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Cambria Math</vt:lpstr>
      <vt:lpstr>Century Gothic</vt:lpstr>
      <vt:lpstr>Droid Sans</vt:lpstr>
      <vt:lpstr>Roboto</vt:lpstr>
      <vt:lpstr>Roboto Light</vt:lpstr>
      <vt:lpstr>Times New Roman</vt:lpstr>
      <vt:lpstr>ORNL Presentation</vt:lpstr>
      <vt:lpstr>GP-SANS Instrument: Capabilities and Research Highlights</vt:lpstr>
      <vt:lpstr>Instrument Team</vt:lpstr>
      <vt:lpstr>GP-SANS at Present</vt:lpstr>
      <vt:lpstr>GP-SANS: Probing Hierarchal Structures Across Material Science</vt:lpstr>
      <vt:lpstr>Dynamics and Dimension: New Frontiers in Quantum Magnetism</vt:lpstr>
      <vt:lpstr>Probing Nanomaterials with Operando &amp; in situ SANS </vt:lpstr>
      <vt:lpstr>Broadband Dielectric Spectroscopy (BDS) - SANS</vt:lpstr>
      <vt:lpstr>Upgrades</vt:lpstr>
      <vt:lpstr>Data Reduction at GP-SANS</vt:lpstr>
      <vt:lpstr> Automation &amp; Precision: The Multi-Axis Robotic Platform</vt:lpstr>
      <vt:lpstr>GP-SANS Polarization Project</vt:lpstr>
      <vt:lpstr>GP-SANS detector build out</vt:lpstr>
      <vt:lpstr>Vision for GP-SANS </vt:lpstr>
      <vt:lpstr>Extra Slides</vt:lpstr>
      <vt:lpstr>Sample Environments: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Keller, Amy</dc:creator>
  <cp:lastModifiedBy>Debeer-Schmitt, Lisa M.</cp:lastModifiedBy>
  <cp:revision>20</cp:revision>
  <dcterms:created xsi:type="dcterms:W3CDTF">2024-11-12T18:50:22Z</dcterms:created>
  <dcterms:modified xsi:type="dcterms:W3CDTF">2026-02-06T20:14:55Z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0x010100FC2ABF2F0920324DBAB88FC649EFBEC9</vt:lpwstr>
  </property>
</Properties>
</file>