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4"/>
  </p:sldMasterIdLst>
  <p:notesMasterIdLst>
    <p:notesMasterId r:id="rId26"/>
  </p:notesMasterIdLst>
  <p:handoutMasterIdLst>
    <p:handoutMasterId r:id="rId27"/>
  </p:handoutMasterIdLst>
  <p:sldIdLst>
    <p:sldId id="2147469121" r:id="rId5"/>
    <p:sldId id="2147469133" r:id="rId6"/>
    <p:sldId id="2147469142" r:id="rId7"/>
    <p:sldId id="2147469138" r:id="rId8"/>
    <p:sldId id="2147469126" r:id="rId9"/>
    <p:sldId id="2147469144" r:id="rId10"/>
    <p:sldId id="2147469123" r:id="rId11"/>
    <p:sldId id="2147469145" r:id="rId12"/>
    <p:sldId id="2147469135" r:id="rId13"/>
    <p:sldId id="2147469124" r:id="rId14"/>
    <p:sldId id="2147469125" r:id="rId15"/>
    <p:sldId id="2147469128" r:id="rId16"/>
    <p:sldId id="2147469139" r:id="rId17"/>
    <p:sldId id="2147469140" r:id="rId18"/>
    <p:sldId id="2147469129" r:id="rId19"/>
    <p:sldId id="2147469134" r:id="rId20"/>
    <p:sldId id="2147469141" r:id="rId21"/>
    <p:sldId id="2147469127" r:id="rId22"/>
    <p:sldId id="2147469137" r:id="rId23"/>
    <p:sldId id="2147469130" r:id="rId24"/>
    <p:sldId id="214746914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075FBD-AC30-852B-2687-E52F7CB9D4DA}" name="Hugh O'Neill" initials="HO" userId="Hugh O'Neill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D5B0"/>
    <a:srgbClr val="000000"/>
    <a:srgbClr val="DBDCDB"/>
    <a:srgbClr val="00C41F"/>
    <a:srgbClr val="D3D9A4"/>
    <a:srgbClr val="C3B6FF"/>
    <a:srgbClr val="F79BAA"/>
    <a:srgbClr val="ADEC14"/>
    <a:srgbClr val="AAE815"/>
    <a:srgbClr val="A3D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67"/>
    <p:restoredTop sz="96512"/>
  </p:normalViewPr>
  <p:slideViewPr>
    <p:cSldViewPr snapToGrid="0">
      <p:cViewPr varScale="1">
        <p:scale>
          <a:sx n="101" d="100"/>
          <a:sy n="101" d="100"/>
        </p:scale>
        <p:origin x="224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/>
              <a:t>2/6/26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D4C33-E834-184F-A85B-4B1A7D742F82}" type="datetimeFigureOut">
              <a:rPr lang="en-US" smtClean="0"/>
              <a:t>2/6/26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A2CD3-FB95-D94F-9F04-F9F995EAB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95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FEC93-B241-7291-6559-FD8DB9C4D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CE6B7C-4DCB-3A2E-D5F1-AC1E1D6E5F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1DA62A-783A-1A85-D67D-CE3D1F14E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8CFF5-562D-BA69-8694-9A20F4691A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38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94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73C8B-F786-3AA8-5EE5-5E0A9644A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A721AC-C5E0-D767-11FA-2167154FD9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798BF8-0851-B16E-2620-EFEA902D0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84B64-D893-8822-5296-017E9ECE85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01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13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29A33-508C-138C-B068-A0E32B827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FE1FD1-66E6-80A5-7C4C-DBF9DEB0E9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E7B045-92B4-B548-6CFF-2546AC2247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81D98-64A7-A2B5-0793-CD79A843B8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15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50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EC0E0-BB51-507B-B304-C560B4E15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FB4EE3-D8EC-C77C-269E-5B753950F1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7C2FE2-C16E-E68F-946A-F149EFDFE0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64A22-9681-A220-4F26-F4ED99D86C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40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00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48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40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1100F-86D6-A83B-C907-0288A4652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BC08B3-3892-3B24-4144-C64FB50FCD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8DA600-6B8E-A28D-322F-91E2EF36C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3157B-A490-ED03-1864-D96AFF5707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75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www.ornl.gov/facility/csmb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6" y="843778"/>
            <a:ext cx="6323581" cy="5199385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(Text size no larger than 32pt)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Presenter Affiliation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7" name="Picture 6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943BACEF-B93D-57C6-7CC9-A871B57DED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843" y="1118087"/>
            <a:ext cx="3280024" cy="49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14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with the main takeaway message </a:t>
            </a:r>
            <a:br>
              <a:rPr lang="en-US"/>
            </a:br>
            <a:r>
              <a:rPr lang="en-US"/>
              <a:t>for the slide; no longer than two lines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819AA943-F9C0-62F6-AD0F-1C796C343A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36835" y="1608129"/>
            <a:ext cx="2224560" cy="1937083"/>
          </a:xfrm>
          <a:solidFill>
            <a:schemeClr val="accent6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C12024F7-BA41-30D2-A938-2201148CA3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8495" y="1608129"/>
            <a:ext cx="2224560" cy="1937083"/>
          </a:xfrm>
          <a:solidFill>
            <a:schemeClr val="tx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FD026B5B-98A9-8710-531C-FA344F78CB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81709" y="1608129"/>
            <a:ext cx="2224560" cy="1937083"/>
          </a:xfrm>
          <a:solidFill>
            <a:schemeClr val="accent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7B8AD8E0-B5B6-0AAA-CA65-C316CF6FDC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36835" y="3893496"/>
            <a:ext cx="2224560" cy="1937083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23864C2B-0584-AB93-B844-771C2C9B8A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78495" y="3893496"/>
            <a:ext cx="2224560" cy="1937083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A576DEBE-70E8-51FB-0278-32F5D3BBBE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81709" y="3893496"/>
            <a:ext cx="2224560" cy="1937083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1238178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with the main takeaway message </a:t>
            </a:r>
            <a:br>
              <a:rPr lang="en-US"/>
            </a:br>
            <a:r>
              <a:rPr lang="en-US"/>
              <a:t>for the slide; no longer than two lines</a:t>
            </a:r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7CBB80AF-E7F0-19C3-A1C2-581346E629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1369" y="1608129"/>
            <a:ext cx="2224560" cy="1937083"/>
          </a:xfrm>
          <a:solidFill>
            <a:schemeClr val="accent6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54C80E78-2562-B8ED-171A-55592F6B54E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3029" y="1608129"/>
            <a:ext cx="2224560" cy="1937083"/>
          </a:xfrm>
          <a:solidFill>
            <a:schemeClr val="tx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34A84B6E-E447-9286-A517-CD3DFC474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6243" y="1608129"/>
            <a:ext cx="2224560" cy="1937083"/>
          </a:xfrm>
          <a:solidFill>
            <a:schemeClr val="accent1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F8BDDCA9-952A-F2A8-8772-1C0FCFEA879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7903" y="1608129"/>
            <a:ext cx="2224560" cy="1937083"/>
          </a:xfrm>
          <a:solidFill>
            <a:schemeClr val="accent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36877D5-72C7-4D85-028F-092E70AE0E9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1369" y="3893496"/>
            <a:ext cx="2224560" cy="1937083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2ADB2E29-7156-045C-5AF7-96DCA2797A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73029" y="3893496"/>
            <a:ext cx="2224560" cy="1937083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444F986-C72B-21EC-6CCC-E370D9F24CE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6243" y="3893496"/>
            <a:ext cx="2224560" cy="1937083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80C5ECF3-1A9B-DC38-32B9-FB4AE198944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17903" y="3893496"/>
            <a:ext cx="2224560" cy="1937083"/>
          </a:xfrm>
          <a:solidFill>
            <a:schemeClr val="accent6">
              <a:lumMod val="75000"/>
            </a:schemeClr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646812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with the main takeaway message </a:t>
            </a:r>
            <a:br>
              <a:rPr lang="en-US"/>
            </a:br>
            <a:r>
              <a:rPr lang="en-US"/>
              <a:t>for the slide; no longer than two lines</a:t>
            </a:r>
          </a:p>
        </p:txBody>
      </p:sp>
      <p:sp>
        <p:nvSpPr>
          <p:cNvPr id="11" name="SmartArt Placeholder 10">
            <a:extLst>
              <a:ext uri="{FF2B5EF4-FFF2-40B4-BE49-F238E27FC236}">
                <a16:creationId xmlns:a16="http://schemas.microsoft.com/office/drawing/2014/main" id="{DE9FF4CE-1AF4-3143-A6DB-00045458C34C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14691" y="1735015"/>
            <a:ext cx="11492431" cy="4407877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1307013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</a:t>
            </a:r>
            <a:br>
              <a:rPr lang="en-US"/>
            </a:br>
            <a:r>
              <a:rPr lang="en-US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/>
          <a:p>
            <a:r>
              <a:rPr lang="en-US"/>
              <a:t>One-sentence headline stating </a:t>
            </a:r>
            <a:br>
              <a:rPr lang="en-US"/>
            </a:br>
            <a:r>
              <a:rPr lang="en-US"/>
              <a:t>the main takeaway message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reeform 141">
            <a:extLst>
              <a:ext uri="{FF2B5EF4-FFF2-40B4-BE49-F238E27FC236}">
                <a16:creationId xmlns:a16="http://schemas.microsoft.com/office/drawing/2014/main" id="{C5299A65-0A0F-7322-3425-6AD66F71B88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6" name="Picture Placeholder 135">
            <a:extLst>
              <a:ext uri="{FF2B5EF4-FFF2-40B4-BE49-F238E27FC236}">
                <a16:creationId xmlns:a16="http://schemas.microsoft.com/office/drawing/2014/main" id="{5DC2D7C4-BFF1-5433-4DFD-06CB8AACA1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2225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7" name="Picture Placeholder 135">
            <a:extLst>
              <a:ext uri="{FF2B5EF4-FFF2-40B4-BE49-F238E27FC236}">
                <a16:creationId xmlns:a16="http://schemas.microsoft.com/office/drawing/2014/main" id="{859767F7-2911-36C4-18C3-120D9FA7D6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44833" y="0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8" name="Picture Placeholder 135">
            <a:extLst>
              <a:ext uri="{FF2B5EF4-FFF2-40B4-BE49-F238E27FC236}">
                <a16:creationId xmlns:a16="http://schemas.microsoft.com/office/drawing/2014/main" id="{FC9DC632-E163-36B5-D009-C524396761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2225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9" name="Picture Placeholder 135">
            <a:extLst>
              <a:ext uri="{FF2B5EF4-FFF2-40B4-BE49-F238E27FC236}">
                <a16:creationId xmlns:a16="http://schemas.microsoft.com/office/drawing/2014/main" id="{99255166-5F9E-0685-2DC9-C0962F779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44833" y="2353563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0" name="Picture Placeholder 135">
            <a:extLst>
              <a:ext uri="{FF2B5EF4-FFF2-40B4-BE49-F238E27FC236}">
                <a16:creationId xmlns:a16="http://schemas.microsoft.com/office/drawing/2014/main" id="{0FA78FC9-062C-7D60-CDA4-C25CE63F78E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2225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1" name="Picture Placeholder 135">
            <a:extLst>
              <a:ext uri="{FF2B5EF4-FFF2-40B4-BE49-F238E27FC236}">
                <a16:creationId xmlns:a16="http://schemas.microsoft.com/office/drawing/2014/main" id="{9521219C-7211-80DE-D33B-4B26EA6EE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044833" y="4706937"/>
            <a:ext cx="2151063" cy="21510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886397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</a:t>
            </a:r>
            <a:br>
              <a:rPr lang="en-US"/>
            </a:br>
            <a:r>
              <a:rPr lang="en-US"/>
              <a:t>the main takeaway message 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60"/>
            <a:ext cx="6763894" cy="4354640"/>
          </a:xfrm>
        </p:spPr>
        <p:txBody>
          <a:bodyPr tIns="91440" anchor="t" anchorCtr="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spcBef>
                <a:spcPts val="1200"/>
              </a:spcBef>
              <a:spcAft>
                <a:spcPts val="60"/>
              </a:spcAft>
              <a:defRPr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r>
              <a:rPr lang="en-US"/>
              <a:t>Supporting point 1</a:t>
            </a:r>
          </a:p>
          <a:p>
            <a:r>
              <a:rPr lang="en-US"/>
              <a:t>Supporting point 2</a:t>
            </a:r>
          </a:p>
          <a:p>
            <a:r>
              <a:rPr lang="en-US"/>
              <a:t>Supporting point 3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62B7F0-6B0A-3291-2731-E56176CBCD7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EE7C435-1FA7-78B6-5FBF-709DE092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7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One-sentence connected to the main takeaway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029C52-FEBA-E897-C815-3A6283D16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841886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0912108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9719C00-9382-5750-C495-3479D99D27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62640" y="10331"/>
            <a:ext cx="1229360" cy="57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05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315194" cy="40618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igh angle view of a city&#10;&#10;Description automatically generated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(Text size no larger than 32pt)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Presenter Affiliation</a:t>
            </a:r>
          </a:p>
        </p:txBody>
      </p:sp>
      <p:grpSp>
        <p:nvGrpSpPr>
          <p:cNvPr id="1995" name="Group 1994">
            <a:extLst>
              <a:ext uri="{FF2B5EF4-FFF2-40B4-BE49-F238E27FC236}">
                <a16:creationId xmlns:a16="http://schemas.microsoft.com/office/drawing/2014/main" id="{1F4B6682-1CD5-4D07-BAEB-03195C2FB91D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1996" name="Picture 1995">
              <a:extLst>
                <a:ext uri="{FF2B5EF4-FFF2-40B4-BE49-F238E27FC236}">
                  <a16:creationId xmlns:a16="http://schemas.microsoft.com/office/drawing/2014/main" id="{E499D9F2-455D-24ED-C934-5DC3E3908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1997" name="TextBox 1996">
              <a:extLst>
                <a:ext uri="{FF2B5EF4-FFF2-40B4-BE49-F238E27FC236}">
                  <a16:creationId xmlns:a16="http://schemas.microsoft.com/office/drawing/2014/main" id="{94A5DA57-E73A-E843-58FE-CFA5666E7A14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-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headline stating the main takeaway message for the slide; no longer than two 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/>
              <a:t>Supporting point 1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6778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2019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67787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20190"/>
            <a:ext cx="2194560" cy="185546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5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2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tx1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3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 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2664967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upport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 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</p:spTree>
    <p:extLst>
      <p:ext uri="{BB962C8B-B14F-4D97-AF65-F5344CB8AC3E}">
        <p14:creationId xmlns:p14="http://schemas.microsoft.com/office/powerpoint/2010/main" val="1858181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-14 pos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864884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-10 pos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1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7933756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-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One-sentence headline stating the main takeaway message for the slide; no longer than two lines  </a:t>
            </a:r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41F9B8EB-EA8B-7B42-D70A-72CFAD42EB27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14691" y="1430338"/>
            <a:ext cx="11493133" cy="4852987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2063567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(Text size no larger than 32pt)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MONTH XX, XXXX | LOCATION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E34D55-5962-D71E-5F14-F58404B73863}"/>
              </a:ext>
            </a:extLst>
          </p:cNvPr>
          <p:cNvGrpSpPr/>
          <p:nvPr userDrawn="1"/>
        </p:nvGrpSpPr>
        <p:grpSpPr>
          <a:xfrm>
            <a:off x="1168862" y="5406470"/>
            <a:ext cx="4834263" cy="369332"/>
            <a:chOff x="1168862" y="5508070"/>
            <a:chExt cx="4834263" cy="369332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4967025-85C6-1E53-9051-CBBA63AE1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68862" y="5508070"/>
              <a:ext cx="1311127" cy="31621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432B67B-E65C-8C4D-ECEE-0E0F031F2333}"/>
                </a:ext>
              </a:extLst>
            </p:cNvPr>
            <p:cNvSpPr txBox="1"/>
            <p:nvPr userDrawn="1"/>
          </p:nvSpPr>
          <p:spPr>
            <a:xfrm>
              <a:off x="2561071" y="5508070"/>
              <a:ext cx="344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Presenter Affiliation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A6F6DA4-481A-E606-D7BA-9C2165FE3E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8004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300" b="1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747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9145" y="2258209"/>
            <a:ext cx="12210290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2922742"/>
            <a:ext cx="12192000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ONE SENTENCE SUBTITLE STATEMENT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igh angle view of a city&#10;&#10;Description automatically generated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B10DD8E-E016-58F8-208C-69AD92BED39D}"/>
              </a:ext>
            </a:extLst>
          </p:cNvPr>
          <p:cNvSpPr/>
          <p:nvPr userDrawn="1"/>
        </p:nvSpPr>
        <p:spPr>
          <a:xfrm>
            <a:off x="0" y="0"/>
            <a:ext cx="12192000" cy="2575976"/>
          </a:xfrm>
          <a:prstGeom prst="rect">
            <a:avLst/>
          </a:prstGeom>
          <a:gradFill>
            <a:gsLst>
              <a:gs pos="57000">
                <a:srgbClr val="FFFFFF">
                  <a:alpha val="62000"/>
                </a:srgbClr>
              </a:gs>
              <a:gs pos="15000">
                <a:schemeClr val="bg1">
                  <a:alpha val="915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658225E5-2430-3783-F06E-A0A40A65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195022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48517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-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stating the main takeaway message </a:t>
            </a:r>
            <a:br>
              <a:rPr lang="en-US"/>
            </a:br>
            <a:r>
              <a:rPr lang="en-US"/>
              <a:t>for the slide; no longer than two lines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22CDA623-F17D-C055-60D8-139C9924BE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7390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3347E071-335C-4249-3E65-B4125AADA3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49380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60">
            <a:extLst>
              <a:ext uri="{FF2B5EF4-FFF2-40B4-BE49-F238E27FC236}">
                <a16:creationId xmlns:a16="http://schemas.microsoft.com/office/drawing/2014/main" id="{3FE91602-2738-A673-EBF8-A0ACA14E65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6285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9403276D-5FB8-BD3C-65B5-24E0F431A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73238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1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DEAD8E05-AA79-AD7E-E31D-26EE870F83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49380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2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A7759041-293D-A1CE-7012-E2391337B1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26285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/>
          <a:p>
            <a:r>
              <a:rPr lang="en-US"/>
              <a:t>One-sentence headline stating the main takeaway message </a:t>
            </a:r>
            <a:br>
              <a:rPr lang="en-US"/>
            </a:br>
            <a:r>
              <a:rPr lang="en-US"/>
              <a:t>for the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Supporting point 1 </a:t>
            </a:r>
            <a:br>
              <a:rPr lang="en-US"/>
            </a:br>
            <a:r>
              <a:rPr lang="en-US"/>
              <a:t>Supporting point 2</a:t>
            </a:r>
            <a:br>
              <a:rPr lang="en-US"/>
            </a:br>
            <a:r>
              <a:rPr lang="en-US"/>
              <a:t>Supporting point 3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- OR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E6F3ADE-A89C-6520-CF9E-35DBBF658006}"/>
              </a:ext>
            </a:extLst>
          </p:cNvPr>
          <p:cNvGrpSpPr/>
          <p:nvPr userDrawn="1"/>
        </p:nvGrpSpPr>
        <p:grpSpPr>
          <a:xfrm>
            <a:off x="4258364" y="5999147"/>
            <a:ext cx="3675272" cy="369332"/>
            <a:chOff x="2384568" y="6390825"/>
            <a:chExt cx="3439954" cy="345685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1B8E79D-B334-5A32-32FE-8CC93A632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4FEE0D-24E7-9F86-60D8-E8982B5DB295}"/>
                </a:ext>
              </a:extLst>
            </p:cNvPr>
            <p:cNvSpPr txBox="1"/>
            <p:nvPr userDrawn="1"/>
          </p:nvSpPr>
          <p:spPr>
            <a:xfrm>
              <a:off x="3588247" y="6390825"/>
              <a:ext cx="2236275" cy="345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(Text size no larger than 32pt)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Title: Best Title Option for Longer Presentation Titles (Text Size no larger than 32 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29654C-4DCE-CBB4-4BA7-74D0EC3EB963}"/>
              </a:ext>
            </a:extLst>
          </p:cNvPr>
          <p:cNvGrpSpPr/>
          <p:nvPr userDrawn="1"/>
        </p:nvGrpSpPr>
        <p:grpSpPr>
          <a:xfrm>
            <a:off x="897656" y="6161203"/>
            <a:ext cx="4842685" cy="429764"/>
            <a:chOff x="2384568" y="6419574"/>
            <a:chExt cx="4161723" cy="369332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1E739D28-04EF-E5F5-AE3E-05983A5739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84568" y="6424653"/>
              <a:ext cx="1103769" cy="27804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A706AB-C5B5-40F2-B756-AD0F7D731AE5}"/>
                </a:ext>
              </a:extLst>
            </p:cNvPr>
            <p:cNvSpPr txBox="1"/>
            <p:nvPr userDrawn="1"/>
          </p:nvSpPr>
          <p:spPr>
            <a:xfrm>
              <a:off x="3588247" y="6419574"/>
              <a:ext cx="295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ORNL IS MANAGED BY UT-BATTELLE LLC </a:t>
              </a:r>
              <a:b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en-US" sz="900" b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FOR THE US DEPARTMENT OF ENERGY</a:t>
              </a:r>
            </a:p>
          </p:txBody>
        </p:sp>
      </p:grp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Roboto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28968" y="1647919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9025" y="1654993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8997" y="1677066"/>
            <a:ext cx="2393950" cy="2393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/>
              <a:t>One-sentence headline with the main takeaway message </a:t>
            </a:r>
            <a:br>
              <a:rPr lang="en-US"/>
            </a:br>
            <a:r>
              <a:rPr lang="en-US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30374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83421" y="4209116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Agenda-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/>
          <a:p>
            <a:r>
              <a:rPr lang="en-US"/>
              <a:t>One-sentence headline with the main takeaway message </a:t>
            </a:r>
            <a:br>
              <a:rPr lang="en-US"/>
            </a:br>
            <a:r>
              <a:rPr lang="en-US"/>
              <a:t>for the slide; no longer than two lines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SmartArt Placeholder 4">
            <a:extLst>
              <a:ext uri="{FF2B5EF4-FFF2-40B4-BE49-F238E27FC236}">
                <a16:creationId xmlns:a16="http://schemas.microsoft.com/office/drawing/2014/main" id="{6B6A6669-2B8D-5075-F3AA-557D6B4A0025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14325" y="1444752"/>
            <a:ext cx="11493500" cy="3465386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1604131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One-sentence headline with the main takeaway message </a:t>
            </a:r>
            <a:br>
              <a:rPr lang="en-US"/>
            </a:br>
            <a:r>
              <a:rPr lang="en-US"/>
              <a:t>for the slide; no longer than two lines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5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3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9"/>
            <a:ext cx="3075236" cy="148532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1005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38912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08229"/>
            <a:ext cx="1744662" cy="1485900"/>
          </a:xfrm>
          <a:solidFill>
            <a:schemeClr val="bg2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AI-generated content may be incorrect.">
            <a:extLst>
              <a:ext uri="{FF2B5EF4-FFF2-40B4-BE49-F238E27FC236}">
                <a16:creationId xmlns:a16="http://schemas.microsoft.com/office/drawing/2014/main" id="{827D2E14-07A9-7D46-A7D2-83F62C4D85A5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248234" y="6420794"/>
            <a:ext cx="1881678" cy="28582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smtClean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873" r:id="rId2"/>
    <p:sldLayoutId id="2147483939" r:id="rId3"/>
    <p:sldLayoutId id="2147483896" r:id="rId4"/>
    <p:sldLayoutId id="2147483927" r:id="rId5"/>
    <p:sldLayoutId id="2147483941" r:id="rId6"/>
    <p:sldLayoutId id="2147483928" r:id="rId7"/>
    <p:sldLayoutId id="2147483952" r:id="rId8"/>
    <p:sldLayoutId id="2147483937" r:id="rId9"/>
    <p:sldLayoutId id="2147483942" r:id="rId10"/>
    <p:sldLayoutId id="2147483945" r:id="rId11"/>
    <p:sldLayoutId id="2147483944" r:id="rId12"/>
    <p:sldLayoutId id="2147483897" r:id="rId13"/>
    <p:sldLayoutId id="2147483894" r:id="rId14"/>
    <p:sldLayoutId id="2147483827" r:id="rId15"/>
    <p:sldLayoutId id="2147483861" r:id="rId16"/>
    <p:sldLayoutId id="2147483934" r:id="rId17"/>
    <p:sldLayoutId id="2147483831" r:id="rId18"/>
    <p:sldLayoutId id="2147483832" r:id="rId19"/>
    <p:sldLayoutId id="2147483833" r:id="rId20"/>
    <p:sldLayoutId id="2147483834" r:id="rId21"/>
    <p:sldLayoutId id="2147483940" r:id="rId22"/>
    <p:sldLayoutId id="2147483905" r:id="rId23"/>
    <p:sldLayoutId id="2147483835" r:id="rId24"/>
    <p:sldLayoutId id="2147483947" r:id="rId25"/>
    <p:sldLayoutId id="2147483948" r:id="rId26"/>
    <p:sldLayoutId id="2147483949" r:id="rId27"/>
    <p:sldLayoutId id="2147483951" r:id="rId28"/>
    <p:sldLayoutId id="2147483950" r:id="rId29"/>
    <p:sldLayoutId id="2147483868" r:id="rId30"/>
    <p:sldLayoutId id="2147483930" r:id="rId31"/>
    <p:sldLayoutId id="2147483906" r:id="rId32"/>
    <p:sldLayoutId id="2147483829" r:id="rId33"/>
    <p:sldLayoutId id="2147483849" r:id="rId3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07/S0021889811007527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hyperlink" Target="https://doi.org/10.3389/fbioe.2021.770588" TargetMode="External"/><Relationship Id="rId3" Type="http://schemas.openxmlformats.org/officeDocument/2006/relationships/image" Target="../media/image68.png"/><Relationship Id="rId7" Type="http://schemas.openxmlformats.org/officeDocument/2006/relationships/image" Target="../media/image72.svg"/><Relationship Id="rId12" Type="http://schemas.openxmlformats.org/officeDocument/2006/relationships/image" Target="../media/image76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11" Type="http://schemas.openxmlformats.org/officeDocument/2006/relationships/image" Target="../media/image75.emf"/><Relationship Id="rId5" Type="http://schemas.openxmlformats.org/officeDocument/2006/relationships/image" Target="../media/image70.png"/><Relationship Id="rId15" Type="http://schemas.openxmlformats.org/officeDocument/2006/relationships/image" Target="../media/image78.jpeg"/><Relationship Id="rId10" Type="http://schemas.openxmlformats.org/officeDocument/2006/relationships/image" Target="../media/image32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image" Target="../media/image59.png"/><Relationship Id="rId7" Type="http://schemas.openxmlformats.org/officeDocument/2006/relationships/image" Target="../media/image8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59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emf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jpeg"/><Relationship Id="rId11" Type="http://schemas.openxmlformats.org/officeDocument/2006/relationships/hyperlink" Target="https://doi.org/10.1039/D2EN00263A" TargetMode="External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01.jpeg"/><Relationship Id="rId7" Type="http://schemas.openxmlformats.org/officeDocument/2006/relationships/hyperlink" Target="https://doi.org/10.1021/acsmeasuresciau.5c0009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jpeg"/><Relationship Id="rId5" Type="http://schemas.openxmlformats.org/officeDocument/2006/relationships/image" Target="../media/image115.png"/><Relationship Id="rId10" Type="http://schemas.openxmlformats.org/officeDocument/2006/relationships/image" Target="../media/image117.png"/><Relationship Id="rId4" Type="http://schemas.openxmlformats.org/officeDocument/2006/relationships/hyperlink" Target="https://doi.org/10.1021/acsnano.3c08014" TargetMode="External"/><Relationship Id="rId9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hyperlink" Target="https://doi.org/10.1021/acs.langmuir.4c03677" TargetMode="External"/><Relationship Id="rId18" Type="http://schemas.openxmlformats.org/officeDocument/2006/relationships/image" Target="../media/image49.jpeg"/><Relationship Id="rId3" Type="http://schemas.openxmlformats.org/officeDocument/2006/relationships/hyperlink" Target="https://doi.org/10.1039/D4EN01199F" TargetMode="External"/><Relationship Id="rId7" Type="http://schemas.openxmlformats.org/officeDocument/2006/relationships/hyperlink" Target="https://doi.org/10.1021/acs.biomac.4c01829" TargetMode="External"/><Relationship Id="rId12" Type="http://schemas.openxmlformats.org/officeDocument/2006/relationships/image" Target="../media/image44.jpeg"/><Relationship Id="rId17" Type="http://schemas.openxmlformats.org/officeDocument/2006/relationships/image" Target="../media/image48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../media/image43.jpeg"/><Relationship Id="rId5" Type="http://schemas.openxmlformats.org/officeDocument/2006/relationships/image" Target="../media/image39.jpg"/><Relationship Id="rId15" Type="http://schemas.openxmlformats.org/officeDocument/2006/relationships/image" Target="../media/image46.png"/><Relationship Id="rId10" Type="http://schemas.openxmlformats.org/officeDocument/2006/relationships/image" Target="../media/image42.jpeg"/><Relationship Id="rId4" Type="http://schemas.openxmlformats.org/officeDocument/2006/relationships/image" Target="../media/image38.tif"/><Relationship Id="rId9" Type="http://schemas.openxmlformats.org/officeDocument/2006/relationships/hyperlink" Target="https://doi.org/10.1021/acs.biomac.4c00187" TargetMode="External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jpg"/><Relationship Id="rId18" Type="http://schemas.openxmlformats.org/officeDocument/2006/relationships/image" Target="../media/image61.png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12" Type="http://schemas.openxmlformats.org/officeDocument/2006/relationships/hyperlink" Target="https://doi.org/10.1016/j.bpj.2024.05.029" TargetMode="External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doi.org/10.1039/D4SC04544K" TargetMode="External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5" Type="http://schemas.openxmlformats.org/officeDocument/2006/relationships/hyperlink" Target="https://doi.org/10.1021/acsmeasuresciau.5c00099" TargetMode="External"/><Relationship Id="rId10" Type="http://schemas.openxmlformats.org/officeDocument/2006/relationships/image" Target="../media/image55.png"/><Relationship Id="rId19" Type="http://schemas.openxmlformats.org/officeDocument/2006/relationships/image" Target="../media/image62.tif"/><Relationship Id="rId4" Type="http://schemas.openxmlformats.org/officeDocument/2006/relationships/hyperlink" Target="https://doi.org/10.1016/j.str.2025.01.017" TargetMode="External"/><Relationship Id="rId9" Type="http://schemas.openxmlformats.org/officeDocument/2006/relationships/image" Target="../media/image54.emf"/><Relationship Id="rId14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3840813-7735-7870-4954-E123BBC35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2254309"/>
            <a:ext cx="6004748" cy="987656"/>
          </a:xfrm>
        </p:spPr>
        <p:txBody>
          <a:bodyPr/>
          <a:lstStyle/>
          <a:p>
            <a:r>
              <a:rPr lang="en-US" dirty="0"/>
              <a:t>Bio-SANS:</a:t>
            </a:r>
            <a:br>
              <a:rPr lang="en-US" dirty="0"/>
            </a:br>
            <a:r>
              <a:rPr lang="en-US" dirty="0"/>
              <a:t>Current Status–Future Goals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824A79-C3BA-5D13-8D12-687FEBA76D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BY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33B72BE-DF92-8C37-10D1-23ABA95F1B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FEBRUARY 09,2026 | OAK RIDGE, TENNESSEE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800046-929C-AD52-FA6F-0FBD1EB39B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Venky (Sai Venkatesh) Pingali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FD0E904-04A7-3517-9C7C-56A69D9D6C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15450" y="4729432"/>
            <a:ext cx="4880550" cy="734108"/>
          </a:xfrm>
        </p:spPr>
        <p:txBody>
          <a:bodyPr/>
          <a:lstStyle/>
          <a:p>
            <a:r>
              <a:rPr lang="en-US" dirty="0"/>
              <a:t>Center for Structural Molecular Biology</a:t>
            </a:r>
          </a:p>
        </p:txBody>
      </p:sp>
    </p:spTree>
    <p:extLst>
      <p:ext uri="{BB962C8B-B14F-4D97-AF65-F5344CB8AC3E}">
        <p14:creationId xmlns:p14="http://schemas.microsoft.com/office/powerpoint/2010/main" val="2798031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9812-1EA5-D655-1960-0EEE560EF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McStas</a:t>
            </a:r>
            <a:r>
              <a:rPr lang="en-US" dirty="0"/>
              <a:t> Model of </a:t>
            </a:r>
            <a:r>
              <a:rPr lang="en-US" i="1" dirty="0" err="1"/>
              <a:t>Q</a:t>
            </a:r>
            <a:r>
              <a:rPr lang="en-US" baseline="-25000" dirty="0" err="1"/>
              <a:t>min</a:t>
            </a:r>
            <a:r>
              <a:rPr lang="en-US" dirty="0"/>
              <a:t> Extension by Insertion of Lenses, Prisms, and High-Resolution Detector (Charge Q6)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FFF562-A417-18C9-EAF8-E2C7A837E756}"/>
              </a:ext>
            </a:extLst>
          </p:cNvPr>
          <p:cNvSpPr/>
          <p:nvPr/>
        </p:nvSpPr>
        <p:spPr>
          <a:xfrm>
            <a:off x="407498" y="3342428"/>
            <a:ext cx="6469148" cy="27145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186" cap="flat">
            <a:noFill/>
            <a:prstDash val="solid"/>
            <a:miter/>
          </a:ln>
        </p:spPr>
        <p:txBody>
          <a:bodyPr lIns="182880" tIns="91440" rIns="182880" bIns="91440" rtlCol="0" anchor="t"/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dirty="0">
                <a:latin typeface="Roboto"/>
                <a:ea typeface="Roboto"/>
                <a:cs typeface="Roboto"/>
              </a:rPr>
              <a:t>Three main components to </a:t>
            </a:r>
            <a:r>
              <a:rPr lang="en-US" b="1" dirty="0">
                <a:latin typeface="Roboto"/>
                <a:ea typeface="Roboto"/>
                <a:cs typeface="Roboto"/>
              </a:rPr>
              <a:t>Model in </a:t>
            </a:r>
            <a:r>
              <a:rPr lang="en-US" b="1" dirty="0" err="1">
                <a:latin typeface="Roboto"/>
                <a:ea typeface="Roboto"/>
                <a:cs typeface="Roboto"/>
              </a:rPr>
              <a:t>McStas</a:t>
            </a:r>
            <a:r>
              <a:rPr lang="en-US" dirty="0">
                <a:latin typeface="Roboto"/>
                <a:ea typeface="Roboto"/>
                <a:cs typeface="Roboto"/>
              </a:rPr>
              <a:t>:</a:t>
            </a:r>
          </a:p>
          <a:p>
            <a:pPr marL="342900" indent="-342900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buAutoNum type="arabicPeriod"/>
            </a:pPr>
            <a:r>
              <a:rPr lang="en-US" dirty="0">
                <a:latin typeface="Roboto"/>
                <a:ea typeface="Roboto"/>
                <a:cs typeface="Roboto"/>
              </a:rPr>
              <a:t>Lens to focus beam at the detector</a:t>
            </a:r>
          </a:p>
          <a:p>
            <a:pPr marL="342900" indent="-342900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buAutoNum type="arabicPeriod"/>
            </a:pPr>
            <a:r>
              <a:rPr lang="en-US" dirty="0">
                <a:latin typeface="Roboto"/>
                <a:ea typeface="Roboto"/>
                <a:cs typeface="Roboto"/>
              </a:rPr>
              <a:t>Prisms to eliminate beam elongation</a:t>
            </a:r>
          </a:p>
          <a:p>
            <a:pPr marL="342900" indent="-342900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buAutoNum type="arabicPeriod"/>
            </a:pPr>
            <a:r>
              <a:rPr lang="en-US" dirty="0">
                <a:latin typeface="Roboto"/>
                <a:ea typeface="Roboto"/>
                <a:cs typeface="Roboto"/>
              </a:rPr>
              <a:t>High Resolution Detector to resolve small-angles finely </a:t>
            </a:r>
          </a:p>
          <a:p>
            <a:pPr indent="342900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</a:pPr>
            <a:r>
              <a:rPr lang="en-US" dirty="0">
                <a:latin typeface="Roboto"/>
                <a:ea typeface="Roboto"/>
                <a:cs typeface="Roboto"/>
              </a:rPr>
              <a:t>(~1 mm pixels)</a:t>
            </a:r>
          </a:p>
          <a:p>
            <a:pPr indent="342900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</a:pPr>
            <a:endParaRPr lang="en-US" dirty="0">
              <a:latin typeface="Roboto"/>
              <a:ea typeface="Roboto"/>
              <a:cs typeface="Roboto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</a:pPr>
            <a:r>
              <a:rPr lang="en-US" b="1" i="1" dirty="0" err="1">
                <a:latin typeface="Roboto"/>
                <a:ea typeface="Roboto"/>
                <a:cs typeface="Roboto"/>
              </a:rPr>
              <a:t>Q</a:t>
            </a:r>
            <a:r>
              <a:rPr lang="en-US" b="1" baseline="-25000" dirty="0" err="1">
                <a:latin typeface="Roboto"/>
                <a:ea typeface="Roboto"/>
                <a:cs typeface="Roboto"/>
              </a:rPr>
              <a:t>min</a:t>
            </a:r>
            <a:r>
              <a:rPr lang="en-US" b="1" dirty="0">
                <a:latin typeface="Roboto"/>
                <a:ea typeface="Roboto"/>
                <a:cs typeface="Roboto"/>
              </a:rPr>
              <a:t> = 4 x 10</a:t>
            </a:r>
            <a:r>
              <a:rPr lang="en-US" b="1" baseline="30000" dirty="0">
                <a:latin typeface="Roboto"/>
                <a:ea typeface="Roboto"/>
                <a:cs typeface="Roboto"/>
              </a:rPr>
              <a:t>–4</a:t>
            </a:r>
            <a:r>
              <a:rPr lang="en-US" b="1" dirty="0">
                <a:latin typeface="Roboto"/>
                <a:ea typeface="Roboto"/>
                <a:cs typeface="Roboto"/>
              </a:rPr>
              <a:t> </a:t>
            </a:r>
            <a:r>
              <a:rPr lang="en-US" b="1" dirty="0" err="1">
                <a:latin typeface="Roboto"/>
                <a:ea typeface="Roboto"/>
                <a:cs typeface="Roboto"/>
              </a:rPr>
              <a:t>Å</a:t>
            </a:r>
            <a:r>
              <a:rPr lang="en-US" b="1" baseline="30000" dirty="0">
                <a:latin typeface="Roboto"/>
                <a:ea typeface="Roboto"/>
                <a:cs typeface="Roboto"/>
              </a:rPr>
              <a:t>–1</a:t>
            </a:r>
            <a:r>
              <a:rPr lang="en-US" b="1" dirty="0">
                <a:latin typeface="Roboto"/>
                <a:ea typeface="Roboto"/>
                <a:cs typeface="Roboto"/>
              </a:rPr>
              <a:t> (Improvement of ~2.5x )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</a:pPr>
            <a:r>
              <a:rPr lang="en-US" b="1" dirty="0">
                <a:latin typeface="Roboto"/>
                <a:ea typeface="Roboto"/>
                <a:cs typeface="Roboto"/>
              </a:rPr>
              <a:t>max. length scale ~ 1.6 </a:t>
            </a:r>
            <a:r>
              <a:rPr lang="en-US" b="1" dirty="0">
                <a:latin typeface="Symbol" pitchFamily="2" charset="2"/>
                <a:ea typeface="Roboto"/>
                <a:cs typeface="Roboto"/>
              </a:rPr>
              <a:t>m</a:t>
            </a:r>
            <a:r>
              <a:rPr lang="en-US" b="1" dirty="0">
                <a:latin typeface="Roboto"/>
                <a:ea typeface="Roboto"/>
                <a:cs typeface="Roboto"/>
              </a:rPr>
              <a:t>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07CF0D-E10F-C95B-77EC-052DDD2A3BA5}"/>
              </a:ext>
            </a:extLst>
          </p:cNvPr>
          <p:cNvSpPr/>
          <p:nvPr/>
        </p:nvSpPr>
        <p:spPr>
          <a:xfrm>
            <a:off x="7510896" y="2391212"/>
            <a:ext cx="392296" cy="170079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1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>
                <a:solidFill>
                  <a:srgbClr val="0433FF"/>
                </a:solidFill>
              </a:uFill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0499FDC-94AB-2DA7-BD17-1D422C523671}"/>
              </a:ext>
            </a:extLst>
          </p:cNvPr>
          <p:cNvGrpSpPr/>
          <p:nvPr/>
        </p:nvGrpSpPr>
        <p:grpSpPr>
          <a:xfrm>
            <a:off x="274362" y="1146592"/>
            <a:ext cx="11573092" cy="2063663"/>
            <a:chOff x="274362" y="1251522"/>
            <a:chExt cx="11573092" cy="2063663"/>
          </a:xfrm>
        </p:grpSpPr>
        <p:pic>
          <p:nvPicPr>
            <p:cNvPr id="18" name="21-G02431_Proposal_Beamline_proof2.png" descr="21-G02431_Proposal_Beamline_proof2.png">
              <a:extLst>
                <a:ext uri="{FF2B5EF4-FFF2-40B4-BE49-F238E27FC236}">
                  <a16:creationId xmlns:a16="http://schemas.microsoft.com/office/drawing/2014/main" id="{FF14A906-FC47-6F51-2D13-ED5C3218C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1979" r="1212" b="9748"/>
            <a:stretch>
              <a:fillRect/>
            </a:stretch>
          </p:blipFill>
          <p:spPr>
            <a:xfrm>
              <a:off x="274362" y="1451475"/>
              <a:ext cx="11468652" cy="18637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3956FC9-D5BD-2465-78A9-2E5E6032FBCA}"/>
                </a:ext>
              </a:extLst>
            </p:cNvPr>
            <p:cNvGrpSpPr/>
            <p:nvPr/>
          </p:nvGrpSpPr>
          <p:grpSpPr>
            <a:xfrm>
              <a:off x="10415399" y="1251522"/>
              <a:ext cx="1432055" cy="1139690"/>
              <a:chOff x="10415399" y="1251522"/>
              <a:chExt cx="1432055" cy="1139690"/>
            </a:xfrm>
          </p:grpSpPr>
          <p:grpSp>
            <p:nvGrpSpPr>
              <p:cNvPr id="19" name="Group">
                <a:extLst>
                  <a:ext uri="{FF2B5EF4-FFF2-40B4-BE49-F238E27FC236}">
                    <a16:creationId xmlns:a16="http://schemas.microsoft.com/office/drawing/2014/main" id="{99A5257C-C326-84EE-D3CA-9E9C54E1DB3A}"/>
                  </a:ext>
                </a:extLst>
              </p:cNvPr>
              <p:cNvGrpSpPr/>
              <p:nvPr/>
            </p:nvGrpSpPr>
            <p:grpSpPr>
              <a:xfrm>
                <a:off x="10415399" y="1251522"/>
                <a:ext cx="1432055" cy="1139690"/>
                <a:chOff x="171892" y="-303857"/>
                <a:chExt cx="2851176" cy="2269084"/>
              </a:xfrm>
            </p:grpSpPr>
            <p:sp>
              <p:nvSpPr>
                <p:cNvPr id="20" name="Rectangle">
                  <a:extLst>
                    <a:ext uri="{FF2B5EF4-FFF2-40B4-BE49-F238E27FC236}">
                      <a16:creationId xmlns:a16="http://schemas.microsoft.com/office/drawing/2014/main" id="{6FD34A3D-0061-B493-A4F8-C9D944D1D9B5}"/>
                    </a:ext>
                  </a:extLst>
                </p:cNvPr>
                <p:cNvSpPr/>
                <p:nvPr/>
              </p:nvSpPr>
              <p:spPr>
                <a:xfrm>
                  <a:off x="2366322" y="1685826"/>
                  <a:ext cx="68896" cy="279401"/>
                </a:xfrm>
                <a:prstGeom prst="rect">
                  <a:avLst/>
                </a:prstGeom>
                <a:solidFill>
                  <a:srgbClr val="F3AE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01600" tIns="101600" rIns="101600" bIns="101600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" name="HiRes-Detector">
                  <a:extLst>
                    <a:ext uri="{FF2B5EF4-FFF2-40B4-BE49-F238E27FC236}">
                      <a16:creationId xmlns:a16="http://schemas.microsoft.com/office/drawing/2014/main" id="{A1752F5A-67AF-2822-10B1-DB8CAD9ADA68}"/>
                    </a:ext>
                  </a:extLst>
                </p:cNvPr>
                <p:cNvSpPr txBox="1"/>
                <p:nvPr/>
              </p:nvSpPr>
              <p:spPr>
                <a:xfrm>
                  <a:off x="171892" y="-303857"/>
                  <a:ext cx="2851176" cy="119719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none" lIns="101600" tIns="101600" rIns="101600" bIns="101600" numCol="1" anchor="ctr">
                  <a:spAutoFit/>
                </a:bodyPr>
                <a:lstStyle>
                  <a:lvl1pPr>
                    <a:defRPr sz="2600" i="0">
                      <a:solidFill>
                        <a:srgbClr val="000000"/>
                      </a:solidFill>
                    </a:defRPr>
                  </a:lvl1pPr>
                </a:lstStyle>
                <a:p>
                  <a:r>
                    <a:rPr sz="1400"/>
                    <a:t>Hi</a:t>
                  </a:r>
                  <a:r>
                    <a:rPr lang="en-US" sz="1400"/>
                    <a:t>gh </a:t>
                  </a:r>
                  <a:r>
                    <a:rPr sz="1400"/>
                    <a:t>Res</a:t>
                  </a:r>
                  <a:r>
                    <a:rPr lang="en-US" sz="1400"/>
                    <a:t>olution </a:t>
                  </a:r>
                </a:p>
                <a:p>
                  <a:r>
                    <a:rPr sz="1400"/>
                    <a:t>Detector</a:t>
                  </a:r>
                </a:p>
              </p:txBody>
            </p:sp>
            <p:sp>
              <p:nvSpPr>
                <p:cNvPr id="22" name="Line">
                  <a:extLst>
                    <a:ext uri="{FF2B5EF4-FFF2-40B4-BE49-F238E27FC236}">
                      <a16:creationId xmlns:a16="http://schemas.microsoft.com/office/drawing/2014/main" id="{E7A7B1B6-6A06-D5EE-B766-E3350078AEFF}"/>
                    </a:ext>
                  </a:extLst>
                </p:cNvPr>
                <p:cNvSpPr/>
                <p:nvPr/>
              </p:nvSpPr>
              <p:spPr>
                <a:xfrm flipH="1">
                  <a:off x="2400769" y="294739"/>
                  <a:ext cx="0" cy="931057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olid"/>
                  <a:round/>
                  <a:tailEnd type="oval" w="med" len="med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BFEE411E-7E2A-EA16-4EA3-01CC6D6913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478846" y="2123268"/>
                <a:ext cx="0" cy="252446"/>
              </a:xfrm>
              <a:prstGeom prst="straightConnector1">
                <a:avLst/>
              </a:prstGeom>
              <a:ln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">
            <a:extLst>
              <a:ext uri="{FF2B5EF4-FFF2-40B4-BE49-F238E27FC236}">
                <a16:creationId xmlns:a16="http://schemas.microsoft.com/office/drawing/2014/main" id="{57C28D90-E641-D7AC-892C-648BA0C68BA7}"/>
              </a:ext>
            </a:extLst>
          </p:cNvPr>
          <p:cNvGrpSpPr/>
          <p:nvPr/>
        </p:nvGrpSpPr>
        <p:grpSpPr>
          <a:xfrm>
            <a:off x="6918811" y="3608236"/>
            <a:ext cx="4865690" cy="2853819"/>
            <a:chOff x="0" y="0"/>
            <a:chExt cx="9731377" cy="5707636"/>
          </a:xfrm>
        </p:grpSpPr>
        <p:sp>
          <p:nvSpPr>
            <p:cNvPr id="34" name="Adapted from Schaefer, D.W, Material Research. Society Symposium Proceeding,(1987)">
              <a:extLst>
                <a:ext uri="{FF2B5EF4-FFF2-40B4-BE49-F238E27FC236}">
                  <a16:creationId xmlns:a16="http://schemas.microsoft.com/office/drawing/2014/main" id="{A09E53FD-9C5F-0D64-A2C7-2E3BA163E39A}"/>
                </a:ext>
              </a:extLst>
            </p:cNvPr>
            <p:cNvSpPr txBox="1"/>
            <p:nvPr/>
          </p:nvSpPr>
          <p:spPr>
            <a:xfrm>
              <a:off x="2264227" y="5076694"/>
              <a:ext cx="5944076" cy="6309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19050" tIns="19050" rIns="19050" bIns="19050" numCol="1" anchor="t">
              <a:spAutoFit/>
            </a:bodyPr>
            <a:lstStyle>
              <a:lvl1pPr algn="ctr" defTabSz="584200">
                <a:lnSpc>
                  <a:spcPct val="90000"/>
                </a:lnSpc>
                <a:buClr>
                  <a:srgbClr val="000000"/>
                </a:buClr>
                <a:defRPr sz="2000" i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000"/>
                <a:t>Adapted from Schaefer, D.W, Material Research. Society Symposium Proceeding,(1987)</a:t>
              </a:r>
            </a:p>
          </p:txBody>
        </p:sp>
        <p:grpSp>
          <p:nvGrpSpPr>
            <p:cNvPr id="35" name="Group">
              <a:extLst>
                <a:ext uri="{FF2B5EF4-FFF2-40B4-BE49-F238E27FC236}">
                  <a16:creationId xmlns:a16="http://schemas.microsoft.com/office/drawing/2014/main" id="{3D1C99C9-950F-13AA-A12B-945F213F96D1}"/>
                </a:ext>
              </a:extLst>
            </p:cNvPr>
            <p:cNvGrpSpPr/>
            <p:nvPr/>
          </p:nvGrpSpPr>
          <p:grpSpPr>
            <a:xfrm>
              <a:off x="0" y="0"/>
              <a:ext cx="9731377" cy="5080000"/>
              <a:chOff x="0" y="0"/>
              <a:chExt cx="9731376" cy="5080000"/>
            </a:xfrm>
          </p:grpSpPr>
          <p:pic>
            <p:nvPicPr>
              <p:cNvPr id="36" name="image37.png" descr="image37.png">
                <a:extLst>
                  <a:ext uri="{FF2B5EF4-FFF2-40B4-BE49-F238E27FC236}">
                    <a16:creationId xmlns:a16="http://schemas.microsoft.com/office/drawing/2014/main" id="{E852F70B-BAEF-37DB-6BF0-57B4475C1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4730751" cy="5080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" name="image38.png" descr="image38.png">
                <a:extLst>
                  <a:ext uri="{FF2B5EF4-FFF2-40B4-BE49-F238E27FC236}">
                    <a16:creationId xmlns:a16="http://schemas.microsoft.com/office/drawing/2014/main" id="{15DF3E7E-0C40-97F5-112D-25E3047AD154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61000" y="3995737"/>
                <a:ext cx="723901" cy="635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" name="image39.png" descr="image39.png">
                <a:extLst>
                  <a:ext uri="{FF2B5EF4-FFF2-40B4-BE49-F238E27FC236}">
                    <a16:creationId xmlns:a16="http://schemas.microsoft.com/office/drawing/2014/main" id="{3B3F6B5C-0B9D-D325-C7EF-E0221FCC8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53001" y="168274"/>
                <a:ext cx="4778376" cy="40640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EB0BD0-FFC4-FEF9-77E5-76A5A3604879}"/>
              </a:ext>
            </a:extLst>
          </p:cNvPr>
          <p:cNvGrpSpPr/>
          <p:nvPr/>
        </p:nvGrpSpPr>
        <p:grpSpPr>
          <a:xfrm>
            <a:off x="9518640" y="3063349"/>
            <a:ext cx="739305" cy="2504752"/>
            <a:chOff x="9647432" y="2821203"/>
            <a:chExt cx="739305" cy="250475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8955570-066B-8D03-EDD7-AF7C387BFAA4}"/>
                </a:ext>
              </a:extLst>
            </p:cNvPr>
            <p:cNvSpPr/>
            <p:nvPr/>
          </p:nvSpPr>
          <p:spPr>
            <a:xfrm>
              <a:off x="9687071" y="3641051"/>
              <a:ext cx="249636" cy="168490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0171935-317F-236D-C2E4-23DBE4F42227}"/>
                </a:ext>
              </a:extLst>
            </p:cNvPr>
            <p:cNvCxnSpPr>
              <a:cxnSpLocks/>
            </p:cNvCxnSpPr>
            <p:nvPr/>
          </p:nvCxnSpPr>
          <p:spPr>
            <a:xfrm>
              <a:off x="9936707" y="3082117"/>
              <a:ext cx="0" cy="13093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DE486D7-9E8A-75AA-596C-11CC449B33B9}"/>
                </a:ext>
              </a:extLst>
            </p:cNvPr>
            <p:cNvSpPr txBox="1"/>
            <p:nvPr/>
          </p:nvSpPr>
          <p:spPr>
            <a:xfrm>
              <a:off x="9647432" y="2821203"/>
              <a:ext cx="7393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1.6 </a:t>
              </a:r>
              <a:r>
                <a:rPr lang="en-US" sz="1400">
                  <a:latin typeface="Symbol" pitchFamily="2" charset="2"/>
                </a:rPr>
                <a:t>m</a:t>
              </a:r>
              <a:r>
                <a:rPr lang="en-US" sz="1400"/>
                <a:t>m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0467AAD-FE42-AE2E-02F0-3953BFB206D9}"/>
              </a:ext>
            </a:extLst>
          </p:cNvPr>
          <p:cNvGrpSpPr/>
          <p:nvPr/>
        </p:nvGrpSpPr>
        <p:grpSpPr>
          <a:xfrm>
            <a:off x="9561196" y="3350011"/>
            <a:ext cx="1161962" cy="2231288"/>
            <a:chOff x="9692452" y="3082117"/>
            <a:chExt cx="1161962" cy="2231288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4FD5DD8-9B4C-B8D9-A57D-3E1FDDDDA8D7}"/>
                </a:ext>
              </a:extLst>
            </p:cNvPr>
            <p:cNvCxnSpPr>
              <a:cxnSpLocks/>
            </p:cNvCxnSpPr>
            <p:nvPr/>
          </p:nvCxnSpPr>
          <p:spPr>
            <a:xfrm>
              <a:off x="10386737" y="3351100"/>
              <a:ext cx="0" cy="10277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E864F5A-7E5B-6772-0718-D58D4E1E04DB}"/>
                </a:ext>
              </a:extLst>
            </p:cNvPr>
            <p:cNvSpPr txBox="1"/>
            <p:nvPr/>
          </p:nvSpPr>
          <p:spPr>
            <a:xfrm>
              <a:off x="10115109" y="3082117"/>
              <a:ext cx="7393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0.6 </a:t>
              </a:r>
              <a:r>
                <a:rPr lang="en-US" sz="1400">
                  <a:latin typeface="Symbol" pitchFamily="2" charset="2"/>
                </a:rPr>
                <a:t>m</a:t>
              </a:r>
              <a:r>
                <a:rPr lang="en-US" sz="1400"/>
                <a:t>m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8D2A021-CB40-AD6C-C679-028586482093}"/>
                </a:ext>
              </a:extLst>
            </p:cNvPr>
            <p:cNvSpPr/>
            <p:nvPr/>
          </p:nvSpPr>
          <p:spPr>
            <a:xfrm>
              <a:off x="9692452" y="3617743"/>
              <a:ext cx="694285" cy="169566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BE9109-6D1A-6B88-F188-B7FFB9E8F41D}"/>
                  </a:ext>
                </a:extLst>
              </p:cNvPr>
              <p:cNvSpPr txBox="1"/>
              <p:nvPr/>
            </p:nvSpPr>
            <p:spPr>
              <a:xfrm>
                <a:off x="6985647" y="2682647"/>
                <a:ext cx="2231704" cy="611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457200" latinLnBrk="1">
                  <a:defRPr sz="1800" i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1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ar-AE" sz="18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ar-AE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ar-AE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18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ar-AE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ar-AE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ar-AE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AE" sz="18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BE9109-6D1A-6B88-F188-B7FFB9E8F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647" y="2682647"/>
                <a:ext cx="2231704" cy="6117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35DF661-5D0B-8843-7B45-9F88D18A00F9}"/>
              </a:ext>
            </a:extLst>
          </p:cNvPr>
          <p:cNvSpPr txBox="1"/>
          <p:nvPr/>
        </p:nvSpPr>
        <p:spPr>
          <a:xfrm>
            <a:off x="4819529" y="5576813"/>
            <a:ext cx="2057117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 sz="3200" i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>
                <a:solidFill>
                  <a:srgbClr val="00454D"/>
                </a:solidFill>
              </a:rPr>
              <a:t>In technical support by John Barker, NIST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EE71C1-A0E5-324C-DFA3-AA53BF4D6F7A}"/>
              </a:ext>
            </a:extLst>
          </p:cNvPr>
          <p:cNvSpPr/>
          <p:nvPr/>
        </p:nvSpPr>
        <p:spPr>
          <a:xfrm>
            <a:off x="7510896" y="2286283"/>
            <a:ext cx="392296" cy="17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7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antenna&#10;&#10;AI-generated content may be incorrect.">
            <a:extLst>
              <a:ext uri="{FF2B5EF4-FFF2-40B4-BE49-F238E27FC236}">
                <a16:creationId xmlns:a16="http://schemas.microsoft.com/office/drawing/2014/main" id="{2472FF36-9E48-F945-6333-569836BB2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646" y="2383553"/>
            <a:ext cx="5562600" cy="28321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794960D-00F0-6F03-983E-41D430192160}"/>
              </a:ext>
            </a:extLst>
          </p:cNvPr>
          <p:cNvSpPr txBox="1"/>
          <p:nvPr/>
        </p:nvSpPr>
        <p:spPr>
          <a:xfrm>
            <a:off x="6742838" y="3682152"/>
            <a:ext cx="790873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ln>
                  <a:solidFill>
                    <a:srgbClr val="00B050"/>
                  </a:solidFill>
                </a:ln>
                <a:solidFill>
                  <a:srgbClr val="00454D"/>
                </a:solidFill>
              </a:rPr>
              <a:t>Lens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A69653-A062-1DCB-C876-582EF8E69D04}"/>
              </a:ext>
            </a:extLst>
          </p:cNvPr>
          <p:cNvSpPr txBox="1"/>
          <p:nvPr/>
        </p:nvSpPr>
        <p:spPr>
          <a:xfrm>
            <a:off x="9980897" y="3658395"/>
            <a:ext cx="1488954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err="1">
                <a:ln>
                  <a:solidFill>
                    <a:srgbClr val="00B050"/>
                  </a:solidFill>
                </a:ln>
                <a:solidFill>
                  <a:srgbClr val="00454D"/>
                </a:solidFill>
              </a:rPr>
              <a:t>HiRes</a:t>
            </a:r>
            <a:r>
              <a:rPr lang="en-US" sz="2000" b="1">
                <a:ln>
                  <a:solidFill>
                    <a:srgbClr val="00B050"/>
                  </a:solidFill>
                </a:ln>
                <a:solidFill>
                  <a:srgbClr val="00454D"/>
                </a:solidFill>
              </a:rPr>
              <a:t>-DET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E4C053-F758-8097-D4BA-02A034DEA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Determine Number of Lenses to Optimize Beam Size and Intensity of Focused Beam (Charge Q6)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A09F73-C3A4-AF59-C505-9EA5CCCA7FE2}"/>
              </a:ext>
            </a:extLst>
          </p:cNvPr>
          <p:cNvSpPr/>
          <p:nvPr/>
        </p:nvSpPr>
        <p:spPr>
          <a:xfrm>
            <a:off x="174119" y="1757679"/>
            <a:ext cx="5107109" cy="34579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186" cap="flat">
            <a:noFill/>
            <a:prstDash val="solid"/>
            <a:miter/>
          </a:ln>
        </p:spPr>
        <p:txBody>
          <a:bodyPr lIns="182880" tIns="91440" rIns="182880" bIns="91440" rtlCol="0" anchor="t"/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endParaRPr lang="en-US" sz="1000" dirty="0">
              <a:latin typeface="Roboto"/>
              <a:ea typeface="Roboto"/>
              <a:cs typeface="Roboto"/>
            </a:endParaRPr>
          </a:p>
          <a:p>
            <a:pPr>
              <a:lnSpc>
                <a:spcPct val="90000"/>
              </a:lnSpc>
              <a:spcAft>
                <a:spcPts val="60"/>
              </a:spcAft>
            </a:pPr>
            <a:r>
              <a:rPr lang="en-US" dirty="0">
                <a:latin typeface="Roboto"/>
                <a:ea typeface="Roboto"/>
                <a:cs typeface="Roboto"/>
              </a:rPr>
              <a:t>We will measure beam size and beam intensity at the detector position by varying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AutoNum type="arabicPeriod"/>
            </a:pPr>
            <a:r>
              <a:rPr lang="en-US" dirty="0">
                <a:latin typeface="Roboto"/>
                <a:ea typeface="Roboto"/>
                <a:cs typeface="Roboto"/>
              </a:rPr>
              <a:t>Number of lenses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AutoNum type="arabicPeriod"/>
            </a:pPr>
            <a:r>
              <a:rPr lang="en-US" dirty="0">
                <a:latin typeface="Roboto"/>
                <a:ea typeface="Roboto"/>
                <a:cs typeface="Roboto"/>
              </a:rPr>
              <a:t>Neutron wavelength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AutoNum type="arabicPeriod"/>
            </a:pPr>
            <a:r>
              <a:rPr lang="en-US" dirty="0">
                <a:latin typeface="Roboto"/>
                <a:ea typeface="Roboto"/>
                <a:cs typeface="Roboto"/>
              </a:rPr>
              <a:t>Lens diameters (12.7mm, 25.4 mm) or sample aperture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AutoNum type="arabicPeriod"/>
            </a:pPr>
            <a:endParaRPr lang="en-US" dirty="0">
              <a:latin typeface="Roboto"/>
              <a:ea typeface="Roboto"/>
              <a:cs typeface="Roboto"/>
            </a:endParaRP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  <a:buAutoNum type="arabicPeriod"/>
            </a:pPr>
            <a:endParaRPr lang="en-US" dirty="0">
              <a:latin typeface="Roboto"/>
              <a:ea typeface="Roboto"/>
              <a:cs typeface="Roboto"/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"/>
              </a:spcAft>
            </a:pPr>
            <a:r>
              <a:rPr lang="en-US" sz="2000" b="1" i="1" dirty="0" err="1">
                <a:latin typeface="Roboto"/>
                <a:ea typeface="Roboto"/>
                <a:cs typeface="Roboto"/>
              </a:rPr>
              <a:t>Q</a:t>
            </a:r>
            <a:r>
              <a:rPr lang="en-US" sz="2000" b="1" baseline="-25000" dirty="0" err="1">
                <a:latin typeface="Roboto"/>
                <a:ea typeface="Roboto"/>
                <a:cs typeface="Roboto"/>
              </a:rPr>
              <a:t>min</a:t>
            </a:r>
            <a:r>
              <a:rPr lang="en-US" sz="2000" b="1" dirty="0">
                <a:latin typeface="Roboto"/>
                <a:ea typeface="Roboto"/>
                <a:cs typeface="Roboto"/>
              </a:rPr>
              <a:t> ~ 4 x 10</a:t>
            </a:r>
            <a:r>
              <a:rPr lang="en-US" sz="2000" b="1" baseline="30000" dirty="0">
                <a:latin typeface="Roboto"/>
                <a:ea typeface="Roboto"/>
                <a:cs typeface="Roboto"/>
              </a:rPr>
              <a:t>–4</a:t>
            </a:r>
            <a:r>
              <a:rPr lang="en-US" sz="2000" b="1" dirty="0">
                <a:latin typeface="Roboto"/>
                <a:ea typeface="Roboto"/>
                <a:cs typeface="Roboto"/>
              </a:rPr>
              <a:t> </a:t>
            </a:r>
            <a:r>
              <a:rPr lang="en-US" sz="2000" b="1" dirty="0" err="1">
                <a:latin typeface="Roboto"/>
                <a:ea typeface="Roboto"/>
                <a:cs typeface="Roboto"/>
              </a:rPr>
              <a:t>Å</a:t>
            </a:r>
            <a:r>
              <a:rPr lang="en-US" sz="2000" b="1" baseline="30000" dirty="0">
                <a:latin typeface="Roboto"/>
                <a:ea typeface="Roboto"/>
                <a:cs typeface="Roboto"/>
              </a:rPr>
              <a:t>–1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6C2C63-A822-D493-0217-1559748DF2E0}"/>
              </a:ext>
            </a:extLst>
          </p:cNvPr>
          <p:cNvSpPr txBox="1"/>
          <p:nvPr/>
        </p:nvSpPr>
        <p:spPr>
          <a:xfrm>
            <a:off x="7024165" y="6075352"/>
            <a:ext cx="4992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00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Adapted from Iwase </a:t>
            </a:r>
            <a:r>
              <a:rPr lang="en-US" sz="1800" i="1">
                <a:solidFill>
                  <a:srgbClr val="0000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et al.</a:t>
            </a:r>
            <a:r>
              <a:rPr lang="en-US" sz="1800">
                <a:solidFill>
                  <a:srgbClr val="0000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i="1">
                <a:solidFill>
                  <a:srgbClr val="0000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J. Appl. </a:t>
            </a:r>
            <a:r>
              <a:rPr lang="en-US" sz="1800" i="1" err="1">
                <a:solidFill>
                  <a:srgbClr val="0000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Cryst</a:t>
            </a:r>
            <a:r>
              <a:rPr lang="en-US" sz="1800" i="1">
                <a:solidFill>
                  <a:srgbClr val="0000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sz="1800">
                <a:solidFill>
                  <a:srgbClr val="0000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en-US" sz="1800" b="1">
                <a:solidFill>
                  <a:srgbClr val="0000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2011</a:t>
            </a:r>
            <a:r>
              <a:rPr lang="en-US" sz="1800">
                <a:solidFill>
                  <a:srgbClr val="0000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  <a:p>
            <a:r>
              <a:rPr lang="en-US" sz="1800">
                <a:solidFill>
                  <a:srgbClr val="0000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DOI: </a:t>
            </a:r>
            <a:r>
              <a:rPr lang="en-US" sz="1800" u="sng">
                <a:solidFill>
                  <a:srgbClr val="0000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10.1107/S0021889811007527</a:t>
            </a:r>
            <a:r>
              <a:rPr lang="en-US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19BC47-8C70-1EA0-468A-9D6844C57320}"/>
              </a:ext>
            </a:extLst>
          </p:cNvPr>
          <p:cNvSpPr txBox="1"/>
          <p:nvPr/>
        </p:nvSpPr>
        <p:spPr>
          <a:xfrm>
            <a:off x="5507170" y="3615540"/>
            <a:ext cx="1049869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ln>
                  <a:solidFill>
                    <a:srgbClr val="00B050"/>
                  </a:solidFill>
                </a:ln>
                <a:solidFill>
                  <a:srgbClr val="00454D"/>
                </a:solidFill>
              </a:rPr>
              <a:t>Source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7ED063-C9B3-1905-AC2A-B2208EE8153E}"/>
              </a:ext>
            </a:extLst>
          </p:cNvPr>
          <p:cNvSpPr txBox="1"/>
          <p:nvPr/>
        </p:nvSpPr>
        <p:spPr>
          <a:xfrm>
            <a:off x="8103886" y="3736119"/>
            <a:ext cx="1155414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>
                <a:ln>
                  <a:solidFill>
                    <a:srgbClr val="00B050"/>
                  </a:solidFill>
                </a:ln>
                <a:solidFill>
                  <a:srgbClr val="00454D"/>
                </a:solidFill>
              </a:rPr>
              <a:t>Sample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C1A968-4803-854E-8887-EDFB3E4138BF}"/>
              </a:ext>
            </a:extLst>
          </p:cNvPr>
          <p:cNvSpPr/>
          <p:nvPr/>
        </p:nvSpPr>
        <p:spPr>
          <a:xfrm>
            <a:off x="1547447" y="4451224"/>
            <a:ext cx="2351315" cy="48430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5BA389-A8A6-AB10-D6C5-F6EA145F99B3}"/>
              </a:ext>
            </a:extLst>
          </p:cNvPr>
          <p:cNvSpPr txBox="1"/>
          <p:nvPr/>
        </p:nvSpPr>
        <p:spPr>
          <a:xfrm>
            <a:off x="5226711" y="3154713"/>
            <a:ext cx="280459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>
                <a:ln>
                  <a:solidFill>
                    <a:srgbClr val="00B050"/>
                  </a:solidFill>
                </a:ln>
                <a:solidFill>
                  <a:srgbClr val="00454D"/>
                </a:solidFill>
                <a:latin typeface="Symbol" pitchFamily="2" charset="2"/>
              </a:rPr>
              <a:t>l</a:t>
            </a:r>
            <a:endParaRPr lang="en-US" sz="2100" b="1">
              <a:ln>
                <a:solidFill>
                  <a:srgbClr val="00B050"/>
                </a:solidFill>
              </a:ln>
              <a:solidFill>
                <a:srgbClr val="00454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75B298-E18C-6363-E795-6BB2C537E6C7}"/>
              </a:ext>
            </a:extLst>
          </p:cNvPr>
          <p:cNvSpPr txBox="1"/>
          <p:nvPr/>
        </p:nvSpPr>
        <p:spPr>
          <a:xfrm>
            <a:off x="6624378" y="4567971"/>
            <a:ext cx="15817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2837"/>
                </a:solidFill>
              </a:rPr>
              <a:t>   L</a:t>
            </a:r>
            <a:r>
              <a:rPr lang="en-US" sz="2000" b="1" baseline="-25000">
                <a:solidFill>
                  <a:srgbClr val="002837"/>
                </a:solidFill>
              </a:rPr>
              <a:t>1</a:t>
            </a:r>
            <a:r>
              <a:rPr lang="en-US" sz="2000" b="1">
                <a:solidFill>
                  <a:srgbClr val="002837"/>
                </a:solidFill>
              </a:rPr>
              <a:t>=18m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C04143-AFD8-187D-F777-12C4A8000292}"/>
              </a:ext>
            </a:extLst>
          </p:cNvPr>
          <p:cNvSpPr txBox="1"/>
          <p:nvPr/>
        </p:nvSpPr>
        <p:spPr>
          <a:xfrm>
            <a:off x="8796111" y="4560219"/>
            <a:ext cx="15817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2837"/>
                </a:solidFill>
              </a:rPr>
              <a:t>   L</a:t>
            </a:r>
            <a:r>
              <a:rPr lang="en-US" sz="2000" b="1" baseline="-25000">
                <a:solidFill>
                  <a:srgbClr val="002837"/>
                </a:solidFill>
              </a:rPr>
              <a:t>2</a:t>
            </a:r>
            <a:r>
              <a:rPr lang="en-US" sz="2000" b="1">
                <a:solidFill>
                  <a:srgbClr val="002837"/>
                </a:solidFill>
              </a:rPr>
              <a:t>=14.5m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450135-1094-4793-A666-AFC9532644B4}"/>
              </a:ext>
            </a:extLst>
          </p:cNvPr>
          <p:cNvSpPr txBox="1"/>
          <p:nvPr/>
        </p:nvSpPr>
        <p:spPr>
          <a:xfrm>
            <a:off x="6344334" y="4122085"/>
            <a:ext cx="1581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837"/>
                </a:solidFill>
              </a:rPr>
              <a:t>   D</a:t>
            </a:r>
            <a:r>
              <a:rPr lang="en-US" b="1" baseline="-25000">
                <a:solidFill>
                  <a:srgbClr val="002837"/>
                </a:solidFill>
              </a:rPr>
              <a:t>1</a:t>
            </a:r>
            <a:r>
              <a:rPr lang="en-US" b="1">
                <a:solidFill>
                  <a:srgbClr val="002837"/>
                </a:solidFill>
              </a:rPr>
              <a:t>=15 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225A69-A88A-CE95-5BFB-501B06AF3071}"/>
              </a:ext>
            </a:extLst>
          </p:cNvPr>
          <p:cNvSpPr txBox="1"/>
          <p:nvPr/>
        </p:nvSpPr>
        <p:spPr>
          <a:xfrm>
            <a:off x="8570028" y="4122085"/>
            <a:ext cx="1581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837"/>
                </a:solidFill>
              </a:rPr>
              <a:t>   D</a:t>
            </a:r>
            <a:r>
              <a:rPr lang="en-US" b="1" baseline="-25000">
                <a:solidFill>
                  <a:srgbClr val="002837"/>
                </a:solidFill>
              </a:rPr>
              <a:t>2</a:t>
            </a:r>
            <a:r>
              <a:rPr lang="en-US" b="1">
                <a:solidFill>
                  <a:srgbClr val="002837"/>
                </a:solidFill>
              </a:rPr>
              <a:t>=17.5 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8B99A3-472B-32EB-09CA-7D33EC9F8863}"/>
              </a:ext>
            </a:extLst>
          </p:cNvPr>
          <p:cNvGrpSpPr/>
          <p:nvPr/>
        </p:nvGrpSpPr>
        <p:grpSpPr>
          <a:xfrm>
            <a:off x="5383928" y="2466743"/>
            <a:ext cx="6742429" cy="1103468"/>
            <a:chOff x="5233201" y="2466743"/>
            <a:chExt cx="6742429" cy="110346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F5F835-BE6C-F998-1D80-D325D666DB94}"/>
                </a:ext>
              </a:extLst>
            </p:cNvPr>
            <p:cNvSpPr txBox="1"/>
            <p:nvPr/>
          </p:nvSpPr>
          <p:spPr>
            <a:xfrm>
              <a:off x="5621541" y="2612831"/>
              <a:ext cx="14214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2837"/>
                  </a:solidFill>
                </a:rPr>
                <a:t>A</a:t>
              </a:r>
              <a:r>
                <a:rPr lang="en-US" sz="2000" b="1" baseline="-25000">
                  <a:solidFill>
                    <a:srgbClr val="002837"/>
                  </a:solidFill>
                </a:rPr>
                <a:t>0</a:t>
              </a:r>
              <a:r>
                <a:rPr lang="en-US" sz="2000" b="1">
                  <a:solidFill>
                    <a:srgbClr val="002837"/>
                  </a:solidFill>
                </a:rPr>
                <a:t>=</a:t>
              </a:r>
              <a:r>
                <a:rPr lang="en-US" sz="2000">
                  <a:ln>
                    <a:solidFill>
                      <a:srgbClr val="00B050"/>
                    </a:solidFill>
                  </a:ln>
                  <a:solidFill>
                    <a:srgbClr val="00454D"/>
                  </a:solidFill>
                </a:rPr>
                <a:t>𝛟</a:t>
              </a:r>
              <a:r>
                <a:rPr lang="en-US" sz="2000" b="1">
                  <a:ln>
                    <a:solidFill>
                      <a:srgbClr val="00B050"/>
                    </a:solidFill>
                  </a:ln>
                  <a:solidFill>
                    <a:srgbClr val="00454D"/>
                  </a:solidFill>
                </a:rPr>
                <a:t>6mm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7FB7C6-6816-38B7-EC69-110A866F4121}"/>
                </a:ext>
              </a:extLst>
            </p:cNvPr>
            <p:cNvSpPr txBox="1"/>
            <p:nvPr/>
          </p:nvSpPr>
          <p:spPr>
            <a:xfrm>
              <a:off x="7719829" y="2466743"/>
              <a:ext cx="15817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2837"/>
                  </a:solidFill>
                </a:rPr>
                <a:t>A</a:t>
              </a:r>
              <a:r>
                <a:rPr lang="en-US" sz="2000" b="1" baseline="-25000">
                  <a:solidFill>
                    <a:srgbClr val="002837"/>
                  </a:solidFill>
                </a:rPr>
                <a:t>s</a:t>
              </a:r>
              <a:r>
                <a:rPr lang="en-US" sz="2000" b="1">
                  <a:solidFill>
                    <a:srgbClr val="002837"/>
                  </a:solidFill>
                </a:rPr>
                <a:t>=</a:t>
              </a:r>
              <a:r>
                <a:rPr lang="en-US" sz="2000">
                  <a:ln>
                    <a:solidFill>
                      <a:srgbClr val="00B050"/>
                    </a:solidFill>
                  </a:ln>
                  <a:solidFill>
                    <a:srgbClr val="00454D"/>
                  </a:solidFill>
                </a:rPr>
                <a:t>𝛟</a:t>
              </a:r>
              <a:r>
                <a:rPr lang="en-US" sz="2000" b="1">
                  <a:ln>
                    <a:solidFill>
                      <a:srgbClr val="00B050"/>
                    </a:solidFill>
                  </a:ln>
                  <a:solidFill>
                    <a:srgbClr val="00454D"/>
                  </a:solidFill>
                </a:rPr>
                <a:t>10mm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B058A9-6130-32DB-8192-71E3B06018C2}"/>
                </a:ext>
              </a:extLst>
            </p:cNvPr>
            <p:cNvSpPr txBox="1"/>
            <p:nvPr/>
          </p:nvSpPr>
          <p:spPr>
            <a:xfrm>
              <a:off x="9676288" y="2534704"/>
              <a:ext cx="183485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2837"/>
                  </a:solidFill>
                </a:rPr>
                <a:t>   A</a:t>
              </a:r>
              <a:r>
                <a:rPr lang="en-US" sz="2000" b="1" baseline="-25000">
                  <a:solidFill>
                    <a:srgbClr val="002837"/>
                  </a:solidFill>
                </a:rPr>
                <a:t>d</a:t>
              </a:r>
              <a:r>
                <a:rPr lang="en-US" sz="2000" b="1">
                  <a:solidFill>
                    <a:srgbClr val="002837"/>
                  </a:solidFill>
                </a:rPr>
                <a:t>=</a:t>
              </a:r>
              <a:r>
                <a:rPr lang="en-US" sz="2000">
                  <a:ln>
                    <a:solidFill>
                      <a:srgbClr val="00B050"/>
                    </a:solidFill>
                  </a:ln>
                </a:rPr>
                <a:t>𝛟</a:t>
              </a:r>
              <a:r>
                <a:rPr lang="en-US" sz="2000" b="1">
                  <a:ln>
                    <a:solidFill>
                      <a:srgbClr val="00B050"/>
                    </a:solidFill>
                  </a:ln>
                </a:rPr>
                <a:t>14mm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B33A63-1E81-DBAC-069F-87732681AE50}"/>
                </a:ext>
              </a:extLst>
            </p:cNvPr>
            <p:cNvSpPr txBox="1"/>
            <p:nvPr/>
          </p:nvSpPr>
          <p:spPr>
            <a:xfrm>
              <a:off x="5233201" y="3154713"/>
              <a:ext cx="1049869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n>
                    <a:solidFill>
                      <a:srgbClr val="00B050"/>
                    </a:solidFill>
                  </a:ln>
                  <a:solidFill>
                    <a:srgbClr val="00454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=10 </a:t>
              </a:r>
              <a:r>
                <a:rPr lang="en-US" sz="2000" b="1" err="1">
                  <a:ln>
                    <a:solidFill>
                      <a:srgbClr val="00B050"/>
                    </a:solidFill>
                  </a:ln>
                  <a:solidFill>
                    <a:srgbClr val="00454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Å</a:t>
              </a:r>
              <a:endParaRPr lang="en-US" sz="2000" b="1">
                <a:ln>
                  <a:solidFill>
                    <a:srgbClr val="00B050"/>
                  </a:solidFill>
                </a:ln>
                <a:solidFill>
                  <a:srgbClr val="00454D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D13CC7-E61F-0DB0-2F50-3C6C12321F64}"/>
                </a:ext>
              </a:extLst>
            </p:cNvPr>
            <p:cNvSpPr txBox="1"/>
            <p:nvPr/>
          </p:nvSpPr>
          <p:spPr>
            <a:xfrm>
              <a:off x="10494391" y="3101353"/>
              <a:ext cx="14812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2837"/>
                  </a:solidFill>
                </a:rPr>
                <a:t>   ~</a:t>
              </a:r>
              <a:r>
                <a:rPr lang="en-US" sz="2000" b="1" dirty="0">
                  <a:ln>
                    <a:solidFill>
                      <a:srgbClr val="00B050"/>
                    </a:solidFill>
                  </a:ln>
                </a:rPr>
                <a:t>10</a:t>
              </a:r>
              <a:r>
                <a:rPr lang="en-US" sz="2000" b="1" baseline="30000" dirty="0">
                  <a:ln>
                    <a:solidFill>
                      <a:srgbClr val="00B050"/>
                    </a:solidFill>
                  </a:ln>
                </a:rPr>
                <a:t>–4</a:t>
              </a:r>
              <a:r>
                <a:rPr lang="en-US" sz="2000" b="1" dirty="0">
                  <a:ln>
                    <a:solidFill>
                      <a:srgbClr val="00B050"/>
                    </a:solidFill>
                  </a:ln>
                </a:rPr>
                <a:t> </a:t>
              </a:r>
              <a:r>
                <a:rPr lang="en-US" sz="2000" b="1" dirty="0" err="1">
                  <a:ln>
                    <a:solidFill>
                      <a:srgbClr val="00B050"/>
                    </a:solidFill>
                  </a:ln>
                </a:rPr>
                <a:t>Å</a:t>
              </a:r>
              <a:r>
                <a:rPr lang="en-US" sz="2000" b="1" baseline="30000" dirty="0">
                  <a:ln>
                    <a:solidFill>
                      <a:srgbClr val="00B050"/>
                    </a:solidFill>
                  </a:ln>
                </a:rPr>
                <a:t>–1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315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E9D7D-E47C-1881-E814-1A85EBCE7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0228160" cy="886397"/>
          </a:xfrm>
        </p:spPr>
        <p:txBody>
          <a:bodyPr/>
          <a:lstStyle/>
          <a:p>
            <a:r>
              <a:rPr lang="en-US" dirty="0"/>
              <a:t>Expanding Capability for Studying Solution Samples at Freezing/</a:t>
            </a:r>
            <a:r>
              <a:rPr lang="en-US" dirty="0" err="1"/>
              <a:t>Cryo</a:t>
            </a:r>
            <a:r>
              <a:rPr lang="en-US" dirty="0"/>
              <a:t> Temperatures (Charge Q6)</a:t>
            </a:r>
          </a:p>
        </p:txBody>
      </p:sp>
      <p:pic>
        <p:nvPicPr>
          <p:cNvPr id="9" name="Picture 6" descr="AbbVie Inc. – Company Products, History ...">
            <a:extLst>
              <a:ext uri="{FF2B5EF4-FFF2-40B4-BE49-F238E27FC236}">
                <a16:creationId xmlns:a16="http://schemas.microsoft.com/office/drawing/2014/main" id="{A5E5BE28-1F70-FD6B-E61F-44004F2AE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1" b="23832"/>
          <a:stretch/>
        </p:blipFill>
        <p:spPr bwMode="auto">
          <a:xfrm>
            <a:off x="2349178" y="6227738"/>
            <a:ext cx="1160938" cy="26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30-2307146_transparent-yale-university ...">
            <a:extLst>
              <a:ext uri="{FF2B5EF4-FFF2-40B4-BE49-F238E27FC236}">
                <a16:creationId xmlns:a16="http://schemas.microsoft.com/office/drawing/2014/main" id="{0FFBB9FC-4DB1-7806-F243-0A4A5A9AC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513" y="5993857"/>
            <a:ext cx="977855" cy="79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Boise State Broncos Logo and symbol ...">
            <a:extLst>
              <a:ext uri="{FF2B5EF4-FFF2-40B4-BE49-F238E27FC236}">
                <a16:creationId xmlns:a16="http://schemas.microsoft.com/office/drawing/2014/main" id="{3E9A0A56-926A-7C84-2679-580F0E2FC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747" y="6014666"/>
            <a:ext cx="1160938" cy="69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BDBCB42-3467-8196-B620-78D61B34FED4}"/>
              </a:ext>
            </a:extLst>
          </p:cNvPr>
          <p:cNvGrpSpPr/>
          <p:nvPr/>
        </p:nvGrpSpPr>
        <p:grpSpPr>
          <a:xfrm>
            <a:off x="5971402" y="1378163"/>
            <a:ext cx="928402" cy="5356286"/>
            <a:chOff x="11082040" y="1422443"/>
            <a:chExt cx="928402" cy="535628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0D34D4-8CD1-E5F2-54F0-8E41792A8DED}"/>
                </a:ext>
              </a:extLst>
            </p:cNvPr>
            <p:cNvSpPr/>
            <p:nvPr/>
          </p:nvSpPr>
          <p:spPr>
            <a:xfrm>
              <a:off x="11232446" y="1422443"/>
              <a:ext cx="613589" cy="5319397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5000"/>
                    <a:lumOff val="95000"/>
                  </a:schemeClr>
                </a:gs>
                <a:gs pos="72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45000"/>
                    <a:lumOff val="55000"/>
                  </a:schemeClr>
                </a:gs>
                <a:gs pos="100000">
                  <a:schemeClr val="accent2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8AA5C0-DC96-F811-813D-131A8FCA342B}"/>
                </a:ext>
              </a:extLst>
            </p:cNvPr>
            <p:cNvSpPr txBox="1"/>
            <p:nvPr/>
          </p:nvSpPr>
          <p:spPr>
            <a:xfrm>
              <a:off x="11290490" y="1422443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5B30BA4-1EBE-BC98-7291-421DA58398F7}"/>
                </a:ext>
              </a:extLst>
            </p:cNvPr>
            <p:cNvSpPr txBox="1"/>
            <p:nvPr/>
          </p:nvSpPr>
          <p:spPr>
            <a:xfrm>
              <a:off x="11198196" y="4051684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T(°C)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214BDF-E42F-246A-72EC-FAFCBCE38AB2}"/>
                </a:ext>
              </a:extLst>
            </p:cNvPr>
            <p:cNvSpPr txBox="1"/>
            <p:nvPr/>
          </p:nvSpPr>
          <p:spPr>
            <a:xfrm>
              <a:off x="11226800" y="3369592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–30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738FBBE-A151-C690-7B71-48AE2A0286D9}"/>
                </a:ext>
              </a:extLst>
            </p:cNvPr>
            <p:cNvCxnSpPr/>
            <p:nvPr/>
          </p:nvCxnSpPr>
          <p:spPr>
            <a:xfrm>
              <a:off x="11235269" y="3715677"/>
              <a:ext cx="610766" cy="0"/>
            </a:xfrm>
            <a:prstGeom prst="line">
              <a:avLst/>
            </a:prstGeom>
            <a:ln w="127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F02E43F-2DC1-1641-B9FE-AFBC7D3AE0BD}"/>
                </a:ext>
              </a:extLst>
            </p:cNvPr>
            <p:cNvSpPr txBox="1"/>
            <p:nvPr/>
          </p:nvSpPr>
          <p:spPr>
            <a:xfrm>
              <a:off x="11221730" y="5853004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–80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6122EC1-55AA-E6BD-E3CD-8C9316F51B1E}"/>
                </a:ext>
              </a:extLst>
            </p:cNvPr>
            <p:cNvCxnSpPr/>
            <p:nvPr/>
          </p:nvCxnSpPr>
          <p:spPr>
            <a:xfrm>
              <a:off x="11230199" y="6199089"/>
              <a:ext cx="610766" cy="0"/>
            </a:xfrm>
            <a:prstGeom prst="line">
              <a:avLst/>
            </a:prstGeom>
            <a:ln w="127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15E729-1369-F390-B971-C2A3E0996258}"/>
                </a:ext>
              </a:extLst>
            </p:cNvPr>
            <p:cNvSpPr txBox="1"/>
            <p:nvPr/>
          </p:nvSpPr>
          <p:spPr>
            <a:xfrm>
              <a:off x="11172341" y="6409397"/>
              <a:ext cx="72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–100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6E930C3-2894-88C7-A291-F5F0C17672FE}"/>
                </a:ext>
              </a:extLst>
            </p:cNvPr>
            <p:cNvSpPr txBox="1"/>
            <p:nvPr/>
          </p:nvSpPr>
          <p:spPr>
            <a:xfrm>
              <a:off x="11218907" y="2606008"/>
              <a:ext cx="596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–20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C8968C2-3789-4906-2DFD-94C41D76C052}"/>
                </a:ext>
              </a:extLst>
            </p:cNvPr>
            <p:cNvCxnSpPr/>
            <p:nvPr/>
          </p:nvCxnSpPr>
          <p:spPr>
            <a:xfrm>
              <a:off x="11227376" y="2952093"/>
              <a:ext cx="610766" cy="0"/>
            </a:xfrm>
            <a:prstGeom prst="line">
              <a:avLst/>
            </a:prstGeom>
            <a:ln w="12700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Graphic 37" descr="Snowflake outline">
              <a:extLst>
                <a:ext uri="{FF2B5EF4-FFF2-40B4-BE49-F238E27FC236}">
                  <a16:creationId xmlns:a16="http://schemas.microsoft.com/office/drawing/2014/main" id="{CBB50BC5-F2BD-E38A-2D94-674C12EAF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096042" y="1861349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Snowflake with solid fill">
              <a:extLst>
                <a:ext uri="{FF2B5EF4-FFF2-40B4-BE49-F238E27FC236}">
                  <a16:creationId xmlns:a16="http://schemas.microsoft.com/office/drawing/2014/main" id="{EEFC6B93-49F8-281B-E11A-0264EA20A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082040" y="5102727"/>
              <a:ext cx="914400" cy="91440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6146BC3-FD4E-5E81-E25E-649CB089DCA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8982" t="33173" b="15597"/>
          <a:stretch>
            <a:fillRect/>
          </a:stretch>
        </p:blipFill>
        <p:spPr>
          <a:xfrm>
            <a:off x="314692" y="2117188"/>
            <a:ext cx="2319628" cy="366314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C99B485-0FD5-559D-342E-45486A992E96}"/>
              </a:ext>
            </a:extLst>
          </p:cNvPr>
          <p:cNvGrpSpPr/>
          <p:nvPr/>
        </p:nvGrpSpPr>
        <p:grpSpPr>
          <a:xfrm>
            <a:off x="2273424" y="1286979"/>
            <a:ext cx="3838504" cy="4470255"/>
            <a:chOff x="2273424" y="1286979"/>
            <a:chExt cx="3838504" cy="44702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C197C46-89BE-105C-2BB7-8A453EE55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58545" t="10706" r="9638" b="45163"/>
            <a:stretch>
              <a:fillRect/>
            </a:stretch>
          </p:blipFill>
          <p:spPr>
            <a:xfrm>
              <a:off x="2273424" y="1286979"/>
              <a:ext cx="3838504" cy="411390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E2D7661-4F91-B8D0-55F2-E99B041246A0}"/>
                </a:ext>
              </a:extLst>
            </p:cNvPr>
            <p:cNvSpPr/>
            <p:nvPr/>
          </p:nvSpPr>
          <p:spPr>
            <a:xfrm>
              <a:off x="3130053" y="5314904"/>
              <a:ext cx="2700119" cy="44233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t"/>
            <a:lstStyle/>
            <a:p>
              <a:pPr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r>
                <a:rPr lang="en-US" sz="2000" dirty="0">
                  <a:latin typeface="Roboto"/>
                  <a:ea typeface="Roboto"/>
                  <a:cs typeface="Roboto"/>
                </a:rPr>
                <a:t>Quantum </a:t>
              </a:r>
              <a:r>
                <a:rPr lang="en-US" sz="2000" dirty="0" err="1">
                  <a:latin typeface="Roboto"/>
                  <a:ea typeface="Roboto"/>
                  <a:cs typeface="Roboto"/>
                </a:rPr>
                <a:t>NorthWest</a:t>
              </a:r>
              <a:endParaRPr lang="en-US" sz="2000" dirty="0">
                <a:latin typeface="Roboto"/>
                <a:ea typeface="Roboto"/>
                <a:cs typeface="Roboto"/>
              </a:endParaRP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10B6EEA-11D4-D363-ABFA-86D863D36986}"/>
              </a:ext>
            </a:extLst>
          </p:cNvPr>
          <p:cNvCxnSpPr/>
          <p:nvPr/>
        </p:nvCxnSpPr>
        <p:spPr>
          <a:xfrm>
            <a:off x="5073505" y="2316133"/>
            <a:ext cx="988198" cy="0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ED690FC1-1AEF-809F-A11F-3B8C4D3852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t="3740" r="43281" b="52346"/>
          <a:stretch/>
        </p:blipFill>
        <p:spPr bwMode="auto">
          <a:xfrm>
            <a:off x="6812582" y="1761323"/>
            <a:ext cx="2756523" cy="13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169B37-7B35-C966-3D2D-56AE75D042F2}"/>
              </a:ext>
            </a:extLst>
          </p:cNvPr>
          <p:cNvSpPr txBox="1"/>
          <p:nvPr/>
        </p:nvSpPr>
        <p:spPr>
          <a:xfrm>
            <a:off x="7464367" y="1335255"/>
            <a:ext cx="137918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t>Biological ice Nucleation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A43A54-2623-4A3C-2714-DBF88EDC8B37}"/>
              </a:ext>
            </a:extLst>
          </p:cNvPr>
          <p:cNvSpPr txBox="1"/>
          <p:nvPr/>
        </p:nvSpPr>
        <p:spPr>
          <a:xfrm>
            <a:off x="10409268" y="1645843"/>
            <a:ext cx="158407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Arial" panose="020B0604020202020204" pitchFamily="34" charset="0"/>
              </a:rPr>
              <a:t>Biological ice Antifreeze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8BCF99-7A87-2BE3-8EBC-77BF4B5488B1}"/>
              </a:ext>
            </a:extLst>
          </p:cNvPr>
          <p:cNvSpPr txBox="1"/>
          <p:nvPr/>
        </p:nvSpPr>
        <p:spPr>
          <a:xfrm>
            <a:off x="9646290" y="2138335"/>
            <a:ext cx="2421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/>
              <a:t>Gharib </a:t>
            </a:r>
            <a:r>
              <a:rPr lang="en-US" sz="1200" i="1" dirty="0"/>
              <a:t>et al.</a:t>
            </a:r>
            <a:r>
              <a:rPr lang="en-US" sz="1200" dirty="0"/>
              <a:t> (2021)</a:t>
            </a:r>
            <a:endParaRPr lang="en-US" sz="1200" dirty="0">
              <a:solidFill>
                <a:srgbClr val="00662C"/>
              </a:solidFill>
            </a:endParaRPr>
          </a:p>
          <a:p>
            <a:pPr lvl="0">
              <a:defRPr/>
            </a:pPr>
            <a:r>
              <a:rPr lang="en-US" sz="1200" dirty="0">
                <a:hlinkClick r:id="rId13"/>
              </a:rPr>
              <a:t>DOI: 10.3389/fbioe.2021.770588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662C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34" name="Picture 33" descr="A picture containing text, map, clipart&#10;&#10;AI-generated content may be incorrect.">
            <a:extLst>
              <a:ext uri="{FF2B5EF4-FFF2-40B4-BE49-F238E27FC236}">
                <a16:creationId xmlns:a16="http://schemas.microsoft.com/office/drawing/2014/main" id="{52E7B31B-2245-88DF-8D1E-B379E97C4F0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12725"/>
          <a:stretch>
            <a:fillRect/>
          </a:stretch>
        </p:blipFill>
        <p:spPr>
          <a:xfrm>
            <a:off x="8990719" y="938983"/>
            <a:ext cx="3172191" cy="72855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4C72AAE9-FE55-D816-FA4A-53E2606E8ACB}"/>
              </a:ext>
            </a:extLst>
          </p:cNvPr>
          <p:cNvGrpSpPr/>
          <p:nvPr/>
        </p:nvGrpSpPr>
        <p:grpSpPr>
          <a:xfrm>
            <a:off x="2090057" y="1859151"/>
            <a:ext cx="1806619" cy="468953"/>
            <a:chOff x="2090057" y="1859151"/>
            <a:chExt cx="1806619" cy="46895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6FB1BC4-38C5-952F-9341-15B0231EA0DF}"/>
                </a:ext>
              </a:extLst>
            </p:cNvPr>
            <p:cNvSpPr/>
            <p:nvPr/>
          </p:nvSpPr>
          <p:spPr>
            <a:xfrm>
              <a:off x="2090057" y="1859151"/>
              <a:ext cx="1500815" cy="2351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FE2A155-7B48-0508-F816-AB9F956C619C}"/>
                </a:ext>
              </a:extLst>
            </p:cNvPr>
            <p:cNvSpPr/>
            <p:nvPr/>
          </p:nvSpPr>
          <p:spPr>
            <a:xfrm rot="927566">
              <a:off x="3354065" y="2019737"/>
              <a:ext cx="542611" cy="3083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E1EB564F-72CF-1772-2693-8898715F46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604" y="3059561"/>
            <a:ext cx="4404913" cy="37567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3CEA2C-A26A-1E3B-378F-D3CB8A9D4187}"/>
              </a:ext>
            </a:extLst>
          </p:cNvPr>
          <p:cNvSpPr/>
          <p:nvPr/>
        </p:nvSpPr>
        <p:spPr>
          <a:xfrm>
            <a:off x="6803490" y="4237531"/>
            <a:ext cx="2234975" cy="3966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186" cap="flat">
            <a:noFill/>
            <a:prstDash val="solid"/>
            <a:miter/>
          </a:ln>
        </p:spPr>
        <p:txBody>
          <a:bodyPr lIns="182880" tIns="91440" rIns="182880" bIns="91440" rtlCol="0" anchor="t"/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sz="2000" dirty="0">
                <a:latin typeface="Roboto"/>
                <a:ea typeface="Roboto"/>
                <a:cs typeface="Roboto"/>
              </a:rPr>
              <a:t>ORNL (in-house)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99BE588-64E1-F3E2-C5C5-D9A58E586EE8}"/>
              </a:ext>
            </a:extLst>
          </p:cNvPr>
          <p:cNvCxnSpPr/>
          <p:nvPr/>
        </p:nvCxnSpPr>
        <p:spPr>
          <a:xfrm>
            <a:off x="6788184" y="5555406"/>
            <a:ext cx="988198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8C41AA79-7D9C-1DD0-A23F-9836331CA4A9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36691" r="20280" b="13104"/>
          <a:stretch>
            <a:fillRect/>
          </a:stretch>
        </p:blipFill>
        <p:spPr>
          <a:xfrm>
            <a:off x="10542852" y="3435089"/>
            <a:ext cx="1584079" cy="23992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90A831-068F-833F-0F43-14A284E99961}"/>
              </a:ext>
            </a:extLst>
          </p:cNvPr>
          <p:cNvSpPr txBox="1"/>
          <p:nvPr/>
        </p:nvSpPr>
        <p:spPr>
          <a:xfrm>
            <a:off x="6766639" y="3068674"/>
            <a:ext cx="16571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662C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Meister, Boise State</a:t>
            </a:r>
          </a:p>
        </p:txBody>
      </p:sp>
    </p:spTree>
    <p:extLst>
      <p:ext uri="{BB962C8B-B14F-4D97-AF65-F5344CB8AC3E}">
        <p14:creationId xmlns:p14="http://schemas.microsoft.com/office/powerpoint/2010/main" val="81507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E2858-DB62-D879-0A69-9D5DE2998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B6E6F-4DF9-1E96-89B1-65A71B649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Liquid Handling System (Charge Q6/Q7) </a:t>
            </a:r>
          </a:p>
        </p:txBody>
      </p:sp>
      <p:pic>
        <p:nvPicPr>
          <p:cNvPr id="52" name="Picture 51" descr="Shape&#10;&#10;AI-generated content may be incorrect.">
            <a:extLst>
              <a:ext uri="{FF2B5EF4-FFF2-40B4-BE49-F238E27FC236}">
                <a16:creationId xmlns:a16="http://schemas.microsoft.com/office/drawing/2014/main" id="{8377B8B4-2103-BEFB-CAFC-2930D0C66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919" y="6247655"/>
            <a:ext cx="2192259" cy="51761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FD113A7-1590-8EF9-D6F8-B9E35F84A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769" y="6449870"/>
            <a:ext cx="1926715" cy="187610"/>
          </a:xfrm>
          <a:prstGeom prst="rect">
            <a:avLst/>
          </a:prstGeom>
        </p:spPr>
      </p:pic>
      <p:pic>
        <p:nvPicPr>
          <p:cNvPr id="63" name="Picture 62" descr="A picture containing text, sign, clipart&#10;&#10;AI-generated content may be incorrect.">
            <a:extLst>
              <a:ext uri="{FF2B5EF4-FFF2-40B4-BE49-F238E27FC236}">
                <a16:creationId xmlns:a16="http://schemas.microsoft.com/office/drawing/2014/main" id="{F711A6D3-6D01-004F-330A-AAD5B3AE0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169" y="6221222"/>
            <a:ext cx="1493128" cy="517617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005855E6-2C5F-4460-5A1B-8805A73403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8976" y="6313695"/>
            <a:ext cx="1725108" cy="371465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DE5DF0A9-6B8F-0827-5276-28668341F4A7}"/>
              </a:ext>
            </a:extLst>
          </p:cNvPr>
          <p:cNvSpPr/>
          <p:nvPr/>
        </p:nvSpPr>
        <p:spPr>
          <a:xfrm>
            <a:off x="176873" y="796749"/>
            <a:ext cx="4477570" cy="515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186" cap="flat">
            <a:noFill/>
            <a:prstDash val="solid"/>
            <a:miter/>
          </a:ln>
        </p:spPr>
        <p:txBody>
          <a:bodyPr lIns="182880" tIns="91440" rIns="182880" bIns="91440" rtlCol="0" anchor="t"/>
          <a:lstStyle/>
          <a:p>
            <a:r>
              <a:rPr lang="en-US" sz="2000" b="1" dirty="0">
                <a:ea typeface="Roboto"/>
                <a:cs typeface="Roboto"/>
              </a:rPr>
              <a:t>DOE </a:t>
            </a:r>
            <a:r>
              <a:rPr lang="en-US" sz="2000" b="1" dirty="0" err="1">
                <a:ea typeface="Roboto"/>
                <a:cs typeface="Roboto"/>
              </a:rPr>
              <a:t>BRaVE</a:t>
            </a:r>
            <a:r>
              <a:rPr lang="en-US" sz="2000" b="1" dirty="0">
                <a:ea typeface="Roboto"/>
                <a:cs typeface="Roboto"/>
              </a:rPr>
              <a:t> Initiative funded project</a:t>
            </a:r>
            <a:endParaRPr lang="en-US" sz="2000" dirty="0">
              <a:latin typeface="Roboto"/>
              <a:ea typeface="Roboto"/>
              <a:cs typeface="Roboto"/>
            </a:endParaRPr>
          </a:p>
        </p:txBody>
      </p:sp>
      <p:pic>
        <p:nvPicPr>
          <p:cNvPr id="5" name="Picture 4" descr="A close-up of a machine&#10;&#10;AI-generated content may be incorrect.">
            <a:extLst>
              <a:ext uri="{FF2B5EF4-FFF2-40B4-BE49-F238E27FC236}">
                <a16:creationId xmlns:a16="http://schemas.microsoft.com/office/drawing/2014/main" id="{7B56915A-9933-4EBD-4906-FD9B1486FF5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091" t="5981" r="22971" b="18105"/>
          <a:stretch>
            <a:fillRect/>
          </a:stretch>
        </p:blipFill>
        <p:spPr>
          <a:xfrm rot="5400000">
            <a:off x="87819" y="2029385"/>
            <a:ext cx="3249278" cy="280569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DDC4EE3-896E-12B7-09CF-200277B6B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989" y="2386157"/>
            <a:ext cx="2749066" cy="307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D3D2FE-4D1D-FBB8-BA69-DE656E2DCB0D}"/>
              </a:ext>
            </a:extLst>
          </p:cNvPr>
          <p:cNvSpPr txBox="1"/>
          <p:nvPr/>
        </p:nvSpPr>
        <p:spPr>
          <a:xfrm>
            <a:off x="9995417" y="2342993"/>
            <a:ext cx="1327608" cy="244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b="1" dirty="0">
                <a:latin typeface="+mn-lt"/>
              </a:rPr>
              <a:t>Robot arm (UR 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392F7C-59A2-A36F-F821-1FF3F9523BE1}"/>
              </a:ext>
            </a:extLst>
          </p:cNvPr>
          <p:cNvSpPr txBox="1"/>
          <p:nvPr/>
        </p:nvSpPr>
        <p:spPr>
          <a:xfrm>
            <a:off x="10326055" y="3272377"/>
            <a:ext cx="1172164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b="1" dirty="0">
                <a:latin typeface="+mn-lt"/>
              </a:rPr>
              <a:t>Electronic pipettor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0C0663-1C26-3EA6-7DFB-D694C77AC01E}"/>
              </a:ext>
            </a:extLst>
          </p:cNvPr>
          <p:cNvSpPr txBox="1"/>
          <p:nvPr/>
        </p:nvSpPr>
        <p:spPr>
          <a:xfrm>
            <a:off x="7480625" y="3042772"/>
            <a:ext cx="1416268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b="1" dirty="0">
                <a:latin typeface="+mn-lt"/>
              </a:rPr>
              <a:t>Pressure controller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BC8FAF-0AA0-3AB2-0341-56294A8230BA}"/>
              </a:ext>
            </a:extLst>
          </p:cNvPr>
          <p:cNvSpPr txBox="1"/>
          <p:nvPr/>
        </p:nvSpPr>
        <p:spPr>
          <a:xfrm>
            <a:off x="7624326" y="5475985"/>
            <a:ext cx="1172164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dirty="0">
                <a:latin typeface="+mn-lt"/>
              </a:rPr>
              <a:t>Wash solutions</a:t>
            </a:r>
          </a:p>
          <a:p>
            <a:pPr algn="ctr">
              <a:lnSpc>
                <a:spcPct val="90000"/>
              </a:lnSpc>
            </a:pPr>
            <a:r>
              <a:rPr lang="en-US" sz="1100" b="1" dirty="0">
                <a:latin typeface="+mn-lt"/>
              </a:rPr>
              <a:t>containers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E26A10-924F-C650-4E62-AFB6E53D1E9C}"/>
              </a:ext>
            </a:extLst>
          </p:cNvPr>
          <p:cNvSpPr txBox="1"/>
          <p:nvPr/>
        </p:nvSpPr>
        <p:spPr>
          <a:xfrm>
            <a:off x="8739116" y="5495074"/>
            <a:ext cx="981554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dirty="0">
                <a:latin typeface="+mn-lt"/>
              </a:rPr>
              <a:t>Main distribution valve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ED3F30-2EBB-5FB0-A56C-2D63670793E4}"/>
              </a:ext>
            </a:extLst>
          </p:cNvPr>
          <p:cNvSpPr txBox="1"/>
          <p:nvPr/>
        </p:nvSpPr>
        <p:spPr>
          <a:xfrm>
            <a:off x="10268081" y="5077388"/>
            <a:ext cx="981554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dirty="0">
                <a:latin typeface="+mn-lt"/>
              </a:rPr>
              <a:t>waste container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6A9A46-3910-006C-CEF8-D7971974F462}"/>
              </a:ext>
            </a:extLst>
          </p:cNvPr>
          <p:cNvSpPr txBox="1"/>
          <p:nvPr/>
        </p:nvSpPr>
        <p:spPr>
          <a:xfrm>
            <a:off x="10143719" y="4333259"/>
            <a:ext cx="126378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dirty="0">
                <a:latin typeface="+mn-lt"/>
              </a:rPr>
              <a:t>Path control valves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DBAE15-523D-D59B-E0A9-3CE2DEFDC2D9}"/>
              </a:ext>
            </a:extLst>
          </p:cNvPr>
          <p:cNvSpPr txBox="1"/>
          <p:nvPr/>
        </p:nvSpPr>
        <p:spPr>
          <a:xfrm>
            <a:off x="8341754" y="3851308"/>
            <a:ext cx="1172164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dirty="0">
                <a:latin typeface="+mn-lt"/>
              </a:rPr>
              <a:t>Flow-</a:t>
            </a:r>
          </a:p>
          <a:p>
            <a:pPr algn="ctr">
              <a:lnSpc>
                <a:spcPct val="90000"/>
              </a:lnSpc>
            </a:pPr>
            <a:r>
              <a:rPr lang="en-US" sz="1100" b="1" dirty="0">
                <a:latin typeface="+mn-lt"/>
              </a:rPr>
              <a:t> cell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A5BA76-38EC-C57D-8B90-AEB7B29498FB}"/>
              </a:ext>
            </a:extLst>
          </p:cNvPr>
          <p:cNvSpPr txBox="1"/>
          <p:nvPr/>
        </p:nvSpPr>
        <p:spPr>
          <a:xfrm>
            <a:off x="10259031" y="3662927"/>
            <a:ext cx="1172164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b="1" dirty="0">
                <a:latin typeface="+mn-lt"/>
              </a:rPr>
              <a:t>Nozzle and funnel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9C32A1-A611-3299-1021-92FC9B0FD92D}"/>
              </a:ext>
            </a:extLst>
          </p:cNvPr>
          <p:cNvSpPr txBox="1"/>
          <p:nvPr/>
        </p:nvSpPr>
        <p:spPr>
          <a:xfrm>
            <a:off x="7038191" y="3763909"/>
            <a:ext cx="981554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dirty="0">
                <a:latin typeface="+mn-lt"/>
              </a:rPr>
              <a:t>Air flow distribution valve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1565E47-C3FD-6780-96E0-46097DA42D01}"/>
              </a:ext>
            </a:extLst>
          </p:cNvPr>
          <p:cNvCxnSpPr>
            <a:cxnSpLocks/>
          </p:cNvCxnSpPr>
          <p:nvPr/>
        </p:nvCxnSpPr>
        <p:spPr>
          <a:xfrm>
            <a:off x="10036563" y="3418885"/>
            <a:ext cx="289492" cy="13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ACE001F-7CA8-3CB2-5645-7C6273180B4F}"/>
              </a:ext>
            </a:extLst>
          </p:cNvPr>
          <p:cNvCxnSpPr>
            <a:cxnSpLocks/>
            <a:endCxn id="6" idx="3"/>
          </p:cNvCxnSpPr>
          <p:nvPr/>
        </p:nvCxnSpPr>
        <p:spPr>
          <a:xfrm flipV="1">
            <a:off x="9899053" y="3924500"/>
            <a:ext cx="427002" cy="11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B5CD350-AEEF-FCE3-6395-CB88992A7F22}"/>
              </a:ext>
            </a:extLst>
          </p:cNvPr>
          <p:cNvCxnSpPr>
            <a:cxnSpLocks/>
          </p:cNvCxnSpPr>
          <p:nvPr/>
        </p:nvCxnSpPr>
        <p:spPr>
          <a:xfrm flipV="1">
            <a:off x="10112554" y="4251993"/>
            <a:ext cx="427002" cy="11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4A52B56-84CF-6DEA-E339-8301FF40CCF7}"/>
              </a:ext>
            </a:extLst>
          </p:cNvPr>
          <p:cNvCxnSpPr>
            <a:cxnSpLocks/>
          </p:cNvCxnSpPr>
          <p:nvPr/>
        </p:nvCxnSpPr>
        <p:spPr>
          <a:xfrm flipV="1">
            <a:off x="9995417" y="5226086"/>
            <a:ext cx="427002" cy="11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0AE45BD0-EF71-1A0B-4E27-1083238053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01483" y="3171176"/>
            <a:ext cx="746626" cy="8350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6FC4109-DE69-2FB6-55F0-29403C5F3830}"/>
              </a:ext>
            </a:extLst>
          </p:cNvPr>
          <p:cNvSpPr txBox="1"/>
          <p:nvPr/>
        </p:nvSpPr>
        <p:spPr>
          <a:xfrm>
            <a:off x="11015600" y="4014248"/>
            <a:ext cx="1101584" cy="244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100" b="1" dirty="0">
                <a:latin typeface="+mn-lt"/>
              </a:rPr>
              <a:t>Actuator arm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5C818-683A-43B2-D5D8-4EEA0E3CE877}"/>
              </a:ext>
            </a:extLst>
          </p:cNvPr>
          <p:cNvSpPr/>
          <p:nvPr/>
        </p:nvSpPr>
        <p:spPr>
          <a:xfrm>
            <a:off x="176873" y="5115416"/>
            <a:ext cx="6157157" cy="102770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186" cap="flat">
            <a:noFill/>
            <a:prstDash val="solid"/>
            <a:miter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182880" tIns="91440" rIns="182880" bIns="91440" rtlCol="0" anchor="t"/>
          <a:lstStyle/>
          <a:p>
            <a:pPr marL="285750" indent="-285750">
              <a:lnSpc>
                <a:spcPct val="90000"/>
              </a:lnSpc>
              <a:buFont typeface="Century Gothic" panose="020B0502020202020204" pitchFamily="34" charset="0"/>
              <a:buChar char="−"/>
            </a:pPr>
            <a:r>
              <a:rPr lang="en-US" sz="1600" dirty="0"/>
              <a:t>Load samples from 96-well plates</a:t>
            </a:r>
          </a:p>
          <a:p>
            <a:pPr marL="285750" indent="-285750">
              <a:lnSpc>
                <a:spcPct val="90000"/>
              </a:lnSpc>
              <a:buFont typeface="Century Gothic" panose="020B0502020202020204" pitchFamily="34" charset="0"/>
              <a:buChar char="−"/>
            </a:pPr>
            <a:r>
              <a:rPr lang="en-US" sz="1600" dirty="0"/>
              <a:t>For the next experiment, the cell is emptied and cleaned by sequential washes with water, detergent, ethanol, and dry air</a:t>
            </a:r>
          </a:p>
          <a:p>
            <a:pPr marL="285750" indent="-285750">
              <a:lnSpc>
                <a:spcPct val="90000"/>
              </a:lnSpc>
              <a:buFont typeface="Century Gothic" panose="020B0502020202020204" pitchFamily="34" charset="0"/>
              <a:buChar char="−"/>
            </a:pPr>
            <a:r>
              <a:rPr lang="en-US" sz="1600" dirty="0"/>
              <a:t>Mix (1-8) stock solutions to prepare next sample</a:t>
            </a:r>
          </a:p>
          <a:p>
            <a:pPr marL="236538">
              <a:spcBef>
                <a:spcPts val="500"/>
              </a:spcBef>
              <a:spcAft>
                <a:spcPts val="500"/>
              </a:spcAft>
            </a:pPr>
            <a:endParaRPr lang="en-US" sz="1600" dirty="0">
              <a:latin typeface="Roboto"/>
              <a:ea typeface="Roboto"/>
              <a:cs typeface="Roboto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83612C-2935-AD82-FE86-015206B04C84}"/>
              </a:ext>
            </a:extLst>
          </p:cNvPr>
          <p:cNvGrpSpPr/>
          <p:nvPr/>
        </p:nvGrpSpPr>
        <p:grpSpPr>
          <a:xfrm>
            <a:off x="3446978" y="1397866"/>
            <a:ext cx="3779481" cy="3540625"/>
            <a:chOff x="3770595" y="902825"/>
            <a:chExt cx="3779481" cy="354062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AAE4171-E48F-C069-C846-A0B75203F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70595" y="902825"/>
              <a:ext cx="3779481" cy="2630703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E96970F-5394-3F2F-0358-7342A6F25E02}"/>
                </a:ext>
              </a:extLst>
            </p:cNvPr>
            <p:cNvSpPr/>
            <p:nvPr/>
          </p:nvSpPr>
          <p:spPr>
            <a:xfrm>
              <a:off x="4058137" y="3623501"/>
              <a:ext cx="3217695" cy="819949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t"/>
            <a:lstStyle/>
            <a:p>
              <a:pPr algn="ctr"/>
              <a:r>
                <a:rPr lang="en-US" sz="2000" b="1" dirty="0">
                  <a:ea typeface="Roboto"/>
                  <a:cs typeface="Roboto"/>
                </a:rPr>
                <a:t>Enable </a:t>
              </a:r>
            </a:p>
            <a:p>
              <a:pPr algn="ctr"/>
              <a:r>
                <a:rPr lang="en-US" sz="2000" b="1" dirty="0">
                  <a:ea typeface="Roboto"/>
                  <a:cs typeface="Roboto"/>
                </a:rPr>
                <a:t>AI-driven Experiments</a:t>
              </a:r>
              <a:endParaRPr lang="en-US" sz="2000" dirty="0">
                <a:latin typeface="Roboto"/>
                <a:ea typeface="Roboto"/>
                <a:cs typeface="Roboto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A1CF6EE-3315-D989-84C2-118844E7B9BA}"/>
              </a:ext>
            </a:extLst>
          </p:cNvPr>
          <p:cNvSpPr/>
          <p:nvPr/>
        </p:nvSpPr>
        <p:spPr>
          <a:xfrm>
            <a:off x="7215162" y="817857"/>
            <a:ext cx="4430767" cy="795831"/>
          </a:xfrm>
          <a:prstGeom prst="rect">
            <a:avLst/>
          </a:prstGeom>
          <a:solidFill>
            <a:schemeClr val="tx2">
              <a:lumMod val="75000"/>
            </a:schemeClr>
          </a:solidFill>
          <a:ln w="6186" cap="flat">
            <a:noFill/>
            <a:prstDash val="solid"/>
            <a:miter/>
          </a:ln>
        </p:spPr>
        <p:txBody>
          <a:bodyPr lIns="182880" tIns="91440" rIns="182880" bIns="91440" rtlCol="0" anchor="t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Roboto"/>
                <a:cs typeface="Roboto"/>
              </a:rPr>
              <a:t>Details in Sample Environment Talk by Luke Heroux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DBC86A-052D-F87A-B63E-D8A1604A8F36}"/>
              </a:ext>
            </a:extLst>
          </p:cNvPr>
          <p:cNvSpPr/>
          <p:nvPr/>
        </p:nvSpPr>
        <p:spPr>
          <a:xfrm>
            <a:off x="1" y="1613688"/>
            <a:ext cx="3349384" cy="4649207"/>
          </a:xfrm>
          <a:prstGeom prst="rect">
            <a:avLst/>
          </a:pr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BAE3C4-5EAC-4E48-7267-7CA226C72996}"/>
              </a:ext>
            </a:extLst>
          </p:cNvPr>
          <p:cNvSpPr/>
          <p:nvPr/>
        </p:nvSpPr>
        <p:spPr>
          <a:xfrm>
            <a:off x="3341989" y="4995645"/>
            <a:ext cx="3806003" cy="1267249"/>
          </a:xfrm>
          <a:prstGeom prst="rect">
            <a:avLst/>
          </a:pr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F086DA-9B45-C219-5F6B-D760A37DDBA5}"/>
              </a:ext>
            </a:extLst>
          </p:cNvPr>
          <p:cNvSpPr/>
          <p:nvPr/>
        </p:nvSpPr>
        <p:spPr>
          <a:xfrm>
            <a:off x="7147993" y="1613687"/>
            <a:ext cx="5044007" cy="4649207"/>
          </a:xfrm>
          <a:prstGeom prst="rect">
            <a:avLst/>
          </a:pr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5E69C-9ABD-930A-7B53-A4798E7C4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ight Arrow 84">
            <a:extLst>
              <a:ext uri="{FF2B5EF4-FFF2-40B4-BE49-F238E27FC236}">
                <a16:creationId xmlns:a16="http://schemas.microsoft.com/office/drawing/2014/main" id="{7C0D5F49-9B6B-39A1-20DD-1B0C0946A927}"/>
              </a:ext>
            </a:extLst>
          </p:cNvPr>
          <p:cNvSpPr/>
          <p:nvPr/>
        </p:nvSpPr>
        <p:spPr>
          <a:xfrm>
            <a:off x="7466" y="3525237"/>
            <a:ext cx="10479212" cy="1026810"/>
          </a:xfrm>
          <a:prstGeom prst="rightArrow">
            <a:avLst/>
          </a:prstGeom>
          <a:gradFill flip="none" rotWithShape="1">
            <a:gsLst>
              <a:gs pos="0">
                <a:srgbClr val="B5F128">
                  <a:shade val="30000"/>
                  <a:satMod val="115000"/>
                </a:srgbClr>
              </a:gs>
              <a:gs pos="50000">
                <a:srgbClr val="B5F128">
                  <a:shade val="67500"/>
                  <a:satMod val="115000"/>
                </a:srgbClr>
              </a:gs>
              <a:gs pos="100000">
                <a:srgbClr val="B5F128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291026-FC67-EE5E-423A-FFDCE99D4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AI-Driven Experiment Capability Status (Charge Q7)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598703E-BF75-190D-C7B9-F693EAED65FB}"/>
              </a:ext>
            </a:extLst>
          </p:cNvPr>
          <p:cNvGrpSpPr/>
          <p:nvPr/>
        </p:nvGrpSpPr>
        <p:grpSpPr>
          <a:xfrm>
            <a:off x="10239872" y="3579392"/>
            <a:ext cx="1917513" cy="886397"/>
            <a:chOff x="7867928" y="1026092"/>
            <a:chExt cx="1917513" cy="886397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ADC6E416-9691-A506-DD57-C4A338152F8C}"/>
                </a:ext>
              </a:extLst>
            </p:cNvPr>
            <p:cNvSpPr/>
            <p:nvPr/>
          </p:nvSpPr>
          <p:spPr>
            <a:xfrm>
              <a:off x="7893496" y="1026092"/>
              <a:ext cx="1866376" cy="88639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2735B9-2E1A-2E39-E492-0A8C5C1C06FE}"/>
                </a:ext>
              </a:extLst>
            </p:cNvPr>
            <p:cNvSpPr txBox="1"/>
            <p:nvPr/>
          </p:nvSpPr>
          <p:spPr>
            <a:xfrm>
              <a:off x="7867928" y="1053792"/>
              <a:ext cx="191751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</a:rPr>
                <a:t>AI-Driven </a:t>
              </a:r>
            </a:p>
            <a:p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</a:rPr>
                <a:t>Experiments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68B5923-C394-E004-22AD-6B89DE8D72D7}"/>
              </a:ext>
            </a:extLst>
          </p:cNvPr>
          <p:cNvGrpSpPr/>
          <p:nvPr/>
        </p:nvGrpSpPr>
        <p:grpSpPr>
          <a:xfrm>
            <a:off x="361765" y="2392568"/>
            <a:ext cx="1885362" cy="3219741"/>
            <a:chOff x="361765" y="2392568"/>
            <a:chExt cx="1885362" cy="321974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AFD4FF-3ED5-ECD1-A684-8B381B1B6DB7}"/>
                </a:ext>
              </a:extLst>
            </p:cNvPr>
            <p:cNvSpPr txBox="1"/>
            <p:nvPr/>
          </p:nvSpPr>
          <p:spPr>
            <a:xfrm>
              <a:off x="361765" y="5089089"/>
              <a:ext cx="17959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/>
                <a:t>Beam trap Upgrade:</a:t>
              </a:r>
            </a:p>
            <a:p>
              <a:pPr algn="ctr"/>
              <a:r>
                <a:rPr lang="en-US" sz="1400" dirty="0"/>
                <a:t>Semi-transparent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3C2313A-2AAE-DD07-D95C-0F91F6219AF2}"/>
                </a:ext>
              </a:extLst>
            </p:cNvPr>
            <p:cNvSpPr txBox="1"/>
            <p:nvPr/>
          </p:nvSpPr>
          <p:spPr>
            <a:xfrm>
              <a:off x="461679" y="2392568"/>
              <a:ext cx="1785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/>
                <a:t>Detector Upgrade-1: </a:t>
              </a:r>
              <a:r>
                <a:rPr lang="en-US" sz="1400" dirty="0"/>
                <a:t>Modular Design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D9C4EA9-DC52-50F7-DC0F-14D544650CF2}"/>
              </a:ext>
            </a:extLst>
          </p:cNvPr>
          <p:cNvGrpSpPr/>
          <p:nvPr/>
        </p:nvGrpSpPr>
        <p:grpSpPr>
          <a:xfrm>
            <a:off x="920025" y="2904610"/>
            <a:ext cx="927516" cy="2256883"/>
            <a:chOff x="920025" y="2904610"/>
            <a:chExt cx="927516" cy="2256883"/>
          </a:xfrm>
        </p:grpSpPr>
        <p:sp>
          <p:nvSpPr>
            <p:cNvPr id="18" name="Up Arrow 17">
              <a:extLst>
                <a:ext uri="{FF2B5EF4-FFF2-40B4-BE49-F238E27FC236}">
                  <a16:creationId xmlns:a16="http://schemas.microsoft.com/office/drawing/2014/main" id="{E5DABE22-BC62-9A20-749E-1E4B70EAFEAF}"/>
                </a:ext>
              </a:extLst>
            </p:cNvPr>
            <p:cNvSpPr/>
            <p:nvPr/>
          </p:nvSpPr>
          <p:spPr>
            <a:xfrm>
              <a:off x="1074956" y="2904610"/>
              <a:ext cx="335548" cy="1005751"/>
            </a:xfrm>
            <a:prstGeom prst="upArrow">
              <a:avLst>
                <a:gd name="adj1" fmla="val 50000"/>
                <a:gd name="adj2" fmla="val 113357"/>
              </a:avLst>
            </a:prstGeom>
            <a:solidFill>
              <a:srgbClr val="76A40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Up Arrow 34">
              <a:extLst>
                <a:ext uri="{FF2B5EF4-FFF2-40B4-BE49-F238E27FC236}">
                  <a16:creationId xmlns:a16="http://schemas.microsoft.com/office/drawing/2014/main" id="{2A0A07E5-1417-D24F-AE34-7F8CD3D699DD}"/>
                </a:ext>
              </a:extLst>
            </p:cNvPr>
            <p:cNvSpPr/>
            <p:nvPr/>
          </p:nvSpPr>
          <p:spPr>
            <a:xfrm rot="10800000">
              <a:off x="1423127" y="4169122"/>
              <a:ext cx="335548" cy="992371"/>
            </a:xfrm>
            <a:prstGeom prst="upArrow">
              <a:avLst>
                <a:gd name="adj1" fmla="val 50000"/>
                <a:gd name="adj2" fmla="val 113357"/>
              </a:avLst>
            </a:prstGeom>
            <a:solidFill>
              <a:srgbClr val="7AA90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FA3332E-C914-4224-2FDC-69F194EA55FF}"/>
                </a:ext>
              </a:extLst>
            </p:cNvPr>
            <p:cNvSpPr txBox="1"/>
            <p:nvPr/>
          </p:nvSpPr>
          <p:spPr>
            <a:xfrm>
              <a:off x="920025" y="3921247"/>
              <a:ext cx="5373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</a:rPr>
                <a:t>12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A4EAAD0-23AE-1428-0819-ADC66D8DB4CB}"/>
                </a:ext>
              </a:extLst>
            </p:cNvPr>
            <p:cNvSpPr txBox="1"/>
            <p:nvPr/>
          </p:nvSpPr>
          <p:spPr>
            <a:xfrm>
              <a:off x="1310214" y="3707460"/>
              <a:ext cx="5373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</a:rPr>
                <a:t>13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81CF98-2813-00B2-154A-29408E58ADAE}"/>
              </a:ext>
            </a:extLst>
          </p:cNvPr>
          <p:cNvGrpSpPr/>
          <p:nvPr/>
        </p:nvGrpSpPr>
        <p:grpSpPr>
          <a:xfrm>
            <a:off x="6641142" y="2062377"/>
            <a:ext cx="537327" cy="2319809"/>
            <a:chOff x="6641142" y="2062377"/>
            <a:chExt cx="537327" cy="231980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F7DF503-BBAA-5A0B-57FB-B7A0D05E91DC}"/>
                </a:ext>
              </a:extLst>
            </p:cNvPr>
            <p:cNvSpPr txBox="1"/>
            <p:nvPr/>
          </p:nvSpPr>
          <p:spPr>
            <a:xfrm>
              <a:off x="6641142" y="3920521"/>
              <a:ext cx="5373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</a:rPr>
                <a:t>24</a:t>
              </a:r>
            </a:p>
          </p:txBody>
        </p:sp>
        <p:sp>
          <p:nvSpPr>
            <p:cNvPr id="68" name="Up Arrow 67">
              <a:extLst>
                <a:ext uri="{FF2B5EF4-FFF2-40B4-BE49-F238E27FC236}">
                  <a16:creationId xmlns:a16="http://schemas.microsoft.com/office/drawing/2014/main" id="{AEC0B00F-C138-82DC-3A3B-E2D7BA07DD46}"/>
                </a:ext>
              </a:extLst>
            </p:cNvPr>
            <p:cNvSpPr/>
            <p:nvPr/>
          </p:nvSpPr>
          <p:spPr>
            <a:xfrm>
              <a:off x="6725407" y="2062377"/>
              <a:ext cx="335548" cy="1869031"/>
            </a:xfrm>
            <a:prstGeom prst="upArrow">
              <a:avLst>
                <a:gd name="adj1" fmla="val 50000"/>
                <a:gd name="adj2" fmla="val 113357"/>
              </a:avLst>
            </a:prstGeom>
            <a:solidFill>
              <a:srgbClr val="A3DE1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94EB292A-D2FE-2901-137D-18A16D860CC8}"/>
              </a:ext>
            </a:extLst>
          </p:cNvPr>
          <p:cNvSpPr txBox="1"/>
          <p:nvPr/>
        </p:nvSpPr>
        <p:spPr>
          <a:xfrm>
            <a:off x="4721734" y="821112"/>
            <a:ext cx="3926429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Detector Upgrade-3: </a:t>
            </a:r>
          </a:p>
          <a:p>
            <a:pPr algn="ctr"/>
            <a:r>
              <a:rPr lang="en-US" sz="1400" dirty="0"/>
              <a:t>Midrange</a:t>
            </a:r>
          </a:p>
          <a:p>
            <a:pPr algn="ctr"/>
            <a:endParaRPr lang="en-US" sz="700" dirty="0"/>
          </a:p>
          <a:p>
            <a:pPr algn="ctr"/>
            <a:r>
              <a:rPr lang="en-US" sz="1400" b="1" i="1" dirty="0"/>
              <a:t>Data Processing/Analysis:</a:t>
            </a:r>
          </a:p>
          <a:p>
            <a:r>
              <a:rPr lang="en-US" sz="1400" dirty="0"/>
              <a:t>– Interactive Solvent Background Subtraction </a:t>
            </a:r>
          </a:p>
          <a:p>
            <a:r>
              <a:rPr lang="en-US" sz="1400" dirty="0"/>
              <a:t>– Automated Basic Data Analysis for Solutions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573A49-BD00-2CEF-8FAA-A75DF6E07371}"/>
              </a:ext>
            </a:extLst>
          </p:cNvPr>
          <p:cNvGrpSpPr/>
          <p:nvPr/>
        </p:nvGrpSpPr>
        <p:grpSpPr>
          <a:xfrm>
            <a:off x="4672488" y="2859228"/>
            <a:ext cx="1534886" cy="1523684"/>
            <a:chOff x="4672488" y="2859228"/>
            <a:chExt cx="1534886" cy="1523684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FA6B3E-6AF0-5990-6BAF-85ADE90DC7C7}"/>
                </a:ext>
              </a:extLst>
            </p:cNvPr>
            <p:cNvSpPr txBox="1"/>
            <p:nvPr/>
          </p:nvSpPr>
          <p:spPr>
            <a:xfrm>
              <a:off x="4672488" y="3911087"/>
              <a:ext cx="5373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</a:rPr>
                <a:t>20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34913F8-9E3A-7992-A51B-2DE6F6F09BBF}"/>
                </a:ext>
              </a:extLst>
            </p:cNvPr>
            <p:cNvSpPr txBox="1"/>
            <p:nvPr/>
          </p:nvSpPr>
          <p:spPr>
            <a:xfrm>
              <a:off x="5670047" y="3921247"/>
              <a:ext cx="5373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</a:rPr>
                <a:t>22</a:t>
              </a:r>
            </a:p>
          </p:txBody>
        </p:sp>
        <p:sp>
          <p:nvSpPr>
            <p:cNvPr id="72" name="Up Arrow 71">
              <a:extLst>
                <a:ext uri="{FF2B5EF4-FFF2-40B4-BE49-F238E27FC236}">
                  <a16:creationId xmlns:a16="http://schemas.microsoft.com/office/drawing/2014/main" id="{B86DC431-8BF3-716E-CFAD-88303C04E197}"/>
                </a:ext>
              </a:extLst>
            </p:cNvPr>
            <p:cNvSpPr/>
            <p:nvPr/>
          </p:nvSpPr>
          <p:spPr>
            <a:xfrm>
              <a:off x="4742701" y="3326746"/>
              <a:ext cx="335548" cy="583350"/>
            </a:xfrm>
            <a:prstGeom prst="upArrow">
              <a:avLst>
                <a:gd name="adj1" fmla="val 50000"/>
                <a:gd name="adj2" fmla="val 113357"/>
              </a:avLst>
            </a:prstGeom>
            <a:solidFill>
              <a:srgbClr val="96CF1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Up Arrow 73">
              <a:extLst>
                <a:ext uri="{FF2B5EF4-FFF2-40B4-BE49-F238E27FC236}">
                  <a16:creationId xmlns:a16="http://schemas.microsoft.com/office/drawing/2014/main" id="{792321B0-9E3D-B7E5-6743-55F9BCB2430D}"/>
                </a:ext>
              </a:extLst>
            </p:cNvPr>
            <p:cNvSpPr/>
            <p:nvPr/>
          </p:nvSpPr>
          <p:spPr>
            <a:xfrm>
              <a:off x="5752664" y="2859228"/>
              <a:ext cx="335548" cy="1045062"/>
            </a:xfrm>
            <a:prstGeom prst="upArrow">
              <a:avLst>
                <a:gd name="adj1" fmla="val 50000"/>
                <a:gd name="adj2" fmla="val 113357"/>
              </a:avLst>
            </a:prstGeom>
            <a:solidFill>
              <a:srgbClr val="9CD61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4EE6001-CD99-376E-8E99-828E31689CA4}"/>
              </a:ext>
            </a:extLst>
          </p:cNvPr>
          <p:cNvGrpSpPr/>
          <p:nvPr/>
        </p:nvGrpSpPr>
        <p:grpSpPr>
          <a:xfrm>
            <a:off x="4100977" y="2372453"/>
            <a:ext cx="2614387" cy="1009995"/>
            <a:chOff x="4100977" y="2372453"/>
            <a:chExt cx="2614387" cy="1009995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F5C15D0-8585-23C4-86B4-29CD165A2891}"/>
                </a:ext>
              </a:extLst>
            </p:cNvPr>
            <p:cNvSpPr txBox="1"/>
            <p:nvPr/>
          </p:nvSpPr>
          <p:spPr>
            <a:xfrm>
              <a:off x="4100977" y="2859228"/>
              <a:ext cx="15898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/>
                <a:t>Automation-1: </a:t>
              </a:r>
            </a:p>
            <a:p>
              <a:pPr algn="ctr"/>
              <a:r>
                <a:rPr lang="en-US" sz="1400" dirty="0"/>
                <a:t>1</a:t>
              </a:r>
              <a:r>
                <a:rPr lang="en-US" sz="1400" baseline="30000" dirty="0"/>
                <a:t>st</a:t>
              </a:r>
              <a:r>
                <a:rPr lang="en-US" sz="1400" dirty="0"/>
                <a:t> Gen. Robot SE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2BDD0C2-B8CE-19F5-3D49-0EC56E1754F7}"/>
                </a:ext>
              </a:extLst>
            </p:cNvPr>
            <p:cNvSpPr txBox="1"/>
            <p:nvPr/>
          </p:nvSpPr>
          <p:spPr>
            <a:xfrm>
              <a:off x="5125512" y="2372453"/>
              <a:ext cx="15898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/>
                <a:t>Automation-2: </a:t>
              </a:r>
            </a:p>
            <a:p>
              <a:pPr algn="ctr"/>
              <a:r>
                <a:rPr lang="en-US" sz="1400" dirty="0"/>
                <a:t>2</a:t>
              </a:r>
              <a:r>
                <a:rPr lang="en-US" sz="1400" baseline="30000" dirty="0"/>
                <a:t>nd</a:t>
              </a:r>
              <a:r>
                <a:rPr lang="en-US" sz="1400" dirty="0"/>
                <a:t> Gen. Robot SE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9FFE373-5113-643F-6B30-BD38F0DA62FA}"/>
              </a:ext>
            </a:extLst>
          </p:cNvPr>
          <p:cNvGrpSpPr/>
          <p:nvPr/>
        </p:nvGrpSpPr>
        <p:grpSpPr>
          <a:xfrm>
            <a:off x="2114872" y="3135468"/>
            <a:ext cx="1143157" cy="2574300"/>
            <a:chOff x="2114872" y="3135468"/>
            <a:chExt cx="1143157" cy="2574300"/>
          </a:xfrm>
        </p:grpSpPr>
        <p:sp>
          <p:nvSpPr>
            <p:cNvPr id="36" name="Up Arrow 35">
              <a:extLst>
                <a:ext uri="{FF2B5EF4-FFF2-40B4-BE49-F238E27FC236}">
                  <a16:creationId xmlns:a16="http://schemas.microsoft.com/office/drawing/2014/main" id="{D808C7A1-75F4-41A1-CB68-5ACD0B9FC633}"/>
                </a:ext>
              </a:extLst>
            </p:cNvPr>
            <p:cNvSpPr/>
            <p:nvPr/>
          </p:nvSpPr>
          <p:spPr>
            <a:xfrm>
              <a:off x="2806485" y="3135468"/>
              <a:ext cx="335548" cy="755299"/>
            </a:xfrm>
            <a:prstGeom prst="upArrow">
              <a:avLst>
                <a:gd name="adj1" fmla="val 50000"/>
                <a:gd name="adj2" fmla="val 113357"/>
              </a:avLst>
            </a:prstGeom>
            <a:solidFill>
              <a:srgbClr val="88BC1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DBA7A71-FB6D-9179-B4CC-E11D9C90CC70}"/>
                </a:ext>
              </a:extLst>
            </p:cNvPr>
            <p:cNvSpPr txBox="1"/>
            <p:nvPr/>
          </p:nvSpPr>
          <p:spPr>
            <a:xfrm>
              <a:off x="2114872" y="3707460"/>
              <a:ext cx="5373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</a:rPr>
                <a:t>15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94F31E3-07A8-3B54-97E5-831869F30DCD}"/>
                </a:ext>
              </a:extLst>
            </p:cNvPr>
            <p:cNvSpPr txBox="1"/>
            <p:nvPr/>
          </p:nvSpPr>
          <p:spPr>
            <a:xfrm>
              <a:off x="2720702" y="3921247"/>
              <a:ext cx="5373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</a:rPr>
                <a:t>16</a:t>
              </a:r>
            </a:p>
          </p:txBody>
        </p:sp>
        <p:sp>
          <p:nvSpPr>
            <p:cNvPr id="76" name="Up Arrow 75">
              <a:extLst>
                <a:ext uri="{FF2B5EF4-FFF2-40B4-BE49-F238E27FC236}">
                  <a16:creationId xmlns:a16="http://schemas.microsoft.com/office/drawing/2014/main" id="{95A463C6-22AA-54E4-CD03-05894E9DA43B}"/>
                </a:ext>
              </a:extLst>
            </p:cNvPr>
            <p:cNvSpPr/>
            <p:nvPr/>
          </p:nvSpPr>
          <p:spPr>
            <a:xfrm rot="10800000">
              <a:off x="2226065" y="4169121"/>
              <a:ext cx="335548" cy="1540647"/>
            </a:xfrm>
            <a:prstGeom prst="upArrow">
              <a:avLst>
                <a:gd name="adj1" fmla="val 50000"/>
                <a:gd name="adj2" fmla="val 113357"/>
              </a:avLst>
            </a:prstGeom>
            <a:solidFill>
              <a:srgbClr val="81B40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7C7B4DD-021B-8E82-B6F8-DCE53985F2C6}"/>
              </a:ext>
            </a:extLst>
          </p:cNvPr>
          <p:cNvGrpSpPr/>
          <p:nvPr/>
        </p:nvGrpSpPr>
        <p:grpSpPr>
          <a:xfrm>
            <a:off x="901867" y="2674004"/>
            <a:ext cx="2961378" cy="3724268"/>
            <a:chOff x="901867" y="2674004"/>
            <a:chExt cx="2961378" cy="3724268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42BCB81-3C07-3705-0DDC-378F3D6782C1}"/>
                </a:ext>
              </a:extLst>
            </p:cNvPr>
            <p:cNvSpPr txBox="1"/>
            <p:nvPr/>
          </p:nvSpPr>
          <p:spPr>
            <a:xfrm>
              <a:off x="2045839" y="2674004"/>
              <a:ext cx="1785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/>
                <a:t>Detector Upgrade-2: </a:t>
              </a:r>
              <a:r>
                <a:rPr lang="en-US" sz="1400" dirty="0"/>
                <a:t>West Wing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903F455-F40E-38B9-CB9F-1965321CB519}"/>
                </a:ext>
              </a:extLst>
            </p:cNvPr>
            <p:cNvSpPr txBox="1"/>
            <p:nvPr/>
          </p:nvSpPr>
          <p:spPr>
            <a:xfrm>
              <a:off x="901867" y="5659608"/>
              <a:ext cx="296137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/>
                <a:t>Sample Area Upgrade:</a:t>
              </a:r>
            </a:p>
            <a:p>
              <a:r>
                <a:rPr lang="en-US" sz="1400" dirty="0"/>
                <a:t>– Open Scaffolding</a:t>
              </a:r>
            </a:p>
            <a:p>
              <a:r>
                <a:rPr lang="en-US" sz="1400" dirty="0"/>
                <a:t>– Sample flushed to Tank Window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A89E485-58E9-4C09-3537-4B2D9F00C8CD}"/>
              </a:ext>
            </a:extLst>
          </p:cNvPr>
          <p:cNvGrpSpPr/>
          <p:nvPr/>
        </p:nvGrpSpPr>
        <p:grpSpPr>
          <a:xfrm>
            <a:off x="7141315" y="3717620"/>
            <a:ext cx="537327" cy="1209636"/>
            <a:chOff x="7141315" y="3717620"/>
            <a:chExt cx="537327" cy="120963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E6C082B-DDAA-E3BC-ADC3-FFB1F508F72E}"/>
                </a:ext>
              </a:extLst>
            </p:cNvPr>
            <p:cNvSpPr txBox="1"/>
            <p:nvPr/>
          </p:nvSpPr>
          <p:spPr>
            <a:xfrm>
              <a:off x="7141315" y="3717620"/>
              <a:ext cx="5373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</a:rPr>
                <a:t>25</a:t>
              </a:r>
            </a:p>
          </p:txBody>
        </p:sp>
        <p:sp>
          <p:nvSpPr>
            <p:cNvPr id="81" name="Up Arrow 80">
              <a:extLst>
                <a:ext uri="{FF2B5EF4-FFF2-40B4-BE49-F238E27FC236}">
                  <a16:creationId xmlns:a16="http://schemas.microsoft.com/office/drawing/2014/main" id="{9408C7B3-B9FA-B3AE-EFD7-CDAD9942C6A0}"/>
                </a:ext>
              </a:extLst>
            </p:cNvPr>
            <p:cNvSpPr/>
            <p:nvPr/>
          </p:nvSpPr>
          <p:spPr>
            <a:xfrm rot="10800000">
              <a:off x="7256139" y="4177980"/>
              <a:ext cx="335548" cy="749276"/>
            </a:xfrm>
            <a:prstGeom prst="upArrow">
              <a:avLst>
                <a:gd name="adj1" fmla="val 50000"/>
                <a:gd name="adj2" fmla="val 113357"/>
              </a:avLst>
            </a:prstGeom>
            <a:solidFill>
              <a:srgbClr val="AAE815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E15494D3-1E56-C3E2-55CD-749971AB2566}"/>
              </a:ext>
            </a:extLst>
          </p:cNvPr>
          <p:cNvSpPr txBox="1"/>
          <p:nvPr/>
        </p:nvSpPr>
        <p:spPr>
          <a:xfrm>
            <a:off x="5667531" y="4926427"/>
            <a:ext cx="348489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Data AI-Ready?:</a:t>
            </a:r>
          </a:p>
          <a:p>
            <a:pPr algn="ctr"/>
            <a:r>
              <a:rPr lang="en-US" sz="1400" dirty="0"/>
              <a:t>Metadata Storage Robustness (LAMBDA)</a:t>
            </a:r>
          </a:p>
          <a:p>
            <a:pPr algn="ctr"/>
            <a:endParaRPr lang="en-US" sz="700" dirty="0"/>
          </a:p>
          <a:p>
            <a:pPr algn="ctr"/>
            <a:r>
              <a:rPr lang="en-US" sz="1400" b="1" i="1" dirty="0"/>
              <a:t>Data Reduction/Processing:</a:t>
            </a:r>
          </a:p>
          <a:p>
            <a:r>
              <a:rPr lang="en-US" sz="1400" i="1" dirty="0"/>
              <a:t>– </a:t>
            </a:r>
            <a:r>
              <a:rPr lang="en-US" sz="1400" dirty="0"/>
              <a:t>1</a:t>
            </a:r>
            <a:r>
              <a:rPr lang="en-US" sz="1400" baseline="30000" dirty="0"/>
              <a:t>st</a:t>
            </a:r>
            <a:r>
              <a:rPr lang="en-US" sz="1400" dirty="0"/>
              <a:t> Gen. Auto-reduced Data </a:t>
            </a:r>
          </a:p>
          <a:p>
            <a:r>
              <a:rPr lang="en-US" sz="1400" dirty="0"/>
              <a:t>– ML-driven Prediction of Empty Cell Data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5E3284C-47FC-A381-EB7B-D0771DF384D1}"/>
              </a:ext>
            </a:extLst>
          </p:cNvPr>
          <p:cNvGrpSpPr/>
          <p:nvPr/>
        </p:nvGrpSpPr>
        <p:grpSpPr>
          <a:xfrm>
            <a:off x="7903663" y="3077238"/>
            <a:ext cx="537327" cy="1315834"/>
            <a:chOff x="7903663" y="3077238"/>
            <a:chExt cx="537327" cy="131583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0FCB350-7CF0-1738-5081-B61E63836209}"/>
                </a:ext>
              </a:extLst>
            </p:cNvPr>
            <p:cNvSpPr txBox="1"/>
            <p:nvPr/>
          </p:nvSpPr>
          <p:spPr>
            <a:xfrm>
              <a:off x="7903663" y="3931407"/>
              <a:ext cx="5373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</a:rPr>
                <a:t>26</a:t>
              </a:r>
            </a:p>
          </p:txBody>
        </p:sp>
        <p:sp>
          <p:nvSpPr>
            <p:cNvPr id="83" name="Up Arrow 82">
              <a:extLst>
                <a:ext uri="{FF2B5EF4-FFF2-40B4-BE49-F238E27FC236}">
                  <a16:creationId xmlns:a16="http://schemas.microsoft.com/office/drawing/2014/main" id="{3F6B1D6B-02B9-2C67-33E6-8D0021C5A169}"/>
                </a:ext>
              </a:extLst>
            </p:cNvPr>
            <p:cNvSpPr/>
            <p:nvPr/>
          </p:nvSpPr>
          <p:spPr>
            <a:xfrm>
              <a:off x="7966618" y="3077238"/>
              <a:ext cx="335548" cy="847741"/>
            </a:xfrm>
            <a:prstGeom prst="upArrow">
              <a:avLst>
                <a:gd name="adj1" fmla="val 50000"/>
                <a:gd name="adj2" fmla="val 113357"/>
              </a:avLst>
            </a:prstGeom>
            <a:solidFill>
              <a:srgbClr val="ADEC1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22B9BC13-E23C-BE70-3CA1-1F89E74E91D7}"/>
              </a:ext>
            </a:extLst>
          </p:cNvPr>
          <p:cNvSpPr txBox="1"/>
          <p:nvPr/>
        </p:nvSpPr>
        <p:spPr>
          <a:xfrm>
            <a:off x="6962819" y="2396804"/>
            <a:ext cx="23431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Sample Environment: </a:t>
            </a:r>
            <a:r>
              <a:rPr lang="en-US" sz="1400" dirty="0"/>
              <a:t>Commission of </a:t>
            </a:r>
          </a:p>
          <a:p>
            <a:pPr algn="ctr"/>
            <a:r>
              <a:rPr lang="en-US" sz="1400" dirty="0"/>
              <a:t>Automated Liquid Handling</a:t>
            </a:r>
          </a:p>
        </p:txBody>
      </p:sp>
      <p:sp>
        <p:nvSpPr>
          <p:cNvPr id="86" name="Up Arrow 85">
            <a:extLst>
              <a:ext uri="{FF2B5EF4-FFF2-40B4-BE49-F238E27FC236}">
                <a16:creationId xmlns:a16="http://schemas.microsoft.com/office/drawing/2014/main" id="{7E3F74A9-C1D7-B82E-D108-9E592C1849E7}"/>
              </a:ext>
            </a:extLst>
          </p:cNvPr>
          <p:cNvSpPr/>
          <p:nvPr/>
        </p:nvSpPr>
        <p:spPr>
          <a:xfrm rot="10800000" flipV="1">
            <a:off x="169366" y="2014144"/>
            <a:ext cx="335548" cy="1998858"/>
          </a:xfrm>
          <a:prstGeom prst="upArrow">
            <a:avLst>
              <a:gd name="adj1" fmla="val 50000"/>
              <a:gd name="adj2" fmla="val 113357"/>
            </a:avLst>
          </a:prstGeom>
          <a:solidFill>
            <a:srgbClr val="6F9A0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56421AB-AED1-9800-86CC-B7FEBF8EC408}"/>
              </a:ext>
            </a:extLst>
          </p:cNvPr>
          <p:cNvSpPr txBox="1"/>
          <p:nvPr/>
        </p:nvSpPr>
        <p:spPr>
          <a:xfrm>
            <a:off x="-85236" y="3927063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2007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63F3E4B-1D7C-7433-F636-46CBAAE0365D}"/>
              </a:ext>
            </a:extLst>
          </p:cNvPr>
          <p:cNvSpPr txBox="1"/>
          <p:nvPr/>
        </p:nvSpPr>
        <p:spPr>
          <a:xfrm>
            <a:off x="0" y="1046714"/>
            <a:ext cx="1317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1</a:t>
            </a:r>
            <a:r>
              <a:rPr lang="en-US" sz="2000" b="1" i="1" baseline="30000" dirty="0"/>
              <a:t>st</a:t>
            </a:r>
            <a:r>
              <a:rPr lang="en-US" sz="2000" b="1" i="1" dirty="0"/>
              <a:t> Beam through Bio-SANS</a:t>
            </a:r>
            <a:endParaRPr lang="en-US" sz="2000" b="1" dirty="0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A5A32DE-35D1-ACD2-0C9C-ED661AC03513}"/>
              </a:ext>
            </a:extLst>
          </p:cNvPr>
          <p:cNvGrpSpPr/>
          <p:nvPr/>
        </p:nvGrpSpPr>
        <p:grpSpPr>
          <a:xfrm>
            <a:off x="2827548" y="1390320"/>
            <a:ext cx="2347117" cy="4269288"/>
            <a:chOff x="2827548" y="1390320"/>
            <a:chExt cx="2347117" cy="4269288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E0B6E00-5F04-A683-BE5E-13FBF28D4C65}"/>
                </a:ext>
              </a:extLst>
            </p:cNvPr>
            <p:cNvSpPr txBox="1"/>
            <p:nvPr/>
          </p:nvSpPr>
          <p:spPr>
            <a:xfrm>
              <a:off x="2827548" y="5136388"/>
              <a:ext cx="23471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i="1" dirty="0"/>
                <a:t>Collimator Vessel Upgrade:</a:t>
              </a:r>
            </a:p>
            <a:p>
              <a:pPr algn="ctr"/>
              <a:r>
                <a:rPr lang="en-US" sz="1400" dirty="0"/>
                <a:t>Spacious/Flexibility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4384328-4230-E992-9F4F-7D83309E26BA}"/>
                </a:ext>
              </a:extLst>
            </p:cNvPr>
            <p:cNvSpPr txBox="1"/>
            <p:nvPr/>
          </p:nvSpPr>
          <p:spPr>
            <a:xfrm>
              <a:off x="3246505" y="1390320"/>
              <a:ext cx="1439818" cy="1061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i="1" dirty="0"/>
                <a:t>DAS Upgrade:</a:t>
              </a:r>
            </a:p>
            <a:p>
              <a:pPr algn="ctr"/>
              <a:r>
                <a:rPr lang="en-US" sz="1400" dirty="0"/>
                <a:t>EPICS</a:t>
              </a:r>
            </a:p>
            <a:p>
              <a:pPr algn="ctr"/>
              <a:endParaRPr lang="en-US" sz="700" dirty="0"/>
            </a:p>
            <a:p>
              <a:pPr algn="ctr"/>
              <a:r>
                <a:rPr lang="en-US" sz="1400" b="1" i="1" dirty="0"/>
                <a:t>Data Reduction:</a:t>
              </a:r>
            </a:p>
            <a:p>
              <a:pPr algn="ctr"/>
              <a:r>
                <a:rPr lang="en-US" sz="1400" i="1" dirty="0"/>
                <a:t>DRTSANS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9E8522F-BE14-5E45-0D82-B5EB3692AA48}"/>
              </a:ext>
            </a:extLst>
          </p:cNvPr>
          <p:cNvGrpSpPr/>
          <p:nvPr/>
        </p:nvGrpSpPr>
        <p:grpSpPr>
          <a:xfrm>
            <a:off x="3702805" y="2396804"/>
            <a:ext cx="537327" cy="2764689"/>
            <a:chOff x="3702805" y="2396804"/>
            <a:chExt cx="537327" cy="2764689"/>
          </a:xfrm>
        </p:grpSpPr>
        <p:sp>
          <p:nvSpPr>
            <p:cNvPr id="37" name="Up Arrow 36">
              <a:extLst>
                <a:ext uri="{FF2B5EF4-FFF2-40B4-BE49-F238E27FC236}">
                  <a16:creationId xmlns:a16="http://schemas.microsoft.com/office/drawing/2014/main" id="{18888382-D413-1064-3E0B-D508788F8468}"/>
                </a:ext>
              </a:extLst>
            </p:cNvPr>
            <p:cNvSpPr/>
            <p:nvPr/>
          </p:nvSpPr>
          <p:spPr>
            <a:xfrm rot="10800000">
              <a:off x="3818788" y="4189445"/>
              <a:ext cx="335548" cy="972048"/>
            </a:xfrm>
            <a:prstGeom prst="upArrow">
              <a:avLst>
                <a:gd name="adj1" fmla="val 50000"/>
                <a:gd name="adj2" fmla="val 113357"/>
              </a:avLst>
            </a:prstGeom>
            <a:solidFill>
              <a:srgbClr val="91C71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33E1E83-22C4-95FA-0D26-65B533B13D3D}"/>
                </a:ext>
              </a:extLst>
            </p:cNvPr>
            <p:cNvSpPr txBox="1"/>
            <p:nvPr/>
          </p:nvSpPr>
          <p:spPr>
            <a:xfrm>
              <a:off x="3702805" y="3819963"/>
              <a:ext cx="5373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</a:rPr>
                <a:t>19</a:t>
              </a:r>
            </a:p>
          </p:txBody>
        </p:sp>
        <p:sp>
          <p:nvSpPr>
            <p:cNvPr id="93" name="Up Arrow 92">
              <a:extLst>
                <a:ext uri="{FF2B5EF4-FFF2-40B4-BE49-F238E27FC236}">
                  <a16:creationId xmlns:a16="http://schemas.microsoft.com/office/drawing/2014/main" id="{5875175C-E821-EDB9-B4D0-10B2AC0FD23A}"/>
                </a:ext>
              </a:extLst>
            </p:cNvPr>
            <p:cNvSpPr/>
            <p:nvPr/>
          </p:nvSpPr>
          <p:spPr>
            <a:xfrm rot="10800000" flipV="1">
              <a:off x="3817350" y="2396804"/>
              <a:ext cx="335548" cy="1509268"/>
            </a:xfrm>
            <a:prstGeom prst="upArrow">
              <a:avLst>
                <a:gd name="adj1" fmla="val 50000"/>
                <a:gd name="adj2" fmla="val 113357"/>
              </a:avLst>
            </a:prstGeom>
            <a:solidFill>
              <a:srgbClr val="91C71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983B971D-8D9F-70DC-5089-7EB421320EEB}"/>
              </a:ext>
            </a:extLst>
          </p:cNvPr>
          <p:cNvSpPr txBox="1"/>
          <p:nvPr/>
        </p:nvSpPr>
        <p:spPr>
          <a:xfrm>
            <a:off x="8568268" y="747777"/>
            <a:ext cx="36251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C41F"/>
                </a:solidFill>
              </a:rPr>
              <a:t>Large dynamic q-range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C41F"/>
                </a:solidFill>
              </a:rPr>
              <a:t>Simultaneous ‘Trans.’ &amp; ‘Scatt.’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C41F"/>
                </a:solidFill>
              </a:rPr>
              <a:t>Basic auto-reduction of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C41F"/>
                </a:solidFill>
              </a:rPr>
              <a:t>Basic data analysis (solutions)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C41F"/>
                </a:solidFill>
              </a:rPr>
              <a:t>Metadata storage (improve)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C41F"/>
                </a:solidFill>
              </a:rPr>
              <a:t>Auto-empty cell subtraction</a:t>
            </a:r>
          </a:p>
        </p:txBody>
      </p:sp>
    </p:spTree>
    <p:extLst>
      <p:ext uri="{BB962C8B-B14F-4D97-AF65-F5344CB8AC3E}">
        <p14:creationId xmlns:p14="http://schemas.microsoft.com/office/powerpoint/2010/main" val="120461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82" grpId="0"/>
      <p:bldP spid="84" grpId="0"/>
      <p:bldP spid="9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C4933-7D0B-778D-BB42-81F777965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Synergistic Collaborative Efforts (Q6)</a:t>
            </a:r>
          </a:p>
        </p:txBody>
      </p:sp>
      <p:pic>
        <p:nvPicPr>
          <p:cNvPr id="52" name="Picture 51" descr="Shape&#10;&#10;AI-generated content may be incorrect.">
            <a:extLst>
              <a:ext uri="{FF2B5EF4-FFF2-40B4-BE49-F238E27FC236}">
                <a16:creationId xmlns:a16="http://schemas.microsoft.com/office/drawing/2014/main" id="{0781B979-6DC5-5908-04F3-3B589BD25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458" y="13186"/>
            <a:ext cx="2730781" cy="644768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AB8F3AD1-9729-A7B0-EF62-3945CFB24203}"/>
              </a:ext>
            </a:extLst>
          </p:cNvPr>
          <p:cNvSpPr/>
          <p:nvPr/>
        </p:nvSpPr>
        <p:spPr>
          <a:xfrm>
            <a:off x="3349201" y="835721"/>
            <a:ext cx="8334950" cy="7902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186" cap="flat">
            <a:noFill/>
            <a:prstDash val="solid"/>
            <a:miter/>
          </a:ln>
        </p:spPr>
        <p:txBody>
          <a:bodyPr lIns="182880" tIns="91440" rIns="182880" bIns="91440" rtlCol="0" anchor="t"/>
          <a:lstStyle/>
          <a:p>
            <a:r>
              <a:rPr lang="en-US" sz="2000" dirty="0">
                <a:ea typeface="Roboto"/>
                <a:cs typeface="Roboto"/>
              </a:rPr>
              <a:t>Sample environment development and commissioning by NIST-NCNR scientists that will be useful for the broader </a:t>
            </a:r>
            <a:r>
              <a:rPr lang="en-US" sz="2000" dirty="0">
                <a:latin typeface="Roboto"/>
                <a:ea typeface="Roboto"/>
                <a:cs typeface="Roboto"/>
              </a:rPr>
              <a:t>Bio-SANS user community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7EFC798-D785-F096-6FB3-2A0D10EE57DA}"/>
              </a:ext>
            </a:extLst>
          </p:cNvPr>
          <p:cNvGrpSpPr/>
          <p:nvPr/>
        </p:nvGrpSpPr>
        <p:grpSpPr>
          <a:xfrm>
            <a:off x="7467739" y="1612799"/>
            <a:ext cx="4694118" cy="5153422"/>
            <a:chOff x="7467739" y="1612799"/>
            <a:chExt cx="4694118" cy="515342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8ADEC82-877C-CCD9-C385-266D560A2FB2}"/>
                </a:ext>
              </a:extLst>
            </p:cNvPr>
            <p:cNvSpPr txBox="1"/>
            <p:nvPr/>
          </p:nvSpPr>
          <p:spPr>
            <a:xfrm>
              <a:off x="7588627" y="6333022"/>
              <a:ext cx="457323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https://</a:t>
              </a:r>
              <a:r>
                <a:rPr lang="en-US" sz="1100" dirty="0" err="1"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www.biologic.net</a:t>
              </a:r>
              <a:r>
                <a:rPr lang="en-US" sz="1100" dirty="0"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/products/sfm2000-3000-4000-stopped-flow/</a:t>
              </a: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3CA8D9EF-8CFB-CD96-C030-D52687018CF6}"/>
                </a:ext>
              </a:extLst>
            </p:cNvPr>
            <p:cNvGrpSpPr/>
            <p:nvPr/>
          </p:nvGrpSpPr>
          <p:grpSpPr>
            <a:xfrm>
              <a:off x="7467739" y="1774700"/>
              <a:ext cx="4653241" cy="4612510"/>
              <a:chOff x="7467739" y="1774700"/>
              <a:chExt cx="4653241" cy="461251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CD27087-2F73-3BAA-45A2-6164F597B25E}"/>
                  </a:ext>
                </a:extLst>
              </p:cNvPr>
              <p:cNvGrpSpPr/>
              <p:nvPr/>
            </p:nvGrpSpPr>
            <p:grpSpPr>
              <a:xfrm>
                <a:off x="7467739" y="1774700"/>
                <a:ext cx="4533347" cy="4612510"/>
                <a:chOff x="1508260" y="1451945"/>
                <a:chExt cx="6023308" cy="6128516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438E8A62-4EC4-99A4-21E1-64FED314E7C8}"/>
                    </a:ext>
                  </a:extLst>
                </p:cNvPr>
                <p:cNvGrpSpPr/>
                <p:nvPr/>
              </p:nvGrpSpPr>
              <p:grpSpPr>
                <a:xfrm>
                  <a:off x="1508260" y="1451945"/>
                  <a:ext cx="6023308" cy="6128516"/>
                  <a:chOff x="1214836" y="1488878"/>
                  <a:chExt cx="6923442" cy="7044360"/>
                </a:xfrm>
              </p:grpSpPr>
              <p:pic>
                <p:nvPicPr>
                  <p:cNvPr id="36" name="Picture 35">
                    <a:extLst>
                      <a:ext uri="{FF2B5EF4-FFF2-40B4-BE49-F238E27FC236}">
                        <a16:creationId xmlns:a16="http://schemas.microsoft.com/office/drawing/2014/main" id="{78886527-79AC-2AA5-A288-11416369AC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214836" y="1488878"/>
                    <a:ext cx="3515517" cy="7044360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CEAE0D8D-A2EE-6513-356B-C7FE6130B26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117221" y="1571675"/>
                    <a:ext cx="2021057" cy="29745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274FE39C-A862-D564-0D9C-EF5F10BE39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2634" r="20873" b="30294"/>
                <a:stretch/>
              </p:blipFill>
              <p:spPr>
                <a:xfrm>
                  <a:off x="4085287" y="4088178"/>
                  <a:ext cx="2388154" cy="2813831"/>
                </a:xfrm>
                <a:prstGeom prst="rect">
                  <a:avLst/>
                </a:prstGeom>
              </p:spPr>
            </p:pic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58B2910-29CA-D78A-D058-15EB6D03C1B9}"/>
                  </a:ext>
                </a:extLst>
              </p:cNvPr>
              <p:cNvSpPr txBox="1"/>
              <p:nvPr/>
            </p:nvSpPr>
            <p:spPr>
              <a:xfrm>
                <a:off x="9953733" y="2520453"/>
                <a:ext cx="14480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Roboto" panose="02000000000000000000" pitchFamily="2" charset="0"/>
                    <a:ea typeface="Roboto" panose="02000000000000000000" pitchFamily="2" charset="0"/>
                    <a:cs typeface="Arial" panose="020B0604020202020204" pitchFamily="34" charset="0"/>
                  </a:rPr>
                  <a:t>Umbilical Link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3E0F7F2-6D17-542E-BC20-187C264C2BA9}"/>
                  </a:ext>
                </a:extLst>
              </p:cNvPr>
              <p:cNvSpPr txBox="1"/>
              <p:nvPr/>
            </p:nvSpPr>
            <p:spPr>
              <a:xfrm>
                <a:off x="7559472" y="2195034"/>
                <a:ext cx="89713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Arial" panose="020B0604020202020204" pitchFamily="34" charset="0"/>
                  </a:rPr>
                  <a:t>Beam on sample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FD008129-4F46-862A-6CE8-19164336CE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9077" y="5005243"/>
                <a:ext cx="25343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937B86F-CFF3-9AC5-EE87-13A54A174D0A}"/>
                  </a:ext>
                </a:extLst>
              </p:cNvPr>
              <p:cNvSpPr txBox="1"/>
              <p:nvPr/>
            </p:nvSpPr>
            <p:spPr>
              <a:xfrm>
                <a:off x="9995472" y="5271814"/>
                <a:ext cx="914076" cy="382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Roboto" panose="02000000000000000000" pitchFamily="2" charset="0"/>
                    <a:ea typeface="Roboto" panose="02000000000000000000" pitchFamily="2" charset="0"/>
                    <a:cs typeface="Arial" panose="020B0604020202020204" pitchFamily="34" charset="0"/>
                  </a:rPr>
                  <a:t>1.5 cm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40F2063-750E-8B31-1017-EE795729BBB8}"/>
                  </a:ext>
                </a:extLst>
              </p:cNvPr>
              <p:cNvSpPr txBox="1"/>
              <p:nvPr/>
            </p:nvSpPr>
            <p:spPr>
              <a:xfrm>
                <a:off x="10843193" y="4739229"/>
                <a:ext cx="12777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Roboto" panose="02000000000000000000" pitchFamily="2" charset="0"/>
                    <a:ea typeface="Roboto" panose="02000000000000000000" pitchFamily="2" charset="0"/>
                    <a:cs typeface="Arial" panose="020B0604020202020204" pitchFamily="34" charset="0"/>
                  </a:rPr>
                  <a:t>Rectangular Cell</a:t>
                </a: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1B72BDF4-46B0-632A-6B06-AFBFB22661DE}"/>
                  </a:ext>
                </a:extLst>
              </p:cNvPr>
              <p:cNvSpPr/>
              <p:nvPr/>
            </p:nvSpPr>
            <p:spPr>
              <a:xfrm>
                <a:off x="9744207" y="1796183"/>
                <a:ext cx="1850037" cy="362993"/>
              </a:xfrm>
              <a:prstGeom prst="rect">
                <a:avLst/>
              </a:prstGeom>
              <a:noFill/>
              <a:ln w="6186" cap="flat">
                <a:noFill/>
                <a:prstDash val="solid"/>
                <a:miter/>
              </a:ln>
            </p:spPr>
            <p:txBody>
              <a:bodyPr lIns="182880" tIns="91440" rIns="182880" bIns="91440" rtlCol="0" anchor="ctr"/>
              <a:lstStyle/>
              <a:p>
                <a:r>
                  <a:rPr lang="en-US" sz="1600" dirty="0">
                    <a:latin typeface="Roboto" panose="02000000000000000000" pitchFamily="2" charset="0"/>
                    <a:ea typeface="Roboto" panose="02000000000000000000" pitchFamily="2" charset="0"/>
                  </a:rPr>
                  <a:t>Time: 10 – 300s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2FF9197-9C4D-390A-1767-9BB5C28678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46105" y="2871707"/>
                <a:ext cx="644942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sysDash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16703A3-0385-06A2-255C-2959F6AFF134}"/>
                </a:ext>
              </a:extLst>
            </p:cNvPr>
            <p:cNvSpPr/>
            <p:nvPr/>
          </p:nvSpPr>
          <p:spPr>
            <a:xfrm>
              <a:off x="8347417" y="5937816"/>
              <a:ext cx="3045707" cy="411480"/>
            </a:xfrm>
            <a:prstGeom prst="rect">
              <a:avLst/>
            </a:prstGeom>
            <a:solidFill>
              <a:schemeClr val="accent3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r>
                <a:rPr lang="en-US" sz="2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Rapid-Mixing System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075EB01-6555-2E49-08D4-432328271652}"/>
                </a:ext>
              </a:extLst>
            </p:cNvPr>
            <p:cNvCxnSpPr>
              <a:cxnSpLocks/>
            </p:cNvCxnSpPr>
            <p:nvPr/>
          </p:nvCxnSpPr>
          <p:spPr>
            <a:xfrm>
              <a:off x="7528338" y="1612799"/>
              <a:ext cx="0" cy="5153422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86EDD1D-6BD4-B88A-CB9F-24142D00373A}"/>
              </a:ext>
            </a:extLst>
          </p:cNvPr>
          <p:cNvGrpSpPr/>
          <p:nvPr/>
        </p:nvGrpSpPr>
        <p:grpSpPr>
          <a:xfrm>
            <a:off x="132907" y="1539819"/>
            <a:ext cx="7246010" cy="4809477"/>
            <a:chOff x="3831481" y="1564957"/>
            <a:chExt cx="7246010" cy="4809477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8A05BBF3-D16B-E833-A2AF-2514CFE459D3}"/>
                </a:ext>
              </a:extLst>
            </p:cNvPr>
            <p:cNvGrpSpPr/>
            <p:nvPr/>
          </p:nvGrpSpPr>
          <p:grpSpPr>
            <a:xfrm>
              <a:off x="3889459" y="5323141"/>
              <a:ext cx="2321795" cy="395583"/>
              <a:chOff x="4293462" y="5639658"/>
              <a:chExt cx="1811649" cy="308663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387D9E49-6C8D-9261-14FE-F94CF48E4869}"/>
                  </a:ext>
                </a:extLst>
              </p:cNvPr>
              <p:cNvSpPr/>
              <p:nvPr/>
            </p:nvSpPr>
            <p:spPr>
              <a:xfrm>
                <a:off x="4293462" y="5639658"/>
                <a:ext cx="1811649" cy="27987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D38F359F-E6A0-6277-1CDF-CBDA75D03F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42036" y="5643521"/>
                <a:ext cx="1714500" cy="304800"/>
              </a:xfrm>
              <a:prstGeom prst="rect">
                <a:avLst/>
              </a:prstGeom>
            </p:spPr>
          </p:pic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6872D9E-BBD8-2974-CF92-0F4B23C96719}"/>
                </a:ext>
              </a:extLst>
            </p:cNvPr>
            <p:cNvGrpSpPr/>
            <p:nvPr/>
          </p:nvGrpSpPr>
          <p:grpSpPr>
            <a:xfrm>
              <a:off x="3877680" y="4808188"/>
              <a:ext cx="1179072" cy="469571"/>
              <a:chOff x="3877680" y="4808188"/>
              <a:chExt cx="1179072" cy="469571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641CE4FA-6178-B7CE-E1BF-F7526063D9AB}"/>
                  </a:ext>
                </a:extLst>
              </p:cNvPr>
              <p:cNvSpPr/>
              <p:nvPr/>
            </p:nvSpPr>
            <p:spPr>
              <a:xfrm>
                <a:off x="3877680" y="4808188"/>
                <a:ext cx="1179072" cy="469571"/>
              </a:xfrm>
              <a:prstGeom prst="rect">
                <a:avLst/>
              </a:prstGeom>
              <a:solidFill>
                <a:srgbClr val="0169A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5" name="Picture 104" descr="Text&#10;&#10;AI-generated content may be incorrect.">
                <a:extLst>
                  <a:ext uri="{FF2B5EF4-FFF2-40B4-BE49-F238E27FC236}">
                    <a16:creationId xmlns:a16="http://schemas.microsoft.com/office/drawing/2014/main" id="{B5056644-4D95-6791-BEED-632651E2EC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66502" y="4842836"/>
                <a:ext cx="987006" cy="407479"/>
              </a:xfrm>
              <a:prstGeom prst="rect">
                <a:avLst/>
              </a:prstGeom>
            </p:spPr>
          </p:pic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3B0117BD-2A2C-7F1F-81FF-E72B068EEDD6}"/>
                </a:ext>
              </a:extLst>
            </p:cNvPr>
            <p:cNvGrpSpPr/>
            <p:nvPr/>
          </p:nvGrpSpPr>
          <p:grpSpPr>
            <a:xfrm>
              <a:off x="4288484" y="1564957"/>
              <a:ext cx="6562877" cy="4336478"/>
              <a:chOff x="4288484" y="1564957"/>
              <a:chExt cx="6562877" cy="4336478"/>
            </a:xfrm>
          </p:grpSpPr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89B52AF0-EAE3-1A2E-81E7-757297304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51127" y="4351160"/>
                <a:ext cx="2600234" cy="1550275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</p:pic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657007DF-646B-E194-8B41-352A4591A6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93109" y="4050084"/>
                <a:ext cx="2107930" cy="1632312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74FD123F-6B02-3AC1-12B1-F474471C1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8184"/>
              <a:stretch/>
            </p:blipFill>
            <p:spPr>
              <a:xfrm>
                <a:off x="4288484" y="1564957"/>
                <a:ext cx="4437592" cy="2475368"/>
              </a:xfrm>
              <a:prstGeom prst="rect">
                <a:avLst/>
              </a:prstGeom>
            </p:spPr>
          </p:pic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DE4854A-8E14-9D89-D39D-872160D32357}"/>
                </a:ext>
              </a:extLst>
            </p:cNvPr>
            <p:cNvSpPr/>
            <p:nvPr/>
          </p:nvSpPr>
          <p:spPr>
            <a:xfrm>
              <a:off x="3831481" y="5962954"/>
              <a:ext cx="7246010" cy="411480"/>
            </a:xfrm>
            <a:prstGeom prst="rect">
              <a:avLst/>
            </a:prstGeom>
            <a:solidFill>
              <a:schemeClr val="accent5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</a:pP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High-Throughput</a:t>
              </a:r>
              <a:r>
                <a:rPr lang="en-US" sz="2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 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High-Pressure/Freezing-Temperature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B2FC76F1-FC6A-4E9B-3DD4-ACF59A8418DA}"/>
                </a:ext>
              </a:extLst>
            </p:cNvPr>
            <p:cNvSpPr/>
            <p:nvPr/>
          </p:nvSpPr>
          <p:spPr>
            <a:xfrm>
              <a:off x="3951711" y="3494279"/>
              <a:ext cx="1967973" cy="790276"/>
            </a:xfrm>
            <a:prstGeom prst="rect">
              <a:avLst/>
            </a:prstGeom>
            <a:solidFill>
              <a:schemeClr val="tx1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NIST SBIR 70NANB21H130 (Patent Pending)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B5D7C7D-3492-7B99-0B01-8060E9A8398A}"/>
                </a:ext>
              </a:extLst>
            </p:cNvPr>
            <p:cNvSpPr/>
            <p:nvPr/>
          </p:nvSpPr>
          <p:spPr>
            <a:xfrm>
              <a:off x="8121500" y="3270635"/>
              <a:ext cx="2699945" cy="61537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ctr"/>
            <a:lstStyle/>
            <a:p>
              <a:r>
                <a:rPr lang="en-US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Pressure:              0 – 2.2 kbar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Temperature:  –20 – +65 °C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267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91ECB2-E107-C2D8-6271-863C9140AFA3}"/>
              </a:ext>
            </a:extLst>
          </p:cNvPr>
          <p:cNvSpPr/>
          <p:nvPr/>
        </p:nvSpPr>
        <p:spPr>
          <a:xfrm>
            <a:off x="257648" y="1111166"/>
            <a:ext cx="7865001" cy="29539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186" cap="flat">
            <a:noFill/>
            <a:prstDash val="solid"/>
            <a:miter/>
          </a:ln>
        </p:spPr>
        <p:txBody>
          <a:bodyPr lIns="182880" tIns="91440" rIns="182880" bIns="91440" rtlCol="0" anchor="t"/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Pave the path to access length scales &gt; 1</a:t>
            </a:r>
            <a:r>
              <a:rPr lang="en-US" sz="2400" i="1" dirty="0">
                <a:latin typeface="Roboto"/>
                <a:ea typeface="Roboto"/>
                <a:cs typeface="Roboto"/>
              </a:rPr>
              <a:t> </a:t>
            </a:r>
            <a:r>
              <a:rPr lang="en-US" sz="2400" dirty="0">
                <a:latin typeface="Symbol" pitchFamily="2" charset="2"/>
                <a:ea typeface="Roboto"/>
                <a:cs typeface="Roboto"/>
              </a:rPr>
              <a:t>m</a:t>
            </a:r>
            <a:r>
              <a:rPr lang="en-US" sz="2400" dirty="0">
                <a:latin typeface="Roboto"/>
                <a:ea typeface="Roboto"/>
                <a:cs typeface="Roboto"/>
              </a:rPr>
              <a:t>m</a:t>
            </a:r>
            <a:endParaRPr lang="en-US" sz="2400" baseline="30000" dirty="0">
              <a:latin typeface="Roboto"/>
              <a:ea typeface="Roboto"/>
              <a:cs typeface="Roboto"/>
            </a:endParaRPr>
          </a:p>
          <a:p>
            <a:pPr marL="458788"/>
            <a:r>
              <a:rPr lang="en-US" sz="2400" dirty="0">
                <a:latin typeface="Roboto"/>
                <a:ea typeface="Roboto"/>
                <a:cs typeface="Roboto"/>
              </a:rPr>
              <a:t>	Optimize Lens Configuration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Enable freezing &amp; cryo-temperature capabilities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ea typeface="Roboto"/>
                <a:cs typeface="Roboto"/>
              </a:rPr>
              <a:t>Develop Automation and AI-driven experimental capability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Roboto"/>
                <a:ea typeface="Roboto"/>
                <a:cs typeface="Roboto"/>
              </a:rPr>
              <a:t>Leverage collaborations for development of complex sample environments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B6FE86-571D-FEB2-3C9C-569729E6B5F1}"/>
              </a:ext>
            </a:extLst>
          </p:cNvPr>
          <p:cNvGrpSpPr/>
          <p:nvPr/>
        </p:nvGrpSpPr>
        <p:grpSpPr>
          <a:xfrm>
            <a:off x="2925845" y="4179592"/>
            <a:ext cx="2934695" cy="1936308"/>
            <a:chOff x="2883421" y="4048208"/>
            <a:chExt cx="3318420" cy="218948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125748-6F3A-BA9D-3F5B-B070EB82D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3421" y="4048208"/>
              <a:ext cx="3318420" cy="2037888"/>
            </a:xfrm>
            <a:prstGeom prst="rect">
              <a:avLst/>
            </a:prstGeom>
          </p:spPr>
        </p:pic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4AF1C113-2375-8A91-CE8A-39867D4B5CBB}"/>
                </a:ext>
              </a:extLst>
            </p:cNvPr>
            <p:cNvSpPr txBox="1"/>
            <p:nvPr/>
          </p:nvSpPr>
          <p:spPr>
            <a:xfrm>
              <a:off x="3001641" y="5789916"/>
              <a:ext cx="2641906" cy="44778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 defTabSz="914400">
                <a:lnSpc>
                  <a:spcPct val="90000"/>
                </a:lnSpc>
                <a:defRPr sz="3000" b="1" i="0">
                  <a:uFillTx/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rPr lang="en-US" sz="2000" dirty="0">
                  <a:solidFill>
                    <a:srgbClr val="00454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Lipid Nanoparticles</a:t>
              </a:r>
              <a:endParaRPr sz="2000" dirty="0">
                <a:solidFill>
                  <a:srgbClr val="00454D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944C9AE-1DE4-5278-9C55-E6123E88A815}"/>
              </a:ext>
            </a:extLst>
          </p:cNvPr>
          <p:cNvGrpSpPr/>
          <p:nvPr/>
        </p:nvGrpSpPr>
        <p:grpSpPr>
          <a:xfrm>
            <a:off x="207408" y="4372935"/>
            <a:ext cx="2788712" cy="2091535"/>
            <a:chOff x="399079" y="4310071"/>
            <a:chExt cx="2788712" cy="209153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C0ECE19-16E6-5CB7-C474-850F5A53D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079" y="4310071"/>
              <a:ext cx="2788712" cy="2091535"/>
            </a:xfrm>
            <a:prstGeom prst="rect">
              <a:avLst/>
            </a:prstGeom>
            <a:effectLst>
              <a:softEdge rad="139700"/>
            </a:effectLst>
          </p:spPr>
        </p:pic>
        <p:sp>
          <p:nvSpPr>
            <p:cNvPr id="24" name="TextBox 9">
              <a:extLst>
                <a:ext uri="{FF2B5EF4-FFF2-40B4-BE49-F238E27FC236}">
                  <a16:creationId xmlns:a16="http://schemas.microsoft.com/office/drawing/2014/main" id="{05C1ACA8-FB2B-3DBF-0A42-5E3D1672EA6F}"/>
                </a:ext>
              </a:extLst>
            </p:cNvPr>
            <p:cNvSpPr txBox="1"/>
            <p:nvPr/>
          </p:nvSpPr>
          <p:spPr>
            <a:xfrm>
              <a:off x="476219" y="5655487"/>
              <a:ext cx="2591946" cy="6246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 defTabSz="914400">
                <a:lnSpc>
                  <a:spcPct val="90000"/>
                </a:lnSpc>
                <a:defRPr sz="3000" b="1" i="0">
                  <a:uFillTx/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rPr lang="en-US" sz="2000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Nanoplastics</a:t>
              </a:r>
              <a:r>
                <a:rPr lang="en-US" sz="2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/Soil Systems</a:t>
              </a:r>
              <a:endParaRPr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64A1F7-969B-8CAD-0A8F-AD7B58342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6"/>
            <a:ext cx="10912108" cy="645150"/>
          </a:xfrm>
        </p:spPr>
        <p:txBody>
          <a:bodyPr/>
          <a:lstStyle/>
          <a:p>
            <a:r>
              <a:rPr lang="en-US" dirty="0"/>
              <a:t>Conclusion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74C5893-0668-F461-5A87-3DC0F595DED5}"/>
              </a:ext>
            </a:extLst>
          </p:cNvPr>
          <p:cNvGrpSpPr/>
          <p:nvPr/>
        </p:nvGrpSpPr>
        <p:grpSpPr>
          <a:xfrm>
            <a:off x="9715037" y="4231086"/>
            <a:ext cx="2567008" cy="2077917"/>
            <a:chOff x="5196312" y="503285"/>
            <a:chExt cx="2567008" cy="2077917"/>
          </a:xfrm>
        </p:grpSpPr>
        <p:pic>
          <p:nvPicPr>
            <p:cNvPr id="30" name="Picture 29" descr="A picture containing coelenterate, colorful, hydrozoan&#10;&#10;Description automatically generated">
              <a:extLst>
                <a:ext uri="{FF2B5EF4-FFF2-40B4-BE49-F238E27FC236}">
                  <a16:creationId xmlns:a16="http://schemas.microsoft.com/office/drawing/2014/main" id="{F764E137-148C-94A8-2B10-D37402A95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6312" y="503285"/>
              <a:ext cx="2567008" cy="2077917"/>
            </a:xfrm>
            <a:prstGeom prst="rect">
              <a:avLst/>
            </a:prstGeom>
          </p:spPr>
        </p:pic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CE7351FC-0F56-67EA-D1EA-F1A8E43FF115}"/>
                </a:ext>
              </a:extLst>
            </p:cNvPr>
            <p:cNvSpPr txBox="1"/>
            <p:nvPr/>
          </p:nvSpPr>
          <p:spPr>
            <a:xfrm>
              <a:off x="5329796" y="2152004"/>
              <a:ext cx="2231619" cy="333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 defTabSz="914400">
                <a:lnSpc>
                  <a:spcPct val="90000"/>
                </a:lnSpc>
                <a:defRPr sz="2400" b="1" i="0">
                  <a:solidFill>
                    <a:schemeClr val="accent1">
                      <a:lumOff val="-7647"/>
                    </a:schemeClr>
                  </a:solidFill>
                  <a:uFillTx/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rPr lang="en-US" sz="2000" dirty="0">
                  <a:solidFill>
                    <a:srgbClr val="00454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Membrane Protein</a:t>
              </a:r>
              <a:endParaRPr sz="2000" dirty="0">
                <a:solidFill>
                  <a:srgbClr val="00454D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0" name="Group 12">
            <a:extLst>
              <a:ext uri="{FF2B5EF4-FFF2-40B4-BE49-F238E27FC236}">
                <a16:creationId xmlns:a16="http://schemas.microsoft.com/office/drawing/2014/main" id="{A95BA5CB-AC74-62F3-301F-02580CD43579}"/>
              </a:ext>
            </a:extLst>
          </p:cNvPr>
          <p:cNvGrpSpPr/>
          <p:nvPr/>
        </p:nvGrpSpPr>
        <p:grpSpPr>
          <a:xfrm>
            <a:off x="7756588" y="173973"/>
            <a:ext cx="2567008" cy="2651352"/>
            <a:chOff x="-196869" y="-522150"/>
            <a:chExt cx="5491247" cy="5671673"/>
          </a:xfrm>
        </p:grpSpPr>
        <p:pic>
          <p:nvPicPr>
            <p:cNvPr id="11" name="Picture 8" descr="Picture 8">
              <a:extLst>
                <a:ext uri="{FF2B5EF4-FFF2-40B4-BE49-F238E27FC236}">
                  <a16:creationId xmlns:a16="http://schemas.microsoft.com/office/drawing/2014/main" id="{BC579AB9-C77E-E92E-8200-AE61BFD9A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12757" y="704523"/>
              <a:ext cx="5265732" cy="4445000"/>
            </a:xfrm>
            <a:prstGeom prst="rect">
              <a:avLst/>
            </a:prstGeom>
            <a:ln w="3175" cap="flat">
              <a:solidFill>
                <a:srgbClr val="000000"/>
              </a:solidFill>
              <a:prstDash val="solid"/>
              <a:round/>
            </a:ln>
            <a:effectLst>
              <a:outerShdw blurRad="50800" dist="38100" dir="2700000" rotWithShape="0">
                <a:srgbClr val="333333">
                  <a:alpha val="40000"/>
                </a:srgbClr>
              </a:outerShdw>
            </a:effectLst>
          </p:spPr>
        </p:pic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85AB19BE-42E5-60C1-6026-CC58B9C1AFC9}"/>
                </a:ext>
              </a:extLst>
            </p:cNvPr>
            <p:cNvSpPr txBox="1"/>
            <p:nvPr/>
          </p:nvSpPr>
          <p:spPr>
            <a:xfrm>
              <a:off x="-196869" y="-522150"/>
              <a:ext cx="5491247" cy="20104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 defTabSz="914400">
                <a:lnSpc>
                  <a:spcPct val="90000"/>
                </a:lnSpc>
                <a:defRPr sz="2400" b="1" i="0">
                  <a:uFillTx/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rPr lang="en-US" sz="2000" dirty="0">
                  <a:latin typeface="Roboto" panose="02000000000000000000" pitchFamily="2" charset="0"/>
                  <a:ea typeface="Roboto" panose="02000000000000000000" pitchFamily="2" charset="0"/>
                </a:rPr>
                <a:t>Assembly &amp; Deconstruction of </a:t>
              </a:r>
              <a:r>
                <a:rPr lang="en-US" sz="2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Plant Cell Wall</a:t>
              </a:r>
              <a:endParaRPr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8EE42374-0BCF-7526-7240-F4519E3486A7}"/>
              </a:ext>
            </a:extLst>
          </p:cNvPr>
          <p:cNvGrpSpPr/>
          <p:nvPr/>
        </p:nvGrpSpPr>
        <p:grpSpPr>
          <a:xfrm>
            <a:off x="7611240" y="3117436"/>
            <a:ext cx="3061165" cy="1767249"/>
            <a:chOff x="-2967187" y="-553984"/>
            <a:chExt cx="8219856" cy="4745428"/>
          </a:xfrm>
        </p:grpSpPr>
        <p:pic>
          <p:nvPicPr>
            <p:cNvPr id="14" name="Image" descr="Image">
              <a:extLst>
                <a:ext uri="{FF2B5EF4-FFF2-40B4-BE49-F238E27FC236}">
                  <a16:creationId xmlns:a16="http://schemas.microsoft.com/office/drawing/2014/main" id="{2F5768DF-3549-9AA0-78F8-246CF79EB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733716" y="-553984"/>
              <a:ext cx="5720881" cy="44449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F5FDB00D-C09E-A0EE-A0C4-BF6E1ECA7235}"/>
                </a:ext>
              </a:extLst>
            </p:cNvPr>
            <p:cNvSpPr txBox="1"/>
            <p:nvPr/>
          </p:nvSpPr>
          <p:spPr>
            <a:xfrm>
              <a:off x="-2967187" y="3295603"/>
              <a:ext cx="8219856" cy="895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 defTabSz="914400">
                <a:lnSpc>
                  <a:spcPct val="90000"/>
                </a:lnSpc>
                <a:defRPr sz="3000" b="1" i="0">
                  <a:uFillTx/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rPr sz="2000" dirty="0">
                  <a:solidFill>
                    <a:srgbClr val="00454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Flexible Protein </a:t>
              </a:r>
              <a:r>
                <a:rPr lang="en-US" sz="2000" dirty="0">
                  <a:solidFill>
                    <a:srgbClr val="00454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</a:t>
              </a:r>
              <a:r>
                <a:rPr sz="2000" dirty="0">
                  <a:solidFill>
                    <a:srgbClr val="00454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omain</a:t>
              </a:r>
              <a:r>
                <a:rPr lang="en-US" sz="2000" dirty="0">
                  <a:solidFill>
                    <a:srgbClr val="00454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</a:t>
              </a:r>
              <a:endParaRPr sz="2000" dirty="0">
                <a:solidFill>
                  <a:srgbClr val="00454D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7" name="Group">
            <a:extLst>
              <a:ext uri="{FF2B5EF4-FFF2-40B4-BE49-F238E27FC236}">
                <a16:creationId xmlns:a16="http://schemas.microsoft.com/office/drawing/2014/main" id="{FBD6469A-D96D-D68C-0249-BE3F48981555}"/>
              </a:ext>
            </a:extLst>
          </p:cNvPr>
          <p:cNvGrpSpPr/>
          <p:nvPr/>
        </p:nvGrpSpPr>
        <p:grpSpPr>
          <a:xfrm>
            <a:off x="10008910" y="906701"/>
            <a:ext cx="2131908" cy="2970415"/>
            <a:chOff x="0" y="-1846617"/>
            <a:chExt cx="5211995" cy="7261940"/>
          </a:xfrm>
        </p:grpSpPr>
        <p:pic>
          <p:nvPicPr>
            <p:cNvPr id="8" name="Picture 7" descr="Picture 7">
              <a:extLst>
                <a:ext uri="{FF2B5EF4-FFF2-40B4-BE49-F238E27FC236}">
                  <a16:creationId xmlns:a16="http://schemas.microsoft.com/office/drawing/2014/main" id="{19AB7553-AD59-3A54-E849-B987A1F0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335323"/>
              <a:ext cx="5106438" cy="5080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84B66A4-B770-ED0F-314E-FD6B6D89C4DA}"/>
                </a:ext>
              </a:extLst>
            </p:cNvPr>
            <p:cNvSpPr txBox="1"/>
            <p:nvPr/>
          </p:nvSpPr>
          <p:spPr>
            <a:xfrm>
              <a:off x="585971" y="-1846617"/>
              <a:ext cx="4626024" cy="16989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 defTabSz="914400">
                <a:lnSpc>
                  <a:spcPct val="90000"/>
                </a:lnSpc>
                <a:defRPr sz="2400" b="1" i="0">
                  <a:solidFill>
                    <a:schemeClr val="accent1">
                      <a:lumOff val="-7647"/>
                    </a:schemeClr>
                  </a:solidFill>
                  <a:uFillTx/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rPr sz="2000">
                  <a:solidFill>
                    <a:srgbClr val="00454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Cellular </a:t>
              </a:r>
              <a:r>
                <a:rPr lang="en-US" sz="2000">
                  <a:solidFill>
                    <a:srgbClr val="00454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  <a:r>
                <a:rPr sz="2000">
                  <a:solidFill>
                    <a:srgbClr val="00454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omponents in</a:t>
              </a:r>
              <a:r>
                <a:rPr lang="en-US" sz="2000">
                  <a:solidFill>
                    <a:srgbClr val="00454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L</a:t>
              </a:r>
              <a:r>
                <a:rPr sz="2000">
                  <a:solidFill>
                    <a:srgbClr val="00454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iving </a:t>
              </a:r>
              <a:r>
                <a:rPr lang="en-US" sz="2000">
                  <a:solidFill>
                    <a:srgbClr val="00454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  <a:r>
                <a:rPr sz="2000">
                  <a:solidFill>
                    <a:srgbClr val="00454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ells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B891B74-5C72-6C19-F567-D6CC0A0DE296}"/>
              </a:ext>
            </a:extLst>
          </p:cNvPr>
          <p:cNvGrpSpPr/>
          <p:nvPr/>
        </p:nvGrpSpPr>
        <p:grpSpPr>
          <a:xfrm>
            <a:off x="5890682" y="4972126"/>
            <a:ext cx="3714546" cy="1815737"/>
            <a:chOff x="8145645" y="4875139"/>
            <a:chExt cx="3714546" cy="1815737"/>
          </a:xfrm>
        </p:grpSpPr>
        <p:pic>
          <p:nvPicPr>
            <p:cNvPr id="27" name="Picture 26" descr="Diagram&#10;&#10;AI-generated content may be incorrect.">
              <a:extLst>
                <a:ext uri="{FF2B5EF4-FFF2-40B4-BE49-F238E27FC236}">
                  <a16:creationId xmlns:a16="http://schemas.microsoft.com/office/drawing/2014/main" id="{239B3FC0-1417-7BD4-1960-7645476B9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45645" y="4875139"/>
              <a:ext cx="3714546" cy="142259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28" name="TextBox 9">
              <a:extLst>
                <a:ext uri="{FF2B5EF4-FFF2-40B4-BE49-F238E27FC236}">
                  <a16:creationId xmlns:a16="http://schemas.microsoft.com/office/drawing/2014/main" id="{094FE1B2-C8BA-1408-5977-41C6DE28BF5E}"/>
                </a:ext>
              </a:extLst>
            </p:cNvPr>
            <p:cNvSpPr txBox="1"/>
            <p:nvPr/>
          </p:nvSpPr>
          <p:spPr>
            <a:xfrm>
              <a:off x="8289337" y="6294874"/>
              <a:ext cx="3449781" cy="39600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 defTabSz="914400">
                <a:lnSpc>
                  <a:spcPct val="90000"/>
                </a:lnSpc>
                <a:defRPr sz="3000" b="1" i="0">
                  <a:uFillTx/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rPr lang="en-US" sz="2000">
                  <a:solidFill>
                    <a:srgbClr val="00454D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mRNA + Lipid Nanoparticles</a:t>
              </a:r>
              <a:endParaRPr sz="2000">
                <a:solidFill>
                  <a:srgbClr val="00454D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393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79227-B520-76F4-B8C9-C49CD6856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6631B0-D1AE-4438-C3DD-9C6BD9B8EAD0}"/>
              </a:ext>
            </a:extLst>
          </p:cNvPr>
          <p:cNvSpPr/>
          <p:nvPr/>
        </p:nvSpPr>
        <p:spPr>
          <a:xfrm>
            <a:off x="1487017" y="2315245"/>
            <a:ext cx="8567457" cy="22275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186" cap="flat">
            <a:noFill/>
            <a:prstDash val="solid"/>
            <a:miter/>
          </a:ln>
        </p:spPr>
        <p:txBody>
          <a:bodyPr lIns="182880" tIns="91440" rIns="182880" bIns="91440" rtlCol="0" anchor="ctr"/>
          <a:lstStyle/>
          <a:p>
            <a:pPr algn="ctr">
              <a:spcBef>
                <a:spcPts val="1000"/>
              </a:spcBef>
            </a:pPr>
            <a:r>
              <a:rPr lang="en-US" sz="3600" dirty="0">
                <a:latin typeface="Roboto"/>
                <a:ea typeface="Roboto"/>
                <a:cs typeface="Roboto"/>
              </a:rPr>
              <a:t>Thank you for taking the time to review and provide your valuable suggestions</a:t>
            </a:r>
          </a:p>
        </p:txBody>
      </p:sp>
    </p:spTree>
    <p:extLst>
      <p:ext uri="{BB962C8B-B14F-4D97-AF65-F5344CB8AC3E}">
        <p14:creationId xmlns:p14="http://schemas.microsoft.com/office/powerpoint/2010/main" val="3025032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FFE37-1BC6-C267-F294-691CFE1BB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 System will Streamline Alignment of Sample Environments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FC39EB0-4241-FFB4-766C-3E8E9590F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1" y="1245859"/>
            <a:ext cx="11030634" cy="32422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0AF708-0A72-0607-D1FB-6DA2F4289425}"/>
              </a:ext>
            </a:extLst>
          </p:cNvPr>
          <p:cNvSpPr/>
          <p:nvPr/>
        </p:nvSpPr>
        <p:spPr>
          <a:xfrm>
            <a:off x="523009" y="4809058"/>
            <a:ext cx="11145982" cy="4741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186" cap="flat">
            <a:noFill/>
            <a:prstDash val="solid"/>
            <a:miter/>
          </a:ln>
        </p:spPr>
        <p:txBody>
          <a:bodyPr lIns="182880" tIns="91440" rIns="182880" bIns="91440" rtlCol="0" anchor="ctr"/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sz="2200" dirty="0">
                <a:latin typeface="Roboto"/>
                <a:ea typeface="Roboto"/>
                <a:cs typeface="Roboto"/>
              </a:rPr>
              <a:t>Laser spot on sample will provide a quick visual check without the need for neutrons</a:t>
            </a:r>
          </a:p>
        </p:txBody>
      </p:sp>
    </p:spTree>
    <p:extLst>
      <p:ext uri="{BB962C8B-B14F-4D97-AF65-F5344CB8AC3E}">
        <p14:creationId xmlns:p14="http://schemas.microsoft.com/office/powerpoint/2010/main" val="867068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24304-6606-8EEE-2EB3-BDCEA755B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HFIR will Undergo Major Maintenance in FY29 Q3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67DD04-AF6A-B091-548D-987108E71D68}"/>
              </a:ext>
            </a:extLst>
          </p:cNvPr>
          <p:cNvSpPr/>
          <p:nvPr/>
        </p:nvSpPr>
        <p:spPr>
          <a:xfrm>
            <a:off x="888390" y="859674"/>
            <a:ext cx="6731610" cy="4936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186" cap="flat">
            <a:noFill/>
            <a:prstDash val="solid"/>
            <a:miter/>
          </a:ln>
        </p:spPr>
        <p:txBody>
          <a:bodyPr lIns="182880" tIns="91440" rIns="182880" bIns="91440" rtlCol="0" anchor="t"/>
          <a:lstStyle/>
          <a:p>
            <a:pPr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</a:pPr>
            <a:r>
              <a:rPr lang="en-US" sz="2400" b="1" dirty="0">
                <a:latin typeface="Roboto"/>
                <a:ea typeface="Roboto"/>
                <a:cs typeface="Roboto"/>
              </a:rPr>
              <a:t>HFIR Beryllium Reflector Replacement (HBRR)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</a:pPr>
            <a:endParaRPr lang="en-US" sz="2400" b="1" dirty="0">
              <a:latin typeface="Roboto"/>
              <a:ea typeface="Roboto"/>
              <a:cs typeface="Roboto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339176-602F-ACF7-53DE-D1DFD841B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18" r="23077"/>
          <a:stretch/>
        </p:blipFill>
        <p:spPr>
          <a:xfrm>
            <a:off x="119494" y="1638358"/>
            <a:ext cx="4679338" cy="434387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B024EDD-A7B3-D90C-A02F-90FF2183B50D}"/>
              </a:ext>
            </a:extLst>
          </p:cNvPr>
          <p:cNvGrpSpPr/>
          <p:nvPr/>
        </p:nvGrpSpPr>
        <p:grpSpPr>
          <a:xfrm>
            <a:off x="472795" y="1979165"/>
            <a:ext cx="2712127" cy="3977187"/>
            <a:chOff x="3237352" y="1079270"/>
            <a:chExt cx="3534185" cy="582467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C2F9BDF-5EA0-F0B2-2273-EABBF1E4D8EA}"/>
                </a:ext>
              </a:extLst>
            </p:cNvPr>
            <p:cNvSpPr/>
            <p:nvPr/>
          </p:nvSpPr>
          <p:spPr>
            <a:xfrm>
              <a:off x="3339414" y="1079270"/>
              <a:ext cx="3330061" cy="5824673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 w="12700">
              <a:solidFill>
                <a:srgbClr val="FF7F0F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A9A1D2-62F9-BCAC-6CD6-7EC1DB5730CC}"/>
                </a:ext>
              </a:extLst>
            </p:cNvPr>
            <p:cNvSpPr txBox="1"/>
            <p:nvPr/>
          </p:nvSpPr>
          <p:spPr>
            <a:xfrm>
              <a:off x="3237352" y="2208994"/>
              <a:ext cx="3534185" cy="1108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b="1">
                  <a:latin typeface="+mn-lt"/>
                </a:rPr>
                <a:t>CSMB FY 26–28 funding cycle</a:t>
              </a:r>
            </a:p>
          </p:txBody>
        </p:sp>
      </p:grpSp>
      <p:pic>
        <p:nvPicPr>
          <p:cNvPr id="17" name="Picture 16" descr="Permanent beryllium reflector. ">
            <a:extLst>
              <a:ext uri="{FF2B5EF4-FFF2-40B4-BE49-F238E27FC236}">
                <a16:creationId xmlns:a16="http://schemas.microsoft.com/office/drawing/2014/main" id="{CDAF59F9-09D4-39F2-05F3-F14624EC2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329" y="639877"/>
            <a:ext cx="3399671" cy="2813521"/>
          </a:xfrm>
          <a:prstGeom prst="rect">
            <a:avLst/>
          </a:prstGeom>
          <a:noFill/>
          <a:effectLst>
            <a:softEdge rad="152400"/>
          </a:effectLst>
        </p:spPr>
      </p:pic>
      <p:grpSp>
        <p:nvGrpSpPr>
          <p:cNvPr id="4" name="Group">
            <a:extLst>
              <a:ext uri="{FF2B5EF4-FFF2-40B4-BE49-F238E27FC236}">
                <a16:creationId xmlns:a16="http://schemas.microsoft.com/office/drawing/2014/main" id="{F0031EDC-5FF5-C44C-B0E2-3EFF79427B50}"/>
              </a:ext>
            </a:extLst>
          </p:cNvPr>
          <p:cNvGrpSpPr/>
          <p:nvPr/>
        </p:nvGrpSpPr>
        <p:grpSpPr>
          <a:xfrm>
            <a:off x="4972440" y="2323813"/>
            <a:ext cx="7186870" cy="4238337"/>
            <a:chOff x="0" y="0"/>
            <a:chExt cx="9525000" cy="5617211"/>
          </a:xfrm>
        </p:grpSpPr>
        <p:pic>
          <p:nvPicPr>
            <p:cNvPr id="5" name="CGH_NEXUS image with labels_DEC2021_v1.png" descr="CGH_NEXUS image with labels_DEC2021_v1.png">
              <a:extLst>
                <a:ext uri="{FF2B5EF4-FFF2-40B4-BE49-F238E27FC236}">
                  <a16:creationId xmlns:a16="http://schemas.microsoft.com/office/drawing/2014/main" id="{AC9D1BA0-CCFE-C0D4-1236-0E5B5E3A6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166" t="7694" r="3166" b="4208"/>
            <a:stretch>
              <a:fillRect/>
            </a:stretch>
          </p:blipFill>
          <p:spPr>
            <a:xfrm>
              <a:off x="0" y="0"/>
              <a:ext cx="9525000" cy="56172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22B90CB8-4208-66CF-3CC5-BD92E516573B}"/>
                </a:ext>
              </a:extLst>
            </p:cNvPr>
            <p:cNvSpPr/>
            <p:nvPr/>
          </p:nvSpPr>
          <p:spPr>
            <a:xfrm rot="20864314">
              <a:off x="1825283" y="2415700"/>
              <a:ext cx="5115121" cy="553255"/>
            </a:xfrm>
            <a:prstGeom prst="ellipse">
              <a:avLst/>
            </a:prstGeom>
            <a:noFill/>
            <a:ln w="76200" cap="flat">
              <a:solidFill>
                <a:srgbClr val="EA3627"/>
              </a:solidFill>
              <a:prstDash val="solid"/>
              <a:round/>
            </a:ln>
            <a:effectLst>
              <a:outerShdw blurRad="76200" dist="508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101600" tIns="101600" rIns="101600" bIns="1016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FDA13F3-A7A9-9E3A-0F91-6385752FC2D0}"/>
              </a:ext>
            </a:extLst>
          </p:cNvPr>
          <p:cNvSpPr/>
          <p:nvPr/>
        </p:nvSpPr>
        <p:spPr>
          <a:xfrm>
            <a:off x="5152133" y="2340848"/>
            <a:ext cx="3212231" cy="8856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186" cap="flat">
            <a:noFill/>
            <a:prstDash val="solid"/>
            <a:miter/>
          </a:ln>
        </p:spPr>
        <p:txBody>
          <a:bodyPr lIns="182880" tIns="91440" rIns="182880" bIns="91440" rtlCol="0" anchor="t"/>
          <a:lstStyle/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</a:pPr>
            <a:r>
              <a:rPr lang="en-US" sz="2400" b="1" dirty="0">
                <a:latin typeface="Roboto"/>
                <a:ea typeface="Roboto"/>
                <a:cs typeface="Roboto"/>
              </a:rPr>
              <a:t>Cold Guide Hall Instruments Layout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D2DAEC-3F86-A632-532D-CA287489264C}"/>
              </a:ext>
            </a:extLst>
          </p:cNvPr>
          <p:cNvCxnSpPr/>
          <p:nvPr/>
        </p:nvCxnSpPr>
        <p:spPr>
          <a:xfrm>
            <a:off x="3647090" y="1513490"/>
            <a:ext cx="0" cy="47086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99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D6F5F-8851-9985-4202-421F134E8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0912108" cy="547561"/>
          </a:xfrm>
        </p:spPr>
        <p:txBody>
          <a:bodyPr/>
          <a:lstStyle/>
          <a:p>
            <a:r>
              <a:rPr lang="en-US" dirty="0"/>
              <a:t>Bio-SANS Team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6AAC9EC-EE50-4282-9570-B80EF14B8E7E}"/>
              </a:ext>
            </a:extLst>
          </p:cNvPr>
          <p:cNvGrpSpPr/>
          <p:nvPr/>
        </p:nvGrpSpPr>
        <p:grpSpPr>
          <a:xfrm>
            <a:off x="203787" y="873909"/>
            <a:ext cx="11767501" cy="5479929"/>
            <a:chOff x="203787" y="706049"/>
            <a:chExt cx="11767501" cy="547992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B1ABD44-E127-63AE-D91D-CD944B80526C}"/>
                </a:ext>
              </a:extLst>
            </p:cNvPr>
            <p:cNvGrpSpPr/>
            <p:nvPr/>
          </p:nvGrpSpPr>
          <p:grpSpPr>
            <a:xfrm>
              <a:off x="203788" y="706049"/>
              <a:ext cx="5920437" cy="2675241"/>
              <a:chOff x="203788" y="706049"/>
              <a:chExt cx="5920437" cy="267524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EB78C4D-9275-57E6-72D0-E2E4B5794F27}"/>
                  </a:ext>
                </a:extLst>
              </p:cNvPr>
              <p:cNvSpPr/>
              <p:nvPr/>
            </p:nvSpPr>
            <p:spPr>
              <a:xfrm>
                <a:off x="203788" y="713151"/>
                <a:ext cx="5920437" cy="2649590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 w="6186" cap="flat">
                <a:noFill/>
                <a:prstDash val="solid"/>
                <a:miter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  <p:txBody>
              <a:bodyPr lIns="182880" tIns="91440" rIns="182880" bIns="91440" rtlCol="0" anchor="t"/>
              <a:lstStyle/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b="1" dirty="0">
                    <a:latin typeface="Roboto"/>
                    <a:ea typeface="Roboto"/>
                    <a:cs typeface="Roboto"/>
                  </a:rPr>
                  <a:t>Instrument Scientist</a:t>
                </a:r>
                <a:endParaRPr lang="en-US" dirty="0">
                  <a:latin typeface="Roboto"/>
                  <a:ea typeface="Roboto"/>
                  <a:cs typeface="Roboto"/>
                </a:endParaRP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latin typeface="Roboto"/>
                    <a:ea typeface="Roboto"/>
                    <a:cs typeface="Roboto"/>
                  </a:rPr>
                  <a:t>	</a:t>
                </a: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latin typeface="Roboto"/>
                    <a:ea typeface="Roboto"/>
                    <a:cs typeface="Roboto"/>
                  </a:rPr>
                  <a:t>Instrument Development</a:t>
                </a: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latin typeface="Roboto"/>
                    <a:ea typeface="Roboto"/>
                    <a:cs typeface="Roboto"/>
                  </a:rPr>
                  <a:t>Plant cell wall (</a:t>
                </a:r>
                <a:r>
                  <a:rPr lang="en-US" dirty="0" err="1">
                    <a:latin typeface="Roboto"/>
                    <a:ea typeface="Roboto"/>
                    <a:cs typeface="Roboto"/>
                  </a:rPr>
                  <a:t>Assemb</a:t>
                </a:r>
                <a:r>
                  <a:rPr lang="en-US" dirty="0">
                    <a:latin typeface="Roboto"/>
                    <a:ea typeface="Roboto"/>
                    <a:cs typeface="Roboto"/>
                  </a:rPr>
                  <a:t>. &amp; </a:t>
                </a:r>
                <a:r>
                  <a:rPr lang="en-US" dirty="0" err="1">
                    <a:latin typeface="Roboto"/>
                    <a:ea typeface="Roboto"/>
                    <a:cs typeface="Roboto"/>
                  </a:rPr>
                  <a:t>Deconst</a:t>
                </a:r>
                <a:r>
                  <a:rPr lang="en-US" dirty="0">
                    <a:latin typeface="Roboto"/>
                    <a:ea typeface="Roboto"/>
                    <a:cs typeface="Roboto"/>
                  </a:rPr>
                  <a:t>.)</a:t>
                </a: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ea typeface="Roboto"/>
                    <a:cs typeface="Roboto"/>
                  </a:rPr>
                  <a:t>Bio-Environmental</a:t>
                </a: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 err="1">
                    <a:ea typeface="Roboto"/>
                    <a:cs typeface="Roboto"/>
                  </a:rPr>
                  <a:t>Biomembranes</a:t>
                </a:r>
                <a:r>
                  <a:rPr lang="en-US" dirty="0">
                    <a:ea typeface="Roboto"/>
                    <a:cs typeface="Roboto"/>
                  </a:rPr>
                  <a:t> </a:t>
                </a: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ea typeface="Roboto"/>
                    <a:cs typeface="Roboto"/>
                  </a:rPr>
                  <a:t>Biomaterials</a:t>
                </a:r>
                <a:endParaRPr lang="en-US" dirty="0">
                  <a:latin typeface="Roboto"/>
                  <a:ea typeface="Roboto"/>
                  <a:cs typeface="Roboto"/>
                </a:endParaRP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 err="1">
                    <a:ea typeface="Roboto"/>
                    <a:cs typeface="Roboto"/>
                  </a:rPr>
                  <a:t>Biomacromolecular</a:t>
                </a:r>
                <a:r>
                  <a:rPr lang="en-US" dirty="0">
                    <a:ea typeface="Roboto"/>
                    <a:cs typeface="Roboto"/>
                  </a:rPr>
                  <a:t> Complexes </a:t>
                </a:r>
              </a:p>
            </p:txBody>
          </p:sp>
          <p:pic>
            <p:nvPicPr>
              <p:cNvPr id="9" name="Picture 2" descr="Venky Pingali">
                <a:extLst>
                  <a:ext uri="{FF2B5EF4-FFF2-40B4-BE49-F238E27FC236}">
                    <a16:creationId xmlns:a16="http://schemas.microsoft.com/office/drawing/2014/main" id="{0C25B5F0-3439-79C3-6716-F1DC173BE3A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4725" y="1035812"/>
                <a:ext cx="2002900" cy="234547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EF4EC71-B2F9-BBA3-EB98-DFF7335F997B}"/>
                  </a:ext>
                </a:extLst>
              </p:cNvPr>
              <p:cNvSpPr txBox="1"/>
              <p:nvPr/>
            </p:nvSpPr>
            <p:spPr>
              <a:xfrm>
                <a:off x="4046766" y="706049"/>
                <a:ext cx="17588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Venky Pingali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E350989-C53B-0587-78B1-7AAA09837ACD}"/>
                </a:ext>
              </a:extLst>
            </p:cNvPr>
            <p:cNvGrpSpPr/>
            <p:nvPr/>
          </p:nvGrpSpPr>
          <p:grpSpPr>
            <a:xfrm>
              <a:off x="6182664" y="713151"/>
              <a:ext cx="5788624" cy="2668139"/>
              <a:chOff x="6182664" y="713151"/>
              <a:chExt cx="5788624" cy="2668139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45CD49E-767A-A75A-7A15-8F79459C0707}"/>
                  </a:ext>
                </a:extLst>
              </p:cNvPr>
              <p:cNvSpPr/>
              <p:nvPr/>
            </p:nvSpPr>
            <p:spPr>
              <a:xfrm>
                <a:off x="6182664" y="713151"/>
                <a:ext cx="5788624" cy="264959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186" cap="flat">
                <a:noFill/>
                <a:prstDash val="solid"/>
                <a:miter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lIns="182880" tIns="91440" rIns="182880" bIns="91440" rtlCol="0" anchor="t"/>
              <a:lstStyle/>
              <a:p>
                <a:pPr algn="r"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b="1" dirty="0">
                    <a:latin typeface="Roboto"/>
                    <a:ea typeface="Roboto"/>
                  </a:rPr>
                  <a:t>Computational Instrum</a:t>
                </a:r>
                <a:r>
                  <a:rPr lang="en-US" b="1" dirty="0">
                    <a:latin typeface="Roboto"/>
                    <a:ea typeface="Roboto"/>
                    <a:cs typeface="Roboto"/>
                  </a:rPr>
                  <a:t>ent Scientist </a:t>
                </a:r>
                <a:endParaRPr lang="en-US" dirty="0">
                  <a:latin typeface="Roboto"/>
                  <a:ea typeface="Roboto"/>
                  <a:cs typeface="Roboto"/>
                </a:endParaRP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latin typeface="Roboto"/>
                    <a:ea typeface="Roboto"/>
                    <a:cs typeface="Roboto"/>
                  </a:rPr>
                  <a:t>                             </a:t>
                </a: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latin typeface="Roboto"/>
                    <a:ea typeface="Roboto"/>
                    <a:cs typeface="Roboto"/>
                  </a:rPr>
                  <a:t>                                   </a:t>
                </a:r>
                <a:r>
                  <a:rPr lang="en-US" dirty="0">
                    <a:ea typeface="Roboto"/>
                    <a:cs typeface="Roboto"/>
                  </a:rPr>
                  <a:t>Real-time Data Reduction (Live)</a:t>
                </a:r>
                <a:endParaRPr lang="en-US" dirty="0">
                  <a:latin typeface="Roboto"/>
                  <a:ea typeface="Roboto"/>
                  <a:cs typeface="Roboto"/>
                </a:endParaRP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latin typeface="Roboto"/>
                    <a:ea typeface="Roboto"/>
                    <a:cs typeface="Roboto"/>
                  </a:rPr>
                  <a:t>                                   </a:t>
                </a:r>
                <a:r>
                  <a:rPr lang="en-US" dirty="0">
                    <a:ea typeface="Roboto"/>
                    <a:cs typeface="Roboto"/>
                  </a:rPr>
                  <a:t>AI-driven Automation Capability </a:t>
                </a: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ea typeface="Roboto"/>
                    <a:cs typeface="Roboto"/>
                  </a:rPr>
                  <a:t>                                   Flexible </a:t>
                </a:r>
                <a:r>
                  <a:rPr lang="en-US" dirty="0">
                    <a:latin typeface="Roboto"/>
                    <a:ea typeface="Roboto"/>
                    <a:cs typeface="Roboto"/>
                  </a:rPr>
                  <a:t>Proteins (MD)</a:t>
                </a: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latin typeface="Roboto"/>
                    <a:ea typeface="Roboto"/>
                    <a:cs typeface="Roboto"/>
                  </a:rPr>
                  <a:t>                                   Protein/Nucleic Acid Complexes</a:t>
                </a: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latin typeface="Roboto"/>
                    <a:ea typeface="Roboto"/>
                    <a:cs typeface="Roboto"/>
                  </a:rPr>
                  <a:t>                                   Deuterium Incorporation</a:t>
                </a: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latin typeface="Roboto"/>
                    <a:ea typeface="Roboto"/>
                    <a:cs typeface="Roboto"/>
                  </a:rPr>
                  <a:t>                                   </a:t>
                </a:r>
              </a:p>
            </p:txBody>
          </p:sp>
          <p:pic>
            <p:nvPicPr>
              <p:cNvPr id="13" name="Picture 2" descr="Photo">
                <a:extLst>
                  <a:ext uri="{FF2B5EF4-FFF2-40B4-BE49-F238E27FC236}">
                    <a16:creationId xmlns:a16="http://schemas.microsoft.com/office/drawing/2014/main" id="{2675CCDC-2275-4EEB-7711-68B9F0AD07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18229" y="1035812"/>
                <a:ext cx="1745926" cy="234547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89592A9-0D56-4642-30FB-C76E7811227A}"/>
                  </a:ext>
                </a:extLst>
              </p:cNvPr>
              <p:cNvSpPr txBox="1"/>
              <p:nvPr/>
            </p:nvSpPr>
            <p:spPr>
              <a:xfrm>
                <a:off x="6454396" y="719616"/>
                <a:ext cx="14205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Alan Hicks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F1D7BA1-C324-DA32-8A33-B333D9309C03}"/>
                </a:ext>
              </a:extLst>
            </p:cNvPr>
            <p:cNvGrpSpPr/>
            <p:nvPr/>
          </p:nvGrpSpPr>
          <p:grpSpPr>
            <a:xfrm>
              <a:off x="203787" y="3407202"/>
              <a:ext cx="5920437" cy="2773700"/>
              <a:chOff x="203787" y="3407202"/>
              <a:chExt cx="5920437" cy="277370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6E6D2F0-F38A-51D2-D406-0D3B3E389D26}"/>
                  </a:ext>
                </a:extLst>
              </p:cNvPr>
              <p:cNvSpPr/>
              <p:nvPr/>
            </p:nvSpPr>
            <p:spPr>
              <a:xfrm>
                <a:off x="203787" y="3407202"/>
                <a:ext cx="5920437" cy="2724137"/>
              </a:xfrm>
              <a:prstGeom prst="rect">
                <a:avLst/>
              </a:prstGeom>
              <a:solidFill>
                <a:srgbClr val="D3D9A4"/>
              </a:solidFill>
              <a:ln w="6186" cap="flat">
                <a:noFill/>
                <a:prstDash val="solid"/>
                <a:miter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lIns="182880" tIns="91440" rIns="182880" bIns="91440" rtlCol="0" anchor="t"/>
              <a:lstStyle/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b="1" dirty="0">
                    <a:latin typeface="Roboto"/>
                    <a:ea typeface="Roboto"/>
                    <a:cs typeface="Roboto"/>
                  </a:rPr>
                  <a:t>Instrument Scientist</a:t>
                </a: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endParaRPr lang="en-US" dirty="0">
                  <a:latin typeface="Roboto"/>
                  <a:ea typeface="Roboto"/>
                  <a:cs typeface="Roboto"/>
                </a:endParaRP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latin typeface="Roboto"/>
                    <a:ea typeface="Roboto"/>
                    <a:cs typeface="Roboto"/>
                  </a:rPr>
                  <a:t>Sample Environment Development</a:t>
                </a: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latin typeface="Roboto"/>
                    <a:ea typeface="Roboto"/>
                    <a:cs typeface="Roboto"/>
                  </a:rPr>
                  <a:t>Data Analysis</a:t>
                </a: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 err="1">
                    <a:latin typeface="Roboto"/>
                    <a:ea typeface="Roboto"/>
                    <a:cs typeface="Roboto"/>
                  </a:rPr>
                  <a:t>Biomacromolecular</a:t>
                </a:r>
                <a:r>
                  <a:rPr lang="en-US" dirty="0">
                    <a:latin typeface="Roboto"/>
                    <a:ea typeface="Roboto"/>
                    <a:cs typeface="Roboto"/>
                  </a:rPr>
                  <a:t> Complexes</a:t>
                </a: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latin typeface="Roboto"/>
                    <a:ea typeface="Roboto"/>
                    <a:cs typeface="Roboto"/>
                  </a:rPr>
                  <a:t>Lipid Nanoparticles</a:t>
                </a: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latin typeface="Roboto"/>
                    <a:ea typeface="Roboto"/>
                    <a:cs typeface="Roboto"/>
                  </a:rPr>
                  <a:t>Nucleic Acid Complexes</a:t>
                </a: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 err="1">
                    <a:latin typeface="Roboto"/>
                    <a:ea typeface="Roboto"/>
                    <a:cs typeface="Roboto"/>
                  </a:rPr>
                  <a:t>Biomembranes</a:t>
                </a:r>
                <a:endParaRPr lang="en-US" dirty="0">
                  <a:latin typeface="Roboto"/>
                  <a:ea typeface="Roboto"/>
                  <a:cs typeface="Roboto"/>
                </a:endParaRP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latin typeface="Roboto"/>
                    <a:ea typeface="Roboto"/>
                    <a:cs typeface="Roboto"/>
                  </a:rPr>
                  <a:t>Biomaterials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9EBD353-644E-21F7-0DA0-A80D8AA0C7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5583"/>
              <a:stretch/>
            </p:blipFill>
            <p:spPr>
              <a:xfrm>
                <a:off x="3880525" y="3510787"/>
                <a:ext cx="2091300" cy="234547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EDE2A92-0D7D-92CB-6720-26DBB957D677}"/>
                  </a:ext>
                </a:extLst>
              </p:cNvPr>
              <p:cNvSpPr txBox="1"/>
              <p:nvPr/>
            </p:nvSpPr>
            <p:spPr>
              <a:xfrm>
                <a:off x="3902495" y="5780792"/>
                <a:ext cx="20473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Wellington Leite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804715C-32B0-0CAB-60F3-88C0A421565A}"/>
                </a:ext>
              </a:extLst>
            </p:cNvPr>
            <p:cNvGrpSpPr/>
            <p:nvPr/>
          </p:nvGrpSpPr>
          <p:grpSpPr>
            <a:xfrm>
              <a:off x="6182663" y="3407202"/>
              <a:ext cx="5788624" cy="2778776"/>
              <a:chOff x="6182663" y="3407202"/>
              <a:chExt cx="5788624" cy="2778776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370D258-D938-EC4C-872A-2BDD041CCFA0}"/>
                  </a:ext>
                </a:extLst>
              </p:cNvPr>
              <p:cNvSpPr/>
              <p:nvPr/>
            </p:nvSpPr>
            <p:spPr>
              <a:xfrm>
                <a:off x="6182663" y="3407202"/>
                <a:ext cx="5788624" cy="2724136"/>
              </a:xfrm>
              <a:prstGeom prst="rect">
                <a:avLst/>
              </a:prstGeom>
              <a:solidFill>
                <a:srgbClr val="C3B6FF"/>
              </a:solidFill>
              <a:ln w="6186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182880" tIns="91440" rIns="182880" bIns="91440" rtlCol="0" anchor="t"/>
              <a:lstStyle/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b="1" dirty="0">
                    <a:latin typeface="Roboto"/>
                    <a:ea typeface="Roboto"/>
                    <a:cs typeface="Roboto"/>
                  </a:rPr>
                  <a:t>                              Scientific Associate</a:t>
                </a:r>
                <a:endParaRPr lang="en-US" dirty="0">
                  <a:latin typeface="Roboto"/>
                  <a:ea typeface="Roboto"/>
                  <a:cs typeface="Roboto"/>
                </a:endParaRP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latin typeface="Roboto"/>
                    <a:ea typeface="Roboto"/>
                    <a:cs typeface="Roboto"/>
                  </a:rPr>
                  <a:t>	</a:t>
                </a: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latin typeface="Roboto"/>
                    <a:ea typeface="Roboto"/>
                    <a:cs typeface="Roboto"/>
                  </a:rPr>
                  <a:t>                                   Instrument Operations</a:t>
                </a: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latin typeface="Roboto"/>
                    <a:ea typeface="Roboto"/>
                    <a:cs typeface="Roboto"/>
                  </a:rPr>
                  <a:t>                                   User Training</a:t>
                </a: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latin typeface="Roboto"/>
                    <a:ea typeface="Roboto"/>
                    <a:cs typeface="Roboto"/>
                  </a:rPr>
                  <a:t>                                   Testing Sample Environments</a:t>
                </a: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latin typeface="Roboto"/>
                    <a:ea typeface="Roboto"/>
                    <a:cs typeface="Roboto"/>
                  </a:rPr>
                  <a:t>                                   Coordinate maintenance jobs</a:t>
                </a:r>
              </a:p>
              <a:p>
                <a:pPr>
                  <a:lnSpc>
                    <a:spcPct val="90000"/>
                  </a:lnSpc>
                  <a:spcBef>
                    <a:spcPts val="300"/>
                  </a:spcBef>
                  <a:spcAft>
                    <a:spcPts val="60"/>
                  </a:spcAft>
                  <a:tabLst>
                    <a:tab pos="2168525" algn="l"/>
                  </a:tabLst>
                </a:pPr>
                <a:r>
                  <a:rPr lang="en-US" dirty="0">
                    <a:latin typeface="Roboto"/>
                    <a:ea typeface="Roboto"/>
                    <a:cs typeface="Roboto"/>
                  </a:rPr>
                  <a:t>                                   Maintain Safe Procedures</a:t>
                </a:r>
              </a:p>
            </p:txBody>
          </p:sp>
          <p:pic>
            <p:nvPicPr>
              <p:cNvPr id="34" name="Picture 33" descr="A person smiling for the camera&#10;&#10;AI-generated content may be incorrect.">
                <a:extLst>
                  <a:ext uri="{FF2B5EF4-FFF2-40B4-BE49-F238E27FC236}">
                    <a16:creationId xmlns:a16="http://schemas.microsoft.com/office/drawing/2014/main" id="{4A214E85-9C3F-B725-4480-48ED11CA6D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46448" y="3592540"/>
                <a:ext cx="1636479" cy="218197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998B13A-9F9E-96A0-C624-8FFF8E007BE2}"/>
                  </a:ext>
                </a:extLst>
              </p:cNvPr>
              <p:cNvSpPr txBox="1"/>
              <p:nvPr/>
            </p:nvSpPr>
            <p:spPr>
              <a:xfrm>
                <a:off x="6222016" y="5785868"/>
                <a:ext cx="19383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Felicia Gilliland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2465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8B94F-9DCA-1896-362A-FBD0D96F1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Bio-SANS Instrument will Maintain Capability Post-HBRR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F6DA12A-9604-7930-6912-0A4ECA8CDB0C}"/>
              </a:ext>
            </a:extLst>
          </p:cNvPr>
          <p:cNvSpPr/>
          <p:nvPr/>
        </p:nvSpPr>
        <p:spPr>
          <a:xfrm>
            <a:off x="208086" y="979516"/>
            <a:ext cx="6403503" cy="24656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186" cap="flat">
            <a:noFill/>
            <a:prstDash val="solid"/>
            <a:miter/>
          </a:ln>
        </p:spPr>
        <p:txBody>
          <a:bodyPr lIns="182880" tIns="91440" rIns="182880" bIns="91440" rtlCol="0" anchor="t"/>
          <a:lstStyle/>
          <a:p>
            <a:pPr marL="327025" indent="-327025">
              <a:lnSpc>
                <a:spcPct val="90000"/>
              </a:lnSpc>
              <a:spcAft>
                <a:spcPts val="60"/>
              </a:spcAft>
            </a:pPr>
            <a:endParaRPr lang="en-US" sz="500" b="1" dirty="0">
              <a:latin typeface="Roboto"/>
              <a:ea typeface="Roboto"/>
              <a:cs typeface="Roboto"/>
            </a:endParaRPr>
          </a:p>
          <a:p>
            <a:pPr marL="327025" indent="-327025">
              <a:lnSpc>
                <a:spcPct val="90000"/>
              </a:lnSpc>
              <a:spcAft>
                <a:spcPts val="60"/>
              </a:spcAft>
            </a:pPr>
            <a:r>
              <a:rPr lang="en-US" sz="2400" b="1" dirty="0">
                <a:latin typeface="Roboto"/>
                <a:ea typeface="Roboto"/>
                <a:cs typeface="Roboto"/>
              </a:rPr>
              <a:t>Post-HBRR (2030 Q3)</a:t>
            </a:r>
          </a:p>
          <a:p>
            <a:pPr marL="327025" indent="-327025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buAutoNum type="arabicPeriod"/>
            </a:pPr>
            <a:r>
              <a:rPr lang="en-US" sz="2200" dirty="0">
                <a:latin typeface="Roboto"/>
                <a:ea typeface="Roboto"/>
                <a:cs typeface="Roboto"/>
              </a:rPr>
              <a:t>New Beam Delivery Guide System</a:t>
            </a:r>
          </a:p>
          <a:p>
            <a:pPr marL="327025" indent="-327025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buFontTx/>
              <a:buAutoNum type="arabicPeriod"/>
            </a:pPr>
            <a:r>
              <a:rPr lang="en-US" sz="2200" dirty="0">
                <a:ea typeface="Roboto"/>
                <a:cs typeface="Roboto"/>
              </a:rPr>
              <a:t>Beam bending by an additional 3°</a:t>
            </a:r>
          </a:p>
          <a:p>
            <a:pPr marL="327025" indent="-327025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buAutoNum type="arabicPeriod"/>
            </a:pPr>
            <a:r>
              <a:rPr lang="en-US" sz="2200" dirty="0">
                <a:latin typeface="Roboto"/>
                <a:ea typeface="Roboto"/>
                <a:cs typeface="Roboto"/>
              </a:rPr>
              <a:t>Airbus Velocity Selector (higher transmission)</a:t>
            </a:r>
          </a:p>
          <a:p>
            <a:pPr marL="327025" indent="-327025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buFontTx/>
              <a:buAutoNum type="arabicPeriod"/>
            </a:pPr>
            <a:r>
              <a:rPr lang="en-US" sz="2200" dirty="0">
                <a:ea typeface="Roboto"/>
                <a:cs typeface="Roboto"/>
              </a:rPr>
              <a:t>Access to 4.5 </a:t>
            </a:r>
            <a:r>
              <a:rPr lang="en-US" sz="2200" dirty="0" err="1">
                <a:ea typeface="Roboto"/>
                <a:cs typeface="Roboto"/>
              </a:rPr>
              <a:t>Å</a:t>
            </a:r>
            <a:endParaRPr lang="en-US" sz="2200" dirty="0">
              <a:ea typeface="Roboto"/>
              <a:cs typeface="Roboto"/>
            </a:endParaRPr>
          </a:p>
          <a:p>
            <a:pPr marL="327025" indent="-327025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buFontTx/>
              <a:buAutoNum type="arabicPeriod"/>
            </a:pPr>
            <a:r>
              <a:rPr lang="en-US" sz="2200" dirty="0">
                <a:latin typeface="Roboto"/>
                <a:ea typeface="Roboto"/>
                <a:cs typeface="Roboto"/>
              </a:rPr>
              <a:t> </a:t>
            </a:r>
            <a:r>
              <a:rPr lang="en-US" sz="2200" i="1" dirty="0" err="1">
                <a:latin typeface="Roboto"/>
                <a:ea typeface="Roboto"/>
                <a:cs typeface="Roboto"/>
              </a:rPr>
              <a:t>Q</a:t>
            </a:r>
            <a:r>
              <a:rPr lang="en-US" sz="2200" baseline="-25000" dirty="0" err="1">
                <a:latin typeface="Roboto"/>
                <a:ea typeface="Roboto"/>
                <a:cs typeface="Roboto"/>
              </a:rPr>
              <a:t>max</a:t>
            </a:r>
            <a:r>
              <a:rPr lang="en-US" sz="2200" dirty="0">
                <a:latin typeface="Roboto"/>
                <a:ea typeface="Roboto"/>
                <a:cs typeface="Roboto"/>
              </a:rPr>
              <a:t> = 1.2 </a:t>
            </a:r>
            <a:r>
              <a:rPr lang="en-US" sz="2200" dirty="0" err="1">
                <a:latin typeface="Roboto"/>
                <a:ea typeface="Roboto"/>
                <a:cs typeface="Roboto"/>
              </a:rPr>
              <a:t>Å</a:t>
            </a:r>
            <a:r>
              <a:rPr lang="en-US" sz="2200" baseline="30000" dirty="0">
                <a:latin typeface="Roboto"/>
                <a:ea typeface="Roboto"/>
                <a:cs typeface="Roboto"/>
              </a:rPr>
              <a:t>–1</a:t>
            </a:r>
            <a:r>
              <a:rPr lang="en-US" sz="2200" dirty="0">
                <a:latin typeface="Roboto"/>
                <a:ea typeface="Roboto"/>
                <a:cs typeface="Roboto"/>
              </a:rPr>
              <a:t> (from 1.0 </a:t>
            </a:r>
            <a:r>
              <a:rPr lang="en-US" sz="2200" dirty="0" err="1">
                <a:latin typeface="Roboto"/>
                <a:ea typeface="Roboto"/>
                <a:cs typeface="Roboto"/>
              </a:rPr>
              <a:t>Å</a:t>
            </a:r>
            <a:r>
              <a:rPr lang="en-US" sz="2200" baseline="30000" dirty="0">
                <a:latin typeface="Roboto"/>
                <a:ea typeface="Roboto"/>
                <a:cs typeface="Roboto"/>
              </a:rPr>
              <a:t>–1</a:t>
            </a:r>
            <a:r>
              <a:rPr lang="en-US" sz="2200" dirty="0">
                <a:latin typeface="Roboto"/>
                <a:ea typeface="Roboto"/>
                <a:cs typeface="Roboto"/>
              </a:rPr>
              <a:t>)</a:t>
            </a:r>
          </a:p>
          <a:p>
            <a:pPr marL="327025" indent="-327025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buAutoNum type="arabicPeriod"/>
            </a:pPr>
            <a:endParaRPr lang="en-US" dirty="0">
              <a:latin typeface="Roboto"/>
              <a:ea typeface="Roboto"/>
              <a:cs typeface="Roboto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57C49B4-9FB2-AC69-1DA5-44C178958686}"/>
              </a:ext>
            </a:extLst>
          </p:cNvPr>
          <p:cNvGrpSpPr/>
          <p:nvPr/>
        </p:nvGrpSpPr>
        <p:grpSpPr>
          <a:xfrm>
            <a:off x="1264559" y="3582639"/>
            <a:ext cx="3991750" cy="2787467"/>
            <a:chOff x="4970314" y="1288635"/>
            <a:chExt cx="3991750" cy="2787467"/>
          </a:xfrm>
        </p:grpSpPr>
        <p:pic>
          <p:nvPicPr>
            <p:cNvPr id="15" name="Image" descr="Image">
              <a:extLst>
                <a:ext uri="{FF2B5EF4-FFF2-40B4-BE49-F238E27FC236}">
                  <a16:creationId xmlns:a16="http://schemas.microsoft.com/office/drawing/2014/main" id="{C28E8DB4-5731-2AAD-4559-036452000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970314" y="1288635"/>
              <a:ext cx="3733672" cy="26031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" name="~3">
              <a:extLst>
                <a:ext uri="{FF2B5EF4-FFF2-40B4-BE49-F238E27FC236}">
                  <a16:creationId xmlns:a16="http://schemas.microsoft.com/office/drawing/2014/main" id="{A6574A67-130C-B66E-F922-DDD3FB59066B}"/>
                </a:ext>
              </a:extLst>
            </p:cNvPr>
            <p:cNvSpPr txBox="1"/>
            <p:nvPr/>
          </p:nvSpPr>
          <p:spPr>
            <a:xfrm>
              <a:off x="5803307" y="3563141"/>
              <a:ext cx="811119" cy="512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none" lIns="101600" tIns="101600" rIns="101600" bIns="101600" numCol="1" anchor="ctr">
              <a:spAutoFit/>
            </a:bodyPr>
            <a:lstStyle>
              <a:lvl1pPr>
                <a:defRPr sz="4400" b="1" i="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lang="en-US" sz="2000">
                  <a:solidFill>
                    <a:srgbClr val="016F00"/>
                  </a:solidFill>
                </a:rPr>
                <a:t>4.5 </a:t>
              </a:r>
              <a:r>
                <a:rPr lang="en-US" sz="2000" err="1">
                  <a:solidFill>
                    <a:srgbClr val="016F00"/>
                  </a:solidFill>
                </a:rPr>
                <a:t>Å</a:t>
              </a:r>
              <a:endParaRPr sz="2000">
                <a:solidFill>
                  <a:srgbClr val="016F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20ACFAA-BDC0-5757-A0A9-7378B8E2465C}"/>
                </a:ext>
              </a:extLst>
            </p:cNvPr>
            <p:cNvSpPr txBox="1"/>
            <p:nvPr/>
          </p:nvSpPr>
          <p:spPr>
            <a:xfrm>
              <a:off x="7258633" y="1432469"/>
              <a:ext cx="170343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/>
                <a:t>Current Instrument Planned Upgrade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57987B4-6292-13A4-B630-1A429985978B}"/>
                </a:ext>
              </a:extLst>
            </p:cNvPr>
            <p:cNvCxnSpPr>
              <a:cxnSpLocks/>
            </p:cNvCxnSpPr>
            <p:nvPr/>
          </p:nvCxnSpPr>
          <p:spPr>
            <a:xfrm>
              <a:off x="6863644" y="1582164"/>
              <a:ext cx="394989" cy="0"/>
            </a:xfrm>
            <a:prstGeom prst="line">
              <a:avLst/>
            </a:prstGeom>
            <a:ln w="38100">
              <a:solidFill>
                <a:srgbClr val="1E77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0104955-A97F-4641-E3AB-B30859E02365}"/>
                </a:ext>
              </a:extLst>
            </p:cNvPr>
            <p:cNvCxnSpPr>
              <a:cxnSpLocks/>
            </p:cNvCxnSpPr>
            <p:nvPr/>
          </p:nvCxnSpPr>
          <p:spPr>
            <a:xfrm>
              <a:off x="6863644" y="1793486"/>
              <a:ext cx="403643" cy="0"/>
            </a:xfrm>
            <a:prstGeom prst="line">
              <a:avLst/>
            </a:prstGeom>
            <a:ln w="38100">
              <a:solidFill>
                <a:srgbClr val="FF7F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AA555B8-A946-2819-881D-40010883D357}"/>
              </a:ext>
            </a:extLst>
          </p:cNvPr>
          <p:cNvGrpSpPr/>
          <p:nvPr/>
        </p:nvGrpSpPr>
        <p:grpSpPr>
          <a:xfrm>
            <a:off x="5980573" y="3109475"/>
            <a:ext cx="4572342" cy="3618361"/>
            <a:chOff x="7012256" y="3737017"/>
            <a:chExt cx="4572342" cy="3618361"/>
          </a:xfrm>
        </p:grpSpPr>
        <p:pic>
          <p:nvPicPr>
            <p:cNvPr id="32" name="Scattering_Diameter_V2.pdf" descr="Scattering_Diameter_V2.pdf">
              <a:extLst>
                <a:ext uri="{FF2B5EF4-FFF2-40B4-BE49-F238E27FC236}">
                  <a16:creationId xmlns:a16="http://schemas.microsoft.com/office/drawing/2014/main" id="{3C03B54B-6881-F310-9C1B-90B7A3E9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89061" y="4303335"/>
              <a:ext cx="1946439" cy="2278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" name="Image" descr="Image">
              <a:extLst>
                <a:ext uri="{FF2B5EF4-FFF2-40B4-BE49-F238E27FC236}">
                  <a16:creationId xmlns:a16="http://schemas.microsoft.com/office/drawing/2014/main" id="{AE14AD49-DD95-66BD-4170-D6A242631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6561" y="4061733"/>
              <a:ext cx="1242955" cy="23833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" name="Image" descr="Image">
              <a:extLst>
                <a:ext uri="{FF2B5EF4-FFF2-40B4-BE49-F238E27FC236}">
                  <a16:creationId xmlns:a16="http://schemas.microsoft.com/office/drawing/2014/main" id="{F3C924B7-0719-0E22-241B-D0B0A7E3E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56990" y="3838488"/>
              <a:ext cx="686441" cy="4188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Image" descr="Image">
              <a:extLst>
                <a:ext uri="{FF2B5EF4-FFF2-40B4-BE49-F238E27FC236}">
                  <a16:creationId xmlns:a16="http://schemas.microsoft.com/office/drawing/2014/main" id="{BE64AA71-D863-4117-3981-6D53F721E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23894" y="5540047"/>
              <a:ext cx="543259" cy="5679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" name="Image" descr="Image">
              <a:extLst>
                <a:ext uri="{FF2B5EF4-FFF2-40B4-BE49-F238E27FC236}">
                  <a16:creationId xmlns:a16="http://schemas.microsoft.com/office/drawing/2014/main" id="{F0C737B4-9875-CD8C-9E09-C1929E6AF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7409" y="6289513"/>
              <a:ext cx="810268" cy="284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" name="Image" descr="Image">
              <a:extLst>
                <a:ext uri="{FF2B5EF4-FFF2-40B4-BE49-F238E27FC236}">
                  <a16:creationId xmlns:a16="http://schemas.microsoft.com/office/drawing/2014/main" id="{A706CEC9-ECF8-6727-9E84-24B076952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05063" y="4114170"/>
              <a:ext cx="703887" cy="3457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" name="Image" descr="Image">
              <a:extLst>
                <a:ext uri="{FF2B5EF4-FFF2-40B4-BE49-F238E27FC236}">
                  <a16:creationId xmlns:a16="http://schemas.microsoft.com/office/drawing/2014/main" id="{1F7A0962-8ADF-FDC2-A3C5-8D0495C2F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90035" y="5002079"/>
              <a:ext cx="420458" cy="4204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" name="Image" descr="Image">
              <a:extLst>
                <a:ext uri="{FF2B5EF4-FFF2-40B4-BE49-F238E27FC236}">
                  <a16:creationId xmlns:a16="http://schemas.microsoft.com/office/drawing/2014/main" id="{3485954C-057B-8654-6671-139B95797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12256" y="4604500"/>
              <a:ext cx="928159" cy="1999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FAE6489-B6CC-C167-2FD1-54311E73CEA3}"/>
                </a:ext>
              </a:extLst>
            </p:cNvPr>
            <p:cNvSpPr txBox="1"/>
            <p:nvPr/>
          </p:nvSpPr>
          <p:spPr>
            <a:xfrm>
              <a:off x="8346461" y="3737017"/>
              <a:ext cx="26645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Microbial Nanoparticles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AB38147-BF23-43F1-4760-CB8F277F3F71}"/>
                </a:ext>
              </a:extLst>
            </p:cNvPr>
            <p:cNvSpPr txBox="1"/>
            <p:nvPr/>
          </p:nvSpPr>
          <p:spPr>
            <a:xfrm>
              <a:off x="7336539" y="6832158"/>
              <a:ext cx="424805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>
                  <a:solidFill>
                    <a:srgbClr val="28A351"/>
                  </a:solidFill>
                </a:rPr>
                <a:t>Soliman </a:t>
              </a:r>
              <a:r>
                <a:rPr lang="en-US" sz="1400" i="1">
                  <a:solidFill>
                    <a:srgbClr val="28A351"/>
                  </a:solidFill>
                </a:rPr>
                <a:t>et al. Environmental Science: Nano</a:t>
              </a:r>
              <a:r>
                <a:rPr lang="en-US" sz="1400">
                  <a:solidFill>
                    <a:srgbClr val="28A351"/>
                  </a:solidFill>
                </a:rPr>
                <a:t> (</a:t>
              </a:r>
              <a:r>
                <a:rPr lang="en-US" sz="1400" b="1">
                  <a:solidFill>
                    <a:srgbClr val="28A351"/>
                  </a:solidFill>
                </a:rPr>
                <a:t>2022</a:t>
              </a:r>
              <a:r>
                <a:rPr lang="en-US" sz="1400">
                  <a:solidFill>
                    <a:srgbClr val="28A351"/>
                  </a:solidFill>
                </a:rPr>
                <a:t>)</a:t>
              </a:r>
            </a:p>
            <a:p>
              <a:r>
                <a:rPr lang="en-US" sz="1400" b="1">
                  <a:solidFill>
                    <a:srgbClr val="28A351"/>
                  </a:solidFill>
                </a:rPr>
                <a:t>DOI</a:t>
              </a:r>
              <a:r>
                <a:rPr lang="en-US" sz="1400" b="1">
                  <a:solidFill>
                    <a:srgbClr val="00B050"/>
                  </a:solidFill>
                </a:rPr>
                <a:t>:</a:t>
              </a:r>
              <a:r>
                <a:rPr lang="en-US" sz="1400">
                  <a:solidFill>
                    <a:srgbClr val="00B050"/>
                  </a:solidFill>
                </a:rPr>
                <a:t> </a:t>
              </a:r>
              <a:r>
                <a:rPr lang="en-US" sz="1400">
                  <a:solidFill>
                    <a:srgbClr val="00B050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Times New Roman" panose="02020603050405020304" pitchFamily="18" charset="0"/>
                  <a:hlinkClick r:id="rId11"/>
                </a:rPr>
                <a:t>10.1039/D2EN00263A</a:t>
              </a:r>
              <a:endParaRPr lang="en-US" sz="14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93568BF-5F59-9061-36E7-6BF9CEFF7AE6}"/>
              </a:ext>
            </a:extLst>
          </p:cNvPr>
          <p:cNvGrpSpPr/>
          <p:nvPr/>
        </p:nvGrpSpPr>
        <p:grpSpPr>
          <a:xfrm>
            <a:off x="6606147" y="1218829"/>
            <a:ext cx="5599943" cy="2351898"/>
            <a:chOff x="7415589" y="840849"/>
            <a:chExt cx="5599943" cy="2351898"/>
          </a:xfrm>
        </p:grpSpPr>
        <p:sp>
          <p:nvSpPr>
            <p:cNvPr id="4" name="Line">
              <a:extLst>
                <a:ext uri="{FF2B5EF4-FFF2-40B4-BE49-F238E27FC236}">
                  <a16:creationId xmlns:a16="http://schemas.microsoft.com/office/drawing/2014/main" id="{EFA74E88-46FD-343E-B786-C82E053B9461}"/>
                </a:ext>
              </a:extLst>
            </p:cNvPr>
            <p:cNvSpPr/>
            <p:nvPr/>
          </p:nvSpPr>
          <p:spPr>
            <a:xfrm>
              <a:off x="8230867" y="1109425"/>
              <a:ext cx="3777119" cy="0"/>
            </a:xfrm>
            <a:prstGeom prst="line">
              <a:avLst/>
            </a:prstGeom>
            <a:noFill/>
            <a:ln w="38100" cap="flat">
              <a:solidFill>
                <a:schemeClr val="accent3">
                  <a:lumMod val="60000"/>
                  <a:lumOff val="4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" name="Line">
              <a:extLst>
                <a:ext uri="{FF2B5EF4-FFF2-40B4-BE49-F238E27FC236}">
                  <a16:creationId xmlns:a16="http://schemas.microsoft.com/office/drawing/2014/main" id="{0B5A7E66-8E3F-C00B-FD1B-304620C7440B}"/>
                </a:ext>
              </a:extLst>
            </p:cNvPr>
            <p:cNvSpPr/>
            <p:nvPr/>
          </p:nvSpPr>
          <p:spPr>
            <a:xfrm>
              <a:off x="8230867" y="1109135"/>
              <a:ext cx="3747048" cy="684351"/>
            </a:xfrm>
            <a:prstGeom prst="line">
              <a:avLst/>
            </a:prstGeom>
            <a:noFill/>
            <a:ln w="38100" cap="flat">
              <a:solidFill>
                <a:schemeClr val="accent4">
                  <a:lumMod val="75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6" name="Line">
              <a:extLst>
                <a:ext uri="{FF2B5EF4-FFF2-40B4-BE49-F238E27FC236}">
                  <a16:creationId xmlns:a16="http://schemas.microsoft.com/office/drawing/2014/main" id="{569AC5A4-406E-3695-BAFC-6847D44CEA0C}"/>
                </a:ext>
              </a:extLst>
            </p:cNvPr>
            <p:cNvSpPr/>
            <p:nvPr/>
          </p:nvSpPr>
          <p:spPr>
            <a:xfrm>
              <a:off x="10217150" y="1793486"/>
              <a:ext cx="1137477" cy="1052091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7" name="Line">
              <a:extLst>
                <a:ext uri="{FF2B5EF4-FFF2-40B4-BE49-F238E27FC236}">
                  <a16:creationId xmlns:a16="http://schemas.microsoft.com/office/drawing/2014/main" id="{F9715223-B18F-46DA-4A3E-E0887C1D9B62}"/>
                </a:ext>
              </a:extLst>
            </p:cNvPr>
            <p:cNvSpPr/>
            <p:nvPr/>
          </p:nvSpPr>
          <p:spPr>
            <a:xfrm>
              <a:off x="9272605" y="1316168"/>
              <a:ext cx="948422" cy="470257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8" name="Line">
              <a:extLst>
                <a:ext uri="{FF2B5EF4-FFF2-40B4-BE49-F238E27FC236}">
                  <a16:creationId xmlns:a16="http://schemas.microsoft.com/office/drawing/2014/main" id="{E7127B4D-5EFD-D658-F7DE-EEC05D035356}"/>
                </a:ext>
              </a:extLst>
            </p:cNvPr>
            <p:cNvSpPr/>
            <p:nvPr/>
          </p:nvSpPr>
          <p:spPr>
            <a:xfrm>
              <a:off x="9050755" y="1203469"/>
              <a:ext cx="525947" cy="169133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" name="Line">
              <a:extLst>
                <a:ext uri="{FF2B5EF4-FFF2-40B4-BE49-F238E27FC236}">
                  <a16:creationId xmlns:a16="http://schemas.microsoft.com/office/drawing/2014/main" id="{A500A6CC-0C78-AABC-9064-88D1CD9A80FD}"/>
                </a:ext>
              </a:extLst>
            </p:cNvPr>
            <p:cNvSpPr/>
            <p:nvPr/>
          </p:nvSpPr>
          <p:spPr>
            <a:xfrm>
              <a:off x="10015071" y="1601661"/>
              <a:ext cx="417349" cy="281506"/>
            </a:xfrm>
            <a:prstGeom prst="line">
              <a:avLst/>
            </a:prstGeom>
            <a:noFill/>
            <a:ln w="1270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8" name="Connection Line">
              <a:extLst>
                <a:ext uri="{FF2B5EF4-FFF2-40B4-BE49-F238E27FC236}">
                  <a16:creationId xmlns:a16="http://schemas.microsoft.com/office/drawing/2014/main" id="{BF785C67-73C1-C811-B44C-3C31A0F7E562}"/>
                </a:ext>
              </a:extLst>
            </p:cNvPr>
            <p:cNvSpPr/>
            <p:nvPr/>
          </p:nvSpPr>
          <p:spPr>
            <a:xfrm>
              <a:off x="10453873" y="1573598"/>
              <a:ext cx="287721" cy="427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17" h="21600" extrusionOk="0">
                  <a:moveTo>
                    <a:pt x="17387" y="0"/>
                  </a:moveTo>
                  <a:cubicBezTo>
                    <a:pt x="21600" y="13204"/>
                    <a:pt x="15804" y="20404"/>
                    <a:pt x="0" y="21600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C0112E8-EE95-75FD-7275-08B1861651D2}"/>
                </a:ext>
              </a:extLst>
            </p:cNvPr>
            <p:cNvSpPr txBox="1"/>
            <p:nvPr/>
          </p:nvSpPr>
          <p:spPr>
            <a:xfrm>
              <a:off x="10696471" y="1761252"/>
              <a:ext cx="733844" cy="372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7.22°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B53AB3-EEC8-D9E0-E204-B2854C1D929B}"/>
                </a:ext>
              </a:extLst>
            </p:cNvPr>
            <p:cNvSpPr txBox="1"/>
            <p:nvPr/>
          </p:nvSpPr>
          <p:spPr>
            <a:xfrm>
              <a:off x="11322322" y="2669527"/>
              <a:ext cx="13111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NB3 Beamline Centerline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FFA1DEF-2525-A66C-F2B0-BAE38A0BDC17}"/>
                </a:ext>
              </a:extLst>
            </p:cNvPr>
            <p:cNvSpPr txBox="1"/>
            <p:nvPr/>
          </p:nvSpPr>
          <p:spPr>
            <a:xfrm>
              <a:off x="11909636" y="1548597"/>
              <a:ext cx="11058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Instrument Centerline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A763996-1547-AD23-F63E-EF99453F1A69}"/>
                </a:ext>
              </a:extLst>
            </p:cNvPr>
            <p:cNvSpPr txBox="1"/>
            <p:nvPr/>
          </p:nvSpPr>
          <p:spPr>
            <a:xfrm>
              <a:off x="11417357" y="2109944"/>
              <a:ext cx="418355" cy="372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9°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98831A6-528F-536F-B768-0695814652F1}"/>
                </a:ext>
              </a:extLst>
            </p:cNvPr>
            <p:cNvSpPr txBox="1"/>
            <p:nvPr/>
          </p:nvSpPr>
          <p:spPr>
            <a:xfrm>
              <a:off x="11899638" y="840849"/>
              <a:ext cx="11058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Beam Centerline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D56C6B-6C61-CD43-9DAA-8650D4A8A346}"/>
                </a:ext>
              </a:extLst>
            </p:cNvPr>
            <p:cNvSpPr txBox="1"/>
            <p:nvPr/>
          </p:nvSpPr>
          <p:spPr>
            <a:xfrm>
              <a:off x="7415589" y="861504"/>
              <a:ext cx="892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Neutron </a:t>
              </a:r>
            </a:p>
            <a:p>
              <a:r>
                <a:rPr lang="en-US" sz="1400"/>
                <a:t>Reactor</a:t>
              </a:r>
            </a:p>
          </p:txBody>
        </p:sp>
        <p:sp>
          <p:nvSpPr>
            <p:cNvPr id="63" name="Line">
              <a:extLst>
                <a:ext uri="{FF2B5EF4-FFF2-40B4-BE49-F238E27FC236}">
                  <a16:creationId xmlns:a16="http://schemas.microsoft.com/office/drawing/2014/main" id="{33420252-BFC9-F28F-7752-F2AF706540FD}"/>
                </a:ext>
              </a:extLst>
            </p:cNvPr>
            <p:cNvSpPr/>
            <p:nvPr/>
          </p:nvSpPr>
          <p:spPr>
            <a:xfrm>
              <a:off x="9669380" y="1371361"/>
              <a:ext cx="2097741" cy="384554"/>
            </a:xfrm>
            <a:prstGeom prst="line">
              <a:avLst/>
            </a:prstGeom>
            <a:noFill/>
            <a:ln w="57150" cap="flat">
              <a:solidFill>
                <a:schemeClr val="bg1"/>
              </a:solidFill>
              <a:prstDash val="dash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43" name="Connection Line">
              <a:extLst>
                <a:ext uri="{FF2B5EF4-FFF2-40B4-BE49-F238E27FC236}">
                  <a16:creationId xmlns:a16="http://schemas.microsoft.com/office/drawing/2014/main" id="{3088FFE2-97AA-8BF7-99A0-F78283693A36}"/>
                </a:ext>
              </a:extLst>
            </p:cNvPr>
            <p:cNvSpPr/>
            <p:nvPr/>
          </p:nvSpPr>
          <p:spPr>
            <a:xfrm>
              <a:off x="10873748" y="1109136"/>
              <a:ext cx="695968" cy="128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17" h="21600" extrusionOk="0">
                  <a:moveTo>
                    <a:pt x="17387" y="0"/>
                  </a:moveTo>
                  <a:cubicBezTo>
                    <a:pt x="21600" y="13204"/>
                    <a:pt x="15804" y="20404"/>
                    <a:pt x="0" y="21600"/>
                  </a:cubicBez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/>
            <a:lstStyle/>
            <a:p>
              <a:endParaRPr/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DBA9C25-7BCA-EED6-B116-C5B766C3A19F}"/>
              </a:ext>
            </a:extLst>
          </p:cNvPr>
          <p:cNvCxnSpPr/>
          <p:nvPr/>
        </p:nvCxnSpPr>
        <p:spPr>
          <a:xfrm>
            <a:off x="2467841" y="5826368"/>
            <a:ext cx="0" cy="153600"/>
          </a:xfrm>
          <a:prstGeom prst="line">
            <a:avLst/>
          </a:prstGeom>
          <a:ln w="12700">
            <a:solidFill>
              <a:srgbClr val="016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7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7D479-C683-34AC-9236-3A2B5E82C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54704-3E75-6BAE-2A75-80837DF5C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 Complex/RNA/RNA-LNP – Wellington Leite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46C028-0679-6183-AA3D-CA6B0324A951}"/>
              </a:ext>
            </a:extLst>
          </p:cNvPr>
          <p:cNvSpPr/>
          <p:nvPr/>
        </p:nvSpPr>
        <p:spPr>
          <a:xfrm>
            <a:off x="4820126" y="1077642"/>
            <a:ext cx="2932475" cy="411480"/>
          </a:xfrm>
          <a:prstGeom prst="rect">
            <a:avLst/>
          </a:prstGeom>
          <a:solidFill>
            <a:schemeClr val="tx2"/>
          </a:solidFill>
          <a:ln w="6186" cap="flat">
            <a:noFill/>
            <a:prstDash val="solid"/>
            <a:miter/>
          </a:ln>
        </p:spPr>
        <p:txBody>
          <a:bodyPr lIns="182880" tIns="91440" rIns="182880" bIns="91440" rtlCol="0" anchor="ctr"/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dirty="0">
                <a:solidFill>
                  <a:schemeClr val="bg1"/>
                </a:solidFill>
                <a:ea typeface="Roboto"/>
                <a:cs typeface="Roboto"/>
              </a:rPr>
              <a:t>RNA–Lipid Nanoparticle</a:t>
            </a:r>
            <a:endParaRPr lang="en-US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5246C41-C81C-6E0F-55B4-40FF1E6CFA7B}"/>
              </a:ext>
            </a:extLst>
          </p:cNvPr>
          <p:cNvGrpSpPr/>
          <p:nvPr/>
        </p:nvGrpSpPr>
        <p:grpSpPr>
          <a:xfrm>
            <a:off x="4391195" y="2268839"/>
            <a:ext cx="3797539" cy="3216518"/>
            <a:chOff x="4321519" y="4163423"/>
            <a:chExt cx="4671355" cy="3912224"/>
          </a:xfrm>
        </p:grpSpPr>
        <p:pic>
          <p:nvPicPr>
            <p:cNvPr id="39" name="Picture 38" descr="Diagram&#10;&#10;AI-generated content may be incorrect.">
              <a:extLst>
                <a:ext uri="{FF2B5EF4-FFF2-40B4-BE49-F238E27FC236}">
                  <a16:creationId xmlns:a16="http://schemas.microsoft.com/office/drawing/2014/main" id="{5F8E1365-3DDA-EBEA-4056-DE0157329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1519" y="4163423"/>
              <a:ext cx="4671355" cy="178902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6DD1900-454F-A309-E12E-77B17BCE4405}"/>
                </a:ext>
              </a:extLst>
            </p:cNvPr>
            <p:cNvSpPr txBox="1"/>
            <p:nvPr/>
          </p:nvSpPr>
          <p:spPr>
            <a:xfrm>
              <a:off x="5069438" y="6302179"/>
              <a:ext cx="3335727" cy="636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28A351"/>
                  </a:solidFill>
                </a:rPr>
                <a:t>Thelen </a:t>
              </a:r>
              <a:r>
                <a:rPr lang="en-US" sz="1400" i="1" dirty="0">
                  <a:solidFill>
                    <a:srgbClr val="28A351"/>
                  </a:solidFill>
                </a:rPr>
                <a:t>et al. ACS Nano </a:t>
              </a:r>
              <a:r>
                <a:rPr lang="en-US" sz="1400" dirty="0">
                  <a:solidFill>
                    <a:srgbClr val="28A351"/>
                  </a:solidFill>
                </a:rPr>
                <a:t>(</a:t>
              </a:r>
              <a:r>
                <a:rPr lang="en-US" sz="1400" b="1" dirty="0">
                  <a:solidFill>
                    <a:srgbClr val="28A351"/>
                  </a:solidFill>
                </a:rPr>
                <a:t>2024</a:t>
              </a:r>
              <a:r>
                <a:rPr lang="en-US" sz="1400" dirty="0">
                  <a:solidFill>
                    <a:srgbClr val="28A351"/>
                  </a:solidFill>
                </a:rPr>
                <a:t>) </a:t>
              </a:r>
              <a:r>
                <a:rPr lang="en-US" sz="1400" b="1" dirty="0">
                  <a:solidFill>
                    <a:srgbClr val="28A351"/>
                  </a:solidFill>
                </a:rPr>
                <a:t>DOI:</a:t>
              </a:r>
              <a:r>
                <a:rPr lang="en-US" sz="1400" dirty="0">
                  <a:solidFill>
                    <a:srgbClr val="28A351"/>
                  </a:solidFill>
                </a:rPr>
                <a:t> </a:t>
              </a:r>
              <a:r>
                <a:rPr lang="en-US" sz="1400" dirty="0">
                  <a:solidFill>
                    <a:srgbClr val="28A351"/>
                  </a:solidFill>
                  <a:hlinkClick r:id="rId4"/>
                </a:rPr>
                <a:t>10.1021/acsnano.3c08014</a:t>
              </a:r>
              <a:endParaRPr lang="en-US" sz="1400" dirty="0">
                <a:solidFill>
                  <a:srgbClr val="28A351"/>
                </a:solidFill>
              </a:endParaRPr>
            </a:p>
          </p:txBody>
        </p:sp>
        <p:pic>
          <p:nvPicPr>
            <p:cNvPr id="40" name="Picture 39" descr="Logo&#10;&#10;AI-generated content may be incorrect.">
              <a:extLst>
                <a:ext uri="{FF2B5EF4-FFF2-40B4-BE49-F238E27FC236}">
                  <a16:creationId xmlns:a16="http://schemas.microsoft.com/office/drawing/2014/main" id="{E57430DB-B562-3A1E-19F2-2FB06CDC1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9817" y="7181545"/>
              <a:ext cx="1589516" cy="8941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0A13C8B-0EE6-534F-908D-217E49AABF0B}"/>
              </a:ext>
            </a:extLst>
          </p:cNvPr>
          <p:cNvSpPr/>
          <p:nvPr/>
        </p:nvSpPr>
        <p:spPr>
          <a:xfrm>
            <a:off x="685969" y="1080113"/>
            <a:ext cx="2744921" cy="411480"/>
          </a:xfrm>
          <a:prstGeom prst="rect">
            <a:avLst/>
          </a:prstGeom>
          <a:solidFill>
            <a:schemeClr val="tx2"/>
          </a:solidFill>
          <a:ln w="6186" cap="flat">
            <a:noFill/>
            <a:prstDash val="solid"/>
            <a:miter/>
          </a:ln>
        </p:spPr>
        <p:txBody>
          <a:bodyPr lIns="182880" tIns="91440" rIns="182880" bIns="91440" rtlCol="0" anchor="ctr"/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Method Development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7DD88FC-8870-424F-02F6-439420D24D38}"/>
              </a:ext>
            </a:extLst>
          </p:cNvPr>
          <p:cNvGrpSpPr/>
          <p:nvPr/>
        </p:nvGrpSpPr>
        <p:grpSpPr>
          <a:xfrm>
            <a:off x="-299" y="2252392"/>
            <a:ext cx="4298807" cy="3003778"/>
            <a:chOff x="7802353" y="4686306"/>
            <a:chExt cx="4627078" cy="2902222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C2DD9FA0-A952-7314-C618-12EF4A9A0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11983" y="4686306"/>
              <a:ext cx="4046804" cy="1332073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6974AEE-94FE-0089-EF22-2C7945474F30}"/>
                </a:ext>
              </a:extLst>
            </p:cNvPr>
            <p:cNvSpPr txBox="1"/>
            <p:nvPr/>
          </p:nvSpPr>
          <p:spPr>
            <a:xfrm>
              <a:off x="7802353" y="6374564"/>
              <a:ext cx="46270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0" i="0" u="none" strike="noStrike" dirty="0">
                  <a:solidFill>
                    <a:srgbClr val="28A351"/>
                  </a:solidFill>
                  <a:effectLst/>
                </a:rPr>
                <a:t>Edwards </a:t>
              </a:r>
              <a:r>
                <a:rPr lang="en-US" sz="1400" b="0" i="1" u="none" strike="noStrike" dirty="0">
                  <a:solidFill>
                    <a:srgbClr val="28A351"/>
                  </a:solidFill>
                  <a:effectLst/>
                </a:rPr>
                <a:t>et al. ACS Measurement Science Au </a:t>
              </a:r>
              <a:r>
                <a:rPr lang="en-US" sz="1400" b="0" i="0" u="none" strike="noStrike" dirty="0">
                  <a:solidFill>
                    <a:srgbClr val="28A351"/>
                  </a:solidFill>
                  <a:effectLst/>
                </a:rPr>
                <a:t>(</a:t>
              </a:r>
              <a:r>
                <a:rPr lang="en-US" sz="1400" b="1" i="0" u="none" strike="noStrike" dirty="0">
                  <a:solidFill>
                    <a:srgbClr val="28A351"/>
                  </a:solidFill>
                  <a:effectLst/>
                </a:rPr>
                <a:t>2025</a:t>
              </a:r>
              <a:r>
                <a:rPr lang="en-US" sz="1400" b="0" i="0" u="none" strike="noStrike" dirty="0">
                  <a:solidFill>
                    <a:srgbClr val="28A351"/>
                  </a:solidFill>
                  <a:effectLst/>
                </a:rPr>
                <a:t>) </a:t>
              </a:r>
              <a:r>
                <a:rPr lang="en-US" sz="1400" b="1" i="0" u="none" strike="noStrike" dirty="0">
                  <a:solidFill>
                    <a:srgbClr val="28A351"/>
                  </a:solidFill>
                  <a:effectLst/>
                </a:rPr>
                <a:t>DOI:</a:t>
              </a:r>
              <a:r>
                <a:rPr lang="en-US" sz="1400" b="0" i="0" u="none" strike="noStrike" dirty="0">
                  <a:solidFill>
                    <a:srgbClr val="28A351"/>
                  </a:solidFill>
                  <a:effectLst/>
                </a:rPr>
                <a:t> </a:t>
              </a:r>
              <a:r>
                <a:rPr lang="en-US" sz="1400" b="0" i="0" u="none" strike="noStrike" dirty="0">
                  <a:solidFill>
                    <a:srgbClr val="28A351"/>
                  </a:solidFill>
                  <a:effectLst/>
                  <a:hlinkClick r:id="rId7"/>
                </a:rPr>
                <a:t>10.1021/acsmeasuresciau.5c00099</a:t>
              </a:r>
              <a:endParaRPr lang="en-US" sz="1400" b="0" i="0" u="none" strike="noStrike" dirty="0">
                <a:solidFill>
                  <a:srgbClr val="28A351"/>
                </a:solidFill>
                <a:effectLst/>
              </a:endParaRPr>
            </a:p>
          </p:txBody>
        </p:sp>
        <p:pic>
          <p:nvPicPr>
            <p:cNvPr id="85" name="Picture 84" descr="Shape&#10;&#10;AI-generated content may be incorrect.">
              <a:extLst>
                <a:ext uri="{FF2B5EF4-FFF2-40B4-BE49-F238E27FC236}">
                  <a16:creationId xmlns:a16="http://schemas.microsoft.com/office/drawing/2014/main" id="{7B41CEE4-E440-E7CA-1987-EE48580F7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56745" y="7122304"/>
              <a:ext cx="1974593" cy="466224"/>
            </a:xfrm>
            <a:prstGeom prst="rect">
              <a:avLst/>
            </a:prstGeom>
          </p:spPr>
        </p:pic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E3640DE-4A5E-95FA-21D1-44D07F210E68}"/>
              </a:ext>
            </a:extLst>
          </p:cNvPr>
          <p:cNvCxnSpPr>
            <a:cxnSpLocks/>
          </p:cNvCxnSpPr>
          <p:nvPr/>
        </p:nvCxnSpPr>
        <p:spPr>
          <a:xfrm>
            <a:off x="4230812" y="1055543"/>
            <a:ext cx="0" cy="5137993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896403-E84B-FAE6-1FCC-3716DA7CDBA3}"/>
              </a:ext>
            </a:extLst>
          </p:cNvPr>
          <p:cNvCxnSpPr>
            <a:cxnSpLocks/>
          </p:cNvCxnSpPr>
          <p:nvPr/>
        </p:nvCxnSpPr>
        <p:spPr>
          <a:xfrm>
            <a:off x="8322986" y="1055543"/>
            <a:ext cx="0" cy="5137993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104B312-7ADE-AF2D-7623-8AA77DA8FD69}"/>
              </a:ext>
            </a:extLst>
          </p:cNvPr>
          <p:cNvSpPr/>
          <p:nvPr/>
        </p:nvSpPr>
        <p:spPr>
          <a:xfrm>
            <a:off x="8922821" y="1081175"/>
            <a:ext cx="2811862" cy="411480"/>
          </a:xfrm>
          <a:prstGeom prst="rect">
            <a:avLst/>
          </a:prstGeom>
          <a:solidFill>
            <a:schemeClr val="tx2"/>
          </a:solidFill>
          <a:ln w="6186" cap="flat">
            <a:noFill/>
            <a:prstDash val="solid"/>
            <a:miter/>
          </a:ln>
        </p:spPr>
        <p:txBody>
          <a:bodyPr lIns="182880" tIns="91440" rIns="182880" bIns="91440" rtlCol="0" anchor="ctr"/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Molecular Condensates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47D9BCA-27E5-CA79-BA2D-E790FFB62494}"/>
              </a:ext>
            </a:extLst>
          </p:cNvPr>
          <p:cNvGrpSpPr/>
          <p:nvPr/>
        </p:nvGrpSpPr>
        <p:grpSpPr>
          <a:xfrm>
            <a:off x="8378519" y="1748181"/>
            <a:ext cx="3777211" cy="4039793"/>
            <a:chOff x="8434274" y="1748181"/>
            <a:chExt cx="3777211" cy="4039793"/>
          </a:xfrm>
        </p:grpSpPr>
        <p:pic>
          <p:nvPicPr>
            <p:cNvPr id="9" name="Picture 8" descr="Diagram&#10;&#10;AI-generated content may be incorrect.">
              <a:extLst>
                <a:ext uri="{FF2B5EF4-FFF2-40B4-BE49-F238E27FC236}">
                  <a16:creationId xmlns:a16="http://schemas.microsoft.com/office/drawing/2014/main" id="{73860695-DD9E-907D-EC7E-6DA744EB4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34274" y="1748181"/>
              <a:ext cx="3765998" cy="276370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B4CFCD-31A4-F075-0E2F-17C64C4EF898}"/>
                </a:ext>
              </a:extLst>
            </p:cNvPr>
            <p:cNvSpPr txBox="1"/>
            <p:nvPr/>
          </p:nvSpPr>
          <p:spPr>
            <a:xfrm>
              <a:off x="8471828" y="4661595"/>
              <a:ext cx="3739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28A351"/>
                  </a:solidFill>
                </a:rPr>
                <a:t>Gibbs, </a:t>
              </a:r>
              <a:r>
                <a:rPr lang="en-US" sz="1400" dirty="0" err="1">
                  <a:solidFill>
                    <a:srgbClr val="28A351"/>
                  </a:solidFill>
                </a:rPr>
                <a:t>E.,et</a:t>
              </a:r>
              <a:r>
                <a:rPr lang="en-US" sz="1400" dirty="0">
                  <a:solidFill>
                    <a:srgbClr val="28A351"/>
                  </a:solidFill>
                </a:rPr>
                <a:t> al. Nat Commun 15, 9531 (</a:t>
              </a:r>
              <a:r>
                <a:rPr lang="en-US" sz="1400" b="1" dirty="0">
                  <a:solidFill>
                    <a:srgbClr val="28A351"/>
                  </a:solidFill>
                </a:rPr>
                <a:t>2024</a:t>
              </a:r>
              <a:r>
                <a:rPr lang="en-US" sz="1400" dirty="0">
                  <a:solidFill>
                    <a:srgbClr val="28A351"/>
                  </a:solidFill>
                </a:rPr>
                <a:t>) </a:t>
              </a:r>
              <a:r>
                <a:rPr lang="en-US" sz="1400" b="1" dirty="0">
                  <a:solidFill>
                    <a:srgbClr val="28A351"/>
                  </a:solidFill>
                </a:rPr>
                <a:t>DOI</a:t>
              </a:r>
              <a:r>
                <a:rPr lang="en-US" sz="1400" dirty="0">
                  <a:solidFill>
                    <a:srgbClr val="28A351"/>
                  </a:solidFill>
                </a:rPr>
                <a:t>: </a:t>
              </a:r>
              <a:r>
                <a:rPr lang="en-US" sz="1400" u="sng" dirty="0"/>
                <a:t>10.1038/s41467-024-53904-z</a:t>
              </a:r>
            </a:p>
          </p:txBody>
        </p:sp>
        <p:pic>
          <p:nvPicPr>
            <p:cNvPr id="1026" name="Picture 2" descr="St. Jude Children's Research Hospital">
              <a:extLst>
                <a:ext uri="{FF2B5EF4-FFF2-40B4-BE49-F238E27FC236}">
                  <a16:creationId xmlns:a16="http://schemas.microsoft.com/office/drawing/2014/main" id="{47D86E3A-B2B9-FC4A-F62C-2650F73DD1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9178" y="5205038"/>
              <a:ext cx="1455522" cy="582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6519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64828-AAE7-64D0-E005-641904300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DCF1E-DA48-105F-5F15-1A3768E1C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Bio-SANS Instrument (Charge Q1)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666C216B-05DD-70EE-B148-C237F33F11AE}"/>
              </a:ext>
            </a:extLst>
          </p:cNvPr>
          <p:cNvSpPr/>
          <p:nvPr/>
        </p:nvSpPr>
        <p:spPr>
          <a:xfrm>
            <a:off x="580646" y="3176337"/>
            <a:ext cx="7723736" cy="30950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186" cap="flat">
            <a:noFill/>
            <a:prstDash val="solid"/>
            <a:miter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182880" tIns="91440" rIns="182880" bIns="91440" rtlCol="0" anchor="t"/>
          <a:lstStyle/>
          <a:p>
            <a:pPr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tabLst>
                <a:tab pos="2168525" algn="l"/>
              </a:tabLst>
            </a:pPr>
            <a:r>
              <a:rPr lang="en-US" b="1" dirty="0" err="1">
                <a:latin typeface="Roboto"/>
                <a:ea typeface="Roboto"/>
                <a:cs typeface="Roboto"/>
              </a:rPr>
              <a:t>Monochromation</a:t>
            </a:r>
            <a:r>
              <a:rPr lang="en-US" b="1" dirty="0">
                <a:latin typeface="Roboto"/>
                <a:ea typeface="Roboto"/>
                <a:cs typeface="Roboto"/>
              </a:rPr>
              <a:t>: 	</a:t>
            </a:r>
          </a:p>
          <a:p>
            <a:pPr marL="11113" indent="449263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tabLst>
                <a:tab pos="2168525" algn="l"/>
              </a:tabLst>
            </a:pPr>
            <a:r>
              <a:rPr lang="en-US" dirty="0">
                <a:latin typeface="Roboto"/>
                <a:ea typeface="Roboto"/>
                <a:cs typeface="Roboto"/>
              </a:rPr>
              <a:t>6–25 </a:t>
            </a:r>
            <a:r>
              <a:rPr lang="en-US" dirty="0" err="1">
                <a:latin typeface="Roboto"/>
                <a:ea typeface="Roboto"/>
                <a:cs typeface="Roboto"/>
              </a:rPr>
              <a:t>Å</a:t>
            </a:r>
            <a:endParaRPr lang="en-US" dirty="0">
              <a:latin typeface="Roboto"/>
              <a:ea typeface="Roboto"/>
              <a:cs typeface="Roboto"/>
            </a:endParaRP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tabLst>
                <a:tab pos="2168525" algn="l"/>
              </a:tabLst>
            </a:pPr>
            <a:r>
              <a:rPr lang="en-US" b="1" dirty="0">
                <a:latin typeface="Roboto"/>
                <a:ea typeface="Roboto"/>
                <a:cs typeface="Roboto"/>
              </a:rPr>
              <a:t>Collimation System: 	</a:t>
            </a:r>
          </a:p>
          <a:p>
            <a:pPr indent="460375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tabLst>
                <a:tab pos="2168525" algn="l"/>
              </a:tabLst>
            </a:pPr>
            <a:r>
              <a:rPr lang="en-US" dirty="0">
                <a:latin typeface="Roboto"/>
                <a:ea typeface="Roboto"/>
                <a:cs typeface="Roboto"/>
              </a:rPr>
              <a:t>8 M1 Guides (2 m each)</a:t>
            </a:r>
          </a:p>
          <a:p>
            <a:pPr marL="2179638" indent="-2179638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tabLst>
                <a:tab pos="2168525" algn="l"/>
              </a:tabLst>
            </a:pPr>
            <a:r>
              <a:rPr lang="en-US" b="1" dirty="0">
                <a:latin typeface="Roboto"/>
                <a:ea typeface="Roboto"/>
                <a:cs typeface="Roboto"/>
              </a:rPr>
              <a:t>Detection System: 	</a:t>
            </a:r>
          </a:p>
          <a:p>
            <a:pPr marL="2179638" indent="-1719263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tabLst>
                <a:tab pos="2168525" algn="l"/>
              </a:tabLst>
            </a:pPr>
            <a:r>
              <a:rPr lang="en-US" baseline="30000" dirty="0">
                <a:latin typeface="Roboto"/>
                <a:ea typeface="Roboto"/>
                <a:cs typeface="Roboto"/>
              </a:rPr>
              <a:t>3</a:t>
            </a:r>
            <a:r>
              <a:rPr lang="en-US" dirty="0">
                <a:latin typeface="Roboto"/>
                <a:ea typeface="Roboto"/>
                <a:cs typeface="Roboto"/>
              </a:rPr>
              <a:t>He Linear Position Sensitive Detectors (LPSD) – 256 Pixels</a:t>
            </a:r>
          </a:p>
          <a:p>
            <a:pPr marL="2179638" indent="-1719263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tabLst>
                <a:tab pos="2168525" algn="l"/>
              </a:tabLst>
            </a:pPr>
            <a:r>
              <a:rPr lang="en-US" dirty="0">
                <a:latin typeface="Roboto"/>
                <a:ea typeface="Roboto"/>
                <a:cs typeface="Roboto"/>
              </a:rPr>
              <a:t>Staggered arrangement of tubes – (H x V: 5.5mm x 4.5mm)</a:t>
            </a:r>
          </a:p>
          <a:p>
            <a:pPr marL="2179638" indent="-1719263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tabLst>
                <a:tab pos="1763713" algn="l"/>
                <a:tab pos="2168525" algn="l"/>
              </a:tabLst>
            </a:pPr>
            <a:r>
              <a:rPr lang="en-US" dirty="0">
                <a:latin typeface="Roboto"/>
                <a:ea typeface="Roboto"/>
                <a:cs typeface="Roboto"/>
              </a:rPr>
              <a:t>Main 	~ 1m x 1.0m (192 tubes) – (2012)</a:t>
            </a:r>
          </a:p>
          <a:p>
            <a:pPr marL="2179638" indent="-1719263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tabLst>
                <a:tab pos="1763713" algn="l"/>
                <a:tab pos="2168525" algn="l"/>
              </a:tabLst>
            </a:pPr>
            <a:r>
              <a:rPr lang="en-US" dirty="0">
                <a:latin typeface="Roboto"/>
                <a:ea typeface="Roboto"/>
                <a:cs typeface="Roboto"/>
              </a:rPr>
              <a:t>Mid-range 	~ 1m x 0.4m   (64 tubes) – (2024)</a:t>
            </a:r>
          </a:p>
          <a:p>
            <a:pPr marL="2179638" indent="-1719263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tabLst>
                <a:tab pos="1763713" algn="l"/>
                <a:tab pos="2168525" algn="l"/>
              </a:tabLst>
            </a:pPr>
            <a:r>
              <a:rPr lang="en-US" dirty="0">
                <a:latin typeface="Roboto"/>
                <a:ea typeface="Roboto"/>
                <a:cs typeface="Roboto"/>
              </a:rPr>
              <a:t>Wing 	~ 1m x 0.9m (160 tubes) – (2016)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2D8C8A5-89F6-EDBE-1AB6-A2B978BBA74E}"/>
              </a:ext>
            </a:extLst>
          </p:cNvPr>
          <p:cNvGrpSpPr/>
          <p:nvPr/>
        </p:nvGrpSpPr>
        <p:grpSpPr>
          <a:xfrm>
            <a:off x="4037585" y="2195190"/>
            <a:ext cx="3486614" cy="2271390"/>
            <a:chOff x="4149077" y="2447601"/>
            <a:chExt cx="2621357" cy="1707709"/>
          </a:xfrm>
          <a:effectLst/>
        </p:grpSpPr>
        <p:grpSp>
          <p:nvGrpSpPr>
            <p:cNvPr id="199" name="Group 11">
              <a:extLst>
                <a:ext uri="{FF2B5EF4-FFF2-40B4-BE49-F238E27FC236}">
                  <a16:creationId xmlns:a16="http://schemas.microsoft.com/office/drawing/2014/main" id="{9A15D275-069C-0C11-35EF-64FF9A4EDC2A}"/>
                </a:ext>
              </a:extLst>
            </p:cNvPr>
            <p:cNvGrpSpPr/>
            <p:nvPr/>
          </p:nvGrpSpPr>
          <p:grpSpPr>
            <a:xfrm>
              <a:off x="4230430" y="2447601"/>
              <a:ext cx="2540004" cy="1707709"/>
              <a:chOff x="-1" y="-1"/>
              <a:chExt cx="5079999" cy="3415418"/>
            </a:xfrm>
          </p:grpSpPr>
          <p:pic>
            <p:nvPicPr>
              <p:cNvPr id="200" name="Picture 2" descr="Picture 2">
                <a:extLst>
                  <a:ext uri="{FF2B5EF4-FFF2-40B4-BE49-F238E27FC236}">
                    <a16:creationId xmlns:a16="http://schemas.microsoft.com/office/drawing/2014/main" id="{C06B58C2-D6C4-D076-79AA-35CDA8AFB2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4559" t="985" b="15903"/>
              <a:stretch/>
            </p:blipFill>
            <p:spPr>
              <a:xfrm>
                <a:off x="-1" y="-1"/>
                <a:ext cx="5079999" cy="34154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1" name="TextBox 10">
                <a:extLst>
                  <a:ext uri="{FF2B5EF4-FFF2-40B4-BE49-F238E27FC236}">
                    <a16:creationId xmlns:a16="http://schemas.microsoft.com/office/drawing/2014/main" id="{BAC8B578-72A7-D68B-BE98-F12956921C10}"/>
                  </a:ext>
                </a:extLst>
              </p:cNvPr>
              <p:cNvSpPr txBox="1"/>
              <p:nvPr/>
            </p:nvSpPr>
            <p:spPr>
              <a:xfrm>
                <a:off x="1410087" y="2314347"/>
                <a:ext cx="769275" cy="2992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22859" tIns="22859" rIns="22859" bIns="22859" numCol="1" anchor="t">
                <a:noAutofit/>
              </a:bodyPr>
              <a:lstStyle>
                <a:lvl1pPr defTabSz="914400">
                  <a:defRPr sz="1800" i="0">
                    <a:uFillTx/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rPr sz="1400" b="1" dirty="0">
                    <a:solidFill>
                      <a:schemeClr val="bg1"/>
                    </a:solidFill>
                  </a:rPr>
                  <a:t>Main</a:t>
                </a:r>
              </a:p>
            </p:txBody>
          </p:sp>
          <p:sp>
            <p:nvSpPr>
              <p:cNvPr id="202" name="TextBox 134">
                <a:extLst>
                  <a:ext uri="{FF2B5EF4-FFF2-40B4-BE49-F238E27FC236}">
                    <a16:creationId xmlns:a16="http://schemas.microsoft.com/office/drawing/2014/main" id="{8C4CB0CB-CEEE-D6E7-7506-E16BD139130A}"/>
                  </a:ext>
                </a:extLst>
              </p:cNvPr>
              <p:cNvSpPr txBox="1"/>
              <p:nvPr/>
            </p:nvSpPr>
            <p:spPr>
              <a:xfrm>
                <a:off x="3606206" y="2827756"/>
                <a:ext cx="810952" cy="4503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22859" tIns="22859" rIns="22859" bIns="22859" numCol="1" anchor="t">
                <a:noAutofit/>
              </a:bodyPr>
              <a:lstStyle>
                <a:lvl1pPr defTabSz="914400">
                  <a:defRPr sz="1800" i="0">
                    <a:uFillTx/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rPr sz="1400" b="1" dirty="0">
                    <a:solidFill>
                      <a:schemeClr val="bg1"/>
                    </a:solidFill>
                  </a:rPr>
                  <a:t>Wing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34DC3B6-875F-8CF7-C3E7-89496C20234D}"/>
                </a:ext>
              </a:extLst>
            </p:cNvPr>
            <p:cNvGrpSpPr/>
            <p:nvPr/>
          </p:nvGrpSpPr>
          <p:grpSpPr>
            <a:xfrm>
              <a:off x="4149077" y="2613992"/>
              <a:ext cx="657402" cy="1541318"/>
              <a:chOff x="4149077" y="2613992"/>
              <a:chExt cx="657402" cy="1541318"/>
            </a:xfrm>
          </p:grpSpPr>
          <p:pic>
            <p:nvPicPr>
              <p:cNvPr id="4" name="Picture 3" descr="A picture containing text, indoor&#10;&#10;AI-generated content may be incorrect.">
                <a:extLst>
                  <a:ext uri="{FF2B5EF4-FFF2-40B4-BE49-F238E27FC236}">
                    <a16:creationId xmlns:a16="http://schemas.microsoft.com/office/drawing/2014/main" id="{301DD65D-EA00-DF17-F715-09D0B7E5D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33895" r="19017" b="23298"/>
              <a:stretch/>
            </p:blipFill>
            <p:spPr>
              <a:xfrm rot="5400000">
                <a:off x="3683939" y="3079130"/>
                <a:ext cx="1541318" cy="611042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" name="TextBox 10">
                <a:extLst>
                  <a:ext uri="{FF2B5EF4-FFF2-40B4-BE49-F238E27FC236}">
                    <a16:creationId xmlns:a16="http://schemas.microsoft.com/office/drawing/2014/main" id="{6F743452-3AE3-F670-D0DA-F819E8D5A584}"/>
                  </a:ext>
                </a:extLst>
              </p:cNvPr>
              <p:cNvSpPr txBox="1"/>
              <p:nvPr/>
            </p:nvSpPr>
            <p:spPr>
              <a:xfrm>
                <a:off x="4159525" y="3861480"/>
                <a:ext cx="646954" cy="231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22859" tIns="22859" rIns="22859" bIns="22859" numCol="1" anchor="t">
                <a:noAutofit/>
              </a:bodyPr>
              <a:lstStyle>
                <a:lvl1pPr defTabSz="914400">
                  <a:defRPr sz="1800" i="0">
                    <a:uFillTx/>
                    <a:latin typeface="+mn-lt"/>
                    <a:ea typeface="+mn-ea"/>
                    <a:cs typeface="+mn-cs"/>
                    <a:sym typeface="Arial"/>
                  </a:defRPr>
                </a:lvl1pPr>
              </a:lstStyle>
              <a:p>
                <a:r>
                  <a:rPr lang="en-US" sz="1400" b="1" dirty="0">
                    <a:solidFill>
                      <a:schemeClr val="bg1"/>
                    </a:solidFill>
                  </a:rPr>
                  <a:t>Midrange</a:t>
                </a:r>
                <a:endParaRPr sz="14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1FC2C8-50BC-9C66-5E9F-5024E496E84E}"/>
              </a:ext>
            </a:extLst>
          </p:cNvPr>
          <p:cNvGrpSpPr/>
          <p:nvPr/>
        </p:nvGrpSpPr>
        <p:grpSpPr>
          <a:xfrm>
            <a:off x="8071144" y="2750373"/>
            <a:ext cx="3100613" cy="3742502"/>
            <a:chOff x="8071144" y="2750373"/>
            <a:chExt cx="3100613" cy="3742502"/>
          </a:xfrm>
          <a:effectLst/>
        </p:grpSpPr>
        <p:pic>
          <p:nvPicPr>
            <p:cNvPr id="8" name="Picture 7" descr="Graphical user interface&#10;&#10;AI-generated content may be incorrect.">
              <a:extLst>
                <a:ext uri="{FF2B5EF4-FFF2-40B4-BE49-F238E27FC236}">
                  <a16:creationId xmlns:a16="http://schemas.microsoft.com/office/drawing/2014/main" id="{8924AA06-BC62-9AED-EEAB-FC822F64E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0341" t="6608" r="16610" b="15996"/>
            <a:stretch/>
          </p:blipFill>
          <p:spPr>
            <a:xfrm>
              <a:off x="8071144" y="2750373"/>
              <a:ext cx="3100613" cy="3742502"/>
            </a:xfrm>
            <a:prstGeom prst="rect">
              <a:avLst/>
            </a:prstGeom>
          </p:spPr>
        </p:pic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61466304-FE2B-A489-F3B6-50273AA8C2AE}"/>
                </a:ext>
              </a:extLst>
            </p:cNvPr>
            <p:cNvSpPr txBox="1"/>
            <p:nvPr/>
          </p:nvSpPr>
          <p:spPr>
            <a:xfrm>
              <a:off x="9478874" y="2885860"/>
              <a:ext cx="511599" cy="1989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22859" tIns="22859" rIns="22859" bIns="22859" numCol="1" anchor="t">
              <a:noAutofit/>
            </a:bodyPr>
            <a:lstStyle>
              <a:lvl1pPr defTabSz="914400">
                <a:defRPr sz="1800" i="0">
                  <a:uFillTx/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400" b="1" dirty="0">
                  <a:solidFill>
                    <a:schemeClr val="bg1"/>
                  </a:solidFill>
                </a:rPr>
                <a:t>Main</a:t>
              </a:r>
            </a:p>
          </p:txBody>
        </p:sp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2AF8AF7B-2511-CA50-5F78-F39BA2CFD147}"/>
                </a:ext>
              </a:extLst>
            </p:cNvPr>
            <p:cNvSpPr txBox="1"/>
            <p:nvPr/>
          </p:nvSpPr>
          <p:spPr>
            <a:xfrm>
              <a:off x="8162771" y="5749527"/>
              <a:ext cx="860500" cy="3077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22859" tIns="22859" rIns="22859" bIns="22859" numCol="1" anchor="t">
              <a:noAutofit/>
            </a:bodyPr>
            <a:lstStyle>
              <a:lvl1pPr defTabSz="914400">
                <a:defRPr sz="1800" i="0">
                  <a:uFillTx/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lang="en-US" sz="1400" b="1" dirty="0">
                  <a:solidFill>
                    <a:schemeClr val="bg1"/>
                  </a:solidFill>
                </a:rPr>
                <a:t>Midrange</a:t>
              </a:r>
              <a:endParaRPr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134">
              <a:extLst>
                <a:ext uri="{FF2B5EF4-FFF2-40B4-BE49-F238E27FC236}">
                  <a16:creationId xmlns:a16="http://schemas.microsoft.com/office/drawing/2014/main" id="{28B2C86C-AA35-45D4-7AA1-1E0267AFC0D4}"/>
                </a:ext>
              </a:extLst>
            </p:cNvPr>
            <p:cNvSpPr txBox="1"/>
            <p:nvPr/>
          </p:nvSpPr>
          <p:spPr>
            <a:xfrm>
              <a:off x="10584756" y="4769493"/>
              <a:ext cx="539316" cy="299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22859" tIns="22859" rIns="22859" bIns="22859" numCol="1" anchor="t">
              <a:noAutofit/>
            </a:bodyPr>
            <a:lstStyle>
              <a:lvl1pPr defTabSz="914400">
                <a:defRPr sz="1800" i="0">
                  <a:uFillTx/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400" b="1" dirty="0">
                  <a:solidFill>
                    <a:schemeClr val="bg1"/>
                  </a:solidFill>
                </a:rPr>
                <a:t>Wing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6DE9A5B-FA40-82B5-9684-0B96D2D937A5}"/>
              </a:ext>
            </a:extLst>
          </p:cNvPr>
          <p:cNvGrpSpPr/>
          <p:nvPr/>
        </p:nvGrpSpPr>
        <p:grpSpPr>
          <a:xfrm>
            <a:off x="329702" y="561634"/>
            <a:ext cx="11263029" cy="2481433"/>
            <a:chOff x="329702" y="561634"/>
            <a:chExt cx="11263029" cy="2481433"/>
          </a:xfrm>
        </p:grpSpPr>
        <p:sp>
          <p:nvSpPr>
            <p:cNvPr id="224" name="Oval 503">
              <a:extLst>
                <a:ext uri="{FF2B5EF4-FFF2-40B4-BE49-F238E27FC236}">
                  <a16:creationId xmlns:a16="http://schemas.microsoft.com/office/drawing/2014/main" id="{5B76E2CC-D101-1E82-F7DB-3DBF78364238}"/>
                </a:ext>
              </a:extLst>
            </p:cNvPr>
            <p:cNvSpPr/>
            <p:nvPr/>
          </p:nvSpPr>
          <p:spPr>
            <a:xfrm>
              <a:off x="10432542" y="1015094"/>
              <a:ext cx="639121" cy="1001057"/>
            </a:xfrm>
            <a:prstGeom prst="ellipse">
              <a:avLst/>
            </a:prstGeom>
            <a:gradFill flip="none" rotWithShape="1">
              <a:gsLst>
                <a:gs pos="0">
                  <a:srgbClr val="A6A6A6"/>
                </a:gs>
                <a:gs pos="48000">
                  <a:srgbClr val="FFFFFF"/>
                </a:gs>
                <a:gs pos="99000">
                  <a:srgbClr val="A6A6A6"/>
                </a:gs>
              </a:gsLst>
              <a:path path="circle">
                <a:fillToRect l="62278" t="119636" r="37721" b="-19636"/>
              </a:path>
            </a:gradFill>
            <a:ln w="9525" cap="flat">
              <a:solidFill>
                <a:srgbClr val="808080"/>
              </a:solidFill>
              <a:prstDash val="solid"/>
              <a:round/>
            </a:ln>
            <a:effectLst/>
          </p:spPr>
          <p:txBody>
            <a:bodyPr wrap="square" lIns="22859" tIns="22859" rIns="22859" bIns="22859" numCol="1" anchor="ctr">
              <a:noAutofit/>
            </a:bodyPr>
            <a:lstStyle/>
            <a:p>
              <a:pPr algn="ctr" defTabSz="457200">
                <a:defRPr sz="1700" i="0">
                  <a:uFillTx/>
                </a:defRPr>
              </a:pPr>
              <a:endParaRPr sz="850"/>
            </a:p>
          </p:txBody>
        </p:sp>
        <p:grpSp>
          <p:nvGrpSpPr>
            <p:cNvPr id="225" name="Can 504">
              <a:extLst>
                <a:ext uri="{FF2B5EF4-FFF2-40B4-BE49-F238E27FC236}">
                  <a16:creationId xmlns:a16="http://schemas.microsoft.com/office/drawing/2014/main" id="{C65C832F-72D9-637C-B6FF-DFEFEC9CFEEA}"/>
                </a:ext>
              </a:extLst>
            </p:cNvPr>
            <p:cNvGrpSpPr/>
            <p:nvPr/>
          </p:nvGrpSpPr>
          <p:grpSpPr>
            <a:xfrm>
              <a:off x="6564824" y="1015093"/>
              <a:ext cx="4319557" cy="1001059"/>
              <a:chOff x="-1" y="0"/>
              <a:chExt cx="8639109" cy="2002110"/>
            </a:xfrm>
          </p:grpSpPr>
          <p:sp>
            <p:nvSpPr>
              <p:cNvPr id="445" name="Shape">
                <a:extLst>
                  <a:ext uri="{FF2B5EF4-FFF2-40B4-BE49-F238E27FC236}">
                    <a16:creationId xmlns:a16="http://schemas.microsoft.com/office/drawing/2014/main" id="{E4C9B793-B9ED-1C8B-7F19-3A9D36D7DEF9}"/>
                  </a:ext>
                </a:extLst>
              </p:cNvPr>
              <p:cNvSpPr/>
              <p:nvPr/>
            </p:nvSpPr>
            <p:spPr>
              <a:xfrm rot="16200000">
                <a:off x="3318499" y="-3318500"/>
                <a:ext cx="2002110" cy="8639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26"/>
                    </a:moveTo>
                    <a:cubicBezTo>
                      <a:pt x="0" y="280"/>
                      <a:pt x="4835" y="0"/>
                      <a:pt x="10800" y="0"/>
                    </a:cubicBezTo>
                    <a:cubicBezTo>
                      <a:pt x="16765" y="0"/>
                      <a:pt x="21600" y="280"/>
                      <a:pt x="21600" y="626"/>
                    </a:cubicBezTo>
                    <a:lnTo>
                      <a:pt x="21600" y="20974"/>
                    </a:lnTo>
                    <a:cubicBezTo>
                      <a:pt x="21600" y="21320"/>
                      <a:pt x="16765" y="21600"/>
                      <a:pt x="10800" y="21600"/>
                    </a:cubicBezTo>
                    <a:cubicBezTo>
                      <a:pt x="4835" y="21600"/>
                      <a:pt x="0" y="21320"/>
                      <a:pt x="0" y="2097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08080"/>
                  </a:gs>
                  <a:gs pos="52000">
                    <a:srgbClr val="FFFFFF"/>
                  </a:gs>
                  <a:gs pos="100000">
                    <a:srgbClr val="808080"/>
                  </a:gs>
                </a:gsLst>
                <a:lin ang="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22859" tIns="22859" rIns="22859" bIns="22859" numCol="1" anchor="ctr">
                <a:noAutofit/>
              </a:bodyPr>
              <a:lstStyle/>
              <a:p>
                <a:pPr algn="ctr" defTabSz="457200">
                  <a:defRPr sz="1700" i="0">
                    <a:uFillTx/>
                  </a:defRPr>
                </a:pPr>
                <a:endParaRPr sz="850"/>
              </a:p>
            </p:txBody>
          </p:sp>
          <p:sp>
            <p:nvSpPr>
              <p:cNvPr id="446" name="Oval">
                <a:extLst>
                  <a:ext uri="{FF2B5EF4-FFF2-40B4-BE49-F238E27FC236}">
                    <a16:creationId xmlns:a16="http://schemas.microsoft.com/office/drawing/2014/main" id="{0F546CF3-C632-7D2F-613E-A935B75635C4}"/>
                  </a:ext>
                </a:extLst>
              </p:cNvPr>
              <p:cNvSpPr/>
              <p:nvPr/>
            </p:nvSpPr>
            <p:spPr>
              <a:xfrm rot="16200000">
                <a:off x="-750789" y="750790"/>
                <a:ext cx="2002108" cy="50053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859" tIns="22859" rIns="22859" bIns="22859" numCol="1" anchor="ctr">
                <a:noAutofit/>
              </a:bodyPr>
              <a:lstStyle/>
              <a:p>
                <a:pPr algn="ctr" defTabSz="457200">
                  <a:defRPr sz="1700" i="0">
                    <a:uFillTx/>
                  </a:defRPr>
                </a:pPr>
                <a:endParaRPr sz="850"/>
              </a:p>
            </p:txBody>
          </p:sp>
          <p:sp>
            <p:nvSpPr>
              <p:cNvPr id="447" name="Line">
                <a:extLst>
                  <a:ext uri="{FF2B5EF4-FFF2-40B4-BE49-F238E27FC236}">
                    <a16:creationId xmlns:a16="http://schemas.microsoft.com/office/drawing/2014/main" id="{028C8236-71E4-6AAA-BF68-6E0D23041E3C}"/>
                  </a:ext>
                </a:extLst>
              </p:cNvPr>
              <p:cNvSpPr/>
              <p:nvPr/>
            </p:nvSpPr>
            <p:spPr>
              <a:xfrm rot="16200000">
                <a:off x="3318499" y="-3318500"/>
                <a:ext cx="2002110" cy="8639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26"/>
                    </a:moveTo>
                    <a:cubicBezTo>
                      <a:pt x="21600" y="971"/>
                      <a:pt x="16765" y="1251"/>
                      <a:pt x="10800" y="1251"/>
                    </a:cubicBezTo>
                    <a:cubicBezTo>
                      <a:pt x="4835" y="1251"/>
                      <a:pt x="0" y="971"/>
                      <a:pt x="0" y="626"/>
                    </a:cubicBezTo>
                    <a:cubicBezTo>
                      <a:pt x="0" y="280"/>
                      <a:pt x="4835" y="0"/>
                      <a:pt x="10800" y="0"/>
                    </a:cubicBezTo>
                    <a:cubicBezTo>
                      <a:pt x="16765" y="0"/>
                      <a:pt x="21600" y="280"/>
                      <a:pt x="21600" y="626"/>
                    </a:cubicBezTo>
                    <a:lnTo>
                      <a:pt x="21600" y="20974"/>
                    </a:lnTo>
                    <a:cubicBezTo>
                      <a:pt x="21600" y="21320"/>
                      <a:pt x="16765" y="21600"/>
                      <a:pt x="10800" y="21600"/>
                    </a:cubicBezTo>
                    <a:cubicBezTo>
                      <a:pt x="4835" y="21600"/>
                      <a:pt x="0" y="21320"/>
                      <a:pt x="0" y="20974"/>
                    </a:cubicBezTo>
                    <a:lnTo>
                      <a:pt x="0" y="626"/>
                    </a:lnTo>
                  </a:path>
                </a:pathLst>
              </a:cu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22859" tIns="22859" rIns="22859" bIns="22859" numCol="1" anchor="ctr">
                <a:noAutofit/>
              </a:bodyPr>
              <a:lstStyle/>
              <a:p>
                <a:pPr algn="ctr" defTabSz="457200">
                  <a:defRPr sz="1700" i="0">
                    <a:uFillTx/>
                  </a:defRPr>
                </a:pPr>
                <a:endParaRPr sz="850"/>
              </a:p>
            </p:txBody>
          </p:sp>
        </p:grpSp>
        <p:grpSp>
          <p:nvGrpSpPr>
            <p:cNvPr id="226" name="Cube 505">
              <a:extLst>
                <a:ext uri="{FF2B5EF4-FFF2-40B4-BE49-F238E27FC236}">
                  <a16:creationId xmlns:a16="http://schemas.microsoft.com/office/drawing/2014/main" id="{65696056-00FB-7FB5-1B6D-FA8DBDB2C67F}"/>
                </a:ext>
              </a:extLst>
            </p:cNvPr>
            <p:cNvGrpSpPr/>
            <p:nvPr/>
          </p:nvGrpSpPr>
          <p:grpSpPr>
            <a:xfrm>
              <a:off x="6711173" y="1811684"/>
              <a:ext cx="4171938" cy="78786"/>
              <a:chOff x="0" y="-1"/>
              <a:chExt cx="8343871" cy="157570"/>
            </a:xfrm>
          </p:grpSpPr>
          <p:sp>
            <p:nvSpPr>
              <p:cNvPr id="441" name="Shape">
                <a:extLst>
                  <a:ext uri="{FF2B5EF4-FFF2-40B4-BE49-F238E27FC236}">
                    <a16:creationId xmlns:a16="http://schemas.microsoft.com/office/drawing/2014/main" id="{9EE6D263-4A1A-C0ED-14E5-D02E665B3DBD}"/>
                  </a:ext>
                </a:extLst>
              </p:cNvPr>
              <p:cNvSpPr/>
              <p:nvPr/>
            </p:nvSpPr>
            <p:spPr>
              <a:xfrm>
                <a:off x="0" y="-1"/>
                <a:ext cx="8343870" cy="157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102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21498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82000">
                    <a:srgbClr val="BFBFBF"/>
                  </a:gs>
                  <a:gs pos="100000">
                    <a:srgbClr val="FFFFFF"/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22859" tIns="22859" rIns="22859" bIns="22859" numCol="1" anchor="ctr">
                <a:noAutofit/>
              </a:bodyPr>
              <a:lstStyle/>
              <a:p>
                <a:pPr algn="ctr" defTabSz="457200">
                  <a:defRPr sz="1700" i="0">
                    <a:uFillTx/>
                  </a:defRPr>
                </a:pPr>
                <a:endParaRPr sz="850"/>
              </a:p>
            </p:txBody>
          </p:sp>
          <p:sp>
            <p:nvSpPr>
              <p:cNvPr id="442" name="Shape">
                <a:extLst>
                  <a:ext uri="{FF2B5EF4-FFF2-40B4-BE49-F238E27FC236}">
                    <a16:creationId xmlns:a16="http://schemas.microsoft.com/office/drawing/2014/main" id="{907FE5C3-33CD-3B8D-C9DE-78E5F94CB7E9}"/>
                  </a:ext>
                </a:extLst>
              </p:cNvPr>
              <p:cNvSpPr/>
              <p:nvPr/>
            </p:nvSpPr>
            <p:spPr>
              <a:xfrm>
                <a:off x="8304478" y="-1"/>
                <a:ext cx="39393" cy="157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21600" y="0"/>
                    </a:lnTo>
                    <a:lnTo>
                      <a:pt x="21600" y="16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859" tIns="22859" rIns="22859" bIns="22859" numCol="1" anchor="ctr">
                <a:noAutofit/>
              </a:bodyPr>
              <a:lstStyle/>
              <a:p>
                <a:pPr algn="ctr" defTabSz="457200">
                  <a:defRPr sz="1700" i="0">
                    <a:uFillTx/>
                  </a:defRPr>
                </a:pPr>
                <a:endParaRPr sz="850"/>
              </a:p>
            </p:txBody>
          </p:sp>
          <p:sp>
            <p:nvSpPr>
              <p:cNvPr id="443" name="Shape">
                <a:extLst>
                  <a:ext uri="{FF2B5EF4-FFF2-40B4-BE49-F238E27FC236}">
                    <a16:creationId xmlns:a16="http://schemas.microsoft.com/office/drawing/2014/main" id="{26F5A2E5-B33E-0223-6FF1-E18C94420A88}"/>
                  </a:ext>
                </a:extLst>
              </p:cNvPr>
              <p:cNvSpPr/>
              <p:nvPr/>
            </p:nvSpPr>
            <p:spPr>
              <a:xfrm>
                <a:off x="0" y="-1"/>
                <a:ext cx="8343870" cy="39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02" y="0"/>
                    </a:lnTo>
                    <a:lnTo>
                      <a:pt x="21600" y="0"/>
                    </a:lnTo>
                    <a:lnTo>
                      <a:pt x="21498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859" tIns="22859" rIns="22859" bIns="22859" numCol="1" anchor="ctr">
                <a:noAutofit/>
              </a:bodyPr>
              <a:lstStyle/>
              <a:p>
                <a:pPr algn="ctr" defTabSz="457200">
                  <a:defRPr sz="1700" i="0">
                    <a:uFillTx/>
                  </a:defRPr>
                </a:pPr>
                <a:endParaRPr sz="850"/>
              </a:p>
            </p:txBody>
          </p:sp>
          <p:sp>
            <p:nvSpPr>
              <p:cNvPr id="444" name="Shape">
                <a:extLst>
                  <a:ext uri="{FF2B5EF4-FFF2-40B4-BE49-F238E27FC236}">
                    <a16:creationId xmlns:a16="http://schemas.microsoft.com/office/drawing/2014/main" id="{75694D6B-9058-F56A-0C65-26DB261854C3}"/>
                  </a:ext>
                </a:extLst>
              </p:cNvPr>
              <p:cNvSpPr/>
              <p:nvPr/>
            </p:nvSpPr>
            <p:spPr>
              <a:xfrm>
                <a:off x="0" y="-1"/>
                <a:ext cx="8343870" cy="157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102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21498" y="216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  <a:lnTo>
                      <a:pt x="21498" y="5400"/>
                    </a:lnTo>
                    <a:lnTo>
                      <a:pt x="21600" y="0"/>
                    </a:lnTo>
                    <a:moveTo>
                      <a:pt x="21498" y="5400"/>
                    </a:moveTo>
                    <a:lnTo>
                      <a:pt x="21498" y="21600"/>
                    </a:lnTo>
                  </a:path>
                </a:pathLst>
              </a:cu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22859" tIns="22859" rIns="22859" bIns="22859" numCol="1" anchor="ctr">
                <a:noAutofit/>
              </a:bodyPr>
              <a:lstStyle/>
              <a:p>
                <a:pPr algn="ctr" defTabSz="457200">
                  <a:defRPr sz="1700" i="0">
                    <a:uFillTx/>
                  </a:defRPr>
                </a:pPr>
                <a:endParaRPr sz="850"/>
              </a:p>
            </p:txBody>
          </p:sp>
        </p:grpSp>
        <p:grpSp>
          <p:nvGrpSpPr>
            <p:cNvPr id="227" name="Cube 506">
              <a:extLst>
                <a:ext uri="{FF2B5EF4-FFF2-40B4-BE49-F238E27FC236}">
                  <a16:creationId xmlns:a16="http://schemas.microsoft.com/office/drawing/2014/main" id="{C81692BD-3CD3-8872-477D-3C4405FF1084}"/>
                </a:ext>
              </a:extLst>
            </p:cNvPr>
            <p:cNvGrpSpPr/>
            <p:nvPr/>
          </p:nvGrpSpPr>
          <p:grpSpPr>
            <a:xfrm>
              <a:off x="8593021" y="1713321"/>
              <a:ext cx="210936" cy="102965"/>
              <a:chOff x="0" y="-1"/>
              <a:chExt cx="421868" cy="205928"/>
            </a:xfrm>
          </p:grpSpPr>
          <p:sp>
            <p:nvSpPr>
              <p:cNvPr id="437" name="Shape">
                <a:extLst>
                  <a:ext uri="{FF2B5EF4-FFF2-40B4-BE49-F238E27FC236}">
                    <a16:creationId xmlns:a16="http://schemas.microsoft.com/office/drawing/2014/main" id="{D6CBB744-DFFD-4FA8-1AFE-4316AD265F5D}"/>
                  </a:ext>
                </a:extLst>
              </p:cNvPr>
              <p:cNvSpPr/>
              <p:nvPr/>
            </p:nvSpPr>
            <p:spPr>
              <a:xfrm flipH="1">
                <a:off x="0" y="-1"/>
                <a:ext cx="421868" cy="205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2636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18964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82000">
                    <a:srgbClr val="BFBFBF"/>
                  </a:gs>
                  <a:gs pos="100000">
                    <a:srgbClr val="FFFFFF"/>
                  </a:gs>
                </a:gsLst>
                <a:path path="circle">
                  <a:fillToRect l="37721" t="-19636" r="62278" b="119636"/>
                </a:path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22859" tIns="22859" rIns="22859" bIns="22859" numCol="1" anchor="ctr">
                <a:noAutofit/>
              </a:bodyPr>
              <a:lstStyle/>
              <a:p>
                <a:pPr algn="ctr" defTabSz="457200">
                  <a:defRPr sz="1700" i="0">
                    <a:uFillTx/>
                  </a:defRPr>
                </a:pPr>
                <a:endParaRPr sz="850"/>
              </a:p>
            </p:txBody>
          </p:sp>
          <p:sp>
            <p:nvSpPr>
              <p:cNvPr id="438" name="Shape">
                <a:extLst>
                  <a:ext uri="{FF2B5EF4-FFF2-40B4-BE49-F238E27FC236}">
                    <a16:creationId xmlns:a16="http://schemas.microsoft.com/office/drawing/2014/main" id="{E4D7522E-8A8F-81AD-5F37-E632210999A7}"/>
                  </a:ext>
                </a:extLst>
              </p:cNvPr>
              <p:cNvSpPr/>
              <p:nvPr/>
            </p:nvSpPr>
            <p:spPr>
              <a:xfrm flipH="1">
                <a:off x="0" y="0"/>
                <a:ext cx="51482" cy="205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21600" y="0"/>
                    </a:lnTo>
                    <a:lnTo>
                      <a:pt x="21600" y="162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859" tIns="22859" rIns="22859" bIns="22859" numCol="1" anchor="ctr">
                <a:noAutofit/>
              </a:bodyPr>
              <a:lstStyle/>
              <a:p>
                <a:pPr algn="ctr" defTabSz="457200">
                  <a:defRPr sz="1700" i="0">
                    <a:uFillTx/>
                  </a:defRPr>
                </a:pPr>
                <a:endParaRPr sz="850"/>
              </a:p>
            </p:txBody>
          </p:sp>
          <p:sp>
            <p:nvSpPr>
              <p:cNvPr id="439" name="Shape">
                <a:extLst>
                  <a:ext uri="{FF2B5EF4-FFF2-40B4-BE49-F238E27FC236}">
                    <a16:creationId xmlns:a16="http://schemas.microsoft.com/office/drawing/2014/main" id="{93117496-2493-8932-662B-FF2D3B502318}"/>
                  </a:ext>
                </a:extLst>
              </p:cNvPr>
              <p:cNvSpPr/>
              <p:nvPr/>
            </p:nvSpPr>
            <p:spPr>
              <a:xfrm flipH="1">
                <a:off x="0" y="0"/>
                <a:ext cx="421868" cy="514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636" y="0"/>
                    </a:lnTo>
                    <a:lnTo>
                      <a:pt x="21600" y="0"/>
                    </a:lnTo>
                    <a:lnTo>
                      <a:pt x="18964" y="21600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2859" tIns="22859" rIns="22859" bIns="22859" numCol="1" anchor="ctr">
                <a:noAutofit/>
              </a:bodyPr>
              <a:lstStyle/>
              <a:p>
                <a:pPr algn="ctr" defTabSz="457200">
                  <a:defRPr sz="1700" i="0">
                    <a:uFillTx/>
                  </a:defRPr>
                </a:pPr>
                <a:endParaRPr sz="850"/>
              </a:p>
            </p:txBody>
          </p:sp>
          <p:sp>
            <p:nvSpPr>
              <p:cNvPr id="440" name="Shape">
                <a:extLst>
                  <a:ext uri="{FF2B5EF4-FFF2-40B4-BE49-F238E27FC236}">
                    <a16:creationId xmlns:a16="http://schemas.microsoft.com/office/drawing/2014/main" id="{4450B461-98F6-2DE6-1CB5-03369E848820}"/>
                  </a:ext>
                </a:extLst>
              </p:cNvPr>
              <p:cNvSpPr/>
              <p:nvPr/>
            </p:nvSpPr>
            <p:spPr>
              <a:xfrm flipH="1">
                <a:off x="0" y="-1"/>
                <a:ext cx="421868" cy="205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5400"/>
                    </a:moveTo>
                    <a:lnTo>
                      <a:pt x="2636" y="0"/>
                    </a:lnTo>
                    <a:lnTo>
                      <a:pt x="21600" y="0"/>
                    </a:lnTo>
                    <a:lnTo>
                      <a:pt x="21600" y="16200"/>
                    </a:lnTo>
                    <a:lnTo>
                      <a:pt x="18964" y="21600"/>
                    </a:lnTo>
                    <a:lnTo>
                      <a:pt x="0" y="21600"/>
                    </a:lnTo>
                    <a:close/>
                    <a:moveTo>
                      <a:pt x="0" y="5400"/>
                    </a:moveTo>
                    <a:lnTo>
                      <a:pt x="18964" y="5400"/>
                    </a:lnTo>
                    <a:lnTo>
                      <a:pt x="21600" y="0"/>
                    </a:lnTo>
                    <a:moveTo>
                      <a:pt x="18964" y="5400"/>
                    </a:moveTo>
                    <a:lnTo>
                      <a:pt x="18964" y="21600"/>
                    </a:lnTo>
                  </a:path>
                </a:pathLst>
              </a:custGeom>
              <a:noFill/>
              <a:ln w="9525" cap="flat">
                <a:solidFill>
                  <a:srgbClr val="808080"/>
                </a:solidFill>
                <a:prstDash val="solid"/>
                <a:round/>
              </a:ln>
              <a:effectLst/>
            </p:spPr>
            <p:txBody>
              <a:bodyPr wrap="square" lIns="22859" tIns="22859" rIns="22859" bIns="22859" numCol="1" anchor="ctr">
                <a:noAutofit/>
              </a:bodyPr>
              <a:lstStyle/>
              <a:p>
                <a:pPr algn="ctr" defTabSz="457200">
                  <a:defRPr sz="1700" i="0">
                    <a:uFillTx/>
                  </a:defRPr>
                </a:pPr>
                <a:endParaRPr sz="850"/>
              </a:p>
            </p:txBody>
          </p:sp>
        </p:grpSp>
        <p:grpSp>
          <p:nvGrpSpPr>
            <p:cNvPr id="228" name="Group 507">
              <a:extLst>
                <a:ext uri="{FF2B5EF4-FFF2-40B4-BE49-F238E27FC236}">
                  <a16:creationId xmlns:a16="http://schemas.microsoft.com/office/drawing/2014/main" id="{BA6373D9-F061-1933-FD4A-0E21B4AC296F}"/>
                </a:ext>
              </a:extLst>
            </p:cNvPr>
            <p:cNvGrpSpPr/>
            <p:nvPr/>
          </p:nvGrpSpPr>
          <p:grpSpPr>
            <a:xfrm>
              <a:off x="10532078" y="1163145"/>
              <a:ext cx="305227" cy="674981"/>
              <a:chOff x="0" y="-1"/>
              <a:chExt cx="610450" cy="1349956"/>
            </a:xfrm>
          </p:grpSpPr>
          <p:grpSp>
            <p:nvGrpSpPr>
              <p:cNvPr id="365" name="Can 543">
                <a:extLst>
                  <a:ext uri="{FF2B5EF4-FFF2-40B4-BE49-F238E27FC236}">
                    <a16:creationId xmlns:a16="http://schemas.microsoft.com/office/drawing/2014/main" id="{B3AB930E-1691-D84A-F11D-E23C76725C18}"/>
                  </a:ext>
                </a:extLst>
              </p:cNvPr>
              <p:cNvGrpSpPr/>
              <p:nvPr/>
            </p:nvGrpSpPr>
            <p:grpSpPr>
              <a:xfrm>
                <a:off x="91269" y="2164"/>
                <a:ext cx="113179" cy="992799"/>
                <a:chOff x="0" y="0"/>
                <a:chExt cx="113178" cy="992798"/>
              </a:xfrm>
            </p:grpSpPr>
            <p:sp>
              <p:nvSpPr>
                <p:cNvPr id="434" name="Shape">
                  <a:extLst>
                    <a:ext uri="{FF2B5EF4-FFF2-40B4-BE49-F238E27FC236}">
                      <a16:creationId xmlns:a16="http://schemas.microsoft.com/office/drawing/2014/main" id="{AB7EF0C1-A651-7488-3776-D2BCCD982E58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8"/>
                      </a:move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35" name="Oval">
                  <a:extLst>
                    <a:ext uri="{FF2B5EF4-FFF2-40B4-BE49-F238E27FC236}">
                      <a16:creationId xmlns:a16="http://schemas.microsoft.com/office/drawing/2014/main" id="{C8350EAB-4B65-38A8-6625-97FFE47484AE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36" name="Line">
                  <a:extLst>
                    <a:ext uri="{FF2B5EF4-FFF2-40B4-BE49-F238E27FC236}">
                      <a16:creationId xmlns:a16="http://schemas.microsoft.com/office/drawing/2014/main" id="{141ABD56-BAF0-7873-C389-8ED68A98BBC5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8"/>
                      </a:moveTo>
                      <a:cubicBezTo>
                        <a:pt x="21600" y="478"/>
                        <a:pt x="16765" y="616"/>
                        <a:pt x="10800" y="616"/>
                      </a:cubicBezTo>
                      <a:cubicBezTo>
                        <a:pt x="4835" y="616"/>
                        <a:pt x="0" y="478"/>
                        <a:pt x="0" y="308"/>
                      </a:cubicBez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lnTo>
                        <a:pt x="0" y="308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366" name="Can 544">
                <a:extLst>
                  <a:ext uri="{FF2B5EF4-FFF2-40B4-BE49-F238E27FC236}">
                    <a16:creationId xmlns:a16="http://schemas.microsoft.com/office/drawing/2014/main" id="{31B51E8B-8050-7DD0-F1B8-5242ED0185DF}"/>
                  </a:ext>
                </a:extLst>
              </p:cNvPr>
              <p:cNvGrpSpPr/>
              <p:nvPr/>
            </p:nvGrpSpPr>
            <p:grpSpPr>
              <a:xfrm>
                <a:off x="142019" y="46538"/>
                <a:ext cx="113179" cy="992799"/>
                <a:chOff x="0" y="0"/>
                <a:chExt cx="113178" cy="992798"/>
              </a:xfrm>
            </p:grpSpPr>
            <p:sp>
              <p:nvSpPr>
                <p:cNvPr id="431" name="Shape">
                  <a:extLst>
                    <a:ext uri="{FF2B5EF4-FFF2-40B4-BE49-F238E27FC236}">
                      <a16:creationId xmlns:a16="http://schemas.microsoft.com/office/drawing/2014/main" id="{1110FD66-B563-8ED3-CD6E-EAF0C0388F00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8"/>
                      </a:move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32" name="Oval">
                  <a:extLst>
                    <a:ext uri="{FF2B5EF4-FFF2-40B4-BE49-F238E27FC236}">
                      <a16:creationId xmlns:a16="http://schemas.microsoft.com/office/drawing/2014/main" id="{CC2EA34F-FC5C-5960-DD21-0E29F4220EF9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33" name="Line">
                  <a:extLst>
                    <a:ext uri="{FF2B5EF4-FFF2-40B4-BE49-F238E27FC236}">
                      <a16:creationId xmlns:a16="http://schemas.microsoft.com/office/drawing/2014/main" id="{5AA71CE1-52A7-4646-A674-A9095A2B32B1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8"/>
                      </a:moveTo>
                      <a:cubicBezTo>
                        <a:pt x="21600" y="478"/>
                        <a:pt x="16765" y="616"/>
                        <a:pt x="10800" y="616"/>
                      </a:cubicBezTo>
                      <a:cubicBezTo>
                        <a:pt x="4835" y="616"/>
                        <a:pt x="0" y="478"/>
                        <a:pt x="0" y="308"/>
                      </a:cubicBez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lnTo>
                        <a:pt x="0" y="308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367" name="Can 545">
                <a:extLst>
                  <a:ext uri="{FF2B5EF4-FFF2-40B4-BE49-F238E27FC236}">
                    <a16:creationId xmlns:a16="http://schemas.microsoft.com/office/drawing/2014/main" id="{DFDA0467-356B-1DEF-7887-3ADB543C9B8F}"/>
                  </a:ext>
                </a:extLst>
              </p:cNvPr>
              <p:cNvGrpSpPr/>
              <p:nvPr/>
            </p:nvGrpSpPr>
            <p:grpSpPr>
              <a:xfrm>
                <a:off x="192769" y="90912"/>
                <a:ext cx="113179" cy="992799"/>
                <a:chOff x="0" y="0"/>
                <a:chExt cx="113178" cy="992798"/>
              </a:xfrm>
            </p:grpSpPr>
            <p:sp>
              <p:nvSpPr>
                <p:cNvPr id="428" name="Shape">
                  <a:extLst>
                    <a:ext uri="{FF2B5EF4-FFF2-40B4-BE49-F238E27FC236}">
                      <a16:creationId xmlns:a16="http://schemas.microsoft.com/office/drawing/2014/main" id="{675BA16A-F03B-37C8-DEEE-B2B69AEC0EF0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8"/>
                      </a:move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29" name="Oval">
                  <a:extLst>
                    <a:ext uri="{FF2B5EF4-FFF2-40B4-BE49-F238E27FC236}">
                      <a16:creationId xmlns:a16="http://schemas.microsoft.com/office/drawing/2014/main" id="{A2C1D5BA-B1DA-D76C-1418-50F86F237D30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30" name="Line">
                  <a:extLst>
                    <a:ext uri="{FF2B5EF4-FFF2-40B4-BE49-F238E27FC236}">
                      <a16:creationId xmlns:a16="http://schemas.microsoft.com/office/drawing/2014/main" id="{6C28C520-0C6D-9668-A33D-B766E45DF102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8"/>
                      </a:moveTo>
                      <a:cubicBezTo>
                        <a:pt x="21600" y="478"/>
                        <a:pt x="16765" y="616"/>
                        <a:pt x="10800" y="616"/>
                      </a:cubicBezTo>
                      <a:cubicBezTo>
                        <a:pt x="4835" y="616"/>
                        <a:pt x="0" y="478"/>
                        <a:pt x="0" y="308"/>
                      </a:cubicBez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lnTo>
                        <a:pt x="0" y="308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368" name="Can 546">
                <a:extLst>
                  <a:ext uri="{FF2B5EF4-FFF2-40B4-BE49-F238E27FC236}">
                    <a16:creationId xmlns:a16="http://schemas.microsoft.com/office/drawing/2014/main" id="{1ADA51A0-E509-DE90-5C88-E798881711D7}"/>
                  </a:ext>
                </a:extLst>
              </p:cNvPr>
              <p:cNvGrpSpPr/>
              <p:nvPr/>
            </p:nvGrpSpPr>
            <p:grpSpPr>
              <a:xfrm>
                <a:off x="243519" y="135286"/>
                <a:ext cx="113180" cy="992799"/>
                <a:chOff x="0" y="0"/>
                <a:chExt cx="113178" cy="992798"/>
              </a:xfrm>
            </p:grpSpPr>
            <p:sp>
              <p:nvSpPr>
                <p:cNvPr id="425" name="Shape">
                  <a:extLst>
                    <a:ext uri="{FF2B5EF4-FFF2-40B4-BE49-F238E27FC236}">
                      <a16:creationId xmlns:a16="http://schemas.microsoft.com/office/drawing/2014/main" id="{104D6B66-5101-E959-266E-384F1284F2DC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8"/>
                      </a:move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26" name="Oval">
                  <a:extLst>
                    <a:ext uri="{FF2B5EF4-FFF2-40B4-BE49-F238E27FC236}">
                      <a16:creationId xmlns:a16="http://schemas.microsoft.com/office/drawing/2014/main" id="{548198D3-832E-B78C-D4EE-E9EA13D752A2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27" name="Line">
                  <a:extLst>
                    <a:ext uri="{FF2B5EF4-FFF2-40B4-BE49-F238E27FC236}">
                      <a16:creationId xmlns:a16="http://schemas.microsoft.com/office/drawing/2014/main" id="{5685E9D7-5811-EA3C-AB9B-A4327E5240BA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8"/>
                      </a:moveTo>
                      <a:cubicBezTo>
                        <a:pt x="21600" y="478"/>
                        <a:pt x="16765" y="616"/>
                        <a:pt x="10800" y="616"/>
                      </a:cubicBezTo>
                      <a:cubicBezTo>
                        <a:pt x="4835" y="616"/>
                        <a:pt x="0" y="478"/>
                        <a:pt x="0" y="308"/>
                      </a:cubicBez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lnTo>
                        <a:pt x="0" y="308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369" name="Can 547">
                <a:extLst>
                  <a:ext uri="{FF2B5EF4-FFF2-40B4-BE49-F238E27FC236}">
                    <a16:creationId xmlns:a16="http://schemas.microsoft.com/office/drawing/2014/main" id="{2E2C234A-A8E1-1B1C-C2F6-6F21E8C0BCF5}"/>
                  </a:ext>
                </a:extLst>
              </p:cNvPr>
              <p:cNvGrpSpPr/>
              <p:nvPr/>
            </p:nvGrpSpPr>
            <p:grpSpPr>
              <a:xfrm>
                <a:off x="294270" y="179660"/>
                <a:ext cx="113179" cy="992799"/>
                <a:chOff x="0" y="0"/>
                <a:chExt cx="113178" cy="992798"/>
              </a:xfrm>
            </p:grpSpPr>
            <p:sp>
              <p:nvSpPr>
                <p:cNvPr id="422" name="Shape">
                  <a:extLst>
                    <a:ext uri="{FF2B5EF4-FFF2-40B4-BE49-F238E27FC236}">
                      <a16:creationId xmlns:a16="http://schemas.microsoft.com/office/drawing/2014/main" id="{AF304171-5D89-0558-E107-C6F64F7F6619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8"/>
                      </a:move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23" name="Oval">
                  <a:extLst>
                    <a:ext uri="{FF2B5EF4-FFF2-40B4-BE49-F238E27FC236}">
                      <a16:creationId xmlns:a16="http://schemas.microsoft.com/office/drawing/2014/main" id="{A64D870A-A7EF-22A3-38B3-4DEA48976998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24" name="Line">
                  <a:extLst>
                    <a:ext uri="{FF2B5EF4-FFF2-40B4-BE49-F238E27FC236}">
                      <a16:creationId xmlns:a16="http://schemas.microsoft.com/office/drawing/2014/main" id="{11364FCB-43A4-7BBD-1042-F07D508D04B7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8"/>
                      </a:moveTo>
                      <a:cubicBezTo>
                        <a:pt x="21600" y="478"/>
                        <a:pt x="16765" y="616"/>
                        <a:pt x="10800" y="616"/>
                      </a:cubicBezTo>
                      <a:cubicBezTo>
                        <a:pt x="4835" y="616"/>
                        <a:pt x="0" y="478"/>
                        <a:pt x="0" y="308"/>
                      </a:cubicBez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lnTo>
                        <a:pt x="0" y="308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370" name="Can 548">
                <a:extLst>
                  <a:ext uri="{FF2B5EF4-FFF2-40B4-BE49-F238E27FC236}">
                    <a16:creationId xmlns:a16="http://schemas.microsoft.com/office/drawing/2014/main" id="{1C6FC4A3-E003-7884-B209-5A93EE7F1158}"/>
                  </a:ext>
                </a:extLst>
              </p:cNvPr>
              <p:cNvGrpSpPr/>
              <p:nvPr/>
            </p:nvGrpSpPr>
            <p:grpSpPr>
              <a:xfrm>
                <a:off x="345020" y="224034"/>
                <a:ext cx="113179" cy="992799"/>
                <a:chOff x="0" y="0"/>
                <a:chExt cx="113178" cy="992798"/>
              </a:xfrm>
            </p:grpSpPr>
            <p:sp>
              <p:nvSpPr>
                <p:cNvPr id="419" name="Shape">
                  <a:extLst>
                    <a:ext uri="{FF2B5EF4-FFF2-40B4-BE49-F238E27FC236}">
                      <a16:creationId xmlns:a16="http://schemas.microsoft.com/office/drawing/2014/main" id="{B3EC1B84-2FE1-4C82-DBA9-CF3D60D7E80A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8"/>
                      </a:move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20" name="Oval">
                  <a:extLst>
                    <a:ext uri="{FF2B5EF4-FFF2-40B4-BE49-F238E27FC236}">
                      <a16:creationId xmlns:a16="http://schemas.microsoft.com/office/drawing/2014/main" id="{7F618680-2D3F-F3E5-7FA3-353F3C4B9D40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21" name="Line">
                  <a:extLst>
                    <a:ext uri="{FF2B5EF4-FFF2-40B4-BE49-F238E27FC236}">
                      <a16:creationId xmlns:a16="http://schemas.microsoft.com/office/drawing/2014/main" id="{668E9C7A-186B-D79A-B6B9-F66348A3C09B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8"/>
                      </a:moveTo>
                      <a:cubicBezTo>
                        <a:pt x="21600" y="478"/>
                        <a:pt x="16765" y="616"/>
                        <a:pt x="10800" y="616"/>
                      </a:cubicBezTo>
                      <a:cubicBezTo>
                        <a:pt x="4835" y="616"/>
                        <a:pt x="0" y="478"/>
                        <a:pt x="0" y="308"/>
                      </a:cubicBez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lnTo>
                        <a:pt x="0" y="308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371" name="Can 549">
                <a:extLst>
                  <a:ext uri="{FF2B5EF4-FFF2-40B4-BE49-F238E27FC236}">
                    <a16:creationId xmlns:a16="http://schemas.microsoft.com/office/drawing/2014/main" id="{C2FCF556-276D-7EB9-A139-09CD0D8EBAA7}"/>
                  </a:ext>
                </a:extLst>
              </p:cNvPr>
              <p:cNvGrpSpPr/>
              <p:nvPr/>
            </p:nvGrpSpPr>
            <p:grpSpPr>
              <a:xfrm>
                <a:off x="395770" y="268408"/>
                <a:ext cx="113179" cy="992799"/>
                <a:chOff x="0" y="0"/>
                <a:chExt cx="113178" cy="992798"/>
              </a:xfrm>
            </p:grpSpPr>
            <p:sp>
              <p:nvSpPr>
                <p:cNvPr id="416" name="Shape">
                  <a:extLst>
                    <a:ext uri="{FF2B5EF4-FFF2-40B4-BE49-F238E27FC236}">
                      <a16:creationId xmlns:a16="http://schemas.microsoft.com/office/drawing/2014/main" id="{25FF1320-34CA-8A58-ABFE-02298F10B12A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8"/>
                      </a:move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17" name="Oval">
                  <a:extLst>
                    <a:ext uri="{FF2B5EF4-FFF2-40B4-BE49-F238E27FC236}">
                      <a16:creationId xmlns:a16="http://schemas.microsoft.com/office/drawing/2014/main" id="{A1CAFA60-8168-E1AC-4913-98097ACA7C31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18" name="Line">
                  <a:extLst>
                    <a:ext uri="{FF2B5EF4-FFF2-40B4-BE49-F238E27FC236}">
                      <a16:creationId xmlns:a16="http://schemas.microsoft.com/office/drawing/2014/main" id="{E685E5F8-599B-F9A7-B99E-A0E42979F9E7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8"/>
                      </a:moveTo>
                      <a:cubicBezTo>
                        <a:pt x="21600" y="478"/>
                        <a:pt x="16765" y="616"/>
                        <a:pt x="10800" y="616"/>
                      </a:cubicBezTo>
                      <a:cubicBezTo>
                        <a:pt x="4835" y="616"/>
                        <a:pt x="0" y="478"/>
                        <a:pt x="0" y="308"/>
                      </a:cubicBez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lnTo>
                        <a:pt x="0" y="308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372" name="Can 550">
                <a:extLst>
                  <a:ext uri="{FF2B5EF4-FFF2-40B4-BE49-F238E27FC236}">
                    <a16:creationId xmlns:a16="http://schemas.microsoft.com/office/drawing/2014/main" id="{6DAFB65E-725D-134B-D773-9826D6A0AE2B}"/>
                  </a:ext>
                </a:extLst>
              </p:cNvPr>
              <p:cNvGrpSpPr/>
              <p:nvPr/>
            </p:nvGrpSpPr>
            <p:grpSpPr>
              <a:xfrm>
                <a:off x="446520" y="312782"/>
                <a:ext cx="113179" cy="992799"/>
                <a:chOff x="0" y="0"/>
                <a:chExt cx="113178" cy="992798"/>
              </a:xfrm>
            </p:grpSpPr>
            <p:sp>
              <p:nvSpPr>
                <p:cNvPr id="413" name="Shape">
                  <a:extLst>
                    <a:ext uri="{FF2B5EF4-FFF2-40B4-BE49-F238E27FC236}">
                      <a16:creationId xmlns:a16="http://schemas.microsoft.com/office/drawing/2014/main" id="{7835E3AE-6BB8-CFB9-C1D2-BEDB8DBD621A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8"/>
                      </a:move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14" name="Oval">
                  <a:extLst>
                    <a:ext uri="{FF2B5EF4-FFF2-40B4-BE49-F238E27FC236}">
                      <a16:creationId xmlns:a16="http://schemas.microsoft.com/office/drawing/2014/main" id="{4F44DC1E-55F8-DB0C-1E26-A543EAC0E005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15" name="Line">
                  <a:extLst>
                    <a:ext uri="{FF2B5EF4-FFF2-40B4-BE49-F238E27FC236}">
                      <a16:creationId xmlns:a16="http://schemas.microsoft.com/office/drawing/2014/main" id="{0F7527C0-06AF-ABF2-2B8C-68F4B489E382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8"/>
                      </a:moveTo>
                      <a:cubicBezTo>
                        <a:pt x="21600" y="478"/>
                        <a:pt x="16765" y="616"/>
                        <a:pt x="10800" y="616"/>
                      </a:cubicBezTo>
                      <a:cubicBezTo>
                        <a:pt x="4835" y="616"/>
                        <a:pt x="0" y="478"/>
                        <a:pt x="0" y="308"/>
                      </a:cubicBez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lnTo>
                        <a:pt x="0" y="308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373" name="Can 551">
                <a:extLst>
                  <a:ext uri="{FF2B5EF4-FFF2-40B4-BE49-F238E27FC236}">
                    <a16:creationId xmlns:a16="http://schemas.microsoft.com/office/drawing/2014/main" id="{A2F0E31A-A34A-4FF0-FC9C-98FFABF05952}"/>
                  </a:ext>
                </a:extLst>
              </p:cNvPr>
              <p:cNvGrpSpPr/>
              <p:nvPr/>
            </p:nvGrpSpPr>
            <p:grpSpPr>
              <a:xfrm>
                <a:off x="497270" y="357156"/>
                <a:ext cx="113180" cy="992799"/>
                <a:chOff x="0" y="0"/>
                <a:chExt cx="113178" cy="992798"/>
              </a:xfrm>
            </p:grpSpPr>
            <p:sp>
              <p:nvSpPr>
                <p:cNvPr id="410" name="Shape">
                  <a:extLst>
                    <a:ext uri="{FF2B5EF4-FFF2-40B4-BE49-F238E27FC236}">
                      <a16:creationId xmlns:a16="http://schemas.microsoft.com/office/drawing/2014/main" id="{7B481902-37BB-1B98-6C85-B0A36E8204D2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8"/>
                      </a:move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11" name="Oval">
                  <a:extLst>
                    <a:ext uri="{FF2B5EF4-FFF2-40B4-BE49-F238E27FC236}">
                      <a16:creationId xmlns:a16="http://schemas.microsoft.com/office/drawing/2014/main" id="{78D0335F-83A2-9EB4-391F-96466840F24C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12" name="Line">
                  <a:extLst>
                    <a:ext uri="{FF2B5EF4-FFF2-40B4-BE49-F238E27FC236}">
                      <a16:creationId xmlns:a16="http://schemas.microsoft.com/office/drawing/2014/main" id="{3583BB27-4DDA-5053-CCFF-83807554B7C5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8"/>
                      </a:moveTo>
                      <a:cubicBezTo>
                        <a:pt x="21600" y="478"/>
                        <a:pt x="16765" y="616"/>
                        <a:pt x="10800" y="616"/>
                      </a:cubicBezTo>
                      <a:cubicBezTo>
                        <a:pt x="4835" y="616"/>
                        <a:pt x="0" y="478"/>
                        <a:pt x="0" y="308"/>
                      </a:cubicBez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lnTo>
                        <a:pt x="0" y="308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374" name="Can 552">
                <a:extLst>
                  <a:ext uri="{FF2B5EF4-FFF2-40B4-BE49-F238E27FC236}">
                    <a16:creationId xmlns:a16="http://schemas.microsoft.com/office/drawing/2014/main" id="{740FF68D-A76A-F037-3FE2-58EB44BA2389}"/>
                  </a:ext>
                </a:extLst>
              </p:cNvPr>
              <p:cNvGrpSpPr/>
              <p:nvPr/>
            </p:nvGrpSpPr>
            <p:grpSpPr>
              <a:xfrm>
                <a:off x="0" y="-1"/>
                <a:ext cx="113179" cy="992800"/>
                <a:chOff x="0" y="0"/>
                <a:chExt cx="113178" cy="992798"/>
              </a:xfrm>
            </p:grpSpPr>
            <p:sp>
              <p:nvSpPr>
                <p:cNvPr id="407" name="Shape">
                  <a:extLst>
                    <a:ext uri="{FF2B5EF4-FFF2-40B4-BE49-F238E27FC236}">
                      <a16:creationId xmlns:a16="http://schemas.microsoft.com/office/drawing/2014/main" id="{C19F2C38-D22E-B102-3EB6-1BB4931DD329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8"/>
                      </a:move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08" name="Oval">
                  <a:extLst>
                    <a:ext uri="{FF2B5EF4-FFF2-40B4-BE49-F238E27FC236}">
                      <a16:creationId xmlns:a16="http://schemas.microsoft.com/office/drawing/2014/main" id="{032248A9-50B6-F2FD-148E-6964821ABEB0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09" name="Line">
                  <a:extLst>
                    <a:ext uri="{FF2B5EF4-FFF2-40B4-BE49-F238E27FC236}">
                      <a16:creationId xmlns:a16="http://schemas.microsoft.com/office/drawing/2014/main" id="{350AEC9A-D5C1-3123-F9CA-F040588DF732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8"/>
                      </a:moveTo>
                      <a:cubicBezTo>
                        <a:pt x="21600" y="478"/>
                        <a:pt x="16765" y="616"/>
                        <a:pt x="10800" y="616"/>
                      </a:cubicBezTo>
                      <a:cubicBezTo>
                        <a:pt x="4835" y="616"/>
                        <a:pt x="0" y="478"/>
                        <a:pt x="0" y="308"/>
                      </a:cubicBez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lnTo>
                        <a:pt x="0" y="308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375" name="Can 553">
                <a:extLst>
                  <a:ext uri="{FF2B5EF4-FFF2-40B4-BE49-F238E27FC236}">
                    <a16:creationId xmlns:a16="http://schemas.microsoft.com/office/drawing/2014/main" id="{C8337AB0-DE9C-6741-73C4-2AEF0A15123E}"/>
                  </a:ext>
                </a:extLst>
              </p:cNvPr>
              <p:cNvGrpSpPr/>
              <p:nvPr/>
            </p:nvGrpSpPr>
            <p:grpSpPr>
              <a:xfrm>
                <a:off x="50750" y="44373"/>
                <a:ext cx="113179" cy="992800"/>
                <a:chOff x="0" y="0"/>
                <a:chExt cx="113178" cy="992798"/>
              </a:xfrm>
            </p:grpSpPr>
            <p:sp>
              <p:nvSpPr>
                <p:cNvPr id="404" name="Shape">
                  <a:extLst>
                    <a:ext uri="{FF2B5EF4-FFF2-40B4-BE49-F238E27FC236}">
                      <a16:creationId xmlns:a16="http://schemas.microsoft.com/office/drawing/2014/main" id="{900B358B-47CB-8D3E-F88E-7A567E5F9C64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8"/>
                      </a:move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05" name="Oval">
                  <a:extLst>
                    <a:ext uri="{FF2B5EF4-FFF2-40B4-BE49-F238E27FC236}">
                      <a16:creationId xmlns:a16="http://schemas.microsoft.com/office/drawing/2014/main" id="{17413DE3-7F92-708D-AE97-76F606630B21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06" name="Line">
                  <a:extLst>
                    <a:ext uri="{FF2B5EF4-FFF2-40B4-BE49-F238E27FC236}">
                      <a16:creationId xmlns:a16="http://schemas.microsoft.com/office/drawing/2014/main" id="{8AD32725-517B-4377-BB2B-090C663EFF07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8"/>
                      </a:moveTo>
                      <a:cubicBezTo>
                        <a:pt x="21600" y="478"/>
                        <a:pt x="16765" y="616"/>
                        <a:pt x="10800" y="616"/>
                      </a:cubicBezTo>
                      <a:cubicBezTo>
                        <a:pt x="4835" y="616"/>
                        <a:pt x="0" y="478"/>
                        <a:pt x="0" y="308"/>
                      </a:cubicBez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lnTo>
                        <a:pt x="0" y="308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376" name="Can 554">
                <a:extLst>
                  <a:ext uri="{FF2B5EF4-FFF2-40B4-BE49-F238E27FC236}">
                    <a16:creationId xmlns:a16="http://schemas.microsoft.com/office/drawing/2014/main" id="{7B4E56B9-35AB-D8B1-D485-F5C1F4198A97}"/>
                  </a:ext>
                </a:extLst>
              </p:cNvPr>
              <p:cNvGrpSpPr/>
              <p:nvPr/>
            </p:nvGrpSpPr>
            <p:grpSpPr>
              <a:xfrm>
                <a:off x="101500" y="88747"/>
                <a:ext cx="113180" cy="992800"/>
                <a:chOff x="0" y="0"/>
                <a:chExt cx="113178" cy="992798"/>
              </a:xfrm>
            </p:grpSpPr>
            <p:sp>
              <p:nvSpPr>
                <p:cNvPr id="401" name="Shape">
                  <a:extLst>
                    <a:ext uri="{FF2B5EF4-FFF2-40B4-BE49-F238E27FC236}">
                      <a16:creationId xmlns:a16="http://schemas.microsoft.com/office/drawing/2014/main" id="{17CA60C1-1B9C-8E3B-DF4D-7E2F787E17D8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8"/>
                      </a:move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02" name="Oval">
                  <a:extLst>
                    <a:ext uri="{FF2B5EF4-FFF2-40B4-BE49-F238E27FC236}">
                      <a16:creationId xmlns:a16="http://schemas.microsoft.com/office/drawing/2014/main" id="{74600E55-7191-3992-E0A4-7B47958757EC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03" name="Line">
                  <a:extLst>
                    <a:ext uri="{FF2B5EF4-FFF2-40B4-BE49-F238E27FC236}">
                      <a16:creationId xmlns:a16="http://schemas.microsoft.com/office/drawing/2014/main" id="{34CC73E2-C9BF-96BF-3FA6-73765533AF4A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8"/>
                      </a:moveTo>
                      <a:cubicBezTo>
                        <a:pt x="21600" y="478"/>
                        <a:pt x="16765" y="616"/>
                        <a:pt x="10800" y="616"/>
                      </a:cubicBezTo>
                      <a:cubicBezTo>
                        <a:pt x="4835" y="616"/>
                        <a:pt x="0" y="478"/>
                        <a:pt x="0" y="308"/>
                      </a:cubicBez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lnTo>
                        <a:pt x="0" y="308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377" name="Can 555">
                <a:extLst>
                  <a:ext uri="{FF2B5EF4-FFF2-40B4-BE49-F238E27FC236}">
                    <a16:creationId xmlns:a16="http://schemas.microsoft.com/office/drawing/2014/main" id="{975C86E8-C18B-56F8-8248-5E72D13977BA}"/>
                  </a:ext>
                </a:extLst>
              </p:cNvPr>
              <p:cNvGrpSpPr/>
              <p:nvPr/>
            </p:nvGrpSpPr>
            <p:grpSpPr>
              <a:xfrm>
                <a:off x="152251" y="133122"/>
                <a:ext cx="113179" cy="992799"/>
                <a:chOff x="0" y="0"/>
                <a:chExt cx="113178" cy="992798"/>
              </a:xfrm>
            </p:grpSpPr>
            <p:sp>
              <p:nvSpPr>
                <p:cNvPr id="398" name="Shape">
                  <a:extLst>
                    <a:ext uri="{FF2B5EF4-FFF2-40B4-BE49-F238E27FC236}">
                      <a16:creationId xmlns:a16="http://schemas.microsoft.com/office/drawing/2014/main" id="{E978CED2-EDBB-358C-5968-6DE4A0B40AC9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8"/>
                      </a:move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399" name="Oval">
                  <a:extLst>
                    <a:ext uri="{FF2B5EF4-FFF2-40B4-BE49-F238E27FC236}">
                      <a16:creationId xmlns:a16="http://schemas.microsoft.com/office/drawing/2014/main" id="{C24458C0-05B5-FF3E-2F07-905DB8C8ABF6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400" name="Line">
                  <a:extLst>
                    <a:ext uri="{FF2B5EF4-FFF2-40B4-BE49-F238E27FC236}">
                      <a16:creationId xmlns:a16="http://schemas.microsoft.com/office/drawing/2014/main" id="{AEFCDEB7-6C2A-FDBA-EB4A-66935ED6D175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8"/>
                      </a:moveTo>
                      <a:cubicBezTo>
                        <a:pt x="21600" y="478"/>
                        <a:pt x="16765" y="616"/>
                        <a:pt x="10800" y="616"/>
                      </a:cubicBezTo>
                      <a:cubicBezTo>
                        <a:pt x="4835" y="616"/>
                        <a:pt x="0" y="478"/>
                        <a:pt x="0" y="308"/>
                      </a:cubicBez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lnTo>
                        <a:pt x="0" y="308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378" name="Can 556">
                <a:extLst>
                  <a:ext uri="{FF2B5EF4-FFF2-40B4-BE49-F238E27FC236}">
                    <a16:creationId xmlns:a16="http://schemas.microsoft.com/office/drawing/2014/main" id="{B76F355E-CD07-B0EF-819D-93DE8CE8ECE1}"/>
                  </a:ext>
                </a:extLst>
              </p:cNvPr>
              <p:cNvGrpSpPr/>
              <p:nvPr/>
            </p:nvGrpSpPr>
            <p:grpSpPr>
              <a:xfrm>
                <a:off x="203001" y="177496"/>
                <a:ext cx="113179" cy="992799"/>
                <a:chOff x="0" y="0"/>
                <a:chExt cx="113178" cy="992798"/>
              </a:xfrm>
            </p:grpSpPr>
            <p:sp>
              <p:nvSpPr>
                <p:cNvPr id="395" name="Shape">
                  <a:extLst>
                    <a:ext uri="{FF2B5EF4-FFF2-40B4-BE49-F238E27FC236}">
                      <a16:creationId xmlns:a16="http://schemas.microsoft.com/office/drawing/2014/main" id="{7291D3C4-C472-A50E-F739-5D310B25BF4B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8"/>
                      </a:move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396" name="Oval">
                  <a:extLst>
                    <a:ext uri="{FF2B5EF4-FFF2-40B4-BE49-F238E27FC236}">
                      <a16:creationId xmlns:a16="http://schemas.microsoft.com/office/drawing/2014/main" id="{A6D2ECF1-BC9B-5FF7-02E1-6FC17B06920A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397" name="Line">
                  <a:extLst>
                    <a:ext uri="{FF2B5EF4-FFF2-40B4-BE49-F238E27FC236}">
                      <a16:creationId xmlns:a16="http://schemas.microsoft.com/office/drawing/2014/main" id="{3F972991-A7DA-A29C-F6FE-B89E4BDB9568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8"/>
                      </a:moveTo>
                      <a:cubicBezTo>
                        <a:pt x="21600" y="478"/>
                        <a:pt x="16765" y="616"/>
                        <a:pt x="10800" y="616"/>
                      </a:cubicBezTo>
                      <a:cubicBezTo>
                        <a:pt x="4835" y="616"/>
                        <a:pt x="0" y="478"/>
                        <a:pt x="0" y="308"/>
                      </a:cubicBez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lnTo>
                        <a:pt x="0" y="308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379" name="Can 557">
                <a:extLst>
                  <a:ext uri="{FF2B5EF4-FFF2-40B4-BE49-F238E27FC236}">
                    <a16:creationId xmlns:a16="http://schemas.microsoft.com/office/drawing/2014/main" id="{9D0BAB43-5C68-EAF1-3624-BC6C829DDDF2}"/>
                  </a:ext>
                </a:extLst>
              </p:cNvPr>
              <p:cNvGrpSpPr/>
              <p:nvPr/>
            </p:nvGrpSpPr>
            <p:grpSpPr>
              <a:xfrm>
                <a:off x="253751" y="221870"/>
                <a:ext cx="113179" cy="992799"/>
                <a:chOff x="0" y="0"/>
                <a:chExt cx="113178" cy="992798"/>
              </a:xfrm>
            </p:grpSpPr>
            <p:sp>
              <p:nvSpPr>
                <p:cNvPr id="392" name="Shape">
                  <a:extLst>
                    <a:ext uri="{FF2B5EF4-FFF2-40B4-BE49-F238E27FC236}">
                      <a16:creationId xmlns:a16="http://schemas.microsoft.com/office/drawing/2014/main" id="{F1A49D1E-1B92-3A5D-97B2-4AC8E12E2EA3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8"/>
                      </a:move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393" name="Oval">
                  <a:extLst>
                    <a:ext uri="{FF2B5EF4-FFF2-40B4-BE49-F238E27FC236}">
                      <a16:creationId xmlns:a16="http://schemas.microsoft.com/office/drawing/2014/main" id="{2B41C033-AE46-4B4A-E9F9-C485D1E7256C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394" name="Line">
                  <a:extLst>
                    <a:ext uri="{FF2B5EF4-FFF2-40B4-BE49-F238E27FC236}">
                      <a16:creationId xmlns:a16="http://schemas.microsoft.com/office/drawing/2014/main" id="{6E31102B-A656-0687-F8BF-9CEFF17BC94A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8"/>
                      </a:moveTo>
                      <a:cubicBezTo>
                        <a:pt x="21600" y="478"/>
                        <a:pt x="16765" y="616"/>
                        <a:pt x="10800" y="616"/>
                      </a:cubicBezTo>
                      <a:cubicBezTo>
                        <a:pt x="4835" y="616"/>
                        <a:pt x="0" y="478"/>
                        <a:pt x="0" y="308"/>
                      </a:cubicBez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lnTo>
                        <a:pt x="0" y="308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380" name="Can 558">
                <a:extLst>
                  <a:ext uri="{FF2B5EF4-FFF2-40B4-BE49-F238E27FC236}">
                    <a16:creationId xmlns:a16="http://schemas.microsoft.com/office/drawing/2014/main" id="{C2B3EA7B-5D31-DF69-78A3-B4438ADF055E}"/>
                  </a:ext>
                </a:extLst>
              </p:cNvPr>
              <p:cNvGrpSpPr/>
              <p:nvPr/>
            </p:nvGrpSpPr>
            <p:grpSpPr>
              <a:xfrm>
                <a:off x="304501" y="266244"/>
                <a:ext cx="113179" cy="992799"/>
                <a:chOff x="0" y="0"/>
                <a:chExt cx="113178" cy="992798"/>
              </a:xfrm>
            </p:grpSpPr>
            <p:sp>
              <p:nvSpPr>
                <p:cNvPr id="389" name="Shape">
                  <a:extLst>
                    <a:ext uri="{FF2B5EF4-FFF2-40B4-BE49-F238E27FC236}">
                      <a16:creationId xmlns:a16="http://schemas.microsoft.com/office/drawing/2014/main" id="{9778B257-51FE-1AD9-8F5F-E8EF6FFBF390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8"/>
                      </a:move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390" name="Oval">
                  <a:extLst>
                    <a:ext uri="{FF2B5EF4-FFF2-40B4-BE49-F238E27FC236}">
                      <a16:creationId xmlns:a16="http://schemas.microsoft.com/office/drawing/2014/main" id="{A6C6E0BC-8D79-44FE-EA95-F8739B00B7E2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391" name="Line">
                  <a:extLst>
                    <a:ext uri="{FF2B5EF4-FFF2-40B4-BE49-F238E27FC236}">
                      <a16:creationId xmlns:a16="http://schemas.microsoft.com/office/drawing/2014/main" id="{6D6FFE0D-1275-CE5E-7EED-CF80BC2C9BD0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8"/>
                      </a:moveTo>
                      <a:cubicBezTo>
                        <a:pt x="21600" y="478"/>
                        <a:pt x="16765" y="616"/>
                        <a:pt x="10800" y="616"/>
                      </a:cubicBezTo>
                      <a:cubicBezTo>
                        <a:pt x="4835" y="616"/>
                        <a:pt x="0" y="478"/>
                        <a:pt x="0" y="308"/>
                      </a:cubicBez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lnTo>
                        <a:pt x="0" y="308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381" name="Can 559">
                <a:extLst>
                  <a:ext uri="{FF2B5EF4-FFF2-40B4-BE49-F238E27FC236}">
                    <a16:creationId xmlns:a16="http://schemas.microsoft.com/office/drawing/2014/main" id="{ED77A37B-2569-6AC3-B290-A22A2ADFEB18}"/>
                  </a:ext>
                </a:extLst>
              </p:cNvPr>
              <p:cNvGrpSpPr/>
              <p:nvPr/>
            </p:nvGrpSpPr>
            <p:grpSpPr>
              <a:xfrm>
                <a:off x="355251" y="310618"/>
                <a:ext cx="113180" cy="992799"/>
                <a:chOff x="0" y="0"/>
                <a:chExt cx="113178" cy="992798"/>
              </a:xfrm>
            </p:grpSpPr>
            <p:sp>
              <p:nvSpPr>
                <p:cNvPr id="386" name="Shape">
                  <a:extLst>
                    <a:ext uri="{FF2B5EF4-FFF2-40B4-BE49-F238E27FC236}">
                      <a16:creationId xmlns:a16="http://schemas.microsoft.com/office/drawing/2014/main" id="{FCC0B00C-E800-C5AF-CE22-206E4FCBD331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8"/>
                      </a:move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387" name="Oval">
                  <a:extLst>
                    <a:ext uri="{FF2B5EF4-FFF2-40B4-BE49-F238E27FC236}">
                      <a16:creationId xmlns:a16="http://schemas.microsoft.com/office/drawing/2014/main" id="{997487D5-173E-1FE0-650B-22DC83BA9057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388" name="Line">
                  <a:extLst>
                    <a:ext uri="{FF2B5EF4-FFF2-40B4-BE49-F238E27FC236}">
                      <a16:creationId xmlns:a16="http://schemas.microsoft.com/office/drawing/2014/main" id="{558136D5-9E6D-C932-7796-82E136741828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8"/>
                      </a:moveTo>
                      <a:cubicBezTo>
                        <a:pt x="21600" y="478"/>
                        <a:pt x="16765" y="616"/>
                        <a:pt x="10800" y="616"/>
                      </a:cubicBezTo>
                      <a:cubicBezTo>
                        <a:pt x="4835" y="616"/>
                        <a:pt x="0" y="478"/>
                        <a:pt x="0" y="308"/>
                      </a:cubicBez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lnTo>
                        <a:pt x="0" y="308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382" name="Can 560">
                <a:extLst>
                  <a:ext uri="{FF2B5EF4-FFF2-40B4-BE49-F238E27FC236}">
                    <a16:creationId xmlns:a16="http://schemas.microsoft.com/office/drawing/2014/main" id="{A3FD0963-7C84-09DA-2728-F1C7F53DF396}"/>
                  </a:ext>
                </a:extLst>
              </p:cNvPr>
              <p:cNvGrpSpPr/>
              <p:nvPr/>
            </p:nvGrpSpPr>
            <p:grpSpPr>
              <a:xfrm>
                <a:off x="406002" y="354992"/>
                <a:ext cx="113179" cy="992799"/>
                <a:chOff x="0" y="0"/>
                <a:chExt cx="113178" cy="992798"/>
              </a:xfrm>
            </p:grpSpPr>
            <p:sp>
              <p:nvSpPr>
                <p:cNvPr id="383" name="Shape">
                  <a:extLst>
                    <a:ext uri="{FF2B5EF4-FFF2-40B4-BE49-F238E27FC236}">
                      <a16:creationId xmlns:a16="http://schemas.microsoft.com/office/drawing/2014/main" id="{7DB23F15-5624-C2E5-D328-F3AE0DE91EA3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8"/>
                      </a:move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384" name="Oval">
                  <a:extLst>
                    <a:ext uri="{FF2B5EF4-FFF2-40B4-BE49-F238E27FC236}">
                      <a16:creationId xmlns:a16="http://schemas.microsoft.com/office/drawing/2014/main" id="{45CE2C48-3BCC-80E1-405A-7F30AC503B23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385" name="Line">
                  <a:extLst>
                    <a:ext uri="{FF2B5EF4-FFF2-40B4-BE49-F238E27FC236}">
                      <a16:creationId xmlns:a16="http://schemas.microsoft.com/office/drawing/2014/main" id="{FE757CAD-2A32-C6AC-9547-AB1CC59BF1BF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992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8"/>
                      </a:moveTo>
                      <a:cubicBezTo>
                        <a:pt x="21600" y="478"/>
                        <a:pt x="16765" y="616"/>
                        <a:pt x="10800" y="616"/>
                      </a:cubicBezTo>
                      <a:cubicBezTo>
                        <a:pt x="4835" y="616"/>
                        <a:pt x="0" y="478"/>
                        <a:pt x="0" y="308"/>
                      </a:cubicBezTo>
                      <a:cubicBezTo>
                        <a:pt x="0" y="138"/>
                        <a:pt x="4835" y="0"/>
                        <a:pt x="10800" y="0"/>
                      </a:cubicBezTo>
                      <a:cubicBezTo>
                        <a:pt x="16765" y="0"/>
                        <a:pt x="21600" y="138"/>
                        <a:pt x="21600" y="308"/>
                      </a:cubicBezTo>
                      <a:lnTo>
                        <a:pt x="21600" y="21292"/>
                      </a:lnTo>
                      <a:cubicBezTo>
                        <a:pt x="21600" y="21462"/>
                        <a:pt x="16765" y="21600"/>
                        <a:pt x="10800" y="21600"/>
                      </a:cubicBezTo>
                      <a:cubicBezTo>
                        <a:pt x="4835" y="21600"/>
                        <a:pt x="0" y="21462"/>
                        <a:pt x="0" y="21292"/>
                      </a:cubicBezTo>
                      <a:lnTo>
                        <a:pt x="0" y="308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</p:grpSp>
        <p:sp>
          <p:nvSpPr>
            <p:cNvPr id="232" name="TextBox 512">
              <a:extLst>
                <a:ext uri="{FF2B5EF4-FFF2-40B4-BE49-F238E27FC236}">
                  <a16:creationId xmlns:a16="http://schemas.microsoft.com/office/drawing/2014/main" id="{0AF5D0FD-6C33-ECE0-D043-BF22332326FB}"/>
                </a:ext>
              </a:extLst>
            </p:cNvPr>
            <p:cNvSpPr txBox="1"/>
            <p:nvPr/>
          </p:nvSpPr>
          <p:spPr>
            <a:xfrm>
              <a:off x="9777344" y="2000761"/>
              <a:ext cx="1246592" cy="3051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22860" tIns="22860" rIns="22860" bIns="22860" numCol="1" anchor="t">
              <a:noAutofit/>
            </a:bodyPr>
            <a:lstStyle>
              <a:lvl1pPr defTabSz="914400">
                <a:defRPr sz="2400" b="1" i="0">
                  <a:solidFill>
                    <a:srgbClr val="000000"/>
                  </a:solidFill>
                  <a:uFillTx/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r>
                <a:rPr sz="1400" dirty="0"/>
                <a:t>Vacuum Tank</a:t>
              </a:r>
            </a:p>
          </p:txBody>
        </p:sp>
        <p:grpSp>
          <p:nvGrpSpPr>
            <p:cNvPr id="234" name="Group 518">
              <a:extLst>
                <a:ext uri="{FF2B5EF4-FFF2-40B4-BE49-F238E27FC236}">
                  <a16:creationId xmlns:a16="http://schemas.microsoft.com/office/drawing/2014/main" id="{8088DC75-48CB-A6FA-3607-4A4DD3FEAEBC}"/>
                </a:ext>
              </a:extLst>
            </p:cNvPr>
            <p:cNvGrpSpPr/>
            <p:nvPr/>
          </p:nvGrpSpPr>
          <p:grpSpPr>
            <a:xfrm>
              <a:off x="6331858" y="1299625"/>
              <a:ext cx="253446" cy="402981"/>
              <a:chOff x="0" y="-2"/>
              <a:chExt cx="506888" cy="805959"/>
            </a:xfrm>
          </p:grpSpPr>
          <p:grpSp>
            <p:nvGrpSpPr>
              <p:cNvPr id="344" name="Group 527">
                <a:extLst>
                  <a:ext uri="{FF2B5EF4-FFF2-40B4-BE49-F238E27FC236}">
                    <a16:creationId xmlns:a16="http://schemas.microsoft.com/office/drawing/2014/main" id="{BC6F8D2D-3546-7F60-982F-0D1345AB2F1E}"/>
                  </a:ext>
                </a:extLst>
              </p:cNvPr>
              <p:cNvGrpSpPr/>
              <p:nvPr/>
            </p:nvGrpSpPr>
            <p:grpSpPr>
              <a:xfrm>
                <a:off x="0" y="42250"/>
                <a:ext cx="506888" cy="763707"/>
                <a:chOff x="-1" y="0"/>
                <a:chExt cx="506887" cy="763705"/>
              </a:xfrm>
            </p:grpSpPr>
            <p:grpSp>
              <p:nvGrpSpPr>
                <p:cNvPr id="348" name="Group 531">
                  <a:extLst>
                    <a:ext uri="{FF2B5EF4-FFF2-40B4-BE49-F238E27FC236}">
                      <a16:creationId xmlns:a16="http://schemas.microsoft.com/office/drawing/2014/main" id="{42D982B9-CD9F-2CCF-38EB-CFF598ADD275}"/>
                    </a:ext>
                  </a:extLst>
                </p:cNvPr>
                <p:cNvGrpSpPr/>
                <p:nvPr/>
              </p:nvGrpSpPr>
              <p:grpSpPr>
                <a:xfrm>
                  <a:off x="-1" y="40460"/>
                  <a:ext cx="506887" cy="723245"/>
                  <a:chOff x="0" y="-2"/>
                  <a:chExt cx="506885" cy="723243"/>
                </a:xfrm>
              </p:grpSpPr>
              <p:grpSp>
                <p:nvGrpSpPr>
                  <p:cNvPr id="356" name="Cube 536">
                    <a:extLst>
                      <a:ext uri="{FF2B5EF4-FFF2-40B4-BE49-F238E27FC236}">
                        <a16:creationId xmlns:a16="http://schemas.microsoft.com/office/drawing/2014/main" id="{E3BB016D-40DC-3719-8069-4994611B881E}"/>
                      </a:ext>
                    </a:extLst>
                  </p:cNvPr>
                  <p:cNvGrpSpPr/>
                  <p:nvPr/>
                </p:nvGrpSpPr>
                <p:grpSpPr>
                  <a:xfrm>
                    <a:off x="10" y="-2"/>
                    <a:ext cx="506875" cy="723243"/>
                    <a:chOff x="0" y="-1"/>
                    <a:chExt cx="506874" cy="723241"/>
                  </a:xfrm>
                </p:grpSpPr>
                <p:sp>
                  <p:nvSpPr>
                    <p:cNvPr id="359" name="Shape">
                      <a:extLst>
                        <a:ext uri="{FF2B5EF4-FFF2-40B4-BE49-F238E27FC236}">
                          <a16:creationId xmlns:a16="http://schemas.microsoft.com/office/drawing/2014/main" id="{9BCECC14-FD77-A83F-BED0-DD615943839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-108184" y="108183"/>
                      <a:ext cx="723241" cy="5068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5400"/>
                          </a:moveTo>
                          <a:lnTo>
                            <a:pt x="3785" y="0"/>
                          </a:lnTo>
                          <a:lnTo>
                            <a:pt x="21600" y="0"/>
                          </a:lnTo>
                          <a:lnTo>
                            <a:pt x="21600" y="16200"/>
                          </a:lnTo>
                          <a:lnTo>
                            <a:pt x="17815" y="21600"/>
                          </a:ln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22859" tIns="22859" rIns="22859" bIns="22859" numCol="1" anchor="ctr">
                      <a:noAutofit/>
                    </a:bodyPr>
                    <a:lstStyle/>
                    <a:p>
                      <a:pPr algn="ctr" defTabSz="228600">
                        <a:defRPr sz="1700" i="0">
                          <a:solidFill>
                            <a:srgbClr val="808080"/>
                          </a:solidFill>
                          <a:uFillTx/>
                        </a:defRPr>
                      </a:pPr>
                      <a:endParaRPr sz="850"/>
                    </a:p>
                  </p:txBody>
                </p:sp>
                <p:sp>
                  <p:nvSpPr>
                    <p:cNvPr id="360" name="Shape">
                      <a:extLst>
                        <a:ext uri="{FF2B5EF4-FFF2-40B4-BE49-F238E27FC236}">
                          <a16:creationId xmlns:a16="http://schemas.microsoft.com/office/drawing/2014/main" id="{F057A87A-CAC4-1A2E-A6BB-CBE43F798F9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90077" y="-190078"/>
                      <a:ext cx="126720" cy="5068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5400"/>
                          </a:moveTo>
                          <a:lnTo>
                            <a:pt x="21600" y="0"/>
                          </a:lnTo>
                          <a:lnTo>
                            <a:pt x="21600" y="16200"/>
                          </a:ln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alpha val="2000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22859" tIns="22859" rIns="22859" bIns="22859" numCol="1" anchor="ctr">
                      <a:noAutofit/>
                    </a:bodyPr>
                    <a:lstStyle/>
                    <a:p>
                      <a:pPr algn="ctr" defTabSz="228600">
                        <a:defRPr sz="1700" i="0">
                          <a:solidFill>
                            <a:srgbClr val="808080"/>
                          </a:solidFill>
                          <a:uFillTx/>
                        </a:defRPr>
                      </a:pPr>
                      <a:endParaRPr sz="850"/>
                    </a:p>
                  </p:txBody>
                </p:sp>
                <p:sp>
                  <p:nvSpPr>
                    <p:cNvPr id="361" name="Shape">
                      <a:extLst>
                        <a:ext uri="{FF2B5EF4-FFF2-40B4-BE49-F238E27FC236}">
                          <a16:creationId xmlns:a16="http://schemas.microsoft.com/office/drawing/2014/main" id="{60F397C7-3A73-6C6F-0152-73B59FDE34E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-298261" y="298260"/>
                      <a:ext cx="723241" cy="12672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21600"/>
                          </a:moveTo>
                          <a:lnTo>
                            <a:pt x="3785" y="0"/>
                          </a:lnTo>
                          <a:lnTo>
                            <a:pt x="21600" y="0"/>
                          </a:lnTo>
                          <a:lnTo>
                            <a:pt x="17815" y="21600"/>
                          </a:lnTo>
                          <a:close/>
                        </a:path>
                      </a:pathLst>
                    </a:custGeom>
                    <a:solidFill>
                      <a:srgbClr val="FFFFFF">
                        <a:alpha val="2000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22859" tIns="22859" rIns="22859" bIns="22859" numCol="1" anchor="ctr">
                      <a:noAutofit/>
                    </a:bodyPr>
                    <a:lstStyle/>
                    <a:p>
                      <a:pPr algn="ctr" defTabSz="228600">
                        <a:defRPr sz="1700" i="0">
                          <a:solidFill>
                            <a:srgbClr val="808080"/>
                          </a:solidFill>
                          <a:uFillTx/>
                        </a:defRPr>
                      </a:pPr>
                      <a:endParaRPr sz="850"/>
                    </a:p>
                  </p:txBody>
                </p:sp>
                <p:sp>
                  <p:nvSpPr>
                    <p:cNvPr id="362" name="Shape">
                      <a:extLst>
                        <a:ext uri="{FF2B5EF4-FFF2-40B4-BE49-F238E27FC236}">
                          <a16:creationId xmlns:a16="http://schemas.microsoft.com/office/drawing/2014/main" id="{C4C5AAEE-00F9-1AA7-19AC-BEBC8E23243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-108184" y="108183"/>
                      <a:ext cx="723241" cy="50687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5400"/>
                          </a:moveTo>
                          <a:lnTo>
                            <a:pt x="3785" y="0"/>
                          </a:lnTo>
                          <a:lnTo>
                            <a:pt x="21600" y="0"/>
                          </a:lnTo>
                          <a:lnTo>
                            <a:pt x="21600" y="16200"/>
                          </a:lnTo>
                          <a:lnTo>
                            <a:pt x="17815" y="21600"/>
                          </a:lnTo>
                          <a:lnTo>
                            <a:pt x="0" y="21600"/>
                          </a:lnTo>
                          <a:close/>
                          <a:moveTo>
                            <a:pt x="0" y="5400"/>
                          </a:moveTo>
                          <a:lnTo>
                            <a:pt x="17815" y="5400"/>
                          </a:lnTo>
                          <a:lnTo>
                            <a:pt x="21600" y="0"/>
                          </a:lnTo>
                          <a:moveTo>
                            <a:pt x="17815" y="5400"/>
                          </a:moveTo>
                          <a:lnTo>
                            <a:pt x="17815" y="21600"/>
                          </a:lnTo>
                        </a:path>
                      </a:pathLst>
                    </a:custGeom>
                    <a:noFill/>
                    <a:ln w="9525" cap="flat">
                      <a:solidFill>
                        <a:srgbClr val="80808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22859" tIns="22859" rIns="22859" bIns="22859" numCol="1" anchor="ctr">
                      <a:noAutofit/>
                    </a:bodyPr>
                    <a:lstStyle/>
                    <a:p>
                      <a:pPr algn="ctr" defTabSz="228600">
                        <a:defRPr sz="1700" i="0">
                          <a:solidFill>
                            <a:srgbClr val="808080"/>
                          </a:solidFill>
                          <a:uFillTx/>
                        </a:defRPr>
                      </a:pPr>
                      <a:endParaRPr sz="850"/>
                    </a:p>
                  </p:txBody>
                </p:sp>
              </p:grpSp>
              <p:sp>
                <p:nvSpPr>
                  <p:cNvPr id="357" name="Oval 537">
                    <a:extLst>
                      <a:ext uri="{FF2B5EF4-FFF2-40B4-BE49-F238E27FC236}">
                        <a16:creationId xmlns:a16="http://schemas.microsoft.com/office/drawing/2014/main" id="{59AC315C-815E-AB9D-B702-2EA294383C05}"/>
                      </a:ext>
                    </a:extLst>
                  </p:cNvPr>
                  <p:cNvSpPr/>
                  <p:nvPr/>
                </p:nvSpPr>
                <p:spPr>
                  <a:xfrm flipH="1">
                    <a:off x="0" y="199703"/>
                    <a:ext cx="119396" cy="32774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>
                    <a:solidFill>
                      <a:srgbClr val="808080"/>
                    </a:solidFill>
                    <a:prstDash val="solid"/>
                    <a:round/>
                  </a:ln>
                  <a:effectLst/>
                </p:spPr>
                <p:txBody>
                  <a:bodyPr wrap="square" lIns="22859" tIns="22859" rIns="22859" bIns="22859" numCol="1" anchor="ctr">
                    <a:noAutofit/>
                  </a:bodyPr>
                  <a:lstStyle/>
                  <a:p>
                    <a:pPr algn="ctr" defTabSz="228600">
                      <a:defRPr sz="1700" i="0">
                        <a:uFillTx/>
                      </a:defRPr>
                    </a:pPr>
                    <a:endParaRPr sz="850"/>
                  </a:p>
                </p:txBody>
              </p:sp>
              <p:sp>
                <p:nvSpPr>
                  <p:cNvPr id="358" name="Oval 538">
                    <a:extLst>
                      <a:ext uri="{FF2B5EF4-FFF2-40B4-BE49-F238E27FC236}">
                        <a16:creationId xmlns:a16="http://schemas.microsoft.com/office/drawing/2014/main" id="{35FA2F32-F219-D515-0B5D-56CB6F6FBA0B}"/>
                      </a:ext>
                    </a:extLst>
                  </p:cNvPr>
                  <p:cNvSpPr/>
                  <p:nvPr/>
                </p:nvSpPr>
                <p:spPr>
                  <a:xfrm flipH="1">
                    <a:off x="345921" y="148700"/>
                    <a:ext cx="139721" cy="46591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cap="flat">
                    <a:solidFill>
                      <a:srgbClr val="808080"/>
                    </a:solidFill>
                    <a:prstDash val="solid"/>
                    <a:round/>
                  </a:ln>
                  <a:effectLst/>
                </p:spPr>
                <p:txBody>
                  <a:bodyPr wrap="square" lIns="22859" tIns="22859" rIns="22859" bIns="22859" numCol="1" anchor="ctr">
                    <a:noAutofit/>
                  </a:bodyPr>
                  <a:lstStyle/>
                  <a:p>
                    <a:pPr algn="ctr" defTabSz="228600">
                      <a:defRPr sz="1700" i="0">
                        <a:uFillTx/>
                      </a:defRPr>
                    </a:pPr>
                    <a:endParaRPr sz="850"/>
                  </a:p>
                </p:txBody>
              </p:sp>
            </p:grpSp>
            <p:grpSp>
              <p:nvGrpSpPr>
                <p:cNvPr id="349" name="Group 532">
                  <a:extLst>
                    <a:ext uri="{FF2B5EF4-FFF2-40B4-BE49-F238E27FC236}">
                      <a16:creationId xmlns:a16="http://schemas.microsoft.com/office/drawing/2014/main" id="{20F2FFD5-737A-73E8-8DCE-D3C28EF02C69}"/>
                    </a:ext>
                  </a:extLst>
                </p:cNvPr>
                <p:cNvGrpSpPr/>
                <p:nvPr/>
              </p:nvGrpSpPr>
              <p:grpSpPr>
                <a:xfrm>
                  <a:off x="131003" y="0"/>
                  <a:ext cx="221074" cy="696138"/>
                  <a:chOff x="0" y="0"/>
                  <a:chExt cx="221072" cy="696137"/>
                </a:xfrm>
              </p:grpSpPr>
              <p:sp>
                <p:nvSpPr>
                  <p:cNvPr id="350" name="Oval 533">
                    <a:extLst>
                      <a:ext uri="{FF2B5EF4-FFF2-40B4-BE49-F238E27FC236}">
                        <a16:creationId xmlns:a16="http://schemas.microsoft.com/office/drawing/2014/main" id="{B0669B20-DF5F-3BBB-2A80-6BF71ADD15D4}"/>
                      </a:ext>
                    </a:extLst>
                  </p:cNvPr>
                  <p:cNvSpPr/>
                  <p:nvPr/>
                </p:nvSpPr>
                <p:spPr>
                  <a:xfrm flipH="1">
                    <a:off x="39541" y="128681"/>
                    <a:ext cx="181531" cy="567456"/>
                  </a:xfrm>
                  <a:prstGeom prst="ellipse">
                    <a:avLst/>
                  </a:prstGeom>
                  <a:solidFill>
                    <a:srgbClr val="DD7164"/>
                  </a:solidFill>
                  <a:ln w="9525" cap="flat">
                    <a:solidFill>
                      <a:srgbClr val="808080"/>
                    </a:solidFill>
                    <a:prstDash val="solid"/>
                    <a:round/>
                  </a:ln>
                  <a:effectLst/>
                </p:spPr>
                <p:txBody>
                  <a:bodyPr wrap="square" lIns="22859" tIns="22859" rIns="22859" bIns="22859" numCol="1" anchor="ctr">
                    <a:noAutofit/>
                  </a:bodyPr>
                  <a:lstStyle/>
                  <a:p>
                    <a:pPr algn="ctr" defTabSz="228600">
                      <a:defRPr sz="1700" i="0">
                        <a:uFillTx/>
                      </a:defRPr>
                    </a:pPr>
                    <a:endParaRPr sz="850"/>
                  </a:p>
                </p:txBody>
              </p:sp>
              <p:sp>
                <p:nvSpPr>
                  <p:cNvPr id="351" name="Oval 534">
                    <a:extLst>
                      <a:ext uri="{FF2B5EF4-FFF2-40B4-BE49-F238E27FC236}">
                        <a16:creationId xmlns:a16="http://schemas.microsoft.com/office/drawing/2014/main" id="{3A2B06CD-03FC-8941-B9E9-E3E07C78FE72}"/>
                      </a:ext>
                    </a:extLst>
                  </p:cNvPr>
                  <p:cNvSpPr/>
                  <p:nvPr/>
                </p:nvSpPr>
                <p:spPr>
                  <a:xfrm flipH="1">
                    <a:off x="0" y="126092"/>
                    <a:ext cx="181531" cy="567456"/>
                  </a:xfrm>
                  <a:prstGeom prst="ellipse">
                    <a:avLst/>
                  </a:prstGeom>
                  <a:blipFill rotWithShape="1">
                    <a:blip r:embed="rId6"/>
                    <a:srcRect/>
                    <a:tile tx="0" ty="0" sx="100000" sy="100000" flip="none" algn="tl"/>
                  </a:blipFill>
                  <a:ln w="9525" cap="flat">
                    <a:solidFill>
                      <a:srgbClr val="808080"/>
                    </a:solidFill>
                    <a:prstDash val="solid"/>
                    <a:round/>
                  </a:ln>
                  <a:effectLst/>
                </p:spPr>
                <p:txBody>
                  <a:bodyPr wrap="square" lIns="22859" tIns="22859" rIns="22859" bIns="22859" numCol="1" anchor="ctr">
                    <a:noAutofit/>
                  </a:bodyPr>
                  <a:lstStyle/>
                  <a:p>
                    <a:pPr algn="ctr" defTabSz="228600">
                      <a:defRPr sz="1700" i="0">
                        <a:uFillTx/>
                      </a:defRPr>
                    </a:pPr>
                    <a:endParaRPr sz="850"/>
                  </a:p>
                </p:txBody>
              </p:sp>
              <p:grpSp>
                <p:nvGrpSpPr>
                  <p:cNvPr id="352" name="Can 535">
                    <a:extLst>
                      <a:ext uri="{FF2B5EF4-FFF2-40B4-BE49-F238E27FC236}">
                        <a16:creationId xmlns:a16="http://schemas.microsoft.com/office/drawing/2014/main" id="{C2213CEE-F183-11F7-259D-D027865B2B10}"/>
                      </a:ext>
                    </a:extLst>
                  </p:cNvPr>
                  <p:cNvGrpSpPr/>
                  <p:nvPr/>
                </p:nvGrpSpPr>
                <p:grpSpPr>
                  <a:xfrm>
                    <a:off x="88899" y="0"/>
                    <a:ext cx="62420" cy="140841"/>
                    <a:chOff x="0" y="0"/>
                    <a:chExt cx="62419" cy="140840"/>
                  </a:xfrm>
                </p:grpSpPr>
                <p:sp>
                  <p:nvSpPr>
                    <p:cNvPr id="353" name="Shape">
                      <a:extLst>
                        <a:ext uri="{FF2B5EF4-FFF2-40B4-BE49-F238E27FC236}">
                          <a16:creationId xmlns:a16="http://schemas.microsoft.com/office/drawing/2014/main" id="{C2A6915F-C342-8EE2-ABB2-E6C0777C83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3416"/>
                      <a:ext cx="62419" cy="13742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" y="1226"/>
                          </a:moveTo>
                          <a:cubicBezTo>
                            <a:pt x="1" y="549"/>
                            <a:pt x="4836" y="0"/>
                            <a:pt x="10800" y="0"/>
                          </a:cubicBezTo>
                          <a:cubicBezTo>
                            <a:pt x="16765" y="0"/>
                            <a:pt x="21600" y="549"/>
                            <a:pt x="21600" y="1226"/>
                          </a:cubicBezTo>
                          <a:lnTo>
                            <a:pt x="21599" y="20374"/>
                          </a:lnTo>
                          <a:cubicBezTo>
                            <a:pt x="21599" y="21051"/>
                            <a:pt x="16764" y="21600"/>
                            <a:pt x="10800" y="21600"/>
                          </a:cubicBezTo>
                          <a:cubicBezTo>
                            <a:pt x="4835" y="21600"/>
                            <a:pt x="0" y="21051"/>
                            <a:pt x="0" y="20374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808080"/>
                        </a:gs>
                        <a:gs pos="52000">
                          <a:srgbClr val="FFFFFF"/>
                        </a:gs>
                        <a:gs pos="100000">
                          <a:srgbClr val="808080"/>
                        </a:gs>
                      </a:gsLst>
                      <a:lin ang="0" scaled="0"/>
                    </a:gra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22859" tIns="22859" rIns="22859" bIns="22859" numCol="1" anchor="ctr">
                      <a:noAutofit/>
                    </a:bodyPr>
                    <a:lstStyle/>
                    <a:p>
                      <a:pPr algn="ctr" defTabSz="228600">
                        <a:defRPr sz="1700" i="0">
                          <a:uFillTx/>
                        </a:defRPr>
                      </a:pPr>
                      <a:endParaRPr sz="850"/>
                    </a:p>
                  </p:txBody>
                </p:sp>
                <p:sp>
                  <p:nvSpPr>
                    <p:cNvPr id="354" name="Oval">
                      <a:extLst>
                        <a:ext uri="{FF2B5EF4-FFF2-40B4-BE49-F238E27FC236}">
                          <a16:creationId xmlns:a16="http://schemas.microsoft.com/office/drawing/2014/main" id="{C552EAE2-5788-1C6F-DC05-49696B52C4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" y="0"/>
                      <a:ext cx="62418" cy="22437"/>
                    </a:xfrm>
                    <a:prstGeom prst="ellipse">
                      <a:avLst/>
                    </a:prstGeom>
                    <a:solidFill>
                      <a:srgbClr val="FFFFFF">
                        <a:alpha val="4000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22859" tIns="22859" rIns="22859" bIns="22859" numCol="1" anchor="ctr">
                      <a:noAutofit/>
                    </a:bodyPr>
                    <a:lstStyle/>
                    <a:p>
                      <a:pPr algn="ctr" defTabSz="228600">
                        <a:defRPr sz="1700" i="0">
                          <a:uFillTx/>
                        </a:defRPr>
                      </a:pPr>
                      <a:endParaRPr sz="850"/>
                    </a:p>
                  </p:txBody>
                </p:sp>
                <p:sp>
                  <p:nvSpPr>
                    <p:cNvPr id="355" name="Line">
                      <a:extLst>
                        <a:ext uri="{FF2B5EF4-FFF2-40B4-BE49-F238E27FC236}">
                          <a16:creationId xmlns:a16="http://schemas.microsoft.com/office/drawing/2014/main" id="{CCB50A28-14EE-F3DF-E2E0-CC2B01AE23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3416"/>
                      <a:ext cx="62417" cy="13742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1600" y="1226"/>
                          </a:moveTo>
                          <a:cubicBezTo>
                            <a:pt x="21600" y="1903"/>
                            <a:pt x="16765" y="2453"/>
                            <a:pt x="10800" y="2453"/>
                          </a:cubicBezTo>
                          <a:cubicBezTo>
                            <a:pt x="4835" y="2453"/>
                            <a:pt x="0" y="1903"/>
                            <a:pt x="0" y="1226"/>
                          </a:cubicBezTo>
                          <a:cubicBezTo>
                            <a:pt x="0" y="549"/>
                            <a:pt x="4835" y="0"/>
                            <a:pt x="10800" y="0"/>
                          </a:cubicBezTo>
                          <a:cubicBezTo>
                            <a:pt x="16765" y="0"/>
                            <a:pt x="21600" y="549"/>
                            <a:pt x="21600" y="1226"/>
                          </a:cubicBezTo>
                          <a:lnTo>
                            <a:pt x="21600" y="20374"/>
                          </a:lnTo>
                          <a:cubicBezTo>
                            <a:pt x="21600" y="21051"/>
                            <a:pt x="16765" y="21600"/>
                            <a:pt x="10800" y="21600"/>
                          </a:cubicBezTo>
                          <a:cubicBezTo>
                            <a:pt x="4835" y="21600"/>
                            <a:pt x="0" y="21051"/>
                            <a:pt x="0" y="20374"/>
                          </a:cubicBezTo>
                          <a:lnTo>
                            <a:pt x="1" y="1226"/>
                          </a:lnTo>
                        </a:path>
                      </a:pathLst>
                    </a:custGeom>
                    <a:noFill/>
                    <a:ln w="9525" cap="flat">
                      <a:solidFill>
                        <a:srgbClr val="80808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22859" tIns="22859" rIns="22859" bIns="22859" numCol="1" anchor="ctr">
                      <a:noAutofit/>
                    </a:bodyPr>
                    <a:lstStyle/>
                    <a:p>
                      <a:pPr algn="ctr" defTabSz="228600">
                        <a:defRPr sz="1700" i="0">
                          <a:uFillTx/>
                        </a:defRPr>
                      </a:pPr>
                      <a:endParaRPr sz="850"/>
                    </a:p>
                  </p:txBody>
                </p:sp>
              </p:grpSp>
            </p:grpSp>
          </p:grpSp>
          <p:grpSp>
            <p:nvGrpSpPr>
              <p:cNvPr id="345" name="Group 528">
                <a:extLst>
                  <a:ext uri="{FF2B5EF4-FFF2-40B4-BE49-F238E27FC236}">
                    <a16:creationId xmlns:a16="http://schemas.microsoft.com/office/drawing/2014/main" id="{B3639EF2-17A3-F237-F67A-EF77625E1BA8}"/>
                  </a:ext>
                </a:extLst>
              </p:cNvPr>
              <p:cNvGrpSpPr/>
              <p:nvPr/>
            </p:nvGrpSpPr>
            <p:grpSpPr>
              <a:xfrm>
                <a:off x="188772" y="-2"/>
                <a:ext cx="119731" cy="103162"/>
                <a:chOff x="-1" y="-1"/>
                <a:chExt cx="119729" cy="103160"/>
              </a:xfrm>
            </p:grpSpPr>
            <p:sp>
              <p:nvSpPr>
                <p:cNvPr id="346" name="Rectangle 529">
                  <a:extLst>
                    <a:ext uri="{FF2B5EF4-FFF2-40B4-BE49-F238E27FC236}">
                      <a16:creationId xmlns:a16="http://schemas.microsoft.com/office/drawing/2014/main" id="{09913500-054B-5174-EBFF-989546F98B99}"/>
                    </a:ext>
                  </a:extLst>
                </p:cNvPr>
                <p:cNvSpPr/>
                <p:nvPr/>
              </p:nvSpPr>
              <p:spPr>
                <a:xfrm>
                  <a:off x="23026" y="37510"/>
                  <a:ext cx="77297" cy="65649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808080">
                        <a:alpha val="51000"/>
                      </a:srgbClr>
                    </a:gs>
                    <a:gs pos="49000">
                      <a:srgbClr val="D9D9D9">
                        <a:alpha val="61000"/>
                      </a:srgbClr>
                    </a:gs>
                    <a:gs pos="100000">
                      <a:srgbClr val="808080">
                        <a:alpha val="51000"/>
                      </a:srgbClr>
                    </a:gs>
                  </a:gsLst>
                  <a:lin ang="0" scaled="0"/>
                </a:gradFill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347" name="Rectangle 530">
                  <a:extLst>
                    <a:ext uri="{FF2B5EF4-FFF2-40B4-BE49-F238E27FC236}">
                      <a16:creationId xmlns:a16="http://schemas.microsoft.com/office/drawing/2014/main" id="{D8F306B0-7CC8-3762-CE9A-BF575BD61CD9}"/>
                    </a:ext>
                  </a:extLst>
                </p:cNvPr>
                <p:cNvSpPr/>
                <p:nvPr/>
              </p:nvSpPr>
              <p:spPr>
                <a:xfrm>
                  <a:off x="-1" y="-1"/>
                  <a:ext cx="119729" cy="3794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808080">
                        <a:alpha val="51000"/>
                      </a:srgbClr>
                    </a:gs>
                    <a:gs pos="49000">
                      <a:srgbClr val="D9D9D9">
                        <a:alpha val="61000"/>
                      </a:srgbClr>
                    </a:gs>
                    <a:gs pos="100000">
                      <a:srgbClr val="808080">
                        <a:alpha val="51000"/>
                      </a:srgbClr>
                    </a:gs>
                  </a:gsLst>
                  <a:lin ang="0" scaled="0"/>
                </a:gradFill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</p:grpSp>
        <p:grpSp>
          <p:nvGrpSpPr>
            <p:cNvPr id="235" name="Group 519">
              <a:extLst>
                <a:ext uri="{FF2B5EF4-FFF2-40B4-BE49-F238E27FC236}">
                  <a16:creationId xmlns:a16="http://schemas.microsoft.com/office/drawing/2014/main" id="{1ED6EF4E-0958-B270-2259-1E6689D78B16}"/>
                </a:ext>
              </a:extLst>
            </p:cNvPr>
            <p:cNvGrpSpPr/>
            <p:nvPr/>
          </p:nvGrpSpPr>
          <p:grpSpPr>
            <a:xfrm>
              <a:off x="5984744" y="827317"/>
              <a:ext cx="747860" cy="467420"/>
              <a:chOff x="-172582" y="-1763651"/>
              <a:chExt cx="1495717" cy="934839"/>
            </a:xfrm>
          </p:grpSpPr>
          <p:sp>
            <p:nvSpPr>
              <p:cNvPr id="342" name="TextBox 523">
                <a:extLst>
                  <a:ext uri="{FF2B5EF4-FFF2-40B4-BE49-F238E27FC236}">
                    <a16:creationId xmlns:a16="http://schemas.microsoft.com/office/drawing/2014/main" id="{0093CC18-95FD-DE67-31F5-93931DC4FC3A}"/>
                  </a:ext>
                </a:extLst>
              </p:cNvPr>
              <p:cNvSpPr txBox="1"/>
              <p:nvPr/>
            </p:nvSpPr>
            <p:spPr>
              <a:xfrm>
                <a:off x="-172582" y="-1763651"/>
                <a:ext cx="1495717" cy="6102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22860" tIns="22860" rIns="22860" bIns="22860" numCol="1" anchor="t">
                <a:noAutofit/>
              </a:bodyPr>
              <a:lstStyle>
                <a:lvl1pPr defTabSz="914400">
                  <a:defRPr sz="2400" b="1" i="0">
                    <a:solidFill>
                      <a:srgbClr val="000000"/>
                    </a:solidFill>
                    <a:uFillTx/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</a:lstStyle>
              <a:p>
                <a:r>
                  <a:rPr sz="1400">
                    <a:latin typeface="Roboto" panose="02000000000000000000" pitchFamily="2" charset="0"/>
                    <a:ea typeface="Roboto" panose="02000000000000000000" pitchFamily="2" charset="0"/>
                  </a:rPr>
                  <a:t>Sample</a:t>
                </a:r>
              </a:p>
            </p:txBody>
          </p:sp>
          <p:sp>
            <p:nvSpPr>
              <p:cNvPr id="343" name="Straight Connector 525">
                <a:extLst>
                  <a:ext uri="{FF2B5EF4-FFF2-40B4-BE49-F238E27FC236}">
                    <a16:creationId xmlns:a16="http://schemas.microsoft.com/office/drawing/2014/main" id="{82922DEE-DDD4-74F2-A4F8-0EE35BB75A4C}"/>
                  </a:ext>
                </a:extLst>
              </p:cNvPr>
              <p:cNvSpPr/>
              <p:nvPr/>
            </p:nvSpPr>
            <p:spPr>
              <a:xfrm>
                <a:off x="763300" y="-1266262"/>
                <a:ext cx="0" cy="43745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dash"/>
                <a:round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pPr defTabSz="457200">
                  <a:defRPr sz="1800" i="0">
                    <a:solidFill>
                      <a:srgbClr val="000000"/>
                    </a:solidFill>
                    <a:uFillTx/>
                  </a:defRPr>
                </a:pPr>
                <a:endParaRPr sz="900"/>
              </a:p>
            </p:txBody>
          </p:sp>
        </p:grpSp>
        <p:sp>
          <p:nvSpPr>
            <p:cNvPr id="236" name="Straight Connector 521">
              <a:extLst>
                <a:ext uri="{FF2B5EF4-FFF2-40B4-BE49-F238E27FC236}">
                  <a16:creationId xmlns:a16="http://schemas.microsoft.com/office/drawing/2014/main" id="{67C89A39-937A-7E96-CB4F-7BA5284C57E1}"/>
                </a:ext>
              </a:extLst>
            </p:cNvPr>
            <p:cNvSpPr/>
            <p:nvPr/>
          </p:nvSpPr>
          <p:spPr>
            <a:xfrm>
              <a:off x="8803957" y="1944132"/>
              <a:ext cx="1932257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 defTabSz="457200">
                <a:defRPr sz="1800" i="0">
                  <a:solidFill>
                    <a:srgbClr val="000000"/>
                  </a:solidFill>
                  <a:uFillTx/>
                </a:defRPr>
              </a:pPr>
              <a:endParaRPr sz="900"/>
            </a:p>
          </p:txBody>
        </p:sp>
        <p:grpSp>
          <p:nvGrpSpPr>
            <p:cNvPr id="237" name="Group 3">
              <a:extLst>
                <a:ext uri="{FF2B5EF4-FFF2-40B4-BE49-F238E27FC236}">
                  <a16:creationId xmlns:a16="http://schemas.microsoft.com/office/drawing/2014/main" id="{3808F361-3A09-3D96-2B75-FC9DC4083C7F}"/>
                </a:ext>
              </a:extLst>
            </p:cNvPr>
            <p:cNvGrpSpPr/>
            <p:nvPr/>
          </p:nvGrpSpPr>
          <p:grpSpPr>
            <a:xfrm>
              <a:off x="759586" y="853046"/>
              <a:ext cx="5635179" cy="1082653"/>
              <a:chOff x="0" y="0"/>
              <a:chExt cx="11270353" cy="2165298"/>
            </a:xfrm>
          </p:grpSpPr>
          <p:sp>
            <p:nvSpPr>
              <p:cNvPr id="321" name="TextBox 562">
                <a:extLst>
                  <a:ext uri="{FF2B5EF4-FFF2-40B4-BE49-F238E27FC236}">
                    <a16:creationId xmlns:a16="http://schemas.microsoft.com/office/drawing/2014/main" id="{58CB5961-1D9D-FA86-3F67-C0C768E9A5E4}"/>
                  </a:ext>
                </a:extLst>
              </p:cNvPr>
              <p:cNvSpPr txBox="1"/>
              <p:nvPr/>
            </p:nvSpPr>
            <p:spPr>
              <a:xfrm>
                <a:off x="181574" y="0"/>
                <a:ext cx="3502899" cy="63850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200">
                  <a:defRPr sz="2400" b="1" i="0">
                    <a:solidFill>
                      <a:srgbClr val="000000"/>
                    </a:solidFill>
                    <a:uFillTx/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400">
                    <a:latin typeface="Roboto" panose="02000000000000000000" pitchFamily="2" charset="0"/>
                    <a:ea typeface="Roboto" panose="02000000000000000000" pitchFamily="2" charset="0"/>
                  </a:rPr>
                  <a:t>Monochromator, </a:t>
                </a:r>
                <a:r>
                  <a:rPr sz="1600">
                    <a:latin typeface="Symbol"/>
                    <a:ea typeface="Roboto" panose="02000000000000000000" pitchFamily="2" charset="0"/>
                    <a:cs typeface="Symbol"/>
                    <a:sym typeface="Symbol"/>
                  </a:rPr>
                  <a:t>l</a:t>
                </a:r>
              </a:p>
            </p:txBody>
          </p:sp>
          <p:sp>
            <p:nvSpPr>
              <p:cNvPr id="322" name="Trapezoid 564">
                <a:extLst>
                  <a:ext uri="{FF2B5EF4-FFF2-40B4-BE49-F238E27FC236}">
                    <a16:creationId xmlns:a16="http://schemas.microsoft.com/office/drawing/2014/main" id="{62B7D3D7-6F3E-4BFC-106D-E317F0E312F2}"/>
                  </a:ext>
                </a:extLst>
              </p:cNvPr>
              <p:cNvSpPr/>
              <p:nvPr/>
            </p:nvSpPr>
            <p:spPr>
              <a:xfrm rot="5400000">
                <a:off x="6752807" y="-2816962"/>
                <a:ext cx="536505" cy="8319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5400" y="0"/>
                    </a:lnTo>
                    <a:lnTo>
                      <a:pt x="1620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306DBE"/>
              </a:solidFill>
              <a:ln w="25400" cap="flat">
                <a:solidFill>
                  <a:srgbClr val="23508B"/>
                </a:solidFill>
                <a:prstDash val="solid"/>
                <a:round/>
              </a:ln>
              <a:effectLst/>
            </p:spPr>
            <p:txBody>
              <a:bodyPr wrap="square" lIns="22859" tIns="22859" rIns="22859" bIns="22859" numCol="1" anchor="ctr">
                <a:noAutofit/>
              </a:bodyPr>
              <a:lstStyle/>
              <a:p>
                <a:pPr algn="ctr" defTabSz="457200">
                  <a:defRPr sz="1700" i="0">
                    <a:uFillTx/>
                  </a:defRPr>
                </a:pPr>
                <a:endParaRPr sz="850"/>
              </a:p>
            </p:txBody>
          </p:sp>
          <p:grpSp>
            <p:nvGrpSpPr>
              <p:cNvPr id="323" name="Group 565">
                <a:extLst>
                  <a:ext uri="{FF2B5EF4-FFF2-40B4-BE49-F238E27FC236}">
                    <a16:creationId xmlns:a16="http://schemas.microsoft.com/office/drawing/2014/main" id="{AC5450DF-7950-E905-282E-6F3D61B7F14C}"/>
                  </a:ext>
                </a:extLst>
              </p:cNvPr>
              <p:cNvGrpSpPr/>
              <p:nvPr/>
            </p:nvGrpSpPr>
            <p:grpSpPr>
              <a:xfrm>
                <a:off x="2676889" y="835639"/>
                <a:ext cx="401655" cy="952251"/>
                <a:chOff x="-2" y="-1"/>
                <a:chExt cx="401653" cy="952250"/>
              </a:xfrm>
            </p:grpSpPr>
            <p:grpSp>
              <p:nvGrpSpPr>
                <p:cNvPr id="336" name="Cube 571">
                  <a:extLst>
                    <a:ext uri="{FF2B5EF4-FFF2-40B4-BE49-F238E27FC236}">
                      <a16:creationId xmlns:a16="http://schemas.microsoft.com/office/drawing/2014/main" id="{3E06A682-73DC-8ED3-C380-F06886A7A9E0}"/>
                    </a:ext>
                  </a:extLst>
                </p:cNvPr>
                <p:cNvGrpSpPr/>
                <p:nvPr/>
              </p:nvGrpSpPr>
              <p:grpSpPr>
                <a:xfrm>
                  <a:off x="-2" y="-1"/>
                  <a:ext cx="401653" cy="952250"/>
                  <a:chOff x="-1" y="-1"/>
                  <a:chExt cx="401651" cy="952249"/>
                </a:xfrm>
              </p:grpSpPr>
              <p:sp>
                <p:nvSpPr>
                  <p:cNvPr id="338" name="Shape">
                    <a:extLst>
                      <a:ext uri="{FF2B5EF4-FFF2-40B4-BE49-F238E27FC236}">
                        <a16:creationId xmlns:a16="http://schemas.microsoft.com/office/drawing/2014/main" id="{2F43798B-A34A-6134-6CD2-F4C64501A6A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-275300" y="275299"/>
                    <a:ext cx="952249" cy="40165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3270"/>
                        </a:moveTo>
                        <a:lnTo>
                          <a:pt x="5597" y="0"/>
                        </a:lnTo>
                        <a:lnTo>
                          <a:pt x="21600" y="0"/>
                        </a:lnTo>
                        <a:lnTo>
                          <a:pt x="21600" y="8330"/>
                        </a:lnTo>
                        <a:lnTo>
                          <a:pt x="16003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2859" tIns="22859" rIns="22859" bIns="22859" numCol="1" anchor="ctr">
                    <a:noAutofit/>
                  </a:bodyPr>
                  <a:lstStyle/>
                  <a:p>
                    <a:pPr algn="ctr" defTabSz="228600">
                      <a:defRPr sz="1700" i="0">
                        <a:solidFill>
                          <a:srgbClr val="808080"/>
                        </a:solidFill>
                        <a:uFillTx/>
                      </a:defRPr>
                    </a:pPr>
                    <a:endParaRPr sz="850"/>
                  </a:p>
                </p:txBody>
              </p:sp>
              <p:sp>
                <p:nvSpPr>
                  <p:cNvPr id="339" name="Shape">
                    <a:extLst>
                      <a:ext uri="{FF2B5EF4-FFF2-40B4-BE49-F238E27FC236}">
                        <a16:creationId xmlns:a16="http://schemas.microsoft.com/office/drawing/2014/main" id="{FAF50CE6-5EAD-9F96-251A-720D93D0F3D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7444" y="-77445"/>
                    <a:ext cx="246762" cy="4016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3270"/>
                        </a:moveTo>
                        <a:lnTo>
                          <a:pt x="21600" y="0"/>
                        </a:lnTo>
                        <a:lnTo>
                          <a:pt x="21600" y="833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000000">
                      <a:alpha val="20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2859" tIns="22859" rIns="22859" bIns="22859" numCol="1" anchor="ctr">
                    <a:noAutofit/>
                  </a:bodyPr>
                  <a:lstStyle/>
                  <a:p>
                    <a:pPr algn="ctr" defTabSz="228600">
                      <a:defRPr sz="1700" i="0">
                        <a:solidFill>
                          <a:srgbClr val="808080"/>
                        </a:solidFill>
                        <a:uFillTx/>
                      </a:defRPr>
                    </a:pPr>
                    <a:endParaRPr sz="850"/>
                  </a:p>
                </p:txBody>
              </p:sp>
              <p:sp>
                <p:nvSpPr>
                  <p:cNvPr id="340" name="Shape">
                    <a:extLst>
                      <a:ext uri="{FF2B5EF4-FFF2-40B4-BE49-F238E27FC236}">
                        <a16:creationId xmlns:a16="http://schemas.microsoft.com/office/drawing/2014/main" id="{13E3398D-4459-C293-FBF3-0DC43F8E0FB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-352744" y="352743"/>
                    <a:ext cx="952249" cy="2467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5597" y="0"/>
                        </a:lnTo>
                        <a:lnTo>
                          <a:pt x="21600" y="0"/>
                        </a:lnTo>
                        <a:lnTo>
                          <a:pt x="16003" y="2160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0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2859" tIns="22859" rIns="22859" bIns="22859" numCol="1" anchor="ctr">
                    <a:noAutofit/>
                  </a:bodyPr>
                  <a:lstStyle/>
                  <a:p>
                    <a:pPr algn="ctr" defTabSz="228600">
                      <a:defRPr sz="1700" i="0">
                        <a:solidFill>
                          <a:srgbClr val="808080"/>
                        </a:solidFill>
                        <a:uFillTx/>
                      </a:defRPr>
                    </a:pPr>
                    <a:endParaRPr sz="850"/>
                  </a:p>
                </p:txBody>
              </p:sp>
              <p:sp>
                <p:nvSpPr>
                  <p:cNvPr id="341" name="Shape">
                    <a:extLst>
                      <a:ext uri="{FF2B5EF4-FFF2-40B4-BE49-F238E27FC236}">
                        <a16:creationId xmlns:a16="http://schemas.microsoft.com/office/drawing/2014/main" id="{EDE4BE5F-B78F-B1B7-EBFF-A75A0D5C7B3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-275300" y="275299"/>
                    <a:ext cx="952249" cy="40165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3270"/>
                        </a:moveTo>
                        <a:lnTo>
                          <a:pt x="5597" y="0"/>
                        </a:lnTo>
                        <a:lnTo>
                          <a:pt x="21600" y="0"/>
                        </a:lnTo>
                        <a:lnTo>
                          <a:pt x="21600" y="8330"/>
                        </a:lnTo>
                        <a:lnTo>
                          <a:pt x="16003" y="21600"/>
                        </a:lnTo>
                        <a:lnTo>
                          <a:pt x="0" y="21600"/>
                        </a:lnTo>
                        <a:close/>
                        <a:moveTo>
                          <a:pt x="0" y="13270"/>
                        </a:moveTo>
                        <a:lnTo>
                          <a:pt x="16003" y="13270"/>
                        </a:lnTo>
                        <a:lnTo>
                          <a:pt x="21600" y="0"/>
                        </a:lnTo>
                        <a:moveTo>
                          <a:pt x="16003" y="13270"/>
                        </a:moveTo>
                        <a:lnTo>
                          <a:pt x="16003" y="21600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808080"/>
                    </a:solidFill>
                    <a:prstDash val="solid"/>
                    <a:round/>
                  </a:ln>
                  <a:effectLst/>
                </p:spPr>
                <p:txBody>
                  <a:bodyPr wrap="square" lIns="22859" tIns="22859" rIns="22859" bIns="22859" numCol="1" anchor="ctr">
                    <a:noAutofit/>
                  </a:bodyPr>
                  <a:lstStyle/>
                  <a:p>
                    <a:pPr algn="ctr" defTabSz="228600">
                      <a:defRPr sz="1700" i="0">
                        <a:solidFill>
                          <a:srgbClr val="808080"/>
                        </a:solidFill>
                        <a:uFillTx/>
                      </a:defRPr>
                    </a:pPr>
                    <a:endParaRPr sz="850"/>
                  </a:p>
                </p:txBody>
              </p:sp>
            </p:grpSp>
            <p:sp>
              <p:nvSpPr>
                <p:cNvPr id="337" name="Oval 572">
                  <a:extLst>
                    <a:ext uri="{FF2B5EF4-FFF2-40B4-BE49-F238E27FC236}">
                      <a16:creationId xmlns:a16="http://schemas.microsoft.com/office/drawing/2014/main" id="{80FF9C09-21A0-471B-EF1D-FB0D0E7A5BB4}"/>
                    </a:ext>
                  </a:extLst>
                </p:cNvPr>
                <p:cNvSpPr/>
                <p:nvPr/>
              </p:nvSpPr>
              <p:spPr>
                <a:xfrm flipH="1">
                  <a:off x="21877" y="191829"/>
                  <a:ext cx="187425" cy="569151"/>
                </a:xfrm>
                <a:prstGeom prst="ellipse">
                  <a:avLst/>
                </a:prstGeom>
                <a:solidFill>
                  <a:srgbClr val="FFFFFF"/>
                </a:solidFill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2286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324" name="Cube 1">
                <a:extLst>
                  <a:ext uri="{FF2B5EF4-FFF2-40B4-BE49-F238E27FC236}">
                    <a16:creationId xmlns:a16="http://schemas.microsoft.com/office/drawing/2014/main" id="{F7F2965B-D476-4644-44AA-F7EE7CB1ECA6}"/>
                  </a:ext>
                </a:extLst>
              </p:cNvPr>
              <p:cNvGrpSpPr/>
              <p:nvPr/>
            </p:nvGrpSpPr>
            <p:grpSpPr>
              <a:xfrm>
                <a:off x="2469489" y="573568"/>
                <a:ext cx="8800864" cy="1542849"/>
                <a:chOff x="0" y="0"/>
                <a:chExt cx="8800863" cy="1542847"/>
              </a:xfrm>
            </p:grpSpPr>
            <p:sp>
              <p:nvSpPr>
                <p:cNvPr id="332" name="Shape">
                  <a:extLst>
                    <a:ext uri="{FF2B5EF4-FFF2-40B4-BE49-F238E27FC236}">
                      <a16:creationId xmlns:a16="http://schemas.microsoft.com/office/drawing/2014/main" id="{6A425880-1C37-4167-F8AC-CCADD7EDD730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8800863" cy="1542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329"/>
                      </a:moveTo>
                      <a:lnTo>
                        <a:pt x="934" y="0"/>
                      </a:lnTo>
                      <a:lnTo>
                        <a:pt x="21600" y="0"/>
                      </a:lnTo>
                      <a:lnTo>
                        <a:pt x="21600" y="16271"/>
                      </a:lnTo>
                      <a:lnTo>
                        <a:pt x="20666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D4FFFF">
                    <a:alpha val="50195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defTabSz="457200">
                    <a:defRPr sz="1800" i="0">
                      <a:solidFill>
                        <a:srgbClr val="000000"/>
                      </a:solidFill>
                      <a:uFillTx/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900"/>
                </a:p>
              </p:txBody>
            </p:sp>
            <p:sp>
              <p:nvSpPr>
                <p:cNvPr id="333" name="Shape">
                  <a:extLst>
                    <a:ext uri="{FF2B5EF4-FFF2-40B4-BE49-F238E27FC236}">
                      <a16:creationId xmlns:a16="http://schemas.microsoft.com/office/drawing/2014/main" id="{8066840E-9493-C487-8823-A2EEE187500C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380636" cy="1542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329"/>
                      </a:moveTo>
                      <a:lnTo>
                        <a:pt x="21600" y="0"/>
                      </a:lnTo>
                      <a:lnTo>
                        <a:pt x="21600" y="16271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defTabSz="457200">
                    <a:defRPr sz="1800" i="0">
                      <a:solidFill>
                        <a:srgbClr val="000000"/>
                      </a:solidFill>
                      <a:uFillTx/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900"/>
                </a:p>
              </p:txBody>
            </p:sp>
            <p:sp>
              <p:nvSpPr>
                <p:cNvPr id="334" name="Shape">
                  <a:extLst>
                    <a:ext uri="{FF2B5EF4-FFF2-40B4-BE49-F238E27FC236}">
                      <a16:creationId xmlns:a16="http://schemas.microsoft.com/office/drawing/2014/main" id="{9452C5DE-70F6-6E2D-D3F7-E769AB8EBC64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8800863" cy="3806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934" y="0"/>
                      </a:lnTo>
                      <a:lnTo>
                        <a:pt x="21600" y="0"/>
                      </a:lnTo>
                      <a:lnTo>
                        <a:pt x="20666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defTabSz="457200">
                    <a:defRPr sz="1800" i="0">
                      <a:solidFill>
                        <a:srgbClr val="000000"/>
                      </a:solidFill>
                      <a:uFillTx/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900"/>
                </a:p>
              </p:txBody>
            </p:sp>
            <p:sp>
              <p:nvSpPr>
                <p:cNvPr id="335" name="Shape">
                  <a:extLst>
                    <a:ext uri="{FF2B5EF4-FFF2-40B4-BE49-F238E27FC236}">
                      <a16:creationId xmlns:a16="http://schemas.microsoft.com/office/drawing/2014/main" id="{5FECC32C-CEB5-15FB-EF94-085E36D25F2E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8800863" cy="1542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5329"/>
                      </a:moveTo>
                      <a:lnTo>
                        <a:pt x="934" y="0"/>
                      </a:lnTo>
                      <a:lnTo>
                        <a:pt x="21600" y="0"/>
                      </a:lnTo>
                      <a:lnTo>
                        <a:pt x="21600" y="16271"/>
                      </a:lnTo>
                      <a:lnTo>
                        <a:pt x="20666" y="21600"/>
                      </a:lnTo>
                      <a:lnTo>
                        <a:pt x="0" y="21600"/>
                      </a:lnTo>
                      <a:close/>
                      <a:moveTo>
                        <a:pt x="0" y="5329"/>
                      </a:moveTo>
                      <a:lnTo>
                        <a:pt x="20666" y="5329"/>
                      </a:lnTo>
                      <a:lnTo>
                        <a:pt x="21600" y="0"/>
                      </a:lnTo>
                      <a:moveTo>
                        <a:pt x="20666" y="5329"/>
                      </a:moveTo>
                      <a:lnTo>
                        <a:pt x="20666" y="21600"/>
                      </a:lnTo>
                    </a:path>
                  </a:pathLst>
                </a:custGeom>
                <a:noFill/>
                <a:ln w="25400" cap="flat">
                  <a:solidFill>
                    <a:srgbClr val="306DBE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defTabSz="457200">
                    <a:defRPr sz="1800" i="0">
                      <a:solidFill>
                        <a:srgbClr val="000000"/>
                      </a:solidFill>
                      <a:uFillTx/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900"/>
                </a:p>
              </p:txBody>
            </p:sp>
          </p:grpSp>
          <p:sp>
            <p:nvSpPr>
              <p:cNvPr id="325" name="Trapezoid 566">
                <a:extLst>
                  <a:ext uri="{FF2B5EF4-FFF2-40B4-BE49-F238E27FC236}">
                    <a16:creationId xmlns:a16="http://schemas.microsoft.com/office/drawing/2014/main" id="{B1003336-0238-7040-956B-4EE0D2EF731E}"/>
                  </a:ext>
                </a:extLst>
              </p:cNvPr>
              <p:cNvSpPr/>
              <p:nvPr/>
            </p:nvSpPr>
            <p:spPr>
              <a:xfrm rot="5400000">
                <a:off x="1803492" y="874825"/>
                <a:ext cx="910442" cy="938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614" y="0"/>
                    </a:lnTo>
                    <a:lnTo>
                      <a:pt x="20986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306DBE"/>
              </a:solidFill>
              <a:ln w="25400" cap="flat">
                <a:solidFill>
                  <a:srgbClr val="23508B"/>
                </a:solidFill>
                <a:prstDash val="solid"/>
                <a:round/>
              </a:ln>
              <a:effectLst/>
            </p:spPr>
            <p:txBody>
              <a:bodyPr wrap="square" lIns="22859" tIns="22859" rIns="22859" bIns="22859" numCol="1" anchor="ctr">
                <a:noAutofit/>
              </a:bodyPr>
              <a:lstStyle/>
              <a:p>
                <a:pPr algn="ctr" defTabSz="457200">
                  <a:defRPr sz="1700" i="0">
                    <a:uFillTx/>
                  </a:defRPr>
                </a:pPr>
                <a:endParaRPr sz="850"/>
              </a:p>
            </p:txBody>
          </p:sp>
          <p:grpSp>
            <p:nvGrpSpPr>
              <p:cNvPr id="326" name="Can 5">
                <a:extLst>
                  <a:ext uri="{FF2B5EF4-FFF2-40B4-BE49-F238E27FC236}">
                    <a16:creationId xmlns:a16="http://schemas.microsoft.com/office/drawing/2014/main" id="{5FC3B137-D2E9-1AFE-3393-41FD46A5BE96}"/>
                  </a:ext>
                </a:extLst>
              </p:cNvPr>
              <p:cNvGrpSpPr/>
              <p:nvPr/>
            </p:nvGrpSpPr>
            <p:grpSpPr>
              <a:xfrm>
                <a:off x="511965" y="643229"/>
                <a:ext cx="1615456" cy="1431616"/>
                <a:chOff x="0" y="-1"/>
                <a:chExt cx="1615454" cy="1431615"/>
              </a:xfrm>
            </p:grpSpPr>
            <p:sp>
              <p:nvSpPr>
                <p:cNvPr id="329" name="Shape">
                  <a:extLst>
                    <a:ext uri="{FF2B5EF4-FFF2-40B4-BE49-F238E27FC236}">
                      <a16:creationId xmlns:a16="http://schemas.microsoft.com/office/drawing/2014/main" id="{0DC2005D-FD73-D9B4-79E8-BC977D25843C}"/>
                    </a:ext>
                  </a:extLst>
                </p:cNvPr>
                <p:cNvSpPr/>
                <p:nvPr/>
              </p:nvSpPr>
              <p:spPr>
                <a:xfrm rot="16200000">
                  <a:off x="91919" y="-91920"/>
                  <a:ext cx="1431615" cy="1615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393"/>
                      </a:moveTo>
                      <a:cubicBezTo>
                        <a:pt x="0" y="1071"/>
                        <a:pt x="4835" y="0"/>
                        <a:pt x="10800" y="0"/>
                      </a:cubicBezTo>
                      <a:cubicBezTo>
                        <a:pt x="16765" y="0"/>
                        <a:pt x="21600" y="1071"/>
                        <a:pt x="21600" y="2393"/>
                      </a:cubicBezTo>
                      <a:lnTo>
                        <a:pt x="21600" y="19207"/>
                      </a:lnTo>
                      <a:cubicBezTo>
                        <a:pt x="21600" y="20529"/>
                        <a:pt x="16765" y="21600"/>
                        <a:pt x="10800" y="21600"/>
                      </a:cubicBezTo>
                      <a:cubicBezTo>
                        <a:pt x="4835" y="21600"/>
                        <a:pt x="0" y="20529"/>
                        <a:pt x="0" y="19207"/>
                      </a:cubicBezTo>
                      <a:close/>
                    </a:path>
                  </a:pathLst>
                </a:custGeom>
                <a:solidFill>
                  <a:srgbClr val="CEE3B1">
                    <a:alpha val="58999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defTabSz="457200">
                    <a:defRPr sz="1800" i="0">
                      <a:solidFill>
                        <a:srgbClr val="000000"/>
                      </a:solidFill>
                      <a:uFillTx/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900"/>
                </a:p>
              </p:txBody>
            </p:sp>
            <p:sp>
              <p:nvSpPr>
                <p:cNvPr id="330" name="Oval">
                  <a:extLst>
                    <a:ext uri="{FF2B5EF4-FFF2-40B4-BE49-F238E27FC236}">
                      <a16:creationId xmlns:a16="http://schemas.microsoft.com/office/drawing/2014/main" id="{055E44CB-4A36-9B29-7F60-18F6B161CC70}"/>
                    </a:ext>
                  </a:extLst>
                </p:cNvPr>
                <p:cNvSpPr/>
                <p:nvPr/>
              </p:nvSpPr>
              <p:spPr>
                <a:xfrm rot="16200000">
                  <a:off x="-536856" y="536855"/>
                  <a:ext cx="1431613" cy="357902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defTabSz="457200">
                    <a:defRPr sz="1800" i="0">
                      <a:solidFill>
                        <a:srgbClr val="000000"/>
                      </a:solidFill>
                      <a:uFillTx/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900"/>
                </a:p>
              </p:txBody>
            </p:sp>
            <p:sp>
              <p:nvSpPr>
                <p:cNvPr id="331" name="Line">
                  <a:extLst>
                    <a:ext uri="{FF2B5EF4-FFF2-40B4-BE49-F238E27FC236}">
                      <a16:creationId xmlns:a16="http://schemas.microsoft.com/office/drawing/2014/main" id="{CB715973-687B-8882-20FA-83E68880D1A5}"/>
                    </a:ext>
                  </a:extLst>
                </p:cNvPr>
                <p:cNvSpPr/>
                <p:nvPr/>
              </p:nvSpPr>
              <p:spPr>
                <a:xfrm rot="16200000">
                  <a:off x="91920" y="-91919"/>
                  <a:ext cx="1431613" cy="1615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393"/>
                      </a:moveTo>
                      <a:cubicBezTo>
                        <a:pt x="21600" y="3714"/>
                        <a:pt x="16765" y="4785"/>
                        <a:pt x="10800" y="4785"/>
                      </a:cubicBezTo>
                      <a:cubicBezTo>
                        <a:pt x="4835" y="4785"/>
                        <a:pt x="0" y="3714"/>
                        <a:pt x="0" y="2393"/>
                      </a:cubicBezTo>
                      <a:cubicBezTo>
                        <a:pt x="0" y="1071"/>
                        <a:pt x="4835" y="0"/>
                        <a:pt x="10800" y="0"/>
                      </a:cubicBezTo>
                      <a:cubicBezTo>
                        <a:pt x="16765" y="0"/>
                        <a:pt x="21600" y="1071"/>
                        <a:pt x="21600" y="2393"/>
                      </a:cubicBezTo>
                      <a:lnTo>
                        <a:pt x="21600" y="19207"/>
                      </a:lnTo>
                      <a:cubicBezTo>
                        <a:pt x="21600" y="20529"/>
                        <a:pt x="16765" y="21600"/>
                        <a:pt x="10800" y="21600"/>
                      </a:cubicBezTo>
                      <a:cubicBezTo>
                        <a:pt x="4835" y="21600"/>
                        <a:pt x="0" y="20529"/>
                        <a:pt x="0" y="19207"/>
                      </a:cubicBezTo>
                      <a:lnTo>
                        <a:pt x="0" y="2393"/>
                      </a:lnTo>
                    </a:path>
                  </a:pathLst>
                </a:custGeom>
                <a:noFill/>
                <a:ln w="25400" cap="flat">
                  <a:solidFill>
                    <a:srgbClr val="306DBE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defTabSz="457200">
                    <a:defRPr sz="1800" i="0">
                      <a:solidFill>
                        <a:srgbClr val="000000"/>
                      </a:solidFill>
                      <a:uFillTx/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900"/>
                </a:p>
              </p:txBody>
            </p:sp>
          </p:grpSp>
          <p:sp>
            <p:nvSpPr>
              <p:cNvPr id="327" name="Rectangle 568">
                <a:extLst>
                  <a:ext uri="{FF2B5EF4-FFF2-40B4-BE49-F238E27FC236}">
                    <a16:creationId xmlns:a16="http://schemas.microsoft.com/office/drawing/2014/main" id="{EBB48276-0051-98EE-9746-BAD338491352}"/>
                  </a:ext>
                </a:extLst>
              </p:cNvPr>
              <p:cNvSpPr/>
              <p:nvPr/>
            </p:nvSpPr>
            <p:spPr>
              <a:xfrm>
                <a:off x="0" y="780148"/>
                <a:ext cx="774097" cy="1038974"/>
              </a:xfrm>
              <a:prstGeom prst="rect">
                <a:avLst/>
              </a:prstGeom>
              <a:solidFill>
                <a:srgbClr val="306DBE"/>
              </a:solidFill>
              <a:ln w="25400" cap="flat">
                <a:solidFill>
                  <a:srgbClr val="23508B"/>
                </a:solidFill>
                <a:prstDash val="solid"/>
                <a:round/>
              </a:ln>
              <a:effectLst/>
            </p:spPr>
            <p:txBody>
              <a:bodyPr wrap="square" lIns="22859" tIns="22859" rIns="22859" bIns="22859" numCol="1" anchor="ctr">
                <a:noAutofit/>
              </a:bodyPr>
              <a:lstStyle/>
              <a:p>
                <a:pPr algn="ctr" defTabSz="457200">
                  <a:defRPr sz="1700" i="0">
                    <a:uFillTx/>
                  </a:defRPr>
                </a:pPr>
                <a:endParaRPr sz="850"/>
              </a:p>
            </p:txBody>
          </p:sp>
          <p:sp>
            <p:nvSpPr>
              <p:cNvPr id="328" name="TextBox 573">
                <a:extLst>
                  <a:ext uri="{FF2B5EF4-FFF2-40B4-BE49-F238E27FC236}">
                    <a16:creationId xmlns:a16="http://schemas.microsoft.com/office/drawing/2014/main" id="{80827DA1-1E80-6E5A-D1EF-CEF0F1D62A47}"/>
                  </a:ext>
                </a:extLst>
              </p:cNvPr>
              <p:cNvSpPr txBox="1"/>
              <p:nvPr/>
            </p:nvSpPr>
            <p:spPr>
              <a:xfrm>
                <a:off x="3303422" y="1555015"/>
                <a:ext cx="6267193" cy="6102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22860" tIns="22860" rIns="22860" bIns="22860" numCol="1" anchor="t">
                <a:noAutofit/>
              </a:bodyPr>
              <a:lstStyle/>
              <a:p>
                <a:pPr defTabSz="457200">
                  <a:defRPr sz="2400" b="1" i="0">
                    <a:solidFill>
                      <a:srgbClr val="000000"/>
                    </a:solidFill>
                    <a:uFillTx/>
                    <a:latin typeface="Century Gothic"/>
                    <a:ea typeface="Century Gothic"/>
                    <a:cs typeface="Century Gothic"/>
                    <a:sym typeface="Century Gothic"/>
                  </a:defRPr>
                </a:pPr>
                <a:r>
                  <a:rPr sz="1400">
                    <a:latin typeface="Roboto" panose="02000000000000000000" pitchFamily="2" charset="0"/>
                    <a:ea typeface="Roboto" panose="02000000000000000000" pitchFamily="2" charset="0"/>
                  </a:rPr>
                  <a:t>Guides  (Passive Collimation)</a:t>
                </a:r>
              </a:p>
            </p:txBody>
          </p:sp>
        </p:grpSp>
        <p:grpSp>
          <p:nvGrpSpPr>
            <p:cNvPr id="238" name="Group 41">
              <a:extLst>
                <a:ext uri="{FF2B5EF4-FFF2-40B4-BE49-F238E27FC236}">
                  <a16:creationId xmlns:a16="http://schemas.microsoft.com/office/drawing/2014/main" id="{150D1591-01FD-5F76-CFA5-11893FBC6799}"/>
                </a:ext>
              </a:extLst>
            </p:cNvPr>
            <p:cNvGrpSpPr/>
            <p:nvPr/>
          </p:nvGrpSpPr>
          <p:grpSpPr>
            <a:xfrm>
              <a:off x="329702" y="1106567"/>
              <a:ext cx="4547731" cy="569630"/>
              <a:chOff x="-486364" y="0"/>
              <a:chExt cx="9095457" cy="1139256"/>
            </a:xfrm>
          </p:grpSpPr>
          <p:sp>
            <p:nvSpPr>
              <p:cNvPr id="319" name="Right Arrow 14">
                <a:extLst>
                  <a:ext uri="{FF2B5EF4-FFF2-40B4-BE49-F238E27FC236}">
                    <a16:creationId xmlns:a16="http://schemas.microsoft.com/office/drawing/2014/main" id="{19DDBC16-C1A9-7599-22DE-0444F8AF96A9}"/>
                  </a:ext>
                </a:extLst>
              </p:cNvPr>
              <p:cNvSpPr/>
              <p:nvPr/>
            </p:nvSpPr>
            <p:spPr>
              <a:xfrm>
                <a:off x="-486364" y="404387"/>
                <a:ext cx="1649491" cy="734869"/>
              </a:xfrm>
              <a:prstGeom prst="rightArrow">
                <a:avLst>
                  <a:gd name="adj1" fmla="val 50000"/>
                  <a:gd name="adj2" fmla="val 94152"/>
                </a:avLst>
              </a:prstGeom>
              <a:solidFill>
                <a:srgbClr val="FFFFFF"/>
              </a:solidFill>
              <a:ln w="25400" cap="flat">
                <a:solidFill>
                  <a:srgbClr val="306DBE"/>
                </a:solidFill>
                <a:prstDash val="solid"/>
                <a:round/>
              </a:ln>
              <a:effectLst/>
            </p:spPr>
            <p:txBody>
              <a:bodyPr wrap="square" lIns="22859" tIns="22859" rIns="22859" bIns="22859" numCol="1" anchor="ctr">
                <a:noAutofit/>
              </a:bodyPr>
              <a:lstStyle/>
              <a:p>
                <a:pPr defTabSz="457200">
                  <a:defRPr sz="1800" i="0">
                    <a:solidFill>
                      <a:srgbClr val="000000"/>
                    </a:solidFill>
                    <a:uFillTx/>
                    <a:latin typeface="+mn-lt"/>
                    <a:ea typeface="+mn-ea"/>
                    <a:cs typeface="+mn-cs"/>
                    <a:sym typeface="Arial"/>
                  </a:defRPr>
                </a:pPr>
                <a:endParaRPr sz="900"/>
              </a:p>
            </p:txBody>
          </p:sp>
          <p:sp>
            <p:nvSpPr>
              <p:cNvPr id="320" name="TextBox 115">
                <a:extLst>
                  <a:ext uri="{FF2B5EF4-FFF2-40B4-BE49-F238E27FC236}">
                    <a16:creationId xmlns:a16="http://schemas.microsoft.com/office/drawing/2014/main" id="{62B64706-06F4-3445-2D5E-08AA1C094B35}"/>
                  </a:ext>
                </a:extLst>
              </p:cNvPr>
              <p:cNvSpPr txBox="1"/>
              <p:nvPr/>
            </p:nvSpPr>
            <p:spPr>
              <a:xfrm>
                <a:off x="4205525" y="0"/>
                <a:ext cx="4403568" cy="6102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22860" tIns="22860" rIns="22860" bIns="22860" numCol="1" anchor="t">
                <a:noAutofit/>
              </a:bodyPr>
              <a:lstStyle>
                <a:lvl1pPr defTabSz="914400">
                  <a:defRPr sz="2400" b="1" i="0">
                    <a:solidFill>
                      <a:srgbClr val="000000"/>
                    </a:solidFill>
                    <a:uFillTx/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</a:lstStyle>
              <a:p>
                <a:r>
                  <a:rPr sz="1400">
                    <a:latin typeface="Roboto" panose="02000000000000000000" pitchFamily="2" charset="0"/>
                    <a:ea typeface="Roboto" panose="02000000000000000000" pitchFamily="2" charset="0"/>
                  </a:rPr>
                  <a:t>Neutron Beam Direction</a:t>
                </a:r>
              </a:p>
            </p:txBody>
          </p: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6F0AC42F-FF9D-85E7-2D0F-E96C83AB9604}"/>
                </a:ext>
              </a:extLst>
            </p:cNvPr>
            <p:cNvGrpSpPr/>
            <p:nvPr/>
          </p:nvGrpSpPr>
          <p:grpSpPr>
            <a:xfrm>
              <a:off x="8157606" y="1145988"/>
              <a:ext cx="228851" cy="599388"/>
              <a:chOff x="6682877" y="-1165368"/>
              <a:chExt cx="228851" cy="599388"/>
            </a:xfrm>
          </p:grpSpPr>
          <p:grpSp>
            <p:nvGrpSpPr>
              <p:cNvPr id="291" name="Can 598">
                <a:extLst>
                  <a:ext uri="{FF2B5EF4-FFF2-40B4-BE49-F238E27FC236}">
                    <a16:creationId xmlns:a16="http://schemas.microsoft.com/office/drawing/2014/main" id="{1A02E8A4-FF65-6580-274C-7582F32F9946}"/>
                  </a:ext>
                </a:extLst>
              </p:cNvPr>
              <p:cNvGrpSpPr/>
              <p:nvPr/>
            </p:nvGrpSpPr>
            <p:grpSpPr>
              <a:xfrm>
                <a:off x="6682877" y="-1165368"/>
                <a:ext cx="56592" cy="500793"/>
                <a:chOff x="0" y="0"/>
                <a:chExt cx="113181" cy="1001582"/>
              </a:xfrm>
            </p:grpSpPr>
            <p:sp>
              <p:nvSpPr>
                <p:cNvPr id="316" name="Shape">
                  <a:extLst>
                    <a:ext uri="{FF2B5EF4-FFF2-40B4-BE49-F238E27FC236}">
                      <a16:creationId xmlns:a16="http://schemas.microsoft.com/office/drawing/2014/main" id="{9AAE29B9-534E-E3A8-E8BA-736EFDE9FB8B}"/>
                    </a:ext>
                  </a:extLst>
                </p:cNvPr>
                <p:cNvSpPr/>
                <p:nvPr/>
              </p:nvSpPr>
              <p:spPr>
                <a:xfrm flipH="1">
                  <a:off x="2" y="0"/>
                  <a:ext cx="113179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5"/>
                      </a:moveTo>
                      <a:cubicBezTo>
                        <a:pt x="0" y="137"/>
                        <a:pt x="4836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4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b="1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317" name="Oval">
                  <a:extLst>
                    <a:ext uri="{FF2B5EF4-FFF2-40B4-BE49-F238E27FC236}">
                      <a16:creationId xmlns:a16="http://schemas.microsoft.com/office/drawing/2014/main" id="{85B4B81B-3F72-67E8-96FA-2B9D60B0C8E6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b="1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318" name="Line">
                  <a:extLst>
                    <a:ext uri="{FF2B5EF4-FFF2-40B4-BE49-F238E27FC236}">
                      <a16:creationId xmlns:a16="http://schemas.microsoft.com/office/drawing/2014/main" id="{758C5221-4A1A-CF68-7B9E-720B2986A515}"/>
                    </a:ext>
                  </a:extLst>
                </p:cNvPr>
                <p:cNvSpPr/>
                <p:nvPr/>
              </p:nvSpPr>
              <p:spPr>
                <a:xfrm flipH="1">
                  <a:off x="1" y="0"/>
                  <a:ext cx="113178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5"/>
                      </a:moveTo>
                      <a:cubicBezTo>
                        <a:pt x="21600" y="474"/>
                        <a:pt x="16765" y="610"/>
                        <a:pt x="10800" y="610"/>
                      </a:cubicBezTo>
                      <a:cubicBezTo>
                        <a:pt x="4835" y="610"/>
                        <a:pt x="0" y="474"/>
                        <a:pt x="0" y="305"/>
                      </a:cubicBez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lnTo>
                        <a:pt x="0" y="305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b="1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292" name="Can 599">
                <a:extLst>
                  <a:ext uri="{FF2B5EF4-FFF2-40B4-BE49-F238E27FC236}">
                    <a16:creationId xmlns:a16="http://schemas.microsoft.com/office/drawing/2014/main" id="{4D0E1D0B-2A69-44B2-306F-143E1E49420F}"/>
                  </a:ext>
                </a:extLst>
              </p:cNvPr>
              <p:cNvGrpSpPr/>
              <p:nvPr/>
            </p:nvGrpSpPr>
            <p:grpSpPr>
              <a:xfrm>
                <a:off x="6796113" y="-1121754"/>
                <a:ext cx="56591" cy="500794"/>
                <a:chOff x="-50800" y="-6350"/>
                <a:chExt cx="113179" cy="1001582"/>
              </a:xfrm>
            </p:grpSpPr>
            <p:sp>
              <p:nvSpPr>
                <p:cNvPr id="313" name="Shape">
                  <a:extLst>
                    <a:ext uri="{FF2B5EF4-FFF2-40B4-BE49-F238E27FC236}">
                      <a16:creationId xmlns:a16="http://schemas.microsoft.com/office/drawing/2014/main" id="{E54D8E14-1211-ED26-1239-61425A5C91C2}"/>
                    </a:ext>
                  </a:extLst>
                </p:cNvPr>
                <p:cNvSpPr/>
                <p:nvPr/>
              </p:nvSpPr>
              <p:spPr>
                <a:xfrm flipH="1">
                  <a:off x="-50800" y="-6350"/>
                  <a:ext cx="113179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5"/>
                      </a:moveTo>
                      <a:cubicBezTo>
                        <a:pt x="0" y="137"/>
                        <a:pt x="4836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4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315" name="Line">
                  <a:extLst>
                    <a:ext uri="{FF2B5EF4-FFF2-40B4-BE49-F238E27FC236}">
                      <a16:creationId xmlns:a16="http://schemas.microsoft.com/office/drawing/2014/main" id="{609CE1FF-AF68-7602-B1AF-8AD6060C7989}"/>
                    </a:ext>
                  </a:extLst>
                </p:cNvPr>
                <p:cNvSpPr/>
                <p:nvPr/>
              </p:nvSpPr>
              <p:spPr>
                <a:xfrm flipH="1">
                  <a:off x="-50798" y="-6350"/>
                  <a:ext cx="113177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5"/>
                      </a:moveTo>
                      <a:cubicBezTo>
                        <a:pt x="21600" y="474"/>
                        <a:pt x="16765" y="610"/>
                        <a:pt x="10800" y="610"/>
                      </a:cubicBezTo>
                      <a:cubicBezTo>
                        <a:pt x="4835" y="610"/>
                        <a:pt x="0" y="474"/>
                        <a:pt x="0" y="305"/>
                      </a:cubicBez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lnTo>
                        <a:pt x="0" y="305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293" name="Can 600">
                <a:extLst>
                  <a:ext uri="{FF2B5EF4-FFF2-40B4-BE49-F238E27FC236}">
                    <a16:creationId xmlns:a16="http://schemas.microsoft.com/office/drawing/2014/main" id="{7A6DD399-85A7-6957-69FE-47B28DB1E7E2}"/>
                  </a:ext>
                </a:extLst>
              </p:cNvPr>
              <p:cNvGrpSpPr/>
              <p:nvPr/>
            </p:nvGrpSpPr>
            <p:grpSpPr>
              <a:xfrm>
                <a:off x="6855137" y="-1092656"/>
                <a:ext cx="56591" cy="500794"/>
                <a:chOff x="-50800" y="-44450"/>
                <a:chExt cx="113179" cy="1001582"/>
              </a:xfrm>
            </p:grpSpPr>
            <p:sp>
              <p:nvSpPr>
                <p:cNvPr id="310" name="Shape">
                  <a:extLst>
                    <a:ext uri="{FF2B5EF4-FFF2-40B4-BE49-F238E27FC236}">
                      <a16:creationId xmlns:a16="http://schemas.microsoft.com/office/drawing/2014/main" id="{D1C1D50C-863B-D45B-8432-1F2AA1FE29A6}"/>
                    </a:ext>
                  </a:extLst>
                </p:cNvPr>
                <p:cNvSpPr/>
                <p:nvPr/>
              </p:nvSpPr>
              <p:spPr>
                <a:xfrm flipH="1">
                  <a:off x="-50800" y="-44450"/>
                  <a:ext cx="113179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5"/>
                      </a:moveTo>
                      <a:cubicBezTo>
                        <a:pt x="0" y="137"/>
                        <a:pt x="4836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4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 dirty="0"/>
                </a:p>
              </p:txBody>
            </p:sp>
            <p:sp>
              <p:nvSpPr>
                <p:cNvPr id="312" name="Line">
                  <a:extLst>
                    <a:ext uri="{FF2B5EF4-FFF2-40B4-BE49-F238E27FC236}">
                      <a16:creationId xmlns:a16="http://schemas.microsoft.com/office/drawing/2014/main" id="{E0C55DFF-3BC5-3A1D-3CB5-8E9C0E6594B0}"/>
                    </a:ext>
                  </a:extLst>
                </p:cNvPr>
                <p:cNvSpPr/>
                <p:nvPr/>
              </p:nvSpPr>
              <p:spPr>
                <a:xfrm flipH="1">
                  <a:off x="-50798" y="-44450"/>
                  <a:ext cx="113177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5"/>
                      </a:moveTo>
                      <a:cubicBezTo>
                        <a:pt x="21600" y="474"/>
                        <a:pt x="16765" y="610"/>
                        <a:pt x="10800" y="610"/>
                      </a:cubicBezTo>
                      <a:cubicBezTo>
                        <a:pt x="4835" y="610"/>
                        <a:pt x="0" y="474"/>
                        <a:pt x="0" y="305"/>
                      </a:cubicBez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lnTo>
                        <a:pt x="0" y="305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294" name="Can 590">
                <a:extLst>
                  <a:ext uri="{FF2B5EF4-FFF2-40B4-BE49-F238E27FC236}">
                    <a16:creationId xmlns:a16="http://schemas.microsoft.com/office/drawing/2014/main" id="{93FA5936-7F36-6BA3-23AA-16362274A5CE}"/>
                  </a:ext>
                </a:extLst>
              </p:cNvPr>
              <p:cNvGrpSpPr/>
              <p:nvPr/>
            </p:nvGrpSpPr>
            <p:grpSpPr>
              <a:xfrm>
                <a:off x="6738757" y="-1143817"/>
                <a:ext cx="60150" cy="500793"/>
                <a:chOff x="-38100" y="12700"/>
                <a:chExt cx="120299" cy="1001583"/>
              </a:xfrm>
            </p:grpSpPr>
            <p:sp>
              <p:nvSpPr>
                <p:cNvPr id="307" name="Shape">
                  <a:extLst>
                    <a:ext uri="{FF2B5EF4-FFF2-40B4-BE49-F238E27FC236}">
                      <a16:creationId xmlns:a16="http://schemas.microsoft.com/office/drawing/2014/main" id="{DF31BA0F-9639-5BD2-61BC-1CCB5D1EFB27}"/>
                    </a:ext>
                  </a:extLst>
                </p:cNvPr>
                <p:cNvSpPr/>
                <p:nvPr/>
              </p:nvSpPr>
              <p:spPr>
                <a:xfrm flipH="1">
                  <a:off x="-30980" y="12700"/>
                  <a:ext cx="113179" cy="1001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5"/>
                      </a:move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309" name="Line">
                  <a:extLst>
                    <a:ext uri="{FF2B5EF4-FFF2-40B4-BE49-F238E27FC236}">
                      <a16:creationId xmlns:a16="http://schemas.microsoft.com/office/drawing/2014/main" id="{9FD05908-2AD4-3D74-5C65-CF9B79C43D04}"/>
                    </a:ext>
                  </a:extLst>
                </p:cNvPr>
                <p:cNvSpPr/>
                <p:nvPr/>
              </p:nvSpPr>
              <p:spPr>
                <a:xfrm flipH="1">
                  <a:off x="-38100" y="12700"/>
                  <a:ext cx="113178" cy="100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5"/>
                      </a:moveTo>
                      <a:cubicBezTo>
                        <a:pt x="21600" y="474"/>
                        <a:pt x="16765" y="610"/>
                        <a:pt x="10800" y="610"/>
                      </a:cubicBezTo>
                      <a:cubicBezTo>
                        <a:pt x="4835" y="610"/>
                        <a:pt x="0" y="474"/>
                        <a:pt x="0" y="305"/>
                      </a:cubicBez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lnTo>
                        <a:pt x="0" y="305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295" name="Can 591">
                <a:extLst>
                  <a:ext uri="{FF2B5EF4-FFF2-40B4-BE49-F238E27FC236}">
                    <a16:creationId xmlns:a16="http://schemas.microsoft.com/office/drawing/2014/main" id="{8844671C-4C8F-6F82-7B58-9F00B01E790A}"/>
                  </a:ext>
                </a:extLst>
              </p:cNvPr>
              <p:cNvGrpSpPr/>
              <p:nvPr/>
            </p:nvGrpSpPr>
            <p:grpSpPr>
              <a:xfrm>
                <a:off x="6694487" y="-1130462"/>
                <a:ext cx="65298" cy="506326"/>
                <a:chOff x="-17416" y="-23766"/>
                <a:chExt cx="130594" cy="1012648"/>
              </a:xfrm>
            </p:grpSpPr>
            <p:sp>
              <p:nvSpPr>
                <p:cNvPr id="304" name="Shape">
                  <a:extLst>
                    <a:ext uri="{FF2B5EF4-FFF2-40B4-BE49-F238E27FC236}">
                      <a16:creationId xmlns:a16="http://schemas.microsoft.com/office/drawing/2014/main" id="{505D36C4-98E1-7DF0-2850-266E6736907C}"/>
                    </a:ext>
                  </a:extLst>
                </p:cNvPr>
                <p:cNvSpPr/>
                <p:nvPr/>
              </p:nvSpPr>
              <p:spPr>
                <a:xfrm flipH="1">
                  <a:off x="-17416" y="-23766"/>
                  <a:ext cx="113178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5"/>
                      </a:move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305" name="Oval">
                  <a:extLst>
                    <a:ext uri="{FF2B5EF4-FFF2-40B4-BE49-F238E27FC236}">
                      <a16:creationId xmlns:a16="http://schemas.microsoft.com/office/drawing/2014/main" id="{5C5B622C-D5E2-A9B0-15BC-2EED6C80C523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306" name="Line">
                  <a:extLst>
                    <a:ext uri="{FF2B5EF4-FFF2-40B4-BE49-F238E27FC236}">
                      <a16:creationId xmlns:a16="http://schemas.microsoft.com/office/drawing/2014/main" id="{A0B6FCE4-D8CF-2DA9-8FB4-B7264D4D324F}"/>
                    </a:ext>
                  </a:extLst>
                </p:cNvPr>
                <p:cNvSpPr/>
                <p:nvPr/>
              </p:nvSpPr>
              <p:spPr>
                <a:xfrm flipH="1">
                  <a:off x="-12700" y="-12700"/>
                  <a:ext cx="113178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5"/>
                      </a:moveTo>
                      <a:cubicBezTo>
                        <a:pt x="21600" y="474"/>
                        <a:pt x="16765" y="610"/>
                        <a:pt x="10800" y="610"/>
                      </a:cubicBezTo>
                      <a:cubicBezTo>
                        <a:pt x="4835" y="610"/>
                        <a:pt x="0" y="474"/>
                        <a:pt x="0" y="305"/>
                      </a:cubicBez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lnTo>
                        <a:pt x="0" y="305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296" name="Can 592">
                <a:extLst>
                  <a:ext uri="{FF2B5EF4-FFF2-40B4-BE49-F238E27FC236}">
                    <a16:creationId xmlns:a16="http://schemas.microsoft.com/office/drawing/2014/main" id="{CF8E9C20-91BF-F5F9-2CCB-B61604F853D8}"/>
                  </a:ext>
                </a:extLst>
              </p:cNvPr>
              <p:cNvGrpSpPr/>
              <p:nvPr/>
            </p:nvGrpSpPr>
            <p:grpSpPr>
              <a:xfrm>
                <a:off x="6807773" y="-1066773"/>
                <a:ext cx="56591" cy="500793"/>
                <a:chOff x="-69850" y="-82550"/>
                <a:chExt cx="113180" cy="1001582"/>
              </a:xfrm>
            </p:grpSpPr>
            <p:sp>
              <p:nvSpPr>
                <p:cNvPr id="301" name="Shape">
                  <a:extLst>
                    <a:ext uri="{FF2B5EF4-FFF2-40B4-BE49-F238E27FC236}">
                      <a16:creationId xmlns:a16="http://schemas.microsoft.com/office/drawing/2014/main" id="{432C0972-8E90-2D61-E4A9-49D3751594B2}"/>
                    </a:ext>
                  </a:extLst>
                </p:cNvPr>
                <p:cNvSpPr/>
                <p:nvPr/>
              </p:nvSpPr>
              <p:spPr>
                <a:xfrm flipH="1">
                  <a:off x="-69850" y="-82550"/>
                  <a:ext cx="113180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5"/>
                      </a:move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b="1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303" name="Line">
                  <a:extLst>
                    <a:ext uri="{FF2B5EF4-FFF2-40B4-BE49-F238E27FC236}">
                      <a16:creationId xmlns:a16="http://schemas.microsoft.com/office/drawing/2014/main" id="{F6CBD1EF-951A-1854-E71B-0719DA7B7B9A}"/>
                    </a:ext>
                  </a:extLst>
                </p:cNvPr>
                <p:cNvSpPr/>
                <p:nvPr/>
              </p:nvSpPr>
              <p:spPr>
                <a:xfrm flipH="1">
                  <a:off x="-69850" y="-82550"/>
                  <a:ext cx="113180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5"/>
                      </a:moveTo>
                      <a:cubicBezTo>
                        <a:pt x="21600" y="474"/>
                        <a:pt x="16765" y="610"/>
                        <a:pt x="10800" y="610"/>
                      </a:cubicBezTo>
                      <a:cubicBezTo>
                        <a:pt x="4835" y="610"/>
                        <a:pt x="0" y="474"/>
                        <a:pt x="0" y="305"/>
                      </a:cubicBez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lnTo>
                        <a:pt x="0" y="305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b="1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297" name="Can 594">
                <a:extLst>
                  <a:ext uri="{FF2B5EF4-FFF2-40B4-BE49-F238E27FC236}">
                    <a16:creationId xmlns:a16="http://schemas.microsoft.com/office/drawing/2014/main" id="{5E3E943D-510B-BB61-C6B7-FF2811E4FB1A}"/>
                  </a:ext>
                </a:extLst>
              </p:cNvPr>
              <p:cNvGrpSpPr/>
              <p:nvPr/>
            </p:nvGrpSpPr>
            <p:grpSpPr>
              <a:xfrm>
                <a:off x="6754338" y="-1094104"/>
                <a:ext cx="76416" cy="504534"/>
                <a:chOff x="-39652" y="-19050"/>
                <a:chExt cx="152830" cy="1009065"/>
              </a:xfrm>
            </p:grpSpPr>
            <p:sp>
              <p:nvSpPr>
                <p:cNvPr id="298" name="Shape">
                  <a:extLst>
                    <a:ext uri="{FF2B5EF4-FFF2-40B4-BE49-F238E27FC236}">
                      <a16:creationId xmlns:a16="http://schemas.microsoft.com/office/drawing/2014/main" id="{31D0AD63-EA61-09AA-E369-1CA1CAF83783}"/>
                    </a:ext>
                  </a:extLst>
                </p:cNvPr>
                <p:cNvSpPr/>
                <p:nvPr/>
              </p:nvSpPr>
              <p:spPr>
                <a:xfrm flipH="1">
                  <a:off x="-39652" y="-11568"/>
                  <a:ext cx="113179" cy="1001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5"/>
                      </a:move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299" name="Oval">
                  <a:extLst>
                    <a:ext uri="{FF2B5EF4-FFF2-40B4-BE49-F238E27FC236}">
                      <a16:creationId xmlns:a16="http://schemas.microsoft.com/office/drawing/2014/main" id="{F58974A6-0875-DC98-523E-BD9D3387C194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300" name="Line">
                  <a:extLst>
                    <a:ext uri="{FF2B5EF4-FFF2-40B4-BE49-F238E27FC236}">
                      <a16:creationId xmlns:a16="http://schemas.microsoft.com/office/drawing/2014/main" id="{903BD191-9A48-01CD-6245-96934A83FF0F}"/>
                    </a:ext>
                  </a:extLst>
                </p:cNvPr>
                <p:cNvSpPr/>
                <p:nvPr/>
              </p:nvSpPr>
              <p:spPr>
                <a:xfrm flipH="1">
                  <a:off x="-38100" y="-19050"/>
                  <a:ext cx="113178" cy="100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5"/>
                      </a:moveTo>
                      <a:cubicBezTo>
                        <a:pt x="21600" y="474"/>
                        <a:pt x="16765" y="610"/>
                        <a:pt x="10800" y="610"/>
                      </a:cubicBezTo>
                      <a:cubicBezTo>
                        <a:pt x="4835" y="610"/>
                        <a:pt x="0" y="474"/>
                        <a:pt x="0" y="305"/>
                      </a:cubicBez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lnTo>
                        <a:pt x="0" y="305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A31E94A-A43F-C2FC-249C-144171D6DF97}"/>
                </a:ext>
              </a:extLst>
            </p:cNvPr>
            <p:cNvGrpSpPr/>
            <p:nvPr/>
          </p:nvGrpSpPr>
          <p:grpSpPr>
            <a:xfrm>
              <a:off x="8289072" y="761667"/>
              <a:ext cx="1332379" cy="403484"/>
              <a:chOff x="8289072" y="919713"/>
              <a:chExt cx="1332379" cy="403484"/>
            </a:xfrm>
          </p:grpSpPr>
          <p:sp>
            <p:nvSpPr>
              <p:cNvPr id="289" name="TextBox 601">
                <a:extLst>
                  <a:ext uri="{FF2B5EF4-FFF2-40B4-BE49-F238E27FC236}">
                    <a16:creationId xmlns:a16="http://schemas.microsoft.com/office/drawing/2014/main" id="{85279924-E2F6-F124-60A6-7ECC0BB40080}"/>
                  </a:ext>
                </a:extLst>
              </p:cNvPr>
              <p:cNvSpPr txBox="1"/>
              <p:nvPr/>
            </p:nvSpPr>
            <p:spPr>
              <a:xfrm>
                <a:off x="8650105" y="919713"/>
                <a:ext cx="971346" cy="3051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22860" tIns="22860" rIns="22860" bIns="22860" numCol="1" anchor="t">
                <a:noAutofit/>
              </a:bodyPr>
              <a:lstStyle>
                <a:lvl1pPr defTabSz="914400">
                  <a:defRPr sz="2400" b="1" i="0">
                    <a:solidFill>
                      <a:srgbClr val="000000"/>
                    </a:solidFill>
                    <a:uFillTx/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</a:lstStyle>
              <a:p>
                <a:r>
                  <a:rPr lang="en-US" sz="1400" dirty="0">
                    <a:latin typeface="Roboto" panose="02000000000000000000" pitchFamily="2" charset="0"/>
                    <a:ea typeface="Roboto" panose="02000000000000000000" pitchFamily="2" charset="0"/>
                  </a:rPr>
                  <a:t>Mid-Range</a:t>
                </a:r>
                <a:endParaRPr sz="14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90" name="Straight Arrow Connector 602">
                <a:extLst>
                  <a:ext uri="{FF2B5EF4-FFF2-40B4-BE49-F238E27FC236}">
                    <a16:creationId xmlns:a16="http://schemas.microsoft.com/office/drawing/2014/main" id="{90185BFB-6DDD-49A8-7AC5-495B4AA29A63}"/>
                  </a:ext>
                </a:extLst>
              </p:cNvPr>
              <p:cNvSpPr/>
              <p:nvPr/>
            </p:nvSpPr>
            <p:spPr>
              <a:xfrm flipH="1">
                <a:off x="8289072" y="1149852"/>
                <a:ext cx="351885" cy="173345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pPr defTabSz="457200">
                  <a:defRPr sz="1800" i="0">
                    <a:solidFill>
                      <a:srgbClr val="000000"/>
                    </a:solidFill>
                    <a:uFillTx/>
                  </a:defRPr>
                </a:pPr>
                <a:endParaRPr sz="900"/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79E6FA77-C703-5C84-E112-47929903E6EA}"/>
                </a:ext>
              </a:extLst>
            </p:cNvPr>
            <p:cNvGrpSpPr/>
            <p:nvPr/>
          </p:nvGrpSpPr>
          <p:grpSpPr>
            <a:xfrm>
              <a:off x="10854414" y="1607333"/>
              <a:ext cx="738317" cy="304569"/>
              <a:chOff x="8230099" y="953258"/>
              <a:chExt cx="738317" cy="304569"/>
            </a:xfrm>
          </p:grpSpPr>
          <p:sp>
            <p:nvSpPr>
              <p:cNvPr id="247" name="TextBox 601">
                <a:extLst>
                  <a:ext uri="{FF2B5EF4-FFF2-40B4-BE49-F238E27FC236}">
                    <a16:creationId xmlns:a16="http://schemas.microsoft.com/office/drawing/2014/main" id="{64B424D0-960C-5ABD-5A72-00B2BF65FEC0}"/>
                  </a:ext>
                </a:extLst>
              </p:cNvPr>
              <p:cNvSpPr txBox="1"/>
              <p:nvPr/>
            </p:nvSpPr>
            <p:spPr>
              <a:xfrm>
                <a:off x="8463411" y="953258"/>
                <a:ext cx="505005" cy="3045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22860" tIns="22860" rIns="22860" bIns="22860" numCol="1" anchor="t">
                <a:noAutofit/>
              </a:bodyPr>
              <a:lstStyle>
                <a:lvl1pPr defTabSz="914400">
                  <a:defRPr sz="2400" b="1" i="0">
                    <a:solidFill>
                      <a:srgbClr val="000000"/>
                    </a:solidFill>
                    <a:uFillTx/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</a:lstStyle>
              <a:p>
                <a:r>
                  <a:rPr lang="en-US" sz="1400">
                    <a:latin typeface="Roboto" panose="02000000000000000000" pitchFamily="2" charset="0"/>
                    <a:ea typeface="Roboto" panose="02000000000000000000" pitchFamily="2" charset="0"/>
                  </a:rPr>
                  <a:t>Main</a:t>
                </a:r>
                <a:endParaRPr sz="140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48" name="Straight Arrow Connector 602">
                <a:extLst>
                  <a:ext uri="{FF2B5EF4-FFF2-40B4-BE49-F238E27FC236}">
                    <a16:creationId xmlns:a16="http://schemas.microsoft.com/office/drawing/2014/main" id="{7F8EA548-B8A0-9393-2046-1D912F75AF62}"/>
                  </a:ext>
                </a:extLst>
              </p:cNvPr>
              <p:cNvSpPr/>
              <p:nvPr/>
            </p:nvSpPr>
            <p:spPr>
              <a:xfrm flipH="1" flipV="1">
                <a:off x="8230099" y="995928"/>
                <a:ext cx="226396" cy="78786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pPr defTabSz="457200">
                  <a:defRPr sz="1800" i="0">
                    <a:solidFill>
                      <a:srgbClr val="000000"/>
                    </a:solidFill>
                    <a:uFillTx/>
                  </a:defRPr>
                </a:pPr>
                <a:endParaRPr sz="900"/>
              </a:p>
            </p:txBody>
          </p: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0F7216D2-D94B-5F52-2E78-F13F998D7BE5}"/>
                </a:ext>
              </a:extLst>
            </p:cNvPr>
            <p:cNvGrpSpPr/>
            <p:nvPr/>
          </p:nvGrpSpPr>
          <p:grpSpPr>
            <a:xfrm>
              <a:off x="7062854" y="770870"/>
              <a:ext cx="643333" cy="427600"/>
              <a:chOff x="6956017" y="2204343"/>
              <a:chExt cx="643333" cy="427600"/>
            </a:xfrm>
          </p:grpSpPr>
          <p:sp>
            <p:nvSpPr>
              <p:cNvPr id="245" name="TextBox 601">
                <a:extLst>
                  <a:ext uri="{FF2B5EF4-FFF2-40B4-BE49-F238E27FC236}">
                    <a16:creationId xmlns:a16="http://schemas.microsoft.com/office/drawing/2014/main" id="{2483DC72-F77B-7D4E-0F15-72E684F4C746}"/>
                  </a:ext>
                </a:extLst>
              </p:cNvPr>
              <p:cNvSpPr txBox="1"/>
              <p:nvPr/>
            </p:nvSpPr>
            <p:spPr>
              <a:xfrm>
                <a:off x="7143300" y="2204343"/>
                <a:ext cx="456050" cy="3051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22860" tIns="22860" rIns="22860" bIns="22860" numCol="1" anchor="t">
                <a:noAutofit/>
              </a:bodyPr>
              <a:lstStyle>
                <a:lvl1pPr defTabSz="914400">
                  <a:defRPr sz="2400" b="1" i="0">
                    <a:solidFill>
                      <a:srgbClr val="000000"/>
                    </a:solidFill>
                    <a:uFillTx/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</a:lstStyle>
              <a:p>
                <a:r>
                  <a:rPr sz="1400">
                    <a:latin typeface="Roboto" panose="02000000000000000000" pitchFamily="2" charset="0"/>
                    <a:ea typeface="Roboto" panose="02000000000000000000" pitchFamily="2" charset="0"/>
                  </a:rPr>
                  <a:t>Wing</a:t>
                </a:r>
              </a:p>
            </p:txBody>
          </p:sp>
          <p:sp>
            <p:nvSpPr>
              <p:cNvPr id="246" name="Straight Arrow Connector 602">
                <a:extLst>
                  <a:ext uri="{FF2B5EF4-FFF2-40B4-BE49-F238E27FC236}">
                    <a16:creationId xmlns:a16="http://schemas.microsoft.com/office/drawing/2014/main" id="{92407C95-6D2B-3AAC-3219-48D6D4D85AB7}"/>
                  </a:ext>
                </a:extLst>
              </p:cNvPr>
              <p:cNvSpPr/>
              <p:nvPr/>
            </p:nvSpPr>
            <p:spPr>
              <a:xfrm flipH="1">
                <a:off x="6956017" y="2425280"/>
                <a:ext cx="228433" cy="206663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pPr defTabSz="457200">
                  <a:defRPr sz="1800" i="0">
                    <a:solidFill>
                      <a:srgbClr val="000000"/>
                    </a:solidFill>
                    <a:uFillTx/>
                  </a:defRPr>
                </a:pPr>
                <a:endParaRPr sz="900"/>
              </a:p>
            </p:txBody>
          </p:sp>
        </p:grpSp>
        <p:sp>
          <p:nvSpPr>
            <p:cNvPr id="230" name="TextBox 510">
              <a:extLst>
                <a:ext uri="{FF2B5EF4-FFF2-40B4-BE49-F238E27FC236}">
                  <a16:creationId xmlns:a16="http://schemas.microsoft.com/office/drawing/2014/main" id="{2BE01837-0F55-479A-2FDD-8A5155FD0FAE}"/>
                </a:ext>
              </a:extLst>
            </p:cNvPr>
            <p:cNvSpPr txBox="1"/>
            <p:nvPr/>
          </p:nvSpPr>
          <p:spPr>
            <a:xfrm>
              <a:off x="9423917" y="1453304"/>
              <a:ext cx="189584" cy="253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22860" tIns="22860" rIns="22860" bIns="22860" numCol="1" anchor="t">
              <a:noAutofit/>
            </a:bodyPr>
            <a:lstStyle>
              <a:lvl1pPr defTabSz="914400">
                <a:defRPr sz="2400">
                  <a:solidFill>
                    <a:srgbClr val="000000"/>
                  </a:solidFill>
                  <a:uFillTx/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400" err="1">
                  <a:latin typeface="Symbol" pitchFamily="2" charset="2"/>
                </a:rPr>
                <a:t>Ө</a:t>
              </a:r>
              <a:endParaRPr sz="1400">
                <a:latin typeface="Symbol" pitchFamily="2" charset="2"/>
              </a:endParaRPr>
            </a:p>
          </p:txBody>
        </p:sp>
        <p:sp>
          <p:nvSpPr>
            <p:cNvPr id="231" name="Arc 511">
              <a:extLst>
                <a:ext uri="{FF2B5EF4-FFF2-40B4-BE49-F238E27FC236}">
                  <a16:creationId xmlns:a16="http://schemas.microsoft.com/office/drawing/2014/main" id="{8736E865-867A-D9F3-0921-85B201C0822E}"/>
                </a:ext>
              </a:extLst>
            </p:cNvPr>
            <p:cNvSpPr/>
            <p:nvPr/>
          </p:nvSpPr>
          <p:spPr>
            <a:xfrm rot="2268578">
              <a:off x="9319148" y="1546571"/>
              <a:ext cx="84727" cy="85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929" y="0"/>
                    <a:pt x="21600" y="9671"/>
                    <a:pt x="21600" y="2160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22859" tIns="22859" rIns="22859" bIns="22859" numCol="1" anchor="ctr">
              <a:noAutofit/>
            </a:bodyPr>
            <a:lstStyle/>
            <a:p>
              <a:pPr algn="ctr" defTabSz="457200">
                <a:defRPr sz="1700" i="0"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solidFill>
                    <a:srgbClr val="000000"/>
                  </a:solidFill>
                  <a:uFillTx/>
                </a:defRPr>
              </a:pPr>
              <a:endParaRPr sz="850"/>
            </a:p>
          </p:txBody>
        </p:sp>
        <p:sp>
          <p:nvSpPr>
            <p:cNvPr id="285" name="Straight Arrow Connector 539">
              <a:extLst>
                <a:ext uri="{FF2B5EF4-FFF2-40B4-BE49-F238E27FC236}">
                  <a16:creationId xmlns:a16="http://schemas.microsoft.com/office/drawing/2014/main" id="{02413381-6813-04C8-1A58-4054E47B7DD4}"/>
                </a:ext>
              </a:extLst>
            </p:cNvPr>
            <p:cNvSpPr/>
            <p:nvPr/>
          </p:nvSpPr>
          <p:spPr>
            <a:xfrm flipV="1">
              <a:off x="6538744" y="1515413"/>
              <a:ext cx="3965616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ash"/>
              <a:round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 defTabSz="457200">
                <a:defRPr sz="1800" i="0">
                  <a:solidFill>
                    <a:srgbClr val="000000"/>
                  </a:solidFill>
                  <a:uFillTx/>
                </a:defRPr>
              </a:pPr>
              <a:endParaRPr sz="90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D214F9D-5B64-04E9-5AD0-05F7F86FA7A6}"/>
                </a:ext>
              </a:extLst>
            </p:cNvPr>
            <p:cNvGrpSpPr/>
            <p:nvPr/>
          </p:nvGrpSpPr>
          <p:grpSpPr>
            <a:xfrm>
              <a:off x="6499990" y="1239917"/>
              <a:ext cx="1864060" cy="548640"/>
              <a:chOff x="6499990" y="1239917"/>
              <a:chExt cx="1864060" cy="548640"/>
            </a:xfrm>
          </p:grpSpPr>
          <p:pic>
            <p:nvPicPr>
              <p:cNvPr id="12" name="Picture 11" descr="Background pattern&#10;&#10;AI-generated content may be incorrect.">
                <a:extLst>
                  <a:ext uri="{FF2B5EF4-FFF2-40B4-BE49-F238E27FC236}">
                    <a16:creationId xmlns:a16="http://schemas.microsoft.com/office/drawing/2014/main" id="{0282EDA7-299F-66B4-524D-F409AFB24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73431" y="1239917"/>
                <a:ext cx="190619" cy="548640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icon&#10;&#10;AI-generated content may be incorrect.">
                <a:extLst>
                  <a:ext uri="{FF2B5EF4-FFF2-40B4-BE49-F238E27FC236}">
                    <a16:creationId xmlns:a16="http://schemas.microsoft.com/office/drawing/2014/main" id="{553BD6BE-5799-D461-6523-AE18D583F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r="40890"/>
              <a:stretch>
                <a:fillRect/>
              </a:stretch>
            </p:blipFill>
            <p:spPr>
              <a:xfrm>
                <a:off x="8211086" y="1290789"/>
                <a:ext cx="143954" cy="406363"/>
              </a:xfrm>
              <a:prstGeom prst="rect">
                <a:avLst/>
              </a:prstGeom>
            </p:spPr>
          </p:pic>
          <p:sp>
            <p:nvSpPr>
              <p:cNvPr id="17" name="Straight Arrow Connector 540">
                <a:extLst>
                  <a:ext uri="{FF2B5EF4-FFF2-40B4-BE49-F238E27FC236}">
                    <a16:creationId xmlns:a16="http://schemas.microsoft.com/office/drawing/2014/main" id="{B5331644-BBF6-832F-BB52-60DC0D718538}"/>
                  </a:ext>
                </a:extLst>
              </p:cNvPr>
              <p:cNvSpPr/>
              <p:nvPr/>
            </p:nvSpPr>
            <p:spPr>
              <a:xfrm>
                <a:off x="6503164" y="1511156"/>
                <a:ext cx="1801217" cy="190237"/>
              </a:xfrm>
              <a:prstGeom prst="line">
                <a:avLst/>
              </a:prstGeom>
              <a:noFill/>
              <a:ln w="12700" cap="flat">
                <a:solidFill>
                  <a:srgbClr val="00B05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pPr defTabSz="457200">
                  <a:defRPr sz="1800" i="0">
                    <a:solidFill>
                      <a:srgbClr val="000000"/>
                    </a:solidFill>
                    <a:uFillTx/>
                  </a:defRPr>
                </a:pPr>
                <a:endParaRPr sz="900"/>
              </a:p>
            </p:txBody>
          </p:sp>
          <p:sp>
            <p:nvSpPr>
              <p:cNvPr id="18" name="Straight Arrow Connector 541">
                <a:extLst>
                  <a:ext uri="{FF2B5EF4-FFF2-40B4-BE49-F238E27FC236}">
                    <a16:creationId xmlns:a16="http://schemas.microsoft.com/office/drawing/2014/main" id="{7D5262FC-F462-15D5-9BBA-CA18B075865B}"/>
                  </a:ext>
                </a:extLst>
              </p:cNvPr>
              <p:cNvSpPr/>
              <p:nvPr/>
            </p:nvSpPr>
            <p:spPr>
              <a:xfrm flipV="1">
                <a:off x="6499990" y="1305411"/>
                <a:ext cx="1789082" cy="210447"/>
              </a:xfrm>
              <a:prstGeom prst="line">
                <a:avLst/>
              </a:prstGeom>
              <a:noFill/>
              <a:ln w="12700" cap="flat">
                <a:solidFill>
                  <a:srgbClr val="00B05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pPr defTabSz="457200">
                  <a:defRPr sz="1800" i="0">
                    <a:solidFill>
                      <a:srgbClr val="000000"/>
                    </a:solidFill>
                    <a:uFillTx/>
                  </a:defRPr>
                </a:pPr>
                <a:endParaRPr sz="90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5DCA895-709B-9761-7A2B-B4163CFF0346}"/>
                </a:ext>
              </a:extLst>
            </p:cNvPr>
            <p:cNvGrpSpPr/>
            <p:nvPr/>
          </p:nvGrpSpPr>
          <p:grpSpPr>
            <a:xfrm>
              <a:off x="7083380" y="1713320"/>
              <a:ext cx="1584134" cy="1329747"/>
              <a:chOff x="7083380" y="1713320"/>
              <a:chExt cx="1584134" cy="1329747"/>
            </a:xfrm>
          </p:grpSpPr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FD415F8F-311D-D6B9-D418-ADC67961D420}"/>
                  </a:ext>
                </a:extLst>
              </p:cNvPr>
              <p:cNvGrpSpPr/>
              <p:nvPr/>
            </p:nvGrpSpPr>
            <p:grpSpPr>
              <a:xfrm>
                <a:off x="7083380" y="1713320"/>
                <a:ext cx="1584134" cy="1049721"/>
                <a:chOff x="7083380" y="1871366"/>
                <a:chExt cx="1584134" cy="1049721"/>
              </a:xfrm>
            </p:grpSpPr>
            <p:sp>
              <p:nvSpPr>
                <p:cNvPr id="448" name="Straight Arrow Connector 516">
                  <a:extLst>
                    <a:ext uri="{FF2B5EF4-FFF2-40B4-BE49-F238E27FC236}">
                      <a16:creationId xmlns:a16="http://schemas.microsoft.com/office/drawing/2014/main" id="{327E5E6E-223B-EE36-ED48-9C859337205A}"/>
                    </a:ext>
                  </a:extLst>
                </p:cNvPr>
                <p:cNvSpPr/>
                <p:nvPr/>
              </p:nvSpPr>
              <p:spPr>
                <a:xfrm flipH="1" flipV="1">
                  <a:off x="7083380" y="1871366"/>
                  <a:ext cx="841537" cy="500065"/>
                </a:xfrm>
                <a:prstGeom prst="line">
                  <a:avLst/>
                </a:prstGeom>
                <a:noFill/>
                <a:ln w="44450" cap="flat">
                  <a:solidFill>
                    <a:srgbClr val="000000"/>
                  </a:solidFill>
                  <a:prstDash val="solid"/>
                  <a:round/>
                  <a:tailEnd type="stealth" w="med" len="med"/>
                </a:ln>
                <a:effectLst/>
              </p:spPr>
              <p:txBody>
                <a:bodyPr wrap="square" lIns="22859" tIns="22859" rIns="22859" bIns="22859" numCol="1" anchor="t">
                  <a:noAutofit/>
                </a:bodyPr>
                <a:lstStyle/>
                <a:p>
                  <a:pPr defTabSz="457200">
                    <a:defRPr sz="1800" i="0">
                      <a:solidFill>
                        <a:srgbClr val="000000"/>
                      </a:solidFill>
                      <a:uFillTx/>
                    </a:defRPr>
                  </a:pPr>
                  <a:endParaRPr sz="900"/>
                </a:p>
              </p:txBody>
            </p:sp>
            <p:sp>
              <p:nvSpPr>
                <p:cNvPr id="449" name="TextBox 513">
                  <a:extLst>
                    <a:ext uri="{FF2B5EF4-FFF2-40B4-BE49-F238E27FC236}">
                      <a16:creationId xmlns:a16="http://schemas.microsoft.com/office/drawing/2014/main" id="{1E6F2DE9-C1DE-6130-9F90-FBBA72885995}"/>
                    </a:ext>
                  </a:extLst>
                </p:cNvPr>
                <p:cNvSpPr txBox="1"/>
                <p:nvPr/>
              </p:nvSpPr>
              <p:spPr>
                <a:xfrm>
                  <a:off x="7706187" y="2401305"/>
                  <a:ext cx="961327" cy="51978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  </a:ext>
                </a:extLst>
              </p:spPr>
              <p:txBody>
                <a:bodyPr wrap="square" lIns="22860" tIns="22860" rIns="22860" bIns="22860" numCol="1" anchor="t">
                  <a:noAutofit/>
                </a:bodyPr>
                <a:lstStyle>
                  <a:lvl1pPr defTabSz="914400">
                    <a:defRPr sz="2400" b="1" i="0">
                      <a:solidFill>
                        <a:srgbClr val="000000"/>
                      </a:solidFill>
                      <a:uFillTx/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en-US" sz="1400" baseline="30000" dirty="0">
                      <a:latin typeface="Roboto" panose="02000000000000000000" pitchFamily="2" charset="0"/>
                      <a:ea typeface="Roboto" panose="02000000000000000000" pitchFamily="2" charset="0"/>
                    </a:rPr>
                    <a:t>3</a:t>
                  </a:r>
                  <a:r>
                    <a:rPr lang="en-US" sz="1400" dirty="0">
                      <a:latin typeface="Roboto" panose="02000000000000000000" pitchFamily="2" charset="0"/>
                      <a:ea typeface="Roboto" panose="02000000000000000000" pitchFamily="2" charset="0"/>
                    </a:rPr>
                    <a:t>He Tube Detectors</a:t>
                  </a:r>
                </a:p>
              </p:txBody>
            </p:sp>
          </p:grpSp>
          <p:sp>
            <p:nvSpPr>
              <p:cNvPr id="23" name="Straight Arrow Connector 516">
                <a:extLst>
                  <a:ext uri="{FF2B5EF4-FFF2-40B4-BE49-F238E27FC236}">
                    <a16:creationId xmlns:a16="http://schemas.microsoft.com/office/drawing/2014/main" id="{E87796A4-A73B-5AD6-9113-AB6678242613}"/>
                  </a:ext>
                </a:extLst>
              </p:cNvPr>
              <p:cNvSpPr/>
              <p:nvPr/>
            </p:nvSpPr>
            <p:spPr>
              <a:xfrm flipH="1">
                <a:off x="7235779" y="2675183"/>
                <a:ext cx="470408" cy="367884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pPr defTabSz="457200">
                  <a:defRPr sz="1800" i="0">
                    <a:solidFill>
                      <a:srgbClr val="000000"/>
                    </a:solidFill>
                    <a:uFillTx/>
                  </a:defRPr>
                </a:pPr>
                <a:endParaRPr sz="900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A588579-B5CB-480C-F715-B1016A070513}"/>
                </a:ext>
              </a:extLst>
            </p:cNvPr>
            <p:cNvGrpSpPr/>
            <p:nvPr/>
          </p:nvGrpSpPr>
          <p:grpSpPr>
            <a:xfrm>
              <a:off x="6507608" y="1229010"/>
              <a:ext cx="4328766" cy="548640"/>
              <a:chOff x="6507608" y="1229010"/>
              <a:chExt cx="4328766" cy="54864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5FC3902-D4C8-8E33-BCFC-18CCB9A79C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43023" y="1229010"/>
                <a:ext cx="393351" cy="548640"/>
              </a:xfrm>
              <a:prstGeom prst="rect">
                <a:avLst/>
              </a:prstGeom>
            </p:spPr>
          </p:pic>
          <p:sp>
            <p:nvSpPr>
              <p:cNvPr id="286" name="Straight Arrow Connector 540">
                <a:extLst>
                  <a:ext uri="{FF2B5EF4-FFF2-40B4-BE49-F238E27FC236}">
                    <a16:creationId xmlns:a16="http://schemas.microsoft.com/office/drawing/2014/main" id="{0FA4FA9D-781A-034C-07B7-19A0504EFD85}"/>
                  </a:ext>
                </a:extLst>
              </p:cNvPr>
              <p:cNvSpPr/>
              <p:nvPr/>
            </p:nvSpPr>
            <p:spPr>
              <a:xfrm>
                <a:off x="6510784" y="1513061"/>
                <a:ext cx="3943177" cy="202232"/>
              </a:xfrm>
              <a:prstGeom prst="line">
                <a:avLst/>
              </a:prstGeom>
              <a:noFill/>
              <a:ln w="12700" cap="flat">
                <a:solidFill>
                  <a:srgbClr val="00B0F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pPr defTabSz="457200">
                  <a:defRPr sz="1800" i="0">
                    <a:solidFill>
                      <a:srgbClr val="000000"/>
                    </a:solidFill>
                    <a:uFillTx/>
                  </a:defRPr>
                </a:pPr>
                <a:endParaRPr sz="900"/>
              </a:p>
            </p:txBody>
          </p:sp>
          <p:sp>
            <p:nvSpPr>
              <p:cNvPr id="287" name="Straight Arrow Connector 541">
                <a:extLst>
                  <a:ext uri="{FF2B5EF4-FFF2-40B4-BE49-F238E27FC236}">
                    <a16:creationId xmlns:a16="http://schemas.microsoft.com/office/drawing/2014/main" id="{FF2532C8-7B96-04DD-3F17-7B328AE6A4B0}"/>
                  </a:ext>
                </a:extLst>
              </p:cNvPr>
              <p:cNvSpPr/>
              <p:nvPr/>
            </p:nvSpPr>
            <p:spPr>
              <a:xfrm flipV="1">
                <a:off x="6507608" y="1310657"/>
                <a:ext cx="3946353" cy="207107"/>
              </a:xfrm>
              <a:prstGeom prst="line">
                <a:avLst/>
              </a:prstGeom>
              <a:noFill/>
              <a:ln w="12700" cap="flat">
                <a:solidFill>
                  <a:srgbClr val="00B0F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pPr defTabSz="457200">
                  <a:defRPr sz="1800" i="0">
                    <a:solidFill>
                      <a:srgbClr val="000000"/>
                    </a:solidFill>
                    <a:uFillTx/>
                  </a:defRPr>
                </a:pPr>
                <a:endParaRPr sz="900"/>
              </a:p>
            </p:txBody>
          </p:sp>
          <p:pic>
            <p:nvPicPr>
              <p:cNvPr id="36" name="Picture 35" descr="Venn diagram&#10;&#10;AI-generated content may be incorrect.">
                <a:extLst>
                  <a:ext uri="{FF2B5EF4-FFF2-40B4-BE49-F238E27FC236}">
                    <a16:creationId xmlns:a16="http://schemas.microsoft.com/office/drawing/2014/main" id="{A6C452E5-689F-840E-30EF-4CF7BAFD6C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l="25868" r="1"/>
              <a:stretch>
                <a:fillRect/>
              </a:stretch>
            </p:blipFill>
            <p:spPr>
              <a:xfrm>
                <a:off x="10453962" y="1300245"/>
                <a:ext cx="150635" cy="41910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313E8883-719D-256A-9FA2-4A06B5E64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l="-2" r="59176"/>
              <a:stretch>
                <a:fillRect/>
              </a:stretch>
            </p:blipFill>
            <p:spPr>
              <a:xfrm>
                <a:off x="8311297" y="1404214"/>
                <a:ext cx="53718" cy="219301"/>
              </a:xfrm>
              <a:prstGeom prst="rect">
                <a:avLst/>
              </a:prstGeom>
            </p:spPr>
          </p:pic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C5409B7F-8841-474D-7953-7968260CF822}"/>
                </a:ext>
              </a:extLst>
            </p:cNvPr>
            <p:cNvGrpSpPr/>
            <p:nvPr/>
          </p:nvGrpSpPr>
          <p:grpSpPr>
            <a:xfrm>
              <a:off x="6859285" y="1236251"/>
              <a:ext cx="217611" cy="664266"/>
              <a:chOff x="6859285" y="1551969"/>
              <a:chExt cx="217611" cy="664266"/>
            </a:xfrm>
          </p:grpSpPr>
          <p:grpSp>
            <p:nvGrpSpPr>
              <p:cNvPr id="249" name="Can 596">
                <a:extLst>
                  <a:ext uri="{FF2B5EF4-FFF2-40B4-BE49-F238E27FC236}">
                    <a16:creationId xmlns:a16="http://schemas.microsoft.com/office/drawing/2014/main" id="{DF6EA1D1-5DFD-2934-CAF3-882259A448E7}"/>
                  </a:ext>
                </a:extLst>
              </p:cNvPr>
              <p:cNvGrpSpPr/>
              <p:nvPr/>
            </p:nvGrpSpPr>
            <p:grpSpPr>
              <a:xfrm>
                <a:off x="6988502" y="1551969"/>
                <a:ext cx="56591" cy="500794"/>
                <a:chOff x="0" y="0"/>
                <a:chExt cx="113179" cy="1001582"/>
              </a:xfrm>
            </p:grpSpPr>
            <p:sp>
              <p:nvSpPr>
                <p:cNvPr id="282" name="Shape">
                  <a:extLst>
                    <a:ext uri="{FF2B5EF4-FFF2-40B4-BE49-F238E27FC236}">
                      <a16:creationId xmlns:a16="http://schemas.microsoft.com/office/drawing/2014/main" id="{3734F400-F50B-771C-3E25-7399AC3E5B28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9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5"/>
                      </a:moveTo>
                      <a:cubicBezTo>
                        <a:pt x="0" y="137"/>
                        <a:pt x="4836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4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283" name="Oval">
                  <a:extLst>
                    <a:ext uri="{FF2B5EF4-FFF2-40B4-BE49-F238E27FC236}">
                      <a16:creationId xmlns:a16="http://schemas.microsoft.com/office/drawing/2014/main" id="{4C85D3D3-3FC9-494D-E52E-2A70ACB9D77C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284" name="Line">
                  <a:extLst>
                    <a:ext uri="{FF2B5EF4-FFF2-40B4-BE49-F238E27FC236}">
                      <a16:creationId xmlns:a16="http://schemas.microsoft.com/office/drawing/2014/main" id="{8FBA62C1-D92C-5023-13FD-30206158831F}"/>
                    </a:ext>
                  </a:extLst>
                </p:cNvPr>
                <p:cNvSpPr/>
                <p:nvPr/>
              </p:nvSpPr>
              <p:spPr>
                <a:xfrm flipH="1">
                  <a:off x="1" y="0"/>
                  <a:ext cx="113178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5"/>
                      </a:moveTo>
                      <a:cubicBezTo>
                        <a:pt x="21600" y="474"/>
                        <a:pt x="16765" y="610"/>
                        <a:pt x="10800" y="610"/>
                      </a:cubicBezTo>
                      <a:cubicBezTo>
                        <a:pt x="4835" y="610"/>
                        <a:pt x="0" y="474"/>
                        <a:pt x="0" y="305"/>
                      </a:cubicBez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lnTo>
                        <a:pt x="0" y="305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250" name="Can 597">
                <a:extLst>
                  <a:ext uri="{FF2B5EF4-FFF2-40B4-BE49-F238E27FC236}">
                    <a16:creationId xmlns:a16="http://schemas.microsoft.com/office/drawing/2014/main" id="{202F61AC-9720-03C5-AF32-7EDF287D912A}"/>
                  </a:ext>
                </a:extLst>
              </p:cNvPr>
              <p:cNvGrpSpPr/>
              <p:nvPr/>
            </p:nvGrpSpPr>
            <p:grpSpPr>
              <a:xfrm>
                <a:off x="6955024" y="1584583"/>
                <a:ext cx="56591" cy="500794"/>
                <a:chOff x="0" y="0"/>
                <a:chExt cx="113179" cy="1001582"/>
              </a:xfrm>
            </p:grpSpPr>
            <p:sp>
              <p:nvSpPr>
                <p:cNvPr id="279" name="Shape">
                  <a:extLst>
                    <a:ext uri="{FF2B5EF4-FFF2-40B4-BE49-F238E27FC236}">
                      <a16:creationId xmlns:a16="http://schemas.microsoft.com/office/drawing/2014/main" id="{D2770D63-B9DE-CCDB-27CF-03F4C6A6FEE6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9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5"/>
                      </a:moveTo>
                      <a:cubicBezTo>
                        <a:pt x="0" y="137"/>
                        <a:pt x="4836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4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280" name="Oval">
                  <a:extLst>
                    <a:ext uri="{FF2B5EF4-FFF2-40B4-BE49-F238E27FC236}">
                      <a16:creationId xmlns:a16="http://schemas.microsoft.com/office/drawing/2014/main" id="{B5FBDAF5-DD98-7A8B-D1F0-CF791B3B0537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281" name="Line">
                  <a:extLst>
                    <a:ext uri="{FF2B5EF4-FFF2-40B4-BE49-F238E27FC236}">
                      <a16:creationId xmlns:a16="http://schemas.microsoft.com/office/drawing/2014/main" id="{86F1FF53-6245-07DE-55ED-CADB542BE2FD}"/>
                    </a:ext>
                  </a:extLst>
                </p:cNvPr>
                <p:cNvSpPr/>
                <p:nvPr/>
              </p:nvSpPr>
              <p:spPr>
                <a:xfrm flipH="1">
                  <a:off x="1" y="0"/>
                  <a:ext cx="113178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5"/>
                      </a:moveTo>
                      <a:cubicBezTo>
                        <a:pt x="21600" y="474"/>
                        <a:pt x="16765" y="610"/>
                        <a:pt x="10800" y="610"/>
                      </a:cubicBezTo>
                      <a:cubicBezTo>
                        <a:pt x="4835" y="610"/>
                        <a:pt x="0" y="474"/>
                        <a:pt x="0" y="305"/>
                      </a:cubicBez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lnTo>
                        <a:pt x="0" y="305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251" name="Can 598">
                <a:extLst>
                  <a:ext uri="{FF2B5EF4-FFF2-40B4-BE49-F238E27FC236}">
                    <a16:creationId xmlns:a16="http://schemas.microsoft.com/office/drawing/2014/main" id="{3B014405-3AB9-0841-C14D-556F67EF3584}"/>
                  </a:ext>
                </a:extLst>
              </p:cNvPr>
              <p:cNvGrpSpPr/>
              <p:nvPr/>
            </p:nvGrpSpPr>
            <p:grpSpPr>
              <a:xfrm>
                <a:off x="7020305" y="1621756"/>
                <a:ext cx="56591" cy="500794"/>
                <a:chOff x="0" y="0"/>
                <a:chExt cx="113179" cy="1001582"/>
              </a:xfrm>
            </p:grpSpPr>
            <p:sp>
              <p:nvSpPr>
                <p:cNvPr id="276" name="Shape">
                  <a:extLst>
                    <a:ext uri="{FF2B5EF4-FFF2-40B4-BE49-F238E27FC236}">
                      <a16:creationId xmlns:a16="http://schemas.microsoft.com/office/drawing/2014/main" id="{62F8B997-7F42-57B4-4438-D4C5337EA6E8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9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5"/>
                      </a:moveTo>
                      <a:cubicBezTo>
                        <a:pt x="0" y="137"/>
                        <a:pt x="4836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4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b="1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277" name="Oval">
                  <a:extLst>
                    <a:ext uri="{FF2B5EF4-FFF2-40B4-BE49-F238E27FC236}">
                      <a16:creationId xmlns:a16="http://schemas.microsoft.com/office/drawing/2014/main" id="{BABE8DA4-0A2A-291C-91A7-B502BE82D679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b="1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278" name="Line">
                  <a:extLst>
                    <a:ext uri="{FF2B5EF4-FFF2-40B4-BE49-F238E27FC236}">
                      <a16:creationId xmlns:a16="http://schemas.microsoft.com/office/drawing/2014/main" id="{BB63883B-75FB-FF31-F16C-36D8E586A016}"/>
                    </a:ext>
                  </a:extLst>
                </p:cNvPr>
                <p:cNvSpPr/>
                <p:nvPr/>
              </p:nvSpPr>
              <p:spPr>
                <a:xfrm flipH="1">
                  <a:off x="1" y="0"/>
                  <a:ext cx="113178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5"/>
                      </a:moveTo>
                      <a:cubicBezTo>
                        <a:pt x="21600" y="474"/>
                        <a:pt x="16765" y="610"/>
                        <a:pt x="10800" y="610"/>
                      </a:cubicBezTo>
                      <a:cubicBezTo>
                        <a:pt x="4835" y="610"/>
                        <a:pt x="0" y="474"/>
                        <a:pt x="0" y="305"/>
                      </a:cubicBez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lnTo>
                        <a:pt x="0" y="305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b="1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252" name="Can 599">
                <a:extLst>
                  <a:ext uri="{FF2B5EF4-FFF2-40B4-BE49-F238E27FC236}">
                    <a16:creationId xmlns:a16="http://schemas.microsoft.com/office/drawing/2014/main" id="{591CC277-AA34-B8F1-46D5-155EAA6B5628}"/>
                  </a:ext>
                </a:extLst>
              </p:cNvPr>
              <p:cNvGrpSpPr/>
              <p:nvPr/>
            </p:nvGrpSpPr>
            <p:grpSpPr>
              <a:xfrm>
                <a:off x="6928050" y="1614905"/>
                <a:ext cx="56591" cy="500794"/>
                <a:chOff x="0" y="0"/>
                <a:chExt cx="113179" cy="1001582"/>
              </a:xfrm>
            </p:grpSpPr>
            <p:sp>
              <p:nvSpPr>
                <p:cNvPr id="273" name="Shape">
                  <a:extLst>
                    <a:ext uri="{FF2B5EF4-FFF2-40B4-BE49-F238E27FC236}">
                      <a16:creationId xmlns:a16="http://schemas.microsoft.com/office/drawing/2014/main" id="{BF428B6D-D435-4A15-0BAE-E365166230DB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9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5"/>
                      </a:moveTo>
                      <a:cubicBezTo>
                        <a:pt x="0" y="137"/>
                        <a:pt x="4836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4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274" name="Oval">
                  <a:extLst>
                    <a:ext uri="{FF2B5EF4-FFF2-40B4-BE49-F238E27FC236}">
                      <a16:creationId xmlns:a16="http://schemas.microsoft.com/office/drawing/2014/main" id="{BB320359-82B7-FA59-ACA6-F31A56D5E71C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275" name="Line">
                  <a:extLst>
                    <a:ext uri="{FF2B5EF4-FFF2-40B4-BE49-F238E27FC236}">
                      <a16:creationId xmlns:a16="http://schemas.microsoft.com/office/drawing/2014/main" id="{2DF6CB7A-289A-2FF6-50C8-A5ED7FFDE0BA}"/>
                    </a:ext>
                  </a:extLst>
                </p:cNvPr>
                <p:cNvSpPr/>
                <p:nvPr/>
              </p:nvSpPr>
              <p:spPr>
                <a:xfrm flipH="1">
                  <a:off x="1" y="0"/>
                  <a:ext cx="113178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5"/>
                      </a:moveTo>
                      <a:cubicBezTo>
                        <a:pt x="21600" y="474"/>
                        <a:pt x="16765" y="610"/>
                        <a:pt x="10800" y="610"/>
                      </a:cubicBezTo>
                      <a:cubicBezTo>
                        <a:pt x="4835" y="610"/>
                        <a:pt x="0" y="474"/>
                        <a:pt x="0" y="305"/>
                      </a:cubicBez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lnTo>
                        <a:pt x="0" y="305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253" name="Can 600">
                <a:extLst>
                  <a:ext uri="{FF2B5EF4-FFF2-40B4-BE49-F238E27FC236}">
                    <a16:creationId xmlns:a16="http://schemas.microsoft.com/office/drawing/2014/main" id="{C9E39C4C-DF6A-203F-28BD-6E03DA0A07B6}"/>
                  </a:ext>
                </a:extLst>
              </p:cNvPr>
              <p:cNvGrpSpPr/>
              <p:nvPr/>
            </p:nvGrpSpPr>
            <p:grpSpPr>
              <a:xfrm>
                <a:off x="6994656" y="1651858"/>
                <a:ext cx="56591" cy="500794"/>
                <a:chOff x="0" y="0"/>
                <a:chExt cx="113179" cy="1001582"/>
              </a:xfrm>
            </p:grpSpPr>
            <p:sp>
              <p:nvSpPr>
                <p:cNvPr id="270" name="Shape">
                  <a:extLst>
                    <a:ext uri="{FF2B5EF4-FFF2-40B4-BE49-F238E27FC236}">
                      <a16:creationId xmlns:a16="http://schemas.microsoft.com/office/drawing/2014/main" id="{E769CB13-6E70-5D14-83B7-04B7A66BA6FA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9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5"/>
                      </a:moveTo>
                      <a:cubicBezTo>
                        <a:pt x="0" y="137"/>
                        <a:pt x="4836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4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271" name="Oval">
                  <a:extLst>
                    <a:ext uri="{FF2B5EF4-FFF2-40B4-BE49-F238E27FC236}">
                      <a16:creationId xmlns:a16="http://schemas.microsoft.com/office/drawing/2014/main" id="{AF447952-F240-36E5-CA4B-01D972423098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272" name="Line">
                  <a:extLst>
                    <a:ext uri="{FF2B5EF4-FFF2-40B4-BE49-F238E27FC236}">
                      <a16:creationId xmlns:a16="http://schemas.microsoft.com/office/drawing/2014/main" id="{D690D8FD-EB92-9CC0-1A04-D997472B586B}"/>
                    </a:ext>
                  </a:extLst>
                </p:cNvPr>
                <p:cNvSpPr/>
                <p:nvPr/>
              </p:nvSpPr>
              <p:spPr>
                <a:xfrm flipH="1">
                  <a:off x="1" y="0"/>
                  <a:ext cx="113178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5"/>
                      </a:moveTo>
                      <a:cubicBezTo>
                        <a:pt x="21600" y="474"/>
                        <a:pt x="16765" y="610"/>
                        <a:pt x="10800" y="610"/>
                      </a:cubicBezTo>
                      <a:cubicBezTo>
                        <a:pt x="4835" y="610"/>
                        <a:pt x="0" y="474"/>
                        <a:pt x="0" y="305"/>
                      </a:cubicBez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lnTo>
                        <a:pt x="0" y="305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254" name="Can 590">
                <a:extLst>
                  <a:ext uri="{FF2B5EF4-FFF2-40B4-BE49-F238E27FC236}">
                    <a16:creationId xmlns:a16="http://schemas.microsoft.com/office/drawing/2014/main" id="{A5A56D34-D0A3-D0E8-B077-225BF561CC9E}"/>
                  </a:ext>
                </a:extLst>
              </p:cNvPr>
              <p:cNvGrpSpPr/>
              <p:nvPr/>
            </p:nvGrpSpPr>
            <p:grpSpPr>
              <a:xfrm>
                <a:off x="6904980" y="1647153"/>
                <a:ext cx="56591" cy="500793"/>
                <a:chOff x="0" y="0"/>
                <a:chExt cx="113179" cy="1001583"/>
              </a:xfrm>
            </p:grpSpPr>
            <p:sp>
              <p:nvSpPr>
                <p:cNvPr id="267" name="Shape">
                  <a:extLst>
                    <a:ext uri="{FF2B5EF4-FFF2-40B4-BE49-F238E27FC236}">
                      <a16:creationId xmlns:a16="http://schemas.microsoft.com/office/drawing/2014/main" id="{7C0883CD-4215-451A-9D3D-4562349AB94C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9" cy="1001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5"/>
                      </a:move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268" name="Oval">
                  <a:extLst>
                    <a:ext uri="{FF2B5EF4-FFF2-40B4-BE49-F238E27FC236}">
                      <a16:creationId xmlns:a16="http://schemas.microsoft.com/office/drawing/2014/main" id="{B555B6C7-3BBA-EBB9-5696-CE2702027258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269" name="Line">
                  <a:extLst>
                    <a:ext uri="{FF2B5EF4-FFF2-40B4-BE49-F238E27FC236}">
                      <a16:creationId xmlns:a16="http://schemas.microsoft.com/office/drawing/2014/main" id="{EC5693C5-507B-F924-D284-15494C13E1CD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5"/>
                      </a:moveTo>
                      <a:cubicBezTo>
                        <a:pt x="21600" y="474"/>
                        <a:pt x="16765" y="610"/>
                        <a:pt x="10800" y="610"/>
                      </a:cubicBezTo>
                      <a:cubicBezTo>
                        <a:pt x="4835" y="610"/>
                        <a:pt x="0" y="474"/>
                        <a:pt x="0" y="305"/>
                      </a:cubicBez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lnTo>
                        <a:pt x="0" y="305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255" name="Can 591">
                <a:extLst>
                  <a:ext uri="{FF2B5EF4-FFF2-40B4-BE49-F238E27FC236}">
                    <a16:creationId xmlns:a16="http://schemas.microsoft.com/office/drawing/2014/main" id="{428F2466-4064-327E-9AC4-93365CC2E92F}"/>
                  </a:ext>
                </a:extLst>
              </p:cNvPr>
              <p:cNvGrpSpPr/>
              <p:nvPr/>
            </p:nvGrpSpPr>
            <p:grpSpPr>
              <a:xfrm>
                <a:off x="6859285" y="1679763"/>
                <a:ext cx="56590" cy="500793"/>
                <a:chOff x="0" y="0"/>
                <a:chExt cx="113178" cy="1001582"/>
              </a:xfrm>
            </p:grpSpPr>
            <p:sp>
              <p:nvSpPr>
                <p:cNvPr id="264" name="Shape">
                  <a:extLst>
                    <a:ext uri="{FF2B5EF4-FFF2-40B4-BE49-F238E27FC236}">
                      <a16:creationId xmlns:a16="http://schemas.microsoft.com/office/drawing/2014/main" id="{792133B7-94E4-95D0-CEBD-D8C52B3A50F3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5"/>
                      </a:move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265" name="Oval">
                  <a:extLst>
                    <a:ext uri="{FF2B5EF4-FFF2-40B4-BE49-F238E27FC236}">
                      <a16:creationId xmlns:a16="http://schemas.microsoft.com/office/drawing/2014/main" id="{D336C5F0-B73B-97CA-3421-4DB8D0F6BFAF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266" name="Line">
                  <a:extLst>
                    <a:ext uri="{FF2B5EF4-FFF2-40B4-BE49-F238E27FC236}">
                      <a16:creationId xmlns:a16="http://schemas.microsoft.com/office/drawing/2014/main" id="{A5EC8E65-972A-7EC5-971D-506471495D86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5"/>
                      </a:moveTo>
                      <a:cubicBezTo>
                        <a:pt x="21600" y="474"/>
                        <a:pt x="16765" y="610"/>
                        <a:pt x="10800" y="610"/>
                      </a:cubicBezTo>
                      <a:cubicBezTo>
                        <a:pt x="4835" y="610"/>
                        <a:pt x="0" y="474"/>
                        <a:pt x="0" y="305"/>
                      </a:cubicBez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lnTo>
                        <a:pt x="0" y="305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256" name="Can 592">
                <a:extLst>
                  <a:ext uri="{FF2B5EF4-FFF2-40B4-BE49-F238E27FC236}">
                    <a16:creationId xmlns:a16="http://schemas.microsoft.com/office/drawing/2014/main" id="{8E229F91-8521-7406-9E57-A3F0F59CF334}"/>
                  </a:ext>
                </a:extLst>
              </p:cNvPr>
              <p:cNvGrpSpPr/>
              <p:nvPr/>
            </p:nvGrpSpPr>
            <p:grpSpPr>
              <a:xfrm>
                <a:off x="6954940" y="1685407"/>
                <a:ext cx="56591" cy="500793"/>
                <a:chOff x="0" y="0"/>
                <a:chExt cx="113178" cy="1001582"/>
              </a:xfrm>
            </p:grpSpPr>
            <p:sp>
              <p:nvSpPr>
                <p:cNvPr id="261" name="Shape">
                  <a:extLst>
                    <a:ext uri="{FF2B5EF4-FFF2-40B4-BE49-F238E27FC236}">
                      <a16:creationId xmlns:a16="http://schemas.microsoft.com/office/drawing/2014/main" id="{CC0BABBB-7DE2-408B-19AE-7CDD3D8374A1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5"/>
                      </a:move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b="1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262" name="Oval">
                  <a:extLst>
                    <a:ext uri="{FF2B5EF4-FFF2-40B4-BE49-F238E27FC236}">
                      <a16:creationId xmlns:a16="http://schemas.microsoft.com/office/drawing/2014/main" id="{401B8FAE-E8CE-2FCA-E406-69F5AD8E21D1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b="1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263" name="Line">
                  <a:extLst>
                    <a:ext uri="{FF2B5EF4-FFF2-40B4-BE49-F238E27FC236}">
                      <a16:creationId xmlns:a16="http://schemas.microsoft.com/office/drawing/2014/main" id="{CAF4EEE6-F23E-2196-6BF3-D97610A028E3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5"/>
                      </a:moveTo>
                      <a:cubicBezTo>
                        <a:pt x="21600" y="474"/>
                        <a:pt x="16765" y="610"/>
                        <a:pt x="10800" y="610"/>
                      </a:cubicBezTo>
                      <a:cubicBezTo>
                        <a:pt x="4835" y="610"/>
                        <a:pt x="0" y="474"/>
                        <a:pt x="0" y="305"/>
                      </a:cubicBez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lnTo>
                        <a:pt x="0" y="305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b="1" i="0">
                      <a:uFillTx/>
                    </a:defRPr>
                  </a:pPr>
                  <a:endParaRPr sz="850"/>
                </a:p>
              </p:txBody>
            </p:sp>
          </p:grpSp>
          <p:grpSp>
            <p:nvGrpSpPr>
              <p:cNvPr id="257" name="Can 594">
                <a:extLst>
                  <a:ext uri="{FF2B5EF4-FFF2-40B4-BE49-F238E27FC236}">
                    <a16:creationId xmlns:a16="http://schemas.microsoft.com/office/drawing/2014/main" id="{D3933D70-F303-2FF2-9A21-FD952F4FE7A9}"/>
                  </a:ext>
                </a:extLst>
              </p:cNvPr>
              <p:cNvGrpSpPr/>
              <p:nvPr/>
            </p:nvGrpSpPr>
            <p:grpSpPr>
              <a:xfrm>
                <a:off x="6911866" y="1715442"/>
                <a:ext cx="56590" cy="500793"/>
                <a:chOff x="0" y="0"/>
                <a:chExt cx="113178" cy="1001582"/>
              </a:xfrm>
            </p:grpSpPr>
            <p:sp>
              <p:nvSpPr>
                <p:cNvPr id="258" name="Shape">
                  <a:extLst>
                    <a:ext uri="{FF2B5EF4-FFF2-40B4-BE49-F238E27FC236}">
                      <a16:creationId xmlns:a16="http://schemas.microsoft.com/office/drawing/2014/main" id="{1C7B5C01-3A08-7D46-ED9C-82AA119E03CB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305"/>
                      </a:move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08080"/>
                    </a:gs>
                    <a:gs pos="52000">
                      <a:srgbClr val="FFFFFF"/>
                    </a:gs>
                    <a:gs pos="100000">
                      <a:srgbClr val="808080"/>
                    </a:gs>
                  </a:gsLst>
                  <a:lin ang="0" scaled="0"/>
                </a:gra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259" name="Oval">
                  <a:extLst>
                    <a:ext uri="{FF2B5EF4-FFF2-40B4-BE49-F238E27FC236}">
                      <a16:creationId xmlns:a16="http://schemas.microsoft.com/office/drawing/2014/main" id="{C78413EC-88D9-9335-0E1A-8CF9AC20C51E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28296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  <p:sp>
              <p:nvSpPr>
                <p:cNvPr id="260" name="Line">
                  <a:extLst>
                    <a:ext uri="{FF2B5EF4-FFF2-40B4-BE49-F238E27FC236}">
                      <a16:creationId xmlns:a16="http://schemas.microsoft.com/office/drawing/2014/main" id="{1FD0D1D1-6F74-FD14-A39F-F87D23A18721}"/>
                    </a:ext>
                  </a:extLst>
                </p:cNvPr>
                <p:cNvSpPr/>
                <p:nvPr/>
              </p:nvSpPr>
              <p:spPr>
                <a:xfrm flipH="1">
                  <a:off x="0" y="0"/>
                  <a:ext cx="113178" cy="10015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305"/>
                      </a:moveTo>
                      <a:cubicBezTo>
                        <a:pt x="21600" y="474"/>
                        <a:pt x="16765" y="610"/>
                        <a:pt x="10800" y="610"/>
                      </a:cubicBezTo>
                      <a:cubicBezTo>
                        <a:pt x="4835" y="610"/>
                        <a:pt x="0" y="474"/>
                        <a:pt x="0" y="305"/>
                      </a:cubicBezTo>
                      <a:cubicBezTo>
                        <a:pt x="0" y="137"/>
                        <a:pt x="4835" y="0"/>
                        <a:pt x="10800" y="0"/>
                      </a:cubicBezTo>
                      <a:cubicBezTo>
                        <a:pt x="16765" y="0"/>
                        <a:pt x="21600" y="137"/>
                        <a:pt x="21600" y="305"/>
                      </a:cubicBezTo>
                      <a:lnTo>
                        <a:pt x="21600" y="21295"/>
                      </a:lnTo>
                      <a:cubicBezTo>
                        <a:pt x="21600" y="21463"/>
                        <a:pt x="16765" y="21600"/>
                        <a:pt x="10800" y="21600"/>
                      </a:cubicBezTo>
                      <a:cubicBezTo>
                        <a:pt x="4835" y="21600"/>
                        <a:pt x="0" y="21463"/>
                        <a:pt x="0" y="21295"/>
                      </a:cubicBezTo>
                      <a:lnTo>
                        <a:pt x="0" y="305"/>
                      </a:lnTo>
                    </a:path>
                  </a:pathLst>
                </a:custGeom>
                <a:noFill/>
                <a:ln w="9525" cap="flat">
                  <a:solidFill>
                    <a:srgbClr val="808080"/>
                  </a:solidFill>
                  <a:prstDash val="solid"/>
                  <a:round/>
                </a:ln>
                <a:effectLst/>
              </p:spPr>
              <p:txBody>
                <a:bodyPr wrap="square" lIns="22859" tIns="22859" rIns="22859" bIns="22859" numCol="1" anchor="ctr">
                  <a:noAutofit/>
                </a:bodyPr>
                <a:lstStyle/>
                <a:p>
                  <a:pPr algn="ctr" defTabSz="457200">
                    <a:defRPr sz="1700" i="0">
                      <a:uFillTx/>
                    </a:defRPr>
                  </a:pPr>
                  <a:endParaRPr sz="850"/>
                </a:p>
              </p:txBody>
            </p:sp>
          </p:grp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26FB3DBD-26AC-7EF3-52D2-8C5AE362C90B}"/>
                </a:ext>
              </a:extLst>
            </p:cNvPr>
            <p:cNvGrpSpPr/>
            <p:nvPr/>
          </p:nvGrpSpPr>
          <p:grpSpPr>
            <a:xfrm>
              <a:off x="9876664" y="561634"/>
              <a:ext cx="1515261" cy="927132"/>
              <a:chOff x="9761313" y="967827"/>
              <a:chExt cx="1515261" cy="927132"/>
            </a:xfrm>
          </p:grpSpPr>
          <p:sp>
            <p:nvSpPr>
              <p:cNvPr id="363" name="TextBox 513">
                <a:extLst>
                  <a:ext uri="{FF2B5EF4-FFF2-40B4-BE49-F238E27FC236}">
                    <a16:creationId xmlns:a16="http://schemas.microsoft.com/office/drawing/2014/main" id="{48F8ADF7-AA2D-2B4C-52E8-5FE61C08063F}"/>
                  </a:ext>
                </a:extLst>
              </p:cNvPr>
              <p:cNvSpPr txBox="1"/>
              <p:nvPr/>
            </p:nvSpPr>
            <p:spPr>
              <a:xfrm>
                <a:off x="9761313" y="967827"/>
                <a:ext cx="1515261" cy="4324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square" lIns="22860" tIns="22860" rIns="22860" bIns="22860" numCol="1" anchor="t">
                <a:noAutofit/>
              </a:bodyPr>
              <a:lstStyle>
                <a:lvl1pPr defTabSz="914400">
                  <a:defRPr sz="2400" b="1" i="0">
                    <a:solidFill>
                      <a:srgbClr val="000000"/>
                    </a:solidFill>
                    <a:uFillTx/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</a:lstStyle>
              <a:p>
                <a:r>
                  <a:rPr lang="en-US" sz="1400" dirty="0">
                    <a:latin typeface="Roboto" panose="02000000000000000000" pitchFamily="2" charset="0"/>
                    <a:ea typeface="Roboto" panose="02000000000000000000" pitchFamily="2" charset="0"/>
                  </a:rPr>
                  <a:t>Semi-Transparent </a:t>
                </a:r>
                <a:r>
                  <a:rPr sz="1400" dirty="0">
                    <a:latin typeface="Roboto" panose="02000000000000000000" pitchFamily="2" charset="0"/>
                    <a:ea typeface="Roboto" panose="02000000000000000000" pitchFamily="2" charset="0"/>
                  </a:rPr>
                  <a:t>Beam Trap</a:t>
                </a:r>
              </a:p>
            </p:txBody>
          </p:sp>
          <p:sp>
            <p:nvSpPr>
              <p:cNvPr id="364" name="Straight Arrow Connector 515">
                <a:extLst>
                  <a:ext uri="{FF2B5EF4-FFF2-40B4-BE49-F238E27FC236}">
                    <a16:creationId xmlns:a16="http://schemas.microsoft.com/office/drawing/2014/main" id="{34B330C3-9604-4D70-041B-A464D4CCF838}"/>
                  </a:ext>
                </a:extLst>
              </p:cNvPr>
              <p:cNvSpPr/>
              <p:nvPr/>
            </p:nvSpPr>
            <p:spPr>
              <a:xfrm flipH="1">
                <a:off x="10430146" y="1360781"/>
                <a:ext cx="290876" cy="534178"/>
              </a:xfrm>
              <a:prstGeom prst="line">
                <a:avLst/>
              </a:prstGeom>
              <a:noFill/>
              <a:ln w="44450" cap="flat">
                <a:solidFill>
                  <a:srgbClr val="000000"/>
                </a:solidFill>
                <a:prstDash val="solid"/>
                <a:round/>
                <a:tailEnd type="stealth" w="med" len="med"/>
              </a:ln>
              <a:effectLst/>
            </p:spPr>
            <p:txBody>
              <a:bodyPr wrap="square" lIns="22859" tIns="22859" rIns="22859" bIns="22859" numCol="1" anchor="t">
                <a:noAutofit/>
              </a:bodyPr>
              <a:lstStyle/>
              <a:p>
                <a:pPr defTabSz="457200">
                  <a:defRPr sz="1800" i="0">
                    <a:solidFill>
                      <a:srgbClr val="000000"/>
                    </a:solidFill>
                    <a:uFillTx/>
                  </a:defRPr>
                </a:pPr>
                <a:endParaRPr sz="9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5287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8D1AE-9C4F-EB8B-62ED-63E73DE24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0912108" cy="620395"/>
          </a:xfrm>
        </p:spPr>
        <p:txBody>
          <a:bodyPr/>
          <a:lstStyle/>
          <a:p>
            <a:r>
              <a:rPr lang="en-US" dirty="0"/>
              <a:t>Unique capabilities of Bio-SANS (Charge Q1)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CAE511-536D-5741-011D-CBD25BDD0221}"/>
              </a:ext>
            </a:extLst>
          </p:cNvPr>
          <p:cNvSpPr/>
          <p:nvPr/>
        </p:nvSpPr>
        <p:spPr>
          <a:xfrm>
            <a:off x="209760" y="1727200"/>
            <a:ext cx="8344960" cy="4171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186" cap="flat">
            <a:noFill/>
            <a:prstDash val="solid"/>
            <a:miter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182880" tIns="91440" rIns="182880" bIns="91440" rtlCol="0" anchor="t"/>
          <a:lstStyle/>
          <a:p>
            <a:pPr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tabLst>
                <a:tab pos="2168525" algn="l"/>
              </a:tabLst>
            </a:pPr>
            <a:r>
              <a:rPr lang="en-US" sz="2400" b="1" dirty="0">
                <a:ea typeface="Roboto"/>
                <a:cs typeface="Roboto"/>
              </a:rPr>
              <a:t>Semi-transparent beam trap:</a:t>
            </a:r>
          </a:p>
          <a:p>
            <a:pPr lvl="1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tabLst>
                <a:tab pos="2168525" algn="l"/>
              </a:tabLst>
            </a:pPr>
            <a:r>
              <a:rPr lang="en-US" sz="2000" dirty="0">
                <a:ea typeface="Roboto"/>
                <a:cs typeface="Roboto"/>
              </a:rPr>
              <a:t>simultaneous ‘Scattering’ &amp; ‘Transmission’ measurements </a:t>
            </a:r>
          </a:p>
          <a:p>
            <a:pPr lvl="1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tabLst>
                <a:tab pos="2168525" algn="l"/>
              </a:tabLst>
            </a:pPr>
            <a:endParaRPr lang="en-US" sz="2000" b="1" dirty="0">
              <a:ea typeface="Roboto"/>
              <a:cs typeface="Roboto"/>
            </a:endParaRP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tabLst>
                <a:tab pos="2168525" algn="l"/>
              </a:tabLst>
            </a:pPr>
            <a:r>
              <a:rPr lang="en-US" sz="2400" b="1" dirty="0">
                <a:latin typeface="Roboto"/>
                <a:ea typeface="Roboto"/>
                <a:cs typeface="Roboto"/>
              </a:rPr>
              <a:t>Multi-array detector system: </a:t>
            </a:r>
          </a:p>
          <a:p>
            <a:pPr lvl="1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tabLst>
                <a:tab pos="2168525" algn="l"/>
              </a:tabLst>
            </a:pPr>
            <a:r>
              <a:rPr lang="en-US" sz="2000" dirty="0">
                <a:latin typeface="Roboto"/>
                <a:ea typeface="Roboto"/>
                <a:cs typeface="Roboto"/>
              </a:rPr>
              <a:t>provides a dynamic q-range factor of 280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tabLst>
                <a:tab pos="2168525" algn="l"/>
              </a:tabLst>
            </a:pPr>
            <a:endParaRPr lang="en-US" sz="2000" b="1" dirty="0">
              <a:latin typeface="Roboto"/>
              <a:ea typeface="Roboto"/>
              <a:cs typeface="Roboto"/>
            </a:endParaRP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tabLst>
                <a:tab pos="2168525" algn="l"/>
              </a:tabLst>
            </a:pPr>
            <a:r>
              <a:rPr lang="en-US" sz="2400" b="1" dirty="0">
                <a:latin typeface="Roboto"/>
                <a:ea typeface="Roboto"/>
                <a:cs typeface="Roboto"/>
              </a:rPr>
              <a:t>Specialized for biological community:</a:t>
            </a:r>
          </a:p>
          <a:p>
            <a:pPr lvl="1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tabLst>
                <a:tab pos="2168525" algn="l"/>
              </a:tabLst>
            </a:pPr>
            <a:r>
              <a:rPr lang="en-US" sz="2000" dirty="0">
                <a:latin typeface="Roboto"/>
                <a:ea typeface="Roboto"/>
                <a:cs typeface="Roboto"/>
              </a:rPr>
              <a:t>Size Exclusion Chromatography (SEC) SANS of biomolecules</a:t>
            </a:r>
          </a:p>
          <a:p>
            <a:pPr lvl="1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tabLst>
                <a:tab pos="2168525" algn="l"/>
              </a:tabLst>
            </a:pPr>
            <a:r>
              <a:rPr lang="en-US" sz="2000" dirty="0">
                <a:latin typeface="Roboto"/>
                <a:ea typeface="Roboto"/>
                <a:cs typeface="Roboto"/>
              </a:rPr>
              <a:t>Freeze-thaw protein solutions for pharma &amp; biology</a:t>
            </a:r>
          </a:p>
          <a:p>
            <a:pPr lvl="1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tabLst>
                <a:tab pos="2168525" algn="l"/>
              </a:tabLst>
            </a:pPr>
            <a:r>
              <a:rPr lang="en-US" sz="2000" dirty="0">
                <a:latin typeface="Roboto"/>
                <a:ea typeface="Roboto"/>
                <a:cs typeface="Roboto"/>
              </a:rPr>
              <a:t>Data analysis for intrinsically disordered protein (ALS collab.)</a:t>
            </a:r>
          </a:p>
          <a:p>
            <a:pPr lvl="1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tabLst>
                <a:tab pos="2168525" algn="l"/>
              </a:tabLst>
            </a:pPr>
            <a:r>
              <a:rPr lang="en-US" sz="2000" dirty="0">
                <a:latin typeface="Roboto"/>
                <a:ea typeface="Roboto"/>
                <a:cs typeface="Roboto"/>
              </a:rPr>
              <a:t>Live reaction cell for thermochemical deconstruction of plants</a:t>
            </a:r>
          </a:p>
          <a:p>
            <a:pPr lvl="1">
              <a:lnSpc>
                <a:spcPct val="90000"/>
              </a:lnSpc>
              <a:spcBef>
                <a:spcPts val="300"/>
              </a:spcBef>
              <a:spcAft>
                <a:spcPts val="60"/>
              </a:spcAft>
              <a:tabLst>
                <a:tab pos="2168525" algn="l"/>
              </a:tabLst>
            </a:pPr>
            <a:r>
              <a:rPr lang="en-US" sz="2000" i="1" dirty="0">
                <a:latin typeface="Roboto"/>
                <a:ea typeface="Roboto"/>
                <a:cs typeface="Roboto"/>
              </a:rPr>
              <a:t>In-vivo</a:t>
            </a:r>
            <a:r>
              <a:rPr lang="en-US" sz="2000" dirty="0">
                <a:latin typeface="Roboto"/>
                <a:ea typeface="Roboto"/>
                <a:cs typeface="Roboto"/>
              </a:rPr>
              <a:t> whole cell studies for biofuels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D010CD-1EDD-7828-86A9-93CE2B05E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838" y="1194186"/>
            <a:ext cx="4579629" cy="525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25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C5FD0-2A13-098E-21EC-614A919B4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Bio-SANS sample environment suite developed for the biological community (Charge Q1)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698C6F-3C71-3C33-3EC2-AA3FCA87D7B3}"/>
              </a:ext>
            </a:extLst>
          </p:cNvPr>
          <p:cNvGrpSpPr/>
          <p:nvPr/>
        </p:nvGrpSpPr>
        <p:grpSpPr>
          <a:xfrm>
            <a:off x="333752" y="1332413"/>
            <a:ext cx="5405892" cy="2328661"/>
            <a:chOff x="426954" y="1473679"/>
            <a:chExt cx="5405892" cy="232866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A52109-1470-A6A4-107C-D75C60E6C058}"/>
                </a:ext>
              </a:extLst>
            </p:cNvPr>
            <p:cNvSpPr/>
            <p:nvPr/>
          </p:nvSpPr>
          <p:spPr>
            <a:xfrm>
              <a:off x="426954" y="1473679"/>
              <a:ext cx="5405892" cy="457200"/>
            </a:xfrm>
            <a:prstGeom prst="rect">
              <a:avLst/>
            </a:prstGeom>
            <a:solidFill>
              <a:schemeClr val="tx1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t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r>
                <a:rPr lang="en-US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4-Position Tumbler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73F8D2A-0B64-2A8E-DC6E-4D57CF41D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8513" y="1955253"/>
              <a:ext cx="3344333" cy="184286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F85E56C-C589-1272-979A-F48E0DC37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5737" r="12936"/>
            <a:stretch/>
          </p:blipFill>
          <p:spPr>
            <a:xfrm>
              <a:off x="426954" y="1955253"/>
              <a:ext cx="1976205" cy="184708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E9B415-80D3-FF9D-0D49-EAB8F44226A6}"/>
              </a:ext>
            </a:extLst>
          </p:cNvPr>
          <p:cNvGrpSpPr/>
          <p:nvPr/>
        </p:nvGrpSpPr>
        <p:grpSpPr>
          <a:xfrm>
            <a:off x="5971974" y="1335409"/>
            <a:ext cx="2851534" cy="2331914"/>
            <a:chOff x="6205182" y="1634139"/>
            <a:chExt cx="2851534" cy="233191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AF65B3-DCD6-E1B2-2C69-D362FB7B1C11}"/>
                </a:ext>
              </a:extLst>
            </p:cNvPr>
            <p:cNvSpPr/>
            <p:nvPr/>
          </p:nvSpPr>
          <p:spPr>
            <a:xfrm>
              <a:off x="6205183" y="1634139"/>
              <a:ext cx="2851533" cy="457200"/>
            </a:xfrm>
            <a:prstGeom prst="rect">
              <a:avLst/>
            </a:prstGeom>
            <a:solidFill>
              <a:schemeClr val="accent4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t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r>
                <a:rPr lang="en-US" dirty="0">
                  <a:latin typeface="Roboto"/>
                  <a:ea typeface="Roboto"/>
                  <a:cs typeface="Roboto"/>
                </a:rPr>
                <a:t>Robot w/84 Positions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2C35B5E-F30C-8B05-921D-9B8BF2A6C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3173" b="15597"/>
            <a:stretch>
              <a:fillRect/>
            </a:stretch>
          </p:blipFill>
          <p:spPr>
            <a:xfrm>
              <a:off x="6205182" y="2118966"/>
              <a:ext cx="2851533" cy="184708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926AB5-B37F-9DAA-AD6F-2D630285CD0D}"/>
              </a:ext>
            </a:extLst>
          </p:cNvPr>
          <p:cNvGrpSpPr/>
          <p:nvPr/>
        </p:nvGrpSpPr>
        <p:grpSpPr>
          <a:xfrm>
            <a:off x="9051847" y="1331924"/>
            <a:ext cx="2845531" cy="4907478"/>
            <a:chOff x="9036782" y="1941024"/>
            <a:chExt cx="2845531" cy="490747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EA1017-E84B-516F-E455-C2FF83D18988}"/>
                </a:ext>
              </a:extLst>
            </p:cNvPr>
            <p:cNvSpPr/>
            <p:nvPr/>
          </p:nvSpPr>
          <p:spPr>
            <a:xfrm>
              <a:off x="9036782" y="1941024"/>
              <a:ext cx="2845531" cy="457200"/>
            </a:xfrm>
            <a:prstGeom prst="rect">
              <a:avLst/>
            </a:prstGeom>
            <a:solidFill>
              <a:schemeClr val="accent3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t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r>
                <a:rPr lang="en-US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Chromatography SANS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603A4C4-1620-5C4D-ECF3-E6934312C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775"/>
            <a:stretch>
              <a:fillRect/>
            </a:stretch>
          </p:blipFill>
          <p:spPr>
            <a:xfrm>
              <a:off x="9036782" y="2423087"/>
              <a:ext cx="2845531" cy="442541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3834C20-0E1C-0095-DDC6-3CA678EFFAC1}"/>
              </a:ext>
            </a:extLst>
          </p:cNvPr>
          <p:cNvGrpSpPr/>
          <p:nvPr/>
        </p:nvGrpSpPr>
        <p:grpSpPr>
          <a:xfrm>
            <a:off x="333751" y="3764532"/>
            <a:ext cx="5406934" cy="2405332"/>
            <a:chOff x="333751" y="3874603"/>
            <a:chExt cx="5406934" cy="240533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9F0EE36-67AC-01D5-40B2-9D49B66B24DF}"/>
                </a:ext>
              </a:extLst>
            </p:cNvPr>
            <p:cNvSpPr/>
            <p:nvPr/>
          </p:nvSpPr>
          <p:spPr>
            <a:xfrm>
              <a:off x="333751" y="3874603"/>
              <a:ext cx="5405893" cy="457200"/>
            </a:xfrm>
            <a:prstGeom prst="rect">
              <a:avLst/>
            </a:prstGeom>
            <a:solidFill>
              <a:schemeClr val="accent6"/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t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r>
                <a:rPr lang="en-US" dirty="0">
                  <a:latin typeface="Roboto"/>
                  <a:ea typeface="Roboto"/>
                  <a:cs typeface="Roboto"/>
                </a:rPr>
                <a:t>4-Position Reaction Cell Holder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/>
                <a:ea typeface="Roboto"/>
                <a:cs typeface="Roboto"/>
              </a:endParaRPr>
            </a:p>
          </p:txBody>
        </p:sp>
        <p:pic>
          <p:nvPicPr>
            <p:cNvPr id="5" name="Picture 4" descr="A picture containing indoor, miller&#10;&#10;AI-generated content may be incorrect.">
              <a:extLst>
                <a:ext uri="{FF2B5EF4-FFF2-40B4-BE49-F238E27FC236}">
                  <a16:creationId xmlns:a16="http://schemas.microsoft.com/office/drawing/2014/main" id="{40D50B67-2F87-D753-D5DC-0F77D1CC3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1857" t="15547" r="8194" b="18100"/>
            <a:stretch>
              <a:fillRect/>
            </a:stretch>
          </p:blipFill>
          <p:spPr>
            <a:xfrm>
              <a:off x="333752" y="4356673"/>
              <a:ext cx="3089932" cy="1923262"/>
            </a:xfrm>
            <a:prstGeom prst="rect">
              <a:avLst/>
            </a:prstGeom>
          </p:spPr>
        </p:pic>
        <p:pic>
          <p:nvPicPr>
            <p:cNvPr id="21" name="Picture 20" descr="A close-up of a mechanical device&#10;&#10;AI-generated content may be incorrect.">
              <a:extLst>
                <a:ext uri="{FF2B5EF4-FFF2-40B4-BE49-F238E27FC236}">
                  <a16:creationId xmlns:a16="http://schemas.microsoft.com/office/drawing/2014/main" id="{A415F3F4-0918-3499-BCD7-DBEFEB8BC778}"/>
                </a:ext>
              </a:extLst>
            </p:cNvPr>
            <p:cNvPicPr>
              <a:picLocks/>
            </p:cNvPicPr>
            <p:nvPr/>
          </p:nvPicPr>
          <p:blipFill>
            <a:blip r:embed="rId7"/>
            <a:srcRect l="6510" r="4708"/>
            <a:stretch>
              <a:fillRect/>
            </a:stretch>
          </p:blipFill>
          <p:spPr>
            <a:xfrm>
              <a:off x="3500405" y="4356672"/>
              <a:ext cx="2240280" cy="1923261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1B739AC-5F0C-3CCB-D04E-71B23E13E11E}"/>
              </a:ext>
            </a:extLst>
          </p:cNvPr>
          <p:cNvGrpSpPr/>
          <p:nvPr/>
        </p:nvGrpSpPr>
        <p:grpSpPr>
          <a:xfrm>
            <a:off x="5971974" y="3764532"/>
            <a:ext cx="2851533" cy="2450852"/>
            <a:chOff x="5971974" y="3764532"/>
            <a:chExt cx="2851533" cy="245085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6263622-8DF7-6F59-738A-E494034D1757}"/>
                </a:ext>
              </a:extLst>
            </p:cNvPr>
            <p:cNvSpPr/>
            <p:nvPr/>
          </p:nvSpPr>
          <p:spPr>
            <a:xfrm>
              <a:off x="5971974" y="3764532"/>
              <a:ext cx="2851533" cy="4572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t"/>
            <a:lstStyle/>
            <a:p>
              <a:pPr algn="ctr"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r>
                <a:rPr lang="en-US" dirty="0" err="1">
                  <a:solidFill>
                    <a:schemeClr val="bg1"/>
                  </a:solidFill>
                  <a:latin typeface="Roboto"/>
                  <a:ea typeface="Roboto"/>
                  <a:cs typeface="Roboto"/>
                </a:rPr>
                <a:t>CryoTemp</a:t>
              </a:r>
              <a:r>
                <a:rPr lang="en-US" dirty="0">
                  <a:solidFill>
                    <a:schemeClr val="bg1"/>
                  </a:solidFill>
                  <a:latin typeface="Roboto"/>
                  <a:ea typeface="Roboto"/>
                  <a:cs typeface="Roboto"/>
                </a:rPr>
                <a:t> Solutions</a:t>
              </a:r>
            </a:p>
          </p:txBody>
        </p:sp>
        <p:pic>
          <p:nvPicPr>
            <p:cNvPr id="39" name="Picture 38" descr="A picture containing indoor, engine, miller&#10;&#10;AI-generated content may be incorrect.">
              <a:extLst>
                <a:ext uri="{FF2B5EF4-FFF2-40B4-BE49-F238E27FC236}">
                  <a16:creationId xmlns:a16="http://schemas.microsoft.com/office/drawing/2014/main" id="{D79EE04C-7BBE-97F0-BDAF-3520DA50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6350" r="5616"/>
            <a:stretch>
              <a:fillRect/>
            </a:stretch>
          </p:blipFill>
          <p:spPr>
            <a:xfrm rot="5400000">
              <a:off x="5726940" y="4499532"/>
              <a:ext cx="1967526" cy="1464177"/>
            </a:xfrm>
            <a:prstGeom prst="rect">
              <a:avLst/>
            </a:prstGeom>
          </p:spPr>
        </p:pic>
        <p:pic>
          <p:nvPicPr>
            <p:cNvPr id="41" name="Picture 40" descr="A picture containing indoor&#10;&#10;AI-generated content may be incorrect.">
              <a:extLst>
                <a:ext uri="{FF2B5EF4-FFF2-40B4-BE49-F238E27FC236}">
                  <a16:creationId xmlns:a16="http://schemas.microsoft.com/office/drawing/2014/main" id="{D99B892B-F813-7603-A1F8-0CDE72127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36691" r="20280" b="13104"/>
            <a:stretch>
              <a:fillRect/>
            </a:stretch>
          </p:blipFill>
          <p:spPr>
            <a:xfrm>
              <a:off x="7520801" y="4247858"/>
              <a:ext cx="1292073" cy="1956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771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F8CF9-2E64-8BD6-0E31-70142254A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291555"/>
            <a:ext cx="10912108" cy="886397"/>
          </a:xfrm>
        </p:spPr>
        <p:txBody>
          <a:bodyPr/>
          <a:lstStyle/>
          <a:p>
            <a:r>
              <a:rPr lang="en-US" dirty="0"/>
              <a:t>Suite Review 2020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FB1CE66-8D1E-D592-B0C3-CE0F2B247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17822"/>
              </p:ext>
            </p:extLst>
          </p:nvPr>
        </p:nvGraphicFramePr>
        <p:xfrm>
          <a:off x="185742" y="779139"/>
          <a:ext cx="11820516" cy="5539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1679">
                  <a:extLst>
                    <a:ext uri="{9D8B030D-6E8A-4147-A177-3AD203B41FA5}">
                      <a16:colId xmlns:a16="http://schemas.microsoft.com/office/drawing/2014/main" val="2290014698"/>
                    </a:ext>
                  </a:extLst>
                </a:gridCol>
                <a:gridCol w="6498837">
                  <a:extLst>
                    <a:ext uri="{9D8B030D-6E8A-4147-A177-3AD203B41FA5}">
                      <a16:colId xmlns:a16="http://schemas.microsoft.com/office/drawing/2014/main" val="808025471"/>
                    </a:ext>
                  </a:extLst>
                </a:gridCol>
              </a:tblGrid>
              <a:tr h="475013">
                <a:tc>
                  <a:txBody>
                    <a:bodyPr/>
                    <a:lstStyle/>
                    <a:p>
                      <a:r>
                        <a:rPr lang="en-US" sz="2400" dirty="0"/>
                        <a:t>R</a:t>
                      </a:r>
                      <a:r>
                        <a:rPr lang="en-US" dirty="0"/>
                        <a:t>EVIEW </a:t>
                      </a:r>
                      <a:r>
                        <a:rPr lang="en-US" sz="2400" dirty="0"/>
                        <a:t>C</a:t>
                      </a:r>
                      <a:r>
                        <a:rPr lang="en-US" dirty="0"/>
                        <a:t>OMMENTS</a:t>
                      </a:r>
                      <a:r>
                        <a:rPr lang="en-US" sz="2400" dirty="0"/>
                        <a:t>/S</a:t>
                      </a:r>
                      <a:r>
                        <a:rPr lang="en-US" dirty="0"/>
                        <a:t>UGGESTIONS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</a:t>
                      </a:r>
                      <a:r>
                        <a:rPr lang="en-US" dirty="0"/>
                        <a:t>ESOLUTION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000767"/>
                  </a:ext>
                </a:extLst>
              </a:tr>
              <a:tr h="762683"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Publication areas - 50% Soft Matter/40% Biology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 number of "bio-users" is low,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but focusing on team expertise suggests to concentration on biosciences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Dr. Wellington Leite was hired in 2021 </a:t>
                      </a:r>
                    </a:p>
                    <a:p>
                      <a:r>
                        <a:rPr lang="en-US" sz="1600" b="0" i="1" u="sng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Distribution:</a:t>
                      </a:r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9% Soft Matter/81% Biology (</a:t>
                      </a:r>
                      <a:r>
                        <a:rPr lang="en-US" sz="1600" b="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Biomacromolecular</a:t>
                      </a:r>
                      <a:r>
                        <a:rPr lang="en-US" sz="16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Complexes + </a:t>
                      </a:r>
                      <a:r>
                        <a:rPr lang="en-US" sz="1600" b="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Biomembranes</a:t>
                      </a:r>
                      <a:r>
                        <a:rPr lang="en-US" sz="1600" b="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+ Biomass/Biofuels + Biomaterials </a:t>
                      </a:r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974908"/>
                  </a:ext>
                </a:extLst>
              </a:tr>
              <a:tr h="839585"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Output lower than GP-SANS and EQ-SANS. The team should consider why?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u="sng" dirty="0"/>
                        <a:t>Contributing factors:</a:t>
                      </a:r>
                      <a:r>
                        <a:rPr lang="en-US" sz="1600" i="1" dirty="0"/>
                        <a:t> </a:t>
                      </a:r>
                    </a:p>
                    <a:p>
                      <a:pPr marL="342900" indent="-342900">
                        <a:buAutoNum type="arabicParenBoth"/>
                      </a:pPr>
                      <a:r>
                        <a:rPr lang="en-US" sz="1600" dirty="0"/>
                        <a:t>Lower staffing level</a:t>
                      </a:r>
                    </a:p>
                    <a:p>
                      <a:pPr marL="342900" indent="-342900">
                        <a:buAutoNum type="arabicParenBoth"/>
                      </a:pPr>
                      <a:r>
                        <a:rPr lang="en-US" sz="1600" dirty="0"/>
                        <a:t>2 vs. 3 Instrument scientists for Bio-SANS vs. GP-&amp; EQ-SANS</a:t>
                      </a:r>
                    </a:p>
                    <a:p>
                      <a:pPr marL="342900" indent="-342900">
                        <a:buAutoNum type="arabicParenBoth"/>
                      </a:pPr>
                      <a:r>
                        <a:rPr lang="en-US" sz="1600" dirty="0"/>
                        <a:t>Inexperienced user community, need IS collaboration for success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590978"/>
                  </a:ext>
                </a:extLst>
              </a:tr>
              <a:tr h="484992"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Beamline staff are over-stretched as the beamline becomes high throughput 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Developed interactive SANS solution sample data analysis to relieve some burden on 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993289"/>
                  </a:ext>
                </a:extLst>
              </a:tr>
              <a:tr h="537161">
                <a:tc>
                  <a:txBody>
                    <a:bodyPr/>
                    <a:lstStyle/>
                    <a:p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analysis is a bottleneck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Dr. Alan Hicks was hired in 2024 as computational instrument scientist for biology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644636"/>
                  </a:ext>
                </a:extLst>
              </a:tr>
              <a:tr h="8011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 is ideal to focus beam at detector to improve low-Q capabilities, which would be beneficial to RNA and bio complex studies and complement EQ-SANS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u="sng" dirty="0"/>
                        <a:t>Instrument development:</a:t>
                      </a:r>
                      <a:r>
                        <a:rPr lang="en-US" sz="1600" dirty="0"/>
                        <a:t> </a:t>
                      </a:r>
                    </a:p>
                    <a:p>
                      <a:r>
                        <a:rPr lang="en-US" sz="1600" dirty="0"/>
                        <a:t>Increase low-</a:t>
                      </a:r>
                      <a:r>
                        <a:rPr lang="en-US" sz="1600" i="1" dirty="0"/>
                        <a:t>Q</a:t>
                      </a:r>
                      <a:r>
                        <a:rPr lang="en-US" sz="1600" dirty="0"/>
                        <a:t> access to </a:t>
                      </a:r>
                      <a:r>
                        <a:rPr lang="en-US" sz="1600" i="1" dirty="0"/>
                        <a:t>Q </a:t>
                      </a:r>
                      <a:r>
                        <a:rPr lang="en-US" sz="1600" dirty="0"/>
                        <a:t>~ 5 x 10</a:t>
                      </a:r>
                      <a:r>
                        <a:rPr lang="en-US" sz="1600" baseline="30000" dirty="0"/>
                        <a:t>–4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Å</a:t>
                      </a:r>
                      <a:r>
                        <a:rPr lang="en-US" sz="1600" baseline="30000" dirty="0"/>
                        <a:t>–1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967525"/>
                  </a:ext>
                </a:extLst>
              </a:tr>
              <a:tr h="9342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 demand for SEC-SAXS at synchrotrons; Discuss with counterparts at other facilities to determine SEC-SANS demand and invest instead for auto-samplers (robotics)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team discussed with </a:t>
                      </a:r>
                      <a:r>
                        <a:rPr lang="en-US" sz="16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neutron facility: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D22 (ILL), and </a:t>
                      </a:r>
                      <a:r>
                        <a:rPr lang="en-US" sz="16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synchrotron facilities: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Bio-CAT (APS),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LiX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(NSLS-II), BL4-2 (SSRL) before committing to develop SEC-SANS capability. In addition, the team was the trend-setter in developing robotic auto-samplers.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488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5707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3995E-0E9A-13BB-339A-E964F8610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1" y="365125"/>
            <a:ext cx="11335147" cy="886397"/>
          </a:xfrm>
        </p:spPr>
        <p:txBody>
          <a:bodyPr/>
          <a:lstStyle/>
          <a:p>
            <a:r>
              <a:rPr lang="en-US" dirty="0"/>
              <a:t>Complex Hierarchical Biosystems – Venky Pingali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62A089-2C22-BAD9-7AE8-2FD8BA0C8636}"/>
              </a:ext>
            </a:extLst>
          </p:cNvPr>
          <p:cNvSpPr/>
          <p:nvPr/>
        </p:nvSpPr>
        <p:spPr>
          <a:xfrm>
            <a:off x="1315965" y="876266"/>
            <a:ext cx="1984258" cy="414043"/>
          </a:xfrm>
          <a:prstGeom prst="rect">
            <a:avLst/>
          </a:prstGeom>
          <a:solidFill>
            <a:schemeClr val="tx2"/>
          </a:solidFill>
          <a:ln w="6186" cap="flat">
            <a:noFill/>
            <a:prstDash val="solid"/>
            <a:miter/>
          </a:ln>
        </p:spPr>
        <p:txBody>
          <a:bodyPr lIns="182880" tIns="91440" rIns="182880" bIns="91440" rtlCol="0" anchor="ctr"/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Plant Cell Wall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44AAC8-2C4E-43E4-8313-4767B3DF9956}"/>
              </a:ext>
            </a:extLst>
          </p:cNvPr>
          <p:cNvSpPr/>
          <p:nvPr/>
        </p:nvSpPr>
        <p:spPr>
          <a:xfrm>
            <a:off x="4962914" y="878829"/>
            <a:ext cx="3124062" cy="411480"/>
          </a:xfrm>
          <a:prstGeom prst="rect">
            <a:avLst/>
          </a:prstGeom>
          <a:solidFill>
            <a:schemeClr val="tx2"/>
          </a:solidFill>
          <a:ln w="6186" cap="flat">
            <a:noFill/>
            <a:prstDash val="solid"/>
            <a:miter/>
          </a:ln>
        </p:spPr>
        <p:txBody>
          <a:bodyPr lIns="182880" tIns="91440" rIns="182880" bIns="91440" rtlCol="0" anchor="ctr"/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Environmental Process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C5B5B01-73B5-1F1B-0D18-35F5BD640C85}"/>
              </a:ext>
            </a:extLst>
          </p:cNvPr>
          <p:cNvGrpSpPr/>
          <p:nvPr/>
        </p:nvGrpSpPr>
        <p:grpSpPr>
          <a:xfrm>
            <a:off x="4928717" y="1470774"/>
            <a:ext cx="3274308" cy="4912431"/>
            <a:chOff x="4801717" y="1470774"/>
            <a:chExt cx="3274308" cy="491243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D4012AF-EB65-F6EE-7C4A-9834BFCCBF66}"/>
                </a:ext>
              </a:extLst>
            </p:cNvPr>
            <p:cNvSpPr txBox="1"/>
            <p:nvPr/>
          </p:nvSpPr>
          <p:spPr>
            <a:xfrm>
              <a:off x="4801717" y="5859985"/>
              <a:ext cx="320361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28A351"/>
                  </a:solidFill>
                </a:rPr>
                <a:t>Astner </a:t>
              </a:r>
              <a:r>
                <a:rPr lang="en-US" sz="1400" i="1" dirty="0">
                  <a:solidFill>
                    <a:srgbClr val="28A351"/>
                  </a:solidFill>
                </a:rPr>
                <a:t>et al. Environ. Sci.: Nano </a:t>
              </a:r>
              <a:r>
                <a:rPr lang="en-US" sz="1400" dirty="0">
                  <a:solidFill>
                    <a:srgbClr val="28A351"/>
                  </a:solidFill>
                </a:rPr>
                <a:t>(</a:t>
              </a:r>
              <a:r>
                <a:rPr lang="en-US" sz="1400" b="1" dirty="0">
                  <a:solidFill>
                    <a:srgbClr val="28A351"/>
                  </a:solidFill>
                </a:rPr>
                <a:t>2025</a:t>
              </a:r>
              <a:r>
                <a:rPr lang="en-US" sz="1400" dirty="0">
                  <a:solidFill>
                    <a:srgbClr val="28A351"/>
                  </a:solidFill>
                </a:rPr>
                <a:t>) </a:t>
              </a:r>
              <a:r>
                <a:rPr lang="en-US" sz="1400" b="1" dirty="0">
                  <a:solidFill>
                    <a:srgbClr val="28A351"/>
                  </a:solidFill>
                </a:rPr>
                <a:t>DOI:</a:t>
              </a:r>
              <a:r>
                <a:rPr lang="en-US" sz="1400" dirty="0">
                  <a:solidFill>
                    <a:srgbClr val="28A351"/>
                  </a:solidFill>
                </a:rPr>
                <a:t> </a:t>
              </a:r>
              <a:r>
                <a:rPr lang="en-US" sz="1400" dirty="0">
                  <a:solidFill>
                    <a:srgbClr val="28A351"/>
                  </a:solidFill>
                  <a:hlinkClick r:id="rId3"/>
                </a:rPr>
                <a:t>10.1039/D4EN01199F</a:t>
              </a:r>
              <a:endParaRPr lang="en-US" sz="1400" dirty="0">
                <a:solidFill>
                  <a:srgbClr val="28A351"/>
                </a:solidFill>
              </a:endParaRPr>
            </a:p>
          </p:txBody>
        </p:sp>
        <p:pic>
          <p:nvPicPr>
            <p:cNvPr id="38" name="Picture 37" descr="Map&#10;&#10;AI-generated content may be incorrect.">
              <a:extLst>
                <a:ext uri="{FF2B5EF4-FFF2-40B4-BE49-F238E27FC236}">
                  <a16:creationId xmlns:a16="http://schemas.microsoft.com/office/drawing/2014/main" id="{8116961C-18E4-2744-F1C1-1C1A82417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5591" y="1470774"/>
              <a:ext cx="2856161" cy="3808213"/>
            </a:xfrm>
            <a:prstGeom prst="rect">
              <a:avLst/>
            </a:prstGeom>
          </p:spPr>
        </p:pic>
        <p:pic>
          <p:nvPicPr>
            <p:cNvPr id="42" name="Picture 41" descr="Logo&#10;&#10;AI-generated content may be incorrect.">
              <a:extLst>
                <a:ext uri="{FF2B5EF4-FFF2-40B4-BE49-F238E27FC236}">
                  <a16:creationId xmlns:a16="http://schemas.microsoft.com/office/drawing/2014/main" id="{CB27DF0E-0E54-45CD-1F1D-11523BBA4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696" t="21949" r="10970" b="22185"/>
            <a:stretch>
              <a:fillRect/>
            </a:stretch>
          </p:blipFill>
          <p:spPr>
            <a:xfrm>
              <a:off x="6736308" y="5381104"/>
              <a:ext cx="1339717" cy="437036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BC48D9-8968-3BF9-B638-F8ADBE03C406}"/>
              </a:ext>
            </a:extLst>
          </p:cNvPr>
          <p:cNvCxnSpPr>
            <a:cxnSpLocks/>
          </p:cNvCxnSpPr>
          <p:nvPr/>
        </p:nvCxnSpPr>
        <p:spPr>
          <a:xfrm>
            <a:off x="4837501" y="895229"/>
            <a:ext cx="0" cy="583367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AD1BBFD8-95A7-0D34-F333-1861063C6563}"/>
              </a:ext>
            </a:extLst>
          </p:cNvPr>
          <p:cNvSpPr/>
          <p:nvPr/>
        </p:nvSpPr>
        <p:spPr>
          <a:xfrm>
            <a:off x="3180595" y="3884392"/>
            <a:ext cx="1823333" cy="492886"/>
          </a:xfrm>
          <a:prstGeom prst="rect">
            <a:avLst/>
          </a:prstGeom>
          <a:noFill/>
          <a:ln w="6186" cap="flat">
            <a:noFill/>
            <a:prstDash val="solid"/>
            <a:miter/>
          </a:ln>
        </p:spPr>
        <p:txBody>
          <a:bodyPr lIns="182880" tIns="91440" rIns="182880" bIns="91440" rtlCol="0" anchor="t"/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sz="1200" b="1" dirty="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DOE BER funded Biofuels SFA (ORNL)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F593D5-6F96-56E3-AD30-B355E224C00E}"/>
              </a:ext>
            </a:extLst>
          </p:cNvPr>
          <p:cNvSpPr/>
          <p:nvPr/>
        </p:nvSpPr>
        <p:spPr>
          <a:xfrm>
            <a:off x="8423017" y="875451"/>
            <a:ext cx="3633333" cy="414858"/>
          </a:xfrm>
          <a:prstGeom prst="rect">
            <a:avLst/>
          </a:prstGeom>
          <a:solidFill>
            <a:schemeClr val="tx2"/>
          </a:solidFill>
          <a:ln w="6186" cap="flat">
            <a:noFill/>
            <a:prstDash val="solid"/>
            <a:miter/>
          </a:ln>
        </p:spPr>
        <p:txBody>
          <a:bodyPr lIns="182880" tIns="91440" rIns="182880" bIns="91440" rtlCol="0" anchor="ctr"/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Biomacromolecular</a:t>
            </a:r>
            <a:r>
              <a:rPr lang="en-US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  Complexes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F6CD818-8886-E5C8-2BBA-572FD5E1E744}"/>
              </a:ext>
            </a:extLst>
          </p:cNvPr>
          <p:cNvGrpSpPr/>
          <p:nvPr/>
        </p:nvGrpSpPr>
        <p:grpSpPr>
          <a:xfrm>
            <a:off x="8255708" y="1451464"/>
            <a:ext cx="3815549" cy="2362749"/>
            <a:chOff x="8382708" y="1451464"/>
            <a:chExt cx="3815549" cy="2362749"/>
          </a:xfrm>
        </p:grpSpPr>
        <p:pic>
          <p:nvPicPr>
            <p:cNvPr id="56" name="Picture 55" descr="Diagram&#10;&#10;AI-generated content may be incorrect.">
              <a:extLst>
                <a:ext uri="{FF2B5EF4-FFF2-40B4-BE49-F238E27FC236}">
                  <a16:creationId xmlns:a16="http://schemas.microsoft.com/office/drawing/2014/main" id="{C1C2A031-9A0F-0391-4E2B-EDC7BF084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75985" y="1451464"/>
              <a:ext cx="3165780" cy="1782192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193A41B-F1F8-4CF5-9B26-D871B922C1C9}"/>
                </a:ext>
              </a:extLst>
            </p:cNvPr>
            <p:cNvSpPr txBox="1"/>
            <p:nvPr/>
          </p:nvSpPr>
          <p:spPr>
            <a:xfrm>
              <a:off x="9195094" y="3290993"/>
              <a:ext cx="300316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b="0" i="0" u="none" strike="noStrike" dirty="0">
                  <a:solidFill>
                    <a:srgbClr val="28A351"/>
                  </a:solidFill>
                  <a:effectLst/>
                </a:rPr>
                <a:t>Armbruster </a:t>
              </a:r>
              <a:r>
                <a:rPr lang="en-US" sz="1400" b="0" i="1" u="none" strike="noStrike" dirty="0">
                  <a:solidFill>
                    <a:srgbClr val="28A351"/>
                  </a:solidFill>
                  <a:effectLst/>
                </a:rPr>
                <a:t>et al. </a:t>
              </a:r>
              <a:r>
                <a:rPr lang="en-US" sz="1400" b="0" i="1" u="none" strike="noStrike" dirty="0" err="1">
                  <a:solidFill>
                    <a:srgbClr val="28A351"/>
                  </a:solidFill>
                  <a:effectLst/>
                </a:rPr>
                <a:t>Biomac</a:t>
              </a:r>
              <a:r>
                <a:rPr lang="en-US" sz="1400" i="1" dirty="0">
                  <a:solidFill>
                    <a:srgbClr val="28A351"/>
                  </a:solidFill>
                </a:rPr>
                <a:t>.</a:t>
              </a:r>
              <a:r>
                <a:rPr lang="en-US" sz="1400" b="0" i="1" u="none" strike="noStrike" dirty="0">
                  <a:solidFill>
                    <a:srgbClr val="28A351"/>
                  </a:solidFill>
                  <a:effectLst/>
                </a:rPr>
                <a:t> </a:t>
              </a:r>
              <a:r>
                <a:rPr lang="en-US" sz="1400" b="0" i="0" u="none" strike="noStrike" dirty="0">
                  <a:solidFill>
                    <a:srgbClr val="28A351"/>
                  </a:solidFill>
                  <a:effectLst/>
                </a:rPr>
                <a:t>(</a:t>
              </a:r>
              <a:r>
                <a:rPr lang="en-US" sz="1400" b="1" i="0" u="none" strike="noStrike" dirty="0">
                  <a:solidFill>
                    <a:srgbClr val="28A351"/>
                  </a:solidFill>
                  <a:effectLst/>
                </a:rPr>
                <a:t>2024</a:t>
              </a:r>
              <a:r>
                <a:rPr lang="en-US" sz="1400" b="0" i="0" u="none" strike="noStrike" dirty="0">
                  <a:solidFill>
                    <a:srgbClr val="28A351"/>
                  </a:solidFill>
                  <a:effectLst/>
                </a:rPr>
                <a:t>) </a:t>
              </a:r>
              <a:r>
                <a:rPr lang="en-US" sz="1400" b="1" i="0" u="none" strike="noStrike" dirty="0">
                  <a:solidFill>
                    <a:srgbClr val="28A351"/>
                  </a:solidFill>
                  <a:effectLst/>
                </a:rPr>
                <a:t>DOI:</a:t>
              </a:r>
              <a:r>
                <a:rPr lang="en-US" sz="1400" b="0" i="0" u="none" strike="noStrike" dirty="0">
                  <a:solidFill>
                    <a:srgbClr val="28A351"/>
                  </a:solidFill>
                  <a:effectLst/>
                </a:rPr>
                <a:t> </a:t>
              </a:r>
              <a:r>
                <a:rPr lang="en-US" sz="1400" b="0" i="0" u="none" strike="noStrike" dirty="0">
                  <a:solidFill>
                    <a:srgbClr val="28A351"/>
                  </a:solidFill>
                  <a:effectLst/>
                  <a:hlinkClick r:id="rId7"/>
                </a:rPr>
                <a:t>10.1021/acs.biomac.4c01829</a:t>
              </a:r>
              <a:endParaRPr lang="en-US" sz="1400" dirty="0">
                <a:solidFill>
                  <a:srgbClr val="28A351"/>
                </a:solidFill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C7B6AA9-31CB-CB9D-AEDA-037F537770F4}"/>
                </a:ext>
              </a:extLst>
            </p:cNvPr>
            <p:cNvSpPr txBox="1"/>
            <p:nvPr/>
          </p:nvSpPr>
          <p:spPr>
            <a:xfrm>
              <a:off x="8382708" y="2888059"/>
              <a:ext cx="18877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Ribosome Structure during Transcription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900ACEF-20C6-B771-95E1-0045A126FCDC}"/>
                </a:ext>
              </a:extLst>
            </p:cNvPr>
            <p:cNvSpPr/>
            <p:nvPr/>
          </p:nvSpPr>
          <p:spPr>
            <a:xfrm>
              <a:off x="8382708" y="1501811"/>
              <a:ext cx="1571727" cy="302908"/>
            </a:xfrm>
            <a:prstGeom prst="rect">
              <a:avLst/>
            </a:prstGeom>
            <a:noFill/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t"/>
            <a:lstStyle/>
            <a:p>
              <a:pPr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r>
                <a:rPr lang="en-US" sz="1200" b="1" dirty="0">
                  <a:latin typeface="Roboto"/>
                  <a:ea typeface="Roboto"/>
                  <a:cs typeface="Roboto"/>
                </a:rPr>
                <a:t>NSD Go! Student</a:t>
              </a:r>
            </a:p>
          </p:txBody>
        </p:sp>
        <p:pic>
          <p:nvPicPr>
            <p:cNvPr id="82" name="Picture 81" descr="Logo&#10;&#10;AI-generated content may be incorrect.">
              <a:extLst>
                <a:ext uri="{FF2B5EF4-FFF2-40B4-BE49-F238E27FC236}">
                  <a16:creationId xmlns:a16="http://schemas.microsoft.com/office/drawing/2014/main" id="{1A12B5B6-ED0A-22A6-A35D-735F15CE4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518703" y="1841576"/>
              <a:ext cx="564802" cy="477257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B85A78-1CE4-E56A-A374-600C9A652F34}"/>
              </a:ext>
            </a:extLst>
          </p:cNvPr>
          <p:cNvCxnSpPr>
            <a:cxnSpLocks/>
          </p:cNvCxnSpPr>
          <p:nvPr/>
        </p:nvCxnSpPr>
        <p:spPr>
          <a:xfrm flipH="1">
            <a:off x="8193091" y="3896090"/>
            <a:ext cx="3890414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9909AE-A5D1-513C-5450-5BF512FD8B73}"/>
              </a:ext>
            </a:extLst>
          </p:cNvPr>
          <p:cNvGrpSpPr/>
          <p:nvPr/>
        </p:nvGrpSpPr>
        <p:grpSpPr>
          <a:xfrm>
            <a:off x="236192" y="4232378"/>
            <a:ext cx="4351831" cy="2022611"/>
            <a:chOff x="121892" y="4232378"/>
            <a:chExt cx="4351831" cy="202261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8CACB22-33FF-D3D9-AFDF-521E4B325F41}"/>
                </a:ext>
              </a:extLst>
            </p:cNvPr>
            <p:cNvSpPr txBox="1"/>
            <p:nvPr/>
          </p:nvSpPr>
          <p:spPr>
            <a:xfrm>
              <a:off x="1097472" y="5725381"/>
              <a:ext cx="337625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28A351"/>
                  </a:solidFill>
                </a:rPr>
                <a:t>Yang </a:t>
              </a:r>
              <a:r>
                <a:rPr lang="en-US" sz="1400" i="1" dirty="0">
                  <a:solidFill>
                    <a:srgbClr val="28A351"/>
                  </a:solidFill>
                </a:rPr>
                <a:t>et al. ACS Sus. Chem. Eng. </a:t>
              </a:r>
              <a:r>
                <a:rPr lang="en-US" sz="1400" dirty="0">
                  <a:solidFill>
                    <a:srgbClr val="28A351"/>
                  </a:solidFill>
                </a:rPr>
                <a:t>(</a:t>
              </a:r>
              <a:r>
                <a:rPr lang="en-US" sz="1400" b="1" dirty="0">
                  <a:solidFill>
                    <a:srgbClr val="28A351"/>
                  </a:solidFill>
                </a:rPr>
                <a:t>2022</a:t>
              </a:r>
              <a:r>
                <a:rPr lang="en-US" sz="1400" dirty="0">
                  <a:solidFill>
                    <a:srgbClr val="28A351"/>
                  </a:solidFill>
                </a:rPr>
                <a:t>) </a:t>
              </a:r>
              <a:r>
                <a:rPr lang="en-US" sz="1400" b="1" dirty="0">
                  <a:solidFill>
                    <a:srgbClr val="28A351"/>
                  </a:solidFill>
                </a:rPr>
                <a:t>DOI: </a:t>
              </a:r>
              <a:r>
                <a:rPr lang="en-US" sz="1400" dirty="0">
                  <a:solidFill>
                    <a:srgbClr val="28A351"/>
                  </a:solidFill>
                  <a:hlinkClick r:id="rId9"/>
                </a:rPr>
                <a:t>10.1021/acssuschemeng.1c06276</a:t>
              </a:r>
              <a:endParaRPr lang="en-US" sz="1400" dirty="0">
                <a:solidFill>
                  <a:srgbClr val="28A351"/>
                </a:solidFill>
              </a:endParaRPr>
            </a:p>
          </p:txBody>
        </p:sp>
        <p:pic>
          <p:nvPicPr>
            <p:cNvPr id="23" name="Picture 22" descr="Chart&#10;&#10;AI-generated content may be incorrect.">
              <a:extLst>
                <a:ext uri="{FF2B5EF4-FFF2-40B4-BE49-F238E27FC236}">
                  <a16:creationId xmlns:a16="http://schemas.microsoft.com/office/drawing/2014/main" id="{DDF2D0E2-08F2-E4AF-13DF-2D17E32E9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70537" y="4522177"/>
              <a:ext cx="3220149" cy="1279803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A39F888-EBBF-D42D-B6EB-AA88C2C5EE27}"/>
                </a:ext>
              </a:extLst>
            </p:cNvPr>
            <p:cNvGrpSpPr/>
            <p:nvPr/>
          </p:nvGrpSpPr>
          <p:grpSpPr>
            <a:xfrm>
              <a:off x="121892" y="4535469"/>
              <a:ext cx="977389" cy="1719520"/>
              <a:chOff x="77018" y="4645645"/>
              <a:chExt cx="977389" cy="171952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91B202BC-1B2C-3238-CE38-15A2C0A99F85}"/>
                  </a:ext>
                </a:extLst>
              </p:cNvPr>
              <p:cNvGrpSpPr/>
              <p:nvPr/>
            </p:nvGrpSpPr>
            <p:grpSpPr>
              <a:xfrm>
                <a:off x="77018" y="4645645"/>
                <a:ext cx="947954" cy="1719520"/>
                <a:chOff x="154600" y="4584659"/>
                <a:chExt cx="947954" cy="1719520"/>
              </a:xfrm>
            </p:grpSpPr>
            <p:pic>
              <p:nvPicPr>
                <p:cNvPr id="19" name="Picture 18" descr="Diagram, histogram&#10;&#10;AI-generated content may be incorrect.">
                  <a:extLst>
                    <a:ext uri="{FF2B5EF4-FFF2-40B4-BE49-F238E27FC236}">
                      <a16:creationId xmlns:a16="http://schemas.microsoft.com/office/drawing/2014/main" id="{58C2987C-BACF-38C4-399C-676D2ACB7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rcRect r="63661"/>
                <a:stretch>
                  <a:fillRect/>
                </a:stretch>
              </p:blipFill>
              <p:spPr>
                <a:xfrm>
                  <a:off x="154600" y="4584659"/>
                  <a:ext cx="947954" cy="1719520"/>
                </a:xfrm>
                <a:prstGeom prst="rect">
                  <a:avLst/>
                </a:prstGeom>
              </p:spPr>
            </p:pic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C4DD372D-3858-80B3-C62E-047F8E054606}"/>
                    </a:ext>
                  </a:extLst>
                </p:cNvPr>
                <p:cNvSpPr/>
                <p:nvPr/>
              </p:nvSpPr>
              <p:spPr>
                <a:xfrm>
                  <a:off x="951532" y="4624714"/>
                  <a:ext cx="108641" cy="1300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C8BE578-DC8A-7227-93A6-16EAE49B41CC}"/>
                  </a:ext>
                </a:extLst>
              </p:cNvPr>
              <p:cNvSpPr txBox="1"/>
              <p:nvPr/>
            </p:nvSpPr>
            <p:spPr>
              <a:xfrm>
                <a:off x="964226" y="6102383"/>
                <a:ext cx="90181" cy="149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" dirty="0">
                    <a:latin typeface="Helvetica" pitchFamily="2" charset="0"/>
                  </a:rPr>
                  <a:t>4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B28C40-7C1E-734C-043E-D37FFC958AE0}"/>
                </a:ext>
              </a:extLst>
            </p:cNvPr>
            <p:cNvSpPr txBox="1"/>
            <p:nvPr/>
          </p:nvSpPr>
          <p:spPr>
            <a:xfrm>
              <a:off x="140297" y="4232378"/>
              <a:ext cx="258696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Plant cell wall Deconstruction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CE2C1E1-D242-1048-B4C5-150BCFAA0AB7}"/>
              </a:ext>
            </a:extLst>
          </p:cNvPr>
          <p:cNvSpPr/>
          <p:nvPr/>
        </p:nvSpPr>
        <p:spPr>
          <a:xfrm>
            <a:off x="9174309" y="4017248"/>
            <a:ext cx="1942222" cy="411480"/>
          </a:xfrm>
          <a:prstGeom prst="rect">
            <a:avLst/>
          </a:prstGeom>
          <a:solidFill>
            <a:schemeClr val="tx2"/>
          </a:solidFill>
          <a:ln w="6186" cap="flat">
            <a:noFill/>
            <a:prstDash val="solid"/>
            <a:miter/>
          </a:ln>
        </p:spPr>
        <p:txBody>
          <a:bodyPr lIns="182880" tIns="91440" rIns="182880" bIns="91440" rtlCol="0" anchor="ctr"/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dirty="0" err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Biomembranes</a:t>
            </a:r>
            <a:endParaRPr lang="en-US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3ED2BF-1319-2CA0-46BC-4B708A5CEC13}"/>
              </a:ext>
            </a:extLst>
          </p:cNvPr>
          <p:cNvGrpSpPr/>
          <p:nvPr/>
        </p:nvGrpSpPr>
        <p:grpSpPr>
          <a:xfrm>
            <a:off x="8245327" y="4424553"/>
            <a:ext cx="3844964" cy="2365403"/>
            <a:chOff x="8321527" y="4424553"/>
            <a:chExt cx="3844964" cy="236540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35AACF-32EC-AD48-A8BC-8627C57D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779239" y="4503201"/>
              <a:ext cx="2884763" cy="154497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44B50F-B829-7AFE-76EF-FE82F1E89661}"/>
                </a:ext>
              </a:extLst>
            </p:cNvPr>
            <p:cNvSpPr txBox="1"/>
            <p:nvPr/>
          </p:nvSpPr>
          <p:spPr>
            <a:xfrm>
              <a:off x="8635817" y="5868672"/>
              <a:ext cx="3104489" cy="523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28A351"/>
                  </a:solidFill>
                </a:rPr>
                <a:t>Tan </a:t>
              </a:r>
              <a:r>
                <a:rPr lang="en-US" sz="1400" i="1" dirty="0">
                  <a:solidFill>
                    <a:srgbClr val="28A351"/>
                  </a:solidFill>
                </a:rPr>
                <a:t>et al. Langmuir</a:t>
              </a:r>
              <a:r>
                <a:rPr lang="en-US" sz="1400" dirty="0">
                  <a:solidFill>
                    <a:srgbClr val="28A351"/>
                  </a:solidFill>
                </a:rPr>
                <a:t> (</a:t>
              </a:r>
              <a:r>
                <a:rPr lang="en-US" sz="1400" b="1" dirty="0">
                  <a:solidFill>
                    <a:srgbClr val="28A351"/>
                  </a:solidFill>
                </a:rPr>
                <a:t>2025</a:t>
              </a:r>
              <a:r>
                <a:rPr lang="en-US" sz="1400" dirty="0">
                  <a:solidFill>
                    <a:srgbClr val="28A351"/>
                  </a:solidFill>
                </a:rPr>
                <a:t>) </a:t>
              </a:r>
            </a:p>
            <a:p>
              <a:r>
                <a:rPr lang="en-US" sz="1400" b="1" dirty="0">
                  <a:solidFill>
                    <a:srgbClr val="28A351"/>
                  </a:solidFill>
                </a:rPr>
                <a:t>DOI:</a:t>
              </a:r>
              <a:r>
                <a:rPr lang="en-US" sz="1400" dirty="0">
                  <a:solidFill>
                    <a:srgbClr val="28A351"/>
                  </a:solidFill>
                </a:rPr>
                <a:t> </a:t>
              </a:r>
              <a:r>
                <a:rPr lang="en-US" sz="1400" dirty="0">
                  <a:solidFill>
                    <a:srgbClr val="28A351"/>
                  </a:solidFill>
                  <a:hlinkClick r:id="rId13"/>
                </a:rPr>
                <a:t>10.1021/acs.langmuir.4c03677</a:t>
              </a:r>
              <a:endParaRPr lang="en-US" sz="1400" dirty="0">
                <a:solidFill>
                  <a:srgbClr val="28A35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CFCC01-92DE-C1C5-4F79-33BFD4280B45}"/>
                </a:ext>
              </a:extLst>
            </p:cNvPr>
            <p:cNvSpPr txBox="1"/>
            <p:nvPr/>
          </p:nvSpPr>
          <p:spPr>
            <a:xfrm>
              <a:off x="8497923" y="4424553"/>
              <a:ext cx="222803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b="1" dirty="0" err="1"/>
                <a:t>Biomembrane</a:t>
              </a:r>
              <a:r>
                <a:rPr lang="en-US" sz="1400" b="1" dirty="0"/>
                <a:t> Disruption</a:t>
              </a:r>
            </a:p>
          </p:txBody>
        </p:sp>
        <p:pic>
          <p:nvPicPr>
            <p:cNvPr id="29" name="Picture 28" descr="A picture containing weapon&#10;&#10;AI-generated content may be incorrect.">
              <a:extLst>
                <a:ext uri="{FF2B5EF4-FFF2-40B4-BE49-F238E27FC236}">
                  <a16:creationId xmlns:a16="http://schemas.microsoft.com/office/drawing/2014/main" id="{5A6EB5DA-AB79-BF19-2F9A-C628E146E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12460" r="15667"/>
            <a:stretch>
              <a:fillRect/>
            </a:stretch>
          </p:blipFill>
          <p:spPr>
            <a:xfrm>
              <a:off x="11724145" y="5611320"/>
              <a:ext cx="442346" cy="61545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0D43DF-3726-9307-CC7C-6E3F0C22065E}"/>
                </a:ext>
              </a:extLst>
            </p:cNvPr>
            <p:cNvSpPr/>
            <p:nvPr/>
          </p:nvSpPr>
          <p:spPr>
            <a:xfrm>
              <a:off x="8321527" y="6297070"/>
              <a:ext cx="1823333" cy="492886"/>
            </a:xfrm>
            <a:prstGeom prst="rect">
              <a:avLst/>
            </a:prstGeom>
            <a:noFill/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t"/>
            <a:lstStyle/>
            <a:p>
              <a:pPr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r>
                <a:rPr lang="en-US" sz="1200" b="1" dirty="0">
                  <a:solidFill>
                    <a:srgbClr val="FF0000"/>
                  </a:solidFill>
                  <a:latin typeface="Roboto"/>
                  <a:ea typeface="Roboto"/>
                  <a:cs typeface="Roboto"/>
                </a:rPr>
                <a:t>DOE BER funded Biofuels SFA (ORNL)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83973F-2E71-44C1-FE62-D12A7657EDFB}"/>
              </a:ext>
            </a:extLst>
          </p:cNvPr>
          <p:cNvGrpSpPr/>
          <p:nvPr/>
        </p:nvGrpSpPr>
        <p:grpSpPr>
          <a:xfrm>
            <a:off x="22482" y="1373836"/>
            <a:ext cx="4765103" cy="2483966"/>
            <a:chOff x="22482" y="1373836"/>
            <a:chExt cx="4765103" cy="248396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53D0CCF-4D2B-A3A9-40A2-50C30EC44807}"/>
                </a:ext>
              </a:extLst>
            </p:cNvPr>
            <p:cNvSpPr txBox="1"/>
            <p:nvPr/>
          </p:nvSpPr>
          <p:spPr>
            <a:xfrm>
              <a:off x="232830" y="3292031"/>
              <a:ext cx="379092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b="0" i="0" strike="noStrike" dirty="0">
                  <a:solidFill>
                    <a:srgbClr val="28A351"/>
                  </a:solidFill>
                  <a:effectLst/>
                </a:rPr>
                <a:t>Senanayake </a:t>
              </a:r>
              <a:r>
                <a:rPr lang="en-US" sz="1400" b="0" i="1" strike="noStrike" dirty="0">
                  <a:solidFill>
                    <a:srgbClr val="28A351"/>
                  </a:solidFill>
                  <a:effectLst/>
                </a:rPr>
                <a:t>et al.</a:t>
              </a:r>
              <a:r>
                <a:rPr lang="en-US" sz="1400" b="0" i="0" strike="noStrike" dirty="0">
                  <a:solidFill>
                    <a:srgbClr val="28A351"/>
                  </a:solidFill>
                  <a:effectLst/>
                </a:rPr>
                <a:t> </a:t>
              </a:r>
              <a:r>
                <a:rPr lang="en-US" sz="1400" b="0" i="1" strike="noStrike" dirty="0" err="1">
                  <a:solidFill>
                    <a:srgbClr val="28A351"/>
                  </a:solidFill>
                  <a:effectLst/>
                </a:rPr>
                <a:t>Biomac</a:t>
              </a:r>
              <a:r>
                <a:rPr lang="en-US" sz="1400" b="0" i="1" strike="noStrike" dirty="0">
                  <a:solidFill>
                    <a:srgbClr val="28A351"/>
                  </a:solidFill>
                  <a:effectLst/>
                </a:rPr>
                <a:t>.</a:t>
              </a:r>
              <a:r>
                <a:rPr lang="en-US" sz="1400" b="0" i="0" strike="noStrike" dirty="0">
                  <a:solidFill>
                    <a:srgbClr val="28A351"/>
                  </a:solidFill>
                  <a:effectLst/>
                </a:rPr>
                <a:t> (</a:t>
              </a:r>
              <a:r>
                <a:rPr lang="en-US" sz="1400" b="1" i="0" strike="noStrike" dirty="0">
                  <a:solidFill>
                    <a:srgbClr val="28A351"/>
                  </a:solidFill>
                  <a:effectLst/>
                </a:rPr>
                <a:t>2024</a:t>
              </a:r>
              <a:r>
                <a:rPr lang="en-US" sz="1400" i="0" strike="noStrike" dirty="0">
                  <a:solidFill>
                    <a:srgbClr val="28A351"/>
                  </a:solidFill>
                  <a:effectLst/>
                </a:rPr>
                <a:t>)</a:t>
              </a:r>
            </a:p>
            <a:p>
              <a:r>
                <a:rPr lang="en-US" sz="1400" b="1" dirty="0">
                  <a:solidFill>
                    <a:srgbClr val="28A351"/>
                  </a:solidFill>
                </a:rPr>
                <a:t>DOI</a:t>
              </a:r>
              <a:r>
                <a:rPr lang="en-US" sz="1400" b="1" i="0" strike="noStrike" dirty="0">
                  <a:solidFill>
                    <a:srgbClr val="28A351"/>
                  </a:solidFill>
                  <a:effectLst/>
                </a:rPr>
                <a:t>: </a:t>
              </a:r>
              <a:r>
                <a:rPr lang="en-US" sz="1400" b="0" i="0" strike="noStrike" dirty="0">
                  <a:solidFill>
                    <a:srgbClr val="28A351"/>
                  </a:solidFill>
                  <a:effectLst/>
                  <a:hlinkClick r:id="rId9"/>
                </a:rPr>
                <a:t>10.1021/acs.biomac.4c00187</a:t>
              </a:r>
              <a:endParaRPr lang="en-US" sz="1400" dirty="0">
                <a:solidFill>
                  <a:srgbClr val="28A351"/>
                </a:solidFill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3D8554F-2726-AA36-1A61-1649A2665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13740" y="1658358"/>
              <a:ext cx="2572054" cy="1480655"/>
            </a:xfrm>
            <a:prstGeom prst="rect">
              <a:avLst/>
            </a:prstGeom>
          </p:spPr>
        </p:pic>
        <p:pic>
          <p:nvPicPr>
            <p:cNvPr id="61" name="Picture 4">
              <a:extLst>
                <a:ext uri="{FF2B5EF4-FFF2-40B4-BE49-F238E27FC236}">
                  <a16:creationId xmlns:a16="http://schemas.microsoft.com/office/drawing/2014/main" id="{7CF812AA-7CE9-3039-A18D-F6BAA64F64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47"/>
            <a:stretch/>
          </p:blipFill>
          <p:spPr bwMode="auto">
            <a:xfrm>
              <a:off x="2881375" y="1673974"/>
              <a:ext cx="1781042" cy="1571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68" descr="A picture containing text&#10;&#10;AI-generated content may be incorrect.">
              <a:extLst>
                <a:ext uri="{FF2B5EF4-FFF2-40B4-BE49-F238E27FC236}">
                  <a16:creationId xmlns:a16="http://schemas.microsoft.com/office/drawing/2014/main" id="{BFD54511-5851-C755-C489-2503007E7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31250" t="32170" r="33556" b="34083"/>
            <a:stretch/>
          </p:blipFill>
          <p:spPr>
            <a:xfrm>
              <a:off x="4151008" y="3247403"/>
              <a:ext cx="636577" cy="610399"/>
            </a:xfrm>
            <a:prstGeom prst="rect">
              <a:avLst/>
            </a:prstGeom>
          </p:spPr>
        </p:pic>
        <p:pic>
          <p:nvPicPr>
            <p:cNvPr id="71" name="Picture 70" descr="A picture containing text, clipart&#10;&#10;AI-generated content may be incorrect.">
              <a:extLst>
                <a:ext uri="{FF2B5EF4-FFF2-40B4-BE49-F238E27FC236}">
                  <a16:creationId xmlns:a16="http://schemas.microsoft.com/office/drawing/2014/main" id="{FFA2101F-AA35-B9E2-9592-0FD53BEE6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278259" y="3355062"/>
              <a:ext cx="894797" cy="39180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1DD91D-F119-6D55-25B0-B04FFE2EE185}"/>
                </a:ext>
              </a:extLst>
            </p:cNvPr>
            <p:cNvSpPr txBox="1"/>
            <p:nvPr/>
          </p:nvSpPr>
          <p:spPr>
            <a:xfrm>
              <a:off x="22482" y="1373836"/>
              <a:ext cx="221508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b="1" dirty="0"/>
                <a:t>Plant cell wall Assembly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15E282-8580-9DE2-4A19-F3CBFD5D389C}"/>
              </a:ext>
            </a:extLst>
          </p:cNvPr>
          <p:cNvCxnSpPr>
            <a:cxnSpLocks/>
          </p:cNvCxnSpPr>
          <p:nvPr/>
        </p:nvCxnSpPr>
        <p:spPr>
          <a:xfrm>
            <a:off x="8193091" y="895229"/>
            <a:ext cx="0" cy="583367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09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BBE62-56F1-E9E6-DD16-F2E4F097D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633CE-F2DE-368A-E8DC-74042B063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Biomacromolecules – Wellington Leite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FD1623-193C-90DC-6EEC-D37D516B3706}"/>
              </a:ext>
            </a:extLst>
          </p:cNvPr>
          <p:cNvSpPr/>
          <p:nvPr/>
        </p:nvSpPr>
        <p:spPr>
          <a:xfrm>
            <a:off x="759340" y="1073067"/>
            <a:ext cx="2467846" cy="414858"/>
          </a:xfrm>
          <a:prstGeom prst="rect">
            <a:avLst/>
          </a:prstGeom>
          <a:solidFill>
            <a:schemeClr val="tx2"/>
          </a:solidFill>
          <a:ln w="6186" cap="flat">
            <a:noFill/>
            <a:prstDash val="solid"/>
            <a:miter/>
          </a:ln>
        </p:spPr>
        <p:txBody>
          <a:bodyPr lIns="182880" tIns="91440" rIns="182880" bIns="91440" rtlCol="0" anchor="ctr"/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Proteins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801231-8282-6117-1670-7A055C4148D4}"/>
              </a:ext>
            </a:extLst>
          </p:cNvPr>
          <p:cNvSpPr/>
          <p:nvPr/>
        </p:nvSpPr>
        <p:spPr>
          <a:xfrm>
            <a:off x="5105250" y="1078427"/>
            <a:ext cx="2585450" cy="411480"/>
          </a:xfrm>
          <a:prstGeom prst="rect">
            <a:avLst/>
          </a:prstGeom>
          <a:solidFill>
            <a:schemeClr val="tx2"/>
          </a:solidFill>
          <a:ln w="6186" cap="flat">
            <a:noFill/>
            <a:prstDash val="solid"/>
            <a:miter/>
          </a:ln>
        </p:spPr>
        <p:txBody>
          <a:bodyPr lIns="182880" tIns="91440" rIns="182880" bIns="91440" rtlCol="0" anchor="ctr"/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RNA:RNA Complex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70A4BB4-CCBE-C26D-5796-A72AA37F4763}"/>
              </a:ext>
            </a:extLst>
          </p:cNvPr>
          <p:cNvGrpSpPr/>
          <p:nvPr/>
        </p:nvGrpSpPr>
        <p:grpSpPr>
          <a:xfrm>
            <a:off x="4777557" y="1505675"/>
            <a:ext cx="3555548" cy="4993438"/>
            <a:chOff x="5237560" y="1204529"/>
            <a:chExt cx="3555548" cy="4993438"/>
          </a:xfrm>
        </p:grpSpPr>
        <p:pic>
          <p:nvPicPr>
            <p:cNvPr id="33" name="Picture 32" descr="Diagram&#10;&#10;AI-generated content may be incorrect.">
              <a:extLst>
                <a:ext uri="{FF2B5EF4-FFF2-40B4-BE49-F238E27FC236}">
                  <a16:creationId xmlns:a16="http://schemas.microsoft.com/office/drawing/2014/main" id="{80EB1D32-B878-5A73-4589-0869739A0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4606" y="1204529"/>
              <a:ext cx="2838455" cy="283845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05DA11A-1BAB-7795-75ED-0AB5F8DE42E2}"/>
                </a:ext>
              </a:extLst>
            </p:cNvPr>
            <p:cNvSpPr txBox="1"/>
            <p:nvPr/>
          </p:nvSpPr>
          <p:spPr>
            <a:xfrm>
              <a:off x="5975805" y="5413290"/>
              <a:ext cx="281730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en-US" sz="1400" b="0" i="0" u="none" strike="noStrike" dirty="0">
                  <a:solidFill>
                    <a:srgbClr val="28A351"/>
                  </a:solidFill>
                  <a:effectLst/>
                </a:rPr>
                <a:t>Munsayac </a:t>
              </a:r>
              <a:r>
                <a:rPr lang="en-US" sz="1400" b="0" i="1" u="none" strike="noStrike" dirty="0">
                  <a:solidFill>
                    <a:srgbClr val="28A351"/>
                  </a:solidFill>
                  <a:effectLst/>
                </a:rPr>
                <a:t>et al. Structure </a:t>
              </a:r>
              <a:r>
                <a:rPr lang="en-US" sz="1400" b="0" i="0" u="none" strike="noStrike" dirty="0">
                  <a:solidFill>
                    <a:srgbClr val="28A351"/>
                  </a:solidFill>
                  <a:effectLst/>
                </a:rPr>
                <a:t>(</a:t>
              </a:r>
              <a:r>
                <a:rPr lang="en-US" sz="1400" b="1" i="0" u="none" strike="noStrike" dirty="0">
                  <a:solidFill>
                    <a:srgbClr val="28A351"/>
                  </a:solidFill>
                  <a:effectLst/>
                </a:rPr>
                <a:t>2025</a:t>
              </a:r>
              <a:r>
                <a:rPr lang="en-US" sz="1400" b="0" i="0" u="none" strike="noStrike" dirty="0">
                  <a:solidFill>
                    <a:srgbClr val="28A351"/>
                  </a:solidFill>
                  <a:effectLst/>
                </a:rPr>
                <a:t>) </a:t>
              </a:r>
              <a:r>
                <a:rPr lang="en-US" sz="1400" b="1" i="0" u="none" strike="noStrike" dirty="0">
                  <a:solidFill>
                    <a:srgbClr val="28A351"/>
                  </a:solidFill>
                  <a:effectLst/>
                </a:rPr>
                <a:t>DOI:</a:t>
              </a:r>
              <a:r>
                <a:rPr lang="en-US" sz="1400" b="0" i="0" u="none" strike="noStrike" dirty="0">
                  <a:solidFill>
                    <a:srgbClr val="28A351"/>
                  </a:solidFill>
                  <a:effectLst/>
                </a:rPr>
                <a:t> </a:t>
              </a:r>
              <a:r>
                <a:rPr lang="en-US" sz="1400" b="0" i="0" u="none" strike="noStrike" dirty="0">
                  <a:solidFill>
                    <a:srgbClr val="28A351"/>
                  </a:solidFill>
                  <a:effectLst/>
                  <a:hlinkClick r:id="rId4"/>
                </a:rPr>
                <a:t>10.1016/j.str.2025.01.017</a:t>
              </a:r>
              <a:endParaRPr lang="en-US" sz="1400" dirty="0">
                <a:solidFill>
                  <a:srgbClr val="28A351"/>
                </a:solidFill>
              </a:endParaRPr>
            </a:p>
          </p:txBody>
        </p:sp>
        <p:pic>
          <p:nvPicPr>
            <p:cNvPr id="37" name="Picture 36" descr="Logo&#10;&#10;AI-generated content may be incorrect.">
              <a:extLst>
                <a:ext uri="{FF2B5EF4-FFF2-40B4-BE49-F238E27FC236}">
                  <a16:creationId xmlns:a16="http://schemas.microsoft.com/office/drawing/2014/main" id="{6D32C947-BD52-7623-9031-2D6FF0351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7560" y="5475241"/>
              <a:ext cx="677836" cy="722726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C6846A6-622E-818F-BF18-9C1B6255EF63}"/>
              </a:ext>
            </a:extLst>
          </p:cNvPr>
          <p:cNvGrpSpPr/>
          <p:nvPr/>
        </p:nvGrpSpPr>
        <p:grpSpPr>
          <a:xfrm>
            <a:off x="-115045" y="3343406"/>
            <a:ext cx="4481477" cy="949292"/>
            <a:chOff x="-388043" y="3024054"/>
            <a:chExt cx="4481477" cy="94929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C5034C8-6BAA-3752-C53A-6141E9621AD5}"/>
                </a:ext>
              </a:extLst>
            </p:cNvPr>
            <p:cNvSpPr txBox="1"/>
            <p:nvPr/>
          </p:nvSpPr>
          <p:spPr>
            <a:xfrm>
              <a:off x="2694846" y="3024054"/>
              <a:ext cx="13985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Electron Transfer Flavoproteins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D37982B-1DBE-118D-4C66-D103012FEF94}"/>
                </a:ext>
              </a:extLst>
            </p:cNvPr>
            <p:cNvSpPr txBox="1"/>
            <p:nvPr/>
          </p:nvSpPr>
          <p:spPr>
            <a:xfrm>
              <a:off x="-251521" y="3321760"/>
              <a:ext cx="250422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28A351"/>
                  </a:solidFill>
                </a:rPr>
                <a:t>Khan </a:t>
              </a:r>
              <a:r>
                <a:rPr lang="en-US" sz="1400" i="1" dirty="0">
                  <a:solidFill>
                    <a:srgbClr val="28A351"/>
                  </a:solidFill>
                </a:rPr>
                <a:t>et al. Chem. Sci.</a:t>
              </a:r>
              <a:r>
                <a:rPr lang="en-US" sz="1400" dirty="0">
                  <a:solidFill>
                    <a:srgbClr val="28A351"/>
                  </a:solidFill>
                </a:rPr>
                <a:t> (</a:t>
              </a:r>
              <a:r>
                <a:rPr lang="en-US" sz="1400" b="1" dirty="0">
                  <a:solidFill>
                    <a:srgbClr val="28A351"/>
                  </a:solidFill>
                </a:rPr>
                <a:t>2024</a:t>
              </a:r>
              <a:r>
                <a:rPr lang="en-US" sz="1400" dirty="0">
                  <a:solidFill>
                    <a:srgbClr val="28A351"/>
                  </a:solidFill>
                </a:rPr>
                <a:t>) </a:t>
              </a:r>
              <a:r>
                <a:rPr lang="en-US" sz="1400" b="1" dirty="0">
                  <a:solidFill>
                    <a:srgbClr val="28A351"/>
                  </a:solidFill>
                </a:rPr>
                <a:t>DOI:</a:t>
              </a:r>
              <a:r>
                <a:rPr lang="en-US" sz="1400" dirty="0">
                  <a:solidFill>
                    <a:srgbClr val="28A351"/>
                  </a:solidFill>
                </a:rPr>
                <a:t> </a:t>
              </a:r>
              <a:r>
                <a:rPr lang="en-US" sz="1400" i="0" u="none" strike="noStrike" dirty="0">
                  <a:solidFill>
                    <a:srgbClr val="28A351"/>
                  </a:solidFill>
                  <a:effectLst/>
                  <a:hlinkClick r:id="rId6"/>
                </a:rPr>
                <a:t>10.1039/D4SC04544K</a:t>
              </a:r>
              <a:endParaRPr lang="en-US" sz="1400" dirty="0">
                <a:solidFill>
                  <a:srgbClr val="28A351"/>
                </a:solidFill>
              </a:endParaRPr>
            </a:p>
          </p:txBody>
        </p:sp>
        <p:pic>
          <p:nvPicPr>
            <p:cNvPr id="32" name="Picture 31" descr="Logo&#10;&#10;AI-generated content may be incorrect.">
              <a:extLst>
                <a:ext uri="{FF2B5EF4-FFF2-40B4-BE49-F238E27FC236}">
                  <a16:creationId xmlns:a16="http://schemas.microsoft.com/office/drawing/2014/main" id="{ACCB7C50-27F5-702D-2519-7ECF17DA7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7531" y="3120012"/>
              <a:ext cx="853334" cy="853334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AD69467-B90E-B230-2F20-5D1E2D18FFB7}"/>
                </a:ext>
              </a:extLst>
            </p:cNvPr>
            <p:cNvSpPr/>
            <p:nvPr/>
          </p:nvSpPr>
          <p:spPr>
            <a:xfrm>
              <a:off x="-388043" y="3043715"/>
              <a:ext cx="1571727" cy="302908"/>
            </a:xfrm>
            <a:prstGeom prst="rect">
              <a:avLst/>
            </a:prstGeom>
            <a:noFill/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t"/>
            <a:lstStyle/>
            <a:p>
              <a:pPr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r>
                <a:rPr lang="en-US" sz="1200" b="1" dirty="0">
                  <a:latin typeface="Roboto"/>
                  <a:ea typeface="Roboto"/>
                  <a:cs typeface="Roboto"/>
                </a:rPr>
                <a:t>NSD Go! Student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C981AE-626B-9A2E-16DA-3ED4FFAF9A15}"/>
              </a:ext>
            </a:extLst>
          </p:cNvPr>
          <p:cNvCxnSpPr>
            <a:cxnSpLocks/>
          </p:cNvCxnSpPr>
          <p:nvPr/>
        </p:nvCxnSpPr>
        <p:spPr>
          <a:xfrm>
            <a:off x="4404019" y="1015002"/>
            <a:ext cx="0" cy="508372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7A73C2E-7BFC-6E20-579D-6E9045584B7D}"/>
              </a:ext>
            </a:extLst>
          </p:cNvPr>
          <p:cNvGrpSpPr/>
          <p:nvPr/>
        </p:nvGrpSpPr>
        <p:grpSpPr>
          <a:xfrm>
            <a:off x="8391466" y="1876969"/>
            <a:ext cx="3651371" cy="4409661"/>
            <a:chOff x="8465335" y="1992334"/>
            <a:chExt cx="3651371" cy="4409661"/>
          </a:xfrm>
        </p:grpSpPr>
        <p:pic>
          <p:nvPicPr>
            <p:cNvPr id="61" name="Picture 60" descr="Logo&#10;&#10;AI-generated content may be incorrect.">
              <a:extLst>
                <a:ext uri="{FF2B5EF4-FFF2-40B4-BE49-F238E27FC236}">
                  <a16:creationId xmlns:a16="http://schemas.microsoft.com/office/drawing/2014/main" id="{6496DBB7-3FED-4C47-93AE-6CF57395E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28198" y="5258871"/>
              <a:ext cx="604270" cy="33989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530403C-A9CC-032A-7BCF-F8222779B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r="57688"/>
            <a:stretch/>
          </p:blipFill>
          <p:spPr>
            <a:xfrm>
              <a:off x="8541255" y="2478221"/>
              <a:ext cx="1957620" cy="201168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B78F0F64-B881-04B2-9D39-9E76224BD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8875" y="5039383"/>
              <a:ext cx="1560381" cy="1362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53" descr="A blue and orange cell&#10;&#10;Description automatically generated">
              <a:extLst>
                <a:ext uri="{FF2B5EF4-FFF2-40B4-BE49-F238E27FC236}">
                  <a16:creationId xmlns:a16="http://schemas.microsoft.com/office/drawing/2014/main" id="{5F2B3DF0-B862-4869-8861-62640AD70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5281" t="2026" r="35484"/>
            <a:stretch/>
          </p:blipFill>
          <p:spPr>
            <a:xfrm>
              <a:off x="11203311" y="5395814"/>
              <a:ext cx="340423" cy="49593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E258500-F177-92CF-B34F-D16D70F455FE}"/>
                </a:ext>
              </a:extLst>
            </p:cNvPr>
            <p:cNvSpPr txBox="1"/>
            <p:nvPr/>
          </p:nvSpPr>
          <p:spPr>
            <a:xfrm>
              <a:off x="8465335" y="4492928"/>
              <a:ext cx="271898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b="0" i="0" strike="noStrike" dirty="0">
                  <a:solidFill>
                    <a:srgbClr val="28A351"/>
                  </a:solidFill>
                  <a:effectLst/>
                </a:rPr>
                <a:t>Thomas </a:t>
              </a:r>
              <a:r>
                <a:rPr lang="en-US" sz="1400" b="0" i="1" strike="noStrike" dirty="0">
                  <a:solidFill>
                    <a:srgbClr val="28A351"/>
                  </a:solidFill>
                  <a:effectLst/>
                </a:rPr>
                <a:t>et al. </a:t>
              </a:r>
              <a:r>
                <a:rPr lang="en-US" sz="1400" i="1" dirty="0" err="1">
                  <a:solidFill>
                    <a:srgbClr val="28A351"/>
                  </a:solidFill>
                </a:rPr>
                <a:t>Biophys</a:t>
              </a:r>
              <a:r>
                <a:rPr lang="en-US" sz="1400" i="1" dirty="0">
                  <a:solidFill>
                    <a:srgbClr val="28A351"/>
                  </a:solidFill>
                </a:rPr>
                <a:t>. J.</a:t>
              </a:r>
              <a:r>
                <a:rPr lang="en-US" sz="1400" dirty="0">
                  <a:solidFill>
                    <a:srgbClr val="28A351"/>
                  </a:solidFill>
                </a:rPr>
                <a:t> (</a:t>
              </a:r>
              <a:r>
                <a:rPr lang="en-US" sz="1400" b="1" dirty="0">
                  <a:solidFill>
                    <a:srgbClr val="28A351"/>
                  </a:solidFill>
                </a:rPr>
                <a:t>2024</a:t>
              </a:r>
              <a:r>
                <a:rPr lang="en-US" sz="1400" dirty="0">
                  <a:solidFill>
                    <a:srgbClr val="28A351"/>
                  </a:solidFill>
                </a:rPr>
                <a:t>)</a:t>
              </a:r>
              <a:endParaRPr lang="en-US" sz="1400" b="0" i="0" strike="noStrike" dirty="0">
                <a:solidFill>
                  <a:srgbClr val="28A351"/>
                </a:solidFill>
                <a:effectLst/>
              </a:endParaRPr>
            </a:p>
            <a:p>
              <a:r>
                <a:rPr lang="en-US" sz="1400" b="1" i="0" strike="noStrike" dirty="0">
                  <a:solidFill>
                    <a:srgbClr val="28A351"/>
                  </a:solidFill>
                  <a:effectLst/>
                </a:rPr>
                <a:t>DOI:</a:t>
              </a:r>
              <a:r>
                <a:rPr lang="en-US" sz="1400" b="0" i="0" strike="noStrike" dirty="0">
                  <a:solidFill>
                    <a:srgbClr val="28A351"/>
                  </a:solidFill>
                  <a:effectLst/>
                </a:rPr>
                <a:t> </a:t>
              </a:r>
              <a:r>
                <a:rPr lang="en-US" sz="1400" b="0" i="0" strike="noStrike" dirty="0">
                  <a:solidFill>
                    <a:srgbClr val="28A351"/>
                  </a:solidFill>
                  <a:effectLst/>
                  <a:hlinkClick r:id="rId12"/>
                </a:rPr>
                <a:t>10.1016/j.bpj.2024.05.029</a:t>
              </a:r>
              <a:endParaRPr lang="en-US" sz="1400" dirty="0">
                <a:solidFill>
                  <a:srgbClr val="28A351"/>
                </a:solidFill>
              </a:endParaRPr>
            </a:p>
          </p:txBody>
        </p:sp>
        <p:pic>
          <p:nvPicPr>
            <p:cNvPr id="58" name="Picture 57" descr="Diagram&#10;&#10;AI-generated content may be incorrect.">
              <a:extLst>
                <a:ext uri="{FF2B5EF4-FFF2-40B4-BE49-F238E27FC236}">
                  <a16:creationId xmlns:a16="http://schemas.microsoft.com/office/drawing/2014/main" id="{306EBBD9-DC5E-C581-FB21-56412093F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24692" t="36012" r="44059" b="9996"/>
            <a:stretch>
              <a:fillRect/>
            </a:stretch>
          </p:blipFill>
          <p:spPr>
            <a:xfrm>
              <a:off x="10660171" y="2056857"/>
              <a:ext cx="1456535" cy="2516544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8244774-0BA7-D5A4-811E-2B97EAF6A263}"/>
                </a:ext>
              </a:extLst>
            </p:cNvPr>
            <p:cNvSpPr/>
            <p:nvPr/>
          </p:nvSpPr>
          <p:spPr>
            <a:xfrm>
              <a:off x="10458090" y="1992334"/>
              <a:ext cx="1126103" cy="302908"/>
            </a:xfrm>
            <a:prstGeom prst="rect">
              <a:avLst/>
            </a:prstGeom>
            <a:noFill/>
            <a:ln w="6186" cap="flat">
              <a:noFill/>
              <a:prstDash val="solid"/>
              <a:miter/>
            </a:ln>
          </p:spPr>
          <p:txBody>
            <a:bodyPr lIns="182880" tIns="91440" rIns="182880" bIns="91440" rtlCol="0" anchor="t"/>
            <a:lstStyle/>
            <a:p>
              <a:pPr>
                <a:lnSpc>
                  <a:spcPct val="90000"/>
                </a:lnSpc>
                <a:spcBef>
                  <a:spcPts val="1200"/>
                </a:spcBef>
                <a:spcAft>
                  <a:spcPts val="60"/>
                </a:spcAft>
              </a:pPr>
              <a:r>
                <a:rPr lang="en-US" sz="1200" b="1" dirty="0">
                  <a:latin typeface="Roboto"/>
                  <a:ea typeface="Roboto"/>
                  <a:cs typeface="Roboto"/>
                </a:rPr>
                <a:t>SEC-SANS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4D9C50-ACEE-CFFD-B6DC-0110DD0F37BC}"/>
              </a:ext>
            </a:extLst>
          </p:cNvPr>
          <p:cNvCxnSpPr>
            <a:cxnSpLocks/>
          </p:cNvCxnSpPr>
          <p:nvPr/>
        </p:nvCxnSpPr>
        <p:spPr>
          <a:xfrm>
            <a:off x="8275737" y="1015002"/>
            <a:ext cx="0" cy="514195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2855CC5-F305-F0AC-66A5-9F2C0B2B3CD7}"/>
              </a:ext>
            </a:extLst>
          </p:cNvPr>
          <p:cNvSpPr/>
          <p:nvPr/>
        </p:nvSpPr>
        <p:spPr>
          <a:xfrm>
            <a:off x="8951329" y="1078427"/>
            <a:ext cx="2580125" cy="411480"/>
          </a:xfrm>
          <a:prstGeom prst="rect">
            <a:avLst/>
          </a:prstGeom>
          <a:solidFill>
            <a:schemeClr val="tx2"/>
          </a:solidFill>
          <a:ln w="6186" cap="flat">
            <a:noFill/>
            <a:prstDash val="solid"/>
            <a:miter/>
          </a:ln>
        </p:spPr>
        <p:txBody>
          <a:bodyPr lIns="182880" tIns="91440" rIns="182880" bIns="91440" rtlCol="0" anchor="ctr"/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r>
              <a:rPr lang="en-US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Membrane Proteins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1E3156-C324-7FBC-8995-7B44E3BF83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613" y="4344130"/>
            <a:ext cx="3759701" cy="13786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D7D769-3758-D107-9086-27A9509CC6FE}"/>
              </a:ext>
            </a:extLst>
          </p:cNvPr>
          <p:cNvSpPr txBox="1"/>
          <p:nvPr/>
        </p:nvSpPr>
        <p:spPr>
          <a:xfrm>
            <a:off x="21477" y="5670766"/>
            <a:ext cx="4298807" cy="541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28A351"/>
                </a:solidFill>
                <a:effectLst/>
              </a:rPr>
              <a:t>Edwards </a:t>
            </a:r>
            <a:r>
              <a:rPr lang="en-US" sz="1400" b="0" i="1" u="none" strike="noStrike" dirty="0">
                <a:solidFill>
                  <a:srgbClr val="28A351"/>
                </a:solidFill>
                <a:effectLst/>
              </a:rPr>
              <a:t>et al. ACS Measurement Science Au </a:t>
            </a:r>
            <a:r>
              <a:rPr lang="en-US" sz="1400" b="0" i="0" u="none" strike="noStrike" dirty="0">
                <a:solidFill>
                  <a:srgbClr val="28A351"/>
                </a:solidFill>
                <a:effectLst/>
              </a:rPr>
              <a:t>(</a:t>
            </a:r>
            <a:r>
              <a:rPr lang="en-US" sz="1400" b="1" i="0" u="none" strike="noStrike" dirty="0">
                <a:solidFill>
                  <a:srgbClr val="28A351"/>
                </a:solidFill>
                <a:effectLst/>
              </a:rPr>
              <a:t>2025</a:t>
            </a:r>
            <a:r>
              <a:rPr lang="en-US" sz="1400" b="0" i="0" u="none" strike="noStrike" dirty="0">
                <a:solidFill>
                  <a:srgbClr val="28A351"/>
                </a:solidFill>
                <a:effectLst/>
              </a:rPr>
              <a:t>) </a:t>
            </a:r>
            <a:r>
              <a:rPr lang="en-US" sz="1400" b="1" i="0" u="none" strike="noStrike" dirty="0">
                <a:solidFill>
                  <a:srgbClr val="28A351"/>
                </a:solidFill>
                <a:effectLst/>
              </a:rPr>
              <a:t>DOI:</a:t>
            </a:r>
            <a:r>
              <a:rPr lang="en-US" sz="1400" b="0" i="0" u="none" strike="noStrike" dirty="0">
                <a:solidFill>
                  <a:srgbClr val="28A351"/>
                </a:solidFill>
                <a:effectLst/>
              </a:rPr>
              <a:t> </a:t>
            </a:r>
            <a:r>
              <a:rPr lang="en-US" sz="1400" b="0" i="0" u="none" strike="noStrike" dirty="0">
                <a:solidFill>
                  <a:srgbClr val="28A351"/>
                </a:solidFill>
                <a:effectLst/>
                <a:hlinkClick r:id="rId15"/>
              </a:rPr>
              <a:t>10.1021/acsmeasuresciau.5c00099</a:t>
            </a:r>
            <a:endParaRPr lang="en-US" sz="1400" b="0" i="0" u="none" strike="noStrike" dirty="0">
              <a:solidFill>
                <a:srgbClr val="28A351"/>
              </a:solidFill>
              <a:effectLst/>
            </a:endParaRPr>
          </a:p>
        </p:txBody>
      </p:sp>
      <p:pic>
        <p:nvPicPr>
          <p:cNvPr id="9" name="Picture 8" descr="Shape&#10;&#10;AI-generated content may be incorrect.">
            <a:extLst>
              <a:ext uri="{FF2B5EF4-FFF2-40B4-BE49-F238E27FC236}">
                <a16:creationId xmlns:a16="http://schemas.microsoft.com/office/drawing/2014/main" id="{02017184-36BB-0D6E-C476-A0044B6BD8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49886" y="6156960"/>
            <a:ext cx="1834504" cy="482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395E59-7899-D12D-944B-2A6FC3AABA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24132" y="1828403"/>
            <a:ext cx="2423840" cy="11346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B5E6D-F78C-B1E9-D1DC-C4A9B8F837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788" y="1934160"/>
            <a:ext cx="1894551" cy="1297055"/>
          </a:xfrm>
          <a:prstGeom prst="rect">
            <a:avLst/>
          </a:prstGeom>
        </p:spPr>
      </p:pic>
      <p:pic>
        <p:nvPicPr>
          <p:cNvPr id="15" name="Picture 1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BBEAED24-8FD7-6ECA-3BCA-7AC6540C69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675" y="4213889"/>
            <a:ext cx="3689334" cy="142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5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40FCF-E829-F2D7-7EF0-16F48B9C8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Goals (Charge Q6)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AE7937-AEFE-D068-D526-F2C0DCC20AEB}"/>
              </a:ext>
            </a:extLst>
          </p:cNvPr>
          <p:cNvSpPr/>
          <p:nvPr/>
        </p:nvSpPr>
        <p:spPr>
          <a:xfrm>
            <a:off x="1031370" y="936545"/>
            <a:ext cx="10129258" cy="498490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186" cap="flat">
            <a:noFill/>
            <a:prstDash val="solid"/>
            <a:miter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182880" tIns="91440" rIns="182880" bIns="91440" rtlCol="0" anchor="t"/>
          <a:lstStyle/>
          <a:p>
            <a:pPr marL="236538"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latin typeface="Roboto"/>
                <a:ea typeface="Roboto"/>
                <a:cs typeface="Roboto"/>
              </a:rPr>
              <a:t>INSTRUMENT DEVELOPMENT</a:t>
            </a:r>
          </a:p>
          <a:p>
            <a:pPr marL="744538" indent="-508000">
              <a:spcBef>
                <a:spcPts val="500"/>
              </a:spcBef>
              <a:spcAft>
                <a:spcPts val="500"/>
              </a:spcAft>
              <a:buAutoNum type="arabicPeriod"/>
            </a:pPr>
            <a:r>
              <a:rPr lang="en-US" sz="2400" dirty="0">
                <a:latin typeface="Roboto"/>
                <a:ea typeface="Roboto"/>
                <a:cs typeface="Roboto"/>
              </a:rPr>
              <a:t>Develop Focusing Optics System to access Lower-Q (</a:t>
            </a:r>
            <a:r>
              <a:rPr lang="en-US" sz="2400" i="1" dirty="0">
                <a:latin typeface="Roboto"/>
                <a:ea typeface="Roboto"/>
                <a:cs typeface="Roboto"/>
              </a:rPr>
              <a:t>d</a:t>
            </a:r>
            <a:r>
              <a:rPr lang="en-US" sz="2400" dirty="0">
                <a:latin typeface="Roboto"/>
                <a:ea typeface="Roboto"/>
                <a:cs typeface="Roboto"/>
              </a:rPr>
              <a:t>~1.6 </a:t>
            </a:r>
            <a:r>
              <a:rPr lang="en-US" sz="2400" dirty="0">
                <a:latin typeface="Symbol" pitchFamily="2" charset="2"/>
                <a:ea typeface="Roboto"/>
                <a:cs typeface="Roboto"/>
              </a:rPr>
              <a:t>m</a:t>
            </a:r>
            <a:r>
              <a:rPr lang="en-US" sz="2400" dirty="0">
                <a:latin typeface="Roboto"/>
                <a:ea typeface="Roboto"/>
                <a:cs typeface="Roboto"/>
              </a:rPr>
              <a:t>m)</a:t>
            </a:r>
          </a:p>
          <a:p>
            <a:pPr marL="744538" indent="-508000">
              <a:spcBef>
                <a:spcPts val="500"/>
              </a:spcBef>
              <a:spcAft>
                <a:spcPts val="500"/>
              </a:spcAft>
              <a:buAutoNum type="arabicPeriod"/>
            </a:pPr>
            <a:r>
              <a:rPr lang="en-US" sz="2400" dirty="0">
                <a:latin typeface="Roboto"/>
                <a:ea typeface="Roboto"/>
                <a:cs typeface="Roboto"/>
              </a:rPr>
              <a:t>Establish Laser Alignment Capability</a:t>
            </a:r>
          </a:p>
          <a:p>
            <a:pPr marL="236538">
              <a:spcBef>
                <a:spcPts val="500"/>
              </a:spcBef>
              <a:spcAft>
                <a:spcPts val="500"/>
              </a:spcAft>
            </a:pPr>
            <a:endParaRPr lang="en-US" b="1" dirty="0">
              <a:latin typeface="Roboto"/>
              <a:ea typeface="Roboto"/>
              <a:cs typeface="Roboto"/>
            </a:endParaRPr>
          </a:p>
          <a:p>
            <a:pPr marL="236538">
              <a:spcBef>
                <a:spcPts val="500"/>
              </a:spcBef>
              <a:spcAft>
                <a:spcPts val="500"/>
              </a:spcAft>
            </a:pPr>
            <a:r>
              <a:rPr lang="en-US" sz="2400" b="1" dirty="0">
                <a:latin typeface="Roboto"/>
                <a:ea typeface="Roboto"/>
                <a:cs typeface="Roboto"/>
              </a:rPr>
              <a:t>SAMPLE ENVIRONMENT DEVELOPMENT</a:t>
            </a:r>
            <a:endParaRPr lang="en-US" sz="2400" dirty="0">
              <a:latin typeface="Roboto"/>
              <a:ea typeface="Roboto"/>
              <a:cs typeface="Roboto"/>
            </a:endParaRPr>
          </a:p>
          <a:p>
            <a:pPr marL="744538" indent="-508000">
              <a:spcBef>
                <a:spcPts val="500"/>
              </a:spcBef>
              <a:spcAft>
                <a:spcPts val="500"/>
              </a:spcAft>
              <a:buAutoNum type="arabicPeriod"/>
            </a:pPr>
            <a:r>
              <a:rPr lang="en-US" sz="2400" dirty="0">
                <a:latin typeface="Roboto"/>
                <a:ea typeface="Roboto"/>
                <a:cs typeface="Roboto"/>
              </a:rPr>
              <a:t>Develop Multi-Position Cryo-Temp Solution Sample Capability</a:t>
            </a:r>
          </a:p>
          <a:p>
            <a:pPr marL="744538" indent="-508000">
              <a:spcBef>
                <a:spcPts val="500"/>
              </a:spcBef>
              <a:spcAft>
                <a:spcPts val="500"/>
              </a:spcAft>
              <a:buAutoNum type="arabicPeriod"/>
            </a:pPr>
            <a:r>
              <a:rPr lang="en-US" sz="2400" dirty="0">
                <a:latin typeface="Roboto"/>
                <a:ea typeface="Roboto"/>
                <a:cs typeface="Roboto"/>
              </a:rPr>
              <a:t>Collaborative Development Projects with NCNR (NIST)</a:t>
            </a:r>
          </a:p>
          <a:p>
            <a:pPr marL="1201738" lvl="1" indent="-392113">
              <a:buFont typeface="System Font Regular"/>
              <a:buChar char="–"/>
            </a:pPr>
            <a:r>
              <a:rPr lang="en-US" sz="2000" dirty="0">
                <a:latin typeface="Roboto"/>
                <a:ea typeface="Roboto"/>
                <a:cs typeface="Roboto"/>
              </a:rPr>
              <a:t>Automated Liquid Handling System for Autonomous Experiments</a:t>
            </a:r>
          </a:p>
          <a:p>
            <a:pPr marL="1201738" lvl="1" indent="-392113">
              <a:buFont typeface="System Font Regular"/>
              <a:buChar char="–"/>
            </a:pPr>
            <a:r>
              <a:rPr lang="en-US" sz="2000" dirty="0">
                <a:latin typeface="Roboto"/>
                <a:ea typeface="Roboto"/>
                <a:cs typeface="Roboto"/>
              </a:rPr>
              <a:t>High-throughput High-pressure/Freezing-temperature Capability</a:t>
            </a:r>
          </a:p>
          <a:p>
            <a:pPr marL="1201738" lvl="1" indent="-392113">
              <a:buFont typeface="System Font Regular"/>
              <a:buChar char="–"/>
            </a:pPr>
            <a:r>
              <a:rPr lang="en-US" sz="2000" dirty="0">
                <a:ea typeface="Roboto"/>
                <a:cs typeface="Roboto"/>
              </a:rPr>
              <a:t>Rapid-Mixing for Studying Fast Transient States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E11D3F-CBE6-3569-89CE-D2ED77ECD134}"/>
              </a:ext>
            </a:extLst>
          </p:cNvPr>
          <p:cNvGrpSpPr/>
          <p:nvPr/>
        </p:nvGrpSpPr>
        <p:grpSpPr>
          <a:xfrm>
            <a:off x="2255854" y="4293621"/>
            <a:ext cx="7671918" cy="1475771"/>
            <a:chOff x="2255854" y="4293621"/>
            <a:chExt cx="7671918" cy="1475771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C5BC469-E126-8A7C-583F-E0DF910938C0}"/>
                </a:ext>
              </a:extLst>
            </p:cNvPr>
            <p:cNvSpPr/>
            <p:nvPr/>
          </p:nvSpPr>
          <p:spPr>
            <a:xfrm>
              <a:off x="2255854" y="4293621"/>
              <a:ext cx="7671918" cy="371789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Roboto" panose="02000000000000000000" pitchFamily="2" charset="0"/>
                  <a:ea typeface="Roboto" panose="02000000000000000000" pitchFamily="2" charset="0"/>
                </a:rPr>
                <a:t>Automated Liquid Handling System for Autonomous Experiments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791E27A-8E3C-28B6-5B1A-62645CAA2A52}"/>
                </a:ext>
              </a:extLst>
            </p:cNvPr>
            <p:cNvSpPr/>
            <p:nvPr/>
          </p:nvSpPr>
          <p:spPr>
            <a:xfrm>
              <a:off x="3474217" y="5397603"/>
              <a:ext cx="5235192" cy="371789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Roboto" panose="02000000000000000000" pitchFamily="2" charset="0"/>
                  <a:ea typeface="Roboto" panose="02000000000000000000" pitchFamily="2" charset="0"/>
                </a:rPr>
                <a:t>In Sample Environment Talk (Luke Heroux)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RNL Presentation">
  <a:themeElements>
    <a:clrScheme name="ORNL-OCT2024">
      <a:dk1>
        <a:srgbClr val="00454D"/>
      </a:dk1>
      <a:lt1>
        <a:srgbClr val="FFFFFF"/>
      </a:lt1>
      <a:dk2>
        <a:srgbClr val="00662C"/>
      </a:dk2>
      <a:lt2>
        <a:srgbClr val="DBDCDB"/>
      </a:lt2>
      <a:accent1>
        <a:srgbClr val="373A36"/>
      </a:accent1>
      <a:accent2>
        <a:srgbClr val="005776"/>
      </a:accent2>
      <a:accent3>
        <a:srgbClr val="006BA6"/>
      </a:accent3>
      <a:accent4>
        <a:srgbClr val="7DBA00"/>
      </a:accent4>
      <a:accent5>
        <a:srgbClr val="00BDB5"/>
      </a:accent5>
      <a:accent6>
        <a:srgbClr val="00B38F"/>
      </a:accent6>
      <a:hlink>
        <a:srgbClr val="00444D"/>
      </a:hlink>
      <a:folHlink>
        <a:srgbClr val="00662C"/>
      </a:folHlink>
    </a:clrScheme>
    <a:fontScheme name="ORNL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">
      <a:srgbClr val="00662C"/>
    </a:custClr>
    <a:custClr name="ORNL">
      <a:srgbClr val="00454D"/>
    </a:custClr>
    <a:custClr name="ORNL">
      <a:srgbClr val="DBDCD8"/>
    </a:custClr>
    <a:custClr name="ORNL">
      <a:srgbClr val="373A36"/>
    </a:custClr>
    <a:custClr name="ORNL">
      <a:srgbClr val="FFFFFF"/>
    </a:custClr>
    <a:custClr name="ORNL">
      <a:srgbClr val="005776"/>
    </a:custClr>
    <a:custClr name="ORNL">
      <a:srgbClr val="006BA6"/>
    </a:custClr>
    <a:custClr name="ORNL">
      <a:srgbClr val="7DBA00"/>
    </a:custClr>
    <a:custClr name="ORNL">
      <a:srgbClr val="00BDB5"/>
    </a:custClr>
    <a:custClr name="ORNL">
      <a:srgbClr val="00B38F"/>
    </a:custClr>
    <a:custClr name="ORNL">
      <a:srgbClr val="00492E"/>
    </a:custClr>
    <a:custClr name="ORNL">
      <a:srgbClr val="00572E"/>
    </a:custClr>
    <a:custClr name="ORNL">
      <a:srgbClr val="28A351"/>
    </a:custClr>
    <a:custClr name="ORNL">
      <a:srgbClr val="53D170"/>
    </a:custClr>
    <a:custClr name="ORNL">
      <a:srgbClr val="8FEF9C"/>
    </a:custClr>
    <a:custClr name="ORNL">
      <a:srgbClr val="002837"/>
    </a:custClr>
    <a:custClr name="ORNL">
      <a:srgbClr val="003542"/>
    </a:custClr>
    <a:custClr name="ORNL">
      <a:srgbClr val="259194"/>
    </a:custClr>
    <a:custClr name="ORNL">
      <a:srgbClr val="50C9C2"/>
    </a:custClr>
    <a:custClr name="ORNL">
      <a:srgbClr val="8EEDE0"/>
    </a:custClr>
  </a:custClrLst>
  <a:extLst>
    <a:ext uri="{05A4C25C-085E-4340-85A3-A5531E510DB2}">
      <thm15:themeFamily xmlns:thm15="http://schemas.microsoft.com/office/thememl/2012/main" name="ORNL-Presentation-16x9-Template" id="{C32312AB-8576-4A4F-B2E9-D6DA3B029C0E}" vid="{FC0E36EA-FF8D-7D46-8A92-B163893E55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a774dcc4-7070-48ef-b016-7e4a4f3d1f56">
      <Terms xmlns="http://schemas.microsoft.com/office/infopath/2007/PartnerControls"/>
    </lcf76f155ced4ddcb4097134ff3c332f>
    <TaxCatchAll xmlns="a361aae5-6b4f-4160-b38b-a5dbac041c0c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113AA9616F554FB9152A0CF1E60A1B" ma:contentTypeVersion="15" ma:contentTypeDescription="Create a new document." ma:contentTypeScope="" ma:versionID="e081afe9737f24cc96fde607b5477abf">
  <xsd:schema xmlns:xsd="http://www.w3.org/2001/XMLSchema" xmlns:xs="http://www.w3.org/2001/XMLSchema" xmlns:p="http://schemas.microsoft.com/office/2006/metadata/properties" xmlns:ns1="http://schemas.microsoft.com/sharepoint/v3" xmlns:ns2="a774dcc4-7070-48ef-b016-7e4a4f3d1f56" xmlns:ns3="a361aae5-6b4f-4160-b38b-a5dbac041c0c" targetNamespace="http://schemas.microsoft.com/office/2006/metadata/properties" ma:root="true" ma:fieldsID="c4e8176d5bd240e5d047d53610a3f482" ns1:_="" ns2:_="" ns3:_="">
    <xsd:import namespace="http://schemas.microsoft.com/sharepoint/v3"/>
    <xsd:import namespace="a774dcc4-7070-48ef-b016-7e4a4f3d1f56"/>
    <xsd:import namespace="a361aae5-6b4f-4160-b38b-a5dbac041c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74dcc4-7070-48ef-b016-7e4a4f3d1f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8ac8405-059b-47f8-b48a-bbaeae0205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61aae5-6b4f-4160-b38b-a5dbac041c0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edd2bdde-a757-47fd-82db-823317f73cfb}" ma:internalName="TaxCatchAll" ma:showField="CatchAllData" ma:web="a361aae5-6b4f-4160-b38b-a5dbac041c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19DA19-89C8-43AF-8ABF-5D9E3EAD24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907742-250A-4701-A504-45F85C84B5F1}">
  <ds:schemaRefs>
    <ds:schemaRef ds:uri="http://schemas.openxmlformats.org/package/2006/metadata/core-properties"/>
    <ds:schemaRef ds:uri="http://schemas.microsoft.com/office/2006/documentManagement/types"/>
    <ds:schemaRef ds:uri="http://schemas.microsoft.com/sharepoint/v3"/>
    <ds:schemaRef ds:uri="a774dcc4-7070-48ef-b016-7e4a4f3d1f56"/>
    <ds:schemaRef ds:uri="http://purl.org/dc/dcmitype/"/>
    <ds:schemaRef ds:uri="a361aae5-6b4f-4160-b38b-a5dbac041c0c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F5D50D9-59D0-45B7-979B-D68291001322}">
  <ds:schemaRefs>
    <ds:schemaRef ds:uri="a361aae5-6b4f-4160-b38b-a5dbac041c0c"/>
    <ds:schemaRef ds:uri="a774dcc4-7070-48ef-b016-7e4a4f3d1f5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ORNL Presentation</Template>
  <TotalTime>7658</TotalTime>
  <Words>1844</Words>
  <Application>Microsoft Macintosh PowerPoint</Application>
  <PresentationFormat>Widescreen</PresentationFormat>
  <Paragraphs>357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Cambria Math</vt:lpstr>
      <vt:lpstr>Century Gothic</vt:lpstr>
      <vt:lpstr>Helvetica</vt:lpstr>
      <vt:lpstr>Roboto</vt:lpstr>
      <vt:lpstr>Roboto Light</vt:lpstr>
      <vt:lpstr>Symbol</vt:lpstr>
      <vt:lpstr>System Font Regular</vt:lpstr>
      <vt:lpstr>ORNL Presentation</vt:lpstr>
      <vt:lpstr>Bio-SANS: Current Status–Future Goals</vt:lpstr>
      <vt:lpstr>Bio-SANS Team</vt:lpstr>
      <vt:lpstr>Bio-SANS Instrument (Charge Q1)</vt:lpstr>
      <vt:lpstr>Unique capabilities of Bio-SANS (Charge Q1)</vt:lpstr>
      <vt:lpstr>Bio-SANS sample environment suite developed for the biological community (Charge Q1)</vt:lpstr>
      <vt:lpstr>Suite Review 2020</vt:lpstr>
      <vt:lpstr>Complex Hierarchical Biosystems – Venky Pingali</vt:lpstr>
      <vt:lpstr>Biomacromolecules – Wellington Leite</vt:lpstr>
      <vt:lpstr>Future Goals (Charge Q6)</vt:lpstr>
      <vt:lpstr>McStas Model of Qmin Extension by Insertion of Lenses, Prisms, and High-Resolution Detector (Charge Q6)</vt:lpstr>
      <vt:lpstr>Determine Number of Lenses to Optimize Beam Size and Intensity of Focused Beam (Charge Q6)</vt:lpstr>
      <vt:lpstr>Expanding Capability for Studying Solution Samples at Freezing/Cryo Temperatures (Charge Q6)</vt:lpstr>
      <vt:lpstr>Automated Liquid Handling System (Charge Q6/Q7) </vt:lpstr>
      <vt:lpstr>AI-Driven Experiment Capability Status (Charge Q7)</vt:lpstr>
      <vt:lpstr>Synergistic Collaborative Efforts (Q6)</vt:lpstr>
      <vt:lpstr>Conclusion </vt:lpstr>
      <vt:lpstr>Questions</vt:lpstr>
      <vt:lpstr>Laser System will Streamline Alignment of Sample Environments</vt:lpstr>
      <vt:lpstr>HFIR will Undergo Major Maintenance in FY29 Q3</vt:lpstr>
      <vt:lpstr>Bio-SANS Instrument will Maintain Capability Post-HBRR</vt:lpstr>
      <vt:lpstr>Protein Complex/RNA/RNA-LNP – Wellington Leite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Pingali, Sai Venkatesh</dc:creator>
  <cp:lastModifiedBy>Pingali, Sai Venkatesh</cp:lastModifiedBy>
  <cp:revision>44</cp:revision>
  <dcterms:created xsi:type="dcterms:W3CDTF">2025-03-01T17:58:18Z</dcterms:created>
  <dcterms:modified xsi:type="dcterms:W3CDTF">2026-02-06T21:48:37Z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0x0101005F113AA9616F554FB9152A0CF1E60A1B</vt:lpwstr>
  </property>
  <property fmtid="{D5CDD505-2E9C-101B-9397-08002B2CF9AE}" pid="3" name="MediaServiceImageTags">
    <vt:lpwstr/>
  </property>
</Properties>
</file>