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25"/>
  </p:notesMasterIdLst>
  <p:handoutMasterIdLst>
    <p:handoutMasterId r:id="rId26"/>
  </p:handoutMasterIdLst>
  <p:sldIdLst>
    <p:sldId id="2147481337" r:id="rId2"/>
    <p:sldId id="2147469143" r:id="rId3"/>
    <p:sldId id="2147481343" r:id="rId4"/>
    <p:sldId id="2147481341" r:id="rId5"/>
    <p:sldId id="2147481342" r:id="rId6"/>
    <p:sldId id="2147481348" r:id="rId7"/>
    <p:sldId id="2147481344" r:id="rId8"/>
    <p:sldId id="2147481358" r:id="rId9"/>
    <p:sldId id="2147481346" r:id="rId10"/>
    <p:sldId id="2147481353" r:id="rId11"/>
    <p:sldId id="2147481354" r:id="rId12"/>
    <p:sldId id="2147481355" r:id="rId13"/>
    <p:sldId id="2147481356" r:id="rId14"/>
    <p:sldId id="2147481357" r:id="rId15"/>
    <p:sldId id="2147481361" r:id="rId16"/>
    <p:sldId id="2147481362" r:id="rId17"/>
    <p:sldId id="2147481345" r:id="rId18"/>
    <p:sldId id="2147481360" r:id="rId19"/>
    <p:sldId id="2147481328" r:id="rId20"/>
    <p:sldId id="2147469145" r:id="rId21"/>
    <p:sldId id="2147481338" r:id="rId22"/>
    <p:sldId id="2147481334" r:id="rId23"/>
    <p:sldId id="214748134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A00"/>
    <a:srgbClr val="FF9E1B"/>
    <a:srgbClr val="7DC397"/>
    <a:srgbClr val="ECECEC"/>
    <a:srgbClr val="4E008E"/>
    <a:srgbClr val="B50094"/>
    <a:srgbClr val="FE5000"/>
    <a:srgbClr val="ED9634"/>
    <a:srgbClr val="005776"/>
    <a:srgbClr val="006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466014-EA66-F047-8AD6-FCEFE8C208CB}" v="559" dt="2026-02-02T16:33:16.030"/>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66"/>
    <p:restoredTop sz="94317"/>
  </p:normalViewPr>
  <p:slideViewPr>
    <p:cSldViewPr snapToGrid="0">
      <p:cViewPr varScale="1">
        <p:scale>
          <a:sx n="70" d="100"/>
          <a:sy n="70" d="100"/>
        </p:scale>
        <p:origin x="824"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latin typeface="Aptos" panose="020B0004020202020204" pitchFamily="34" charset="0"/>
              </a:rPr>
              <a:t>2/5/2026</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9F2D4C33-E834-184F-A85B-4B1A7D742F82}" type="datetimeFigureOut">
              <a:rPr lang="en-US" smtClean="0"/>
              <a:pPr/>
              <a:t>2/5/2026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CEEA2CD3-FB95-D94F-9F04-F9F995EAB822}" type="slidenum">
              <a:rPr lang="en-US" smtClean="0"/>
              <a:pPr/>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rnl.sharepoint.com/sites/branding/SitePages/presentations.aspx"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ornl.sharepoint.com/sites/branding/SitePages/electronic-presentations.aspx"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ornl.sharepoint.com/sites/branding/SitePages/electronic-presentations.aspx"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685800" y="4400550"/>
            <a:ext cx="5486400" cy="3774460"/>
          </a:xfrm>
        </p:spPr>
        <p:txBody>
          <a:bodyPr/>
          <a:lstStyle/>
          <a:p>
            <a:pPr>
              <a:lnSpc>
                <a:spcPct val="90000"/>
              </a:lnSpc>
              <a:spcBef>
                <a:spcPts val="1200"/>
              </a:spcBef>
              <a:spcAft>
                <a:spcPts val="60"/>
              </a:spcAft>
              <a:buNone/>
            </a:pPr>
            <a:r>
              <a:rPr lang="en-US" b="1" dirty="0">
                <a:latin typeface="Aptos Light" panose="020B0004020202020204" pitchFamily="34" charset="0"/>
                <a:ea typeface="Aptos" panose="02000000000000000000" pitchFamily="2" charset="0"/>
              </a:rPr>
              <a:t>Accessing Title Slide Options </a:t>
            </a:r>
            <a:br>
              <a:rPr lang="en-US" b="1" dirty="0">
                <a:latin typeface="Aptos Light" panose="020B0004020202020204" pitchFamily="34" charset="0"/>
                <a:ea typeface="Aptos" panose="02000000000000000000" pitchFamily="2" charset="0"/>
              </a:rPr>
            </a:br>
            <a:r>
              <a:rPr lang="en-US" dirty="0">
                <a:latin typeface="Aptos Light" panose="020B0004020202020204" pitchFamily="34" charset="0"/>
                <a:ea typeface="Aptos" panose="02000000000000000000" pitchFamily="2" charset="0"/>
              </a:rPr>
              <a:t>The standard ORNL presentation template includes five branded title slide layouts: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Standard</a:t>
            </a:r>
            <a:r>
              <a:rPr lang="en-US" dirty="0">
                <a:latin typeface="Aptos Light" panose="020B0004020202020204" pitchFamily="34" charset="0"/>
                <a:ea typeface="Aptos" panose="02000000000000000000" pitchFamily="2" charset="0"/>
              </a:rPr>
              <a:t>. The preferred layout for lab-wide and general presentations. Features a default aerial photograph of the lab.</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Image</a:t>
            </a:r>
            <a:r>
              <a:rPr lang="en-US" dirty="0">
                <a:latin typeface="Aptos Light" panose="020B0004020202020204" pitchFamily="34" charset="0"/>
                <a:ea typeface="Aptos" panose="02000000000000000000" pitchFamily="2" charset="0"/>
              </a:rPr>
              <a:t>. Allows replacement of the default background with a custom full-slide image (16:9 or 4:3 landscape format).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Portrait Image</a:t>
            </a:r>
            <a:r>
              <a:rPr lang="en-US" dirty="0">
                <a:latin typeface="Aptos Light" panose="020B0004020202020204" pitchFamily="34" charset="0"/>
                <a:ea typeface="Aptos" panose="02000000000000000000" pitchFamily="2" charset="0"/>
              </a:rPr>
              <a:t>. Supports inclusion of a custom 4:3 portrait image positioned next to the introductory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Landscape Image</a:t>
            </a:r>
            <a:r>
              <a:rPr lang="en-US" dirty="0">
                <a:latin typeface="Aptos Light" panose="020B0004020202020204" pitchFamily="34" charset="0"/>
                <a:ea typeface="Aptos" panose="02000000000000000000" pitchFamily="2" charset="0"/>
              </a:rPr>
              <a:t>. Supports inclusion of a custom 16:9 landscape image positioned next to the introductory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Text Only</a:t>
            </a:r>
            <a:r>
              <a:rPr lang="en-US" dirty="0">
                <a:latin typeface="Aptos Light" panose="020B0004020202020204" pitchFamily="34" charset="0"/>
                <a:ea typeface="Aptos" panose="02000000000000000000" pitchFamily="2" charset="0"/>
              </a:rPr>
              <a:t>. Offers additional space for longer titles and multiple presenters.</a:t>
            </a:r>
          </a:p>
          <a:p>
            <a:pPr>
              <a:lnSpc>
                <a:spcPct val="90000"/>
              </a:lnSpc>
              <a:spcBef>
                <a:spcPts val="1200"/>
              </a:spcBef>
              <a:spcAft>
                <a:spcPts val="60"/>
              </a:spcAft>
              <a:buNone/>
            </a:pPr>
            <a:r>
              <a:rPr lang="en-US" dirty="0">
                <a:latin typeface="Aptos Light" panose="020B0004020202020204" pitchFamily="34" charset="0"/>
                <a:ea typeface="Aptos" panose="02000000000000000000" pitchFamily="2" charset="0"/>
              </a:rPr>
              <a:t>Additional Lab-approved title slides specific to directorates and user facilities are available in PowerPoint under the following folders: </a:t>
            </a:r>
            <a:r>
              <a:rPr lang="en-US" b="1" dirty="0">
                <a:latin typeface="Aptos Light" panose="020B0004020202020204" pitchFamily="34" charset="0"/>
                <a:ea typeface="Aptos" panose="02000000000000000000" pitchFamily="2" charset="0"/>
              </a:rPr>
              <a:t>Custom Title Slides</a:t>
            </a:r>
            <a:r>
              <a:rPr lang="en-US" dirty="0">
                <a:latin typeface="Aptos Light" panose="020B0004020202020204" pitchFamily="34" charset="0"/>
                <a:ea typeface="Aptos" panose="02000000000000000000" pitchFamily="2" charset="0"/>
              </a:rPr>
              <a:t> and </a:t>
            </a:r>
            <a:r>
              <a:rPr lang="en-US" b="1" dirty="0">
                <a:latin typeface="Aptos Light" panose="020B0004020202020204" pitchFamily="34" charset="0"/>
                <a:ea typeface="Aptos" panose="02000000000000000000" pitchFamily="2" charset="0"/>
              </a:rPr>
              <a:t>User Facility Templates</a:t>
            </a:r>
            <a:r>
              <a:rPr lang="en-US" dirty="0">
                <a:latin typeface="Aptos Light" panose="020B0004020202020204" pitchFamily="34" charset="0"/>
                <a:ea typeface="Aptos" panose="02000000000000000000" pitchFamily="2" charset="0"/>
              </a:rPr>
              <a:t>, located in </a:t>
            </a:r>
            <a:r>
              <a:rPr lang="en-US" b="1" dirty="0">
                <a:latin typeface="Aptos Light" panose="020B0004020202020204" pitchFamily="34" charset="0"/>
                <a:ea typeface="Aptos" panose="02000000000000000000" pitchFamily="2" charset="0"/>
              </a:rPr>
              <a:t>Presentation Templates</a:t>
            </a:r>
            <a:r>
              <a:rPr lang="en-US" dirty="0">
                <a:latin typeface="Aptos Light" panose="020B0004020202020204" pitchFamily="34" charset="0"/>
                <a:ea typeface="Aptos" panose="02000000000000000000" pitchFamily="2" charset="0"/>
              </a:rPr>
              <a:t>.</a:t>
            </a:r>
          </a:p>
          <a:p>
            <a:pPr>
              <a:lnSpc>
                <a:spcPct val="90000"/>
              </a:lnSpc>
              <a:spcBef>
                <a:spcPts val="1200"/>
              </a:spcBef>
              <a:spcAft>
                <a:spcPts val="60"/>
              </a:spcAft>
              <a:buNone/>
            </a:pPr>
            <a:endParaRPr lang="en-US" b="1" dirty="0">
              <a:latin typeface="Aptos Light" panose="020B0004020202020204" pitchFamily="34" charset="0"/>
              <a:ea typeface="Aptos" panose="02000000000000000000" pitchFamily="2" charset="0"/>
            </a:endParaRPr>
          </a:p>
          <a:p>
            <a:pPr>
              <a:lnSpc>
                <a:spcPct val="90000"/>
              </a:lnSpc>
              <a:spcBef>
                <a:spcPts val="1200"/>
              </a:spcBef>
              <a:spcAft>
                <a:spcPts val="60"/>
              </a:spcAft>
              <a:buNone/>
            </a:pPr>
            <a:r>
              <a:rPr lang="en-US" b="1" dirty="0">
                <a:latin typeface="Aptos Light" panose="020B0004020202020204" pitchFamily="34" charset="0"/>
                <a:ea typeface="Aptos" panose="02000000000000000000" pitchFamily="2" charset="0"/>
              </a:rPr>
              <a:t>Custom Title Slide Guidelines</a:t>
            </a:r>
            <a:endParaRPr lang="en-US" dirty="0">
              <a:latin typeface="Aptos Light" panose="020B0004020202020204" pitchFamily="34" charset="0"/>
              <a:ea typeface="Aptos" panose="02000000000000000000" pitchFamily="2" charset="0"/>
            </a:endParaRP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Image Rights</a:t>
            </a:r>
            <a:r>
              <a:rPr lang="en-US" dirty="0">
                <a:latin typeface="Aptos Light" panose="020B0004020202020204" pitchFamily="34" charset="0"/>
                <a:ea typeface="Aptos" panose="02000000000000000000" pitchFamily="2" charset="0"/>
              </a:rPr>
              <a:t>. Any custom images, graphics, or photography must be owned by ORNL or used with documented permission from the original creator or source.</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Appropriate Image Use</a:t>
            </a:r>
            <a:r>
              <a:rPr lang="en-US" dirty="0">
                <a:latin typeface="Aptos Light" panose="020B0004020202020204" pitchFamily="34" charset="0"/>
                <a:ea typeface="Aptos" panose="02000000000000000000" pitchFamily="2" charset="0"/>
              </a:rPr>
              <a:t>. Select images that work well with the layout. Ensure the focal point of the image is not obscured by the title text and white overlay box.</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Relevance and Impact.</a:t>
            </a:r>
            <a:r>
              <a:rPr lang="en-US" dirty="0">
                <a:latin typeface="Aptos Light" panose="020B0004020202020204" pitchFamily="34" charset="0"/>
                <a:ea typeface="Aptos" panose="02000000000000000000" pitchFamily="2" charset="0"/>
              </a:rPr>
              <a:t> Visuals are a key element of effective communication. Whenever possible, use imagery that enhances the message of your presentation and reflects ORNL’s mission and values.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Quality and Clarity.</a:t>
            </a:r>
            <a:r>
              <a:rPr lang="en-US" dirty="0">
                <a:latin typeface="Aptos Light" panose="020B0004020202020204" pitchFamily="34" charset="0"/>
                <a:ea typeface="Aptos" panose="02000000000000000000" pitchFamily="2" charset="0"/>
              </a:rPr>
              <a:t> Use high-resolution images for clarity on large screens. Avoid overly complex or dark images that may conflict with the title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Text-Only Option.</a:t>
            </a:r>
            <a:r>
              <a:rPr lang="en-US" dirty="0">
                <a:latin typeface="Aptos Light" panose="020B0004020202020204" pitchFamily="34" charset="0"/>
                <a:ea typeface="Aptos" panose="02000000000000000000" pitchFamily="2" charset="0"/>
              </a:rPr>
              <a:t> If no appropriate or approved imagery is available, or if imagery is not permitted for the subject matter, the </a:t>
            </a:r>
            <a:r>
              <a:rPr lang="en-US" b="1" dirty="0">
                <a:latin typeface="Aptos Light" panose="020B0004020202020204" pitchFamily="34" charset="0"/>
                <a:ea typeface="Aptos" panose="02000000000000000000" pitchFamily="2" charset="0"/>
              </a:rPr>
              <a:t>Title | Text Only</a:t>
            </a:r>
            <a:r>
              <a:rPr lang="en-US" dirty="0">
                <a:latin typeface="Aptos Light" panose="020B0004020202020204" pitchFamily="34" charset="0"/>
                <a:ea typeface="Aptos" panose="02000000000000000000" pitchFamily="2" charset="0"/>
              </a:rPr>
              <a:t> layout provides a clean, professional alternative.</a:t>
            </a:r>
            <a:endParaRPr lang="en-US" dirty="0">
              <a:effectLst/>
              <a:latin typeface="Aptos Light" panose="020B0004020202020204" pitchFamily="34" charset="0"/>
              <a:ea typeface="Aptos" panose="02000000000000000000" pitchFamily="2" charset="0"/>
            </a:endParaRPr>
          </a:p>
          <a:p>
            <a:pPr>
              <a:lnSpc>
                <a:spcPct val="90000"/>
              </a:lnSpc>
              <a:spcBef>
                <a:spcPts val="1200"/>
              </a:spcBef>
              <a:spcAft>
                <a:spcPts val="60"/>
              </a:spcAft>
            </a:pPr>
            <a:endParaRPr lang="en-US" dirty="0">
              <a:effectLst/>
              <a:latin typeface="Aptos Light" panose="020B0004020202020204" pitchFamily="34" charset="0"/>
              <a:ea typeface="Aptos" panose="02000000000000000000" pitchFamily="2" charset="0"/>
            </a:endParaRPr>
          </a:p>
          <a:p>
            <a:pPr marL="0" indent="0">
              <a:lnSpc>
                <a:spcPct val="90000"/>
              </a:lnSpc>
              <a:spcBef>
                <a:spcPts val="1200"/>
              </a:spcBef>
              <a:spcAft>
                <a:spcPts val="60"/>
              </a:spcAft>
              <a:buFont typeface="Arial" panose="020B0604020202020204" pitchFamily="34" charset="0"/>
              <a:buNone/>
            </a:pPr>
            <a:r>
              <a:rPr lang="en-US" b="1" dirty="0">
                <a:effectLst/>
                <a:latin typeface="Aptos Light" panose="020B0004020202020204" pitchFamily="34" charset="0"/>
                <a:ea typeface="Aptos" panose="02000000000000000000" pitchFamily="2" charset="0"/>
              </a:rPr>
              <a:t>Learn more about ORNL presentations</a:t>
            </a:r>
          </a:p>
          <a:p>
            <a:pPr marL="628650" lvl="1" indent="-171450">
              <a:lnSpc>
                <a:spcPct val="90000"/>
              </a:lnSpc>
              <a:spcBef>
                <a:spcPts val="1200"/>
              </a:spcBef>
              <a:spcAft>
                <a:spcPts val="60"/>
              </a:spcAft>
              <a:buFont typeface="Arial" panose="020B0604020202020204" pitchFamily="34" charset="0"/>
              <a:buChar char="•"/>
            </a:pPr>
            <a:r>
              <a:rPr lang="en-US" b="0" dirty="0">
                <a:latin typeface="Aptos Light" panose="020B0004020202020204" pitchFamily="34" charset="0"/>
                <a:ea typeface="Aptos" panose="02000000000000000000" pitchFamily="2" charset="0"/>
                <a:hlinkClick r:id="rId3" tooltip="https://ornl.sharepoint.com/sites/branding/sitepages/electronic-presentations.aspx?xsdata=mdv8mdj8fdrhy2i1yze4ymmzyzrhotg3n2qwmdhkzdk5nmvlywnmfgrim2rizdqzngm0yjq1ndq5zjhhmdu1m2y5zjvmmjvlfdb8mhw2mzg4mzu0mjm4mjezotu5mjb8vw5rbm93bnxwr1zoylhovfpxtjfjbwwwzvzobgnuwnbzmly4zxlkv0lqb2lnqzr3tgpbd01eqwlmq0prswpvavyybhvneklptenkqlrpstzjazkwyudweulpd2lwmvfpt2pfegzrpt18mxxmmk5vwvhsekx6rtvpamrrtw1wbu9ezghobuk0txpsbu1uzghnrgxrtlrrnvptttvprff3twpzd1fium9jbvzowkm1mk1poxrawe56wvdkbgn5ohhoelezt1rrmu5ewtforev3fdnjmdnkntrjotuzytrjzte3n2qwmdhkzdk5nmvlywnmfdy1ngiyntqxndcwntq4mdhim2u1zjkwywvmyzm0ogi3&amp;sdata=mkhhmevsmln6eexwyzhoafhiuhjhrflmb2lzatvsofrktel1zlfjnxdndz0%3d&amp;ovuser=db3dbd43-4c4b-4544-9f8a-0553f9f5f25e%2c7nj%40ornl.gov">
                  <a:extLst>
                    <a:ext uri="{A12FA001-AC4F-418D-AE19-62706E023703}">
                      <ahyp:hlinkClr xmlns:ahyp="http://schemas.microsoft.com/office/drawing/2018/hyperlinkcolor" val="tx"/>
                    </a:ext>
                  </a:extLst>
                </a:hlinkClick>
              </a:rPr>
              <a:t>https://ornl.sharepoint.com/sites/branding/SitePages/presentations.aspx</a:t>
            </a:r>
            <a:endParaRPr lang="en-US" b="0" dirty="0">
              <a:latin typeface="Aptos Light" panose="020B0004020202020204" pitchFamily="34" charset="0"/>
              <a:ea typeface="Aptos" panose="02000000000000000000" pitchFamily="2" charset="0"/>
            </a:endParaRPr>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4034575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12</a:t>
            </a:fld>
            <a:endParaRPr lang="en-US" dirty="0"/>
          </a:p>
        </p:txBody>
      </p:sp>
    </p:spTree>
    <p:extLst>
      <p:ext uri="{BB962C8B-B14F-4D97-AF65-F5344CB8AC3E}">
        <p14:creationId xmlns:p14="http://schemas.microsoft.com/office/powerpoint/2010/main" val="1648175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14</a:t>
            </a:fld>
            <a:endParaRPr lang="en-US" dirty="0"/>
          </a:p>
        </p:txBody>
      </p:sp>
    </p:spTree>
    <p:extLst>
      <p:ext uri="{BB962C8B-B14F-4D97-AF65-F5344CB8AC3E}">
        <p14:creationId xmlns:p14="http://schemas.microsoft.com/office/powerpoint/2010/main" val="1114304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FF02E-C29D-F7EB-F743-00388C4C2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4E7D1-F6E3-BBE0-A3B1-774C9AEE8BD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381871-C06B-21BC-532F-F28C2D82A812}"/>
              </a:ext>
            </a:extLst>
          </p:cNvPr>
          <p:cNvSpPr>
            <a:spLocks noGrp="1"/>
          </p:cNvSpPr>
          <p:nvPr>
            <p:ph type="body" idx="1"/>
          </p:nvPr>
        </p:nvSpPr>
        <p:spPr>
          <a:xfrm>
            <a:off x="685800" y="4400549"/>
            <a:ext cx="5486400" cy="3774459"/>
          </a:xfrm>
        </p:spPr>
        <p:txBody>
          <a:bodyPr/>
          <a:lstStyle/>
          <a:p>
            <a:pPr marL="0" indent="0">
              <a:lnSpc>
                <a:spcPct val="90000"/>
              </a:lnSpc>
              <a:spcBef>
                <a:spcPts val="1200"/>
              </a:spcBef>
              <a:spcAft>
                <a:spcPts val="60"/>
              </a:spcAft>
              <a:buFont typeface="Arial" panose="020B0604020202020204" pitchFamily="34" charset="0"/>
              <a:buNone/>
            </a:pPr>
            <a:r>
              <a:rPr lang="en-US" sz="1200" b="1" dirty="0">
                <a:latin typeface="Aptos Light" panose="020B0004020202020204" pitchFamily="34" charset="0"/>
                <a:ea typeface="Aptos" panose="02000000000000000000" pitchFamily="2" charset="0"/>
              </a:rPr>
              <a:t>Tips and Tricks</a:t>
            </a:r>
          </a:p>
          <a:p>
            <a:pPr marL="628650" lvl="1"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Keep text on the slide to a minimum. Use the notes section for additional details.</a:t>
            </a:r>
          </a:p>
          <a:p>
            <a:pPr marL="628650" lvl="1"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Any photography or videography included must be owned by ORNL, or permission to use the images or videos must be obtained from the owner/source.</a:t>
            </a:r>
          </a:p>
          <a:p>
            <a:pPr marL="628650" lvl="1"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Charts, diagrams, and infographics should be created by the presenter or the Creative Services department. If any visual assets are not owned by the Lab, the presenter should receive permission to use the materials and credit the original author.</a:t>
            </a:r>
          </a:p>
          <a:p>
            <a:pPr marL="628650" lvl="1"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Do not use ‘global compress’ to decrease the size of images in your presentations, it will degrade the ORNL logos embedded in the slides. Instead, compress </a:t>
            </a:r>
            <a:r>
              <a:rPr lang="en-US" sz="1200" b="1" dirty="0">
                <a:latin typeface="Aptos Light" panose="020B0004020202020204" pitchFamily="34" charset="0"/>
                <a:ea typeface="Aptos" panose="02000000000000000000" pitchFamily="2" charset="0"/>
              </a:rPr>
              <a:t>one</a:t>
            </a:r>
            <a:r>
              <a:rPr lang="en-US" sz="1200" dirty="0">
                <a:latin typeface="Aptos Light" panose="020B0004020202020204" pitchFamily="34" charset="0"/>
                <a:ea typeface="Aptos" panose="02000000000000000000" pitchFamily="2" charset="0"/>
              </a:rPr>
              <a:t> image at a time, if file size is a concern.</a:t>
            </a:r>
          </a:p>
          <a:p>
            <a:pPr marL="628650" lvl="1"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Ensure images of sufficient size and quality to communicate necessary details and information. This may mean reducing accompanying text or moving images to a new slide.</a:t>
            </a:r>
            <a:endParaRPr lang="en-US" sz="1200" b="1" dirty="0">
              <a:latin typeface="Aptos Light" panose="020B0004020202020204" pitchFamily="34" charset="0"/>
              <a:ea typeface="Aptos" panose="02000000000000000000" pitchFamily="2" charset="0"/>
            </a:endParaRPr>
          </a:p>
          <a:p>
            <a:pPr>
              <a:lnSpc>
                <a:spcPct val="90000"/>
              </a:lnSpc>
              <a:spcBef>
                <a:spcPts val="1200"/>
              </a:spcBef>
              <a:spcAft>
                <a:spcPts val="60"/>
              </a:spcAft>
            </a:pPr>
            <a:endParaRPr lang="en-US" sz="1200" b="1" dirty="0">
              <a:latin typeface="Aptos Light" panose="020B0004020202020204" pitchFamily="34" charset="0"/>
              <a:ea typeface="Aptos" panose="02000000000000000000" pitchFamily="2" charset="0"/>
            </a:endParaRPr>
          </a:p>
          <a:p>
            <a:pPr>
              <a:lnSpc>
                <a:spcPct val="90000"/>
              </a:lnSpc>
              <a:spcBef>
                <a:spcPts val="1200"/>
              </a:spcBef>
              <a:spcAft>
                <a:spcPts val="60"/>
              </a:spcAft>
            </a:pPr>
            <a:r>
              <a:rPr lang="en-US" sz="1200" b="1" dirty="0">
                <a:latin typeface="Aptos Light" panose="020B0004020202020204" pitchFamily="34" charset="0"/>
                <a:ea typeface="Aptos" panose="02000000000000000000" pitchFamily="2" charset="0"/>
              </a:rPr>
              <a:t>Presentation Development Process</a:t>
            </a:r>
            <a:endParaRPr lang="en-US" sz="1200" dirty="0">
              <a:latin typeface="Aptos Light" panose="020B0004020202020204" pitchFamily="34" charset="0"/>
              <a:ea typeface="Aptos" panose="02000000000000000000" pitchFamily="2" charset="0"/>
            </a:endParaRPr>
          </a:p>
          <a:p>
            <a:pPr marL="628650" lvl="1" indent="-171450">
              <a:lnSpc>
                <a:spcPct val="90000"/>
              </a:lnSpc>
              <a:spcBef>
                <a:spcPts val="1200"/>
              </a:spcBef>
              <a:spcAft>
                <a:spcPts val="60"/>
              </a:spcAft>
              <a:buFont typeface="Arial" panose="020B0604020202020204" pitchFamily="34" charset="0"/>
              <a:buChar char="•"/>
            </a:pPr>
            <a:r>
              <a:rPr lang="en-US" sz="1200" b="1" dirty="0">
                <a:effectLst/>
                <a:latin typeface="Aptos Light" panose="020B0004020202020204" pitchFamily="34" charset="0"/>
                <a:ea typeface="Aptos" panose="02000000000000000000" pitchFamily="2" charset="0"/>
              </a:rPr>
              <a:t>Consider your audience.</a:t>
            </a:r>
            <a:r>
              <a:rPr lang="en-US" sz="1200" dirty="0">
                <a:effectLst/>
                <a:latin typeface="Aptos Light" panose="020B0004020202020204" pitchFamily="34" charset="0"/>
                <a:ea typeface="Aptos" panose="02000000000000000000" pitchFamily="2" charset="0"/>
              </a:rPr>
              <a:t> When making choices on presentation content, slide design, and delivery, ask, "What is the most effective way to communicate with this audience?”</a:t>
            </a:r>
          </a:p>
          <a:p>
            <a:pPr marL="628650" lvl="1" indent="-171450">
              <a:lnSpc>
                <a:spcPct val="90000"/>
              </a:lnSpc>
              <a:spcBef>
                <a:spcPts val="1200"/>
              </a:spcBef>
              <a:spcAft>
                <a:spcPts val="60"/>
              </a:spcAft>
              <a:buFont typeface="Arial" panose="020B0604020202020204" pitchFamily="34" charset="0"/>
              <a:buChar char="•"/>
            </a:pPr>
            <a:r>
              <a:rPr lang="en-US" sz="1200" b="1" dirty="0">
                <a:effectLst/>
                <a:latin typeface="Aptos Light" panose="020B0004020202020204" pitchFamily="34" charset="0"/>
                <a:ea typeface="Aptos" panose="02000000000000000000" pitchFamily="2" charset="0"/>
              </a:rPr>
              <a:t>Determine the primary take away.</a:t>
            </a:r>
            <a:r>
              <a:rPr lang="en-US" sz="1200" i="1" dirty="0">
                <a:effectLst/>
                <a:latin typeface="Aptos Light" panose="020B0004020202020204" pitchFamily="34" charset="0"/>
                <a:ea typeface="Aptos" panose="02000000000000000000" pitchFamily="2" charset="0"/>
              </a:rPr>
              <a:t> </a:t>
            </a:r>
            <a:r>
              <a:rPr lang="en-US" sz="1200" dirty="0">
                <a:effectLst/>
                <a:latin typeface="Aptos Light" panose="020B0004020202020204" pitchFamily="34" charset="0"/>
                <a:ea typeface="Aptos" panose="02000000000000000000" pitchFamily="2" charset="0"/>
              </a:rPr>
              <a:t>What is the most important message of the presentation? Write down that message as a single sentence. What information does the audience need to know to fully digest the primary take away message?</a:t>
            </a:r>
          </a:p>
          <a:p>
            <a:pPr marL="628650" lvl="1" indent="-171450">
              <a:lnSpc>
                <a:spcPct val="90000"/>
              </a:lnSpc>
              <a:spcBef>
                <a:spcPts val="1200"/>
              </a:spcBef>
              <a:spcAft>
                <a:spcPts val="60"/>
              </a:spcAft>
              <a:buFont typeface="Arial" panose="020B0604020202020204" pitchFamily="34" charset="0"/>
              <a:buChar char="•"/>
            </a:pPr>
            <a:r>
              <a:rPr lang="en-US" sz="1200" b="1" dirty="0">
                <a:effectLst/>
                <a:latin typeface="Aptos Light" panose="020B0004020202020204" pitchFamily="34" charset="0"/>
                <a:ea typeface="Aptos" panose="02000000000000000000" pitchFamily="2" charset="0"/>
              </a:rPr>
              <a:t>Develop 2–4 supporting messages.</a:t>
            </a:r>
            <a:r>
              <a:rPr lang="en-US" sz="1200" dirty="0">
                <a:effectLst/>
                <a:latin typeface="Aptos Light" panose="020B0004020202020204" pitchFamily="34" charset="0"/>
                <a:ea typeface="Aptos" panose="02000000000000000000" pitchFamily="2" charset="0"/>
              </a:rPr>
              <a:t> Write out in complete sentences the key points that lead your audience to understanding your primary take away.</a:t>
            </a:r>
          </a:p>
          <a:p>
            <a:pPr marL="628650" lvl="1" indent="-171450">
              <a:lnSpc>
                <a:spcPct val="90000"/>
              </a:lnSpc>
              <a:spcBef>
                <a:spcPts val="1200"/>
              </a:spcBef>
              <a:spcAft>
                <a:spcPts val="60"/>
              </a:spcAft>
              <a:buFont typeface="Arial" panose="020B0604020202020204" pitchFamily="34" charset="0"/>
              <a:buChar char="•"/>
            </a:pPr>
            <a:r>
              <a:rPr lang="en-US" sz="1200" b="1" dirty="0">
                <a:effectLst/>
                <a:latin typeface="Aptos Light" panose="020B0004020202020204" pitchFamily="34" charset="0"/>
                <a:ea typeface="Aptos" panose="02000000000000000000" pitchFamily="2" charset="0"/>
              </a:rPr>
              <a:t>Build your presentation. </a:t>
            </a:r>
            <a:r>
              <a:rPr lang="en-US" sz="1200" dirty="0">
                <a:effectLst/>
                <a:latin typeface="Aptos Light" panose="020B0004020202020204" pitchFamily="34" charset="0"/>
                <a:ea typeface="Aptos" panose="02000000000000000000" pitchFamily="2" charset="0"/>
              </a:rPr>
              <a:t>Take the full sentence messages you have created and put one sentence at the top of each slide. Next, find or create a visual image to support the message such as a picture, graph, diagram, or timeline. Any text on the body of the slide should be a call out describing a key feature of the visual.</a:t>
            </a:r>
            <a:endParaRPr lang="en-US" sz="1200" dirty="0">
              <a:latin typeface="Aptos Light" panose="020B0004020202020204" pitchFamily="34" charset="0"/>
              <a:ea typeface="Aptos" panose="02000000000000000000" pitchFamily="2" charset="0"/>
            </a:endParaRPr>
          </a:p>
          <a:p>
            <a:pPr marL="0" marR="0" lvl="0" indent="0" algn="l" defTabSz="914400" rtl="0" eaLnBrk="1" fontAlgn="auto" latinLnBrk="0" hangingPunct="1">
              <a:lnSpc>
                <a:spcPct val="90000"/>
              </a:lnSpc>
              <a:spcBef>
                <a:spcPts val="1200"/>
              </a:spcBef>
              <a:spcAft>
                <a:spcPts val="60"/>
              </a:spcAft>
              <a:buClrTx/>
              <a:buSzTx/>
              <a:buFont typeface="Arial" panose="020B0604020202020204" pitchFamily="34" charset="0"/>
              <a:buNone/>
              <a:tabLst/>
              <a:defRPr/>
            </a:pPr>
            <a:endParaRPr lang="en-US" sz="1200" b="1" dirty="0">
              <a:latin typeface="Aptos Light" panose="020B0004020202020204" pitchFamily="34" charset="0"/>
              <a:ea typeface="Aptos" panose="02000000000000000000" pitchFamily="2" charset="0"/>
            </a:endParaRPr>
          </a:p>
          <a:p>
            <a:pPr marL="0" marR="0" lvl="0" indent="0" algn="l" defTabSz="914400" rtl="0" eaLnBrk="1" fontAlgn="auto" latinLnBrk="0" hangingPunct="1">
              <a:lnSpc>
                <a:spcPct val="90000"/>
              </a:lnSpc>
              <a:spcBef>
                <a:spcPts val="1200"/>
              </a:spcBef>
              <a:spcAft>
                <a:spcPts val="60"/>
              </a:spcAft>
              <a:buClrTx/>
              <a:buSzTx/>
              <a:buFont typeface="Arial" panose="020B0604020202020204" pitchFamily="34" charset="0"/>
              <a:buNone/>
              <a:tabLst/>
              <a:defRPr/>
            </a:pPr>
            <a:r>
              <a:rPr lang="en-US" sz="1200" b="1" dirty="0">
                <a:latin typeface="Aptos Light" panose="020B0004020202020204" pitchFamily="34" charset="0"/>
                <a:ea typeface="Aptos" panose="02000000000000000000" pitchFamily="2" charset="0"/>
              </a:rPr>
              <a:t>Pro Tips</a:t>
            </a:r>
          </a:p>
          <a:p>
            <a:pPr marL="628650" lvl="1" indent="-171450">
              <a:lnSpc>
                <a:spcPct val="90000"/>
              </a:lnSpc>
              <a:spcBef>
                <a:spcPts val="1200"/>
              </a:spcBef>
              <a:spcAft>
                <a:spcPts val="60"/>
              </a:spcAft>
              <a:buFont typeface="Arial" panose="020B0604020202020204" pitchFamily="34" charset="0"/>
              <a:buChar char="•"/>
            </a:pPr>
            <a:r>
              <a:rPr lang="en-US" sz="1200" dirty="0">
                <a:effectLst/>
                <a:latin typeface="Aptos Light" panose="020B0004020202020204" pitchFamily="34" charset="0"/>
                <a:ea typeface="Aptos" panose="02000000000000000000" pitchFamily="2" charset="0"/>
              </a:rPr>
              <a:t>Ensure that your title, questions, and conclusion slides are visually appealing and that the visual elements used directly support your primary take-away message on each slide.</a:t>
            </a:r>
          </a:p>
          <a:p>
            <a:pPr marL="628650" lvl="1" indent="-171450">
              <a:lnSpc>
                <a:spcPct val="90000"/>
              </a:lnSpc>
              <a:spcBef>
                <a:spcPts val="1200"/>
              </a:spcBef>
              <a:spcAft>
                <a:spcPts val="60"/>
              </a:spcAft>
              <a:buFont typeface="Arial" panose="020B0604020202020204" pitchFamily="34" charset="0"/>
              <a:buChar char="•"/>
            </a:pPr>
            <a:r>
              <a:rPr lang="en-US" sz="1200" dirty="0">
                <a:effectLst/>
                <a:latin typeface="Aptos Light" panose="020B0004020202020204" pitchFamily="34" charset="0"/>
                <a:ea typeface="Aptos" panose="02000000000000000000" pitchFamily="2" charset="0"/>
              </a:rPr>
              <a:t>Consider creating an informational sheet with extended notes and additional information to hand out before your presentation.</a:t>
            </a:r>
            <a:endParaRPr lang="en-US" sz="1200" dirty="0">
              <a:latin typeface="Aptos Light" panose="020B0004020202020204" pitchFamily="34" charset="0"/>
              <a:ea typeface="Aptos" panose="02000000000000000000" pitchFamily="2" charset="0"/>
            </a:endParaRPr>
          </a:p>
          <a:p>
            <a:pPr marL="0" indent="0">
              <a:lnSpc>
                <a:spcPct val="90000"/>
              </a:lnSpc>
              <a:spcBef>
                <a:spcPts val="1200"/>
              </a:spcBef>
              <a:spcAft>
                <a:spcPts val="60"/>
              </a:spcAft>
              <a:buFont typeface="Arial" panose="020B0604020202020204" pitchFamily="34" charset="0"/>
              <a:buNone/>
            </a:pPr>
            <a:endParaRPr lang="en-US" sz="1200" dirty="0">
              <a:latin typeface="Aptos Light" panose="020B0004020202020204" pitchFamily="34" charset="0"/>
              <a:ea typeface="Aptos" panose="02000000000000000000" pitchFamily="2" charset="0"/>
            </a:endParaRPr>
          </a:p>
          <a:p>
            <a:pPr marL="0" indent="0">
              <a:lnSpc>
                <a:spcPct val="90000"/>
              </a:lnSpc>
              <a:spcBef>
                <a:spcPts val="1200"/>
              </a:spcBef>
              <a:spcAft>
                <a:spcPts val="60"/>
              </a:spcAft>
              <a:buFont typeface="Arial" panose="020B0604020202020204" pitchFamily="34" charset="0"/>
              <a:buNone/>
            </a:pPr>
            <a:r>
              <a:rPr lang="en-US" b="1" dirty="0">
                <a:effectLst/>
                <a:latin typeface="Aptos Light" panose="020B0004020202020204" pitchFamily="34" charset="0"/>
                <a:ea typeface="Aptos" panose="02000000000000000000" pitchFamily="2" charset="0"/>
              </a:rPr>
              <a:t>Details about ORNL fonts</a:t>
            </a:r>
          </a:p>
          <a:p>
            <a:pPr marL="628650" lvl="1" indent="-171450">
              <a:lnSpc>
                <a:spcPct val="90000"/>
              </a:lnSpc>
              <a:spcBef>
                <a:spcPts val="1200"/>
              </a:spcBef>
              <a:spcAft>
                <a:spcPts val="60"/>
              </a:spcAft>
              <a:buFont typeface="Arial" panose="020B0604020202020204" pitchFamily="34" charset="0"/>
              <a:buChar char="•"/>
            </a:pPr>
            <a:r>
              <a:rPr lang="en-US" b="0" dirty="0">
                <a:latin typeface="Aptos Light" panose="020B0004020202020204" pitchFamily="34" charset="0"/>
                <a:ea typeface="Aptos" panose="02000000000000000000" pitchFamily="2" charset="0"/>
              </a:rPr>
              <a:t>https://</a:t>
            </a:r>
            <a:r>
              <a:rPr lang="en-US" b="0" dirty="0" err="1">
                <a:latin typeface="Aptos Light" panose="020B0004020202020204" pitchFamily="34" charset="0"/>
                <a:ea typeface="Aptos" panose="02000000000000000000" pitchFamily="2" charset="0"/>
              </a:rPr>
              <a:t>ornl.sharepoint.com</a:t>
            </a:r>
            <a:r>
              <a:rPr lang="en-US" b="0" dirty="0">
                <a:latin typeface="Aptos Light" panose="020B0004020202020204" pitchFamily="34" charset="0"/>
                <a:ea typeface="Aptos" panose="02000000000000000000" pitchFamily="2" charset="0"/>
              </a:rPr>
              <a:t>/sites/branding/</a:t>
            </a:r>
            <a:r>
              <a:rPr lang="en-US" b="0" dirty="0" err="1">
                <a:latin typeface="Aptos Light" panose="020B0004020202020204" pitchFamily="34" charset="0"/>
                <a:ea typeface="Aptos" panose="02000000000000000000" pitchFamily="2" charset="0"/>
              </a:rPr>
              <a:t>SitePages</a:t>
            </a:r>
            <a:r>
              <a:rPr lang="en-US" b="0" dirty="0">
                <a:latin typeface="Aptos Light" panose="020B0004020202020204" pitchFamily="34" charset="0"/>
                <a:ea typeface="Aptos" panose="02000000000000000000" pitchFamily="2" charset="0"/>
              </a:rPr>
              <a:t>/</a:t>
            </a:r>
            <a:r>
              <a:rPr lang="en-US" b="0" dirty="0" err="1">
                <a:latin typeface="Aptos Light" panose="020B0004020202020204" pitchFamily="34" charset="0"/>
                <a:ea typeface="Aptos" panose="02000000000000000000" pitchFamily="2" charset="0"/>
              </a:rPr>
              <a:t>typography.aspx</a:t>
            </a:r>
            <a:endParaRPr lang="en-US" b="0" dirty="0">
              <a:latin typeface="Aptos Light" panose="020B0004020202020204" pitchFamily="34" charset="0"/>
              <a:ea typeface="Aptos" panose="02000000000000000000" pitchFamily="2" charset="0"/>
            </a:endParaRPr>
          </a:p>
          <a:p>
            <a:pPr marL="628650" lvl="1" indent="-171450">
              <a:lnSpc>
                <a:spcPct val="90000"/>
              </a:lnSpc>
              <a:spcBef>
                <a:spcPts val="1200"/>
              </a:spcBef>
              <a:spcAft>
                <a:spcPts val="60"/>
              </a:spcAft>
              <a:buFont typeface="Arial" panose="020B0604020202020204" pitchFamily="34" charset="0"/>
              <a:buChar char="•"/>
            </a:pPr>
            <a:endParaRPr lang="en-US" sz="1200" b="0" dirty="0">
              <a:latin typeface="Aptos Light" panose="020B0004020202020204" pitchFamily="34" charset="0"/>
              <a:ea typeface="Aptos" panose="02000000000000000000" pitchFamily="2" charset="0"/>
            </a:endParaRPr>
          </a:p>
          <a:p>
            <a:pPr marL="0" indent="0">
              <a:lnSpc>
                <a:spcPct val="90000"/>
              </a:lnSpc>
              <a:spcBef>
                <a:spcPts val="1200"/>
              </a:spcBef>
              <a:spcAft>
                <a:spcPts val="60"/>
              </a:spcAft>
              <a:buFont typeface="Arial" panose="020B0604020202020204" pitchFamily="34" charset="0"/>
              <a:buNone/>
            </a:pPr>
            <a:r>
              <a:rPr lang="en-US" b="1" dirty="0">
                <a:effectLst/>
                <a:latin typeface="Aptos Light" panose="020B0004020202020204" pitchFamily="34" charset="0"/>
                <a:ea typeface="Aptos" panose="02000000000000000000" pitchFamily="2" charset="0"/>
              </a:rPr>
              <a:t>Details about ORNL color palette</a:t>
            </a:r>
          </a:p>
          <a:p>
            <a:pPr marL="628650" lvl="1" indent="-171450">
              <a:lnSpc>
                <a:spcPct val="90000"/>
              </a:lnSpc>
              <a:spcBef>
                <a:spcPts val="1200"/>
              </a:spcBef>
              <a:spcAft>
                <a:spcPts val="60"/>
              </a:spcAft>
              <a:buFont typeface="Arial" panose="020B0604020202020204" pitchFamily="34" charset="0"/>
              <a:buChar char="•"/>
            </a:pPr>
            <a:r>
              <a:rPr lang="en-US" b="0" dirty="0">
                <a:latin typeface="Aptos Light" panose="020B0004020202020204" pitchFamily="34" charset="0"/>
                <a:ea typeface="Aptos" panose="02000000000000000000" pitchFamily="2" charset="0"/>
              </a:rPr>
              <a:t>https://</a:t>
            </a:r>
            <a:r>
              <a:rPr lang="en-US" b="0" dirty="0" err="1">
                <a:latin typeface="Aptos Light" panose="020B0004020202020204" pitchFamily="34" charset="0"/>
                <a:ea typeface="Aptos" panose="02000000000000000000" pitchFamily="2" charset="0"/>
              </a:rPr>
              <a:t>ornl.sharepoint.com</a:t>
            </a:r>
            <a:r>
              <a:rPr lang="en-US" b="0" dirty="0">
                <a:latin typeface="Aptos Light" panose="020B0004020202020204" pitchFamily="34" charset="0"/>
                <a:ea typeface="Aptos" panose="02000000000000000000" pitchFamily="2" charset="0"/>
              </a:rPr>
              <a:t>/sites/branding/</a:t>
            </a:r>
            <a:r>
              <a:rPr lang="en-US" b="0" dirty="0" err="1">
                <a:latin typeface="Aptos Light" panose="020B0004020202020204" pitchFamily="34" charset="0"/>
                <a:ea typeface="Aptos" panose="02000000000000000000" pitchFamily="2" charset="0"/>
              </a:rPr>
              <a:t>SitePages</a:t>
            </a:r>
            <a:r>
              <a:rPr lang="en-US" b="0" dirty="0">
                <a:latin typeface="Aptos Light" panose="020B0004020202020204" pitchFamily="34" charset="0"/>
                <a:ea typeface="Aptos" panose="02000000000000000000" pitchFamily="2" charset="0"/>
              </a:rPr>
              <a:t>/</a:t>
            </a:r>
            <a:r>
              <a:rPr lang="en-US" b="0" dirty="0" err="1">
                <a:latin typeface="Aptos Light" panose="020B0004020202020204" pitchFamily="34" charset="0"/>
                <a:ea typeface="Aptos" panose="02000000000000000000" pitchFamily="2" charset="0"/>
              </a:rPr>
              <a:t>color_palette.aspx</a:t>
            </a:r>
            <a:r>
              <a:rPr lang="en-US" b="0" dirty="0">
                <a:latin typeface="Aptos Light" panose="020B0004020202020204" pitchFamily="34" charset="0"/>
                <a:ea typeface="Aptos" panose="02000000000000000000" pitchFamily="2" charset="0"/>
              </a:rPr>
              <a:t> </a:t>
            </a:r>
          </a:p>
          <a:p>
            <a:pPr marL="0" indent="0">
              <a:lnSpc>
                <a:spcPct val="90000"/>
              </a:lnSpc>
              <a:spcBef>
                <a:spcPts val="1200"/>
              </a:spcBef>
              <a:spcAft>
                <a:spcPts val="60"/>
              </a:spcAft>
              <a:buFont typeface="Arial" panose="020B0604020202020204" pitchFamily="34" charset="0"/>
              <a:buNone/>
            </a:pPr>
            <a:endParaRPr lang="en-US" b="1" dirty="0">
              <a:effectLst/>
              <a:latin typeface="Aptos Light" panose="020B0004020202020204" pitchFamily="34" charset="0"/>
              <a:ea typeface="Aptos" panose="02000000000000000000" pitchFamily="2" charset="0"/>
            </a:endParaRPr>
          </a:p>
          <a:p>
            <a:pPr marL="0" indent="0">
              <a:lnSpc>
                <a:spcPct val="90000"/>
              </a:lnSpc>
              <a:spcBef>
                <a:spcPts val="1200"/>
              </a:spcBef>
              <a:spcAft>
                <a:spcPts val="60"/>
              </a:spcAft>
              <a:buFont typeface="Arial" panose="020B0604020202020204" pitchFamily="34" charset="0"/>
              <a:buNone/>
            </a:pPr>
            <a:r>
              <a:rPr lang="en-US" b="1" dirty="0">
                <a:effectLst/>
                <a:latin typeface="Aptos Light" panose="020B0004020202020204" pitchFamily="34" charset="0"/>
                <a:ea typeface="Aptos" panose="02000000000000000000" pitchFamily="2" charset="0"/>
              </a:rPr>
              <a:t>Learn more about ORNL electronic presentations</a:t>
            </a:r>
          </a:p>
          <a:p>
            <a:pPr marL="628650" lvl="1" indent="-171450">
              <a:lnSpc>
                <a:spcPct val="90000"/>
              </a:lnSpc>
              <a:spcBef>
                <a:spcPts val="1200"/>
              </a:spcBef>
              <a:spcAft>
                <a:spcPts val="60"/>
              </a:spcAft>
              <a:buFont typeface="Arial" panose="020B0604020202020204" pitchFamily="34" charset="0"/>
              <a:buChar char="•"/>
            </a:pPr>
            <a:r>
              <a:rPr lang="en-US" b="0" dirty="0">
                <a:latin typeface="Aptos Light" panose="020B0004020202020204" pitchFamily="34" charset="0"/>
                <a:ea typeface="Aptos" panose="02000000000000000000" pitchFamily="2" charset="0"/>
                <a:hlinkClick r:id="rId3" tooltip="https://ornl.sharepoint.com/sites/branding/sitepages/electronic-presentations.aspx?xsdata=mdv8mdj8fdrhy2i1yze4ymmzyzrhotg3n2qwmdhkzdk5nmvlywnmfgrim2rizdqzngm0yjq1ndq5zjhhmdu1m2y5zjvmmjvlfdb8mhw2mzg4mzu0mjm4mjezotu5mjb8vw5rbm93bnxwr1zoylhovfpxtjfjbwwwzvzobgnuwnbzmly4zxlkv0lqb2lnqzr3tgpbd01eqwlmq0prswpvavyybhvneklptenkqlrpstzjazkwyudweulpd2lwmvfpt2pfegzrpt18mxxmmk5vwvhsekx6rtvpamrrtw1wbu9ezghobuk0txpsbu1uzghnrgxrtlrrnvptttvprff3twpzd1fium9jbvzowkm1mk1poxrawe56wvdkbgn5ohhoelezt1rrmu5ewtforev3fdnjmdnkntrjotuzytrjzte3n2qwmdhkzdk5nmvlywnmfdy1ngiyntqxndcwntq4mdhim2u1zjkwywvmyzm0ogi3&amp;sdata=mkhhmevsmln6eexwyzhoafhiuhjhrflmb2lzatvsofrktel1zlfjnxdndz0%3d&amp;ovuser=db3dbd43-4c4b-4544-9f8a-0553f9f5f25e%2c7nj%40ornl.gov">
                  <a:extLst>
                    <a:ext uri="{A12FA001-AC4F-418D-AE19-62706E023703}">
                      <ahyp:hlinkClr xmlns:ahyp="http://schemas.microsoft.com/office/drawing/2018/hyperlinkcolor" val="tx"/>
                    </a:ext>
                  </a:extLst>
                </a:hlinkClick>
              </a:rPr>
              <a:t>https://ornl.sharepoint.com/sites/branding/SitePages/electronic-presentations.aspx</a:t>
            </a:r>
            <a:endParaRPr lang="en-US" b="0" dirty="0">
              <a:latin typeface="Aptos Light" panose="020B0004020202020204" pitchFamily="34" charset="0"/>
              <a:ea typeface="Aptos" panose="02000000000000000000" pitchFamily="2" charset="0"/>
            </a:endParaRPr>
          </a:p>
          <a:p>
            <a:pPr marL="628650" lvl="1"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a:p>
            <a:pPr marL="628650" lvl="1"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a:p>
            <a:pPr marL="171450"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p:txBody>
      </p:sp>
      <p:sp>
        <p:nvSpPr>
          <p:cNvPr id="4" name="Slide Number Placeholder 3">
            <a:extLst>
              <a:ext uri="{FF2B5EF4-FFF2-40B4-BE49-F238E27FC236}">
                <a16:creationId xmlns:a16="http://schemas.microsoft.com/office/drawing/2014/main" id="{42F0B7DB-17D1-CF59-258D-F1E7B58FC7BD}"/>
              </a:ext>
            </a:extLst>
          </p:cNvPr>
          <p:cNvSpPr>
            <a:spLocks noGrp="1"/>
          </p:cNvSpPr>
          <p:nvPr>
            <p:ph type="sldNum" sz="quarter" idx="5"/>
          </p:nvPr>
        </p:nvSpPr>
        <p:spPr/>
        <p:txBody>
          <a:bodyPr/>
          <a:lstStyle/>
          <a:p>
            <a:fld id="{CEEA2CD3-FB95-D94F-9F04-F9F995EAB822}" type="slidenum">
              <a:rPr lang="en-US" smtClean="0"/>
              <a:t>19</a:t>
            </a:fld>
            <a:endParaRPr lang="en-US"/>
          </a:p>
        </p:txBody>
      </p:sp>
    </p:spTree>
    <p:extLst>
      <p:ext uri="{BB962C8B-B14F-4D97-AF65-F5344CB8AC3E}">
        <p14:creationId xmlns:p14="http://schemas.microsoft.com/office/powerpoint/2010/main" val="3691896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EF7F9-F29B-630D-F161-144ED212BB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558DDE-1C99-23E9-3A8F-F78FE22827F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261C724-82E9-8A0E-E5D7-D223534A094A}"/>
              </a:ext>
            </a:extLst>
          </p:cNvPr>
          <p:cNvSpPr>
            <a:spLocks noGrp="1"/>
          </p:cNvSpPr>
          <p:nvPr>
            <p:ph type="body" idx="1"/>
          </p:nvPr>
        </p:nvSpPr>
        <p:spPr>
          <a:xfrm>
            <a:off x="685800" y="4400550"/>
            <a:ext cx="5486400" cy="4584954"/>
          </a:xfrm>
        </p:spPr>
        <p:txBody>
          <a:bodyPr/>
          <a:lstStyle/>
          <a:p>
            <a:pPr marL="0" marR="0" lvl="0" indent="0" algn="l" defTabSz="914400" rtl="0" eaLnBrk="1" fontAlgn="auto" latinLnBrk="0" hangingPunct="1">
              <a:lnSpc>
                <a:spcPct val="90000"/>
              </a:lnSpc>
              <a:spcBef>
                <a:spcPts val="1200"/>
              </a:spcBef>
              <a:spcAft>
                <a:spcPts val="60"/>
              </a:spcAft>
              <a:buClrTx/>
              <a:buSzTx/>
              <a:buFont typeface="Arial" panose="020B0604020202020204" pitchFamily="34" charset="0"/>
              <a:buNone/>
              <a:tabLst/>
              <a:defRPr/>
            </a:pPr>
            <a:r>
              <a:rPr lang="en-US" b="1" dirty="0">
                <a:latin typeface="Aptos Light" panose="020B0004020202020204" pitchFamily="34" charset="0"/>
                <a:ea typeface="Aptos" panose="02000000000000000000" pitchFamily="2" charset="0"/>
              </a:rPr>
              <a:t>Guidelines for Font Use</a:t>
            </a:r>
          </a:p>
          <a:p>
            <a:pPr marL="628650" marR="0" lvl="1"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dirty="0">
                <a:latin typeface="Aptos Light" panose="020B0004020202020204" pitchFamily="34" charset="0"/>
                <a:ea typeface="Aptos" panose="02000000000000000000" pitchFamily="2" charset="0"/>
              </a:rPr>
              <a:t>Aptos is ORNL’s presentation typeface and is embedded as the default font in PowerPoint.</a:t>
            </a:r>
          </a:p>
          <a:p>
            <a:pPr marL="628650" marR="0" lvl="1" indent="-171450" algn="l" defTabSz="914400" rtl="0" eaLnBrk="1" fontAlgn="auto" latinLnBrk="0" hangingPunct="1">
              <a:lnSpc>
                <a:spcPct val="90000"/>
              </a:lnSpc>
              <a:spcBef>
                <a:spcPts val="1200"/>
              </a:spcBef>
              <a:spcAft>
                <a:spcPts val="60"/>
              </a:spcAft>
              <a:buClrTx/>
              <a:buSzTx/>
              <a:buFont typeface="Arial" panose="020B0604020202020204" pitchFamily="34" charset="0"/>
              <a:buChar char="•"/>
              <a:tabLst/>
              <a:defRPr/>
            </a:pPr>
            <a:r>
              <a:rPr lang="en-US" dirty="0">
                <a:latin typeface="Aptos Light" panose="020B0004020202020204" pitchFamily="34" charset="0"/>
                <a:ea typeface="Aptos" panose="02000000000000000000" pitchFamily="2" charset="0"/>
              </a:rPr>
              <a:t>The default sizes built into the slide master were selected to ensure readability.</a:t>
            </a:r>
          </a:p>
          <a:p>
            <a:pPr marL="628650" lvl="1"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Use only the fonts and recommended sizes provided in the template.</a:t>
            </a:r>
          </a:p>
          <a:p>
            <a:pPr marL="628650" lvl="1"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Headline text should be no larger than 32pt and body copy no smaller than 16pt.</a:t>
            </a:r>
          </a:p>
          <a:p>
            <a:pPr marL="628650" lvl="1"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Sub-headline text should be no larger than 24pt and no smaller than 16pt.</a:t>
            </a:r>
          </a:p>
          <a:p>
            <a:pPr marL="628650" lvl="1"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Body text should not be as large as the Headline or Sub-headline text but should be no smaller than 16pt.</a:t>
            </a:r>
          </a:p>
          <a:p>
            <a:pPr marL="628650" lvl="1"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Captions and labels should be no smaller than 14pt.</a:t>
            </a:r>
            <a:endParaRPr lang="en-US" dirty="0">
              <a:latin typeface="Aptos Light" panose="020B0004020202020204" pitchFamily="34" charset="0"/>
              <a:ea typeface="Aptos" panose="02000000000000000000" pitchFamily="2" charset="0"/>
            </a:endParaRPr>
          </a:p>
          <a:p>
            <a:pPr marL="0" marR="0" lvl="0" indent="0" algn="l" defTabSz="914400" rtl="0" eaLnBrk="1" fontAlgn="auto" latinLnBrk="0" hangingPunct="1">
              <a:lnSpc>
                <a:spcPct val="90000"/>
              </a:lnSpc>
              <a:spcBef>
                <a:spcPts val="1200"/>
              </a:spcBef>
              <a:spcAft>
                <a:spcPts val="60"/>
              </a:spcAft>
              <a:buClrTx/>
              <a:buSzTx/>
              <a:buFontTx/>
              <a:buNone/>
              <a:tabLst/>
              <a:defRPr/>
            </a:pPr>
            <a:endParaRPr lang="en-US" dirty="0">
              <a:latin typeface="Aptos Light" panose="020B0004020202020204" pitchFamily="34" charset="0"/>
              <a:ea typeface="Aptos" panose="02000000000000000000" pitchFamily="2" charset="0"/>
            </a:endParaRPr>
          </a:p>
          <a:p>
            <a:pPr marL="0" indent="0">
              <a:lnSpc>
                <a:spcPct val="90000"/>
              </a:lnSpc>
              <a:spcBef>
                <a:spcPts val="1200"/>
              </a:spcBef>
              <a:spcAft>
                <a:spcPts val="60"/>
              </a:spcAft>
              <a:buFont typeface="Arial" panose="020B0604020202020204" pitchFamily="34" charset="0"/>
              <a:buNone/>
            </a:pPr>
            <a:r>
              <a:rPr lang="en-US" b="1" dirty="0">
                <a:effectLst/>
                <a:latin typeface="Aptos Light" panose="020B0004020202020204" pitchFamily="34" charset="0"/>
                <a:ea typeface="Aptos" panose="02000000000000000000" pitchFamily="2" charset="0"/>
              </a:rPr>
              <a:t>Learn more about ORNL fonts</a:t>
            </a:r>
          </a:p>
          <a:p>
            <a:pPr marL="628650" lvl="1" indent="-171450">
              <a:lnSpc>
                <a:spcPct val="90000"/>
              </a:lnSpc>
              <a:spcBef>
                <a:spcPts val="1200"/>
              </a:spcBef>
              <a:spcAft>
                <a:spcPts val="60"/>
              </a:spcAft>
              <a:buFont typeface="Arial" panose="020B0604020202020204" pitchFamily="34" charset="0"/>
              <a:buChar char="•"/>
            </a:pPr>
            <a:r>
              <a:rPr lang="en-US" b="0" dirty="0">
                <a:latin typeface="Aptos Light" panose="020B0004020202020204" pitchFamily="34" charset="0"/>
                <a:ea typeface="Aptos" panose="02000000000000000000" pitchFamily="2" charset="0"/>
              </a:rPr>
              <a:t>https://</a:t>
            </a:r>
            <a:r>
              <a:rPr lang="en-US" b="0" dirty="0" err="1">
                <a:latin typeface="Aptos Light" panose="020B0004020202020204" pitchFamily="34" charset="0"/>
                <a:ea typeface="Aptos" panose="02000000000000000000" pitchFamily="2" charset="0"/>
              </a:rPr>
              <a:t>ornl.sharepoint.com</a:t>
            </a:r>
            <a:r>
              <a:rPr lang="en-US" b="0" dirty="0">
                <a:latin typeface="Aptos Light" panose="020B0004020202020204" pitchFamily="34" charset="0"/>
                <a:ea typeface="Aptos" panose="02000000000000000000" pitchFamily="2" charset="0"/>
              </a:rPr>
              <a:t>/sites/branding/</a:t>
            </a:r>
            <a:r>
              <a:rPr lang="en-US" b="0" dirty="0" err="1">
                <a:latin typeface="Aptos Light" panose="020B0004020202020204" pitchFamily="34" charset="0"/>
                <a:ea typeface="Aptos" panose="02000000000000000000" pitchFamily="2" charset="0"/>
              </a:rPr>
              <a:t>SitePages</a:t>
            </a:r>
            <a:r>
              <a:rPr lang="en-US" b="0" dirty="0">
                <a:latin typeface="Aptos Light" panose="020B0004020202020204" pitchFamily="34" charset="0"/>
                <a:ea typeface="Aptos" panose="02000000000000000000" pitchFamily="2" charset="0"/>
              </a:rPr>
              <a:t>/</a:t>
            </a:r>
            <a:r>
              <a:rPr lang="en-US" b="0" dirty="0" err="1">
                <a:latin typeface="Aptos Light" panose="020B0004020202020204" pitchFamily="34" charset="0"/>
                <a:ea typeface="Aptos" panose="02000000000000000000" pitchFamily="2" charset="0"/>
              </a:rPr>
              <a:t>typography.aspx</a:t>
            </a:r>
            <a:endParaRPr lang="en-US" sz="1200" dirty="0">
              <a:latin typeface="Aptos Light" panose="020B0004020202020204" pitchFamily="34" charset="0"/>
              <a:ea typeface="Aptos" panose="02000000000000000000" pitchFamily="2" charset="0"/>
            </a:endParaRPr>
          </a:p>
        </p:txBody>
      </p:sp>
      <p:sp>
        <p:nvSpPr>
          <p:cNvPr id="4" name="Slide Number Placeholder 3">
            <a:extLst>
              <a:ext uri="{FF2B5EF4-FFF2-40B4-BE49-F238E27FC236}">
                <a16:creationId xmlns:a16="http://schemas.microsoft.com/office/drawing/2014/main" id="{33EE734E-7C34-2600-792D-29AEFDA6F44D}"/>
              </a:ext>
            </a:extLst>
          </p:cNvPr>
          <p:cNvSpPr>
            <a:spLocks noGrp="1"/>
          </p:cNvSpPr>
          <p:nvPr>
            <p:ph type="sldNum" sz="quarter" idx="5"/>
          </p:nvPr>
        </p:nvSpPr>
        <p:spPr/>
        <p:txBody>
          <a:bodyPr/>
          <a:lstStyle/>
          <a:p>
            <a:fld id="{CEEA2CD3-FB95-D94F-9F04-F9F995EAB822}" type="slidenum">
              <a:rPr lang="en-US" smtClean="0"/>
              <a:t>20</a:t>
            </a:fld>
            <a:endParaRPr lang="en-US"/>
          </a:p>
        </p:txBody>
      </p:sp>
    </p:spTree>
    <p:extLst>
      <p:ext uri="{BB962C8B-B14F-4D97-AF65-F5344CB8AC3E}">
        <p14:creationId xmlns:p14="http://schemas.microsoft.com/office/powerpoint/2010/main" val="2044491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298F1-1E9C-2300-94F4-10F56D980C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DB3F45-00A1-24D6-2418-6AE249A2443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7AA3BBB-0965-8602-5981-ACE7728416BC}"/>
              </a:ext>
            </a:extLst>
          </p:cNvPr>
          <p:cNvSpPr>
            <a:spLocks noGrp="1"/>
          </p:cNvSpPr>
          <p:nvPr>
            <p:ph type="body" idx="1"/>
          </p:nvPr>
        </p:nvSpPr>
        <p:spPr/>
        <p:txBody>
          <a:bodyPr/>
          <a:lstStyle/>
          <a:p>
            <a:pPr marL="0" marR="0">
              <a:lnSpc>
                <a:spcPct val="90000"/>
              </a:lnSpc>
              <a:spcBef>
                <a:spcPts val="1200"/>
              </a:spcBef>
              <a:spcAft>
                <a:spcPts val="60"/>
              </a:spcAft>
              <a:buNone/>
            </a:pPr>
            <a:r>
              <a:rPr lang="en-US" sz="1200" b="1" kern="100" dirty="0">
                <a:effectLst/>
                <a:latin typeface="Aptos Light" panose="020B0004020202020204" pitchFamily="34" charset="0"/>
                <a:ea typeface="Aptos" panose="02000000000000000000" pitchFamily="2" charset="0"/>
                <a:cs typeface="Times New Roman" panose="02020603050405020304" pitchFamily="18" charset="0"/>
              </a:rPr>
              <a:t>Guidelines for Color Use</a:t>
            </a:r>
            <a:endParaRPr lang="en-US" sz="1200" kern="100" dirty="0">
              <a:effectLst/>
              <a:latin typeface="Aptos Light" panose="020B0004020202020204" pitchFamily="34" charset="0"/>
              <a:ea typeface="Aptos" panose="02000000000000000000" pitchFamily="2" charset="0"/>
              <a:cs typeface="Times New Roman" panose="02020603050405020304" pitchFamily="18" charset="0"/>
            </a:endParaRPr>
          </a:p>
          <a:p>
            <a:pPr marL="628650" lvl="1" indent="-171450">
              <a:lnSpc>
                <a:spcPct val="90000"/>
              </a:lnSpc>
              <a:spcBef>
                <a:spcPts val="1200"/>
              </a:spcBef>
              <a:spcAft>
                <a:spcPts val="60"/>
              </a:spcAft>
              <a:buFont typeface="Arial" panose="020B0604020202020204" pitchFamily="34" charset="0"/>
              <a:buChar char="•"/>
              <a:tabLst>
                <a:tab pos="457200" algn="l"/>
              </a:tabLst>
            </a:pPr>
            <a:r>
              <a:rPr lang="en-US" kern="100" dirty="0">
                <a:effectLst/>
                <a:latin typeface="Aptos Light" panose="020B0004020202020204" pitchFamily="34" charset="0"/>
                <a:ea typeface="Aptos" panose="02000000000000000000" pitchFamily="2" charset="0"/>
                <a:cs typeface="Times New Roman" panose="02020603050405020304" pitchFamily="18" charset="0"/>
              </a:rPr>
              <a:t>ORNL’s color palette is embedded in the presentation template.</a:t>
            </a:r>
          </a:p>
          <a:p>
            <a:pPr marL="628650" lvl="1" indent="-171450">
              <a:lnSpc>
                <a:spcPct val="90000"/>
              </a:lnSpc>
              <a:spcBef>
                <a:spcPts val="1200"/>
              </a:spcBef>
              <a:spcAft>
                <a:spcPts val="60"/>
              </a:spcAft>
              <a:buFont typeface="Arial" panose="020B0604020202020204" pitchFamily="34" charset="0"/>
              <a:buChar char="•"/>
              <a:tabLst>
                <a:tab pos="457200" algn="l"/>
              </a:tabLst>
            </a:pPr>
            <a:r>
              <a:rPr lang="en-US" kern="100" dirty="0">
                <a:effectLst/>
                <a:latin typeface="Aptos Light" panose="020B0004020202020204" pitchFamily="34" charset="0"/>
                <a:ea typeface="Aptos" panose="02000000000000000000" pitchFamily="2" charset="0"/>
                <a:cs typeface="Times New Roman" panose="02020603050405020304" pitchFamily="18" charset="0"/>
              </a:rPr>
              <a:t>Primary and Secondary colors may be used in all slides to help complement and highlight content.</a:t>
            </a:r>
          </a:p>
          <a:p>
            <a:pPr marL="628650" lvl="1" indent="-171450">
              <a:lnSpc>
                <a:spcPct val="90000"/>
              </a:lnSpc>
              <a:spcBef>
                <a:spcPts val="1200"/>
              </a:spcBef>
              <a:spcAft>
                <a:spcPts val="60"/>
              </a:spcAft>
              <a:buFont typeface="Arial" panose="020B0604020202020204" pitchFamily="34" charset="0"/>
              <a:buChar char="•"/>
              <a:tabLst>
                <a:tab pos="457200" algn="l"/>
              </a:tabLst>
            </a:pPr>
            <a:r>
              <a:rPr lang="en-US" kern="100" dirty="0">
                <a:effectLst/>
                <a:latin typeface="Aptos Light" panose="020B0004020202020204" pitchFamily="34" charset="0"/>
                <a:ea typeface="Aptos" panose="02000000000000000000" pitchFamily="2" charset="0"/>
                <a:cs typeface="Times New Roman" panose="02020603050405020304" pitchFamily="18" charset="0"/>
              </a:rPr>
              <a:t>Accent colors are not required for use. They may be used in materials when applicable and needed to provide contrast. </a:t>
            </a:r>
          </a:p>
          <a:p>
            <a:pPr marL="628650" lvl="1" indent="-171450">
              <a:lnSpc>
                <a:spcPct val="90000"/>
              </a:lnSpc>
              <a:spcBef>
                <a:spcPts val="1200"/>
              </a:spcBef>
              <a:spcAft>
                <a:spcPts val="60"/>
              </a:spcAft>
              <a:buFont typeface="Arial" panose="020B0604020202020204" pitchFamily="34" charset="0"/>
              <a:buChar char="•"/>
              <a:tabLst>
                <a:tab pos="457200" algn="l"/>
              </a:tabLst>
            </a:pPr>
            <a:r>
              <a:rPr lang="en-US" kern="100" dirty="0">
                <a:effectLst/>
                <a:latin typeface="Aptos Light" panose="020B0004020202020204" pitchFamily="34" charset="0"/>
                <a:ea typeface="Aptos" panose="02000000000000000000" pitchFamily="2" charset="0"/>
                <a:cs typeface="Times New Roman" panose="02020603050405020304" pitchFamily="18" charset="0"/>
              </a:rPr>
              <a:t>Accent colors should never appear as the dominant color in any slide.</a:t>
            </a:r>
            <a:endParaRPr lang="en-US" sz="1200" kern="100" dirty="0">
              <a:effectLst/>
              <a:latin typeface="Aptos Light" panose="020B0004020202020204" pitchFamily="34" charset="0"/>
              <a:ea typeface="Aptos" panose="02000000000000000000" pitchFamily="2" charset="0"/>
              <a:cs typeface="Times New Roman" panose="02020603050405020304" pitchFamily="18" charset="0"/>
            </a:endParaRPr>
          </a:p>
          <a:p>
            <a:pPr marL="0" marR="0">
              <a:lnSpc>
                <a:spcPct val="90000"/>
              </a:lnSpc>
              <a:spcBef>
                <a:spcPts val="1200"/>
              </a:spcBef>
              <a:spcAft>
                <a:spcPts val="60"/>
              </a:spcAft>
            </a:pPr>
            <a:endParaRPr lang="en-US" sz="1200" kern="100" dirty="0">
              <a:effectLst/>
              <a:latin typeface="Aptos Light" panose="020B0004020202020204" pitchFamily="34" charset="0"/>
              <a:ea typeface="Aptos" panose="02000000000000000000" pitchFamily="2" charset="0"/>
              <a:cs typeface="Times New Roman" panose="02020603050405020304" pitchFamily="18" charset="0"/>
            </a:endParaRPr>
          </a:p>
          <a:p>
            <a:pPr marL="0" indent="0">
              <a:lnSpc>
                <a:spcPct val="90000"/>
              </a:lnSpc>
              <a:spcBef>
                <a:spcPts val="1200"/>
              </a:spcBef>
              <a:spcAft>
                <a:spcPts val="60"/>
              </a:spcAft>
              <a:buFont typeface="Arial" panose="020B0604020202020204" pitchFamily="34" charset="0"/>
              <a:buNone/>
            </a:pPr>
            <a:r>
              <a:rPr lang="en-US" b="1" dirty="0">
                <a:effectLst/>
                <a:latin typeface="Aptos Light" panose="020B0004020202020204" pitchFamily="34" charset="0"/>
                <a:ea typeface="Aptos" panose="02000000000000000000" pitchFamily="2" charset="0"/>
              </a:rPr>
              <a:t>Learn more about ORNL color palette</a:t>
            </a:r>
          </a:p>
          <a:p>
            <a:pPr marL="628650" lvl="1" indent="-171450">
              <a:lnSpc>
                <a:spcPct val="90000"/>
              </a:lnSpc>
              <a:spcBef>
                <a:spcPts val="1200"/>
              </a:spcBef>
              <a:spcAft>
                <a:spcPts val="60"/>
              </a:spcAft>
              <a:buFont typeface="Arial" panose="020B0604020202020204" pitchFamily="34" charset="0"/>
              <a:buChar char="•"/>
            </a:pPr>
            <a:r>
              <a:rPr lang="en-US" b="0" dirty="0">
                <a:latin typeface="Aptos Light" panose="020B0004020202020204" pitchFamily="34" charset="0"/>
                <a:ea typeface="Aptos" panose="02000000000000000000" pitchFamily="2" charset="0"/>
              </a:rPr>
              <a:t>https://</a:t>
            </a:r>
            <a:r>
              <a:rPr lang="en-US" b="0" dirty="0" err="1">
                <a:latin typeface="Aptos Light" panose="020B0004020202020204" pitchFamily="34" charset="0"/>
                <a:ea typeface="Aptos" panose="02000000000000000000" pitchFamily="2" charset="0"/>
              </a:rPr>
              <a:t>ornl.sharepoint.com</a:t>
            </a:r>
            <a:r>
              <a:rPr lang="en-US" b="0" dirty="0">
                <a:latin typeface="Aptos Light" panose="020B0004020202020204" pitchFamily="34" charset="0"/>
                <a:ea typeface="Aptos" panose="02000000000000000000" pitchFamily="2" charset="0"/>
              </a:rPr>
              <a:t>/sites/branding/</a:t>
            </a:r>
            <a:r>
              <a:rPr lang="en-US" b="0" dirty="0" err="1">
                <a:latin typeface="Aptos Light" panose="020B0004020202020204" pitchFamily="34" charset="0"/>
                <a:ea typeface="Aptos" panose="02000000000000000000" pitchFamily="2" charset="0"/>
              </a:rPr>
              <a:t>SitePages</a:t>
            </a:r>
            <a:r>
              <a:rPr lang="en-US" b="0" dirty="0">
                <a:latin typeface="Aptos Light" panose="020B0004020202020204" pitchFamily="34" charset="0"/>
                <a:ea typeface="Aptos" panose="02000000000000000000" pitchFamily="2" charset="0"/>
              </a:rPr>
              <a:t>/</a:t>
            </a:r>
            <a:r>
              <a:rPr lang="en-US" b="0" dirty="0" err="1">
                <a:latin typeface="Aptos Light" panose="020B0004020202020204" pitchFamily="34" charset="0"/>
                <a:ea typeface="Aptos" panose="02000000000000000000" pitchFamily="2" charset="0"/>
              </a:rPr>
              <a:t>color_palette.aspx</a:t>
            </a:r>
            <a:r>
              <a:rPr lang="en-US" b="0" dirty="0">
                <a:latin typeface="Aptos Light" panose="020B0004020202020204" pitchFamily="34" charset="0"/>
                <a:ea typeface="Aptos" panose="02000000000000000000" pitchFamily="2" charset="0"/>
              </a:rPr>
              <a:t> </a:t>
            </a:r>
            <a:endParaRPr lang="en-US" sz="1200" dirty="0">
              <a:latin typeface="Aptos Light" panose="020B0004020202020204" pitchFamily="34" charset="0"/>
              <a:ea typeface="Aptos" panose="02000000000000000000" pitchFamily="2" charset="0"/>
            </a:endParaRPr>
          </a:p>
          <a:p>
            <a:pPr marL="171450" indent="-171450">
              <a:lnSpc>
                <a:spcPct val="90000"/>
              </a:lnSpc>
              <a:spcBef>
                <a:spcPts val="1200"/>
              </a:spcBef>
              <a:spcAft>
                <a:spcPts val="60"/>
              </a:spcAft>
              <a:buFont typeface="Arial" panose="020B0604020202020204" pitchFamily="34" charset="0"/>
              <a:buChar char="•"/>
            </a:pPr>
            <a:endParaRPr lang="en-US" sz="1200" dirty="0">
              <a:latin typeface="Aptos Light" panose="020B0004020202020204" pitchFamily="34" charset="0"/>
              <a:ea typeface="Aptos" panose="02000000000000000000" pitchFamily="2" charset="0"/>
            </a:endParaRPr>
          </a:p>
          <a:p>
            <a:pPr marL="0" marR="0" lvl="0" indent="0" algn="l" defTabSz="914400" rtl="0" eaLnBrk="1" fontAlgn="auto" latinLnBrk="0" hangingPunct="1">
              <a:lnSpc>
                <a:spcPct val="90000"/>
              </a:lnSpc>
              <a:spcBef>
                <a:spcPts val="1200"/>
              </a:spcBef>
              <a:spcAft>
                <a:spcPts val="60"/>
              </a:spcAft>
              <a:buClrTx/>
              <a:buSzTx/>
              <a:buFontTx/>
              <a:buNone/>
              <a:tabLst/>
              <a:defRPr/>
            </a:pPr>
            <a:endParaRPr lang="en-US" b="1" dirty="0">
              <a:latin typeface="Aptos Light" panose="020B0004020202020204" pitchFamily="34" charset="0"/>
              <a:ea typeface="Aptos" panose="02000000000000000000" pitchFamily="2" charset="0"/>
            </a:endParaRPr>
          </a:p>
        </p:txBody>
      </p:sp>
      <p:sp>
        <p:nvSpPr>
          <p:cNvPr id="4" name="Slide Number Placeholder 3">
            <a:extLst>
              <a:ext uri="{FF2B5EF4-FFF2-40B4-BE49-F238E27FC236}">
                <a16:creationId xmlns:a16="http://schemas.microsoft.com/office/drawing/2014/main" id="{8F8D5D46-4C4B-01FE-1DBD-47E3A6C323FE}"/>
              </a:ext>
            </a:extLst>
          </p:cNvPr>
          <p:cNvSpPr>
            <a:spLocks noGrp="1"/>
          </p:cNvSpPr>
          <p:nvPr>
            <p:ph type="sldNum" sz="quarter" idx="5"/>
          </p:nvPr>
        </p:nvSpPr>
        <p:spPr/>
        <p:txBody>
          <a:bodyPr/>
          <a:lstStyle/>
          <a:p>
            <a:fld id="{CEEA2CD3-FB95-D94F-9F04-F9F995EAB822}" type="slidenum">
              <a:rPr lang="en-US" smtClean="0"/>
              <a:t>21</a:t>
            </a:fld>
            <a:endParaRPr lang="en-US"/>
          </a:p>
        </p:txBody>
      </p:sp>
    </p:spTree>
    <p:extLst>
      <p:ext uri="{BB962C8B-B14F-4D97-AF65-F5344CB8AC3E}">
        <p14:creationId xmlns:p14="http://schemas.microsoft.com/office/powerpoint/2010/main" val="2736607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5097-CC2E-ABA4-AE52-52F6B890D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242223-ABB3-359E-7ABD-C6B33CFE22C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AC41443-E731-49DB-5B46-61CE1FBFE3DD}"/>
              </a:ext>
            </a:extLst>
          </p:cNvPr>
          <p:cNvSpPr>
            <a:spLocks noGrp="1"/>
          </p:cNvSpPr>
          <p:nvPr>
            <p:ph type="body" idx="1"/>
          </p:nvPr>
        </p:nvSpPr>
        <p:spPr>
          <a:xfrm>
            <a:off x="685800" y="4400550"/>
            <a:ext cx="5486400" cy="3890010"/>
          </a:xfrm>
        </p:spPr>
        <p:txBody>
          <a:bodyPr/>
          <a:lstStyle/>
          <a:p>
            <a:pPr marL="0" marR="0">
              <a:lnSpc>
                <a:spcPct val="90000"/>
              </a:lnSpc>
              <a:spcBef>
                <a:spcPts val="1200"/>
              </a:spcBef>
              <a:spcAft>
                <a:spcPts val="60"/>
              </a:spcAft>
              <a:buNone/>
            </a:pPr>
            <a:r>
              <a:rPr lang="en-US" sz="1200" b="1" kern="100" dirty="0">
                <a:effectLst/>
                <a:latin typeface="Aptos Light" panose="020B0004020202020204" pitchFamily="34" charset="0"/>
                <a:ea typeface="Aptos" panose="02000000000000000000" pitchFamily="2" charset="0"/>
                <a:cs typeface="Times New Roman" panose="02020603050405020304" pitchFamily="18" charset="0"/>
              </a:rPr>
              <a:t>Best Practices for Slide Headlines</a:t>
            </a:r>
            <a:endParaRPr lang="en-US" sz="1200" kern="100" dirty="0">
              <a:effectLst/>
              <a:latin typeface="Aptos Light" panose="020B0004020202020204" pitchFamily="34" charset="0"/>
              <a:ea typeface="Aptos" panose="02000000000000000000" pitchFamily="2" charset="0"/>
              <a:cs typeface="Times New Roman" panose="02020603050405020304" pitchFamily="18" charset="0"/>
            </a:endParaRPr>
          </a:p>
          <a:p>
            <a:pPr marL="628650" lvl="1" indent="-171450">
              <a:lnSpc>
                <a:spcPct val="90000"/>
              </a:lnSpc>
              <a:spcBef>
                <a:spcPts val="1200"/>
              </a:spcBef>
              <a:spcAft>
                <a:spcPts val="60"/>
              </a:spcAft>
              <a:buFont typeface="Arial" panose="020B0604020202020204" pitchFamily="34" charset="0"/>
              <a:buChar char="•"/>
              <a:tabLst>
                <a:tab pos="457200" algn="l"/>
              </a:tabLst>
            </a:pPr>
            <a:r>
              <a:rPr lang="en-US" kern="100" dirty="0">
                <a:effectLst/>
                <a:latin typeface="Aptos Light" panose="020B0004020202020204" pitchFamily="34" charset="0"/>
                <a:ea typeface="Aptos" panose="02000000000000000000" pitchFamily="2" charset="0"/>
                <a:cs typeface="Times New Roman" panose="02020603050405020304" pitchFamily="18" charset="0"/>
              </a:rPr>
              <a:t>Use a full-sentence headline to assert the main idea of each slide.</a:t>
            </a:r>
          </a:p>
          <a:p>
            <a:pPr marL="628650" lvl="1" indent="-171450">
              <a:lnSpc>
                <a:spcPct val="90000"/>
              </a:lnSpc>
              <a:spcBef>
                <a:spcPts val="1200"/>
              </a:spcBef>
              <a:spcAft>
                <a:spcPts val="60"/>
              </a:spcAft>
              <a:buFont typeface="Arial" panose="020B0604020202020204" pitchFamily="34" charset="0"/>
              <a:buChar char="•"/>
              <a:tabLst>
                <a:tab pos="457200" algn="l"/>
              </a:tabLst>
            </a:pPr>
            <a:r>
              <a:rPr lang="en-US" kern="100" dirty="0">
                <a:effectLst/>
                <a:latin typeface="Aptos Light" panose="020B0004020202020204" pitchFamily="34" charset="0"/>
                <a:ea typeface="Aptos" panose="02000000000000000000" pitchFamily="2" charset="0"/>
                <a:cs typeface="Times New Roman" panose="02020603050405020304" pitchFamily="18" charset="0"/>
              </a:rPr>
              <a:t>Keep additional text to a minimum. Use the notes section for additional details.</a:t>
            </a:r>
          </a:p>
          <a:p>
            <a:pPr marL="0" marR="0">
              <a:lnSpc>
                <a:spcPct val="90000"/>
              </a:lnSpc>
              <a:spcBef>
                <a:spcPts val="1200"/>
              </a:spcBef>
              <a:spcAft>
                <a:spcPts val="60"/>
              </a:spcAft>
              <a:buNone/>
            </a:pPr>
            <a:endParaRPr lang="en-US" sz="1200" b="1" kern="100" dirty="0">
              <a:effectLst/>
              <a:latin typeface="Aptos Light" panose="020B0004020202020204" pitchFamily="34" charset="0"/>
              <a:ea typeface="Aptos" panose="02000000000000000000" pitchFamily="2" charset="0"/>
              <a:cs typeface="Times New Roman" panose="02020603050405020304" pitchFamily="18" charset="0"/>
            </a:endParaRPr>
          </a:p>
          <a:p>
            <a:pPr marL="0" marR="0">
              <a:lnSpc>
                <a:spcPct val="90000"/>
              </a:lnSpc>
              <a:spcBef>
                <a:spcPts val="1200"/>
              </a:spcBef>
              <a:spcAft>
                <a:spcPts val="60"/>
              </a:spcAft>
              <a:buNone/>
            </a:pPr>
            <a:r>
              <a:rPr lang="en-US" sz="1200" b="1" kern="100" dirty="0">
                <a:effectLst/>
                <a:latin typeface="Aptos Light" panose="020B0004020202020204" pitchFamily="34" charset="0"/>
                <a:ea typeface="Aptos" panose="02000000000000000000" pitchFamily="2" charset="0"/>
                <a:cs typeface="Times New Roman" panose="02020603050405020304" pitchFamily="18" charset="0"/>
              </a:rPr>
              <a:t>Presentation Development Process</a:t>
            </a:r>
            <a:endParaRPr lang="en-US" sz="1200" kern="100" dirty="0">
              <a:effectLst/>
              <a:latin typeface="Aptos Light" panose="020B0004020202020204" pitchFamily="34" charset="0"/>
              <a:ea typeface="Aptos" panose="02000000000000000000" pitchFamily="2" charset="0"/>
              <a:cs typeface="Times New Roman" panose="02020603050405020304" pitchFamily="18" charset="0"/>
            </a:endParaRPr>
          </a:p>
          <a:p>
            <a:pPr marL="628650" lvl="1" indent="-171450">
              <a:lnSpc>
                <a:spcPct val="90000"/>
              </a:lnSpc>
              <a:spcBef>
                <a:spcPts val="1200"/>
              </a:spcBef>
              <a:spcAft>
                <a:spcPts val="60"/>
              </a:spcAft>
              <a:buFont typeface="Arial" panose="020B0604020202020204" pitchFamily="34" charset="0"/>
              <a:buChar char="•"/>
              <a:tabLst>
                <a:tab pos="457200" algn="l"/>
              </a:tabLst>
            </a:pPr>
            <a:r>
              <a:rPr lang="en-US" kern="100" dirty="0">
                <a:effectLst/>
                <a:latin typeface="Aptos Light" panose="020B0004020202020204" pitchFamily="34" charset="0"/>
                <a:ea typeface="Aptos" panose="02000000000000000000" pitchFamily="2" charset="0"/>
                <a:cs typeface="Times New Roman" panose="02020603050405020304" pitchFamily="18" charset="0"/>
              </a:rPr>
              <a:t>Consider your audience. When making choices on presentation content, slide design, and delivery, ask, "What is the most effective way to communicate with this audience?”</a:t>
            </a:r>
          </a:p>
          <a:p>
            <a:pPr marL="628650" lvl="1" indent="-171450">
              <a:lnSpc>
                <a:spcPct val="90000"/>
              </a:lnSpc>
              <a:spcBef>
                <a:spcPts val="1200"/>
              </a:spcBef>
              <a:spcAft>
                <a:spcPts val="60"/>
              </a:spcAft>
              <a:buFont typeface="Arial" panose="020B0604020202020204" pitchFamily="34" charset="0"/>
              <a:buChar char="•"/>
              <a:tabLst>
                <a:tab pos="457200" algn="l"/>
              </a:tabLst>
            </a:pPr>
            <a:r>
              <a:rPr lang="en-US" kern="100" dirty="0">
                <a:effectLst/>
                <a:latin typeface="Aptos Light" panose="020B0004020202020204" pitchFamily="34" charset="0"/>
                <a:ea typeface="Aptos" panose="02000000000000000000" pitchFamily="2" charset="0"/>
                <a:cs typeface="Times New Roman" panose="02020603050405020304" pitchFamily="18" charset="0"/>
              </a:rPr>
              <a:t>Determine the primary take away.</a:t>
            </a:r>
            <a:r>
              <a:rPr lang="en-US" i="1" kern="100" dirty="0">
                <a:effectLst/>
                <a:latin typeface="Aptos Light" panose="020B0004020202020204" pitchFamily="34" charset="0"/>
                <a:ea typeface="Aptos" panose="02000000000000000000" pitchFamily="2" charset="0"/>
                <a:cs typeface="Times New Roman" panose="02020603050405020304" pitchFamily="18" charset="0"/>
              </a:rPr>
              <a:t> </a:t>
            </a:r>
            <a:r>
              <a:rPr lang="en-US" kern="100" dirty="0">
                <a:effectLst/>
                <a:latin typeface="Aptos Light" panose="020B0004020202020204" pitchFamily="34" charset="0"/>
                <a:ea typeface="Aptos" panose="02000000000000000000" pitchFamily="2" charset="0"/>
                <a:cs typeface="Times New Roman" panose="02020603050405020304" pitchFamily="18" charset="0"/>
              </a:rPr>
              <a:t>What is the most important message of the presentation? Write down that message as a single sentence. What information does the audience need to know to fully digest the primary take away message?</a:t>
            </a:r>
          </a:p>
          <a:p>
            <a:pPr marL="628650" lvl="1" indent="-171450">
              <a:lnSpc>
                <a:spcPct val="90000"/>
              </a:lnSpc>
              <a:spcBef>
                <a:spcPts val="1200"/>
              </a:spcBef>
              <a:spcAft>
                <a:spcPts val="60"/>
              </a:spcAft>
              <a:buFont typeface="Arial" panose="020B0604020202020204" pitchFamily="34" charset="0"/>
              <a:buChar char="•"/>
              <a:tabLst>
                <a:tab pos="457200" algn="l"/>
              </a:tabLst>
            </a:pPr>
            <a:r>
              <a:rPr lang="en-US" kern="100" dirty="0">
                <a:effectLst/>
                <a:latin typeface="Aptos Light" panose="020B0004020202020204" pitchFamily="34" charset="0"/>
                <a:ea typeface="Aptos" panose="02000000000000000000" pitchFamily="2" charset="0"/>
                <a:cs typeface="Times New Roman" panose="02020603050405020304" pitchFamily="18" charset="0"/>
              </a:rPr>
              <a:t>Develop 2–4 supporting messages. Write out in complete sentences the key points that lead your audience to understanding your primary take away.</a:t>
            </a:r>
          </a:p>
          <a:p>
            <a:pPr marL="628650" lvl="1" indent="-171450">
              <a:lnSpc>
                <a:spcPct val="90000"/>
              </a:lnSpc>
              <a:spcBef>
                <a:spcPts val="1200"/>
              </a:spcBef>
              <a:spcAft>
                <a:spcPts val="60"/>
              </a:spcAft>
              <a:buFont typeface="Arial" panose="020B0604020202020204" pitchFamily="34" charset="0"/>
              <a:buChar char="•"/>
              <a:tabLst>
                <a:tab pos="457200" algn="l"/>
              </a:tabLst>
            </a:pPr>
            <a:r>
              <a:rPr lang="en-US" kern="100" dirty="0">
                <a:effectLst/>
                <a:latin typeface="Aptos Light" panose="020B0004020202020204" pitchFamily="34" charset="0"/>
                <a:ea typeface="Aptos" panose="02000000000000000000" pitchFamily="2" charset="0"/>
                <a:cs typeface="Times New Roman" panose="02020603050405020304" pitchFamily="18" charset="0"/>
              </a:rPr>
              <a:t>Build your presentation. Take the full sentence messages you have created and put one sentence at the top of each slide. Next, find or create a visual image to support the message such as a picture, graph, diagram, or timeline. Any text on the body of the slide should be a call out describing a key feature of the visual.</a:t>
            </a:r>
          </a:p>
          <a:p>
            <a:pPr marL="0" marR="0">
              <a:lnSpc>
                <a:spcPct val="90000"/>
              </a:lnSpc>
              <a:spcBef>
                <a:spcPts val="1200"/>
              </a:spcBef>
              <a:spcAft>
                <a:spcPts val="60"/>
              </a:spcAft>
              <a:buNone/>
            </a:pPr>
            <a:endParaRPr lang="en-US" sz="1200" b="1" kern="100" dirty="0">
              <a:effectLst/>
              <a:latin typeface="Aptos Light" panose="020B0004020202020204" pitchFamily="34" charset="0"/>
              <a:ea typeface="Aptos" panose="02000000000000000000" pitchFamily="2" charset="0"/>
              <a:cs typeface="Times New Roman" panose="02020603050405020304" pitchFamily="18" charset="0"/>
            </a:endParaRPr>
          </a:p>
          <a:p>
            <a:pPr marL="0" marR="0">
              <a:lnSpc>
                <a:spcPct val="90000"/>
              </a:lnSpc>
              <a:spcBef>
                <a:spcPts val="1200"/>
              </a:spcBef>
              <a:spcAft>
                <a:spcPts val="60"/>
              </a:spcAft>
              <a:buNone/>
            </a:pPr>
            <a:r>
              <a:rPr lang="en-US" sz="1200" b="1" kern="100" dirty="0">
                <a:effectLst/>
                <a:latin typeface="Aptos Light" panose="020B0004020202020204" pitchFamily="34" charset="0"/>
                <a:ea typeface="Aptos" panose="02000000000000000000" pitchFamily="2" charset="0"/>
                <a:cs typeface="Times New Roman" panose="02020603050405020304" pitchFamily="18" charset="0"/>
              </a:rPr>
              <a:t>Pro Tips</a:t>
            </a:r>
            <a:endParaRPr lang="en-US" sz="1200" kern="100" dirty="0">
              <a:effectLst/>
              <a:latin typeface="Aptos Light" panose="020B0004020202020204" pitchFamily="34" charset="0"/>
              <a:ea typeface="Aptos" panose="02000000000000000000" pitchFamily="2" charset="0"/>
              <a:cs typeface="Times New Roman" panose="02020603050405020304" pitchFamily="18" charset="0"/>
            </a:endParaRPr>
          </a:p>
          <a:p>
            <a:pPr marL="628650" marR="0" lvl="1" indent="-171450">
              <a:lnSpc>
                <a:spcPct val="90000"/>
              </a:lnSpc>
              <a:spcBef>
                <a:spcPts val="1200"/>
              </a:spcBef>
              <a:spcAft>
                <a:spcPts val="60"/>
              </a:spcAft>
              <a:buFont typeface="Arial" panose="020B0604020202020204" pitchFamily="34" charset="0"/>
              <a:buChar char="•"/>
              <a:tabLst>
                <a:tab pos="457200" algn="l"/>
              </a:tabLst>
            </a:pPr>
            <a:r>
              <a:rPr lang="en-US" sz="1200" kern="100" dirty="0">
                <a:effectLst/>
                <a:latin typeface="Aptos Light" panose="020B0004020202020204" pitchFamily="34" charset="0"/>
                <a:ea typeface="Aptos" panose="02000000000000000000" pitchFamily="2" charset="0"/>
                <a:cs typeface="Times New Roman" panose="02020603050405020304" pitchFamily="18" charset="0"/>
              </a:rPr>
              <a:t>Ensure that your title, questions, and conclusion slides are visually appealing and that the visual elements used directly support your primary take-away message on each slide.</a:t>
            </a:r>
          </a:p>
          <a:p>
            <a:pPr marL="628650" marR="0" lvl="1" indent="-171450">
              <a:lnSpc>
                <a:spcPct val="90000"/>
              </a:lnSpc>
              <a:spcBef>
                <a:spcPts val="1200"/>
              </a:spcBef>
              <a:spcAft>
                <a:spcPts val="60"/>
              </a:spcAft>
              <a:buFont typeface="Arial" panose="020B0604020202020204" pitchFamily="34" charset="0"/>
              <a:buChar char="•"/>
              <a:tabLst>
                <a:tab pos="457200" algn="l"/>
              </a:tabLst>
            </a:pPr>
            <a:r>
              <a:rPr lang="en-US" sz="1200" kern="100" dirty="0">
                <a:effectLst/>
                <a:latin typeface="Aptos Light" panose="020B0004020202020204" pitchFamily="34" charset="0"/>
                <a:ea typeface="Aptos" panose="02000000000000000000" pitchFamily="2" charset="0"/>
                <a:cs typeface="Times New Roman" panose="02020603050405020304" pitchFamily="18" charset="0"/>
              </a:rPr>
              <a:t>Consider creating an informational sheet with extended notes and additional information to hand out before your presentation.</a:t>
            </a:r>
          </a:p>
          <a:p>
            <a:pPr>
              <a:lnSpc>
                <a:spcPct val="90000"/>
              </a:lnSpc>
              <a:spcBef>
                <a:spcPts val="1200"/>
              </a:spcBef>
              <a:spcAft>
                <a:spcPts val="60"/>
              </a:spcAft>
            </a:pPr>
            <a:endParaRPr lang="en-US" sz="1200" dirty="0">
              <a:latin typeface="Aptos Light" panose="020B0004020202020204" pitchFamily="34" charset="0"/>
              <a:ea typeface="Aptos" panose="02000000000000000000" pitchFamily="2" charset="0"/>
            </a:endParaRPr>
          </a:p>
        </p:txBody>
      </p:sp>
      <p:sp>
        <p:nvSpPr>
          <p:cNvPr id="4" name="Slide Number Placeholder 3">
            <a:extLst>
              <a:ext uri="{FF2B5EF4-FFF2-40B4-BE49-F238E27FC236}">
                <a16:creationId xmlns:a16="http://schemas.microsoft.com/office/drawing/2014/main" id="{0FF9A925-3CD1-96BC-73CC-D4EFD6BDCE9D}"/>
              </a:ext>
            </a:extLst>
          </p:cNvPr>
          <p:cNvSpPr>
            <a:spLocks noGrp="1"/>
          </p:cNvSpPr>
          <p:nvPr>
            <p:ph type="sldNum" sz="quarter" idx="5"/>
          </p:nvPr>
        </p:nvSpPr>
        <p:spPr/>
        <p:txBody>
          <a:bodyPr/>
          <a:lstStyle/>
          <a:p>
            <a:fld id="{CEEA2CD3-FB95-D94F-9F04-F9F995EAB822}" type="slidenum">
              <a:rPr lang="en-US" smtClean="0"/>
              <a:t>22</a:t>
            </a:fld>
            <a:endParaRPr lang="en-US"/>
          </a:p>
        </p:txBody>
      </p:sp>
    </p:spTree>
    <p:extLst>
      <p:ext uri="{BB962C8B-B14F-4D97-AF65-F5344CB8AC3E}">
        <p14:creationId xmlns:p14="http://schemas.microsoft.com/office/powerpoint/2010/main" val="1601620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7D484-158C-570B-C7F1-FFB79DB4B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BD2F1-9C58-D563-CA23-A1ADC8A33CE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A3093A7-198E-20DA-8874-77C064242557}"/>
              </a:ext>
            </a:extLst>
          </p:cNvPr>
          <p:cNvSpPr>
            <a:spLocks noGrp="1"/>
          </p:cNvSpPr>
          <p:nvPr>
            <p:ph type="body" idx="1"/>
          </p:nvPr>
        </p:nvSpPr>
        <p:spPr>
          <a:xfrm>
            <a:off x="685800" y="4400550"/>
            <a:ext cx="5486400" cy="4572762"/>
          </a:xfrm>
        </p:spPr>
        <p:txBody>
          <a:bodyPr/>
          <a:lstStyle/>
          <a:p>
            <a:pPr>
              <a:lnSpc>
                <a:spcPct val="90000"/>
              </a:lnSpc>
              <a:spcBef>
                <a:spcPts val="1200"/>
              </a:spcBef>
              <a:spcAft>
                <a:spcPts val="60"/>
              </a:spcAft>
            </a:pPr>
            <a:r>
              <a:rPr lang="en-US" b="1" dirty="0">
                <a:latin typeface="Aptos Light" panose="020B0004020202020204" pitchFamily="34" charset="0"/>
                <a:ea typeface="Aptos" panose="02000000000000000000" pitchFamily="2" charset="0"/>
              </a:rPr>
              <a:t>Best Practices for Visuals</a:t>
            </a:r>
          </a:p>
          <a:p>
            <a:pPr marL="628650" lvl="1" indent="-171450">
              <a:lnSpc>
                <a:spcPct val="90000"/>
              </a:lnSpc>
              <a:spcBef>
                <a:spcPts val="1200"/>
              </a:spcBef>
              <a:spcAft>
                <a:spcPts val="60"/>
              </a:spcAft>
              <a:buFont typeface="Arial" panose="020B0604020202020204" pitchFamily="34" charset="0"/>
              <a:buChar char="•"/>
            </a:pPr>
            <a:r>
              <a:rPr lang="en-US" dirty="0">
                <a:latin typeface="Aptos Light" panose="020B0004020202020204" pitchFamily="34" charset="0"/>
                <a:ea typeface="Aptos" panose="02000000000000000000" pitchFamily="2" charset="0"/>
              </a:rPr>
              <a:t>Minimize text in images, graphs, and infographics — use it selectively for increased clarity or emphasis.</a:t>
            </a:r>
          </a:p>
          <a:p>
            <a:pPr marL="628650" lvl="1" indent="-171450">
              <a:lnSpc>
                <a:spcPct val="90000"/>
              </a:lnSpc>
              <a:spcBef>
                <a:spcPts val="1200"/>
              </a:spcBef>
              <a:spcAft>
                <a:spcPts val="60"/>
              </a:spcAft>
              <a:buFont typeface="Arial" panose="020B0604020202020204" pitchFamily="34" charset="0"/>
              <a:buChar char="•"/>
              <a:defRPr/>
            </a:pPr>
            <a:r>
              <a:rPr lang="en-US" dirty="0">
                <a:latin typeface="Aptos Light" panose="020B0004020202020204" pitchFamily="34" charset="0"/>
                <a:ea typeface="Aptos" panose="02000000000000000000" pitchFamily="2" charset="0"/>
              </a:rPr>
              <a:t>Add labels and annotations. Make sure your visuals are self-explanatory. Add annotations or short explanations directly on the image.</a:t>
            </a:r>
          </a:p>
          <a:p>
            <a:pPr marL="628650" lvl="1" indent="-171450">
              <a:lnSpc>
                <a:spcPct val="90000"/>
              </a:lnSpc>
              <a:spcBef>
                <a:spcPts val="1200"/>
              </a:spcBef>
              <a:spcAft>
                <a:spcPts val="60"/>
              </a:spcAft>
              <a:buFont typeface="Arial" panose="020B0604020202020204" pitchFamily="34" charset="0"/>
              <a:buChar char="•"/>
            </a:pPr>
            <a:r>
              <a:rPr lang="en-US" dirty="0">
                <a:latin typeface="Aptos Light" panose="020B0004020202020204" pitchFamily="34" charset="0"/>
                <a:ea typeface="Aptos" panose="02000000000000000000" pitchFamily="2" charset="0"/>
              </a:rPr>
              <a:t>Color use can help differentiate key data or highlight changes. Avoid applying too many varied colors in one image, which can confuse the audience.</a:t>
            </a:r>
          </a:p>
          <a:p>
            <a:pPr marL="628650" lvl="1" indent="-171450">
              <a:lnSpc>
                <a:spcPct val="90000"/>
              </a:lnSpc>
              <a:spcBef>
                <a:spcPts val="1200"/>
              </a:spcBef>
              <a:spcAft>
                <a:spcPts val="60"/>
              </a:spcAft>
              <a:buFont typeface="Arial" panose="020B0604020202020204" pitchFamily="34" charset="0"/>
              <a:buChar char="•"/>
              <a:defRPr/>
            </a:pPr>
            <a:r>
              <a:rPr lang="en-US" dirty="0">
                <a:latin typeface="Aptos Light" panose="020B0004020202020204" pitchFamily="34" charset="0"/>
                <a:ea typeface="Aptos" panose="02000000000000000000" pitchFamily="2" charset="0"/>
              </a:rPr>
              <a:t>Ensure all images are sized to be clear and legible for large screen presentations.</a:t>
            </a:r>
          </a:p>
          <a:p>
            <a:pPr marL="628650" lvl="1" indent="-171450">
              <a:lnSpc>
                <a:spcPct val="90000"/>
              </a:lnSpc>
              <a:spcBef>
                <a:spcPts val="1200"/>
              </a:spcBef>
              <a:spcAft>
                <a:spcPts val="60"/>
              </a:spcAft>
              <a:buFont typeface="Arial" panose="020B0604020202020204" pitchFamily="34" charset="0"/>
              <a:buChar char="•"/>
              <a:defRPr/>
            </a:pPr>
            <a:r>
              <a:rPr lang="en-US" dirty="0">
                <a:latin typeface="Aptos Light" panose="020B0004020202020204" pitchFamily="34" charset="0"/>
                <a:ea typeface="Aptos" panose="02000000000000000000" pitchFamily="2" charset="0"/>
              </a:rPr>
              <a:t>Select only ORNL-owned images or obtain written permission from the source.</a:t>
            </a:r>
            <a:endParaRPr lang="en-US" b="1" dirty="0">
              <a:latin typeface="Aptos Light" panose="020B0004020202020204" pitchFamily="34" charset="0"/>
              <a:ea typeface="Aptos" panose="02000000000000000000" pitchFamily="2" charset="0"/>
            </a:endParaRPr>
          </a:p>
          <a:p>
            <a:pPr>
              <a:lnSpc>
                <a:spcPct val="90000"/>
              </a:lnSpc>
              <a:spcBef>
                <a:spcPts val="1200"/>
              </a:spcBef>
              <a:spcAft>
                <a:spcPts val="60"/>
              </a:spcAft>
            </a:pPr>
            <a:endParaRPr lang="en-US" b="1" dirty="0">
              <a:latin typeface="Aptos Light" panose="020B0004020202020204" pitchFamily="34" charset="0"/>
              <a:ea typeface="Aptos" panose="02000000000000000000" pitchFamily="2" charset="0"/>
            </a:endParaRPr>
          </a:p>
          <a:p>
            <a:pPr>
              <a:lnSpc>
                <a:spcPct val="90000"/>
              </a:lnSpc>
              <a:spcBef>
                <a:spcPts val="1200"/>
              </a:spcBef>
              <a:spcAft>
                <a:spcPts val="60"/>
              </a:spcAft>
            </a:pPr>
            <a:r>
              <a:rPr lang="en-US" b="1" dirty="0">
                <a:latin typeface="Aptos Light" panose="020B0004020202020204" pitchFamily="34" charset="0"/>
                <a:ea typeface="Aptos" panose="02000000000000000000" pitchFamily="2" charset="0"/>
              </a:rPr>
              <a:t>Types of Visual Elements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Data visualizations: </a:t>
            </a:r>
            <a:r>
              <a:rPr lang="en-US" dirty="0">
                <a:latin typeface="Aptos Light" panose="020B0004020202020204" pitchFamily="34" charset="0"/>
                <a:ea typeface="Aptos" panose="02000000000000000000" pitchFamily="2" charset="0"/>
              </a:rPr>
              <a:t>Graphs (bar charts, line graphs, scatter plots), tables, and heatmaps are often used to support quantitative assertions. Choose the type that best conveys the data you are presenting.</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Infographics and diagrams: </a:t>
            </a:r>
            <a:r>
              <a:rPr lang="en-US" dirty="0">
                <a:latin typeface="Aptos Light" panose="020B0004020202020204" pitchFamily="34" charset="0"/>
                <a:ea typeface="Aptos" panose="02000000000000000000" pitchFamily="2" charset="0"/>
              </a:rPr>
              <a:t>Combine images and text to tell a story visually. This can include annotated diagrams or step-by-step sequences. Use simple and clean diagrams to explain mechanisms or processes. </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Photography and videography: </a:t>
            </a:r>
            <a:r>
              <a:rPr lang="en-US" dirty="0">
                <a:latin typeface="Aptos Light" panose="020B0004020202020204" pitchFamily="34" charset="0"/>
                <a:ea typeface="Aptos" panose="02000000000000000000" pitchFamily="2" charset="0"/>
              </a:rPr>
              <a:t>Photographic and videographic evidence can be extraordinarily powerful when relevant to the subject being presented.</a:t>
            </a:r>
            <a:endParaRPr lang="en-US" sz="1200" b="1" dirty="0">
              <a:latin typeface="Aptos Light" panose="020B0004020202020204" pitchFamily="34" charset="0"/>
              <a:ea typeface="Aptos" panose="02000000000000000000" pitchFamily="2" charset="0"/>
            </a:endParaRPr>
          </a:p>
          <a:p>
            <a:pPr marL="0" indent="0">
              <a:lnSpc>
                <a:spcPct val="90000"/>
              </a:lnSpc>
              <a:spcBef>
                <a:spcPts val="1200"/>
              </a:spcBef>
              <a:spcAft>
                <a:spcPts val="60"/>
              </a:spcAft>
              <a:buFont typeface="Arial" panose="020B0604020202020204" pitchFamily="34" charset="0"/>
              <a:buNone/>
            </a:pPr>
            <a:endParaRPr lang="en-US" b="1" dirty="0">
              <a:effectLst/>
              <a:latin typeface="Aptos Light" panose="020B0004020202020204" pitchFamily="34" charset="0"/>
              <a:ea typeface="Aptos" panose="02000000000000000000" pitchFamily="2" charset="0"/>
            </a:endParaRPr>
          </a:p>
          <a:p>
            <a:pPr marL="0" indent="0">
              <a:lnSpc>
                <a:spcPct val="90000"/>
              </a:lnSpc>
              <a:spcBef>
                <a:spcPts val="1200"/>
              </a:spcBef>
              <a:spcAft>
                <a:spcPts val="60"/>
              </a:spcAft>
              <a:buFont typeface="Arial" panose="020B0604020202020204" pitchFamily="34" charset="0"/>
              <a:buNone/>
            </a:pPr>
            <a:r>
              <a:rPr lang="en-US" b="1" dirty="0">
                <a:effectLst/>
                <a:latin typeface="Aptos Light" panose="020B0004020202020204" pitchFamily="34" charset="0"/>
                <a:ea typeface="Aptos" panose="02000000000000000000" pitchFamily="2" charset="0"/>
              </a:rPr>
              <a:t>Learn more about ORNL electronic presentations</a:t>
            </a:r>
          </a:p>
          <a:p>
            <a:pPr marL="628650" lvl="1" indent="-171450">
              <a:lnSpc>
                <a:spcPct val="90000"/>
              </a:lnSpc>
              <a:spcBef>
                <a:spcPts val="1200"/>
              </a:spcBef>
              <a:spcAft>
                <a:spcPts val="60"/>
              </a:spcAft>
              <a:buFont typeface="Arial" panose="020B0604020202020204" pitchFamily="34" charset="0"/>
              <a:buChar char="•"/>
            </a:pPr>
            <a:r>
              <a:rPr lang="en-US" b="0" dirty="0">
                <a:latin typeface="Aptos Light" panose="020B0004020202020204" pitchFamily="34" charset="0"/>
                <a:ea typeface="Aptos" panose="02000000000000000000" pitchFamily="2" charset="0"/>
                <a:hlinkClick r:id="rId3" tooltip="https://ornl.sharepoint.com/sites/branding/sitepages/electronic-presentations.aspx?xsdata=mdv8mdj8fdrhy2i1yze4ymmzyzrhotg3n2qwmdhkzdk5nmvlywnmfgrim2rizdqzngm0yjq1ndq5zjhhmdu1m2y5zjvmmjvlfdb8mhw2mzg4mzu0mjm4mjezotu5mjb8vw5rbm93bnxwr1zoylhovfpxtjfjbwwwzvzobgnuwnbzmly4zxlkv0lqb2lnqzr3tgpbd01eqwlmq0prswpvavyybhvneklptenkqlrpstzjazkwyudweulpd2lwmvfpt2pfegzrpt18mxxmmk5vwvhsekx6rtvpamrrtw1wbu9ezghobuk0txpsbu1uzghnrgxrtlrrnvptttvprff3twpzd1fium9jbvzowkm1mk1poxrawe56wvdkbgn5ohhoelezt1rrmu5ewtforev3fdnjmdnkntrjotuzytrjzte3n2qwmdhkzdk5nmvlywnmfdy1ngiyntqxndcwntq4mdhim2u1zjkwywvmyzm0ogi3&amp;sdata=mkhhmevsmln6eexwyzhoafhiuhjhrflmb2lzatvsofrktel1zlfjnxdndz0%3d&amp;ovuser=db3dbd43-4c4b-4544-9f8a-0553f9f5f25e%2c7nj%40ornl.gov">
                  <a:extLst>
                    <a:ext uri="{A12FA001-AC4F-418D-AE19-62706E023703}">
                      <ahyp:hlinkClr xmlns:ahyp="http://schemas.microsoft.com/office/drawing/2018/hyperlinkcolor" val="tx"/>
                    </a:ext>
                  </a:extLst>
                </a:hlinkClick>
              </a:rPr>
              <a:t>https://ornl.sharepoint.com/sites/branding/SitePages/electronic-</a:t>
            </a:r>
            <a:r>
              <a:rPr lang="en-US" b="0">
                <a:latin typeface="Aptos Light" panose="020B0004020202020204" pitchFamily="34" charset="0"/>
                <a:ea typeface="Aptos" panose="02000000000000000000" pitchFamily="2" charset="0"/>
                <a:hlinkClick r:id="rId3" tooltip="https://ornl.sharepoint.com/sites/branding/sitepages/electronic-presentations.aspx?xsdata=mdv8mdj8fdrhy2i1yze4ymmzyzrhotg3n2qwmdhkzdk5nmvlywnmfgrim2rizdqzngm0yjq1ndq5zjhhmdu1m2y5zjvmmjvlfdb8mhw2mzg4mzu0mjm4mjezotu5mjb8vw5rbm93bnxwr1zoylhovfpxtjfjbwwwzvzobgnuwnbzmly4zxlkv0lqb2lnqzr3tgpbd01eqwlmq0prswpvavyybhvneklptenkqlrpstzjazkwyudweulpd2lwmvfpt2pfegzrpt18mxxmmk5vwvhsekx6rtvpamrrtw1wbu9ezghobuk0txpsbu1uzghnrgxrtlrrnvptttvprff3twpzd1fium9jbvzowkm1mk1poxrawe56wvdkbgn5ohhoelezt1rrmu5ewtforev3fdnjmdnkntrjotuzytrjzte3n2qwmdhkzdk5nmvlywnmfdy1ngiyntqxndcwntq4mdhim2u1zjkwywvmyzm0ogi3&amp;sdata=mkhhmevsmln6eexwyzhoafhiuhjhrflmb2lzatvsofrktel1zlfjnxdndz0%3d&amp;ovuser=db3dbd43-4c4b-4544-9f8a-0553f9f5f25e%2c7nj%40ornl.gov">
                  <a:extLst>
                    <a:ext uri="{A12FA001-AC4F-418D-AE19-62706E023703}">
                      <ahyp:hlinkClr xmlns:ahyp="http://schemas.microsoft.com/office/drawing/2018/hyperlinkcolor" val="tx"/>
                    </a:ext>
                  </a:extLst>
                </a:hlinkClick>
              </a:rPr>
              <a:t>presentations.aspx</a:t>
            </a:r>
            <a:endParaRPr lang="en-US" b="1">
              <a:latin typeface="Aptos Light" panose="020B0004020202020204" pitchFamily="34" charset="0"/>
              <a:ea typeface="Aptos" panose="02000000000000000000" pitchFamily="2" charset="0"/>
            </a:endParaRPr>
          </a:p>
          <a:p>
            <a:pPr>
              <a:lnSpc>
                <a:spcPct val="90000"/>
              </a:lnSpc>
              <a:spcBef>
                <a:spcPts val="1200"/>
              </a:spcBef>
              <a:spcAft>
                <a:spcPts val="60"/>
              </a:spcAft>
            </a:pPr>
            <a:endParaRPr lang="en-US" dirty="0">
              <a:latin typeface="Aptos Light" panose="020B0004020202020204" pitchFamily="34" charset="0"/>
              <a:ea typeface="Aptos" panose="02000000000000000000" pitchFamily="2" charset="0"/>
            </a:endParaRPr>
          </a:p>
        </p:txBody>
      </p:sp>
      <p:sp>
        <p:nvSpPr>
          <p:cNvPr id="4" name="Slide Number Placeholder 3">
            <a:extLst>
              <a:ext uri="{FF2B5EF4-FFF2-40B4-BE49-F238E27FC236}">
                <a16:creationId xmlns:a16="http://schemas.microsoft.com/office/drawing/2014/main" id="{43AA7E01-210C-50DB-0F8B-B54E170DE41F}"/>
              </a:ext>
            </a:extLst>
          </p:cNvPr>
          <p:cNvSpPr>
            <a:spLocks noGrp="1"/>
          </p:cNvSpPr>
          <p:nvPr>
            <p:ph type="sldNum" sz="quarter" idx="5"/>
          </p:nvPr>
        </p:nvSpPr>
        <p:spPr/>
        <p:txBody>
          <a:bodyPr/>
          <a:lstStyle/>
          <a:p>
            <a:fld id="{CEEA2CD3-FB95-D94F-9F04-F9F995EAB822}" type="slidenum">
              <a:rPr lang="en-US" smtClean="0"/>
              <a:t>23</a:t>
            </a:fld>
            <a:endParaRPr lang="en-US"/>
          </a:p>
        </p:txBody>
      </p:sp>
    </p:spTree>
    <p:extLst>
      <p:ext uri="{BB962C8B-B14F-4D97-AF65-F5344CB8AC3E}">
        <p14:creationId xmlns:p14="http://schemas.microsoft.com/office/powerpoint/2010/main" val="806890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Mention that </a:t>
            </a:r>
            <a:r>
              <a:rPr lang="en-US" err="1"/>
              <a:t>NScD</a:t>
            </a:r>
            <a:r>
              <a:rPr lang="en-US"/>
              <a:t> SSDT are professional software engineers</a:t>
            </a:r>
          </a:p>
        </p:txBody>
      </p:sp>
      <p:sp>
        <p:nvSpPr>
          <p:cNvPr id="4" name="Slide Number Placeholder 3"/>
          <p:cNvSpPr>
            <a:spLocks noGrp="1"/>
          </p:cNvSpPr>
          <p:nvPr>
            <p:ph type="sldNum" sz="quarter" idx="5"/>
          </p:nvPr>
        </p:nvSpPr>
        <p:spPr/>
        <p:txBody>
          <a:bodyPr/>
          <a:lstStyle/>
          <a:p>
            <a:fld id="{CEEA2CD3-FB95-D94F-9F04-F9F995EAB822}" type="slidenum">
              <a:rPr lang="en-US" smtClean="0"/>
              <a:t>2</a:t>
            </a:fld>
            <a:endParaRPr lang="en-US"/>
          </a:p>
        </p:txBody>
      </p:sp>
    </p:spTree>
    <p:extLst>
      <p:ext uri="{BB962C8B-B14F-4D97-AF65-F5344CB8AC3E}">
        <p14:creationId xmlns:p14="http://schemas.microsoft.com/office/powerpoint/2010/main" val="4040479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3</a:t>
            </a:fld>
            <a:endParaRPr lang="en-US" dirty="0"/>
          </a:p>
        </p:txBody>
      </p:sp>
    </p:spTree>
    <p:extLst>
      <p:ext uri="{BB962C8B-B14F-4D97-AF65-F5344CB8AC3E}">
        <p14:creationId xmlns:p14="http://schemas.microsoft.com/office/powerpoint/2010/main" val="1489150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4</a:t>
            </a:fld>
            <a:endParaRPr lang="en-US" dirty="0"/>
          </a:p>
        </p:txBody>
      </p:sp>
    </p:spTree>
    <p:extLst>
      <p:ext uri="{BB962C8B-B14F-4D97-AF65-F5344CB8AC3E}">
        <p14:creationId xmlns:p14="http://schemas.microsoft.com/office/powerpoint/2010/main" val="29342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TOF-SANS uses a broad wavelength band, inelastically scattered neutrons appear at incorrect wavelengths and introduce a Q-dependent background. The correction uses wavelength-resolved TOF data to identify and remove that excess incoherent contribution without discarding data.</a:t>
            </a:r>
          </a:p>
        </p:txBody>
      </p:sp>
      <p:sp>
        <p:nvSpPr>
          <p:cNvPr id="4" name="Slide Number Placeholder 3"/>
          <p:cNvSpPr>
            <a:spLocks noGrp="1"/>
          </p:cNvSpPr>
          <p:nvPr>
            <p:ph type="sldNum" sz="quarter" idx="5"/>
          </p:nvPr>
        </p:nvSpPr>
        <p:spPr/>
        <p:txBody>
          <a:bodyPr/>
          <a:lstStyle/>
          <a:p>
            <a:fld id="{CEEA2CD3-FB95-D94F-9F04-F9F995EAB822}" type="slidenum">
              <a:rPr lang="en-US" smtClean="0"/>
              <a:pPr/>
              <a:t>5</a:t>
            </a:fld>
            <a:endParaRPr lang="en-US" dirty="0"/>
          </a:p>
        </p:txBody>
      </p:sp>
    </p:spTree>
    <p:extLst>
      <p:ext uri="{BB962C8B-B14F-4D97-AF65-F5344CB8AC3E}">
        <p14:creationId xmlns:p14="http://schemas.microsoft.com/office/powerpoint/2010/main" val="4045209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6</a:t>
            </a:fld>
            <a:endParaRPr lang="en-US" dirty="0"/>
          </a:p>
        </p:txBody>
      </p:sp>
    </p:spTree>
    <p:extLst>
      <p:ext uri="{BB962C8B-B14F-4D97-AF65-F5344CB8AC3E}">
        <p14:creationId xmlns:p14="http://schemas.microsoft.com/office/powerpoint/2010/main" val="3697960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9</a:t>
            </a:fld>
            <a:endParaRPr lang="en-US" dirty="0"/>
          </a:p>
        </p:txBody>
      </p:sp>
    </p:spTree>
    <p:extLst>
      <p:ext uri="{BB962C8B-B14F-4D97-AF65-F5344CB8AC3E}">
        <p14:creationId xmlns:p14="http://schemas.microsoft.com/office/powerpoint/2010/main" val="3985959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10</a:t>
            </a:fld>
            <a:endParaRPr lang="en-US" dirty="0"/>
          </a:p>
        </p:txBody>
      </p:sp>
    </p:spTree>
    <p:extLst>
      <p:ext uri="{BB962C8B-B14F-4D97-AF65-F5344CB8AC3E}">
        <p14:creationId xmlns:p14="http://schemas.microsoft.com/office/powerpoint/2010/main" val="1514954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11</a:t>
            </a:fld>
            <a:endParaRPr lang="en-US" dirty="0"/>
          </a:p>
        </p:txBody>
      </p:sp>
    </p:spTree>
    <p:extLst>
      <p:ext uri="{BB962C8B-B14F-4D97-AF65-F5344CB8AC3E}">
        <p14:creationId xmlns:p14="http://schemas.microsoft.com/office/powerpoint/2010/main" val="538362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NS">
    <p:spTree>
      <p:nvGrpSpPr>
        <p:cNvPr id="1" name=""/>
        <p:cNvGrpSpPr/>
        <p:nvPr/>
      </p:nvGrpSpPr>
      <p:grpSpPr>
        <a:xfrm>
          <a:off x="0" y="0"/>
          <a:ext cx="0" cy="0"/>
          <a:chOff x="0" y="0"/>
          <a:chExt cx="0" cy="0"/>
        </a:xfrm>
      </p:grpSpPr>
      <p:pic>
        <p:nvPicPr>
          <p:cNvPr id="8" name="Picture 7"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722061E7-F047-25B6-CDE2-3206AA1D78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240965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550189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434581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2667067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lvl1pPr>
              <a:defRPr/>
            </a:lvl1p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lvl1pPr>
              <a:defRPr/>
            </a:lvl1pPr>
          </a:lstStyle>
          <a:p>
            <a:r>
              <a:rPr lang="en-US"/>
              <a:t>Click icon to add picture</a:t>
            </a:r>
            <a:endParaRPr lang="en-US" dirty="0"/>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lvl1pPr>
              <a:defRPr/>
            </a:lvl1p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068199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652793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9665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1783067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srcRect t="9089" b="20607"/>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2779078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Aptos Light" panose="020B0004020202020204" pitchFamily="34" charset="0"/>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Tree>
    <p:extLst>
      <p:ext uri="{BB962C8B-B14F-4D97-AF65-F5344CB8AC3E}">
        <p14:creationId xmlns:p14="http://schemas.microsoft.com/office/powerpoint/2010/main" val="3620304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2873371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75415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540133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76881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67694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60" r:id="rId2"/>
    <p:sldLayoutId id="2147483939" r:id="rId3"/>
    <p:sldLayoutId id="2147483896" r:id="rId4"/>
    <p:sldLayoutId id="2147483927" r:id="rId5"/>
    <p:sldLayoutId id="2147483941" r:id="rId6"/>
    <p:sldLayoutId id="2147483832" r:id="rId7"/>
    <p:sldLayoutId id="2147483894" r:id="rId8"/>
    <p:sldLayoutId id="2147483829" r:id="rId9"/>
    <p:sldLayoutId id="2147483897" r:id="rId10"/>
    <p:sldLayoutId id="2147483833" r:id="rId11"/>
    <p:sldLayoutId id="2147483952" r:id="rId12"/>
    <p:sldLayoutId id="2147483953" r:id="rId13"/>
    <p:sldLayoutId id="2147483954" r:id="rId14"/>
    <p:sldLayoutId id="2147483955" r:id="rId15"/>
    <p:sldLayoutId id="2147483956" r:id="rId16"/>
    <p:sldLayoutId id="2147483834" r:id="rId17"/>
    <p:sldLayoutId id="2147483940" r:id="rId18"/>
    <p:sldLayoutId id="2147483835" r:id="rId19"/>
    <p:sldLayoutId id="2147483928" r:id="rId20"/>
    <p:sldLayoutId id="2147483906" r:id="rId21"/>
    <p:sldLayoutId id="2147483905" r:id="rId22"/>
    <p:sldLayoutId id="2147483937" r:id="rId23"/>
    <p:sldLayoutId id="2147483947" r:id="rId24"/>
    <p:sldLayoutId id="2147483948" r:id="rId25"/>
    <p:sldLayoutId id="2147483951" r:id="rId26"/>
    <p:sldLayoutId id="2147483949" r:id="rId27"/>
    <p:sldLayoutId id="2147483959" r:id="rId28"/>
    <p:sldLayoutId id="2147483861" r:id="rId29"/>
    <p:sldLayoutId id="2147483958" r:id="rId30"/>
    <p:sldLayoutId id="2147483849" r:id="rId31"/>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doi.org/10.1021/acs.analchem.3c03750" TargetMode="External"/><Relationship Id="rId3" Type="http://schemas.openxmlformats.org/officeDocument/2006/relationships/image" Target="../media/image33.png"/><Relationship Id="rId7" Type="http://schemas.openxmlformats.org/officeDocument/2006/relationships/image" Target="../media/image37.tiff"/><Relationship Id="rId12"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tiff"/><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jpeg"/><Relationship Id="rId4" Type="http://schemas.openxmlformats.org/officeDocument/2006/relationships/image" Target="../media/image34.png"/><Relationship Id="rId9" Type="http://schemas.openxmlformats.org/officeDocument/2006/relationships/image" Target="../media/image38.gif"/></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gif"/></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58.jpg"/><Relationship Id="rId5" Type="http://schemas.openxmlformats.org/officeDocument/2006/relationships/image" Target="../media/image52.png"/><Relationship Id="rId4" Type="http://schemas.openxmlformats.org/officeDocument/2006/relationships/image" Target="../media/image28.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xml"/><Relationship Id="rId5" Type="http://schemas.openxmlformats.org/officeDocument/2006/relationships/image" Target="../media/image58.jp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ornl.sharepoint.com/sites/branding/SitePages/electronic-presentations.asp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emf"/></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5.gif"/></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8.gif"/><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8B1F-BFB1-CC50-2580-E2ADE95FF0A0}"/>
              </a:ext>
            </a:extLst>
          </p:cNvPr>
          <p:cNvSpPr>
            <a:spLocks noGrp="1"/>
          </p:cNvSpPr>
          <p:nvPr>
            <p:ph type="ctrTitle"/>
          </p:nvPr>
        </p:nvSpPr>
        <p:spPr/>
        <p:txBody>
          <a:bodyPr/>
          <a:lstStyle/>
          <a:p>
            <a:r>
              <a:rPr lang="en-US" dirty="0"/>
              <a:t>Data Reduction and Analysis at SANS</a:t>
            </a:r>
          </a:p>
        </p:txBody>
      </p:sp>
      <p:sp>
        <p:nvSpPr>
          <p:cNvPr id="3" name="Subtitle 2">
            <a:extLst>
              <a:ext uri="{FF2B5EF4-FFF2-40B4-BE49-F238E27FC236}">
                <a16:creationId xmlns:a16="http://schemas.microsoft.com/office/drawing/2014/main" id="{C563AA3E-CA79-A928-3E5C-72DD8F594C73}"/>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A80AB052-C5ED-4604-BB32-C7CFB365406D}"/>
              </a:ext>
            </a:extLst>
          </p:cNvPr>
          <p:cNvSpPr>
            <a:spLocks noGrp="1"/>
          </p:cNvSpPr>
          <p:nvPr>
            <p:ph type="body" sz="quarter" idx="14"/>
          </p:nvPr>
        </p:nvSpPr>
        <p:spPr/>
        <p:txBody>
          <a:bodyPr/>
          <a:lstStyle/>
          <a:p>
            <a:r>
              <a:rPr lang="en-US" dirty="0"/>
              <a:t>January 29</a:t>
            </a:r>
            <a:r>
              <a:rPr lang="en-US" baseline="30000" dirty="0"/>
              <a:t>th</a:t>
            </a:r>
            <a:r>
              <a:rPr lang="en-US" dirty="0"/>
              <a:t>, 2026</a:t>
            </a:r>
          </a:p>
        </p:txBody>
      </p:sp>
      <p:sp>
        <p:nvSpPr>
          <p:cNvPr id="5" name="Text Placeholder 4">
            <a:extLst>
              <a:ext uri="{FF2B5EF4-FFF2-40B4-BE49-F238E27FC236}">
                <a16:creationId xmlns:a16="http://schemas.microsoft.com/office/drawing/2014/main" id="{36169892-B8FD-9314-2137-FD44D1A12AD5}"/>
              </a:ext>
            </a:extLst>
          </p:cNvPr>
          <p:cNvSpPr>
            <a:spLocks noGrp="1"/>
          </p:cNvSpPr>
          <p:nvPr>
            <p:ph type="body" sz="quarter" idx="15"/>
          </p:nvPr>
        </p:nvSpPr>
        <p:spPr/>
        <p:txBody>
          <a:bodyPr/>
          <a:lstStyle/>
          <a:p>
            <a:r>
              <a:rPr lang="en-US" dirty="0"/>
              <a:t>Yingrui Shang, Wellington Leite, and Alan Hicks</a:t>
            </a:r>
          </a:p>
        </p:txBody>
      </p:sp>
      <p:sp>
        <p:nvSpPr>
          <p:cNvPr id="6" name="Text Placeholder 5">
            <a:extLst>
              <a:ext uri="{FF2B5EF4-FFF2-40B4-BE49-F238E27FC236}">
                <a16:creationId xmlns:a16="http://schemas.microsoft.com/office/drawing/2014/main" id="{0E4AE62E-70C2-2BB8-D0AC-19F273245092}"/>
              </a:ext>
            </a:extLst>
          </p:cNvPr>
          <p:cNvSpPr>
            <a:spLocks noGrp="1"/>
          </p:cNvSpPr>
          <p:nvPr>
            <p:ph type="body" sz="quarter" idx="17"/>
          </p:nvPr>
        </p:nvSpPr>
        <p:spPr>
          <a:xfrm>
            <a:off x="1215450" y="5004498"/>
            <a:ext cx="4517136" cy="246221"/>
          </a:xfrm>
        </p:spPr>
        <p:txBody>
          <a:bodyPr/>
          <a:lstStyle/>
          <a:p>
            <a:r>
              <a:rPr lang="en-US" dirty="0"/>
              <a:t>Neutron Scattering Division</a:t>
            </a:r>
          </a:p>
        </p:txBody>
      </p:sp>
    </p:spTree>
    <p:extLst>
      <p:ext uri="{BB962C8B-B14F-4D97-AF65-F5344CB8AC3E}">
        <p14:creationId xmlns:p14="http://schemas.microsoft.com/office/powerpoint/2010/main" val="4251991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582404-410E-1366-8D44-AA01931B08C4}"/>
              </a:ext>
            </a:extLst>
          </p:cNvPr>
          <p:cNvSpPr>
            <a:spLocks noGrp="1"/>
          </p:cNvSpPr>
          <p:nvPr>
            <p:ph type="title"/>
          </p:nvPr>
        </p:nvSpPr>
        <p:spPr>
          <a:xfrm>
            <a:off x="0" y="49635"/>
            <a:ext cx="12192000" cy="1421928"/>
          </a:xfrm>
        </p:spPr>
        <p:txBody>
          <a:bodyPr/>
          <a:lstStyle/>
          <a:p>
            <a:r>
              <a:rPr lang="en-US" u="sng" dirty="0">
                <a:solidFill>
                  <a:srgbClr val="FF0000"/>
                </a:solidFill>
                <a:latin typeface="Aptos" panose="020B0004020202020204" pitchFamily="34" charset="0"/>
              </a:rPr>
              <a:t>Planning</a:t>
            </a:r>
            <a:r>
              <a:rPr lang="en-US" dirty="0">
                <a:latin typeface="Aptos" panose="020B0004020202020204" pitchFamily="34" charset="0"/>
              </a:rPr>
              <a:t>: Expanding and deploying SCOMAP-XD</a:t>
            </a:r>
            <a:br>
              <a:rPr lang="en-US" dirty="0">
                <a:latin typeface="Aptos" panose="020B0004020202020204" pitchFamily="34" charset="0"/>
              </a:rPr>
            </a:br>
            <a:r>
              <a:rPr lang="en-US" dirty="0">
                <a:latin typeface="Aptos" panose="020B0004020202020204" pitchFamily="34" charset="0"/>
              </a:rPr>
              <a:t> </a:t>
            </a:r>
          </a:p>
        </p:txBody>
      </p:sp>
      <p:sp>
        <p:nvSpPr>
          <p:cNvPr id="5" name="TextBox 4">
            <a:extLst>
              <a:ext uri="{FF2B5EF4-FFF2-40B4-BE49-F238E27FC236}">
                <a16:creationId xmlns:a16="http://schemas.microsoft.com/office/drawing/2014/main" id="{903345B5-4F94-670A-F250-ABA39AA510A3}"/>
              </a:ext>
            </a:extLst>
          </p:cNvPr>
          <p:cNvSpPr txBox="1"/>
          <p:nvPr/>
        </p:nvSpPr>
        <p:spPr>
          <a:xfrm>
            <a:off x="351835" y="2191721"/>
            <a:ext cx="4780822" cy="646331"/>
          </a:xfrm>
          <a:prstGeom prst="rect">
            <a:avLst/>
          </a:prstGeom>
          <a:noFill/>
        </p:spPr>
        <p:txBody>
          <a:bodyPr wrap="square" rtlCol="0">
            <a:spAutoFit/>
          </a:bodyPr>
          <a:lstStyle/>
          <a:p>
            <a:pPr algn="ctr"/>
            <a:r>
              <a:rPr lang="en-US" b="1" dirty="0">
                <a:latin typeface="Aptos" panose="020B0004020202020204" pitchFamily="34" charset="0"/>
              </a:rPr>
              <a:t>S</a:t>
            </a:r>
            <a:r>
              <a:rPr lang="en-US" dirty="0">
                <a:latin typeface="Aptos" panose="020B0004020202020204" pitchFamily="34" charset="0"/>
              </a:rPr>
              <a:t>cattering </a:t>
            </a:r>
            <a:r>
              <a:rPr lang="en-US" b="1" dirty="0" err="1">
                <a:latin typeface="Aptos" panose="020B0004020202020204" pitchFamily="34" charset="0"/>
              </a:rPr>
              <a:t>Co</a:t>
            </a:r>
            <a:r>
              <a:rPr lang="en-US" dirty="0" err="1">
                <a:latin typeface="Aptos" panose="020B0004020202020204" pitchFamily="34" charset="0"/>
              </a:rPr>
              <a:t>nstrast</a:t>
            </a:r>
            <a:r>
              <a:rPr lang="en-US" dirty="0">
                <a:latin typeface="Aptos" panose="020B0004020202020204" pitchFamily="34" charset="0"/>
              </a:rPr>
              <a:t> </a:t>
            </a:r>
            <a:r>
              <a:rPr lang="en-US" b="1" dirty="0">
                <a:latin typeface="Aptos" panose="020B0004020202020204" pitchFamily="34" charset="0"/>
              </a:rPr>
              <a:t>M</a:t>
            </a:r>
            <a:r>
              <a:rPr lang="en-US" dirty="0">
                <a:latin typeface="Aptos" panose="020B0004020202020204" pitchFamily="34" charset="0"/>
              </a:rPr>
              <a:t>atch </a:t>
            </a:r>
            <a:r>
              <a:rPr lang="en-US" b="1" dirty="0">
                <a:latin typeface="Aptos" panose="020B0004020202020204" pitchFamily="34" charset="0"/>
              </a:rPr>
              <a:t>P</a:t>
            </a:r>
            <a:r>
              <a:rPr lang="en-US" dirty="0">
                <a:latin typeface="Aptos" panose="020B0004020202020204" pitchFamily="34" charset="0"/>
              </a:rPr>
              <a:t>oints with </a:t>
            </a:r>
            <a:r>
              <a:rPr lang="en-US" dirty="0" err="1">
                <a:latin typeface="Aptos" panose="020B0004020202020204" pitchFamily="34" charset="0"/>
              </a:rPr>
              <a:t>e</a:t>
            </a:r>
            <a:r>
              <a:rPr lang="en-US" b="1" dirty="0" err="1">
                <a:latin typeface="Aptos" panose="020B0004020202020204" pitchFamily="34" charset="0"/>
              </a:rPr>
              <a:t>X</a:t>
            </a:r>
            <a:r>
              <a:rPr lang="en-US" dirty="0" err="1">
                <a:latin typeface="Aptos" panose="020B0004020202020204" pitchFamily="34" charset="0"/>
              </a:rPr>
              <a:t>plicit</a:t>
            </a:r>
            <a:r>
              <a:rPr lang="en-US" dirty="0">
                <a:latin typeface="Aptos" panose="020B0004020202020204" pitchFamily="34" charset="0"/>
              </a:rPr>
              <a:t> atom </a:t>
            </a:r>
            <a:r>
              <a:rPr lang="en-US" b="1" dirty="0">
                <a:latin typeface="Aptos" panose="020B0004020202020204" pitchFamily="34" charset="0"/>
              </a:rPr>
              <a:t>D</a:t>
            </a:r>
            <a:r>
              <a:rPr lang="en-US" dirty="0">
                <a:latin typeface="Aptos" panose="020B0004020202020204" pitchFamily="34" charset="0"/>
              </a:rPr>
              <a:t>euteration </a:t>
            </a:r>
          </a:p>
        </p:txBody>
      </p:sp>
      <p:grpSp>
        <p:nvGrpSpPr>
          <p:cNvPr id="7" name="Group 6">
            <a:extLst>
              <a:ext uri="{FF2B5EF4-FFF2-40B4-BE49-F238E27FC236}">
                <a16:creationId xmlns:a16="http://schemas.microsoft.com/office/drawing/2014/main" id="{AC67CFFE-408B-9C55-BD8C-54B22F91F7D7}"/>
              </a:ext>
            </a:extLst>
          </p:cNvPr>
          <p:cNvGrpSpPr>
            <a:grpSpLocks noChangeAspect="1"/>
          </p:cNvGrpSpPr>
          <p:nvPr/>
        </p:nvGrpSpPr>
        <p:grpSpPr>
          <a:xfrm>
            <a:off x="-34675" y="2842214"/>
            <a:ext cx="4884415" cy="3031628"/>
            <a:chOff x="485804" y="384413"/>
            <a:chExt cx="10388543" cy="6447876"/>
          </a:xfrm>
        </p:grpSpPr>
        <p:pic>
          <p:nvPicPr>
            <p:cNvPr id="8" name="Picture 7" descr="A picture containing chart&#10;&#10;Description automatically generated">
              <a:extLst>
                <a:ext uri="{FF2B5EF4-FFF2-40B4-BE49-F238E27FC236}">
                  <a16:creationId xmlns:a16="http://schemas.microsoft.com/office/drawing/2014/main" id="{53ADEF9F-2DF8-DF31-E888-7E5534B2A7E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22090" y="384413"/>
              <a:ext cx="4452257" cy="3057008"/>
            </a:xfrm>
            <a:prstGeom prst="rect">
              <a:avLst/>
            </a:prstGeom>
          </p:spPr>
        </p:pic>
        <p:pic>
          <p:nvPicPr>
            <p:cNvPr id="9" name="Picture 8" descr="Chart&#10;&#10;Description automatically generated">
              <a:extLst>
                <a:ext uri="{FF2B5EF4-FFF2-40B4-BE49-F238E27FC236}">
                  <a16:creationId xmlns:a16="http://schemas.microsoft.com/office/drawing/2014/main" id="{6DF61DDF-2CA8-0F0C-FA99-5A2E40B840B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87327" y="3708378"/>
              <a:ext cx="4181486" cy="3123911"/>
            </a:xfrm>
            <a:prstGeom prst="rect">
              <a:avLst/>
            </a:prstGeom>
          </p:spPr>
        </p:pic>
        <p:pic>
          <p:nvPicPr>
            <p:cNvPr id="10" name="Picture 9" descr="Chart, line chart&#10;&#10;Description automatically generated">
              <a:extLst>
                <a:ext uri="{FF2B5EF4-FFF2-40B4-BE49-F238E27FC236}">
                  <a16:creationId xmlns:a16="http://schemas.microsoft.com/office/drawing/2014/main" id="{D23A728A-672F-BABB-4A81-D2035319412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422089" y="3708378"/>
              <a:ext cx="4452257" cy="3107724"/>
            </a:xfrm>
            <a:prstGeom prst="rect">
              <a:avLst/>
            </a:prstGeom>
          </p:spPr>
        </p:pic>
        <p:pic>
          <p:nvPicPr>
            <p:cNvPr id="11" name="Picture 10" descr="A picture containing flower, plant&#10;&#10;Description automatically generated">
              <a:extLst>
                <a:ext uri="{FF2B5EF4-FFF2-40B4-BE49-F238E27FC236}">
                  <a16:creationId xmlns:a16="http://schemas.microsoft.com/office/drawing/2014/main" id="{ADFE101F-ECE5-F79D-F0F2-7E925CD0C8F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85804" y="496112"/>
              <a:ext cx="3829291" cy="2865985"/>
            </a:xfrm>
            <a:prstGeom prst="rect">
              <a:avLst/>
            </a:prstGeom>
          </p:spPr>
        </p:pic>
        <p:pic>
          <p:nvPicPr>
            <p:cNvPr id="12" name="Picture 11" descr="A picture containing crowd&#10;&#10;Description automatically generated">
              <a:extLst>
                <a:ext uri="{FF2B5EF4-FFF2-40B4-BE49-F238E27FC236}">
                  <a16:creationId xmlns:a16="http://schemas.microsoft.com/office/drawing/2014/main" id="{E27298A5-4143-B04E-C37F-70FAD70CC25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767082" y="479925"/>
              <a:ext cx="3829291" cy="2865985"/>
            </a:xfrm>
            <a:prstGeom prst="rect">
              <a:avLst/>
            </a:prstGeom>
          </p:spPr>
        </p:pic>
        <p:sp>
          <p:nvSpPr>
            <p:cNvPr id="13" name="TextBox 12">
              <a:extLst>
                <a:ext uri="{FF2B5EF4-FFF2-40B4-BE49-F238E27FC236}">
                  <a16:creationId xmlns:a16="http://schemas.microsoft.com/office/drawing/2014/main" id="{DED3D073-A769-9EB1-77C3-C4ADA21251BD}"/>
                </a:ext>
              </a:extLst>
            </p:cNvPr>
            <p:cNvSpPr txBox="1"/>
            <p:nvPr/>
          </p:nvSpPr>
          <p:spPr>
            <a:xfrm>
              <a:off x="1121831" y="2833017"/>
              <a:ext cx="2707770" cy="867017"/>
            </a:xfrm>
            <a:prstGeom prst="rect">
              <a:avLst/>
            </a:prstGeom>
            <a:noFill/>
          </p:spPr>
          <p:txBody>
            <a:bodyPr wrap="square" rtlCol="0">
              <a:spAutoFit/>
            </a:bodyPr>
            <a:lstStyle/>
            <a:p>
              <a:r>
                <a:rPr lang="en-US" sz="1000" b="1">
                  <a:latin typeface="Aptos" panose="020B0004020202020204" pitchFamily="34" charset="0"/>
                </a:rPr>
                <a:t>Non-</a:t>
              </a:r>
            </a:p>
            <a:p>
              <a:r>
                <a:rPr lang="en-US" sz="1000" b="1">
                  <a:latin typeface="Aptos" panose="020B0004020202020204" pitchFamily="34" charset="0"/>
                </a:rPr>
                <a:t>Exchangeable</a:t>
              </a:r>
            </a:p>
          </p:txBody>
        </p:sp>
        <p:sp>
          <p:nvSpPr>
            <p:cNvPr id="14" name="TextBox 13">
              <a:extLst>
                <a:ext uri="{FF2B5EF4-FFF2-40B4-BE49-F238E27FC236}">
                  <a16:creationId xmlns:a16="http://schemas.microsoft.com/office/drawing/2014/main" id="{BF99F6AF-062D-E630-9649-78275EE69E5B}"/>
                </a:ext>
              </a:extLst>
            </p:cNvPr>
            <p:cNvSpPr txBox="1"/>
            <p:nvPr/>
          </p:nvSpPr>
          <p:spPr>
            <a:xfrm>
              <a:off x="3823577" y="3148075"/>
              <a:ext cx="2360819" cy="533548"/>
            </a:xfrm>
            <a:prstGeom prst="rect">
              <a:avLst/>
            </a:prstGeom>
            <a:noFill/>
          </p:spPr>
          <p:txBody>
            <a:bodyPr wrap="square" rtlCol="0">
              <a:spAutoFit/>
            </a:bodyPr>
            <a:lstStyle/>
            <a:p>
              <a:r>
                <a:rPr lang="en-US" sz="1000" b="1">
                  <a:latin typeface="Aptos" panose="020B0004020202020204" pitchFamily="34" charset="0"/>
                </a:rPr>
                <a:t>Exchangeable</a:t>
              </a:r>
            </a:p>
          </p:txBody>
        </p:sp>
        <p:sp>
          <p:nvSpPr>
            <p:cNvPr id="15" name="TextBox 14">
              <a:extLst>
                <a:ext uri="{FF2B5EF4-FFF2-40B4-BE49-F238E27FC236}">
                  <a16:creationId xmlns:a16="http://schemas.microsoft.com/office/drawing/2014/main" id="{66EE408B-42A1-BF23-9080-E91D561B97D4}"/>
                </a:ext>
              </a:extLst>
            </p:cNvPr>
            <p:cNvSpPr txBox="1"/>
            <p:nvPr/>
          </p:nvSpPr>
          <p:spPr>
            <a:xfrm>
              <a:off x="5082778" y="443972"/>
              <a:ext cx="1892246" cy="867017"/>
            </a:xfrm>
            <a:prstGeom prst="rect">
              <a:avLst/>
            </a:prstGeom>
            <a:noFill/>
          </p:spPr>
          <p:txBody>
            <a:bodyPr wrap="square" rtlCol="0">
              <a:spAutoFit/>
            </a:bodyPr>
            <a:lstStyle/>
            <a:p>
              <a:r>
                <a:rPr lang="en-US" sz="1000" b="1">
                  <a:solidFill>
                    <a:srgbClr val="6DA1FF"/>
                  </a:solidFill>
                  <a:latin typeface="Aptos" panose="020B0004020202020204" pitchFamily="34" charset="0"/>
                </a:rPr>
                <a:t>Overlapping Atoms</a:t>
              </a:r>
            </a:p>
          </p:txBody>
        </p:sp>
        <p:sp>
          <p:nvSpPr>
            <p:cNvPr id="16" name="Right Arrow 17">
              <a:extLst>
                <a:ext uri="{FF2B5EF4-FFF2-40B4-BE49-F238E27FC236}">
                  <a16:creationId xmlns:a16="http://schemas.microsoft.com/office/drawing/2014/main" id="{4915AB08-CE01-F8A0-EB2C-C54717A77ACA}"/>
                </a:ext>
              </a:extLst>
            </p:cNvPr>
            <p:cNvSpPr/>
            <p:nvPr/>
          </p:nvSpPr>
          <p:spPr>
            <a:xfrm>
              <a:off x="5488033" y="1552087"/>
              <a:ext cx="934058" cy="673816"/>
            </a:xfrm>
            <a:prstGeom prst="rightArrow">
              <a:avLst/>
            </a:prstGeom>
            <a:solidFill>
              <a:srgbClr val="0F66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7" name="Down Arrow 18">
              <a:extLst>
                <a:ext uri="{FF2B5EF4-FFF2-40B4-BE49-F238E27FC236}">
                  <a16:creationId xmlns:a16="http://schemas.microsoft.com/office/drawing/2014/main" id="{EF21A395-0E28-48AA-EFC6-F4EA9C3F2CB0}"/>
                </a:ext>
              </a:extLst>
            </p:cNvPr>
            <p:cNvSpPr/>
            <p:nvPr/>
          </p:nvSpPr>
          <p:spPr>
            <a:xfrm>
              <a:off x="8389798" y="3441420"/>
              <a:ext cx="516835" cy="280033"/>
            </a:xfrm>
            <a:prstGeom prst="downArrow">
              <a:avLst/>
            </a:prstGeom>
            <a:solidFill>
              <a:srgbClr val="0F66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8" name="Left Arrow 19">
              <a:extLst>
                <a:ext uri="{FF2B5EF4-FFF2-40B4-BE49-F238E27FC236}">
                  <a16:creationId xmlns:a16="http://schemas.microsoft.com/office/drawing/2014/main" id="{D0130299-BECB-7A64-E3A7-714D2A10DEA6}"/>
                </a:ext>
              </a:extLst>
            </p:cNvPr>
            <p:cNvSpPr/>
            <p:nvPr/>
          </p:nvSpPr>
          <p:spPr>
            <a:xfrm>
              <a:off x="5668812" y="4770781"/>
              <a:ext cx="753276" cy="672079"/>
            </a:xfrm>
            <a:prstGeom prst="leftArrow">
              <a:avLst/>
            </a:prstGeom>
            <a:solidFill>
              <a:srgbClr val="0F66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grpSp>
      <p:sp>
        <p:nvSpPr>
          <p:cNvPr id="19" name="TextBox 18">
            <a:extLst>
              <a:ext uri="{FF2B5EF4-FFF2-40B4-BE49-F238E27FC236}">
                <a16:creationId xmlns:a16="http://schemas.microsoft.com/office/drawing/2014/main" id="{2CC70D3F-0813-5405-1572-FDA7BDE62C2E}"/>
              </a:ext>
            </a:extLst>
          </p:cNvPr>
          <p:cNvSpPr txBox="1"/>
          <p:nvPr/>
        </p:nvSpPr>
        <p:spPr>
          <a:xfrm>
            <a:off x="5021585" y="4842036"/>
            <a:ext cx="3562639" cy="276999"/>
          </a:xfrm>
          <a:prstGeom prst="rect">
            <a:avLst/>
          </a:prstGeom>
          <a:noFill/>
        </p:spPr>
        <p:txBody>
          <a:bodyPr wrap="square">
            <a:spAutoFit/>
          </a:bodyPr>
          <a:lstStyle/>
          <a:p>
            <a:pPr algn="ctr"/>
            <a:r>
              <a:rPr lang="en-US" sz="1200" dirty="0">
                <a:latin typeface="Aptos" panose="020B0004020202020204" pitchFamily="34" charset="0"/>
                <a:hlinkClick r:id="rId8" tooltip="DOI URL"/>
              </a:rPr>
              <a:t>10.1021/acs.analchem.3c03750</a:t>
            </a:r>
            <a:endParaRPr lang="en-US" sz="1200" dirty="0">
              <a:latin typeface="Aptos" panose="020B0004020202020204" pitchFamily="34" charset="0"/>
            </a:endParaRPr>
          </a:p>
        </p:txBody>
      </p:sp>
      <p:sp>
        <p:nvSpPr>
          <p:cNvPr id="20" name="TextBox 19">
            <a:extLst>
              <a:ext uri="{FF2B5EF4-FFF2-40B4-BE49-F238E27FC236}">
                <a16:creationId xmlns:a16="http://schemas.microsoft.com/office/drawing/2014/main" id="{AF6AF71C-914E-77D8-62B8-D4989C53FFFC}"/>
              </a:ext>
            </a:extLst>
          </p:cNvPr>
          <p:cNvSpPr txBox="1"/>
          <p:nvPr/>
        </p:nvSpPr>
        <p:spPr>
          <a:xfrm>
            <a:off x="221620" y="5869096"/>
            <a:ext cx="3466672" cy="461665"/>
          </a:xfrm>
          <a:prstGeom prst="rect">
            <a:avLst/>
          </a:prstGeom>
          <a:noFill/>
        </p:spPr>
        <p:txBody>
          <a:bodyPr wrap="square">
            <a:spAutoFit/>
          </a:bodyPr>
          <a:lstStyle/>
          <a:p>
            <a:r>
              <a:rPr lang="en-US" sz="1200" dirty="0">
                <a:latin typeface="Aptos" panose="020B0004020202020204" pitchFamily="34" charset="0"/>
              </a:rPr>
              <a:t>10.1107/S2059798323002899; https://</a:t>
            </a:r>
            <a:r>
              <a:rPr lang="en-US" sz="1200" dirty="0" err="1">
                <a:latin typeface="Aptos" panose="020B0004020202020204" pitchFamily="34" charset="0"/>
              </a:rPr>
              <a:t>github.com</a:t>
            </a:r>
            <a:r>
              <a:rPr lang="en-US" sz="1200" dirty="0">
                <a:latin typeface="Aptos" panose="020B0004020202020204" pitchFamily="34" charset="0"/>
              </a:rPr>
              <a:t>/achicks15/SCOMAP-XD</a:t>
            </a:r>
          </a:p>
        </p:txBody>
      </p:sp>
      <p:sp>
        <p:nvSpPr>
          <p:cNvPr id="21" name="TextBox 20">
            <a:extLst>
              <a:ext uri="{FF2B5EF4-FFF2-40B4-BE49-F238E27FC236}">
                <a16:creationId xmlns:a16="http://schemas.microsoft.com/office/drawing/2014/main" id="{405CD66A-F030-C956-E42E-063C03AC45F0}"/>
              </a:ext>
            </a:extLst>
          </p:cNvPr>
          <p:cNvSpPr txBox="1"/>
          <p:nvPr/>
        </p:nvSpPr>
        <p:spPr>
          <a:xfrm>
            <a:off x="28913" y="863804"/>
            <a:ext cx="5103744" cy="1200329"/>
          </a:xfrm>
          <a:prstGeom prst="rect">
            <a:avLst/>
          </a:prstGeom>
          <a:noFill/>
        </p:spPr>
        <p:txBody>
          <a:bodyPr wrap="square" rtlCol="0">
            <a:spAutoFit/>
          </a:bodyPr>
          <a:lstStyle/>
          <a:p>
            <a:pPr algn="ctr"/>
            <a:r>
              <a:rPr lang="en-US" sz="2400" b="1" dirty="0">
                <a:solidFill>
                  <a:srgbClr val="00662C"/>
                </a:solidFill>
              </a:rPr>
              <a:t>Developed</a:t>
            </a:r>
            <a:r>
              <a:rPr lang="en-US" sz="2400" b="1" dirty="0"/>
              <a:t> a tool to predict the contrast-matching point of proteins, lipids, and nucleic acids</a:t>
            </a:r>
            <a:endParaRPr lang="en-US" sz="2400" dirty="0">
              <a:latin typeface="Aptos" panose="020B0004020202020204" pitchFamily="34" charset="0"/>
            </a:endParaRPr>
          </a:p>
        </p:txBody>
      </p:sp>
      <p:pic>
        <p:nvPicPr>
          <p:cNvPr id="22" name="Picture 4" descr="Figure 1">
            <a:extLst>
              <a:ext uri="{FF2B5EF4-FFF2-40B4-BE49-F238E27FC236}">
                <a16:creationId xmlns:a16="http://schemas.microsoft.com/office/drawing/2014/main" id="{C328862E-27B5-183A-673F-307B5C019955}"/>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371277" y="2514886"/>
            <a:ext cx="2848174" cy="232411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C048D4C-3EDA-2557-1192-D6A75FE877AF}"/>
              </a:ext>
            </a:extLst>
          </p:cNvPr>
          <p:cNvSpPr txBox="1"/>
          <p:nvPr/>
        </p:nvSpPr>
        <p:spPr>
          <a:xfrm>
            <a:off x="5332996" y="1808121"/>
            <a:ext cx="3013746" cy="646331"/>
          </a:xfrm>
          <a:prstGeom prst="rect">
            <a:avLst/>
          </a:prstGeom>
          <a:noFill/>
          <a:ln>
            <a:solidFill>
              <a:schemeClr val="accent1"/>
            </a:solidFill>
          </a:ln>
        </p:spPr>
        <p:txBody>
          <a:bodyPr wrap="square" rtlCol="0">
            <a:spAutoFit/>
          </a:bodyPr>
          <a:lstStyle/>
          <a:p>
            <a:pPr algn="ctr"/>
            <a:r>
              <a:rPr lang="en-US" i="1" dirty="0">
                <a:latin typeface="Aptos" panose="020B0004020202020204" pitchFamily="34" charset="0"/>
              </a:rPr>
              <a:t>In vivo </a:t>
            </a:r>
            <a:r>
              <a:rPr lang="en-US" dirty="0">
                <a:latin typeface="Aptos" panose="020B0004020202020204" pitchFamily="34" charset="0"/>
              </a:rPr>
              <a:t>deuteration of native phospholipids</a:t>
            </a:r>
            <a:r>
              <a:rPr lang="en-US" i="1" dirty="0">
                <a:latin typeface="Aptos" panose="020B0004020202020204" pitchFamily="34" charset="0"/>
              </a:rPr>
              <a:t> </a:t>
            </a:r>
          </a:p>
        </p:txBody>
      </p:sp>
      <p:pic>
        <p:nvPicPr>
          <p:cNvPr id="24" name="Picture 2" descr="Figure 8">
            <a:extLst>
              <a:ext uri="{FF2B5EF4-FFF2-40B4-BE49-F238E27FC236}">
                <a16:creationId xmlns:a16="http://schemas.microsoft.com/office/drawing/2014/main" id="{5857BEB8-EE64-8BDB-7748-653D384C44FC}"/>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8311935" y="2521684"/>
            <a:ext cx="3776720" cy="105907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9F4BDFA-78EE-68D9-251E-585E014E4000}"/>
              </a:ext>
            </a:extLst>
          </p:cNvPr>
          <p:cNvSpPr txBox="1"/>
          <p:nvPr/>
        </p:nvSpPr>
        <p:spPr>
          <a:xfrm>
            <a:off x="8535051" y="1811079"/>
            <a:ext cx="3013746" cy="646331"/>
          </a:xfrm>
          <a:prstGeom prst="rect">
            <a:avLst/>
          </a:prstGeom>
          <a:noFill/>
          <a:ln>
            <a:solidFill>
              <a:schemeClr val="accent1"/>
            </a:solidFill>
          </a:ln>
        </p:spPr>
        <p:txBody>
          <a:bodyPr wrap="square" rtlCol="0">
            <a:spAutoFit/>
          </a:bodyPr>
          <a:lstStyle/>
          <a:p>
            <a:pPr algn="ctr"/>
            <a:r>
              <a:rPr lang="en-US" dirty="0">
                <a:latin typeface="Aptos" panose="020B0004020202020204" pitchFamily="34" charset="0"/>
              </a:rPr>
              <a:t>Deuterated bacterial cellulose</a:t>
            </a:r>
          </a:p>
        </p:txBody>
      </p:sp>
      <p:pic>
        <p:nvPicPr>
          <p:cNvPr id="26" name="Picture 25">
            <a:extLst>
              <a:ext uri="{FF2B5EF4-FFF2-40B4-BE49-F238E27FC236}">
                <a16:creationId xmlns:a16="http://schemas.microsoft.com/office/drawing/2014/main" id="{12EC3733-51B7-C5CE-902C-04CF98B70F4E}"/>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879604" y="3681003"/>
            <a:ext cx="1751699" cy="1236078"/>
          </a:xfrm>
          <a:prstGeom prst="rect">
            <a:avLst/>
          </a:prstGeom>
        </p:spPr>
      </p:pic>
      <p:sp>
        <p:nvSpPr>
          <p:cNvPr id="27" name="TextBox 26">
            <a:extLst>
              <a:ext uri="{FF2B5EF4-FFF2-40B4-BE49-F238E27FC236}">
                <a16:creationId xmlns:a16="http://schemas.microsoft.com/office/drawing/2014/main" id="{A08C1702-EC04-DA68-A92C-CF152D813BFC}"/>
              </a:ext>
            </a:extLst>
          </p:cNvPr>
          <p:cNvSpPr txBox="1"/>
          <p:nvPr/>
        </p:nvSpPr>
        <p:spPr>
          <a:xfrm>
            <a:off x="8480728" y="4040382"/>
            <a:ext cx="1361767" cy="646331"/>
          </a:xfrm>
          <a:prstGeom prst="rect">
            <a:avLst/>
          </a:prstGeom>
          <a:noFill/>
          <a:ln>
            <a:solidFill>
              <a:schemeClr val="accent1"/>
            </a:solidFill>
          </a:ln>
        </p:spPr>
        <p:txBody>
          <a:bodyPr wrap="square" rtlCol="0">
            <a:spAutoFit/>
          </a:bodyPr>
          <a:lstStyle/>
          <a:p>
            <a:pPr algn="ctr"/>
            <a:r>
              <a:rPr lang="en-US" dirty="0">
                <a:latin typeface="Aptos" panose="020B0004020202020204" pitchFamily="34" charset="0"/>
              </a:rPr>
              <a:t>Deuterated chitosan</a:t>
            </a:r>
          </a:p>
        </p:txBody>
      </p:sp>
      <p:sp>
        <p:nvSpPr>
          <p:cNvPr id="28" name="TextBox 27">
            <a:extLst>
              <a:ext uri="{FF2B5EF4-FFF2-40B4-BE49-F238E27FC236}">
                <a16:creationId xmlns:a16="http://schemas.microsoft.com/office/drawing/2014/main" id="{C30B88A2-6B5C-0A3C-42CF-200D82E015AA}"/>
              </a:ext>
            </a:extLst>
          </p:cNvPr>
          <p:cNvSpPr txBox="1"/>
          <p:nvPr/>
        </p:nvSpPr>
        <p:spPr>
          <a:xfrm>
            <a:off x="7925548" y="4915162"/>
            <a:ext cx="6097656" cy="261610"/>
          </a:xfrm>
          <a:prstGeom prst="rect">
            <a:avLst/>
          </a:prstGeom>
          <a:noFill/>
        </p:spPr>
        <p:txBody>
          <a:bodyPr wrap="square">
            <a:spAutoFit/>
          </a:bodyPr>
          <a:lstStyle/>
          <a:p>
            <a:pPr algn="ctr"/>
            <a:r>
              <a:rPr lang="en-US" sz="1100">
                <a:latin typeface="Aptos" panose="020B0004020202020204" pitchFamily="34" charset="0"/>
              </a:rPr>
              <a:t>10.1016/j.carbpol.2021.117637</a:t>
            </a:r>
          </a:p>
        </p:txBody>
      </p:sp>
      <p:sp>
        <p:nvSpPr>
          <p:cNvPr id="29" name="TextBox 28">
            <a:extLst>
              <a:ext uri="{FF2B5EF4-FFF2-40B4-BE49-F238E27FC236}">
                <a16:creationId xmlns:a16="http://schemas.microsoft.com/office/drawing/2014/main" id="{94CE59B9-9203-146C-A515-A588EAEDF09C}"/>
              </a:ext>
            </a:extLst>
          </p:cNvPr>
          <p:cNvSpPr txBox="1"/>
          <p:nvPr/>
        </p:nvSpPr>
        <p:spPr>
          <a:xfrm>
            <a:off x="8446788" y="3551055"/>
            <a:ext cx="1562198" cy="261610"/>
          </a:xfrm>
          <a:prstGeom prst="rect">
            <a:avLst/>
          </a:prstGeom>
          <a:noFill/>
        </p:spPr>
        <p:txBody>
          <a:bodyPr wrap="square">
            <a:spAutoFit/>
          </a:bodyPr>
          <a:lstStyle/>
          <a:p>
            <a:r>
              <a:rPr lang="en-US" sz="1100">
                <a:latin typeface="Aptos" panose="020B0004020202020204" pitchFamily="34" charset="0"/>
              </a:rPr>
              <a:t>10.1038/srep36119</a:t>
            </a:r>
          </a:p>
        </p:txBody>
      </p:sp>
      <p:sp>
        <p:nvSpPr>
          <p:cNvPr id="33" name="TextBox 32">
            <a:extLst>
              <a:ext uri="{FF2B5EF4-FFF2-40B4-BE49-F238E27FC236}">
                <a16:creationId xmlns:a16="http://schemas.microsoft.com/office/drawing/2014/main" id="{C081199F-A5FB-581D-D5F7-F29808BC21DB}"/>
              </a:ext>
            </a:extLst>
          </p:cNvPr>
          <p:cNvSpPr txBox="1"/>
          <p:nvPr/>
        </p:nvSpPr>
        <p:spPr>
          <a:xfrm>
            <a:off x="351184" y="6099068"/>
            <a:ext cx="184731" cy="369332"/>
          </a:xfrm>
          <a:prstGeom prst="rect">
            <a:avLst/>
          </a:prstGeom>
          <a:noFill/>
        </p:spPr>
        <p:txBody>
          <a:bodyPr wrap="none" rtlCol="0">
            <a:spAutoFit/>
          </a:bodyPr>
          <a:lstStyle/>
          <a:p>
            <a:endParaRPr lang="en-US" b="1" u="sng" dirty="0">
              <a:solidFill>
                <a:srgbClr val="00662C"/>
              </a:solidFill>
            </a:endParaRPr>
          </a:p>
        </p:txBody>
      </p:sp>
      <p:pic>
        <p:nvPicPr>
          <p:cNvPr id="35" name="Picture 34">
            <a:extLst>
              <a:ext uri="{FF2B5EF4-FFF2-40B4-BE49-F238E27FC236}">
                <a16:creationId xmlns:a16="http://schemas.microsoft.com/office/drawing/2014/main" id="{A2BE6C0B-506A-81E7-1A3E-351A39DD72CE}"/>
              </a:ext>
            </a:extLst>
          </p:cNvPr>
          <p:cNvPicPr>
            <a:picLocks noChangeAspect="1"/>
          </p:cNvPicPr>
          <p:nvPr/>
        </p:nvPicPr>
        <p:blipFill>
          <a:blip r:embed="rId12"/>
          <a:stretch>
            <a:fillRect/>
          </a:stretch>
        </p:blipFill>
        <p:spPr>
          <a:xfrm>
            <a:off x="6488082" y="4899773"/>
            <a:ext cx="4089448" cy="1908592"/>
          </a:xfrm>
          <a:prstGeom prst="rect">
            <a:avLst/>
          </a:prstGeom>
        </p:spPr>
      </p:pic>
      <p:sp>
        <p:nvSpPr>
          <p:cNvPr id="36" name="TextBox 35">
            <a:extLst>
              <a:ext uri="{FF2B5EF4-FFF2-40B4-BE49-F238E27FC236}">
                <a16:creationId xmlns:a16="http://schemas.microsoft.com/office/drawing/2014/main" id="{477A9612-0600-A50B-B19A-374327E49352}"/>
              </a:ext>
            </a:extLst>
          </p:cNvPr>
          <p:cNvSpPr txBox="1"/>
          <p:nvPr/>
        </p:nvSpPr>
        <p:spPr>
          <a:xfrm>
            <a:off x="5300474" y="877937"/>
            <a:ext cx="6801562" cy="830997"/>
          </a:xfrm>
          <a:prstGeom prst="rect">
            <a:avLst/>
          </a:prstGeom>
          <a:noFill/>
        </p:spPr>
        <p:txBody>
          <a:bodyPr wrap="square" rtlCol="0">
            <a:spAutoFit/>
          </a:bodyPr>
          <a:lstStyle/>
          <a:p>
            <a:pPr algn="ctr"/>
            <a:r>
              <a:rPr lang="en-US" sz="2400" b="1" u="sng" dirty="0">
                <a:solidFill>
                  <a:srgbClr val="00662C"/>
                </a:solidFill>
              </a:rPr>
              <a:t>New development: </a:t>
            </a:r>
            <a:r>
              <a:rPr lang="en-US" sz="2400" b="1" dirty="0"/>
              <a:t>Expansion to a broader range of molecular systems</a:t>
            </a:r>
          </a:p>
        </p:txBody>
      </p:sp>
    </p:spTree>
    <p:extLst>
      <p:ext uri="{BB962C8B-B14F-4D97-AF65-F5344CB8AC3E}">
        <p14:creationId xmlns:p14="http://schemas.microsoft.com/office/powerpoint/2010/main" val="1915507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54BE36-78A9-9A26-4E12-9F8EE8A213CB}"/>
              </a:ext>
            </a:extLst>
          </p:cNvPr>
          <p:cNvSpPr>
            <a:spLocks noGrp="1"/>
          </p:cNvSpPr>
          <p:nvPr>
            <p:ph type="title"/>
          </p:nvPr>
        </p:nvSpPr>
        <p:spPr>
          <a:xfrm>
            <a:off x="41508" y="16178"/>
            <a:ext cx="12150492" cy="886397"/>
          </a:xfrm>
        </p:spPr>
        <p:txBody>
          <a:bodyPr/>
          <a:lstStyle/>
          <a:p>
            <a:r>
              <a:rPr lang="en-US" u="sng" dirty="0">
                <a:solidFill>
                  <a:srgbClr val="FF0000"/>
                </a:solidFill>
              </a:rPr>
              <a:t>Execution: </a:t>
            </a:r>
            <a:r>
              <a:rPr lang="en-US" dirty="0"/>
              <a:t>Advancing to real-time analysis for time-resolved SANS experiments and autonomous experiments</a:t>
            </a:r>
          </a:p>
        </p:txBody>
      </p:sp>
      <p:sp>
        <p:nvSpPr>
          <p:cNvPr id="5" name="Content Placeholder 2">
            <a:extLst>
              <a:ext uri="{FF2B5EF4-FFF2-40B4-BE49-F238E27FC236}">
                <a16:creationId xmlns:a16="http://schemas.microsoft.com/office/drawing/2014/main" id="{98A7344F-3136-4AE6-F192-AB375C722DF4}"/>
              </a:ext>
            </a:extLst>
          </p:cNvPr>
          <p:cNvSpPr>
            <a:spLocks noGrp="1"/>
          </p:cNvSpPr>
          <p:nvPr>
            <p:ph sz="half" idx="1"/>
          </p:nvPr>
        </p:nvSpPr>
        <p:spPr>
          <a:xfrm>
            <a:off x="6184632" y="1037510"/>
            <a:ext cx="6007368" cy="4166611"/>
          </a:xfrm>
        </p:spPr>
        <p:txBody>
          <a:bodyPr/>
          <a:lstStyle/>
          <a:p>
            <a:r>
              <a:rPr lang="en-US" sz="2400" b="1" dirty="0">
                <a:latin typeface="+mj-lt"/>
              </a:rPr>
              <a:t>Application</a:t>
            </a:r>
            <a:r>
              <a:rPr lang="en-US" sz="2400" dirty="0">
                <a:latin typeface="+mj-lt"/>
              </a:rPr>
              <a:t> : Real time integration of neutron scattering experiments with multimodal capabilities (</a:t>
            </a:r>
            <a:r>
              <a:rPr lang="en-US" sz="2400" dirty="0" err="1">
                <a:latin typeface="+mj-lt"/>
              </a:rPr>
              <a:t>e.g</a:t>
            </a:r>
            <a:r>
              <a:rPr lang="en-US" sz="2400" dirty="0">
                <a:latin typeface="+mj-lt"/>
              </a:rPr>
              <a:t> SEC-SANS, UV-VIS, DLS, </a:t>
            </a:r>
            <a:r>
              <a:rPr lang="en-US" sz="2400" dirty="0" err="1">
                <a:latin typeface="+mj-lt"/>
              </a:rPr>
              <a:t>etc</a:t>
            </a:r>
            <a:r>
              <a:rPr lang="en-US" sz="2400" dirty="0">
                <a:latin typeface="+mj-lt"/>
              </a:rPr>
              <a:t>)</a:t>
            </a:r>
          </a:p>
        </p:txBody>
      </p:sp>
      <p:pic>
        <p:nvPicPr>
          <p:cNvPr id="7" name="Picture 6" descr="Chart, line chart&#10;&#10;AI-generated content may be incorrect.">
            <a:extLst>
              <a:ext uri="{FF2B5EF4-FFF2-40B4-BE49-F238E27FC236}">
                <a16:creationId xmlns:a16="http://schemas.microsoft.com/office/drawing/2014/main" id="{2116F843-759E-766D-A57D-BB95DD9ABA79}"/>
              </a:ext>
            </a:extLst>
          </p:cNvPr>
          <p:cNvPicPr>
            <a:picLocks noChangeAspect="1"/>
          </p:cNvPicPr>
          <p:nvPr/>
        </p:nvPicPr>
        <p:blipFill>
          <a:blip r:embed="rId3"/>
          <a:stretch>
            <a:fillRect/>
          </a:stretch>
        </p:blipFill>
        <p:spPr>
          <a:xfrm>
            <a:off x="6843247" y="2670992"/>
            <a:ext cx="4391586" cy="3360616"/>
          </a:xfrm>
          <a:prstGeom prst="rect">
            <a:avLst/>
          </a:prstGeom>
        </p:spPr>
      </p:pic>
      <p:sp>
        <p:nvSpPr>
          <p:cNvPr id="8" name="TextBox 7">
            <a:extLst>
              <a:ext uri="{FF2B5EF4-FFF2-40B4-BE49-F238E27FC236}">
                <a16:creationId xmlns:a16="http://schemas.microsoft.com/office/drawing/2014/main" id="{93B045CB-B66F-9809-CBD3-49D1D4CF2DDF}"/>
              </a:ext>
            </a:extLst>
          </p:cNvPr>
          <p:cNvSpPr txBox="1"/>
          <p:nvPr/>
        </p:nvSpPr>
        <p:spPr>
          <a:xfrm>
            <a:off x="7635962" y="5947502"/>
            <a:ext cx="1809623" cy="215444"/>
          </a:xfrm>
          <a:prstGeom prst="rect">
            <a:avLst/>
          </a:prstGeom>
          <a:noFill/>
        </p:spPr>
        <p:txBody>
          <a:bodyPr wrap="square" lIns="91440" tIns="45720" rIns="91440" bIns="45720" rtlCol="0" anchor="t">
            <a:spAutoFit/>
          </a:bodyPr>
          <a:lstStyle/>
          <a:p>
            <a:r>
              <a:rPr lang="en-US" sz="800" b="1" kern="100" dirty="0">
                <a:solidFill>
                  <a:schemeClr val="accent2"/>
                </a:solidFill>
                <a:latin typeface="+mj-lt"/>
                <a:ea typeface="DengXian"/>
                <a:cs typeface="Times New Roman"/>
              </a:rPr>
              <a:t>Collaboration</a:t>
            </a:r>
            <a:r>
              <a:rPr lang="en-US" sz="800" b="1" kern="100" dirty="0">
                <a:solidFill>
                  <a:schemeClr val="accent2"/>
                </a:solidFill>
                <a:effectLst/>
                <a:latin typeface="+mj-lt"/>
                <a:ea typeface="DengXian"/>
                <a:cs typeface="Times New Roman"/>
              </a:rPr>
              <a:t> with </a:t>
            </a:r>
            <a:r>
              <a:rPr lang="en-US" sz="800" b="1" kern="100" dirty="0">
                <a:solidFill>
                  <a:schemeClr val="accent2"/>
                </a:solidFill>
                <a:latin typeface="+mj-lt"/>
                <a:ea typeface="DengXian"/>
                <a:cs typeface="Times New Roman"/>
              </a:rPr>
              <a:t>John</a:t>
            </a:r>
            <a:r>
              <a:rPr lang="en-US" sz="800" b="1" kern="100" dirty="0">
                <a:solidFill>
                  <a:schemeClr val="accent2"/>
                </a:solidFill>
                <a:effectLst/>
                <a:latin typeface="+mj-lt"/>
                <a:ea typeface="DengXian"/>
                <a:cs typeface="Times New Roman"/>
              </a:rPr>
              <a:t> Hackett</a:t>
            </a:r>
          </a:p>
        </p:txBody>
      </p:sp>
      <p:pic>
        <p:nvPicPr>
          <p:cNvPr id="9" name="Picture 8" descr="Florida International University FIU logo vector SVG, PNG download free">
            <a:extLst>
              <a:ext uri="{FF2B5EF4-FFF2-40B4-BE49-F238E27FC236}">
                <a16:creationId xmlns:a16="http://schemas.microsoft.com/office/drawing/2014/main" id="{AD7E089D-6035-1814-FA7D-62E224954D76}"/>
              </a:ext>
            </a:extLst>
          </p:cNvPr>
          <p:cNvPicPr>
            <a:picLocks noChangeAspect="1"/>
          </p:cNvPicPr>
          <p:nvPr/>
        </p:nvPicPr>
        <p:blipFill>
          <a:blip r:embed="rId4"/>
          <a:stretch>
            <a:fillRect/>
          </a:stretch>
        </p:blipFill>
        <p:spPr>
          <a:xfrm>
            <a:off x="7445993" y="5930397"/>
            <a:ext cx="226867" cy="241272"/>
          </a:xfrm>
          <a:prstGeom prst="rect">
            <a:avLst/>
          </a:prstGeom>
        </p:spPr>
      </p:pic>
      <p:pic>
        <p:nvPicPr>
          <p:cNvPr id="12" name="Picture 11" descr="A computer screen with green and blue squares&#10;&#10;Description automatically generated">
            <a:extLst>
              <a:ext uri="{FF2B5EF4-FFF2-40B4-BE49-F238E27FC236}">
                <a16:creationId xmlns:a16="http://schemas.microsoft.com/office/drawing/2014/main" id="{91DB58AC-4A31-C9D3-6BA9-E8FC9E210205}"/>
              </a:ext>
            </a:extLst>
          </p:cNvPr>
          <p:cNvPicPr>
            <a:picLocks noChangeAspect="1"/>
          </p:cNvPicPr>
          <p:nvPr/>
        </p:nvPicPr>
        <p:blipFill rotWithShape="1">
          <a:blip r:embed="rId5"/>
          <a:srcRect l="25463" t="13572" r="8044" b="53383"/>
          <a:stretch/>
        </p:blipFill>
        <p:spPr>
          <a:xfrm>
            <a:off x="517552" y="3007281"/>
            <a:ext cx="3378671" cy="1259283"/>
          </a:xfrm>
          <a:prstGeom prst="rect">
            <a:avLst/>
          </a:prstGeom>
          <a:solidFill>
            <a:schemeClr val="bg2">
              <a:lumMod val="10000"/>
            </a:schemeClr>
          </a:solidFill>
          <a:ln>
            <a:solidFill>
              <a:schemeClr val="bg2">
                <a:lumMod val="10000"/>
              </a:schemeClr>
            </a:solidFill>
          </a:ln>
        </p:spPr>
      </p:pic>
      <p:sp>
        <p:nvSpPr>
          <p:cNvPr id="13" name="TextBox 12">
            <a:extLst>
              <a:ext uri="{FF2B5EF4-FFF2-40B4-BE49-F238E27FC236}">
                <a16:creationId xmlns:a16="http://schemas.microsoft.com/office/drawing/2014/main" id="{FC2DFEC4-4568-C480-6F81-393800818DEE}"/>
              </a:ext>
            </a:extLst>
          </p:cNvPr>
          <p:cNvSpPr txBox="1"/>
          <p:nvPr/>
        </p:nvSpPr>
        <p:spPr>
          <a:xfrm>
            <a:off x="356223" y="2633230"/>
            <a:ext cx="4893551" cy="286232"/>
          </a:xfrm>
          <a:prstGeom prst="rect">
            <a:avLst/>
          </a:prstGeom>
          <a:noFill/>
        </p:spPr>
        <p:txBody>
          <a:bodyPr wrap="square" rtlCol="0">
            <a:spAutoFit/>
          </a:bodyPr>
          <a:lstStyle/>
          <a:p>
            <a:pPr algn="l">
              <a:lnSpc>
                <a:spcPct val="90000"/>
              </a:lnSpc>
            </a:pPr>
            <a:r>
              <a:rPr lang="en-US" sz="1400" i="1" dirty="0">
                <a:solidFill>
                  <a:srgbClr val="0070C0"/>
                </a:solidFill>
                <a:latin typeface="+mj-lt"/>
              </a:rPr>
              <a:t>2D images of Bio-SANS three-detector array</a:t>
            </a:r>
          </a:p>
        </p:txBody>
      </p:sp>
      <p:pic>
        <p:nvPicPr>
          <p:cNvPr id="14" name="Picture 13">
            <a:extLst>
              <a:ext uri="{FF2B5EF4-FFF2-40B4-BE49-F238E27FC236}">
                <a16:creationId xmlns:a16="http://schemas.microsoft.com/office/drawing/2014/main" id="{AFBAD2B6-C54D-2E52-D0FE-6C1F5E2EEAC7}"/>
              </a:ext>
            </a:extLst>
          </p:cNvPr>
          <p:cNvPicPr>
            <a:picLocks noChangeAspect="1"/>
          </p:cNvPicPr>
          <p:nvPr/>
        </p:nvPicPr>
        <p:blipFill rotWithShape="1">
          <a:blip r:embed="rId6"/>
          <a:srcRect t="1863"/>
          <a:stretch/>
        </p:blipFill>
        <p:spPr>
          <a:xfrm>
            <a:off x="4523618" y="2786175"/>
            <a:ext cx="1810670" cy="1689459"/>
          </a:xfrm>
          <a:prstGeom prst="rect">
            <a:avLst/>
          </a:prstGeom>
        </p:spPr>
      </p:pic>
      <p:pic>
        <p:nvPicPr>
          <p:cNvPr id="16" name="Picture 15">
            <a:extLst>
              <a:ext uri="{FF2B5EF4-FFF2-40B4-BE49-F238E27FC236}">
                <a16:creationId xmlns:a16="http://schemas.microsoft.com/office/drawing/2014/main" id="{15066CFA-EF93-7145-8449-07259CDF7C73}"/>
              </a:ext>
            </a:extLst>
          </p:cNvPr>
          <p:cNvPicPr>
            <a:picLocks noChangeAspect="1"/>
          </p:cNvPicPr>
          <p:nvPr/>
        </p:nvPicPr>
        <p:blipFill>
          <a:blip r:embed="rId7"/>
          <a:stretch>
            <a:fillRect/>
          </a:stretch>
        </p:blipFill>
        <p:spPr>
          <a:xfrm>
            <a:off x="336890" y="5009778"/>
            <a:ext cx="5637158" cy="1582286"/>
          </a:xfrm>
          <a:prstGeom prst="rect">
            <a:avLst/>
          </a:prstGeom>
        </p:spPr>
      </p:pic>
      <p:sp>
        <p:nvSpPr>
          <p:cNvPr id="17" name="TextBox 16">
            <a:extLst>
              <a:ext uri="{FF2B5EF4-FFF2-40B4-BE49-F238E27FC236}">
                <a16:creationId xmlns:a16="http://schemas.microsoft.com/office/drawing/2014/main" id="{003774CE-D241-B6AF-6A09-1969DA0F1518}"/>
              </a:ext>
            </a:extLst>
          </p:cNvPr>
          <p:cNvSpPr txBox="1"/>
          <p:nvPr/>
        </p:nvSpPr>
        <p:spPr>
          <a:xfrm>
            <a:off x="601592" y="1662776"/>
            <a:ext cx="4827361" cy="1021556"/>
          </a:xfrm>
          <a:prstGeom prst="roundRect">
            <a:avLst/>
          </a:prstGeom>
          <a:noFill/>
          <a:ln>
            <a:solidFill>
              <a:schemeClr val="bg1"/>
            </a:solidFill>
          </a:ln>
        </p:spPr>
        <p:txBody>
          <a:bodyPr wrap="square" rtlCol="0">
            <a:spAutoFit/>
          </a:bodyPr>
          <a:lstStyle/>
          <a:p>
            <a:pPr algn="ctr"/>
            <a:r>
              <a:rPr lang="en-US" b="1" u="sng" dirty="0">
                <a:latin typeface="+mj-lt"/>
              </a:rPr>
              <a:t>Event Mode Data Collection</a:t>
            </a:r>
          </a:p>
          <a:p>
            <a:pPr algn="ctr"/>
            <a:r>
              <a:rPr lang="en-US" dirty="0">
                <a:latin typeface="+mj-lt"/>
              </a:rPr>
              <a:t>Each neutron is tagged with an event time</a:t>
            </a:r>
          </a:p>
          <a:p>
            <a:pPr algn="ctr"/>
            <a:r>
              <a:rPr lang="en-US" b="1" dirty="0">
                <a:latin typeface="+mj-lt"/>
              </a:rPr>
              <a:t>Exp. time ~ minutes to </a:t>
            </a:r>
            <a:r>
              <a:rPr lang="en-US" b="1" u="sng" dirty="0">
                <a:latin typeface="+mj-lt"/>
              </a:rPr>
              <a:t>hours</a:t>
            </a:r>
          </a:p>
        </p:txBody>
      </p:sp>
      <p:sp>
        <p:nvSpPr>
          <p:cNvPr id="18" name="Arrow: Right 17">
            <a:extLst>
              <a:ext uri="{FF2B5EF4-FFF2-40B4-BE49-F238E27FC236}">
                <a16:creationId xmlns:a16="http://schemas.microsoft.com/office/drawing/2014/main" id="{DE55B4B1-3F17-3355-AB4A-F2C7911AB79B}"/>
              </a:ext>
            </a:extLst>
          </p:cNvPr>
          <p:cNvSpPr/>
          <p:nvPr/>
        </p:nvSpPr>
        <p:spPr>
          <a:xfrm>
            <a:off x="4014659" y="3384385"/>
            <a:ext cx="508959" cy="461104"/>
          </a:xfrm>
          <a:prstGeom prst="rightArrow">
            <a:avLst/>
          </a:prstGeom>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latin typeface="+mj-lt"/>
            </a:endParaRPr>
          </a:p>
        </p:txBody>
      </p:sp>
      <p:sp>
        <p:nvSpPr>
          <p:cNvPr id="19" name="TextBox 18">
            <a:extLst>
              <a:ext uri="{FF2B5EF4-FFF2-40B4-BE49-F238E27FC236}">
                <a16:creationId xmlns:a16="http://schemas.microsoft.com/office/drawing/2014/main" id="{4DD15975-10AC-41E2-2355-6BB980803FF9}"/>
              </a:ext>
            </a:extLst>
          </p:cNvPr>
          <p:cNvSpPr txBox="1"/>
          <p:nvPr/>
        </p:nvSpPr>
        <p:spPr>
          <a:xfrm>
            <a:off x="356223" y="4609668"/>
            <a:ext cx="6107502" cy="369332"/>
          </a:xfrm>
          <a:prstGeom prst="rect">
            <a:avLst/>
          </a:prstGeom>
          <a:noFill/>
        </p:spPr>
        <p:txBody>
          <a:bodyPr wrap="square">
            <a:spAutoFit/>
          </a:bodyPr>
          <a:lstStyle/>
          <a:p>
            <a:r>
              <a:rPr lang="en-US" dirty="0">
                <a:latin typeface="+mj-lt"/>
              </a:rPr>
              <a:t>”Listen” to data stream at a specific time interval</a:t>
            </a:r>
          </a:p>
        </p:txBody>
      </p:sp>
      <p:sp>
        <p:nvSpPr>
          <p:cNvPr id="20" name="TextBox 19">
            <a:extLst>
              <a:ext uri="{FF2B5EF4-FFF2-40B4-BE49-F238E27FC236}">
                <a16:creationId xmlns:a16="http://schemas.microsoft.com/office/drawing/2014/main" id="{DF521391-7921-AF73-F602-E8195CCFE08F}"/>
              </a:ext>
            </a:extLst>
          </p:cNvPr>
          <p:cNvSpPr txBox="1"/>
          <p:nvPr/>
        </p:nvSpPr>
        <p:spPr>
          <a:xfrm>
            <a:off x="4748494" y="2670992"/>
            <a:ext cx="1518323" cy="287515"/>
          </a:xfrm>
          <a:prstGeom prst="rect">
            <a:avLst/>
          </a:prstGeom>
          <a:noFill/>
        </p:spPr>
        <p:txBody>
          <a:bodyPr wrap="square" rtlCol="0">
            <a:spAutoFit/>
          </a:bodyPr>
          <a:lstStyle/>
          <a:p>
            <a:pPr algn="l">
              <a:lnSpc>
                <a:spcPct val="90000"/>
              </a:lnSpc>
            </a:pPr>
            <a:r>
              <a:rPr lang="en-US" sz="1400" i="1" dirty="0">
                <a:solidFill>
                  <a:srgbClr val="0070C0"/>
                </a:solidFill>
                <a:latin typeface="+mj-lt"/>
              </a:rPr>
              <a:t>1D SANS profile</a:t>
            </a:r>
          </a:p>
        </p:txBody>
      </p:sp>
      <p:sp>
        <p:nvSpPr>
          <p:cNvPr id="21" name="Text Placeholder 5">
            <a:extLst>
              <a:ext uri="{FF2B5EF4-FFF2-40B4-BE49-F238E27FC236}">
                <a16:creationId xmlns:a16="http://schemas.microsoft.com/office/drawing/2014/main" id="{7A33BA05-569C-26D0-550D-7BBC5ADACE90}"/>
              </a:ext>
            </a:extLst>
          </p:cNvPr>
          <p:cNvSpPr txBox="1">
            <a:spLocks/>
          </p:cNvSpPr>
          <p:nvPr/>
        </p:nvSpPr>
        <p:spPr>
          <a:xfrm>
            <a:off x="12969" y="1012558"/>
            <a:ext cx="5994400" cy="542221"/>
          </a:xfrm>
          <a:prstGeom prst="rect">
            <a:avLst/>
          </a:prstGeom>
        </p:spPr>
        <p:txBody>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u="sng" dirty="0">
                <a:solidFill>
                  <a:srgbClr val="00662C"/>
                </a:solidFill>
                <a:latin typeface="+mj-lt"/>
              </a:rPr>
              <a:t>Under development: </a:t>
            </a:r>
            <a:r>
              <a:rPr lang="en-US" sz="2400" b="1" dirty="0">
                <a:latin typeface="+mj-lt"/>
              </a:rPr>
              <a:t>Real-time data reduction capabilities  </a:t>
            </a:r>
          </a:p>
        </p:txBody>
      </p:sp>
      <p:pic>
        <p:nvPicPr>
          <p:cNvPr id="25" name="Picture 24" descr="A group of cells with different colored fibers&#10;&#10;AI-generated content may be incorrect.">
            <a:extLst>
              <a:ext uri="{FF2B5EF4-FFF2-40B4-BE49-F238E27FC236}">
                <a16:creationId xmlns:a16="http://schemas.microsoft.com/office/drawing/2014/main" id="{13C3A1DB-54E8-2E18-470F-F4BA6AE61246}"/>
              </a:ext>
            </a:extLst>
          </p:cNvPr>
          <p:cNvPicPr>
            <a:picLocks noChangeAspect="1"/>
          </p:cNvPicPr>
          <p:nvPr/>
        </p:nvPicPr>
        <p:blipFill>
          <a:blip r:embed="rId8"/>
          <a:srcRect t="49182"/>
          <a:stretch>
            <a:fillRect/>
          </a:stretch>
        </p:blipFill>
        <p:spPr>
          <a:xfrm>
            <a:off x="8403694" y="2281560"/>
            <a:ext cx="1985964" cy="1009230"/>
          </a:xfrm>
          <a:prstGeom prst="rect">
            <a:avLst/>
          </a:prstGeom>
        </p:spPr>
      </p:pic>
    </p:spTree>
    <p:extLst>
      <p:ext uri="{BB962C8B-B14F-4D97-AF65-F5344CB8AC3E}">
        <p14:creationId xmlns:p14="http://schemas.microsoft.com/office/powerpoint/2010/main" val="3003480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B60549-499E-545A-5269-7869C1A62E97}"/>
              </a:ext>
            </a:extLst>
          </p:cNvPr>
          <p:cNvSpPr>
            <a:spLocks noGrp="1"/>
          </p:cNvSpPr>
          <p:nvPr>
            <p:ph type="title"/>
          </p:nvPr>
        </p:nvSpPr>
        <p:spPr>
          <a:xfrm>
            <a:off x="45320" y="48362"/>
            <a:ext cx="12146680" cy="1421928"/>
          </a:xfrm>
        </p:spPr>
        <p:txBody>
          <a:bodyPr/>
          <a:lstStyle/>
          <a:p>
            <a:r>
              <a:rPr lang="en-US" b="1" u="sng" dirty="0">
                <a:solidFill>
                  <a:srgbClr val="FF0000"/>
                </a:solidFill>
                <a:latin typeface="Aptos" panose="020B0004020202020204" pitchFamily="34" charset="0"/>
              </a:rPr>
              <a:t>Analysis</a:t>
            </a:r>
            <a:r>
              <a:rPr lang="en-US" dirty="0">
                <a:latin typeface="Aptos" panose="020B0004020202020204" pitchFamily="34" charset="0"/>
              </a:rPr>
              <a:t>: Multi-contrast fitting for ensemble refinement of complex, flexible biomolecular assemblies </a:t>
            </a:r>
            <a:br>
              <a:rPr lang="en-US" dirty="0">
                <a:latin typeface="Aptos" panose="020B0004020202020204" pitchFamily="34" charset="0"/>
              </a:rPr>
            </a:br>
            <a:r>
              <a:rPr lang="en-US" dirty="0">
                <a:latin typeface="Aptos" panose="020B0004020202020204" pitchFamily="34" charset="0"/>
              </a:rPr>
              <a:t> </a:t>
            </a:r>
          </a:p>
        </p:txBody>
      </p:sp>
      <p:pic>
        <p:nvPicPr>
          <p:cNvPr id="5" name="Picture 6" descr="Advanced Light Source (ALS) – Lightsources.org">
            <a:extLst>
              <a:ext uri="{FF2B5EF4-FFF2-40B4-BE49-F238E27FC236}">
                <a16:creationId xmlns:a16="http://schemas.microsoft.com/office/drawing/2014/main" id="{7B28B60F-11F6-F9E0-693D-D0544B4D023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1386028" y="6237783"/>
            <a:ext cx="825331" cy="5372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AE4C36A-5B2F-36EB-7545-58D3EB1F0DA2}"/>
              </a:ext>
            </a:extLst>
          </p:cNvPr>
          <p:cNvSpPr txBox="1"/>
          <p:nvPr/>
        </p:nvSpPr>
        <p:spPr>
          <a:xfrm>
            <a:off x="7836557" y="4997640"/>
            <a:ext cx="3891025" cy="261610"/>
          </a:xfrm>
          <a:prstGeom prst="rect">
            <a:avLst/>
          </a:prstGeom>
          <a:noFill/>
        </p:spPr>
        <p:txBody>
          <a:bodyPr wrap="square" rtlCol="0">
            <a:spAutoFit/>
          </a:bodyPr>
          <a:lstStyle/>
          <a:p>
            <a:r>
              <a:rPr lang="en-US" sz="1100" dirty="0">
                <a:latin typeface="Aptos" panose="020B0004020202020204" pitchFamily="34" charset="0"/>
              </a:rPr>
              <a:t>In collaboration with SIBYLS Beamline at the ALS, LBL</a:t>
            </a:r>
          </a:p>
        </p:txBody>
      </p:sp>
      <p:sp>
        <p:nvSpPr>
          <p:cNvPr id="7" name="TextBox 6">
            <a:extLst>
              <a:ext uri="{FF2B5EF4-FFF2-40B4-BE49-F238E27FC236}">
                <a16:creationId xmlns:a16="http://schemas.microsoft.com/office/drawing/2014/main" id="{A6B01797-4C64-91D6-E10E-1A3135543E22}"/>
              </a:ext>
            </a:extLst>
          </p:cNvPr>
          <p:cNvSpPr txBox="1"/>
          <p:nvPr/>
        </p:nvSpPr>
        <p:spPr>
          <a:xfrm>
            <a:off x="5556895" y="5725328"/>
            <a:ext cx="6209964"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ptos" panose="020B0004020202020204" pitchFamily="34" charset="0"/>
              </a:rPr>
              <a:t>SAXS and SANS contain complementary information and are often used </a:t>
            </a:r>
            <a:r>
              <a:rPr lang="en-US" b="1" u="sng" dirty="0">
                <a:latin typeface="Aptos" panose="020B0004020202020204" pitchFamily="34" charset="0"/>
              </a:rPr>
              <a:t>serially</a:t>
            </a:r>
            <a:r>
              <a:rPr lang="en-US" b="1" dirty="0">
                <a:latin typeface="Aptos" panose="020B0004020202020204" pitchFamily="34" charset="0"/>
              </a:rPr>
              <a:t> </a:t>
            </a:r>
            <a:r>
              <a:rPr lang="en-US" dirty="0">
                <a:latin typeface="Aptos" panose="020B0004020202020204" pitchFamily="34" charset="0"/>
              </a:rPr>
              <a:t>in analysis pipeline</a:t>
            </a:r>
          </a:p>
        </p:txBody>
      </p:sp>
      <p:sp>
        <p:nvSpPr>
          <p:cNvPr id="8" name="Rectangle 7">
            <a:extLst>
              <a:ext uri="{FF2B5EF4-FFF2-40B4-BE49-F238E27FC236}">
                <a16:creationId xmlns:a16="http://schemas.microsoft.com/office/drawing/2014/main" id="{C329676A-01BE-C9C2-C8CC-303647994B66}"/>
              </a:ext>
            </a:extLst>
          </p:cNvPr>
          <p:cNvSpPr/>
          <p:nvPr/>
        </p:nvSpPr>
        <p:spPr>
          <a:xfrm>
            <a:off x="5478994" y="2876298"/>
            <a:ext cx="1209343" cy="89125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ptos" panose="020B0004020202020204" pitchFamily="34" charset="0"/>
              </a:rPr>
              <a:t> Whole Complex; High-q</a:t>
            </a:r>
          </a:p>
        </p:txBody>
      </p:sp>
      <p:sp>
        <p:nvSpPr>
          <p:cNvPr id="9" name="Rectangle 8">
            <a:extLst>
              <a:ext uri="{FF2B5EF4-FFF2-40B4-BE49-F238E27FC236}">
                <a16:creationId xmlns:a16="http://schemas.microsoft.com/office/drawing/2014/main" id="{1C49A94D-D49E-4628-A4E2-FFC2F26C6CF8}"/>
              </a:ext>
            </a:extLst>
          </p:cNvPr>
          <p:cNvSpPr/>
          <p:nvPr/>
        </p:nvSpPr>
        <p:spPr>
          <a:xfrm>
            <a:off x="6775326" y="2876296"/>
            <a:ext cx="1107318" cy="891251"/>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ptos" panose="020B0004020202020204" pitchFamily="34" charset="0"/>
              </a:rPr>
              <a:t>C1; Feature 1</a:t>
            </a:r>
          </a:p>
        </p:txBody>
      </p:sp>
      <p:sp>
        <p:nvSpPr>
          <p:cNvPr id="10" name="Rectangle 9">
            <a:extLst>
              <a:ext uri="{FF2B5EF4-FFF2-40B4-BE49-F238E27FC236}">
                <a16:creationId xmlns:a16="http://schemas.microsoft.com/office/drawing/2014/main" id="{8DFCC524-A603-B777-CC3B-DAE02C576101}"/>
              </a:ext>
            </a:extLst>
          </p:cNvPr>
          <p:cNvSpPr/>
          <p:nvPr/>
        </p:nvSpPr>
        <p:spPr>
          <a:xfrm>
            <a:off x="7969633" y="2870442"/>
            <a:ext cx="1107318" cy="891251"/>
          </a:xfrm>
          <a:prstGeom prst="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ptos" panose="020B0004020202020204" pitchFamily="34" charset="0"/>
              </a:rPr>
              <a:t>C2; Feature 2</a:t>
            </a:r>
          </a:p>
        </p:txBody>
      </p:sp>
      <p:sp>
        <p:nvSpPr>
          <p:cNvPr id="11" name="Rectangle 10">
            <a:extLst>
              <a:ext uri="{FF2B5EF4-FFF2-40B4-BE49-F238E27FC236}">
                <a16:creationId xmlns:a16="http://schemas.microsoft.com/office/drawing/2014/main" id="{0062D146-F73F-113A-21B8-F265EBA5814B}"/>
              </a:ext>
            </a:extLst>
          </p:cNvPr>
          <p:cNvSpPr/>
          <p:nvPr/>
        </p:nvSpPr>
        <p:spPr>
          <a:xfrm>
            <a:off x="10373283" y="2876297"/>
            <a:ext cx="1107318" cy="891251"/>
          </a:xfrm>
          <a:prstGeom prst="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ptos" panose="020B0004020202020204" pitchFamily="34" charset="0"/>
              </a:rPr>
              <a:t>CN; </a:t>
            </a:r>
          </a:p>
          <a:p>
            <a:pPr algn="ctr"/>
            <a:r>
              <a:rPr lang="en-US" dirty="0">
                <a:latin typeface="Aptos" panose="020B0004020202020204" pitchFamily="34" charset="0"/>
              </a:rPr>
              <a:t>Feature N</a:t>
            </a:r>
          </a:p>
        </p:txBody>
      </p:sp>
      <p:sp>
        <p:nvSpPr>
          <p:cNvPr id="12" name="TextBox 11">
            <a:extLst>
              <a:ext uri="{FF2B5EF4-FFF2-40B4-BE49-F238E27FC236}">
                <a16:creationId xmlns:a16="http://schemas.microsoft.com/office/drawing/2014/main" id="{E843059A-EE85-C7D2-30DF-8438EC6FE3D1}"/>
              </a:ext>
            </a:extLst>
          </p:cNvPr>
          <p:cNvSpPr txBox="1"/>
          <p:nvPr/>
        </p:nvSpPr>
        <p:spPr>
          <a:xfrm>
            <a:off x="9305611" y="3073218"/>
            <a:ext cx="810227" cy="461665"/>
          </a:xfrm>
          <a:prstGeom prst="rect">
            <a:avLst/>
          </a:prstGeom>
          <a:noFill/>
        </p:spPr>
        <p:txBody>
          <a:bodyPr wrap="square" rtlCol="0" anchor="ctr">
            <a:spAutoFit/>
          </a:bodyPr>
          <a:lstStyle/>
          <a:p>
            <a:pPr algn="ctr"/>
            <a:r>
              <a:rPr lang="en-US" sz="2400" b="1" dirty="0">
                <a:latin typeface="Aptos" panose="020B0004020202020204" pitchFamily="34" charset="0"/>
              </a:rPr>
              <a:t>...</a:t>
            </a:r>
          </a:p>
        </p:txBody>
      </p:sp>
      <p:sp>
        <p:nvSpPr>
          <p:cNvPr id="13" name="Right Brace 12">
            <a:extLst>
              <a:ext uri="{FF2B5EF4-FFF2-40B4-BE49-F238E27FC236}">
                <a16:creationId xmlns:a16="http://schemas.microsoft.com/office/drawing/2014/main" id="{D4F393D2-7855-0DFC-A74E-869FEE683AC5}"/>
              </a:ext>
            </a:extLst>
          </p:cNvPr>
          <p:cNvSpPr/>
          <p:nvPr/>
        </p:nvSpPr>
        <p:spPr>
          <a:xfrm rot="16200000">
            <a:off x="9023507" y="344571"/>
            <a:ext cx="208912" cy="470527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ptos" panose="020B0004020202020204" pitchFamily="34" charset="0"/>
            </a:endParaRPr>
          </a:p>
        </p:txBody>
      </p:sp>
      <p:sp>
        <p:nvSpPr>
          <p:cNvPr id="14" name="TextBox 13">
            <a:extLst>
              <a:ext uri="{FF2B5EF4-FFF2-40B4-BE49-F238E27FC236}">
                <a16:creationId xmlns:a16="http://schemas.microsoft.com/office/drawing/2014/main" id="{EB484099-25A0-44B8-4D57-E931E67B55C9}"/>
              </a:ext>
            </a:extLst>
          </p:cNvPr>
          <p:cNvSpPr txBox="1"/>
          <p:nvPr/>
        </p:nvSpPr>
        <p:spPr>
          <a:xfrm>
            <a:off x="8579102" y="2268934"/>
            <a:ext cx="1018572" cy="369332"/>
          </a:xfrm>
          <a:prstGeom prst="rect">
            <a:avLst/>
          </a:prstGeom>
          <a:noFill/>
        </p:spPr>
        <p:txBody>
          <a:bodyPr wrap="square" rtlCol="0">
            <a:spAutoFit/>
          </a:bodyPr>
          <a:lstStyle/>
          <a:p>
            <a:pPr algn="ctr"/>
            <a:r>
              <a:rPr lang="en-US" b="1" dirty="0">
                <a:latin typeface="Aptos" panose="020B0004020202020204" pitchFamily="34" charset="0"/>
              </a:rPr>
              <a:t>SANS</a:t>
            </a:r>
          </a:p>
        </p:txBody>
      </p:sp>
      <p:cxnSp>
        <p:nvCxnSpPr>
          <p:cNvPr id="15" name="Straight Arrow Connector 14">
            <a:extLst>
              <a:ext uri="{FF2B5EF4-FFF2-40B4-BE49-F238E27FC236}">
                <a16:creationId xmlns:a16="http://schemas.microsoft.com/office/drawing/2014/main" id="{F95EDD9F-CD19-77B9-111C-57C18884B33E}"/>
              </a:ext>
            </a:extLst>
          </p:cNvPr>
          <p:cNvCxnSpPr>
            <a:cxnSpLocks/>
            <a:stCxn id="8" idx="2"/>
            <a:endCxn id="19" idx="0"/>
          </p:cNvCxnSpPr>
          <p:nvPr/>
        </p:nvCxnSpPr>
        <p:spPr>
          <a:xfrm>
            <a:off x="6083666" y="3767549"/>
            <a:ext cx="2495436" cy="306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B6E59E0-A297-C8D3-557F-8158B0C6C92F}"/>
              </a:ext>
            </a:extLst>
          </p:cNvPr>
          <p:cNvCxnSpPr>
            <a:cxnSpLocks/>
            <a:stCxn id="9" idx="2"/>
            <a:endCxn id="19" idx="0"/>
          </p:cNvCxnSpPr>
          <p:nvPr/>
        </p:nvCxnSpPr>
        <p:spPr>
          <a:xfrm>
            <a:off x="7328985" y="3767547"/>
            <a:ext cx="1250117" cy="306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76E3145-8A36-7388-C51C-DC2185BFD431}"/>
              </a:ext>
            </a:extLst>
          </p:cNvPr>
          <p:cNvCxnSpPr>
            <a:cxnSpLocks/>
            <a:stCxn id="10" idx="2"/>
            <a:endCxn id="19" idx="0"/>
          </p:cNvCxnSpPr>
          <p:nvPr/>
        </p:nvCxnSpPr>
        <p:spPr>
          <a:xfrm>
            <a:off x="8523292" y="3761693"/>
            <a:ext cx="55810" cy="312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091782-934F-3F83-C980-1585BD57C80F}"/>
              </a:ext>
            </a:extLst>
          </p:cNvPr>
          <p:cNvCxnSpPr>
            <a:cxnSpLocks/>
            <a:stCxn id="11" idx="2"/>
            <a:endCxn id="19" idx="0"/>
          </p:cNvCxnSpPr>
          <p:nvPr/>
        </p:nvCxnSpPr>
        <p:spPr>
          <a:xfrm flipH="1">
            <a:off x="8579102" y="3767548"/>
            <a:ext cx="2347840" cy="306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BF7845B-5979-01AA-86E2-6BD518AA0441}"/>
              </a:ext>
            </a:extLst>
          </p:cNvPr>
          <p:cNvSpPr txBox="1"/>
          <p:nvPr/>
        </p:nvSpPr>
        <p:spPr>
          <a:xfrm>
            <a:off x="5791536" y="4074310"/>
            <a:ext cx="5575132" cy="923330"/>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dirty="0">
                <a:latin typeface="Aptos" panose="020B0004020202020204" pitchFamily="34" charset="0"/>
              </a:rPr>
              <a:t>Higher information content refinement for more accurate ensembles</a:t>
            </a:r>
          </a:p>
          <a:p>
            <a:pPr marL="285750" indent="-285750">
              <a:buFont typeface="Arial" panose="020B0604020202020204" pitchFamily="34" charset="0"/>
              <a:buChar char="•"/>
            </a:pPr>
            <a:r>
              <a:rPr lang="en-US" dirty="0">
                <a:latin typeface="Aptos" panose="020B0004020202020204" pitchFamily="34" charset="0"/>
              </a:rPr>
              <a:t>Access larger conformational entropy complexes</a:t>
            </a:r>
          </a:p>
        </p:txBody>
      </p:sp>
      <p:sp>
        <p:nvSpPr>
          <p:cNvPr id="20" name="TextBox 19">
            <a:extLst>
              <a:ext uri="{FF2B5EF4-FFF2-40B4-BE49-F238E27FC236}">
                <a16:creationId xmlns:a16="http://schemas.microsoft.com/office/drawing/2014/main" id="{14BD5E99-1F6B-A3AC-F0D0-2024F304B6AC}"/>
              </a:ext>
            </a:extLst>
          </p:cNvPr>
          <p:cNvSpPr txBox="1"/>
          <p:nvPr/>
        </p:nvSpPr>
        <p:spPr>
          <a:xfrm>
            <a:off x="5534804" y="2262188"/>
            <a:ext cx="1018572" cy="369332"/>
          </a:xfrm>
          <a:prstGeom prst="rect">
            <a:avLst/>
          </a:prstGeom>
          <a:noFill/>
        </p:spPr>
        <p:txBody>
          <a:bodyPr wrap="square" rtlCol="0">
            <a:spAutoFit/>
          </a:bodyPr>
          <a:lstStyle/>
          <a:p>
            <a:pPr algn="ctr"/>
            <a:r>
              <a:rPr lang="en-US" b="1" dirty="0">
                <a:latin typeface="Aptos" panose="020B0004020202020204" pitchFamily="34" charset="0"/>
              </a:rPr>
              <a:t>SAXS</a:t>
            </a:r>
          </a:p>
        </p:txBody>
      </p:sp>
      <p:sp>
        <p:nvSpPr>
          <p:cNvPr id="21" name="Right Brace 20">
            <a:extLst>
              <a:ext uri="{FF2B5EF4-FFF2-40B4-BE49-F238E27FC236}">
                <a16:creationId xmlns:a16="http://schemas.microsoft.com/office/drawing/2014/main" id="{C9B581A5-377D-AD7A-1A8F-BB0CF23FA3C9}"/>
              </a:ext>
            </a:extLst>
          </p:cNvPr>
          <p:cNvSpPr/>
          <p:nvPr/>
        </p:nvSpPr>
        <p:spPr>
          <a:xfrm rot="16200000">
            <a:off x="5979212" y="2092534"/>
            <a:ext cx="208912" cy="120934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ptos" panose="020B0004020202020204" pitchFamily="34" charset="0"/>
            </a:endParaRPr>
          </a:p>
        </p:txBody>
      </p:sp>
      <p:pic>
        <p:nvPicPr>
          <p:cNvPr id="34" name="Picture 33">
            <a:extLst>
              <a:ext uri="{FF2B5EF4-FFF2-40B4-BE49-F238E27FC236}">
                <a16:creationId xmlns:a16="http://schemas.microsoft.com/office/drawing/2014/main" id="{746A9940-910B-A763-1EAE-2DC56A14A6DC}"/>
              </a:ext>
            </a:extLst>
          </p:cNvPr>
          <p:cNvPicPr>
            <a:picLocks noChangeAspect="1"/>
          </p:cNvPicPr>
          <p:nvPr/>
        </p:nvPicPr>
        <p:blipFill>
          <a:blip r:embed="rId4"/>
          <a:srcRect b="65305"/>
          <a:stretch>
            <a:fillRect/>
          </a:stretch>
        </p:blipFill>
        <p:spPr>
          <a:xfrm>
            <a:off x="477472" y="1597096"/>
            <a:ext cx="4185761" cy="1921223"/>
          </a:xfrm>
          <a:prstGeom prst="rect">
            <a:avLst/>
          </a:prstGeom>
          <a:ln w="19050">
            <a:noFill/>
          </a:ln>
        </p:spPr>
      </p:pic>
      <p:pic>
        <p:nvPicPr>
          <p:cNvPr id="35" name="Picture 34">
            <a:extLst>
              <a:ext uri="{FF2B5EF4-FFF2-40B4-BE49-F238E27FC236}">
                <a16:creationId xmlns:a16="http://schemas.microsoft.com/office/drawing/2014/main" id="{B3FB3981-3CE4-EA30-254D-3E51416B0071}"/>
              </a:ext>
            </a:extLst>
          </p:cNvPr>
          <p:cNvPicPr>
            <a:picLocks noChangeAspect="1"/>
          </p:cNvPicPr>
          <p:nvPr/>
        </p:nvPicPr>
        <p:blipFill>
          <a:blip r:embed="rId5"/>
          <a:stretch>
            <a:fillRect/>
          </a:stretch>
        </p:blipFill>
        <p:spPr>
          <a:xfrm>
            <a:off x="1436998" y="4693585"/>
            <a:ext cx="2423840" cy="1134638"/>
          </a:xfrm>
          <a:prstGeom prst="rect">
            <a:avLst/>
          </a:prstGeom>
        </p:spPr>
      </p:pic>
      <p:pic>
        <p:nvPicPr>
          <p:cNvPr id="36" name="Picture 35">
            <a:extLst>
              <a:ext uri="{FF2B5EF4-FFF2-40B4-BE49-F238E27FC236}">
                <a16:creationId xmlns:a16="http://schemas.microsoft.com/office/drawing/2014/main" id="{2382EC86-6B56-1837-B0C7-FBB3956F6080}"/>
              </a:ext>
            </a:extLst>
          </p:cNvPr>
          <p:cNvPicPr>
            <a:picLocks noChangeAspect="1"/>
          </p:cNvPicPr>
          <p:nvPr/>
        </p:nvPicPr>
        <p:blipFill>
          <a:blip r:embed="rId6"/>
          <a:stretch>
            <a:fillRect/>
          </a:stretch>
        </p:blipFill>
        <p:spPr>
          <a:xfrm>
            <a:off x="1648376" y="3619725"/>
            <a:ext cx="1824699" cy="1249233"/>
          </a:xfrm>
          <a:prstGeom prst="rect">
            <a:avLst/>
          </a:prstGeom>
        </p:spPr>
      </p:pic>
      <p:sp>
        <p:nvSpPr>
          <p:cNvPr id="38" name="Text Placeholder 5">
            <a:extLst>
              <a:ext uri="{FF2B5EF4-FFF2-40B4-BE49-F238E27FC236}">
                <a16:creationId xmlns:a16="http://schemas.microsoft.com/office/drawing/2014/main" id="{CF7F528C-8057-9368-D5D7-FD899F0D195E}"/>
              </a:ext>
            </a:extLst>
          </p:cNvPr>
          <p:cNvSpPr txBox="1">
            <a:spLocks/>
          </p:cNvSpPr>
          <p:nvPr/>
        </p:nvSpPr>
        <p:spPr>
          <a:xfrm>
            <a:off x="45319" y="1093399"/>
            <a:ext cx="5264123" cy="376891"/>
          </a:xfrm>
          <a:prstGeom prst="rect">
            <a:avLst/>
          </a:prstGeom>
        </p:spPr>
        <p:txBody>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u="sng" dirty="0">
                <a:solidFill>
                  <a:srgbClr val="00662C"/>
                </a:solidFill>
                <a:latin typeface="+mj-lt"/>
              </a:rPr>
              <a:t>Developed</a:t>
            </a:r>
            <a:r>
              <a:rPr lang="en-US" sz="2400" b="1" u="sng" dirty="0">
                <a:solidFill>
                  <a:srgbClr val="00662C"/>
                </a:solidFill>
              </a:rPr>
              <a:t>: </a:t>
            </a:r>
            <a:r>
              <a:rPr lang="en-US" sz="2400" b="1" dirty="0">
                <a:latin typeface="Aptos" panose="020B0004020202020204" pitchFamily="34" charset="0"/>
              </a:rPr>
              <a:t>Bilbo-MD SANS </a:t>
            </a:r>
          </a:p>
          <a:p>
            <a:pPr algn="ctr"/>
            <a:endParaRPr lang="en-US" sz="2400" dirty="0"/>
          </a:p>
          <a:p>
            <a:pPr algn="ctr"/>
            <a:r>
              <a:rPr lang="en-US" sz="2400" b="1" u="sng" dirty="0">
                <a:solidFill>
                  <a:srgbClr val="00662C"/>
                </a:solidFill>
              </a:rPr>
              <a:t>  </a:t>
            </a:r>
          </a:p>
        </p:txBody>
      </p:sp>
      <p:sp>
        <p:nvSpPr>
          <p:cNvPr id="40" name="TextBox 39">
            <a:extLst>
              <a:ext uri="{FF2B5EF4-FFF2-40B4-BE49-F238E27FC236}">
                <a16:creationId xmlns:a16="http://schemas.microsoft.com/office/drawing/2014/main" id="{926EA016-F760-4587-1D8F-80B06B43D269}"/>
              </a:ext>
            </a:extLst>
          </p:cNvPr>
          <p:cNvSpPr txBox="1"/>
          <p:nvPr/>
        </p:nvSpPr>
        <p:spPr>
          <a:xfrm>
            <a:off x="5478993" y="1045471"/>
            <a:ext cx="6319699" cy="1200329"/>
          </a:xfrm>
          <a:prstGeom prst="rect">
            <a:avLst/>
          </a:prstGeom>
          <a:noFill/>
        </p:spPr>
        <p:txBody>
          <a:bodyPr wrap="square">
            <a:spAutoFit/>
          </a:bodyPr>
          <a:lstStyle/>
          <a:p>
            <a:pPr algn="ctr"/>
            <a:r>
              <a:rPr lang="en-US" sz="2400" b="1" u="sng" dirty="0">
                <a:solidFill>
                  <a:srgbClr val="00662C"/>
                </a:solidFill>
              </a:rPr>
              <a:t>New development: </a:t>
            </a:r>
            <a:r>
              <a:rPr lang="en-US" sz="2400" b="1" dirty="0">
                <a:latin typeface="Aptos" panose="020B0004020202020204" pitchFamily="34" charset="0"/>
              </a:rPr>
              <a:t>Bilbo-MD multi-contrast ensemble optimization</a:t>
            </a:r>
          </a:p>
          <a:p>
            <a:pPr algn="ctr"/>
            <a:endParaRPr lang="en-US" sz="2400" dirty="0">
              <a:solidFill>
                <a:srgbClr val="FF0000"/>
              </a:solidFill>
              <a:latin typeface="Aptos" panose="020B0004020202020204" pitchFamily="34" charset="0"/>
            </a:endParaRPr>
          </a:p>
        </p:txBody>
      </p:sp>
    </p:spTree>
    <p:extLst>
      <p:ext uri="{BB962C8B-B14F-4D97-AF65-F5344CB8AC3E}">
        <p14:creationId xmlns:p14="http://schemas.microsoft.com/office/powerpoint/2010/main" val="2935814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C37A1F7-C358-2DDF-BBA9-08F481FB8BD5}"/>
              </a:ext>
            </a:extLst>
          </p:cNvPr>
          <p:cNvSpPr>
            <a:spLocks noGrp="1"/>
          </p:cNvSpPr>
          <p:nvPr>
            <p:ph type="title"/>
          </p:nvPr>
        </p:nvSpPr>
        <p:spPr>
          <a:xfrm>
            <a:off x="25938" y="32938"/>
            <a:ext cx="12166061" cy="981615"/>
          </a:xfrm>
        </p:spPr>
        <p:txBody>
          <a:bodyPr/>
          <a:lstStyle/>
          <a:p>
            <a:r>
              <a:rPr lang="en-US" b="1" u="sng" dirty="0">
                <a:solidFill>
                  <a:srgbClr val="FF0000"/>
                </a:solidFill>
              </a:rPr>
              <a:t>Analysis</a:t>
            </a:r>
            <a:r>
              <a:rPr lang="en-US" dirty="0"/>
              <a:t>: Data analysis GUI for solution scattering of biomolecules</a:t>
            </a:r>
          </a:p>
        </p:txBody>
      </p:sp>
      <p:sp>
        <p:nvSpPr>
          <p:cNvPr id="5" name="TextBox 4">
            <a:extLst>
              <a:ext uri="{FF2B5EF4-FFF2-40B4-BE49-F238E27FC236}">
                <a16:creationId xmlns:a16="http://schemas.microsoft.com/office/drawing/2014/main" id="{FF5662C3-AD99-C2F7-D381-2C3F86DF931B}"/>
              </a:ext>
            </a:extLst>
          </p:cNvPr>
          <p:cNvSpPr txBox="1"/>
          <p:nvPr/>
        </p:nvSpPr>
        <p:spPr>
          <a:xfrm>
            <a:off x="190500" y="2535753"/>
            <a:ext cx="4083344" cy="2585323"/>
          </a:xfrm>
          <a:prstGeom prst="rect">
            <a:avLst/>
          </a:prstGeom>
          <a:noFill/>
        </p:spPr>
        <p:txBody>
          <a:bodyPr wrap="square">
            <a:spAutoFit/>
          </a:bodyPr>
          <a:lstStyle/>
          <a:p>
            <a:pPr marL="342900" indent="-342900">
              <a:buFont typeface="Arial" panose="020B0604020202020204" pitchFamily="34" charset="0"/>
              <a:buChar char="•"/>
            </a:pPr>
            <a:r>
              <a:rPr lang="en-US" sz="2200" dirty="0">
                <a:latin typeface="+mj-lt"/>
              </a:rPr>
              <a:t>Features:</a:t>
            </a:r>
          </a:p>
          <a:p>
            <a:pPr marL="1031875" lvl="1" indent="-342900">
              <a:buFont typeface="System Font Regular"/>
              <a:buChar char="–"/>
            </a:pPr>
            <a:r>
              <a:rPr lang="en-US" sz="2000" dirty="0">
                <a:latin typeface="+mj-lt"/>
              </a:rPr>
              <a:t>Interactive background subtraction</a:t>
            </a:r>
          </a:p>
          <a:p>
            <a:pPr marL="1031875" lvl="1" indent="-342900">
              <a:buFont typeface="System Font Regular"/>
              <a:buChar char="–"/>
            </a:pPr>
            <a:r>
              <a:rPr lang="en-US" sz="2000" dirty="0">
                <a:latin typeface="+mj-lt"/>
              </a:rPr>
              <a:t>Guinier Analysis</a:t>
            </a:r>
          </a:p>
          <a:p>
            <a:pPr marL="1031875" lvl="1" indent="-342900">
              <a:buFont typeface="System Font Regular"/>
              <a:buChar char="–"/>
            </a:pPr>
            <a:r>
              <a:rPr lang="en-US" sz="2000" dirty="0">
                <a:latin typeface="+mj-lt"/>
              </a:rPr>
              <a:t>Kratky Representation</a:t>
            </a:r>
          </a:p>
          <a:p>
            <a:pPr marL="1031875" lvl="1" indent="-342900">
              <a:buFont typeface="System Font Regular"/>
              <a:buChar char="–"/>
            </a:pPr>
            <a:r>
              <a:rPr lang="en-US" sz="2000" dirty="0">
                <a:latin typeface="+mj-lt"/>
              </a:rPr>
              <a:t>P(r) distribution</a:t>
            </a:r>
          </a:p>
          <a:p>
            <a:pPr marL="574675" indent="-342900">
              <a:buFont typeface="System Font Regular"/>
              <a:buChar char="–"/>
            </a:pPr>
            <a:r>
              <a:rPr lang="en-US" sz="2000" i="1" dirty="0">
                <a:solidFill>
                  <a:srgbClr val="FF0000"/>
                </a:solidFill>
                <a:latin typeface="+mj-lt"/>
              </a:rPr>
              <a:t>Incorporate into NDIP (Under development)</a:t>
            </a:r>
          </a:p>
        </p:txBody>
      </p:sp>
      <p:sp>
        <p:nvSpPr>
          <p:cNvPr id="6" name="TextBox 5">
            <a:extLst>
              <a:ext uri="{FF2B5EF4-FFF2-40B4-BE49-F238E27FC236}">
                <a16:creationId xmlns:a16="http://schemas.microsoft.com/office/drawing/2014/main" id="{CDF9DC59-55B5-E248-75E4-4E53EB286144}"/>
              </a:ext>
            </a:extLst>
          </p:cNvPr>
          <p:cNvSpPr txBox="1"/>
          <p:nvPr/>
        </p:nvSpPr>
        <p:spPr>
          <a:xfrm>
            <a:off x="1421748" y="6334254"/>
            <a:ext cx="6189625" cy="523220"/>
          </a:xfrm>
          <a:prstGeom prst="rect">
            <a:avLst/>
          </a:prstGeom>
          <a:noFill/>
        </p:spPr>
        <p:txBody>
          <a:bodyPr wrap="square" rtlCol="0">
            <a:spAutoFit/>
          </a:bodyPr>
          <a:lstStyle/>
          <a:p>
            <a:r>
              <a:rPr lang="en-US" sz="1400" dirty="0">
                <a:latin typeface="+mj-lt"/>
              </a:rPr>
              <a:t>Developed by </a:t>
            </a:r>
          </a:p>
          <a:p>
            <a:r>
              <a:rPr lang="en-US" sz="1200" dirty="0">
                <a:latin typeface="+mj-lt"/>
              </a:rPr>
              <a:t>Yingrui</a:t>
            </a:r>
            <a:r>
              <a:rPr lang="en-US" sz="1400" dirty="0">
                <a:latin typeface="+mj-lt"/>
              </a:rPr>
              <a:t> Shang, Alan Hicks, and Wellington Leite  </a:t>
            </a:r>
          </a:p>
        </p:txBody>
      </p:sp>
      <p:pic>
        <p:nvPicPr>
          <p:cNvPr id="7" name="Picture 6">
            <a:extLst>
              <a:ext uri="{FF2B5EF4-FFF2-40B4-BE49-F238E27FC236}">
                <a16:creationId xmlns:a16="http://schemas.microsoft.com/office/drawing/2014/main" id="{C49854EC-1191-0A0F-EA05-548F5BE657E9}"/>
              </a:ext>
            </a:extLst>
          </p:cNvPr>
          <p:cNvPicPr>
            <a:picLocks noChangeAspect="1"/>
          </p:cNvPicPr>
          <p:nvPr/>
        </p:nvPicPr>
        <p:blipFill>
          <a:blip r:embed="rId2"/>
          <a:stretch>
            <a:fillRect/>
          </a:stretch>
        </p:blipFill>
        <p:spPr>
          <a:xfrm>
            <a:off x="5419691" y="830746"/>
            <a:ext cx="6267293" cy="5503508"/>
          </a:xfrm>
          <a:prstGeom prst="rect">
            <a:avLst/>
          </a:prstGeom>
        </p:spPr>
      </p:pic>
      <p:sp>
        <p:nvSpPr>
          <p:cNvPr id="2" name="Text Placeholder 5">
            <a:extLst>
              <a:ext uri="{FF2B5EF4-FFF2-40B4-BE49-F238E27FC236}">
                <a16:creationId xmlns:a16="http://schemas.microsoft.com/office/drawing/2014/main" id="{44077C56-6BC3-8489-B483-5E75EFEC68C2}"/>
              </a:ext>
            </a:extLst>
          </p:cNvPr>
          <p:cNvSpPr txBox="1">
            <a:spLocks/>
          </p:cNvSpPr>
          <p:nvPr/>
        </p:nvSpPr>
        <p:spPr>
          <a:xfrm>
            <a:off x="190500" y="1124654"/>
            <a:ext cx="4876800" cy="542221"/>
          </a:xfrm>
          <a:prstGeom prst="rect">
            <a:avLst/>
          </a:prstGeom>
        </p:spPr>
        <p:txBody>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u="sng" dirty="0">
                <a:solidFill>
                  <a:srgbClr val="00662C"/>
                </a:solidFill>
                <a:latin typeface="+mj-lt"/>
              </a:rPr>
              <a:t>Developed: </a:t>
            </a:r>
            <a:r>
              <a:rPr lang="en-US" sz="2400" b="1" dirty="0">
                <a:latin typeface="+mj-lt"/>
              </a:rPr>
              <a:t>User-friendly data analysis tool for solution scattering  </a:t>
            </a:r>
          </a:p>
        </p:txBody>
      </p:sp>
    </p:spTree>
    <p:extLst>
      <p:ext uri="{BB962C8B-B14F-4D97-AF65-F5344CB8AC3E}">
        <p14:creationId xmlns:p14="http://schemas.microsoft.com/office/powerpoint/2010/main" val="1335627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07C9D9-3496-1CA3-61B8-29B1F43B617D}"/>
              </a:ext>
            </a:extLst>
          </p:cNvPr>
          <p:cNvPicPr>
            <a:picLocks noChangeAspect="1"/>
          </p:cNvPicPr>
          <p:nvPr/>
        </p:nvPicPr>
        <p:blipFill>
          <a:blip r:embed="rId3"/>
          <a:stretch>
            <a:fillRect/>
          </a:stretch>
        </p:blipFill>
        <p:spPr>
          <a:xfrm>
            <a:off x="15647" y="1884250"/>
            <a:ext cx="8330474" cy="4820398"/>
          </a:xfrm>
          <a:prstGeom prst="rect">
            <a:avLst/>
          </a:prstGeom>
        </p:spPr>
      </p:pic>
      <p:sp>
        <p:nvSpPr>
          <p:cNvPr id="5" name="Title 1">
            <a:extLst>
              <a:ext uri="{FF2B5EF4-FFF2-40B4-BE49-F238E27FC236}">
                <a16:creationId xmlns:a16="http://schemas.microsoft.com/office/drawing/2014/main" id="{6F12E09F-AE3E-1E7E-EEA9-1023238DAAB0}"/>
              </a:ext>
            </a:extLst>
          </p:cNvPr>
          <p:cNvSpPr>
            <a:spLocks noGrp="1"/>
          </p:cNvSpPr>
          <p:nvPr>
            <p:ph type="title"/>
          </p:nvPr>
        </p:nvSpPr>
        <p:spPr>
          <a:xfrm>
            <a:off x="0" y="27441"/>
            <a:ext cx="12192000" cy="981615"/>
          </a:xfrm>
        </p:spPr>
        <p:txBody>
          <a:bodyPr/>
          <a:lstStyle/>
          <a:p>
            <a:r>
              <a:rPr lang="en-US" b="1" u="sng" dirty="0">
                <a:solidFill>
                  <a:srgbClr val="FF0000"/>
                </a:solidFill>
                <a:latin typeface="Aptos" panose="020B0004020202020204" pitchFamily="34" charset="0"/>
              </a:rPr>
              <a:t>AI developments: </a:t>
            </a:r>
            <a:r>
              <a:rPr lang="en-US" u="sng" dirty="0">
                <a:latin typeface="Aptos" panose="020B0004020202020204" pitchFamily="34" charset="0"/>
              </a:rPr>
              <a:t>Integration of ML/AI into experimental platforms</a:t>
            </a:r>
            <a:endParaRPr lang="en-US" dirty="0">
              <a:latin typeface="Aptos" panose="020B0004020202020204" pitchFamily="34" charset="0"/>
            </a:endParaRPr>
          </a:p>
        </p:txBody>
      </p:sp>
      <p:pic>
        <p:nvPicPr>
          <p:cNvPr id="6" name="Picture 2" descr="Figure 1">
            <a:extLst>
              <a:ext uri="{FF2B5EF4-FFF2-40B4-BE49-F238E27FC236}">
                <a16:creationId xmlns:a16="http://schemas.microsoft.com/office/drawing/2014/main" id="{392B244D-CD01-DF5E-70BA-A307A51857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8538" y="3986281"/>
            <a:ext cx="3813462" cy="17770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E4AD733-DEA7-D11D-8C56-221958FED974}"/>
              </a:ext>
            </a:extLst>
          </p:cNvPr>
          <p:cNvSpPr txBox="1"/>
          <p:nvPr/>
        </p:nvSpPr>
        <p:spPr>
          <a:xfrm>
            <a:off x="9968280" y="5763354"/>
            <a:ext cx="2346626" cy="369332"/>
          </a:xfrm>
          <a:prstGeom prst="rect">
            <a:avLst/>
          </a:prstGeom>
          <a:noFill/>
        </p:spPr>
        <p:txBody>
          <a:bodyPr wrap="square" rtlCol="0">
            <a:spAutoFit/>
          </a:bodyPr>
          <a:lstStyle/>
          <a:p>
            <a:r>
              <a:rPr lang="en-US" dirty="0"/>
              <a:t>AFL@NIST-NCNR</a:t>
            </a:r>
          </a:p>
        </p:txBody>
      </p:sp>
      <p:pic>
        <p:nvPicPr>
          <p:cNvPr id="8" name="Picture 7" descr="Text&#10;&#10;Description automatically generated">
            <a:extLst>
              <a:ext uri="{FF2B5EF4-FFF2-40B4-BE49-F238E27FC236}">
                <a16:creationId xmlns:a16="http://schemas.microsoft.com/office/drawing/2014/main" id="{73E31E70-FFEF-38AF-CBAF-BAE940DBD0E8}"/>
              </a:ext>
            </a:extLst>
          </p:cNvPr>
          <p:cNvPicPr>
            <a:picLocks noChangeAspect="1"/>
          </p:cNvPicPr>
          <p:nvPr/>
        </p:nvPicPr>
        <p:blipFill>
          <a:blip r:embed="rId5"/>
          <a:stretch>
            <a:fillRect/>
          </a:stretch>
        </p:blipFill>
        <p:spPr>
          <a:xfrm>
            <a:off x="10613789" y="6367897"/>
            <a:ext cx="1055608" cy="490103"/>
          </a:xfrm>
          <a:prstGeom prst="rect">
            <a:avLst/>
          </a:prstGeom>
        </p:spPr>
      </p:pic>
      <p:pic>
        <p:nvPicPr>
          <p:cNvPr id="9" name="Picture 8">
            <a:extLst>
              <a:ext uri="{FF2B5EF4-FFF2-40B4-BE49-F238E27FC236}">
                <a16:creationId xmlns:a16="http://schemas.microsoft.com/office/drawing/2014/main" id="{A7A604FD-26E7-AB42-29D9-01363772C486}"/>
              </a:ext>
            </a:extLst>
          </p:cNvPr>
          <p:cNvPicPr>
            <a:picLocks noChangeAspect="1"/>
          </p:cNvPicPr>
          <p:nvPr/>
        </p:nvPicPr>
        <p:blipFill>
          <a:blip r:embed="rId6"/>
          <a:stretch>
            <a:fillRect/>
          </a:stretch>
        </p:blipFill>
        <p:spPr>
          <a:xfrm>
            <a:off x="8444325" y="6519143"/>
            <a:ext cx="1926715" cy="187610"/>
          </a:xfrm>
          <a:prstGeom prst="rect">
            <a:avLst/>
          </a:prstGeom>
        </p:spPr>
      </p:pic>
      <p:pic>
        <p:nvPicPr>
          <p:cNvPr id="10" name="Picture 9">
            <a:extLst>
              <a:ext uri="{FF2B5EF4-FFF2-40B4-BE49-F238E27FC236}">
                <a16:creationId xmlns:a16="http://schemas.microsoft.com/office/drawing/2014/main" id="{280BE77D-2702-B89D-23FB-75D2E40764FA}"/>
              </a:ext>
            </a:extLst>
          </p:cNvPr>
          <p:cNvPicPr>
            <a:picLocks noChangeAspect="1"/>
          </p:cNvPicPr>
          <p:nvPr/>
        </p:nvPicPr>
        <p:blipFill>
          <a:blip r:embed="rId7"/>
          <a:stretch>
            <a:fillRect/>
          </a:stretch>
        </p:blipFill>
        <p:spPr>
          <a:xfrm>
            <a:off x="9206537" y="1617469"/>
            <a:ext cx="2010557" cy="1777073"/>
          </a:xfrm>
          <a:prstGeom prst="rect">
            <a:avLst/>
          </a:prstGeom>
        </p:spPr>
      </p:pic>
      <p:sp>
        <p:nvSpPr>
          <p:cNvPr id="11" name="TextBox 10">
            <a:extLst>
              <a:ext uri="{FF2B5EF4-FFF2-40B4-BE49-F238E27FC236}">
                <a16:creationId xmlns:a16="http://schemas.microsoft.com/office/drawing/2014/main" id="{1EC0CC3A-1A1D-7F31-D1A4-248332578B0D}"/>
              </a:ext>
            </a:extLst>
          </p:cNvPr>
          <p:cNvSpPr txBox="1"/>
          <p:nvPr/>
        </p:nvSpPr>
        <p:spPr>
          <a:xfrm>
            <a:off x="8346121" y="1275837"/>
            <a:ext cx="3611886" cy="341632"/>
          </a:xfrm>
          <a:prstGeom prst="rect">
            <a:avLst/>
          </a:prstGeom>
          <a:noFill/>
        </p:spPr>
        <p:txBody>
          <a:bodyPr wrap="none" rtlCol="0">
            <a:spAutoFit/>
          </a:bodyPr>
          <a:lstStyle/>
          <a:p>
            <a:pPr algn="l">
              <a:lnSpc>
                <a:spcPct val="90000"/>
              </a:lnSpc>
            </a:pPr>
            <a:r>
              <a:rPr lang="en-US" dirty="0">
                <a:latin typeface="+mn-lt"/>
              </a:rPr>
              <a:t>Bio-SANS liquid handling robot </a:t>
            </a:r>
          </a:p>
        </p:txBody>
      </p:sp>
      <p:sp>
        <p:nvSpPr>
          <p:cNvPr id="3" name="TextBox 2">
            <a:extLst>
              <a:ext uri="{FF2B5EF4-FFF2-40B4-BE49-F238E27FC236}">
                <a16:creationId xmlns:a16="http://schemas.microsoft.com/office/drawing/2014/main" id="{65071EB8-2926-4188-F60B-B406FDB70818}"/>
              </a:ext>
            </a:extLst>
          </p:cNvPr>
          <p:cNvSpPr txBox="1"/>
          <p:nvPr/>
        </p:nvSpPr>
        <p:spPr>
          <a:xfrm>
            <a:off x="-16770" y="846489"/>
            <a:ext cx="7927848" cy="1200329"/>
          </a:xfrm>
          <a:prstGeom prst="rect">
            <a:avLst/>
          </a:prstGeom>
          <a:noFill/>
        </p:spPr>
        <p:txBody>
          <a:bodyPr wrap="square">
            <a:spAutoFit/>
          </a:bodyPr>
          <a:lstStyle/>
          <a:p>
            <a:r>
              <a:rPr lang="en-US" b="1" u="sng" dirty="0">
                <a:solidFill>
                  <a:srgbClr val="00662C"/>
                </a:solidFill>
                <a:latin typeface="+mj-lt"/>
              </a:rPr>
              <a:t>Milestone: </a:t>
            </a:r>
            <a:r>
              <a:rPr lang="en-US" b="1" dirty="0">
                <a:latin typeface="+mj-lt"/>
              </a:rPr>
              <a:t>First AI-guided experiment scheduling at Bio-SANS (Feb 2026)</a:t>
            </a:r>
          </a:p>
          <a:p>
            <a:r>
              <a:rPr lang="en-US" b="1" u="sng" dirty="0">
                <a:solidFill>
                  <a:srgbClr val="00662C"/>
                </a:solidFill>
                <a:latin typeface="+mj-lt"/>
              </a:rPr>
              <a:t>Sample environment: </a:t>
            </a:r>
            <a:r>
              <a:rPr lang="en-US" b="1" dirty="0">
                <a:latin typeface="+mj-lt"/>
              </a:rPr>
              <a:t>Commissioned and fully tested</a:t>
            </a:r>
          </a:p>
          <a:p>
            <a:r>
              <a:rPr lang="en-US" b="1" u="sng" dirty="0">
                <a:solidFill>
                  <a:srgbClr val="00662C"/>
                </a:solidFill>
                <a:latin typeface="+mj-lt"/>
              </a:rPr>
              <a:t>Computational capabilities</a:t>
            </a:r>
            <a:r>
              <a:rPr lang="en-US" b="1" dirty="0">
                <a:solidFill>
                  <a:srgbClr val="00662C"/>
                </a:solidFill>
                <a:latin typeface="+mj-lt"/>
              </a:rPr>
              <a:t>: </a:t>
            </a:r>
            <a:r>
              <a:rPr lang="en-US" b="1" dirty="0">
                <a:latin typeface="+mj-lt"/>
              </a:rPr>
              <a:t>Near completion, with adaptation of existing ORNL platforms</a:t>
            </a:r>
            <a:endParaRPr lang="en-US" sz="1600" dirty="0"/>
          </a:p>
        </p:txBody>
      </p:sp>
    </p:spTree>
    <p:extLst>
      <p:ext uri="{BB962C8B-B14F-4D97-AF65-F5344CB8AC3E}">
        <p14:creationId xmlns:p14="http://schemas.microsoft.com/office/powerpoint/2010/main" val="128231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F4C74-D2F7-3168-527C-66ABDA996D5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04B27AD-971D-2153-4FEA-01A0BE83BFDF}"/>
              </a:ext>
            </a:extLst>
          </p:cNvPr>
          <p:cNvSpPr>
            <a:spLocks noGrp="1"/>
          </p:cNvSpPr>
          <p:nvPr>
            <p:ph type="title"/>
          </p:nvPr>
        </p:nvSpPr>
        <p:spPr>
          <a:xfrm>
            <a:off x="73492" y="31708"/>
            <a:ext cx="7290119" cy="1006475"/>
          </a:xfrm>
        </p:spPr>
        <p:txBody>
          <a:bodyPr/>
          <a:lstStyle/>
          <a:p>
            <a:r>
              <a:rPr lang="en-US" dirty="0"/>
              <a:t>Summary</a:t>
            </a:r>
          </a:p>
        </p:txBody>
      </p:sp>
      <p:sp>
        <p:nvSpPr>
          <p:cNvPr id="6" name="Text Placeholder 5">
            <a:extLst>
              <a:ext uri="{FF2B5EF4-FFF2-40B4-BE49-F238E27FC236}">
                <a16:creationId xmlns:a16="http://schemas.microsoft.com/office/drawing/2014/main" id="{2CB7F254-9F8F-4FF2-48E4-D98EFB2B4C07}"/>
              </a:ext>
            </a:extLst>
          </p:cNvPr>
          <p:cNvSpPr>
            <a:spLocks noGrp="1"/>
          </p:cNvSpPr>
          <p:nvPr>
            <p:ph type="body" sz="quarter" idx="12"/>
          </p:nvPr>
        </p:nvSpPr>
        <p:spPr>
          <a:xfrm>
            <a:off x="1438533" y="7463200"/>
            <a:ext cx="7766584" cy="4324823"/>
          </a:xfrm>
        </p:spPr>
        <p:txBody>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Development of 2D data analysis tools for asymmetric and anisotropic structural features</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(GRASP-like analysis capabilities)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Large-scale numerical simulations for direct comparison with SANS experiments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Automated SANS data analysis and model fitting enhanced by machine-learning methods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AI-assisted data analysis and knowledge-based expert systems for SANS data interpretation</a:t>
            </a:r>
          </a:p>
          <a:p>
            <a:endParaRPr lang="en-US" sz="1600" dirty="0"/>
          </a:p>
        </p:txBody>
      </p:sp>
      <p:sp>
        <p:nvSpPr>
          <p:cNvPr id="4" name="Rectangle 1">
            <a:extLst>
              <a:ext uri="{FF2B5EF4-FFF2-40B4-BE49-F238E27FC236}">
                <a16:creationId xmlns:a16="http://schemas.microsoft.com/office/drawing/2014/main" id="{443C560C-F31E-207C-85EC-5C7340B545CE}"/>
              </a:ext>
            </a:extLst>
          </p:cNvPr>
          <p:cNvSpPr>
            <a:spLocks noChangeArrowheads="1"/>
          </p:cNvSpPr>
          <p:nvPr/>
        </p:nvSpPr>
        <p:spPr bwMode="auto">
          <a:xfrm>
            <a:off x="65279" y="464827"/>
            <a:ext cx="9171188"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1"/>
                </a:solidFill>
                <a:effectLst/>
                <a:latin typeface="+mj-lt"/>
              </a:rPr>
              <a:t> Unified</a:t>
            </a:r>
            <a:r>
              <a:rPr lang="en-US" altLang="en-US" b="1" dirty="0">
                <a:latin typeface="+mj-lt"/>
              </a:rPr>
              <a:t> and reliable</a:t>
            </a:r>
            <a:r>
              <a:rPr kumimoji="0" lang="en-US" altLang="en-US" b="1" i="0" u="none" strike="noStrike" cap="none" normalizeH="0" baseline="0" dirty="0">
                <a:ln>
                  <a:noFill/>
                </a:ln>
                <a:solidFill>
                  <a:schemeClr val="tx1"/>
                </a:solidFill>
                <a:effectLst/>
                <a:latin typeface="+mj-lt"/>
              </a:rPr>
              <a:t> framework for SANS data reduction</a:t>
            </a:r>
            <a:br>
              <a:rPr kumimoji="0" lang="en-US" altLang="en-US" b="0" i="0" u="none" strike="noStrike" cap="none" normalizeH="0" baseline="0" dirty="0">
                <a:ln>
                  <a:noFill/>
                </a:ln>
                <a:solidFill>
                  <a:schemeClr val="tx1"/>
                </a:solidFill>
                <a:effectLst/>
                <a:latin typeface="+mj-lt"/>
              </a:rPr>
            </a:br>
            <a:r>
              <a:rPr kumimoji="0" lang="en-US" altLang="en-US" b="0" i="0" u="none" strike="noStrike" cap="none" normalizeH="0" baseline="0" dirty="0">
                <a:ln>
                  <a:noFill/>
                </a:ln>
                <a:solidFill>
                  <a:schemeClr val="tx1"/>
                </a:solidFill>
                <a:effectLst/>
                <a:latin typeface="+mj-lt"/>
              </a:rPr>
              <a:t>– Single workflow across HFIR &amp; SNS instruments, reproducible and standardized outputs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1"/>
                </a:solidFill>
                <a:effectLst/>
                <a:latin typeface="+mj-lt"/>
              </a:rPr>
              <a:t> Advanced capabilities for complex experiments</a:t>
            </a:r>
            <a:br>
              <a:rPr kumimoji="0" lang="en-US" altLang="en-US" b="0" i="0" u="none" strike="noStrike" cap="none" normalizeH="0" baseline="0" dirty="0">
                <a:ln>
                  <a:noFill/>
                </a:ln>
                <a:solidFill>
                  <a:schemeClr val="tx1"/>
                </a:solidFill>
                <a:effectLst/>
                <a:latin typeface="+mj-lt"/>
              </a:rPr>
            </a:br>
            <a:r>
              <a:rPr kumimoji="0" lang="en-US" altLang="en-US" b="0" i="0" u="none" strike="noStrike" cap="none" normalizeH="0" baseline="0" dirty="0">
                <a:ln>
                  <a:noFill/>
                </a:ln>
                <a:solidFill>
                  <a:schemeClr val="tx1"/>
                </a:solidFill>
                <a:effectLst/>
                <a:latin typeface="+mj-lt"/>
              </a:rPr>
              <a:t>– Supports </a:t>
            </a:r>
            <a:r>
              <a:rPr lang="en-US" altLang="en-US" dirty="0">
                <a:latin typeface="+mj-lt"/>
              </a:rPr>
              <a:t>a</a:t>
            </a:r>
            <a:r>
              <a:rPr kumimoji="0" lang="en-US" altLang="en-US" b="0" i="0" u="none" strike="noStrike" cap="none" normalizeH="0" baseline="0" dirty="0">
                <a:ln>
                  <a:noFill/>
                </a:ln>
                <a:solidFill>
                  <a:schemeClr val="tx1"/>
                </a:solidFill>
                <a:effectLst/>
                <a:latin typeface="+mj-lt"/>
              </a:rPr>
              <a:t>nisotropic data reduction, magnetic corrections, time-resolved experiments, and  background corrections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1"/>
                </a:solidFill>
                <a:effectLst/>
                <a:latin typeface="+mj-lt"/>
              </a:rPr>
              <a:t> Graphical user interface for SANS data reduction</a:t>
            </a:r>
            <a:br>
              <a:rPr kumimoji="0" lang="en-US" altLang="en-US" b="0" i="0" u="none" strike="noStrike" cap="none" normalizeH="0" baseline="0" dirty="0">
                <a:ln>
                  <a:noFill/>
                </a:ln>
                <a:solidFill>
                  <a:schemeClr val="tx1"/>
                </a:solidFill>
                <a:effectLst/>
                <a:latin typeface="+mj-lt"/>
              </a:rPr>
            </a:br>
            <a:r>
              <a:rPr kumimoji="0" lang="en-US" altLang="en-US" b="0" i="0" u="none" strike="noStrike" cap="none" normalizeH="0" baseline="0" dirty="0">
                <a:ln>
                  <a:noFill/>
                </a:ln>
                <a:solidFill>
                  <a:schemeClr val="tx1"/>
                </a:solidFill>
                <a:effectLst/>
                <a:latin typeface="+mj-lt"/>
              </a:rPr>
              <a:t>– GUI designed for both experienced and new users to enable user-friendly data reduction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1"/>
                </a:solidFill>
                <a:effectLst/>
                <a:latin typeface="+mj-lt"/>
              </a:rPr>
              <a:t> Active development and community engagement</a:t>
            </a:r>
            <a:br>
              <a:rPr kumimoji="0" lang="en-US" altLang="en-US" b="0" i="0" u="none" strike="noStrike" cap="none" normalizeH="0" baseline="0" dirty="0">
                <a:ln>
                  <a:noFill/>
                </a:ln>
                <a:solidFill>
                  <a:schemeClr val="tx1"/>
                </a:solidFill>
                <a:effectLst/>
                <a:latin typeface="+mj-lt"/>
              </a:rPr>
            </a:br>
            <a:r>
              <a:rPr kumimoji="0" lang="en-US" altLang="en-US" b="0" i="0" u="none" strike="noStrike" cap="none" normalizeH="0" baseline="0" dirty="0">
                <a:ln>
                  <a:noFill/>
                </a:ln>
                <a:solidFill>
                  <a:schemeClr val="tx1"/>
                </a:solidFill>
                <a:effectLst/>
                <a:latin typeface="+mj-lt"/>
              </a:rPr>
              <a:t>– </a:t>
            </a:r>
            <a:r>
              <a:rPr kumimoji="0" lang="en-US" altLang="en-US" b="0" i="0" u="none" strike="noStrike" cap="none" normalizeH="0" baseline="0" dirty="0" err="1">
                <a:ln>
                  <a:noFill/>
                </a:ln>
                <a:solidFill>
                  <a:schemeClr val="tx1"/>
                </a:solidFill>
                <a:effectLst/>
                <a:latin typeface="+mj-lt"/>
              </a:rPr>
              <a:t>SASView</a:t>
            </a:r>
            <a:r>
              <a:rPr kumimoji="0" lang="en-US" altLang="en-US" b="0" i="0" u="none" strike="noStrike" cap="none" normalizeH="0" baseline="0" dirty="0">
                <a:ln>
                  <a:noFill/>
                </a:ln>
                <a:solidFill>
                  <a:schemeClr val="tx1"/>
                </a:solidFill>
                <a:effectLst/>
                <a:latin typeface="+mj-lt"/>
              </a:rPr>
              <a:t> contributions, held workshops for data analysis and AI in SANS</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dirty="0">
              <a:latin typeface="+mj-lt"/>
            </a:endParaRPr>
          </a:p>
          <a:p>
            <a:pPr eaLnBrk="0" fontAlgn="base" hangingPunct="0">
              <a:spcBef>
                <a:spcPct val="0"/>
              </a:spcBef>
              <a:spcAft>
                <a:spcPct val="0"/>
              </a:spcAft>
              <a:buFontTx/>
              <a:buChar char="•"/>
            </a:pPr>
            <a:r>
              <a:rPr lang="en-US" altLang="en-US" b="1" dirty="0"/>
              <a:t> New data analysis tools for neutron scattering </a:t>
            </a:r>
            <a:br>
              <a:rPr lang="en-US" altLang="en-US" dirty="0"/>
            </a:br>
            <a:r>
              <a:rPr lang="en-US" altLang="en-US" dirty="0"/>
              <a:t>– NDIP, high performance simulations, </a:t>
            </a:r>
            <a:r>
              <a:rPr lang="en-US" dirty="0">
                <a:latin typeface="Aptos" panose="020B0004020202020204" pitchFamily="34" charset="0"/>
              </a:rPr>
              <a:t>SCOMAP-XD, BILBO-MD, SANS data analysis GUI</a:t>
            </a:r>
            <a:endParaRPr kumimoji="0" lang="en-US" altLang="en-US"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dirty="0">
                <a:latin typeface="+mj-lt"/>
              </a:rPr>
              <a:t> </a:t>
            </a:r>
            <a:r>
              <a:rPr kumimoji="0" lang="en-US" altLang="en-US" b="1" i="0" u="none" strike="noStrike" cap="none" normalizeH="0" baseline="0" dirty="0">
                <a:ln>
                  <a:noFill/>
                </a:ln>
                <a:solidFill>
                  <a:schemeClr val="tx1"/>
                </a:solidFill>
                <a:effectLst/>
                <a:latin typeface="+mj-lt"/>
              </a:rPr>
              <a:t>Integration of ML/AI capabilities into experimental workflows</a:t>
            </a:r>
            <a:br>
              <a:rPr kumimoji="0" lang="en-US" altLang="en-US" b="0" i="0" u="none" strike="noStrike" cap="none" normalizeH="0" baseline="0" dirty="0">
                <a:ln>
                  <a:noFill/>
                </a:ln>
                <a:solidFill>
                  <a:schemeClr val="tx1"/>
                </a:solidFill>
                <a:effectLst/>
                <a:latin typeface="+mj-lt"/>
              </a:rPr>
            </a:br>
            <a:r>
              <a:rPr kumimoji="0" lang="en-US" altLang="en-US" b="0" i="0" u="none" strike="noStrike" cap="none" normalizeH="0" baseline="0" dirty="0">
                <a:ln>
                  <a:noFill/>
                </a:ln>
                <a:solidFill>
                  <a:schemeClr val="tx1"/>
                </a:solidFill>
                <a:effectLst/>
                <a:latin typeface="+mj-lt"/>
              </a:rPr>
              <a:t>– Building upon existing ORNL computational capabilities infrastructure for ML/AI-guided experiments</a:t>
            </a:r>
          </a:p>
        </p:txBody>
      </p:sp>
      <p:pic>
        <p:nvPicPr>
          <p:cNvPr id="3" name="Picture 2" descr="Diagram&#10;&#10;AI-generated content may be incorrect.">
            <a:extLst>
              <a:ext uri="{FF2B5EF4-FFF2-40B4-BE49-F238E27FC236}">
                <a16:creationId xmlns:a16="http://schemas.microsoft.com/office/drawing/2014/main" id="{648A56ED-2164-C1D1-4A6A-E6D3930EBEB8}"/>
              </a:ext>
            </a:extLst>
          </p:cNvPr>
          <p:cNvPicPr>
            <a:picLocks noChangeAspect="1"/>
          </p:cNvPicPr>
          <p:nvPr/>
        </p:nvPicPr>
        <p:blipFill>
          <a:blip r:embed="rId2"/>
          <a:stretch>
            <a:fillRect/>
          </a:stretch>
        </p:blipFill>
        <p:spPr>
          <a:xfrm>
            <a:off x="9205117" y="534945"/>
            <a:ext cx="2714872" cy="1358932"/>
          </a:xfrm>
          <a:prstGeom prst="rect">
            <a:avLst/>
          </a:prstGeom>
        </p:spPr>
      </p:pic>
      <p:pic>
        <p:nvPicPr>
          <p:cNvPr id="8" name="Picture Placeholder 11">
            <a:extLst>
              <a:ext uri="{FF2B5EF4-FFF2-40B4-BE49-F238E27FC236}">
                <a16:creationId xmlns:a16="http://schemas.microsoft.com/office/drawing/2014/main" id="{F6C24D32-690B-F1DF-B39A-C6496A1AD086}"/>
              </a:ext>
            </a:extLst>
          </p:cNvPr>
          <p:cNvPicPr>
            <a:picLocks noGrp="1" noChangeAspect="1"/>
          </p:cNvPicPr>
          <p:nvPr>
            <p:ph type="pic" sz="quarter" idx="13"/>
          </p:nvPr>
        </p:nvPicPr>
        <p:blipFill rotWithShape="1">
          <a:blip r:embed="rId3"/>
          <a:srcRect t="-3993" b="4979"/>
          <a:stretch>
            <a:fillRect/>
          </a:stretch>
        </p:blipFill>
        <p:spPr>
          <a:xfrm>
            <a:off x="9244680" y="2067074"/>
            <a:ext cx="2899142" cy="786700"/>
          </a:xfrm>
          <a:prstGeom prst="rect">
            <a:avLst/>
          </a:prstGeom>
          <a:solidFill>
            <a:schemeClr val="bg1"/>
          </a:solidFill>
          <a:ln>
            <a:noFill/>
          </a:ln>
        </p:spPr>
      </p:pic>
      <p:pic>
        <p:nvPicPr>
          <p:cNvPr id="9" name="Picture 4" descr="[animate output image]">
            <a:extLst>
              <a:ext uri="{FF2B5EF4-FFF2-40B4-BE49-F238E27FC236}">
                <a16:creationId xmlns:a16="http://schemas.microsoft.com/office/drawing/2014/main" id="{1C4D457F-D903-75C7-E470-D99B40A7A3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5325" y="2723846"/>
            <a:ext cx="2656675" cy="19925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2BC675D-C3E4-D4D8-E14C-D8A66E66D841}"/>
              </a:ext>
            </a:extLst>
          </p:cNvPr>
          <p:cNvPicPr>
            <a:picLocks noChangeAspect="1"/>
          </p:cNvPicPr>
          <p:nvPr/>
        </p:nvPicPr>
        <p:blipFill>
          <a:blip r:embed="rId5"/>
          <a:stretch>
            <a:fillRect/>
          </a:stretch>
        </p:blipFill>
        <p:spPr>
          <a:xfrm>
            <a:off x="10157220" y="5015212"/>
            <a:ext cx="1833272" cy="1609854"/>
          </a:xfrm>
          <a:prstGeom prst="rect">
            <a:avLst/>
          </a:prstGeom>
        </p:spPr>
      </p:pic>
      <p:pic>
        <p:nvPicPr>
          <p:cNvPr id="2" name="Picture Placeholder 7">
            <a:extLst>
              <a:ext uri="{FF2B5EF4-FFF2-40B4-BE49-F238E27FC236}">
                <a16:creationId xmlns:a16="http://schemas.microsoft.com/office/drawing/2014/main" id="{AE928692-3DBC-646E-F316-C22CC8F9C5E0}"/>
              </a:ext>
            </a:extLst>
          </p:cNvPr>
          <p:cNvPicPr>
            <a:picLocks noChangeAspect="1"/>
          </p:cNvPicPr>
          <p:nvPr/>
        </p:nvPicPr>
        <p:blipFill>
          <a:blip r:embed="rId6"/>
          <a:srcRect l="3113" r="3113"/>
          <a:stretch>
            <a:fillRect/>
          </a:stretch>
        </p:blipFill>
        <p:spPr>
          <a:xfrm>
            <a:off x="8462291" y="3092597"/>
            <a:ext cx="1380401" cy="1177651"/>
          </a:xfrm>
          <a:prstGeom prst="rect">
            <a:avLst/>
          </a:prstGeom>
        </p:spPr>
      </p:pic>
    </p:spTree>
    <p:extLst>
      <p:ext uri="{BB962C8B-B14F-4D97-AF65-F5344CB8AC3E}">
        <p14:creationId xmlns:p14="http://schemas.microsoft.com/office/powerpoint/2010/main" val="1479048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CE11BFB-E753-376A-D049-67B0FCB4634F}"/>
              </a:ext>
            </a:extLst>
          </p:cNvPr>
          <p:cNvSpPr txBox="1"/>
          <p:nvPr/>
        </p:nvSpPr>
        <p:spPr>
          <a:xfrm>
            <a:off x="1927813" y="2967335"/>
            <a:ext cx="8702319" cy="461665"/>
          </a:xfrm>
          <a:prstGeom prst="rect">
            <a:avLst/>
          </a:prstGeom>
          <a:noFill/>
        </p:spPr>
        <p:txBody>
          <a:bodyPr wrap="none" rtlCol="0">
            <a:spAutoFit/>
          </a:bodyPr>
          <a:lstStyle/>
          <a:p>
            <a:r>
              <a:rPr lang="en-US" sz="2400" dirty="0"/>
              <a:t>Questions, and thank you for taking the time to review our facility</a:t>
            </a:r>
          </a:p>
        </p:txBody>
      </p:sp>
    </p:spTree>
    <p:extLst>
      <p:ext uri="{BB962C8B-B14F-4D97-AF65-F5344CB8AC3E}">
        <p14:creationId xmlns:p14="http://schemas.microsoft.com/office/powerpoint/2010/main" val="1890637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35D2CE-E6EE-7A2F-9733-5466AAAC16BF}"/>
              </a:ext>
            </a:extLst>
          </p:cNvPr>
          <p:cNvSpPr>
            <a:spLocks noGrp="1"/>
          </p:cNvSpPr>
          <p:nvPr>
            <p:ph type="title"/>
          </p:nvPr>
        </p:nvSpPr>
        <p:spPr/>
        <p:txBody>
          <a:bodyPr/>
          <a:lstStyle/>
          <a:p>
            <a:r>
              <a:rPr lang="en-US" dirty="0"/>
              <a:t>The Perspectives in Advanced Data Analysis </a:t>
            </a:r>
          </a:p>
        </p:txBody>
      </p:sp>
      <p:sp>
        <p:nvSpPr>
          <p:cNvPr id="6" name="Text Placeholder 5">
            <a:extLst>
              <a:ext uri="{FF2B5EF4-FFF2-40B4-BE49-F238E27FC236}">
                <a16:creationId xmlns:a16="http://schemas.microsoft.com/office/drawing/2014/main" id="{D46FC7BD-BD37-EEB4-D79F-CBF1E6C08CC9}"/>
              </a:ext>
            </a:extLst>
          </p:cNvPr>
          <p:cNvSpPr>
            <a:spLocks noGrp="1"/>
          </p:cNvSpPr>
          <p:nvPr>
            <p:ph type="body" sz="quarter" idx="12"/>
          </p:nvPr>
        </p:nvSpPr>
        <p:spPr>
          <a:xfrm>
            <a:off x="200300" y="1702408"/>
            <a:ext cx="6763894" cy="4324823"/>
          </a:xfrm>
        </p:spPr>
        <p:txBody>
          <a:bodyPr/>
          <a:lstStyle/>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Development of 2D data analysis tools for asymmetric and anisotropic structural features</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(GRASP-like analysis capabilities)</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Large-scale numerical simulations for direct comparison with SANS experiments</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Automated SANS data analysis and model fitting enhanced by machine-learning methods</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AI-assisted data analysis and knowledge-based expert systems for SANS data interpretation</a:t>
            </a:r>
          </a:p>
          <a:p>
            <a:endParaRPr lang="en-US" dirty="0"/>
          </a:p>
        </p:txBody>
      </p:sp>
      <p:pic>
        <p:nvPicPr>
          <p:cNvPr id="7" name="Picture 6" descr="A screen shot of a computer&#10;&#10;Description automatically generated">
            <a:extLst>
              <a:ext uri="{FF2B5EF4-FFF2-40B4-BE49-F238E27FC236}">
                <a16:creationId xmlns:a16="http://schemas.microsoft.com/office/drawing/2014/main" id="{D2FF8D6F-581D-D904-6B6B-1ABA05010998}"/>
              </a:ext>
            </a:extLst>
          </p:cNvPr>
          <p:cNvPicPr>
            <a:picLocks noChangeAspect="1"/>
          </p:cNvPicPr>
          <p:nvPr/>
        </p:nvPicPr>
        <p:blipFill>
          <a:blip r:embed="rId2"/>
          <a:stretch>
            <a:fillRect/>
          </a:stretch>
        </p:blipFill>
        <p:spPr>
          <a:xfrm>
            <a:off x="7722919" y="278596"/>
            <a:ext cx="4154388" cy="3077926"/>
          </a:xfrm>
          <a:prstGeom prst="rect">
            <a:avLst/>
          </a:prstGeom>
        </p:spPr>
      </p:pic>
      <p:pic>
        <p:nvPicPr>
          <p:cNvPr id="10" name="Picture 9" descr="Graphical user interface, table&#10;&#10;AI-generated content may be incorrect.">
            <a:extLst>
              <a:ext uri="{FF2B5EF4-FFF2-40B4-BE49-F238E27FC236}">
                <a16:creationId xmlns:a16="http://schemas.microsoft.com/office/drawing/2014/main" id="{1C7374B4-7602-2854-0FDD-12000D7AFBC5}"/>
              </a:ext>
            </a:extLst>
          </p:cNvPr>
          <p:cNvPicPr>
            <a:picLocks noChangeAspect="1"/>
          </p:cNvPicPr>
          <p:nvPr/>
        </p:nvPicPr>
        <p:blipFill>
          <a:blip r:embed="rId3"/>
          <a:stretch>
            <a:fillRect/>
          </a:stretch>
        </p:blipFill>
        <p:spPr>
          <a:xfrm>
            <a:off x="9674883" y="3641563"/>
            <a:ext cx="2202424" cy="2593387"/>
          </a:xfrm>
          <a:prstGeom prst="rect">
            <a:avLst/>
          </a:prstGeom>
        </p:spPr>
      </p:pic>
      <p:pic>
        <p:nvPicPr>
          <p:cNvPr id="12" name="Picture 11" descr="Graphical user interface&#10;&#10;AI-generated content may be incorrect.">
            <a:extLst>
              <a:ext uri="{FF2B5EF4-FFF2-40B4-BE49-F238E27FC236}">
                <a16:creationId xmlns:a16="http://schemas.microsoft.com/office/drawing/2014/main" id="{181D6C2B-7CC6-2B9D-62BF-AE4274B28AF0}"/>
              </a:ext>
            </a:extLst>
          </p:cNvPr>
          <p:cNvPicPr>
            <a:picLocks noChangeAspect="1"/>
          </p:cNvPicPr>
          <p:nvPr/>
        </p:nvPicPr>
        <p:blipFill>
          <a:blip r:embed="rId4"/>
          <a:stretch>
            <a:fillRect/>
          </a:stretch>
        </p:blipFill>
        <p:spPr>
          <a:xfrm>
            <a:off x="7870965" y="3641563"/>
            <a:ext cx="1543001" cy="2740052"/>
          </a:xfrm>
          <a:prstGeom prst="rect">
            <a:avLst/>
          </a:prstGeom>
        </p:spPr>
      </p:pic>
      <p:sp>
        <p:nvSpPr>
          <p:cNvPr id="13" name="TextBox 12">
            <a:extLst>
              <a:ext uri="{FF2B5EF4-FFF2-40B4-BE49-F238E27FC236}">
                <a16:creationId xmlns:a16="http://schemas.microsoft.com/office/drawing/2014/main" id="{51FF65C6-99F1-FE36-DD90-4FF20E3844D2}"/>
              </a:ext>
            </a:extLst>
          </p:cNvPr>
          <p:cNvSpPr txBox="1"/>
          <p:nvPr/>
        </p:nvSpPr>
        <p:spPr>
          <a:xfrm>
            <a:off x="8397190" y="3356522"/>
            <a:ext cx="4634995" cy="230832"/>
          </a:xfrm>
          <a:prstGeom prst="rect">
            <a:avLst/>
          </a:prstGeom>
          <a:noFill/>
        </p:spPr>
        <p:txBody>
          <a:bodyPr wrap="square">
            <a:spAutoFit/>
          </a:bodyPr>
          <a:lstStyle/>
          <a:p>
            <a:r>
              <a:rPr lang="en-US" sz="900" b="1" dirty="0">
                <a:solidFill>
                  <a:srgbClr val="222222"/>
                </a:solidFill>
                <a:latin typeface="Arial" panose="020B0604020202020204" pitchFamily="34" charset="0"/>
              </a:rPr>
              <a:t>2D SANS data analysis</a:t>
            </a:r>
            <a:endParaRPr lang="en-US" sz="900" b="1" i="0" dirty="0">
              <a:solidFill>
                <a:srgbClr val="222222"/>
              </a:solidFill>
              <a:effectLst/>
              <a:latin typeface="Arial" panose="020B0604020202020204" pitchFamily="34" charset="0"/>
            </a:endParaRPr>
          </a:p>
        </p:txBody>
      </p:sp>
      <p:sp>
        <p:nvSpPr>
          <p:cNvPr id="14" name="TextBox 13">
            <a:extLst>
              <a:ext uri="{FF2B5EF4-FFF2-40B4-BE49-F238E27FC236}">
                <a16:creationId xmlns:a16="http://schemas.microsoft.com/office/drawing/2014/main" id="{1BE327B8-47CC-188B-1FE2-7E0B154C3FF7}"/>
              </a:ext>
            </a:extLst>
          </p:cNvPr>
          <p:cNvSpPr txBox="1"/>
          <p:nvPr/>
        </p:nvSpPr>
        <p:spPr>
          <a:xfrm>
            <a:off x="8397190" y="6381615"/>
            <a:ext cx="4634995" cy="230832"/>
          </a:xfrm>
          <a:prstGeom prst="rect">
            <a:avLst/>
          </a:prstGeom>
          <a:noFill/>
        </p:spPr>
        <p:txBody>
          <a:bodyPr wrap="square">
            <a:spAutoFit/>
          </a:bodyPr>
          <a:lstStyle/>
          <a:p>
            <a:r>
              <a:rPr lang="en-US" sz="900" b="1" i="0" dirty="0" err="1">
                <a:solidFill>
                  <a:srgbClr val="222222"/>
                </a:solidFill>
                <a:effectLst/>
                <a:latin typeface="Arial" panose="020B0604020202020204" pitchFamily="34" charset="0"/>
              </a:rPr>
              <a:t>Autoreduction</a:t>
            </a:r>
            <a:r>
              <a:rPr lang="en-US" sz="900" b="1" i="0" dirty="0">
                <a:solidFill>
                  <a:srgbClr val="222222"/>
                </a:solidFill>
                <a:effectLst/>
                <a:latin typeface="Arial" panose="020B0604020202020204" pitchFamily="34" charset="0"/>
              </a:rPr>
              <a:t> platform for SANS/HFIR</a:t>
            </a:r>
          </a:p>
        </p:txBody>
      </p:sp>
      <p:pic>
        <p:nvPicPr>
          <p:cNvPr id="2" name="Picture Placeholder 7">
            <a:extLst>
              <a:ext uri="{FF2B5EF4-FFF2-40B4-BE49-F238E27FC236}">
                <a16:creationId xmlns:a16="http://schemas.microsoft.com/office/drawing/2014/main" id="{191E9CFE-7734-48C9-0C62-57E7530F17DE}"/>
              </a:ext>
            </a:extLst>
          </p:cNvPr>
          <p:cNvPicPr>
            <a:picLocks noChangeAspect="1"/>
          </p:cNvPicPr>
          <p:nvPr/>
        </p:nvPicPr>
        <p:blipFill>
          <a:blip r:embed="rId5"/>
          <a:srcRect l="3113" r="3113"/>
          <a:stretch>
            <a:fillRect/>
          </a:stretch>
        </p:blipFill>
        <p:spPr>
          <a:xfrm>
            <a:off x="5252137" y="4485755"/>
            <a:ext cx="2352675" cy="2007120"/>
          </a:xfrm>
          <a:prstGeom prst="rect">
            <a:avLst/>
          </a:prstGeom>
        </p:spPr>
      </p:pic>
    </p:spTree>
    <p:extLst>
      <p:ext uri="{BB962C8B-B14F-4D97-AF65-F5344CB8AC3E}">
        <p14:creationId xmlns:p14="http://schemas.microsoft.com/office/powerpoint/2010/main" val="719848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CE4A0-2726-F14D-D67C-C725A74F15E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88936CE-E59E-BF35-E607-90CCA91D49D8}"/>
              </a:ext>
            </a:extLst>
          </p:cNvPr>
          <p:cNvSpPr>
            <a:spLocks noGrp="1"/>
          </p:cNvSpPr>
          <p:nvPr>
            <p:ph type="title"/>
          </p:nvPr>
        </p:nvSpPr>
        <p:spPr>
          <a:xfrm>
            <a:off x="240669" y="278596"/>
            <a:ext cx="7290119" cy="1006475"/>
          </a:xfrm>
        </p:spPr>
        <p:txBody>
          <a:bodyPr/>
          <a:lstStyle/>
          <a:p>
            <a:r>
              <a:rPr lang="en-US" dirty="0"/>
              <a:t>Summary and Perspectives in Advanced Data Analysis </a:t>
            </a:r>
          </a:p>
        </p:txBody>
      </p:sp>
      <p:sp>
        <p:nvSpPr>
          <p:cNvPr id="6" name="Text Placeholder 5">
            <a:extLst>
              <a:ext uri="{FF2B5EF4-FFF2-40B4-BE49-F238E27FC236}">
                <a16:creationId xmlns:a16="http://schemas.microsoft.com/office/drawing/2014/main" id="{2CBB5FC7-2A3F-329A-B78B-BCA8272F5FFA}"/>
              </a:ext>
            </a:extLst>
          </p:cNvPr>
          <p:cNvSpPr>
            <a:spLocks noGrp="1"/>
          </p:cNvSpPr>
          <p:nvPr>
            <p:ph type="body" sz="quarter" idx="12"/>
          </p:nvPr>
        </p:nvSpPr>
        <p:spPr>
          <a:xfrm>
            <a:off x="1438533" y="7463200"/>
            <a:ext cx="7766584" cy="4324823"/>
          </a:xfrm>
        </p:spPr>
        <p:txBody>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Development of 2D data analysis tools for asymmetric and anisotropic structural features</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(GRASP-like analysis capabilities)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Large-scale numerical simulations for direct comparison with SANS experiments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Automated SANS data analysis and model fitting enhanced by machine-learning methods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AI-assisted data analysis and knowledge-based expert systems for SANS data interpretation</a:t>
            </a:r>
          </a:p>
          <a:p>
            <a:endParaRPr lang="en-US" sz="1600" dirty="0"/>
          </a:p>
        </p:txBody>
      </p:sp>
      <p:pic>
        <p:nvPicPr>
          <p:cNvPr id="7" name="Picture 6" descr="A screen shot of a computer&#10;&#10;Description automatically generated">
            <a:extLst>
              <a:ext uri="{FF2B5EF4-FFF2-40B4-BE49-F238E27FC236}">
                <a16:creationId xmlns:a16="http://schemas.microsoft.com/office/drawing/2014/main" id="{3D4622B1-3B22-1241-5234-AC8916859DF7}"/>
              </a:ext>
            </a:extLst>
          </p:cNvPr>
          <p:cNvPicPr>
            <a:picLocks noChangeAspect="1"/>
          </p:cNvPicPr>
          <p:nvPr/>
        </p:nvPicPr>
        <p:blipFill>
          <a:blip r:embed="rId2"/>
          <a:stretch>
            <a:fillRect/>
          </a:stretch>
        </p:blipFill>
        <p:spPr>
          <a:xfrm>
            <a:off x="7722919" y="278596"/>
            <a:ext cx="4154388" cy="3077926"/>
          </a:xfrm>
          <a:prstGeom prst="rect">
            <a:avLst/>
          </a:prstGeom>
        </p:spPr>
      </p:pic>
      <p:pic>
        <p:nvPicPr>
          <p:cNvPr id="10" name="Picture 9" descr="Graphical user interface, table&#10;&#10;AI-generated content may be incorrect.">
            <a:extLst>
              <a:ext uri="{FF2B5EF4-FFF2-40B4-BE49-F238E27FC236}">
                <a16:creationId xmlns:a16="http://schemas.microsoft.com/office/drawing/2014/main" id="{93089A5B-6D61-FBA2-4961-80ED3E6E83A4}"/>
              </a:ext>
            </a:extLst>
          </p:cNvPr>
          <p:cNvPicPr>
            <a:picLocks noChangeAspect="1"/>
          </p:cNvPicPr>
          <p:nvPr/>
        </p:nvPicPr>
        <p:blipFill>
          <a:blip r:embed="rId3"/>
          <a:stretch>
            <a:fillRect/>
          </a:stretch>
        </p:blipFill>
        <p:spPr>
          <a:xfrm>
            <a:off x="9674883" y="3641563"/>
            <a:ext cx="2202424" cy="2593387"/>
          </a:xfrm>
          <a:prstGeom prst="rect">
            <a:avLst/>
          </a:prstGeom>
        </p:spPr>
      </p:pic>
      <p:pic>
        <p:nvPicPr>
          <p:cNvPr id="12" name="Picture 11" descr="Graphical user interface&#10;&#10;AI-generated content may be incorrect.">
            <a:extLst>
              <a:ext uri="{FF2B5EF4-FFF2-40B4-BE49-F238E27FC236}">
                <a16:creationId xmlns:a16="http://schemas.microsoft.com/office/drawing/2014/main" id="{423C379A-1939-2ECF-86BF-F61ECC3D443A}"/>
              </a:ext>
            </a:extLst>
          </p:cNvPr>
          <p:cNvPicPr>
            <a:picLocks noChangeAspect="1"/>
          </p:cNvPicPr>
          <p:nvPr/>
        </p:nvPicPr>
        <p:blipFill>
          <a:blip r:embed="rId4"/>
          <a:stretch>
            <a:fillRect/>
          </a:stretch>
        </p:blipFill>
        <p:spPr>
          <a:xfrm>
            <a:off x="7870965" y="3641563"/>
            <a:ext cx="1543001" cy="2740052"/>
          </a:xfrm>
          <a:prstGeom prst="rect">
            <a:avLst/>
          </a:prstGeom>
        </p:spPr>
      </p:pic>
      <p:sp>
        <p:nvSpPr>
          <p:cNvPr id="13" name="TextBox 12">
            <a:extLst>
              <a:ext uri="{FF2B5EF4-FFF2-40B4-BE49-F238E27FC236}">
                <a16:creationId xmlns:a16="http://schemas.microsoft.com/office/drawing/2014/main" id="{F1F67A9A-BA6B-DD53-1759-A81B4AECAEE0}"/>
              </a:ext>
            </a:extLst>
          </p:cNvPr>
          <p:cNvSpPr txBox="1"/>
          <p:nvPr/>
        </p:nvSpPr>
        <p:spPr>
          <a:xfrm>
            <a:off x="8397190" y="3356522"/>
            <a:ext cx="4634995" cy="230832"/>
          </a:xfrm>
          <a:prstGeom prst="rect">
            <a:avLst/>
          </a:prstGeom>
          <a:noFill/>
        </p:spPr>
        <p:txBody>
          <a:bodyPr wrap="square">
            <a:spAutoFit/>
          </a:bodyPr>
          <a:lstStyle/>
          <a:p>
            <a:r>
              <a:rPr lang="en-US" sz="900" b="1" dirty="0">
                <a:solidFill>
                  <a:srgbClr val="222222"/>
                </a:solidFill>
                <a:latin typeface="Arial" panose="020B0604020202020204" pitchFamily="34" charset="0"/>
              </a:rPr>
              <a:t>2D SANS data analysis</a:t>
            </a:r>
            <a:endParaRPr lang="en-US" sz="900" b="1" i="0" dirty="0">
              <a:solidFill>
                <a:srgbClr val="222222"/>
              </a:solidFill>
              <a:effectLst/>
              <a:latin typeface="Arial" panose="020B0604020202020204" pitchFamily="34" charset="0"/>
            </a:endParaRPr>
          </a:p>
        </p:txBody>
      </p:sp>
      <p:sp>
        <p:nvSpPr>
          <p:cNvPr id="14" name="TextBox 13">
            <a:extLst>
              <a:ext uri="{FF2B5EF4-FFF2-40B4-BE49-F238E27FC236}">
                <a16:creationId xmlns:a16="http://schemas.microsoft.com/office/drawing/2014/main" id="{8AF12BDF-FFC6-00F2-AD1A-392D403DC079}"/>
              </a:ext>
            </a:extLst>
          </p:cNvPr>
          <p:cNvSpPr txBox="1"/>
          <p:nvPr/>
        </p:nvSpPr>
        <p:spPr>
          <a:xfrm>
            <a:off x="8397190" y="6381615"/>
            <a:ext cx="4634995" cy="230832"/>
          </a:xfrm>
          <a:prstGeom prst="rect">
            <a:avLst/>
          </a:prstGeom>
          <a:noFill/>
        </p:spPr>
        <p:txBody>
          <a:bodyPr wrap="square">
            <a:spAutoFit/>
          </a:bodyPr>
          <a:lstStyle/>
          <a:p>
            <a:r>
              <a:rPr lang="en-US" sz="900" b="1" i="0" dirty="0" err="1">
                <a:solidFill>
                  <a:srgbClr val="222222"/>
                </a:solidFill>
                <a:effectLst/>
                <a:latin typeface="Arial" panose="020B0604020202020204" pitchFamily="34" charset="0"/>
              </a:rPr>
              <a:t>Autoreduction</a:t>
            </a:r>
            <a:r>
              <a:rPr lang="en-US" sz="900" b="1" i="0" dirty="0">
                <a:solidFill>
                  <a:srgbClr val="222222"/>
                </a:solidFill>
                <a:effectLst/>
                <a:latin typeface="Arial" panose="020B0604020202020204" pitchFamily="34" charset="0"/>
              </a:rPr>
              <a:t> platform for SANS/HFIR</a:t>
            </a:r>
          </a:p>
        </p:txBody>
      </p:sp>
      <p:sp>
        <p:nvSpPr>
          <p:cNvPr id="4" name="Rectangle 1">
            <a:extLst>
              <a:ext uri="{FF2B5EF4-FFF2-40B4-BE49-F238E27FC236}">
                <a16:creationId xmlns:a16="http://schemas.microsoft.com/office/drawing/2014/main" id="{CE9D9EEC-4A0C-A448-E5E3-CAFF8A1A3223}"/>
              </a:ext>
            </a:extLst>
          </p:cNvPr>
          <p:cNvSpPr>
            <a:spLocks noChangeArrowheads="1"/>
          </p:cNvSpPr>
          <p:nvPr/>
        </p:nvSpPr>
        <p:spPr bwMode="auto">
          <a:xfrm>
            <a:off x="240668" y="2094129"/>
            <a:ext cx="1077785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mj-lt"/>
              </a:rPr>
              <a:t> Unified framework for SANS data reduction</a:t>
            </a:r>
            <a:br>
              <a:rPr kumimoji="0" lang="en-US" altLang="en-US" sz="1800" b="0" i="0" u="none" strike="noStrike" cap="none" normalizeH="0" baseline="0" dirty="0">
                <a:ln>
                  <a:noFill/>
                </a:ln>
                <a:solidFill>
                  <a:schemeClr val="tx1"/>
                </a:solidFill>
                <a:effectLst/>
                <a:latin typeface="+mj-lt"/>
              </a:rPr>
            </a:br>
            <a:r>
              <a:rPr kumimoji="0" lang="en-US" altLang="en-US" sz="1800" b="0" i="0" u="none" strike="noStrike" cap="none" normalizeH="0" baseline="0" dirty="0">
                <a:ln>
                  <a:noFill/>
                </a:ln>
                <a:solidFill>
                  <a:schemeClr val="tx1"/>
                </a:solidFill>
                <a:effectLst/>
                <a:latin typeface="+mj-lt"/>
              </a:rPr>
              <a:t>– Single workflow at HFIR &amp; SNS instruments, reproducible and standardized outputs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mj-lt"/>
              </a:rPr>
              <a:t> Advanced capabilities for complex experiments</a:t>
            </a:r>
            <a:br>
              <a:rPr kumimoji="0" lang="en-US" altLang="en-US" sz="1800" b="0" i="0" u="none" strike="noStrike" cap="none" normalizeH="0" baseline="0" dirty="0">
                <a:ln>
                  <a:noFill/>
                </a:ln>
                <a:solidFill>
                  <a:schemeClr val="tx1"/>
                </a:solidFill>
                <a:effectLst/>
                <a:latin typeface="+mj-lt"/>
              </a:rPr>
            </a:br>
            <a:r>
              <a:rPr kumimoji="0" lang="en-US" altLang="en-US" sz="1800" b="0" i="0" u="none" strike="noStrike" cap="none" normalizeH="0" baseline="0" dirty="0">
                <a:ln>
                  <a:noFill/>
                </a:ln>
                <a:solidFill>
                  <a:schemeClr val="tx1"/>
                </a:solidFill>
                <a:effectLst/>
                <a:latin typeface="+mj-lt"/>
              </a:rPr>
              <a:t>– Supports </a:t>
            </a:r>
            <a:r>
              <a:rPr lang="en-US" altLang="en-US" dirty="0">
                <a:latin typeface="+mj-lt"/>
              </a:rPr>
              <a:t>a</a:t>
            </a:r>
            <a:r>
              <a:rPr kumimoji="0" lang="en-US" altLang="en-US" sz="1800" b="0" i="0" u="none" strike="noStrike" cap="none" normalizeH="0" baseline="0" dirty="0">
                <a:ln>
                  <a:noFill/>
                </a:ln>
                <a:solidFill>
                  <a:schemeClr val="tx1"/>
                </a:solidFill>
                <a:effectLst/>
                <a:latin typeface="+mj-lt"/>
              </a:rPr>
              <a:t>nisotropic, time-resolved, background corrections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mj-lt"/>
              </a:rPr>
              <a:t> Graphical user interface for SANS data reduction</a:t>
            </a:r>
            <a:br>
              <a:rPr kumimoji="0" lang="en-US" altLang="en-US" sz="1800" b="0" i="0" u="none" strike="noStrike" cap="none" normalizeH="0" baseline="0" dirty="0">
                <a:ln>
                  <a:noFill/>
                </a:ln>
                <a:solidFill>
                  <a:schemeClr val="tx1"/>
                </a:solidFill>
                <a:effectLst/>
                <a:latin typeface="+mj-lt"/>
              </a:rPr>
            </a:br>
            <a:r>
              <a:rPr kumimoji="0" lang="en-US" altLang="en-US" sz="1800" b="0" i="0" u="none" strike="noStrike" cap="none" normalizeH="0" baseline="0" dirty="0">
                <a:ln>
                  <a:noFill/>
                </a:ln>
                <a:solidFill>
                  <a:schemeClr val="tx1"/>
                </a:solidFill>
                <a:effectLst/>
                <a:latin typeface="+mj-lt"/>
              </a:rPr>
              <a:t>– GUI designed for both experienced and new users to enable user-friendly data reduction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mj-lt"/>
              </a:rPr>
              <a:t> Active development and community contributions</a:t>
            </a:r>
            <a:br>
              <a:rPr kumimoji="0" lang="en-US" altLang="en-US" sz="1800" b="0" i="0" u="none" strike="noStrike" cap="none" normalizeH="0" baseline="0" dirty="0">
                <a:ln>
                  <a:noFill/>
                </a:ln>
                <a:solidFill>
                  <a:schemeClr val="tx1"/>
                </a:solidFill>
                <a:effectLst/>
                <a:latin typeface="+mj-lt"/>
              </a:rPr>
            </a:br>
            <a:r>
              <a:rPr kumimoji="0" lang="en-US" altLang="en-US" sz="1800" b="0" i="0" u="none" strike="noStrike" cap="none" normalizeH="0" baseline="0" dirty="0">
                <a:ln>
                  <a:noFill/>
                </a:ln>
                <a:solidFill>
                  <a:schemeClr val="tx1"/>
                </a:solidFill>
                <a:effectLst/>
                <a:latin typeface="+mj-lt"/>
              </a:rPr>
              <a:t>– </a:t>
            </a:r>
            <a:r>
              <a:rPr kumimoji="0" lang="en-US" altLang="en-US" sz="1800" b="0" i="0" u="none" strike="noStrike" cap="none" normalizeH="0" baseline="0" dirty="0" err="1">
                <a:ln>
                  <a:noFill/>
                </a:ln>
                <a:solidFill>
                  <a:schemeClr val="tx1"/>
                </a:solidFill>
                <a:effectLst/>
                <a:latin typeface="+mj-lt"/>
              </a:rPr>
              <a:t>SASView</a:t>
            </a:r>
            <a:r>
              <a:rPr kumimoji="0" lang="en-US" altLang="en-US" sz="1800" b="0" i="0" u="none" strike="noStrike" cap="none" normalizeH="0" baseline="0" dirty="0">
                <a:ln>
                  <a:noFill/>
                </a:ln>
                <a:solidFill>
                  <a:schemeClr val="tx1"/>
                </a:solidFill>
                <a:effectLst/>
                <a:latin typeface="+mj-lt"/>
              </a:rPr>
              <a:t> contributions</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dirty="0">
                <a:latin typeface="+mj-lt"/>
              </a:rPr>
              <a:t> </a:t>
            </a:r>
            <a:r>
              <a:rPr kumimoji="0" lang="en-US" altLang="en-US" sz="1800" b="1" i="0" u="none" strike="noStrike" cap="none" normalizeH="0" baseline="0" dirty="0">
                <a:ln>
                  <a:noFill/>
                </a:ln>
                <a:solidFill>
                  <a:schemeClr val="tx1"/>
                </a:solidFill>
                <a:effectLst/>
                <a:latin typeface="+mj-lt"/>
              </a:rPr>
              <a:t>Integration of ML/AI into experimental platforms</a:t>
            </a:r>
            <a:br>
              <a:rPr kumimoji="0" lang="en-US" altLang="en-US" sz="1800" b="0" i="0" u="none" strike="noStrike" cap="none" normalizeH="0" baseline="0" dirty="0">
                <a:ln>
                  <a:noFill/>
                </a:ln>
                <a:solidFill>
                  <a:schemeClr val="tx1"/>
                </a:solidFill>
                <a:effectLst/>
                <a:latin typeface="+mj-lt"/>
              </a:rPr>
            </a:br>
            <a:r>
              <a:rPr kumimoji="0" lang="en-US" altLang="en-US" sz="1800" b="0" i="0" u="none" strike="noStrike" cap="none" normalizeH="0" baseline="0" dirty="0">
                <a:ln>
                  <a:noFill/>
                </a:ln>
                <a:solidFill>
                  <a:schemeClr val="tx1"/>
                </a:solidFill>
                <a:effectLst/>
                <a:latin typeface="+mj-lt"/>
              </a:rPr>
              <a:t>– Building upon existing ORNL computational capabilities infrastructure for ML/AI-guided experiments</a:t>
            </a:r>
          </a:p>
        </p:txBody>
      </p:sp>
      <p:sp>
        <p:nvSpPr>
          <p:cNvPr id="2" name="Title 4">
            <a:extLst>
              <a:ext uri="{FF2B5EF4-FFF2-40B4-BE49-F238E27FC236}">
                <a16:creationId xmlns:a16="http://schemas.microsoft.com/office/drawing/2014/main" id="{4C086863-06F8-9296-4644-6B2CA19230C2}"/>
              </a:ext>
            </a:extLst>
          </p:cNvPr>
          <p:cNvSpPr txBox="1">
            <a:spLocks/>
          </p:cNvSpPr>
          <p:nvPr/>
        </p:nvSpPr>
        <p:spPr>
          <a:xfrm>
            <a:off x="6732909" y="162035"/>
            <a:ext cx="7290119" cy="1006475"/>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a:lstStyle>
          <a:p>
            <a:r>
              <a:rPr lang="en-US" dirty="0"/>
              <a:t>Perspectives in Advanced Data Analysis </a:t>
            </a:r>
          </a:p>
        </p:txBody>
      </p:sp>
    </p:spTree>
    <p:extLst>
      <p:ext uri="{BB962C8B-B14F-4D97-AF65-F5344CB8AC3E}">
        <p14:creationId xmlns:p14="http://schemas.microsoft.com/office/powerpoint/2010/main" val="509233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531C247-7D35-5DA1-08F9-2901BE1C83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D8C5D7-DF03-96A4-9B98-E513C8C4CD66}"/>
              </a:ext>
            </a:extLst>
          </p:cNvPr>
          <p:cNvSpPr>
            <a:spLocks noGrp="1"/>
          </p:cNvSpPr>
          <p:nvPr>
            <p:ph type="title"/>
          </p:nvPr>
        </p:nvSpPr>
        <p:spPr/>
        <p:txBody>
          <a:bodyPr/>
          <a:lstStyle/>
          <a:p>
            <a:r>
              <a:rPr lang="en-US" dirty="0"/>
              <a:t>Create impactful presentations by applying </a:t>
            </a:r>
            <a:br>
              <a:rPr lang="en-US" dirty="0"/>
            </a:br>
            <a:r>
              <a:rPr lang="en-US" dirty="0"/>
              <a:t>ORNL brand elements and best practices</a:t>
            </a:r>
          </a:p>
        </p:txBody>
      </p:sp>
      <p:sp>
        <p:nvSpPr>
          <p:cNvPr id="29" name="Content Placeholder 14">
            <a:extLst>
              <a:ext uri="{FF2B5EF4-FFF2-40B4-BE49-F238E27FC236}">
                <a16:creationId xmlns:a16="http://schemas.microsoft.com/office/drawing/2014/main" id="{328E95E3-C24F-4AD8-D716-128CEF0A0CA7}"/>
              </a:ext>
            </a:extLst>
          </p:cNvPr>
          <p:cNvSpPr txBox="1">
            <a:spLocks/>
          </p:cNvSpPr>
          <p:nvPr/>
        </p:nvSpPr>
        <p:spPr>
          <a:xfrm>
            <a:off x="1153610" y="3740753"/>
            <a:ext cx="1562582" cy="2002225"/>
          </a:xfrm>
          <a:prstGeom prst="rect">
            <a:avLst/>
          </a:prstGeom>
        </p:spPr>
        <p:txBody>
          <a:bodyPr tIns="274320"/>
          <a:lstStyle>
            <a:lvl1pPr marL="0" indent="0" algn="l" defTabSz="914400" rtl="0" eaLnBrk="1" latinLnBrk="0" hangingPunct="1">
              <a:lnSpc>
                <a:spcPct val="90000"/>
              </a:lnSpc>
              <a:spcBef>
                <a:spcPts val="1200"/>
              </a:spcBef>
              <a:spcAft>
                <a:spcPts val="60"/>
              </a:spcAft>
              <a:buFont typeface="Arial" panose="020B0604020202020204" pitchFamily="34" charset="0"/>
              <a:buNone/>
              <a:defRPr sz="2200" kern="1200">
                <a:solidFill>
                  <a:schemeClr val="tx1"/>
                </a:solidFill>
                <a:latin typeface="Aptos" panose="02000000000000000000" pitchFamily="2"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Aptos" panose="02000000000000000000" pitchFamily="2"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Aptos" panose="02000000000000000000" pitchFamily="2"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Aptos" panose="02000000000000000000" pitchFamily="2"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Aptos" panose="02000000000000000000" pitchFamily="2"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latin typeface="+mj-lt"/>
              </a:rPr>
              <a:t>Fonts</a:t>
            </a:r>
          </a:p>
        </p:txBody>
      </p:sp>
      <p:sp>
        <p:nvSpPr>
          <p:cNvPr id="30" name="Content Placeholder 21">
            <a:extLst>
              <a:ext uri="{FF2B5EF4-FFF2-40B4-BE49-F238E27FC236}">
                <a16:creationId xmlns:a16="http://schemas.microsoft.com/office/drawing/2014/main" id="{A7D59848-3461-396A-E893-D118A053C6CA}"/>
              </a:ext>
            </a:extLst>
          </p:cNvPr>
          <p:cNvSpPr txBox="1">
            <a:spLocks/>
          </p:cNvSpPr>
          <p:nvPr/>
        </p:nvSpPr>
        <p:spPr>
          <a:xfrm>
            <a:off x="3977833" y="3740753"/>
            <a:ext cx="1562582" cy="2002225"/>
          </a:xfrm>
          <a:prstGeom prst="rect">
            <a:avLst/>
          </a:prstGeom>
        </p:spPr>
        <p:txBody>
          <a:bodyPr tIns="274320"/>
          <a:lstStyle>
            <a:lvl1pPr marL="0" indent="0" algn="l" defTabSz="914400" rtl="0" eaLnBrk="1" latinLnBrk="0" hangingPunct="1">
              <a:lnSpc>
                <a:spcPct val="90000"/>
              </a:lnSpc>
              <a:spcBef>
                <a:spcPts val="1200"/>
              </a:spcBef>
              <a:spcAft>
                <a:spcPts val="60"/>
              </a:spcAft>
              <a:buFont typeface="Arial" panose="020B0604020202020204" pitchFamily="34" charset="0"/>
              <a:buNone/>
              <a:defRPr sz="2200" kern="1200">
                <a:solidFill>
                  <a:schemeClr val="tx1"/>
                </a:solidFill>
                <a:latin typeface="Aptos" panose="02000000000000000000" pitchFamily="2"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Aptos" panose="02000000000000000000" pitchFamily="2"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Aptos" panose="02000000000000000000" pitchFamily="2"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Aptos" panose="02000000000000000000" pitchFamily="2"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Aptos" panose="02000000000000000000" pitchFamily="2"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latin typeface="+mj-lt"/>
              </a:rPr>
              <a:t>Colors</a:t>
            </a:r>
          </a:p>
        </p:txBody>
      </p:sp>
      <p:sp>
        <p:nvSpPr>
          <p:cNvPr id="32" name="Content Placeholder 30">
            <a:extLst>
              <a:ext uri="{FF2B5EF4-FFF2-40B4-BE49-F238E27FC236}">
                <a16:creationId xmlns:a16="http://schemas.microsoft.com/office/drawing/2014/main" id="{A864190B-8F13-A42D-7FE3-9AEE1DA28C11}"/>
              </a:ext>
            </a:extLst>
          </p:cNvPr>
          <p:cNvSpPr txBox="1">
            <a:spLocks/>
          </p:cNvSpPr>
          <p:nvPr/>
        </p:nvSpPr>
        <p:spPr>
          <a:xfrm>
            <a:off x="6732609" y="3740753"/>
            <a:ext cx="1562582" cy="2002225"/>
          </a:xfrm>
          <a:prstGeom prst="rect">
            <a:avLst/>
          </a:prstGeom>
        </p:spPr>
        <p:txBody>
          <a:bodyPr tIns="274320"/>
          <a:lstStyle>
            <a:lvl1pPr marL="0" indent="0" algn="l" defTabSz="914400" rtl="0" eaLnBrk="1" latinLnBrk="0" hangingPunct="1">
              <a:lnSpc>
                <a:spcPct val="90000"/>
              </a:lnSpc>
              <a:spcBef>
                <a:spcPts val="1200"/>
              </a:spcBef>
              <a:spcAft>
                <a:spcPts val="60"/>
              </a:spcAft>
              <a:buFont typeface="Arial" panose="020B0604020202020204" pitchFamily="34" charset="0"/>
              <a:buNone/>
              <a:defRPr sz="2200" kern="1200">
                <a:solidFill>
                  <a:schemeClr val="tx1"/>
                </a:solidFill>
                <a:latin typeface="Aptos" panose="02000000000000000000" pitchFamily="2"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Aptos" panose="02000000000000000000" pitchFamily="2"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Aptos" panose="02000000000000000000" pitchFamily="2"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Aptos" panose="02000000000000000000" pitchFamily="2"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Aptos" panose="02000000000000000000" pitchFamily="2"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latin typeface="+mj-lt"/>
              </a:rPr>
              <a:t>Text</a:t>
            </a:r>
          </a:p>
        </p:txBody>
      </p:sp>
      <p:sp>
        <p:nvSpPr>
          <p:cNvPr id="34" name="Content Placeholder 32">
            <a:extLst>
              <a:ext uri="{FF2B5EF4-FFF2-40B4-BE49-F238E27FC236}">
                <a16:creationId xmlns:a16="http://schemas.microsoft.com/office/drawing/2014/main" id="{B2046435-8F0B-1AE2-F57B-10DAB17DC3D1}"/>
              </a:ext>
            </a:extLst>
          </p:cNvPr>
          <p:cNvSpPr txBox="1">
            <a:spLocks/>
          </p:cNvSpPr>
          <p:nvPr/>
        </p:nvSpPr>
        <p:spPr>
          <a:xfrm>
            <a:off x="9475809" y="3740753"/>
            <a:ext cx="1562582" cy="2002225"/>
          </a:xfrm>
          <a:prstGeom prst="rect">
            <a:avLst/>
          </a:prstGeom>
        </p:spPr>
        <p:txBody>
          <a:bodyPr tIns="274320"/>
          <a:lstStyle>
            <a:lvl1pPr marL="0" indent="0" algn="l" defTabSz="914400" rtl="0" eaLnBrk="1" latinLnBrk="0" hangingPunct="1">
              <a:lnSpc>
                <a:spcPct val="90000"/>
              </a:lnSpc>
              <a:spcBef>
                <a:spcPts val="1200"/>
              </a:spcBef>
              <a:spcAft>
                <a:spcPts val="60"/>
              </a:spcAft>
              <a:buFont typeface="Arial" panose="020B0604020202020204" pitchFamily="34" charset="0"/>
              <a:buNone/>
              <a:defRPr sz="2200" kern="1200">
                <a:solidFill>
                  <a:schemeClr val="tx1"/>
                </a:solidFill>
                <a:latin typeface="Aptos" panose="02000000000000000000" pitchFamily="2"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Aptos" panose="02000000000000000000" pitchFamily="2"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Aptos" panose="02000000000000000000" pitchFamily="2"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Aptos" panose="02000000000000000000" pitchFamily="2"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Aptos" panose="02000000000000000000" pitchFamily="2"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latin typeface="+mj-lt"/>
              </a:rPr>
              <a:t>Visuals</a:t>
            </a:r>
            <a:endParaRPr lang="en-US" sz="1800" b="1" dirty="0">
              <a:latin typeface="+mj-lt"/>
            </a:endParaRPr>
          </a:p>
        </p:txBody>
      </p:sp>
      <p:sp>
        <p:nvSpPr>
          <p:cNvPr id="8" name="Rectangle 7">
            <a:extLst>
              <a:ext uri="{FF2B5EF4-FFF2-40B4-BE49-F238E27FC236}">
                <a16:creationId xmlns:a16="http://schemas.microsoft.com/office/drawing/2014/main" id="{A497308F-5148-67F6-89A4-83AA0A2C985A}"/>
              </a:ext>
            </a:extLst>
          </p:cNvPr>
          <p:cNvSpPr/>
          <p:nvPr/>
        </p:nvSpPr>
        <p:spPr>
          <a:xfrm>
            <a:off x="3984573" y="2164889"/>
            <a:ext cx="1563757" cy="156375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9" name="Rectangle 8">
            <a:extLst>
              <a:ext uri="{FF2B5EF4-FFF2-40B4-BE49-F238E27FC236}">
                <a16:creationId xmlns:a16="http://schemas.microsoft.com/office/drawing/2014/main" id="{72FED887-694D-6CF7-26C2-1E0306243114}"/>
              </a:ext>
            </a:extLst>
          </p:cNvPr>
          <p:cNvSpPr/>
          <p:nvPr/>
        </p:nvSpPr>
        <p:spPr>
          <a:xfrm>
            <a:off x="6727774" y="2164889"/>
            <a:ext cx="1563757" cy="156375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7" name="Rectangle 6">
            <a:extLst>
              <a:ext uri="{FF2B5EF4-FFF2-40B4-BE49-F238E27FC236}">
                <a16:creationId xmlns:a16="http://schemas.microsoft.com/office/drawing/2014/main" id="{6BC79E50-AFC1-C5C3-1904-F6FD20244FEA}"/>
              </a:ext>
            </a:extLst>
          </p:cNvPr>
          <p:cNvSpPr/>
          <p:nvPr/>
        </p:nvSpPr>
        <p:spPr>
          <a:xfrm>
            <a:off x="1155232" y="2164889"/>
            <a:ext cx="1563757" cy="156375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10" name="Rectangle 9">
            <a:extLst>
              <a:ext uri="{FF2B5EF4-FFF2-40B4-BE49-F238E27FC236}">
                <a16:creationId xmlns:a16="http://schemas.microsoft.com/office/drawing/2014/main" id="{26B54B52-0995-EB26-9143-034D8BFEDB3D}"/>
              </a:ext>
            </a:extLst>
          </p:cNvPr>
          <p:cNvSpPr/>
          <p:nvPr/>
        </p:nvSpPr>
        <p:spPr>
          <a:xfrm>
            <a:off x="9464350" y="2164889"/>
            <a:ext cx="1563757" cy="156375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grpSp>
        <p:nvGrpSpPr>
          <p:cNvPr id="2502" name="Group 2501">
            <a:extLst>
              <a:ext uri="{FF2B5EF4-FFF2-40B4-BE49-F238E27FC236}">
                <a16:creationId xmlns:a16="http://schemas.microsoft.com/office/drawing/2014/main" id="{0B01089C-CBD4-11FC-E50B-938EADB2009D}"/>
              </a:ext>
            </a:extLst>
          </p:cNvPr>
          <p:cNvGrpSpPr/>
          <p:nvPr/>
        </p:nvGrpSpPr>
        <p:grpSpPr>
          <a:xfrm>
            <a:off x="6982013" y="2397624"/>
            <a:ext cx="1058675" cy="1058558"/>
            <a:chOff x="7052390" y="2265326"/>
            <a:chExt cx="904160" cy="904060"/>
          </a:xfrm>
        </p:grpSpPr>
        <p:grpSp>
          <p:nvGrpSpPr>
            <p:cNvPr id="2480" name="Graphic 1095">
              <a:extLst>
                <a:ext uri="{FF2B5EF4-FFF2-40B4-BE49-F238E27FC236}">
                  <a16:creationId xmlns:a16="http://schemas.microsoft.com/office/drawing/2014/main" id="{27D36CC8-A3EE-7730-EE00-19127FF70A40}"/>
                </a:ext>
              </a:extLst>
            </p:cNvPr>
            <p:cNvGrpSpPr/>
            <p:nvPr/>
          </p:nvGrpSpPr>
          <p:grpSpPr>
            <a:xfrm>
              <a:off x="7052390" y="2265326"/>
              <a:ext cx="904160" cy="904060"/>
              <a:chOff x="-974009" y="2617008"/>
              <a:chExt cx="209500" cy="209477"/>
            </a:xfrm>
            <a:noFill/>
          </p:grpSpPr>
          <p:sp>
            <p:nvSpPr>
              <p:cNvPr id="2489" name="Freeform 2488">
                <a:extLst>
                  <a:ext uri="{FF2B5EF4-FFF2-40B4-BE49-F238E27FC236}">
                    <a16:creationId xmlns:a16="http://schemas.microsoft.com/office/drawing/2014/main" id="{8DFABBAF-40BE-C506-CE12-DE043DF3CFC3}"/>
                  </a:ext>
                </a:extLst>
              </p:cNvPr>
              <p:cNvSpPr/>
              <p:nvPr/>
            </p:nvSpPr>
            <p:spPr>
              <a:xfrm>
                <a:off x="-974009" y="2617008"/>
                <a:ext cx="36589" cy="36587"/>
              </a:xfrm>
              <a:custGeom>
                <a:avLst/>
                <a:gdLst>
                  <a:gd name="connsiteX0" fmla="*/ 0 w 36589"/>
                  <a:gd name="connsiteY0" fmla="*/ 0 h 36587"/>
                  <a:gd name="connsiteX1" fmla="*/ 36590 w 36589"/>
                  <a:gd name="connsiteY1" fmla="*/ 0 h 36587"/>
                  <a:gd name="connsiteX2" fmla="*/ 36590 w 36589"/>
                  <a:gd name="connsiteY2" fmla="*/ 36588 h 36587"/>
                  <a:gd name="connsiteX3" fmla="*/ 0 w 36589"/>
                  <a:gd name="connsiteY3" fmla="*/ 36588 h 36587"/>
                </a:gdLst>
                <a:ahLst/>
                <a:cxnLst>
                  <a:cxn ang="0">
                    <a:pos x="connsiteX0" y="connsiteY0"/>
                  </a:cxn>
                  <a:cxn ang="0">
                    <a:pos x="connsiteX1" y="connsiteY1"/>
                  </a:cxn>
                  <a:cxn ang="0">
                    <a:pos x="connsiteX2" y="connsiteY2"/>
                  </a:cxn>
                  <a:cxn ang="0">
                    <a:pos x="connsiteX3" y="connsiteY3"/>
                  </a:cxn>
                </a:cxnLst>
                <a:rect l="l" t="t" r="r" b="b"/>
                <a:pathLst>
                  <a:path w="36589" h="36587">
                    <a:moveTo>
                      <a:pt x="0" y="0"/>
                    </a:moveTo>
                    <a:lnTo>
                      <a:pt x="36590" y="0"/>
                    </a:lnTo>
                    <a:lnTo>
                      <a:pt x="36590" y="36588"/>
                    </a:lnTo>
                    <a:lnTo>
                      <a:pt x="0" y="36588"/>
                    </a:lnTo>
                    <a:close/>
                  </a:path>
                </a:pathLst>
              </a:custGeom>
              <a:noFill/>
              <a:ln w="38100" cap="rnd">
                <a:solidFill>
                  <a:srgbClr val="FFFFFF"/>
                </a:solidFill>
                <a:prstDash val="solid"/>
                <a:round/>
              </a:ln>
            </p:spPr>
            <p:txBody>
              <a:bodyPr rtlCol="0" anchor="ctr"/>
              <a:lstStyle/>
              <a:p>
                <a:endParaRPr lang="en-US" dirty="0">
                  <a:latin typeface="Aptos Light" panose="020B0004020202020204" pitchFamily="34" charset="0"/>
                </a:endParaRPr>
              </a:p>
            </p:txBody>
          </p:sp>
          <p:sp>
            <p:nvSpPr>
              <p:cNvPr id="2490" name="Freeform 2489">
                <a:extLst>
                  <a:ext uri="{FF2B5EF4-FFF2-40B4-BE49-F238E27FC236}">
                    <a16:creationId xmlns:a16="http://schemas.microsoft.com/office/drawing/2014/main" id="{E45044AF-9058-15A1-1C06-BA0C57142455}"/>
                  </a:ext>
                </a:extLst>
              </p:cNvPr>
              <p:cNvSpPr/>
              <p:nvPr/>
            </p:nvSpPr>
            <p:spPr>
              <a:xfrm>
                <a:off x="-974009" y="2789898"/>
                <a:ext cx="36589" cy="36587"/>
              </a:xfrm>
              <a:custGeom>
                <a:avLst/>
                <a:gdLst>
                  <a:gd name="connsiteX0" fmla="*/ 0 w 36589"/>
                  <a:gd name="connsiteY0" fmla="*/ 0 h 36587"/>
                  <a:gd name="connsiteX1" fmla="*/ 36590 w 36589"/>
                  <a:gd name="connsiteY1" fmla="*/ 0 h 36587"/>
                  <a:gd name="connsiteX2" fmla="*/ 36590 w 36589"/>
                  <a:gd name="connsiteY2" fmla="*/ 36588 h 36587"/>
                  <a:gd name="connsiteX3" fmla="*/ 0 w 36589"/>
                  <a:gd name="connsiteY3" fmla="*/ 36588 h 36587"/>
                </a:gdLst>
                <a:ahLst/>
                <a:cxnLst>
                  <a:cxn ang="0">
                    <a:pos x="connsiteX0" y="connsiteY0"/>
                  </a:cxn>
                  <a:cxn ang="0">
                    <a:pos x="connsiteX1" y="connsiteY1"/>
                  </a:cxn>
                  <a:cxn ang="0">
                    <a:pos x="connsiteX2" y="connsiteY2"/>
                  </a:cxn>
                  <a:cxn ang="0">
                    <a:pos x="connsiteX3" y="connsiteY3"/>
                  </a:cxn>
                </a:cxnLst>
                <a:rect l="l" t="t" r="r" b="b"/>
                <a:pathLst>
                  <a:path w="36589" h="36587">
                    <a:moveTo>
                      <a:pt x="0" y="0"/>
                    </a:moveTo>
                    <a:lnTo>
                      <a:pt x="36590" y="0"/>
                    </a:lnTo>
                    <a:lnTo>
                      <a:pt x="36590" y="36588"/>
                    </a:lnTo>
                    <a:lnTo>
                      <a:pt x="0" y="36588"/>
                    </a:lnTo>
                    <a:close/>
                  </a:path>
                </a:pathLst>
              </a:custGeom>
              <a:noFill/>
              <a:ln w="38100" cap="rnd">
                <a:solidFill>
                  <a:srgbClr val="FFFFFF"/>
                </a:solidFill>
                <a:prstDash val="solid"/>
                <a:round/>
              </a:ln>
            </p:spPr>
            <p:txBody>
              <a:bodyPr rtlCol="0" anchor="ctr"/>
              <a:lstStyle/>
              <a:p>
                <a:endParaRPr lang="en-US" dirty="0">
                  <a:latin typeface="Aptos Light" panose="020B0004020202020204" pitchFamily="34" charset="0"/>
                </a:endParaRPr>
              </a:p>
            </p:txBody>
          </p:sp>
          <p:sp>
            <p:nvSpPr>
              <p:cNvPr id="2491" name="Freeform 2490">
                <a:extLst>
                  <a:ext uri="{FF2B5EF4-FFF2-40B4-BE49-F238E27FC236}">
                    <a16:creationId xmlns:a16="http://schemas.microsoft.com/office/drawing/2014/main" id="{F15F987C-61C3-A1B6-D5B8-20783F9C6A6B}"/>
                  </a:ext>
                </a:extLst>
              </p:cNvPr>
              <p:cNvSpPr/>
              <p:nvPr/>
            </p:nvSpPr>
            <p:spPr>
              <a:xfrm>
                <a:off x="-801098" y="2617008"/>
                <a:ext cx="36589" cy="36587"/>
              </a:xfrm>
              <a:custGeom>
                <a:avLst/>
                <a:gdLst>
                  <a:gd name="connsiteX0" fmla="*/ 0 w 36589"/>
                  <a:gd name="connsiteY0" fmla="*/ 0 h 36587"/>
                  <a:gd name="connsiteX1" fmla="*/ 36590 w 36589"/>
                  <a:gd name="connsiteY1" fmla="*/ 0 h 36587"/>
                  <a:gd name="connsiteX2" fmla="*/ 36590 w 36589"/>
                  <a:gd name="connsiteY2" fmla="*/ 36588 h 36587"/>
                  <a:gd name="connsiteX3" fmla="*/ 0 w 36589"/>
                  <a:gd name="connsiteY3" fmla="*/ 36588 h 36587"/>
                </a:gdLst>
                <a:ahLst/>
                <a:cxnLst>
                  <a:cxn ang="0">
                    <a:pos x="connsiteX0" y="connsiteY0"/>
                  </a:cxn>
                  <a:cxn ang="0">
                    <a:pos x="connsiteX1" y="connsiteY1"/>
                  </a:cxn>
                  <a:cxn ang="0">
                    <a:pos x="connsiteX2" y="connsiteY2"/>
                  </a:cxn>
                  <a:cxn ang="0">
                    <a:pos x="connsiteX3" y="connsiteY3"/>
                  </a:cxn>
                </a:cxnLst>
                <a:rect l="l" t="t" r="r" b="b"/>
                <a:pathLst>
                  <a:path w="36589" h="36587">
                    <a:moveTo>
                      <a:pt x="0" y="0"/>
                    </a:moveTo>
                    <a:lnTo>
                      <a:pt x="36590" y="0"/>
                    </a:lnTo>
                    <a:lnTo>
                      <a:pt x="36590" y="36588"/>
                    </a:lnTo>
                    <a:lnTo>
                      <a:pt x="0" y="36588"/>
                    </a:lnTo>
                    <a:close/>
                  </a:path>
                </a:pathLst>
              </a:custGeom>
              <a:noFill/>
              <a:ln w="38100" cap="rnd">
                <a:solidFill>
                  <a:srgbClr val="FFFFFF"/>
                </a:solidFill>
                <a:prstDash val="solid"/>
                <a:round/>
              </a:ln>
            </p:spPr>
            <p:txBody>
              <a:bodyPr rtlCol="0" anchor="ctr"/>
              <a:lstStyle/>
              <a:p>
                <a:endParaRPr lang="en-US" dirty="0">
                  <a:latin typeface="Aptos Light" panose="020B0004020202020204" pitchFamily="34" charset="0"/>
                </a:endParaRPr>
              </a:p>
            </p:txBody>
          </p:sp>
          <p:sp>
            <p:nvSpPr>
              <p:cNvPr id="2492" name="Freeform 2491">
                <a:extLst>
                  <a:ext uri="{FF2B5EF4-FFF2-40B4-BE49-F238E27FC236}">
                    <a16:creationId xmlns:a16="http://schemas.microsoft.com/office/drawing/2014/main" id="{14EB9024-A7B7-0C96-2A35-F9B7B31D38C4}"/>
                  </a:ext>
                </a:extLst>
              </p:cNvPr>
              <p:cNvSpPr/>
              <p:nvPr/>
            </p:nvSpPr>
            <p:spPr>
              <a:xfrm>
                <a:off x="-801098" y="2789898"/>
                <a:ext cx="36589" cy="36587"/>
              </a:xfrm>
              <a:custGeom>
                <a:avLst/>
                <a:gdLst>
                  <a:gd name="connsiteX0" fmla="*/ 0 w 36589"/>
                  <a:gd name="connsiteY0" fmla="*/ 0 h 36587"/>
                  <a:gd name="connsiteX1" fmla="*/ 36590 w 36589"/>
                  <a:gd name="connsiteY1" fmla="*/ 0 h 36587"/>
                  <a:gd name="connsiteX2" fmla="*/ 36590 w 36589"/>
                  <a:gd name="connsiteY2" fmla="*/ 36588 h 36587"/>
                  <a:gd name="connsiteX3" fmla="*/ 0 w 36589"/>
                  <a:gd name="connsiteY3" fmla="*/ 36588 h 36587"/>
                </a:gdLst>
                <a:ahLst/>
                <a:cxnLst>
                  <a:cxn ang="0">
                    <a:pos x="connsiteX0" y="connsiteY0"/>
                  </a:cxn>
                  <a:cxn ang="0">
                    <a:pos x="connsiteX1" y="connsiteY1"/>
                  </a:cxn>
                  <a:cxn ang="0">
                    <a:pos x="connsiteX2" y="connsiteY2"/>
                  </a:cxn>
                  <a:cxn ang="0">
                    <a:pos x="connsiteX3" y="connsiteY3"/>
                  </a:cxn>
                </a:cxnLst>
                <a:rect l="l" t="t" r="r" b="b"/>
                <a:pathLst>
                  <a:path w="36589" h="36587">
                    <a:moveTo>
                      <a:pt x="0" y="0"/>
                    </a:moveTo>
                    <a:lnTo>
                      <a:pt x="36590" y="0"/>
                    </a:lnTo>
                    <a:lnTo>
                      <a:pt x="36590" y="36588"/>
                    </a:lnTo>
                    <a:lnTo>
                      <a:pt x="0" y="36588"/>
                    </a:lnTo>
                    <a:close/>
                  </a:path>
                </a:pathLst>
              </a:custGeom>
              <a:noFill/>
              <a:ln w="38100" cap="rnd">
                <a:solidFill>
                  <a:srgbClr val="FFFFFF"/>
                </a:solidFill>
                <a:prstDash val="solid"/>
                <a:round/>
              </a:ln>
            </p:spPr>
            <p:txBody>
              <a:bodyPr rtlCol="0" anchor="ctr"/>
              <a:lstStyle/>
              <a:p>
                <a:endParaRPr lang="en-US" dirty="0">
                  <a:latin typeface="Aptos Light" panose="020B0004020202020204" pitchFamily="34" charset="0"/>
                </a:endParaRPr>
              </a:p>
            </p:txBody>
          </p:sp>
          <p:sp>
            <p:nvSpPr>
              <p:cNvPr id="2493" name="Freeform 2492">
                <a:extLst>
                  <a:ext uri="{FF2B5EF4-FFF2-40B4-BE49-F238E27FC236}">
                    <a16:creationId xmlns:a16="http://schemas.microsoft.com/office/drawing/2014/main" id="{E0E2A881-109A-666C-867F-D0FF40057C8D}"/>
                  </a:ext>
                </a:extLst>
              </p:cNvPr>
              <p:cNvSpPr/>
              <p:nvPr/>
            </p:nvSpPr>
            <p:spPr>
              <a:xfrm>
                <a:off x="-955719" y="2682341"/>
                <a:ext cx="1021" cy="25028"/>
              </a:xfrm>
              <a:custGeom>
                <a:avLst/>
                <a:gdLst>
                  <a:gd name="connsiteX0" fmla="*/ 0 w 1021"/>
                  <a:gd name="connsiteY0" fmla="*/ 0 h 25028"/>
                  <a:gd name="connsiteX1" fmla="*/ 0 w 1021"/>
                  <a:gd name="connsiteY1" fmla="*/ 25028 h 25028"/>
                </a:gdLst>
                <a:ahLst/>
                <a:cxnLst>
                  <a:cxn ang="0">
                    <a:pos x="connsiteX0" y="connsiteY0"/>
                  </a:cxn>
                  <a:cxn ang="0">
                    <a:pos x="connsiteX1" y="connsiteY1"/>
                  </a:cxn>
                </a:cxnLst>
                <a:rect l="l" t="t" r="r" b="b"/>
                <a:pathLst>
                  <a:path w="1021" h="25028">
                    <a:moveTo>
                      <a:pt x="0" y="0"/>
                    </a:moveTo>
                    <a:lnTo>
                      <a:pt x="0" y="25028"/>
                    </a:lnTo>
                  </a:path>
                </a:pathLst>
              </a:custGeom>
              <a:ln w="38100" cap="rnd">
                <a:solidFill>
                  <a:srgbClr val="FFFFFF"/>
                </a:solidFill>
                <a:prstDash val="solid"/>
                <a:round/>
              </a:ln>
            </p:spPr>
            <p:txBody>
              <a:bodyPr rtlCol="0" anchor="ctr"/>
              <a:lstStyle/>
              <a:p>
                <a:endParaRPr lang="en-US" dirty="0">
                  <a:latin typeface="Aptos Light" panose="020B0004020202020204" pitchFamily="34" charset="0"/>
                </a:endParaRPr>
              </a:p>
            </p:txBody>
          </p:sp>
          <p:sp>
            <p:nvSpPr>
              <p:cNvPr id="2494" name="Freeform 2493">
                <a:extLst>
                  <a:ext uri="{FF2B5EF4-FFF2-40B4-BE49-F238E27FC236}">
                    <a16:creationId xmlns:a16="http://schemas.microsoft.com/office/drawing/2014/main" id="{A7D0431D-638E-FA88-AD3F-7609BA99D4D5}"/>
                  </a:ext>
                </a:extLst>
              </p:cNvPr>
              <p:cNvSpPr/>
              <p:nvPr/>
            </p:nvSpPr>
            <p:spPr>
              <a:xfrm>
                <a:off x="-955719" y="2736125"/>
                <a:ext cx="1021" cy="25028"/>
              </a:xfrm>
              <a:custGeom>
                <a:avLst/>
                <a:gdLst>
                  <a:gd name="connsiteX0" fmla="*/ 0 w 1021"/>
                  <a:gd name="connsiteY0" fmla="*/ 0 h 25028"/>
                  <a:gd name="connsiteX1" fmla="*/ 0 w 1021"/>
                  <a:gd name="connsiteY1" fmla="*/ 25028 h 25028"/>
                </a:gdLst>
                <a:ahLst/>
                <a:cxnLst>
                  <a:cxn ang="0">
                    <a:pos x="connsiteX0" y="connsiteY0"/>
                  </a:cxn>
                  <a:cxn ang="0">
                    <a:pos x="connsiteX1" y="connsiteY1"/>
                  </a:cxn>
                </a:cxnLst>
                <a:rect l="l" t="t" r="r" b="b"/>
                <a:pathLst>
                  <a:path w="1021" h="25028">
                    <a:moveTo>
                      <a:pt x="0" y="0"/>
                    </a:moveTo>
                    <a:lnTo>
                      <a:pt x="0" y="25028"/>
                    </a:lnTo>
                  </a:path>
                </a:pathLst>
              </a:custGeom>
              <a:ln w="38100" cap="rnd">
                <a:solidFill>
                  <a:srgbClr val="FFFFFF"/>
                </a:solidFill>
                <a:prstDash val="solid"/>
                <a:round/>
              </a:ln>
            </p:spPr>
            <p:txBody>
              <a:bodyPr rtlCol="0" anchor="ctr"/>
              <a:lstStyle/>
              <a:p>
                <a:endParaRPr lang="en-US" dirty="0">
                  <a:latin typeface="Aptos Light" panose="020B0004020202020204" pitchFamily="34" charset="0"/>
                </a:endParaRPr>
              </a:p>
            </p:txBody>
          </p:sp>
          <p:sp>
            <p:nvSpPr>
              <p:cNvPr id="2495" name="Freeform 2494">
                <a:extLst>
                  <a:ext uri="{FF2B5EF4-FFF2-40B4-BE49-F238E27FC236}">
                    <a16:creationId xmlns:a16="http://schemas.microsoft.com/office/drawing/2014/main" id="{586190FF-5031-0001-8748-B88AF01A0139}"/>
                  </a:ext>
                </a:extLst>
              </p:cNvPr>
              <p:cNvSpPr/>
              <p:nvPr/>
            </p:nvSpPr>
            <p:spPr>
              <a:xfrm>
                <a:off x="-782808" y="2682341"/>
                <a:ext cx="1021" cy="25028"/>
              </a:xfrm>
              <a:custGeom>
                <a:avLst/>
                <a:gdLst>
                  <a:gd name="connsiteX0" fmla="*/ 0 w 1021"/>
                  <a:gd name="connsiteY0" fmla="*/ 0 h 25028"/>
                  <a:gd name="connsiteX1" fmla="*/ 0 w 1021"/>
                  <a:gd name="connsiteY1" fmla="*/ 25028 h 25028"/>
                </a:gdLst>
                <a:ahLst/>
                <a:cxnLst>
                  <a:cxn ang="0">
                    <a:pos x="connsiteX0" y="connsiteY0"/>
                  </a:cxn>
                  <a:cxn ang="0">
                    <a:pos x="connsiteX1" y="connsiteY1"/>
                  </a:cxn>
                </a:cxnLst>
                <a:rect l="l" t="t" r="r" b="b"/>
                <a:pathLst>
                  <a:path w="1021" h="25028">
                    <a:moveTo>
                      <a:pt x="0" y="0"/>
                    </a:moveTo>
                    <a:lnTo>
                      <a:pt x="0" y="25028"/>
                    </a:lnTo>
                  </a:path>
                </a:pathLst>
              </a:custGeom>
              <a:ln w="38100" cap="rnd">
                <a:solidFill>
                  <a:srgbClr val="FFFFFF"/>
                </a:solidFill>
                <a:prstDash val="solid"/>
                <a:round/>
              </a:ln>
            </p:spPr>
            <p:txBody>
              <a:bodyPr rtlCol="0" anchor="ctr"/>
              <a:lstStyle/>
              <a:p>
                <a:endParaRPr lang="en-US" dirty="0">
                  <a:latin typeface="Aptos Light" panose="020B0004020202020204" pitchFamily="34" charset="0"/>
                </a:endParaRPr>
              </a:p>
            </p:txBody>
          </p:sp>
          <p:sp>
            <p:nvSpPr>
              <p:cNvPr id="2496" name="Freeform 2495">
                <a:extLst>
                  <a:ext uri="{FF2B5EF4-FFF2-40B4-BE49-F238E27FC236}">
                    <a16:creationId xmlns:a16="http://schemas.microsoft.com/office/drawing/2014/main" id="{CCF07F39-E179-57A1-32E4-E1E14EBAB93D}"/>
                  </a:ext>
                </a:extLst>
              </p:cNvPr>
              <p:cNvSpPr/>
              <p:nvPr/>
            </p:nvSpPr>
            <p:spPr>
              <a:xfrm>
                <a:off x="-782808" y="2736125"/>
                <a:ext cx="1021" cy="25028"/>
              </a:xfrm>
              <a:custGeom>
                <a:avLst/>
                <a:gdLst>
                  <a:gd name="connsiteX0" fmla="*/ 0 w 1021"/>
                  <a:gd name="connsiteY0" fmla="*/ 0 h 25028"/>
                  <a:gd name="connsiteX1" fmla="*/ 0 w 1021"/>
                  <a:gd name="connsiteY1" fmla="*/ 25028 h 25028"/>
                </a:gdLst>
                <a:ahLst/>
                <a:cxnLst>
                  <a:cxn ang="0">
                    <a:pos x="connsiteX0" y="connsiteY0"/>
                  </a:cxn>
                  <a:cxn ang="0">
                    <a:pos x="connsiteX1" y="connsiteY1"/>
                  </a:cxn>
                </a:cxnLst>
                <a:rect l="l" t="t" r="r" b="b"/>
                <a:pathLst>
                  <a:path w="1021" h="25028">
                    <a:moveTo>
                      <a:pt x="0" y="0"/>
                    </a:moveTo>
                    <a:lnTo>
                      <a:pt x="0" y="25028"/>
                    </a:lnTo>
                  </a:path>
                </a:pathLst>
              </a:custGeom>
              <a:ln w="38100" cap="rnd">
                <a:solidFill>
                  <a:srgbClr val="FFFFFF"/>
                </a:solidFill>
                <a:prstDash val="solid"/>
                <a:round/>
              </a:ln>
            </p:spPr>
            <p:txBody>
              <a:bodyPr rtlCol="0" anchor="ctr"/>
              <a:lstStyle/>
              <a:p>
                <a:endParaRPr lang="en-US" dirty="0">
                  <a:latin typeface="Aptos Light" panose="020B0004020202020204" pitchFamily="34" charset="0"/>
                </a:endParaRPr>
              </a:p>
            </p:txBody>
          </p:sp>
          <p:sp>
            <p:nvSpPr>
              <p:cNvPr id="2497" name="Freeform 2496">
                <a:extLst>
                  <a:ext uri="{FF2B5EF4-FFF2-40B4-BE49-F238E27FC236}">
                    <a16:creationId xmlns:a16="http://schemas.microsoft.com/office/drawing/2014/main" id="{F22DA8C6-5E2C-9BA9-5519-D3EDB9C4455C}"/>
                  </a:ext>
                </a:extLst>
              </p:cNvPr>
              <p:cNvSpPr/>
              <p:nvPr/>
            </p:nvSpPr>
            <p:spPr>
              <a:xfrm>
                <a:off x="-908672" y="2635297"/>
                <a:ext cx="25029" cy="1021"/>
              </a:xfrm>
              <a:custGeom>
                <a:avLst/>
                <a:gdLst>
                  <a:gd name="connsiteX0" fmla="*/ 0 w 25029"/>
                  <a:gd name="connsiteY0" fmla="*/ 0 h 1021"/>
                  <a:gd name="connsiteX1" fmla="*/ 25030 w 25029"/>
                  <a:gd name="connsiteY1" fmla="*/ 0 h 1021"/>
                </a:gdLst>
                <a:ahLst/>
                <a:cxnLst>
                  <a:cxn ang="0">
                    <a:pos x="connsiteX0" y="connsiteY0"/>
                  </a:cxn>
                  <a:cxn ang="0">
                    <a:pos x="connsiteX1" y="connsiteY1"/>
                  </a:cxn>
                </a:cxnLst>
                <a:rect l="l" t="t" r="r" b="b"/>
                <a:pathLst>
                  <a:path w="25029" h="1021">
                    <a:moveTo>
                      <a:pt x="0" y="0"/>
                    </a:moveTo>
                    <a:lnTo>
                      <a:pt x="25030" y="0"/>
                    </a:lnTo>
                  </a:path>
                </a:pathLst>
              </a:custGeom>
              <a:ln w="38100" cap="rnd">
                <a:solidFill>
                  <a:srgbClr val="FFFFFF"/>
                </a:solidFill>
                <a:prstDash val="solid"/>
                <a:round/>
              </a:ln>
            </p:spPr>
            <p:txBody>
              <a:bodyPr rtlCol="0" anchor="ctr"/>
              <a:lstStyle/>
              <a:p>
                <a:endParaRPr lang="en-US" dirty="0">
                  <a:latin typeface="Aptos Light" panose="020B0004020202020204" pitchFamily="34" charset="0"/>
                </a:endParaRPr>
              </a:p>
            </p:txBody>
          </p:sp>
          <p:sp>
            <p:nvSpPr>
              <p:cNvPr id="2498" name="Freeform 2497">
                <a:extLst>
                  <a:ext uri="{FF2B5EF4-FFF2-40B4-BE49-F238E27FC236}">
                    <a16:creationId xmlns:a16="http://schemas.microsoft.com/office/drawing/2014/main" id="{E9B4F906-4C0D-3CC0-9BD2-0F37441FABE2}"/>
                  </a:ext>
                </a:extLst>
              </p:cNvPr>
              <p:cNvSpPr/>
              <p:nvPr/>
            </p:nvSpPr>
            <p:spPr>
              <a:xfrm>
                <a:off x="-854885" y="2635297"/>
                <a:ext cx="25029" cy="1021"/>
              </a:xfrm>
              <a:custGeom>
                <a:avLst/>
                <a:gdLst>
                  <a:gd name="connsiteX0" fmla="*/ 0 w 25029"/>
                  <a:gd name="connsiteY0" fmla="*/ 0 h 1021"/>
                  <a:gd name="connsiteX1" fmla="*/ 25030 w 25029"/>
                  <a:gd name="connsiteY1" fmla="*/ 0 h 1021"/>
                </a:gdLst>
                <a:ahLst/>
                <a:cxnLst>
                  <a:cxn ang="0">
                    <a:pos x="connsiteX0" y="connsiteY0"/>
                  </a:cxn>
                  <a:cxn ang="0">
                    <a:pos x="connsiteX1" y="connsiteY1"/>
                  </a:cxn>
                </a:cxnLst>
                <a:rect l="l" t="t" r="r" b="b"/>
                <a:pathLst>
                  <a:path w="25029" h="1021">
                    <a:moveTo>
                      <a:pt x="0" y="0"/>
                    </a:moveTo>
                    <a:lnTo>
                      <a:pt x="25030" y="0"/>
                    </a:lnTo>
                  </a:path>
                </a:pathLst>
              </a:custGeom>
              <a:ln w="38100" cap="rnd">
                <a:solidFill>
                  <a:srgbClr val="FFFFFF"/>
                </a:solidFill>
                <a:prstDash val="solid"/>
                <a:round/>
              </a:ln>
            </p:spPr>
            <p:txBody>
              <a:bodyPr rtlCol="0" anchor="ctr"/>
              <a:lstStyle/>
              <a:p>
                <a:endParaRPr lang="en-US" dirty="0">
                  <a:latin typeface="Aptos Light" panose="020B0004020202020204" pitchFamily="34" charset="0"/>
                </a:endParaRPr>
              </a:p>
            </p:txBody>
          </p:sp>
          <p:sp>
            <p:nvSpPr>
              <p:cNvPr id="2499" name="Freeform 2498">
                <a:extLst>
                  <a:ext uri="{FF2B5EF4-FFF2-40B4-BE49-F238E27FC236}">
                    <a16:creationId xmlns:a16="http://schemas.microsoft.com/office/drawing/2014/main" id="{0D4CAB07-609F-A151-713E-BB83BF1F8EF5}"/>
                  </a:ext>
                </a:extLst>
              </p:cNvPr>
              <p:cNvSpPr/>
              <p:nvPr/>
            </p:nvSpPr>
            <p:spPr>
              <a:xfrm>
                <a:off x="-908672" y="2808197"/>
                <a:ext cx="25029" cy="1021"/>
              </a:xfrm>
              <a:custGeom>
                <a:avLst/>
                <a:gdLst>
                  <a:gd name="connsiteX0" fmla="*/ 0 w 25029"/>
                  <a:gd name="connsiteY0" fmla="*/ 0 h 1021"/>
                  <a:gd name="connsiteX1" fmla="*/ 25030 w 25029"/>
                  <a:gd name="connsiteY1" fmla="*/ 0 h 1021"/>
                </a:gdLst>
                <a:ahLst/>
                <a:cxnLst>
                  <a:cxn ang="0">
                    <a:pos x="connsiteX0" y="connsiteY0"/>
                  </a:cxn>
                  <a:cxn ang="0">
                    <a:pos x="connsiteX1" y="connsiteY1"/>
                  </a:cxn>
                </a:cxnLst>
                <a:rect l="l" t="t" r="r" b="b"/>
                <a:pathLst>
                  <a:path w="25029" h="1021">
                    <a:moveTo>
                      <a:pt x="0" y="0"/>
                    </a:moveTo>
                    <a:lnTo>
                      <a:pt x="25030" y="0"/>
                    </a:lnTo>
                  </a:path>
                </a:pathLst>
              </a:custGeom>
              <a:ln w="38100" cap="rnd">
                <a:solidFill>
                  <a:srgbClr val="FFFFFF"/>
                </a:solidFill>
                <a:prstDash val="solid"/>
                <a:round/>
              </a:ln>
            </p:spPr>
            <p:txBody>
              <a:bodyPr rtlCol="0" anchor="ctr"/>
              <a:lstStyle/>
              <a:p>
                <a:endParaRPr lang="en-US" dirty="0">
                  <a:latin typeface="Aptos Light" panose="020B0004020202020204" pitchFamily="34" charset="0"/>
                </a:endParaRPr>
              </a:p>
            </p:txBody>
          </p:sp>
          <p:sp>
            <p:nvSpPr>
              <p:cNvPr id="2500" name="Freeform 2499">
                <a:extLst>
                  <a:ext uri="{FF2B5EF4-FFF2-40B4-BE49-F238E27FC236}">
                    <a16:creationId xmlns:a16="http://schemas.microsoft.com/office/drawing/2014/main" id="{427CB930-C777-F1F3-6B8E-D0044C5A19D7}"/>
                  </a:ext>
                </a:extLst>
              </p:cNvPr>
              <p:cNvSpPr/>
              <p:nvPr/>
            </p:nvSpPr>
            <p:spPr>
              <a:xfrm>
                <a:off x="-854885" y="2808197"/>
                <a:ext cx="25029" cy="1021"/>
              </a:xfrm>
              <a:custGeom>
                <a:avLst/>
                <a:gdLst>
                  <a:gd name="connsiteX0" fmla="*/ 0 w 25029"/>
                  <a:gd name="connsiteY0" fmla="*/ 0 h 1021"/>
                  <a:gd name="connsiteX1" fmla="*/ 25030 w 25029"/>
                  <a:gd name="connsiteY1" fmla="*/ 0 h 1021"/>
                </a:gdLst>
                <a:ahLst/>
                <a:cxnLst>
                  <a:cxn ang="0">
                    <a:pos x="connsiteX0" y="connsiteY0"/>
                  </a:cxn>
                  <a:cxn ang="0">
                    <a:pos x="connsiteX1" y="connsiteY1"/>
                  </a:cxn>
                </a:cxnLst>
                <a:rect l="l" t="t" r="r" b="b"/>
                <a:pathLst>
                  <a:path w="25029" h="1021">
                    <a:moveTo>
                      <a:pt x="0" y="0"/>
                    </a:moveTo>
                    <a:lnTo>
                      <a:pt x="25030" y="0"/>
                    </a:lnTo>
                  </a:path>
                </a:pathLst>
              </a:custGeom>
              <a:ln w="38100" cap="rnd">
                <a:solidFill>
                  <a:srgbClr val="FFFFFF"/>
                </a:solidFill>
                <a:prstDash val="solid"/>
                <a:round/>
              </a:ln>
            </p:spPr>
            <p:txBody>
              <a:bodyPr rtlCol="0" anchor="ctr"/>
              <a:lstStyle/>
              <a:p>
                <a:endParaRPr lang="en-US" dirty="0">
                  <a:latin typeface="Aptos Light" panose="020B0004020202020204" pitchFamily="34" charset="0"/>
                </a:endParaRPr>
              </a:p>
            </p:txBody>
          </p:sp>
        </p:grpSp>
        <p:sp>
          <p:nvSpPr>
            <p:cNvPr id="2501" name="TextBox 2500">
              <a:extLst>
                <a:ext uri="{FF2B5EF4-FFF2-40B4-BE49-F238E27FC236}">
                  <a16:creationId xmlns:a16="http://schemas.microsoft.com/office/drawing/2014/main" id="{D4E97920-ADBD-2B1C-2C31-7C12F069DE89}"/>
                </a:ext>
              </a:extLst>
            </p:cNvPr>
            <p:cNvSpPr txBox="1"/>
            <p:nvPr/>
          </p:nvSpPr>
          <p:spPr>
            <a:xfrm>
              <a:off x="7232650" y="2391408"/>
              <a:ext cx="565150" cy="709712"/>
            </a:xfrm>
            <a:prstGeom prst="rect">
              <a:avLst/>
            </a:prstGeom>
            <a:noFill/>
          </p:spPr>
          <p:txBody>
            <a:bodyPr wrap="square" rtlCol="0">
              <a:spAutoFit/>
            </a:bodyPr>
            <a:lstStyle/>
            <a:p>
              <a:pPr algn="ctr"/>
              <a:r>
                <a:rPr lang="en-US" sz="4800" b="1" dirty="0">
                  <a:solidFill>
                    <a:schemeClr val="bg1"/>
                  </a:solidFill>
                  <a:latin typeface="Aptos Light" panose="020B0004020202020204" pitchFamily="34" charset="0"/>
                </a:rPr>
                <a:t>T</a:t>
              </a:r>
            </a:p>
          </p:txBody>
        </p:sp>
      </p:grpSp>
      <p:sp>
        <p:nvSpPr>
          <p:cNvPr id="2503" name="TextBox 2502">
            <a:extLst>
              <a:ext uri="{FF2B5EF4-FFF2-40B4-BE49-F238E27FC236}">
                <a16:creationId xmlns:a16="http://schemas.microsoft.com/office/drawing/2014/main" id="{C144F3BD-AA2E-7F8F-8CEF-047B1BB9D8C9}"/>
              </a:ext>
            </a:extLst>
          </p:cNvPr>
          <p:cNvSpPr txBox="1"/>
          <p:nvPr/>
        </p:nvSpPr>
        <p:spPr>
          <a:xfrm>
            <a:off x="1276858" y="2463999"/>
            <a:ext cx="1320038" cy="1046440"/>
          </a:xfrm>
          <a:prstGeom prst="rect">
            <a:avLst/>
          </a:prstGeom>
          <a:noFill/>
        </p:spPr>
        <p:txBody>
          <a:bodyPr wrap="square" rtlCol="0">
            <a:spAutoFit/>
          </a:bodyPr>
          <a:lstStyle/>
          <a:p>
            <a:pPr algn="ctr"/>
            <a:r>
              <a:rPr lang="en-US" sz="6200" b="1" spc="300" dirty="0">
                <a:solidFill>
                  <a:schemeClr val="bg1"/>
                </a:solidFill>
                <a:latin typeface="Aptos Light" panose="020B0004020202020204" pitchFamily="34" charset="0"/>
              </a:rPr>
              <a:t>Aa</a:t>
            </a:r>
          </a:p>
        </p:txBody>
      </p:sp>
      <p:grpSp>
        <p:nvGrpSpPr>
          <p:cNvPr id="2504" name="Graphic 1095">
            <a:extLst>
              <a:ext uri="{FF2B5EF4-FFF2-40B4-BE49-F238E27FC236}">
                <a16:creationId xmlns:a16="http://schemas.microsoft.com/office/drawing/2014/main" id="{2D935959-434B-8C50-105F-7F2BC67DC738}"/>
              </a:ext>
            </a:extLst>
          </p:cNvPr>
          <p:cNvGrpSpPr/>
          <p:nvPr/>
        </p:nvGrpSpPr>
        <p:grpSpPr>
          <a:xfrm>
            <a:off x="4379829" y="2604361"/>
            <a:ext cx="767490" cy="767483"/>
            <a:chOff x="-4967783" y="2619735"/>
            <a:chExt cx="224286" cy="224284"/>
          </a:xfrm>
          <a:noFill/>
        </p:grpSpPr>
        <p:grpSp>
          <p:nvGrpSpPr>
            <p:cNvPr id="2505" name="Graphic 1095">
              <a:extLst>
                <a:ext uri="{FF2B5EF4-FFF2-40B4-BE49-F238E27FC236}">
                  <a16:creationId xmlns:a16="http://schemas.microsoft.com/office/drawing/2014/main" id="{A58987E1-9551-E142-590D-56BF12511C7C}"/>
                </a:ext>
              </a:extLst>
            </p:cNvPr>
            <p:cNvGrpSpPr/>
            <p:nvPr/>
          </p:nvGrpSpPr>
          <p:grpSpPr>
            <a:xfrm>
              <a:off x="-4795445" y="2619735"/>
              <a:ext cx="51948" cy="224274"/>
              <a:chOff x="-4795445" y="2619735"/>
              <a:chExt cx="51948" cy="224274"/>
            </a:xfrm>
            <a:noFill/>
          </p:grpSpPr>
          <p:sp>
            <p:nvSpPr>
              <p:cNvPr id="2508" name="Freeform 2507">
                <a:extLst>
                  <a:ext uri="{FF2B5EF4-FFF2-40B4-BE49-F238E27FC236}">
                    <a16:creationId xmlns:a16="http://schemas.microsoft.com/office/drawing/2014/main" id="{F9313D01-574C-9A99-AF0D-F8741C5E2F75}"/>
                  </a:ext>
                </a:extLst>
              </p:cNvPr>
              <p:cNvSpPr/>
              <p:nvPr/>
            </p:nvSpPr>
            <p:spPr>
              <a:xfrm>
                <a:off x="-4795445" y="2765503"/>
                <a:ext cx="51948" cy="78505"/>
              </a:xfrm>
              <a:custGeom>
                <a:avLst/>
                <a:gdLst>
                  <a:gd name="connsiteX0" fmla="*/ 51337 w 51948"/>
                  <a:gd name="connsiteY0" fmla="*/ 32258 h 78505"/>
                  <a:gd name="connsiteX1" fmla="*/ 25970 w 51948"/>
                  <a:gd name="connsiteY1" fmla="*/ 0 h 78505"/>
                  <a:gd name="connsiteX2" fmla="*/ 2380 w 51948"/>
                  <a:gd name="connsiteY2" fmla="*/ 15951 h 78505"/>
                  <a:gd name="connsiteX3" fmla="*/ 6088 w 51948"/>
                  <a:gd name="connsiteY3" fmla="*/ 44451 h 78505"/>
                  <a:gd name="connsiteX4" fmla="*/ 15013 w 51948"/>
                  <a:gd name="connsiteY4" fmla="*/ 78506 h 78505"/>
                  <a:gd name="connsiteX5" fmla="*/ 15013 w 51948"/>
                  <a:gd name="connsiteY5" fmla="*/ 78506 h 78505"/>
                  <a:gd name="connsiteX6" fmla="*/ 51327 w 51948"/>
                  <a:gd name="connsiteY6" fmla="*/ 32248 h 7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48" h="78505">
                    <a:moveTo>
                      <a:pt x="51337" y="32258"/>
                    </a:moveTo>
                    <a:cubicBezTo>
                      <a:pt x="54809" y="15879"/>
                      <a:pt x="43117" y="-61"/>
                      <a:pt x="25970" y="0"/>
                    </a:cubicBezTo>
                    <a:cubicBezTo>
                      <a:pt x="15942" y="41"/>
                      <a:pt x="6486" y="6433"/>
                      <a:pt x="2380" y="15951"/>
                    </a:cubicBezTo>
                    <a:cubicBezTo>
                      <a:pt x="-2051" y="26233"/>
                      <a:pt x="1" y="37037"/>
                      <a:pt x="6088" y="44451"/>
                    </a:cubicBezTo>
                    <a:cubicBezTo>
                      <a:pt x="13869" y="53917"/>
                      <a:pt x="17617" y="66252"/>
                      <a:pt x="15013" y="78506"/>
                    </a:cubicBezTo>
                    <a:lnTo>
                      <a:pt x="15013" y="78506"/>
                    </a:lnTo>
                    <a:cubicBezTo>
                      <a:pt x="31791" y="67161"/>
                      <a:pt x="46752" y="53835"/>
                      <a:pt x="51327" y="32248"/>
                    </a:cubicBezTo>
                    <a:close/>
                  </a:path>
                </a:pathLst>
              </a:custGeom>
              <a:noFill/>
              <a:ln w="41275" cap="rnd">
                <a:solidFill>
                  <a:srgbClr val="FFFFFF"/>
                </a:solidFill>
                <a:prstDash val="solid"/>
                <a:round/>
              </a:ln>
            </p:spPr>
            <p:txBody>
              <a:bodyPr rtlCol="0" anchor="ctr"/>
              <a:lstStyle/>
              <a:p>
                <a:endParaRPr lang="en-US" dirty="0">
                  <a:latin typeface="Aptos Light" panose="020B0004020202020204" pitchFamily="34" charset="0"/>
                </a:endParaRPr>
              </a:p>
            </p:txBody>
          </p:sp>
          <p:sp>
            <p:nvSpPr>
              <p:cNvPr id="2509" name="Freeform 2508">
                <a:extLst>
                  <a:ext uri="{FF2B5EF4-FFF2-40B4-BE49-F238E27FC236}">
                    <a16:creationId xmlns:a16="http://schemas.microsoft.com/office/drawing/2014/main" id="{D03A3FD8-5043-6B45-672A-BA2CB5B2E54A}"/>
                  </a:ext>
                </a:extLst>
              </p:cNvPr>
              <p:cNvSpPr/>
              <p:nvPr/>
            </p:nvSpPr>
            <p:spPr>
              <a:xfrm>
                <a:off x="-4783894" y="2619735"/>
                <a:ext cx="28940" cy="133729"/>
              </a:xfrm>
              <a:custGeom>
                <a:avLst/>
                <a:gdLst>
                  <a:gd name="connsiteX0" fmla="*/ 28941 w 28940"/>
                  <a:gd name="connsiteY0" fmla="*/ 133729 h 133729"/>
                  <a:gd name="connsiteX1" fmla="*/ 28941 w 28940"/>
                  <a:gd name="connsiteY1" fmla="*/ 14470 h 133729"/>
                  <a:gd name="connsiteX2" fmla="*/ 14470 w 28940"/>
                  <a:gd name="connsiteY2" fmla="*/ 0 h 133729"/>
                  <a:gd name="connsiteX3" fmla="*/ 0 w 28940"/>
                  <a:gd name="connsiteY3" fmla="*/ 14470 h 133729"/>
                  <a:gd name="connsiteX4" fmla="*/ 0 w 28940"/>
                  <a:gd name="connsiteY4" fmla="*/ 133729 h 13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40" h="133729">
                    <a:moveTo>
                      <a:pt x="28941" y="133729"/>
                    </a:moveTo>
                    <a:lnTo>
                      <a:pt x="28941" y="14470"/>
                    </a:lnTo>
                    <a:cubicBezTo>
                      <a:pt x="28941" y="6484"/>
                      <a:pt x="22467" y="0"/>
                      <a:pt x="14470" y="0"/>
                    </a:cubicBezTo>
                    <a:cubicBezTo>
                      <a:pt x="6474" y="0"/>
                      <a:pt x="0" y="6474"/>
                      <a:pt x="0" y="14470"/>
                    </a:cubicBezTo>
                    <a:lnTo>
                      <a:pt x="0" y="133729"/>
                    </a:lnTo>
                  </a:path>
                </a:pathLst>
              </a:custGeom>
              <a:noFill/>
              <a:ln w="41275" cap="rnd">
                <a:solidFill>
                  <a:srgbClr val="FFFFFF"/>
                </a:solidFill>
                <a:prstDash val="solid"/>
                <a:round/>
              </a:ln>
            </p:spPr>
            <p:txBody>
              <a:bodyPr rtlCol="0" anchor="ctr"/>
              <a:lstStyle/>
              <a:p>
                <a:endParaRPr lang="en-US" dirty="0">
                  <a:latin typeface="Aptos Light" panose="020B0004020202020204" pitchFamily="34" charset="0"/>
                </a:endParaRPr>
              </a:p>
            </p:txBody>
          </p:sp>
        </p:grpSp>
        <p:sp>
          <p:nvSpPr>
            <p:cNvPr id="2506" name="Freeform 2505">
              <a:extLst>
                <a:ext uri="{FF2B5EF4-FFF2-40B4-BE49-F238E27FC236}">
                  <a16:creationId xmlns:a16="http://schemas.microsoft.com/office/drawing/2014/main" id="{D388CDB7-D6DB-E04A-BD24-16272572E28A}"/>
                </a:ext>
              </a:extLst>
            </p:cNvPr>
            <p:cNvSpPr/>
            <p:nvPr/>
          </p:nvSpPr>
          <p:spPr>
            <a:xfrm>
              <a:off x="-4967783" y="2619745"/>
              <a:ext cx="170000" cy="224274"/>
            </a:xfrm>
            <a:custGeom>
              <a:avLst/>
              <a:gdLst>
                <a:gd name="connsiteX0" fmla="*/ 170000 w 170000"/>
                <a:gd name="connsiteY0" fmla="*/ 224274 h 224274"/>
                <a:gd name="connsiteX1" fmla="*/ 140528 w 170000"/>
                <a:gd name="connsiteY1" fmla="*/ 224274 h 224274"/>
                <a:gd name="connsiteX2" fmla="*/ 80706 w 170000"/>
                <a:gd name="connsiteY2" fmla="*/ 92475 h 224274"/>
                <a:gd name="connsiteX3" fmla="*/ 0 w 170000"/>
                <a:gd name="connsiteY3" fmla="*/ 0 h 224274"/>
              </a:gdLst>
              <a:ahLst/>
              <a:cxnLst>
                <a:cxn ang="0">
                  <a:pos x="connsiteX0" y="connsiteY0"/>
                </a:cxn>
                <a:cxn ang="0">
                  <a:pos x="connsiteX1" y="connsiteY1"/>
                </a:cxn>
                <a:cxn ang="0">
                  <a:pos x="connsiteX2" y="connsiteY2"/>
                </a:cxn>
                <a:cxn ang="0">
                  <a:pos x="connsiteX3" y="connsiteY3"/>
                </a:cxn>
              </a:cxnLst>
              <a:rect l="l" t="t" r="r" b="b"/>
              <a:pathLst>
                <a:path w="170000" h="224274">
                  <a:moveTo>
                    <a:pt x="170000" y="224274"/>
                  </a:moveTo>
                  <a:lnTo>
                    <a:pt x="140528" y="224274"/>
                  </a:lnTo>
                  <a:cubicBezTo>
                    <a:pt x="-32617" y="224274"/>
                    <a:pt x="-35610" y="142858"/>
                    <a:pt x="80706" y="92475"/>
                  </a:cubicBezTo>
                  <a:cubicBezTo>
                    <a:pt x="164649" y="56112"/>
                    <a:pt x="151659" y="7934"/>
                    <a:pt x="0" y="0"/>
                  </a:cubicBezTo>
                </a:path>
              </a:pathLst>
            </a:custGeom>
            <a:noFill/>
            <a:ln w="41275" cap="rnd">
              <a:solidFill>
                <a:srgbClr val="FFFFFF"/>
              </a:solidFill>
              <a:prstDash val="solid"/>
              <a:round/>
            </a:ln>
          </p:spPr>
          <p:txBody>
            <a:bodyPr rtlCol="0" anchor="ctr"/>
            <a:lstStyle/>
            <a:p>
              <a:endParaRPr lang="en-US" dirty="0">
                <a:latin typeface="Aptos Light" panose="020B0004020202020204" pitchFamily="34" charset="0"/>
              </a:endParaRPr>
            </a:p>
          </p:txBody>
        </p:sp>
        <p:sp>
          <p:nvSpPr>
            <p:cNvPr id="2507" name="Freeform 2506">
              <a:extLst>
                <a:ext uri="{FF2B5EF4-FFF2-40B4-BE49-F238E27FC236}">
                  <a16:creationId xmlns:a16="http://schemas.microsoft.com/office/drawing/2014/main" id="{3941C5B4-14E3-FB0E-FF94-A806D0128E37}"/>
                </a:ext>
              </a:extLst>
            </p:cNvPr>
            <p:cNvSpPr/>
            <p:nvPr/>
          </p:nvSpPr>
          <p:spPr>
            <a:xfrm>
              <a:off x="-4939060" y="2746540"/>
              <a:ext cx="130555" cy="73379"/>
            </a:xfrm>
            <a:custGeom>
              <a:avLst/>
              <a:gdLst>
                <a:gd name="connsiteX0" fmla="*/ 130555 w 130555"/>
                <a:gd name="connsiteY0" fmla="*/ 73380 h 73379"/>
                <a:gd name="connsiteX1" fmla="*/ 107813 w 130555"/>
                <a:gd name="connsiteY1" fmla="*/ 73380 h 73379"/>
                <a:gd name="connsiteX2" fmla="*/ 27219 w 130555"/>
                <a:gd name="connsiteY2" fmla="*/ 0 h 73379"/>
              </a:gdLst>
              <a:ahLst/>
              <a:cxnLst>
                <a:cxn ang="0">
                  <a:pos x="connsiteX0" y="connsiteY0"/>
                </a:cxn>
                <a:cxn ang="0">
                  <a:pos x="connsiteX1" y="connsiteY1"/>
                </a:cxn>
                <a:cxn ang="0">
                  <a:pos x="connsiteX2" y="connsiteY2"/>
                </a:cxn>
              </a:cxnLst>
              <a:rect l="l" t="t" r="r" b="b"/>
              <a:pathLst>
                <a:path w="130555" h="73379">
                  <a:moveTo>
                    <a:pt x="130555" y="73380"/>
                  </a:moveTo>
                  <a:lnTo>
                    <a:pt x="107813" y="73380"/>
                  </a:lnTo>
                  <a:cubicBezTo>
                    <a:pt x="-5439" y="73380"/>
                    <a:pt x="-24331" y="33259"/>
                    <a:pt x="27219" y="0"/>
                  </a:cubicBezTo>
                </a:path>
              </a:pathLst>
            </a:custGeom>
            <a:noFill/>
            <a:ln w="41275" cap="rnd">
              <a:solidFill>
                <a:srgbClr val="FFFFFF"/>
              </a:solidFill>
              <a:prstDash val="solid"/>
              <a:round/>
            </a:ln>
          </p:spPr>
          <p:txBody>
            <a:bodyPr rtlCol="0" anchor="ctr"/>
            <a:lstStyle/>
            <a:p>
              <a:endParaRPr lang="en-US" dirty="0">
                <a:latin typeface="Aptos Light" panose="020B0004020202020204" pitchFamily="34" charset="0"/>
              </a:endParaRPr>
            </a:p>
          </p:txBody>
        </p:sp>
      </p:grpSp>
      <p:grpSp>
        <p:nvGrpSpPr>
          <p:cNvPr id="2991" name="Group 2990">
            <a:extLst>
              <a:ext uri="{FF2B5EF4-FFF2-40B4-BE49-F238E27FC236}">
                <a16:creationId xmlns:a16="http://schemas.microsoft.com/office/drawing/2014/main" id="{64900389-1F49-1AD1-24E2-AF3702165285}"/>
              </a:ext>
            </a:extLst>
          </p:cNvPr>
          <p:cNvGrpSpPr/>
          <p:nvPr/>
        </p:nvGrpSpPr>
        <p:grpSpPr>
          <a:xfrm>
            <a:off x="9833448" y="2523270"/>
            <a:ext cx="847304" cy="846993"/>
            <a:chOff x="8642704" y="7881328"/>
            <a:chExt cx="242493" cy="242404"/>
          </a:xfrm>
          <a:noFill/>
        </p:grpSpPr>
        <p:sp>
          <p:nvSpPr>
            <p:cNvPr id="2802" name="Freeform 2801">
              <a:extLst>
                <a:ext uri="{FF2B5EF4-FFF2-40B4-BE49-F238E27FC236}">
                  <a16:creationId xmlns:a16="http://schemas.microsoft.com/office/drawing/2014/main" id="{820BC6EE-F9D1-9AC0-4597-6C50DE83BDC3}"/>
                </a:ext>
              </a:extLst>
            </p:cNvPr>
            <p:cNvSpPr/>
            <p:nvPr/>
          </p:nvSpPr>
          <p:spPr>
            <a:xfrm>
              <a:off x="8693658" y="7881328"/>
              <a:ext cx="59698" cy="174097"/>
            </a:xfrm>
            <a:custGeom>
              <a:avLst/>
              <a:gdLst>
                <a:gd name="connsiteX0" fmla="*/ 0 w 59698"/>
                <a:gd name="connsiteY0" fmla="*/ 0 h 174097"/>
                <a:gd name="connsiteX1" fmla="*/ 19900 w 59698"/>
                <a:gd name="connsiteY1" fmla="*/ 19892 h 174097"/>
                <a:gd name="connsiteX2" fmla="*/ 19900 w 59698"/>
                <a:gd name="connsiteY2" fmla="*/ 154206 h 174097"/>
                <a:gd name="connsiteX3" fmla="*/ 39799 w 59698"/>
                <a:gd name="connsiteY3" fmla="*/ 174098 h 174097"/>
                <a:gd name="connsiteX4" fmla="*/ 59699 w 59698"/>
                <a:gd name="connsiteY4" fmla="*/ 154206 h 174097"/>
                <a:gd name="connsiteX5" fmla="*/ 59699 w 59698"/>
                <a:gd name="connsiteY5" fmla="*/ 43522 h 174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698" h="174097">
                  <a:moveTo>
                    <a:pt x="0" y="0"/>
                  </a:moveTo>
                  <a:cubicBezTo>
                    <a:pt x="10994" y="0"/>
                    <a:pt x="19900" y="8903"/>
                    <a:pt x="19900" y="19892"/>
                  </a:cubicBezTo>
                  <a:lnTo>
                    <a:pt x="19900" y="154206"/>
                  </a:lnTo>
                  <a:cubicBezTo>
                    <a:pt x="19900" y="165195"/>
                    <a:pt x="28806" y="174098"/>
                    <a:pt x="39799" y="174098"/>
                  </a:cubicBezTo>
                  <a:cubicBezTo>
                    <a:pt x="50793" y="174098"/>
                    <a:pt x="59699" y="165195"/>
                    <a:pt x="59699" y="154206"/>
                  </a:cubicBezTo>
                  <a:lnTo>
                    <a:pt x="59699" y="43522"/>
                  </a:lnTo>
                </a:path>
              </a:pathLst>
            </a:custGeom>
            <a:grpFill/>
            <a:ln w="38100" cap="flat">
              <a:solidFill>
                <a:schemeClr val="bg1"/>
              </a:solidFill>
              <a:prstDash val="solid"/>
              <a:round/>
            </a:ln>
          </p:spPr>
          <p:txBody>
            <a:bodyPr rtlCol="0" anchor="ctr"/>
            <a:lstStyle/>
            <a:p>
              <a:endParaRPr lang="en-US" dirty="0">
                <a:latin typeface="Aptos Light" panose="020B0004020202020204" pitchFamily="34" charset="0"/>
              </a:endParaRPr>
            </a:p>
          </p:txBody>
        </p:sp>
        <p:sp>
          <p:nvSpPr>
            <p:cNvPr id="2803" name="Freeform 2802">
              <a:extLst>
                <a:ext uri="{FF2B5EF4-FFF2-40B4-BE49-F238E27FC236}">
                  <a16:creationId xmlns:a16="http://schemas.microsoft.com/office/drawing/2014/main" id="{FC384D10-FEBD-7B16-FBB5-3BE7D852BE8B}"/>
                </a:ext>
              </a:extLst>
            </p:cNvPr>
            <p:cNvSpPr/>
            <p:nvPr/>
          </p:nvSpPr>
          <p:spPr>
            <a:xfrm>
              <a:off x="8753357" y="7884579"/>
              <a:ext cx="80591" cy="77968"/>
            </a:xfrm>
            <a:custGeom>
              <a:avLst/>
              <a:gdLst>
                <a:gd name="connsiteX0" fmla="*/ 0 w 80591"/>
                <a:gd name="connsiteY0" fmla="*/ 40281 h 77968"/>
                <a:gd name="connsiteX1" fmla="*/ 40296 w 80591"/>
                <a:gd name="connsiteY1" fmla="*/ 0 h 77968"/>
                <a:gd name="connsiteX2" fmla="*/ 80591 w 80591"/>
                <a:gd name="connsiteY2" fmla="*/ 40281 h 77968"/>
                <a:gd name="connsiteX3" fmla="*/ 80591 w 80591"/>
                <a:gd name="connsiteY3" fmla="*/ 77969 h 77968"/>
              </a:gdLst>
              <a:ahLst/>
              <a:cxnLst>
                <a:cxn ang="0">
                  <a:pos x="connsiteX0" y="connsiteY0"/>
                </a:cxn>
                <a:cxn ang="0">
                  <a:pos x="connsiteX1" y="connsiteY1"/>
                </a:cxn>
                <a:cxn ang="0">
                  <a:pos x="connsiteX2" y="connsiteY2"/>
                </a:cxn>
                <a:cxn ang="0">
                  <a:pos x="connsiteX3" y="connsiteY3"/>
                </a:cxn>
              </a:cxnLst>
              <a:rect l="l" t="t" r="r" b="b"/>
              <a:pathLst>
                <a:path w="80591" h="77968">
                  <a:moveTo>
                    <a:pt x="0" y="40281"/>
                  </a:moveTo>
                  <a:cubicBezTo>
                    <a:pt x="0" y="18039"/>
                    <a:pt x="18045" y="0"/>
                    <a:pt x="40296" y="0"/>
                  </a:cubicBezTo>
                  <a:cubicBezTo>
                    <a:pt x="62546" y="0"/>
                    <a:pt x="80591" y="18039"/>
                    <a:pt x="80591" y="40281"/>
                  </a:cubicBezTo>
                  <a:lnTo>
                    <a:pt x="80591" y="77969"/>
                  </a:lnTo>
                </a:path>
              </a:pathLst>
            </a:custGeom>
            <a:grpFill/>
            <a:ln w="38100" cap="rnd">
              <a:solidFill>
                <a:schemeClr val="bg1"/>
              </a:solidFill>
              <a:prstDash val="solid"/>
              <a:round/>
            </a:ln>
          </p:spPr>
          <p:txBody>
            <a:bodyPr rtlCol="0" anchor="ctr"/>
            <a:lstStyle/>
            <a:p>
              <a:endParaRPr lang="en-US" dirty="0">
                <a:latin typeface="Aptos Light" panose="020B0004020202020204" pitchFamily="34" charset="0"/>
              </a:endParaRPr>
            </a:p>
          </p:txBody>
        </p:sp>
        <p:sp>
          <p:nvSpPr>
            <p:cNvPr id="2804" name="Freeform 2803">
              <a:extLst>
                <a:ext uri="{FF2B5EF4-FFF2-40B4-BE49-F238E27FC236}">
                  <a16:creationId xmlns:a16="http://schemas.microsoft.com/office/drawing/2014/main" id="{AF394B9F-3130-E208-60B6-2710F9ED6ECE}"/>
                </a:ext>
              </a:extLst>
            </p:cNvPr>
            <p:cNvSpPr/>
            <p:nvPr/>
          </p:nvSpPr>
          <p:spPr>
            <a:xfrm>
              <a:off x="8782700" y="7962538"/>
              <a:ext cx="102497" cy="161194"/>
            </a:xfrm>
            <a:custGeom>
              <a:avLst/>
              <a:gdLst>
                <a:gd name="connsiteX0" fmla="*/ 0 w 102497"/>
                <a:gd name="connsiteY0" fmla="*/ 109965 h 161194"/>
                <a:gd name="connsiteX1" fmla="*/ 51249 w 102497"/>
                <a:gd name="connsiteY1" fmla="*/ 161194 h 161194"/>
                <a:gd name="connsiteX2" fmla="*/ 102497 w 102497"/>
                <a:gd name="connsiteY2" fmla="*/ 109965 h 161194"/>
                <a:gd name="connsiteX3" fmla="*/ 102497 w 102497"/>
                <a:gd name="connsiteY3" fmla="*/ 51230 h 161194"/>
                <a:gd name="connsiteX4" fmla="*/ 51249 w 102497"/>
                <a:gd name="connsiteY4" fmla="*/ 0 h 161194"/>
                <a:gd name="connsiteX5" fmla="*/ 0 w 102497"/>
                <a:gd name="connsiteY5" fmla="*/ 51230 h 161194"/>
                <a:gd name="connsiteX6" fmla="*/ 0 w 102497"/>
                <a:gd name="connsiteY6" fmla="*/ 109965 h 16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97" h="161194">
                  <a:moveTo>
                    <a:pt x="0" y="109965"/>
                  </a:moveTo>
                  <a:cubicBezTo>
                    <a:pt x="0" y="138253"/>
                    <a:pt x="22939" y="161194"/>
                    <a:pt x="51249" y="161194"/>
                  </a:cubicBezTo>
                  <a:cubicBezTo>
                    <a:pt x="79558" y="161194"/>
                    <a:pt x="102497" y="138264"/>
                    <a:pt x="102497" y="109965"/>
                  </a:cubicBezTo>
                  <a:lnTo>
                    <a:pt x="102497" y="51230"/>
                  </a:lnTo>
                  <a:cubicBezTo>
                    <a:pt x="102497" y="22941"/>
                    <a:pt x="79548" y="0"/>
                    <a:pt x="51249" y="0"/>
                  </a:cubicBezTo>
                  <a:cubicBezTo>
                    <a:pt x="22949" y="0"/>
                    <a:pt x="0" y="22931"/>
                    <a:pt x="0" y="51230"/>
                  </a:cubicBezTo>
                  <a:lnTo>
                    <a:pt x="0" y="109965"/>
                  </a:lnTo>
                  <a:close/>
                </a:path>
              </a:pathLst>
            </a:custGeom>
            <a:grpFill/>
            <a:ln w="38100" cap="rnd">
              <a:solidFill>
                <a:schemeClr val="bg1"/>
              </a:solidFill>
              <a:prstDash val="solid"/>
              <a:round/>
            </a:ln>
          </p:spPr>
          <p:txBody>
            <a:bodyPr rtlCol="0" anchor="ctr"/>
            <a:lstStyle/>
            <a:p>
              <a:endParaRPr lang="en-US" dirty="0">
                <a:latin typeface="Aptos Light" panose="020B0004020202020204" pitchFamily="34" charset="0"/>
              </a:endParaRPr>
            </a:p>
          </p:txBody>
        </p:sp>
        <p:sp>
          <p:nvSpPr>
            <p:cNvPr id="2805" name="Freeform 2804">
              <a:extLst>
                <a:ext uri="{FF2B5EF4-FFF2-40B4-BE49-F238E27FC236}">
                  <a16:creationId xmlns:a16="http://schemas.microsoft.com/office/drawing/2014/main" id="{E897CDC6-18DF-2B0D-7B7F-31F3564AF84D}"/>
                </a:ext>
              </a:extLst>
            </p:cNvPr>
            <p:cNvSpPr/>
            <p:nvPr/>
          </p:nvSpPr>
          <p:spPr>
            <a:xfrm>
              <a:off x="8782700" y="7962538"/>
              <a:ext cx="102497" cy="161194"/>
            </a:xfrm>
            <a:custGeom>
              <a:avLst/>
              <a:gdLst>
                <a:gd name="connsiteX0" fmla="*/ 0 w 102497"/>
                <a:gd name="connsiteY0" fmla="*/ 109965 h 161194"/>
                <a:gd name="connsiteX1" fmla="*/ 51249 w 102497"/>
                <a:gd name="connsiteY1" fmla="*/ 161194 h 161194"/>
                <a:gd name="connsiteX2" fmla="*/ 102497 w 102497"/>
                <a:gd name="connsiteY2" fmla="*/ 109965 h 161194"/>
                <a:gd name="connsiteX3" fmla="*/ 102497 w 102497"/>
                <a:gd name="connsiteY3" fmla="*/ 51230 h 161194"/>
                <a:gd name="connsiteX4" fmla="*/ 51249 w 102497"/>
                <a:gd name="connsiteY4" fmla="*/ 0 h 161194"/>
                <a:gd name="connsiteX5" fmla="*/ 0 w 102497"/>
                <a:gd name="connsiteY5" fmla="*/ 51230 h 161194"/>
                <a:gd name="connsiteX6" fmla="*/ 0 w 102497"/>
                <a:gd name="connsiteY6" fmla="*/ 109965 h 16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97" h="161194">
                  <a:moveTo>
                    <a:pt x="0" y="109965"/>
                  </a:moveTo>
                  <a:cubicBezTo>
                    <a:pt x="0" y="138253"/>
                    <a:pt x="22939" y="161194"/>
                    <a:pt x="51249" y="161194"/>
                  </a:cubicBezTo>
                  <a:cubicBezTo>
                    <a:pt x="79558" y="161194"/>
                    <a:pt x="102497" y="138264"/>
                    <a:pt x="102497" y="109965"/>
                  </a:cubicBezTo>
                  <a:lnTo>
                    <a:pt x="102497" y="51230"/>
                  </a:lnTo>
                  <a:cubicBezTo>
                    <a:pt x="102497" y="22941"/>
                    <a:pt x="79548" y="0"/>
                    <a:pt x="51249" y="0"/>
                  </a:cubicBezTo>
                  <a:cubicBezTo>
                    <a:pt x="22949" y="0"/>
                    <a:pt x="0" y="22931"/>
                    <a:pt x="0" y="51230"/>
                  </a:cubicBezTo>
                  <a:lnTo>
                    <a:pt x="0" y="109965"/>
                  </a:lnTo>
                  <a:close/>
                </a:path>
              </a:pathLst>
            </a:custGeom>
            <a:grpFill/>
            <a:ln w="38100" cap="rnd">
              <a:solidFill>
                <a:schemeClr val="bg1"/>
              </a:solidFill>
              <a:prstDash val="solid"/>
              <a:round/>
            </a:ln>
          </p:spPr>
          <p:txBody>
            <a:bodyPr rtlCol="0" anchor="ctr"/>
            <a:lstStyle/>
            <a:p>
              <a:endParaRPr lang="en-US" dirty="0">
                <a:latin typeface="Aptos Light" panose="020B0004020202020204" pitchFamily="34" charset="0"/>
              </a:endParaRPr>
            </a:p>
          </p:txBody>
        </p:sp>
        <p:sp>
          <p:nvSpPr>
            <p:cNvPr id="2806" name="Freeform 2805">
              <a:extLst>
                <a:ext uri="{FF2B5EF4-FFF2-40B4-BE49-F238E27FC236}">
                  <a16:creationId xmlns:a16="http://schemas.microsoft.com/office/drawing/2014/main" id="{3F2C6840-7178-68F9-0866-97C29018546A}"/>
                </a:ext>
              </a:extLst>
            </p:cNvPr>
            <p:cNvSpPr/>
            <p:nvPr/>
          </p:nvSpPr>
          <p:spPr>
            <a:xfrm>
              <a:off x="8833949" y="7978764"/>
              <a:ext cx="1013" cy="31357"/>
            </a:xfrm>
            <a:custGeom>
              <a:avLst/>
              <a:gdLst>
                <a:gd name="connsiteX0" fmla="*/ 0 w 1013"/>
                <a:gd name="connsiteY0" fmla="*/ 0 h 31357"/>
                <a:gd name="connsiteX1" fmla="*/ 0 w 1013"/>
                <a:gd name="connsiteY1" fmla="*/ 31358 h 31357"/>
              </a:gdLst>
              <a:ahLst/>
              <a:cxnLst>
                <a:cxn ang="0">
                  <a:pos x="connsiteX0" y="connsiteY0"/>
                </a:cxn>
                <a:cxn ang="0">
                  <a:pos x="connsiteX1" y="connsiteY1"/>
                </a:cxn>
              </a:cxnLst>
              <a:rect l="l" t="t" r="r" b="b"/>
              <a:pathLst>
                <a:path w="1013" h="31357">
                  <a:moveTo>
                    <a:pt x="0" y="0"/>
                  </a:moveTo>
                  <a:lnTo>
                    <a:pt x="0" y="31358"/>
                  </a:lnTo>
                </a:path>
              </a:pathLst>
            </a:custGeom>
            <a:grpFill/>
            <a:ln w="38100" cap="rnd">
              <a:solidFill>
                <a:schemeClr val="bg1"/>
              </a:solidFill>
              <a:prstDash val="solid"/>
              <a:round/>
            </a:ln>
          </p:spPr>
          <p:txBody>
            <a:bodyPr rtlCol="0" anchor="ctr"/>
            <a:lstStyle/>
            <a:p>
              <a:endParaRPr lang="en-US" dirty="0">
                <a:latin typeface="Aptos Light" panose="020B0004020202020204" pitchFamily="34" charset="0"/>
              </a:endParaRPr>
            </a:p>
          </p:txBody>
        </p:sp>
        <p:sp>
          <p:nvSpPr>
            <p:cNvPr id="2807" name="Freeform 2806">
              <a:extLst>
                <a:ext uri="{FF2B5EF4-FFF2-40B4-BE49-F238E27FC236}">
                  <a16:creationId xmlns:a16="http://schemas.microsoft.com/office/drawing/2014/main" id="{282EA965-8E67-E170-8DF3-10D7AC15E0B7}"/>
                </a:ext>
              </a:extLst>
            </p:cNvPr>
            <p:cNvSpPr/>
            <p:nvPr/>
          </p:nvSpPr>
          <p:spPr>
            <a:xfrm>
              <a:off x="8821233" y="8010121"/>
              <a:ext cx="25431" cy="25422"/>
            </a:xfrm>
            <a:custGeom>
              <a:avLst/>
              <a:gdLst>
                <a:gd name="connsiteX0" fmla="*/ 12716 w 25431"/>
                <a:gd name="connsiteY0" fmla="*/ 0 h 25422"/>
                <a:gd name="connsiteX1" fmla="*/ 0 w 25431"/>
                <a:gd name="connsiteY1" fmla="*/ 12711 h 25422"/>
                <a:gd name="connsiteX2" fmla="*/ 12716 w 25431"/>
                <a:gd name="connsiteY2" fmla="*/ 25422 h 25422"/>
                <a:gd name="connsiteX3" fmla="*/ 25431 w 25431"/>
                <a:gd name="connsiteY3" fmla="*/ 12711 h 25422"/>
              </a:gdLst>
              <a:ahLst/>
              <a:cxnLst>
                <a:cxn ang="0">
                  <a:pos x="connsiteX0" y="connsiteY0"/>
                </a:cxn>
                <a:cxn ang="0">
                  <a:pos x="connsiteX1" y="connsiteY1"/>
                </a:cxn>
                <a:cxn ang="0">
                  <a:pos x="connsiteX2" y="connsiteY2"/>
                </a:cxn>
                <a:cxn ang="0">
                  <a:pos x="connsiteX3" y="connsiteY3"/>
                </a:cxn>
              </a:cxnLst>
              <a:rect l="l" t="t" r="r" b="b"/>
              <a:pathLst>
                <a:path w="25431" h="25422">
                  <a:moveTo>
                    <a:pt x="12716" y="0"/>
                  </a:moveTo>
                  <a:cubicBezTo>
                    <a:pt x="5694" y="0"/>
                    <a:pt x="0" y="5692"/>
                    <a:pt x="0" y="12711"/>
                  </a:cubicBezTo>
                  <a:cubicBezTo>
                    <a:pt x="0" y="19730"/>
                    <a:pt x="5694" y="25422"/>
                    <a:pt x="12716" y="25422"/>
                  </a:cubicBezTo>
                  <a:cubicBezTo>
                    <a:pt x="19737" y="25422"/>
                    <a:pt x="25431" y="19730"/>
                    <a:pt x="25431" y="12711"/>
                  </a:cubicBezTo>
                </a:path>
              </a:pathLst>
            </a:custGeom>
            <a:grpFill/>
            <a:ln w="38100" cap="rnd">
              <a:solidFill>
                <a:schemeClr val="bg1"/>
              </a:solidFill>
              <a:prstDash val="solid"/>
              <a:round/>
            </a:ln>
          </p:spPr>
          <p:txBody>
            <a:bodyPr rtlCol="0" anchor="ctr"/>
            <a:lstStyle/>
            <a:p>
              <a:endParaRPr lang="en-US" dirty="0">
                <a:latin typeface="Aptos Light" panose="020B0004020202020204" pitchFamily="34" charset="0"/>
              </a:endParaRPr>
            </a:p>
          </p:txBody>
        </p:sp>
        <p:sp>
          <p:nvSpPr>
            <p:cNvPr id="2808" name="Freeform 2807">
              <a:extLst>
                <a:ext uri="{FF2B5EF4-FFF2-40B4-BE49-F238E27FC236}">
                  <a16:creationId xmlns:a16="http://schemas.microsoft.com/office/drawing/2014/main" id="{86379045-C416-8FDD-A2D3-F90E3A951DFC}"/>
                </a:ext>
              </a:extLst>
            </p:cNvPr>
            <p:cNvSpPr/>
            <p:nvPr/>
          </p:nvSpPr>
          <p:spPr>
            <a:xfrm>
              <a:off x="8642704" y="7881328"/>
              <a:ext cx="36121" cy="242404"/>
            </a:xfrm>
            <a:custGeom>
              <a:avLst/>
              <a:gdLst>
                <a:gd name="connsiteX0" fmla="*/ 0 w 36121"/>
                <a:gd name="connsiteY0" fmla="*/ 28299 h 242404"/>
                <a:gd name="connsiteX1" fmla="*/ 0 w 36121"/>
                <a:gd name="connsiteY1" fmla="*/ 207319 h 242404"/>
                <a:gd name="connsiteX2" fmla="*/ 18055 w 36121"/>
                <a:gd name="connsiteY2" fmla="*/ 242404 h 242404"/>
                <a:gd name="connsiteX3" fmla="*/ 36121 w 36121"/>
                <a:gd name="connsiteY3" fmla="*/ 207319 h 242404"/>
                <a:gd name="connsiteX4" fmla="*/ 36121 w 36121"/>
                <a:gd name="connsiteY4" fmla="*/ 207319 h 242404"/>
                <a:gd name="connsiteX5" fmla="*/ 36121 w 36121"/>
                <a:gd name="connsiteY5" fmla="*/ 0 h 242404"/>
                <a:gd name="connsiteX6" fmla="*/ 162 w 36121"/>
                <a:gd name="connsiteY6" fmla="*/ 0 h 242404"/>
                <a:gd name="connsiteX7" fmla="*/ 0 w 36121"/>
                <a:gd name="connsiteY7" fmla="*/ 28299 h 24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242404">
                  <a:moveTo>
                    <a:pt x="0" y="28299"/>
                  </a:moveTo>
                  <a:lnTo>
                    <a:pt x="0" y="207319"/>
                  </a:lnTo>
                  <a:lnTo>
                    <a:pt x="18055" y="242404"/>
                  </a:lnTo>
                  <a:lnTo>
                    <a:pt x="36121" y="207319"/>
                  </a:lnTo>
                  <a:lnTo>
                    <a:pt x="36121" y="207319"/>
                  </a:lnTo>
                  <a:lnTo>
                    <a:pt x="36121" y="0"/>
                  </a:lnTo>
                  <a:lnTo>
                    <a:pt x="162" y="0"/>
                  </a:lnTo>
                  <a:lnTo>
                    <a:pt x="0" y="28299"/>
                  </a:lnTo>
                  <a:close/>
                </a:path>
              </a:pathLst>
            </a:custGeom>
            <a:grpFill/>
            <a:ln w="38100" cap="flat">
              <a:solidFill>
                <a:schemeClr val="bg1"/>
              </a:solidFill>
              <a:prstDash val="solid"/>
              <a:round/>
            </a:ln>
          </p:spPr>
          <p:txBody>
            <a:bodyPr rtlCol="0" anchor="ctr"/>
            <a:lstStyle/>
            <a:p>
              <a:endParaRPr lang="en-US" dirty="0">
                <a:latin typeface="Aptos Light" panose="020B0004020202020204" pitchFamily="34" charset="0"/>
              </a:endParaRPr>
            </a:p>
          </p:txBody>
        </p:sp>
        <p:sp>
          <p:nvSpPr>
            <p:cNvPr id="2809" name="Freeform 2808">
              <a:extLst>
                <a:ext uri="{FF2B5EF4-FFF2-40B4-BE49-F238E27FC236}">
                  <a16:creationId xmlns:a16="http://schemas.microsoft.com/office/drawing/2014/main" id="{520D2B24-6652-C1EB-293F-5C161D0B4E4A}"/>
                </a:ext>
              </a:extLst>
            </p:cNvPr>
            <p:cNvSpPr/>
            <p:nvPr/>
          </p:nvSpPr>
          <p:spPr>
            <a:xfrm>
              <a:off x="8642704" y="8086338"/>
              <a:ext cx="17630" cy="1012"/>
            </a:xfrm>
            <a:custGeom>
              <a:avLst/>
              <a:gdLst>
                <a:gd name="connsiteX0" fmla="*/ 17630 w 17630"/>
                <a:gd name="connsiteY0" fmla="*/ 0 h 1012"/>
                <a:gd name="connsiteX1" fmla="*/ 0 w 17630"/>
                <a:gd name="connsiteY1" fmla="*/ 0 h 1012"/>
              </a:gdLst>
              <a:ahLst/>
              <a:cxnLst>
                <a:cxn ang="0">
                  <a:pos x="connsiteX0" y="connsiteY0"/>
                </a:cxn>
                <a:cxn ang="0">
                  <a:pos x="connsiteX1" y="connsiteY1"/>
                </a:cxn>
              </a:cxnLst>
              <a:rect l="l" t="t" r="r" b="b"/>
              <a:pathLst>
                <a:path w="17630" h="1012">
                  <a:moveTo>
                    <a:pt x="17630" y="0"/>
                  </a:moveTo>
                  <a:lnTo>
                    <a:pt x="0" y="0"/>
                  </a:lnTo>
                </a:path>
              </a:pathLst>
            </a:custGeom>
            <a:grpFill/>
            <a:ln w="38100" cap="rnd">
              <a:solidFill>
                <a:schemeClr val="bg1"/>
              </a:solidFill>
              <a:prstDash val="solid"/>
              <a:round/>
            </a:ln>
          </p:spPr>
          <p:txBody>
            <a:bodyPr rtlCol="0" anchor="ctr"/>
            <a:lstStyle/>
            <a:p>
              <a:endParaRPr lang="en-US" dirty="0">
                <a:latin typeface="Aptos Light" panose="020B0004020202020204" pitchFamily="34" charset="0"/>
              </a:endParaRPr>
            </a:p>
          </p:txBody>
        </p:sp>
      </p:grpSp>
    </p:spTree>
    <p:extLst>
      <p:ext uri="{BB962C8B-B14F-4D97-AF65-F5344CB8AC3E}">
        <p14:creationId xmlns:p14="http://schemas.microsoft.com/office/powerpoint/2010/main" val="4106966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Left-Right Arrow 22">
            <a:extLst>
              <a:ext uri="{FF2B5EF4-FFF2-40B4-BE49-F238E27FC236}">
                <a16:creationId xmlns:a16="http://schemas.microsoft.com/office/drawing/2014/main" id="{ADFF0B6D-D2F0-AA0C-6C53-6FAB09D74EBD}"/>
              </a:ext>
            </a:extLst>
          </p:cNvPr>
          <p:cNvSpPr/>
          <p:nvPr/>
        </p:nvSpPr>
        <p:spPr>
          <a:xfrm rot="4160269" flipV="1">
            <a:off x="8183826" y="2515238"/>
            <a:ext cx="796808" cy="238164"/>
          </a:xfrm>
          <a:prstGeom prst="leftRightArrow">
            <a:avLst/>
          </a:prstGeom>
          <a:solidFill>
            <a:schemeClr val="bg1"/>
          </a:solidFill>
          <a:ln w="28575">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4000">
              <a:solidFill>
                <a:schemeClr val="tx1"/>
              </a:solidFill>
              <a:latin typeface="Century Gothic" panose="020B0502020202020204" pitchFamily="34" charset="0"/>
            </a:endParaRPr>
          </a:p>
        </p:txBody>
      </p:sp>
      <p:sp>
        <p:nvSpPr>
          <p:cNvPr id="2" name="Title 1">
            <a:extLst>
              <a:ext uri="{FF2B5EF4-FFF2-40B4-BE49-F238E27FC236}">
                <a16:creationId xmlns:a16="http://schemas.microsoft.com/office/drawing/2014/main" id="{C2B338BE-C075-E35F-02BD-63D78599B17A}"/>
              </a:ext>
            </a:extLst>
          </p:cNvPr>
          <p:cNvSpPr>
            <a:spLocks noGrp="1"/>
          </p:cNvSpPr>
          <p:nvPr>
            <p:ph type="title"/>
          </p:nvPr>
        </p:nvSpPr>
        <p:spPr>
          <a:xfrm>
            <a:off x="254307" y="70695"/>
            <a:ext cx="11492432" cy="886397"/>
          </a:xfrm>
        </p:spPr>
        <p:txBody>
          <a:bodyPr/>
          <a:lstStyle/>
          <a:p>
            <a:r>
              <a:rPr lang="en-US" dirty="0"/>
              <a:t>Computational Instrument Scientist Role at ORNL – </a:t>
            </a:r>
            <a:br>
              <a:rPr lang="en-US" dirty="0"/>
            </a:br>
            <a:r>
              <a:rPr lang="en-US" dirty="0"/>
              <a:t>”Owning the data pipeline”</a:t>
            </a:r>
          </a:p>
        </p:txBody>
      </p:sp>
      <p:sp>
        <p:nvSpPr>
          <p:cNvPr id="4" name="Rounded Rectangle 3">
            <a:extLst>
              <a:ext uri="{FF2B5EF4-FFF2-40B4-BE49-F238E27FC236}">
                <a16:creationId xmlns:a16="http://schemas.microsoft.com/office/drawing/2014/main" id="{C9158AC1-8A91-30E8-F4A4-89F543D74846}"/>
              </a:ext>
            </a:extLst>
          </p:cNvPr>
          <p:cNvSpPr/>
          <p:nvPr/>
        </p:nvSpPr>
        <p:spPr>
          <a:xfrm>
            <a:off x="722398" y="1011781"/>
            <a:ext cx="8587858" cy="1232429"/>
          </a:xfrm>
          <a:prstGeom prst="roundRect">
            <a:avLst/>
          </a:prstGeom>
          <a:solidFill>
            <a:schemeClr val="bg1"/>
          </a:solidFill>
          <a:ln w="3810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4000">
              <a:solidFill>
                <a:schemeClr val="tx1"/>
              </a:solidFill>
              <a:latin typeface="Century Gothic" panose="020B0502020202020204" pitchFamily="34" charset="0"/>
            </a:endParaRPr>
          </a:p>
        </p:txBody>
      </p:sp>
      <p:sp>
        <p:nvSpPr>
          <p:cNvPr id="5" name="TextBox 4">
            <a:extLst>
              <a:ext uri="{FF2B5EF4-FFF2-40B4-BE49-F238E27FC236}">
                <a16:creationId xmlns:a16="http://schemas.microsoft.com/office/drawing/2014/main" id="{78AFF383-F5A2-D03D-CF01-0E7DE8B0CCF9}"/>
              </a:ext>
            </a:extLst>
          </p:cNvPr>
          <p:cNvSpPr txBox="1"/>
          <p:nvPr/>
        </p:nvSpPr>
        <p:spPr>
          <a:xfrm>
            <a:off x="963168" y="1442852"/>
            <a:ext cx="2596896" cy="701731"/>
          </a:xfrm>
          <a:prstGeom prst="rect">
            <a:avLst/>
          </a:prstGeom>
          <a:noFill/>
          <a:ln w="28575">
            <a:solidFill>
              <a:schemeClr val="tx2"/>
            </a:solidFill>
          </a:ln>
        </p:spPr>
        <p:txBody>
          <a:bodyPr wrap="square" rtlCol="0">
            <a:spAutoFit/>
          </a:bodyPr>
          <a:lstStyle/>
          <a:p>
            <a:pPr algn="ctr">
              <a:lnSpc>
                <a:spcPct val="90000"/>
              </a:lnSpc>
            </a:pPr>
            <a:r>
              <a:rPr lang="en-US" sz="1600" b="1">
                <a:solidFill>
                  <a:schemeClr val="tx2">
                    <a:lumMod val="50000"/>
                  </a:schemeClr>
                </a:solidFill>
              </a:rPr>
              <a:t>Data acquisition modes</a:t>
            </a:r>
          </a:p>
          <a:p>
            <a:pPr algn="ctr">
              <a:lnSpc>
                <a:spcPct val="90000"/>
              </a:lnSpc>
            </a:pPr>
            <a:r>
              <a:rPr lang="en-US" sz="1400">
                <a:solidFill>
                  <a:schemeClr val="tx2">
                    <a:lumMod val="50000"/>
                  </a:schemeClr>
                </a:solidFill>
              </a:rPr>
              <a:t>Static; Stopped-flow; Continuous-flow; Reactions</a:t>
            </a:r>
            <a:r>
              <a:rPr lang="en-US" sz="1400" b="1">
                <a:solidFill>
                  <a:schemeClr val="tx2">
                    <a:lumMod val="50000"/>
                  </a:schemeClr>
                </a:solidFill>
              </a:rPr>
              <a:t> </a:t>
            </a:r>
          </a:p>
        </p:txBody>
      </p:sp>
      <p:sp>
        <p:nvSpPr>
          <p:cNvPr id="6" name="TextBox 5">
            <a:extLst>
              <a:ext uri="{FF2B5EF4-FFF2-40B4-BE49-F238E27FC236}">
                <a16:creationId xmlns:a16="http://schemas.microsoft.com/office/drawing/2014/main" id="{840351B6-3DFD-C800-D14C-E0442DAD07EF}"/>
              </a:ext>
            </a:extLst>
          </p:cNvPr>
          <p:cNvSpPr txBox="1"/>
          <p:nvPr/>
        </p:nvSpPr>
        <p:spPr>
          <a:xfrm>
            <a:off x="4185977" y="1536194"/>
            <a:ext cx="2138623" cy="507831"/>
          </a:xfrm>
          <a:prstGeom prst="rect">
            <a:avLst/>
          </a:prstGeom>
          <a:noFill/>
          <a:ln w="28575">
            <a:solidFill>
              <a:schemeClr val="tx2"/>
            </a:solidFill>
          </a:ln>
        </p:spPr>
        <p:txBody>
          <a:bodyPr wrap="square" rtlCol="0">
            <a:spAutoFit/>
          </a:bodyPr>
          <a:lstStyle/>
          <a:p>
            <a:pPr algn="ctr">
              <a:lnSpc>
                <a:spcPct val="90000"/>
              </a:lnSpc>
            </a:pPr>
            <a:r>
              <a:rPr lang="en-US" sz="1600" b="1">
                <a:solidFill>
                  <a:schemeClr val="tx2">
                    <a:lumMod val="50000"/>
                  </a:schemeClr>
                </a:solidFill>
              </a:rPr>
              <a:t>Data reduction</a:t>
            </a:r>
          </a:p>
          <a:p>
            <a:pPr marL="285750" indent="-285750" algn="ctr">
              <a:lnSpc>
                <a:spcPct val="90000"/>
              </a:lnSpc>
              <a:buFont typeface="Arial" panose="020B0604020202020204" pitchFamily="34" charset="0"/>
              <a:buChar char="•"/>
            </a:pPr>
            <a:r>
              <a:rPr lang="en-US" sz="1400" err="1">
                <a:solidFill>
                  <a:schemeClr val="tx2">
                    <a:lumMod val="50000"/>
                  </a:schemeClr>
                </a:solidFill>
              </a:rPr>
              <a:t>drtSANS</a:t>
            </a:r>
            <a:r>
              <a:rPr lang="en-US" sz="1400" b="1">
                <a:solidFill>
                  <a:schemeClr val="tx2">
                    <a:lumMod val="50000"/>
                  </a:schemeClr>
                </a:solidFill>
              </a:rPr>
              <a:t> </a:t>
            </a:r>
          </a:p>
        </p:txBody>
      </p:sp>
      <p:sp>
        <p:nvSpPr>
          <p:cNvPr id="7" name="TextBox 6">
            <a:extLst>
              <a:ext uri="{FF2B5EF4-FFF2-40B4-BE49-F238E27FC236}">
                <a16:creationId xmlns:a16="http://schemas.microsoft.com/office/drawing/2014/main" id="{C987E0C2-7027-6516-DED9-0884674517F5}"/>
              </a:ext>
            </a:extLst>
          </p:cNvPr>
          <p:cNvSpPr txBox="1"/>
          <p:nvPr/>
        </p:nvSpPr>
        <p:spPr>
          <a:xfrm>
            <a:off x="6950513" y="1524461"/>
            <a:ext cx="2138623" cy="535531"/>
          </a:xfrm>
          <a:prstGeom prst="rect">
            <a:avLst/>
          </a:prstGeom>
          <a:noFill/>
          <a:ln w="28575">
            <a:solidFill>
              <a:schemeClr val="tx2"/>
            </a:solidFill>
          </a:ln>
        </p:spPr>
        <p:txBody>
          <a:bodyPr wrap="square" rtlCol="0" anchor="ctr">
            <a:spAutoFit/>
          </a:bodyPr>
          <a:lstStyle/>
          <a:p>
            <a:pPr algn="ctr">
              <a:lnSpc>
                <a:spcPct val="90000"/>
              </a:lnSpc>
            </a:pPr>
            <a:r>
              <a:rPr lang="en-US" sz="1600" b="1">
                <a:solidFill>
                  <a:schemeClr val="tx2">
                    <a:lumMod val="50000"/>
                  </a:schemeClr>
                </a:solidFill>
                <a:latin typeface="Roboto" panose="02000000000000000000" pitchFamily="2" charset="0"/>
                <a:ea typeface="Roboto" panose="02000000000000000000" pitchFamily="2" charset="0"/>
              </a:rPr>
              <a:t>Data analysis</a:t>
            </a:r>
          </a:p>
          <a:p>
            <a:pPr algn="ctr">
              <a:lnSpc>
                <a:spcPct val="90000"/>
              </a:lnSpc>
            </a:pPr>
            <a:r>
              <a:rPr lang="en-US" sz="1600" b="1">
                <a:solidFill>
                  <a:schemeClr val="tx2">
                    <a:lumMod val="50000"/>
                  </a:schemeClr>
                </a:solidFill>
                <a:latin typeface="Roboto" panose="02000000000000000000" pitchFamily="2" charset="0"/>
                <a:ea typeface="Roboto" panose="02000000000000000000" pitchFamily="2" charset="0"/>
              </a:rPr>
              <a:t> </a:t>
            </a:r>
          </a:p>
        </p:txBody>
      </p:sp>
      <p:cxnSp>
        <p:nvCxnSpPr>
          <p:cNvPr id="8" name="Straight Arrow Connector 7">
            <a:extLst>
              <a:ext uri="{FF2B5EF4-FFF2-40B4-BE49-F238E27FC236}">
                <a16:creationId xmlns:a16="http://schemas.microsoft.com/office/drawing/2014/main" id="{0D826E72-74BF-BF19-DD14-77D7CDF56919}"/>
              </a:ext>
            </a:extLst>
          </p:cNvPr>
          <p:cNvCxnSpPr>
            <a:cxnSpLocks/>
            <a:stCxn id="5" idx="3"/>
            <a:endCxn id="6" idx="1"/>
          </p:cNvCxnSpPr>
          <p:nvPr/>
        </p:nvCxnSpPr>
        <p:spPr>
          <a:xfrm flipV="1">
            <a:off x="3560064" y="1790110"/>
            <a:ext cx="625913" cy="3608"/>
          </a:xfrm>
          <a:prstGeom prst="straightConnector1">
            <a:avLst/>
          </a:prstGeom>
          <a:ln w="38100">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329630A-818E-2DBA-D212-5A3863EA74C6}"/>
              </a:ext>
            </a:extLst>
          </p:cNvPr>
          <p:cNvCxnSpPr>
            <a:cxnSpLocks/>
            <a:stCxn id="6" idx="3"/>
            <a:endCxn id="7" idx="1"/>
          </p:cNvCxnSpPr>
          <p:nvPr/>
        </p:nvCxnSpPr>
        <p:spPr>
          <a:xfrm>
            <a:off x="6324600" y="1790110"/>
            <a:ext cx="625913" cy="2117"/>
          </a:xfrm>
          <a:prstGeom prst="straightConnector1">
            <a:avLst/>
          </a:prstGeom>
          <a:ln w="38100">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5DDBE23-DB8C-137C-47A9-CBCA92E4724B}"/>
              </a:ext>
            </a:extLst>
          </p:cNvPr>
          <p:cNvSpPr txBox="1"/>
          <p:nvPr/>
        </p:nvSpPr>
        <p:spPr>
          <a:xfrm>
            <a:off x="2559572" y="1030064"/>
            <a:ext cx="5391432" cy="424732"/>
          </a:xfrm>
          <a:prstGeom prst="rect">
            <a:avLst/>
          </a:prstGeom>
          <a:noFill/>
        </p:spPr>
        <p:txBody>
          <a:bodyPr wrap="square" rtlCol="0">
            <a:spAutoFit/>
          </a:bodyPr>
          <a:lstStyle/>
          <a:p>
            <a:pPr algn="ctr">
              <a:lnSpc>
                <a:spcPct val="90000"/>
              </a:lnSpc>
            </a:pPr>
            <a:r>
              <a:rPr lang="en-US" sz="2400" b="1">
                <a:solidFill>
                  <a:schemeClr val="tx2">
                    <a:lumMod val="50000"/>
                  </a:schemeClr>
                </a:solidFill>
                <a:latin typeface="Century Gothic" panose="020B0502020202020204" pitchFamily="34" charset="0"/>
              </a:rPr>
              <a:t>Experimental data pipeline</a:t>
            </a:r>
          </a:p>
        </p:txBody>
      </p:sp>
      <p:sp>
        <p:nvSpPr>
          <p:cNvPr id="11" name="Oval 10">
            <a:extLst>
              <a:ext uri="{FF2B5EF4-FFF2-40B4-BE49-F238E27FC236}">
                <a16:creationId xmlns:a16="http://schemas.microsoft.com/office/drawing/2014/main" id="{766793C8-0177-9C8B-E6C6-2B3651C64FC3}"/>
              </a:ext>
            </a:extLst>
          </p:cNvPr>
          <p:cNvSpPr/>
          <p:nvPr/>
        </p:nvSpPr>
        <p:spPr>
          <a:xfrm>
            <a:off x="4123025" y="3013707"/>
            <a:ext cx="2640291" cy="1182755"/>
          </a:xfrm>
          <a:prstGeom prst="ellipse">
            <a:avLst/>
          </a:prstGeom>
          <a:solidFill>
            <a:schemeClr val="tx2">
              <a:lumMod val="60000"/>
              <a:lumOff val="40000"/>
            </a:schemeClr>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2">
                    <a:lumMod val="50000"/>
                  </a:schemeClr>
                </a:solidFill>
                <a:latin typeface="Roboto" panose="02000000000000000000" pitchFamily="2" charset="0"/>
                <a:ea typeface="Roboto" panose="02000000000000000000" pitchFamily="2" charset="0"/>
              </a:rPr>
              <a:t>Computational Instrument Scientist</a:t>
            </a:r>
          </a:p>
        </p:txBody>
      </p:sp>
      <p:sp>
        <p:nvSpPr>
          <p:cNvPr id="12" name="Oval 11">
            <a:extLst>
              <a:ext uri="{FF2B5EF4-FFF2-40B4-BE49-F238E27FC236}">
                <a16:creationId xmlns:a16="http://schemas.microsoft.com/office/drawing/2014/main" id="{C6088AE8-270F-6468-28BD-2D84CC87A994}"/>
              </a:ext>
            </a:extLst>
          </p:cNvPr>
          <p:cNvSpPr/>
          <p:nvPr/>
        </p:nvSpPr>
        <p:spPr>
          <a:xfrm>
            <a:off x="7331678" y="3039259"/>
            <a:ext cx="2912165" cy="1182755"/>
          </a:xfrm>
          <a:prstGeom prst="ellipse">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2">
                    <a:lumMod val="50000"/>
                  </a:schemeClr>
                </a:solidFill>
              </a:rPr>
              <a:t>Instrument Scientists</a:t>
            </a:r>
          </a:p>
        </p:txBody>
      </p:sp>
      <p:sp>
        <p:nvSpPr>
          <p:cNvPr id="13" name="Oval 12">
            <a:extLst>
              <a:ext uri="{FF2B5EF4-FFF2-40B4-BE49-F238E27FC236}">
                <a16:creationId xmlns:a16="http://schemas.microsoft.com/office/drawing/2014/main" id="{58F88930-2558-D1FF-D2BA-04FB73958A6C}"/>
              </a:ext>
            </a:extLst>
          </p:cNvPr>
          <p:cNvSpPr/>
          <p:nvPr/>
        </p:nvSpPr>
        <p:spPr>
          <a:xfrm>
            <a:off x="618115" y="3039259"/>
            <a:ext cx="2936548" cy="1182755"/>
          </a:xfrm>
          <a:prstGeom prst="ellipse">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2">
                    <a:lumMod val="50000"/>
                  </a:schemeClr>
                </a:solidFill>
              </a:rPr>
              <a:t>Scientific Software Development Team</a:t>
            </a:r>
          </a:p>
        </p:txBody>
      </p:sp>
      <p:sp>
        <p:nvSpPr>
          <p:cNvPr id="14" name="Left-Right Arrow 13">
            <a:extLst>
              <a:ext uri="{FF2B5EF4-FFF2-40B4-BE49-F238E27FC236}">
                <a16:creationId xmlns:a16="http://schemas.microsoft.com/office/drawing/2014/main" id="{9939EA4A-0D88-26F3-CB45-0D784A4ED839}"/>
              </a:ext>
            </a:extLst>
          </p:cNvPr>
          <p:cNvSpPr/>
          <p:nvPr/>
        </p:nvSpPr>
        <p:spPr>
          <a:xfrm>
            <a:off x="3624436" y="3521476"/>
            <a:ext cx="457200" cy="228600"/>
          </a:xfrm>
          <a:prstGeom prst="leftRightArrow">
            <a:avLst/>
          </a:prstGeom>
          <a:solidFill>
            <a:schemeClr val="bg1"/>
          </a:solidFill>
          <a:ln w="28575">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4000">
              <a:solidFill>
                <a:schemeClr val="tx1"/>
              </a:solidFill>
              <a:latin typeface="Century Gothic" panose="020B0502020202020204" pitchFamily="34" charset="0"/>
            </a:endParaRPr>
          </a:p>
        </p:txBody>
      </p:sp>
      <p:sp>
        <p:nvSpPr>
          <p:cNvPr id="15" name="Left-Right Arrow 14">
            <a:extLst>
              <a:ext uri="{FF2B5EF4-FFF2-40B4-BE49-F238E27FC236}">
                <a16:creationId xmlns:a16="http://schemas.microsoft.com/office/drawing/2014/main" id="{2B09D0B5-5E73-C0FF-1871-F615681E1056}"/>
              </a:ext>
            </a:extLst>
          </p:cNvPr>
          <p:cNvSpPr/>
          <p:nvPr/>
        </p:nvSpPr>
        <p:spPr>
          <a:xfrm>
            <a:off x="6818897" y="3518556"/>
            <a:ext cx="457200" cy="228600"/>
          </a:xfrm>
          <a:prstGeom prst="leftRightArrow">
            <a:avLst/>
          </a:prstGeom>
          <a:solidFill>
            <a:schemeClr val="bg1"/>
          </a:solidFill>
          <a:ln w="28575">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4000">
              <a:solidFill>
                <a:schemeClr val="tx1"/>
              </a:solidFill>
              <a:latin typeface="Century Gothic" panose="020B0502020202020204" pitchFamily="34" charset="0"/>
            </a:endParaRPr>
          </a:p>
        </p:txBody>
      </p:sp>
      <p:sp>
        <p:nvSpPr>
          <p:cNvPr id="16" name="TextBox 15">
            <a:extLst>
              <a:ext uri="{FF2B5EF4-FFF2-40B4-BE49-F238E27FC236}">
                <a16:creationId xmlns:a16="http://schemas.microsoft.com/office/drawing/2014/main" id="{98EEAD3A-73B7-A9FA-7B9F-F382C3085AE1}"/>
              </a:ext>
            </a:extLst>
          </p:cNvPr>
          <p:cNvSpPr txBox="1"/>
          <p:nvPr/>
        </p:nvSpPr>
        <p:spPr>
          <a:xfrm>
            <a:off x="254307" y="4923640"/>
            <a:ext cx="3989088" cy="610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a:buFont typeface="Arial" panose="020B0604020202020204" pitchFamily="34" charset="0"/>
              <a:buChar char="•"/>
            </a:pPr>
            <a:r>
              <a:rPr lang="en-US" sz="1100" dirty="0">
                <a:solidFill>
                  <a:schemeClr val="tx2">
                    <a:lumMod val="50000"/>
                  </a:schemeClr>
                </a:solidFill>
                <a:latin typeface="Roboto" panose="02000000000000000000" pitchFamily="2" charset="0"/>
                <a:ea typeface="Roboto" panose="02000000000000000000" pitchFamily="2" charset="0"/>
              </a:rPr>
              <a:t>Every instrument suite has at least one CIS</a:t>
            </a:r>
            <a:endParaRPr lang="en-US" sz="1100" dirty="0">
              <a:solidFill>
                <a:schemeClr val="tx2">
                  <a:lumMod val="50000"/>
                </a:schemeClr>
              </a:solidFill>
              <a:uFill>
                <a:solidFill>
                  <a:srgbClr val="0433FF"/>
                </a:solidFill>
              </a:uFill>
              <a:latin typeface="Roboto" panose="02000000000000000000" pitchFamily="2" charset="0"/>
              <a:ea typeface="Roboto" panose="02000000000000000000" pitchFamily="2" charset="0"/>
              <a:sym typeface="Helvetica"/>
            </a:endParaRPr>
          </a:p>
          <a:p>
            <a:pPr marL="285750" indent="-285750" hangingPunct="0">
              <a:buFont typeface="Arial" panose="020B0604020202020204" pitchFamily="34" charset="0"/>
              <a:buChar char="•"/>
            </a:pPr>
            <a:r>
              <a:rPr lang="en-US" sz="1100" dirty="0">
                <a:solidFill>
                  <a:schemeClr val="tx2">
                    <a:lumMod val="50000"/>
                  </a:schemeClr>
                </a:solidFill>
                <a:uFill>
                  <a:solidFill>
                    <a:srgbClr val="0433FF"/>
                  </a:solidFill>
                </a:uFill>
                <a:latin typeface="Roboto" panose="02000000000000000000" pitchFamily="2" charset="0"/>
                <a:ea typeface="Roboto" panose="02000000000000000000" pitchFamily="2" charset="0"/>
                <a:sym typeface="Helvetica"/>
              </a:rPr>
              <a:t>Design and select new data acquisition modes, reduction and analysis techniques for the instrument and users</a:t>
            </a:r>
          </a:p>
        </p:txBody>
      </p:sp>
      <p:sp>
        <p:nvSpPr>
          <p:cNvPr id="17" name="TextBox 16">
            <a:extLst>
              <a:ext uri="{FF2B5EF4-FFF2-40B4-BE49-F238E27FC236}">
                <a16:creationId xmlns:a16="http://schemas.microsoft.com/office/drawing/2014/main" id="{5610AB7F-C2DD-C7BB-55A7-C466FF705EF8}"/>
              </a:ext>
            </a:extLst>
          </p:cNvPr>
          <p:cNvSpPr txBox="1"/>
          <p:nvPr/>
        </p:nvSpPr>
        <p:spPr>
          <a:xfrm>
            <a:off x="254307" y="4273391"/>
            <a:ext cx="3780658" cy="610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hangingPunct="0">
              <a:buFont typeface="Arial" panose="020B0604020202020204" pitchFamily="34" charset="0"/>
              <a:buChar char="•"/>
            </a:pPr>
            <a:r>
              <a:rPr lang="en-US" sz="1100" dirty="0">
                <a:solidFill>
                  <a:schemeClr val="tx2">
                    <a:lumMod val="50000"/>
                  </a:schemeClr>
                </a:solidFill>
                <a:uFill>
                  <a:solidFill>
                    <a:srgbClr val="0433FF"/>
                  </a:solidFill>
                </a:uFill>
                <a:latin typeface="Roboto" panose="02000000000000000000" pitchFamily="2" charset="0"/>
                <a:ea typeface="Roboto" panose="02000000000000000000" pitchFamily="2" charset="0"/>
                <a:sym typeface="Helvetica"/>
              </a:rPr>
              <a:t>Discuss and transfer scattering knowledge for software design and development to the </a:t>
            </a:r>
            <a:r>
              <a:rPr lang="en-US" sz="1100" dirty="0" err="1">
                <a:solidFill>
                  <a:schemeClr val="tx2">
                    <a:lumMod val="50000"/>
                  </a:schemeClr>
                </a:solidFill>
                <a:uFill>
                  <a:solidFill>
                    <a:srgbClr val="0433FF"/>
                  </a:solidFill>
                </a:uFill>
                <a:latin typeface="Roboto" panose="02000000000000000000" pitchFamily="2" charset="0"/>
                <a:ea typeface="Roboto" panose="02000000000000000000" pitchFamily="2" charset="0"/>
                <a:sym typeface="Helvetica"/>
              </a:rPr>
              <a:t>NScD</a:t>
            </a:r>
            <a:r>
              <a:rPr lang="en-US" sz="1100" dirty="0">
                <a:solidFill>
                  <a:schemeClr val="tx2">
                    <a:lumMod val="50000"/>
                  </a:schemeClr>
                </a:solidFill>
                <a:uFill>
                  <a:solidFill>
                    <a:srgbClr val="0433FF"/>
                  </a:solidFill>
                </a:uFill>
                <a:latin typeface="Roboto" panose="02000000000000000000" pitchFamily="2" charset="0"/>
                <a:ea typeface="Roboto" panose="02000000000000000000" pitchFamily="2" charset="0"/>
                <a:sym typeface="Helvetica"/>
              </a:rPr>
              <a:t>/CSMD Scientific Software Development Team</a:t>
            </a:r>
          </a:p>
        </p:txBody>
      </p:sp>
      <p:sp>
        <p:nvSpPr>
          <p:cNvPr id="18" name="Left-Right Arrow 17">
            <a:extLst>
              <a:ext uri="{FF2B5EF4-FFF2-40B4-BE49-F238E27FC236}">
                <a16:creationId xmlns:a16="http://schemas.microsoft.com/office/drawing/2014/main" id="{52298BEC-5610-D35D-6165-2536A61F70D2}"/>
              </a:ext>
            </a:extLst>
          </p:cNvPr>
          <p:cNvSpPr/>
          <p:nvPr/>
        </p:nvSpPr>
        <p:spPr>
          <a:xfrm rot="19500000">
            <a:off x="6259978" y="2624086"/>
            <a:ext cx="1439685" cy="228600"/>
          </a:xfrm>
          <a:prstGeom prst="leftRightArrow">
            <a:avLst/>
          </a:prstGeom>
          <a:solidFill>
            <a:schemeClr val="bg1"/>
          </a:solidFill>
          <a:ln w="28575">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4000">
              <a:solidFill>
                <a:schemeClr val="tx1"/>
              </a:solidFill>
              <a:latin typeface="Century Gothic" panose="020B0502020202020204" pitchFamily="34" charset="0"/>
            </a:endParaRPr>
          </a:p>
        </p:txBody>
      </p:sp>
      <p:sp>
        <p:nvSpPr>
          <p:cNvPr id="19" name="Left-Right Arrow 18">
            <a:extLst>
              <a:ext uri="{FF2B5EF4-FFF2-40B4-BE49-F238E27FC236}">
                <a16:creationId xmlns:a16="http://schemas.microsoft.com/office/drawing/2014/main" id="{CA26EC3A-2D9A-E1A2-C857-0ACA21D26EDA}"/>
              </a:ext>
            </a:extLst>
          </p:cNvPr>
          <p:cNvSpPr/>
          <p:nvPr/>
        </p:nvSpPr>
        <p:spPr>
          <a:xfrm rot="16200000">
            <a:off x="5106807" y="2529492"/>
            <a:ext cx="666943" cy="228600"/>
          </a:xfrm>
          <a:prstGeom prst="leftRightArrow">
            <a:avLst/>
          </a:prstGeom>
          <a:solidFill>
            <a:schemeClr val="bg1"/>
          </a:solidFill>
          <a:ln w="28575">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4000">
              <a:solidFill>
                <a:schemeClr val="tx1"/>
              </a:solidFill>
              <a:latin typeface="Century Gothic" panose="020B0502020202020204" pitchFamily="34" charset="0"/>
            </a:endParaRPr>
          </a:p>
        </p:txBody>
      </p:sp>
      <p:sp>
        <p:nvSpPr>
          <p:cNvPr id="20" name="Left-Right Arrow 19">
            <a:extLst>
              <a:ext uri="{FF2B5EF4-FFF2-40B4-BE49-F238E27FC236}">
                <a16:creationId xmlns:a16="http://schemas.microsoft.com/office/drawing/2014/main" id="{062FEB92-4B22-DF0C-A669-03D70FD25F20}"/>
              </a:ext>
            </a:extLst>
          </p:cNvPr>
          <p:cNvSpPr/>
          <p:nvPr/>
        </p:nvSpPr>
        <p:spPr>
          <a:xfrm rot="12900000">
            <a:off x="3118207" y="2646907"/>
            <a:ext cx="1435608" cy="228600"/>
          </a:xfrm>
          <a:prstGeom prst="leftRightArrow">
            <a:avLst/>
          </a:prstGeom>
          <a:solidFill>
            <a:schemeClr val="bg1"/>
          </a:solidFill>
          <a:ln w="28575">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4000">
              <a:solidFill>
                <a:schemeClr val="tx1"/>
              </a:solidFill>
              <a:latin typeface="Century Gothic" panose="020B0502020202020204" pitchFamily="34" charset="0"/>
            </a:endParaRPr>
          </a:p>
        </p:txBody>
      </p:sp>
      <p:sp>
        <p:nvSpPr>
          <p:cNvPr id="21" name="TextBox 20">
            <a:extLst>
              <a:ext uri="{FF2B5EF4-FFF2-40B4-BE49-F238E27FC236}">
                <a16:creationId xmlns:a16="http://schemas.microsoft.com/office/drawing/2014/main" id="{13C58B44-F950-B45F-0CD6-A55597666D6E}"/>
              </a:ext>
            </a:extLst>
          </p:cNvPr>
          <p:cNvSpPr txBox="1"/>
          <p:nvPr/>
        </p:nvSpPr>
        <p:spPr>
          <a:xfrm>
            <a:off x="2437695" y="6109077"/>
            <a:ext cx="839972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hangingPunct="0"/>
            <a:r>
              <a:rPr lang="en-US" sz="1200" b="1" i="1" dirty="0">
                <a:solidFill>
                  <a:schemeClr val="tx2"/>
                </a:solidFill>
                <a:uFill>
                  <a:solidFill>
                    <a:srgbClr val="0433FF"/>
                  </a:solidFill>
                </a:uFill>
                <a:latin typeface="+mj-lt"/>
                <a:ea typeface="+mj-ea"/>
                <a:cs typeface="+mj-cs"/>
                <a:sym typeface="Helvetica"/>
              </a:rPr>
              <a:t>Aims for CIS:</a:t>
            </a:r>
          </a:p>
          <a:p>
            <a:pPr marL="371475" indent="-371475">
              <a:buFontTx/>
              <a:buAutoNum type="arabicPeriod"/>
            </a:pPr>
            <a:r>
              <a:rPr lang="en-US" sz="1200" dirty="0">
                <a:solidFill>
                  <a:schemeClr val="tx2"/>
                </a:solidFill>
                <a:uFill>
                  <a:solidFill>
                    <a:srgbClr val="0433FF"/>
                  </a:solidFill>
                </a:uFill>
                <a:ea typeface="+mj-ea"/>
                <a:cs typeface="+mj-cs"/>
                <a:sym typeface="Helvetica"/>
              </a:rPr>
              <a:t>Develop and deploy new techniques for data analysi</a:t>
            </a:r>
            <a:r>
              <a:rPr lang="en-US" sz="1200" dirty="0">
                <a:solidFill>
                  <a:schemeClr val="tx2"/>
                </a:solidFill>
              </a:rPr>
              <a:t>s and interpretation of SANS</a:t>
            </a:r>
          </a:p>
          <a:p>
            <a:pPr marL="371475" indent="-371475">
              <a:buFontTx/>
              <a:buAutoNum type="arabicPeriod"/>
            </a:pPr>
            <a:r>
              <a:rPr lang="en-US" sz="1200" dirty="0">
                <a:solidFill>
                  <a:schemeClr val="tx2"/>
                </a:solidFill>
                <a:uFill>
                  <a:solidFill>
                    <a:srgbClr val="0433FF"/>
                  </a:solidFill>
                </a:uFill>
                <a:sym typeface="Helvetica"/>
              </a:rPr>
              <a:t>User support for data reduction and analysis </a:t>
            </a:r>
          </a:p>
        </p:txBody>
      </p:sp>
      <p:sp>
        <p:nvSpPr>
          <p:cNvPr id="35" name="Oval 34">
            <a:extLst>
              <a:ext uri="{FF2B5EF4-FFF2-40B4-BE49-F238E27FC236}">
                <a16:creationId xmlns:a16="http://schemas.microsoft.com/office/drawing/2014/main" id="{4F052817-CBE8-07C0-039B-6BE17D4829FC}"/>
              </a:ext>
            </a:extLst>
          </p:cNvPr>
          <p:cNvSpPr/>
          <p:nvPr/>
        </p:nvSpPr>
        <p:spPr>
          <a:xfrm>
            <a:off x="9732088" y="2030979"/>
            <a:ext cx="2237925" cy="94062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572E"/>
                </a:solidFill>
              </a:rPr>
              <a:t>User</a:t>
            </a:r>
          </a:p>
        </p:txBody>
      </p:sp>
      <p:sp>
        <p:nvSpPr>
          <p:cNvPr id="37" name="Left-Right Arrow 36">
            <a:extLst>
              <a:ext uri="{FF2B5EF4-FFF2-40B4-BE49-F238E27FC236}">
                <a16:creationId xmlns:a16="http://schemas.microsoft.com/office/drawing/2014/main" id="{1ECA0ABE-4604-F031-A5F2-100C234A604B}"/>
              </a:ext>
            </a:extLst>
          </p:cNvPr>
          <p:cNvSpPr/>
          <p:nvPr/>
        </p:nvSpPr>
        <p:spPr>
          <a:xfrm rot="20700000">
            <a:off x="6616222" y="2828995"/>
            <a:ext cx="3130791" cy="209872"/>
          </a:xfrm>
          <a:prstGeom prst="leftRightArrow">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eft-Right Arrow 38">
            <a:extLst>
              <a:ext uri="{FF2B5EF4-FFF2-40B4-BE49-F238E27FC236}">
                <a16:creationId xmlns:a16="http://schemas.microsoft.com/office/drawing/2014/main" id="{6DFD99BA-F710-64E2-E484-D415AC965178}"/>
              </a:ext>
            </a:extLst>
          </p:cNvPr>
          <p:cNvSpPr/>
          <p:nvPr/>
        </p:nvSpPr>
        <p:spPr>
          <a:xfrm rot="19432959">
            <a:off x="10015243" y="3012197"/>
            <a:ext cx="457200" cy="228600"/>
          </a:xfrm>
          <a:prstGeom prst="leftRightArrow">
            <a:avLst/>
          </a:prstGeom>
          <a:solidFill>
            <a:schemeClr val="bg1"/>
          </a:solidFill>
          <a:ln w="28575">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4000">
              <a:solidFill>
                <a:schemeClr val="tx1"/>
              </a:solidFill>
              <a:latin typeface="Century Gothic" panose="020B0502020202020204" pitchFamily="34" charset="0"/>
            </a:endParaRPr>
          </a:p>
        </p:txBody>
      </p:sp>
      <p:sp>
        <p:nvSpPr>
          <p:cNvPr id="40" name="Right Arrow 39">
            <a:extLst>
              <a:ext uri="{FF2B5EF4-FFF2-40B4-BE49-F238E27FC236}">
                <a16:creationId xmlns:a16="http://schemas.microsoft.com/office/drawing/2014/main" id="{EFE4A23A-63FC-9C98-C17E-ED5271294FC2}"/>
              </a:ext>
            </a:extLst>
          </p:cNvPr>
          <p:cNvSpPr/>
          <p:nvPr/>
        </p:nvSpPr>
        <p:spPr>
          <a:xfrm rot="1944036">
            <a:off x="9359057" y="1874714"/>
            <a:ext cx="677922" cy="203726"/>
          </a:xfrm>
          <a:prstGeom prst="rightArrow">
            <a:avLst/>
          </a:prstGeom>
          <a:solidFill>
            <a:schemeClr val="bg1"/>
          </a:solidFill>
          <a:ln w="28575">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4000">
              <a:solidFill>
                <a:schemeClr val="tx1"/>
              </a:solidFill>
              <a:latin typeface="Century Gothic" panose="020B0502020202020204" pitchFamily="34" charset="0"/>
            </a:endParaRPr>
          </a:p>
        </p:txBody>
      </p:sp>
      <p:grpSp>
        <p:nvGrpSpPr>
          <p:cNvPr id="26" name="Group 25">
            <a:extLst>
              <a:ext uri="{FF2B5EF4-FFF2-40B4-BE49-F238E27FC236}">
                <a16:creationId xmlns:a16="http://schemas.microsoft.com/office/drawing/2014/main" id="{75AF86F5-7B51-BFEF-26D8-EE897F0EB8E3}"/>
              </a:ext>
            </a:extLst>
          </p:cNvPr>
          <p:cNvGrpSpPr/>
          <p:nvPr/>
        </p:nvGrpSpPr>
        <p:grpSpPr>
          <a:xfrm>
            <a:off x="3350411" y="4328399"/>
            <a:ext cx="5137159" cy="1689142"/>
            <a:chOff x="3350411" y="4328399"/>
            <a:chExt cx="5137159" cy="1689142"/>
          </a:xfrm>
        </p:grpSpPr>
        <p:pic>
          <p:nvPicPr>
            <p:cNvPr id="1026" name="Picture 2" descr="Yingrui Shang">
              <a:extLst>
                <a:ext uri="{FF2B5EF4-FFF2-40B4-BE49-F238E27FC236}">
                  <a16:creationId xmlns:a16="http://schemas.microsoft.com/office/drawing/2014/main" id="{79EA0A83-BF61-C0D2-EE1C-B4047FC3B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684" y="4345718"/>
              <a:ext cx="914400" cy="1108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rtrait image of Alan Hicks">
              <a:extLst>
                <a:ext uri="{FF2B5EF4-FFF2-40B4-BE49-F238E27FC236}">
                  <a16:creationId xmlns:a16="http://schemas.microsoft.com/office/drawing/2014/main" id="{1DEC1901-6DCB-F15B-9A6A-EE1486B24B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328399"/>
              <a:ext cx="914400" cy="1142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9219CE1-B28D-2BE3-5DC3-BA9550E72B04}"/>
                </a:ext>
              </a:extLst>
            </p:cNvPr>
            <p:cNvSpPr txBox="1"/>
            <p:nvPr/>
          </p:nvSpPr>
          <p:spPr>
            <a:xfrm>
              <a:off x="3350411" y="5545617"/>
              <a:ext cx="513715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hangingPunct="0"/>
              <a:r>
                <a:rPr lang="en-US" sz="1200" dirty="0">
                  <a:solidFill>
                    <a:schemeClr val="tx2">
                      <a:lumMod val="50000"/>
                    </a:schemeClr>
                  </a:solidFill>
                  <a:uFill>
                    <a:solidFill>
                      <a:srgbClr val="0433FF"/>
                    </a:solidFill>
                  </a:uFill>
                  <a:latin typeface="Roboto" panose="02000000000000000000" pitchFamily="2" charset="0"/>
                  <a:ea typeface="Roboto" panose="02000000000000000000" pitchFamily="2" charset="0"/>
                  <a:sym typeface="Helvetica"/>
                </a:rPr>
                <a:t>                          Yingrui Shang       Alan C. Hicks</a:t>
              </a:r>
            </a:p>
            <a:p>
              <a:pPr hangingPunct="0"/>
              <a:r>
                <a:rPr lang="en-US" sz="1200" dirty="0">
                  <a:solidFill>
                    <a:schemeClr val="tx2">
                      <a:lumMod val="50000"/>
                    </a:schemeClr>
                  </a:solidFill>
                  <a:uFill>
                    <a:solidFill>
                      <a:srgbClr val="0433FF"/>
                    </a:solidFill>
                  </a:uFill>
                  <a:latin typeface="Roboto" panose="02000000000000000000" pitchFamily="2" charset="0"/>
                  <a:ea typeface="Roboto" panose="02000000000000000000" pitchFamily="2" charset="0"/>
                  <a:sym typeface="Helvetica"/>
                </a:rPr>
                <a:t>IS since               2021                      2023</a:t>
              </a:r>
            </a:p>
          </p:txBody>
        </p:sp>
      </p:grpSp>
    </p:spTree>
    <p:extLst>
      <p:ext uri="{BB962C8B-B14F-4D97-AF65-F5344CB8AC3E}">
        <p14:creationId xmlns:p14="http://schemas.microsoft.com/office/powerpoint/2010/main" val="312935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5" presetClass="entr" presetSubtype="1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heckerboard(across)">
                                      <p:cBhvr>
                                        <p:cTn id="31" dur="500"/>
                                        <p:tgtEl>
                                          <p:spTgt spid="26"/>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animBg="1"/>
      <p:bldP spid="5" grpId="0" animBg="1"/>
      <p:bldP spid="6" grpId="0" animBg="1"/>
      <p:bldP spid="7" grpId="0" animBg="1"/>
      <p:bldP spid="10" grpId="0"/>
      <p:bldP spid="11" grpId="0" animBg="1"/>
      <p:bldP spid="12" grpId="0" animBg="1"/>
      <p:bldP spid="13" grpId="0" animBg="1"/>
      <p:bldP spid="14" grpId="0" animBg="1"/>
      <p:bldP spid="15" grpId="0" animBg="1"/>
      <p:bldP spid="16" grpId="0"/>
      <p:bldP spid="17" grpId="0"/>
      <p:bldP spid="18" grpId="0" animBg="1"/>
      <p:bldP spid="19" grpId="0" animBg="1"/>
      <p:bldP spid="20" grpId="0" animBg="1"/>
      <p:bldP spid="21" grpId="0"/>
      <p:bldP spid="35" grpId="0" animBg="1"/>
      <p:bldP spid="37" grpId="0" animBg="1"/>
      <p:bldP spid="39" grpId="0" animBg="1"/>
      <p:bldP spid="40"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375BE06-5EB4-971D-C069-D1B7DD0A6E27}"/>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E4529DCF-9989-E565-2260-800AE39415C7}"/>
              </a:ext>
            </a:extLst>
          </p:cNvPr>
          <p:cNvSpPr/>
          <p:nvPr/>
        </p:nvSpPr>
        <p:spPr>
          <a:xfrm>
            <a:off x="4948518" y="2057400"/>
            <a:ext cx="7243482" cy="37433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16" name="Rectangle 15">
            <a:extLst>
              <a:ext uri="{FF2B5EF4-FFF2-40B4-BE49-F238E27FC236}">
                <a16:creationId xmlns:a16="http://schemas.microsoft.com/office/drawing/2014/main" id="{4EFAA6E2-F5BD-2B0C-5C36-F3F6BEC1D719}"/>
              </a:ext>
            </a:extLst>
          </p:cNvPr>
          <p:cNvSpPr/>
          <p:nvPr/>
        </p:nvSpPr>
        <p:spPr>
          <a:xfrm>
            <a:off x="0" y="1580848"/>
            <a:ext cx="6974541" cy="364837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AF263490-F34F-DDEC-0C68-2D6EA2491C7C}"/>
              </a:ext>
            </a:extLst>
          </p:cNvPr>
          <p:cNvSpPr>
            <a:spLocks noGrp="1"/>
          </p:cNvSpPr>
          <p:nvPr>
            <p:ph type="title"/>
          </p:nvPr>
        </p:nvSpPr>
        <p:spPr/>
        <p:txBody>
          <a:bodyPr/>
          <a:lstStyle/>
          <a:p>
            <a:r>
              <a:rPr lang="en-US" dirty="0"/>
              <a:t>Aptos is the brand font for all ORNL presentations</a:t>
            </a:r>
          </a:p>
        </p:txBody>
      </p:sp>
      <p:sp>
        <p:nvSpPr>
          <p:cNvPr id="5" name="Content Placeholder 4">
            <a:extLst>
              <a:ext uri="{FF2B5EF4-FFF2-40B4-BE49-F238E27FC236}">
                <a16:creationId xmlns:a16="http://schemas.microsoft.com/office/drawing/2014/main" id="{58D65E27-5AE2-404A-5AB1-F787BC92F59D}"/>
              </a:ext>
            </a:extLst>
          </p:cNvPr>
          <p:cNvSpPr>
            <a:spLocks noGrp="1"/>
          </p:cNvSpPr>
          <p:nvPr>
            <p:ph idx="1"/>
          </p:nvPr>
        </p:nvSpPr>
        <p:spPr/>
        <p:txBody>
          <a:bodyPr/>
          <a:lstStyle/>
          <a:p>
            <a:r>
              <a:rPr lang="en-US" dirty="0"/>
              <a:t>  </a:t>
            </a:r>
          </a:p>
        </p:txBody>
      </p:sp>
      <p:sp>
        <p:nvSpPr>
          <p:cNvPr id="14" name="Content Placeholder 5">
            <a:extLst>
              <a:ext uri="{FF2B5EF4-FFF2-40B4-BE49-F238E27FC236}">
                <a16:creationId xmlns:a16="http://schemas.microsoft.com/office/drawing/2014/main" id="{892F3CDA-4CA7-302F-269E-6CBF6F0E459D}"/>
              </a:ext>
            </a:extLst>
          </p:cNvPr>
          <p:cNvSpPr txBox="1">
            <a:spLocks/>
          </p:cNvSpPr>
          <p:nvPr/>
        </p:nvSpPr>
        <p:spPr>
          <a:xfrm>
            <a:off x="7411849" y="2057403"/>
            <a:ext cx="3794222" cy="3529010"/>
          </a:xfrm>
          <a:prstGeom prst="rect">
            <a:avLst/>
          </a:prstGeom>
        </p:spPr>
        <p:txBody>
          <a:bodyPr lIns="182880"/>
          <a:lstStyle>
            <a:lvl1pPr marL="0" indent="0" algn="l" defTabSz="914400" rtl="0" eaLnBrk="1" latinLnBrk="0" hangingPunct="1">
              <a:lnSpc>
                <a:spcPct val="90000"/>
              </a:lnSpc>
              <a:spcBef>
                <a:spcPts val="1200"/>
              </a:spcBef>
              <a:spcAft>
                <a:spcPts val="60"/>
              </a:spcAft>
              <a:buFont typeface="Arial" panose="020B0604020202020204" pitchFamily="34" charset="0"/>
              <a:buNone/>
              <a:defRPr sz="2200" kern="1200">
                <a:solidFill>
                  <a:schemeClr val="tx1"/>
                </a:solidFill>
                <a:latin typeface="Aptos" panose="02000000000000000000" pitchFamily="2"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Aptos" panose="02000000000000000000" pitchFamily="2"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Aptos" panose="02000000000000000000" pitchFamily="2"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Aptos" panose="02000000000000000000" pitchFamily="2"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Aptos" panose="02000000000000000000" pitchFamily="2"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r>
              <a:rPr lang="en-US" sz="3200" b="1" dirty="0">
                <a:latin typeface="+mj-lt"/>
                <a:cs typeface="+mj-cs"/>
              </a:rPr>
              <a:t>32pt Headline text</a:t>
            </a:r>
            <a:br>
              <a:rPr lang="en-US" b="1" dirty="0">
                <a:latin typeface="Aptos Light" panose="020B0004020202020204" pitchFamily="34" charset="0"/>
                <a:cs typeface="+mj-cs"/>
              </a:rPr>
            </a:br>
            <a:r>
              <a:rPr lang="en-US" sz="2400" dirty="0">
                <a:latin typeface="Aptos Light" panose="020B0004020202020204" pitchFamily="34" charset="0"/>
                <a:ea typeface="Aptos Light" panose="02000000000000000000" pitchFamily="2" charset="0"/>
              </a:rPr>
              <a:t>24pt Sub-headline text</a:t>
            </a:r>
            <a:endParaRPr lang="en-US" dirty="0">
              <a:latin typeface="Aptos Light" panose="020B0004020202020204" pitchFamily="34" charset="0"/>
              <a:ea typeface="Aptos Light" panose="02000000000000000000" pitchFamily="2" charset="0"/>
            </a:endParaRPr>
          </a:p>
          <a:p>
            <a:pPr>
              <a:lnSpc>
                <a:spcPct val="200000"/>
              </a:lnSpc>
            </a:pPr>
            <a:r>
              <a:rPr lang="en-US" sz="1600" dirty="0">
                <a:latin typeface="Aptos Light" panose="020B0004020202020204" pitchFamily="34" charset="0"/>
              </a:rPr>
              <a:t>16pt Body text</a:t>
            </a:r>
          </a:p>
          <a:p>
            <a:pPr>
              <a:lnSpc>
                <a:spcPct val="200000"/>
              </a:lnSpc>
            </a:pPr>
            <a:r>
              <a:rPr lang="en-US" sz="1400" dirty="0">
                <a:latin typeface="Aptos Light" panose="020B0004020202020204" pitchFamily="34" charset="0"/>
              </a:rPr>
              <a:t>14pt Captions and labels</a:t>
            </a:r>
          </a:p>
        </p:txBody>
      </p:sp>
      <p:grpSp>
        <p:nvGrpSpPr>
          <p:cNvPr id="25" name="Group 24">
            <a:extLst>
              <a:ext uri="{FF2B5EF4-FFF2-40B4-BE49-F238E27FC236}">
                <a16:creationId xmlns:a16="http://schemas.microsoft.com/office/drawing/2014/main" id="{22EDC7F1-1144-9BCE-EE6E-FCDB362870A9}"/>
              </a:ext>
            </a:extLst>
          </p:cNvPr>
          <p:cNvGrpSpPr/>
          <p:nvPr/>
        </p:nvGrpSpPr>
        <p:grpSpPr>
          <a:xfrm>
            <a:off x="1540439" y="1700213"/>
            <a:ext cx="5031806" cy="3073297"/>
            <a:chOff x="1540439" y="1671637"/>
            <a:chExt cx="5031806" cy="3073297"/>
          </a:xfrm>
        </p:grpSpPr>
        <p:sp>
          <p:nvSpPr>
            <p:cNvPr id="17" name="TextBox 16">
              <a:extLst>
                <a:ext uri="{FF2B5EF4-FFF2-40B4-BE49-F238E27FC236}">
                  <a16:creationId xmlns:a16="http://schemas.microsoft.com/office/drawing/2014/main" id="{CA140484-D35B-26E0-F817-79BD3CC93AE0}"/>
                </a:ext>
              </a:extLst>
            </p:cNvPr>
            <p:cNvSpPr txBox="1"/>
            <p:nvPr/>
          </p:nvSpPr>
          <p:spPr>
            <a:xfrm>
              <a:off x="1540439" y="1671637"/>
              <a:ext cx="5031806" cy="1569660"/>
            </a:xfrm>
            <a:prstGeom prst="rect">
              <a:avLst/>
            </a:prstGeom>
            <a:noFill/>
          </p:spPr>
          <p:txBody>
            <a:bodyPr wrap="square" lIns="182880" rtlCol="0">
              <a:spAutoFit/>
            </a:bodyPr>
            <a:lstStyle/>
            <a:p>
              <a:r>
                <a:rPr lang="en-US" sz="9600" b="1" spc="300" dirty="0">
                  <a:solidFill>
                    <a:schemeClr val="bg1"/>
                  </a:solidFill>
                  <a:latin typeface="Aptos Light" panose="020B0004020202020204" pitchFamily="34" charset="0"/>
                </a:rPr>
                <a:t>Aptos</a:t>
              </a:r>
            </a:p>
          </p:txBody>
        </p:sp>
        <p:sp>
          <p:nvSpPr>
            <p:cNvPr id="18" name="TextBox 17">
              <a:extLst>
                <a:ext uri="{FF2B5EF4-FFF2-40B4-BE49-F238E27FC236}">
                  <a16:creationId xmlns:a16="http://schemas.microsoft.com/office/drawing/2014/main" id="{BBB920C7-93FD-57BF-AE41-38307AA83650}"/>
                </a:ext>
              </a:extLst>
            </p:cNvPr>
            <p:cNvSpPr txBox="1"/>
            <p:nvPr/>
          </p:nvSpPr>
          <p:spPr>
            <a:xfrm>
              <a:off x="1540440" y="3175274"/>
              <a:ext cx="1585912" cy="1323439"/>
            </a:xfrm>
            <a:prstGeom prst="rect">
              <a:avLst/>
            </a:prstGeom>
            <a:noFill/>
          </p:spPr>
          <p:txBody>
            <a:bodyPr wrap="square" lIns="182880" rtlCol="0">
              <a:spAutoFit/>
            </a:bodyPr>
            <a:lstStyle/>
            <a:p>
              <a:r>
                <a:rPr lang="en-US" sz="1600" dirty="0">
                  <a:solidFill>
                    <a:schemeClr val="bg1"/>
                  </a:solidFill>
                  <a:latin typeface="Aptos Light" panose="020B0004020202020204" pitchFamily="34" charset="0"/>
                  <a:ea typeface="Aptos Light" panose="02000000000000000000" pitchFamily="2" charset="0"/>
                </a:rPr>
                <a:t>Light</a:t>
              </a:r>
            </a:p>
            <a:p>
              <a:r>
                <a:rPr lang="en-US" sz="1600" dirty="0">
                  <a:solidFill>
                    <a:schemeClr val="bg1"/>
                  </a:solidFill>
                  <a:latin typeface="Aptos" panose="020B0004020202020204" pitchFamily="34" charset="0"/>
                  <a:ea typeface="Aptos" panose="02000000000000000000" pitchFamily="2" charset="0"/>
                </a:rPr>
                <a:t>Regular</a:t>
              </a:r>
            </a:p>
            <a:p>
              <a:r>
                <a:rPr lang="en-US" sz="1600" b="1" dirty="0">
                  <a:solidFill>
                    <a:schemeClr val="bg1"/>
                  </a:solidFill>
                  <a:latin typeface="Aptos SemiBold" panose="020B0004020202020204" pitchFamily="34" charset="0"/>
                  <a:ea typeface="Aptos Medium" panose="02000000000000000000" pitchFamily="2" charset="0"/>
                </a:rPr>
                <a:t>Semibold</a:t>
              </a:r>
            </a:p>
            <a:p>
              <a:r>
                <a:rPr lang="en-US" sz="1600" b="1" dirty="0">
                  <a:solidFill>
                    <a:schemeClr val="bg1"/>
                  </a:solidFill>
                  <a:latin typeface="Aptos" panose="020B0004020202020204" pitchFamily="34" charset="0"/>
                  <a:ea typeface="Aptos" panose="02000000000000000000" pitchFamily="2" charset="0"/>
                </a:rPr>
                <a:t>Bold</a:t>
              </a:r>
            </a:p>
            <a:p>
              <a:r>
                <a:rPr lang="en-US" sz="1600" b="1" dirty="0" err="1">
                  <a:solidFill>
                    <a:schemeClr val="bg1"/>
                  </a:solidFill>
                  <a:latin typeface="Aptos ExtraBold" panose="020B0004020202020204" pitchFamily="34" charset="0"/>
                  <a:ea typeface="Aptos Black" panose="02000000000000000000" pitchFamily="2" charset="0"/>
                </a:rPr>
                <a:t>ExtraBold</a:t>
              </a:r>
              <a:endParaRPr lang="en-US" sz="1600" b="1" dirty="0">
                <a:solidFill>
                  <a:schemeClr val="bg1"/>
                </a:solidFill>
                <a:latin typeface="Aptos ExtraBold" panose="020B0004020202020204" pitchFamily="34" charset="0"/>
                <a:ea typeface="Aptos Black" panose="02000000000000000000" pitchFamily="2" charset="0"/>
              </a:endParaRPr>
            </a:p>
          </p:txBody>
        </p:sp>
        <p:sp>
          <p:nvSpPr>
            <p:cNvPr id="19" name="TextBox 18">
              <a:extLst>
                <a:ext uri="{FF2B5EF4-FFF2-40B4-BE49-F238E27FC236}">
                  <a16:creationId xmlns:a16="http://schemas.microsoft.com/office/drawing/2014/main" id="{B240702C-1BC4-28BD-27A5-E2C4A11409EB}"/>
                </a:ext>
              </a:extLst>
            </p:cNvPr>
            <p:cNvSpPr txBox="1"/>
            <p:nvPr/>
          </p:nvSpPr>
          <p:spPr>
            <a:xfrm>
              <a:off x="2821554" y="3175274"/>
              <a:ext cx="1742088" cy="1323439"/>
            </a:xfrm>
            <a:prstGeom prst="rect">
              <a:avLst/>
            </a:prstGeom>
            <a:noFill/>
          </p:spPr>
          <p:txBody>
            <a:bodyPr wrap="square" lIns="182880" rtlCol="0">
              <a:spAutoFit/>
            </a:bodyPr>
            <a:lstStyle/>
            <a:p>
              <a:r>
                <a:rPr lang="en-US" sz="1600" i="1" dirty="0">
                  <a:solidFill>
                    <a:schemeClr val="bg1"/>
                  </a:solidFill>
                  <a:latin typeface="Aptos Light" panose="020B0004020202020204" pitchFamily="34" charset="0"/>
                  <a:ea typeface="Aptos Light" panose="02000000000000000000" pitchFamily="2" charset="0"/>
                </a:rPr>
                <a:t>Light Italic</a:t>
              </a:r>
            </a:p>
            <a:p>
              <a:r>
                <a:rPr lang="en-US" sz="1600" i="1" dirty="0">
                  <a:solidFill>
                    <a:schemeClr val="bg1"/>
                  </a:solidFill>
                  <a:latin typeface="Aptos" panose="020B0004020202020204" pitchFamily="34" charset="0"/>
                  <a:ea typeface="Aptos" panose="02000000000000000000" pitchFamily="2" charset="0"/>
                </a:rPr>
                <a:t>Italic</a:t>
              </a:r>
            </a:p>
            <a:p>
              <a:r>
                <a:rPr lang="en-US" sz="1600" b="1" i="1" dirty="0">
                  <a:solidFill>
                    <a:schemeClr val="bg1"/>
                  </a:solidFill>
                  <a:latin typeface="Aptos SemiBold" panose="020B0004020202020204" pitchFamily="34" charset="0"/>
                  <a:ea typeface="Aptos Medium" panose="02000000000000000000" pitchFamily="2" charset="0"/>
                </a:rPr>
                <a:t>SemiBold Italic</a:t>
              </a:r>
            </a:p>
            <a:p>
              <a:r>
                <a:rPr lang="en-US" sz="1600" b="1" i="1" dirty="0">
                  <a:solidFill>
                    <a:schemeClr val="bg1"/>
                  </a:solidFill>
                  <a:latin typeface="Aptos" panose="020B0004020202020204" pitchFamily="34" charset="0"/>
                  <a:ea typeface="Aptos" panose="02000000000000000000" pitchFamily="2" charset="0"/>
                </a:rPr>
                <a:t>Bold Italic</a:t>
              </a:r>
            </a:p>
            <a:p>
              <a:r>
                <a:rPr lang="en-US" sz="1600" b="1" i="1" dirty="0" err="1">
                  <a:solidFill>
                    <a:schemeClr val="bg1"/>
                  </a:solidFill>
                  <a:latin typeface="Aptos ExtraBold" panose="020B0004020202020204" pitchFamily="34" charset="0"/>
                  <a:ea typeface="Aptos Black" panose="02000000000000000000" pitchFamily="2" charset="0"/>
                </a:rPr>
                <a:t>ExtraBold</a:t>
              </a:r>
              <a:r>
                <a:rPr lang="en-US" sz="1600" b="1" i="1" dirty="0">
                  <a:solidFill>
                    <a:schemeClr val="bg1"/>
                  </a:solidFill>
                  <a:latin typeface="Aptos ExtraBold" panose="020B0004020202020204" pitchFamily="34" charset="0"/>
                  <a:ea typeface="Aptos Black" panose="02000000000000000000" pitchFamily="2" charset="0"/>
                </a:rPr>
                <a:t> Italic</a:t>
              </a:r>
            </a:p>
          </p:txBody>
        </p:sp>
        <p:sp>
          <p:nvSpPr>
            <p:cNvPr id="20" name="TextBox 19">
              <a:extLst>
                <a:ext uri="{FF2B5EF4-FFF2-40B4-BE49-F238E27FC236}">
                  <a16:creationId xmlns:a16="http://schemas.microsoft.com/office/drawing/2014/main" id="{5F0352D2-149E-98CE-782E-4E50280B52ED}"/>
                </a:ext>
              </a:extLst>
            </p:cNvPr>
            <p:cNvSpPr txBox="1"/>
            <p:nvPr/>
          </p:nvSpPr>
          <p:spPr>
            <a:xfrm>
              <a:off x="4583678" y="3175274"/>
              <a:ext cx="1871658" cy="1569660"/>
            </a:xfrm>
            <a:prstGeom prst="rect">
              <a:avLst/>
            </a:prstGeom>
            <a:noFill/>
          </p:spPr>
          <p:txBody>
            <a:bodyPr wrap="square" lIns="182880" rtlCol="0">
              <a:spAutoFit/>
            </a:bodyPr>
            <a:lstStyle/>
            <a:p>
              <a:r>
                <a:rPr lang="en-US" sz="1600" dirty="0" err="1">
                  <a:solidFill>
                    <a:schemeClr val="bg1"/>
                  </a:solidFill>
                  <a:latin typeface="Aptos Light" panose="020B0004020202020204" pitchFamily="34" charset="0"/>
                  <a:ea typeface="Aptos" panose="02000000000000000000" pitchFamily="2" charset="0"/>
                </a:rPr>
                <a:t>AaBbCcDdEe</a:t>
              </a:r>
              <a:endParaRPr lang="en-US" sz="1600" dirty="0">
                <a:solidFill>
                  <a:schemeClr val="bg1"/>
                </a:solidFill>
                <a:latin typeface="Aptos Light" panose="020B0004020202020204" pitchFamily="34" charset="0"/>
                <a:ea typeface="Aptos" panose="02000000000000000000" pitchFamily="2" charset="0"/>
              </a:endParaRPr>
            </a:p>
            <a:p>
              <a:r>
                <a:rPr lang="en-US" sz="1600" dirty="0" err="1">
                  <a:solidFill>
                    <a:schemeClr val="bg1"/>
                  </a:solidFill>
                  <a:latin typeface="Aptos Light" panose="020B0004020202020204" pitchFamily="34" charset="0"/>
                  <a:ea typeface="Aptos" panose="02000000000000000000" pitchFamily="2" charset="0"/>
                </a:rPr>
                <a:t>FfGgHhIiJjKk</a:t>
              </a:r>
              <a:endParaRPr lang="en-US" sz="1600" dirty="0">
                <a:solidFill>
                  <a:schemeClr val="bg1"/>
                </a:solidFill>
                <a:latin typeface="Aptos Light" panose="020B0004020202020204" pitchFamily="34" charset="0"/>
                <a:ea typeface="Aptos" panose="02000000000000000000" pitchFamily="2" charset="0"/>
              </a:endParaRPr>
            </a:p>
            <a:p>
              <a:r>
                <a:rPr lang="en-US" sz="1600" dirty="0" err="1">
                  <a:solidFill>
                    <a:schemeClr val="bg1"/>
                  </a:solidFill>
                  <a:latin typeface="Aptos Light" panose="020B0004020202020204" pitchFamily="34" charset="0"/>
                  <a:ea typeface="Aptos" panose="02000000000000000000" pitchFamily="2" charset="0"/>
                </a:rPr>
                <a:t>LlMmNnOoPp</a:t>
              </a:r>
              <a:endParaRPr lang="en-US" sz="1600" dirty="0">
                <a:solidFill>
                  <a:schemeClr val="bg1"/>
                </a:solidFill>
                <a:latin typeface="Aptos Light" panose="020B0004020202020204" pitchFamily="34" charset="0"/>
                <a:ea typeface="Aptos" panose="02000000000000000000" pitchFamily="2" charset="0"/>
              </a:endParaRPr>
            </a:p>
            <a:p>
              <a:r>
                <a:rPr lang="en-US" sz="1600" dirty="0" err="1">
                  <a:solidFill>
                    <a:schemeClr val="bg1"/>
                  </a:solidFill>
                  <a:latin typeface="Aptos Light" panose="020B0004020202020204" pitchFamily="34" charset="0"/>
                  <a:ea typeface="Aptos" panose="02000000000000000000" pitchFamily="2" charset="0"/>
                </a:rPr>
                <a:t>QqRrSsTtUu</a:t>
              </a:r>
              <a:endParaRPr lang="en-US" sz="1600" dirty="0">
                <a:solidFill>
                  <a:schemeClr val="bg1"/>
                </a:solidFill>
                <a:latin typeface="Aptos Light" panose="020B0004020202020204" pitchFamily="34" charset="0"/>
                <a:ea typeface="Aptos" panose="02000000000000000000" pitchFamily="2" charset="0"/>
              </a:endParaRPr>
            </a:p>
            <a:p>
              <a:r>
                <a:rPr lang="en-US" sz="1600" dirty="0" err="1">
                  <a:solidFill>
                    <a:schemeClr val="bg1"/>
                  </a:solidFill>
                  <a:latin typeface="Aptos Light" panose="020B0004020202020204" pitchFamily="34" charset="0"/>
                  <a:ea typeface="Aptos" panose="02000000000000000000" pitchFamily="2" charset="0"/>
                </a:rPr>
                <a:t>VvWwXxYyZz</a:t>
              </a:r>
              <a:endParaRPr lang="en-US" sz="1600" dirty="0">
                <a:solidFill>
                  <a:schemeClr val="bg1"/>
                </a:solidFill>
                <a:latin typeface="Aptos Light" panose="020B0004020202020204" pitchFamily="34" charset="0"/>
                <a:ea typeface="Aptos" panose="02000000000000000000" pitchFamily="2" charset="0"/>
              </a:endParaRPr>
            </a:p>
            <a:p>
              <a:r>
                <a:rPr lang="en-US" sz="1600" dirty="0">
                  <a:solidFill>
                    <a:schemeClr val="bg1"/>
                  </a:solidFill>
                  <a:latin typeface="Aptos Light" panose="020B0004020202020204" pitchFamily="34" charset="0"/>
                  <a:ea typeface="Aptos" panose="02000000000000000000" pitchFamily="2" charset="0"/>
                </a:rPr>
                <a:t>0123456789</a:t>
              </a:r>
            </a:p>
          </p:txBody>
        </p:sp>
      </p:grpSp>
    </p:spTree>
    <p:extLst>
      <p:ext uri="{BB962C8B-B14F-4D97-AF65-F5344CB8AC3E}">
        <p14:creationId xmlns:p14="http://schemas.microsoft.com/office/powerpoint/2010/main" val="3521900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E1EB124-60F5-A872-EE6B-0725021D6C2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FE18B9D-5A32-7C39-5E0A-7F12698DC064}"/>
              </a:ext>
            </a:extLst>
          </p:cNvPr>
          <p:cNvSpPr/>
          <p:nvPr/>
        </p:nvSpPr>
        <p:spPr>
          <a:xfrm flipH="1">
            <a:off x="-101601" y="0"/>
            <a:ext cx="791147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FD415027-B941-BF4C-14F4-40693BAB271E}"/>
              </a:ext>
            </a:extLst>
          </p:cNvPr>
          <p:cNvSpPr>
            <a:spLocks noGrp="1"/>
          </p:cNvSpPr>
          <p:nvPr>
            <p:ph type="title"/>
          </p:nvPr>
        </p:nvSpPr>
        <p:spPr/>
        <p:txBody>
          <a:bodyPr/>
          <a:lstStyle/>
          <a:p>
            <a:r>
              <a:rPr lang="en-US" dirty="0">
                <a:solidFill>
                  <a:schemeClr val="bg1"/>
                </a:solidFill>
              </a:rPr>
              <a:t>Consistent use of ORNL colors plays </a:t>
            </a:r>
            <a:br>
              <a:rPr lang="en-US" dirty="0">
                <a:solidFill>
                  <a:schemeClr val="bg1"/>
                </a:solidFill>
              </a:rPr>
            </a:br>
            <a:r>
              <a:rPr lang="en-US" dirty="0">
                <a:solidFill>
                  <a:schemeClr val="bg1"/>
                </a:solidFill>
              </a:rPr>
              <a:t>a significant role in brand recognition</a:t>
            </a:r>
          </a:p>
        </p:txBody>
      </p:sp>
      <p:sp>
        <p:nvSpPr>
          <p:cNvPr id="5" name="Content Placeholder 4">
            <a:extLst>
              <a:ext uri="{FF2B5EF4-FFF2-40B4-BE49-F238E27FC236}">
                <a16:creationId xmlns:a16="http://schemas.microsoft.com/office/drawing/2014/main" id="{6159747E-6601-6B1F-E9B4-73D49E645073}"/>
              </a:ext>
            </a:extLst>
          </p:cNvPr>
          <p:cNvSpPr>
            <a:spLocks noGrp="1"/>
          </p:cNvSpPr>
          <p:nvPr>
            <p:ph idx="1"/>
          </p:nvPr>
        </p:nvSpPr>
        <p:spPr/>
        <p:txBody>
          <a:bodyPr/>
          <a:lstStyle/>
          <a:p>
            <a:r>
              <a:rPr lang="en-US" dirty="0"/>
              <a:t> </a:t>
            </a:r>
          </a:p>
        </p:txBody>
      </p:sp>
      <p:pic>
        <p:nvPicPr>
          <p:cNvPr id="6" name="Graphic 5">
            <a:extLst>
              <a:ext uri="{FF2B5EF4-FFF2-40B4-BE49-F238E27FC236}">
                <a16:creationId xmlns:a16="http://schemas.microsoft.com/office/drawing/2014/main" id="{F9F295B9-FA53-B055-735B-AC62C7AC6F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grpSp>
        <p:nvGrpSpPr>
          <p:cNvPr id="93" name="Group 92">
            <a:extLst>
              <a:ext uri="{FF2B5EF4-FFF2-40B4-BE49-F238E27FC236}">
                <a16:creationId xmlns:a16="http://schemas.microsoft.com/office/drawing/2014/main" id="{FEA4A542-5382-5954-AF55-F2308F8BAF9C}"/>
              </a:ext>
            </a:extLst>
          </p:cNvPr>
          <p:cNvGrpSpPr/>
          <p:nvPr/>
        </p:nvGrpSpPr>
        <p:grpSpPr>
          <a:xfrm>
            <a:off x="479254" y="1669358"/>
            <a:ext cx="6635650" cy="4615398"/>
            <a:chOff x="374750" y="1669358"/>
            <a:chExt cx="6635650" cy="4615398"/>
          </a:xfrm>
        </p:grpSpPr>
        <p:grpSp>
          <p:nvGrpSpPr>
            <p:cNvPr id="76" name="Group 75">
              <a:extLst>
                <a:ext uri="{FF2B5EF4-FFF2-40B4-BE49-F238E27FC236}">
                  <a16:creationId xmlns:a16="http://schemas.microsoft.com/office/drawing/2014/main" id="{4E1D3B1B-D458-DF43-AF9F-C6E50932EE6B}"/>
                </a:ext>
              </a:extLst>
            </p:cNvPr>
            <p:cNvGrpSpPr/>
            <p:nvPr/>
          </p:nvGrpSpPr>
          <p:grpSpPr>
            <a:xfrm>
              <a:off x="2834717" y="1669358"/>
              <a:ext cx="2368264" cy="4615398"/>
              <a:chOff x="6211597" y="1755215"/>
              <a:chExt cx="2409802" cy="4696349"/>
            </a:xfrm>
          </p:grpSpPr>
          <p:grpSp>
            <p:nvGrpSpPr>
              <p:cNvPr id="77" name="Group 76">
                <a:extLst>
                  <a:ext uri="{FF2B5EF4-FFF2-40B4-BE49-F238E27FC236}">
                    <a16:creationId xmlns:a16="http://schemas.microsoft.com/office/drawing/2014/main" id="{9D6045E6-B05E-A17A-FA07-20369C48876B}"/>
                  </a:ext>
                </a:extLst>
              </p:cNvPr>
              <p:cNvGrpSpPr/>
              <p:nvPr/>
            </p:nvGrpSpPr>
            <p:grpSpPr>
              <a:xfrm>
                <a:off x="6211597" y="1755215"/>
                <a:ext cx="2409802" cy="4499936"/>
                <a:chOff x="5012974" y="1638852"/>
                <a:chExt cx="2409802" cy="4499936"/>
              </a:xfrm>
            </p:grpSpPr>
            <p:pic>
              <p:nvPicPr>
                <p:cNvPr id="82" name="Picture 81" descr="Chart&#10;&#10;AI-generated content may be incorrect.">
                  <a:extLst>
                    <a:ext uri="{FF2B5EF4-FFF2-40B4-BE49-F238E27FC236}">
                      <a16:creationId xmlns:a16="http://schemas.microsoft.com/office/drawing/2014/main" id="{D916F81F-8E66-4AD8-DDAA-5E2B339BA9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2974" y="1638852"/>
                  <a:ext cx="2409802" cy="4499936"/>
                </a:xfrm>
                <a:prstGeom prst="rect">
                  <a:avLst/>
                </a:prstGeom>
              </p:spPr>
            </p:pic>
            <p:sp>
              <p:nvSpPr>
                <p:cNvPr id="83" name="Rectangle 82">
                  <a:extLst>
                    <a:ext uri="{FF2B5EF4-FFF2-40B4-BE49-F238E27FC236}">
                      <a16:creationId xmlns:a16="http://schemas.microsoft.com/office/drawing/2014/main" id="{D604E4D5-8B1B-4421-F173-045DF1C56C67}"/>
                    </a:ext>
                  </a:extLst>
                </p:cNvPr>
                <p:cNvSpPr/>
                <p:nvPr/>
              </p:nvSpPr>
              <p:spPr>
                <a:xfrm>
                  <a:off x="5062526" y="5360894"/>
                  <a:ext cx="2306462" cy="304800"/>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ptos Light" panose="020B0004020202020204" pitchFamily="34" charset="0"/>
                  </a:endParaRPr>
                </a:p>
              </p:txBody>
            </p:sp>
          </p:grpSp>
          <p:sp>
            <p:nvSpPr>
              <p:cNvPr id="78" name="Rectangle 77">
                <a:extLst>
                  <a:ext uri="{FF2B5EF4-FFF2-40B4-BE49-F238E27FC236}">
                    <a16:creationId xmlns:a16="http://schemas.microsoft.com/office/drawing/2014/main" id="{429D500E-C7A8-4ECC-FF26-76FB23774F57}"/>
                  </a:ext>
                </a:extLst>
              </p:cNvPr>
              <p:cNvSpPr/>
              <p:nvPr/>
            </p:nvSpPr>
            <p:spPr>
              <a:xfrm>
                <a:off x="6270113" y="2559349"/>
                <a:ext cx="2270604" cy="1035320"/>
              </a:xfrm>
              <a:prstGeom prst="rect">
                <a:avLst/>
              </a:prstGeom>
              <a:solidFill>
                <a:srgbClr val="ECECEC">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ptos Light" panose="020B0004020202020204" pitchFamily="34" charset="0"/>
                </a:endParaRPr>
              </a:p>
            </p:txBody>
          </p:sp>
          <p:pic>
            <p:nvPicPr>
              <p:cNvPr id="79" name="Picture 78" descr="Chart&#10;&#10;AI-generated content may be incorrect.">
                <a:extLst>
                  <a:ext uri="{FF2B5EF4-FFF2-40B4-BE49-F238E27FC236}">
                    <a16:creationId xmlns:a16="http://schemas.microsoft.com/office/drawing/2014/main" id="{7CC3E368-EEE3-53CD-C176-8A6D42A6502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211597" y="4718958"/>
                <a:ext cx="2409802" cy="1732606"/>
              </a:xfrm>
              <a:prstGeom prst="rect">
                <a:avLst/>
              </a:prstGeom>
            </p:spPr>
          </p:pic>
          <p:sp>
            <p:nvSpPr>
              <p:cNvPr id="80" name="Rectangle 79">
                <a:extLst>
                  <a:ext uri="{FF2B5EF4-FFF2-40B4-BE49-F238E27FC236}">
                    <a16:creationId xmlns:a16="http://schemas.microsoft.com/office/drawing/2014/main" id="{9F81B564-83AA-FBCC-2981-7FF243CC093A}"/>
                  </a:ext>
                </a:extLst>
              </p:cNvPr>
              <p:cNvSpPr/>
              <p:nvPr/>
            </p:nvSpPr>
            <p:spPr>
              <a:xfrm>
                <a:off x="6270113" y="4990367"/>
                <a:ext cx="2270604" cy="327108"/>
              </a:xfrm>
              <a:prstGeom prst="rect">
                <a:avLst/>
              </a:prstGeom>
              <a:solidFill>
                <a:srgbClr val="ECECEC">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ptos Light" panose="020B0004020202020204" pitchFamily="34" charset="0"/>
                </a:endParaRPr>
              </a:p>
            </p:txBody>
          </p:sp>
          <p:sp>
            <p:nvSpPr>
              <p:cNvPr id="81" name="Rectangle 80">
                <a:extLst>
                  <a:ext uri="{FF2B5EF4-FFF2-40B4-BE49-F238E27FC236}">
                    <a16:creationId xmlns:a16="http://schemas.microsoft.com/office/drawing/2014/main" id="{96DD7E47-BC05-0A8C-2E8C-9317060B6B69}"/>
                  </a:ext>
                </a:extLst>
              </p:cNvPr>
              <p:cNvSpPr/>
              <p:nvPr/>
            </p:nvSpPr>
            <p:spPr>
              <a:xfrm>
                <a:off x="6249898" y="5645301"/>
                <a:ext cx="2306462" cy="304800"/>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ptos Light" panose="020B0004020202020204" pitchFamily="34" charset="0"/>
                </a:endParaRPr>
              </a:p>
            </p:txBody>
          </p:sp>
        </p:grpSp>
        <p:sp>
          <p:nvSpPr>
            <p:cNvPr id="10" name="TextBox 9">
              <a:extLst>
                <a:ext uri="{FF2B5EF4-FFF2-40B4-BE49-F238E27FC236}">
                  <a16:creationId xmlns:a16="http://schemas.microsoft.com/office/drawing/2014/main" id="{2DCAEFA0-57CD-88A8-7477-1E222B799603}"/>
                </a:ext>
              </a:extLst>
            </p:cNvPr>
            <p:cNvSpPr txBox="1"/>
            <p:nvPr/>
          </p:nvSpPr>
          <p:spPr>
            <a:xfrm>
              <a:off x="5527512" y="2127867"/>
              <a:ext cx="1371001" cy="840230"/>
            </a:xfrm>
            <a:prstGeom prst="rect">
              <a:avLst/>
            </a:prstGeom>
            <a:noFill/>
          </p:spPr>
          <p:txBody>
            <a:bodyPr wrap="square">
              <a:spAutoFit/>
            </a:bodyPr>
            <a:lstStyle/>
            <a:p>
              <a:pPr>
                <a:lnSpc>
                  <a:spcPct val="90000"/>
                </a:lnSpc>
                <a:spcBef>
                  <a:spcPts val="1200"/>
                </a:spcBef>
                <a:spcAft>
                  <a:spcPts val="60"/>
                </a:spcAft>
              </a:pPr>
              <a:br>
                <a:rPr lang="en-US" sz="1800" dirty="0">
                  <a:solidFill>
                    <a:schemeClr val="bg1"/>
                  </a:solidFill>
                  <a:latin typeface="+mj-lt"/>
                </a:rPr>
              </a:br>
              <a:r>
                <a:rPr lang="en-US" sz="1800" dirty="0">
                  <a:solidFill>
                    <a:schemeClr val="bg1"/>
                  </a:solidFill>
                  <a:latin typeface="+mj-lt"/>
                </a:rPr>
                <a:t>Standard </a:t>
              </a:r>
              <a:br>
                <a:rPr lang="en-US" sz="1800" dirty="0">
                  <a:solidFill>
                    <a:schemeClr val="bg1"/>
                  </a:solidFill>
                  <a:latin typeface="+mj-lt"/>
                </a:rPr>
              </a:br>
              <a:r>
                <a:rPr lang="en-US" sz="1800" dirty="0">
                  <a:solidFill>
                    <a:schemeClr val="bg1"/>
                  </a:solidFill>
                  <a:latin typeface="+mj-lt"/>
                </a:rPr>
                <a:t>Text Color</a:t>
              </a:r>
            </a:p>
          </p:txBody>
        </p:sp>
        <p:sp>
          <p:nvSpPr>
            <p:cNvPr id="20" name="Freeform 19">
              <a:extLst>
                <a:ext uri="{FF2B5EF4-FFF2-40B4-BE49-F238E27FC236}">
                  <a16:creationId xmlns:a16="http://schemas.microsoft.com/office/drawing/2014/main" id="{139C7C92-02C1-F8CF-A6A4-2488BE1BBCEB}"/>
                </a:ext>
              </a:extLst>
            </p:cNvPr>
            <p:cNvSpPr/>
            <p:nvPr/>
          </p:nvSpPr>
          <p:spPr>
            <a:xfrm>
              <a:off x="3256269" y="2413000"/>
              <a:ext cx="2203588" cy="181813"/>
            </a:xfrm>
            <a:custGeom>
              <a:avLst/>
              <a:gdLst>
                <a:gd name="connsiteX0" fmla="*/ 0 w 2468880"/>
                <a:gd name="connsiteY0" fmla="*/ 0 h 162560"/>
                <a:gd name="connsiteX1" fmla="*/ 0 w 2468880"/>
                <a:gd name="connsiteY1" fmla="*/ 162560 h 162560"/>
                <a:gd name="connsiteX2" fmla="*/ 2468880 w 2468880"/>
                <a:gd name="connsiteY2" fmla="*/ 162560 h 162560"/>
              </a:gdLst>
              <a:ahLst/>
              <a:cxnLst>
                <a:cxn ang="0">
                  <a:pos x="connsiteX0" y="connsiteY0"/>
                </a:cxn>
                <a:cxn ang="0">
                  <a:pos x="connsiteX1" y="connsiteY1"/>
                </a:cxn>
                <a:cxn ang="0">
                  <a:pos x="connsiteX2" y="connsiteY2"/>
                </a:cxn>
              </a:cxnLst>
              <a:rect l="l" t="t" r="r" b="b"/>
              <a:pathLst>
                <a:path w="2468880" h="162560">
                  <a:moveTo>
                    <a:pt x="0" y="0"/>
                  </a:moveTo>
                  <a:lnTo>
                    <a:pt x="0" y="162560"/>
                  </a:lnTo>
                  <a:lnTo>
                    <a:pt x="2468880" y="162560"/>
                  </a:lnTo>
                </a:path>
              </a:pathLst>
            </a:cu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ptos Light" panose="020B0004020202020204" pitchFamily="34" charset="0"/>
              </a:endParaRPr>
            </a:p>
          </p:txBody>
        </p:sp>
        <p:sp>
          <p:nvSpPr>
            <p:cNvPr id="25" name="TextBox 24">
              <a:extLst>
                <a:ext uri="{FF2B5EF4-FFF2-40B4-BE49-F238E27FC236}">
                  <a16:creationId xmlns:a16="http://schemas.microsoft.com/office/drawing/2014/main" id="{7289DCAB-7F7D-16ED-79DF-42662D283F40}"/>
                </a:ext>
              </a:extLst>
            </p:cNvPr>
            <p:cNvSpPr txBox="1"/>
            <p:nvPr/>
          </p:nvSpPr>
          <p:spPr>
            <a:xfrm>
              <a:off x="374750" y="2065372"/>
              <a:ext cx="1632581" cy="535531"/>
            </a:xfrm>
            <a:prstGeom prst="rect">
              <a:avLst/>
            </a:prstGeom>
            <a:noFill/>
          </p:spPr>
          <p:txBody>
            <a:bodyPr wrap="square">
              <a:spAutoFit/>
            </a:bodyPr>
            <a:lstStyle/>
            <a:p>
              <a:pPr>
                <a:lnSpc>
                  <a:spcPct val="90000"/>
                </a:lnSpc>
                <a:spcBef>
                  <a:spcPts val="1200"/>
                </a:spcBef>
                <a:spcAft>
                  <a:spcPts val="60"/>
                </a:spcAft>
              </a:pPr>
              <a:r>
                <a:rPr lang="en-US" sz="1600" b="1" spc="300" dirty="0">
                  <a:solidFill>
                    <a:schemeClr val="accent4"/>
                  </a:solidFill>
                  <a:latin typeface="+mj-lt"/>
                </a:rPr>
                <a:t>PRIMARY</a:t>
              </a:r>
              <a:br>
                <a:rPr lang="en-US" sz="1600" b="1" spc="300" dirty="0">
                  <a:solidFill>
                    <a:schemeClr val="accent4"/>
                  </a:solidFill>
                  <a:latin typeface="+mj-lt"/>
                </a:rPr>
              </a:br>
              <a:r>
                <a:rPr lang="en-US" sz="1600" b="1" spc="300" dirty="0">
                  <a:solidFill>
                    <a:schemeClr val="accent4"/>
                  </a:solidFill>
                  <a:latin typeface="+mj-lt"/>
                </a:rPr>
                <a:t>COLORS</a:t>
              </a:r>
            </a:p>
          </p:txBody>
        </p:sp>
        <p:sp>
          <p:nvSpPr>
            <p:cNvPr id="34" name="Freeform 33">
              <a:extLst>
                <a:ext uri="{FF2B5EF4-FFF2-40B4-BE49-F238E27FC236}">
                  <a16:creationId xmlns:a16="http://schemas.microsoft.com/office/drawing/2014/main" id="{F1281CF6-D74E-37FA-0257-5A2A2D2BA305}"/>
                </a:ext>
              </a:extLst>
            </p:cNvPr>
            <p:cNvSpPr/>
            <p:nvPr/>
          </p:nvSpPr>
          <p:spPr>
            <a:xfrm>
              <a:off x="2700671" y="3810214"/>
              <a:ext cx="235358" cy="385131"/>
            </a:xfrm>
            <a:custGeom>
              <a:avLst/>
              <a:gdLst>
                <a:gd name="connsiteX0" fmla="*/ 0 w 239486"/>
                <a:gd name="connsiteY0" fmla="*/ 0 h 391886"/>
                <a:gd name="connsiteX1" fmla="*/ 0 w 239486"/>
                <a:gd name="connsiteY1" fmla="*/ 391886 h 391886"/>
                <a:gd name="connsiteX2" fmla="*/ 239486 w 239486"/>
                <a:gd name="connsiteY2" fmla="*/ 391886 h 391886"/>
              </a:gdLst>
              <a:ahLst/>
              <a:cxnLst>
                <a:cxn ang="0">
                  <a:pos x="connsiteX0" y="connsiteY0"/>
                </a:cxn>
                <a:cxn ang="0">
                  <a:pos x="connsiteX1" y="connsiteY1"/>
                </a:cxn>
                <a:cxn ang="0">
                  <a:pos x="connsiteX2" y="connsiteY2"/>
                </a:cxn>
              </a:cxnLst>
              <a:rect l="l" t="t" r="r" b="b"/>
              <a:pathLst>
                <a:path w="239486" h="391886">
                  <a:moveTo>
                    <a:pt x="0" y="0"/>
                  </a:moveTo>
                  <a:lnTo>
                    <a:pt x="0" y="391886"/>
                  </a:lnTo>
                  <a:lnTo>
                    <a:pt x="239486" y="391886"/>
                  </a:lnTo>
                </a:path>
              </a:pathLst>
            </a:cu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ptos Light" panose="020B0004020202020204" pitchFamily="34" charset="0"/>
              </a:endParaRPr>
            </a:p>
          </p:txBody>
        </p:sp>
        <p:grpSp>
          <p:nvGrpSpPr>
            <p:cNvPr id="39" name="Group 38">
              <a:extLst>
                <a:ext uri="{FF2B5EF4-FFF2-40B4-BE49-F238E27FC236}">
                  <a16:creationId xmlns:a16="http://schemas.microsoft.com/office/drawing/2014/main" id="{1864EE74-BF3B-9386-AEF9-A66A9BBB613C}"/>
                </a:ext>
              </a:extLst>
            </p:cNvPr>
            <p:cNvGrpSpPr/>
            <p:nvPr/>
          </p:nvGrpSpPr>
          <p:grpSpPr>
            <a:xfrm>
              <a:off x="4136407" y="3806527"/>
              <a:ext cx="636535" cy="69126"/>
              <a:chOff x="6337495" y="3813506"/>
              <a:chExt cx="647700" cy="70338"/>
            </a:xfrm>
          </p:grpSpPr>
          <p:sp>
            <p:nvSpPr>
              <p:cNvPr id="35" name="Freeform 34">
                <a:extLst>
                  <a:ext uri="{FF2B5EF4-FFF2-40B4-BE49-F238E27FC236}">
                    <a16:creationId xmlns:a16="http://schemas.microsoft.com/office/drawing/2014/main" id="{AAC30D34-0BA8-4FDC-1CF2-7D09398347CE}"/>
                  </a:ext>
                </a:extLst>
              </p:cNvPr>
              <p:cNvSpPr/>
              <p:nvPr/>
            </p:nvSpPr>
            <p:spPr>
              <a:xfrm>
                <a:off x="6337495" y="3813506"/>
                <a:ext cx="0" cy="70338"/>
              </a:xfrm>
              <a:custGeom>
                <a:avLst/>
                <a:gdLst>
                  <a:gd name="connsiteX0" fmla="*/ 0 w 0"/>
                  <a:gd name="connsiteY0" fmla="*/ 70338 h 70338"/>
                  <a:gd name="connsiteX1" fmla="*/ 0 w 0"/>
                  <a:gd name="connsiteY1" fmla="*/ 0 h 70338"/>
                </a:gdLst>
                <a:ahLst/>
                <a:cxnLst>
                  <a:cxn ang="0">
                    <a:pos x="connsiteX0" y="connsiteY0"/>
                  </a:cxn>
                  <a:cxn ang="0">
                    <a:pos x="connsiteX1" y="connsiteY1"/>
                  </a:cxn>
                </a:cxnLst>
                <a:rect l="l" t="t" r="r" b="b"/>
                <a:pathLst>
                  <a:path h="70338">
                    <a:moveTo>
                      <a:pt x="0" y="70338"/>
                    </a:moveTo>
                    <a:lnTo>
                      <a:pt x="0" y="0"/>
                    </a:lnTo>
                  </a:path>
                </a:pathLst>
              </a:cu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ptos Light" panose="020B0004020202020204" pitchFamily="34" charset="0"/>
                </a:endParaRPr>
              </a:p>
            </p:txBody>
          </p:sp>
          <p:sp>
            <p:nvSpPr>
              <p:cNvPr id="36" name="Freeform 35">
                <a:extLst>
                  <a:ext uri="{FF2B5EF4-FFF2-40B4-BE49-F238E27FC236}">
                    <a16:creationId xmlns:a16="http://schemas.microsoft.com/office/drawing/2014/main" id="{EFD31623-40CF-2E65-7FBA-FBA7A66E4333}"/>
                  </a:ext>
                </a:extLst>
              </p:cNvPr>
              <p:cNvSpPr/>
              <p:nvPr/>
            </p:nvSpPr>
            <p:spPr>
              <a:xfrm>
                <a:off x="6550220" y="3813506"/>
                <a:ext cx="0" cy="70338"/>
              </a:xfrm>
              <a:custGeom>
                <a:avLst/>
                <a:gdLst>
                  <a:gd name="connsiteX0" fmla="*/ 0 w 0"/>
                  <a:gd name="connsiteY0" fmla="*/ 70338 h 70338"/>
                  <a:gd name="connsiteX1" fmla="*/ 0 w 0"/>
                  <a:gd name="connsiteY1" fmla="*/ 0 h 70338"/>
                </a:gdLst>
                <a:ahLst/>
                <a:cxnLst>
                  <a:cxn ang="0">
                    <a:pos x="connsiteX0" y="connsiteY0"/>
                  </a:cxn>
                  <a:cxn ang="0">
                    <a:pos x="connsiteX1" y="connsiteY1"/>
                  </a:cxn>
                </a:cxnLst>
                <a:rect l="l" t="t" r="r" b="b"/>
                <a:pathLst>
                  <a:path h="70338">
                    <a:moveTo>
                      <a:pt x="0" y="70338"/>
                    </a:moveTo>
                    <a:lnTo>
                      <a:pt x="0" y="0"/>
                    </a:lnTo>
                  </a:path>
                </a:pathLst>
              </a:cu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ptos Light" panose="020B0004020202020204" pitchFamily="34" charset="0"/>
                </a:endParaRPr>
              </a:p>
            </p:txBody>
          </p:sp>
          <p:sp>
            <p:nvSpPr>
              <p:cNvPr id="37" name="Freeform 36">
                <a:extLst>
                  <a:ext uri="{FF2B5EF4-FFF2-40B4-BE49-F238E27FC236}">
                    <a16:creationId xmlns:a16="http://schemas.microsoft.com/office/drawing/2014/main" id="{494BCFA8-4AA8-791B-9562-44C2DC26F937}"/>
                  </a:ext>
                </a:extLst>
              </p:cNvPr>
              <p:cNvSpPr/>
              <p:nvPr/>
            </p:nvSpPr>
            <p:spPr>
              <a:xfrm>
                <a:off x="6772470" y="3813506"/>
                <a:ext cx="0" cy="70338"/>
              </a:xfrm>
              <a:custGeom>
                <a:avLst/>
                <a:gdLst>
                  <a:gd name="connsiteX0" fmla="*/ 0 w 0"/>
                  <a:gd name="connsiteY0" fmla="*/ 70338 h 70338"/>
                  <a:gd name="connsiteX1" fmla="*/ 0 w 0"/>
                  <a:gd name="connsiteY1" fmla="*/ 0 h 70338"/>
                </a:gdLst>
                <a:ahLst/>
                <a:cxnLst>
                  <a:cxn ang="0">
                    <a:pos x="connsiteX0" y="connsiteY0"/>
                  </a:cxn>
                  <a:cxn ang="0">
                    <a:pos x="connsiteX1" y="connsiteY1"/>
                  </a:cxn>
                </a:cxnLst>
                <a:rect l="l" t="t" r="r" b="b"/>
                <a:pathLst>
                  <a:path h="70338">
                    <a:moveTo>
                      <a:pt x="0" y="70338"/>
                    </a:moveTo>
                    <a:lnTo>
                      <a:pt x="0" y="0"/>
                    </a:lnTo>
                  </a:path>
                </a:pathLst>
              </a:cu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ptos Light" panose="020B0004020202020204" pitchFamily="34" charset="0"/>
                </a:endParaRPr>
              </a:p>
            </p:txBody>
          </p:sp>
          <p:sp>
            <p:nvSpPr>
              <p:cNvPr id="38" name="Freeform 37">
                <a:extLst>
                  <a:ext uri="{FF2B5EF4-FFF2-40B4-BE49-F238E27FC236}">
                    <a16:creationId xmlns:a16="http://schemas.microsoft.com/office/drawing/2014/main" id="{D0F396C1-789D-BEAC-A26A-1676E34A3180}"/>
                  </a:ext>
                </a:extLst>
              </p:cNvPr>
              <p:cNvSpPr/>
              <p:nvPr/>
            </p:nvSpPr>
            <p:spPr>
              <a:xfrm>
                <a:off x="6985195" y="3813506"/>
                <a:ext cx="0" cy="70338"/>
              </a:xfrm>
              <a:custGeom>
                <a:avLst/>
                <a:gdLst>
                  <a:gd name="connsiteX0" fmla="*/ 0 w 0"/>
                  <a:gd name="connsiteY0" fmla="*/ 70338 h 70338"/>
                  <a:gd name="connsiteX1" fmla="*/ 0 w 0"/>
                  <a:gd name="connsiteY1" fmla="*/ 0 h 70338"/>
                </a:gdLst>
                <a:ahLst/>
                <a:cxnLst>
                  <a:cxn ang="0">
                    <a:pos x="connsiteX0" y="connsiteY0"/>
                  </a:cxn>
                  <a:cxn ang="0">
                    <a:pos x="connsiteX1" y="connsiteY1"/>
                  </a:cxn>
                </a:cxnLst>
                <a:rect l="l" t="t" r="r" b="b"/>
                <a:pathLst>
                  <a:path h="70338">
                    <a:moveTo>
                      <a:pt x="0" y="70338"/>
                    </a:moveTo>
                    <a:lnTo>
                      <a:pt x="0" y="0"/>
                    </a:lnTo>
                  </a:path>
                </a:pathLst>
              </a:cu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ptos Light" panose="020B0004020202020204" pitchFamily="34" charset="0"/>
                </a:endParaRPr>
              </a:p>
            </p:txBody>
          </p:sp>
        </p:grpSp>
        <p:grpSp>
          <p:nvGrpSpPr>
            <p:cNvPr id="64" name="Group 63">
              <a:extLst>
                <a:ext uri="{FF2B5EF4-FFF2-40B4-BE49-F238E27FC236}">
                  <a16:creationId xmlns:a16="http://schemas.microsoft.com/office/drawing/2014/main" id="{FECC62F7-7E23-BBC3-AF31-AE45230E6E82}"/>
                </a:ext>
              </a:extLst>
            </p:cNvPr>
            <p:cNvGrpSpPr/>
            <p:nvPr/>
          </p:nvGrpSpPr>
          <p:grpSpPr>
            <a:xfrm>
              <a:off x="3479631" y="4287889"/>
              <a:ext cx="427477" cy="79814"/>
              <a:chOff x="7688518" y="4082269"/>
              <a:chExt cx="434975" cy="70338"/>
            </a:xfrm>
          </p:grpSpPr>
          <p:sp>
            <p:nvSpPr>
              <p:cNvPr id="60" name="Freeform 59">
                <a:extLst>
                  <a:ext uri="{FF2B5EF4-FFF2-40B4-BE49-F238E27FC236}">
                    <a16:creationId xmlns:a16="http://schemas.microsoft.com/office/drawing/2014/main" id="{06B67FE1-1708-4571-56F0-3B5882B2CCE8}"/>
                  </a:ext>
                </a:extLst>
              </p:cNvPr>
              <p:cNvSpPr/>
              <p:nvPr/>
            </p:nvSpPr>
            <p:spPr>
              <a:xfrm>
                <a:off x="7688518" y="4082269"/>
                <a:ext cx="0" cy="70338"/>
              </a:xfrm>
              <a:custGeom>
                <a:avLst/>
                <a:gdLst>
                  <a:gd name="connsiteX0" fmla="*/ 0 w 0"/>
                  <a:gd name="connsiteY0" fmla="*/ 70338 h 70338"/>
                  <a:gd name="connsiteX1" fmla="*/ 0 w 0"/>
                  <a:gd name="connsiteY1" fmla="*/ 0 h 70338"/>
                </a:gdLst>
                <a:ahLst/>
                <a:cxnLst>
                  <a:cxn ang="0">
                    <a:pos x="connsiteX0" y="connsiteY0"/>
                  </a:cxn>
                  <a:cxn ang="0">
                    <a:pos x="connsiteX1" y="connsiteY1"/>
                  </a:cxn>
                </a:cxnLst>
                <a:rect l="l" t="t" r="r" b="b"/>
                <a:pathLst>
                  <a:path h="70338">
                    <a:moveTo>
                      <a:pt x="0" y="70338"/>
                    </a:moveTo>
                    <a:lnTo>
                      <a:pt x="0" y="0"/>
                    </a:lnTo>
                  </a:path>
                </a:pathLst>
              </a:cu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ptos Light" panose="020B0004020202020204" pitchFamily="34" charset="0"/>
                </a:endParaRPr>
              </a:p>
            </p:txBody>
          </p:sp>
          <p:sp>
            <p:nvSpPr>
              <p:cNvPr id="62" name="Freeform 61">
                <a:extLst>
                  <a:ext uri="{FF2B5EF4-FFF2-40B4-BE49-F238E27FC236}">
                    <a16:creationId xmlns:a16="http://schemas.microsoft.com/office/drawing/2014/main" id="{DF84D124-BA3E-6CAA-5CE2-3A96877D968E}"/>
                  </a:ext>
                </a:extLst>
              </p:cNvPr>
              <p:cNvSpPr/>
              <p:nvPr/>
            </p:nvSpPr>
            <p:spPr>
              <a:xfrm>
                <a:off x="7901243" y="4082269"/>
                <a:ext cx="0" cy="70338"/>
              </a:xfrm>
              <a:custGeom>
                <a:avLst/>
                <a:gdLst>
                  <a:gd name="connsiteX0" fmla="*/ 0 w 0"/>
                  <a:gd name="connsiteY0" fmla="*/ 70338 h 70338"/>
                  <a:gd name="connsiteX1" fmla="*/ 0 w 0"/>
                  <a:gd name="connsiteY1" fmla="*/ 0 h 70338"/>
                </a:gdLst>
                <a:ahLst/>
                <a:cxnLst>
                  <a:cxn ang="0">
                    <a:pos x="connsiteX0" y="connsiteY0"/>
                  </a:cxn>
                  <a:cxn ang="0">
                    <a:pos x="connsiteX1" y="connsiteY1"/>
                  </a:cxn>
                </a:cxnLst>
                <a:rect l="l" t="t" r="r" b="b"/>
                <a:pathLst>
                  <a:path h="70338">
                    <a:moveTo>
                      <a:pt x="0" y="70338"/>
                    </a:moveTo>
                    <a:lnTo>
                      <a:pt x="0" y="0"/>
                    </a:lnTo>
                  </a:path>
                </a:pathLst>
              </a:cu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ptos Light" panose="020B0004020202020204" pitchFamily="34" charset="0"/>
                </a:endParaRPr>
              </a:p>
            </p:txBody>
          </p:sp>
          <p:sp>
            <p:nvSpPr>
              <p:cNvPr id="63" name="Freeform 62">
                <a:extLst>
                  <a:ext uri="{FF2B5EF4-FFF2-40B4-BE49-F238E27FC236}">
                    <a16:creationId xmlns:a16="http://schemas.microsoft.com/office/drawing/2014/main" id="{AC1F88CA-5416-6AD4-EC0E-A5983FBB32AE}"/>
                  </a:ext>
                </a:extLst>
              </p:cNvPr>
              <p:cNvSpPr/>
              <p:nvPr/>
            </p:nvSpPr>
            <p:spPr>
              <a:xfrm>
                <a:off x="8123493" y="4082269"/>
                <a:ext cx="0" cy="70338"/>
              </a:xfrm>
              <a:custGeom>
                <a:avLst/>
                <a:gdLst>
                  <a:gd name="connsiteX0" fmla="*/ 0 w 0"/>
                  <a:gd name="connsiteY0" fmla="*/ 70338 h 70338"/>
                  <a:gd name="connsiteX1" fmla="*/ 0 w 0"/>
                  <a:gd name="connsiteY1" fmla="*/ 0 h 70338"/>
                </a:gdLst>
                <a:ahLst/>
                <a:cxnLst>
                  <a:cxn ang="0">
                    <a:pos x="connsiteX0" y="connsiteY0"/>
                  </a:cxn>
                  <a:cxn ang="0">
                    <a:pos x="connsiteX1" y="connsiteY1"/>
                  </a:cxn>
                </a:cxnLst>
                <a:rect l="l" t="t" r="r" b="b"/>
                <a:pathLst>
                  <a:path h="70338">
                    <a:moveTo>
                      <a:pt x="0" y="70338"/>
                    </a:moveTo>
                    <a:lnTo>
                      <a:pt x="0" y="0"/>
                    </a:lnTo>
                  </a:path>
                </a:pathLst>
              </a:cu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ptos Light" panose="020B0004020202020204" pitchFamily="34" charset="0"/>
                </a:endParaRPr>
              </a:p>
            </p:txBody>
          </p:sp>
        </p:grpSp>
        <p:sp>
          <p:nvSpPr>
            <p:cNvPr id="65" name="Freeform 64">
              <a:extLst>
                <a:ext uri="{FF2B5EF4-FFF2-40B4-BE49-F238E27FC236}">
                  <a16:creationId xmlns:a16="http://schemas.microsoft.com/office/drawing/2014/main" id="{C7A410E4-D516-62A3-391A-8B558B9308A1}"/>
                </a:ext>
              </a:extLst>
            </p:cNvPr>
            <p:cNvSpPr/>
            <p:nvPr/>
          </p:nvSpPr>
          <p:spPr>
            <a:xfrm rot="10800000" flipH="1" flipV="1">
              <a:off x="3251356" y="4278096"/>
              <a:ext cx="2208501" cy="81280"/>
            </a:xfrm>
            <a:custGeom>
              <a:avLst/>
              <a:gdLst>
                <a:gd name="connsiteX0" fmla="*/ 0 w 2468880"/>
                <a:gd name="connsiteY0" fmla="*/ 0 h 162560"/>
                <a:gd name="connsiteX1" fmla="*/ 0 w 2468880"/>
                <a:gd name="connsiteY1" fmla="*/ 162560 h 162560"/>
                <a:gd name="connsiteX2" fmla="*/ 2468880 w 2468880"/>
                <a:gd name="connsiteY2" fmla="*/ 162560 h 162560"/>
              </a:gdLst>
              <a:ahLst/>
              <a:cxnLst>
                <a:cxn ang="0">
                  <a:pos x="connsiteX0" y="connsiteY0"/>
                </a:cxn>
                <a:cxn ang="0">
                  <a:pos x="connsiteX1" y="connsiteY1"/>
                </a:cxn>
                <a:cxn ang="0">
                  <a:pos x="connsiteX2" y="connsiteY2"/>
                </a:cxn>
              </a:cxnLst>
              <a:rect l="l" t="t" r="r" b="b"/>
              <a:pathLst>
                <a:path w="2468880" h="162560">
                  <a:moveTo>
                    <a:pt x="0" y="0"/>
                  </a:moveTo>
                  <a:lnTo>
                    <a:pt x="0" y="162560"/>
                  </a:lnTo>
                  <a:lnTo>
                    <a:pt x="2468880" y="162560"/>
                  </a:lnTo>
                </a:path>
              </a:pathLst>
            </a:cu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ptos Light" panose="020B0004020202020204" pitchFamily="34" charset="0"/>
              </a:endParaRPr>
            </a:p>
          </p:txBody>
        </p:sp>
        <p:sp>
          <p:nvSpPr>
            <p:cNvPr id="68" name="TextBox 67">
              <a:extLst>
                <a:ext uri="{FF2B5EF4-FFF2-40B4-BE49-F238E27FC236}">
                  <a16:creationId xmlns:a16="http://schemas.microsoft.com/office/drawing/2014/main" id="{64512F7C-3524-A998-7DDC-944AA8F8A8BA}"/>
                </a:ext>
              </a:extLst>
            </p:cNvPr>
            <p:cNvSpPr txBox="1"/>
            <p:nvPr/>
          </p:nvSpPr>
          <p:spPr>
            <a:xfrm>
              <a:off x="5527512" y="4250853"/>
              <a:ext cx="1482888" cy="535531"/>
            </a:xfrm>
            <a:prstGeom prst="rect">
              <a:avLst/>
            </a:prstGeom>
            <a:noFill/>
          </p:spPr>
          <p:txBody>
            <a:bodyPr wrap="square">
              <a:spAutoFit/>
            </a:bodyPr>
            <a:lstStyle/>
            <a:p>
              <a:pPr>
                <a:lnSpc>
                  <a:spcPct val="90000"/>
                </a:lnSpc>
                <a:spcBef>
                  <a:spcPts val="1200"/>
                </a:spcBef>
                <a:spcAft>
                  <a:spcPts val="60"/>
                </a:spcAft>
              </a:pPr>
              <a:r>
                <a:rPr lang="en-US" sz="1600" b="1" spc="300" dirty="0">
                  <a:solidFill>
                    <a:schemeClr val="accent4"/>
                  </a:solidFill>
                  <a:latin typeface="+mj-lt"/>
                </a:rPr>
                <a:t>ACCENT</a:t>
              </a:r>
              <a:br>
                <a:rPr lang="en-US" sz="1600" b="1" spc="300" dirty="0">
                  <a:solidFill>
                    <a:schemeClr val="accent4"/>
                  </a:solidFill>
                  <a:latin typeface="+mj-lt"/>
                </a:rPr>
              </a:br>
              <a:r>
                <a:rPr lang="en-US" sz="1600" b="1" spc="300" dirty="0">
                  <a:solidFill>
                    <a:schemeClr val="accent4"/>
                  </a:solidFill>
                  <a:latin typeface="+mj-lt"/>
                </a:rPr>
                <a:t>COLORS</a:t>
              </a:r>
            </a:p>
          </p:txBody>
        </p:sp>
        <p:sp>
          <p:nvSpPr>
            <p:cNvPr id="70" name="TextBox 69">
              <a:extLst>
                <a:ext uri="{FF2B5EF4-FFF2-40B4-BE49-F238E27FC236}">
                  <a16:creationId xmlns:a16="http://schemas.microsoft.com/office/drawing/2014/main" id="{97CE3500-6E80-A0C3-C25F-FCC4E3DFBF6D}"/>
                </a:ext>
              </a:extLst>
            </p:cNvPr>
            <p:cNvSpPr txBox="1"/>
            <p:nvPr/>
          </p:nvSpPr>
          <p:spPr>
            <a:xfrm>
              <a:off x="374750" y="3721579"/>
              <a:ext cx="1746408" cy="535531"/>
            </a:xfrm>
            <a:prstGeom prst="rect">
              <a:avLst/>
            </a:prstGeom>
            <a:noFill/>
          </p:spPr>
          <p:txBody>
            <a:bodyPr wrap="square">
              <a:spAutoFit/>
            </a:bodyPr>
            <a:lstStyle/>
            <a:p>
              <a:pPr>
                <a:lnSpc>
                  <a:spcPct val="90000"/>
                </a:lnSpc>
                <a:spcBef>
                  <a:spcPts val="1200"/>
                </a:spcBef>
                <a:spcAft>
                  <a:spcPts val="60"/>
                </a:spcAft>
              </a:pPr>
              <a:r>
                <a:rPr lang="en-US" sz="1600" b="1" spc="300" dirty="0">
                  <a:solidFill>
                    <a:schemeClr val="accent4"/>
                  </a:solidFill>
                  <a:latin typeface="+mj-lt"/>
                </a:rPr>
                <a:t>SECONDARY</a:t>
              </a:r>
              <a:br>
                <a:rPr lang="en-US" sz="1600" b="1" spc="300" dirty="0">
                  <a:solidFill>
                    <a:schemeClr val="accent4"/>
                  </a:solidFill>
                  <a:latin typeface="+mj-lt"/>
                </a:rPr>
              </a:br>
              <a:r>
                <a:rPr lang="en-US" sz="1600" b="1" spc="300" dirty="0">
                  <a:solidFill>
                    <a:schemeClr val="accent4"/>
                  </a:solidFill>
                  <a:latin typeface="+mj-lt"/>
                </a:rPr>
                <a:t>COLORS</a:t>
              </a:r>
            </a:p>
          </p:txBody>
        </p:sp>
        <p:sp>
          <p:nvSpPr>
            <p:cNvPr id="71" name="Rectangle 70">
              <a:extLst>
                <a:ext uri="{FF2B5EF4-FFF2-40B4-BE49-F238E27FC236}">
                  <a16:creationId xmlns:a16="http://schemas.microsoft.com/office/drawing/2014/main" id="{10F95CFC-2B5A-890C-B12E-6FCD13360F4B}"/>
                </a:ext>
              </a:extLst>
            </p:cNvPr>
            <p:cNvSpPr/>
            <p:nvPr/>
          </p:nvSpPr>
          <p:spPr>
            <a:xfrm>
              <a:off x="2892225" y="4407779"/>
              <a:ext cx="2266705" cy="226655"/>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ptos Light" panose="020B0004020202020204" pitchFamily="34" charset="0"/>
              </a:endParaRPr>
            </a:p>
          </p:txBody>
        </p:sp>
        <p:sp>
          <p:nvSpPr>
            <p:cNvPr id="32" name="Freeform 31">
              <a:extLst>
                <a:ext uri="{FF2B5EF4-FFF2-40B4-BE49-F238E27FC236}">
                  <a16:creationId xmlns:a16="http://schemas.microsoft.com/office/drawing/2014/main" id="{412E64AF-DA92-3B9E-DA09-C7917B43733B}"/>
                </a:ext>
              </a:extLst>
            </p:cNvPr>
            <p:cNvSpPr/>
            <p:nvPr/>
          </p:nvSpPr>
          <p:spPr>
            <a:xfrm rot="10800000">
              <a:off x="2110252" y="3807677"/>
              <a:ext cx="2900694" cy="80676"/>
            </a:xfrm>
            <a:custGeom>
              <a:avLst/>
              <a:gdLst>
                <a:gd name="connsiteX0" fmla="*/ 0 w 2468880"/>
                <a:gd name="connsiteY0" fmla="*/ 0 h 162560"/>
                <a:gd name="connsiteX1" fmla="*/ 0 w 2468880"/>
                <a:gd name="connsiteY1" fmla="*/ 162560 h 162560"/>
                <a:gd name="connsiteX2" fmla="*/ 2468880 w 2468880"/>
                <a:gd name="connsiteY2" fmla="*/ 162560 h 162560"/>
              </a:gdLst>
              <a:ahLst/>
              <a:cxnLst>
                <a:cxn ang="0">
                  <a:pos x="connsiteX0" y="connsiteY0"/>
                </a:cxn>
                <a:cxn ang="0">
                  <a:pos x="connsiteX1" y="connsiteY1"/>
                </a:cxn>
                <a:cxn ang="0">
                  <a:pos x="connsiteX2" y="connsiteY2"/>
                </a:cxn>
              </a:cxnLst>
              <a:rect l="l" t="t" r="r" b="b"/>
              <a:pathLst>
                <a:path w="2468880" h="162560">
                  <a:moveTo>
                    <a:pt x="0" y="0"/>
                  </a:moveTo>
                  <a:lnTo>
                    <a:pt x="0" y="162560"/>
                  </a:lnTo>
                  <a:lnTo>
                    <a:pt x="2468880" y="162560"/>
                  </a:lnTo>
                </a:path>
              </a:pathLst>
            </a:cu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ptos Light" panose="020B0004020202020204" pitchFamily="34" charset="0"/>
              </a:endParaRPr>
            </a:p>
          </p:txBody>
        </p:sp>
        <p:grpSp>
          <p:nvGrpSpPr>
            <p:cNvPr id="14" name="Group 13">
              <a:extLst>
                <a:ext uri="{FF2B5EF4-FFF2-40B4-BE49-F238E27FC236}">
                  <a16:creationId xmlns:a16="http://schemas.microsoft.com/office/drawing/2014/main" id="{1AB0425A-562B-3AF4-84CD-4467140842D9}"/>
                </a:ext>
              </a:extLst>
            </p:cNvPr>
            <p:cNvGrpSpPr/>
            <p:nvPr/>
          </p:nvGrpSpPr>
          <p:grpSpPr>
            <a:xfrm>
              <a:off x="1816100" y="2142827"/>
              <a:ext cx="2102646" cy="69126"/>
              <a:chOff x="3060700" y="3958927"/>
              <a:chExt cx="2102646" cy="69126"/>
            </a:xfrm>
          </p:grpSpPr>
          <p:grpSp>
            <p:nvGrpSpPr>
              <p:cNvPr id="7" name="Group 6">
                <a:extLst>
                  <a:ext uri="{FF2B5EF4-FFF2-40B4-BE49-F238E27FC236}">
                    <a16:creationId xmlns:a16="http://schemas.microsoft.com/office/drawing/2014/main" id="{92F26B16-256E-6D72-6E5D-E4BE94A00430}"/>
                  </a:ext>
                </a:extLst>
              </p:cNvPr>
              <p:cNvGrpSpPr/>
              <p:nvPr/>
            </p:nvGrpSpPr>
            <p:grpSpPr>
              <a:xfrm>
                <a:off x="4288807" y="3958927"/>
                <a:ext cx="636535" cy="69126"/>
                <a:chOff x="6337495" y="3813506"/>
                <a:chExt cx="647700" cy="70338"/>
              </a:xfrm>
            </p:grpSpPr>
            <p:sp>
              <p:nvSpPr>
                <p:cNvPr id="8" name="Freeform 7">
                  <a:extLst>
                    <a:ext uri="{FF2B5EF4-FFF2-40B4-BE49-F238E27FC236}">
                      <a16:creationId xmlns:a16="http://schemas.microsoft.com/office/drawing/2014/main" id="{D061F554-CD0C-6B80-5B83-6DBB9BB636C9}"/>
                    </a:ext>
                  </a:extLst>
                </p:cNvPr>
                <p:cNvSpPr/>
                <p:nvPr/>
              </p:nvSpPr>
              <p:spPr>
                <a:xfrm>
                  <a:off x="6337495" y="3813506"/>
                  <a:ext cx="0" cy="70338"/>
                </a:xfrm>
                <a:custGeom>
                  <a:avLst/>
                  <a:gdLst>
                    <a:gd name="connsiteX0" fmla="*/ 0 w 0"/>
                    <a:gd name="connsiteY0" fmla="*/ 70338 h 70338"/>
                    <a:gd name="connsiteX1" fmla="*/ 0 w 0"/>
                    <a:gd name="connsiteY1" fmla="*/ 0 h 70338"/>
                  </a:gdLst>
                  <a:ahLst/>
                  <a:cxnLst>
                    <a:cxn ang="0">
                      <a:pos x="connsiteX0" y="connsiteY0"/>
                    </a:cxn>
                    <a:cxn ang="0">
                      <a:pos x="connsiteX1" y="connsiteY1"/>
                    </a:cxn>
                  </a:cxnLst>
                  <a:rect l="l" t="t" r="r" b="b"/>
                  <a:pathLst>
                    <a:path h="70338">
                      <a:moveTo>
                        <a:pt x="0" y="70338"/>
                      </a:moveTo>
                      <a:lnTo>
                        <a:pt x="0" y="0"/>
                      </a:lnTo>
                    </a:path>
                  </a:pathLst>
                </a:cu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ptos Light" panose="020B0004020202020204" pitchFamily="34" charset="0"/>
                  </a:endParaRPr>
                </a:p>
              </p:txBody>
            </p:sp>
            <p:sp>
              <p:nvSpPr>
                <p:cNvPr id="9" name="Freeform 8">
                  <a:extLst>
                    <a:ext uri="{FF2B5EF4-FFF2-40B4-BE49-F238E27FC236}">
                      <a16:creationId xmlns:a16="http://schemas.microsoft.com/office/drawing/2014/main" id="{0A383C97-4ABC-B80E-6C13-3F1B71755291}"/>
                    </a:ext>
                  </a:extLst>
                </p:cNvPr>
                <p:cNvSpPr/>
                <p:nvPr/>
              </p:nvSpPr>
              <p:spPr>
                <a:xfrm>
                  <a:off x="6550220" y="3813506"/>
                  <a:ext cx="0" cy="70338"/>
                </a:xfrm>
                <a:custGeom>
                  <a:avLst/>
                  <a:gdLst>
                    <a:gd name="connsiteX0" fmla="*/ 0 w 0"/>
                    <a:gd name="connsiteY0" fmla="*/ 70338 h 70338"/>
                    <a:gd name="connsiteX1" fmla="*/ 0 w 0"/>
                    <a:gd name="connsiteY1" fmla="*/ 0 h 70338"/>
                  </a:gdLst>
                  <a:ahLst/>
                  <a:cxnLst>
                    <a:cxn ang="0">
                      <a:pos x="connsiteX0" y="connsiteY0"/>
                    </a:cxn>
                    <a:cxn ang="0">
                      <a:pos x="connsiteX1" y="connsiteY1"/>
                    </a:cxn>
                  </a:cxnLst>
                  <a:rect l="l" t="t" r="r" b="b"/>
                  <a:pathLst>
                    <a:path h="70338">
                      <a:moveTo>
                        <a:pt x="0" y="70338"/>
                      </a:moveTo>
                      <a:lnTo>
                        <a:pt x="0" y="0"/>
                      </a:lnTo>
                    </a:path>
                  </a:pathLst>
                </a:cu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ptos Light" panose="020B0004020202020204" pitchFamily="34" charset="0"/>
                  </a:endParaRPr>
                </a:p>
              </p:txBody>
            </p:sp>
            <p:sp>
              <p:nvSpPr>
                <p:cNvPr id="11" name="Freeform 10">
                  <a:extLst>
                    <a:ext uri="{FF2B5EF4-FFF2-40B4-BE49-F238E27FC236}">
                      <a16:creationId xmlns:a16="http://schemas.microsoft.com/office/drawing/2014/main" id="{C74296E3-1D9B-B416-0FB4-96ED50802463}"/>
                    </a:ext>
                  </a:extLst>
                </p:cNvPr>
                <p:cNvSpPr/>
                <p:nvPr/>
              </p:nvSpPr>
              <p:spPr>
                <a:xfrm>
                  <a:off x="6772470" y="3813506"/>
                  <a:ext cx="0" cy="70338"/>
                </a:xfrm>
                <a:custGeom>
                  <a:avLst/>
                  <a:gdLst>
                    <a:gd name="connsiteX0" fmla="*/ 0 w 0"/>
                    <a:gd name="connsiteY0" fmla="*/ 70338 h 70338"/>
                    <a:gd name="connsiteX1" fmla="*/ 0 w 0"/>
                    <a:gd name="connsiteY1" fmla="*/ 0 h 70338"/>
                  </a:gdLst>
                  <a:ahLst/>
                  <a:cxnLst>
                    <a:cxn ang="0">
                      <a:pos x="connsiteX0" y="connsiteY0"/>
                    </a:cxn>
                    <a:cxn ang="0">
                      <a:pos x="connsiteX1" y="connsiteY1"/>
                    </a:cxn>
                  </a:cxnLst>
                  <a:rect l="l" t="t" r="r" b="b"/>
                  <a:pathLst>
                    <a:path h="70338">
                      <a:moveTo>
                        <a:pt x="0" y="70338"/>
                      </a:moveTo>
                      <a:lnTo>
                        <a:pt x="0" y="0"/>
                      </a:lnTo>
                    </a:path>
                  </a:pathLst>
                </a:cu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ptos Light" panose="020B0004020202020204" pitchFamily="34" charset="0"/>
                  </a:endParaRPr>
                </a:p>
              </p:txBody>
            </p:sp>
            <p:sp>
              <p:nvSpPr>
                <p:cNvPr id="12" name="Freeform 11">
                  <a:extLst>
                    <a:ext uri="{FF2B5EF4-FFF2-40B4-BE49-F238E27FC236}">
                      <a16:creationId xmlns:a16="http://schemas.microsoft.com/office/drawing/2014/main" id="{88D00315-DF39-AFCF-5888-28933F5F9410}"/>
                    </a:ext>
                  </a:extLst>
                </p:cNvPr>
                <p:cNvSpPr/>
                <p:nvPr/>
              </p:nvSpPr>
              <p:spPr>
                <a:xfrm>
                  <a:off x="6985195" y="3813506"/>
                  <a:ext cx="0" cy="70338"/>
                </a:xfrm>
                <a:custGeom>
                  <a:avLst/>
                  <a:gdLst>
                    <a:gd name="connsiteX0" fmla="*/ 0 w 0"/>
                    <a:gd name="connsiteY0" fmla="*/ 70338 h 70338"/>
                    <a:gd name="connsiteX1" fmla="*/ 0 w 0"/>
                    <a:gd name="connsiteY1" fmla="*/ 0 h 70338"/>
                  </a:gdLst>
                  <a:ahLst/>
                  <a:cxnLst>
                    <a:cxn ang="0">
                      <a:pos x="connsiteX0" y="connsiteY0"/>
                    </a:cxn>
                    <a:cxn ang="0">
                      <a:pos x="connsiteX1" y="connsiteY1"/>
                    </a:cxn>
                  </a:cxnLst>
                  <a:rect l="l" t="t" r="r" b="b"/>
                  <a:pathLst>
                    <a:path h="70338">
                      <a:moveTo>
                        <a:pt x="0" y="70338"/>
                      </a:moveTo>
                      <a:lnTo>
                        <a:pt x="0" y="0"/>
                      </a:lnTo>
                    </a:path>
                  </a:pathLst>
                </a:cu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ptos Light" panose="020B0004020202020204" pitchFamily="34" charset="0"/>
                  </a:endParaRPr>
                </a:p>
              </p:txBody>
            </p:sp>
          </p:grpSp>
          <p:sp>
            <p:nvSpPr>
              <p:cNvPr id="13" name="Freeform 12">
                <a:extLst>
                  <a:ext uri="{FF2B5EF4-FFF2-40B4-BE49-F238E27FC236}">
                    <a16:creationId xmlns:a16="http://schemas.microsoft.com/office/drawing/2014/main" id="{2F540AEF-755C-2E62-91D8-CA8C4F741583}"/>
                  </a:ext>
                </a:extLst>
              </p:cNvPr>
              <p:cNvSpPr/>
              <p:nvPr/>
            </p:nvSpPr>
            <p:spPr>
              <a:xfrm rot="10800000">
                <a:off x="3060700" y="3962399"/>
                <a:ext cx="2102646" cy="65653"/>
              </a:xfrm>
              <a:custGeom>
                <a:avLst/>
                <a:gdLst>
                  <a:gd name="connsiteX0" fmla="*/ 0 w 2468880"/>
                  <a:gd name="connsiteY0" fmla="*/ 0 h 162560"/>
                  <a:gd name="connsiteX1" fmla="*/ 0 w 2468880"/>
                  <a:gd name="connsiteY1" fmla="*/ 162560 h 162560"/>
                  <a:gd name="connsiteX2" fmla="*/ 2468880 w 2468880"/>
                  <a:gd name="connsiteY2" fmla="*/ 162560 h 162560"/>
                </a:gdLst>
                <a:ahLst/>
                <a:cxnLst>
                  <a:cxn ang="0">
                    <a:pos x="connsiteX0" y="connsiteY0"/>
                  </a:cxn>
                  <a:cxn ang="0">
                    <a:pos x="connsiteX1" y="connsiteY1"/>
                  </a:cxn>
                  <a:cxn ang="0">
                    <a:pos x="connsiteX2" y="connsiteY2"/>
                  </a:cxn>
                </a:cxnLst>
                <a:rect l="l" t="t" r="r" b="b"/>
                <a:pathLst>
                  <a:path w="2468880" h="162560">
                    <a:moveTo>
                      <a:pt x="0" y="0"/>
                    </a:moveTo>
                    <a:lnTo>
                      <a:pt x="0" y="162560"/>
                    </a:lnTo>
                    <a:lnTo>
                      <a:pt x="2468880" y="162560"/>
                    </a:lnTo>
                  </a:path>
                </a:pathLst>
              </a:cu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ptos Light" panose="020B0004020202020204" pitchFamily="34" charset="0"/>
                </a:endParaRPr>
              </a:p>
            </p:txBody>
          </p:sp>
        </p:grpSp>
      </p:grpSp>
      <p:grpSp>
        <p:nvGrpSpPr>
          <p:cNvPr id="92" name="Group 91">
            <a:extLst>
              <a:ext uri="{FF2B5EF4-FFF2-40B4-BE49-F238E27FC236}">
                <a16:creationId xmlns:a16="http://schemas.microsoft.com/office/drawing/2014/main" id="{19791402-9E1E-77F2-708E-D348311125BC}"/>
              </a:ext>
            </a:extLst>
          </p:cNvPr>
          <p:cNvGrpSpPr/>
          <p:nvPr/>
        </p:nvGrpSpPr>
        <p:grpSpPr>
          <a:xfrm>
            <a:off x="8397283" y="427404"/>
            <a:ext cx="2905301" cy="5895394"/>
            <a:chOff x="7917597" y="23654"/>
            <a:chExt cx="3096886" cy="6284154"/>
          </a:xfrm>
        </p:grpSpPr>
        <p:grpSp>
          <p:nvGrpSpPr>
            <p:cNvPr id="43" name="Group 42">
              <a:extLst>
                <a:ext uri="{FF2B5EF4-FFF2-40B4-BE49-F238E27FC236}">
                  <a16:creationId xmlns:a16="http://schemas.microsoft.com/office/drawing/2014/main" id="{5E22C093-7A44-96E8-381F-A111F4B11800}"/>
                </a:ext>
              </a:extLst>
            </p:cNvPr>
            <p:cNvGrpSpPr/>
            <p:nvPr/>
          </p:nvGrpSpPr>
          <p:grpSpPr>
            <a:xfrm>
              <a:off x="7917597" y="5253189"/>
              <a:ext cx="3081719" cy="1054619"/>
              <a:chOff x="8051513" y="4979966"/>
              <a:chExt cx="3438266" cy="1327843"/>
            </a:xfrm>
          </p:grpSpPr>
          <p:sp>
            <p:nvSpPr>
              <p:cNvPr id="17" name="Rectangle 16">
                <a:extLst>
                  <a:ext uri="{FF2B5EF4-FFF2-40B4-BE49-F238E27FC236}">
                    <a16:creationId xmlns:a16="http://schemas.microsoft.com/office/drawing/2014/main" id="{F1D010B3-5418-938A-4E2C-A10852CAE2D8}"/>
                  </a:ext>
                </a:extLst>
              </p:cNvPr>
              <p:cNvSpPr/>
              <p:nvPr/>
            </p:nvSpPr>
            <p:spPr>
              <a:xfrm>
                <a:off x="8051513" y="5425011"/>
                <a:ext cx="867127" cy="882798"/>
              </a:xfrm>
              <a:prstGeom prst="rect">
                <a:avLst/>
              </a:prstGeom>
              <a:solidFill>
                <a:srgbClr val="FF9E1B"/>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548640" rIns="0" bIns="182880" rtlCol="0" anchor="ctr"/>
              <a:lstStyle/>
              <a:p>
                <a:pPr>
                  <a:lnSpc>
                    <a:spcPct val="90000"/>
                  </a:lnSpc>
                  <a:spcBef>
                    <a:spcPts val="1200"/>
                  </a:spcBef>
                  <a:spcAft>
                    <a:spcPts val="60"/>
                  </a:spcAft>
                  <a:defRPr/>
                </a:pPr>
                <a:r>
                  <a:rPr lang="en-US" sz="1400" i="0" dirty="0">
                    <a:solidFill>
                      <a:schemeClr val="tx1"/>
                    </a:solidFill>
                    <a:effectLst/>
                    <a:latin typeface="Aptos Light" panose="020B0004020202020204" pitchFamily="34" charset="0"/>
                    <a:ea typeface="Aptos" panose="02000000000000000000" pitchFamily="2" charset="0"/>
                  </a:rPr>
                  <a:t>Forge</a:t>
                </a:r>
              </a:p>
            </p:txBody>
          </p:sp>
          <p:sp>
            <p:nvSpPr>
              <p:cNvPr id="18" name="Rectangle 17">
                <a:extLst>
                  <a:ext uri="{FF2B5EF4-FFF2-40B4-BE49-F238E27FC236}">
                    <a16:creationId xmlns:a16="http://schemas.microsoft.com/office/drawing/2014/main" id="{A491A96D-C751-B5EE-6ACF-969F883C6CFC}"/>
                  </a:ext>
                </a:extLst>
              </p:cNvPr>
              <p:cNvSpPr/>
              <p:nvPr/>
            </p:nvSpPr>
            <p:spPr>
              <a:xfrm>
                <a:off x="8902512" y="5425011"/>
                <a:ext cx="867127" cy="882798"/>
              </a:xfrm>
              <a:prstGeom prst="rect">
                <a:avLst/>
              </a:prstGeom>
              <a:solidFill>
                <a:srgbClr val="FE5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548640" rIns="0" bIns="182880" rtlCol="0" anchor="ctr"/>
              <a:lstStyle/>
              <a:p>
                <a:pPr>
                  <a:lnSpc>
                    <a:spcPct val="90000"/>
                  </a:lnSpc>
                  <a:spcBef>
                    <a:spcPts val="1200"/>
                  </a:spcBef>
                  <a:spcAft>
                    <a:spcPts val="60"/>
                  </a:spcAft>
                  <a:defRPr/>
                </a:pPr>
                <a:r>
                  <a:rPr lang="en-US" sz="1400" i="0" dirty="0">
                    <a:solidFill>
                      <a:schemeClr val="bg1"/>
                    </a:solidFill>
                    <a:effectLst/>
                    <a:latin typeface="Aptos Light" panose="020B0004020202020204" pitchFamily="34" charset="0"/>
                    <a:ea typeface="Aptos" panose="02000000000000000000" pitchFamily="2" charset="0"/>
                  </a:rPr>
                  <a:t>Spark</a:t>
                </a:r>
              </a:p>
            </p:txBody>
          </p:sp>
          <p:sp>
            <p:nvSpPr>
              <p:cNvPr id="19" name="Rectangle 18">
                <a:extLst>
                  <a:ext uri="{FF2B5EF4-FFF2-40B4-BE49-F238E27FC236}">
                    <a16:creationId xmlns:a16="http://schemas.microsoft.com/office/drawing/2014/main" id="{47CBFAE8-1D06-9325-9BFC-D4C0EC244EEA}"/>
                  </a:ext>
                </a:extLst>
              </p:cNvPr>
              <p:cNvSpPr/>
              <p:nvPr/>
            </p:nvSpPr>
            <p:spPr>
              <a:xfrm>
                <a:off x="9764094" y="5425011"/>
                <a:ext cx="867127" cy="882798"/>
              </a:xfrm>
              <a:prstGeom prst="rect">
                <a:avLst/>
              </a:prstGeom>
              <a:solidFill>
                <a:srgbClr val="B50094"/>
              </a:solidFill>
              <a:ln>
                <a:noFill/>
              </a:ln>
            </p:spPr>
            <p:style>
              <a:lnRef idx="2">
                <a:schemeClr val="accent1">
                  <a:shade val="15000"/>
                </a:schemeClr>
              </a:lnRef>
              <a:fillRef idx="1">
                <a:schemeClr val="accent1"/>
              </a:fillRef>
              <a:effectRef idx="0">
                <a:schemeClr val="accent1"/>
              </a:effectRef>
              <a:fontRef idx="minor">
                <a:schemeClr val="lt1"/>
              </a:fontRef>
            </p:style>
            <p:txBody>
              <a:bodyPr lIns="64008" tIns="548640" rIns="0" bIns="182880" rtlCol="0" anchor="ctr"/>
              <a:lstStyle/>
              <a:p>
                <a:pPr>
                  <a:lnSpc>
                    <a:spcPct val="90000"/>
                  </a:lnSpc>
                  <a:spcBef>
                    <a:spcPts val="1200"/>
                  </a:spcBef>
                  <a:spcAft>
                    <a:spcPts val="60"/>
                  </a:spcAft>
                  <a:defRPr/>
                </a:pPr>
                <a:r>
                  <a:rPr lang="en-US" sz="1400" i="0" dirty="0">
                    <a:solidFill>
                      <a:schemeClr val="bg1"/>
                    </a:solidFill>
                    <a:effectLst/>
                    <a:latin typeface="Aptos Light" panose="020B0004020202020204" pitchFamily="34" charset="0"/>
                    <a:ea typeface="Aptos" panose="02000000000000000000" pitchFamily="2" charset="0"/>
                  </a:rPr>
                  <a:t>Plasma</a:t>
                </a:r>
              </a:p>
            </p:txBody>
          </p:sp>
          <p:sp>
            <p:nvSpPr>
              <p:cNvPr id="22" name="Rectangle 21">
                <a:extLst>
                  <a:ext uri="{FF2B5EF4-FFF2-40B4-BE49-F238E27FC236}">
                    <a16:creationId xmlns:a16="http://schemas.microsoft.com/office/drawing/2014/main" id="{3F3DE155-8D6E-D329-9F53-587A62E977E3}"/>
                  </a:ext>
                </a:extLst>
              </p:cNvPr>
              <p:cNvSpPr/>
              <p:nvPr/>
            </p:nvSpPr>
            <p:spPr>
              <a:xfrm>
                <a:off x="10622652" y="5425011"/>
                <a:ext cx="867127" cy="882798"/>
              </a:xfrm>
              <a:prstGeom prst="rect">
                <a:avLst/>
              </a:prstGeom>
              <a:solidFill>
                <a:srgbClr val="4E008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548640" rIns="0" bIns="182880" rtlCol="0" anchor="ctr"/>
              <a:lstStyle/>
              <a:p>
                <a:pPr>
                  <a:lnSpc>
                    <a:spcPct val="90000"/>
                  </a:lnSpc>
                  <a:spcBef>
                    <a:spcPts val="1200"/>
                  </a:spcBef>
                  <a:spcAft>
                    <a:spcPts val="60"/>
                  </a:spcAft>
                  <a:defRPr/>
                </a:pPr>
                <a:r>
                  <a:rPr lang="en-US" sz="1400" i="0" dirty="0">
                    <a:solidFill>
                      <a:schemeClr val="bg1"/>
                    </a:solidFill>
                    <a:effectLst/>
                    <a:latin typeface="Aptos Light" panose="020B0004020202020204" pitchFamily="34" charset="0"/>
                    <a:ea typeface="Aptos" panose="02000000000000000000" pitchFamily="2" charset="0"/>
                  </a:rPr>
                  <a:t>Pulsar</a:t>
                </a:r>
              </a:p>
            </p:txBody>
          </p:sp>
          <p:sp>
            <p:nvSpPr>
              <p:cNvPr id="28" name="TextBox 27">
                <a:extLst>
                  <a:ext uri="{FF2B5EF4-FFF2-40B4-BE49-F238E27FC236}">
                    <a16:creationId xmlns:a16="http://schemas.microsoft.com/office/drawing/2014/main" id="{9ECDBD5F-A678-8B79-6731-7D2F9E86C722}"/>
                  </a:ext>
                </a:extLst>
              </p:cNvPr>
              <p:cNvSpPr txBox="1"/>
              <p:nvPr/>
            </p:nvSpPr>
            <p:spPr>
              <a:xfrm>
                <a:off x="8061996" y="4979966"/>
                <a:ext cx="2247874" cy="483289"/>
              </a:xfrm>
              <a:prstGeom prst="rect">
                <a:avLst/>
              </a:prstGeom>
              <a:noFill/>
            </p:spPr>
            <p:txBody>
              <a:bodyPr wrap="square" lIns="91440" tIns="91440" rIns="0" bIns="45720" rtlCol="0">
                <a:spAutoFit/>
              </a:bodyPr>
              <a:lstStyle/>
              <a:p>
                <a:pPr marL="0" marR="0" lvl="0" indent="0" algn="l" defTabSz="914400" rtl="0" eaLnBrk="1" fontAlgn="auto" latinLnBrk="0" hangingPunct="1">
                  <a:lnSpc>
                    <a:spcPct val="90000"/>
                  </a:lnSpc>
                  <a:spcBef>
                    <a:spcPts val="1200"/>
                  </a:spcBef>
                  <a:spcAft>
                    <a:spcPts val="60"/>
                  </a:spcAft>
                  <a:buClrTx/>
                  <a:buSzTx/>
                  <a:buFontTx/>
                  <a:buNone/>
                  <a:tabLst/>
                  <a:defRPr/>
                </a:pPr>
                <a:r>
                  <a:rPr kumimoji="0" lang="en-US" sz="1600" b="1" i="0" u="none" strike="noStrike" kern="1200" cap="none" spc="300" normalizeH="0" baseline="0" noProof="0" dirty="0">
                    <a:ln>
                      <a:noFill/>
                    </a:ln>
                    <a:solidFill>
                      <a:srgbClr val="00662C"/>
                    </a:solidFill>
                    <a:effectLst/>
                    <a:uLnTx/>
                    <a:uFillTx/>
                    <a:latin typeface="+mj-lt"/>
                  </a:rPr>
                  <a:t>ACCENT</a:t>
                </a:r>
              </a:p>
            </p:txBody>
          </p:sp>
        </p:grpSp>
        <p:grpSp>
          <p:nvGrpSpPr>
            <p:cNvPr id="84" name="Group 83">
              <a:extLst>
                <a:ext uri="{FF2B5EF4-FFF2-40B4-BE49-F238E27FC236}">
                  <a16:creationId xmlns:a16="http://schemas.microsoft.com/office/drawing/2014/main" id="{EE320AE3-BE0F-69C2-EB0E-816345EFE1EF}"/>
                </a:ext>
              </a:extLst>
            </p:cNvPr>
            <p:cNvGrpSpPr/>
            <p:nvPr/>
          </p:nvGrpSpPr>
          <p:grpSpPr>
            <a:xfrm>
              <a:off x="7917597" y="3250890"/>
              <a:ext cx="3096886" cy="1876094"/>
              <a:chOff x="7917597" y="3250890"/>
              <a:chExt cx="3096886" cy="1876094"/>
            </a:xfrm>
          </p:grpSpPr>
          <p:sp>
            <p:nvSpPr>
              <p:cNvPr id="27" name="Rectangle 26">
                <a:extLst>
                  <a:ext uri="{FF2B5EF4-FFF2-40B4-BE49-F238E27FC236}">
                    <a16:creationId xmlns:a16="http://schemas.microsoft.com/office/drawing/2014/main" id="{3B7764F8-FFB6-B326-9BC8-DD3CE0774E3F}"/>
                  </a:ext>
                </a:extLst>
              </p:cNvPr>
              <p:cNvSpPr/>
              <p:nvPr/>
            </p:nvSpPr>
            <p:spPr>
              <a:xfrm>
                <a:off x="7917597" y="4187885"/>
                <a:ext cx="1040968" cy="939099"/>
              </a:xfrm>
              <a:prstGeom prst="rect">
                <a:avLst/>
              </a:prstGeom>
              <a:solidFill>
                <a:srgbClr val="00BDB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548640" rIns="0" bIns="182880" rtlCol="0" anchor="ctr"/>
              <a:lstStyle/>
              <a:p>
                <a:pPr>
                  <a:lnSpc>
                    <a:spcPct val="90000"/>
                  </a:lnSpc>
                  <a:spcBef>
                    <a:spcPts val="1200"/>
                  </a:spcBef>
                  <a:spcAft>
                    <a:spcPts val="60"/>
                  </a:spcAft>
                  <a:defRPr/>
                </a:pPr>
                <a:r>
                  <a:rPr lang="en-US" sz="1400" i="0" dirty="0">
                    <a:solidFill>
                      <a:schemeClr val="tx1"/>
                    </a:solidFill>
                    <a:effectLst/>
                    <a:latin typeface="+mj-lt"/>
                    <a:ea typeface="Aptos" panose="02000000000000000000" pitchFamily="2" charset="0"/>
                  </a:rPr>
                  <a:t>Aqua</a:t>
                </a:r>
              </a:p>
            </p:txBody>
          </p:sp>
          <p:sp>
            <p:nvSpPr>
              <p:cNvPr id="40" name="Rectangle 39">
                <a:extLst>
                  <a:ext uri="{FF2B5EF4-FFF2-40B4-BE49-F238E27FC236}">
                    <a16:creationId xmlns:a16="http://schemas.microsoft.com/office/drawing/2014/main" id="{6A3A5475-BB1F-BA17-1253-8D0D1396031A}"/>
                  </a:ext>
                </a:extLst>
              </p:cNvPr>
              <p:cNvSpPr/>
              <p:nvPr/>
            </p:nvSpPr>
            <p:spPr>
              <a:xfrm>
                <a:off x="7917597" y="3250891"/>
                <a:ext cx="1040968" cy="939099"/>
              </a:xfrm>
              <a:prstGeom prst="rect">
                <a:avLst/>
              </a:prstGeom>
              <a:solidFill>
                <a:srgbClr val="7DBA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548640" rIns="0" bIns="182880" rtlCol="0" anchor="ctr"/>
              <a:lstStyle/>
              <a:p>
                <a:pPr>
                  <a:lnSpc>
                    <a:spcPct val="90000"/>
                  </a:lnSpc>
                  <a:spcBef>
                    <a:spcPts val="1200"/>
                  </a:spcBef>
                  <a:spcAft>
                    <a:spcPts val="60"/>
                  </a:spcAft>
                  <a:defRPr/>
                </a:pPr>
                <a:r>
                  <a:rPr lang="en-US" sz="1400" i="0" dirty="0">
                    <a:solidFill>
                      <a:schemeClr val="tx1"/>
                    </a:solidFill>
                    <a:effectLst/>
                    <a:latin typeface="+mj-lt"/>
                    <a:ea typeface="Aptos" panose="02000000000000000000" pitchFamily="2" charset="0"/>
                  </a:rPr>
                  <a:t>Energy</a:t>
                </a:r>
              </a:p>
            </p:txBody>
          </p:sp>
          <p:sp>
            <p:nvSpPr>
              <p:cNvPr id="41" name="Rectangle 40">
                <a:extLst>
                  <a:ext uri="{FF2B5EF4-FFF2-40B4-BE49-F238E27FC236}">
                    <a16:creationId xmlns:a16="http://schemas.microsoft.com/office/drawing/2014/main" id="{AAF2642A-6335-D371-A6D1-79DF4DA053E5}"/>
                  </a:ext>
                </a:extLst>
              </p:cNvPr>
              <p:cNvSpPr/>
              <p:nvPr/>
            </p:nvSpPr>
            <p:spPr>
              <a:xfrm>
                <a:off x="8939204" y="3250890"/>
                <a:ext cx="1040968" cy="939099"/>
              </a:xfrm>
              <a:prstGeom prst="rect">
                <a:avLst/>
              </a:prstGeom>
              <a:solidFill>
                <a:srgbClr val="8BFEB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548640" rIns="0" bIns="182880" rtlCol="0" anchor="ctr"/>
              <a:lstStyle/>
              <a:p>
                <a:pPr>
                  <a:lnSpc>
                    <a:spcPct val="90000"/>
                  </a:lnSpc>
                  <a:spcBef>
                    <a:spcPts val="1200"/>
                  </a:spcBef>
                  <a:spcAft>
                    <a:spcPts val="60"/>
                  </a:spcAft>
                  <a:defRPr/>
                </a:pPr>
                <a:r>
                  <a:rPr lang="en-US" sz="1400" i="0" dirty="0">
                    <a:solidFill>
                      <a:schemeClr val="tx1"/>
                    </a:solidFill>
                    <a:effectLst/>
                    <a:latin typeface="+mj-lt"/>
                    <a:ea typeface="Aptos" panose="02000000000000000000" pitchFamily="2" charset="0"/>
                  </a:rPr>
                  <a:t>Mist</a:t>
                </a:r>
              </a:p>
            </p:txBody>
          </p:sp>
          <p:sp>
            <p:nvSpPr>
              <p:cNvPr id="42" name="Rectangle 41">
                <a:extLst>
                  <a:ext uri="{FF2B5EF4-FFF2-40B4-BE49-F238E27FC236}">
                    <a16:creationId xmlns:a16="http://schemas.microsoft.com/office/drawing/2014/main" id="{44B6D006-EEF6-673F-B9F7-28C5C9E8611A}"/>
                  </a:ext>
                </a:extLst>
              </p:cNvPr>
              <p:cNvSpPr/>
              <p:nvPr/>
            </p:nvSpPr>
            <p:spPr>
              <a:xfrm>
                <a:off x="9973515" y="3250890"/>
                <a:ext cx="1040968" cy="939099"/>
              </a:xfrm>
              <a:prstGeom prst="rect">
                <a:avLst/>
              </a:prstGeom>
              <a:solidFill>
                <a:srgbClr val="00B38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548640" rIns="0" bIns="182880" rtlCol="0" anchor="ctr"/>
              <a:lstStyle/>
              <a:p>
                <a:pPr>
                  <a:lnSpc>
                    <a:spcPct val="90000"/>
                  </a:lnSpc>
                  <a:spcBef>
                    <a:spcPts val="1200"/>
                  </a:spcBef>
                  <a:spcAft>
                    <a:spcPts val="60"/>
                  </a:spcAft>
                  <a:defRPr/>
                </a:pPr>
                <a:r>
                  <a:rPr lang="en-US" sz="1400" i="0" dirty="0">
                    <a:solidFill>
                      <a:schemeClr val="bg1"/>
                    </a:solidFill>
                    <a:effectLst/>
                    <a:latin typeface="+mj-lt"/>
                    <a:ea typeface="Aptos" panose="02000000000000000000" pitchFamily="2" charset="0"/>
                  </a:rPr>
                  <a:t>Biome</a:t>
                </a:r>
              </a:p>
            </p:txBody>
          </p:sp>
          <p:sp>
            <p:nvSpPr>
              <p:cNvPr id="31" name="Rectangle 30">
                <a:extLst>
                  <a:ext uri="{FF2B5EF4-FFF2-40B4-BE49-F238E27FC236}">
                    <a16:creationId xmlns:a16="http://schemas.microsoft.com/office/drawing/2014/main" id="{AB7FC438-7E2A-5FC4-6ED5-DF893BF53734}"/>
                  </a:ext>
                </a:extLst>
              </p:cNvPr>
              <p:cNvSpPr/>
              <p:nvPr/>
            </p:nvSpPr>
            <p:spPr>
              <a:xfrm>
                <a:off x="8939204" y="4187885"/>
                <a:ext cx="1040968" cy="9390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548640" rIns="0" bIns="182880" rtlCol="0" anchor="ctr"/>
              <a:lstStyle/>
              <a:p>
                <a:pPr>
                  <a:lnSpc>
                    <a:spcPct val="90000"/>
                  </a:lnSpc>
                  <a:spcBef>
                    <a:spcPts val="1200"/>
                  </a:spcBef>
                  <a:spcAft>
                    <a:spcPts val="60"/>
                  </a:spcAft>
                  <a:defRPr/>
                </a:pPr>
                <a:r>
                  <a:rPr lang="en-US" sz="1400" i="0" dirty="0">
                    <a:solidFill>
                      <a:schemeClr val="bg1"/>
                    </a:solidFill>
                    <a:effectLst/>
                    <a:latin typeface="+mj-lt"/>
                    <a:ea typeface="Aptos" panose="02000000000000000000" pitchFamily="2" charset="0"/>
                  </a:rPr>
                  <a:t>Infinity</a:t>
                </a:r>
              </a:p>
            </p:txBody>
          </p:sp>
          <p:sp>
            <p:nvSpPr>
              <p:cNvPr id="33" name="Rectangle 32">
                <a:extLst>
                  <a:ext uri="{FF2B5EF4-FFF2-40B4-BE49-F238E27FC236}">
                    <a16:creationId xmlns:a16="http://schemas.microsoft.com/office/drawing/2014/main" id="{87E79B4B-F66B-142D-5561-DC3D599D6AC5}"/>
                  </a:ext>
                </a:extLst>
              </p:cNvPr>
              <p:cNvSpPr/>
              <p:nvPr/>
            </p:nvSpPr>
            <p:spPr>
              <a:xfrm>
                <a:off x="9973515" y="4187885"/>
                <a:ext cx="1040968" cy="939099"/>
              </a:xfrm>
              <a:prstGeom prst="rect">
                <a:avLst/>
              </a:prstGeom>
              <a:solidFill>
                <a:srgbClr val="00577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548640" rIns="0" bIns="182880" rtlCol="0" anchor="ctr"/>
              <a:lstStyle/>
              <a:p>
                <a:pPr>
                  <a:lnSpc>
                    <a:spcPct val="90000"/>
                  </a:lnSpc>
                  <a:spcBef>
                    <a:spcPts val="1200"/>
                  </a:spcBef>
                  <a:spcAft>
                    <a:spcPts val="60"/>
                  </a:spcAft>
                  <a:defRPr/>
                </a:pPr>
                <a:r>
                  <a:rPr lang="en-US" sz="1400" i="0" dirty="0">
                    <a:solidFill>
                      <a:schemeClr val="bg1"/>
                    </a:solidFill>
                    <a:effectLst/>
                    <a:latin typeface="+mj-lt"/>
                    <a:ea typeface="Aptos" panose="02000000000000000000" pitchFamily="2" charset="0"/>
                  </a:rPr>
                  <a:t>Hydro</a:t>
                </a:r>
              </a:p>
            </p:txBody>
          </p:sp>
        </p:grpSp>
        <p:sp>
          <p:nvSpPr>
            <p:cNvPr id="55" name="TextBox 54">
              <a:extLst>
                <a:ext uri="{FF2B5EF4-FFF2-40B4-BE49-F238E27FC236}">
                  <a16:creationId xmlns:a16="http://schemas.microsoft.com/office/drawing/2014/main" id="{31DC275F-96D8-CDCC-B2CE-75F9DA7543C7}"/>
                </a:ext>
              </a:extLst>
            </p:cNvPr>
            <p:cNvSpPr txBox="1"/>
            <p:nvPr/>
          </p:nvSpPr>
          <p:spPr>
            <a:xfrm>
              <a:off x="7917597" y="2900254"/>
              <a:ext cx="2014770" cy="383845"/>
            </a:xfrm>
            <a:prstGeom prst="rect">
              <a:avLst/>
            </a:prstGeom>
            <a:noFill/>
          </p:spPr>
          <p:txBody>
            <a:bodyPr wrap="square" lIns="91440" tIns="91440" rIns="0" bIns="45720" rtlCol="0">
              <a:spAutoFit/>
            </a:bodyPr>
            <a:lstStyle/>
            <a:p>
              <a:pPr marL="0" marR="0" lvl="0" indent="0" algn="l" defTabSz="914400" rtl="0" eaLnBrk="1" fontAlgn="auto" latinLnBrk="0" hangingPunct="1">
                <a:lnSpc>
                  <a:spcPct val="90000"/>
                </a:lnSpc>
                <a:spcBef>
                  <a:spcPts val="1200"/>
                </a:spcBef>
                <a:spcAft>
                  <a:spcPts val="60"/>
                </a:spcAft>
                <a:buClrTx/>
                <a:buSzTx/>
                <a:buFontTx/>
                <a:buNone/>
                <a:tabLst/>
                <a:defRPr/>
              </a:pPr>
              <a:r>
                <a:rPr kumimoji="0" lang="en-US" sz="1600" b="1" i="0" u="none" strike="noStrike" kern="1200" cap="none" spc="300" normalizeH="0" baseline="0" noProof="0" dirty="0">
                  <a:ln>
                    <a:noFill/>
                  </a:ln>
                  <a:solidFill>
                    <a:srgbClr val="00662C"/>
                  </a:solidFill>
                  <a:effectLst/>
                  <a:uLnTx/>
                  <a:uFillTx/>
                  <a:latin typeface="+mj-lt"/>
                </a:rPr>
                <a:t>SECONDARY</a:t>
              </a:r>
            </a:p>
          </p:txBody>
        </p:sp>
        <p:grpSp>
          <p:nvGrpSpPr>
            <p:cNvPr id="75" name="Group 74">
              <a:extLst>
                <a:ext uri="{FF2B5EF4-FFF2-40B4-BE49-F238E27FC236}">
                  <a16:creationId xmlns:a16="http://schemas.microsoft.com/office/drawing/2014/main" id="{DE89C3AD-3461-FA9D-1F07-6FC9FF709096}"/>
                </a:ext>
              </a:extLst>
            </p:cNvPr>
            <p:cNvGrpSpPr/>
            <p:nvPr/>
          </p:nvGrpSpPr>
          <p:grpSpPr>
            <a:xfrm>
              <a:off x="7917597" y="404095"/>
              <a:ext cx="3085182" cy="2336494"/>
              <a:chOff x="7917598" y="998332"/>
              <a:chExt cx="2316303" cy="1754201"/>
            </a:xfrm>
          </p:grpSpPr>
          <p:grpSp>
            <p:nvGrpSpPr>
              <p:cNvPr id="72" name="Group 71">
                <a:extLst>
                  <a:ext uri="{FF2B5EF4-FFF2-40B4-BE49-F238E27FC236}">
                    <a16:creationId xmlns:a16="http://schemas.microsoft.com/office/drawing/2014/main" id="{8CA1D8B7-57CA-E76C-D92C-85BC454E9255}"/>
                  </a:ext>
                </a:extLst>
              </p:cNvPr>
              <p:cNvGrpSpPr/>
              <p:nvPr/>
            </p:nvGrpSpPr>
            <p:grpSpPr>
              <a:xfrm>
                <a:off x="7917599" y="998332"/>
                <a:ext cx="2316302" cy="1054626"/>
                <a:chOff x="7917598" y="1363866"/>
                <a:chExt cx="1539957" cy="701151"/>
              </a:xfrm>
            </p:grpSpPr>
            <p:sp>
              <p:nvSpPr>
                <p:cNvPr id="87" name="Rectangle 86">
                  <a:extLst>
                    <a:ext uri="{FF2B5EF4-FFF2-40B4-BE49-F238E27FC236}">
                      <a16:creationId xmlns:a16="http://schemas.microsoft.com/office/drawing/2014/main" id="{5D24DB48-4AB2-F048-2CEE-2A3C4290B03B}"/>
                    </a:ext>
                  </a:extLst>
                </p:cNvPr>
                <p:cNvSpPr/>
                <p:nvPr/>
              </p:nvSpPr>
              <p:spPr>
                <a:xfrm>
                  <a:off x="7917598" y="1363866"/>
                  <a:ext cx="777206" cy="70114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548640" rIns="0" bIns="0" rtlCol="0" anchor="ctr"/>
                <a:lstStyle/>
                <a:p>
                  <a:pPr>
                    <a:lnSpc>
                      <a:spcPct val="90000"/>
                    </a:lnSpc>
                    <a:spcBef>
                      <a:spcPts val="1200"/>
                    </a:spcBef>
                    <a:spcAft>
                      <a:spcPts val="60"/>
                    </a:spcAft>
                    <a:defRPr/>
                  </a:pPr>
                  <a:r>
                    <a:rPr lang="en-US" sz="1400" i="0" dirty="0">
                      <a:solidFill>
                        <a:schemeClr val="bg1"/>
                      </a:solidFill>
                      <a:effectLst/>
                      <a:latin typeface="+mj-lt"/>
                      <a:ea typeface="Aptos" panose="02000000000000000000" pitchFamily="2" charset="0"/>
                    </a:rPr>
                    <a:t>ORNL </a:t>
                  </a:r>
                  <a:br>
                    <a:rPr lang="en-US" sz="1400" i="0" dirty="0">
                      <a:solidFill>
                        <a:schemeClr val="bg1"/>
                      </a:solidFill>
                      <a:effectLst/>
                      <a:latin typeface="+mj-lt"/>
                      <a:ea typeface="Aptos" panose="02000000000000000000" pitchFamily="2" charset="0"/>
                    </a:rPr>
                  </a:br>
                  <a:r>
                    <a:rPr lang="en-US" sz="1400" i="0" dirty="0">
                      <a:solidFill>
                        <a:schemeClr val="bg1"/>
                      </a:solidFill>
                      <a:effectLst/>
                      <a:latin typeface="+mj-lt"/>
                      <a:ea typeface="Aptos" panose="02000000000000000000" pitchFamily="2" charset="0"/>
                    </a:rPr>
                    <a:t>Green</a:t>
                  </a:r>
                </a:p>
              </p:txBody>
            </p:sp>
            <p:sp>
              <p:nvSpPr>
                <p:cNvPr id="88" name="Rectangle 87">
                  <a:extLst>
                    <a:ext uri="{FF2B5EF4-FFF2-40B4-BE49-F238E27FC236}">
                      <a16:creationId xmlns:a16="http://schemas.microsoft.com/office/drawing/2014/main" id="{03DBB670-73AB-4D86-22B6-D37BAD485ED6}"/>
                    </a:ext>
                  </a:extLst>
                </p:cNvPr>
                <p:cNvSpPr/>
                <p:nvPr/>
              </p:nvSpPr>
              <p:spPr>
                <a:xfrm>
                  <a:off x="8680349" y="1363868"/>
                  <a:ext cx="777206" cy="70114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548640" rIns="0" bIns="0" rtlCol="0" anchor="ctr"/>
                <a:lstStyle/>
                <a:p>
                  <a:pPr>
                    <a:lnSpc>
                      <a:spcPct val="90000"/>
                    </a:lnSpc>
                    <a:spcBef>
                      <a:spcPts val="1200"/>
                    </a:spcBef>
                    <a:spcAft>
                      <a:spcPts val="60"/>
                    </a:spcAft>
                    <a:defRPr/>
                  </a:pPr>
                  <a:r>
                    <a:rPr lang="en-US" sz="1400" i="0" dirty="0">
                      <a:solidFill>
                        <a:schemeClr val="bg1"/>
                      </a:solidFill>
                      <a:effectLst/>
                      <a:latin typeface="+mj-lt"/>
                      <a:ea typeface="Aptos" panose="02000000000000000000" pitchFamily="2" charset="0"/>
                    </a:rPr>
                    <a:t>Hale </a:t>
                  </a:r>
                  <a:br>
                    <a:rPr lang="en-US" sz="1400" i="0" dirty="0">
                      <a:solidFill>
                        <a:schemeClr val="bg1"/>
                      </a:solidFill>
                      <a:effectLst/>
                      <a:latin typeface="+mj-lt"/>
                      <a:ea typeface="Aptos" panose="02000000000000000000" pitchFamily="2" charset="0"/>
                    </a:rPr>
                  </a:br>
                  <a:r>
                    <a:rPr lang="en-US" sz="1400" i="0" dirty="0">
                      <a:solidFill>
                        <a:schemeClr val="bg1"/>
                      </a:solidFill>
                      <a:effectLst/>
                      <a:latin typeface="+mj-lt"/>
                      <a:ea typeface="Aptos" panose="02000000000000000000" pitchFamily="2" charset="0"/>
                    </a:rPr>
                    <a:t>Navy</a:t>
                  </a:r>
                </a:p>
              </p:txBody>
            </p:sp>
          </p:grpSp>
          <p:grpSp>
            <p:nvGrpSpPr>
              <p:cNvPr id="61" name="Group 60">
                <a:extLst>
                  <a:ext uri="{FF2B5EF4-FFF2-40B4-BE49-F238E27FC236}">
                    <a16:creationId xmlns:a16="http://schemas.microsoft.com/office/drawing/2014/main" id="{25332769-3E20-20E7-8C79-45FECBDAF3C1}"/>
                  </a:ext>
                </a:extLst>
              </p:cNvPr>
              <p:cNvGrpSpPr/>
              <p:nvPr/>
            </p:nvGrpSpPr>
            <p:grpSpPr>
              <a:xfrm>
                <a:off x="7917598" y="2051384"/>
                <a:ext cx="2312193" cy="701149"/>
                <a:chOff x="8834496" y="2373635"/>
                <a:chExt cx="2312193" cy="701149"/>
              </a:xfrm>
            </p:grpSpPr>
            <p:sp>
              <p:nvSpPr>
                <p:cNvPr id="66" name="Rectangle 65">
                  <a:extLst>
                    <a:ext uri="{FF2B5EF4-FFF2-40B4-BE49-F238E27FC236}">
                      <a16:creationId xmlns:a16="http://schemas.microsoft.com/office/drawing/2014/main" id="{7B85B94C-F89E-2D39-7756-B9A309253275}"/>
                    </a:ext>
                  </a:extLst>
                </p:cNvPr>
                <p:cNvSpPr/>
                <p:nvPr/>
              </p:nvSpPr>
              <p:spPr>
                <a:xfrm>
                  <a:off x="8834496" y="2373635"/>
                  <a:ext cx="777206" cy="70114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548640" rIns="0" bIns="365760" rtlCol="0" anchor="ctr"/>
                <a:lstStyle/>
                <a:p>
                  <a:pPr>
                    <a:lnSpc>
                      <a:spcPct val="90000"/>
                    </a:lnSpc>
                    <a:spcBef>
                      <a:spcPts val="1200"/>
                    </a:spcBef>
                    <a:spcAft>
                      <a:spcPts val="60"/>
                    </a:spcAft>
                    <a:defRPr/>
                  </a:pPr>
                  <a:r>
                    <a:rPr lang="en-US" sz="1400" i="0" dirty="0">
                      <a:solidFill>
                        <a:schemeClr val="bg1"/>
                      </a:solidFill>
                      <a:effectLst/>
                      <a:latin typeface="+mj-lt"/>
                      <a:ea typeface="Aptos" panose="02000000000000000000" pitchFamily="2" charset="0"/>
                    </a:rPr>
                    <a:t>Dark Matter</a:t>
                  </a:r>
                </a:p>
              </p:txBody>
            </p:sp>
            <p:sp>
              <p:nvSpPr>
                <p:cNvPr id="67" name="Rectangle 66">
                  <a:extLst>
                    <a:ext uri="{FF2B5EF4-FFF2-40B4-BE49-F238E27FC236}">
                      <a16:creationId xmlns:a16="http://schemas.microsoft.com/office/drawing/2014/main" id="{80113AE0-8F48-5B4E-6780-BD8F5AE3DCB2}"/>
                    </a:ext>
                  </a:extLst>
                </p:cNvPr>
                <p:cNvSpPr/>
                <p:nvPr/>
              </p:nvSpPr>
              <p:spPr>
                <a:xfrm>
                  <a:off x="9597247" y="2373635"/>
                  <a:ext cx="777206" cy="70114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548640" rIns="0" bIns="182880" rtlCol="0" anchor="ctr"/>
                <a:lstStyle/>
                <a:p>
                  <a:pPr>
                    <a:lnSpc>
                      <a:spcPct val="90000"/>
                    </a:lnSpc>
                    <a:spcBef>
                      <a:spcPts val="1200"/>
                    </a:spcBef>
                    <a:spcAft>
                      <a:spcPts val="60"/>
                    </a:spcAft>
                    <a:defRPr/>
                  </a:pPr>
                  <a:r>
                    <a:rPr lang="en-US" sz="1400" i="0" dirty="0">
                      <a:solidFill>
                        <a:schemeClr val="tx1"/>
                      </a:solidFill>
                      <a:effectLst/>
                      <a:latin typeface="+mj-lt"/>
                      <a:ea typeface="Aptos" panose="02000000000000000000" pitchFamily="2" charset="0"/>
                    </a:rPr>
                    <a:t>Graphite</a:t>
                  </a:r>
                </a:p>
              </p:txBody>
            </p:sp>
            <p:sp>
              <p:nvSpPr>
                <p:cNvPr id="69" name="Rectangle 68">
                  <a:extLst>
                    <a:ext uri="{FF2B5EF4-FFF2-40B4-BE49-F238E27FC236}">
                      <a16:creationId xmlns:a16="http://schemas.microsoft.com/office/drawing/2014/main" id="{9944CE75-FA8F-CF3C-AAFB-0AEB6DD65405}"/>
                    </a:ext>
                  </a:extLst>
                </p:cNvPr>
                <p:cNvSpPr/>
                <p:nvPr/>
              </p:nvSpPr>
              <p:spPr>
                <a:xfrm>
                  <a:off x="10369483" y="2373635"/>
                  <a:ext cx="777206" cy="701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548640" rIns="0" bIns="182880" rtlCol="0" anchor="ctr"/>
                <a:lstStyle/>
                <a:p>
                  <a:pPr>
                    <a:lnSpc>
                      <a:spcPct val="90000"/>
                    </a:lnSpc>
                    <a:spcBef>
                      <a:spcPts val="1200"/>
                    </a:spcBef>
                    <a:spcAft>
                      <a:spcPts val="60"/>
                    </a:spcAft>
                    <a:defRPr/>
                  </a:pPr>
                  <a:r>
                    <a:rPr lang="en-US" sz="1400" i="0" dirty="0">
                      <a:solidFill>
                        <a:schemeClr val="tx1"/>
                      </a:solidFill>
                      <a:effectLst/>
                      <a:latin typeface="+mj-lt"/>
                      <a:ea typeface="Aptos" panose="02000000000000000000" pitchFamily="2" charset="0"/>
                    </a:rPr>
                    <a:t>Polar</a:t>
                  </a:r>
                </a:p>
              </p:txBody>
            </p:sp>
          </p:grpSp>
        </p:grpSp>
        <p:sp>
          <p:nvSpPr>
            <p:cNvPr id="86" name="TextBox 85">
              <a:extLst>
                <a:ext uri="{FF2B5EF4-FFF2-40B4-BE49-F238E27FC236}">
                  <a16:creationId xmlns:a16="http://schemas.microsoft.com/office/drawing/2014/main" id="{5D97F77A-453B-B722-4D53-EFDD5CFCAD7B}"/>
                </a:ext>
              </a:extLst>
            </p:cNvPr>
            <p:cNvSpPr txBox="1"/>
            <p:nvPr/>
          </p:nvSpPr>
          <p:spPr>
            <a:xfrm>
              <a:off x="7917597" y="23654"/>
              <a:ext cx="2014770" cy="383845"/>
            </a:xfrm>
            <a:prstGeom prst="rect">
              <a:avLst/>
            </a:prstGeom>
            <a:noFill/>
          </p:spPr>
          <p:txBody>
            <a:bodyPr wrap="square" lIns="91440" tIns="91440" rIns="0" bIns="45720" rtlCol="0">
              <a:spAutoFit/>
            </a:bodyPr>
            <a:lstStyle/>
            <a:p>
              <a:pPr marL="0" marR="0" lvl="0" indent="0" algn="l" defTabSz="914400" rtl="0" eaLnBrk="1" fontAlgn="auto" latinLnBrk="0" hangingPunct="1">
                <a:lnSpc>
                  <a:spcPct val="90000"/>
                </a:lnSpc>
                <a:spcBef>
                  <a:spcPts val="1200"/>
                </a:spcBef>
                <a:spcAft>
                  <a:spcPts val="60"/>
                </a:spcAft>
                <a:buClrTx/>
                <a:buSzTx/>
                <a:buFontTx/>
                <a:buNone/>
                <a:tabLst/>
                <a:defRPr/>
              </a:pPr>
              <a:r>
                <a:rPr kumimoji="0" lang="en-US" sz="1600" b="1" i="0" u="none" strike="noStrike" kern="1200" cap="none" spc="300" normalizeH="0" baseline="0" noProof="0" dirty="0">
                  <a:ln>
                    <a:noFill/>
                  </a:ln>
                  <a:solidFill>
                    <a:srgbClr val="00662C"/>
                  </a:solidFill>
                  <a:effectLst/>
                  <a:uLnTx/>
                  <a:uFillTx/>
                  <a:latin typeface="+mj-lt"/>
                </a:rPr>
                <a:t>PRIMARY</a:t>
              </a:r>
            </a:p>
          </p:txBody>
        </p:sp>
      </p:grpSp>
    </p:spTree>
    <p:extLst>
      <p:ext uri="{BB962C8B-B14F-4D97-AF65-F5344CB8AC3E}">
        <p14:creationId xmlns:p14="http://schemas.microsoft.com/office/powerpoint/2010/main" val="592910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4CDC51D-4274-6DBD-6B94-312AFAB18DF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B134D9E-4011-CBE0-FBA6-F28F6EFBF94B}"/>
              </a:ext>
            </a:extLst>
          </p:cNvPr>
          <p:cNvSpPr/>
          <p:nvPr/>
        </p:nvSpPr>
        <p:spPr>
          <a:xfrm>
            <a:off x="1952786" y="1534332"/>
            <a:ext cx="7842142" cy="43395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5207CAF9-3985-3440-44D4-6A2AA0091B4B}"/>
              </a:ext>
            </a:extLst>
          </p:cNvPr>
          <p:cNvSpPr>
            <a:spLocks noGrp="1"/>
          </p:cNvSpPr>
          <p:nvPr>
            <p:ph type="title"/>
          </p:nvPr>
        </p:nvSpPr>
        <p:spPr/>
        <p:txBody>
          <a:bodyPr/>
          <a:lstStyle/>
          <a:p>
            <a:r>
              <a:rPr lang="en-US" b="1" dirty="0"/>
              <a:t>Use a full-sentence headline </a:t>
            </a:r>
            <a:br>
              <a:rPr lang="en-US" b="1" dirty="0"/>
            </a:br>
            <a:r>
              <a:rPr lang="en-US" dirty="0"/>
              <a:t>to assert the main idea of each slide</a:t>
            </a:r>
            <a:br>
              <a:rPr lang="en-US" b="1" dirty="0"/>
            </a:br>
            <a:endParaRPr lang="en-US" dirty="0"/>
          </a:p>
        </p:txBody>
      </p:sp>
      <p:pic>
        <p:nvPicPr>
          <p:cNvPr id="8" name="Picture 7" descr="Map&#10;&#10;AI-generated content may be incorrect.">
            <a:extLst>
              <a:ext uri="{FF2B5EF4-FFF2-40B4-BE49-F238E27FC236}">
                <a16:creationId xmlns:a16="http://schemas.microsoft.com/office/drawing/2014/main" id="{6091506A-8D0C-58FA-56B9-7367C9AEB0C8}"/>
              </a:ext>
            </a:extLst>
          </p:cNvPr>
          <p:cNvPicPr>
            <a:picLocks noChangeAspect="1"/>
          </p:cNvPicPr>
          <p:nvPr/>
        </p:nvPicPr>
        <p:blipFill>
          <a:blip r:embed="rId3"/>
          <a:stretch>
            <a:fillRect/>
          </a:stretch>
        </p:blipFill>
        <p:spPr>
          <a:xfrm>
            <a:off x="2176216" y="1721248"/>
            <a:ext cx="7772400" cy="4371975"/>
          </a:xfrm>
          <a:prstGeom prst="rect">
            <a:avLst/>
          </a:prstGeom>
          <a:effectLst>
            <a:outerShdw blurRad="63500" sx="102000" sy="102000" algn="ctr" rotWithShape="0">
              <a:schemeClr val="tx1">
                <a:alpha val="8000"/>
              </a:schemeClr>
            </a:outerShdw>
          </a:effectLst>
        </p:spPr>
      </p:pic>
      <p:sp>
        <p:nvSpPr>
          <p:cNvPr id="6" name="Freeform 5">
            <a:extLst>
              <a:ext uri="{FF2B5EF4-FFF2-40B4-BE49-F238E27FC236}">
                <a16:creationId xmlns:a16="http://schemas.microsoft.com/office/drawing/2014/main" id="{0BEF876F-EAF9-3C4B-841A-F0F32D0BD39C}"/>
              </a:ext>
            </a:extLst>
          </p:cNvPr>
          <p:cNvSpPr/>
          <p:nvPr/>
        </p:nvSpPr>
        <p:spPr>
          <a:xfrm>
            <a:off x="2278251" y="2225040"/>
            <a:ext cx="7612509" cy="3855720"/>
          </a:xfrm>
          <a:custGeom>
            <a:avLst/>
            <a:gdLst>
              <a:gd name="connsiteX0" fmla="*/ 4838829 w 7780149"/>
              <a:gd name="connsiteY0" fmla="*/ 0 h 3855720"/>
              <a:gd name="connsiteX1" fmla="*/ 7338189 w 7780149"/>
              <a:gd name="connsiteY1" fmla="*/ 0 h 3855720"/>
              <a:gd name="connsiteX2" fmla="*/ 7338189 w 7780149"/>
              <a:gd name="connsiteY2" fmla="*/ 347937 h 3855720"/>
              <a:gd name="connsiteX3" fmla="*/ 7780149 w 7780149"/>
              <a:gd name="connsiteY3" fmla="*/ 347937 h 3855720"/>
              <a:gd name="connsiteX4" fmla="*/ 7780149 w 7780149"/>
              <a:gd name="connsiteY4" fmla="*/ 3855720 h 3855720"/>
              <a:gd name="connsiteX5" fmla="*/ 0 w 7780149"/>
              <a:gd name="connsiteY5" fmla="*/ 3855720 h 3855720"/>
              <a:gd name="connsiteX6" fmla="*/ 0 w 7780149"/>
              <a:gd name="connsiteY6" fmla="*/ 347937 h 3855720"/>
              <a:gd name="connsiteX7" fmla="*/ 4838829 w 7780149"/>
              <a:gd name="connsiteY7" fmla="*/ 347937 h 38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0149" h="3855720">
                <a:moveTo>
                  <a:pt x="4838829" y="0"/>
                </a:moveTo>
                <a:lnTo>
                  <a:pt x="7338189" y="0"/>
                </a:lnTo>
                <a:lnTo>
                  <a:pt x="7338189" y="347937"/>
                </a:lnTo>
                <a:lnTo>
                  <a:pt x="7780149" y="347937"/>
                </a:lnTo>
                <a:lnTo>
                  <a:pt x="7780149" y="3855720"/>
                </a:lnTo>
                <a:lnTo>
                  <a:pt x="0" y="3855720"/>
                </a:lnTo>
                <a:lnTo>
                  <a:pt x="0" y="347937"/>
                </a:lnTo>
                <a:lnTo>
                  <a:pt x="4838829" y="347937"/>
                </a:lnTo>
                <a:close/>
              </a:path>
            </a:pathLst>
          </a:cu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4" name="Rectangle 3">
            <a:extLst>
              <a:ext uri="{FF2B5EF4-FFF2-40B4-BE49-F238E27FC236}">
                <a16:creationId xmlns:a16="http://schemas.microsoft.com/office/drawing/2014/main" id="{9EB84C6F-4E1A-48CB-F08F-859AC42E996F}"/>
              </a:ext>
            </a:extLst>
          </p:cNvPr>
          <p:cNvSpPr/>
          <p:nvPr/>
        </p:nvSpPr>
        <p:spPr>
          <a:xfrm>
            <a:off x="2309747" y="1836951"/>
            <a:ext cx="7506574" cy="576465"/>
          </a:xfrm>
          <a:prstGeom prst="rect">
            <a:avLst/>
          </a:prstGeom>
          <a:noFill/>
          <a:ln w="38100">
            <a:solidFill>
              <a:srgbClr val="FF9E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4219622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DE7428C-3978-7742-2C93-964D8228EF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5F3431-38AE-AF5E-A5A5-EB94C0D5CBDC}"/>
              </a:ext>
            </a:extLst>
          </p:cNvPr>
          <p:cNvSpPr>
            <a:spLocks noGrp="1"/>
          </p:cNvSpPr>
          <p:nvPr>
            <p:ph type="title"/>
          </p:nvPr>
        </p:nvSpPr>
        <p:spPr/>
        <p:txBody>
          <a:bodyPr/>
          <a:lstStyle/>
          <a:p>
            <a:r>
              <a:rPr lang="en-US" b="1" dirty="0"/>
              <a:t>Compelling </a:t>
            </a:r>
            <a:r>
              <a:rPr lang="en-US" dirty="0"/>
              <a:t>visuals support the main </a:t>
            </a:r>
            <a:br>
              <a:rPr lang="en-US" dirty="0"/>
            </a:br>
            <a:r>
              <a:rPr lang="en-US" dirty="0"/>
              <a:t>idea of each slide and support audience retention</a:t>
            </a:r>
            <a:br>
              <a:rPr lang="en-US" b="1" dirty="0"/>
            </a:br>
            <a:endParaRPr lang="en-US" dirty="0"/>
          </a:p>
        </p:txBody>
      </p:sp>
      <p:sp>
        <p:nvSpPr>
          <p:cNvPr id="4" name="Rectangle 3">
            <a:extLst>
              <a:ext uri="{FF2B5EF4-FFF2-40B4-BE49-F238E27FC236}">
                <a16:creationId xmlns:a16="http://schemas.microsoft.com/office/drawing/2014/main" id="{B2FEAA62-9129-C231-04B3-7F9E7DB51A5F}"/>
              </a:ext>
            </a:extLst>
          </p:cNvPr>
          <p:cNvSpPr/>
          <p:nvPr/>
        </p:nvSpPr>
        <p:spPr>
          <a:xfrm>
            <a:off x="1952786" y="1534332"/>
            <a:ext cx="7842142" cy="43395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pic>
        <p:nvPicPr>
          <p:cNvPr id="10" name="Picture 9" descr="Map&#10;&#10;AI-generated content may be incorrect.">
            <a:extLst>
              <a:ext uri="{FF2B5EF4-FFF2-40B4-BE49-F238E27FC236}">
                <a16:creationId xmlns:a16="http://schemas.microsoft.com/office/drawing/2014/main" id="{15BC0F82-28BA-7BAA-A332-98A0F168A8C7}"/>
              </a:ext>
            </a:extLst>
          </p:cNvPr>
          <p:cNvPicPr>
            <a:picLocks noChangeAspect="1"/>
          </p:cNvPicPr>
          <p:nvPr/>
        </p:nvPicPr>
        <p:blipFill>
          <a:blip r:embed="rId3"/>
          <a:stretch>
            <a:fillRect/>
          </a:stretch>
        </p:blipFill>
        <p:spPr>
          <a:xfrm>
            <a:off x="2176216" y="1721248"/>
            <a:ext cx="7772400" cy="4371975"/>
          </a:xfrm>
          <a:prstGeom prst="rect">
            <a:avLst/>
          </a:prstGeom>
          <a:effectLst>
            <a:outerShdw blurRad="63500" sx="102000" sy="102000" algn="ctr" rotWithShape="0">
              <a:schemeClr val="tx1">
                <a:alpha val="8000"/>
              </a:schemeClr>
            </a:outerShdw>
          </a:effectLst>
        </p:spPr>
      </p:pic>
      <p:sp>
        <p:nvSpPr>
          <p:cNvPr id="11" name="Freeform 10">
            <a:extLst>
              <a:ext uri="{FF2B5EF4-FFF2-40B4-BE49-F238E27FC236}">
                <a16:creationId xmlns:a16="http://schemas.microsoft.com/office/drawing/2014/main" id="{E60C5277-89F4-4891-D12B-E9BFA1BA8300}"/>
              </a:ext>
            </a:extLst>
          </p:cNvPr>
          <p:cNvSpPr/>
          <p:nvPr/>
        </p:nvSpPr>
        <p:spPr>
          <a:xfrm>
            <a:off x="2278251" y="1836952"/>
            <a:ext cx="7612509" cy="576464"/>
          </a:xfrm>
          <a:custGeom>
            <a:avLst/>
            <a:gdLst>
              <a:gd name="connsiteX0" fmla="*/ 4838829 w 7780149"/>
              <a:gd name="connsiteY0" fmla="*/ 0 h 3855720"/>
              <a:gd name="connsiteX1" fmla="*/ 7338189 w 7780149"/>
              <a:gd name="connsiteY1" fmla="*/ 0 h 3855720"/>
              <a:gd name="connsiteX2" fmla="*/ 7338189 w 7780149"/>
              <a:gd name="connsiteY2" fmla="*/ 347937 h 3855720"/>
              <a:gd name="connsiteX3" fmla="*/ 7780149 w 7780149"/>
              <a:gd name="connsiteY3" fmla="*/ 347937 h 3855720"/>
              <a:gd name="connsiteX4" fmla="*/ 7780149 w 7780149"/>
              <a:gd name="connsiteY4" fmla="*/ 3855720 h 3855720"/>
              <a:gd name="connsiteX5" fmla="*/ 0 w 7780149"/>
              <a:gd name="connsiteY5" fmla="*/ 3855720 h 3855720"/>
              <a:gd name="connsiteX6" fmla="*/ 0 w 7780149"/>
              <a:gd name="connsiteY6" fmla="*/ 347937 h 3855720"/>
              <a:gd name="connsiteX7" fmla="*/ 4838829 w 7780149"/>
              <a:gd name="connsiteY7" fmla="*/ 347937 h 38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0149" h="3855720">
                <a:moveTo>
                  <a:pt x="4838829" y="0"/>
                </a:moveTo>
                <a:lnTo>
                  <a:pt x="7338189" y="0"/>
                </a:lnTo>
                <a:lnTo>
                  <a:pt x="7338189" y="347937"/>
                </a:lnTo>
                <a:lnTo>
                  <a:pt x="7780149" y="347937"/>
                </a:lnTo>
                <a:lnTo>
                  <a:pt x="7780149" y="3855720"/>
                </a:lnTo>
                <a:lnTo>
                  <a:pt x="0" y="3855720"/>
                </a:lnTo>
                <a:lnTo>
                  <a:pt x="0" y="347937"/>
                </a:lnTo>
                <a:lnTo>
                  <a:pt x="4838829" y="347937"/>
                </a:lnTo>
                <a:close/>
              </a:path>
            </a:pathLst>
          </a:cu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12" name="Rectangle 11">
            <a:extLst>
              <a:ext uri="{FF2B5EF4-FFF2-40B4-BE49-F238E27FC236}">
                <a16:creationId xmlns:a16="http://schemas.microsoft.com/office/drawing/2014/main" id="{A8BE3C6E-A081-C573-E381-796AF928FAFB}"/>
              </a:ext>
            </a:extLst>
          </p:cNvPr>
          <p:cNvSpPr/>
          <p:nvPr/>
        </p:nvSpPr>
        <p:spPr>
          <a:xfrm>
            <a:off x="2309747" y="2338753"/>
            <a:ext cx="7506574" cy="3722019"/>
          </a:xfrm>
          <a:prstGeom prst="rect">
            <a:avLst/>
          </a:prstGeom>
          <a:noFill/>
          <a:ln w="38100">
            <a:solidFill>
              <a:srgbClr val="FF9E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6" name="Rectangle 5">
            <a:extLst>
              <a:ext uri="{FF2B5EF4-FFF2-40B4-BE49-F238E27FC236}">
                <a16:creationId xmlns:a16="http://schemas.microsoft.com/office/drawing/2014/main" id="{4F729BB8-BEFE-C5D9-D703-AC6946426C37}"/>
              </a:ext>
            </a:extLst>
          </p:cNvPr>
          <p:cNvSpPr/>
          <p:nvPr/>
        </p:nvSpPr>
        <p:spPr>
          <a:xfrm>
            <a:off x="8159946" y="4196922"/>
            <a:ext cx="2362582" cy="26610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822960" rtlCol="0" anchor="ctr"/>
          <a:lstStyle/>
          <a:p>
            <a:pPr algn="ctr">
              <a:lnSpc>
                <a:spcPct val="90000"/>
              </a:lnSpc>
              <a:spcBef>
                <a:spcPts val="1200"/>
              </a:spcBef>
              <a:spcAft>
                <a:spcPts val="60"/>
              </a:spcAft>
              <a:defRPr/>
            </a:pPr>
            <a:r>
              <a:rPr lang="en-US" sz="1600" i="0" dirty="0">
                <a:solidFill>
                  <a:schemeClr val="bg1"/>
                </a:solidFill>
                <a:effectLst/>
                <a:latin typeface="Aptos Light" panose="020B0004020202020204" pitchFamily="34" charset="0"/>
                <a:ea typeface="Aptos" panose="02000000000000000000" pitchFamily="2" charset="0"/>
              </a:rPr>
              <a:t>Check out the </a:t>
            </a:r>
            <a:br>
              <a:rPr lang="en-US" sz="1600" i="0" dirty="0">
                <a:solidFill>
                  <a:schemeClr val="bg1"/>
                </a:solidFill>
                <a:effectLst/>
                <a:latin typeface="Aptos Light" panose="020B0004020202020204" pitchFamily="34" charset="0"/>
                <a:ea typeface="Aptos" panose="02000000000000000000" pitchFamily="2" charset="0"/>
              </a:rPr>
            </a:br>
            <a:r>
              <a:rPr lang="en-US" sz="1600" b="1" i="0" dirty="0">
                <a:solidFill>
                  <a:schemeClr val="tx2">
                    <a:lumMod val="20000"/>
                    <a:lumOff val="80000"/>
                  </a:schemeClr>
                </a:solidFill>
                <a:effectLst/>
                <a:latin typeface="Aptos Light" panose="020B0004020202020204" pitchFamily="34" charset="0"/>
                <a:ea typeface="Aptos" panose="02000000000000000000" pitchFamily="2" charset="0"/>
                <a:hlinkClick r:id="rId4">
                  <a:extLst>
                    <a:ext uri="{A12FA001-AC4F-418D-AE19-62706E023703}">
                      <ahyp:hlinkClr xmlns:ahyp="http://schemas.microsoft.com/office/drawing/2018/hyperlinkcolor" val="tx"/>
                    </a:ext>
                  </a:extLst>
                </a:hlinkClick>
              </a:rPr>
              <a:t>Example Templates</a:t>
            </a:r>
            <a:r>
              <a:rPr lang="en-US" sz="1600" b="1" i="0" dirty="0">
                <a:solidFill>
                  <a:schemeClr val="tx2">
                    <a:lumMod val="20000"/>
                    <a:lumOff val="80000"/>
                  </a:schemeClr>
                </a:solidFill>
                <a:effectLst/>
                <a:latin typeface="Aptos Light" panose="020B0004020202020204" pitchFamily="34" charset="0"/>
                <a:ea typeface="Aptos" panose="02000000000000000000" pitchFamily="2" charset="0"/>
              </a:rPr>
              <a:t> </a:t>
            </a:r>
            <a:br>
              <a:rPr lang="en-US" sz="1600" b="1" i="0" dirty="0">
                <a:solidFill>
                  <a:schemeClr val="tx2">
                    <a:lumMod val="20000"/>
                    <a:lumOff val="80000"/>
                  </a:schemeClr>
                </a:solidFill>
                <a:effectLst/>
                <a:latin typeface="Aptos Light" panose="020B0004020202020204" pitchFamily="34" charset="0"/>
                <a:ea typeface="Aptos" panose="02000000000000000000" pitchFamily="2" charset="0"/>
              </a:rPr>
            </a:br>
            <a:r>
              <a:rPr lang="en-US" sz="1600" i="0" dirty="0">
                <a:solidFill>
                  <a:schemeClr val="bg1"/>
                </a:solidFill>
                <a:effectLst/>
                <a:latin typeface="Aptos Light" panose="020B0004020202020204" pitchFamily="34" charset="0"/>
                <a:ea typeface="Aptos" panose="02000000000000000000" pitchFamily="2" charset="0"/>
              </a:rPr>
              <a:t>to see how to use </a:t>
            </a:r>
            <a:br>
              <a:rPr lang="en-US" sz="1600" i="0" dirty="0">
                <a:solidFill>
                  <a:schemeClr val="bg1"/>
                </a:solidFill>
                <a:effectLst/>
                <a:latin typeface="Aptos Light" panose="020B0004020202020204" pitchFamily="34" charset="0"/>
                <a:ea typeface="Aptos" panose="02000000000000000000" pitchFamily="2" charset="0"/>
              </a:rPr>
            </a:br>
            <a:r>
              <a:rPr lang="en-US" sz="1600" i="0" dirty="0">
                <a:solidFill>
                  <a:schemeClr val="bg1"/>
                </a:solidFill>
                <a:effectLst/>
                <a:latin typeface="Aptos Light" panose="020B0004020202020204" pitchFamily="34" charset="0"/>
                <a:ea typeface="Aptos" panose="02000000000000000000" pitchFamily="2" charset="0"/>
              </a:rPr>
              <a:t>various types of slides</a:t>
            </a:r>
          </a:p>
        </p:txBody>
      </p:sp>
    </p:spTree>
    <p:extLst>
      <p:ext uri="{BB962C8B-B14F-4D97-AF65-F5344CB8AC3E}">
        <p14:creationId xmlns:p14="http://schemas.microsoft.com/office/powerpoint/2010/main" val="3527733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B6011-F2B0-A498-7C43-0F8A38347915}"/>
              </a:ext>
            </a:extLst>
          </p:cNvPr>
          <p:cNvSpPr>
            <a:spLocks noGrp="1"/>
          </p:cNvSpPr>
          <p:nvPr>
            <p:ph type="title"/>
          </p:nvPr>
        </p:nvSpPr>
        <p:spPr>
          <a:xfrm>
            <a:off x="289798" y="19908"/>
            <a:ext cx="11881104" cy="981615"/>
          </a:xfrm>
        </p:spPr>
        <p:txBody>
          <a:bodyPr/>
          <a:lstStyle/>
          <a:p>
            <a:r>
              <a:rPr lang="en-US" dirty="0">
                <a:latin typeface="Aptos" panose="020B0004020202020204" pitchFamily="34" charset="0"/>
              </a:rPr>
              <a:t>Integrative data platform for experiment planning, execution and analysis</a:t>
            </a:r>
          </a:p>
        </p:txBody>
      </p:sp>
      <p:pic>
        <p:nvPicPr>
          <p:cNvPr id="7" name="Picture 6" descr="Chart, scatter chart&#10;&#10;AI-generated content may be incorrect.">
            <a:extLst>
              <a:ext uri="{FF2B5EF4-FFF2-40B4-BE49-F238E27FC236}">
                <a16:creationId xmlns:a16="http://schemas.microsoft.com/office/drawing/2014/main" id="{17D3E749-FD64-7EA9-3CE7-67DAAF81150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7703" y="1971998"/>
            <a:ext cx="3573553" cy="2669736"/>
          </a:xfrm>
          <a:prstGeom prst="rect">
            <a:avLst/>
          </a:prstGeom>
        </p:spPr>
      </p:pic>
      <p:sp>
        <p:nvSpPr>
          <p:cNvPr id="8" name="TextBox 7">
            <a:extLst>
              <a:ext uri="{FF2B5EF4-FFF2-40B4-BE49-F238E27FC236}">
                <a16:creationId xmlns:a16="http://schemas.microsoft.com/office/drawing/2014/main" id="{4B670779-C4DC-067B-3B0D-EF1A2C83591E}"/>
              </a:ext>
            </a:extLst>
          </p:cNvPr>
          <p:cNvSpPr txBox="1"/>
          <p:nvPr/>
        </p:nvSpPr>
        <p:spPr>
          <a:xfrm>
            <a:off x="289798" y="4660460"/>
            <a:ext cx="3760320" cy="1077218"/>
          </a:xfrm>
          <a:prstGeom prst="rect">
            <a:avLst/>
          </a:prstGeom>
          <a:noFill/>
        </p:spPr>
        <p:txBody>
          <a:bodyPr wrap="square" rtlCol="0">
            <a:spAutoFit/>
          </a:bodyPr>
          <a:lstStyle/>
          <a:p>
            <a:pPr lvl="0" algn="ctr"/>
            <a:r>
              <a:rPr lang="en-US" sz="2400" b="1" dirty="0">
                <a:solidFill>
                  <a:srgbClr val="FF0000"/>
                </a:solidFill>
                <a:latin typeface="Aptos" panose="020B0004020202020204" pitchFamily="34" charset="0"/>
              </a:rPr>
              <a:t>Planning Experiments</a:t>
            </a:r>
          </a:p>
          <a:p>
            <a:pPr lvl="0"/>
            <a:r>
              <a:rPr lang="en-US" sz="2000" i="1" dirty="0">
                <a:latin typeface="Aptos" panose="020B0004020202020204" pitchFamily="34" charset="0"/>
              </a:rPr>
              <a:t>ab initio </a:t>
            </a:r>
            <a:r>
              <a:rPr lang="en-US" sz="2000" dirty="0">
                <a:latin typeface="Aptos" panose="020B0004020202020204" pitchFamily="34" charset="0"/>
              </a:rPr>
              <a:t>structure-based </a:t>
            </a:r>
            <a:r>
              <a:rPr lang="en-US" sz="2000" i="0" dirty="0">
                <a:latin typeface="Aptos" panose="020B0004020202020204" pitchFamily="34" charset="0"/>
              </a:rPr>
              <a:t>contrast match point prediction</a:t>
            </a:r>
          </a:p>
        </p:txBody>
      </p:sp>
      <p:sp>
        <p:nvSpPr>
          <p:cNvPr id="10" name="TextBox 9">
            <a:extLst>
              <a:ext uri="{FF2B5EF4-FFF2-40B4-BE49-F238E27FC236}">
                <a16:creationId xmlns:a16="http://schemas.microsoft.com/office/drawing/2014/main" id="{2B155CF2-3A86-2DF8-24B8-6DE54E0D6BB6}"/>
              </a:ext>
            </a:extLst>
          </p:cNvPr>
          <p:cNvSpPr txBox="1"/>
          <p:nvPr/>
        </p:nvSpPr>
        <p:spPr>
          <a:xfrm>
            <a:off x="8605647" y="4589709"/>
            <a:ext cx="3296556" cy="1969770"/>
          </a:xfrm>
          <a:prstGeom prst="rect">
            <a:avLst/>
          </a:prstGeom>
          <a:noFill/>
        </p:spPr>
        <p:txBody>
          <a:bodyPr wrap="square" rtlCol="0">
            <a:spAutoFit/>
          </a:bodyPr>
          <a:lstStyle/>
          <a:p>
            <a:pPr lvl="0" algn="ctr"/>
            <a:r>
              <a:rPr lang="en-US" sz="2400" b="1" dirty="0">
                <a:solidFill>
                  <a:srgbClr val="FF0000"/>
                </a:solidFill>
                <a:latin typeface="Aptos" panose="020B0004020202020204" pitchFamily="34" charset="0"/>
              </a:rPr>
              <a:t>Data Analysis</a:t>
            </a:r>
          </a:p>
          <a:p>
            <a:pPr lvl="0"/>
            <a:r>
              <a:rPr lang="en-US" sz="2000" dirty="0">
                <a:latin typeface="Aptos" panose="020B0004020202020204" pitchFamily="34" charset="0"/>
              </a:rPr>
              <a:t>Advanced analysis techniques to understand complex and flexible biosystems</a:t>
            </a:r>
          </a:p>
          <a:p>
            <a:pPr marL="285750" indent="-285750">
              <a:buFont typeface="Arial" panose="020B0604020202020204" pitchFamily="34" charset="0"/>
              <a:buChar char="•"/>
            </a:pPr>
            <a:endParaRPr lang="en-US" b="1" dirty="0">
              <a:latin typeface="Aptos" panose="020B0004020202020204" pitchFamily="34" charset="0"/>
            </a:endParaRPr>
          </a:p>
        </p:txBody>
      </p:sp>
      <p:sp>
        <p:nvSpPr>
          <p:cNvPr id="11" name="TextBox 10">
            <a:extLst>
              <a:ext uri="{FF2B5EF4-FFF2-40B4-BE49-F238E27FC236}">
                <a16:creationId xmlns:a16="http://schemas.microsoft.com/office/drawing/2014/main" id="{D7EA9BBD-D9BE-3DDB-6432-0D2FEE883D06}"/>
              </a:ext>
            </a:extLst>
          </p:cNvPr>
          <p:cNvSpPr txBox="1"/>
          <p:nvPr/>
        </p:nvSpPr>
        <p:spPr>
          <a:xfrm>
            <a:off x="4646471" y="4321906"/>
            <a:ext cx="3212811" cy="1754326"/>
          </a:xfrm>
          <a:prstGeom prst="rect">
            <a:avLst/>
          </a:prstGeom>
          <a:noFill/>
        </p:spPr>
        <p:txBody>
          <a:bodyPr wrap="square" rtlCol="0">
            <a:spAutoFit/>
          </a:bodyPr>
          <a:lstStyle/>
          <a:p>
            <a:pPr lvl="0" algn="ctr"/>
            <a:r>
              <a:rPr lang="en-US" sz="2400" b="1" dirty="0">
                <a:solidFill>
                  <a:srgbClr val="FF0000"/>
                </a:solidFill>
                <a:latin typeface="Aptos" panose="020B0004020202020204" pitchFamily="34" charset="0"/>
              </a:rPr>
              <a:t>Execution &amp; Reduction</a:t>
            </a:r>
          </a:p>
          <a:p>
            <a:r>
              <a:rPr lang="en-US" sz="2000" dirty="0">
                <a:latin typeface="Aptos" panose="020B0004020202020204" pitchFamily="34" charset="0"/>
              </a:rPr>
              <a:t>Improve user accessibility to interpretable information for their experiments</a:t>
            </a:r>
          </a:p>
        </p:txBody>
      </p:sp>
      <p:sp>
        <p:nvSpPr>
          <p:cNvPr id="12" name="Right Arrow 11">
            <a:extLst>
              <a:ext uri="{FF2B5EF4-FFF2-40B4-BE49-F238E27FC236}">
                <a16:creationId xmlns:a16="http://schemas.microsoft.com/office/drawing/2014/main" id="{C72D9E4F-844D-C839-0CE2-F9C4C31348E2}"/>
              </a:ext>
            </a:extLst>
          </p:cNvPr>
          <p:cNvSpPr/>
          <p:nvPr/>
        </p:nvSpPr>
        <p:spPr>
          <a:xfrm>
            <a:off x="3818238" y="2891612"/>
            <a:ext cx="467497" cy="49900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3" name="Right Arrow 12">
            <a:extLst>
              <a:ext uri="{FF2B5EF4-FFF2-40B4-BE49-F238E27FC236}">
                <a16:creationId xmlns:a16="http://schemas.microsoft.com/office/drawing/2014/main" id="{8D87408A-AFB7-1B81-F0CE-3BCDFFB1916B}"/>
              </a:ext>
            </a:extLst>
          </p:cNvPr>
          <p:cNvSpPr/>
          <p:nvPr/>
        </p:nvSpPr>
        <p:spPr>
          <a:xfrm>
            <a:off x="7771369" y="2903465"/>
            <a:ext cx="467497" cy="49900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7" name="TextBox 16">
            <a:extLst>
              <a:ext uri="{FF2B5EF4-FFF2-40B4-BE49-F238E27FC236}">
                <a16:creationId xmlns:a16="http://schemas.microsoft.com/office/drawing/2014/main" id="{00E2493A-0AF4-FA3E-0395-8E0C6A84D123}"/>
              </a:ext>
            </a:extLst>
          </p:cNvPr>
          <p:cNvSpPr txBox="1"/>
          <p:nvPr/>
        </p:nvSpPr>
        <p:spPr>
          <a:xfrm>
            <a:off x="720235" y="1073011"/>
            <a:ext cx="10651525" cy="830997"/>
          </a:xfrm>
          <a:prstGeom prst="rect">
            <a:avLst/>
          </a:prstGeom>
          <a:noFill/>
        </p:spPr>
        <p:txBody>
          <a:bodyPr wrap="square" rtlCol="0">
            <a:spAutoFit/>
          </a:bodyPr>
          <a:lstStyle/>
          <a:p>
            <a:pPr algn="ctr"/>
            <a:r>
              <a:rPr lang="en-US" sz="2400" dirty="0">
                <a:latin typeface="Aptos" panose="020B0004020202020204" pitchFamily="34" charset="0"/>
              </a:rPr>
              <a:t>Overarching aim is to develop and implement methodologies for streamlining experiments at </a:t>
            </a:r>
            <a:r>
              <a:rPr lang="en-US" sz="2400">
                <a:latin typeface="Aptos" panose="020B0004020202020204" pitchFamily="34" charset="0"/>
              </a:rPr>
              <a:t>SANS beamlines</a:t>
            </a:r>
            <a:endParaRPr lang="en-US" sz="2400" dirty="0">
              <a:latin typeface="Aptos" panose="020B0004020202020204" pitchFamily="34" charset="0"/>
            </a:endParaRPr>
          </a:p>
        </p:txBody>
      </p:sp>
      <p:pic>
        <p:nvPicPr>
          <p:cNvPr id="15" name="Picture 14">
            <a:extLst>
              <a:ext uri="{FF2B5EF4-FFF2-40B4-BE49-F238E27FC236}">
                <a16:creationId xmlns:a16="http://schemas.microsoft.com/office/drawing/2014/main" id="{F5128A8D-E29E-6903-3FA0-C750DD369DA3}"/>
              </a:ext>
            </a:extLst>
          </p:cNvPr>
          <p:cNvPicPr>
            <a:picLocks noChangeAspect="1"/>
          </p:cNvPicPr>
          <p:nvPr/>
        </p:nvPicPr>
        <p:blipFill>
          <a:blip r:embed="rId4"/>
          <a:stretch>
            <a:fillRect/>
          </a:stretch>
        </p:blipFill>
        <p:spPr>
          <a:xfrm>
            <a:off x="8326785" y="1971998"/>
            <a:ext cx="3818233" cy="2617711"/>
          </a:xfrm>
          <a:prstGeom prst="rect">
            <a:avLst/>
          </a:prstGeom>
        </p:spPr>
      </p:pic>
      <p:pic>
        <p:nvPicPr>
          <p:cNvPr id="3" name="Picture 2">
            <a:extLst>
              <a:ext uri="{FF2B5EF4-FFF2-40B4-BE49-F238E27FC236}">
                <a16:creationId xmlns:a16="http://schemas.microsoft.com/office/drawing/2014/main" id="{E4CF909A-B5FE-D217-AA63-4EDF6882E436}"/>
              </a:ext>
            </a:extLst>
          </p:cNvPr>
          <p:cNvPicPr>
            <a:picLocks noChangeAspect="1"/>
          </p:cNvPicPr>
          <p:nvPr/>
        </p:nvPicPr>
        <p:blipFill>
          <a:blip r:embed="rId5"/>
          <a:srcRect b="34864"/>
          <a:stretch/>
        </p:blipFill>
        <p:spPr>
          <a:xfrm>
            <a:off x="4367609" y="2559640"/>
            <a:ext cx="3356778" cy="1274583"/>
          </a:xfrm>
          <a:prstGeom prst="rect">
            <a:avLst/>
          </a:prstGeom>
        </p:spPr>
      </p:pic>
    </p:spTree>
    <p:extLst>
      <p:ext uri="{BB962C8B-B14F-4D97-AF65-F5344CB8AC3E}">
        <p14:creationId xmlns:p14="http://schemas.microsoft.com/office/powerpoint/2010/main" val="312047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AI-generated content may be incorrect.">
            <a:extLst>
              <a:ext uri="{FF2B5EF4-FFF2-40B4-BE49-F238E27FC236}">
                <a16:creationId xmlns:a16="http://schemas.microsoft.com/office/drawing/2014/main" id="{AE513A2C-124F-B257-5109-BD338DF735F3}"/>
              </a:ext>
            </a:extLst>
          </p:cNvPr>
          <p:cNvPicPr>
            <a:picLocks noChangeAspect="1"/>
          </p:cNvPicPr>
          <p:nvPr/>
        </p:nvPicPr>
        <p:blipFill>
          <a:blip r:embed="rId3"/>
          <a:stretch>
            <a:fillRect/>
          </a:stretch>
        </p:blipFill>
        <p:spPr>
          <a:xfrm>
            <a:off x="6179485" y="123923"/>
            <a:ext cx="5627639" cy="2816921"/>
          </a:xfrm>
          <a:prstGeom prst="rect">
            <a:avLst/>
          </a:prstGeom>
        </p:spPr>
      </p:pic>
      <p:sp>
        <p:nvSpPr>
          <p:cNvPr id="2" name="Title 1">
            <a:extLst>
              <a:ext uri="{FF2B5EF4-FFF2-40B4-BE49-F238E27FC236}">
                <a16:creationId xmlns:a16="http://schemas.microsoft.com/office/drawing/2014/main" id="{59A49F6E-FEA9-828C-E5FE-CB1B8675F8C1}"/>
              </a:ext>
            </a:extLst>
          </p:cNvPr>
          <p:cNvSpPr>
            <a:spLocks noGrp="1"/>
          </p:cNvSpPr>
          <p:nvPr>
            <p:ph type="title"/>
          </p:nvPr>
        </p:nvSpPr>
        <p:spPr/>
        <p:txBody>
          <a:bodyPr/>
          <a:lstStyle/>
          <a:p>
            <a:r>
              <a:rPr lang="en-US" dirty="0"/>
              <a:t>Data Reduction for SANS</a:t>
            </a:r>
          </a:p>
        </p:txBody>
      </p:sp>
      <p:sp>
        <p:nvSpPr>
          <p:cNvPr id="3" name="Content Placeholder 2">
            <a:extLst>
              <a:ext uri="{FF2B5EF4-FFF2-40B4-BE49-F238E27FC236}">
                <a16:creationId xmlns:a16="http://schemas.microsoft.com/office/drawing/2014/main" id="{021D1870-D922-71A2-0530-00FC074BA546}"/>
              </a:ext>
            </a:extLst>
          </p:cNvPr>
          <p:cNvSpPr>
            <a:spLocks noGrp="1"/>
          </p:cNvSpPr>
          <p:nvPr>
            <p:ph idx="1"/>
          </p:nvPr>
        </p:nvSpPr>
        <p:spPr>
          <a:xfrm>
            <a:off x="314692" y="1515571"/>
            <a:ext cx="7013207" cy="4061829"/>
          </a:xfrm>
        </p:spPr>
        <p:txBody>
          <a:bodyPr/>
          <a:lstStyle/>
          <a:p>
            <a:pPr>
              <a:lnSpc>
                <a:spcPct val="100000"/>
              </a:lnSpc>
              <a:spcBef>
                <a:spcPts val="600"/>
              </a:spcBef>
            </a:pPr>
            <a:r>
              <a:rPr lang="en-US" b="1" dirty="0">
                <a:latin typeface="Arial" panose="020B0604020202020204" pitchFamily="34" charset="0"/>
                <a:cs typeface="Arial" panose="020B0604020202020204" pitchFamily="34" charset="0"/>
              </a:rPr>
              <a:t>Data reduction key highlights</a:t>
            </a:r>
            <a:endParaRPr lang="en-US" dirty="0">
              <a:latin typeface="Arial" panose="020B0604020202020204" pitchFamily="34" charset="0"/>
              <a:cs typeface="Arial" panose="020B0604020202020204" pitchFamily="34" charset="0"/>
            </a:endParaRPr>
          </a:p>
          <a:p>
            <a:pPr marL="342900" indent="-342900">
              <a:lnSpc>
                <a:spcPct val="100000"/>
              </a:lnSpc>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Unified framework</a:t>
            </a:r>
          </a:p>
          <a:p>
            <a:pPr marL="182880" indent="182880">
              <a:lnSpc>
                <a:spcPct val="100000"/>
              </a:lnSpc>
              <a:spcBef>
                <a:spcPts val="600"/>
              </a:spcBef>
              <a:buFont typeface="System Font Regular"/>
              <a:buChar char="-"/>
            </a:pPr>
            <a:r>
              <a:rPr lang="en-US" dirty="0">
                <a:latin typeface="Arial" panose="020B0604020202020204" pitchFamily="34" charset="0"/>
                <a:cs typeface="Arial" panose="020B0604020202020204" pitchFamily="34" charset="0"/>
              </a:rPr>
              <a:t>Spanning multiple SANS instruments (HFIR &amp; SNS)</a:t>
            </a:r>
          </a:p>
          <a:p>
            <a:pPr marL="342900" indent="-342900">
              <a:lnSpc>
                <a:spcPct val="100000"/>
              </a:lnSpc>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Reproducible</a:t>
            </a:r>
          </a:p>
          <a:p>
            <a:pPr marL="182880" indent="182880">
              <a:lnSpc>
                <a:spcPct val="100000"/>
              </a:lnSpc>
              <a:spcBef>
                <a:spcPts val="600"/>
              </a:spcBef>
              <a:buFont typeface="System Font Regular"/>
              <a:buChar char="-"/>
            </a:pPr>
            <a:r>
              <a:rPr lang="en-US" dirty="0">
                <a:latin typeface="Arial" panose="020B0604020202020204" pitchFamily="34" charset="0"/>
                <a:cs typeface="Arial" panose="020B0604020202020204" pitchFamily="34" charset="0"/>
              </a:rPr>
              <a:t>Universal API interface</a:t>
            </a:r>
          </a:p>
          <a:p>
            <a:pPr marL="342900" indent="-342900">
              <a:lnSpc>
                <a:spcPct val="100000"/>
              </a:lnSpc>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Production-grade corrections</a:t>
            </a:r>
          </a:p>
          <a:p>
            <a:pPr marL="342900" indent="-342900">
              <a:lnSpc>
                <a:spcPct val="100000"/>
              </a:lnSpc>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Designed for both routine users and advanced experiments</a:t>
            </a:r>
          </a:p>
          <a:p>
            <a:pPr marL="342900" indent="-342900">
              <a:lnSpc>
                <a:spcPct val="100000"/>
              </a:lnSpc>
              <a:spcBef>
                <a:spcPts val="600"/>
              </a:spcBef>
              <a:buFont typeface="Arial" panose="020B0604020202020204" pitchFamily="34" charset="0"/>
              <a:buChar char="•"/>
            </a:pPr>
            <a:r>
              <a:rPr lang="en-US" dirty="0">
                <a:solidFill>
                  <a:schemeClr val="tx1">
                    <a:lumMod val="50000"/>
                  </a:schemeClr>
                </a:solidFill>
                <a:latin typeface="Arial" panose="020B0604020202020204" pitchFamily="34" charset="0"/>
                <a:cs typeface="Arial" panose="020B0604020202020204" pitchFamily="34" charset="0"/>
              </a:rPr>
              <a:t>1D/2D data export standardized for interoperability with the broader SANS analysis ecosystem</a:t>
            </a:r>
          </a:p>
          <a:p>
            <a:pPr marL="342900" indent="-342900">
              <a:lnSpc>
                <a:spcPct val="100000"/>
              </a:lnSpc>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Auto-reduction is implemented for beamlines</a:t>
            </a:r>
          </a:p>
          <a:p>
            <a:endParaRPr lang="en-US" sz="1400" dirty="0"/>
          </a:p>
        </p:txBody>
      </p:sp>
      <p:sp>
        <p:nvSpPr>
          <p:cNvPr id="6" name="TextBox 5">
            <a:extLst>
              <a:ext uri="{FF2B5EF4-FFF2-40B4-BE49-F238E27FC236}">
                <a16:creationId xmlns:a16="http://schemas.microsoft.com/office/drawing/2014/main" id="{5C7E46D8-3F8E-C78B-1BF9-1464571DBA17}"/>
              </a:ext>
            </a:extLst>
          </p:cNvPr>
          <p:cNvSpPr txBox="1"/>
          <p:nvPr/>
        </p:nvSpPr>
        <p:spPr>
          <a:xfrm>
            <a:off x="314692" y="6010726"/>
            <a:ext cx="6416308" cy="369332"/>
          </a:xfrm>
          <a:prstGeom prst="rect">
            <a:avLst/>
          </a:prstGeom>
          <a:noFill/>
        </p:spPr>
        <p:txBody>
          <a:bodyPr wrap="square">
            <a:spAutoFit/>
          </a:bodyPr>
          <a:lstStyle/>
          <a:p>
            <a:r>
              <a:rPr lang="en-US" sz="900" b="0" i="0" dirty="0">
                <a:solidFill>
                  <a:srgbClr val="222222"/>
                </a:solidFill>
                <a:effectLst/>
                <a:latin typeface="Arial" panose="020B0604020202020204" pitchFamily="34" charset="0"/>
              </a:rPr>
              <a:t>Heller, William T., et al. "</a:t>
            </a:r>
            <a:r>
              <a:rPr lang="en-US" sz="900" b="0" i="0" dirty="0" err="1">
                <a:solidFill>
                  <a:srgbClr val="222222"/>
                </a:solidFill>
                <a:effectLst/>
                <a:latin typeface="Arial" panose="020B0604020202020204" pitchFamily="34" charset="0"/>
              </a:rPr>
              <a:t>drtsans</a:t>
            </a:r>
            <a:r>
              <a:rPr lang="en-US" sz="900" b="0" i="0" dirty="0">
                <a:solidFill>
                  <a:srgbClr val="222222"/>
                </a:solidFill>
                <a:effectLst/>
                <a:latin typeface="Arial" panose="020B0604020202020204" pitchFamily="34" charset="0"/>
              </a:rPr>
              <a:t>: The data reduction toolkit for small-angle neutron scattering at Oak Ridge National Laboratory." </a:t>
            </a:r>
            <a:r>
              <a:rPr lang="en-US" sz="900" b="0" i="1" dirty="0" err="1">
                <a:solidFill>
                  <a:srgbClr val="222222"/>
                </a:solidFill>
                <a:effectLst/>
                <a:latin typeface="Arial" panose="020B0604020202020204" pitchFamily="34" charset="0"/>
              </a:rPr>
              <a:t>SoftwareX</a:t>
            </a:r>
            <a:r>
              <a:rPr lang="en-US" sz="900" b="0" i="0" dirty="0">
                <a:solidFill>
                  <a:srgbClr val="222222"/>
                </a:solidFill>
                <a:effectLst/>
                <a:latin typeface="Arial" panose="020B0604020202020204" pitchFamily="34" charset="0"/>
              </a:rPr>
              <a:t> 19 (2022): 101101.</a:t>
            </a:r>
            <a:endParaRPr lang="en-US" sz="900" dirty="0"/>
          </a:p>
        </p:txBody>
      </p:sp>
      <p:sp>
        <p:nvSpPr>
          <p:cNvPr id="7" name="TextBox 6">
            <a:extLst>
              <a:ext uri="{FF2B5EF4-FFF2-40B4-BE49-F238E27FC236}">
                <a16:creationId xmlns:a16="http://schemas.microsoft.com/office/drawing/2014/main" id="{6CE9AC38-858A-A033-4F08-C1A1357FBA34}"/>
              </a:ext>
            </a:extLst>
          </p:cNvPr>
          <p:cNvSpPr txBox="1"/>
          <p:nvPr/>
        </p:nvSpPr>
        <p:spPr>
          <a:xfrm>
            <a:off x="314692" y="5700718"/>
            <a:ext cx="6559168" cy="338554"/>
          </a:xfrm>
          <a:prstGeom prst="rect">
            <a:avLst/>
          </a:prstGeom>
          <a:noFill/>
        </p:spPr>
        <p:txBody>
          <a:bodyPr wrap="none" rtlCol="0">
            <a:spAutoFit/>
          </a:bodyPr>
          <a:lstStyle/>
          <a:p>
            <a:r>
              <a:rPr lang="en-US" sz="1600" i="1" dirty="0"/>
              <a:t>Uses Mantid APIs for low-level data access and </a:t>
            </a:r>
            <a:r>
              <a:rPr lang="en-US" sz="1600" i="1" dirty="0" err="1"/>
              <a:t>NeXus</a:t>
            </a:r>
            <a:r>
              <a:rPr lang="en-US" sz="1600" i="1" dirty="0"/>
              <a:t>-based algorithms</a:t>
            </a:r>
          </a:p>
        </p:txBody>
      </p:sp>
      <p:sp>
        <p:nvSpPr>
          <p:cNvPr id="9" name="TextBox 8">
            <a:extLst>
              <a:ext uri="{FF2B5EF4-FFF2-40B4-BE49-F238E27FC236}">
                <a16:creationId xmlns:a16="http://schemas.microsoft.com/office/drawing/2014/main" id="{7B448B50-BF09-74BC-85CC-FC1CA383B506}"/>
              </a:ext>
            </a:extLst>
          </p:cNvPr>
          <p:cNvSpPr txBox="1"/>
          <p:nvPr/>
        </p:nvSpPr>
        <p:spPr>
          <a:xfrm>
            <a:off x="8338319" y="2912065"/>
            <a:ext cx="2705100" cy="230832"/>
          </a:xfrm>
          <a:prstGeom prst="rect">
            <a:avLst/>
          </a:prstGeom>
          <a:noFill/>
        </p:spPr>
        <p:txBody>
          <a:bodyPr wrap="square">
            <a:spAutoFit/>
          </a:bodyPr>
          <a:lstStyle/>
          <a:p>
            <a:r>
              <a:rPr lang="en-US" sz="900" b="1" i="0" dirty="0">
                <a:solidFill>
                  <a:srgbClr val="222222"/>
                </a:solidFill>
                <a:effectLst/>
                <a:latin typeface="Arial" panose="020B0604020202020204" pitchFamily="34" charset="0"/>
              </a:rPr>
              <a:t>Architect of </a:t>
            </a:r>
            <a:r>
              <a:rPr lang="en-US" sz="900" b="1" i="0" dirty="0" err="1">
                <a:solidFill>
                  <a:srgbClr val="222222"/>
                </a:solidFill>
                <a:effectLst/>
                <a:latin typeface="Arial" panose="020B0604020202020204" pitchFamily="34" charset="0"/>
              </a:rPr>
              <a:t>drtSANS</a:t>
            </a:r>
            <a:r>
              <a:rPr lang="en-US" sz="900" b="1" i="0" dirty="0">
                <a:solidFill>
                  <a:srgbClr val="222222"/>
                </a:solidFill>
                <a:effectLst/>
                <a:latin typeface="Arial" panose="020B0604020202020204" pitchFamily="34" charset="0"/>
              </a:rPr>
              <a:t> data reduction software</a:t>
            </a:r>
            <a:endParaRPr lang="en-US" sz="900" b="1" dirty="0"/>
          </a:p>
        </p:txBody>
      </p:sp>
      <p:pic>
        <p:nvPicPr>
          <p:cNvPr id="11" name="Picture 10" descr="Graphical user interface, text, application, email&#10;&#10;AI-generated content may be incorrect.">
            <a:extLst>
              <a:ext uri="{FF2B5EF4-FFF2-40B4-BE49-F238E27FC236}">
                <a16:creationId xmlns:a16="http://schemas.microsoft.com/office/drawing/2014/main" id="{399F0511-36C2-EA86-9ABC-0AF4C8934718}"/>
              </a:ext>
            </a:extLst>
          </p:cNvPr>
          <p:cNvPicPr>
            <a:picLocks noChangeAspect="1"/>
          </p:cNvPicPr>
          <p:nvPr/>
        </p:nvPicPr>
        <p:blipFill>
          <a:blip r:embed="rId4"/>
          <a:stretch>
            <a:fillRect/>
          </a:stretch>
        </p:blipFill>
        <p:spPr>
          <a:xfrm>
            <a:off x="7069325" y="3171676"/>
            <a:ext cx="4634995" cy="3263977"/>
          </a:xfrm>
          <a:prstGeom prst="rect">
            <a:avLst/>
          </a:prstGeom>
        </p:spPr>
      </p:pic>
      <p:sp>
        <p:nvSpPr>
          <p:cNvPr id="12" name="TextBox 11">
            <a:extLst>
              <a:ext uri="{FF2B5EF4-FFF2-40B4-BE49-F238E27FC236}">
                <a16:creationId xmlns:a16="http://schemas.microsoft.com/office/drawing/2014/main" id="{C943EE93-947C-5A46-6E71-0E9D07A8CC37}"/>
              </a:ext>
            </a:extLst>
          </p:cNvPr>
          <p:cNvSpPr txBox="1"/>
          <p:nvPr/>
        </p:nvSpPr>
        <p:spPr>
          <a:xfrm>
            <a:off x="7069325" y="6503245"/>
            <a:ext cx="4634995" cy="230832"/>
          </a:xfrm>
          <a:prstGeom prst="rect">
            <a:avLst/>
          </a:prstGeom>
          <a:noFill/>
        </p:spPr>
        <p:txBody>
          <a:bodyPr wrap="square">
            <a:spAutoFit/>
          </a:bodyPr>
          <a:lstStyle/>
          <a:p>
            <a:r>
              <a:rPr lang="en-US" sz="900" b="1" i="0" dirty="0">
                <a:solidFill>
                  <a:srgbClr val="222222"/>
                </a:solidFill>
                <a:effectLst/>
                <a:latin typeface="Arial" panose="020B0604020202020204" pitchFamily="34" charset="0"/>
              </a:rPr>
              <a:t>Active repository with collaborative development and community involvement</a:t>
            </a:r>
          </a:p>
        </p:txBody>
      </p:sp>
    </p:spTree>
    <p:extLst>
      <p:ext uri="{BB962C8B-B14F-4D97-AF65-F5344CB8AC3E}">
        <p14:creationId xmlns:p14="http://schemas.microsoft.com/office/powerpoint/2010/main" val="2403238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2F9FC60-AD3B-9CE4-80CA-B1F527923B0A}"/>
              </a:ext>
            </a:extLst>
          </p:cNvPr>
          <p:cNvPicPr>
            <a:picLocks noGrp="1" noChangeAspect="1"/>
          </p:cNvPicPr>
          <p:nvPr>
            <p:ph type="pic" sz="quarter" idx="13"/>
          </p:nvPr>
        </p:nvPicPr>
        <p:blipFill rotWithShape="1">
          <a:blip r:embed="rId3"/>
          <a:srcRect t="-3993" b="4979"/>
          <a:stretch>
            <a:fillRect/>
          </a:stretch>
        </p:blipFill>
        <p:spPr>
          <a:xfrm>
            <a:off x="7531422" y="85243"/>
            <a:ext cx="4546600" cy="1233748"/>
          </a:xfrm>
          <a:prstGeom prst="rect">
            <a:avLst/>
          </a:prstGeom>
          <a:solidFill>
            <a:schemeClr val="bg1"/>
          </a:solidFill>
          <a:ln>
            <a:noFill/>
          </a:ln>
        </p:spPr>
      </p:pic>
      <p:pic>
        <p:nvPicPr>
          <p:cNvPr id="13" name="Picture Placeholder 12">
            <a:extLst>
              <a:ext uri="{FF2B5EF4-FFF2-40B4-BE49-F238E27FC236}">
                <a16:creationId xmlns:a16="http://schemas.microsoft.com/office/drawing/2014/main" id="{D0AAA453-0429-93C3-C2F9-72B93BFB6266}"/>
              </a:ext>
            </a:extLst>
          </p:cNvPr>
          <p:cNvPicPr>
            <a:picLocks noGrp="1" noChangeAspect="1"/>
          </p:cNvPicPr>
          <p:nvPr>
            <p:ph type="pic" sz="quarter" idx="14"/>
          </p:nvPr>
        </p:nvPicPr>
        <p:blipFill>
          <a:blip r:embed="rId4"/>
          <a:srcRect t="5277" b="5277"/>
          <a:stretch>
            <a:fillRect/>
          </a:stretch>
        </p:blipFill>
        <p:spPr>
          <a:xfrm>
            <a:off x="7949521" y="1698774"/>
            <a:ext cx="3886281" cy="1837299"/>
          </a:xfrm>
          <a:prstGeom prst="rect">
            <a:avLst/>
          </a:prstGeom>
        </p:spPr>
      </p:pic>
      <p:sp>
        <p:nvSpPr>
          <p:cNvPr id="5" name="Title 4">
            <a:extLst>
              <a:ext uri="{FF2B5EF4-FFF2-40B4-BE49-F238E27FC236}">
                <a16:creationId xmlns:a16="http://schemas.microsoft.com/office/drawing/2014/main" id="{41BAA4E6-A24F-B6B0-130E-D544226921A9}"/>
              </a:ext>
            </a:extLst>
          </p:cNvPr>
          <p:cNvSpPr>
            <a:spLocks noGrp="1"/>
          </p:cNvSpPr>
          <p:nvPr>
            <p:ph type="title"/>
          </p:nvPr>
        </p:nvSpPr>
        <p:spPr/>
        <p:txBody>
          <a:bodyPr/>
          <a:lstStyle/>
          <a:p>
            <a:r>
              <a:rPr lang="en-US" dirty="0"/>
              <a:t>Advanced Features</a:t>
            </a:r>
          </a:p>
        </p:txBody>
      </p:sp>
      <p:sp>
        <p:nvSpPr>
          <p:cNvPr id="7" name="Rectangle 1">
            <a:extLst>
              <a:ext uri="{FF2B5EF4-FFF2-40B4-BE49-F238E27FC236}">
                <a16:creationId xmlns:a16="http://schemas.microsoft.com/office/drawing/2014/main" id="{9F5A8D3A-A784-95D6-B866-5BD9153FCAA4}"/>
              </a:ext>
            </a:extLst>
          </p:cNvPr>
          <p:cNvSpPr>
            <a:spLocks noGrp="1" noChangeArrowheads="1"/>
          </p:cNvSpPr>
          <p:nvPr>
            <p:ph type="body" sz="quarter" idx="12"/>
          </p:nvPr>
        </p:nvSpPr>
        <p:spPr bwMode="auto">
          <a:xfrm>
            <a:off x="314693" y="925325"/>
            <a:ext cx="6971010" cy="578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182880" algn="l" defTabSz="914400" rtl="0" eaLnBrk="0" fontAlgn="base" latinLnBrk="0" hangingPunct="0">
              <a:lnSpc>
                <a:spcPct val="100000"/>
              </a:lnSpc>
              <a:spcBef>
                <a:spcPts val="600"/>
              </a:spcBef>
              <a:spcAft>
                <a:spcPct val="0"/>
              </a:spcAft>
              <a:buClrTx/>
              <a:buSzTx/>
              <a:buFontTx/>
              <a:buChar char="•"/>
              <a:tabLst/>
            </a:pPr>
            <a:r>
              <a:rPr lang="en-US" altLang="en-US" sz="2000" b="1" dirty="0">
                <a:latin typeface="Arial" panose="020B0604020202020204" pitchFamily="34" charset="0"/>
              </a:rPr>
              <a:t>Advanced capabilities</a:t>
            </a:r>
          </a:p>
          <a:p>
            <a:pPr marL="182880" lvl="1" indent="182880" eaLnBrk="0" fontAlgn="base" hangingPunct="0">
              <a:lnSpc>
                <a:spcPct val="100000"/>
              </a:lnSpc>
              <a:spcBef>
                <a:spcPts val="600"/>
              </a:spcBef>
              <a:spcAft>
                <a:spcPct val="0"/>
              </a:spcAft>
              <a:buFont typeface="System Font Regular"/>
              <a:buChar char="-"/>
            </a:pPr>
            <a:r>
              <a:rPr lang="en-US" sz="2000" dirty="0">
                <a:latin typeface="Arial" panose="020B0604020202020204" pitchFamily="34" charset="0"/>
                <a:cs typeface="Arial" panose="020B0604020202020204" pitchFamily="34" charset="0"/>
              </a:rPr>
              <a:t>Anisotropic scattering reduction with wedging</a:t>
            </a:r>
          </a:p>
          <a:p>
            <a:pPr marL="182880" lvl="1" indent="182880" eaLnBrk="0" fontAlgn="base" hangingPunct="0">
              <a:lnSpc>
                <a:spcPct val="100000"/>
              </a:lnSpc>
              <a:spcBef>
                <a:spcPts val="600"/>
              </a:spcBef>
              <a:spcAft>
                <a:spcPct val="0"/>
              </a:spcAft>
              <a:buFont typeface="System Font Regular"/>
              <a:buChar char="-"/>
            </a:pPr>
            <a:r>
              <a:rPr lang="en-US" sz="2000" dirty="0">
                <a:latin typeface="Arial" panose="020B0604020202020204" pitchFamily="34" charset="0"/>
                <a:cs typeface="Arial" panose="020B0604020202020204" pitchFamily="34" charset="0"/>
              </a:rPr>
              <a:t>Time-resolved filtering and summation</a:t>
            </a:r>
          </a:p>
          <a:p>
            <a:pPr marL="182880" lvl="1" indent="182880" eaLnBrk="0" fontAlgn="base" hangingPunct="0">
              <a:lnSpc>
                <a:spcPct val="100000"/>
              </a:lnSpc>
              <a:spcBef>
                <a:spcPts val="600"/>
              </a:spcBef>
              <a:spcAft>
                <a:spcPct val="0"/>
              </a:spcAft>
              <a:buFont typeface="System Font Regular"/>
              <a:buChar char="-"/>
            </a:pPr>
            <a:r>
              <a:rPr lang="en-US" sz="2000" dirty="0">
                <a:latin typeface="Arial" panose="020B0604020202020204" pitchFamily="34" charset="0"/>
                <a:cs typeface="Arial" panose="020B0604020202020204" pitchFamily="34" charset="0"/>
              </a:rPr>
              <a:t>Incoherent and inelastic background correction</a:t>
            </a:r>
          </a:p>
          <a:p>
            <a:pPr marL="182880" lvl="1" indent="182880" eaLnBrk="0" fontAlgn="base" hangingPunct="0">
              <a:lnSpc>
                <a:spcPct val="100000"/>
              </a:lnSpc>
              <a:spcBef>
                <a:spcPts val="600"/>
              </a:spcBef>
              <a:spcAft>
                <a:spcPct val="0"/>
              </a:spcAft>
              <a:buFont typeface="System Font Regular"/>
              <a:buChar char="-"/>
            </a:pPr>
            <a:r>
              <a:rPr lang="en-US" sz="2000" dirty="0">
                <a:latin typeface="Arial" panose="020B0604020202020204" pitchFamily="34" charset="0"/>
                <a:cs typeface="Arial" panose="020B0604020202020204" pitchFamily="34" charset="0"/>
              </a:rPr>
              <a:t>Supports complex sample environments and multi-configuration experiments</a:t>
            </a:r>
          </a:p>
          <a:p>
            <a:pPr indent="-182880" eaLnBrk="0" fontAlgn="base" hangingPunct="0">
              <a:lnSpc>
                <a:spcPct val="100000"/>
              </a:lnSpc>
              <a:spcBef>
                <a:spcPts val="600"/>
              </a:spcBef>
              <a:spcAft>
                <a:spcPct val="0"/>
              </a:spcAft>
              <a:buFont typeface="Arial" panose="020B0604020202020204" pitchFamily="34" charset="0"/>
              <a:buChar char="•"/>
            </a:pPr>
            <a:r>
              <a:rPr kumimoji="0" lang="en-US" altLang="en-US" sz="2000" b="1" i="0" u="none" strike="noStrike" kern="1200" cap="none" spc="0" normalizeH="0" baseline="0" noProof="0" dirty="0">
                <a:ln>
                  <a:noFill/>
                </a:ln>
                <a:solidFill>
                  <a:srgbClr val="373A36"/>
                </a:solidFill>
                <a:effectLst/>
                <a:uLnTx/>
                <a:uFillTx/>
                <a:latin typeface="Arial" panose="020B0604020202020204" pitchFamily="34" charset="0"/>
                <a:cs typeface="+mn-cs"/>
              </a:rPr>
              <a:t>Active Development Efforts in SANS Data Reduction</a:t>
            </a:r>
          </a:p>
          <a:p>
            <a:pPr marL="182880" lvl="1" indent="182880" eaLnBrk="0" fontAlgn="base" hangingPunct="0">
              <a:lnSpc>
                <a:spcPct val="100000"/>
              </a:lnSpc>
              <a:spcBef>
                <a:spcPts val="600"/>
              </a:spcBef>
              <a:spcAft>
                <a:spcPct val="0"/>
              </a:spcAft>
              <a:buFont typeface="System Font Regular"/>
              <a:buChar char="-"/>
            </a:pPr>
            <a:r>
              <a:rPr lang="en-US" sz="2000" dirty="0">
                <a:latin typeface="Arial" panose="020B0604020202020204" pitchFamily="34" charset="0"/>
                <a:cs typeface="Arial" panose="020B0604020202020204" pitchFamily="34" charset="0"/>
              </a:rPr>
              <a:t>Development of a graphical user interface for SANS data reduction</a:t>
            </a:r>
          </a:p>
          <a:p>
            <a:pPr marL="182880" lvl="1" indent="182880" eaLnBrk="0" fontAlgn="base" hangingPunct="0">
              <a:lnSpc>
                <a:spcPct val="100000"/>
              </a:lnSpc>
              <a:spcBef>
                <a:spcPts val="600"/>
              </a:spcBef>
              <a:spcAft>
                <a:spcPct val="0"/>
              </a:spcAft>
              <a:buFont typeface="System Font Regular"/>
              <a:buChar char="-"/>
            </a:pPr>
            <a:r>
              <a:rPr lang="en-US" sz="2000" dirty="0">
                <a:latin typeface="Arial" panose="020B0604020202020204" pitchFamily="34" charset="0"/>
                <a:cs typeface="Arial" panose="020B0604020202020204" pitchFamily="34" charset="0"/>
              </a:rPr>
              <a:t>Implementation of magnetic scattering corrections at the GP-SANS beamline</a:t>
            </a:r>
          </a:p>
          <a:p>
            <a:pPr marL="182880" lvl="1" indent="182880" eaLnBrk="0" fontAlgn="base" hangingPunct="0">
              <a:lnSpc>
                <a:spcPct val="100000"/>
              </a:lnSpc>
              <a:spcBef>
                <a:spcPts val="600"/>
              </a:spcBef>
              <a:spcAft>
                <a:spcPct val="0"/>
              </a:spcAft>
              <a:buFont typeface="System Font Regular"/>
              <a:buChar char="-"/>
            </a:pPr>
            <a:r>
              <a:rPr lang="en-US" sz="2000" dirty="0">
                <a:latin typeface="Arial" panose="020B0604020202020204" pitchFamily="34" charset="0"/>
                <a:cs typeface="Arial" panose="020B0604020202020204" pitchFamily="34" charset="0"/>
              </a:rPr>
              <a:t>Support for the new monochromatic chopper configuration at EQ-SANS</a:t>
            </a:r>
          </a:p>
          <a:p>
            <a:pPr marL="182880" lvl="1" indent="182880" eaLnBrk="0" fontAlgn="base" hangingPunct="0">
              <a:lnSpc>
                <a:spcPct val="100000"/>
              </a:lnSpc>
              <a:spcBef>
                <a:spcPts val="600"/>
              </a:spcBef>
              <a:spcAft>
                <a:spcPct val="0"/>
              </a:spcAft>
              <a:buFont typeface="System Font Regular"/>
              <a:buChar char="-"/>
            </a:pPr>
            <a:r>
              <a:rPr lang="en-US" sz="2000" dirty="0">
                <a:latin typeface="Arial" panose="020B0604020202020204" pitchFamily="34" charset="0"/>
                <a:cs typeface="Arial" panose="020B0604020202020204" pitchFamily="34" charset="0"/>
              </a:rPr>
              <a:t>Refactoring and modernization of the USANS data reduction workflow with GUI</a:t>
            </a:r>
          </a:p>
          <a:p>
            <a:pPr indent="-182880" eaLnBrk="0" fontAlgn="base" hangingPunct="0">
              <a:lnSpc>
                <a:spcPct val="100000"/>
              </a:lnSpc>
              <a:spcBef>
                <a:spcPts val="600"/>
              </a:spcBef>
              <a:spcAft>
                <a:spcPct val="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pic>
        <p:nvPicPr>
          <p:cNvPr id="9" name="Picture 8" descr="Graphical user interface, text, application&#10;&#10;AI-generated content may be incorrect.">
            <a:extLst>
              <a:ext uri="{FF2B5EF4-FFF2-40B4-BE49-F238E27FC236}">
                <a16:creationId xmlns:a16="http://schemas.microsoft.com/office/drawing/2014/main" id="{B58DDFA9-328D-7BD1-C51C-1CEC414F5E7E}"/>
              </a:ext>
            </a:extLst>
          </p:cNvPr>
          <p:cNvPicPr>
            <a:picLocks noChangeAspect="1"/>
          </p:cNvPicPr>
          <p:nvPr/>
        </p:nvPicPr>
        <p:blipFill>
          <a:blip r:embed="rId5"/>
          <a:stretch>
            <a:fillRect/>
          </a:stretch>
        </p:blipFill>
        <p:spPr>
          <a:xfrm>
            <a:off x="8368386" y="3924351"/>
            <a:ext cx="3048550" cy="2537434"/>
          </a:xfrm>
          <a:prstGeom prst="rect">
            <a:avLst/>
          </a:prstGeom>
        </p:spPr>
      </p:pic>
      <p:sp>
        <p:nvSpPr>
          <p:cNvPr id="10" name="TextBox 9">
            <a:extLst>
              <a:ext uri="{FF2B5EF4-FFF2-40B4-BE49-F238E27FC236}">
                <a16:creationId xmlns:a16="http://schemas.microsoft.com/office/drawing/2014/main" id="{157ACBAE-114E-4337-554E-ABB4F0DCA768}"/>
              </a:ext>
            </a:extLst>
          </p:cNvPr>
          <p:cNvSpPr txBox="1"/>
          <p:nvPr/>
        </p:nvSpPr>
        <p:spPr>
          <a:xfrm>
            <a:off x="8654093" y="1370880"/>
            <a:ext cx="4634995" cy="230832"/>
          </a:xfrm>
          <a:prstGeom prst="rect">
            <a:avLst/>
          </a:prstGeom>
          <a:noFill/>
        </p:spPr>
        <p:txBody>
          <a:bodyPr wrap="square">
            <a:spAutoFit/>
          </a:bodyPr>
          <a:lstStyle/>
          <a:p>
            <a:r>
              <a:rPr lang="en-US" sz="900" b="1" i="0" dirty="0">
                <a:solidFill>
                  <a:srgbClr val="222222"/>
                </a:solidFill>
                <a:effectLst/>
                <a:latin typeface="Arial" panose="020B0604020202020204" pitchFamily="34" charset="0"/>
              </a:rPr>
              <a:t>Anisotropic features in SANS measurement</a:t>
            </a:r>
          </a:p>
        </p:txBody>
      </p:sp>
      <p:sp>
        <p:nvSpPr>
          <p:cNvPr id="11" name="TextBox 10">
            <a:extLst>
              <a:ext uri="{FF2B5EF4-FFF2-40B4-BE49-F238E27FC236}">
                <a16:creationId xmlns:a16="http://schemas.microsoft.com/office/drawing/2014/main" id="{E96955A9-DBD5-98FE-F62B-DA36480F9BDD}"/>
              </a:ext>
            </a:extLst>
          </p:cNvPr>
          <p:cNvSpPr txBox="1"/>
          <p:nvPr/>
        </p:nvSpPr>
        <p:spPr>
          <a:xfrm>
            <a:off x="8536528" y="3614796"/>
            <a:ext cx="4634995" cy="230832"/>
          </a:xfrm>
          <a:prstGeom prst="rect">
            <a:avLst/>
          </a:prstGeom>
          <a:noFill/>
        </p:spPr>
        <p:txBody>
          <a:bodyPr wrap="square">
            <a:spAutoFit/>
          </a:bodyPr>
          <a:lstStyle/>
          <a:p>
            <a:r>
              <a:rPr lang="en-US" sz="900" b="1" i="0" dirty="0">
                <a:solidFill>
                  <a:srgbClr val="222222"/>
                </a:solidFill>
                <a:effectLst/>
                <a:latin typeface="Arial" panose="020B0604020202020204" pitchFamily="34" charset="0"/>
              </a:rPr>
              <a:t>Anisotropic features in SANS measurement</a:t>
            </a:r>
          </a:p>
        </p:txBody>
      </p:sp>
      <p:sp>
        <p:nvSpPr>
          <p:cNvPr id="14" name="TextBox 13">
            <a:extLst>
              <a:ext uri="{FF2B5EF4-FFF2-40B4-BE49-F238E27FC236}">
                <a16:creationId xmlns:a16="http://schemas.microsoft.com/office/drawing/2014/main" id="{09AB0048-18B1-5804-5314-620E0D7E8224}"/>
              </a:ext>
            </a:extLst>
          </p:cNvPr>
          <p:cNvSpPr txBox="1"/>
          <p:nvPr/>
        </p:nvSpPr>
        <p:spPr>
          <a:xfrm>
            <a:off x="8536528" y="6514407"/>
            <a:ext cx="3235042" cy="369332"/>
          </a:xfrm>
          <a:prstGeom prst="rect">
            <a:avLst/>
          </a:prstGeom>
          <a:noFill/>
        </p:spPr>
        <p:txBody>
          <a:bodyPr wrap="square">
            <a:spAutoFit/>
          </a:bodyPr>
          <a:lstStyle/>
          <a:p>
            <a:pPr algn="ctr"/>
            <a:r>
              <a:rPr lang="en-US" sz="900" b="1" i="0" dirty="0">
                <a:solidFill>
                  <a:srgbClr val="222222"/>
                </a:solidFill>
                <a:effectLst/>
                <a:latin typeface="Arial" panose="020B0604020202020204" pitchFamily="34" charset="0"/>
              </a:rPr>
              <a:t>Time-resolved metadata supporting complex sample environments and multi-configuration experiments</a:t>
            </a:r>
          </a:p>
        </p:txBody>
      </p:sp>
    </p:spTree>
    <p:extLst>
      <p:ext uri="{BB962C8B-B14F-4D97-AF65-F5344CB8AC3E}">
        <p14:creationId xmlns:p14="http://schemas.microsoft.com/office/powerpoint/2010/main" val="2117163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D3815A1-097F-C62D-1167-52BE7BE8811D}"/>
              </a:ext>
            </a:extLst>
          </p:cNvPr>
          <p:cNvSpPr>
            <a:spLocks noGrp="1"/>
          </p:cNvSpPr>
          <p:nvPr>
            <p:ph sz="half" idx="1"/>
          </p:nvPr>
        </p:nvSpPr>
        <p:spPr>
          <a:xfrm>
            <a:off x="314692" y="1825625"/>
            <a:ext cx="5563532" cy="4131422"/>
          </a:xfrm>
        </p:spPr>
        <p:txBody>
          <a:bodyPr>
            <a:normAutofit/>
          </a:bodyPr>
          <a:lstStyle/>
          <a:p>
            <a:pPr marL="182880" indent="-182880">
              <a:spcBef>
                <a:spcPts val="600"/>
              </a:spcBef>
              <a:spcAft>
                <a:spcPts val="0"/>
              </a:spcAft>
              <a:buFont typeface="Arial" panose="020B0604020202020204" pitchFamily="34" charset="0"/>
              <a:buChar char="•"/>
            </a:pPr>
            <a:r>
              <a:rPr lang="en-US" dirty="0">
                <a:latin typeface="Arial" panose="020B0604020202020204" pitchFamily="34" charset="0"/>
                <a:cs typeface="Arial" panose="020B0604020202020204" pitchFamily="34" charset="0"/>
              </a:rPr>
              <a:t>A graphical user interface (GUI) is under active development</a:t>
            </a:r>
          </a:p>
          <a:p>
            <a:pPr marL="182880" indent="-182880">
              <a:spcBef>
                <a:spcPts val="600"/>
              </a:spcBef>
              <a:spcAft>
                <a:spcPts val="0"/>
              </a:spcAft>
              <a:buFont typeface="Arial" panose="020B0604020202020204" pitchFamily="34" charset="0"/>
              <a:buChar char="•"/>
            </a:pPr>
            <a:r>
              <a:rPr lang="en-US" dirty="0">
                <a:latin typeface="Arial" panose="020B0604020202020204" pitchFamily="34" charset="0"/>
                <a:cs typeface="Arial" panose="020B0604020202020204" pitchFamily="34" charset="0"/>
              </a:rPr>
              <a:t>Designed to support both routine users and advanced experimental workflows</a:t>
            </a:r>
          </a:p>
          <a:p>
            <a:pPr marL="182880" indent="-182880">
              <a:spcBef>
                <a:spcPts val="600"/>
              </a:spcBef>
              <a:spcAft>
                <a:spcPts val="0"/>
              </a:spcAft>
              <a:buFont typeface="Arial" panose="020B0604020202020204" pitchFamily="34" charset="0"/>
              <a:buChar char="•"/>
            </a:pPr>
            <a:r>
              <a:rPr lang="en-US" dirty="0">
                <a:latin typeface="Arial" panose="020B0604020202020204" pitchFamily="34" charset="0"/>
                <a:cs typeface="Arial" panose="020B0604020202020204" pitchFamily="34" charset="0"/>
              </a:rPr>
              <a:t>Data reduction configurations can be saved, shared, and reloaded</a:t>
            </a:r>
          </a:p>
          <a:p>
            <a:pPr marL="182880" indent="-182880">
              <a:spcBef>
                <a:spcPts val="600"/>
              </a:spcBef>
              <a:spcAft>
                <a:spcPts val="0"/>
              </a:spcAft>
              <a:buFont typeface="Arial" panose="020B0604020202020204" pitchFamily="34" charset="0"/>
              <a:buChar char="•"/>
            </a:pPr>
            <a:r>
              <a:rPr lang="en-US" dirty="0">
                <a:latin typeface="Arial" panose="020B0604020202020204" pitchFamily="34" charset="0"/>
                <a:cs typeface="Arial" panose="020B0604020202020204" pitchFamily="34" charset="0"/>
              </a:rPr>
              <a:t>Reduction results can be visualized, reviewed, and shared within the GUI</a:t>
            </a:r>
          </a:p>
          <a:p>
            <a:pPr marL="182880" indent="-182880">
              <a:spcBef>
                <a:spcPts val="600"/>
              </a:spcBef>
              <a:spcAft>
                <a:spcPts val="0"/>
              </a:spcAft>
              <a:buFont typeface="Arial" panose="020B0604020202020204" pitchFamily="34" charset="0"/>
              <a:buChar char="•"/>
            </a:pPr>
            <a:r>
              <a:rPr lang="en-US" dirty="0">
                <a:latin typeface="Arial" panose="020B0604020202020204" pitchFamily="34" charset="0"/>
                <a:cs typeface="Arial" panose="020B0604020202020204" pitchFamily="34" charset="0"/>
              </a:rPr>
              <a:t>Beamline-specific interfaces tailored to individual SANS instruments</a:t>
            </a:r>
          </a:p>
          <a:p>
            <a:pPr marL="182880" indent="-182880">
              <a:spcBef>
                <a:spcPts val="600"/>
              </a:spcBef>
              <a:spcAft>
                <a:spcPts val="0"/>
              </a:spcAft>
              <a:buFont typeface="Arial" panose="020B0604020202020204" pitchFamily="34" charset="0"/>
              <a:buChar char="•"/>
            </a:pPr>
            <a:r>
              <a:rPr lang="en-US" dirty="0">
                <a:latin typeface="Arial" panose="020B0604020202020204" pitchFamily="34" charset="0"/>
                <a:cs typeface="Arial" panose="020B0604020202020204" pitchFamily="34" charset="0"/>
              </a:rPr>
              <a:t>GUI deployment and testing on the NDIP platform</a:t>
            </a:r>
          </a:p>
          <a:p>
            <a:pPr marL="868680" lvl="1" indent="-182880">
              <a:spcBef>
                <a:spcPts val="600"/>
              </a:spcBef>
              <a:spcAft>
                <a:spcPts val="0"/>
              </a:spcAft>
            </a:pPr>
            <a:endParaRPr lang="en-US" dirty="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AB8953F-E3AA-6E27-B8E4-60E961EFF513}"/>
              </a:ext>
            </a:extLst>
          </p:cNvPr>
          <p:cNvSpPr>
            <a:spLocks noGrp="1"/>
          </p:cNvSpPr>
          <p:nvPr>
            <p:ph type="title"/>
          </p:nvPr>
        </p:nvSpPr>
        <p:spPr>
          <a:xfrm>
            <a:off x="314692" y="365125"/>
            <a:ext cx="11492432" cy="886397"/>
          </a:xfrm>
        </p:spPr>
        <p:txBody>
          <a:bodyPr wrap="square" anchor="t">
            <a:normAutofit/>
          </a:bodyPr>
          <a:lstStyle/>
          <a:p>
            <a:r>
              <a:rPr lang="en-US" dirty="0"/>
              <a:t>Graphical User Interface for</a:t>
            </a:r>
            <a:br>
              <a:rPr lang="en-US" dirty="0"/>
            </a:br>
            <a:r>
              <a:rPr lang="en-US" dirty="0"/>
              <a:t>SANS Data Reduction</a:t>
            </a:r>
          </a:p>
        </p:txBody>
      </p:sp>
      <p:sp>
        <p:nvSpPr>
          <p:cNvPr id="25" name="TextBox 24">
            <a:extLst>
              <a:ext uri="{FF2B5EF4-FFF2-40B4-BE49-F238E27FC236}">
                <a16:creationId xmlns:a16="http://schemas.microsoft.com/office/drawing/2014/main" id="{B5414F42-DD9D-1F2D-7B00-54680E4011AB}"/>
              </a:ext>
            </a:extLst>
          </p:cNvPr>
          <p:cNvSpPr txBox="1"/>
          <p:nvPr/>
        </p:nvSpPr>
        <p:spPr>
          <a:xfrm>
            <a:off x="314692" y="5581146"/>
            <a:ext cx="6096000" cy="646331"/>
          </a:xfrm>
          <a:prstGeom prst="rect">
            <a:avLst/>
          </a:prstGeom>
          <a:noFill/>
        </p:spPr>
        <p:txBody>
          <a:bodyPr wrap="square">
            <a:spAutoFit/>
          </a:bodyPr>
          <a:lstStyle/>
          <a:p>
            <a:pPr>
              <a:buNone/>
            </a:pPr>
            <a:r>
              <a:rPr lang="en-US" i="1" dirty="0"/>
              <a:t>NDIP provides a centralized ORNL environment for neutron data management, reduction, and analysis.</a:t>
            </a:r>
          </a:p>
        </p:txBody>
      </p:sp>
      <p:pic>
        <p:nvPicPr>
          <p:cNvPr id="37" name="Content Placeholder 36" descr="Graphical user interface, text, application, email, Teams&#10;&#10;AI-generated content may be incorrect.">
            <a:extLst>
              <a:ext uri="{FF2B5EF4-FFF2-40B4-BE49-F238E27FC236}">
                <a16:creationId xmlns:a16="http://schemas.microsoft.com/office/drawing/2014/main" id="{F9CE61D9-3E9D-9022-2E41-E173C784A141}"/>
              </a:ext>
            </a:extLst>
          </p:cNvPr>
          <p:cNvPicPr>
            <a:picLocks noGrp="1" noChangeAspect="1"/>
          </p:cNvPicPr>
          <p:nvPr>
            <p:ph sz="half" idx="2"/>
          </p:nvPr>
        </p:nvPicPr>
        <p:blipFill>
          <a:blip r:embed="rId3"/>
          <a:stretch>
            <a:fillRect/>
          </a:stretch>
        </p:blipFill>
        <p:spPr>
          <a:xfrm>
            <a:off x="6313778" y="3628026"/>
            <a:ext cx="5878879" cy="2599451"/>
          </a:xfrm>
        </p:spPr>
      </p:pic>
      <p:pic>
        <p:nvPicPr>
          <p:cNvPr id="2051" name="Picture 3" descr="[animate output image]">
            <a:extLst>
              <a:ext uri="{FF2B5EF4-FFF2-40B4-BE49-F238E27FC236}">
                <a16:creationId xmlns:a16="http://schemas.microsoft.com/office/drawing/2014/main" id="{0E71CC33-A1EF-E871-3F60-3DB958A5C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774" y="360901"/>
            <a:ext cx="6265226" cy="2731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979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 histogram&#10;&#10;AI-generated content may be incorrect.">
            <a:extLst>
              <a:ext uri="{FF2B5EF4-FFF2-40B4-BE49-F238E27FC236}">
                <a16:creationId xmlns:a16="http://schemas.microsoft.com/office/drawing/2014/main" id="{3BB3B90E-D151-A0DE-2CBA-850156298A0A}"/>
              </a:ext>
            </a:extLst>
          </p:cNvPr>
          <p:cNvPicPr>
            <a:picLocks noChangeAspect="1"/>
          </p:cNvPicPr>
          <p:nvPr/>
        </p:nvPicPr>
        <p:blipFill>
          <a:blip r:embed="rId2"/>
          <a:stretch>
            <a:fillRect/>
          </a:stretch>
        </p:blipFill>
        <p:spPr>
          <a:xfrm>
            <a:off x="4912571" y="4649228"/>
            <a:ext cx="3313157" cy="2208772"/>
          </a:xfrm>
          <a:prstGeom prst="rect">
            <a:avLst/>
          </a:prstGeom>
        </p:spPr>
      </p:pic>
      <p:sp>
        <p:nvSpPr>
          <p:cNvPr id="2" name="Title 1">
            <a:extLst>
              <a:ext uri="{FF2B5EF4-FFF2-40B4-BE49-F238E27FC236}">
                <a16:creationId xmlns:a16="http://schemas.microsoft.com/office/drawing/2014/main" id="{98FF66A4-1064-B008-AE94-DE079611B4FC}"/>
              </a:ext>
            </a:extLst>
          </p:cNvPr>
          <p:cNvSpPr>
            <a:spLocks noGrp="1"/>
          </p:cNvSpPr>
          <p:nvPr>
            <p:ph type="title"/>
          </p:nvPr>
        </p:nvSpPr>
        <p:spPr/>
        <p:txBody>
          <a:bodyPr/>
          <a:lstStyle/>
          <a:p>
            <a:r>
              <a:rPr lang="en-US" dirty="0"/>
              <a:t>Advanced Data Analysis in SANS</a:t>
            </a:r>
          </a:p>
        </p:txBody>
      </p:sp>
      <p:sp>
        <p:nvSpPr>
          <p:cNvPr id="3" name="Content Placeholder 2">
            <a:extLst>
              <a:ext uri="{FF2B5EF4-FFF2-40B4-BE49-F238E27FC236}">
                <a16:creationId xmlns:a16="http://schemas.microsoft.com/office/drawing/2014/main" id="{FB4556F3-5192-61B3-401E-5ACF9BAD29E3}"/>
              </a:ext>
            </a:extLst>
          </p:cNvPr>
          <p:cNvSpPr>
            <a:spLocks noGrp="1"/>
          </p:cNvSpPr>
          <p:nvPr>
            <p:ph sz="half" idx="1"/>
          </p:nvPr>
        </p:nvSpPr>
        <p:spPr/>
        <p:txBody>
          <a:bodyPr/>
          <a:lstStyle/>
          <a:p>
            <a:r>
              <a:rPr lang="en-US" b="1" dirty="0" err="1">
                <a:latin typeface="Arial" panose="020B0604020202020204" pitchFamily="34" charset="0"/>
                <a:cs typeface="Arial" panose="020B0604020202020204" pitchFamily="34" charset="0"/>
              </a:rPr>
              <a:t>SASView</a:t>
            </a:r>
            <a:r>
              <a:rPr lang="en-US" b="1" dirty="0">
                <a:latin typeface="Arial" panose="020B0604020202020204" pitchFamily="34" charset="0"/>
                <a:cs typeface="Arial" panose="020B0604020202020204" pitchFamily="34" charset="0"/>
              </a:rPr>
              <a:t> Development &amp; Community Contributions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Participation in </a:t>
            </a:r>
            <a:r>
              <a:rPr lang="en-US" sz="1600" dirty="0" err="1">
                <a:latin typeface="Arial" panose="020B0604020202020204" pitchFamily="34" charset="0"/>
                <a:cs typeface="Arial" panose="020B0604020202020204" pitchFamily="34" charset="0"/>
              </a:rPr>
              <a:t>SASView</a:t>
            </a:r>
            <a:r>
              <a:rPr lang="en-US" sz="1600" dirty="0">
                <a:latin typeface="Arial" panose="020B0604020202020204" pitchFamily="34" charset="0"/>
                <a:cs typeface="Arial" panose="020B0604020202020204" pitchFamily="34" charset="0"/>
              </a:rPr>
              <a:t> development activities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Engagement in </a:t>
            </a:r>
            <a:r>
              <a:rPr lang="en-US" sz="1600" dirty="0" err="1">
                <a:latin typeface="Arial" panose="020B0604020202020204" pitchFamily="34" charset="0"/>
                <a:cs typeface="Arial" panose="020B0604020202020204" pitchFamily="34" charset="0"/>
              </a:rPr>
              <a:t>SASView</a:t>
            </a:r>
            <a:r>
              <a:rPr lang="en-US" sz="1600" dirty="0">
                <a:latin typeface="Arial" panose="020B0604020202020204" pitchFamily="34" charset="0"/>
                <a:cs typeface="Arial" panose="020B0604020202020204" pitchFamily="34" charset="0"/>
              </a:rPr>
              <a:t> developer meetings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Contributions to community documentation and user support</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Development and evaluation of polydispersity models</a:t>
            </a:r>
          </a:p>
          <a:p>
            <a:endParaRPr lang="en-US" dirty="0"/>
          </a:p>
        </p:txBody>
      </p:sp>
      <p:sp>
        <p:nvSpPr>
          <p:cNvPr id="4" name="Content Placeholder 3">
            <a:extLst>
              <a:ext uri="{FF2B5EF4-FFF2-40B4-BE49-F238E27FC236}">
                <a16:creationId xmlns:a16="http://schemas.microsoft.com/office/drawing/2014/main" id="{5E4C2DB6-9C89-B82C-13DF-F3A72A32FE7D}"/>
              </a:ext>
            </a:extLst>
          </p:cNvPr>
          <p:cNvSpPr>
            <a:spLocks noGrp="1"/>
          </p:cNvSpPr>
          <p:nvPr>
            <p:ph sz="half" idx="14"/>
          </p:nvPr>
        </p:nvSpPr>
        <p:spPr/>
        <p:txBody>
          <a:bodyPr/>
          <a:lstStyle/>
          <a:p>
            <a:r>
              <a:rPr lang="en-US" b="1" dirty="0">
                <a:latin typeface="Arial" panose="020B0604020202020204" pitchFamily="34" charset="0"/>
                <a:cs typeface="Arial" panose="020B0604020202020204" pitchFamily="34" charset="0"/>
              </a:rPr>
              <a:t>Automated and Model-Driven Data Analysis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Systematic exploration of candidate models for specific data sets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Automatic determination of appropriate Q-ranges for model fitting</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Efficient identification of feasible models and parameter ranges in terms of hours</a:t>
            </a:r>
          </a:p>
          <a:p>
            <a:br>
              <a:rPr lang="en-US" dirty="0"/>
            </a:br>
            <a:endParaRPr lang="en-US" dirty="0"/>
          </a:p>
        </p:txBody>
      </p:sp>
      <p:sp>
        <p:nvSpPr>
          <p:cNvPr id="5" name="Content Placeholder 4">
            <a:extLst>
              <a:ext uri="{FF2B5EF4-FFF2-40B4-BE49-F238E27FC236}">
                <a16:creationId xmlns:a16="http://schemas.microsoft.com/office/drawing/2014/main" id="{442D1C4C-038A-53CB-2F48-5257FD41E421}"/>
              </a:ext>
            </a:extLst>
          </p:cNvPr>
          <p:cNvSpPr>
            <a:spLocks noGrp="1"/>
          </p:cNvSpPr>
          <p:nvPr>
            <p:ph sz="half" idx="16"/>
          </p:nvPr>
        </p:nvSpPr>
        <p:spPr/>
        <p:txBody>
          <a:bodyPr/>
          <a:lstStyle/>
          <a:p>
            <a:r>
              <a:rPr lang="en-US" b="1" dirty="0">
                <a:latin typeface="Arial" panose="020B0604020202020204" pitchFamily="34" charset="0"/>
                <a:cs typeface="Arial" panose="020B0604020202020204" pitchFamily="34" charset="0"/>
              </a:rPr>
              <a:t>User-Driven Scientific Data Analysis &amp; Simulation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Extensive involvement in user scientific data analysis cases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Numerical simulations of aliphatic polymer chain systems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PDF analysis based on SANS data to study distributions of </a:t>
            </a:r>
            <a:r>
              <a:rPr lang="en-US" sz="1600" dirty="0" err="1">
                <a:latin typeface="Arial" panose="020B0604020202020204" pitchFamily="34" charset="0"/>
                <a:cs typeface="Arial" panose="020B0604020202020204" pitchFamily="34" charset="0"/>
              </a:rPr>
              <a:t>Rg</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Micelle simulations directly comparable to experimental SANS data</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Utilization of ORNL high-performance computing (HPC) resources (CADES, NERSC, and Frontier)</a:t>
            </a:r>
          </a:p>
        </p:txBody>
      </p:sp>
      <p:pic>
        <p:nvPicPr>
          <p:cNvPr id="11" name="Picture 10" descr="Graphical user interface, application&#10;&#10;AI-generated content may be incorrect.">
            <a:extLst>
              <a:ext uri="{FF2B5EF4-FFF2-40B4-BE49-F238E27FC236}">
                <a16:creationId xmlns:a16="http://schemas.microsoft.com/office/drawing/2014/main" id="{5042D4DF-309E-2EE3-D888-B013F64A6B76}"/>
              </a:ext>
            </a:extLst>
          </p:cNvPr>
          <p:cNvPicPr>
            <a:picLocks noChangeAspect="1"/>
          </p:cNvPicPr>
          <p:nvPr/>
        </p:nvPicPr>
        <p:blipFill>
          <a:blip r:embed="rId3"/>
          <a:stretch>
            <a:fillRect/>
          </a:stretch>
        </p:blipFill>
        <p:spPr>
          <a:xfrm>
            <a:off x="1589627" y="4714511"/>
            <a:ext cx="2657318" cy="2143489"/>
          </a:xfrm>
          <a:prstGeom prst="rect">
            <a:avLst/>
          </a:prstGeom>
        </p:spPr>
      </p:pic>
    </p:spTree>
    <p:extLst>
      <p:ext uri="{BB962C8B-B14F-4D97-AF65-F5344CB8AC3E}">
        <p14:creationId xmlns:p14="http://schemas.microsoft.com/office/powerpoint/2010/main" val="1892287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960B01-94D7-8AEC-9B19-568455D0F6D4}"/>
              </a:ext>
            </a:extLst>
          </p:cNvPr>
          <p:cNvSpPr>
            <a:spLocks noGrp="1"/>
          </p:cNvSpPr>
          <p:nvPr>
            <p:ph type="title"/>
          </p:nvPr>
        </p:nvSpPr>
        <p:spPr>
          <a:xfrm>
            <a:off x="1617994" y="2925762"/>
            <a:ext cx="8956011" cy="1006475"/>
          </a:xfrm>
        </p:spPr>
        <p:txBody>
          <a:bodyPr/>
          <a:lstStyle/>
          <a:p>
            <a:pPr algn="ctr"/>
            <a:r>
              <a:rPr lang="en-US" dirty="0"/>
              <a:t>Highlights on planning, execution, data analysis, and ML/AI capabilities</a:t>
            </a:r>
          </a:p>
        </p:txBody>
      </p:sp>
    </p:spTree>
    <p:extLst>
      <p:ext uri="{BB962C8B-B14F-4D97-AF65-F5344CB8AC3E}">
        <p14:creationId xmlns:p14="http://schemas.microsoft.com/office/powerpoint/2010/main" val="2057816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nimate output image]">
            <a:extLst>
              <a:ext uri="{FF2B5EF4-FFF2-40B4-BE49-F238E27FC236}">
                <a16:creationId xmlns:a16="http://schemas.microsoft.com/office/drawing/2014/main" id="{7EA0ECB1-1673-4CC2-4B7C-C53B3D1AF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7410" y="2693928"/>
            <a:ext cx="2656675" cy="19925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248B1A-942A-0A08-C36E-857FC694600C}"/>
              </a:ext>
            </a:extLst>
          </p:cNvPr>
          <p:cNvSpPr>
            <a:spLocks noGrp="1"/>
          </p:cNvSpPr>
          <p:nvPr>
            <p:ph type="title"/>
          </p:nvPr>
        </p:nvSpPr>
        <p:spPr>
          <a:xfrm>
            <a:off x="82296" y="22962"/>
            <a:ext cx="12109704" cy="886397"/>
          </a:xfrm>
        </p:spPr>
        <p:txBody>
          <a:bodyPr/>
          <a:lstStyle/>
          <a:p>
            <a:r>
              <a:rPr lang="en-US"/>
              <a:t>Scientific </a:t>
            </a:r>
            <a:r>
              <a:rPr lang="en-US" dirty="0"/>
              <a:t>Studies Enabled by Advanced Data Analysis</a:t>
            </a:r>
            <a:br>
              <a:rPr lang="en-US" dirty="0"/>
            </a:br>
            <a:endParaRPr lang="en-US" dirty="0"/>
          </a:p>
        </p:txBody>
      </p:sp>
      <p:sp>
        <p:nvSpPr>
          <p:cNvPr id="3" name="Content Placeholder 2">
            <a:extLst>
              <a:ext uri="{FF2B5EF4-FFF2-40B4-BE49-F238E27FC236}">
                <a16:creationId xmlns:a16="http://schemas.microsoft.com/office/drawing/2014/main" id="{D4FE56FF-4A6E-9A4A-38BB-BBB641AC10E1}"/>
              </a:ext>
            </a:extLst>
          </p:cNvPr>
          <p:cNvSpPr>
            <a:spLocks noGrp="1"/>
          </p:cNvSpPr>
          <p:nvPr>
            <p:ph sz="half" idx="1"/>
          </p:nvPr>
        </p:nvSpPr>
        <p:spPr/>
        <p:txBody>
          <a:bodyPr/>
          <a:lstStyle/>
          <a:p>
            <a:r>
              <a:rPr lang="en-US" b="1" dirty="0">
                <a:latin typeface="Arial" panose="020B0604020202020204" pitchFamily="34" charset="0"/>
                <a:cs typeface="Arial" panose="020B0604020202020204" pitchFamily="34" charset="0"/>
              </a:rPr>
              <a:t>Structure and Morphology Evolution</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Fast simulations of amphiphilic polymer micelles in solution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Temperature-resolved SANS data analysis and model fitting to identify morphology evolution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Development of molecular dynamics force fields matched to SANS length and time scales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Improved mechanistic understanding of morphology evolution processes</a:t>
            </a:r>
          </a:p>
        </p:txBody>
      </p:sp>
      <p:sp>
        <p:nvSpPr>
          <p:cNvPr id="18" name="TextBox 17">
            <a:extLst>
              <a:ext uri="{FF2B5EF4-FFF2-40B4-BE49-F238E27FC236}">
                <a16:creationId xmlns:a16="http://schemas.microsoft.com/office/drawing/2014/main" id="{72AF0F8C-F245-95E8-EBF1-02A625C0ABE0}"/>
              </a:ext>
            </a:extLst>
          </p:cNvPr>
          <p:cNvSpPr txBox="1"/>
          <p:nvPr/>
        </p:nvSpPr>
        <p:spPr>
          <a:xfrm>
            <a:off x="9230718" y="4800066"/>
            <a:ext cx="3097612" cy="646331"/>
          </a:xfrm>
          <a:prstGeom prst="rect">
            <a:avLst/>
          </a:prstGeom>
          <a:noFill/>
        </p:spPr>
        <p:txBody>
          <a:bodyPr wrap="square">
            <a:spAutoFit/>
          </a:bodyPr>
          <a:lstStyle/>
          <a:p>
            <a:r>
              <a:rPr lang="en-US" sz="900" dirty="0"/>
              <a:t>Shang, Yingrui, </a:t>
            </a:r>
            <a:r>
              <a:rPr lang="en-US" sz="900" dirty="0" err="1"/>
              <a:t>Changwoo</a:t>
            </a:r>
            <a:r>
              <a:rPr lang="en-US" sz="900" dirty="0"/>
              <a:t> Do, and William T. Heller. "Minimal implicit-solvent coarse-grained simulation of Pluronic block copolymers with ionic liquids." The Journal of Chemical Physics 163.16 (2025).</a:t>
            </a:r>
          </a:p>
        </p:txBody>
      </p:sp>
      <p:pic>
        <p:nvPicPr>
          <p:cNvPr id="1026" name="Picture 2">
            <a:extLst>
              <a:ext uri="{FF2B5EF4-FFF2-40B4-BE49-F238E27FC236}">
                <a16:creationId xmlns:a16="http://schemas.microsoft.com/office/drawing/2014/main" id="{71FEA7EB-3D44-2BDA-454D-9E0A07466B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4409" y="1442376"/>
            <a:ext cx="1813951" cy="14765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D799D22D-9D02-EE0D-9C6E-A92F62926156}"/>
              </a:ext>
            </a:extLst>
          </p:cNvPr>
          <p:cNvPicPr>
            <a:picLocks noChangeAspect="1"/>
          </p:cNvPicPr>
          <p:nvPr/>
        </p:nvPicPr>
        <p:blipFill>
          <a:blip r:embed="rId5"/>
          <a:stretch>
            <a:fillRect/>
          </a:stretch>
        </p:blipFill>
        <p:spPr>
          <a:xfrm>
            <a:off x="3969811" y="3072345"/>
            <a:ext cx="4182194" cy="1483578"/>
          </a:xfrm>
          <a:prstGeom prst="rect">
            <a:avLst/>
          </a:prstGeom>
        </p:spPr>
      </p:pic>
      <p:pic>
        <p:nvPicPr>
          <p:cNvPr id="22" name="Picture 21">
            <a:extLst>
              <a:ext uri="{FF2B5EF4-FFF2-40B4-BE49-F238E27FC236}">
                <a16:creationId xmlns:a16="http://schemas.microsoft.com/office/drawing/2014/main" id="{2E738EC5-F87E-CAEB-DA68-BE043F642CF1}"/>
              </a:ext>
            </a:extLst>
          </p:cNvPr>
          <p:cNvPicPr>
            <a:picLocks noChangeAspect="1"/>
          </p:cNvPicPr>
          <p:nvPr/>
        </p:nvPicPr>
        <p:blipFill>
          <a:blip r:embed="rId6"/>
          <a:stretch>
            <a:fillRect/>
          </a:stretch>
        </p:blipFill>
        <p:spPr>
          <a:xfrm>
            <a:off x="6410831" y="4945309"/>
            <a:ext cx="1923244" cy="1483578"/>
          </a:xfrm>
          <a:prstGeom prst="rect">
            <a:avLst/>
          </a:prstGeom>
        </p:spPr>
      </p:pic>
      <p:sp>
        <p:nvSpPr>
          <p:cNvPr id="23" name="TextBox 22">
            <a:extLst>
              <a:ext uri="{FF2B5EF4-FFF2-40B4-BE49-F238E27FC236}">
                <a16:creationId xmlns:a16="http://schemas.microsoft.com/office/drawing/2014/main" id="{E427A75D-BF96-38AA-CAF1-F859BCFE498E}"/>
              </a:ext>
            </a:extLst>
          </p:cNvPr>
          <p:cNvSpPr txBox="1"/>
          <p:nvPr/>
        </p:nvSpPr>
        <p:spPr>
          <a:xfrm>
            <a:off x="4208136" y="4594890"/>
            <a:ext cx="3480447" cy="230832"/>
          </a:xfrm>
          <a:prstGeom prst="rect">
            <a:avLst/>
          </a:prstGeom>
          <a:noFill/>
        </p:spPr>
        <p:txBody>
          <a:bodyPr wrap="square">
            <a:spAutoFit/>
          </a:bodyPr>
          <a:lstStyle/>
          <a:p>
            <a:r>
              <a:rPr lang="en-US" sz="900" b="1" dirty="0"/>
              <a:t>SANS data analysis example: fitting Gaussian coils</a:t>
            </a:r>
          </a:p>
        </p:txBody>
      </p:sp>
      <p:pic>
        <p:nvPicPr>
          <p:cNvPr id="26" name="Picture 25" descr="Chart, line chart&#10;&#10;AI-generated content may be incorrect.">
            <a:extLst>
              <a:ext uri="{FF2B5EF4-FFF2-40B4-BE49-F238E27FC236}">
                <a16:creationId xmlns:a16="http://schemas.microsoft.com/office/drawing/2014/main" id="{CA2CEFDB-39EE-8972-3BAB-E6340BCBB42A}"/>
              </a:ext>
            </a:extLst>
          </p:cNvPr>
          <p:cNvPicPr>
            <a:picLocks noChangeAspect="1"/>
          </p:cNvPicPr>
          <p:nvPr/>
        </p:nvPicPr>
        <p:blipFill>
          <a:blip r:embed="rId7"/>
          <a:stretch>
            <a:fillRect/>
          </a:stretch>
        </p:blipFill>
        <p:spPr>
          <a:xfrm>
            <a:off x="7557187" y="1127810"/>
            <a:ext cx="4418964" cy="1691634"/>
          </a:xfrm>
          <a:prstGeom prst="rect">
            <a:avLst/>
          </a:prstGeom>
        </p:spPr>
      </p:pic>
      <p:sp>
        <p:nvSpPr>
          <p:cNvPr id="27" name="TextBox 26">
            <a:extLst>
              <a:ext uri="{FF2B5EF4-FFF2-40B4-BE49-F238E27FC236}">
                <a16:creationId xmlns:a16="http://schemas.microsoft.com/office/drawing/2014/main" id="{B1E4A750-93E4-3AA9-3E3F-8E0ED142584F}"/>
              </a:ext>
            </a:extLst>
          </p:cNvPr>
          <p:cNvSpPr txBox="1"/>
          <p:nvPr/>
        </p:nvSpPr>
        <p:spPr>
          <a:xfrm>
            <a:off x="5590021" y="6492875"/>
            <a:ext cx="3316940" cy="369332"/>
          </a:xfrm>
          <a:prstGeom prst="rect">
            <a:avLst/>
          </a:prstGeom>
          <a:noFill/>
        </p:spPr>
        <p:txBody>
          <a:bodyPr wrap="square">
            <a:spAutoFit/>
          </a:bodyPr>
          <a:lstStyle/>
          <a:p>
            <a:r>
              <a:rPr lang="en-US" sz="900" b="1" dirty="0"/>
              <a:t>Large-scale MD simulation mimicking SANS experiments</a:t>
            </a:r>
          </a:p>
          <a:p>
            <a:r>
              <a:rPr lang="en-US" sz="900" b="1" dirty="0"/>
              <a:t>with coarse graining and assumptions for acceleration</a:t>
            </a:r>
          </a:p>
        </p:txBody>
      </p:sp>
      <p:sp>
        <p:nvSpPr>
          <p:cNvPr id="29" name="Right Arrow 28">
            <a:extLst>
              <a:ext uri="{FF2B5EF4-FFF2-40B4-BE49-F238E27FC236}">
                <a16:creationId xmlns:a16="http://schemas.microsoft.com/office/drawing/2014/main" id="{236162EC-566B-C381-43FD-427FB53D0C65}"/>
              </a:ext>
            </a:extLst>
          </p:cNvPr>
          <p:cNvSpPr/>
          <p:nvPr/>
        </p:nvSpPr>
        <p:spPr>
          <a:xfrm rot="1728576">
            <a:off x="5575134" y="5347852"/>
            <a:ext cx="746449" cy="7612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a:extLst>
              <a:ext uri="{FF2B5EF4-FFF2-40B4-BE49-F238E27FC236}">
                <a16:creationId xmlns:a16="http://schemas.microsoft.com/office/drawing/2014/main" id="{6C4594E6-B9D8-CE68-646C-D58BA22AA769}"/>
              </a:ext>
            </a:extLst>
          </p:cNvPr>
          <p:cNvSpPr/>
          <p:nvPr/>
        </p:nvSpPr>
        <p:spPr>
          <a:xfrm rot="18662294">
            <a:off x="8483249" y="4837223"/>
            <a:ext cx="746449" cy="7612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EC46AED9-B3E8-8577-DE8F-39F32A36D912}"/>
              </a:ext>
            </a:extLst>
          </p:cNvPr>
          <p:cNvSpPr txBox="1"/>
          <p:nvPr/>
        </p:nvSpPr>
        <p:spPr>
          <a:xfrm>
            <a:off x="3572393" y="4825722"/>
            <a:ext cx="2608251" cy="369332"/>
          </a:xfrm>
          <a:prstGeom prst="rect">
            <a:avLst/>
          </a:prstGeom>
          <a:noFill/>
        </p:spPr>
        <p:txBody>
          <a:bodyPr wrap="square">
            <a:spAutoFit/>
          </a:bodyPr>
          <a:lstStyle/>
          <a:p>
            <a:r>
              <a:rPr lang="en-US" sz="900" dirty="0"/>
              <a:t>Heller, William T., and </a:t>
            </a:r>
            <a:r>
              <a:rPr lang="en-US" sz="900" dirty="0" err="1"/>
              <a:t>Changwoo</a:t>
            </a:r>
            <a:r>
              <a:rPr lang="en-US" sz="900" dirty="0"/>
              <a:t> Do. ACS omega 7, no. 23 (2022): 19474-19483.</a:t>
            </a:r>
          </a:p>
        </p:txBody>
      </p:sp>
    </p:spTree>
    <p:extLst>
      <p:ext uri="{BB962C8B-B14F-4D97-AF65-F5344CB8AC3E}">
        <p14:creationId xmlns:p14="http://schemas.microsoft.com/office/powerpoint/2010/main" val="497179832"/>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SNS" id="{CFF843FA-ECAE-4C45-A6C6-854322A589F6}" vid="{3D614080-FF06-5C4B-BCAA-EA2BD79072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db3dbd43-4c4b-4544-9f8a-0553f9f5f25e}" enabled="0" method="" siteId="{db3dbd43-4c4b-4544-9f8a-0553f9f5f25e}" removed="1"/>
</clbl:labelList>
</file>

<file path=docProps/app.xml><?xml version="1.0" encoding="utf-8"?>
<Properties xmlns="http://schemas.openxmlformats.org/officeDocument/2006/extended-properties" xmlns:vt="http://schemas.openxmlformats.org/officeDocument/2006/docPropsVTypes">
  <Template>ORNL Presentation</Template>
  <TotalTime>10218</TotalTime>
  <Words>3228</Words>
  <Application>Microsoft Office PowerPoint</Application>
  <PresentationFormat>Widescreen</PresentationFormat>
  <Paragraphs>355</Paragraphs>
  <Slides>23</Slides>
  <Notes>16</Notes>
  <HiddenSlides>5</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Aptos</vt:lpstr>
      <vt:lpstr>Aptos ExtraBold</vt:lpstr>
      <vt:lpstr>Aptos Light</vt:lpstr>
      <vt:lpstr>Aptos SemiBold</vt:lpstr>
      <vt:lpstr>Arial</vt:lpstr>
      <vt:lpstr>Century Gothic</vt:lpstr>
      <vt:lpstr>Helvetica</vt:lpstr>
      <vt:lpstr>Roboto</vt:lpstr>
      <vt:lpstr>System Font Regular</vt:lpstr>
      <vt:lpstr>ORNL Presentation</vt:lpstr>
      <vt:lpstr>Data Reduction and Analysis at SANS</vt:lpstr>
      <vt:lpstr>Computational Instrument Scientist Role at ORNL –  ”Owning the data pipeline”</vt:lpstr>
      <vt:lpstr>Integrative data platform for experiment planning, execution and analysis</vt:lpstr>
      <vt:lpstr>Data Reduction for SANS</vt:lpstr>
      <vt:lpstr>Advanced Features</vt:lpstr>
      <vt:lpstr>Graphical User Interface for SANS Data Reduction</vt:lpstr>
      <vt:lpstr>Advanced Data Analysis in SANS</vt:lpstr>
      <vt:lpstr>Highlights on planning, execution, data analysis, and ML/AI capabilities</vt:lpstr>
      <vt:lpstr>Scientific Studies Enabled by Advanced Data Analysis </vt:lpstr>
      <vt:lpstr>Planning: Expanding and deploying SCOMAP-XD  </vt:lpstr>
      <vt:lpstr>Execution: Advancing to real-time analysis for time-resolved SANS experiments and autonomous experiments</vt:lpstr>
      <vt:lpstr>Analysis: Multi-contrast fitting for ensemble refinement of complex, flexible biomolecular assemblies   </vt:lpstr>
      <vt:lpstr>Analysis: Data analysis GUI for solution scattering of biomolecules</vt:lpstr>
      <vt:lpstr>AI developments: Integration of ML/AI into experimental platforms</vt:lpstr>
      <vt:lpstr>Summary</vt:lpstr>
      <vt:lpstr>PowerPoint Presentation</vt:lpstr>
      <vt:lpstr>The Perspectives in Advanced Data Analysis </vt:lpstr>
      <vt:lpstr>Summary and Perspectives in Advanced Data Analysis </vt:lpstr>
      <vt:lpstr>Create impactful presentations by applying  ORNL brand elements and best practices</vt:lpstr>
      <vt:lpstr>Aptos is the brand font for all ORNL presentations</vt:lpstr>
      <vt:lpstr>Consistent use of ORNL colors plays  a significant role in brand recognition</vt:lpstr>
      <vt:lpstr>Use a full-sentence headline  to assert the main idea of each slide </vt:lpstr>
      <vt:lpstr>Compelling visuals support the main  idea of each slide and support audience retention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Shang, Yingrui</dc:creator>
  <cp:keywords/>
  <dc:description/>
  <cp:lastModifiedBy>Leite, Wellington</cp:lastModifiedBy>
  <cp:revision>35</cp:revision>
  <dcterms:created xsi:type="dcterms:W3CDTF">2026-01-20T16:01:55Z</dcterms:created>
  <dcterms:modified xsi:type="dcterms:W3CDTF">2026-02-05T15:24:55Z</dcterms:modified>
  <cp:category/>
</cp:coreProperties>
</file>