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0"/>
  </p:notesMasterIdLst>
  <p:handoutMasterIdLst>
    <p:handoutMasterId r:id="rId21"/>
  </p:handoutMasterIdLst>
  <p:sldIdLst>
    <p:sldId id="256" r:id="rId5"/>
    <p:sldId id="264" r:id="rId6"/>
    <p:sldId id="266" r:id="rId7"/>
    <p:sldId id="302" r:id="rId8"/>
    <p:sldId id="303" r:id="rId9"/>
    <p:sldId id="261" r:id="rId10"/>
    <p:sldId id="267" r:id="rId11"/>
    <p:sldId id="1940" r:id="rId12"/>
    <p:sldId id="304" r:id="rId13"/>
    <p:sldId id="257" r:id="rId14"/>
    <p:sldId id="259" r:id="rId15"/>
    <p:sldId id="260" r:id="rId16"/>
    <p:sldId id="1943" r:id="rId17"/>
    <p:sldId id="1941" r:id="rId18"/>
    <p:sldId id="300" r:id="rId19"/>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4942"/>
    <a:srgbClr val="9A9B9D"/>
    <a:srgbClr val="AEB0AF"/>
    <a:srgbClr val="CEC7C1"/>
    <a:srgbClr val="8C8D90"/>
    <a:srgbClr val="D25350"/>
    <a:srgbClr val="808184"/>
    <a:srgbClr val="75767A"/>
    <a:srgbClr val="4E4F54"/>
    <a:srgbClr val="84888B"/>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AD649D-1DFB-404A-BF52-39B8C819F72E}" v="1" dt="2026-02-09T09:45:34.2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3" autoAdjust="0"/>
    <p:restoredTop sz="95706" autoAdjust="0"/>
  </p:normalViewPr>
  <p:slideViewPr>
    <p:cSldViewPr snapToGrid="0" showGuides="1">
      <p:cViewPr varScale="1">
        <p:scale>
          <a:sx n="95" d="100"/>
          <a:sy n="95" d="100"/>
        </p:scale>
        <p:origin x="211" y="72"/>
      </p:cViewPr>
      <p:guideLst/>
    </p:cSldViewPr>
  </p:slideViewPr>
  <p:outlineViewPr>
    <p:cViewPr>
      <p:scale>
        <a:sx n="33" d="100"/>
        <a:sy n="33" d="100"/>
      </p:scale>
      <p:origin x="0" y="-13013"/>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i-Ren Chen" userId="647361148_tp_dropbox_plus" providerId="OAuth2" clId="{AB3784F4-8053-49D4-8B58-F2CFC910CEB4}"/>
    <pc:docChg chg="custSel modSld">
      <pc:chgData name="Wei-Ren Chen" userId="647361148_tp_dropbox_plus" providerId="OAuth2" clId="{AB3784F4-8053-49D4-8B58-F2CFC910CEB4}" dt="2026-02-09T09:45:34.264" v="18"/>
      <pc:docMkLst>
        <pc:docMk/>
      </pc:docMkLst>
      <pc:sldChg chg="modSp mod">
        <pc:chgData name="Wei-Ren Chen" userId="647361148_tp_dropbox_plus" providerId="OAuth2" clId="{AB3784F4-8053-49D4-8B58-F2CFC910CEB4}" dt="2026-02-09T09:45:34.264" v="18"/>
        <pc:sldMkLst>
          <pc:docMk/>
          <pc:sldMk cId="850403945" sldId="1943"/>
        </pc:sldMkLst>
        <pc:graphicFrameChg chg="mod modGraphic">
          <ac:chgData name="Wei-Ren Chen" userId="647361148_tp_dropbox_plus" providerId="OAuth2" clId="{AB3784F4-8053-49D4-8B58-F2CFC910CEB4}" dt="2026-02-09T09:45:34.264" v="18"/>
          <ac:graphicFrameMkLst>
            <pc:docMk/>
            <pc:sldMk cId="850403945" sldId="1943"/>
            <ac:graphicFrameMk id="12" creationId="{F557F8D2-C88A-5BCA-3B4C-584CA77860AF}"/>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47780434576599"/>
          <c:y val="0.18609100285128699"/>
          <c:w val="0.69240452465984503"/>
          <c:h val="0.68593056427684795"/>
        </c:manualLayout>
      </c:layout>
      <c:barChart>
        <c:barDir val="bar"/>
        <c:grouping val="stacked"/>
        <c:varyColors val="0"/>
        <c:ser>
          <c:idx val="0"/>
          <c:order val="0"/>
          <c:spPr>
            <a:noFill/>
            <a:ln>
              <a:noFill/>
            </a:ln>
            <a:effectLst/>
          </c:spPr>
          <c:invertIfNegative val="0"/>
          <c:cat>
            <c:strRef>
              <c:f>Sheet1!$A$1:$D$1</c:f>
              <c:strCache>
                <c:ptCount val="4"/>
                <c:pt idx="0">
                  <c:v>USANS</c:v>
                </c:pt>
                <c:pt idx="1">
                  <c:v>Bio-SANS </c:v>
                </c:pt>
                <c:pt idx="2">
                  <c:v>GP-SANS</c:v>
                </c:pt>
                <c:pt idx="3">
                  <c:v>EQ SANS</c:v>
                </c:pt>
              </c:strCache>
            </c:strRef>
          </c:cat>
          <c:val>
            <c:numRef>
              <c:f>Sheet1!$A$2:$D$2</c:f>
              <c:numCache>
                <c:formatCode>General</c:formatCode>
                <c:ptCount val="4"/>
                <c:pt idx="0" formatCode="0.00E+00">
                  <c:v>1.5E-6</c:v>
                </c:pt>
                <c:pt idx="1">
                  <c:v>8.9999999999999998E-4</c:v>
                </c:pt>
                <c:pt idx="2">
                  <c:v>6.9999999999999999E-4</c:v>
                </c:pt>
                <c:pt idx="3">
                  <c:v>2E-3</c:v>
                </c:pt>
              </c:numCache>
            </c:numRef>
          </c:val>
          <c:extLst>
            <c:ext xmlns:c16="http://schemas.microsoft.com/office/drawing/2014/chart" uri="{C3380CC4-5D6E-409C-BE32-E72D297353CC}">
              <c16:uniqueId val="{00000000-56D5-4658-902F-CE884DA153D6}"/>
            </c:ext>
          </c:extLst>
        </c:ser>
        <c:ser>
          <c:idx val="1"/>
          <c:order val="1"/>
          <c:spPr>
            <a:solidFill>
              <a:schemeClr val="accent2"/>
            </a:solidFill>
            <a:ln>
              <a:noFill/>
            </a:ln>
            <a:effectLst/>
          </c:spPr>
          <c:invertIfNegative val="0"/>
          <c:cat>
            <c:strRef>
              <c:f>Sheet1!$A$1:$D$1</c:f>
              <c:strCache>
                <c:ptCount val="4"/>
                <c:pt idx="0">
                  <c:v>USANS</c:v>
                </c:pt>
                <c:pt idx="1">
                  <c:v>Bio-SANS </c:v>
                </c:pt>
                <c:pt idx="2">
                  <c:v>GP-SANS</c:v>
                </c:pt>
                <c:pt idx="3">
                  <c:v>EQ SANS</c:v>
                </c:pt>
              </c:strCache>
            </c:strRef>
          </c:cat>
          <c:val>
            <c:numRef>
              <c:f>Sheet1!$A$3:$D$3</c:f>
              <c:numCache>
                <c:formatCode>General</c:formatCode>
                <c:ptCount val="4"/>
                <c:pt idx="0" formatCode="0.00E+00">
                  <c:v>5.0000000000000001E-3</c:v>
                </c:pt>
                <c:pt idx="1">
                  <c:v>1</c:v>
                </c:pt>
                <c:pt idx="2">
                  <c:v>1</c:v>
                </c:pt>
                <c:pt idx="3">
                  <c:v>1.4</c:v>
                </c:pt>
              </c:numCache>
            </c:numRef>
          </c:val>
          <c:extLst>
            <c:ext xmlns:c16="http://schemas.microsoft.com/office/drawing/2014/chart" uri="{C3380CC4-5D6E-409C-BE32-E72D297353CC}">
              <c16:uniqueId val="{00000001-56D5-4658-902F-CE884DA153D6}"/>
            </c:ext>
          </c:extLst>
        </c:ser>
        <c:dLbls>
          <c:showLegendKey val="0"/>
          <c:showVal val="0"/>
          <c:showCatName val="0"/>
          <c:showSerName val="0"/>
          <c:showPercent val="0"/>
          <c:showBubbleSize val="0"/>
        </c:dLbls>
        <c:gapWidth val="150"/>
        <c:overlap val="100"/>
        <c:axId val="-76833648"/>
        <c:axId val="-447780544"/>
      </c:barChart>
      <c:catAx>
        <c:axId val="-76833648"/>
        <c:scaling>
          <c:orientation val="minMax"/>
        </c:scaling>
        <c:delete val="0"/>
        <c:axPos val="l"/>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447780544"/>
        <c:crossesAt val="1"/>
        <c:auto val="1"/>
        <c:lblAlgn val="ctr"/>
        <c:lblOffset val="100"/>
        <c:noMultiLvlLbl val="0"/>
      </c:catAx>
      <c:valAx>
        <c:axId val="-447780544"/>
        <c:scaling>
          <c:logBase val="10"/>
          <c:orientation val="minMax"/>
          <c:max val="3"/>
        </c:scaling>
        <c:delete val="0"/>
        <c:axPos val="b"/>
        <c:majorGridlines>
          <c:spPr>
            <a:ln w="9525" cap="flat" cmpd="sng" algn="ctr">
              <a:solidFill>
                <a:schemeClr val="tx1">
                  <a:lumMod val="15000"/>
                  <a:lumOff val="85000"/>
                </a:schemeClr>
              </a:solidFill>
              <a:round/>
            </a:ln>
            <a:effectLst/>
          </c:spPr>
        </c:majorGridlines>
        <c:numFmt formatCode="0.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6833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2/9/2026</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2/9/2026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a:t>
            </a:fld>
            <a:endParaRPr lang="en-US" dirty="0"/>
          </a:p>
        </p:txBody>
      </p:sp>
    </p:spTree>
    <p:extLst>
      <p:ext uri="{BB962C8B-B14F-4D97-AF65-F5344CB8AC3E}">
        <p14:creationId xmlns:p14="http://schemas.microsoft.com/office/powerpoint/2010/main" val="2706356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3</a:t>
            </a:fld>
            <a:endParaRPr lang="en-US" dirty="0"/>
          </a:p>
        </p:txBody>
      </p:sp>
    </p:spTree>
    <p:extLst>
      <p:ext uri="{BB962C8B-B14F-4D97-AF65-F5344CB8AC3E}">
        <p14:creationId xmlns:p14="http://schemas.microsoft.com/office/powerpoint/2010/main" val="3670662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6ECA6-D5A9-0DFD-104E-EC03F00BB7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FF3FE9-84A8-E063-A258-E055F659E5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A843B9-6D20-8D2C-3390-242A701D59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736995-009D-8969-FC09-5D5976A034FF}"/>
              </a:ext>
            </a:extLst>
          </p:cNvPr>
          <p:cNvSpPr>
            <a:spLocks noGrp="1"/>
          </p:cNvSpPr>
          <p:nvPr>
            <p:ph type="sldNum" sz="quarter" idx="5"/>
          </p:nvPr>
        </p:nvSpPr>
        <p:spPr/>
        <p:txBody>
          <a:bodyPr/>
          <a:lstStyle/>
          <a:p>
            <a:fld id="{DBFF095A-F86B-4B29-8A9F-DF3D3D1F3E2A}" type="slidenum">
              <a:rPr lang="en-US" smtClean="0"/>
              <a:pPr/>
              <a:t>4</a:t>
            </a:fld>
            <a:endParaRPr lang="en-US" dirty="0"/>
          </a:p>
        </p:txBody>
      </p:sp>
    </p:spTree>
    <p:extLst>
      <p:ext uri="{BB962C8B-B14F-4D97-AF65-F5344CB8AC3E}">
        <p14:creationId xmlns:p14="http://schemas.microsoft.com/office/powerpoint/2010/main" val="444719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2264" rtl="0" eaLnBrk="1" fontAlgn="auto" latinLnBrk="0" hangingPunct="1">
              <a:lnSpc>
                <a:spcPct val="100000"/>
              </a:lnSpc>
              <a:spcBef>
                <a:spcPts val="0"/>
              </a:spcBef>
              <a:spcAft>
                <a:spcPts val="0"/>
              </a:spcAft>
              <a:buClrTx/>
              <a:buSzTx/>
              <a:buFontTx/>
              <a:buNone/>
              <a:tabLst/>
              <a:defRPr/>
            </a:pPr>
            <a:r>
              <a:rPr kumimoji="0" lang="en-US" sz="7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 paragraph description of highlight</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NOT the abstract of the paper… more like talking points for a non-expert speaker using the slide that summarize the most important aspects .</a:t>
            </a:r>
            <a:endParaRPr kumimoji="0" lang="en-US" sz="700" b="0" i="0" u="none" strike="noStrike" kern="1200" cap="none" spc="0" normalizeH="0" baseline="0" noProof="0" dirty="0">
              <a:ln>
                <a:noFill/>
              </a:ln>
              <a:solidFill>
                <a:srgbClr val="0D0D0D"/>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paper by Astner et al simulates the fate of </a:t>
            </a:r>
            <a:r>
              <a:rPr kumimoji="0" lang="en-US" sz="7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nanoplastics</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in the environment. Neutron scattering is uniquely suited for this study as the use of H/D contrast variation allows detailed measurements of NP size distributions in the slurry with simulated soil. Large and small plastics nanoparticles were studied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for their mechanical stability in stirred soil slurries, simulating convective transport near soil-water interfaces in vadose zones. 1% NP slurries were prepared in water (experiments 1-3) and 0.05% vermiculite (experiments 4-6, and 5% NP were mixed with 0.05% vermiculite (experiments 7-9). SANS and USANS data were taken after 0, 24, and 168 h of stirring, and analyzed for the sizes of NP. Contrast matching was applied to mask out the scattering from vermiculite soil, which was critical for the analysis and a unique capability of neutron scattering.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results are summarized in the Figure. For small NP, the size distributions showed little change with stirring in all 3 experiments, indicating that small NP are mechanically stable in environmental settings. However, large NP – which are expected to have low mobility – were shown to break </a:t>
            </a:r>
            <a:r>
              <a:rPr kumimoji="0" lang="en-US" sz="7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upinto</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smaller, more mobile particles. Understanding the mobility of NP in the environment is of great importance for their role in contaminant transport. Environments similar to those simulated in this study are found near watersheds, and </a:t>
            </a:r>
            <a:r>
              <a:rPr kumimoji="0" lang="en-US" sz="7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more generally, </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 vadose zones.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22264" rtl="0" eaLnBrk="1" fontAlgn="auto"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dirty="0">
                <a:ln>
                  <a:noFill/>
                </a:ln>
                <a:solidFill>
                  <a:prstClr val="black"/>
                </a:solidFill>
                <a:effectLst/>
                <a:uLnTx/>
                <a:uFillTx/>
                <a:latin typeface="Arial"/>
                <a:ea typeface="+mn-ea"/>
                <a:cs typeface="Arial"/>
              </a:rPr>
              <a:t>Researchers:</a:t>
            </a:r>
            <a:r>
              <a:rPr kumimoji="0" lang="en-US" sz="800" b="0" i="0" u="none" strike="noStrike" kern="1200" cap="none" spc="0" normalizeH="0" baseline="0" noProof="0" dirty="0">
                <a:ln>
                  <a:noFill/>
                </a:ln>
                <a:solidFill>
                  <a:prstClr val="black"/>
                </a:solidFill>
                <a:effectLst/>
                <a:uLnTx/>
                <a:uFillTx/>
                <a:latin typeface="Arial"/>
                <a:ea typeface="+mn-ea"/>
                <a:cs typeface="Arial"/>
              </a:rPr>
              <a:t> </a:t>
            </a:r>
            <a:r>
              <a:rPr lang="en-US" sz="800" b="0" i="0" u="none" strike="noStrike" kern="1200" dirty="0">
                <a:solidFill>
                  <a:schemeClr val="tx1"/>
                </a:solidFill>
                <a:effectLst/>
                <a:latin typeface="+mn-lt"/>
                <a:ea typeface="+mn-ea"/>
                <a:cs typeface="+mn-cs"/>
              </a:rPr>
              <a:t>Anton Astner, Douglas Hayes (University of Tennessee, Knoxville); Sai Venkatesh Pingali, Hugh O’Neill, Barbara Evans, Volker Urban, Kenneth Littrell (Oak Ridge National Laboratory)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Acknowledgements:</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Grant 2020-67019-31167), UTIA SPRINT Program, the Herbert College of Agriculture, the Biosystems Engineering and Soil Department, and the Science Alliance at the University of Tennessee, Knoxville, TN. Measurements on Bio-SANS were supported by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Center for Structural Molecular Biology, funded by the DOE Office of Biological and Environmental Research through Field Work Proposal (FWP) ERKP291. This research used resources at the High Flux Isotope Reactor and Spallation Neutron 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DOE Office of Science User Facilities operated by the Oak Ridge National Laboratory. The beam time was allocated to Bio-SANS on proposal number IPTS-22148.1 and USANS on proposal number IPTS-28744.1. The initial feedstocks for preparing M/NPs of PBAT-based biodegradable mulch film were kindly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provided by </a:t>
            </a:r>
            <a:r>
              <a:rPr kumimoji="0" lang="en-US" sz="7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BioBag</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Americas, Inc. (</a:t>
            </a:r>
            <a:r>
              <a:rPr kumimoji="0" lang="en-US" sz="7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Dunevin</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FL, USA)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22264" rtl="0" eaLnBrk="1" fontAlgn="auto" latinLnBrk="0" hangingPunct="1">
              <a:lnSpc>
                <a:spcPct val="100000"/>
              </a:lnSpc>
              <a:spcBef>
                <a:spcPts val="0"/>
              </a:spcBef>
              <a:spcAft>
                <a:spcPts val="0"/>
              </a:spcAft>
              <a:buClrTx/>
              <a:buSzTx/>
              <a:buFontTx/>
              <a:buNone/>
              <a:tabLst/>
              <a:defRPr/>
            </a:pPr>
            <a:r>
              <a:rPr kumimoji="0" lang="en-US" sz="7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Publication/ press releases/ related links:</a:t>
            </a:r>
          </a:p>
          <a:p>
            <a:r>
              <a:rPr lang="en-US" sz="700" i="0" dirty="0">
                <a:latin typeface="Arial" panose="020B0604020202020204" pitchFamily="34" charset="0"/>
                <a:cs typeface="Arial" panose="020B0604020202020204" pitchFamily="34" charset="0"/>
              </a:rPr>
              <a:t>“Particle dynamics of </a:t>
            </a:r>
            <a:r>
              <a:rPr lang="en-US" sz="700" i="0" dirty="0" err="1">
                <a:latin typeface="Arial" panose="020B0604020202020204" pitchFamily="34" charset="0"/>
                <a:cs typeface="Arial" panose="020B0604020202020204" pitchFamily="34" charset="0"/>
              </a:rPr>
              <a:t>nanoplastics</a:t>
            </a:r>
            <a:r>
              <a:rPr lang="en-US" sz="700" i="0" dirty="0">
                <a:latin typeface="Arial" panose="020B0604020202020204" pitchFamily="34" charset="0"/>
                <a:cs typeface="Arial" panose="020B0604020202020204" pitchFamily="34" charset="0"/>
              </a:rPr>
              <a:t> suspended in water with soil microparticles: insights from small angle neutron scattering (SANS) and ultra-SANS</a:t>
            </a:r>
            <a:r>
              <a:rPr lang="de-DE" sz="700" i="0" dirty="0">
                <a:latin typeface="Arial" panose="020B0604020202020204" pitchFamily="34" charset="0"/>
                <a:cs typeface="Arial" panose="020B0604020202020204" pitchFamily="34" charset="0"/>
              </a:rPr>
              <a:t>“,</a:t>
            </a:r>
            <a:r>
              <a:rPr lang="de-DE" sz="700" dirty="0">
                <a:latin typeface="Arial" panose="020B0604020202020204" pitchFamily="34" charset="0"/>
                <a:cs typeface="Arial" panose="020B0604020202020204" pitchFamily="34" charset="0"/>
              </a:rPr>
              <a:t> </a:t>
            </a:r>
            <a:r>
              <a:rPr lang="de-DE" sz="700" i="1" dirty="0">
                <a:latin typeface="Arial" panose="020B0604020202020204" pitchFamily="34" charset="0"/>
                <a:cs typeface="Arial" panose="020B0604020202020204" pitchFamily="34" charset="0"/>
              </a:rPr>
              <a:t>Environmental Science Nano </a:t>
            </a:r>
            <a:r>
              <a:rPr lang="de-DE" sz="700" b="0" dirty="0">
                <a:latin typeface="Arial" panose="020B0604020202020204" pitchFamily="34" charset="0"/>
                <a:cs typeface="Arial" panose="020B0604020202020204" pitchFamily="34" charset="0"/>
              </a:rPr>
              <a:t>(2025)</a:t>
            </a:r>
          </a:p>
          <a:p>
            <a:endParaRPr lang="en-US" dirty="0"/>
          </a:p>
          <a:p>
            <a:r>
              <a:rPr lang="en-US" dirty="0"/>
              <a:t>https://pubs.rsc.org/en/content/articlelanding/2025/en/d4en01199f</a:t>
            </a:r>
          </a:p>
        </p:txBody>
      </p:sp>
      <p:sp>
        <p:nvSpPr>
          <p:cNvPr id="4" name="Slide Number Placeholder 3"/>
          <p:cNvSpPr>
            <a:spLocks noGrp="1"/>
          </p:cNvSpPr>
          <p:nvPr>
            <p:ph type="sldNum" sz="quarter" idx="5"/>
          </p:nvPr>
        </p:nvSpPr>
        <p:spPr/>
        <p:txBody>
          <a:bodyPr/>
          <a:lstStyle/>
          <a:p>
            <a:pPr>
              <a:defRPr/>
            </a:pPr>
            <a:fld id="{F876D4B8-3D7E-42E7-AF06-6D9133F7F081}" type="slidenum">
              <a:rPr lang="en-US" smtClean="0"/>
              <a:pPr>
                <a:defRPr/>
              </a:pPr>
              <a:t>8</a:t>
            </a:fld>
            <a:endParaRPr lang="en-US"/>
          </a:p>
        </p:txBody>
      </p:sp>
    </p:spTree>
    <p:extLst>
      <p:ext uri="{BB962C8B-B14F-4D97-AF65-F5344CB8AC3E}">
        <p14:creationId xmlns:p14="http://schemas.microsoft.com/office/powerpoint/2010/main" val="706833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lang="en-US" sz="1200" dirty="0"/>
              <a:t>Revamp of the data reduction GUI with options for desmearing and multiple scattering correction</a:t>
            </a:r>
          </a:p>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12</a:t>
            </a:fld>
            <a:endParaRPr lang="en-US" dirty="0"/>
          </a:p>
        </p:txBody>
      </p:sp>
    </p:spTree>
    <p:extLst>
      <p:ext uri="{BB962C8B-B14F-4D97-AF65-F5344CB8AC3E}">
        <p14:creationId xmlns:p14="http://schemas.microsoft.com/office/powerpoint/2010/main" val="764170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2C673-1F90-2433-2D1E-AE7DE23C6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77D85A-C4B5-A403-EFA8-8703F7000C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706684-D765-F796-01B3-25F4CAF50F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CC38A7-B3BF-84AE-82E6-97076DBF184A}"/>
              </a:ext>
            </a:extLst>
          </p:cNvPr>
          <p:cNvSpPr>
            <a:spLocks noGrp="1"/>
          </p:cNvSpPr>
          <p:nvPr>
            <p:ph type="sldNum" sz="quarter" idx="5"/>
          </p:nvPr>
        </p:nvSpPr>
        <p:spPr/>
        <p:txBody>
          <a:bodyPr/>
          <a:lstStyle/>
          <a:p>
            <a:fld id="{DBFF095A-F86B-4B29-8A9F-DF3D3D1F3E2A}" type="slidenum">
              <a:rPr lang="en-US" smtClean="0"/>
              <a:pPr/>
              <a:t>13</a:t>
            </a:fld>
            <a:endParaRPr lang="en-US" dirty="0"/>
          </a:p>
        </p:txBody>
      </p:sp>
    </p:spTree>
    <p:extLst>
      <p:ext uri="{BB962C8B-B14F-4D97-AF65-F5344CB8AC3E}">
        <p14:creationId xmlns:p14="http://schemas.microsoft.com/office/powerpoint/2010/main" val="844084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6ABFF-485B-B983-86FB-580D569DC3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65FC45-9AB1-42FA-3889-BA56DCB226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59D6F2-655E-8CC1-3B4F-4923D41489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A4E3B8-925A-8122-C9D4-7A769B020306}"/>
              </a:ext>
            </a:extLst>
          </p:cNvPr>
          <p:cNvSpPr>
            <a:spLocks noGrp="1"/>
          </p:cNvSpPr>
          <p:nvPr>
            <p:ph type="sldNum" sz="quarter" idx="5"/>
          </p:nvPr>
        </p:nvSpPr>
        <p:spPr/>
        <p:txBody>
          <a:bodyPr/>
          <a:lstStyle/>
          <a:p>
            <a:fld id="{DBFF095A-F86B-4B29-8A9F-DF3D3D1F3E2A}" type="slidenum">
              <a:rPr lang="en-US" smtClean="0"/>
              <a:pPr/>
              <a:t>14</a:t>
            </a:fld>
            <a:endParaRPr lang="en-US" dirty="0"/>
          </a:p>
        </p:txBody>
      </p:sp>
    </p:spTree>
    <p:extLst>
      <p:ext uri="{BB962C8B-B14F-4D97-AF65-F5344CB8AC3E}">
        <p14:creationId xmlns:p14="http://schemas.microsoft.com/office/powerpoint/2010/main" val="25645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dirty="0"/>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dirty="0"/>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5" name="Picture 14">
            <a:extLst>
              <a:ext uri="{FF2B5EF4-FFF2-40B4-BE49-F238E27FC236}">
                <a16:creationId xmlns:a16="http://schemas.microsoft.com/office/drawing/2014/main" id="{F4031D8B-25E9-D440-A0B7-53853A82E645}"/>
              </a:ext>
            </a:extLst>
          </p:cNvPr>
          <p:cNvPicPr>
            <a:picLocks noChangeAspect="1"/>
          </p:cNvPicPr>
          <p:nvPr userDrawn="1"/>
        </p:nvPicPr>
        <p:blipFill>
          <a:blip r:embed="rId2"/>
          <a:stretch>
            <a:fillRect/>
          </a:stretch>
        </p:blipFill>
        <p:spPr>
          <a:xfrm>
            <a:off x="405644" y="6452482"/>
            <a:ext cx="2112264" cy="301752"/>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p:nvPr>
        </p:nvSpPr>
        <p:spPr/>
        <p:txBody>
          <a:bodyPr/>
          <a:lstStyle>
            <a:lvl1pPr marL="228600" indent="-2286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sp>
        <p:nvSpPr>
          <p:cNvPr id="11" name="TextBox 10"/>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Tree>
    <p:extLst>
      <p:ext uri="{BB962C8B-B14F-4D97-AF65-F5344CB8AC3E}">
        <p14:creationId xmlns:p14="http://schemas.microsoft.com/office/powerpoint/2010/main" val="327702911"/>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65298622-4D3C-4849-B0FA-4101271A784D}"/>
              </a:ext>
            </a:extLst>
          </p:cNvPr>
          <p:cNvPicPr>
            <a:picLocks noChangeAspect="1"/>
          </p:cNvPicPr>
          <p:nvPr userDrawn="1"/>
        </p:nvPicPr>
        <p:blipFill>
          <a:blip r:embed="rId2"/>
          <a:stretch>
            <a:fillRect/>
          </a:stretch>
        </p:blipFill>
        <p:spPr>
          <a:xfrm>
            <a:off x="405644" y="6452482"/>
            <a:ext cx="2112264" cy="301752"/>
          </a:xfrm>
          <a:prstGeom prst="rect">
            <a:avLst/>
          </a:prstGeom>
        </p:spPr>
      </p:pic>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dirty="0"/>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30DD0A2A-0355-AA49-9A3F-AB977E14FC3B}"/>
              </a:ext>
            </a:extLst>
          </p:cNvPr>
          <p:cNvPicPr>
            <a:picLocks noChangeAspect="1"/>
          </p:cNvPicPr>
          <p:nvPr userDrawn="1"/>
        </p:nvPicPr>
        <p:blipFill>
          <a:blip r:embed="rId2"/>
          <a:stretch>
            <a:fillRect/>
          </a:stretch>
        </p:blipFill>
        <p:spPr>
          <a:xfrm>
            <a:off x="405644" y="6452482"/>
            <a:ext cx="2112264" cy="301752"/>
          </a:xfrm>
          <a:prstGeom prst="rect">
            <a:avLst/>
          </a:prstGeom>
        </p:spPr>
      </p:pic>
    </p:spTree>
    <p:extLst>
      <p:ext uri="{BB962C8B-B14F-4D97-AF65-F5344CB8AC3E}">
        <p14:creationId xmlns:p14="http://schemas.microsoft.com/office/powerpoint/2010/main" val="2987582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8" name="Picture 17">
            <a:extLst>
              <a:ext uri="{FF2B5EF4-FFF2-40B4-BE49-F238E27FC236}">
                <a16:creationId xmlns:a16="http://schemas.microsoft.com/office/drawing/2014/main" id="{FDF833AF-F2DD-B245-B5D3-AAD481D06553}"/>
              </a:ext>
            </a:extLst>
          </p:cNvPr>
          <p:cNvPicPr>
            <a:picLocks noChangeAspect="1"/>
          </p:cNvPicPr>
          <p:nvPr userDrawn="1"/>
        </p:nvPicPr>
        <p:blipFill>
          <a:blip r:embed="rId2"/>
          <a:stretch>
            <a:fillRect/>
          </a:stretch>
        </p:blipFill>
        <p:spPr>
          <a:xfrm>
            <a:off x="405644" y="6452482"/>
            <a:ext cx="2112264" cy="301752"/>
          </a:xfrm>
          <a:prstGeom prst="rect">
            <a:avLst/>
          </a:prstGeom>
        </p:spPr>
      </p:pic>
    </p:spTree>
    <p:extLst>
      <p:ext uri="{BB962C8B-B14F-4D97-AF65-F5344CB8AC3E}">
        <p14:creationId xmlns:p14="http://schemas.microsoft.com/office/powerpoint/2010/main" val="326057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3" name="Picture 12">
            <a:extLst>
              <a:ext uri="{FF2B5EF4-FFF2-40B4-BE49-F238E27FC236}">
                <a16:creationId xmlns:a16="http://schemas.microsoft.com/office/drawing/2014/main" id="{B0BAAAD4-FBA9-4334-AA6C-9B74AC2A8370}"/>
              </a:ext>
            </a:extLst>
          </p:cNvPr>
          <p:cNvPicPr>
            <a:picLocks noChangeAspect="1"/>
          </p:cNvPicPr>
          <p:nvPr userDrawn="1"/>
        </p:nvPicPr>
        <p:blipFill>
          <a:blip r:embed="rId2"/>
          <a:stretch>
            <a:fillRect/>
          </a:stretch>
        </p:blipFill>
        <p:spPr>
          <a:xfrm>
            <a:off x="405644" y="6452482"/>
            <a:ext cx="2112264" cy="301752"/>
          </a:xfrm>
          <a:prstGeom prst="rect">
            <a:avLst/>
          </a:prstGeom>
        </p:spPr>
      </p:pic>
    </p:spTree>
    <p:extLst>
      <p:ext uri="{BB962C8B-B14F-4D97-AF65-F5344CB8AC3E}">
        <p14:creationId xmlns:p14="http://schemas.microsoft.com/office/powerpoint/2010/main" val="186100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2737"/>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831714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085213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914400" indent="-227013">
              <a:lnSpc>
                <a:spcPct val="90000"/>
              </a:lnSpc>
              <a:buFont typeface="Century Gothic" panose="020B0502020202020204" pitchFamily="34" charset="0"/>
              <a:buChar char="•"/>
              <a:tabLst/>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Tree>
    <p:extLst>
      <p:ext uri="{BB962C8B-B14F-4D97-AF65-F5344CB8AC3E}">
        <p14:creationId xmlns:p14="http://schemas.microsoft.com/office/powerpoint/2010/main" val="184697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62842F-612F-3641-9908-4224FD3698B3}"/>
              </a:ext>
            </a:extLst>
          </p:cNvPr>
          <p:cNvPicPr>
            <a:picLocks noChangeAspect="1"/>
          </p:cNvPicPr>
          <p:nvPr userDrawn="1"/>
        </p:nvPicPr>
        <p:blipFill>
          <a:blip r:embed="rId16"/>
          <a:stretch>
            <a:fillRect/>
          </a:stretch>
        </p:blipFill>
        <p:spPr>
          <a:xfrm>
            <a:off x="405644" y="6452482"/>
            <a:ext cx="2112264"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736" r:id="rId4"/>
    <p:sldLayoutId id="2147483663" r:id="rId5"/>
    <p:sldLayoutId id="2147483685" r:id="rId6"/>
    <p:sldLayoutId id="2147483750" r:id="rId7"/>
    <p:sldLayoutId id="2147483755" r:id="rId8"/>
    <p:sldLayoutId id="2147483754" r:id="rId9"/>
    <p:sldLayoutId id="2147483667" r:id="rId10"/>
    <p:sldLayoutId id="2147483725" r:id="rId11"/>
    <p:sldLayoutId id="2147483756" r:id="rId12"/>
    <p:sldLayoutId id="2147483678" r:id="rId13"/>
    <p:sldLayoutId id="2147483757" r:id="rId14"/>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13" Type="http://schemas.openxmlformats.org/officeDocument/2006/relationships/image" Target="../media/image36.emf"/><Relationship Id="rId18" Type="http://schemas.openxmlformats.org/officeDocument/2006/relationships/image" Target="../media/image41.png"/><Relationship Id="rId26" Type="http://schemas.openxmlformats.org/officeDocument/2006/relationships/image" Target="../media/image45.png"/><Relationship Id="rId3" Type="http://schemas.openxmlformats.org/officeDocument/2006/relationships/image" Target="../media/image35.png"/><Relationship Id="rId12" Type="http://schemas.openxmlformats.org/officeDocument/2006/relationships/image" Target="../media/image350.png"/><Relationship Id="rId17" Type="http://schemas.openxmlformats.org/officeDocument/2006/relationships/image" Target="../media/image40.png"/><Relationship Id="rId25" Type="http://schemas.openxmlformats.org/officeDocument/2006/relationships/image" Target="../media/image50.png"/><Relationship Id="rId2" Type="http://schemas.openxmlformats.org/officeDocument/2006/relationships/notesSlide" Target="../notesSlides/notesSlide6.xml"/><Relationship Id="rId16" Type="http://schemas.openxmlformats.org/officeDocument/2006/relationships/image" Target="../media/image39.emf"/><Relationship Id="rId20" Type="http://schemas.openxmlformats.org/officeDocument/2006/relationships/image" Target="../media/image44.png"/><Relationship Id="rId29" Type="http://schemas.openxmlformats.org/officeDocument/2006/relationships/image" Target="../media/image48.png"/><Relationship Id="rId1" Type="http://schemas.openxmlformats.org/officeDocument/2006/relationships/slideLayout" Target="../slideLayouts/slideLayout2.xml"/><Relationship Id="rId11" Type="http://schemas.openxmlformats.org/officeDocument/2006/relationships/image" Target="../media/image43.png"/><Relationship Id="rId15" Type="http://schemas.openxmlformats.org/officeDocument/2006/relationships/image" Target="../media/image38.emf"/><Relationship Id="rId28" Type="http://schemas.openxmlformats.org/officeDocument/2006/relationships/image" Target="../media/image47.png"/><Relationship Id="rId19" Type="http://schemas.openxmlformats.org/officeDocument/2006/relationships/image" Target="../media/image42.png"/><Relationship Id="rId14" Type="http://schemas.openxmlformats.org/officeDocument/2006/relationships/image" Target="../media/image37.png"/><Relationship Id="rId27" Type="http://schemas.openxmlformats.org/officeDocument/2006/relationships/image" Target="../media/image46.png"/><Relationship Id="rId30"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460.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61.png"/><Relationship Id="rId7" Type="http://schemas.openxmlformats.org/officeDocument/2006/relationships/image" Target="../media/image480.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7.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490.png"/><Relationship Id="rId11" Type="http://schemas.openxmlformats.org/officeDocument/2006/relationships/image" Target="../media/image52.png"/><Relationship Id="rId5" Type="http://schemas.openxmlformats.org/officeDocument/2006/relationships/image" Target="../media/image430.pn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20.png"/><Relationship Id="rId9" Type="http://schemas.openxmlformats.org/officeDocument/2006/relationships/image" Target="../media/image470.png"/><Relationship Id="rId14"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3.png"/><Relationship Id="rId5" Type="http://schemas.openxmlformats.org/officeDocument/2006/relationships/image" Target="../media/image15.jpe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800C1-4BD0-4441-9F02-CABA00D22C2F}"/>
              </a:ext>
            </a:extLst>
          </p:cNvPr>
          <p:cNvSpPr>
            <a:spLocks noGrp="1"/>
          </p:cNvSpPr>
          <p:nvPr>
            <p:ph type="ctrTitle"/>
          </p:nvPr>
        </p:nvSpPr>
        <p:spPr>
          <a:xfrm>
            <a:off x="428736" y="1388962"/>
            <a:ext cx="8678194" cy="535531"/>
          </a:xfrm>
        </p:spPr>
        <p:txBody>
          <a:bodyPr/>
          <a:lstStyle/>
          <a:p>
            <a:r>
              <a:rPr lang="en-US" dirty="0"/>
              <a:t>USANS Suite Review</a:t>
            </a:r>
          </a:p>
        </p:txBody>
      </p:sp>
      <p:sp>
        <p:nvSpPr>
          <p:cNvPr id="3" name="Subtitle 2">
            <a:extLst>
              <a:ext uri="{FF2B5EF4-FFF2-40B4-BE49-F238E27FC236}">
                <a16:creationId xmlns:a16="http://schemas.microsoft.com/office/drawing/2014/main" id="{14112E8D-8CA8-4596-914D-BD6FE69564F5}"/>
              </a:ext>
            </a:extLst>
          </p:cNvPr>
          <p:cNvSpPr>
            <a:spLocks noGrp="1"/>
          </p:cNvSpPr>
          <p:nvPr>
            <p:ph type="subTitle" idx="1"/>
          </p:nvPr>
        </p:nvSpPr>
        <p:spPr>
          <a:xfrm>
            <a:off x="355162" y="2655545"/>
            <a:ext cx="10755938" cy="1546909"/>
          </a:xfrm>
        </p:spPr>
        <p:txBody>
          <a:bodyPr/>
          <a:lstStyle/>
          <a:p>
            <a:r>
              <a:rPr lang="en-US" dirty="0"/>
              <a:t>Wei-Ren Chen</a:t>
            </a:r>
          </a:p>
          <a:p>
            <a:r>
              <a:rPr lang="en-US" dirty="0"/>
              <a:t>Gernot Rother</a:t>
            </a:r>
          </a:p>
          <a:p>
            <a:r>
              <a:rPr lang="en-US" dirty="0"/>
              <a:t>Yingrui Shang</a:t>
            </a:r>
          </a:p>
          <a:p>
            <a:r>
              <a:rPr lang="en-US" dirty="0"/>
              <a:t>Carrie Gao</a:t>
            </a:r>
          </a:p>
          <a:p>
            <a:r>
              <a:rPr lang="en-US" dirty="0"/>
              <a:t>February 9</a:t>
            </a:r>
            <a:r>
              <a:rPr lang="en-US" baseline="30000" dirty="0"/>
              <a:t>th</a:t>
            </a:r>
            <a:r>
              <a:rPr lang="en-US" dirty="0"/>
              <a:t> 2026 </a:t>
            </a:r>
          </a:p>
          <a:p>
            <a:endParaRPr lang="en-US" dirty="0"/>
          </a:p>
        </p:txBody>
      </p:sp>
    </p:spTree>
    <p:extLst>
      <p:ext uri="{BB962C8B-B14F-4D97-AF65-F5344CB8AC3E}">
        <p14:creationId xmlns:p14="http://schemas.microsoft.com/office/powerpoint/2010/main" val="1713182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43EE0-4E76-E644-A72F-05C6152F7B1C}"/>
              </a:ext>
            </a:extLst>
          </p:cNvPr>
          <p:cNvSpPr>
            <a:spLocks noGrp="1"/>
          </p:cNvSpPr>
          <p:nvPr>
            <p:ph type="title"/>
          </p:nvPr>
        </p:nvSpPr>
        <p:spPr>
          <a:xfrm>
            <a:off x="429768" y="274320"/>
            <a:ext cx="11430000" cy="535531"/>
          </a:xfrm>
        </p:spPr>
        <p:txBody>
          <a:bodyPr wrap="square" anchor="ctr">
            <a:normAutofit/>
          </a:bodyPr>
          <a:lstStyle/>
          <a:p>
            <a:r>
              <a:rPr lang="en-US" dirty="0"/>
              <a:t>Data Acquisition and Auto Conversion (Q3)</a:t>
            </a:r>
          </a:p>
        </p:txBody>
      </p:sp>
      <p:sp>
        <p:nvSpPr>
          <p:cNvPr id="3" name="Content Placeholder 2">
            <a:extLst>
              <a:ext uri="{FF2B5EF4-FFF2-40B4-BE49-F238E27FC236}">
                <a16:creationId xmlns:a16="http://schemas.microsoft.com/office/drawing/2014/main" id="{6D35ECC9-4A81-6FC4-D776-0ABB2B854861}"/>
              </a:ext>
            </a:extLst>
          </p:cNvPr>
          <p:cNvSpPr>
            <a:spLocks noGrp="1"/>
          </p:cNvSpPr>
          <p:nvPr>
            <p:ph idx="1"/>
          </p:nvPr>
        </p:nvSpPr>
        <p:spPr>
          <a:xfrm>
            <a:off x="448055" y="1061646"/>
            <a:ext cx="6917376" cy="4734708"/>
          </a:xfrm>
        </p:spPr>
        <p:txBody>
          <a:bodyPr wrap="square" anchor="t">
            <a:normAutofit fontScale="92500"/>
          </a:bodyPr>
          <a:lstStyle/>
          <a:p>
            <a:pPr>
              <a:lnSpc>
                <a:spcPct val="110000"/>
              </a:lnSpc>
              <a:spcBef>
                <a:spcPts val="600"/>
              </a:spcBef>
            </a:pPr>
            <a:r>
              <a:rPr lang="en-US" sz="1500" dirty="0"/>
              <a:t>From acquisition to reduction-ready data</a:t>
            </a:r>
          </a:p>
          <a:p>
            <a:pPr lvl="1">
              <a:lnSpc>
                <a:spcPct val="110000"/>
              </a:lnSpc>
              <a:spcBef>
                <a:spcPts val="600"/>
              </a:spcBef>
            </a:pPr>
            <a:r>
              <a:rPr lang="en-US" sz="1500" dirty="0"/>
              <a:t>Raw USANS data acquired in </a:t>
            </a:r>
            <a:r>
              <a:rPr lang="en-US" sz="1500" dirty="0" err="1"/>
              <a:t>NeXus</a:t>
            </a:r>
            <a:r>
              <a:rPr lang="en-US" sz="1500" dirty="0"/>
              <a:t> (HDF5) format</a:t>
            </a:r>
          </a:p>
          <a:p>
            <a:pPr lvl="1">
              <a:lnSpc>
                <a:spcPct val="110000"/>
              </a:lnSpc>
              <a:spcBef>
                <a:spcPts val="600"/>
              </a:spcBef>
            </a:pPr>
            <a:r>
              <a:rPr lang="en-US" sz="1500" dirty="0"/>
              <a:t>Instrument metadata, monitor counts, and transmission recorded automatically</a:t>
            </a:r>
          </a:p>
          <a:p>
            <a:pPr lvl="1">
              <a:lnSpc>
                <a:spcPct val="110000"/>
              </a:lnSpc>
              <a:spcBef>
                <a:spcPts val="600"/>
              </a:spcBef>
            </a:pPr>
            <a:r>
              <a:rPr lang="en-US" sz="1500" dirty="0" err="1"/>
              <a:t>NeXus</a:t>
            </a:r>
            <a:r>
              <a:rPr lang="en-US" sz="1500" dirty="0"/>
              <a:t> files are automatically converted into reduction-ready text formats:</a:t>
            </a:r>
          </a:p>
          <a:p>
            <a:pPr lvl="2">
              <a:lnSpc>
                <a:spcPct val="110000"/>
              </a:lnSpc>
              <a:spcBef>
                <a:spcPts val="600"/>
              </a:spcBef>
            </a:pPr>
            <a:r>
              <a:rPr lang="en-US" sz="1500" dirty="0"/>
              <a:t>Detector intensity</a:t>
            </a:r>
          </a:p>
          <a:p>
            <a:pPr lvl="2">
              <a:lnSpc>
                <a:spcPct val="110000"/>
              </a:lnSpc>
              <a:spcBef>
                <a:spcPts val="600"/>
              </a:spcBef>
            </a:pPr>
            <a:r>
              <a:rPr lang="en-US" sz="1500" dirty="0"/>
              <a:t>Monitor normalization</a:t>
            </a:r>
          </a:p>
          <a:p>
            <a:pPr lvl="2">
              <a:lnSpc>
                <a:spcPct val="110000"/>
              </a:lnSpc>
              <a:spcBef>
                <a:spcPts val="600"/>
              </a:spcBef>
            </a:pPr>
            <a:r>
              <a:rPr lang="en-US" sz="1500" dirty="0"/>
              <a:t>Transmission information</a:t>
            </a:r>
          </a:p>
          <a:p>
            <a:pPr>
              <a:lnSpc>
                <a:spcPct val="110000"/>
              </a:lnSpc>
              <a:spcBef>
                <a:spcPts val="600"/>
              </a:spcBef>
            </a:pPr>
            <a:r>
              <a:rPr lang="en-US" sz="1500" dirty="0"/>
              <a:t>Auto-reduction support</a:t>
            </a:r>
          </a:p>
          <a:p>
            <a:pPr lvl="1">
              <a:lnSpc>
                <a:spcPct val="110000"/>
              </a:lnSpc>
              <a:spcBef>
                <a:spcPts val="600"/>
              </a:spcBef>
            </a:pPr>
            <a:r>
              <a:rPr lang="en-US" sz="1500" dirty="0"/>
              <a:t>Automated preprocessing triggered during or after data acquisition</a:t>
            </a:r>
          </a:p>
          <a:p>
            <a:pPr lvl="1">
              <a:lnSpc>
                <a:spcPct val="110000"/>
              </a:lnSpc>
              <a:spcBef>
                <a:spcPts val="600"/>
              </a:spcBef>
            </a:pPr>
            <a:r>
              <a:rPr lang="en-US" sz="1500" dirty="0"/>
              <a:t>Standardized file structure enables:</a:t>
            </a:r>
          </a:p>
          <a:p>
            <a:pPr lvl="2">
              <a:lnSpc>
                <a:spcPct val="110000"/>
              </a:lnSpc>
              <a:spcBef>
                <a:spcPts val="600"/>
              </a:spcBef>
            </a:pPr>
            <a:r>
              <a:rPr lang="en-US" sz="1500" dirty="0"/>
              <a:t>Consistent downstream reduction</a:t>
            </a:r>
          </a:p>
          <a:p>
            <a:pPr lvl="2">
              <a:lnSpc>
                <a:spcPct val="110000"/>
              </a:lnSpc>
              <a:spcBef>
                <a:spcPts val="600"/>
              </a:spcBef>
            </a:pPr>
            <a:r>
              <a:rPr lang="en-US" sz="1500" dirty="0"/>
              <a:t>Reduced manual intervention</a:t>
            </a:r>
          </a:p>
          <a:p>
            <a:pPr lvl="1">
              <a:lnSpc>
                <a:spcPct val="110000"/>
              </a:lnSpc>
              <a:spcBef>
                <a:spcPts val="600"/>
              </a:spcBef>
            </a:pPr>
            <a:r>
              <a:rPr lang="en-US" sz="1500" dirty="0"/>
              <a:t>Provides immediate feedback on data quality and completeness</a:t>
            </a:r>
          </a:p>
          <a:p>
            <a:endParaRPr lang="en-US" sz="1100" dirty="0"/>
          </a:p>
        </p:txBody>
      </p:sp>
      <p:pic>
        <p:nvPicPr>
          <p:cNvPr id="5" name="Picture 4" descr="Diagram&#10;&#10;AI-generated content may be incorrect.">
            <a:extLst>
              <a:ext uri="{FF2B5EF4-FFF2-40B4-BE49-F238E27FC236}">
                <a16:creationId xmlns:a16="http://schemas.microsoft.com/office/drawing/2014/main" id="{E0DBD767-B440-535A-7922-CF6003C98001}"/>
              </a:ext>
            </a:extLst>
          </p:cNvPr>
          <p:cNvPicPr>
            <a:picLocks noChangeAspect="1"/>
          </p:cNvPicPr>
          <p:nvPr/>
        </p:nvPicPr>
        <p:blipFill>
          <a:blip r:embed="rId2"/>
          <a:srcRect l="-466" r="-527"/>
          <a:stretch>
            <a:fillRect/>
          </a:stretch>
        </p:blipFill>
        <p:spPr>
          <a:xfrm>
            <a:off x="7365431" y="1273014"/>
            <a:ext cx="4826569" cy="3190114"/>
          </a:xfrm>
          <a:prstGeom prst="rect">
            <a:avLst/>
          </a:prstGeom>
          <a:noFill/>
          <a:ln w="9525">
            <a:noFill/>
            <a:miter lim="800000"/>
            <a:headEnd/>
            <a:tailEnd/>
          </a:ln>
        </p:spPr>
      </p:pic>
    </p:spTree>
    <p:extLst>
      <p:ext uri="{BB962C8B-B14F-4D97-AF65-F5344CB8AC3E}">
        <p14:creationId xmlns:p14="http://schemas.microsoft.com/office/powerpoint/2010/main" val="2893029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9D2DC-5493-D40F-ABEB-1577428D7D31}"/>
              </a:ext>
            </a:extLst>
          </p:cNvPr>
          <p:cNvSpPr>
            <a:spLocks noGrp="1"/>
          </p:cNvSpPr>
          <p:nvPr>
            <p:ph type="title"/>
          </p:nvPr>
        </p:nvSpPr>
        <p:spPr>
          <a:xfrm>
            <a:off x="429767" y="274320"/>
            <a:ext cx="11430000" cy="535531"/>
          </a:xfrm>
        </p:spPr>
        <p:txBody>
          <a:bodyPr/>
          <a:lstStyle/>
          <a:p>
            <a:r>
              <a:rPr lang="en-US" dirty="0"/>
              <a:t>USANS Data Reduction package (Q3)</a:t>
            </a:r>
          </a:p>
        </p:txBody>
      </p:sp>
      <p:sp>
        <p:nvSpPr>
          <p:cNvPr id="3" name="Content Placeholder 2">
            <a:extLst>
              <a:ext uri="{FF2B5EF4-FFF2-40B4-BE49-F238E27FC236}">
                <a16:creationId xmlns:a16="http://schemas.microsoft.com/office/drawing/2014/main" id="{8F58C671-9ABF-53B2-7796-A4CAF7F17B91}"/>
              </a:ext>
            </a:extLst>
          </p:cNvPr>
          <p:cNvSpPr>
            <a:spLocks noGrp="1"/>
          </p:cNvSpPr>
          <p:nvPr>
            <p:ph idx="1"/>
          </p:nvPr>
        </p:nvSpPr>
        <p:spPr>
          <a:xfrm>
            <a:off x="381000" y="1008099"/>
            <a:ext cx="11430000" cy="4047778"/>
          </a:xfrm>
        </p:spPr>
        <p:txBody>
          <a:bodyPr/>
          <a:lstStyle/>
          <a:p>
            <a:r>
              <a:rPr lang="en-US" sz="1600" dirty="0"/>
              <a:t>Designed around the experiment hierarchy:</a:t>
            </a:r>
          </a:p>
          <a:p>
            <a:pPr lvl="1"/>
            <a:r>
              <a:rPr lang="en-US" sz="1400" dirty="0"/>
              <a:t>Scan → Sample → Experiment</a:t>
            </a:r>
          </a:p>
          <a:p>
            <a:r>
              <a:rPr lang="en-US" sz="1600" dirty="0"/>
              <a:t>Core reduction process:</a:t>
            </a:r>
          </a:p>
          <a:p>
            <a:pPr lvl="1"/>
            <a:r>
              <a:rPr lang="en-US" sz="1400" dirty="0"/>
              <a:t>Monitor normalization</a:t>
            </a:r>
          </a:p>
          <a:p>
            <a:pPr lvl="1"/>
            <a:r>
              <a:rPr lang="en-US" sz="1400" dirty="0"/>
              <a:t>Stitching of multiple analyzer-angle and wavelength scans</a:t>
            </a:r>
          </a:p>
          <a:p>
            <a:pPr lvl="1"/>
            <a:r>
              <a:rPr lang="en-US" sz="1400" dirty="0"/>
              <a:t>Q conversion and intensity rescaling</a:t>
            </a:r>
          </a:p>
          <a:p>
            <a:pPr lvl="1"/>
            <a:r>
              <a:rPr lang="en-US" sz="1400" dirty="0"/>
              <a:t>Background subtraction on matched Q grids</a:t>
            </a:r>
          </a:p>
          <a:p>
            <a:pPr lvl="1"/>
            <a:r>
              <a:rPr lang="en-US" sz="1400" dirty="0"/>
              <a:t>Customization with user request</a:t>
            </a:r>
          </a:p>
          <a:p>
            <a:r>
              <a:rPr lang="en-US" sz="1600" dirty="0"/>
              <a:t>User interfaces</a:t>
            </a:r>
          </a:p>
          <a:p>
            <a:pPr lvl="1"/>
            <a:r>
              <a:rPr lang="en-US" sz="1400" dirty="0"/>
              <a:t>Script-based interface for advanced and batch users</a:t>
            </a:r>
          </a:p>
          <a:p>
            <a:pPr lvl="1"/>
            <a:r>
              <a:rPr lang="en-US" sz="1400" dirty="0"/>
              <a:t>Generates:</a:t>
            </a:r>
          </a:p>
          <a:p>
            <a:pPr lvl="2"/>
            <a:r>
              <a:rPr lang="en-US" sz="1200" dirty="0"/>
              <a:t>Reduced I(Q) in ASCII format</a:t>
            </a:r>
          </a:p>
          <a:p>
            <a:pPr lvl="2"/>
            <a:r>
              <a:rPr lang="en-US" sz="1200" dirty="0"/>
              <a:t>Spreadsheet-based summaries and plots for quick inspection</a:t>
            </a:r>
          </a:p>
          <a:p>
            <a:pPr marL="288925" marR="0" lvl="0" indent="-288925" algn="l" defTabSz="914400" rtl="0" eaLnBrk="1" fontAlgn="base" latinLnBrk="0" hangingPunct="1">
              <a:lnSpc>
                <a:spcPct val="100000"/>
              </a:lnSpc>
              <a:spcBef>
                <a:spcPts val="600"/>
              </a:spcBef>
              <a:spcAft>
                <a:spcPct val="0"/>
              </a:spcAft>
              <a:buClr>
                <a:prstClr val="black"/>
              </a:buClr>
              <a:buSzPct val="90000"/>
              <a:buFont typeface="Century Gothic" panose="020B0502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Future development</a:t>
            </a:r>
          </a:p>
          <a:p>
            <a:pPr marL="687388" marR="0" lvl="1" indent="-288925" algn="l" defTabSz="914400" rtl="0" eaLnBrk="1" fontAlgn="base" latinLnBrk="0" hangingPunct="1">
              <a:lnSpc>
                <a:spcPct val="100000"/>
              </a:lnSpc>
              <a:spcBef>
                <a:spcPts val="600"/>
              </a:spcBef>
              <a:spcAft>
                <a:spcPct val="0"/>
              </a:spcAft>
              <a:buClr>
                <a:prstClr val="black"/>
              </a:buClr>
              <a:buSzPct val="90000"/>
              <a:buFont typeface="Century Gothic" panose="020B0502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panose="020B0604020202020204" pitchFamily="34" charset="0"/>
              </a:rPr>
              <a:t>Graphical User Interface</a:t>
            </a:r>
          </a:p>
          <a:p>
            <a:pPr marL="687388" marR="0" lvl="1" indent="-288925" algn="l" defTabSz="914400" rtl="0" eaLnBrk="1" fontAlgn="base" latinLnBrk="0" hangingPunct="1">
              <a:lnSpc>
                <a:spcPct val="100000"/>
              </a:lnSpc>
              <a:spcBef>
                <a:spcPts val="600"/>
              </a:spcBef>
              <a:spcAft>
                <a:spcPct val="0"/>
              </a:spcAft>
              <a:buClr>
                <a:prstClr val="black"/>
              </a:buClr>
              <a:buSzPct val="90000"/>
              <a:buFont typeface="Century Gothic" panose="020B0502020202020204" pitchFamily="34" charset="0"/>
              <a:buChar char="–"/>
              <a:tabLst/>
              <a:defRPr/>
            </a:pPr>
            <a:r>
              <a:rPr kumimoji="0" lang="en-US" sz="1200" b="0" i="0" u="none" strike="noStrike" kern="1200" cap="none" spc="0" normalizeH="0" baseline="0" noProof="0" dirty="0" err="1">
                <a:ln>
                  <a:noFill/>
                </a:ln>
                <a:solidFill>
                  <a:prstClr val="black"/>
                </a:solidFill>
                <a:effectLst/>
                <a:uLnTx/>
                <a:uFillTx/>
                <a:latin typeface="Century Gothic" panose="020F0302020204030204"/>
                <a:ea typeface="+mn-ea"/>
                <a:cs typeface="Arial" panose="020B0604020202020204" pitchFamily="34" charset="0"/>
              </a:rPr>
              <a:t>Desmearing</a:t>
            </a: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panose="020B0604020202020204" pitchFamily="34" charset="0"/>
              </a:rPr>
              <a:t> and multiple scattering</a:t>
            </a:r>
          </a:p>
          <a:p>
            <a:pPr marL="687388" marR="0" lvl="1" indent="-288925" algn="l" defTabSz="914400" rtl="0" eaLnBrk="1" fontAlgn="base" latinLnBrk="0" hangingPunct="1">
              <a:lnSpc>
                <a:spcPct val="100000"/>
              </a:lnSpc>
              <a:spcBef>
                <a:spcPts val="600"/>
              </a:spcBef>
              <a:spcAft>
                <a:spcPct val="0"/>
              </a:spcAft>
              <a:buClr>
                <a:prstClr val="black"/>
              </a:buClr>
              <a:buSzPct val="90000"/>
              <a:buFont typeface="Century Gothic" panose="020B0502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panose="020B0604020202020204" pitchFamily="34" charset="0"/>
              </a:rPr>
              <a:t>Long-term alignment with broader SANS data analysis ecosystem</a:t>
            </a:r>
          </a:p>
          <a:p>
            <a:pPr lvl="2"/>
            <a:endParaRPr lang="en-US" sz="1400" dirty="0"/>
          </a:p>
          <a:p>
            <a:endParaRPr lang="en-US" sz="1800" b="1" dirty="0"/>
          </a:p>
        </p:txBody>
      </p:sp>
      <p:pic>
        <p:nvPicPr>
          <p:cNvPr id="5" name="Picture 4" descr="Chart&#10;&#10;AI-generated content may be incorrect.">
            <a:extLst>
              <a:ext uri="{FF2B5EF4-FFF2-40B4-BE49-F238E27FC236}">
                <a16:creationId xmlns:a16="http://schemas.microsoft.com/office/drawing/2014/main" id="{EE239EF5-2D7D-86D7-CD32-77F4D3442D58}"/>
              </a:ext>
            </a:extLst>
          </p:cNvPr>
          <p:cNvPicPr>
            <a:picLocks noChangeAspect="1"/>
          </p:cNvPicPr>
          <p:nvPr/>
        </p:nvPicPr>
        <p:blipFill>
          <a:blip r:embed="rId2"/>
          <a:stretch>
            <a:fillRect/>
          </a:stretch>
        </p:blipFill>
        <p:spPr>
          <a:xfrm>
            <a:off x="7714868" y="787035"/>
            <a:ext cx="4144899" cy="2895751"/>
          </a:xfrm>
          <a:prstGeom prst="rect">
            <a:avLst/>
          </a:prstGeom>
        </p:spPr>
      </p:pic>
      <p:pic>
        <p:nvPicPr>
          <p:cNvPr id="6" name="Picture 5" descr="Graphical user interface, text, application, email&#10;&#10;AI-generated content may be incorrect.">
            <a:extLst>
              <a:ext uri="{FF2B5EF4-FFF2-40B4-BE49-F238E27FC236}">
                <a16:creationId xmlns:a16="http://schemas.microsoft.com/office/drawing/2014/main" id="{FB3BE1E9-433B-A793-21CA-9CD70F7BD5E0}"/>
              </a:ext>
            </a:extLst>
          </p:cNvPr>
          <p:cNvPicPr>
            <a:picLocks noChangeAspect="1"/>
          </p:cNvPicPr>
          <p:nvPr/>
        </p:nvPicPr>
        <p:blipFill>
          <a:blip r:embed="rId3"/>
          <a:stretch>
            <a:fillRect/>
          </a:stretch>
        </p:blipFill>
        <p:spPr>
          <a:xfrm>
            <a:off x="7714867" y="3739376"/>
            <a:ext cx="4120049" cy="3118624"/>
          </a:xfrm>
          <a:prstGeom prst="rect">
            <a:avLst/>
          </a:prstGeom>
        </p:spPr>
      </p:pic>
    </p:spTree>
    <p:extLst>
      <p:ext uri="{BB962C8B-B14F-4D97-AF65-F5344CB8AC3E}">
        <p14:creationId xmlns:p14="http://schemas.microsoft.com/office/powerpoint/2010/main" val="3480764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03622-7A6E-3F2E-070A-C70EEE13A7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AB683E-8BFE-526C-7CEE-E53003D741BC}"/>
              </a:ext>
            </a:extLst>
          </p:cNvPr>
          <p:cNvSpPr>
            <a:spLocks noGrp="1"/>
          </p:cNvSpPr>
          <p:nvPr>
            <p:ph type="title"/>
          </p:nvPr>
        </p:nvSpPr>
        <p:spPr>
          <a:xfrm>
            <a:off x="429767" y="274320"/>
            <a:ext cx="11430000" cy="480131"/>
          </a:xfrm>
        </p:spPr>
        <p:txBody>
          <a:bodyPr/>
          <a:lstStyle/>
          <a:p>
            <a:r>
              <a:rPr lang="en-US" sz="2800" kern="0" dirty="0">
                <a:effectLst/>
                <a:latin typeface="Calibri" panose="020F0502020204030204" pitchFamily="34" charset="0"/>
                <a:ea typeface="Times New Roman" panose="02020603050405020304" pitchFamily="18" charset="0"/>
              </a:rPr>
              <a:t>characterization infrastructure </a:t>
            </a:r>
            <a:r>
              <a:rPr lang="en-US" sz="2800" dirty="0"/>
              <a:t>(Q6)</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BF05B60B-7BB5-2DC2-1928-59C503C424A6}"/>
                  </a:ext>
                </a:extLst>
              </p:cNvPr>
              <p:cNvSpPr>
                <a:spLocks noGrp="1"/>
              </p:cNvSpPr>
              <p:nvPr>
                <p:ph idx="1"/>
              </p:nvPr>
            </p:nvSpPr>
            <p:spPr>
              <a:xfrm>
                <a:off x="848568" y="686988"/>
                <a:ext cx="10912981" cy="673775"/>
              </a:xfrm>
            </p:spPr>
            <p:txBody>
              <a:bodyPr/>
              <a:lstStyle/>
              <a:p>
                <a:pPr marL="0" indent="0">
                  <a:spcBef>
                    <a:spcPts val="600"/>
                  </a:spcBef>
                  <a:buNone/>
                </a:pPr>
                <a:r>
                  <a:rPr lang="en-US" sz="1200" b="1" dirty="0"/>
                  <a:t>Instrument Resolution of USANS (with </a:t>
                </a:r>
                <a14:m>
                  <m:oMath xmlns:m="http://schemas.openxmlformats.org/officeDocument/2006/math">
                    <m:sSup>
                      <m:sSupPr>
                        <m:ctrlPr>
                          <a:rPr lang="en-US" sz="1200" i="1">
                            <a:solidFill>
                              <a:prstClr val="black"/>
                            </a:solidFill>
                            <a:latin typeface="Cambria Math" panose="02040503050406030204" pitchFamily="18" charset="0"/>
                          </a:rPr>
                        </m:ctrlPr>
                      </m:sSupPr>
                      <m:e>
                        <m:r>
                          <a:rPr lang="en-US" sz="1200" b="1">
                            <a:solidFill>
                              <a:prstClr val="black"/>
                            </a:solidFill>
                            <a:latin typeface="Cambria Math" panose="02040503050406030204" pitchFamily="18" charset="0"/>
                          </a:rPr>
                          <m:t>𝐈</m:t>
                        </m:r>
                      </m:e>
                      <m:sup>
                        <m:r>
                          <m:rPr>
                            <m:sty m:val="p"/>
                          </m:rPr>
                          <a:rPr lang="en-US" sz="1200" b="0" i="0" smtClean="0">
                            <a:solidFill>
                              <a:prstClr val="black"/>
                            </a:solidFill>
                            <a:latin typeface="Cambria Math" panose="02040503050406030204" pitchFamily="18" charset="0"/>
                          </a:rPr>
                          <m:t>Model</m:t>
                        </m:r>
                      </m:sup>
                    </m:sSup>
                    <m:d>
                      <m:dPr>
                        <m:ctrlPr>
                          <a:rPr lang="en-US" sz="1200" i="1" smtClean="0">
                            <a:solidFill>
                              <a:prstClr val="black"/>
                            </a:solidFill>
                            <a:latin typeface="Cambria Math" panose="02040503050406030204" pitchFamily="18" charset="0"/>
                          </a:rPr>
                        </m:ctrlPr>
                      </m:dPr>
                      <m:e>
                        <m:r>
                          <a:rPr lang="en-US" sz="1200" b="0" i="1" smtClean="0">
                            <a:solidFill>
                              <a:prstClr val="black"/>
                            </a:solidFill>
                            <a:latin typeface="Cambria Math" panose="02040503050406030204" pitchFamily="18" charset="0"/>
                          </a:rPr>
                          <m:t>𝑄</m:t>
                        </m:r>
                      </m:e>
                    </m:d>
                  </m:oMath>
                </a14:m>
                <a:r>
                  <a:rPr lang="en-US" sz="1200" b="1" dirty="0"/>
                  <a:t>)</a:t>
                </a:r>
              </a:p>
              <a:p>
                <a:pPr marL="0" indent="0">
                  <a:spcBef>
                    <a:spcPts val="600"/>
                  </a:spcBef>
                  <a:buNone/>
                </a:pPr>
                <a:r>
                  <a:rPr lang="en-US" sz="1200" dirty="0"/>
                  <a:t>Point Spread Function (PSF) for Complementing SNS Bonse-Hart USANS Model Fitting [1]</a:t>
                </a:r>
              </a:p>
              <a:p>
                <a:pPr marL="0" indent="0">
                  <a:spcBef>
                    <a:spcPts val="600"/>
                  </a:spcBef>
                  <a:buNone/>
                </a:pPr>
                <a:r>
                  <a:rPr lang="en-US" sz="1200" b="1" dirty="0"/>
                  <a:t>Algorithms for Desmearing Pinhole SANS and Bonse–Hart USANS Data (with out</a:t>
                </a:r>
                <a14:m>
                  <m:oMath xmlns:m="http://schemas.openxmlformats.org/officeDocument/2006/math">
                    <m:sSup>
                      <m:sSupPr>
                        <m:ctrlPr>
                          <a:rPr lang="en-US" sz="1200" i="1">
                            <a:solidFill>
                              <a:prstClr val="black"/>
                            </a:solidFill>
                            <a:latin typeface="Cambria Math" panose="02040503050406030204" pitchFamily="18" charset="0"/>
                          </a:rPr>
                        </m:ctrlPr>
                      </m:sSupPr>
                      <m:e>
                        <m:r>
                          <a:rPr lang="en-US" sz="1200" b="1">
                            <a:solidFill>
                              <a:prstClr val="black"/>
                            </a:solidFill>
                            <a:latin typeface="Cambria Math" panose="02040503050406030204" pitchFamily="18" charset="0"/>
                          </a:rPr>
                          <m:t>𝐈</m:t>
                        </m:r>
                      </m:e>
                      <m:sup>
                        <m:r>
                          <m:rPr>
                            <m:sty m:val="p"/>
                          </m:rPr>
                          <a:rPr lang="en-US" sz="1200">
                            <a:solidFill>
                              <a:prstClr val="black"/>
                            </a:solidFill>
                            <a:latin typeface="Cambria Math" panose="02040503050406030204" pitchFamily="18" charset="0"/>
                          </a:rPr>
                          <m:t>Model</m:t>
                        </m:r>
                      </m:sup>
                    </m:sSup>
                    <m:d>
                      <m:dPr>
                        <m:ctrlPr>
                          <a:rPr lang="en-US" sz="1200" i="1">
                            <a:solidFill>
                              <a:prstClr val="black"/>
                            </a:solidFill>
                            <a:latin typeface="Cambria Math" panose="02040503050406030204" pitchFamily="18" charset="0"/>
                          </a:rPr>
                        </m:ctrlPr>
                      </m:dPr>
                      <m:e>
                        <m:r>
                          <a:rPr lang="en-US" sz="1200" i="1">
                            <a:solidFill>
                              <a:prstClr val="black"/>
                            </a:solidFill>
                            <a:latin typeface="Cambria Math" panose="02040503050406030204" pitchFamily="18" charset="0"/>
                          </a:rPr>
                          <m:t>𝑄</m:t>
                        </m:r>
                      </m:e>
                    </m:d>
                  </m:oMath>
                </a14:m>
                <a:r>
                  <a:rPr lang="en-US" sz="1200" b="1" dirty="0"/>
                  <a:t>)</a:t>
                </a:r>
              </a:p>
              <a:p>
                <a:pPr marL="0" indent="0" algn="ctr">
                  <a:spcBef>
                    <a:spcPts val="600"/>
                  </a:spcBef>
                  <a:buNone/>
                </a:pPr>
                <a:endParaRPr lang="en-US" sz="1200" b="1" dirty="0"/>
              </a:p>
              <a:p>
                <a:pPr marL="0" indent="0" algn="ctr">
                  <a:spcBef>
                    <a:spcPts val="600"/>
                  </a:spcBef>
                  <a:buNone/>
                </a:pPr>
                <a:endParaRPr lang="en-US" sz="1200" b="1" dirty="0"/>
              </a:p>
              <a:p>
                <a:pPr marL="0" indent="0" algn="ctr">
                  <a:spcBef>
                    <a:spcPts val="600"/>
                  </a:spcBef>
                  <a:buNone/>
                </a:pPr>
                <a:endParaRPr lang="en-US" sz="1200" b="1" dirty="0"/>
              </a:p>
              <a:p>
                <a:pPr marL="0" indent="0" algn="ctr">
                  <a:spcBef>
                    <a:spcPts val="600"/>
                  </a:spcBef>
                  <a:buNone/>
                </a:pPr>
                <a:endParaRPr lang="en-US" sz="1200" b="1" dirty="0"/>
              </a:p>
              <a:p>
                <a:pPr marL="0" indent="0" algn="ctr">
                  <a:spcBef>
                    <a:spcPts val="600"/>
                  </a:spcBef>
                  <a:buNone/>
                </a:pPr>
                <a:endParaRPr lang="en-US" sz="1200" b="1" dirty="0"/>
              </a:p>
              <a:p>
                <a:pPr marL="0" indent="0">
                  <a:spcBef>
                    <a:spcPts val="600"/>
                  </a:spcBef>
                  <a:buNone/>
                </a:pPr>
                <a:r>
                  <a:rPr lang="en-US" sz="1200" b="1" dirty="0"/>
                  <a:t>Algorithm of Multiple Scattering Correction</a:t>
                </a:r>
              </a:p>
              <a:p>
                <a:pPr marL="0" indent="0">
                  <a:spcBef>
                    <a:spcPts val="600"/>
                  </a:spcBef>
                  <a:buNone/>
                </a:pPr>
                <a:r>
                  <a:rPr lang="en-US" sz="1200" dirty="0">
                    <a:solidFill>
                      <a:srgbClr val="000000"/>
                    </a:solidFill>
                  </a:rPr>
                  <a:t>Correcting Multiple-Scattering Effects in SANS and USANS Data by Orthonormal Basis Expansion[6,7]</a:t>
                </a:r>
                <a:endParaRPr lang="en-US" sz="1200" dirty="0"/>
              </a:p>
              <a:p>
                <a:pPr marL="0" indent="0" algn="ctr">
                  <a:spcBef>
                    <a:spcPts val="600"/>
                  </a:spcBef>
                  <a:buNone/>
                </a:pPr>
                <a:endParaRPr lang="en-US" sz="1200" b="1" dirty="0"/>
              </a:p>
              <a:p>
                <a:pPr>
                  <a:spcBef>
                    <a:spcPts val="600"/>
                  </a:spcBef>
                </a:pPr>
                <a:endParaRPr lang="en-US" sz="1200" dirty="0"/>
              </a:p>
              <a:p>
                <a:pPr>
                  <a:spcBef>
                    <a:spcPts val="600"/>
                  </a:spcBef>
                </a:pPr>
                <a:endParaRPr lang="en-US" sz="1200" dirty="0"/>
              </a:p>
              <a:p>
                <a:pPr>
                  <a:spcBef>
                    <a:spcPts val="600"/>
                  </a:spcBef>
                </a:pPr>
                <a:endParaRPr lang="en-US" sz="1200" dirty="0"/>
              </a:p>
              <a:p>
                <a:pPr>
                  <a:spcBef>
                    <a:spcPts val="600"/>
                  </a:spcBef>
                </a:pPr>
                <a:endParaRPr lang="en-US" sz="1200" dirty="0"/>
              </a:p>
              <a:p>
                <a:pPr marL="0" indent="0">
                  <a:spcBef>
                    <a:spcPts val="600"/>
                  </a:spcBef>
                  <a:buNone/>
                </a:pPr>
                <a:endParaRPr lang="en-US" sz="1200" dirty="0"/>
              </a:p>
            </p:txBody>
          </p:sp>
        </mc:Choice>
        <mc:Fallback xmlns="">
          <p:sp>
            <p:nvSpPr>
              <p:cNvPr id="5" name="Content Placeholder 4">
                <a:extLst>
                  <a:ext uri="{FF2B5EF4-FFF2-40B4-BE49-F238E27FC236}">
                    <a16:creationId xmlns:a16="http://schemas.microsoft.com/office/drawing/2014/main" id="{BF05B60B-7BB5-2DC2-1928-59C503C424A6}"/>
                  </a:ext>
                </a:extLst>
              </p:cNvPr>
              <p:cNvSpPr>
                <a:spLocks noGrp="1" noRot="1" noChangeAspect="1" noMove="1" noResize="1" noEditPoints="1" noAdjustHandles="1" noChangeArrowheads="1" noChangeShapeType="1" noTextEdit="1"/>
              </p:cNvSpPr>
              <p:nvPr>
                <p:ph idx="1"/>
              </p:nvPr>
            </p:nvSpPr>
            <p:spPr>
              <a:xfrm>
                <a:off x="848568" y="686988"/>
                <a:ext cx="10912981" cy="673775"/>
              </a:xfrm>
              <a:blipFill>
                <a:blip r:embed="rId3"/>
                <a:stretch>
                  <a:fillRect t="-1818" b="-270909"/>
                </a:stretch>
              </a:blipFill>
            </p:spPr>
            <p:txBody>
              <a:bodyPr/>
              <a:lstStyle/>
              <a:p>
                <a:r>
                  <a:rPr lang="en-US">
                    <a:noFill/>
                  </a:rPr>
                  <a:t> </a:t>
                </a:r>
              </a:p>
            </p:txBody>
          </p:sp>
        </mc:Fallback>
      </mc:AlternateContent>
      <p:sp>
        <p:nvSpPr>
          <p:cNvPr id="6" name="Content Placeholder 4">
            <a:extLst>
              <a:ext uri="{FF2B5EF4-FFF2-40B4-BE49-F238E27FC236}">
                <a16:creationId xmlns:a16="http://schemas.microsoft.com/office/drawing/2014/main" id="{65A4A15D-0020-D7DD-0D18-A9CF02840FF9}"/>
              </a:ext>
            </a:extLst>
          </p:cNvPr>
          <p:cNvSpPr txBox="1">
            <a:spLocks/>
          </p:cNvSpPr>
          <p:nvPr/>
        </p:nvSpPr>
        <p:spPr bwMode="auto">
          <a:xfrm>
            <a:off x="8918639" y="1302734"/>
            <a:ext cx="2417843" cy="1448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0"/>
              </a:spcBef>
              <a:spcAft>
                <a:spcPts val="300"/>
              </a:spcAft>
              <a:buNone/>
            </a:pPr>
            <a:r>
              <a:rPr lang="en-US" sz="1000" dirty="0"/>
              <a:t>[1] Tung </a:t>
            </a:r>
            <a:r>
              <a:rPr lang="en-US" sz="1000" i="1" dirty="0"/>
              <a:t>et al.</a:t>
            </a:r>
            <a:r>
              <a:rPr lang="en-US" sz="1000" dirty="0"/>
              <a:t> </a:t>
            </a:r>
            <a:r>
              <a:rPr lang="en-US" sz="1000" dirty="0" err="1"/>
              <a:t>REsolution</a:t>
            </a:r>
            <a:r>
              <a:rPr lang="en-US" sz="1000" dirty="0"/>
              <a:t> 250885; </a:t>
            </a:r>
          </a:p>
          <a:p>
            <a:pPr marL="0" indent="0">
              <a:lnSpc>
                <a:spcPct val="100000"/>
              </a:lnSpc>
              <a:spcBef>
                <a:spcPts val="0"/>
              </a:spcBef>
              <a:spcAft>
                <a:spcPts val="300"/>
              </a:spcAft>
              <a:buNone/>
            </a:pPr>
            <a:r>
              <a:rPr lang="en-US" sz="1000" dirty="0"/>
              <a:t>[2] Huang </a:t>
            </a:r>
            <a:r>
              <a:rPr lang="en-US" sz="1000" i="1" dirty="0"/>
              <a:t>et al. </a:t>
            </a:r>
            <a:r>
              <a:rPr lang="en-US" sz="1000" dirty="0"/>
              <a:t>JAC </a:t>
            </a:r>
            <a:r>
              <a:rPr lang="en-US" sz="1000" b="1" dirty="0"/>
              <a:t>56 </a:t>
            </a:r>
            <a:r>
              <a:rPr lang="en-US" sz="1000" dirty="0"/>
              <a:t>1537 (2023); </a:t>
            </a:r>
          </a:p>
          <a:p>
            <a:pPr marL="0" indent="0">
              <a:lnSpc>
                <a:spcPct val="100000"/>
              </a:lnSpc>
              <a:spcBef>
                <a:spcPts val="0"/>
              </a:spcBef>
              <a:spcAft>
                <a:spcPts val="300"/>
              </a:spcAft>
              <a:buNone/>
            </a:pPr>
            <a:r>
              <a:rPr lang="en-US" sz="1000" dirty="0"/>
              <a:t>[3] Huang </a:t>
            </a:r>
            <a:r>
              <a:rPr lang="en-US" sz="1000" i="1" dirty="0"/>
              <a:t>et al. </a:t>
            </a:r>
            <a:r>
              <a:rPr lang="en-US" sz="1000" dirty="0"/>
              <a:t>JAC </a:t>
            </a:r>
            <a:r>
              <a:rPr lang="en-US" sz="1000" b="1" dirty="0"/>
              <a:t>58 </a:t>
            </a:r>
            <a:r>
              <a:rPr lang="en-US" sz="1000" dirty="0"/>
              <a:t>1355 (2025); </a:t>
            </a:r>
          </a:p>
          <a:p>
            <a:pPr marL="0" indent="0">
              <a:lnSpc>
                <a:spcPct val="100000"/>
              </a:lnSpc>
              <a:spcBef>
                <a:spcPts val="0"/>
              </a:spcBef>
              <a:spcAft>
                <a:spcPts val="300"/>
              </a:spcAft>
              <a:buNone/>
            </a:pPr>
            <a:r>
              <a:rPr lang="en-US" sz="1000" dirty="0"/>
              <a:t>[4] Huang </a:t>
            </a:r>
            <a:r>
              <a:rPr lang="en-US" sz="1000" i="1" dirty="0"/>
              <a:t>et al. </a:t>
            </a:r>
            <a:r>
              <a:rPr lang="en-US" sz="1000" dirty="0"/>
              <a:t>JAC </a:t>
            </a:r>
            <a:r>
              <a:rPr lang="en-US" sz="1000" b="1" dirty="0"/>
              <a:t>58 </a:t>
            </a:r>
            <a:r>
              <a:rPr lang="en-US" sz="1000" dirty="0"/>
              <a:t>1342 (2025); </a:t>
            </a:r>
          </a:p>
          <a:p>
            <a:pPr marL="0" indent="0">
              <a:lnSpc>
                <a:spcPct val="100000"/>
              </a:lnSpc>
              <a:spcBef>
                <a:spcPts val="0"/>
              </a:spcBef>
              <a:spcAft>
                <a:spcPts val="300"/>
              </a:spcAft>
              <a:buNone/>
            </a:pPr>
            <a:r>
              <a:rPr lang="en-US" sz="1000" dirty="0"/>
              <a:t>[5] Huang </a:t>
            </a:r>
            <a:r>
              <a:rPr lang="en-US" sz="1000" i="1" dirty="0"/>
              <a:t>et al.</a:t>
            </a:r>
            <a:r>
              <a:rPr lang="en-US" sz="1000" dirty="0"/>
              <a:t> </a:t>
            </a:r>
            <a:r>
              <a:rPr lang="en-US" sz="1000" dirty="0" err="1"/>
              <a:t>REsolution</a:t>
            </a:r>
            <a:r>
              <a:rPr lang="en-US" sz="1000" dirty="0"/>
              <a:t> 250884; </a:t>
            </a:r>
          </a:p>
          <a:p>
            <a:pPr marL="0" indent="0">
              <a:lnSpc>
                <a:spcPct val="100000"/>
              </a:lnSpc>
              <a:spcBef>
                <a:spcPts val="0"/>
              </a:spcBef>
              <a:spcAft>
                <a:spcPts val="300"/>
              </a:spcAft>
              <a:buNone/>
            </a:pPr>
            <a:r>
              <a:rPr lang="en-US" sz="1000" dirty="0"/>
              <a:t>[6] Tung </a:t>
            </a:r>
            <a:r>
              <a:rPr lang="en-US" sz="1000" i="1" dirty="0"/>
              <a:t>et al.</a:t>
            </a:r>
            <a:r>
              <a:rPr lang="en-US" sz="1000" dirty="0"/>
              <a:t> </a:t>
            </a:r>
            <a:r>
              <a:rPr lang="en-US" sz="1000" dirty="0" err="1"/>
              <a:t>REsolution</a:t>
            </a:r>
            <a:r>
              <a:rPr lang="en-US" sz="1000" dirty="0"/>
              <a:t> 252148; </a:t>
            </a:r>
          </a:p>
          <a:p>
            <a:pPr marL="0" indent="0">
              <a:lnSpc>
                <a:spcPct val="100000"/>
              </a:lnSpc>
              <a:spcBef>
                <a:spcPts val="0"/>
              </a:spcBef>
              <a:spcAft>
                <a:spcPts val="300"/>
              </a:spcAft>
              <a:buNone/>
            </a:pPr>
            <a:r>
              <a:rPr lang="en-US" sz="1000" dirty="0"/>
              <a:t>[7] Tung </a:t>
            </a:r>
            <a:r>
              <a:rPr lang="en-US" sz="1000" i="1" dirty="0"/>
              <a:t>et al.</a:t>
            </a:r>
            <a:r>
              <a:rPr lang="en-US" sz="1000" dirty="0"/>
              <a:t> </a:t>
            </a:r>
            <a:r>
              <a:rPr lang="en-US" sz="1000" dirty="0" err="1"/>
              <a:t>REsolution</a:t>
            </a:r>
            <a:r>
              <a:rPr lang="en-US" sz="1000" dirty="0"/>
              <a:t> TBD.</a:t>
            </a:r>
          </a:p>
        </p:txBody>
      </p:sp>
      <p:pic>
        <p:nvPicPr>
          <p:cNvPr id="10" name="Picture 9" descr="Chart, histogram&#10;&#10;AI-generated content may be incorrect.">
            <a:extLst>
              <a:ext uri="{FF2B5EF4-FFF2-40B4-BE49-F238E27FC236}">
                <a16:creationId xmlns:a16="http://schemas.microsoft.com/office/drawing/2014/main" id="{C1AF83F7-421E-28CE-6034-6C4A470EE231}"/>
              </a:ext>
            </a:extLst>
          </p:cNvPr>
          <p:cNvPicPr>
            <a:picLocks noChangeAspect="1"/>
          </p:cNvPicPr>
          <p:nvPr/>
        </p:nvPicPr>
        <p:blipFill>
          <a:blip r:embed="rId4"/>
          <a:stretch>
            <a:fillRect/>
          </a:stretch>
        </p:blipFill>
        <p:spPr>
          <a:xfrm>
            <a:off x="9082625" y="3339319"/>
            <a:ext cx="1828800" cy="1766907"/>
          </a:xfrm>
          <a:prstGeom prst="rect">
            <a:avLst/>
          </a:prstGeom>
        </p:spPr>
      </p:pic>
      <p:pic>
        <p:nvPicPr>
          <p:cNvPr id="12" name="Picture 11" descr="Chart, histogram&#10;&#10;AI-generated content may be incorrect.">
            <a:extLst>
              <a:ext uri="{FF2B5EF4-FFF2-40B4-BE49-F238E27FC236}">
                <a16:creationId xmlns:a16="http://schemas.microsoft.com/office/drawing/2014/main" id="{A25AE2ED-2717-8626-85E4-35347251F36A}"/>
              </a:ext>
            </a:extLst>
          </p:cNvPr>
          <p:cNvPicPr>
            <a:picLocks noChangeAspect="1"/>
          </p:cNvPicPr>
          <p:nvPr/>
        </p:nvPicPr>
        <p:blipFill>
          <a:blip r:embed="rId5"/>
          <a:stretch>
            <a:fillRect/>
          </a:stretch>
        </p:blipFill>
        <p:spPr>
          <a:xfrm>
            <a:off x="505983" y="3386633"/>
            <a:ext cx="1977678" cy="1670618"/>
          </a:xfrm>
          <a:prstGeom prst="rect">
            <a:avLst/>
          </a:prstGeom>
        </p:spPr>
      </p:pic>
      <p:graphicFrame>
        <p:nvGraphicFramePr>
          <p:cNvPr id="13" name="Table 12">
            <a:extLst>
              <a:ext uri="{FF2B5EF4-FFF2-40B4-BE49-F238E27FC236}">
                <a16:creationId xmlns:a16="http://schemas.microsoft.com/office/drawing/2014/main" id="{F0B2DE90-FF9A-0570-D207-90F1A923C884}"/>
              </a:ext>
            </a:extLst>
          </p:cNvPr>
          <p:cNvGraphicFramePr>
            <a:graphicFrameLocks noGrp="1"/>
          </p:cNvGraphicFramePr>
          <p:nvPr>
            <p:extLst>
              <p:ext uri="{D42A27DB-BD31-4B8C-83A1-F6EECF244321}">
                <p14:modId xmlns:p14="http://schemas.microsoft.com/office/powerpoint/2010/main" val="1461741513"/>
              </p:ext>
            </p:extLst>
          </p:nvPr>
        </p:nvGraphicFramePr>
        <p:xfrm>
          <a:off x="895194" y="1411407"/>
          <a:ext cx="7441402" cy="1255833"/>
        </p:xfrm>
        <a:graphic>
          <a:graphicData uri="http://schemas.openxmlformats.org/drawingml/2006/table">
            <a:tbl>
              <a:tblPr firstRow="1" bandRow="1">
                <a:tableStyleId>{5C22544A-7EE6-4342-B048-85BDC9FD1C3A}</a:tableStyleId>
              </a:tblPr>
              <a:tblGrid>
                <a:gridCol w="1350127">
                  <a:extLst>
                    <a:ext uri="{9D8B030D-6E8A-4147-A177-3AD203B41FA5}">
                      <a16:colId xmlns:a16="http://schemas.microsoft.com/office/drawing/2014/main" val="2205369527"/>
                    </a:ext>
                  </a:extLst>
                </a:gridCol>
                <a:gridCol w="2815668">
                  <a:extLst>
                    <a:ext uri="{9D8B030D-6E8A-4147-A177-3AD203B41FA5}">
                      <a16:colId xmlns:a16="http://schemas.microsoft.com/office/drawing/2014/main" val="2342183911"/>
                    </a:ext>
                  </a:extLst>
                </a:gridCol>
                <a:gridCol w="3275607">
                  <a:extLst>
                    <a:ext uri="{9D8B030D-6E8A-4147-A177-3AD203B41FA5}">
                      <a16:colId xmlns:a16="http://schemas.microsoft.com/office/drawing/2014/main" val="1156660020"/>
                    </a:ext>
                  </a:extLst>
                </a:gridCol>
              </a:tblGrid>
              <a:tr h="341433">
                <a:tc>
                  <a:txBody>
                    <a:bodyPr/>
                    <a:lstStyle/>
                    <a:p>
                      <a:pPr algn="ctr"/>
                      <a:endParaRPr lang="en-US" sz="1200" dirty="0"/>
                    </a:p>
                  </a:txBody>
                  <a:tcPr/>
                </a:tc>
                <a:tc>
                  <a:txBody>
                    <a:bodyPr/>
                    <a:lstStyle/>
                    <a:p>
                      <a:pPr algn="ctr"/>
                      <a:r>
                        <a:rPr lang="en-US" sz="1200" b="0" dirty="0">
                          <a:solidFill>
                            <a:schemeClr val="tx1"/>
                          </a:solidFill>
                        </a:rPr>
                        <a:t>SANS</a:t>
                      </a:r>
                    </a:p>
                  </a:txBody>
                  <a:tcPr/>
                </a:tc>
                <a:tc>
                  <a:txBody>
                    <a:bodyPr/>
                    <a:lstStyle/>
                    <a:p>
                      <a:pPr algn="ctr"/>
                      <a:r>
                        <a:rPr lang="en-US" sz="1200" b="0" dirty="0">
                          <a:solidFill>
                            <a:schemeClr val="tx1"/>
                          </a:solidFill>
                        </a:rPr>
                        <a:t>USANS</a:t>
                      </a:r>
                    </a:p>
                  </a:txBody>
                  <a:tcPr/>
                </a:tc>
                <a:extLst>
                  <a:ext uri="{0D108BD9-81ED-4DB2-BD59-A6C34878D82A}">
                    <a16:rowId xmlns:a16="http://schemas.microsoft.com/office/drawing/2014/main" val="3973596981"/>
                  </a:ext>
                </a:extLst>
              </a:tr>
              <a:tr h="341433">
                <a:tc>
                  <a:txBody>
                    <a:bodyPr/>
                    <a:lstStyle/>
                    <a:p>
                      <a:pPr algn="ctr"/>
                      <a:r>
                        <a:rPr lang="en-US" sz="1200" dirty="0"/>
                        <a:t>Isotropic scattering</a:t>
                      </a:r>
                    </a:p>
                  </a:txBody>
                  <a:tcPr/>
                </a:tc>
                <a:tc>
                  <a:txBody>
                    <a:bodyPr/>
                    <a:lstStyle/>
                    <a:p>
                      <a:pPr algn="ctr"/>
                      <a:r>
                        <a:rPr lang="en-US" sz="1200" dirty="0"/>
                        <a:t>Central moment expansion[2,3]</a:t>
                      </a:r>
                    </a:p>
                  </a:txBody>
                  <a:tcPr/>
                </a:tc>
                <a:tc>
                  <a:txBody>
                    <a:bodyPr/>
                    <a:lstStyle/>
                    <a:p>
                      <a:pPr algn="ctr"/>
                      <a:r>
                        <a:rPr lang="en-US" sz="1200" dirty="0"/>
                        <a:t>ML-GPR[1]; Truncated Abel transform [5] </a:t>
                      </a:r>
                    </a:p>
                  </a:txBody>
                  <a:tcPr/>
                </a:tc>
                <a:extLst>
                  <a:ext uri="{0D108BD9-81ED-4DB2-BD59-A6C34878D82A}">
                    <a16:rowId xmlns:a16="http://schemas.microsoft.com/office/drawing/2014/main" val="1268438367"/>
                  </a:ext>
                </a:extLst>
              </a:tr>
              <a:tr h="341433">
                <a:tc>
                  <a:txBody>
                    <a:bodyPr/>
                    <a:lstStyle/>
                    <a:p>
                      <a:pPr algn="ctr"/>
                      <a:r>
                        <a:rPr lang="en-US" sz="1200" dirty="0"/>
                        <a:t>Anisotropic scattering</a:t>
                      </a:r>
                    </a:p>
                  </a:txBody>
                  <a:tcPr/>
                </a:tc>
                <a:tc>
                  <a:txBody>
                    <a:bodyPr/>
                    <a:lstStyle/>
                    <a:p>
                      <a:pPr algn="ctr"/>
                      <a:r>
                        <a:rPr lang="en-US" sz="1200" dirty="0"/>
                        <a:t>Central moment expansion [4]</a:t>
                      </a:r>
                    </a:p>
                  </a:txBody>
                  <a:tcPr/>
                </a:tc>
                <a:tc>
                  <a:txBody>
                    <a:bodyPr/>
                    <a:lstStyle/>
                    <a:p>
                      <a:pPr algn="ctr"/>
                      <a:r>
                        <a:rPr lang="en-US" sz="1200" dirty="0"/>
                        <a:t>ML-GPR[6]</a:t>
                      </a:r>
                    </a:p>
                  </a:txBody>
                  <a:tcPr/>
                </a:tc>
                <a:extLst>
                  <a:ext uri="{0D108BD9-81ED-4DB2-BD59-A6C34878D82A}">
                    <a16:rowId xmlns:a16="http://schemas.microsoft.com/office/drawing/2014/main" val="3479876231"/>
                  </a:ext>
                </a:extLst>
              </a:tr>
            </a:tbl>
          </a:graphicData>
        </a:graphic>
      </p:graphicFrame>
      <p:sp>
        <p:nvSpPr>
          <p:cNvPr id="24" name="TextBox 23">
            <a:extLst>
              <a:ext uri="{FF2B5EF4-FFF2-40B4-BE49-F238E27FC236}">
                <a16:creationId xmlns:a16="http://schemas.microsoft.com/office/drawing/2014/main" id="{EDFCBD8F-BC56-CA6E-3BA6-D592227EA67B}"/>
              </a:ext>
            </a:extLst>
          </p:cNvPr>
          <p:cNvSpPr txBox="1"/>
          <p:nvPr/>
        </p:nvSpPr>
        <p:spPr>
          <a:xfrm>
            <a:off x="2596785" y="6375321"/>
            <a:ext cx="7515543" cy="258532"/>
          </a:xfrm>
          <a:prstGeom prst="rect">
            <a:avLst/>
          </a:prstGeom>
          <a:noFill/>
        </p:spPr>
        <p:txBody>
          <a:bodyPr wrap="square">
            <a:spAutoFit/>
          </a:bodyPr>
          <a:lstStyle/>
          <a:p>
            <a:pPr marR="0" lvl="0" algn="l" defTabSz="914400" rtl="0" eaLnBrk="1" fontAlgn="base" latinLnBrk="0" hangingPunct="1">
              <a:lnSpc>
                <a:spcPct val="90000"/>
              </a:lnSpc>
              <a:spcBef>
                <a:spcPts val="1200"/>
              </a:spcBef>
              <a:spcAft>
                <a:spcPct val="0"/>
              </a:spcAft>
              <a:buClr>
                <a:prstClr val="black"/>
              </a:buClr>
              <a:buSzPct val="90000"/>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Revamp of the data reduction GUI with options for desmearing and multiple scattering correction</a:t>
            </a:r>
          </a:p>
        </p:txBody>
      </p:sp>
      <p:grpSp>
        <p:nvGrpSpPr>
          <p:cNvPr id="35" name="Group 34">
            <a:extLst>
              <a:ext uri="{FF2B5EF4-FFF2-40B4-BE49-F238E27FC236}">
                <a16:creationId xmlns:a16="http://schemas.microsoft.com/office/drawing/2014/main" id="{E9B3606A-B563-88E8-3D46-93F66D76CFC3}"/>
              </a:ext>
            </a:extLst>
          </p:cNvPr>
          <p:cNvGrpSpPr/>
          <p:nvPr/>
        </p:nvGrpSpPr>
        <p:grpSpPr>
          <a:xfrm>
            <a:off x="8138010" y="5318158"/>
            <a:ext cx="3948635" cy="744310"/>
            <a:chOff x="8138010" y="5309014"/>
            <a:chExt cx="3948635" cy="744310"/>
          </a:xfrm>
        </p:grpSpPr>
        <p:grpSp>
          <p:nvGrpSpPr>
            <p:cNvPr id="9" name="Group 8">
              <a:extLst>
                <a:ext uri="{FF2B5EF4-FFF2-40B4-BE49-F238E27FC236}">
                  <a16:creationId xmlns:a16="http://schemas.microsoft.com/office/drawing/2014/main" id="{F9C84483-66C4-5A95-5B34-448DA11998E2}"/>
                </a:ext>
              </a:extLst>
            </p:cNvPr>
            <p:cNvGrpSpPr/>
            <p:nvPr/>
          </p:nvGrpSpPr>
          <p:grpSpPr>
            <a:xfrm>
              <a:off x="8138010" y="5309014"/>
              <a:ext cx="3948635" cy="744310"/>
              <a:chOff x="8138010" y="5309014"/>
              <a:chExt cx="3948635" cy="744310"/>
            </a:xfrm>
          </p:grpSpPr>
          <p:pic>
            <p:nvPicPr>
              <p:cNvPr id="28" name="Picture 27">
                <a:extLst>
                  <a:ext uri="{FF2B5EF4-FFF2-40B4-BE49-F238E27FC236}">
                    <a16:creationId xmlns:a16="http://schemas.microsoft.com/office/drawing/2014/main" id="{00C8E14D-45B0-0809-E1A1-AA4CF44E5A3E}"/>
                  </a:ext>
                </a:extLst>
              </p:cNvPr>
              <p:cNvPicPr>
                <a:picLocks noChangeAspect="1"/>
              </p:cNvPicPr>
              <p:nvPr/>
            </p:nvPicPr>
            <p:blipFill>
              <a:blip r:embed="rId6"/>
              <a:stretch>
                <a:fillRect/>
              </a:stretch>
            </p:blipFill>
            <p:spPr>
              <a:xfrm>
                <a:off x="8138010" y="5590171"/>
                <a:ext cx="3948635" cy="463153"/>
              </a:xfrm>
              <a:prstGeom prst="rect">
                <a:avLst/>
              </a:prstGeom>
            </p:spPr>
          </p:pic>
          <p:pic>
            <p:nvPicPr>
              <p:cNvPr id="29" name="Picture 28" descr="Logo&#10;&#10;AI-generated content may be incorrect.">
                <a:extLst>
                  <a:ext uri="{FF2B5EF4-FFF2-40B4-BE49-F238E27FC236}">
                    <a16:creationId xmlns:a16="http://schemas.microsoft.com/office/drawing/2014/main" id="{F94FE625-943B-8526-E61C-FB8D50BE4C36}"/>
                  </a:ext>
                </a:extLst>
              </p:cNvPr>
              <p:cNvPicPr>
                <a:picLocks noChangeAspect="1"/>
              </p:cNvPicPr>
              <p:nvPr/>
            </p:nvPicPr>
            <p:blipFill>
              <a:blip r:embed="rId7"/>
              <a:stretch>
                <a:fillRect/>
              </a:stretch>
            </p:blipFill>
            <p:spPr>
              <a:xfrm>
                <a:off x="8952730" y="5309014"/>
                <a:ext cx="2001855" cy="269400"/>
              </a:xfrm>
              <a:prstGeom prst="rect">
                <a:avLst/>
              </a:prstGeom>
            </p:spPr>
          </p:pic>
        </p:grpSp>
        <p:sp>
          <p:nvSpPr>
            <p:cNvPr id="23" name="Rectangle 22">
              <a:extLst>
                <a:ext uri="{FF2B5EF4-FFF2-40B4-BE49-F238E27FC236}">
                  <a16:creationId xmlns:a16="http://schemas.microsoft.com/office/drawing/2014/main" id="{9E3F7251-73FC-E53C-24C7-52EC647C4307}"/>
                </a:ext>
              </a:extLst>
            </p:cNvPr>
            <p:cNvSpPr>
              <a:spLocks noChangeAspect="1"/>
            </p:cNvSpPr>
            <p:nvPr/>
          </p:nvSpPr>
          <p:spPr>
            <a:xfrm>
              <a:off x="8615253" y="5929174"/>
              <a:ext cx="1014522" cy="123818"/>
            </a:xfrm>
            <a:prstGeom prst="rect">
              <a:avLst/>
            </a:prstGeom>
            <a:solidFill>
              <a:srgbClr val="A04942">
                <a:alpha val="20000"/>
              </a:srgbClr>
            </a:solidFill>
            <a:ln w="25400">
              <a:noFill/>
              <a:prstDash val="sys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5" name="Rectangle 24">
              <a:extLst>
                <a:ext uri="{FF2B5EF4-FFF2-40B4-BE49-F238E27FC236}">
                  <a16:creationId xmlns:a16="http://schemas.microsoft.com/office/drawing/2014/main" id="{EE99A50A-F7D7-30C5-5E50-BA8485443FFD}"/>
                </a:ext>
              </a:extLst>
            </p:cNvPr>
            <p:cNvSpPr>
              <a:spLocks noChangeAspect="1"/>
            </p:cNvSpPr>
            <p:nvPr/>
          </p:nvSpPr>
          <p:spPr>
            <a:xfrm>
              <a:off x="8138010" y="5803055"/>
              <a:ext cx="726590" cy="123818"/>
            </a:xfrm>
            <a:prstGeom prst="rect">
              <a:avLst/>
            </a:prstGeom>
            <a:solidFill>
              <a:srgbClr val="A04942">
                <a:alpha val="20000"/>
              </a:srgbClr>
            </a:solidFill>
            <a:ln w="25400">
              <a:noFill/>
              <a:prstDash val="sys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6" name="Rectangle 25">
              <a:extLst>
                <a:ext uri="{FF2B5EF4-FFF2-40B4-BE49-F238E27FC236}">
                  <a16:creationId xmlns:a16="http://schemas.microsoft.com/office/drawing/2014/main" id="{7856D7BE-5B28-30AC-E154-96749DBB8CB4}"/>
                </a:ext>
              </a:extLst>
            </p:cNvPr>
            <p:cNvSpPr>
              <a:spLocks noChangeAspect="1"/>
            </p:cNvSpPr>
            <p:nvPr/>
          </p:nvSpPr>
          <p:spPr>
            <a:xfrm>
              <a:off x="11103873" y="5699901"/>
              <a:ext cx="970535" cy="123818"/>
            </a:xfrm>
            <a:prstGeom prst="rect">
              <a:avLst/>
            </a:prstGeom>
            <a:solidFill>
              <a:srgbClr val="A04942">
                <a:alpha val="20000"/>
              </a:srgbClr>
            </a:solidFill>
            <a:ln w="25400">
              <a:noFill/>
              <a:prstDash val="sys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 name="Rectangle 33">
              <a:extLst>
                <a:ext uri="{FF2B5EF4-FFF2-40B4-BE49-F238E27FC236}">
                  <a16:creationId xmlns:a16="http://schemas.microsoft.com/office/drawing/2014/main" id="{B6E7612A-EEF9-90EB-2E13-85B0BD330293}"/>
                </a:ext>
              </a:extLst>
            </p:cNvPr>
            <p:cNvSpPr>
              <a:spLocks noChangeAspect="1"/>
            </p:cNvSpPr>
            <p:nvPr/>
          </p:nvSpPr>
          <p:spPr>
            <a:xfrm>
              <a:off x="10303845" y="5805356"/>
              <a:ext cx="607580" cy="123818"/>
            </a:xfrm>
            <a:prstGeom prst="rect">
              <a:avLst/>
            </a:prstGeom>
            <a:solidFill>
              <a:srgbClr val="A04942">
                <a:alpha val="20000"/>
              </a:srgbClr>
            </a:solidFill>
            <a:ln w="25400">
              <a:noFill/>
              <a:prstDash val="sys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grpSp>
      <p:grpSp>
        <p:nvGrpSpPr>
          <p:cNvPr id="22" name="Group 21">
            <a:extLst>
              <a:ext uri="{FF2B5EF4-FFF2-40B4-BE49-F238E27FC236}">
                <a16:creationId xmlns:a16="http://schemas.microsoft.com/office/drawing/2014/main" id="{B73B0DDE-367F-0F88-0605-72EB52BBB3F5}"/>
              </a:ext>
            </a:extLst>
          </p:cNvPr>
          <p:cNvGrpSpPr/>
          <p:nvPr/>
        </p:nvGrpSpPr>
        <p:grpSpPr>
          <a:xfrm>
            <a:off x="2459736" y="3419856"/>
            <a:ext cx="1973039" cy="2663528"/>
            <a:chOff x="2459736" y="3273552"/>
            <a:chExt cx="1973039" cy="2663528"/>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4C69A71-24BB-0FFD-D730-45893AB159EE}"/>
                    </a:ext>
                  </a:extLst>
                </p:cNvPr>
                <p:cNvSpPr txBox="1"/>
                <p:nvPr/>
              </p:nvSpPr>
              <p:spPr>
                <a:xfrm>
                  <a:off x="2759061" y="5213805"/>
                  <a:ext cx="1673714" cy="723275"/>
                </a:xfrm>
                <a:prstGeom prst="rect">
                  <a:avLst/>
                </a:prstGeom>
                <a:noFill/>
              </p:spPr>
              <p:txBody>
                <a:bodyPr wrap="square" rtlCol="0">
                  <a:spAutoFit/>
                </a:bodyPr>
                <a:lstStyle/>
                <a:p>
                  <a:pPr algn="l">
                    <a:lnSpc>
                      <a:spcPct val="90000"/>
                    </a:lnSpc>
                    <a:spcAft>
                      <a:spcPts val="600"/>
                    </a:spcAft>
                  </a:pPr>
                  <a:r>
                    <a:rPr lang="en-US" sz="800" dirty="0">
                      <a:latin typeface="+mn-lt"/>
                    </a:rPr>
                    <a:t>Correct instrument resolution of </a:t>
                  </a:r>
                  <a:r>
                    <a:rPr lang="en-US" sz="800" dirty="0">
                      <a:solidFill>
                        <a:srgbClr val="FF0000"/>
                      </a:solidFill>
                      <a:latin typeface="+mn-lt"/>
                    </a:rPr>
                    <a:t>EQ-SANS</a:t>
                  </a:r>
                  <a:r>
                    <a:rPr lang="en-US" sz="800" dirty="0">
                      <a:latin typeface="+mn-lt"/>
                    </a:rPr>
                    <a:t> by [2 or 3 or 4] depending on different </a:t>
                  </a:r>
                  <a14:m>
                    <m:oMath xmlns:m="http://schemas.openxmlformats.org/officeDocument/2006/math">
                      <m:r>
                        <a:rPr lang="en-US" sz="800" i="1" dirty="0" smtClean="0">
                          <a:latin typeface="Cambria Math" panose="02040503050406030204" pitchFamily="18" charset="0"/>
                        </a:rPr>
                        <m:t>𝐼</m:t>
                      </m:r>
                      <m:r>
                        <a:rPr lang="en-US" sz="800" i="1" dirty="0" smtClean="0">
                          <a:latin typeface="Cambria Math" panose="02040503050406030204" pitchFamily="18" charset="0"/>
                        </a:rPr>
                        <m:t>(</m:t>
                      </m:r>
                      <m:r>
                        <a:rPr lang="en-US" sz="800" i="1" dirty="0" smtClean="0">
                          <a:latin typeface="Cambria Math" panose="02040503050406030204" pitchFamily="18" charset="0"/>
                        </a:rPr>
                        <m:t>𝑄</m:t>
                      </m:r>
                      <m:r>
                        <a:rPr lang="en-US" sz="800" i="1" dirty="0" smtClean="0">
                          <a:latin typeface="Cambria Math" panose="02040503050406030204" pitchFamily="18" charset="0"/>
                        </a:rPr>
                        <m:t>)</m:t>
                      </m:r>
                    </m:oMath>
                  </a14:m>
                  <a:r>
                    <a:rPr lang="en-US" sz="800" dirty="0">
                      <a:latin typeface="+mn-lt"/>
                    </a:rPr>
                    <a:t>.</a:t>
                  </a:r>
                </a:p>
                <a:p>
                  <a:pPr marR="0" lvl="0" algn="l" defTabSz="914400" rtl="0" eaLnBrk="1" fontAlgn="base" latinLnBrk="0" hangingPunct="1">
                    <a:lnSpc>
                      <a:spcPct val="90000"/>
                    </a:lnSpc>
                    <a:spcBef>
                      <a:spcPct val="0"/>
                    </a:spcBef>
                    <a:spcAft>
                      <a:spcPts val="600"/>
                    </a:spcAft>
                    <a:buClrTx/>
                    <a:buSzTx/>
                    <a:tabLst/>
                    <a:defRPr/>
                  </a:pPr>
                  <a:r>
                    <a:rPr kumimoji="0" lang="en-US" sz="800" b="0" i="0" u="none" strike="noStrike" kern="1200" cap="none" spc="0" normalizeH="0" baseline="0" noProof="0" dirty="0">
                      <a:ln>
                        <a:noFill/>
                      </a:ln>
                      <a:solidFill>
                        <a:prstClr val="black"/>
                      </a:solidFill>
                      <a:effectLst/>
                      <a:uLnTx/>
                      <a:uFillTx/>
                      <a:latin typeface="Century Gothic" panose="020F0302020204030204"/>
                    </a:rPr>
                    <a:t>Correct multiple scattering of </a:t>
                  </a:r>
                  <a:r>
                    <a:rPr kumimoji="0" lang="en-US" sz="800" b="0" i="0" u="none" strike="noStrike" kern="1200" cap="none" spc="0" normalizeH="0" baseline="0" noProof="0" dirty="0">
                      <a:ln>
                        <a:noFill/>
                      </a:ln>
                      <a:solidFill>
                        <a:srgbClr val="FF0000"/>
                      </a:solidFill>
                      <a:effectLst/>
                      <a:uLnTx/>
                      <a:uFillTx/>
                      <a:latin typeface="Century Gothic" panose="020F0302020204030204"/>
                    </a:rPr>
                    <a:t>EQ-SANS</a:t>
                  </a:r>
                  <a:r>
                    <a:rPr kumimoji="0" lang="en-US" sz="800" b="0" i="0" u="none" strike="noStrike" kern="1200" cap="none" spc="0" normalizeH="0" baseline="0" noProof="0" dirty="0">
                      <a:ln>
                        <a:noFill/>
                      </a:ln>
                      <a:solidFill>
                        <a:prstClr val="black"/>
                      </a:solidFill>
                      <a:effectLst/>
                      <a:uLnTx/>
                      <a:uFillTx/>
                      <a:latin typeface="Century Gothic" panose="020F0302020204030204"/>
                    </a:rPr>
                    <a:t> and </a:t>
                  </a:r>
                  <a:r>
                    <a:rPr kumimoji="0" lang="en-US" sz="800" b="0" i="0" u="none" strike="noStrike" kern="1200" cap="none" spc="0" normalizeH="0" baseline="0" noProof="0" dirty="0">
                      <a:ln>
                        <a:noFill/>
                      </a:ln>
                      <a:solidFill>
                        <a:srgbClr val="5785B7">
                          <a:lumMod val="75000"/>
                        </a:srgbClr>
                      </a:solidFill>
                      <a:effectLst/>
                      <a:uLnTx/>
                      <a:uFillTx/>
                      <a:latin typeface="Century Gothic" panose="020F0302020204030204"/>
                    </a:rPr>
                    <a:t>USANS</a:t>
                  </a:r>
                  <a:r>
                    <a:rPr kumimoji="0" lang="en-US" sz="800" b="0" i="0" u="none" strike="noStrike" kern="1200" cap="none" spc="0" normalizeH="0" baseline="0" noProof="0" dirty="0">
                      <a:ln>
                        <a:noFill/>
                      </a:ln>
                      <a:solidFill>
                        <a:prstClr val="black"/>
                      </a:solidFill>
                      <a:effectLst/>
                      <a:uLnTx/>
                      <a:uFillTx/>
                      <a:latin typeface="Century Gothic" panose="020F0302020204030204"/>
                    </a:rPr>
                    <a:t> by [6].</a:t>
                  </a:r>
                  <a:endParaRPr lang="en-US" sz="1200" dirty="0">
                    <a:latin typeface="+mn-lt"/>
                  </a:endParaRPr>
                </a:p>
              </p:txBody>
            </p:sp>
          </mc:Choice>
          <mc:Fallback xmlns="">
            <p:sp>
              <p:nvSpPr>
                <p:cNvPr id="4" name="TextBox 3">
                  <a:extLst>
                    <a:ext uri="{FF2B5EF4-FFF2-40B4-BE49-F238E27FC236}">
                      <a16:creationId xmlns:a16="http://schemas.microsoft.com/office/drawing/2014/main" id="{A4C69A71-24BB-0FFD-D730-45893AB159EE}"/>
                    </a:ext>
                  </a:extLst>
                </p:cNvPr>
                <p:cNvSpPr txBox="1">
                  <a:spLocks noRot="1" noChangeAspect="1" noMove="1" noResize="1" noEditPoints="1" noAdjustHandles="1" noChangeArrowheads="1" noChangeShapeType="1" noTextEdit="1"/>
                </p:cNvSpPr>
                <p:nvPr/>
              </p:nvSpPr>
              <p:spPr>
                <a:xfrm>
                  <a:off x="2759061" y="5213805"/>
                  <a:ext cx="1673714" cy="723275"/>
                </a:xfrm>
                <a:prstGeom prst="rect">
                  <a:avLst/>
                </a:prstGeom>
                <a:blipFill>
                  <a:blip r:embed="rId8"/>
                  <a:stretch>
                    <a:fillRect b="-1681"/>
                  </a:stretch>
                </a:blipFill>
              </p:spPr>
              <p:txBody>
                <a:bodyPr/>
                <a:lstStyle/>
                <a:p>
                  <a:r>
                    <a:rPr lang="en-US">
                      <a:noFill/>
                    </a:rPr>
                    <a:t> </a:t>
                  </a:r>
                </a:p>
              </p:txBody>
            </p:sp>
          </mc:Fallback>
        </mc:AlternateContent>
        <p:pic>
          <p:nvPicPr>
            <p:cNvPr id="3" name="Picture 2" descr="Chart, line chart&#10;&#10;AI-generated content may be incorrect.">
              <a:extLst>
                <a:ext uri="{FF2B5EF4-FFF2-40B4-BE49-F238E27FC236}">
                  <a16:creationId xmlns:a16="http://schemas.microsoft.com/office/drawing/2014/main" id="{2D8CA40F-E23C-3E3F-CB4B-37A4A078AFB4}"/>
                </a:ext>
              </a:extLst>
            </p:cNvPr>
            <p:cNvPicPr>
              <a:picLocks noChangeAspect="1"/>
            </p:cNvPicPr>
            <p:nvPr/>
          </p:nvPicPr>
          <p:blipFill>
            <a:blip r:embed="rId9"/>
            <a:srcRect r="66839"/>
            <a:stretch>
              <a:fillRect/>
            </a:stretch>
          </p:blipFill>
          <p:spPr>
            <a:xfrm>
              <a:off x="2459736" y="3273552"/>
              <a:ext cx="1819338" cy="1785792"/>
            </a:xfrm>
            <a:prstGeom prst="rect">
              <a:avLst/>
            </a:prstGeom>
          </p:spPr>
        </p:pic>
      </p:grpSp>
      <p:grpSp>
        <p:nvGrpSpPr>
          <p:cNvPr id="27" name="Group 26">
            <a:extLst>
              <a:ext uri="{FF2B5EF4-FFF2-40B4-BE49-F238E27FC236}">
                <a16:creationId xmlns:a16="http://schemas.microsoft.com/office/drawing/2014/main" id="{BECD241C-1EFD-9D92-05DA-C77353F1B7A7}"/>
              </a:ext>
            </a:extLst>
          </p:cNvPr>
          <p:cNvGrpSpPr/>
          <p:nvPr/>
        </p:nvGrpSpPr>
        <p:grpSpPr>
          <a:xfrm>
            <a:off x="4498848" y="3419856"/>
            <a:ext cx="1858945" cy="2475784"/>
            <a:chOff x="4498848" y="3273552"/>
            <a:chExt cx="1858945" cy="2475784"/>
          </a:xfrm>
        </p:grpSpPr>
        <p:sp>
          <p:nvSpPr>
            <p:cNvPr id="7" name="TextBox 6">
              <a:extLst>
                <a:ext uri="{FF2B5EF4-FFF2-40B4-BE49-F238E27FC236}">
                  <a16:creationId xmlns:a16="http://schemas.microsoft.com/office/drawing/2014/main" id="{742987F9-6005-9F97-7D75-DF39364CF5CF}"/>
                </a:ext>
              </a:extLst>
            </p:cNvPr>
            <p:cNvSpPr txBox="1"/>
            <p:nvPr/>
          </p:nvSpPr>
          <p:spPr>
            <a:xfrm>
              <a:off x="4927491" y="5213805"/>
              <a:ext cx="1427065" cy="535531"/>
            </a:xfrm>
            <a:prstGeom prst="rect">
              <a:avLst/>
            </a:prstGeom>
            <a:noFill/>
          </p:spPr>
          <p:txBody>
            <a:bodyPr wrap="square" rtlCol="0">
              <a:spAutoFit/>
            </a:bodyPr>
            <a:lstStyle/>
            <a:p>
              <a:pPr algn="l">
                <a:lnSpc>
                  <a:spcPct val="90000"/>
                </a:lnSpc>
                <a:spcAft>
                  <a:spcPts val="600"/>
                </a:spcAft>
              </a:pPr>
              <a:r>
                <a:rPr lang="en-US" sz="800" dirty="0">
                  <a:latin typeface="+mn-lt"/>
                </a:rPr>
                <a:t>Smear the corrected </a:t>
              </a:r>
              <a:r>
                <a:rPr lang="en-US" sz="800" dirty="0">
                  <a:solidFill>
                    <a:srgbClr val="FF0000"/>
                  </a:solidFill>
                  <a:latin typeface="+mn-lt"/>
                </a:rPr>
                <a:t>EQ-SANS</a:t>
              </a:r>
              <a:r>
                <a:rPr lang="en-US" sz="800" dirty="0">
                  <a:latin typeface="+mn-lt"/>
                </a:rPr>
                <a:t> by PSF of SNS USANS by [1] to join with the corrected </a:t>
              </a:r>
              <a:r>
                <a:rPr lang="en-US" sz="800" dirty="0">
                  <a:solidFill>
                    <a:srgbClr val="0070C0"/>
                  </a:solidFill>
                  <a:latin typeface="+mn-lt"/>
                </a:rPr>
                <a:t>USANS</a:t>
              </a:r>
              <a:r>
                <a:rPr lang="en-US" sz="800" dirty="0">
                  <a:latin typeface="+mn-lt"/>
                </a:rPr>
                <a:t>.</a:t>
              </a:r>
            </a:p>
          </p:txBody>
        </p:sp>
        <p:pic>
          <p:nvPicPr>
            <p:cNvPr id="14" name="Picture 13" descr="Chart, line chart&#10;&#10;AI-generated content may be incorrect.">
              <a:extLst>
                <a:ext uri="{FF2B5EF4-FFF2-40B4-BE49-F238E27FC236}">
                  <a16:creationId xmlns:a16="http://schemas.microsoft.com/office/drawing/2014/main" id="{030AAF4A-8C50-7140-0ABE-C79FFCFD8215}"/>
                </a:ext>
              </a:extLst>
            </p:cNvPr>
            <p:cNvPicPr>
              <a:picLocks noChangeAspect="1"/>
            </p:cNvPicPr>
            <p:nvPr/>
          </p:nvPicPr>
          <p:blipFill>
            <a:blip r:embed="rId9"/>
            <a:srcRect l="33344" r="32773"/>
            <a:stretch>
              <a:fillRect/>
            </a:stretch>
          </p:blipFill>
          <p:spPr>
            <a:xfrm>
              <a:off x="4498848" y="3273552"/>
              <a:ext cx="1858945" cy="1785792"/>
            </a:xfrm>
            <a:prstGeom prst="rect">
              <a:avLst/>
            </a:prstGeom>
          </p:spPr>
        </p:pic>
      </p:grpSp>
      <p:grpSp>
        <p:nvGrpSpPr>
          <p:cNvPr id="30" name="Group 29">
            <a:extLst>
              <a:ext uri="{FF2B5EF4-FFF2-40B4-BE49-F238E27FC236}">
                <a16:creationId xmlns:a16="http://schemas.microsoft.com/office/drawing/2014/main" id="{B28A481B-6694-3A39-7D1A-524E91D25100}"/>
              </a:ext>
            </a:extLst>
          </p:cNvPr>
          <p:cNvGrpSpPr/>
          <p:nvPr/>
        </p:nvGrpSpPr>
        <p:grpSpPr>
          <a:xfrm>
            <a:off x="6428232" y="3419856"/>
            <a:ext cx="1831113" cy="2364985"/>
            <a:chOff x="6428232" y="3273552"/>
            <a:chExt cx="1831113" cy="2364985"/>
          </a:xfrm>
        </p:grpSpPr>
        <p:sp>
          <p:nvSpPr>
            <p:cNvPr id="8" name="TextBox 7">
              <a:extLst>
                <a:ext uri="{FF2B5EF4-FFF2-40B4-BE49-F238E27FC236}">
                  <a16:creationId xmlns:a16="http://schemas.microsoft.com/office/drawing/2014/main" id="{8C131544-F551-0B01-A23E-CB47DFE72FFB}"/>
                </a:ext>
              </a:extLst>
            </p:cNvPr>
            <p:cNvSpPr txBox="1"/>
            <p:nvPr/>
          </p:nvSpPr>
          <p:spPr>
            <a:xfrm>
              <a:off x="6913338" y="5213805"/>
              <a:ext cx="1346007" cy="424732"/>
            </a:xfrm>
            <a:prstGeom prst="rect">
              <a:avLst/>
            </a:prstGeom>
            <a:noFill/>
          </p:spPr>
          <p:txBody>
            <a:bodyPr wrap="square" rtlCol="0">
              <a:spAutoFit/>
            </a:bodyPr>
            <a:lstStyle/>
            <a:p>
              <a:pPr algn="l">
                <a:lnSpc>
                  <a:spcPct val="90000"/>
                </a:lnSpc>
                <a:spcAft>
                  <a:spcPts val="600"/>
                </a:spcAft>
              </a:pPr>
              <a:r>
                <a:rPr lang="en-US" sz="800" dirty="0" err="1">
                  <a:latin typeface="+mn-lt"/>
                </a:rPr>
                <a:t>Desmear</a:t>
              </a:r>
              <a:r>
                <a:rPr lang="en-US" sz="800" dirty="0">
                  <a:latin typeface="+mn-lt"/>
                </a:rPr>
                <a:t> the joint corrected </a:t>
              </a:r>
              <a:r>
                <a:rPr lang="en-US" sz="800" dirty="0">
                  <a:solidFill>
                    <a:srgbClr val="FF0000"/>
                  </a:solidFill>
                  <a:latin typeface="+mn-lt"/>
                </a:rPr>
                <a:t>EQ-SANS</a:t>
              </a:r>
              <a:r>
                <a:rPr lang="en-US" sz="800" dirty="0">
                  <a:latin typeface="+mn-lt"/>
                </a:rPr>
                <a:t> and </a:t>
              </a:r>
              <a:r>
                <a:rPr lang="en-US" sz="800" dirty="0">
                  <a:solidFill>
                    <a:srgbClr val="0070C0"/>
                  </a:solidFill>
                  <a:latin typeface="+mn-lt"/>
                </a:rPr>
                <a:t>USANS </a:t>
              </a:r>
              <a:r>
                <a:rPr lang="en-US" sz="800" dirty="0">
                  <a:latin typeface="+mn-lt"/>
                </a:rPr>
                <a:t>by [1 or 5].</a:t>
              </a:r>
            </a:p>
          </p:txBody>
        </p:sp>
        <p:pic>
          <p:nvPicPr>
            <p:cNvPr id="21" name="Picture 20" descr="Chart, line chart&#10;&#10;AI-generated content may be incorrect.">
              <a:extLst>
                <a:ext uri="{FF2B5EF4-FFF2-40B4-BE49-F238E27FC236}">
                  <a16:creationId xmlns:a16="http://schemas.microsoft.com/office/drawing/2014/main" id="{7B0F3E4E-616B-6B75-BF2D-4B22C2C5CD6B}"/>
                </a:ext>
              </a:extLst>
            </p:cNvPr>
            <p:cNvPicPr>
              <a:picLocks noChangeAspect="1"/>
            </p:cNvPicPr>
            <p:nvPr/>
          </p:nvPicPr>
          <p:blipFill>
            <a:blip r:embed="rId9"/>
            <a:srcRect l="66677"/>
            <a:stretch>
              <a:fillRect/>
            </a:stretch>
          </p:blipFill>
          <p:spPr>
            <a:xfrm>
              <a:off x="6428232" y="3273552"/>
              <a:ext cx="1828214" cy="1785792"/>
            </a:xfrm>
            <a:prstGeom prst="rect">
              <a:avLst/>
            </a:prstGeom>
          </p:spPr>
        </p:pic>
      </p:grpSp>
      <p:sp>
        <p:nvSpPr>
          <p:cNvPr id="11" name="Rectangle 10">
            <a:extLst>
              <a:ext uri="{FF2B5EF4-FFF2-40B4-BE49-F238E27FC236}">
                <a16:creationId xmlns:a16="http://schemas.microsoft.com/office/drawing/2014/main" id="{BC024A87-EDF5-A8E6-497D-1FA6224A91AC}"/>
              </a:ext>
            </a:extLst>
          </p:cNvPr>
          <p:cNvSpPr>
            <a:spLocks noChangeAspect="1"/>
          </p:cNvSpPr>
          <p:nvPr/>
        </p:nvSpPr>
        <p:spPr>
          <a:xfrm>
            <a:off x="6281702" y="2244935"/>
            <a:ext cx="807896" cy="210173"/>
          </a:xfrm>
          <a:prstGeom prst="rect">
            <a:avLst/>
          </a:prstGeom>
          <a:solidFill>
            <a:srgbClr val="A04942">
              <a:alpha val="20000"/>
            </a:srgbClr>
          </a:solidFill>
          <a:ln w="25400">
            <a:noFill/>
            <a:prstDash val="sys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2031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5C856-8206-225A-3F20-CF1033D82269}"/>
            </a:ext>
          </a:extLst>
        </p:cNvPr>
        <p:cNvGrpSpPr/>
        <p:nvPr/>
      </p:nvGrpSpPr>
      <p:grpSpPr>
        <a:xfrm>
          <a:off x="0" y="0"/>
          <a:ext cx="0" cy="0"/>
          <a:chOff x="0" y="0"/>
          <a:chExt cx="0" cy="0"/>
        </a:xfrm>
      </p:grpSpPr>
      <p:grpSp>
        <p:nvGrpSpPr>
          <p:cNvPr id="56" name="Group 55">
            <a:extLst>
              <a:ext uri="{FF2B5EF4-FFF2-40B4-BE49-F238E27FC236}">
                <a16:creationId xmlns:a16="http://schemas.microsoft.com/office/drawing/2014/main" id="{9A767FBC-73C1-67B5-2217-6B34C5E75579}"/>
              </a:ext>
            </a:extLst>
          </p:cNvPr>
          <p:cNvGrpSpPr/>
          <p:nvPr/>
        </p:nvGrpSpPr>
        <p:grpSpPr>
          <a:xfrm>
            <a:off x="442030" y="3375306"/>
            <a:ext cx="2286000" cy="1524000"/>
            <a:chOff x="442030" y="3375306"/>
            <a:chExt cx="2286000" cy="1524000"/>
          </a:xfrm>
        </p:grpSpPr>
        <p:pic>
          <p:nvPicPr>
            <p:cNvPr id="41" name="Picture 40">
              <a:extLst>
                <a:ext uri="{FF2B5EF4-FFF2-40B4-BE49-F238E27FC236}">
                  <a16:creationId xmlns:a16="http://schemas.microsoft.com/office/drawing/2014/main" id="{C7BCE9B6-E26D-396C-2332-3B30186F5433}"/>
                </a:ext>
              </a:extLst>
            </p:cNvPr>
            <p:cNvPicPr>
              <a:picLocks noChangeAspect="1"/>
            </p:cNvPicPr>
            <p:nvPr/>
          </p:nvPicPr>
          <p:blipFill>
            <a:blip r:embed="rId3"/>
            <a:stretch>
              <a:fillRect/>
            </a:stretch>
          </p:blipFill>
          <p:spPr>
            <a:xfrm>
              <a:off x="442030" y="3375306"/>
              <a:ext cx="2286000" cy="1524000"/>
            </a:xfrm>
            <a:prstGeom prst="rect">
              <a:avLst/>
            </a:prstGeom>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670A15F-C691-9C25-CF19-DCBF1F45FD12}"/>
                    </a:ext>
                  </a:extLst>
                </p:cNvPr>
                <p:cNvSpPr txBox="1"/>
                <p:nvPr/>
              </p:nvSpPr>
              <p:spPr>
                <a:xfrm>
                  <a:off x="1428752" y="4579615"/>
                  <a:ext cx="435508"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r>
                          <m:rPr>
                            <m:sty m:val="p"/>
                          </m:rPr>
                          <a:rPr kumimoji="0" lang="en-US" sz="1400" b="0" i="0" u="none" strike="noStrike" kern="1200" cap="none" spc="0" normalizeH="0" baseline="0" noProof="0" smtClean="0">
                            <a:ln>
                              <a:noFill/>
                            </a:ln>
                            <a:solidFill>
                              <a:srgbClr val="A04942"/>
                            </a:solidFill>
                            <a:effectLst/>
                            <a:uLnTx/>
                            <a:uFillTx/>
                            <a:latin typeface="Cambria Math" panose="02040503050406030204" pitchFamily="18" charset="0"/>
                            <a:ea typeface="Cambria Math" panose="02040503050406030204" pitchFamily="18" charset="0"/>
                            <a:cs typeface="+mn-cs"/>
                          </a:rPr>
                          <m:t>MD</m:t>
                        </m:r>
                      </m:oMath>
                    </m:oMathPara>
                  </a14:m>
                  <a:endParaRPr kumimoji="0" lang="en-US" sz="1400" b="0" i="0" u="none" strike="noStrike" kern="1200" cap="none" spc="0" normalizeH="0" baseline="0" noProof="0" dirty="0">
                    <a:ln>
                      <a:noFill/>
                    </a:ln>
                    <a:solidFill>
                      <a:srgbClr val="A04942"/>
                    </a:solidFill>
                    <a:effectLst/>
                    <a:uLnTx/>
                    <a:uFillTx/>
                    <a:latin typeface="Arial" charset="0"/>
                    <a:ea typeface="+mn-ea"/>
                    <a:cs typeface="Arial" charset="0"/>
                  </a:endParaRPr>
                </a:p>
              </p:txBody>
            </p:sp>
          </mc:Choice>
          <mc:Fallback xmlns="">
            <p:sp>
              <p:nvSpPr>
                <p:cNvPr id="45" name="TextBox 44">
                  <a:extLst>
                    <a:ext uri="{FF2B5EF4-FFF2-40B4-BE49-F238E27FC236}">
                      <a16:creationId xmlns:a16="http://schemas.microsoft.com/office/drawing/2014/main" id="{3B764955-7BE7-043E-7C80-DFFBA174428C}"/>
                    </a:ext>
                  </a:extLst>
                </p:cNvPr>
                <p:cNvSpPr txBox="1">
                  <a:spLocks noRot="1" noChangeAspect="1" noMove="1" noResize="1" noEditPoints="1" noAdjustHandles="1" noChangeArrowheads="1" noChangeShapeType="1" noTextEdit="1"/>
                </p:cNvSpPr>
                <p:nvPr/>
              </p:nvSpPr>
              <p:spPr>
                <a:xfrm>
                  <a:off x="1428752" y="4579615"/>
                  <a:ext cx="435508" cy="307777"/>
                </a:xfrm>
                <a:prstGeom prst="rect">
                  <a:avLst/>
                </a:prstGeom>
                <a:blipFill>
                  <a:blip r:embed="rId11"/>
                  <a:stretch>
                    <a:fillRect/>
                  </a:stretch>
                </a:blipFill>
              </p:spPr>
              <p:txBody>
                <a:bodyPr/>
                <a:lstStyle/>
                <a:p>
                  <a:r>
                    <a:rPr lang="en-US">
                      <a:noFill/>
                    </a:rPr>
                    <a:t> </a:t>
                  </a:r>
                </a:p>
              </p:txBody>
            </p:sp>
          </mc:Fallback>
        </mc:AlternateContent>
      </p:grpSp>
      <p:sp>
        <p:nvSpPr>
          <p:cNvPr id="2" name="Title 1">
            <a:extLst>
              <a:ext uri="{FF2B5EF4-FFF2-40B4-BE49-F238E27FC236}">
                <a16:creationId xmlns:a16="http://schemas.microsoft.com/office/drawing/2014/main" id="{743CE62A-9785-9F11-14B0-9977F08D1BB5}"/>
              </a:ext>
            </a:extLst>
          </p:cNvPr>
          <p:cNvSpPr>
            <a:spLocks noGrp="1"/>
          </p:cNvSpPr>
          <p:nvPr>
            <p:ph type="title"/>
          </p:nvPr>
        </p:nvSpPr>
        <p:spPr>
          <a:xfrm>
            <a:off x="429767" y="274320"/>
            <a:ext cx="11430000" cy="480131"/>
          </a:xfrm>
        </p:spPr>
        <p:txBody>
          <a:bodyPr/>
          <a:lstStyle/>
          <a:p>
            <a:r>
              <a:rPr lang="en-US" sz="2800" kern="0" dirty="0">
                <a:effectLst/>
                <a:latin typeface="Calibri" panose="020F0502020204030204" pitchFamily="34" charset="0"/>
                <a:ea typeface="Times New Roman" panose="02020603050405020304" pitchFamily="18" charset="0"/>
              </a:rPr>
              <a:t>data analysis and modeling capabilities</a:t>
            </a:r>
            <a:r>
              <a:rPr lang="en-US" sz="2800" dirty="0"/>
              <a:t> (Q6)</a:t>
            </a:r>
          </a:p>
        </p:txBody>
      </p:sp>
      <p:sp>
        <p:nvSpPr>
          <p:cNvPr id="4" name="Content Placeholder 4">
            <a:extLst>
              <a:ext uri="{FF2B5EF4-FFF2-40B4-BE49-F238E27FC236}">
                <a16:creationId xmlns:a16="http://schemas.microsoft.com/office/drawing/2014/main" id="{A4165AAD-2347-5D5A-147D-D70690269B43}"/>
              </a:ext>
            </a:extLst>
          </p:cNvPr>
          <p:cNvSpPr txBox="1">
            <a:spLocks/>
          </p:cNvSpPr>
          <p:nvPr/>
        </p:nvSpPr>
        <p:spPr bwMode="auto">
          <a:xfrm>
            <a:off x="8760390" y="4757116"/>
            <a:ext cx="3274368" cy="20320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300"/>
              </a:spcAft>
              <a:buNone/>
            </a:pPr>
            <a:r>
              <a:rPr lang="en-US" sz="1000" dirty="0"/>
              <a:t>[7] Chang </a:t>
            </a:r>
            <a:r>
              <a:rPr lang="en-US" sz="1000" i="1" dirty="0"/>
              <a:t>et al.</a:t>
            </a:r>
            <a:r>
              <a:rPr lang="en-US" sz="1000" dirty="0"/>
              <a:t> Commun. Phys. </a:t>
            </a:r>
            <a:r>
              <a:rPr lang="en-US" sz="1000" b="1" dirty="0"/>
              <a:t>5</a:t>
            </a:r>
            <a:r>
              <a:rPr lang="en-US" sz="1000" dirty="0"/>
              <a:t> 46 (2022). </a:t>
            </a:r>
          </a:p>
          <a:p>
            <a:pPr marL="0" indent="0">
              <a:spcBef>
                <a:spcPts val="0"/>
              </a:spcBef>
              <a:spcAft>
                <a:spcPts val="300"/>
              </a:spcAft>
              <a:buNone/>
            </a:pPr>
            <a:r>
              <a:rPr lang="en-US" sz="1000" dirty="0"/>
              <a:t>[8] Tung </a:t>
            </a:r>
            <a:r>
              <a:rPr lang="en-US" sz="1000" i="1" dirty="0"/>
              <a:t>et al.</a:t>
            </a:r>
            <a:r>
              <a:rPr lang="en-US" sz="1000" dirty="0"/>
              <a:t> CT </a:t>
            </a:r>
            <a:r>
              <a:rPr lang="en-US" sz="1000" b="1" dirty="0"/>
              <a:t>10</a:t>
            </a:r>
            <a:r>
              <a:rPr lang="en-US" sz="1000" dirty="0"/>
              <a:t> 100252 (2023).</a:t>
            </a:r>
          </a:p>
          <a:p>
            <a:pPr marL="0" indent="0">
              <a:spcBef>
                <a:spcPts val="0"/>
              </a:spcBef>
              <a:spcAft>
                <a:spcPts val="300"/>
              </a:spcAft>
              <a:buNone/>
            </a:pPr>
            <a:r>
              <a:rPr lang="en-US" sz="1000" dirty="0"/>
              <a:t>[9] Tung </a:t>
            </a:r>
            <a:r>
              <a:rPr lang="en-US" sz="1000" i="1" dirty="0"/>
              <a:t>et al. </a:t>
            </a:r>
            <a:r>
              <a:rPr lang="en-US" sz="1000" dirty="0"/>
              <a:t>JAC </a:t>
            </a:r>
            <a:r>
              <a:rPr lang="en-US" sz="1000" b="1" dirty="0"/>
              <a:t>57</a:t>
            </a:r>
            <a:r>
              <a:rPr lang="en-US" sz="1000" dirty="0"/>
              <a:t> 1027 (2024).</a:t>
            </a:r>
          </a:p>
          <a:p>
            <a:pPr marL="0" indent="0">
              <a:spcBef>
                <a:spcPts val="0"/>
              </a:spcBef>
              <a:spcAft>
                <a:spcPts val="300"/>
              </a:spcAft>
              <a:buNone/>
            </a:pPr>
            <a:r>
              <a:rPr lang="en-US" sz="1000" dirty="0"/>
              <a:t>[10] Tung </a:t>
            </a:r>
            <a:r>
              <a:rPr lang="en-US" sz="1000" i="1" dirty="0"/>
              <a:t>et al. </a:t>
            </a:r>
            <a:r>
              <a:rPr lang="en-US" sz="1000" dirty="0"/>
              <a:t>JCP </a:t>
            </a:r>
            <a:r>
              <a:rPr lang="en-US" sz="1000" b="1" dirty="0"/>
              <a:t>162</a:t>
            </a:r>
            <a:r>
              <a:rPr lang="en-US" sz="1000" dirty="0"/>
              <a:t> 074106 (2026).</a:t>
            </a:r>
          </a:p>
          <a:p>
            <a:pPr marL="0" indent="0">
              <a:spcBef>
                <a:spcPts val="0"/>
              </a:spcBef>
              <a:spcAft>
                <a:spcPts val="300"/>
              </a:spcAft>
              <a:buNone/>
            </a:pPr>
            <a:r>
              <a:rPr lang="en-US" sz="1000" dirty="0"/>
              <a:t>[11] Tung </a:t>
            </a:r>
            <a:r>
              <a:rPr lang="en-US" sz="1000" i="1" dirty="0"/>
              <a:t>et al. </a:t>
            </a:r>
            <a:r>
              <a:rPr lang="en-US" sz="1000" dirty="0"/>
              <a:t>JCIS </a:t>
            </a:r>
            <a:r>
              <a:rPr lang="en-US" sz="1000" b="1" dirty="0"/>
              <a:t>659</a:t>
            </a:r>
            <a:r>
              <a:rPr lang="en-US" sz="1000" dirty="0"/>
              <a:t> 739 (2024).</a:t>
            </a:r>
          </a:p>
          <a:p>
            <a:pPr marL="0" indent="0">
              <a:spcBef>
                <a:spcPts val="0"/>
              </a:spcBef>
              <a:spcAft>
                <a:spcPts val="300"/>
              </a:spcAft>
              <a:buNone/>
            </a:pPr>
            <a:r>
              <a:rPr lang="en-US" sz="1000" dirty="0"/>
              <a:t>[12] Tung </a:t>
            </a:r>
            <a:r>
              <a:rPr lang="en-US" sz="1000" i="1" dirty="0"/>
              <a:t>et al. </a:t>
            </a:r>
            <a:r>
              <a:rPr lang="en-US" sz="1000" dirty="0"/>
              <a:t>JAC </a:t>
            </a:r>
            <a:r>
              <a:rPr lang="en-US" sz="1000" b="1" dirty="0"/>
              <a:t>58</a:t>
            </a:r>
            <a:r>
              <a:rPr lang="en-US" sz="1000" dirty="0"/>
              <a:t> 523 (2025).</a:t>
            </a:r>
          </a:p>
          <a:p>
            <a:pPr marL="0" indent="0">
              <a:spcBef>
                <a:spcPts val="0"/>
              </a:spcBef>
              <a:spcAft>
                <a:spcPts val="300"/>
              </a:spcAft>
              <a:buNone/>
            </a:pPr>
            <a:r>
              <a:rPr lang="en-US" sz="1000" dirty="0"/>
              <a:t>[13] Tung </a:t>
            </a:r>
            <a:r>
              <a:rPr lang="en-US" sz="1000" i="1" dirty="0"/>
              <a:t>et al. </a:t>
            </a:r>
            <a:r>
              <a:rPr lang="en-US" sz="1000" dirty="0"/>
              <a:t>JCP </a:t>
            </a:r>
            <a:r>
              <a:rPr lang="en-US" sz="1000" b="1" dirty="0"/>
              <a:t>156</a:t>
            </a:r>
            <a:r>
              <a:rPr lang="en-US" sz="1000" dirty="0"/>
              <a:t> 131101 (2022).</a:t>
            </a:r>
          </a:p>
          <a:p>
            <a:pPr marL="0" indent="0">
              <a:spcBef>
                <a:spcPts val="0"/>
              </a:spcBef>
              <a:spcAft>
                <a:spcPts val="300"/>
              </a:spcAft>
              <a:buNone/>
            </a:pPr>
            <a:r>
              <a:rPr lang="en-US" sz="1000" dirty="0"/>
              <a:t>[14] Huang </a:t>
            </a:r>
            <a:r>
              <a:rPr lang="en-US" sz="1000" i="1" dirty="0"/>
              <a:t>et al.</a:t>
            </a:r>
            <a:r>
              <a:rPr lang="en-US" sz="1000" dirty="0"/>
              <a:t> JCP </a:t>
            </a:r>
            <a:r>
              <a:rPr lang="en-US" sz="1000" b="1" dirty="0"/>
              <a:t>162 </a:t>
            </a:r>
            <a:r>
              <a:rPr lang="en-US" sz="1000" dirty="0"/>
              <a:t>174102 (2025).</a:t>
            </a:r>
          </a:p>
          <a:p>
            <a:pPr marL="0" indent="0">
              <a:spcBef>
                <a:spcPts val="0"/>
              </a:spcBef>
              <a:spcAft>
                <a:spcPts val="300"/>
              </a:spcAft>
              <a:buNone/>
            </a:pPr>
            <a:r>
              <a:rPr lang="en-US" sz="1000" dirty="0"/>
              <a:t>[15] Huang </a:t>
            </a:r>
            <a:r>
              <a:rPr lang="en-US" sz="1000" i="1" dirty="0"/>
              <a:t>et al.</a:t>
            </a:r>
            <a:r>
              <a:rPr lang="en-US" sz="1000" dirty="0"/>
              <a:t> JAC </a:t>
            </a:r>
            <a:r>
              <a:rPr lang="en-US" sz="1000" b="1" dirty="0"/>
              <a:t>57</a:t>
            </a:r>
            <a:r>
              <a:rPr lang="en-US" sz="1000" dirty="0"/>
              <a:t> 140 (2024).</a:t>
            </a:r>
          </a:p>
          <a:p>
            <a:pPr marL="0" indent="0">
              <a:spcBef>
                <a:spcPts val="0"/>
              </a:spcBef>
              <a:spcAft>
                <a:spcPts val="300"/>
              </a:spcAft>
              <a:buNone/>
            </a:pPr>
            <a:r>
              <a:rPr lang="en-US" sz="1000" dirty="0"/>
              <a:t>[16] Huang </a:t>
            </a:r>
            <a:r>
              <a:rPr lang="en-US" sz="1000" i="1" dirty="0"/>
              <a:t>et al. </a:t>
            </a:r>
            <a:r>
              <a:rPr lang="en-US" sz="1000" dirty="0"/>
              <a:t>Macromolecules </a:t>
            </a:r>
            <a:r>
              <a:rPr lang="en-US" sz="1000" b="1" dirty="0"/>
              <a:t>56</a:t>
            </a:r>
            <a:r>
              <a:rPr lang="en-US" sz="1000" dirty="0"/>
              <a:t> 6436 (2023).</a:t>
            </a:r>
          </a:p>
          <a:p>
            <a:pPr marL="0" indent="0">
              <a:spcBef>
                <a:spcPts val="0"/>
              </a:spcBef>
              <a:spcAft>
                <a:spcPts val="300"/>
              </a:spcAft>
              <a:buNone/>
            </a:pPr>
            <a:r>
              <a:rPr lang="en-US" sz="1000" dirty="0"/>
              <a:t>[17] Huang </a:t>
            </a:r>
            <a:r>
              <a:rPr lang="en-US" sz="1000" i="1" dirty="0"/>
              <a:t>et al.</a:t>
            </a:r>
            <a:r>
              <a:rPr lang="en-US" sz="1000" dirty="0"/>
              <a:t> JAC </a:t>
            </a:r>
            <a:r>
              <a:rPr lang="en-US" sz="1000" b="1" dirty="0"/>
              <a:t>58</a:t>
            </a:r>
            <a:r>
              <a:rPr lang="en-US" sz="1000" dirty="0"/>
              <a:t> 637 (2025).</a:t>
            </a:r>
          </a:p>
          <a:p>
            <a:pPr marL="0" indent="0">
              <a:spcBef>
                <a:spcPts val="0"/>
              </a:spcBef>
              <a:spcAft>
                <a:spcPts val="300"/>
              </a:spcAft>
              <a:buNone/>
            </a:pPr>
            <a:endParaRPr lang="en-US" sz="1000" dirty="0"/>
          </a:p>
          <a:p>
            <a:pPr>
              <a:spcBef>
                <a:spcPts val="0"/>
              </a:spcBef>
            </a:pPr>
            <a:endParaRPr lang="en-US" sz="180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2ACB61A-9900-E1B0-CAC5-B27168C3111F}"/>
                  </a:ext>
                </a:extLst>
              </p:cNvPr>
              <p:cNvSpPr txBox="1"/>
              <p:nvPr/>
            </p:nvSpPr>
            <p:spPr>
              <a:xfrm>
                <a:off x="275356" y="754451"/>
                <a:ext cx="3820549" cy="459421"/>
              </a:xfrm>
              <a:prstGeom prst="rect">
                <a:avLst/>
              </a:prstGeom>
              <a:noFill/>
            </p:spPr>
            <p:txBody>
              <a:bodyPr wrap="square">
                <a:spAutoFit/>
              </a:bodyPr>
              <a:lstStyle/>
              <a:p>
                <a:pPr lvl="0">
                  <a:spcAft>
                    <a:spcPts val="600"/>
                  </a:spcAft>
                  <a:defRPr/>
                </a:pPr>
                <a14:m>
                  <m:oMathPara xmlns:m="http://schemas.openxmlformats.org/officeDocument/2006/math">
                    <m:oMathParaPr>
                      <m:jc m:val="left"/>
                    </m:oMathParaPr>
                    <m:oMath xmlns:m="http://schemas.openxmlformats.org/officeDocument/2006/math">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𝓛</m:t>
                      </m:r>
                      <m:d>
                        <m:d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sz="1400" b="1" i="0" u="none" strike="noStrike" kern="1200" cap="none" spc="0" normalizeH="0" baseline="0" noProof="0" smtClean="0">
                              <a:ln>
                                <a:noFill/>
                              </a:ln>
                              <a:solidFill>
                                <a:prstClr val="black"/>
                              </a:solidFill>
                              <a:effectLst/>
                              <a:uLnTx/>
                              <a:uFillTx/>
                              <a:latin typeface="Cambria Math" panose="02040503050406030204" pitchFamily="18" charset="0"/>
                              <a:cs typeface="+mn-cs"/>
                            </a:rPr>
                            <m:t>𝐈</m:t>
                          </m:r>
                        </m:e>
                      </m:d>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p>
                        <m:s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sz="1400" b="1" i="0" u="none" strike="noStrike" kern="1200" cap="none" spc="0" normalizeH="0" baseline="0" noProof="0">
                                      <a:ln>
                                        <a:noFill/>
                                      </a:ln>
                                      <a:solidFill>
                                        <a:prstClr val="black"/>
                                      </a:solidFill>
                                      <a:effectLst/>
                                      <a:uLnTx/>
                                      <a:uFillTx/>
                                      <a:latin typeface="Cambria Math" panose="02040503050406030204" pitchFamily="18" charset="0"/>
                                      <a:cs typeface="+mn-cs"/>
                                    </a:rPr>
                                    <m:t>𝐈</m:t>
                                  </m:r>
                                </m:e>
                                <m:sup>
                                  <m:r>
                                    <m:rPr>
                                      <m:sty m:val="p"/>
                                    </m:rPr>
                                    <a:rPr kumimoji="0" lang="en-US" sz="1400" b="0" i="0" u="none" strike="noStrike" kern="1200" cap="none" spc="0" normalizeH="0" baseline="0" noProof="0">
                                      <a:ln>
                                        <a:noFill/>
                                      </a:ln>
                                      <a:solidFill>
                                        <a:prstClr val="black"/>
                                      </a:solidFill>
                                      <a:effectLst/>
                                      <a:uLnTx/>
                                      <a:uFillTx/>
                                      <a:latin typeface="Cambria Math" panose="02040503050406030204" pitchFamily="18" charset="0"/>
                                      <a:cs typeface="+mn-cs"/>
                                    </a:rPr>
                                    <m:t>Exp</m:t>
                                  </m:r>
                                </m:sup>
                              </m:s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lang="en-US" sz="1400" i="1" smtClean="0">
                                      <a:solidFill>
                                        <a:srgbClr val="A04942"/>
                                      </a:solidFill>
                                      <a:latin typeface="Cambria Math" panose="02040503050406030204" pitchFamily="18" charset="0"/>
                                    </a:rPr>
                                  </m:ctrlPr>
                                </m:sSupPr>
                                <m:e>
                                  <m:r>
                                    <a:rPr lang="en-US" sz="1400" b="1">
                                      <a:solidFill>
                                        <a:srgbClr val="A04942"/>
                                      </a:solidFill>
                                      <a:latin typeface="Cambria Math" panose="02040503050406030204" pitchFamily="18" charset="0"/>
                                    </a:rPr>
                                    <m:t>𝐈</m:t>
                                  </m:r>
                                </m:e>
                                <m:sup>
                                  <m:r>
                                    <m:rPr>
                                      <m:sty m:val="p"/>
                                    </m:rPr>
                                    <a:rPr lang="en-US" sz="1400" b="0" i="0" smtClean="0">
                                      <a:solidFill>
                                        <a:srgbClr val="A04942"/>
                                      </a:solidFill>
                                      <a:latin typeface="Cambria Math" panose="02040503050406030204" pitchFamily="18" charset="0"/>
                                    </a:rPr>
                                    <m:t>Model</m:t>
                                  </m:r>
                                </m:sup>
                              </m:sSup>
                            </m:e>
                          </m:d>
                        </m:e>
                        <m:sup>
                          <m:r>
                            <m:rPr>
                              <m:sty m:val="p"/>
                            </m:rP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cs typeface="+mn-cs"/>
                            </a:rPr>
                            <m:t>T</m:t>
                          </m:r>
                        </m:sup>
                      </m:sSup>
                      <m:sSup>
                        <m:sSupPr>
                          <m:ctrlP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cs typeface="+mn-cs"/>
                            </a:rPr>
                          </m:ctrlPr>
                        </m:sSupPr>
                        <m:e>
                          <m:r>
                            <m:rPr>
                              <m:sty m:val="p"/>
                            </m:rPr>
                            <a:rPr kumimoji="0" lang="el-GR" sz="14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Σ</m:t>
                          </m:r>
                        </m:e>
                        <m:sup>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cs typeface="+mn-cs"/>
                            </a:rPr>
                            <m:t>−1</m:t>
                          </m:r>
                        </m:sup>
                      </m:sSup>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sz="1400" b="1" i="0" u="none" strike="noStrike" kern="1200" cap="none" spc="0" normalizeH="0" baseline="0" noProof="0">
                                  <a:ln>
                                    <a:noFill/>
                                  </a:ln>
                                  <a:solidFill>
                                    <a:prstClr val="black"/>
                                  </a:solidFill>
                                  <a:effectLst/>
                                  <a:uLnTx/>
                                  <a:uFillTx/>
                                  <a:latin typeface="Cambria Math" panose="02040503050406030204" pitchFamily="18" charset="0"/>
                                  <a:cs typeface="+mn-cs"/>
                                </a:rPr>
                                <m:t>𝐈</m:t>
                              </m:r>
                            </m:e>
                            <m:sup>
                              <m:r>
                                <m:rPr>
                                  <m:sty m:val="p"/>
                                </m:rPr>
                                <a:rPr kumimoji="0" lang="en-US" sz="1400" b="0" i="0" u="none" strike="noStrike" kern="1200" cap="none" spc="0" normalizeH="0" baseline="0" noProof="0">
                                  <a:ln>
                                    <a:noFill/>
                                  </a:ln>
                                  <a:solidFill>
                                    <a:prstClr val="black"/>
                                  </a:solidFill>
                                  <a:effectLst/>
                                  <a:uLnTx/>
                                  <a:uFillTx/>
                                  <a:latin typeface="Cambria Math" panose="02040503050406030204" pitchFamily="18" charset="0"/>
                                  <a:cs typeface="+mn-cs"/>
                                </a:rPr>
                                <m:t>Exp</m:t>
                              </m:r>
                            </m:sup>
                          </m:s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lang="en-US" sz="1400" i="1" smtClean="0">
                                  <a:solidFill>
                                    <a:srgbClr val="A04942"/>
                                  </a:solidFill>
                                  <a:latin typeface="Cambria Math" panose="02040503050406030204" pitchFamily="18" charset="0"/>
                                </a:rPr>
                              </m:ctrlPr>
                            </m:sSupPr>
                            <m:e>
                              <m:r>
                                <a:rPr lang="en-US" sz="1400" b="1">
                                  <a:solidFill>
                                    <a:srgbClr val="A04942"/>
                                  </a:solidFill>
                                  <a:latin typeface="Cambria Math" panose="02040503050406030204" pitchFamily="18" charset="0"/>
                                </a:rPr>
                                <m:t>𝐈</m:t>
                              </m:r>
                            </m:e>
                            <m:sup>
                              <m:r>
                                <m:rPr>
                                  <m:sty m:val="p"/>
                                </m:rPr>
                                <a:rPr lang="en-US" sz="1400">
                                  <a:solidFill>
                                    <a:srgbClr val="A04942"/>
                                  </a:solidFill>
                                  <a:latin typeface="Cambria Math" panose="02040503050406030204" pitchFamily="18" charset="0"/>
                                </a:rPr>
                                <m:t>Model</m:t>
                              </m:r>
                            </m:sup>
                          </m:sSup>
                        </m:e>
                      </m:d>
                      <m:r>
                        <a:rPr kumimoji="0" lang="en-US" sz="1400" b="0"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ℛ</m:t>
                      </m:r>
                    </m:oMath>
                  </m:oMathPara>
                </a14:m>
                <a:endParaRPr kumimoji="0" lang="en-US" sz="1400" b="0" i="0" u="none" strike="noStrike" kern="1200" cap="none" spc="0" normalizeH="0" baseline="0" noProof="0" dirty="0">
                  <a:ln>
                    <a:noFill/>
                  </a:ln>
                  <a:solidFill>
                    <a:prstClr val="black"/>
                  </a:solidFill>
                  <a:effectLst/>
                  <a:uLnTx/>
                  <a:uFillTx/>
                  <a:latin typeface="Century Gothic"/>
                </a:endParaRPr>
              </a:p>
            </p:txBody>
          </p:sp>
        </mc:Choice>
        <mc:Fallback xmlns="">
          <p:sp>
            <p:nvSpPr>
              <p:cNvPr id="5" name="TextBox 4">
                <a:extLst>
                  <a:ext uri="{FF2B5EF4-FFF2-40B4-BE49-F238E27FC236}">
                    <a16:creationId xmlns:a16="http://schemas.microsoft.com/office/drawing/2014/main" id="{69D4252A-9C93-0E95-A5CD-A2D763934BC8}"/>
                  </a:ext>
                </a:extLst>
              </p:cNvPr>
              <p:cNvSpPr txBox="1">
                <a:spLocks noRot="1" noChangeAspect="1" noMove="1" noResize="1" noEditPoints="1" noAdjustHandles="1" noChangeArrowheads="1" noChangeShapeType="1" noTextEdit="1"/>
              </p:cNvSpPr>
              <p:nvPr/>
            </p:nvSpPr>
            <p:spPr>
              <a:xfrm>
                <a:off x="275356" y="754451"/>
                <a:ext cx="3820549" cy="459421"/>
              </a:xfrm>
              <a:prstGeom prst="rect">
                <a:avLst/>
              </a:prstGeom>
              <a:blipFill>
                <a:blip r:embed="rId12"/>
                <a:stretch>
                  <a:fillRect/>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EB3E1666-C5E8-9875-5B44-EE15B52EAB07}"/>
              </a:ext>
            </a:extLst>
          </p:cNvPr>
          <p:cNvPicPr>
            <a:picLocks noChangeAspect="1"/>
          </p:cNvPicPr>
          <p:nvPr/>
        </p:nvPicPr>
        <p:blipFill>
          <a:blip r:embed="rId13"/>
          <a:stretch>
            <a:fillRect/>
          </a:stretch>
        </p:blipFill>
        <p:spPr>
          <a:xfrm>
            <a:off x="3838626" y="4931924"/>
            <a:ext cx="4514748" cy="1143000"/>
          </a:xfrm>
          <a:prstGeom prst="rect">
            <a:avLst/>
          </a:prstGeom>
        </p:spPr>
      </p:pic>
      <p:pic>
        <p:nvPicPr>
          <p:cNvPr id="15" name="Picture 14" descr="A picture containing text, watch&#10;&#10;AI-generated content may be incorrect.">
            <a:extLst>
              <a:ext uri="{FF2B5EF4-FFF2-40B4-BE49-F238E27FC236}">
                <a16:creationId xmlns:a16="http://schemas.microsoft.com/office/drawing/2014/main" id="{6ECA2E2C-BA4C-38A2-6C0D-9470280C40C2}"/>
              </a:ext>
            </a:extLst>
          </p:cNvPr>
          <p:cNvPicPr>
            <a:picLocks noChangeAspect="1"/>
          </p:cNvPicPr>
          <p:nvPr/>
        </p:nvPicPr>
        <p:blipFill>
          <a:blip r:embed="rId14"/>
          <a:stretch>
            <a:fillRect/>
          </a:stretch>
        </p:blipFill>
        <p:spPr>
          <a:xfrm>
            <a:off x="4733661" y="6157544"/>
            <a:ext cx="2619741" cy="523948"/>
          </a:xfrm>
          <a:prstGeom prst="rect">
            <a:avLst/>
          </a:prstGeom>
        </p:spPr>
      </p:pic>
      <p:grpSp>
        <p:nvGrpSpPr>
          <p:cNvPr id="23" name="Group 22">
            <a:extLst>
              <a:ext uri="{FF2B5EF4-FFF2-40B4-BE49-F238E27FC236}">
                <a16:creationId xmlns:a16="http://schemas.microsoft.com/office/drawing/2014/main" id="{384F8653-D3F7-7591-C5B4-769DD1496519}"/>
              </a:ext>
            </a:extLst>
          </p:cNvPr>
          <p:cNvGrpSpPr/>
          <p:nvPr/>
        </p:nvGrpSpPr>
        <p:grpSpPr>
          <a:xfrm>
            <a:off x="9527701" y="3376189"/>
            <a:ext cx="2507057" cy="1195811"/>
            <a:chOff x="9506951" y="3485575"/>
            <a:chExt cx="2507057" cy="1195811"/>
          </a:xfrm>
        </p:grpSpPr>
        <p:pic>
          <p:nvPicPr>
            <p:cNvPr id="17" name="Picture 16">
              <a:extLst>
                <a:ext uri="{FF2B5EF4-FFF2-40B4-BE49-F238E27FC236}">
                  <a16:creationId xmlns:a16="http://schemas.microsoft.com/office/drawing/2014/main" id="{C09BFA72-485F-3022-A794-CFEE04AFAC31}"/>
                </a:ext>
              </a:extLst>
            </p:cNvPr>
            <p:cNvPicPr>
              <a:picLocks noChangeAspect="1"/>
            </p:cNvPicPr>
            <p:nvPr/>
          </p:nvPicPr>
          <p:blipFill>
            <a:blip r:embed="rId15"/>
            <a:stretch>
              <a:fillRect/>
            </a:stretch>
          </p:blipFill>
          <p:spPr>
            <a:xfrm>
              <a:off x="9506951" y="3538386"/>
              <a:ext cx="1207093" cy="1143000"/>
            </a:xfrm>
            <a:prstGeom prst="rect">
              <a:avLst/>
            </a:prstGeom>
          </p:spPr>
        </p:pic>
        <p:pic>
          <p:nvPicPr>
            <p:cNvPr id="19" name="Picture 18">
              <a:extLst>
                <a:ext uri="{FF2B5EF4-FFF2-40B4-BE49-F238E27FC236}">
                  <a16:creationId xmlns:a16="http://schemas.microsoft.com/office/drawing/2014/main" id="{47BED221-3AB9-561C-C593-F991CF16EF62}"/>
                </a:ext>
              </a:extLst>
            </p:cNvPr>
            <p:cNvPicPr>
              <a:picLocks noChangeAspect="1"/>
            </p:cNvPicPr>
            <p:nvPr/>
          </p:nvPicPr>
          <p:blipFill>
            <a:blip r:embed="rId16"/>
            <a:stretch>
              <a:fillRect/>
            </a:stretch>
          </p:blipFill>
          <p:spPr>
            <a:xfrm>
              <a:off x="10917556" y="3485575"/>
              <a:ext cx="1096452" cy="1143000"/>
            </a:xfrm>
            <a:prstGeom prst="rect">
              <a:avLst/>
            </a:prstGeom>
          </p:spPr>
        </p:pic>
        <p:sp>
          <p:nvSpPr>
            <p:cNvPr id="22" name="Arrow: Right 21">
              <a:extLst>
                <a:ext uri="{FF2B5EF4-FFF2-40B4-BE49-F238E27FC236}">
                  <a16:creationId xmlns:a16="http://schemas.microsoft.com/office/drawing/2014/main" id="{17755C0F-D181-2EBB-FFED-22E5305EE7EA}"/>
                </a:ext>
              </a:extLst>
            </p:cNvPr>
            <p:cNvSpPr/>
            <p:nvPr/>
          </p:nvSpPr>
          <p:spPr>
            <a:xfrm>
              <a:off x="10695504" y="3889121"/>
              <a:ext cx="246185" cy="274693"/>
            </a:xfrm>
            <a:prstGeom prst="rightArrow">
              <a:avLst/>
            </a:prstGeom>
            <a:solidFill>
              <a:schemeClr val="bg1">
                <a:lumMod val="50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5" name="Group 24">
            <a:extLst>
              <a:ext uri="{FF2B5EF4-FFF2-40B4-BE49-F238E27FC236}">
                <a16:creationId xmlns:a16="http://schemas.microsoft.com/office/drawing/2014/main" id="{0383F553-6BFA-204C-EA72-E44054F94140}"/>
              </a:ext>
            </a:extLst>
          </p:cNvPr>
          <p:cNvGrpSpPr/>
          <p:nvPr/>
        </p:nvGrpSpPr>
        <p:grpSpPr>
          <a:xfrm>
            <a:off x="418446" y="5000035"/>
            <a:ext cx="2918738" cy="1371600"/>
            <a:chOff x="418446" y="5000035"/>
            <a:chExt cx="2918738" cy="1371600"/>
          </a:xfrm>
        </p:grpSpPr>
        <p:pic>
          <p:nvPicPr>
            <p:cNvPr id="14" name="Picture 13" descr="Chart, line chart, histogram&#10;&#10;AI-generated content may be incorrect.">
              <a:extLst>
                <a:ext uri="{FF2B5EF4-FFF2-40B4-BE49-F238E27FC236}">
                  <a16:creationId xmlns:a16="http://schemas.microsoft.com/office/drawing/2014/main" id="{8CE079CF-D7AE-5E5F-6871-3A745E3598D4}"/>
                </a:ext>
              </a:extLst>
            </p:cNvPr>
            <p:cNvPicPr>
              <a:picLocks noChangeAspect="1"/>
            </p:cNvPicPr>
            <p:nvPr/>
          </p:nvPicPr>
          <p:blipFill>
            <a:blip r:embed="rId17"/>
            <a:stretch>
              <a:fillRect/>
            </a:stretch>
          </p:blipFill>
          <p:spPr>
            <a:xfrm>
              <a:off x="2072324" y="5000035"/>
              <a:ext cx="1264860" cy="1371600"/>
            </a:xfrm>
            <a:prstGeom prst="rect">
              <a:avLst/>
            </a:prstGeom>
          </p:spPr>
        </p:pic>
        <p:sp>
          <p:nvSpPr>
            <p:cNvPr id="16" name="Arrow: Right 15">
              <a:extLst>
                <a:ext uri="{FF2B5EF4-FFF2-40B4-BE49-F238E27FC236}">
                  <a16:creationId xmlns:a16="http://schemas.microsoft.com/office/drawing/2014/main" id="{71BB35E4-9FEC-C4DB-387A-C629CFBA8073}"/>
                </a:ext>
              </a:extLst>
            </p:cNvPr>
            <p:cNvSpPr/>
            <p:nvPr/>
          </p:nvSpPr>
          <p:spPr>
            <a:xfrm>
              <a:off x="1745724" y="5503424"/>
              <a:ext cx="246185" cy="274693"/>
            </a:xfrm>
            <a:prstGeom prst="rightArrow">
              <a:avLst/>
            </a:prstGeom>
            <a:solidFill>
              <a:schemeClr val="bg1">
                <a:lumMod val="50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24" name="Picture 23" descr="Bubble chart&#10;&#10;AI-generated content may be incorrect.">
              <a:extLst>
                <a:ext uri="{FF2B5EF4-FFF2-40B4-BE49-F238E27FC236}">
                  <a16:creationId xmlns:a16="http://schemas.microsoft.com/office/drawing/2014/main" id="{4B0179E8-67B6-6664-B476-EEDC397B9F8B}"/>
                </a:ext>
              </a:extLst>
            </p:cNvPr>
            <p:cNvPicPr>
              <a:picLocks noChangeAspect="1"/>
            </p:cNvPicPr>
            <p:nvPr/>
          </p:nvPicPr>
          <p:blipFill>
            <a:blip r:embed="rId18"/>
            <a:stretch>
              <a:fillRect/>
            </a:stretch>
          </p:blipFill>
          <p:spPr>
            <a:xfrm>
              <a:off x="418446" y="5000035"/>
              <a:ext cx="1228060" cy="1371600"/>
            </a:xfrm>
            <a:prstGeom prst="rect">
              <a:avLst/>
            </a:prstGeom>
          </p:spPr>
        </p:pic>
      </p:grpSp>
      <p:grpSp>
        <p:nvGrpSpPr>
          <p:cNvPr id="53" name="Group 52">
            <a:extLst>
              <a:ext uri="{FF2B5EF4-FFF2-40B4-BE49-F238E27FC236}">
                <a16:creationId xmlns:a16="http://schemas.microsoft.com/office/drawing/2014/main" id="{75378E6D-E0CF-3A77-5F75-6DF65F3FD787}"/>
              </a:ext>
            </a:extLst>
          </p:cNvPr>
          <p:cNvGrpSpPr/>
          <p:nvPr/>
        </p:nvGrpSpPr>
        <p:grpSpPr>
          <a:xfrm>
            <a:off x="6729009" y="3408110"/>
            <a:ext cx="2416615" cy="1458392"/>
            <a:chOff x="6886824" y="3429000"/>
            <a:chExt cx="2416615" cy="1458392"/>
          </a:xfrm>
        </p:grpSpPr>
        <p:pic>
          <p:nvPicPr>
            <p:cNvPr id="1026" name="Picture 1">
              <a:extLst>
                <a:ext uri="{FF2B5EF4-FFF2-40B4-BE49-F238E27FC236}">
                  <a16:creationId xmlns:a16="http://schemas.microsoft.com/office/drawing/2014/main" id="{2B38CCB2-B5E7-E0A2-274A-EBDD558A51F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86824" y="3429000"/>
              <a:ext cx="109425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CA930BE5-91ED-BAC9-866C-2F7D4965D72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29355" y="3444330"/>
              <a:ext cx="107408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2C015B4B-F6AD-52D6-C02F-215724DE01B3}"/>
                    </a:ext>
                  </a:extLst>
                </p:cNvPr>
                <p:cNvSpPr txBox="1"/>
                <p:nvPr/>
              </p:nvSpPr>
              <p:spPr>
                <a:xfrm>
                  <a:off x="7911363" y="4579615"/>
                  <a:ext cx="435508"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r>
                          <m:rPr>
                            <m:sty m:val="p"/>
                          </m:rPr>
                          <a:rPr kumimoji="0" lang="en-US" sz="1400" b="0" i="0" u="none" strike="noStrike" kern="1200" cap="none" spc="0" normalizeH="0" baseline="0" noProof="0" smtClean="0">
                            <a:ln>
                              <a:noFill/>
                            </a:ln>
                            <a:solidFill>
                              <a:srgbClr val="A04942"/>
                            </a:solidFill>
                            <a:effectLst/>
                            <a:uLnTx/>
                            <a:uFillTx/>
                            <a:latin typeface="Cambria Math" panose="02040503050406030204" pitchFamily="18" charset="0"/>
                            <a:ea typeface="Cambria Math" panose="02040503050406030204" pitchFamily="18" charset="0"/>
                            <a:cs typeface="+mn-cs"/>
                          </a:rPr>
                          <m:t>MC</m:t>
                        </m:r>
                      </m:oMath>
                    </m:oMathPara>
                  </a14:m>
                  <a:endParaRPr kumimoji="0" lang="en-US" sz="1400" b="0" i="0" u="none" strike="noStrike" kern="1200" cap="none" spc="0" normalizeH="0" baseline="0" noProof="0" dirty="0">
                    <a:ln>
                      <a:noFill/>
                    </a:ln>
                    <a:solidFill>
                      <a:srgbClr val="A04942"/>
                    </a:solidFill>
                    <a:effectLst/>
                    <a:uLnTx/>
                    <a:uFillTx/>
                    <a:latin typeface="Arial" charset="0"/>
                    <a:ea typeface="+mn-ea"/>
                    <a:cs typeface="Arial" charset="0"/>
                  </a:endParaRPr>
                </a:p>
              </p:txBody>
            </p:sp>
          </mc:Choice>
          <mc:Fallback xmlns="">
            <p:sp>
              <p:nvSpPr>
                <p:cNvPr id="48" name="TextBox 47">
                  <a:extLst>
                    <a:ext uri="{FF2B5EF4-FFF2-40B4-BE49-F238E27FC236}">
                      <a16:creationId xmlns:a16="http://schemas.microsoft.com/office/drawing/2014/main" id="{649DAE62-3D85-A8B2-7D3F-CC43B1AE2032}"/>
                    </a:ext>
                  </a:extLst>
                </p:cNvPr>
                <p:cNvSpPr txBox="1">
                  <a:spLocks noRot="1" noChangeAspect="1" noMove="1" noResize="1" noEditPoints="1" noAdjustHandles="1" noChangeArrowheads="1" noChangeShapeType="1" noTextEdit="1"/>
                </p:cNvSpPr>
                <p:nvPr/>
              </p:nvSpPr>
              <p:spPr>
                <a:xfrm>
                  <a:off x="7911363" y="4579615"/>
                  <a:ext cx="435508" cy="307777"/>
                </a:xfrm>
                <a:prstGeom prst="rect">
                  <a:avLst/>
                </a:prstGeom>
                <a:blipFill>
                  <a:blip r:embed="rId25"/>
                  <a:stretch>
                    <a:fillRect/>
                  </a:stretch>
                </a:blipFill>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5E30C453-48F6-8096-43E9-E55F4D5553E1}"/>
              </a:ext>
            </a:extLst>
          </p:cNvPr>
          <p:cNvGrpSpPr/>
          <p:nvPr/>
        </p:nvGrpSpPr>
        <p:grpSpPr>
          <a:xfrm>
            <a:off x="2736788" y="3298219"/>
            <a:ext cx="3993745" cy="1595888"/>
            <a:chOff x="2736788" y="3298219"/>
            <a:chExt cx="3993745" cy="1595888"/>
          </a:xfrm>
        </p:grpSpPr>
        <p:grpSp>
          <p:nvGrpSpPr>
            <p:cNvPr id="50" name="Group 49">
              <a:extLst>
                <a:ext uri="{FF2B5EF4-FFF2-40B4-BE49-F238E27FC236}">
                  <a16:creationId xmlns:a16="http://schemas.microsoft.com/office/drawing/2014/main" id="{A207142F-7B26-D0FA-F1C1-59EFAA68B36D}"/>
                </a:ext>
              </a:extLst>
            </p:cNvPr>
            <p:cNvGrpSpPr/>
            <p:nvPr/>
          </p:nvGrpSpPr>
          <p:grpSpPr>
            <a:xfrm>
              <a:off x="2736788" y="3298219"/>
              <a:ext cx="3993745" cy="1589173"/>
              <a:chOff x="2736788" y="3298219"/>
              <a:chExt cx="3993745" cy="1589173"/>
            </a:xfrm>
          </p:grpSpPr>
          <p:grpSp>
            <p:nvGrpSpPr>
              <p:cNvPr id="11" name="Group 10">
                <a:extLst>
                  <a:ext uri="{FF2B5EF4-FFF2-40B4-BE49-F238E27FC236}">
                    <a16:creationId xmlns:a16="http://schemas.microsoft.com/office/drawing/2014/main" id="{E7505331-BC1F-819E-1F6B-2CF1D2C3EE2E}"/>
                  </a:ext>
                </a:extLst>
              </p:cNvPr>
              <p:cNvGrpSpPr/>
              <p:nvPr/>
            </p:nvGrpSpPr>
            <p:grpSpPr>
              <a:xfrm>
                <a:off x="2736788" y="3298219"/>
                <a:ext cx="3993745" cy="1371600"/>
                <a:chOff x="2582547" y="2585954"/>
                <a:chExt cx="3993745" cy="1371600"/>
              </a:xfrm>
            </p:grpSpPr>
            <p:pic>
              <p:nvPicPr>
                <p:cNvPr id="8" name="圖片 44" descr="一張含有 條紋, 設計 的圖片&#10;&#10;自動產生的描述">
                  <a:extLst>
                    <a:ext uri="{FF2B5EF4-FFF2-40B4-BE49-F238E27FC236}">
                      <a16:creationId xmlns:a16="http://schemas.microsoft.com/office/drawing/2014/main" id="{6A71897C-3066-143F-0F34-3D687598AE2B}"/>
                    </a:ext>
                  </a:extLst>
                </p:cNvPr>
                <p:cNvPicPr>
                  <a:picLocks noChangeAspect="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04692" y="2585954"/>
                  <a:ext cx="1371600" cy="1371600"/>
                </a:xfrm>
                <a:prstGeom prst="rect">
                  <a:avLst/>
                </a:prstGeom>
              </p:spPr>
            </p:pic>
            <p:pic>
              <p:nvPicPr>
                <p:cNvPr id="9" name="圖片 45" descr="一張含有 寫生, 藝術, 設計, 黑與白 的圖片&#10;&#10;自動產生的描述">
                  <a:extLst>
                    <a:ext uri="{FF2B5EF4-FFF2-40B4-BE49-F238E27FC236}">
                      <a16:creationId xmlns:a16="http://schemas.microsoft.com/office/drawing/2014/main" id="{D1F9EBAB-BC72-999C-F078-42464A29FEDC}"/>
                    </a:ext>
                  </a:extLst>
                </p:cNvPr>
                <p:cNvPicPr>
                  <a:picLocks noChangeAspect="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82547" y="2585954"/>
                  <a:ext cx="1371600" cy="1371600"/>
                </a:xfrm>
                <a:prstGeom prst="rect">
                  <a:avLst/>
                </a:prstGeom>
              </p:spPr>
            </p:pic>
            <p:pic>
              <p:nvPicPr>
                <p:cNvPr id="10" name="圖片 57">
                  <a:extLst>
                    <a:ext uri="{FF2B5EF4-FFF2-40B4-BE49-F238E27FC236}">
                      <a16:creationId xmlns:a16="http://schemas.microsoft.com/office/drawing/2014/main" id="{C80CA754-05BA-5DC2-CC4B-661F36E43D79}"/>
                    </a:ext>
                  </a:extLst>
                </p:cNvPr>
                <p:cNvPicPr>
                  <a:picLocks noChangeAspect="1"/>
                </p:cNvPicPr>
                <p:nvPr/>
              </p:nvPicPr>
              <p:blipFill>
                <a:blip r:embed="rId28" cstate="print">
                  <a:clrChange>
                    <a:clrFrom>
                      <a:srgbClr val="FFFFFF"/>
                    </a:clrFrom>
                    <a:clrTo>
                      <a:srgbClr val="FFFFFF">
                        <a:alpha val="0"/>
                      </a:srgbClr>
                    </a:clrTo>
                  </a:clrChange>
                  <a:duotone>
                    <a:srgbClr val="F14124">
                      <a:shade val="45000"/>
                      <a:satMod val="135000"/>
                    </a:srgbClr>
                    <a:prstClr val="white"/>
                  </a:duotone>
                  <a:extLst>
                    <a:ext uri="{28A0092B-C50C-407E-A947-70E740481C1C}">
                      <a14:useLocalDpi xmlns:a14="http://schemas.microsoft.com/office/drawing/2010/main"/>
                    </a:ext>
                  </a:extLst>
                </a:blip>
                <a:srcRect/>
                <a:stretch/>
              </p:blipFill>
              <p:spPr>
                <a:xfrm>
                  <a:off x="3893620" y="2585954"/>
                  <a:ext cx="1371600" cy="1370138"/>
                </a:xfrm>
                <a:prstGeom prst="rect">
                  <a:avLst/>
                </a:prstGeom>
              </p:spPr>
            </p:pic>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DFF047B3-11F2-C3A9-344C-246FFD27DF19}"/>
                      </a:ext>
                    </a:extLst>
                  </p:cNvPr>
                  <p:cNvSpPr txBox="1"/>
                  <p:nvPr/>
                </p:nvSpPr>
                <p:spPr>
                  <a:xfrm>
                    <a:off x="3774645" y="4579615"/>
                    <a:ext cx="1717685"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r>
                            <m:rPr>
                              <m:sty m:val="p"/>
                            </m:rPr>
                            <a:rPr kumimoji="0" lang="en-US" sz="1400" b="0" i="0" u="none" strike="noStrike" kern="1200" cap="none" spc="0" normalizeH="0" baseline="0" noProof="0" smtClean="0">
                              <a:ln>
                                <a:noFill/>
                              </a:ln>
                              <a:solidFill>
                                <a:srgbClr val="A04942"/>
                              </a:solidFill>
                              <a:effectLst/>
                              <a:uLnTx/>
                              <a:uFillTx/>
                              <a:latin typeface="Cambria Math" panose="02040503050406030204" pitchFamily="18" charset="0"/>
                              <a:ea typeface="Cambria Math" panose="02040503050406030204" pitchFamily="18" charset="0"/>
                              <a:cs typeface="+mn-cs"/>
                            </a:rPr>
                            <m:t>Anisotropic</m:t>
                          </m:r>
                          <m:r>
                            <a:rPr kumimoji="0" lang="en-US" sz="1400" b="0" i="0" u="none" strike="noStrike" kern="1200" cap="none" spc="0" normalizeH="0" baseline="0" noProof="0" smtClean="0">
                              <a:ln>
                                <a:noFill/>
                              </a:ln>
                              <a:solidFill>
                                <a:srgbClr val="A04942"/>
                              </a:solidFill>
                              <a:effectLst/>
                              <a:uLnTx/>
                              <a:uFillTx/>
                              <a:latin typeface="Cambria Math" panose="02040503050406030204" pitchFamily="18" charset="0"/>
                              <a:ea typeface="Cambria Math" panose="02040503050406030204" pitchFamily="18" charset="0"/>
                              <a:cs typeface="+mn-cs"/>
                            </a:rPr>
                            <m:t> </m:t>
                          </m:r>
                          <m:r>
                            <m:rPr>
                              <m:sty m:val="p"/>
                            </m:rPr>
                            <a:rPr kumimoji="0" lang="en-US" sz="1400" b="0" i="0" u="none" strike="noStrike" kern="1200" cap="none" spc="0" normalizeH="0" baseline="0" noProof="0" smtClean="0">
                              <a:ln>
                                <a:noFill/>
                              </a:ln>
                              <a:solidFill>
                                <a:srgbClr val="A04942"/>
                              </a:solidFill>
                              <a:effectLst/>
                              <a:uLnTx/>
                              <a:uFillTx/>
                              <a:latin typeface="Cambria Math" panose="02040503050406030204" pitchFamily="18" charset="0"/>
                              <a:ea typeface="Cambria Math" panose="02040503050406030204" pitchFamily="18" charset="0"/>
                              <a:cs typeface="+mn-cs"/>
                            </a:rPr>
                            <m:t>Wave</m:t>
                          </m:r>
                          <m:r>
                            <a:rPr kumimoji="0" lang="en-US" sz="1400" b="0" i="0" u="none" strike="noStrike" kern="1200" cap="none" spc="0" normalizeH="0" baseline="0" noProof="0" smtClean="0">
                              <a:ln>
                                <a:noFill/>
                              </a:ln>
                              <a:solidFill>
                                <a:srgbClr val="A04942"/>
                              </a:solidFill>
                              <a:effectLst/>
                              <a:uLnTx/>
                              <a:uFillTx/>
                              <a:latin typeface="Cambria Math" panose="02040503050406030204" pitchFamily="18" charset="0"/>
                              <a:ea typeface="Cambria Math" panose="02040503050406030204" pitchFamily="18" charset="0"/>
                              <a:cs typeface="+mn-cs"/>
                            </a:rPr>
                            <m:t> </m:t>
                          </m:r>
                          <m:r>
                            <m:rPr>
                              <m:sty m:val="p"/>
                            </m:rPr>
                            <a:rPr kumimoji="0" lang="en-US" sz="1400" b="0" i="0" u="none" strike="noStrike" kern="1200" cap="none" spc="0" normalizeH="0" baseline="0" noProof="0" smtClean="0">
                              <a:ln>
                                <a:noFill/>
                              </a:ln>
                              <a:solidFill>
                                <a:srgbClr val="A04942"/>
                              </a:solidFill>
                              <a:effectLst/>
                              <a:uLnTx/>
                              <a:uFillTx/>
                              <a:latin typeface="Cambria Math" panose="02040503050406030204" pitchFamily="18" charset="0"/>
                              <a:ea typeface="Cambria Math" panose="02040503050406030204" pitchFamily="18" charset="0"/>
                              <a:cs typeface="+mn-cs"/>
                            </a:rPr>
                            <m:t>Field</m:t>
                          </m:r>
                        </m:oMath>
                      </m:oMathPara>
                    </a14:m>
                    <a:endParaRPr kumimoji="0" lang="en-US" sz="1400" b="0" i="0" u="none" strike="noStrike" kern="1200" cap="none" spc="0" normalizeH="0" baseline="0" noProof="0" dirty="0">
                      <a:ln>
                        <a:noFill/>
                      </a:ln>
                      <a:solidFill>
                        <a:srgbClr val="A04942"/>
                      </a:solidFill>
                      <a:effectLst/>
                      <a:uLnTx/>
                      <a:uFillTx/>
                      <a:latin typeface="Arial" charset="0"/>
                      <a:ea typeface="+mn-ea"/>
                      <a:cs typeface="Arial" charset="0"/>
                    </a:endParaRPr>
                  </a:p>
                </p:txBody>
              </p:sp>
            </mc:Choice>
            <mc:Fallback xmlns="">
              <p:sp>
                <p:nvSpPr>
                  <p:cNvPr id="47" name="TextBox 46">
                    <a:extLst>
                      <a:ext uri="{FF2B5EF4-FFF2-40B4-BE49-F238E27FC236}">
                        <a16:creationId xmlns:a16="http://schemas.microsoft.com/office/drawing/2014/main" id="{6EB7461E-E718-A5AA-DFD1-C67263D671E6}"/>
                      </a:ext>
                    </a:extLst>
                  </p:cNvPr>
                  <p:cNvSpPr txBox="1">
                    <a:spLocks noRot="1" noChangeAspect="1" noMove="1" noResize="1" noEditPoints="1" noAdjustHandles="1" noChangeArrowheads="1" noChangeShapeType="1" noTextEdit="1"/>
                  </p:cNvSpPr>
                  <p:nvPr/>
                </p:nvSpPr>
                <p:spPr>
                  <a:xfrm>
                    <a:off x="3774645" y="4579615"/>
                    <a:ext cx="1717685" cy="307777"/>
                  </a:xfrm>
                  <a:prstGeom prst="rect">
                    <a:avLst/>
                  </a:prstGeom>
                  <a:blipFill>
                    <a:blip r:embed="rId29"/>
                    <a:stretch>
                      <a:fillRect r="-12057" b="-7843"/>
                    </a:stretch>
                  </a:blipFill>
                </p:spPr>
                <p:txBody>
                  <a:bodyPr/>
                  <a:lstStyle/>
                  <a:p>
                    <a:r>
                      <a:rPr lang="en-US">
                        <a:noFill/>
                      </a:rPr>
                      <a:t> </a:t>
                    </a:r>
                  </a:p>
                </p:txBody>
              </p:sp>
            </mc:Fallback>
          </mc:AlternateContent>
        </p:grpSp>
        <p:sp>
          <p:nvSpPr>
            <p:cNvPr id="26" name="TextBox 25">
              <a:extLst>
                <a:ext uri="{FF2B5EF4-FFF2-40B4-BE49-F238E27FC236}">
                  <a16:creationId xmlns:a16="http://schemas.microsoft.com/office/drawing/2014/main" id="{369122A2-2E39-9A95-4A0F-833006014089}"/>
                </a:ext>
              </a:extLst>
            </p:cNvPr>
            <p:cNvSpPr txBox="1"/>
            <p:nvPr/>
          </p:nvSpPr>
          <p:spPr>
            <a:xfrm>
              <a:off x="2976476" y="4586330"/>
              <a:ext cx="813474" cy="307777"/>
            </a:xfrm>
            <a:prstGeom prst="rect">
              <a:avLst/>
            </a:prstGeom>
            <a:noFill/>
          </p:spPr>
          <p:txBody>
            <a:bodyPr wrap="square">
              <a:spAutoFit/>
            </a:bodyPr>
            <a:lstStyle/>
            <a:p>
              <a:r>
                <a:rPr kumimoji="0" lang="en-US" sz="1400" b="0" i="0" u="none" strike="noStrike" kern="1200" cap="none" spc="0" normalizeH="0" noProof="0" dirty="0">
                  <a:ln>
                    <a:noFill/>
                  </a:ln>
                  <a:solidFill>
                    <a:srgbClr val="000000"/>
                  </a:solidFill>
                  <a:effectLst/>
                  <a:uLnTx/>
                  <a:uFillTx/>
                  <a:latin typeface="Cambria Math" panose="02040503050406030204" pitchFamily="18" charset="0"/>
                  <a:ea typeface="Cambria Math" panose="02040503050406030204" pitchFamily="18" charset="0"/>
                  <a:cs typeface="+mn-cs"/>
                </a:rPr>
                <a:t>Sponge</a:t>
              </a:r>
              <a:endParaRPr lang="en-US" sz="1400" dirty="0">
                <a:latin typeface="Cambria Math" panose="02040503050406030204" pitchFamily="18" charset="0"/>
                <a:ea typeface="Cambria Math" panose="02040503050406030204" pitchFamily="18" charset="0"/>
              </a:endParaRPr>
            </a:p>
          </p:txBody>
        </p:sp>
        <p:sp>
          <p:nvSpPr>
            <p:cNvPr id="18" name="TextBox 17">
              <a:extLst>
                <a:ext uri="{FF2B5EF4-FFF2-40B4-BE49-F238E27FC236}">
                  <a16:creationId xmlns:a16="http://schemas.microsoft.com/office/drawing/2014/main" id="{33C40719-48D2-37DE-3571-1C9F750AE3AB}"/>
                </a:ext>
              </a:extLst>
            </p:cNvPr>
            <p:cNvSpPr txBox="1"/>
            <p:nvPr/>
          </p:nvSpPr>
          <p:spPr>
            <a:xfrm>
              <a:off x="5737645" y="4586330"/>
              <a:ext cx="889837"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dirty="0">
                  <a:solidFill>
                    <a:srgbClr val="000000"/>
                  </a:solidFill>
                  <a:latin typeface="Cambria Math" panose="02040503050406030204" pitchFamily="18" charset="0"/>
                  <a:ea typeface="Cambria Math" panose="02040503050406030204" pitchFamily="18" charset="0"/>
                </a:rPr>
                <a:t>L</a:t>
              </a:r>
              <a:r>
                <a:rPr kumimoji="0" lang="en-US" sz="1400" b="0" i="0" u="none" strike="noStrike" kern="1200" cap="none" spc="0" normalizeH="0" baseline="0" noProof="0" dirty="0" err="1">
                  <a:ln>
                    <a:noFill/>
                  </a:ln>
                  <a:solidFill>
                    <a:srgbClr val="000000"/>
                  </a:solidFill>
                  <a:effectLst/>
                  <a:uLnTx/>
                  <a:uFillTx/>
                  <a:latin typeface="Cambria Math" panose="02040503050406030204" pitchFamily="18" charset="0"/>
                  <a:ea typeface="Cambria Math" panose="02040503050406030204" pitchFamily="18" charset="0"/>
                  <a:cs typeface="Arial" charset="0"/>
                </a:rPr>
                <a:t>amellar</a:t>
              </a:r>
              <a:endParaRPr kumimoji="0" lang="en-US" sz="1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charset="0"/>
              </a:endParaRPr>
            </a:p>
          </p:txBody>
        </p:sp>
      </p:grpSp>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F557F8D2-C88A-5BCA-3B4C-584CA77860AF}"/>
                  </a:ext>
                </a:extLst>
              </p:cNvPr>
              <p:cNvGraphicFramePr>
                <a:graphicFrameLocks noGrp="1"/>
              </p:cNvGraphicFramePr>
              <p:nvPr>
                <p:extLst>
                  <p:ext uri="{D42A27DB-BD31-4B8C-83A1-F6EECF244321}">
                    <p14:modId xmlns:p14="http://schemas.microsoft.com/office/powerpoint/2010/main" val="4005525380"/>
                  </p:ext>
                </p:extLst>
              </p:nvPr>
            </p:nvGraphicFramePr>
            <p:xfrm>
              <a:off x="328674" y="1157833"/>
              <a:ext cx="11706084" cy="2181454"/>
            </p:xfrm>
            <a:graphic>
              <a:graphicData uri="http://schemas.openxmlformats.org/drawingml/2006/table">
                <a:tbl>
                  <a:tblPr firstRow="1" bandRow="1">
                    <a:tableStyleId>{5C22544A-7EE6-4342-B048-85BDC9FD1C3A}</a:tableStyleId>
                  </a:tblPr>
                  <a:tblGrid>
                    <a:gridCol w="2761998">
                      <a:extLst>
                        <a:ext uri="{9D8B030D-6E8A-4147-A177-3AD203B41FA5}">
                          <a16:colId xmlns:a16="http://schemas.microsoft.com/office/drawing/2014/main" val="3468007520"/>
                        </a:ext>
                      </a:extLst>
                    </a:gridCol>
                    <a:gridCol w="5042058">
                      <a:extLst>
                        <a:ext uri="{9D8B030D-6E8A-4147-A177-3AD203B41FA5}">
                          <a16:colId xmlns:a16="http://schemas.microsoft.com/office/drawing/2014/main" val="1156989025"/>
                        </a:ext>
                      </a:extLst>
                    </a:gridCol>
                    <a:gridCol w="3902028">
                      <a:extLst>
                        <a:ext uri="{9D8B030D-6E8A-4147-A177-3AD203B41FA5}">
                          <a16:colId xmlns:a16="http://schemas.microsoft.com/office/drawing/2014/main" val="2349057671"/>
                        </a:ext>
                      </a:extLst>
                    </a:gridCol>
                  </a:tblGrid>
                  <a:tr h="399920">
                    <a:tc>
                      <a:txBody>
                        <a:bodyPr/>
                        <a:lstStyle/>
                        <a:p>
                          <a:pPr algn="ctr"/>
                          <a:endParaRPr lang="en-US" sz="1200" dirty="0"/>
                        </a:p>
                      </a:txBody>
                      <a:tcPr/>
                    </a:tc>
                    <a:tc>
                      <a:txBody>
                        <a:bodyPr/>
                        <a:lstStyle/>
                        <a:p>
                          <a:pPr algn="ctr"/>
                          <a:r>
                            <a:rPr lang="en-US" sz="1200" b="1" dirty="0">
                              <a:solidFill>
                                <a:schemeClr val="tx1"/>
                              </a:solidFill>
                            </a:rPr>
                            <a:t>Interacting Systems</a:t>
                          </a:r>
                        </a:p>
                      </a:txBody>
                      <a:tcPr/>
                    </a:tc>
                    <a:tc>
                      <a:txBody>
                        <a:bodyPr/>
                        <a:lstStyle/>
                        <a:p>
                          <a:pPr algn="ctr"/>
                          <a:r>
                            <a:rPr lang="en-US" sz="1200" b="1" dirty="0">
                              <a:solidFill>
                                <a:schemeClr val="tx1"/>
                              </a:solidFill>
                            </a:rPr>
                            <a:t>Non-interacting Systems</a:t>
                          </a:r>
                        </a:p>
                      </a:txBody>
                      <a:tcPr/>
                    </a:tc>
                    <a:extLst>
                      <a:ext uri="{0D108BD9-81ED-4DB2-BD59-A6C34878D82A}">
                        <a16:rowId xmlns:a16="http://schemas.microsoft.com/office/drawing/2014/main" val="3027049949"/>
                      </a:ext>
                    </a:extLst>
                  </a:tr>
                  <a:tr h="409934">
                    <a:tc rowSpan="4">
                      <a:txBody>
                        <a:bodyPr/>
                        <a:lstStyle/>
                        <a:p>
                          <a:pPr algn="ctr"/>
                          <a:r>
                            <a:rPr lang="en-US" sz="1200" b="1" dirty="0"/>
                            <a:t>Quiescent States</a:t>
                          </a:r>
                        </a:p>
                      </a:txBody>
                      <a:tcPr/>
                    </a:tc>
                    <a:tc rowSpan="2">
                      <a:txBody>
                        <a:bodyPr/>
                        <a:lstStyle/>
                        <a:p>
                          <a:pPr algn="l"/>
                          <a14:m>
                            <m:oMath xmlns:m="http://schemas.openxmlformats.org/officeDocument/2006/math">
                              <m:r>
                                <a:rPr lang="en-US" sz="1200" i="1" dirty="0" smtClean="0">
                                  <a:latin typeface="Cambria Math" panose="02040503050406030204" pitchFamily="18" charset="0"/>
                                </a:rPr>
                                <m:t>𝑉</m:t>
                              </m:r>
                              <m:r>
                                <a:rPr lang="en-US" sz="1200" i="1" dirty="0" smtClean="0">
                                  <a:latin typeface="Cambria Math" panose="02040503050406030204" pitchFamily="18" charset="0"/>
                                </a:rPr>
                                <m:t>(</m:t>
                              </m:r>
                              <m:r>
                                <a:rPr lang="en-US" sz="1200" i="1" dirty="0" smtClean="0">
                                  <a:latin typeface="Cambria Math" panose="02040503050406030204" pitchFamily="18" charset="0"/>
                                </a:rPr>
                                <m:t>𝑟</m:t>
                              </m:r>
                              <m:r>
                                <a:rPr lang="en-US" sz="1200" i="1" dirty="0" smtClean="0">
                                  <a:latin typeface="Cambria Math" panose="02040503050406030204" pitchFamily="18" charset="0"/>
                                </a:rPr>
                                <m:t>) </m:t>
                              </m:r>
                            </m:oMath>
                          </a14:m>
                          <a:r>
                            <a:rPr lang="en-US" sz="1200" dirty="0"/>
                            <a:t>of colloidal suspensions inverted by GPR, CNN, KAN. [7-10]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Conformation of general di-block copolymers inverted by GPR. [13]</a:t>
                          </a:r>
                        </a:p>
                      </a:txBody>
                      <a:tcPr/>
                    </a:tc>
                    <a:extLst>
                      <a:ext uri="{0D108BD9-81ED-4DB2-BD59-A6C34878D82A}">
                        <a16:rowId xmlns:a16="http://schemas.microsoft.com/office/drawing/2014/main" val="4018316356"/>
                      </a:ext>
                    </a:extLst>
                  </a:tr>
                  <a:tr h="129236">
                    <a:tc vMerge="1">
                      <a:txBody>
                        <a:bodyPr/>
                        <a:lstStyle/>
                        <a:p>
                          <a:endParaRPr lang="en-US"/>
                        </a:p>
                      </a:txBody>
                      <a:tcPr/>
                    </a:tc>
                    <a:tc vMerge="1">
                      <a:txBody>
                        <a:bodyPr/>
                        <a:lstStyle/>
                        <a:p>
                          <a:endParaRPr lang="en-US"/>
                        </a:p>
                      </a:txBody>
                      <a:tcPr/>
                    </a:tc>
                    <a:tc rowSpan="2">
                      <a:txBody>
                        <a:bodyPr/>
                        <a:lstStyle/>
                        <a:p>
                          <a:pPr algn="l"/>
                          <a14:m>
                            <m:oMath xmlns:m="http://schemas.openxmlformats.org/officeDocument/2006/math">
                              <m:r>
                                <a:rPr lang="en-US" sz="1200" i="1" smtClean="0">
                                  <a:latin typeface="Cambria Math" panose="02040503050406030204" pitchFamily="18" charset="0"/>
                                  <a:ea typeface="Cambria Math" panose="02040503050406030204" pitchFamily="18" charset="0"/>
                                </a:rPr>
                                <m:t>∆</m:t>
                              </m:r>
                              <m:r>
                                <a:rPr lang="en-US" sz="1200" i="1" smtClean="0">
                                  <a:latin typeface="Cambria Math" panose="02040503050406030204" pitchFamily="18" charset="0"/>
                                  <a:ea typeface="Cambria Math" panose="02040503050406030204" pitchFamily="18" charset="0"/>
                                </a:rPr>
                                <m:t>𝜌</m:t>
                              </m:r>
                              <m:d>
                                <m:dPr>
                                  <m:ctrlPr>
                                    <a:rPr lang="en-US" sz="1200" i="1" smtClean="0">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𝑟</m:t>
                                  </m:r>
                                </m:e>
                              </m:d>
                            </m:oMath>
                          </a14:m>
                          <a:r>
                            <a:rPr lang="en-US" sz="1200" dirty="0"/>
                            <a:t> of particulate</a:t>
                          </a:r>
                          <a:r>
                            <a:rPr lang="en-US" sz="1200" baseline="0" dirty="0"/>
                            <a:t> systems inverted by </a:t>
                          </a:r>
                          <a:r>
                            <a:rPr lang="en-US" sz="1200" baseline="0" dirty="0" err="1"/>
                            <a:t>PhaseLift</a:t>
                          </a:r>
                          <a:r>
                            <a:rPr lang="en-US" sz="1200" baseline="0" dirty="0"/>
                            <a:t> and  basis expansion. [14-15]</a:t>
                          </a:r>
                          <a:endParaRPr lang="en-US" sz="1200" dirty="0"/>
                        </a:p>
                      </a:txBody>
                      <a:tcPr/>
                    </a:tc>
                    <a:extLst>
                      <a:ext uri="{0D108BD9-81ED-4DB2-BD59-A6C34878D82A}">
                        <a16:rowId xmlns:a16="http://schemas.microsoft.com/office/drawing/2014/main" val="3032999621"/>
                      </a:ext>
                    </a:extLst>
                  </a:tr>
                  <a:tr h="280698">
                    <a:tc vMerge="1">
                      <a:txBody>
                        <a:bodyPr/>
                        <a:lstStyle/>
                        <a:p>
                          <a:endParaRPr lang="en-US"/>
                        </a:p>
                      </a:txBody>
                      <a:tcPr/>
                    </a:tc>
                    <a:tc rowSpan="2">
                      <a:txBody>
                        <a:bodyPr/>
                        <a:lstStyle/>
                        <a:p>
                          <a:r>
                            <a:rPr lang="en-US" sz="1200" dirty="0"/>
                            <a:t>Conformation of lyotropic phases inverted by CNN. [11-12]</a:t>
                          </a:r>
                        </a:p>
                      </a:txBody>
                      <a:tcPr/>
                    </a:tc>
                    <a:tc vMerge="1">
                      <a:txBody>
                        <a:bodyPr/>
                        <a:lstStyle/>
                        <a:p>
                          <a:pPr algn="l"/>
                          <a:endParaRPr lang="en-US" sz="1400" dirty="0"/>
                        </a:p>
                      </a:txBody>
                      <a:tcPr/>
                    </a:tc>
                    <a:extLst>
                      <a:ext uri="{0D108BD9-81ED-4DB2-BD59-A6C34878D82A}">
                        <a16:rowId xmlns:a16="http://schemas.microsoft.com/office/drawing/2014/main" val="1567273325"/>
                      </a:ext>
                    </a:extLst>
                  </a:tr>
                  <a:tr h="409934">
                    <a:tc vMerge="1">
                      <a:txBody>
                        <a:bodyPr/>
                        <a:lstStyle/>
                        <a:p>
                          <a:endParaRPr lang="en-US"/>
                        </a:p>
                      </a:txBody>
                      <a:tcPr/>
                    </a:tc>
                    <a:tc vMerge="1">
                      <a:txBody>
                        <a:bodyPr/>
                        <a:lstStyle/>
                        <a:p>
                          <a:endParaRPr lang="en-US"/>
                        </a:p>
                      </a:txBody>
                      <a:tcPr/>
                    </a:tc>
                    <a:tc>
                      <a:txBody>
                        <a:bodyPr/>
                        <a:lstStyle/>
                        <a:p>
                          <a:pPr algn="l"/>
                          <a:r>
                            <a:rPr lang="en-US" sz="1200" dirty="0"/>
                            <a:t>Size distribution function inverted by central moment expansion. [16]</a:t>
                          </a:r>
                        </a:p>
                      </a:txBody>
                      <a:tcPr/>
                    </a:tc>
                    <a:extLst>
                      <a:ext uri="{0D108BD9-81ED-4DB2-BD59-A6C34878D82A}">
                        <a16:rowId xmlns:a16="http://schemas.microsoft.com/office/drawing/2014/main" val="1994605456"/>
                      </a:ext>
                    </a:extLst>
                  </a:tr>
                  <a:tr h="409934">
                    <a:tc>
                      <a:txBody>
                        <a:bodyPr/>
                        <a:lstStyle/>
                        <a:p>
                          <a:pPr algn="ctr"/>
                          <a:r>
                            <a:rPr lang="en-US" sz="1200" b="1" dirty="0"/>
                            <a:t>Mechanically Driven States</a:t>
                          </a:r>
                        </a:p>
                      </a:txBody>
                      <a:tcPr/>
                    </a:tc>
                    <a:tc gridSpan="2">
                      <a:txBody>
                        <a:bodyPr/>
                        <a:lstStyle/>
                        <a:p>
                          <a:pPr algn="l"/>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charset="0"/>
                            </a:rPr>
                            <a:t>Reconstructing distorted microstructure by eigen-decomposition. [17]</a:t>
                          </a:r>
                          <a:endParaRPr lang="en-US" sz="1200" dirty="0"/>
                        </a:p>
                      </a:txBody>
                      <a:tcPr/>
                    </a:tc>
                    <a:tc hMerge="1">
                      <a:txBody>
                        <a:bodyPr/>
                        <a:lstStyle/>
                        <a:p>
                          <a:pPr algn="ctr"/>
                          <a:endParaRPr lang="en-US" sz="1400" dirty="0"/>
                        </a:p>
                      </a:txBody>
                      <a:tcPr/>
                    </a:tc>
                    <a:extLst>
                      <a:ext uri="{0D108BD9-81ED-4DB2-BD59-A6C34878D82A}">
                        <a16:rowId xmlns:a16="http://schemas.microsoft.com/office/drawing/2014/main" val="2918288242"/>
                      </a:ext>
                    </a:extLst>
                  </a:tr>
                </a:tbl>
              </a:graphicData>
            </a:graphic>
          </p:graphicFrame>
        </mc:Choice>
        <mc:Fallback xmlns="">
          <p:graphicFrame>
            <p:nvGraphicFramePr>
              <p:cNvPr id="12" name="Table 11">
                <a:extLst>
                  <a:ext uri="{FF2B5EF4-FFF2-40B4-BE49-F238E27FC236}">
                    <a16:creationId xmlns:a16="http://schemas.microsoft.com/office/drawing/2014/main" id="{F557F8D2-C88A-5BCA-3B4C-584CA77860AF}"/>
                  </a:ext>
                </a:extLst>
              </p:cNvPr>
              <p:cNvGraphicFramePr>
                <a:graphicFrameLocks noGrp="1"/>
              </p:cNvGraphicFramePr>
              <p:nvPr>
                <p:extLst>
                  <p:ext uri="{D42A27DB-BD31-4B8C-83A1-F6EECF244321}">
                    <p14:modId xmlns:p14="http://schemas.microsoft.com/office/powerpoint/2010/main" val="4005525380"/>
                  </p:ext>
                </p:extLst>
              </p:nvPr>
            </p:nvGraphicFramePr>
            <p:xfrm>
              <a:off x="328674" y="1157833"/>
              <a:ext cx="11706084" cy="2181454"/>
            </p:xfrm>
            <a:graphic>
              <a:graphicData uri="http://schemas.openxmlformats.org/drawingml/2006/table">
                <a:tbl>
                  <a:tblPr firstRow="1" bandRow="1">
                    <a:tableStyleId>{5C22544A-7EE6-4342-B048-85BDC9FD1C3A}</a:tableStyleId>
                  </a:tblPr>
                  <a:tblGrid>
                    <a:gridCol w="2761998">
                      <a:extLst>
                        <a:ext uri="{9D8B030D-6E8A-4147-A177-3AD203B41FA5}">
                          <a16:colId xmlns:a16="http://schemas.microsoft.com/office/drawing/2014/main" val="3468007520"/>
                        </a:ext>
                      </a:extLst>
                    </a:gridCol>
                    <a:gridCol w="5042058">
                      <a:extLst>
                        <a:ext uri="{9D8B030D-6E8A-4147-A177-3AD203B41FA5}">
                          <a16:colId xmlns:a16="http://schemas.microsoft.com/office/drawing/2014/main" val="1156989025"/>
                        </a:ext>
                      </a:extLst>
                    </a:gridCol>
                    <a:gridCol w="3902028">
                      <a:extLst>
                        <a:ext uri="{9D8B030D-6E8A-4147-A177-3AD203B41FA5}">
                          <a16:colId xmlns:a16="http://schemas.microsoft.com/office/drawing/2014/main" val="2349057671"/>
                        </a:ext>
                      </a:extLst>
                    </a:gridCol>
                  </a:tblGrid>
                  <a:tr h="399920">
                    <a:tc>
                      <a:txBody>
                        <a:bodyPr/>
                        <a:lstStyle/>
                        <a:p>
                          <a:pPr algn="ctr"/>
                          <a:endParaRPr lang="en-US" sz="1200" dirty="0"/>
                        </a:p>
                      </a:txBody>
                      <a:tcPr/>
                    </a:tc>
                    <a:tc>
                      <a:txBody>
                        <a:bodyPr/>
                        <a:lstStyle/>
                        <a:p>
                          <a:pPr algn="ctr"/>
                          <a:r>
                            <a:rPr lang="en-US" sz="1200" b="1" dirty="0">
                              <a:solidFill>
                                <a:schemeClr val="tx1"/>
                              </a:solidFill>
                            </a:rPr>
                            <a:t>Interacting Systems</a:t>
                          </a:r>
                        </a:p>
                      </a:txBody>
                      <a:tcPr/>
                    </a:tc>
                    <a:tc>
                      <a:txBody>
                        <a:bodyPr/>
                        <a:lstStyle/>
                        <a:p>
                          <a:pPr algn="ctr"/>
                          <a:r>
                            <a:rPr lang="en-US" sz="1200" b="1" dirty="0">
                              <a:solidFill>
                                <a:schemeClr val="tx1"/>
                              </a:solidFill>
                            </a:rPr>
                            <a:t>Non-interacting Systems</a:t>
                          </a:r>
                        </a:p>
                      </a:txBody>
                      <a:tcPr/>
                    </a:tc>
                    <a:extLst>
                      <a:ext uri="{0D108BD9-81ED-4DB2-BD59-A6C34878D82A}">
                        <a16:rowId xmlns:a16="http://schemas.microsoft.com/office/drawing/2014/main" val="3027049949"/>
                      </a:ext>
                    </a:extLst>
                  </a:tr>
                  <a:tr h="457200">
                    <a:tc rowSpan="4">
                      <a:txBody>
                        <a:bodyPr/>
                        <a:lstStyle/>
                        <a:p>
                          <a:pPr algn="ctr"/>
                          <a:r>
                            <a:rPr lang="en-US" sz="1200" b="1" dirty="0"/>
                            <a:t>Quiescent States</a:t>
                          </a:r>
                        </a:p>
                      </a:txBody>
                      <a:tcPr/>
                    </a:tc>
                    <a:tc rowSpan="2">
                      <a:txBody>
                        <a:bodyPr/>
                        <a:lstStyle/>
                        <a:p>
                          <a:endParaRPr lang="en-US"/>
                        </a:p>
                      </a:txBody>
                      <a:tcPr>
                        <a:blipFill>
                          <a:blip r:embed="rId30"/>
                          <a:stretch>
                            <a:fillRect l="-54831" t="-69792" r="-77899" b="-207292"/>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Conformation of general di-block copolymers inverted by GPR. [13]</a:t>
                          </a:r>
                        </a:p>
                      </a:txBody>
                      <a:tcPr/>
                    </a:tc>
                    <a:extLst>
                      <a:ext uri="{0D108BD9-81ED-4DB2-BD59-A6C34878D82A}">
                        <a16:rowId xmlns:a16="http://schemas.microsoft.com/office/drawing/2014/main" val="4018316356"/>
                      </a:ext>
                    </a:extLst>
                  </a:tr>
                  <a:tr h="129236">
                    <a:tc vMerge="1">
                      <a:txBody>
                        <a:bodyPr/>
                        <a:lstStyle/>
                        <a:p>
                          <a:endParaRPr lang="en-US"/>
                        </a:p>
                      </a:txBody>
                      <a:tcPr/>
                    </a:tc>
                    <a:tc vMerge="1">
                      <a:txBody>
                        <a:bodyPr/>
                        <a:lstStyle/>
                        <a:p>
                          <a:endParaRPr lang="en-US"/>
                        </a:p>
                      </a:txBody>
                      <a:tcPr/>
                    </a:tc>
                    <a:tc rowSpan="2">
                      <a:txBody>
                        <a:bodyPr/>
                        <a:lstStyle/>
                        <a:p>
                          <a:endParaRPr lang="en-US"/>
                        </a:p>
                      </a:txBody>
                      <a:tcPr>
                        <a:blipFill>
                          <a:blip r:embed="rId30"/>
                          <a:stretch>
                            <a:fillRect l="-200000" t="-189333" r="-624" b="-193333"/>
                          </a:stretch>
                        </a:blipFill>
                      </a:tcPr>
                    </a:tc>
                    <a:extLst>
                      <a:ext uri="{0D108BD9-81ED-4DB2-BD59-A6C34878D82A}">
                        <a16:rowId xmlns:a16="http://schemas.microsoft.com/office/drawing/2014/main" val="3032999621"/>
                      </a:ext>
                    </a:extLst>
                  </a:tr>
                  <a:tr h="327964">
                    <a:tc vMerge="1">
                      <a:txBody>
                        <a:bodyPr/>
                        <a:lstStyle/>
                        <a:p>
                          <a:endParaRPr lang="en-US"/>
                        </a:p>
                      </a:txBody>
                      <a:tcPr/>
                    </a:tc>
                    <a:tc rowSpan="2">
                      <a:txBody>
                        <a:bodyPr/>
                        <a:lstStyle/>
                        <a:p>
                          <a:r>
                            <a:rPr lang="en-US" sz="1200" dirty="0"/>
                            <a:t>Conformation of lyotropic phases inverted by CNN. [11-12]</a:t>
                          </a:r>
                        </a:p>
                      </a:txBody>
                      <a:tcPr/>
                    </a:tc>
                    <a:tc vMerge="1">
                      <a:txBody>
                        <a:bodyPr/>
                        <a:lstStyle/>
                        <a:p>
                          <a:pPr algn="l"/>
                          <a:endParaRPr lang="en-US" sz="1400" dirty="0"/>
                        </a:p>
                      </a:txBody>
                      <a:tcPr/>
                    </a:tc>
                    <a:extLst>
                      <a:ext uri="{0D108BD9-81ED-4DB2-BD59-A6C34878D82A}">
                        <a16:rowId xmlns:a16="http://schemas.microsoft.com/office/drawing/2014/main" val="1567273325"/>
                      </a:ext>
                    </a:extLst>
                  </a:tr>
                  <a:tr h="457200">
                    <a:tc vMerge="1">
                      <a:txBody>
                        <a:bodyPr/>
                        <a:lstStyle/>
                        <a:p>
                          <a:endParaRPr lang="en-US"/>
                        </a:p>
                      </a:txBody>
                      <a:tcPr/>
                    </a:tc>
                    <a:tc vMerge="1">
                      <a:txBody>
                        <a:bodyPr/>
                        <a:lstStyle/>
                        <a:p>
                          <a:endParaRPr lang="en-US"/>
                        </a:p>
                      </a:txBody>
                      <a:tcPr/>
                    </a:tc>
                    <a:tc>
                      <a:txBody>
                        <a:bodyPr/>
                        <a:lstStyle/>
                        <a:p>
                          <a:pPr algn="l"/>
                          <a:r>
                            <a:rPr lang="en-US" sz="1200" dirty="0"/>
                            <a:t>Size distribution function inverted by central moment expansion. [16]</a:t>
                          </a:r>
                        </a:p>
                      </a:txBody>
                      <a:tcPr/>
                    </a:tc>
                    <a:extLst>
                      <a:ext uri="{0D108BD9-81ED-4DB2-BD59-A6C34878D82A}">
                        <a16:rowId xmlns:a16="http://schemas.microsoft.com/office/drawing/2014/main" val="1994605456"/>
                      </a:ext>
                    </a:extLst>
                  </a:tr>
                  <a:tr h="409934">
                    <a:tc>
                      <a:txBody>
                        <a:bodyPr/>
                        <a:lstStyle/>
                        <a:p>
                          <a:pPr algn="ctr"/>
                          <a:r>
                            <a:rPr lang="en-US" sz="1200" b="1" dirty="0"/>
                            <a:t>Mechanically Driven States</a:t>
                          </a:r>
                        </a:p>
                      </a:txBody>
                      <a:tcPr/>
                    </a:tc>
                    <a:tc gridSpan="2">
                      <a:txBody>
                        <a:bodyPr/>
                        <a:lstStyle/>
                        <a:p>
                          <a:pPr algn="l"/>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charset="0"/>
                            </a:rPr>
                            <a:t>Reconstructing distorted microstructure by eigen-decomposition. [17]</a:t>
                          </a:r>
                          <a:endParaRPr lang="en-US" sz="1200" dirty="0"/>
                        </a:p>
                      </a:txBody>
                      <a:tcPr/>
                    </a:tc>
                    <a:tc hMerge="1">
                      <a:txBody>
                        <a:bodyPr/>
                        <a:lstStyle/>
                        <a:p>
                          <a:pPr algn="ctr"/>
                          <a:endParaRPr lang="en-US" sz="1400" dirty="0"/>
                        </a:p>
                      </a:txBody>
                      <a:tcPr/>
                    </a:tc>
                    <a:extLst>
                      <a:ext uri="{0D108BD9-81ED-4DB2-BD59-A6C34878D82A}">
                        <a16:rowId xmlns:a16="http://schemas.microsoft.com/office/drawing/2014/main" val="2918288242"/>
                      </a:ext>
                    </a:extLst>
                  </a:tr>
                </a:tbl>
              </a:graphicData>
            </a:graphic>
          </p:graphicFrame>
        </mc:Fallback>
      </mc:AlternateContent>
    </p:spTree>
    <p:extLst>
      <p:ext uri="{BB962C8B-B14F-4D97-AF65-F5344CB8AC3E}">
        <p14:creationId xmlns:p14="http://schemas.microsoft.com/office/powerpoint/2010/main" val="85040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A2B6A-28E2-8C56-9DE5-952E2A64FB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74C902-FDC8-0F98-1C33-C923AFADC572}"/>
              </a:ext>
            </a:extLst>
          </p:cNvPr>
          <p:cNvSpPr>
            <a:spLocks noGrp="1"/>
          </p:cNvSpPr>
          <p:nvPr>
            <p:ph type="title"/>
          </p:nvPr>
        </p:nvSpPr>
        <p:spPr>
          <a:xfrm>
            <a:off x="429767" y="274320"/>
            <a:ext cx="11430000" cy="480131"/>
          </a:xfrm>
        </p:spPr>
        <p:txBody>
          <a:bodyPr/>
          <a:lstStyle/>
          <a:p>
            <a:r>
              <a:rPr lang="en-US" sz="2800" kern="0" dirty="0">
                <a:effectLst/>
                <a:latin typeface="Calibri" panose="020F0502020204030204" pitchFamily="34" charset="0"/>
                <a:ea typeface="Times New Roman" panose="02020603050405020304" pitchFamily="18" charset="0"/>
              </a:rPr>
              <a:t>credible plans for future AI/ML </a:t>
            </a:r>
            <a:r>
              <a:rPr lang="en-US" sz="2800" kern="0" dirty="0">
                <a:solidFill>
                  <a:srgbClr val="A04942"/>
                </a:solidFill>
                <a:effectLst/>
                <a:latin typeface="Calibri" panose="020F0502020204030204" pitchFamily="34" charset="0"/>
                <a:ea typeface="Times New Roman" panose="02020603050405020304" pitchFamily="18" charset="0"/>
              </a:rPr>
              <a:t>automation</a:t>
            </a:r>
            <a:r>
              <a:rPr lang="en-US" sz="2800" dirty="0"/>
              <a:t> (Q7)</a:t>
            </a:r>
          </a:p>
        </p:txBody>
      </p:sp>
      <p:sp>
        <p:nvSpPr>
          <p:cNvPr id="8" name="Arrow: Down 7">
            <a:extLst>
              <a:ext uri="{FF2B5EF4-FFF2-40B4-BE49-F238E27FC236}">
                <a16:creationId xmlns:a16="http://schemas.microsoft.com/office/drawing/2014/main" id="{6129B2D4-C85E-08CA-932F-42DCAA81C583}"/>
              </a:ext>
            </a:extLst>
          </p:cNvPr>
          <p:cNvSpPr>
            <a:spLocks noChangeAspect="1"/>
          </p:cNvSpPr>
          <p:nvPr/>
        </p:nvSpPr>
        <p:spPr>
          <a:xfrm>
            <a:off x="3805573" y="1332154"/>
            <a:ext cx="146360" cy="228600"/>
          </a:xfrm>
          <a:prstGeom prst="downArrow">
            <a:avLst/>
          </a:prstGeom>
          <a:solidFill>
            <a:schemeClr val="bg1"/>
          </a:solidFill>
          <a:ln w="19050">
            <a:solidFill>
              <a:srgbClr val="A04942"/>
            </a:solidFill>
            <a:miter lim="800000"/>
          </a:ln>
          <a:effectLst/>
          <a:scene3d>
            <a:camera prst="orthographicFront">
              <a:rot lat="0" lon="0" rev="1080000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A04942"/>
              </a:solidFill>
              <a:effectLst/>
              <a:uLnTx/>
              <a:uFillTx/>
              <a:latin typeface="Century Gothic"/>
              <a:ea typeface="+mn-ea"/>
              <a:cs typeface="+mn-cs"/>
            </a:endParaRPr>
          </a:p>
        </p:txBody>
      </p:sp>
      <p:sp>
        <p:nvSpPr>
          <p:cNvPr id="9" name="Arrow: Down 8">
            <a:extLst>
              <a:ext uri="{FF2B5EF4-FFF2-40B4-BE49-F238E27FC236}">
                <a16:creationId xmlns:a16="http://schemas.microsoft.com/office/drawing/2014/main" id="{A12AD9E5-435A-DACF-1F2C-F5A61C2A8B9D}"/>
              </a:ext>
            </a:extLst>
          </p:cNvPr>
          <p:cNvSpPr>
            <a:spLocks noChangeAspect="1"/>
          </p:cNvSpPr>
          <p:nvPr/>
        </p:nvSpPr>
        <p:spPr>
          <a:xfrm>
            <a:off x="940275" y="1332154"/>
            <a:ext cx="146360" cy="228600"/>
          </a:xfrm>
          <a:prstGeom prst="downArrow">
            <a:avLst/>
          </a:prstGeom>
          <a:solidFill>
            <a:schemeClr val="bg1"/>
          </a:solidFill>
          <a:ln w="19050">
            <a:solidFill>
              <a:schemeClr val="tx1"/>
            </a:solidFill>
            <a:miter lim="800000"/>
          </a:ln>
          <a:effectLst/>
          <a:scene3d>
            <a:camera prst="orthographicFront">
              <a:rot lat="0" lon="0" rev="1080000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8F5AD6F-DE9F-2402-FCBA-AAF3BEC98F77}"/>
                  </a:ext>
                </a:extLst>
              </p:cNvPr>
              <p:cNvSpPr txBox="1"/>
              <p:nvPr/>
            </p:nvSpPr>
            <p:spPr>
              <a:xfrm>
                <a:off x="3349105" y="1565723"/>
                <a:ext cx="1134636"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400" b="0" i="0" u="none" strike="noStrike" kern="1200" cap="none" spc="0" normalizeH="0" baseline="0" noProof="0" smtClean="0">
                          <a:ln>
                            <a:noFill/>
                          </a:ln>
                          <a:solidFill>
                            <a:srgbClr val="A04942"/>
                          </a:solidFill>
                          <a:effectLst/>
                          <a:uLnTx/>
                          <a:uFillTx/>
                          <a:latin typeface="Cambria Math" panose="02040503050406030204" pitchFamily="18" charset="0"/>
                          <a:ea typeface="Cambria Math" panose="02040503050406030204" pitchFamily="18" charset="0"/>
                          <a:cs typeface="+mn-cs"/>
                        </a:rPr>
                        <m:t>Prior</m:t>
                      </m:r>
                    </m:oMath>
                  </m:oMathPara>
                </a14:m>
                <a:endParaRPr kumimoji="0" lang="en-US" sz="1400" b="0" i="0" u="none" strike="noStrike" kern="1200" cap="none" spc="0" normalizeH="0" baseline="0" noProof="0" dirty="0">
                  <a:ln>
                    <a:noFill/>
                  </a:ln>
                  <a:solidFill>
                    <a:prstClr val="black"/>
                  </a:solidFill>
                  <a:effectLst/>
                  <a:uLnTx/>
                  <a:uFillTx/>
                </a:endParaRPr>
              </a:p>
            </p:txBody>
          </p:sp>
        </mc:Choice>
        <mc:Fallback xmlns="">
          <p:sp>
            <p:nvSpPr>
              <p:cNvPr id="10" name="TextBox 9">
                <a:extLst>
                  <a:ext uri="{FF2B5EF4-FFF2-40B4-BE49-F238E27FC236}">
                    <a16:creationId xmlns:a16="http://schemas.microsoft.com/office/drawing/2014/main" id="{F8F5AD6F-DE9F-2402-FCBA-AAF3BEC98F77}"/>
                  </a:ext>
                </a:extLst>
              </p:cNvPr>
              <p:cNvSpPr txBox="1">
                <a:spLocks noRot="1" noChangeAspect="1" noMove="1" noResize="1" noEditPoints="1" noAdjustHandles="1" noChangeArrowheads="1" noChangeShapeType="1" noTextEdit="1"/>
              </p:cNvSpPr>
              <p:nvPr/>
            </p:nvSpPr>
            <p:spPr>
              <a:xfrm>
                <a:off x="3349105" y="1565723"/>
                <a:ext cx="1134636" cy="307777"/>
              </a:xfrm>
              <a:prstGeom prst="rect">
                <a:avLst/>
              </a:prstGeom>
              <a:blipFill>
                <a:blip r:embed="rId3"/>
                <a:stretch>
                  <a:fillRect/>
                </a:stretch>
              </a:blipFill>
            </p:spPr>
            <p:txBody>
              <a:bodyPr/>
              <a:lstStyle/>
              <a:p>
                <a:r>
                  <a:rPr lang="en-US">
                    <a:noFill/>
                  </a:rPr>
                  <a:t> </a:t>
                </a:r>
              </a:p>
            </p:txBody>
          </p:sp>
        </mc:Fallback>
      </mc:AlternateContent>
      <p:sp>
        <p:nvSpPr>
          <p:cNvPr id="11" name="Arrow: Down 10">
            <a:extLst>
              <a:ext uri="{FF2B5EF4-FFF2-40B4-BE49-F238E27FC236}">
                <a16:creationId xmlns:a16="http://schemas.microsoft.com/office/drawing/2014/main" id="{B8A9904C-5606-4889-4124-1052C2199010}"/>
              </a:ext>
            </a:extLst>
          </p:cNvPr>
          <p:cNvSpPr>
            <a:spLocks noChangeAspect="1"/>
          </p:cNvSpPr>
          <p:nvPr/>
        </p:nvSpPr>
        <p:spPr>
          <a:xfrm>
            <a:off x="2237171" y="1332154"/>
            <a:ext cx="146360" cy="228600"/>
          </a:xfrm>
          <a:prstGeom prst="downArrow">
            <a:avLst/>
          </a:prstGeom>
          <a:solidFill>
            <a:schemeClr val="bg1"/>
          </a:solidFill>
          <a:ln w="19050">
            <a:solidFill>
              <a:schemeClr val="tx1"/>
            </a:solidFill>
            <a:miter lim="800000"/>
          </a:ln>
          <a:effectLst/>
          <a:scene3d>
            <a:camera prst="orthographicFront">
              <a:rot lat="0" lon="0" rev="1080000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8FE8114-47C4-F0B9-53D0-136C94F0DD74}"/>
                  </a:ext>
                </a:extLst>
              </p:cNvPr>
              <p:cNvSpPr txBox="1"/>
              <p:nvPr/>
            </p:nvSpPr>
            <p:spPr>
              <a:xfrm>
                <a:off x="1647471" y="1565723"/>
                <a:ext cx="1483113"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Likelihood</m:t>
                      </m:r>
                    </m:oMath>
                  </m:oMathPara>
                </a14:m>
                <a:endParaRPr kumimoji="0" lang="en-US" sz="1400" b="0" i="0" u="none" strike="noStrike" kern="1200" cap="none" spc="0" normalizeH="0" baseline="0" noProof="0" dirty="0">
                  <a:ln>
                    <a:noFill/>
                  </a:ln>
                  <a:solidFill>
                    <a:prstClr val="black"/>
                  </a:solidFill>
                  <a:effectLst/>
                  <a:uLnTx/>
                  <a:uFillTx/>
                </a:endParaRPr>
              </a:p>
            </p:txBody>
          </p:sp>
        </mc:Choice>
        <mc:Fallback xmlns="">
          <p:sp>
            <p:nvSpPr>
              <p:cNvPr id="12" name="TextBox 11">
                <a:extLst>
                  <a:ext uri="{FF2B5EF4-FFF2-40B4-BE49-F238E27FC236}">
                    <a16:creationId xmlns:a16="http://schemas.microsoft.com/office/drawing/2014/main" id="{28FE8114-47C4-F0B9-53D0-136C94F0DD74}"/>
                  </a:ext>
                </a:extLst>
              </p:cNvPr>
              <p:cNvSpPr txBox="1">
                <a:spLocks noRot="1" noChangeAspect="1" noMove="1" noResize="1" noEditPoints="1" noAdjustHandles="1" noChangeArrowheads="1" noChangeShapeType="1" noTextEdit="1"/>
              </p:cNvSpPr>
              <p:nvPr/>
            </p:nvSpPr>
            <p:spPr>
              <a:xfrm>
                <a:off x="1647471" y="1565723"/>
                <a:ext cx="1483113"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840345F-8694-870F-E573-8D3EABBE9AC6}"/>
                  </a:ext>
                </a:extLst>
              </p:cNvPr>
              <p:cNvSpPr txBox="1"/>
              <p:nvPr/>
            </p:nvSpPr>
            <p:spPr>
              <a:xfrm>
                <a:off x="591548" y="1565723"/>
                <a:ext cx="1645623"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m:rPr>
                          <m:sty m:val="p"/>
                        </m:rP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Posterior</m:t>
                      </m:r>
                      <m: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US" sz="1400" b="0" i="0" u="none" strike="noStrike" kern="1200" cap="none" spc="0" normalizeH="0" baseline="0" noProof="0" dirty="0">
                  <a:ln>
                    <a:noFill/>
                  </a:ln>
                  <a:solidFill>
                    <a:prstClr val="black"/>
                  </a:solidFill>
                  <a:effectLst/>
                  <a:uLnTx/>
                  <a:uFillTx/>
                </a:endParaRPr>
              </a:p>
            </p:txBody>
          </p:sp>
        </mc:Choice>
        <mc:Fallback xmlns="">
          <p:sp>
            <p:nvSpPr>
              <p:cNvPr id="13" name="TextBox 12">
                <a:extLst>
                  <a:ext uri="{FF2B5EF4-FFF2-40B4-BE49-F238E27FC236}">
                    <a16:creationId xmlns:a16="http://schemas.microsoft.com/office/drawing/2014/main" id="{E840345F-8694-870F-E573-8D3EABBE9AC6}"/>
                  </a:ext>
                </a:extLst>
              </p:cNvPr>
              <p:cNvSpPr txBox="1">
                <a:spLocks noRot="1" noChangeAspect="1" noMove="1" noResize="1" noEditPoints="1" noAdjustHandles="1" noChangeArrowheads="1" noChangeShapeType="1" noTextEdit="1"/>
              </p:cNvSpPr>
              <p:nvPr/>
            </p:nvSpPr>
            <p:spPr>
              <a:xfrm>
                <a:off x="591548" y="1565723"/>
                <a:ext cx="1645623"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462DA5C-B6E0-8064-232B-D1C712343D73}"/>
                  </a:ext>
                </a:extLst>
              </p:cNvPr>
              <p:cNvSpPr txBox="1"/>
              <p:nvPr/>
            </p:nvSpPr>
            <p:spPr>
              <a:xfrm>
                <a:off x="684145" y="966281"/>
                <a:ext cx="3414030" cy="459421"/>
              </a:xfrm>
              <a:prstGeom prst="rect">
                <a:avLst/>
              </a:prstGeom>
              <a:noFill/>
            </p:spPr>
            <p:txBody>
              <a:bodyPr wrap="square">
                <a:spAutoFit/>
              </a:bodyPr>
              <a:lstStyle/>
              <a:p>
                <a:pPr lvl="0">
                  <a:spcAft>
                    <a:spcPts val="600"/>
                  </a:spcAft>
                  <a:defRPr/>
                </a:pPr>
                <a14:m>
                  <m:oMathPara xmlns:m="http://schemas.openxmlformats.org/officeDocument/2006/math">
                    <m:oMathParaPr>
                      <m:jc m:val="left"/>
                    </m:oMathParaPr>
                    <m:oMath xmlns:m="http://schemas.openxmlformats.org/officeDocument/2006/math">
                      <m:r>
                        <a:rPr kumimoji="0" lang="en-US" sz="1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𝓛</m:t>
                      </m:r>
                      <m:d>
                        <m:d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sz="1400" b="1" i="0" u="none" strike="noStrike" kern="1200" cap="none" spc="0" normalizeH="0" baseline="0" noProof="0" smtClean="0">
                              <a:ln>
                                <a:noFill/>
                              </a:ln>
                              <a:solidFill>
                                <a:prstClr val="black"/>
                              </a:solidFill>
                              <a:effectLst/>
                              <a:uLnTx/>
                              <a:uFillTx/>
                              <a:latin typeface="Cambria Math" panose="02040503050406030204" pitchFamily="18" charset="0"/>
                              <a:cs typeface="+mn-cs"/>
                            </a:rPr>
                            <m:t>𝐈</m:t>
                          </m:r>
                        </m:e>
                      </m:d>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p>
                        <m:s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sz="1400" b="1" i="0" u="none" strike="noStrike" kern="1200" cap="none" spc="0" normalizeH="0" baseline="0" noProof="0">
                                      <a:ln>
                                        <a:noFill/>
                                      </a:ln>
                                      <a:solidFill>
                                        <a:prstClr val="black"/>
                                      </a:solidFill>
                                      <a:effectLst/>
                                      <a:uLnTx/>
                                      <a:uFillTx/>
                                      <a:latin typeface="Cambria Math" panose="02040503050406030204" pitchFamily="18" charset="0"/>
                                      <a:cs typeface="+mn-cs"/>
                                    </a:rPr>
                                    <m:t>𝐈</m:t>
                                  </m:r>
                                </m:e>
                                <m:sup>
                                  <m:r>
                                    <m:rPr>
                                      <m:sty m:val="p"/>
                                    </m:rPr>
                                    <a:rPr kumimoji="0" lang="en-US" sz="1400" b="0" i="0" u="none" strike="noStrike" kern="1200" cap="none" spc="0" normalizeH="0" baseline="0" noProof="0">
                                      <a:ln>
                                        <a:noFill/>
                                      </a:ln>
                                      <a:solidFill>
                                        <a:prstClr val="black"/>
                                      </a:solidFill>
                                      <a:effectLst/>
                                      <a:uLnTx/>
                                      <a:uFillTx/>
                                      <a:latin typeface="Cambria Math" panose="02040503050406030204" pitchFamily="18" charset="0"/>
                                      <a:cs typeface="+mn-cs"/>
                                    </a:rPr>
                                    <m:t>Exp</m:t>
                                  </m:r>
                                </m:sup>
                              </m:s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lang="en-US" sz="1400" i="1" smtClean="0">
                                      <a:solidFill>
                                        <a:srgbClr val="A04942"/>
                                      </a:solidFill>
                                      <a:latin typeface="Cambria Math" panose="02040503050406030204" pitchFamily="18" charset="0"/>
                                    </a:rPr>
                                  </m:ctrlPr>
                                </m:sSupPr>
                                <m:e>
                                  <m:r>
                                    <a:rPr lang="en-US" sz="1400" b="1">
                                      <a:solidFill>
                                        <a:srgbClr val="A04942"/>
                                      </a:solidFill>
                                      <a:latin typeface="Cambria Math" panose="02040503050406030204" pitchFamily="18" charset="0"/>
                                    </a:rPr>
                                    <m:t>𝐈</m:t>
                                  </m:r>
                                </m:e>
                                <m:sup>
                                  <m:r>
                                    <m:rPr>
                                      <m:sty m:val="p"/>
                                    </m:rPr>
                                    <a:rPr lang="en-US" sz="1400" b="0" i="0" smtClean="0">
                                      <a:solidFill>
                                        <a:srgbClr val="A04942"/>
                                      </a:solidFill>
                                      <a:latin typeface="Cambria Math" panose="02040503050406030204" pitchFamily="18" charset="0"/>
                                    </a:rPr>
                                    <m:t>GT</m:t>
                                  </m:r>
                                </m:sup>
                              </m:sSup>
                            </m:e>
                          </m:d>
                        </m:e>
                        <m:sup>
                          <m:r>
                            <m:rPr>
                              <m:sty m:val="p"/>
                            </m:rP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cs typeface="+mn-cs"/>
                            </a:rPr>
                            <m:t>T</m:t>
                          </m:r>
                        </m:sup>
                      </m:sSup>
                      <m:sSup>
                        <m:sSupPr>
                          <m:ctrlP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cs typeface="+mn-cs"/>
                            </a:rPr>
                          </m:ctrlPr>
                        </m:sSupPr>
                        <m:e>
                          <m:r>
                            <m:rPr>
                              <m:sty m:val="p"/>
                            </m:rPr>
                            <a:rPr kumimoji="0" lang="el-GR" sz="14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Σ</m:t>
                          </m:r>
                        </m:e>
                        <m:sup>
                          <m:r>
                            <a:rPr kumimoji="0" lang="en-US" sz="1400" b="0" i="1" u="none" strike="noStrike" kern="1200" cap="none" spc="0" normalizeH="0" baseline="0" noProof="0" smtClean="0">
                              <a:ln>
                                <a:noFill/>
                              </a:ln>
                              <a:solidFill>
                                <a:schemeClr val="tx1"/>
                              </a:solidFill>
                              <a:effectLst/>
                              <a:uLnTx/>
                              <a:uFillTx/>
                              <a:latin typeface="Cambria Math" panose="02040503050406030204" pitchFamily="18" charset="0"/>
                              <a:cs typeface="+mn-cs"/>
                            </a:rPr>
                            <m:t>−1</m:t>
                          </m:r>
                        </m:sup>
                      </m:sSup>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sz="1400" b="1" i="0" u="none" strike="noStrike" kern="1200" cap="none" spc="0" normalizeH="0" baseline="0" noProof="0">
                                  <a:ln>
                                    <a:noFill/>
                                  </a:ln>
                                  <a:solidFill>
                                    <a:prstClr val="black"/>
                                  </a:solidFill>
                                  <a:effectLst/>
                                  <a:uLnTx/>
                                  <a:uFillTx/>
                                  <a:latin typeface="Cambria Math" panose="02040503050406030204" pitchFamily="18" charset="0"/>
                                  <a:cs typeface="+mn-cs"/>
                                </a:rPr>
                                <m:t>𝐈</m:t>
                              </m:r>
                            </m:e>
                            <m:sup>
                              <m:r>
                                <m:rPr>
                                  <m:sty m:val="p"/>
                                </m:rPr>
                                <a:rPr kumimoji="0" lang="en-US" sz="1400" b="0" i="0" u="none" strike="noStrike" kern="1200" cap="none" spc="0" normalizeH="0" baseline="0" noProof="0">
                                  <a:ln>
                                    <a:noFill/>
                                  </a:ln>
                                  <a:solidFill>
                                    <a:prstClr val="black"/>
                                  </a:solidFill>
                                  <a:effectLst/>
                                  <a:uLnTx/>
                                  <a:uFillTx/>
                                  <a:latin typeface="Cambria Math" panose="02040503050406030204" pitchFamily="18" charset="0"/>
                                  <a:cs typeface="+mn-cs"/>
                                </a:rPr>
                                <m:t>Exp</m:t>
                              </m:r>
                            </m:sup>
                          </m:s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lang="en-US" sz="1400" i="1" smtClean="0">
                                  <a:solidFill>
                                    <a:srgbClr val="A04942"/>
                                  </a:solidFill>
                                  <a:latin typeface="Cambria Math" panose="02040503050406030204" pitchFamily="18" charset="0"/>
                                </a:rPr>
                              </m:ctrlPr>
                            </m:sSupPr>
                            <m:e>
                              <m:r>
                                <a:rPr lang="en-US" sz="1400" b="1">
                                  <a:solidFill>
                                    <a:srgbClr val="A04942"/>
                                  </a:solidFill>
                                  <a:latin typeface="Cambria Math" panose="02040503050406030204" pitchFamily="18" charset="0"/>
                                </a:rPr>
                                <m:t>𝐈</m:t>
                              </m:r>
                            </m:e>
                            <m:sup>
                              <m:r>
                                <m:rPr>
                                  <m:sty m:val="p"/>
                                </m:rPr>
                                <a:rPr lang="en-US" sz="1400" b="0" i="0" smtClean="0">
                                  <a:solidFill>
                                    <a:srgbClr val="A04942"/>
                                  </a:solidFill>
                                  <a:latin typeface="Cambria Math" panose="02040503050406030204" pitchFamily="18" charset="0"/>
                                </a:rPr>
                                <m:t>GT</m:t>
                              </m:r>
                            </m:sup>
                          </m:sSup>
                        </m:e>
                      </m:d>
                      <m:r>
                        <a:rPr kumimoji="0" lang="en-US" sz="1400" b="0"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sz="1400" b="0" i="1" u="none" strike="noStrike" kern="1200" cap="none" spc="0" normalizeH="0" baseline="0" noProof="0" smtClean="0">
                          <a:ln>
                            <a:noFill/>
                          </a:ln>
                          <a:solidFill>
                            <a:srgbClr val="A04942"/>
                          </a:solidFill>
                          <a:effectLst/>
                          <a:uLnTx/>
                          <a:uFillTx/>
                          <a:latin typeface="Cambria Math" panose="02040503050406030204" pitchFamily="18" charset="0"/>
                          <a:ea typeface="Cambria Math" panose="02040503050406030204" pitchFamily="18" charset="0"/>
                          <a:cs typeface="+mn-cs"/>
                        </a:rPr>
                        <m:t>ℛ</m:t>
                      </m:r>
                    </m:oMath>
                  </m:oMathPara>
                </a14:m>
                <a:endParaRPr kumimoji="0" lang="en-US" sz="1400" b="0" i="0" u="none" strike="noStrike" kern="1200" cap="none" spc="0" normalizeH="0" baseline="0" noProof="0" dirty="0">
                  <a:ln>
                    <a:noFill/>
                  </a:ln>
                  <a:solidFill>
                    <a:prstClr val="black"/>
                  </a:solidFill>
                  <a:effectLst/>
                  <a:uLnTx/>
                  <a:uFillTx/>
                  <a:latin typeface="Century Gothic"/>
                </a:endParaRPr>
              </a:p>
            </p:txBody>
          </p:sp>
        </mc:Choice>
        <mc:Fallback xmlns="">
          <p:sp>
            <p:nvSpPr>
              <p:cNvPr id="14" name="TextBox 13">
                <a:extLst>
                  <a:ext uri="{FF2B5EF4-FFF2-40B4-BE49-F238E27FC236}">
                    <a16:creationId xmlns:a16="http://schemas.microsoft.com/office/drawing/2014/main" id="{D462DA5C-B6E0-8064-232B-D1C712343D73}"/>
                  </a:ext>
                </a:extLst>
              </p:cNvPr>
              <p:cNvSpPr txBox="1">
                <a:spLocks noRot="1" noChangeAspect="1" noMove="1" noResize="1" noEditPoints="1" noAdjustHandles="1" noChangeArrowheads="1" noChangeShapeType="1" noTextEdit="1"/>
              </p:cNvSpPr>
              <p:nvPr/>
            </p:nvSpPr>
            <p:spPr>
              <a:xfrm>
                <a:off x="684145" y="966281"/>
                <a:ext cx="3414030" cy="4594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5C21462-788A-EB81-1B66-72AFC7192351}"/>
                  </a:ext>
                </a:extLst>
              </p:cNvPr>
              <p:cNvSpPr txBox="1"/>
              <p:nvPr/>
            </p:nvSpPr>
            <p:spPr>
              <a:xfrm>
                <a:off x="684145" y="2199471"/>
                <a:ext cx="3565647" cy="290144"/>
              </a:xfrm>
              <a:prstGeom prst="rect">
                <a:avLst/>
              </a:prstGeom>
              <a:noFill/>
            </p:spPr>
            <p:txBody>
              <a:bodyPr wrap="square" lIns="0" tIns="0" rIns="0" bIns="0" rtlCol="0">
                <a:spAutoFit/>
              </a:bodyPr>
              <a:lstStyle/>
              <a:p>
                <a:pPr lvl="0">
                  <a:spcAft>
                    <a:spcPts val="0"/>
                  </a:spcAft>
                  <a:defRPr/>
                </a:pPr>
                <a14:m>
                  <m:oMathPara xmlns:m="http://schemas.openxmlformats.org/officeDocument/2006/math">
                    <m:oMathParaPr>
                      <m:jc m:val="left"/>
                    </m:oMathParaPr>
                    <m:oMath xmlns:m="http://schemas.openxmlformats.org/officeDocument/2006/math">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𝓛</m:t>
                      </m:r>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sz="1400" b="1" i="0" u="none" strike="noStrike" kern="1200" cap="none" spc="0" normalizeH="0" baseline="0" noProof="0">
                              <a:ln>
                                <a:noFill/>
                              </a:ln>
                              <a:solidFill>
                                <a:prstClr val="black"/>
                              </a:solidFill>
                              <a:effectLst/>
                              <a:uLnTx/>
                              <a:uFillTx/>
                              <a:latin typeface="Cambria Math" panose="02040503050406030204" pitchFamily="18" charset="0"/>
                              <a:cs typeface="+mn-cs"/>
                            </a:rPr>
                            <m:t>𝐈</m:t>
                          </m:r>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sz="1400" b="1" i="0" u="none" strike="noStrike" kern="1200" cap="none" spc="0" normalizeH="0" baseline="0" noProof="0">
                                      <a:ln>
                                        <a:noFill/>
                                      </a:ln>
                                      <a:solidFill>
                                        <a:prstClr val="black"/>
                                      </a:solidFill>
                                      <a:effectLst/>
                                      <a:uLnTx/>
                                      <a:uFillTx/>
                                      <a:latin typeface="Cambria Math" panose="02040503050406030204" pitchFamily="18" charset="0"/>
                                      <a:cs typeface="+mn-cs"/>
                                    </a:rPr>
                                    <m:t>𝐈</m:t>
                                  </m:r>
                                </m:e>
                                <m:sup>
                                  <m:r>
                                    <m:rPr>
                                      <m:sty m:val="p"/>
                                    </m:rPr>
                                    <a:rPr kumimoji="0" lang="en-US" sz="1400" b="0" i="0" u="none" strike="noStrike" kern="1200" cap="none" spc="0" normalizeH="0" baseline="0" noProof="0">
                                      <a:ln>
                                        <a:noFill/>
                                      </a:ln>
                                      <a:solidFill>
                                        <a:prstClr val="black"/>
                                      </a:solidFill>
                                      <a:effectLst/>
                                      <a:uLnTx/>
                                      <a:uFillTx/>
                                      <a:latin typeface="Cambria Math" panose="02040503050406030204" pitchFamily="18" charset="0"/>
                                      <a:cs typeface="+mn-cs"/>
                                    </a:rPr>
                                    <m:t>Exp</m:t>
                                  </m:r>
                                </m:sup>
                              </m:s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lang="en-US" sz="1400" i="1" smtClean="0">
                                      <a:solidFill>
                                        <a:srgbClr val="A04942"/>
                                      </a:solidFill>
                                      <a:latin typeface="Cambria Math" panose="02040503050406030204" pitchFamily="18" charset="0"/>
                                    </a:rPr>
                                  </m:ctrlPr>
                                </m:sSupPr>
                                <m:e>
                                  <m:r>
                                    <a:rPr lang="en-US" sz="1400" b="1">
                                      <a:solidFill>
                                        <a:srgbClr val="A04942"/>
                                      </a:solidFill>
                                      <a:latin typeface="Cambria Math" panose="02040503050406030204" pitchFamily="18" charset="0"/>
                                    </a:rPr>
                                    <m:t>𝐈</m:t>
                                  </m:r>
                                </m:e>
                                <m:sup>
                                  <m:r>
                                    <m:rPr>
                                      <m:sty m:val="p"/>
                                    </m:rPr>
                                    <a:rPr lang="en-US" sz="1400">
                                      <a:solidFill>
                                        <a:srgbClr val="A04942"/>
                                      </a:solidFill>
                                      <a:latin typeface="Cambria Math" panose="02040503050406030204" pitchFamily="18" charset="0"/>
                                    </a:rPr>
                                    <m:t>GT</m:t>
                                  </m:r>
                                </m:sup>
                              </m:sSup>
                            </m:e>
                          </m:d>
                        </m:e>
                        <m:sup>
                          <m:r>
                            <m:rPr>
                              <m:sty m:val="p"/>
                            </m:rPr>
                            <a:rPr kumimoji="0" lang="en-US" sz="1400" b="0" i="0" u="none" strike="noStrike" kern="1200" cap="none" spc="0" normalizeH="0" baseline="0" noProof="0">
                              <a:ln>
                                <a:noFill/>
                              </a:ln>
                              <a:solidFill>
                                <a:prstClr val="black"/>
                              </a:solidFill>
                              <a:effectLst/>
                              <a:uLnTx/>
                              <a:uFillTx/>
                              <a:latin typeface="Cambria Math" panose="02040503050406030204" pitchFamily="18" charset="0"/>
                              <a:cs typeface="+mn-cs"/>
                            </a:rPr>
                            <m:t>T</m:t>
                          </m:r>
                        </m:sup>
                      </m:sSup>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m:rPr>
                              <m:sty m:val="p"/>
                            </m:rPr>
                            <a:rPr kumimoji="0" lang="el-G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Σ</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t>−1</m:t>
                          </m:r>
                        </m:sup>
                      </m:sSup>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sz="1400" b="1" i="0" u="none" strike="noStrike" kern="1200" cap="none" spc="0" normalizeH="0" baseline="0" noProof="0">
                                  <a:ln>
                                    <a:noFill/>
                                  </a:ln>
                                  <a:solidFill>
                                    <a:prstClr val="black"/>
                                  </a:solidFill>
                                  <a:effectLst/>
                                  <a:uLnTx/>
                                  <a:uFillTx/>
                                  <a:latin typeface="Cambria Math" panose="02040503050406030204" pitchFamily="18" charset="0"/>
                                  <a:cs typeface="+mn-cs"/>
                                </a:rPr>
                                <m:t>𝐈</m:t>
                              </m:r>
                            </m:e>
                            <m:sup>
                              <m:r>
                                <m:rPr>
                                  <m:sty m:val="p"/>
                                </m:rPr>
                                <a:rPr kumimoji="0" lang="en-US" sz="1400" b="0" i="0" u="none" strike="noStrike" kern="1200" cap="none" spc="0" normalizeH="0" baseline="0" noProof="0">
                                  <a:ln>
                                    <a:noFill/>
                                  </a:ln>
                                  <a:solidFill>
                                    <a:prstClr val="black"/>
                                  </a:solidFill>
                                  <a:effectLst/>
                                  <a:uLnTx/>
                                  <a:uFillTx/>
                                  <a:latin typeface="Cambria Math" panose="02040503050406030204" pitchFamily="18" charset="0"/>
                                  <a:cs typeface="+mn-cs"/>
                                </a:rPr>
                                <m:t>Exp</m:t>
                              </m:r>
                            </m:sup>
                          </m:s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lang="en-US" sz="1400" i="1" smtClean="0">
                                  <a:solidFill>
                                    <a:srgbClr val="A04942"/>
                                  </a:solidFill>
                                  <a:latin typeface="Cambria Math" panose="02040503050406030204" pitchFamily="18" charset="0"/>
                                </a:rPr>
                              </m:ctrlPr>
                            </m:sSupPr>
                            <m:e>
                              <m:r>
                                <a:rPr lang="en-US" sz="1400" b="1">
                                  <a:solidFill>
                                    <a:srgbClr val="A04942"/>
                                  </a:solidFill>
                                  <a:latin typeface="Cambria Math" panose="02040503050406030204" pitchFamily="18" charset="0"/>
                                </a:rPr>
                                <m:t>𝐈</m:t>
                              </m:r>
                            </m:e>
                            <m:sup>
                              <m:r>
                                <m:rPr>
                                  <m:sty m:val="p"/>
                                </m:rPr>
                                <a:rPr lang="en-US" sz="1400">
                                  <a:solidFill>
                                    <a:srgbClr val="A04942"/>
                                  </a:solidFill>
                                  <a:latin typeface="Cambria Math" panose="02040503050406030204" pitchFamily="18" charset="0"/>
                                </a:rPr>
                                <m:t>GT</m:t>
                              </m:r>
                            </m:sup>
                          </m:sSup>
                        </m:e>
                      </m:d>
                      <m:r>
                        <a:rPr kumimoji="0" lang="en-US" sz="1400" b="0" i="0"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kumimoji="0" lang="en-US" sz="1400" b="0" i="1" u="none" strike="noStrike" kern="1200" cap="none" spc="0" normalizeH="0" baseline="0" noProof="0" smtClean="0">
                              <a:ln>
                                <a:noFill/>
                              </a:ln>
                              <a:solidFill>
                                <a:srgbClr val="A04942"/>
                              </a:solidFill>
                              <a:effectLst/>
                              <a:uLnTx/>
                              <a:uFillTx/>
                              <a:latin typeface="Cambria Math" panose="02040503050406030204" pitchFamily="18" charset="0"/>
                              <a:cs typeface="+mn-cs"/>
                            </a:rPr>
                          </m:ctrlPr>
                        </m:sSupPr>
                        <m:e>
                          <m:r>
                            <a:rPr kumimoji="0" lang="en-US" sz="1400" b="1" i="0" u="none" strike="noStrike" kern="1200" cap="none" spc="0" normalizeH="0" baseline="0" noProof="0">
                              <a:ln>
                                <a:noFill/>
                              </a:ln>
                              <a:solidFill>
                                <a:srgbClr val="A04942"/>
                              </a:solidFill>
                              <a:effectLst/>
                              <a:uLnTx/>
                              <a:uFillTx/>
                              <a:latin typeface="Cambria Math" panose="02040503050406030204" pitchFamily="18" charset="0"/>
                              <a:cs typeface="+mn-cs"/>
                            </a:rPr>
                            <m:t>𝐈</m:t>
                          </m:r>
                        </m:e>
                        <m:sup>
                          <m:r>
                            <m:rPr>
                              <m:sty m:val="p"/>
                            </m:rPr>
                            <a:rPr kumimoji="0" lang="en-US" sz="1400" b="0" i="0" u="none" strike="noStrike" kern="1200" cap="none" spc="0" normalizeH="0" baseline="0" noProof="0">
                              <a:ln>
                                <a:noFill/>
                              </a:ln>
                              <a:solidFill>
                                <a:srgbClr val="A04942"/>
                              </a:solidFill>
                              <a:effectLst/>
                              <a:uLnTx/>
                              <a:uFillTx/>
                              <a:latin typeface="Cambria Math" panose="02040503050406030204" pitchFamily="18" charset="0"/>
                              <a:cs typeface="+mn-cs"/>
                            </a:rPr>
                            <m:t>T</m:t>
                          </m:r>
                        </m:sup>
                      </m:sSup>
                      <m:sSup>
                        <m:sSupPr>
                          <m:ctrlPr>
                            <a:rPr kumimoji="0" lang="en-US" sz="1400" b="0" i="1" u="none" strike="noStrike" kern="1200" cap="none" spc="0" normalizeH="0" baseline="0" noProof="0">
                              <a:ln>
                                <a:noFill/>
                              </a:ln>
                              <a:solidFill>
                                <a:srgbClr val="A04942"/>
                              </a:solidFill>
                              <a:effectLst/>
                              <a:uLnTx/>
                              <a:uFillTx/>
                              <a:latin typeface="Cambria Math" panose="02040503050406030204" pitchFamily="18" charset="0"/>
                              <a:cs typeface="+mn-cs"/>
                            </a:rPr>
                          </m:ctrlPr>
                        </m:sSupPr>
                        <m:e>
                          <m:r>
                            <a:rPr kumimoji="0" lang="en-US" sz="1400" b="1" i="0" u="none" strike="noStrike" kern="1200" cap="none" spc="0" normalizeH="0" baseline="0" noProof="0">
                              <a:ln>
                                <a:noFill/>
                              </a:ln>
                              <a:solidFill>
                                <a:srgbClr val="A04942"/>
                              </a:solidFill>
                              <a:effectLst/>
                              <a:uLnTx/>
                              <a:uFillTx/>
                              <a:latin typeface="Cambria Math" panose="02040503050406030204" pitchFamily="18" charset="0"/>
                              <a:ea typeface="Cambria Math" panose="02040503050406030204" pitchFamily="18" charset="0"/>
                              <a:cs typeface="+mn-cs"/>
                            </a:rPr>
                            <m:t>𝐊</m:t>
                          </m:r>
                        </m:e>
                        <m:sup>
                          <m:r>
                            <a:rPr kumimoji="0" lang="en-US" sz="1400" b="0" i="1" u="none" strike="noStrike" kern="1200" cap="none" spc="0" normalizeH="0" baseline="0" noProof="0">
                              <a:ln>
                                <a:noFill/>
                              </a:ln>
                              <a:solidFill>
                                <a:srgbClr val="A04942"/>
                              </a:solidFill>
                              <a:effectLst/>
                              <a:uLnTx/>
                              <a:uFillTx/>
                              <a:latin typeface="Cambria Math" panose="02040503050406030204" pitchFamily="18" charset="0"/>
                              <a:cs typeface="+mn-cs"/>
                            </a:rPr>
                            <m:t>−1</m:t>
                          </m:r>
                        </m:sup>
                      </m:sSup>
                      <m:r>
                        <a:rPr kumimoji="0" lang="en-US" sz="1400" b="1" i="0" u="none" strike="noStrike" kern="1200" cap="none" spc="0" normalizeH="0" baseline="0" noProof="0">
                          <a:ln>
                            <a:noFill/>
                          </a:ln>
                          <a:solidFill>
                            <a:srgbClr val="A04942"/>
                          </a:solidFill>
                          <a:effectLst/>
                          <a:uLnTx/>
                          <a:uFillTx/>
                          <a:latin typeface="Cambria Math" panose="02040503050406030204" pitchFamily="18" charset="0"/>
                          <a:cs typeface="+mn-cs"/>
                        </a:rPr>
                        <m:t>𝐈</m:t>
                      </m:r>
                    </m:oMath>
                  </m:oMathPara>
                </a14:m>
                <a:endParaRPr kumimoji="0" lang="en-US" sz="1400" b="0" i="0" u="none" strike="noStrike" kern="1200" cap="none" spc="0" normalizeH="0" baseline="0" noProof="0" dirty="0">
                  <a:ln>
                    <a:noFill/>
                  </a:ln>
                  <a:solidFill>
                    <a:prstClr val="black"/>
                  </a:solidFill>
                  <a:effectLst/>
                  <a:uLnTx/>
                  <a:uFillTx/>
                  <a:latin typeface="Century Gothic"/>
                </a:endParaRPr>
              </a:p>
            </p:txBody>
          </p:sp>
        </mc:Choice>
        <mc:Fallback xmlns="">
          <p:sp>
            <p:nvSpPr>
              <p:cNvPr id="16" name="TextBox 15">
                <a:extLst>
                  <a:ext uri="{FF2B5EF4-FFF2-40B4-BE49-F238E27FC236}">
                    <a16:creationId xmlns:a16="http://schemas.microsoft.com/office/drawing/2014/main" id="{05C21462-788A-EB81-1B66-72AFC7192351}"/>
                  </a:ext>
                </a:extLst>
              </p:cNvPr>
              <p:cNvSpPr txBox="1">
                <a:spLocks noRot="1" noChangeAspect="1" noMove="1" noResize="1" noEditPoints="1" noAdjustHandles="1" noChangeArrowheads="1" noChangeShapeType="1" noTextEdit="1"/>
              </p:cNvSpPr>
              <p:nvPr/>
            </p:nvSpPr>
            <p:spPr>
              <a:xfrm>
                <a:off x="684145" y="2199471"/>
                <a:ext cx="3565647" cy="290144"/>
              </a:xfrm>
              <a:prstGeom prst="rect">
                <a:avLst/>
              </a:prstGeom>
              <a:blipFill>
                <a:blip r:embed="rId7"/>
                <a:stretch>
                  <a:fillRect l="-1709" r="-1197" b="-4255"/>
                </a:stretch>
              </a:blipFill>
            </p:spPr>
            <p:txBody>
              <a:bodyPr/>
              <a:lstStyle/>
              <a:p>
                <a:r>
                  <a:rPr lang="en-US">
                    <a:noFill/>
                  </a:rPr>
                  <a:t> </a:t>
                </a:r>
              </a:p>
            </p:txBody>
          </p:sp>
        </mc:Fallback>
      </mc:AlternateContent>
      <p:sp>
        <p:nvSpPr>
          <p:cNvPr id="18" name="Arrow: Down 17">
            <a:extLst>
              <a:ext uri="{FF2B5EF4-FFF2-40B4-BE49-F238E27FC236}">
                <a16:creationId xmlns:a16="http://schemas.microsoft.com/office/drawing/2014/main" id="{158960FB-71A6-852C-8298-10D682F64D0A}"/>
              </a:ext>
            </a:extLst>
          </p:cNvPr>
          <p:cNvSpPr>
            <a:spLocks noChangeAspect="1"/>
          </p:cNvSpPr>
          <p:nvPr/>
        </p:nvSpPr>
        <p:spPr>
          <a:xfrm>
            <a:off x="3805573" y="1938948"/>
            <a:ext cx="146360" cy="228600"/>
          </a:xfrm>
          <a:prstGeom prst="downArrow">
            <a:avLst/>
          </a:prstGeom>
          <a:solidFill>
            <a:schemeClr val="bg1"/>
          </a:solidFill>
          <a:ln w="19050">
            <a:solidFill>
              <a:srgbClr val="A0494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A04942"/>
              </a:solidFill>
              <a:effectLst/>
              <a:uLnTx/>
              <a:uFillTx/>
              <a:latin typeface="Century Gothic"/>
              <a:ea typeface="+mn-ea"/>
              <a:cs typeface="+mn-cs"/>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325756F-AABD-A618-62F9-926F0FD86944}"/>
                  </a:ext>
                </a:extLst>
              </p:cNvPr>
              <p:cNvSpPr txBox="1"/>
              <p:nvPr/>
            </p:nvSpPr>
            <p:spPr>
              <a:xfrm>
                <a:off x="996420" y="2670505"/>
                <a:ext cx="2607184" cy="442878"/>
              </a:xfrm>
              <a:prstGeom prst="rect">
                <a:avLst/>
              </a:prstGeom>
              <a:noFill/>
            </p:spPr>
            <p:txBody>
              <a:bodyPr wrap="square" lIns="0" tIns="0" rIns="0" bIns="0"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1" i="0" u="none" strike="noStrike" kern="1200" cap="none" spc="0" normalizeH="0" baseline="0" noProof="0" smtClean="0">
                          <a:ln>
                            <a:noFill/>
                          </a:ln>
                          <a:solidFill>
                            <a:srgbClr val="A04942"/>
                          </a:solidFill>
                          <a:effectLst/>
                          <a:uLnTx/>
                          <a:uFillTx/>
                          <a:latin typeface="Cambria Math" panose="02040503050406030204" pitchFamily="18" charset="0"/>
                          <a:cs typeface="+mn-cs"/>
                        </a:rPr>
                        <m:t>𝐊</m:t>
                      </m:r>
                      <m:d>
                        <m:dPr>
                          <m:ctrlPr>
                            <a:rPr kumimoji="0" lang="en-US" sz="1400" b="0" i="1" u="none" strike="noStrike" kern="1200" cap="none" spc="0" normalizeH="0" baseline="0" noProof="0" smtClean="0">
                              <a:ln>
                                <a:noFill/>
                              </a:ln>
                              <a:solidFill>
                                <a:srgbClr val="A04942"/>
                              </a:solidFill>
                              <a:effectLst/>
                              <a:uLnTx/>
                              <a:uFillTx/>
                              <a:latin typeface="Cambria Math" panose="02040503050406030204" pitchFamily="18" charset="0"/>
                              <a:cs typeface="+mn-cs"/>
                            </a:rPr>
                          </m:ctrlPr>
                        </m:dPr>
                        <m:e>
                          <m:sSub>
                            <m:sSubPr>
                              <m:ctrlPr>
                                <a:rPr kumimoji="0" lang="en-US" sz="1400" b="0" i="1" u="none" strike="noStrike" kern="1200" cap="none" spc="0" normalizeH="0" baseline="0" noProof="0" smtClean="0">
                                  <a:ln>
                                    <a:noFill/>
                                  </a:ln>
                                  <a:solidFill>
                                    <a:srgbClr val="A04942"/>
                                  </a:solidFill>
                                  <a:effectLst/>
                                  <a:uLnTx/>
                                  <a:uFillTx/>
                                  <a:latin typeface="Cambria Math" panose="02040503050406030204" pitchFamily="18" charset="0"/>
                                  <a:cs typeface="+mn-cs"/>
                                </a:rPr>
                              </m:ctrlPr>
                            </m:sSubPr>
                            <m:e>
                              <m:r>
                                <a:rPr kumimoji="0" lang="en-US" sz="1400" b="0" i="1" u="none" strike="noStrike" kern="1200" cap="none" spc="0" normalizeH="0" baseline="0" noProof="0" smtClean="0">
                                  <a:ln>
                                    <a:noFill/>
                                  </a:ln>
                                  <a:solidFill>
                                    <a:srgbClr val="A04942"/>
                                  </a:solidFill>
                                  <a:effectLst/>
                                  <a:uLnTx/>
                                  <a:uFillTx/>
                                  <a:latin typeface="Cambria Math" panose="02040503050406030204" pitchFamily="18" charset="0"/>
                                  <a:cs typeface="+mn-cs"/>
                                </a:rPr>
                                <m:t>𝑄</m:t>
                              </m:r>
                            </m:e>
                            <m:sub>
                              <m:r>
                                <a:rPr kumimoji="0" lang="en-US" sz="1400" b="0" i="1" u="none" strike="noStrike" kern="1200" cap="none" spc="0" normalizeH="0" baseline="0" noProof="0" smtClean="0">
                                  <a:ln>
                                    <a:noFill/>
                                  </a:ln>
                                  <a:solidFill>
                                    <a:srgbClr val="A04942"/>
                                  </a:solidFill>
                                  <a:effectLst/>
                                  <a:uLnTx/>
                                  <a:uFillTx/>
                                  <a:latin typeface="Cambria Math" panose="02040503050406030204" pitchFamily="18" charset="0"/>
                                  <a:cs typeface="+mn-cs"/>
                                </a:rPr>
                                <m:t>𝑖</m:t>
                              </m:r>
                            </m:sub>
                          </m:sSub>
                          <m:r>
                            <a:rPr kumimoji="0" lang="en-US" sz="1400" b="0" i="1" u="none" strike="noStrike" kern="1200" cap="none" spc="0" normalizeH="0" baseline="0" noProof="0" smtClean="0">
                              <a:ln>
                                <a:noFill/>
                              </a:ln>
                              <a:solidFill>
                                <a:srgbClr val="A04942"/>
                              </a:solidFill>
                              <a:effectLst/>
                              <a:uLnTx/>
                              <a:uFillTx/>
                              <a:latin typeface="Cambria Math" panose="02040503050406030204" pitchFamily="18" charset="0"/>
                              <a:cs typeface="+mn-cs"/>
                            </a:rPr>
                            <m:t>−</m:t>
                          </m:r>
                          <m:sSub>
                            <m:sSubPr>
                              <m:ctrlPr>
                                <a:rPr kumimoji="0" lang="en-US" sz="1400" b="0" i="1" u="none" strike="noStrike" kern="1200" cap="none" spc="0" normalizeH="0" baseline="0" noProof="0" smtClean="0">
                                  <a:ln>
                                    <a:noFill/>
                                  </a:ln>
                                  <a:solidFill>
                                    <a:srgbClr val="A04942"/>
                                  </a:solidFill>
                                  <a:effectLst/>
                                  <a:uLnTx/>
                                  <a:uFillTx/>
                                  <a:latin typeface="Cambria Math" panose="02040503050406030204" pitchFamily="18" charset="0"/>
                                  <a:cs typeface="+mn-cs"/>
                                </a:rPr>
                              </m:ctrlPr>
                            </m:sSubPr>
                            <m:e>
                              <m:r>
                                <a:rPr kumimoji="0" lang="en-US" sz="1400" b="0" i="1" u="none" strike="noStrike" kern="1200" cap="none" spc="0" normalizeH="0" baseline="0" noProof="0" smtClean="0">
                                  <a:ln>
                                    <a:noFill/>
                                  </a:ln>
                                  <a:solidFill>
                                    <a:srgbClr val="A04942"/>
                                  </a:solidFill>
                                  <a:effectLst/>
                                  <a:uLnTx/>
                                  <a:uFillTx/>
                                  <a:latin typeface="Cambria Math" panose="02040503050406030204" pitchFamily="18" charset="0"/>
                                  <a:cs typeface="+mn-cs"/>
                                </a:rPr>
                                <m:t>𝑄</m:t>
                              </m:r>
                            </m:e>
                            <m:sub>
                              <m:r>
                                <a:rPr kumimoji="0" lang="en-US" sz="1400" b="0" i="1" u="none" strike="noStrike" kern="1200" cap="none" spc="0" normalizeH="0" baseline="0" noProof="0" smtClean="0">
                                  <a:ln>
                                    <a:noFill/>
                                  </a:ln>
                                  <a:solidFill>
                                    <a:srgbClr val="A04942"/>
                                  </a:solidFill>
                                  <a:effectLst/>
                                  <a:uLnTx/>
                                  <a:uFillTx/>
                                  <a:latin typeface="Cambria Math" panose="02040503050406030204" pitchFamily="18" charset="0"/>
                                  <a:cs typeface="+mn-cs"/>
                                </a:rPr>
                                <m:t>𝑗</m:t>
                              </m:r>
                            </m:sub>
                          </m:sSub>
                        </m:e>
                      </m:d>
                      <m:r>
                        <a:rPr kumimoji="0" lang="en-US" sz="1400" b="0" i="1" u="none" strike="noStrike" kern="1200" cap="none" spc="0" normalizeH="0" baseline="0" noProof="0" smtClean="0">
                          <a:ln>
                            <a:noFill/>
                          </a:ln>
                          <a:solidFill>
                            <a:srgbClr val="A04942"/>
                          </a:solidFill>
                          <a:effectLst/>
                          <a:uLnTx/>
                          <a:uFillTx/>
                          <a:latin typeface="Cambria Math" panose="02040503050406030204" pitchFamily="18" charset="0"/>
                          <a:cs typeface="+mn-cs"/>
                        </a:rPr>
                        <m:t>~</m:t>
                      </m:r>
                      <m:r>
                        <m:rPr>
                          <m:sty m:val="p"/>
                        </m:rPr>
                        <a:rPr kumimoji="0" lang="en-US" sz="1400" b="0" i="0" u="none" strike="noStrike" kern="1200" cap="none" spc="0" normalizeH="0" baseline="0" noProof="0" smtClean="0">
                          <a:ln>
                            <a:noFill/>
                          </a:ln>
                          <a:solidFill>
                            <a:srgbClr val="A04942"/>
                          </a:solidFill>
                          <a:effectLst/>
                          <a:uLnTx/>
                          <a:uFillTx/>
                          <a:latin typeface="Cambria Math" panose="02040503050406030204" pitchFamily="18" charset="0"/>
                          <a:cs typeface="+mn-cs"/>
                        </a:rPr>
                        <m:t>exp</m:t>
                      </m:r>
                      <m:d>
                        <m:dPr>
                          <m:begChr m:val="["/>
                          <m:endChr m:val="]"/>
                          <m:ctrlPr>
                            <a:rPr kumimoji="0" lang="en-US" sz="1400" b="0" i="1" u="none" strike="noStrike" kern="1200" cap="none" spc="0" normalizeH="0" baseline="0" noProof="0" smtClean="0">
                              <a:ln>
                                <a:noFill/>
                              </a:ln>
                              <a:solidFill>
                                <a:srgbClr val="A04942"/>
                              </a:solidFill>
                              <a:effectLst/>
                              <a:uLnTx/>
                              <a:uFillTx/>
                              <a:latin typeface="Cambria Math" panose="02040503050406030204" pitchFamily="18" charset="0"/>
                              <a:cs typeface="+mn-cs"/>
                            </a:rPr>
                          </m:ctrlPr>
                        </m:dPr>
                        <m:e>
                          <m:r>
                            <a:rPr kumimoji="0" lang="en-US" sz="1400" b="0" i="1" u="none" strike="noStrike" kern="1200" cap="none" spc="0" normalizeH="0" baseline="0" noProof="0" smtClean="0">
                              <a:ln>
                                <a:noFill/>
                              </a:ln>
                              <a:solidFill>
                                <a:srgbClr val="A04942"/>
                              </a:solidFill>
                              <a:effectLst/>
                              <a:uLnTx/>
                              <a:uFillTx/>
                              <a:latin typeface="Cambria Math" panose="02040503050406030204" pitchFamily="18" charset="0"/>
                              <a:cs typeface="+mn-cs"/>
                            </a:rPr>
                            <m:t>−</m:t>
                          </m:r>
                          <m:f>
                            <m:fPr>
                              <m:ctrlPr>
                                <a:rPr kumimoji="0" lang="en-US" sz="1400" b="0" i="1" u="none" strike="noStrike" kern="1200" cap="none" spc="0" normalizeH="0" baseline="0" noProof="0" smtClean="0">
                                  <a:ln>
                                    <a:noFill/>
                                  </a:ln>
                                  <a:solidFill>
                                    <a:srgbClr val="A04942"/>
                                  </a:solidFill>
                                  <a:effectLst/>
                                  <a:uLnTx/>
                                  <a:uFillTx/>
                                  <a:latin typeface="Cambria Math" panose="02040503050406030204" pitchFamily="18" charset="0"/>
                                  <a:cs typeface="+mn-cs"/>
                                </a:rPr>
                              </m:ctrlPr>
                            </m:fPr>
                            <m:num>
                              <m:sSup>
                                <m:sSupPr>
                                  <m:ctrlPr>
                                    <a:rPr kumimoji="0" lang="en-US" sz="1400" b="0" i="1" u="none" strike="noStrike" kern="1200" cap="none" spc="0" normalizeH="0" baseline="0" noProof="0" smtClean="0">
                                      <a:ln>
                                        <a:noFill/>
                                      </a:ln>
                                      <a:solidFill>
                                        <a:srgbClr val="A04942"/>
                                      </a:solidFill>
                                      <a:effectLst/>
                                      <a:uLnTx/>
                                      <a:uFillTx/>
                                      <a:latin typeface="Cambria Math" panose="02040503050406030204" pitchFamily="18" charset="0"/>
                                      <a:cs typeface="+mn-cs"/>
                                    </a:rPr>
                                  </m:ctrlPr>
                                </m:sSupPr>
                                <m:e>
                                  <m:d>
                                    <m:dPr>
                                      <m:ctrlPr>
                                        <a:rPr kumimoji="0" lang="en-US" sz="1400" b="0" i="1" u="none" strike="noStrike" kern="1200" cap="none" spc="0" normalizeH="0" baseline="0" noProof="0" smtClean="0">
                                          <a:ln>
                                            <a:noFill/>
                                          </a:ln>
                                          <a:solidFill>
                                            <a:srgbClr val="A04942"/>
                                          </a:solidFill>
                                          <a:effectLst/>
                                          <a:uLnTx/>
                                          <a:uFillTx/>
                                          <a:latin typeface="Cambria Math" panose="02040503050406030204" pitchFamily="18" charset="0"/>
                                          <a:cs typeface="+mn-cs"/>
                                        </a:rPr>
                                      </m:ctrlPr>
                                    </m:dPr>
                                    <m:e>
                                      <m:sSub>
                                        <m:sSubPr>
                                          <m:ctrlPr>
                                            <a:rPr kumimoji="0" lang="en-US" sz="1400" b="0" i="1" u="none" strike="noStrike" kern="1200" cap="none" spc="0" normalizeH="0" baseline="0" noProof="0">
                                              <a:ln>
                                                <a:noFill/>
                                              </a:ln>
                                              <a:solidFill>
                                                <a:srgbClr val="A04942"/>
                                              </a:solidFill>
                                              <a:effectLst/>
                                              <a:uLnTx/>
                                              <a:uFillTx/>
                                              <a:latin typeface="Cambria Math" panose="02040503050406030204" pitchFamily="18" charset="0"/>
                                              <a:cs typeface="+mn-cs"/>
                                            </a:rPr>
                                          </m:ctrlPr>
                                        </m:sSubPr>
                                        <m:e>
                                          <m:r>
                                            <a:rPr kumimoji="0" lang="en-US" sz="1400" b="0" i="1" u="none" strike="noStrike" kern="1200" cap="none" spc="0" normalizeH="0" baseline="0" noProof="0">
                                              <a:ln>
                                                <a:noFill/>
                                              </a:ln>
                                              <a:solidFill>
                                                <a:srgbClr val="A04942"/>
                                              </a:solidFill>
                                              <a:effectLst/>
                                              <a:uLnTx/>
                                              <a:uFillTx/>
                                              <a:latin typeface="Cambria Math" panose="02040503050406030204" pitchFamily="18" charset="0"/>
                                              <a:cs typeface="+mn-cs"/>
                                            </a:rPr>
                                            <m:t>𝑄</m:t>
                                          </m:r>
                                        </m:e>
                                        <m:sub>
                                          <m:r>
                                            <a:rPr kumimoji="0" lang="en-US" sz="1400" b="0" i="1" u="none" strike="noStrike" kern="1200" cap="none" spc="0" normalizeH="0" baseline="0" noProof="0">
                                              <a:ln>
                                                <a:noFill/>
                                              </a:ln>
                                              <a:solidFill>
                                                <a:srgbClr val="A04942"/>
                                              </a:solidFill>
                                              <a:effectLst/>
                                              <a:uLnTx/>
                                              <a:uFillTx/>
                                              <a:latin typeface="Cambria Math" panose="02040503050406030204" pitchFamily="18" charset="0"/>
                                              <a:cs typeface="+mn-cs"/>
                                            </a:rPr>
                                            <m:t>𝑖</m:t>
                                          </m:r>
                                        </m:sub>
                                      </m:sSub>
                                      <m:r>
                                        <a:rPr kumimoji="0" lang="en-US" sz="1400" b="0" i="1" u="none" strike="noStrike" kern="1200" cap="none" spc="0" normalizeH="0" baseline="0" noProof="0">
                                          <a:ln>
                                            <a:noFill/>
                                          </a:ln>
                                          <a:solidFill>
                                            <a:srgbClr val="A04942"/>
                                          </a:solidFill>
                                          <a:effectLst/>
                                          <a:uLnTx/>
                                          <a:uFillTx/>
                                          <a:latin typeface="Cambria Math" panose="02040503050406030204" pitchFamily="18" charset="0"/>
                                          <a:cs typeface="+mn-cs"/>
                                        </a:rPr>
                                        <m:t>−</m:t>
                                      </m:r>
                                      <m:sSub>
                                        <m:sSubPr>
                                          <m:ctrlPr>
                                            <a:rPr kumimoji="0" lang="en-US" sz="1400" b="0" i="1" u="none" strike="noStrike" kern="1200" cap="none" spc="0" normalizeH="0" baseline="0" noProof="0">
                                              <a:ln>
                                                <a:noFill/>
                                              </a:ln>
                                              <a:solidFill>
                                                <a:srgbClr val="A04942"/>
                                              </a:solidFill>
                                              <a:effectLst/>
                                              <a:uLnTx/>
                                              <a:uFillTx/>
                                              <a:latin typeface="Cambria Math" panose="02040503050406030204" pitchFamily="18" charset="0"/>
                                              <a:cs typeface="+mn-cs"/>
                                            </a:rPr>
                                          </m:ctrlPr>
                                        </m:sSubPr>
                                        <m:e>
                                          <m:r>
                                            <a:rPr kumimoji="0" lang="en-US" sz="1400" b="0" i="1" u="none" strike="noStrike" kern="1200" cap="none" spc="0" normalizeH="0" baseline="0" noProof="0">
                                              <a:ln>
                                                <a:noFill/>
                                              </a:ln>
                                              <a:solidFill>
                                                <a:srgbClr val="A04942"/>
                                              </a:solidFill>
                                              <a:effectLst/>
                                              <a:uLnTx/>
                                              <a:uFillTx/>
                                              <a:latin typeface="Cambria Math" panose="02040503050406030204" pitchFamily="18" charset="0"/>
                                              <a:cs typeface="+mn-cs"/>
                                            </a:rPr>
                                            <m:t>𝑄</m:t>
                                          </m:r>
                                        </m:e>
                                        <m:sub>
                                          <m:r>
                                            <a:rPr kumimoji="0" lang="en-US" sz="1400" b="0" i="1" u="none" strike="noStrike" kern="1200" cap="none" spc="0" normalizeH="0" baseline="0" noProof="0">
                                              <a:ln>
                                                <a:noFill/>
                                              </a:ln>
                                              <a:solidFill>
                                                <a:srgbClr val="A04942"/>
                                              </a:solidFill>
                                              <a:effectLst/>
                                              <a:uLnTx/>
                                              <a:uFillTx/>
                                              <a:latin typeface="Cambria Math" panose="02040503050406030204" pitchFamily="18" charset="0"/>
                                              <a:cs typeface="+mn-cs"/>
                                            </a:rPr>
                                            <m:t>𝑗</m:t>
                                          </m:r>
                                        </m:sub>
                                      </m:sSub>
                                    </m:e>
                                  </m:d>
                                </m:e>
                                <m:sup>
                                  <m:r>
                                    <a:rPr kumimoji="0" lang="en-US" sz="1400" b="0" i="1" u="none" strike="noStrike" kern="1200" cap="none" spc="0" normalizeH="0" baseline="0" noProof="0" smtClean="0">
                                      <a:ln>
                                        <a:noFill/>
                                      </a:ln>
                                      <a:solidFill>
                                        <a:srgbClr val="A04942"/>
                                      </a:solidFill>
                                      <a:effectLst/>
                                      <a:uLnTx/>
                                      <a:uFillTx/>
                                      <a:latin typeface="Cambria Math" panose="02040503050406030204" pitchFamily="18" charset="0"/>
                                      <a:cs typeface="+mn-cs"/>
                                    </a:rPr>
                                    <m:t>2</m:t>
                                  </m:r>
                                </m:sup>
                              </m:sSup>
                            </m:num>
                            <m:den>
                              <m:r>
                                <a:rPr kumimoji="0" lang="en-US" sz="1400" b="0" i="1" u="none" strike="noStrike" kern="1200" cap="none" spc="0" normalizeH="0" baseline="0" noProof="0" smtClean="0">
                                  <a:ln>
                                    <a:noFill/>
                                  </a:ln>
                                  <a:solidFill>
                                    <a:srgbClr val="A04942"/>
                                  </a:solidFill>
                                  <a:effectLst/>
                                  <a:uLnTx/>
                                  <a:uFillTx/>
                                  <a:latin typeface="Cambria Math" panose="02040503050406030204" pitchFamily="18" charset="0"/>
                                  <a:cs typeface="+mn-cs"/>
                                </a:rPr>
                                <m:t>2</m:t>
                              </m:r>
                              <m:sSup>
                                <m:sSupPr>
                                  <m:ctrlPr>
                                    <a:rPr kumimoji="0" lang="en-US" sz="1400" b="0" i="1" u="none" strike="noStrike" kern="1200" cap="none" spc="0" normalizeH="0" baseline="0" noProof="0" smtClean="0">
                                      <a:ln>
                                        <a:noFill/>
                                      </a:ln>
                                      <a:solidFill>
                                        <a:srgbClr val="A04942"/>
                                      </a:solidFill>
                                      <a:effectLst/>
                                      <a:uLnTx/>
                                      <a:uFillTx/>
                                      <a:latin typeface="Cambria Math" panose="02040503050406030204" pitchFamily="18" charset="0"/>
                                      <a:cs typeface="+mn-cs"/>
                                    </a:rPr>
                                  </m:ctrlPr>
                                </m:sSupPr>
                                <m:e>
                                  <m:r>
                                    <a:rPr kumimoji="0" lang="en-US" sz="1400" b="0" i="1" u="none" strike="noStrike" kern="1200" cap="none" spc="0" normalizeH="0" baseline="0" noProof="0" smtClean="0">
                                      <a:ln>
                                        <a:noFill/>
                                      </a:ln>
                                      <a:solidFill>
                                        <a:srgbClr val="A04942"/>
                                      </a:solidFill>
                                      <a:effectLst/>
                                      <a:uLnTx/>
                                      <a:uFillTx/>
                                      <a:latin typeface="Cambria Math" panose="02040503050406030204" pitchFamily="18" charset="0"/>
                                      <a:ea typeface="Cambria Math" panose="02040503050406030204" pitchFamily="18" charset="0"/>
                                      <a:cs typeface="+mn-cs"/>
                                    </a:rPr>
                                    <m:t>𝜆</m:t>
                                  </m:r>
                                </m:e>
                                <m:sup>
                                  <m:r>
                                    <a:rPr kumimoji="0" lang="en-US" sz="1400" b="0" i="1" u="none" strike="noStrike" kern="1200" cap="none" spc="0" normalizeH="0" baseline="0" noProof="0" smtClean="0">
                                      <a:ln>
                                        <a:noFill/>
                                      </a:ln>
                                      <a:solidFill>
                                        <a:srgbClr val="A04942"/>
                                      </a:solidFill>
                                      <a:effectLst/>
                                      <a:uLnTx/>
                                      <a:uFillTx/>
                                      <a:latin typeface="Cambria Math" panose="02040503050406030204" pitchFamily="18" charset="0"/>
                                      <a:cs typeface="+mn-cs"/>
                                    </a:rPr>
                                    <m:t>2</m:t>
                                  </m:r>
                                </m:sup>
                              </m:sSup>
                            </m:den>
                          </m:f>
                        </m:e>
                      </m:d>
                    </m:oMath>
                  </m:oMathPara>
                </a14:m>
                <a:endParaRPr kumimoji="0" lang="en-US" sz="1400" b="0" i="0" u="none" strike="noStrike" kern="1200" cap="none" spc="0" normalizeH="0" baseline="0" noProof="0" dirty="0">
                  <a:ln>
                    <a:noFill/>
                  </a:ln>
                  <a:solidFill>
                    <a:prstClr val="black"/>
                  </a:solidFill>
                  <a:effectLst/>
                  <a:uLnTx/>
                  <a:uFillTx/>
                  <a:latin typeface="Century Gothic"/>
                </a:endParaRPr>
              </a:p>
            </p:txBody>
          </p:sp>
        </mc:Choice>
        <mc:Fallback xmlns="">
          <p:sp>
            <p:nvSpPr>
              <p:cNvPr id="20" name="TextBox 19">
                <a:extLst>
                  <a:ext uri="{FF2B5EF4-FFF2-40B4-BE49-F238E27FC236}">
                    <a16:creationId xmlns:a16="http://schemas.microsoft.com/office/drawing/2014/main" id="{1325756F-AABD-A618-62F9-926F0FD86944}"/>
                  </a:ext>
                </a:extLst>
              </p:cNvPr>
              <p:cNvSpPr txBox="1">
                <a:spLocks noRot="1" noChangeAspect="1" noMove="1" noResize="1" noEditPoints="1" noAdjustHandles="1" noChangeArrowheads="1" noChangeShapeType="1" noTextEdit="1"/>
              </p:cNvSpPr>
              <p:nvPr/>
            </p:nvSpPr>
            <p:spPr>
              <a:xfrm>
                <a:off x="996420" y="2670505"/>
                <a:ext cx="2607184" cy="442878"/>
              </a:xfrm>
              <a:prstGeom prst="rect">
                <a:avLst/>
              </a:prstGeom>
              <a:blipFill>
                <a:blip r:embed="rId8"/>
                <a:stretch>
                  <a:fillRect t="-1370" b="-13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C4B5B74-F7C6-D60D-BB2A-BAA84CA34662}"/>
                  </a:ext>
                </a:extLst>
              </p:cNvPr>
              <p:cNvSpPr txBox="1"/>
              <p:nvPr/>
            </p:nvSpPr>
            <p:spPr>
              <a:xfrm>
                <a:off x="660664" y="3294273"/>
                <a:ext cx="3278696" cy="468654"/>
              </a:xfrm>
              <a:prstGeom prst="rect">
                <a:avLst/>
              </a:prstGeom>
              <a:noFill/>
            </p:spPr>
            <p:txBody>
              <a:bodyPr wrap="square">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f>
                        <m:f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𝓛</m:t>
                          </m:r>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sz="1400" b="1" i="0" u="none" strike="noStrike" kern="1200" cap="none" spc="0" normalizeH="0" baseline="0" noProof="0">
                                  <a:ln>
                                    <a:noFill/>
                                  </a:ln>
                                  <a:solidFill>
                                    <a:prstClr val="black"/>
                                  </a:solidFill>
                                  <a:effectLst/>
                                  <a:uLnTx/>
                                  <a:uFillTx/>
                                  <a:latin typeface="Cambria Math" panose="02040503050406030204" pitchFamily="18" charset="0"/>
                                  <a:cs typeface="+mn-cs"/>
                                </a:rPr>
                                <m:t>𝐈</m:t>
                              </m:r>
                            </m:e>
                          </m:d>
                        </m:num>
                        <m:den>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400" b="1" i="0" u="none" strike="noStrike" kern="1200" cap="none" spc="0" normalizeH="0" baseline="0" noProof="0">
                              <a:ln>
                                <a:noFill/>
                              </a:ln>
                              <a:solidFill>
                                <a:prstClr val="black"/>
                              </a:solidFill>
                              <a:effectLst/>
                              <a:uLnTx/>
                              <a:uFillTx/>
                              <a:latin typeface="Cambria Math" panose="02040503050406030204" pitchFamily="18" charset="0"/>
                              <a:cs typeface="+mn-cs"/>
                            </a:rPr>
                            <m:t>𝐈</m:t>
                          </m:r>
                        </m:den>
                      </m:f>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US" sz="1400" b="0" i="1" u="none" strike="noStrike" kern="1200" cap="none" spc="0" normalizeH="0" baseline="0" noProof="0" smtClean="0">
                              <a:ln>
                                <a:noFill/>
                              </a:ln>
                              <a:solidFill>
                                <a:srgbClr val="A04942"/>
                              </a:solidFill>
                              <a:effectLst/>
                              <a:uLnTx/>
                              <a:uFillTx/>
                              <a:latin typeface="Cambria Math" panose="02040503050406030204" pitchFamily="18" charset="0"/>
                              <a:cs typeface="+mn-cs"/>
                            </a:rPr>
                          </m:ctrlPr>
                        </m:sSupPr>
                        <m:e>
                          <m:r>
                            <a:rPr kumimoji="0" lang="en-US" sz="1400" b="1" i="0" u="none" strike="noStrike" kern="1200" cap="none" spc="0" normalizeH="0" baseline="0" noProof="0">
                              <a:ln>
                                <a:noFill/>
                              </a:ln>
                              <a:solidFill>
                                <a:srgbClr val="A04942"/>
                              </a:solidFill>
                              <a:effectLst/>
                              <a:uLnTx/>
                              <a:uFillTx/>
                              <a:latin typeface="Cambria Math" panose="02040503050406030204" pitchFamily="18" charset="0"/>
                              <a:cs typeface="+mn-cs"/>
                            </a:rPr>
                            <m:t>𝐈</m:t>
                          </m:r>
                        </m:e>
                        <m:sup>
                          <m:r>
                            <m:rPr>
                              <m:sty m:val="p"/>
                            </m:rPr>
                            <a:rPr kumimoji="0" lang="en-US" sz="1400" b="0" i="0" u="none" strike="noStrike" kern="1200" cap="none" spc="0" normalizeH="0" baseline="0" noProof="0">
                              <a:ln>
                                <a:noFill/>
                              </a:ln>
                              <a:solidFill>
                                <a:srgbClr val="A04942"/>
                              </a:solidFill>
                              <a:effectLst/>
                              <a:uLnTx/>
                              <a:uFillTx/>
                              <a:latin typeface="Cambria Math" panose="02040503050406030204" pitchFamily="18" charset="0"/>
                              <a:cs typeface="+mn-cs"/>
                            </a:rPr>
                            <m:t>MAP</m:t>
                          </m:r>
                        </m:sup>
                      </m:sSup>
                      <m:r>
                        <a:rPr kumimoji="0" lang="en-US" sz="1400" b="0" i="1" u="none" strike="noStrike" kern="1200" cap="none" spc="0" normalizeH="0" baseline="0" noProof="0">
                          <a:ln>
                            <a:noFill/>
                          </a:ln>
                          <a:solidFill>
                            <a:srgbClr val="A04942"/>
                          </a:solidFill>
                          <a:effectLst/>
                          <a:uLnTx/>
                          <a:uFillTx/>
                          <a:latin typeface="Cambria Math" panose="02040503050406030204" pitchFamily="18" charset="0"/>
                          <a:cs typeface="+mn-cs"/>
                        </a:rPr>
                        <m:t>=</m:t>
                      </m:r>
                      <m:r>
                        <a:rPr kumimoji="0" lang="en-US" sz="1400" b="1" i="0" u="none" strike="noStrike" kern="1200" cap="none" spc="0" normalizeH="0" baseline="0" noProof="0">
                          <a:ln>
                            <a:noFill/>
                          </a:ln>
                          <a:solidFill>
                            <a:srgbClr val="A04942"/>
                          </a:solidFill>
                          <a:effectLst/>
                          <a:uLnTx/>
                          <a:uFillTx/>
                          <a:latin typeface="Cambria Math" panose="02040503050406030204" pitchFamily="18" charset="0"/>
                          <a:ea typeface="Cambria Math" panose="02040503050406030204" pitchFamily="18" charset="0"/>
                          <a:cs typeface="+mn-cs"/>
                        </a:rPr>
                        <m:t>𝐊</m:t>
                      </m:r>
                      <m:sSup>
                        <m:sSupPr>
                          <m:ctrlPr>
                            <a:rPr kumimoji="0" lang="en-US" sz="1400" b="1" i="1" u="none" strike="noStrike" kern="1200" cap="none" spc="0" normalizeH="0" baseline="0" noProof="0">
                              <a:ln>
                                <a:noFill/>
                              </a:ln>
                              <a:solidFill>
                                <a:srgbClr val="A04942"/>
                              </a:solidFill>
                              <a:effectLst/>
                              <a:uLnTx/>
                              <a:uFillTx/>
                              <a:latin typeface="Cambria Math" panose="02040503050406030204" pitchFamily="18" charset="0"/>
                              <a:ea typeface="Cambria Math" panose="02040503050406030204" pitchFamily="18" charset="0"/>
                              <a:cs typeface="+mn-cs"/>
                            </a:rPr>
                          </m:ctrlPr>
                        </m:sSupPr>
                        <m:e>
                          <m:d>
                            <m:dPr>
                              <m:ctrlPr>
                                <a:rPr kumimoji="0" lang="en-US" sz="1400" b="1" i="1" u="none" strike="noStrike" kern="1200" cap="none" spc="0" normalizeH="0" baseline="0" noProof="0">
                                  <a:ln>
                                    <a:noFill/>
                                  </a:ln>
                                  <a:solidFill>
                                    <a:srgbClr val="A04942"/>
                                  </a:solidFill>
                                  <a:effectLst/>
                                  <a:uLnTx/>
                                  <a:uFillTx/>
                                  <a:latin typeface="Cambria Math" panose="02040503050406030204" pitchFamily="18" charset="0"/>
                                  <a:ea typeface="Cambria Math" panose="02040503050406030204" pitchFamily="18" charset="0"/>
                                  <a:cs typeface="+mn-cs"/>
                                </a:rPr>
                              </m:ctrlPr>
                            </m:dPr>
                            <m:e>
                              <m:r>
                                <m:rPr>
                                  <m:sty m:val="p"/>
                                </m:rPr>
                                <a:rPr kumimoji="0" lang="el-GR" sz="1400" b="0" i="1" u="none" strike="noStrike" kern="1200" cap="none" spc="0" normalizeH="0" baseline="0" noProof="0">
                                  <a:ln>
                                    <a:noFill/>
                                  </a:ln>
                                  <a:solidFill>
                                    <a:srgbClr val="A04942"/>
                                  </a:solidFill>
                                  <a:effectLst/>
                                  <a:uLnTx/>
                                  <a:uFillTx/>
                                  <a:latin typeface="Cambria Math" panose="02040503050406030204" pitchFamily="18" charset="0"/>
                                  <a:ea typeface="Cambria Math" panose="02040503050406030204" pitchFamily="18" charset="0"/>
                                  <a:cs typeface="+mn-cs"/>
                                </a:rPr>
                                <m:t>Σ</m:t>
                              </m:r>
                              <m:r>
                                <a:rPr kumimoji="0" lang="en-US" sz="1400" b="1" i="0" u="none" strike="noStrike" kern="1200" cap="none" spc="0" normalizeH="0" baseline="0" noProof="0">
                                  <a:ln>
                                    <a:noFill/>
                                  </a:ln>
                                  <a:solidFill>
                                    <a:srgbClr val="A04942"/>
                                  </a:solidFill>
                                  <a:effectLst/>
                                  <a:uLnTx/>
                                  <a:uFillTx/>
                                  <a:latin typeface="Cambria Math" panose="02040503050406030204" pitchFamily="18" charset="0"/>
                                  <a:ea typeface="Cambria Math" panose="02040503050406030204" pitchFamily="18" charset="0"/>
                                  <a:cs typeface="+mn-cs"/>
                                </a:rPr>
                                <m:t>+</m:t>
                              </m:r>
                              <m:r>
                                <a:rPr kumimoji="0" lang="en-US" sz="1400" b="1" i="0" u="none" strike="noStrike" kern="1200" cap="none" spc="0" normalizeH="0" baseline="0" noProof="0">
                                  <a:ln>
                                    <a:noFill/>
                                  </a:ln>
                                  <a:solidFill>
                                    <a:srgbClr val="A04942"/>
                                  </a:solidFill>
                                  <a:effectLst/>
                                  <a:uLnTx/>
                                  <a:uFillTx/>
                                  <a:latin typeface="Cambria Math" panose="02040503050406030204" pitchFamily="18" charset="0"/>
                                  <a:ea typeface="Cambria Math" panose="02040503050406030204" pitchFamily="18" charset="0"/>
                                  <a:cs typeface="+mn-cs"/>
                                </a:rPr>
                                <m:t>𝐊</m:t>
                              </m:r>
                            </m:e>
                          </m:d>
                        </m:e>
                        <m:sup>
                          <m:r>
                            <a:rPr kumimoji="0" lang="en-US" sz="1400" b="1" i="1" u="none" strike="noStrike" kern="1200" cap="none" spc="0" normalizeH="0" baseline="0" noProof="0">
                              <a:ln>
                                <a:noFill/>
                              </a:ln>
                              <a:solidFill>
                                <a:srgbClr val="A04942"/>
                              </a:solidFill>
                              <a:effectLst/>
                              <a:uLnTx/>
                              <a:uFillTx/>
                              <a:latin typeface="Cambria Math" panose="02040503050406030204" pitchFamily="18" charset="0"/>
                              <a:ea typeface="Cambria Math" panose="02040503050406030204" pitchFamily="18" charset="0"/>
                              <a:cs typeface="+mn-cs"/>
                            </a:rPr>
                            <m:t>−</m:t>
                          </m:r>
                          <m:r>
                            <a:rPr kumimoji="0" lang="en-US" sz="1400" b="1" i="1" u="none" strike="noStrike" kern="1200" cap="none" spc="0" normalizeH="0" baseline="0" noProof="0">
                              <a:ln>
                                <a:noFill/>
                              </a:ln>
                              <a:solidFill>
                                <a:srgbClr val="A04942"/>
                              </a:solidFill>
                              <a:effectLst/>
                              <a:uLnTx/>
                              <a:uFillTx/>
                              <a:latin typeface="Cambria Math" panose="02040503050406030204" pitchFamily="18" charset="0"/>
                              <a:ea typeface="Cambria Math" panose="02040503050406030204" pitchFamily="18" charset="0"/>
                              <a:cs typeface="+mn-cs"/>
                            </a:rPr>
                            <m:t>𝟏</m:t>
                          </m:r>
                        </m:sup>
                      </m:sSup>
                      <m:r>
                        <m:rPr>
                          <m:nor/>
                        </m:rPr>
                        <a:rPr kumimoji="0" lang="en-US" sz="1400" b="0" i="0" u="none" strike="noStrike" kern="1200" cap="none" spc="0" normalizeH="0" baseline="0" noProof="0" dirty="0">
                          <a:ln>
                            <a:noFill/>
                          </a:ln>
                          <a:solidFill>
                            <a:srgbClr val="A04942"/>
                          </a:solidFill>
                          <a:effectLst/>
                          <a:uLnTx/>
                          <a:uFillTx/>
                        </a:rPr>
                        <m:t> </m:t>
                      </m:r>
                      <m:sSup>
                        <m:sSupPr>
                          <m:ctrlPr>
                            <a:rPr kumimoji="0" lang="en-US" sz="1400" b="0" i="1" u="none" strike="noStrike" kern="1200" cap="none" spc="0" normalizeH="0" baseline="0" noProof="0">
                              <a:ln>
                                <a:noFill/>
                              </a:ln>
                              <a:solidFill>
                                <a:srgbClr val="A04942"/>
                              </a:solidFill>
                              <a:effectLst/>
                              <a:uLnTx/>
                              <a:uFillTx/>
                              <a:latin typeface="Cambria Math" panose="02040503050406030204" pitchFamily="18" charset="0"/>
                              <a:cs typeface="+mn-cs"/>
                            </a:rPr>
                          </m:ctrlPr>
                        </m:sSupPr>
                        <m:e>
                          <m:r>
                            <a:rPr kumimoji="0" lang="en-US" sz="1400" b="1" i="0" u="none" strike="noStrike" kern="1200" cap="none" spc="0" normalizeH="0" baseline="0" noProof="0">
                              <a:ln>
                                <a:noFill/>
                              </a:ln>
                              <a:solidFill>
                                <a:srgbClr val="A04942"/>
                              </a:solidFill>
                              <a:effectLst/>
                              <a:uLnTx/>
                              <a:uFillTx/>
                              <a:latin typeface="Cambria Math" panose="02040503050406030204" pitchFamily="18" charset="0"/>
                              <a:cs typeface="+mn-cs"/>
                            </a:rPr>
                            <m:t>𝐈</m:t>
                          </m:r>
                        </m:e>
                        <m:sup>
                          <m:r>
                            <m:rPr>
                              <m:sty m:val="p"/>
                            </m:rPr>
                            <a:rPr kumimoji="0" lang="en-US" sz="1400" b="0" i="0" u="none" strike="noStrike" kern="1200" cap="none" spc="0" normalizeH="0" baseline="0" noProof="0">
                              <a:ln>
                                <a:noFill/>
                              </a:ln>
                              <a:solidFill>
                                <a:srgbClr val="A04942"/>
                              </a:solidFill>
                              <a:effectLst/>
                              <a:uLnTx/>
                              <a:uFillTx/>
                              <a:latin typeface="Cambria Math" panose="02040503050406030204" pitchFamily="18" charset="0"/>
                              <a:cs typeface="+mn-cs"/>
                            </a:rPr>
                            <m:t>Exp</m:t>
                          </m:r>
                        </m:sup>
                      </m:sSup>
                    </m:oMath>
                  </m:oMathPara>
                </a14:m>
                <a:endParaRPr kumimoji="0" lang="en-US" sz="1400" b="0" i="0" u="none" strike="noStrike" kern="1200" cap="none" spc="0" normalizeH="0" baseline="0" noProof="0" dirty="0">
                  <a:ln>
                    <a:noFill/>
                  </a:ln>
                  <a:solidFill>
                    <a:prstClr val="black"/>
                  </a:solidFill>
                  <a:effectLst/>
                  <a:uLnTx/>
                  <a:uFillTx/>
                  <a:latin typeface="Century Gothic"/>
                </a:endParaRPr>
              </a:p>
            </p:txBody>
          </p:sp>
        </mc:Choice>
        <mc:Fallback xmlns="">
          <p:sp>
            <p:nvSpPr>
              <p:cNvPr id="21" name="TextBox 20">
                <a:extLst>
                  <a:ext uri="{FF2B5EF4-FFF2-40B4-BE49-F238E27FC236}">
                    <a16:creationId xmlns:a16="http://schemas.microsoft.com/office/drawing/2014/main" id="{7C4B5B74-F7C6-D60D-BB2A-BAA84CA34662}"/>
                  </a:ext>
                </a:extLst>
              </p:cNvPr>
              <p:cNvSpPr txBox="1">
                <a:spLocks noRot="1" noChangeAspect="1" noMove="1" noResize="1" noEditPoints="1" noAdjustHandles="1" noChangeArrowheads="1" noChangeShapeType="1" noTextEdit="1"/>
              </p:cNvSpPr>
              <p:nvPr/>
            </p:nvSpPr>
            <p:spPr>
              <a:xfrm>
                <a:off x="660664" y="3294273"/>
                <a:ext cx="3278696" cy="468654"/>
              </a:xfrm>
              <a:prstGeom prst="rect">
                <a:avLst/>
              </a:prstGeom>
              <a:blipFill>
                <a:blip r:embed="rId9"/>
                <a:stretch>
                  <a:fillRect b="-3896"/>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5556EBB4-0EC4-C00F-D6B4-3F8335B67F55}"/>
              </a:ext>
            </a:extLst>
          </p:cNvPr>
          <p:cNvGrpSpPr>
            <a:grpSpLocks noChangeAspect="1"/>
          </p:cNvGrpSpPr>
          <p:nvPr/>
        </p:nvGrpSpPr>
        <p:grpSpPr>
          <a:xfrm>
            <a:off x="4365455" y="1982427"/>
            <a:ext cx="2241180" cy="1143171"/>
            <a:chOff x="810588" y="2337364"/>
            <a:chExt cx="3906192" cy="1992453"/>
          </a:xfrm>
        </p:grpSpPr>
        <p:pic>
          <p:nvPicPr>
            <p:cNvPr id="23" name="Picture 22">
              <a:extLst>
                <a:ext uri="{FF2B5EF4-FFF2-40B4-BE49-F238E27FC236}">
                  <a16:creationId xmlns:a16="http://schemas.microsoft.com/office/drawing/2014/main" id="{99ECFC84-8933-3939-0271-384A2D84E02C}"/>
                </a:ext>
              </a:extLst>
            </p:cNvPr>
            <p:cNvPicPr>
              <a:picLocks noChangeAspect="1"/>
            </p:cNvPicPr>
            <p:nvPr/>
          </p:nvPicPr>
          <p:blipFill>
            <a:blip r:embed="rId10"/>
            <a:stretch>
              <a:fillRect/>
            </a:stretch>
          </p:blipFill>
          <p:spPr>
            <a:xfrm>
              <a:off x="810588" y="2337364"/>
              <a:ext cx="3906192" cy="1992453"/>
            </a:xfrm>
            <a:prstGeom prst="rect">
              <a:avLst/>
            </a:prstGeom>
          </p:spPr>
        </p:pic>
        <p:sp>
          <p:nvSpPr>
            <p:cNvPr id="24" name="Oval 23">
              <a:extLst>
                <a:ext uri="{FF2B5EF4-FFF2-40B4-BE49-F238E27FC236}">
                  <a16:creationId xmlns:a16="http://schemas.microsoft.com/office/drawing/2014/main" id="{73503CD4-589A-1D3F-186C-F7D985C9AB73}"/>
                </a:ext>
              </a:extLst>
            </p:cNvPr>
            <p:cNvSpPr/>
            <p:nvPr/>
          </p:nvSpPr>
          <p:spPr>
            <a:xfrm>
              <a:off x="2747912" y="2917978"/>
              <a:ext cx="80952" cy="80952"/>
            </a:xfrm>
            <a:prstGeom prst="ellipse">
              <a:avLst/>
            </a:prstGeom>
            <a:solidFill>
              <a:srgbClr val="C00000"/>
            </a:solidFill>
            <a:ln>
              <a:solidFill>
                <a:srgbClr val="D253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descr="A picture containing graphical user interface&#10;&#10;AI-generated content may be incorrect.">
            <a:extLst>
              <a:ext uri="{FF2B5EF4-FFF2-40B4-BE49-F238E27FC236}">
                <a16:creationId xmlns:a16="http://schemas.microsoft.com/office/drawing/2014/main" id="{E9D39CD4-5511-B65E-1817-AEB1F89AAF97}"/>
              </a:ext>
            </a:extLst>
          </p:cNvPr>
          <p:cNvPicPr>
            <a:picLocks noChangeAspect="1"/>
          </p:cNvPicPr>
          <p:nvPr/>
        </p:nvPicPr>
        <p:blipFill>
          <a:blip r:embed="rId11"/>
          <a:stretch>
            <a:fillRect/>
          </a:stretch>
        </p:blipFill>
        <p:spPr>
          <a:xfrm>
            <a:off x="5741378" y="4324785"/>
            <a:ext cx="3052823" cy="2286000"/>
          </a:xfrm>
          <a:prstGeom prst="rect">
            <a:avLst/>
          </a:prstGeom>
        </p:spPr>
      </p:pic>
      <p:pic>
        <p:nvPicPr>
          <p:cNvPr id="31" name="Picture 30" descr="Text&#10;&#10;AI-generated content may be incorrect.">
            <a:extLst>
              <a:ext uri="{FF2B5EF4-FFF2-40B4-BE49-F238E27FC236}">
                <a16:creationId xmlns:a16="http://schemas.microsoft.com/office/drawing/2014/main" id="{E590F8CE-8C44-7116-FCAE-F741AEF4EF5F}"/>
              </a:ext>
            </a:extLst>
          </p:cNvPr>
          <p:cNvPicPr>
            <a:picLocks noChangeAspect="1"/>
          </p:cNvPicPr>
          <p:nvPr/>
        </p:nvPicPr>
        <p:blipFill>
          <a:blip r:embed="rId12"/>
          <a:stretch>
            <a:fillRect/>
          </a:stretch>
        </p:blipFill>
        <p:spPr>
          <a:xfrm>
            <a:off x="700889" y="5249446"/>
            <a:ext cx="4248743" cy="504895"/>
          </a:xfrm>
          <a:prstGeom prst="rect">
            <a:avLst/>
          </a:prstGeom>
        </p:spPr>
      </p:pic>
      <p:grpSp>
        <p:nvGrpSpPr>
          <p:cNvPr id="5" name="Group 4">
            <a:extLst>
              <a:ext uri="{FF2B5EF4-FFF2-40B4-BE49-F238E27FC236}">
                <a16:creationId xmlns:a16="http://schemas.microsoft.com/office/drawing/2014/main" id="{AB26886F-5E45-1A9C-D77F-2FAEE6CB5BCA}"/>
              </a:ext>
            </a:extLst>
          </p:cNvPr>
          <p:cNvGrpSpPr/>
          <p:nvPr/>
        </p:nvGrpSpPr>
        <p:grpSpPr>
          <a:xfrm>
            <a:off x="687199" y="5820088"/>
            <a:ext cx="4503106" cy="533474"/>
            <a:chOff x="687199" y="5820088"/>
            <a:chExt cx="4503106" cy="533474"/>
          </a:xfrm>
        </p:grpSpPr>
        <p:pic>
          <p:nvPicPr>
            <p:cNvPr id="35" name="Picture 34" descr="A picture containing clock, watch&#10;&#10;AI-generated content may be incorrect.">
              <a:extLst>
                <a:ext uri="{FF2B5EF4-FFF2-40B4-BE49-F238E27FC236}">
                  <a16:creationId xmlns:a16="http://schemas.microsoft.com/office/drawing/2014/main" id="{D3B33534-DD33-1A0E-0DFF-226B640A1FD4}"/>
                </a:ext>
              </a:extLst>
            </p:cNvPr>
            <p:cNvPicPr>
              <a:picLocks noChangeAspect="1"/>
            </p:cNvPicPr>
            <p:nvPr/>
          </p:nvPicPr>
          <p:blipFill>
            <a:blip r:embed="rId13"/>
            <a:stretch>
              <a:fillRect/>
            </a:stretch>
          </p:blipFill>
          <p:spPr>
            <a:xfrm>
              <a:off x="3837566" y="5820088"/>
              <a:ext cx="1352739" cy="533474"/>
            </a:xfrm>
            <a:prstGeom prst="rect">
              <a:avLst/>
            </a:prstGeom>
          </p:spPr>
        </p:pic>
        <p:pic>
          <p:nvPicPr>
            <p:cNvPr id="39" name="Picture 38" descr="Diagram&#10;&#10;AI-generated content may be incorrect.">
              <a:extLst>
                <a:ext uri="{FF2B5EF4-FFF2-40B4-BE49-F238E27FC236}">
                  <a16:creationId xmlns:a16="http://schemas.microsoft.com/office/drawing/2014/main" id="{62719BCB-EEC4-0E4F-E567-CD7ED7B842A3}"/>
                </a:ext>
              </a:extLst>
            </p:cNvPr>
            <p:cNvPicPr>
              <a:picLocks noChangeAspect="1"/>
            </p:cNvPicPr>
            <p:nvPr/>
          </p:nvPicPr>
          <p:blipFill>
            <a:blip r:embed="rId14"/>
            <a:stretch>
              <a:fillRect/>
            </a:stretch>
          </p:blipFill>
          <p:spPr>
            <a:xfrm>
              <a:off x="687199" y="5848667"/>
              <a:ext cx="3077004" cy="476316"/>
            </a:xfrm>
            <a:prstGeom prst="rect">
              <a:avLst/>
            </a:prstGeom>
          </p:spPr>
        </p:pic>
      </p:grpSp>
      <p:sp>
        <p:nvSpPr>
          <p:cNvPr id="43" name="TextBox 42">
            <a:extLst>
              <a:ext uri="{FF2B5EF4-FFF2-40B4-BE49-F238E27FC236}">
                <a16:creationId xmlns:a16="http://schemas.microsoft.com/office/drawing/2014/main" id="{7B404FCE-962E-6BF1-92D1-3A05A1D69C3A}"/>
              </a:ext>
            </a:extLst>
          </p:cNvPr>
          <p:cNvSpPr txBox="1"/>
          <p:nvPr/>
        </p:nvSpPr>
        <p:spPr>
          <a:xfrm>
            <a:off x="429886" y="720556"/>
            <a:ext cx="9664026" cy="286232"/>
          </a:xfrm>
          <a:prstGeom prst="rect">
            <a:avLst/>
          </a:prstGeom>
          <a:noFill/>
        </p:spPr>
        <p:txBody>
          <a:bodyPr wrap="square">
            <a:spAutoFit/>
          </a:bodyPr>
          <a:lstStyle/>
          <a:p>
            <a:pPr marR="0" lvl="0" defTabSz="914400" rtl="0" eaLnBrk="1" fontAlgn="base" latinLnBrk="0" hangingPunct="1">
              <a:lnSpc>
                <a:spcPct val="90000"/>
              </a:lnSpc>
              <a:spcBef>
                <a:spcPts val="1200"/>
              </a:spcBef>
              <a:spcAft>
                <a:spcPct val="0"/>
              </a:spcAft>
              <a:buClr>
                <a:prstClr val="black"/>
              </a:buClr>
              <a:buSzPct val="90000"/>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Feasibility of Robust Inference of 1D and </a:t>
            </a:r>
            <a:r>
              <a:rPr lang="en-US" sz="1400" b="1" dirty="0">
                <a:solidFill>
                  <a:prstClr val="black"/>
                </a:solidFill>
                <a:latin typeface="Century Gothic" panose="020B0502020202020204" pitchFamily="34" charset="0"/>
                <a:cs typeface="+mn-cs"/>
              </a:rPr>
              <a:t>2D</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Scattering from Sparse Measurements [18-20]</a:t>
            </a:r>
          </a:p>
        </p:txBody>
      </p:sp>
      <p:sp>
        <p:nvSpPr>
          <p:cNvPr id="45" name="TextBox 44">
            <a:extLst>
              <a:ext uri="{FF2B5EF4-FFF2-40B4-BE49-F238E27FC236}">
                <a16:creationId xmlns:a16="http://schemas.microsoft.com/office/drawing/2014/main" id="{169ABABD-3640-4B4D-ED05-FC8879E18819}"/>
              </a:ext>
            </a:extLst>
          </p:cNvPr>
          <p:cNvSpPr txBox="1"/>
          <p:nvPr/>
        </p:nvSpPr>
        <p:spPr>
          <a:xfrm>
            <a:off x="429885" y="3885772"/>
            <a:ext cx="9459839" cy="286232"/>
          </a:xfrm>
          <a:prstGeom prst="rect">
            <a:avLst/>
          </a:prstGeom>
          <a:noFill/>
        </p:spPr>
        <p:txBody>
          <a:bodyPr wrap="square">
            <a:spAutoFit/>
          </a:bodyPr>
          <a:lstStyle/>
          <a:p>
            <a:pPr lvl="0">
              <a:lnSpc>
                <a:spcPct val="90000"/>
              </a:lnSpc>
              <a:spcBef>
                <a:spcPts val="1200"/>
              </a:spcBef>
              <a:buClr>
                <a:prstClr val="black"/>
              </a:buClr>
              <a:buSzPct val="90000"/>
              <a:defRPr/>
            </a:pPr>
            <a:r>
              <a:rPr lang="en-US" sz="1400" b="1" dirty="0">
                <a:solidFill>
                  <a:prstClr val="black"/>
                </a:solidFill>
                <a:latin typeface="Century Gothic" panose="020B0502020202020204" pitchFamily="34" charset="0"/>
                <a:cs typeface="+mn-cs"/>
              </a:rPr>
              <a:t>A Universal </a:t>
            </a:r>
            <a:r>
              <a:rPr lang="en-US" sz="1400" b="1" dirty="0">
                <a:solidFill>
                  <a:srgbClr val="A04942"/>
                </a:solidFill>
                <a:latin typeface="Century Gothic" panose="020B0502020202020204" pitchFamily="34" charset="0"/>
                <a:cs typeface="+mn-cs"/>
              </a:rPr>
              <a:t>Criterion</a:t>
            </a:r>
            <a:r>
              <a:rPr lang="en-US" sz="1400" b="1" dirty="0">
                <a:solidFill>
                  <a:prstClr val="black"/>
                </a:solidFill>
                <a:latin typeface="Century Gothic" panose="020B0502020202020204" pitchFamily="34" charset="0"/>
                <a:cs typeface="+mn-cs"/>
              </a:rPr>
              <a:t> for Sample-Adaptive Enhancement of Counting Efficiency</a:t>
            </a: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[21-22] </a:t>
            </a:r>
          </a:p>
        </p:txBody>
      </p:sp>
      <p:sp>
        <p:nvSpPr>
          <p:cNvPr id="46" name="Content Placeholder 4">
            <a:extLst>
              <a:ext uri="{FF2B5EF4-FFF2-40B4-BE49-F238E27FC236}">
                <a16:creationId xmlns:a16="http://schemas.microsoft.com/office/drawing/2014/main" id="{EB9D3AFC-205F-FBCF-A372-6EFB3E569F99}"/>
              </a:ext>
            </a:extLst>
          </p:cNvPr>
          <p:cNvSpPr txBox="1">
            <a:spLocks/>
          </p:cNvSpPr>
          <p:nvPr/>
        </p:nvSpPr>
        <p:spPr bwMode="auto">
          <a:xfrm>
            <a:off x="9492645" y="5098137"/>
            <a:ext cx="2606517" cy="9632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300"/>
              </a:spcAft>
              <a:buNone/>
            </a:pPr>
            <a:r>
              <a:rPr lang="en-US" sz="1000" dirty="0"/>
              <a:t>[18] Tung </a:t>
            </a:r>
            <a:r>
              <a:rPr lang="en-US" sz="1000" i="1" dirty="0"/>
              <a:t>et al. </a:t>
            </a:r>
            <a:r>
              <a:rPr lang="en-US" sz="1000" dirty="0"/>
              <a:t>JCIS </a:t>
            </a:r>
            <a:r>
              <a:rPr lang="en-US" sz="1000" b="1" dirty="0"/>
              <a:t>692</a:t>
            </a:r>
            <a:r>
              <a:rPr lang="en-US" sz="1000" dirty="0"/>
              <a:t> 137554 (2025).</a:t>
            </a:r>
          </a:p>
          <a:p>
            <a:pPr marL="0" indent="0">
              <a:spcBef>
                <a:spcPts val="0"/>
              </a:spcBef>
              <a:spcAft>
                <a:spcPts val="300"/>
              </a:spcAft>
              <a:buNone/>
            </a:pPr>
            <a:r>
              <a:rPr lang="en-US" sz="1000" dirty="0"/>
              <a:t>[19] Tung </a:t>
            </a:r>
            <a:r>
              <a:rPr lang="en-US" sz="1000" i="1" dirty="0"/>
              <a:t>et al. </a:t>
            </a:r>
            <a:r>
              <a:rPr lang="en-US" sz="1000" dirty="0"/>
              <a:t>JCP </a:t>
            </a:r>
            <a:r>
              <a:rPr lang="en-US" sz="1000" b="1" dirty="0"/>
              <a:t>163</a:t>
            </a:r>
            <a:r>
              <a:rPr lang="en-US" sz="1000" dirty="0"/>
              <a:t> 034107 (2025).</a:t>
            </a:r>
          </a:p>
          <a:p>
            <a:pPr marL="0" indent="0">
              <a:spcBef>
                <a:spcPts val="0"/>
              </a:spcBef>
              <a:spcAft>
                <a:spcPts val="300"/>
              </a:spcAft>
              <a:buNone/>
            </a:pPr>
            <a:r>
              <a:rPr lang="en-US" sz="1000" dirty="0"/>
              <a:t>[20] Tung </a:t>
            </a:r>
            <a:r>
              <a:rPr lang="en-US" sz="1000" i="1" dirty="0"/>
              <a:t>et al. </a:t>
            </a:r>
            <a:r>
              <a:rPr lang="en-US" sz="1000" dirty="0"/>
              <a:t>JCP </a:t>
            </a:r>
            <a:r>
              <a:rPr lang="en-US" sz="1000" b="1" dirty="0"/>
              <a:t>163</a:t>
            </a:r>
            <a:r>
              <a:rPr lang="en-US" sz="1000" dirty="0"/>
              <a:t> 154103 (2025).</a:t>
            </a:r>
          </a:p>
          <a:p>
            <a:pPr marL="0" indent="0">
              <a:lnSpc>
                <a:spcPct val="100000"/>
              </a:lnSpc>
              <a:spcBef>
                <a:spcPts val="0"/>
              </a:spcBef>
              <a:spcAft>
                <a:spcPts val="300"/>
              </a:spcAft>
              <a:buNone/>
            </a:pPr>
            <a:r>
              <a:rPr lang="en-US" sz="1000" dirty="0"/>
              <a:t>[21] Tung </a:t>
            </a:r>
            <a:r>
              <a:rPr lang="en-US" sz="1000" i="1" dirty="0"/>
              <a:t>et al.</a:t>
            </a:r>
            <a:r>
              <a:rPr lang="en-US" sz="1000" dirty="0"/>
              <a:t> </a:t>
            </a:r>
            <a:r>
              <a:rPr lang="en-US" sz="1000" dirty="0" err="1"/>
              <a:t>REsolution</a:t>
            </a:r>
            <a:r>
              <a:rPr lang="en-US" sz="1000" dirty="0"/>
              <a:t> 247236.</a:t>
            </a:r>
          </a:p>
          <a:p>
            <a:pPr marL="0" indent="0">
              <a:lnSpc>
                <a:spcPct val="100000"/>
              </a:lnSpc>
              <a:spcBef>
                <a:spcPts val="0"/>
              </a:spcBef>
              <a:spcAft>
                <a:spcPts val="300"/>
              </a:spcAft>
              <a:buNone/>
            </a:pPr>
            <a:r>
              <a:rPr lang="en-US" sz="1000" dirty="0"/>
              <a:t>[22] Tung </a:t>
            </a:r>
            <a:r>
              <a:rPr lang="en-US" sz="1000" i="1" dirty="0"/>
              <a:t>et al.</a:t>
            </a:r>
            <a:r>
              <a:rPr lang="en-US" sz="1000" dirty="0"/>
              <a:t> </a:t>
            </a:r>
            <a:r>
              <a:rPr lang="en-US" sz="1000" dirty="0" err="1"/>
              <a:t>REsolution</a:t>
            </a:r>
            <a:r>
              <a:rPr lang="en-US" sz="1000" dirty="0"/>
              <a:t> 248419.</a:t>
            </a:r>
          </a:p>
          <a:p>
            <a:pPr>
              <a:spcBef>
                <a:spcPts val="0"/>
              </a:spcBef>
            </a:pPr>
            <a:endParaRPr lang="en-US" sz="1800" dirty="0"/>
          </a:p>
        </p:txBody>
      </p:sp>
      <p:cxnSp>
        <p:nvCxnSpPr>
          <p:cNvPr id="48" name="Straight Connector 47">
            <a:extLst>
              <a:ext uri="{FF2B5EF4-FFF2-40B4-BE49-F238E27FC236}">
                <a16:creationId xmlns:a16="http://schemas.microsoft.com/office/drawing/2014/main" id="{D11537B1-17E0-5D46-1434-0EE4F190A5E5}"/>
              </a:ext>
            </a:extLst>
          </p:cNvPr>
          <p:cNvCxnSpPr>
            <a:cxnSpLocks/>
          </p:cNvCxnSpPr>
          <p:nvPr/>
        </p:nvCxnSpPr>
        <p:spPr>
          <a:xfrm>
            <a:off x="7039320" y="4459458"/>
            <a:ext cx="0" cy="1792682"/>
          </a:xfrm>
          <a:prstGeom prst="line">
            <a:avLst/>
          </a:prstGeom>
          <a:ln w="19050">
            <a:solidFill>
              <a:srgbClr val="A04942"/>
            </a:solidFill>
            <a:prstDash val="solid"/>
            <a:miter lim="800000"/>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4D84F592-F142-B9DA-9E4E-010FD8DD559A}"/>
              </a:ext>
            </a:extLst>
          </p:cNvPr>
          <p:cNvGrpSpPr/>
          <p:nvPr/>
        </p:nvGrpSpPr>
        <p:grpSpPr>
          <a:xfrm>
            <a:off x="10011065" y="1157175"/>
            <a:ext cx="1828800" cy="3466768"/>
            <a:chOff x="10011065" y="1157175"/>
            <a:chExt cx="1828800" cy="3466768"/>
          </a:xfrm>
        </p:grpSpPr>
        <p:pic>
          <p:nvPicPr>
            <p:cNvPr id="4" name="Picture 3" descr="Chart&#10;&#10;AI-generated content may be incorrect.">
              <a:extLst>
                <a:ext uri="{FF2B5EF4-FFF2-40B4-BE49-F238E27FC236}">
                  <a16:creationId xmlns:a16="http://schemas.microsoft.com/office/drawing/2014/main" id="{04D686A9-9DF9-34F0-0DE3-E9AC377ADA6A}"/>
                </a:ext>
              </a:extLst>
            </p:cNvPr>
            <p:cNvPicPr>
              <a:picLocks noChangeAspect="1"/>
            </p:cNvPicPr>
            <p:nvPr/>
          </p:nvPicPr>
          <p:blipFill>
            <a:blip r:embed="rId15"/>
            <a:stretch>
              <a:fillRect/>
            </a:stretch>
          </p:blipFill>
          <p:spPr>
            <a:xfrm>
              <a:off x="10011065" y="1157175"/>
              <a:ext cx="1828800" cy="3466768"/>
            </a:xfrm>
            <a:prstGeom prst="rect">
              <a:avLst/>
            </a:prstGeom>
          </p:spPr>
        </p:pic>
        <p:sp>
          <p:nvSpPr>
            <p:cNvPr id="7" name="TextBox 6">
              <a:extLst>
                <a:ext uri="{FF2B5EF4-FFF2-40B4-BE49-F238E27FC236}">
                  <a16:creationId xmlns:a16="http://schemas.microsoft.com/office/drawing/2014/main" id="{ACEB723D-1113-C455-AE87-738CBD910BE9}"/>
                </a:ext>
              </a:extLst>
            </p:cNvPr>
            <p:cNvSpPr txBox="1"/>
            <p:nvPr/>
          </p:nvSpPr>
          <p:spPr>
            <a:xfrm>
              <a:off x="10441037" y="1389938"/>
              <a:ext cx="476412" cy="341632"/>
            </a:xfrm>
            <a:prstGeom prst="rect">
              <a:avLst/>
            </a:prstGeom>
            <a:noFill/>
          </p:spPr>
          <p:txBody>
            <a:bodyPr wrap="none" rtlCol="0">
              <a:spAutoFit/>
            </a:bodyPr>
            <a:lstStyle/>
            <a:p>
              <a:pPr algn="l">
                <a:lnSpc>
                  <a:spcPct val="90000"/>
                </a:lnSpc>
              </a:pPr>
              <a:r>
                <a:rPr lang="en-US" b="1" dirty="0">
                  <a:latin typeface="+mn-lt"/>
                </a:rPr>
                <a:t>2D</a:t>
              </a:r>
            </a:p>
          </p:txBody>
        </p:sp>
      </p:grpSp>
      <p:grpSp>
        <p:nvGrpSpPr>
          <p:cNvPr id="19" name="Group 18">
            <a:extLst>
              <a:ext uri="{FF2B5EF4-FFF2-40B4-BE49-F238E27FC236}">
                <a16:creationId xmlns:a16="http://schemas.microsoft.com/office/drawing/2014/main" id="{158BC599-BA52-0706-EE47-48BD076171A2}"/>
              </a:ext>
            </a:extLst>
          </p:cNvPr>
          <p:cNvGrpSpPr/>
          <p:nvPr/>
        </p:nvGrpSpPr>
        <p:grpSpPr>
          <a:xfrm>
            <a:off x="7114860" y="1276009"/>
            <a:ext cx="2312416" cy="2286000"/>
            <a:chOff x="7114860" y="1276009"/>
            <a:chExt cx="2312416" cy="2286000"/>
          </a:xfrm>
        </p:grpSpPr>
        <p:pic>
          <p:nvPicPr>
            <p:cNvPr id="25" name="Picture 24" descr="Chart&#10;&#10;AI-generated content may be incorrect.">
              <a:extLst>
                <a:ext uri="{FF2B5EF4-FFF2-40B4-BE49-F238E27FC236}">
                  <a16:creationId xmlns:a16="http://schemas.microsoft.com/office/drawing/2014/main" id="{021BB5B5-8205-EAFB-5A82-A5CD8376B8E3}"/>
                </a:ext>
              </a:extLst>
            </p:cNvPr>
            <p:cNvPicPr>
              <a:picLocks noChangeAspect="1"/>
            </p:cNvPicPr>
            <p:nvPr/>
          </p:nvPicPr>
          <p:blipFill>
            <a:blip r:embed="rId16"/>
            <a:stretch>
              <a:fillRect/>
            </a:stretch>
          </p:blipFill>
          <p:spPr>
            <a:xfrm>
              <a:off x="7114860" y="1276009"/>
              <a:ext cx="2312416" cy="2286000"/>
            </a:xfrm>
            <a:prstGeom prst="rect">
              <a:avLst/>
            </a:prstGeom>
          </p:spPr>
        </p:pic>
        <p:sp>
          <p:nvSpPr>
            <p:cNvPr id="3" name="TextBox 2">
              <a:extLst>
                <a:ext uri="{FF2B5EF4-FFF2-40B4-BE49-F238E27FC236}">
                  <a16:creationId xmlns:a16="http://schemas.microsoft.com/office/drawing/2014/main" id="{67CB1CED-F6DB-D8BF-0CF4-0D881DA0B4AD}"/>
                </a:ext>
              </a:extLst>
            </p:cNvPr>
            <p:cNvSpPr txBox="1"/>
            <p:nvPr/>
          </p:nvSpPr>
          <p:spPr>
            <a:xfrm>
              <a:off x="8826159" y="1389938"/>
              <a:ext cx="484428" cy="341632"/>
            </a:xfrm>
            <a:prstGeom prst="rect">
              <a:avLst/>
            </a:prstGeom>
            <a:noFill/>
          </p:spPr>
          <p:txBody>
            <a:bodyPr wrap="none" rtlCol="0">
              <a:spAutoFit/>
            </a:bodyPr>
            <a:lstStyle/>
            <a:p>
              <a:pPr algn="l">
                <a:lnSpc>
                  <a:spcPct val="90000"/>
                </a:lnSpc>
              </a:pPr>
              <a:r>
                <a:rPr lang="en-US" b="1" dirty="0">
                  <a:latin typeface="+mn-lt"/>
                </a:rPr>
                <a:t>1D</a:t>
              </a:r>
            </a:p>
          </p:txBody>
        </p:sp>
      </p:grpSp>
      <p:grpSp>
        <p:nvGrpSpPr>
          <p:cNvPr id="17" name="Group 16">
            <a:extLst>
              <a:ext uri="{FF2B5EF4-FFF2-40B4-BE49-F238E27FC236}">
                <a16:creationId xmlns:a16="http://schemas.microsoft.com/office/drawing/2014/main" id="{FD8C5270-8614-F04B-B8BA-413D90072FEC}"/>
              </a:ext>
            </a:extLst>
          </p:cNvPr>
          <p:cNvGrpSpPr/>
          <p:nvPr/>
        </p:nvGrpSpPr>
        <p:grpSpPr>
          <a:xfrm>
            <a:off x="2461050" y="3414390"/>
            <a:ext cx="1267572" cy="231746"/>
            <a:chOff x="2461050" y="3414390"/>
            <a:chExt cx="1267572" cy="231746"/>
          </a:xfrm>
        </p:grpSpPr>
        <p:sp>
          <p:nvSpPr>
            <p:cNvPr id="6" name="Rectangle 5">
              <a:extLst>
                <a:ext uri="{FF2B5EF4-FFF2-40B4-BE49-F238E27FC236}">
                  <a16:creationId xmlns:a16="http://schemas.microsoft.com/office/drawing/2014/main" id="{EF73C96C-270E-7383-35E2-A815FF5CB86C}"/>
                </a:ext>
              </a:extLst>
            </p:cNvPr>
            <p:cNvSpPr>
              <a:spLocks noChangeAspect="1"/>
            </p:cNvSpPr>
            <p:nvPr/>
          </p:nvSpPr>
          <p:spPr>
            <a:xfrm>
              <a:off x="2461050" y="3417536"/>
              <a:ext cx="160063" cy="228600"/>
            </a:xfrm>
            <a:prstGeom prst="rect">
              <a:avLst/>
            </a:prstGeom>
            <a:solidFill>
              <a:srgbClr val="A04942">
                <a:alpha val="40000"/>
              </a:srgbClr>
            </a:solidFill>
            <a:ln w="25400">
              <a:noFill/>
              <a:prstDash val="sys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 name="Rectangle 14">
              <a:extLst>
                <a:ext uri="{FF2B5EF4-FFF2-40B4-BE49-F238E27FC236}">
                  <a16:creationId xmlns:a16="http://schemas.microsoft.com/office/drawing/2014/main" id="{FE1941A5-02D0-6C00-38C0-8F3217E7D16E}"/>
                </a:ext>
              </a:extLst>
            </p:cNvPr>
            <p:cNvSpPr>
              <a:spLocks noChangeAspect="1"/>
            </p:cNvSpPr>
            <p:nvPr/>
          </p:nvSpPr>
          <p:spPr>
            <a:xfrm>
              <a:off x="2621114" y="3414390"/>
              <a:ext cx="1107508" cy="228600"/>
            </a:xfrm>
            <a:prstGeom prst="rect">
              <a:avLst/>
            </a:prstGeom>
            <a:solidFill>
              <a:srgbClr val="A04942">
                <a:alpha val="20000"/>
              </a:srgbClr>
            </a:solidFill>
            <a:ln w="25400">
              <a:noFill/>
              <a:prstDash val="sys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grpSp>
      <p:pic>
        <p:nvPicPr>
          <p:cNvPr id="30" name="Picture 29">
            <a:extLst>
              <a:ext uri="{FF2B5EF4-FFF2-40B4-BE49-F238E27FC236}">
                <a16:creationId xmlns:a16="http://schemas.microsoft.com/office/drawing/2014/main" id="{1613D1D3-F984-642E-ECD9-7560EADF6723}"/>
              </a:ext>
            </a:extLst>
          </p:cNvPr>
          <p:cNvPicPr>
            <a:picLocks noChangeAspect="1"/>
          </p:cNvPicPr>
          <p:nvPr/>
        </p:nvPicPr>
        <p:blipFill>
          <a:blip r:embed="rId17"/>
          <a:stretch>
            <a:fillRect/>
          </a:stretch>
        </p:blipFill>
        <p:spPr>
          <a:xfrm>
            <a:off x="700889" y="4294427"/>
            <a:ext cx="4486420" cy="889273"/>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959B0DC-134F-2C64-02BA-8E818875C11C}"/>
                  </a:ext>
                </a:extLst>
              </p:cNvPr>
              <p:cNvSpPr txBox="1"/>
              <p:nvPr/>
            </p:nvSpPr>
            <p:spPr>
              <a:xfrm>
                <a:off x="4606400" y="1086239"/>
                <a:ext cx="1958623" cy="215444"/>
              </a:xfrm>
              <a:prstGeom prst="rect">
                <a:avLst/>
              </a:prstGeom>
              <a:noFill/>
              <a:ln w="19050">
                <a:solidFill>
                  <a:srgbClr val="A04942"/>
                </a:solidFill>
                <a:prstDash val="sysDash"/>
              </a:ln>
            </p:spPr>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r>
                        <m:rPr>
                          <m:sty m:val="p"/>
                        </m:rPr>
                        <a:rPr kumimoji="0" lang="en-US" sz="1400" b="0" i="0"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regression</m:t>
                      </m:r>
                      <m:r>
                        <a:rPr kumimoji="0" lang="en-US" sz="1400" b="1" i="1" u="none" strike="noStrike" kern="1200" cap="none" spc="0" normalizeH="0" baseline="0" noProof="0" smtClean="0">
                          <a:ln>
                            <a:noFill/>
                          </a:ln>
                          <a:solidFill>
                            <a:srgbClr val="A04942"/>
                          </a:solidFill>
                          <a:effectLst/>
                          <a:uLnTx/>
                          <a:uFillTx/>
                          <a:latin typeface="Cambria Math" panose="02040503050406030204" pitchFamily="18" charset="0"/>
                          <a:ea typeface="Cambria Math" panose="02040503050406030204" pitchFamily="18" charset="0"/>
                          <a:cs typeface="+mn-cs"/>
                        </a:rPr>
                        <m:t>→</m:t>
                      </m:r>
                      <m:r>
                        <a:rPr kumimoji="0" lang="en-US" sz="1400" b="1" i="0" u="none" strike="noStrike" kern="1200" cap="none" spc="0" normalizeH="0" baseline="0" noProof="0" smtClean="0">
                          <a:ln>
                            <a:noFill/>
                          </a:ln>
                          <a:solidFill>
                            <a:srgbClr val="A04942"/>
                          </a:solidFill>
                          <a:effectLst/>
                          <a:uLnTx/>
                          <a:uFillTx/>
                          <a:latin typeface="Cambria Math" panose="02040503050406030204" pitchFamily="18" charset="0"/>
                          <a:ea typeface="Cambria Math" panose="02040503050406030204" pitchFamily="18" charset="0"/>
                          <a:cs typeface="+mn-cs"/>
                        </a:rPr>
                        <m:t>𝐢</m:t>
                      </m:r>
                      <m:r>
                        <a:rPr kumimoji="0" lang="en-US" sz="1400" b="1" i="0" u="none" strike="noStrike" kern="1200" cap="none" spc="0" normalizeH="0" baseline="0" noProof="0">
                          <a:ln>
                            <a:noFill/>
                          </a:ln>
                          <a:solidFill>
                            <a:srgbClr val="A04942"/>
                          </a:solidFill>
                          <a:effectLst/>
                          <a:uLnTx/>
                          <a:uFillTx/>
                          <a:latin typeface="Cambria Math" panose="02040503050406030204" pitchFamily="18" charset="0"/>
                          <a:ea typeface="Cambria Math" panose="02040503050406030204" pitchFamily="18" charset="0"/>
                          <a:cs typeface="+mn-cs"/>
                        </a:rPr>
                        <m:t>𝐧𝐟𝐞𝐫𝐞𝐧𝐜𝐞</m:t>
                      </m:r>
                    </m:oMath>
                  </m:oMathPara>
                </a14:m>
                <a:endParaRPr kumimoji="0" lang="en-US" sz="1400" b="1" i="0" u="none" strike="noStrike" kern="1200" cap="none" spc="0" normalizeH="0" baseline="0" noProof="0" dirty="0">
                  <a:ln>
                    <a:noFill/>
                  </a:ln>
                  <a:solidFill>
                    <a:srgbClr val="A04942"/>
                  </a:solidFill>
                  <a:effectLst/>
                  <a:uLnTx/>
                  <a:uFillTx/>
                </a:endParaRPr>
              </a:p>
            </p:txBody>
          </p:sp>
        </mc:Choice>
        <mc:Fallback xmlns="">
          <p:sp>
            <p:nvSpPr>
              <p:cNvPr id="32" name="TextBox 31">
                <a:extLst>
                  <a:ext uri="{FF2B5EF4-FFF2-40B4-BE49-F238E27FC236}">
                    <a16:creationId xmlns:a16="http://schemas.microsoft.com/office/drawing/2014/main" id="{A959B0DC-134F-2C64-02BA-8E818875C11C}"/>
                  </a:ext>
                </a:extLst>
              </p:cNvPr>
              <p:cNvSpPr txBox="1">
                <a:spLocks noRot="1" noChangeAspect="1" noMove="1" noResize="1" noEditPoints="1" noAdjustHandles="1" noChangeArrowheads="1" noChangeShapeType="1" noTextEdit="1"/>
              </p:cNvSpPr>
              <p:nvPr/>
            </p:nvSpPr>
            <p:spPr>
              <a:xfrm>
                <a:off x="4606400" y="1086239"/>
                <a:ext cx="1958623" cy="215444"/>
              </a:xfrm>
              <a:prstGeom prst="rect">
                <a:avLst/>
              </a:prstGeom>
              <a:blipFill>
                <a:blip r:embed="rId18"/>
                <a:stretch>
                  <a:fillRect l="-1235" r="-309" b="-23077"/>
                </a:stretch>
              </a:blipFill>
              <a:ln w="19050">
                <a:solidFill>
                  <a:srgbClr val="A04942"/>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8AA59A6-FE22-89ED-DA21-AFE5CCE579A1}"/>
                  </a:ext>
                </a:extLst>
              </p:cNvPr>
              <p:cNvSpPr txBox="1"/>
              <p:nvPr/>
            </p:nvSpPr>
            <p:spPr>
              <a:xfrm>
                <a:off x="4859535" y="1565723"/>
                <a:ext cx="1253021"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r>
                        <m:rPr>
                          <m:sty m:val="p"/>
                        </m:rP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Bayes</m:t>
                      </m:r>
                      <m: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theorem</m:t>
                      </m:r>
                    </m:oMath>
                  </m:oMathPara>
                </a14:m>
                <a:endParaRPr kumimoji="0" lang="en-US" sz="1400" b="0" i="0" u="none" strike="noStrike" kern="1200" cap="none" spc="0" normalizeH="0" baseline="0" noProof="0" dirty="0">
                  <a:ln>
                    <a:noFill/>
                  </a:ln>
                  <a:solidFill>
                    <a:prstClr val="black"/>
                  </a:solidFill>
                  <a:effectLst/>
                  <a:uLnTx/>
                  <a:uFillTx/>
                </a:endParaRPr>
              </a:p>
            </p:txBody>
          </p:sp>
        </mc:Choice>
        <mc:Fallback xmlns="">
          <p:sp>
            <p:nvSpPr>
              <p:cNvPr id="27" name="TextBox 26">
                <a:extLst>
                  <a:ext uri="{FF2B5EF4-FFF2-40B4-BE49-F238E27FC236}">
                    <a16:creationId xmlns:a16="http://schemas.microsoft.com/office/drawing/2014/main" id="{68AA59A6-FE22-89ED-DA21-AFE5CCE579A1}"/>
                  </a:ext>
                </a:extLst>
              </p:cNvPr>
              <p:cNvSpPr txBox="1">
                <a:spLocks noRot="1" noChangeAspect="1" noMove="1" noResize="1" noEditPoints="1" noAdjustHandles="1" noChangeArrowheads="1" noChangeShapeType="1" noTextEdit="1"/>
              </p:cNvSpPr>
              <p:nvPr/>
            </p:nvSpPr>
            <p:spPr>
              <a:xfrm>
                <a:off x="4859535" y="1565723"/>
                <a:ext cx="1253021" cy="307777"/>
              </a:xfrm>
              <a:prstGeom prst="rect">
                <a:avLst/>
              </a:prstGeom>
              <a:blipFill>
                <a:blip r:embed="rId19"/>
                <a:stretch>
                  <a:fillRect r="-6311"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8F22AB5-E572-C1AA-EC9A-2879E4FFDDFC}"/>
                  </a:ext>
                </a:extLst>
              </p:cNvPr>
              <p:cNvSpPr txBox="1"/>
              <p:nvPr/>
            </p:nvSpPr>
            <p:spPr>
              <a:xfrm>
                <a:off x="7302367" y="3558625"/>
                <a:ext cx="1937402"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r>
                        <a:rPr kumimoji="0" lang="en-US" sz="1400" b="1" i="0" u="none" strike="noStrike" kern="1200" cap="none" spc="0" normalizeH="0" baseline="0" noProof="0" smtClean="0">
                          <a:ln>
                            <a:noFill/>
                          </a:ln>
                          <a:solidFill>
                            <a:srgbClr val="A04942"/>
                          </a:solidFill>
                          <a:effectLst/>
                          <a:uLnTx/>
                          <a:uFillTx/>
                          <a:latin typeface="Cambria Math" panose="02040503050406030204" pitchFamily="18" charset="0"/>
                          <a:ea typeface="Cambria Math" panose="02040503050406030204" pitchFamily="18" charset="0"/>
                          <a:cs typeface="+mn-cs"/>
                        </a:rPr>
                        <m:t>𝐬𝐨𝐦𝐞</m:t>
                      </m:r>
                      <m:r>
                        <a:rPr kumimoji="0" lang="en-US" sz="1400" b="1" i="0" u="none" strike="noStrike" kern="1200" cap="none" spc="0" normalizeH="0" baseline="0" noProof="0" smtClean="0">
                          <a:ln>
                            <a:noFill/>
                          </a:ln>
                          <a:solidFill>
                            <a:srgbClr val="A04942"/>
                          </a:solidFill>
                          <a:effectLst/>
                          <a:uLnTx/>
                          <a:uFillTx/>
                          <a:latin typeface="Cambria Math" panose="02040503050406030204" pitchFamily="18" charset="0"/>
                          <a:ea typeface="Cambria Math" panose="02040503050406030204" pitchFamily="18" charset="0"/>
                          <a:cs typeface="+mn-cs"/>
                        </a:rPr>
                        <m:t> </m:t>
                      </m:r>
                      <m:r>
                        <a:rPr kumimoji="0" lang="en-US" sz="1400" b="1" i="0" u="none" strike="noStrike" kern="1200" cap="none" spc="0" normalizeH="0" baseline="0" noProof="0" smtClean="0">
                          <a:ln>
                            <a:noFill/>
                          </a:ln>
                          <a:solidFill>
                            <a:srgbClr val="A04942"/>
                          </a:solidFill>
                          <a:effectLst/>
                          <a:uLnTx/>
                          <a:uFillTx/>
                          <a:latin typeface="Cambria Math" panose="02040503050406030204" pitchFamily="18" charset="0"/>
                          <a:ea typeface="Cambria Math" panose="02040503050406030204" pitchFamily="18" charset="0"/>
                          <a:cs typeface="+mn-cs"/>
                        </a:rPr>
                        <m:t>𝐭𝐞𝐧𝐬</m:t>
                      </m:r>
                      <m:r>
                        <a:rPr kumimoji="0" lang="en-US" sz="1400" b="1" i="0" u="none" strike="noStrike" kern="1200" cap="none" spc="0" normalizeH="0" baseline="0" noProof="0" smtClean="0">
                          <a:ln>
                            <a:noFill/>
                          </a:ln>
                          <a:solidFill>
                            <a:srgbClr val="A04942"/>
                          </a:solidFill>
                          <a:effectLst/>
                          <a:uLnTx/>
                          <a:uFillTx/>
                          <a:latin typeface="Cambria Math" panose="02040503050406030204" pitchFamily="18" charset="0"/>
                          <a:ea typeface="Cambria Math" panose="02040503050406030204" pitchFamily="18" charset="0"/>
                          <a:cs typeface="+mn-cs"/>
                        </a:rPr>
                        <m:t> </m:t>
                      </m:r>
                      <m:r>
                        <a:rPr kumimoji="0" lang="en-US" sz="1400" b="1" i="0" u="none" strike="noStrike" kern="1200" cap="none" spc="0" normalizeH="0" baseline="0" noProof="0" smtClean="0">
                          <a:ln>
                            <a:noFill/>
                          </a:ln>
                          <a:solidFill>
                            <a:srgbClr val="A04942"/>
                          </a:solidFill>
                          <a:effectLst/>
                          <a:uLnTx/>
                          <a:uFillTx/>
                          <a:latin typeface="Cambria Math" panose="02040503050406030204" pitchFamily="18" charset="0"/>
                          <a:ea typeface="Cambria Math" panose="02040503050406030204" pitchFamily="18" charset="0"/>
                          <a:cs typeface="+mn-cs"/>
                        </a:rPr>
                        <m:t>𝐭𝐨</m:t>
                      </m:r>
                      <m:r>
                        <a:rPr kumimoji="0" lang="en-US" sz="1400" b="1" i="0" u="none" strike="noStrike" kern="1200" cap="none" spc="0" normalizeH="0" baseline="0" noProof="0" smtClean="0">
                          <a:ln>
                            <a:noFill/>
                          </a:ln>
                          <a:solidFill>
                            <a:srgbClr val="A04942"/>
                          </a:solidFill>
                          <a:effectLst/>
                          <a:uLnTx/>
                          <a:uFillTx/>
                          <a:latin typeface="Cambria Math" panose="02040503050406030204" pitchFamily="18" charset="0"/>
                          <a:ea typeface="Cambria Math" panose="02040503050406030204" pitchFamily="18" charset="0"/>
                          <a:cs typeface="+mn-cs"/>
                        </a:rPr>
                        <m:t>~</m:t>
                      </m:r>
                      <m:r>
                        <a:rPr kumimoji="0" lang="en-US" sz="1400" b="1" i="0" u="none" strike="noStrike" kern="1200" cap="none" spc="0" normalizeH="0" baseline="0" noProof="0" smtClean="0">
                          <a:ln>
                            <a:noFill/>
                          </a:ln>
                          <a:solidFill>
                            <a:srgbClr val="A04942"/>
                          </a:solidFill>
                          <a:effectLst/>
                          <a:uLnTx/>
                          <a:uFillTx/>
                          <a:latin typeface="Cambria Math" panose="02040503050406030204" pitchFamily="18" charset="0"/>
                          <a:ea typeface="Cambria Math" panose="02040503050406030204" pitchFamily="18" charset="0"/>
                          <a:cs typeface="+mn-cs"/>
                        </a:rPr>
                        <m:t>𝟏𝟎𝟎𝟎𝐱</m:t>
                      </m:r>
                      <m:r>
                        <a:rPr kumimoji="0" lang="en-US" sz="1400" b="1" i="0" u="none" strike="noStrike" kern="1200" cap="none" spc="0" normalizeH="0" baseline="0" noProof="0" smtClean="0">
                          <a:ln>
                            <a:noFill/>
                          </a:ln>
                          <a:solidFill>
                            <a:srgbClr val="A04942"/>
                          </a:solidFill>
                          <a:effectLst/>
                          <a:uLnTx/>
                          <a:uFillTx/>
                          <a:latin typeface="Cambria Math" panose="02040503050406030204" pitchFamily="18" charset="0"/>
                          <a:ea typeface="Cambria Math" panose="02040503050406030204" pitchFamily="18" charset="0"/>
                          <a:cs typeface="+mn-cs"/>
                        </a:rPr>
                        <m:t>?</m:t>
                      </m:r>
                    </m:oMath>
                  </m:oMathPara>
                </a14:m>
                <a:endParaRPr kumimoji="0" lang="en-US" sz="1400" b="1" i="0" u="none" strike="noStrike" kern="1200" cap="none" spc="0" normalizeH="0" baseline="0" noProof="0" dirty="0">
                  <a:ln>
                    <a:noFill/>
                  </a:ln>
                  <a:solidFill>
                    <a:srgbClr val="A04942"/>
                  </a:solidFill>
                  <a:effectLst/>
                  <a:uLnTx/>
                  <a:uFillTx/>
                </a:endParaRPr>
              </a:p>
            </p:txBody>
          </p:sp>
        </mc:Choice>
        <mc:Fallback xmlns="">
          <p:sp>
            <p:nvSpPr>
              <p:cNvPr id="28" name="TextBox 27">
                <a:extLst>
                  <a:ext uri="{FF2B5EF4-FFF2-40B4-BE49-F238E27FC236}">
                    <a16:creationId xmlns:a16="http://schemas.microsoft.com/office/drawing/2014/main" id="{58F22AB5-E572-C1AA-EC9A-2879E4FFDDFC}"/>
                  </a:ext>
                </a:extLst>
              </p:cNvPr>
              <p:cNvSpPr txBox="1">
                <a:spLocks noRot="1" noChangeAspect="1" noMove="1" noResize="1" noEditPoints="1" noAdjustHandles="1" noChangeArrowheads="1" noChangeShapeType="1" noTextEdit="1"/>
              </p:cNvSpPr>
              <p:nvPr/>
            </p:nvSpPr>
            <p:spPr>
              <a:xfrm>
                <a:off x="7302367" y="3558625"/>
                <a:ext cx="1937402" cy="307777"/>
              </a:xfrm>
              <a:prstGeom prst="rect">
                <a:avLst/>
              </a:prstGeom>
              <a:blipFill>
                <a:blip r:embed="rId2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2963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P spid="12" grpId="0"/>
      <p:bldP spid="13" grpId="0"/>
      <p:bldP spid="16" grpId="0"/>
      <p:bldP spid="18" grpId="0" animBg="1"/>
      <p:bldP spid="20" grpId="0"/>
      <p:bldP spid="21" grpId="0"/>
      <p:bldP spid="32" grpId="0" animBg="1"/>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E7F657-04F6-4EAA-BC7A-457F5A8320C4}"/>
              </a:ext>
            </a:extLst>
          </p:cNvPr>
          <p:cNvSpPr/>
          <p:nvPr/>
        </p:nvSpPr>
        <p:spPr>
          <a:xfrm>
            <a:off x="2188527" y="3244334"/>
            <a:ext cx="7814961" cy="769441"/>
          </a:xfrm>
          <a:prstGeom prst="rect">
            <a:avLst/>
          </a:prstGeom>
        </p:spPr>
        <p:txBody>
          <a:bodyPr wrap="none">
            <a:spAutoFit/>
          </a:bodyPr>
          <a:lstStyle/>
          <a:p>
            <a:pPr lvl="0" algn="ctr"/>
            <a:r>
              <a:rPr lang="en-US" sz="4400" dirty="0">
                <a:solidFill>
                  <a:prstClr val="black"/>
                </a:solidFill>
                <a:latin typeface="Century Gothic" panose="020F0302020204030204"/>
              </a:rPr>
              <a:t>Thank you for your attention</a:t>
            </a:r>
          </a:p>
        </p:txBody>
      </p:sp>
    </p:spTree>
    <p:extLst>
      <p:ext uri="{BB962C8B-B14F-4D97-AF65-F5344CB8AC3E}">
        <p14:creationId xmlns:p14="http://schemas.microsoft.com/office/powerpoint/2010/main" val="3425131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37A6B-3FA7-8009-B439-60B3E1378A0E}"/>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78DCC6D2-1198-B31A-D1BB-FDE9ED0C60FF}"/>
              </a:ext>
            </a:extLst>
          </p:cNvPr>
          <p:cNvGrpSpPr>
            <a:grpSpLocks/>
          </p:cNvGrpSpPr>
          <p:nvPr/>
        </p:nvGrpSpPr>
        <p:grpSpPr bwMode="auto">
          <a:xfrm>
            <a:off x="5514910" y="1044719"/>
            <a:ext cx="6578574" cy="5486400"/>
            <a:chOff x="762000" y="28806"/>
            <a:chExt cx="8483300" cy="6728526"/>
          </a:xfrm>
        </p:grpSpPr>
        <p:grpSp>
          <p:nvGrpSpPr>
            <p:cNvPr id="8" name="Group 27">
              <a:extLst>
                <a:ext uri="{FF2B5EF4-FFF2-40B4-BE49-F238E27FC236}">
                  <a16:creationId xmlns:a16="http://schemas.microsoft.com/office/drawing/2014/main" id="{5EF2F1CF-14BA-08AF-B9AF-AA664DD0904E}"/>
                </a:ext>
              </a:extLst>
            </p:cNvPr>
            <p:cNvGrpSpPr>
              <a:grpSpLocks/>
            </p:cNvGrpSpPr>
            <p:nvPr/>
          </p:nvGrpSpPr>
          <p:grpSpPr bwMode="auto">
            <a:xfrm>
              <a:off x="762000" y="28806"/>
              <a:ext cx="8483300" cy="6728526"/>
              <a:chOff x="762000" y="28806"/>
              <a:chExt cx="8483300" cy="6728526"/>
            </a:xfrm>
          </p:grpSpPr>
          <p:pic>
            <p:nvPicPr>
              <p:cNvPr id="11" name="Picture 10" descr="DCD.jpg">
                <a:extLst>
                  <a:ext uri="{FF2B5EF4-FFF2-40B4-BE49-F238E27FC236}">
                    <a16:creationId xmlns:a16="http://schemas.microsoft.com/office/drawing/2014/main" id="{93C42C58-E4B2-7350-C88E-D421F3A15F8E}"/>
                  </a:ext>
                </a:extLst>
              </p:cNvPr>
              <p:cNvPicPr>
                <a:picLocks noChangeAspect="1"/>
              </p:cNvPicPr>
              <p:nvPr/>
            </p:nvPicPr>
            <p:blipFill>
              <a:blip r:embed="rId3" cstate="print"/>
              <a:srcRect l="-11906" r="-17603"/>
              <a:stretch>
                <a:fillRect/>
              </a:stretch>
            </p:blipFill>
            <p:spPr bwMode="auto">
              <a:xfrm>
                <a:off x="762000" y="28806"/>
                <a:ext cx="7848600" cy="6728526"/>
              </a:xfrm>
              <a:prstGeom prst="rect">
                <a:avLst/>
              </a:prstGeom>
              <a:noFill/>
              <a:ln w="9525">
                <a:noFill/>
                <a:miter lim="800000"/>
                <a:headEnd/>
                <a:tailEnd/>
              </a:ln>
            </p:spPr>
          </p:pic>
          <p:cxnSp>
            <p:nvCxnSpPr>
              <p:cNvPr id="12" name="Straight Arrow Connector 11">
                <a:extLst>
                  <a:ext uri="{FF2B5EF4-FFF2-40B4-BE49-F238E27FC236}">
                    <a16:creationId xmlns:a16="http://schemas.microsoft.com/office/drawing/2014/main" id="{57B6ADAD-9B50-956C-8DD9-8F2202AC43B0}"/>
                  </a:ext>
                </a:extLst>
              </p:cNvPr>
              <p:cNvCxnSpPr/>
              <p:nvPr/>
            </p:nvCxnSpPr>
            <p:spPr>
              <a:xfrm>
                <a:off x="2895116" y="1599964"/>
                <a:ext cx="305024"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6">
                <a:extLst>
                  <a:ext uri="{FF2B5EF4-FFF2-40B4-BE49-F238E27FC236}">
                    <a16:creationId xmlns:a16="http://schemas.microsoft.com/office/drawing/2014/main" id="{B00ED335-CEE8-D59A-9357-01E5F2D0D1BF}"/>
                  </a:ext>
                </a:extLst>
              </p:cNvPr>
              <p:cNvSpPr txBox="1">
                <a:spLocks noChangeArrowheads="1"/>
              </p:cNvSpPr>
              <p:nvPr/>
            </p:nvSpPr>
            <p:spPr bwMode="auto">
              <a:xfrm>
                <a:off x="3365335" y="1614431"/>
                <a:ext cx="1610205" cy="792661"/>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b="1" dirty="0">
                    <a:solidFill>
                      <a:schemeClr val="bg1"/>
                    </a:solidFill>
                    <a:latin typeface="+mj-lt"/>
                  </a:rPr>
                  <a:t>Main </a:t>
                </a:r>
              </a:p>
              <a:p>
                <a:pPr algn="ctr"/>
                <a:r>
                  <a:rPr lang="en-US" b="1" dirty="0">
                    <a:solidFill>
                      <a:schemeClr val="bg1"/>
                    </a:solidFill>
                    <a:latin typeface="+mj-lt"/>
                  </a:rPr>
                  <a:t>detector</a:t>
                </a:r>
              </a:p>
            </p:txBody>
          </p:sp>
          <p:cxnSp>
            <p:nvCxnSpPr>
              <p:cNvPr id="14" name="Straight Arrow Connector 13">
                <a:extLst>
                  <a:ext uri="{FF2B5EF4-FFF2-40B4-BE49-F238E27FC236}">
                    <a16:creationId xmlns:a16="http://schemas.microsoft.com/office/drawing/2014/main" id="{AF38368E-6AB0-CAEB-58C1-6B3D862523FF}"/>
                  </a:ext>
                </a:extLst>
              </p:cNvPr>
              <p:cNvCxnSpPr/>
              <p:nvPr/>
            </p:nvCxnSpPr>
            <p:spPr>
              <a:xfrm flipH="1">
                <a:off x="6653659" y="1066510"/>
                <a:ext cx="305024"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TextBox 26">
                <a:extLst>
                  <a:ext uri="{FF2B5EF4-FFF2-40B4-BE49-F238E27FC236}">
                    <a16:creationId xmlns:a16="http://schemas.microsoft.com/office/drawing/2014/main" id="{A7A14E6A-F6D8-6F9B-90B9-E9DD6E098867}"/>
                  </a:ext>
                </a:extLst>
              </p:cNvPr>
              <p:cNvSpPr txBox="1">
                <a:spLocks noChangeArrowheads="1"/>
              </p:cNvSpPr>
              <p:nvPr/>
            </p:nvSpPr>
            <p:spPr bwMode="auto">
              <a:xfrm>
                <a:off x="6750940" y="886243"/>
                <a:ext cx="1077387" cy="792661"/>
              </a:xfrm>
              <a:prstGeom prst="rect">
                <a:avLst/>
              </a:prstGeom>
              <a:noFill/>
              <a:ln w="9525">
                <a:solidFill>
                  <a:schemeClr val="bg1"/>
                </a:solid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b="1" dirty="0">
                    <a:latin typeface="+mj-lt"/>
                  </a:rPr>
                  <a:t>Beam</a:t>
                </a:r>
              </a:p>
              <a:p>
                <a:r>
                  <a:rPr lang="en-US" b="1" dirty="0">
                    <a:latin typeface="+mj-lt"/>
                  </a:rPr>
                  <a:t>stop</a:t>
                </a:r>
              </a:p>
            </p:txBody>
          </p:sp>
          <p:cxnSp>
            <p:nvCxnSpPr>
              <p:cNvPr id="16" name="Straight Arrow Connector 15">
                <a:extLst>
                  <a:ext uri="{FF2B5EF4-FFF2-40B4-BE49-F238E27FC236}">
                    <a16:creationId xmlns:a16="http://schemas.microsoft.com/office/drawing/2014/main" id="{0AE323F0-765F-B369-E3AD-485305258851}"/>
                  </a:ext>
                </a:extLst>
              </p:cNvPr>
              <p:cNvCxnSpPr/>
              <p:nvPr/>
            </p:nvCxnSpPr>
            <p:spPr>
              <a:xfrm flipH="1">
                <a:off x="6137780" y="1981559"/>
                <a:ext cx="796337" cy="5840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31">
                <a:extLst>
                  <a:ext uri="{FF2B5EF4-FFF2-40B4-BE49-F238E27FC236}">
                    <a16:creationId xmlns:a16="http://schemas.microsoft.com/office/drawing/2014/main" id="{0000D523-B533-4DDA-C3DD-0EEAE762809E}"/>
                  </a:ext>
                </a:extLst>
              </p:cNvPr>
              <p:cNvSpPr txBox="1">
                <a:spLocks noChangeArrowheads="1"/>
              </p:cNvSpPr>
              <p:nvPr/>
            </p:nvSpPr>
            <p:spPr bwMode="auto">
              <a:xfrm>
                <a:off x="6962862" y="1670108"/>
                <a:ext cx="1331645" cy="792661"/>
              </a:xfrm>
              <a:prstGeom prst="rect">
                <a:avLst/>
              </a:prstGeom>
              <a:noFill/>
              <a:ln w="9525">
                <a:solidFill>
                  <a:schemeClr val="bg1"/>
                </a:solid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b="1" dirty="0">
                    <a:latin typeface="+mj-lt"/>
                  </a:rPr>
                  <a:t>Beam</a:t>
                </a:r>
              </a:p>
              <a:p>
                <a:r>
                  <a:rPr lang="en-US" b="1" dirty="0">
                    <a:latin typeface="+mj-lt"/>
                  </a:rPr>
                  <a:t>monitor</a:t>
                </a:r>
              </a:p>
            </p:txBody>
          </p:sp>
          <p:cxnSp>
            <p:nvCxnSpPr>
              <p:cNvPr id="18" name="Straight Arrow Connector 17">
                <a:extLst>
                  <a:ext uri="{FF2B5EF4-FFF2-40B4-BE49-F238E27FC236}">
                    <a16:creationId xmlns:a16="http://schemas.microsoft.com/office/drawing/2014/main" id="{47CC722D-C587-039F-B9F4-95D84A4C6FC0}"/>
                  </a:ext>
                </a:extLst>
              </p:cNvPr>
              <p:cNvCxnSpPr/>
              <p:nvPr/>
            </p:nvCxnSpPr>
            <p:spPr>
              <a:xfrm flipV="1">
                <a:off x="2771424" y="3657849"/>
                <a:ext cx="2639624" cy="10902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36">
                <a:extLst>
                  <a:ext uri="{FF2B5EF4-FFF2-40B4-BE49-F238E27FC236}">
                    <a16:creationId xmlns:a16="http://schemas.microsoft.com/office/drawing/2014/main" id="{11B2128B-5255-9E35-DF08-F9A6D18A363A}"/>
                  </a:ext>
                </a:extLst>
              </p:cNvPr>
              <p:cNvSpPr txBox="1">
                <a:spLocks noChangeArrowheads="1"/>
              </p:cNvSpPr>
              <p:nvPr/>
            </p:nvSpPr>
            <p:spPr bwMode="auto">
              <a:xfrm>
                <a:off x="1338786" y="3379037"/>
                <a:ext cx="1397419" cy="792661"/>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r>
                  <a:rPr lang="en-US" b="1" dirty="0">
                    <a:latin typeface="+mj-lt"/>
                  </a:rPr>
                  <a:t>Sample</a:t>
                </a:r>
              </a:p>
              <a:p>
                <a:pPr algn="r"/>
                <a:r>
                  <a:rPr lang="en-US" b="1" dirty="0">
                    <a:latin typeface="+mj-lt"/>
                  </a:rPr>
                  <a:t>position</a:t>
                </a:r>
              </a:p>
            </p:txBody>
          </p:sp>
          <p:cxnSp>
            <p:nvCxnSpPr>
              <p:cNvPr id="20" name="Straight Arrow Connector 19">
                <a:extLst>
                  <a:ext uri="{FF2B5EF4-FFF2-40B4-BE49-F238E27FC236}">
                    <a16:creationId xmlns:a16="http://schemas.microsoft.com/office/drawing/2014/main" id="{DB988DAC-BFC8-3BD4-B754-61017054D101}"/>
                  </a:ext>
                </a:extLst>
              </p:cNvPr>
              <p:cNvCxnSpPr/>
              <p:nvPr/>
            </p:nvCxnSpPr>
            <p:spPr>
              <a:xfrm flipH="1" flipV="1">
                <a:off x="6045660" y="2684393"/>
                <a:ext cx="1066557" cy="60938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B1ECA39-1B3F-E842-9EE9-BB0ACF3EC60B}"/>
                  </a:ext>
                </a:extLst>
              </p:cNvPr>
              <p:cNvCxnSpPr/>
              <p:nvPr/>
            </p:nvCxnSpPr>
            <p:spPr>
              <a:xfrm flipH="1">
                <a:off x="4835802" y="3276254"/>
                <a:ext cx="2284604" cy="83911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43">
                <a:extLst>
                  <a:ext uri="{FF2B5EF4-FFF2-40B4-BE49-F238E27FC236}">
                    <a16:creationId xmlns:a16="http://schemas.microsoft.com/office/drawing/2014/main" id="{761C0F1A-E70A-3437-2DC8-857FE3EF49ED}"/>
                  </a:ext>
                </a:extLst>
              </p:cNvPr>
              <p:cNvSpPr txBox="1">
                <a:spLocks noChangeArrowheads="1"/>
              </p:cNvSpPr>
              <p:nvPr/>
            </p:nvSpPr>
            <p:spPr bwMode="auto">
              <a:xfrm>
                <a:off x="7130642" y="2838275"/>
                <a:ext cx="2001394" cy="1132373"/>
              </a:xfrm>
              <a:prstGeom prst="rect">
                <a:avLst/>
              </a:prstGeom>
              <a:noFill/>
              <a:ln w="9525">
                <a:solidFill>
                  <a:schemeClr val="bg1"/>
                </a:solid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b="1" dirty="0">
                    <a:latin typeface="+mj-lt"/>
                  </a:rPr>
                  <a:t>Si(220)</a:t>
                </a:r>
              </a:p>
              <a:p>
                <a:r>
                  <a:rPr lang="en-US" b="1" dirty="0">
                    <a:latin typeface="+mj-lt"/>
                  </a:rPr>
                  <a:t>channel-cut</a:t>
                </a:r>
              </a:p>
              <a:p>
                <a:r>
                  <a:rPr lang="en-US" b="1" dirty="0">
                    <a:latin typeface="+mj-lt"/>
                  </a:rPr>
                  <a:t>crystals</a:t>
                </a:r>
              </a:p>
            </p:txBody>
          </p:sp>
          <p:cxnSp>
            <p:nvCxnSpPr>
              <p:cNvPr id="23" name="Straight Arrow Connector 22">
                <a:extLst>
                  <a:ext uri="{FF2B5EF4-FFF2-40B4-BE49-F238E27FC236}">
                    <a16:creationId xmlns:a16="http://schemas.microsoft.com/office/drawing/2014/main" id="{24DC491B-6CA6-B4C6-9ADE-6113735D9F35}"/>
                  </a:ext>
                </a:extLst>
              </p:cNvPr>
              <p:cNvCxnSpPr/>
              <p:nvPr/>
            </p:nvCxnSpPr>
            <p:spPr>
              <a:xfrm flipH="1">
                <a:off x="4622899" y="4446349"/>
                <a:ext cx="2513884" cy="7592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47">
                <a:extLst>
                  <a:ext uri="{FF2B5EF4-FFF2-40B4-BE49-F238E27FC236}">
                    <a16:creationId xmlns:a16="http://schemas.microsoft.com/office/drawing/2014/main" id="{F1042FF7-7826-91A5-B686-104ABF8464D9}"/>
                  </a:ext>
                </a:extLst>
              </p:cNvPr>
              <p:cNvSpPr txBox="1">
                <a:spLocks noChangeArrowheads="1"/>
              </p:cNvSpPr>
              <p:nvPr/>
            </p:nvSpPr>
            <p:spPr bwMode="auto">
              <a:xfrm>
                <a:off x="7148818" y="4134374"/>
                <a:ext cx="2096482" cy="792661"/>
              </a:xfrm>
              <a:prstGeom prst="rect">
                <a:avLst/>
              </a:prstGeom>
              <a:noFill/>
              <a:ln w="9525">
                <a:solidFill>
                  <a:schemeClr val="bg1"/>
                </a:solid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b="1" dirty="0">
                    <a:latin typeface="+mj-lt"/>
                  </a:rPr>
                  <a:t>Transmission </a:t>
                </a:r>
              </a:p>
              <a:p>
                <a:r>
                  <a:rPr lang="en-US" b="1" dirty="0">
                    <a:latin typeface="+mj-lt"/>
                  </a:rPr>
                  <a:t>detector</a:t>
                </a:r>
              </a:p>
            </p:txBody>
          </p:sp>
          <p:cxnSp>
            <p:nvCxnSpPr>
              <p:cNvPr id="25" name="Straight Arrow Connector 24">
                <a:extLst>
                  <a:ext uri="{FF2B5EF4-FFF2-40B4-BE49-F238E27FC236}">
                    <a16:creationId xmlns:a16="http://schemas.microsoft.com/office/drawing/2014/main" id="{46821762-A834-9BF4-1395-A371E152A986}"/>
                  </a:ext>
                </a:extLst>
              </p:cNvPr>
              <p:cNvCxnSpPr/>
              <p:nvPr/>
            </p:nvCxnSpPr>
            <p:spPr>
              <a:xfrm flipH="1">
                <a:off x="6704838" y="5334140"/>
                <a:ext cx="534302"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6" name="TextBox 50">
                <a:extLst>
                  <a:ext uri="{FF2B5EF4-FFF2-40B4-BE49-F238E27FC236}">
                    <a16:creationId xmlns:a16="http://schemas.microsoft.com/office/drawing/2014/main" id="{AA5A80A5-2016-37C1-DE9D-4195799CEAF4}"/>
                  </a:ext>
                </a:extLst>
              </p:cNvPr>
              <p:cNvSpPr txBox="1">
                <a:spLocks noChangeArrowheads="1"/>
              </p:cNvSpPr>
              <p:nvPr/>
            </p:nvSpPr>
            <p:spPr bwMode="auto">
              <a:xfrm>
                <a:off x="6464605" y="5014519"/>
                <a:ext cx="988502" cy="792661"/>
              </a:xfrm>
              <a:prstGeom prst="rect">
                <a:avLst/>
              </a:prstGeom>
              <a:noFill/>
              <a:ln w="9525">
                <a:solidFill>
                  <a:schemeClr val="bg1"/>
                </a:solid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b="1" dirty="0">
                    <a:latin typeface="+mj-lt"/>
                  </a:rPr>
                  <a:t>Flight</a:t>
                </a:r>
              </a:p>
              <a:p>
                <a:r>
                  <a:rPr lang="en-US" b="1" dirty="0">
                    <a:latin typeface="+mj-lt"/>
                  </a:rPr>
                  <a:t>tube</a:t>
                </a:r>
              </a:p>
            </p:txBody>
          </p:sp>
        </p:grpSp>
        <p:cxnSp>
          <p:nvCxnSpPr>
            <p:cNvPr id="9" name="Straight Arrow Connector 8">
              <a:extLst>
                <a:ext uri="{FF2B5EF4-FFF2-40B4-BE49-F238E27FC236}">
                  <a16:creationId xmlns:a16="http://schemas.microsoft.com/office/drawing/2014/main" id="{14FB222D-2DDD-B759-6DD4-861894B647B7}"/>
                </a:ext>
              </a:extLst>
            </p:cNvPr>
            <p:cNvCxnSpPr/>
            <p:nvPr/>
          </p:nvCxnSpPr>
          <p:spPr>
            <a:xfrm flipV="1">
              <a:off x="3066212" y="5258210"/>
              <a:ext cx="1200486" cy="389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21">
              <a:extLst>
                <a:ext uri="{FF2B5EF4-FFF2-40B4-BE49-F238E27FC236}">
                  <a16:creationId xmlns:a16="http://schemas.microsoft.com/office/drawing/2014/main" id="{698F7E1F-B3FE-6FB5-4C8D-C7452F33ED52}"/>
                </a:ext>
              </a:extLst>
            </p:cNvPr>
            <p:cNvSpPr txBox="1">
              <a:spLocks noChangeArrowheads="1"/>
            </p:cNvSpPr>
            <p:nvPr/>
          </p:nvSpPr>
          <p:spPr bwMode="auto">
            <a:xfrm>
              <a:off x="1452890" y="4673652"/>
              <a:ext cx="1594171" cy="1132373"/>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r>
                <a:rPr lang="en-US" b="1" dirty="0">
                  <a:latin typeface="+mj-lt"/>
                </a:rPr>
                <a:t>Vibration</a:t>
              </a:r>
            </a:p>
            <a:p>
              <a:pPr algn="r"/>
              <a:r>
                <a:rPr lang="en-US" b="1" dirty="0">
                  <a:latin typeface="+mj-lt"/>
                </a:rPr>
                <a:t> isolation </a:t>
              </a:r>
            </a:p>
            <a:p>
              <a:pPr algn="r"/>
              <a:r>
                <a:rPr lang="en-US" b="1" dirty="0">
                  <a:latin typeface="+mj-lt"/>
                </a:rPr>
                <a:t>table</a:t>
              </a:r>
            </a:p>
          </p:txBody>
        </p:sp>
      </p:grpSp>
      <p:sp>
        <p:nvSpPr>
          <p:cNvPr id="2" name="Title 1">
            <a:extLst>
              <a:ext uri="{FF2B5EF4-FFF2-40B4-BE49-F238E27FC236}">
                <a16:creationId xmlns:a16="http://schemas.microsoft.com/office/drawing/2014/main" id="{EC337C9E-0700-4359-B02F-09048F7FD15B}"/>
              </a:ext>
            </a:extLst>
          </p:cNvPr>
          <p:cNvSpPr>
            <a:spLocks noGrp="1"/>
          </p:cNvSpPr>
          <p:nvPr>
            <p:ph type="title"/>
          </p:nvPr>
        </p:nvSpPr>
        <p:spPr>
          <a:xfrm>
            <a:off x="429768" y="274320"/>
            <a:ext cx="11430000" cy="535531"/>
          </a:xfrm>
        </p:spPr>
        <p:txBody>
          <a:bodyPr wrap="square" anchor="ctr">
            <a:normAutofit fontScale="90000"/>
          </a:bodyPr>
          <a:lstStyle/>
          <a:p>
            <a:pPr algn="ctr"/>
            <a:r>
              <a:rPr lang="en-US" dirty="0"/>
              <a:t>The USANS Instrument at BL-1A: Time of Flight Double Crystal Diffractometer on Si(220) Triple-Bounce Crystals</a:t>
            </a:r>
          </a:p>
        </p:txBody>
      </p:sp>
      <p:pic>
        <p:nvPicPr>
          <p:cNvPr id="27" name="Picture 26" descr="A close up of a map&#10;&#10;Description automatically generated">
            <a:extLst>
              <a:ext uri="{FF2B5EF4-FFF2-40B4-BE49-F238E27FC236}">
                <a16:creationId xmlns:a16="http://schemas.microsoft.com/office/drawing/2014/main" id="{EC444294-0CE2-04DC-168D-03B2964F2740}"/>
              </a:ext>
            </a:extLst>
          </p:cNvPr>
          <p:cNvPicPr>
            <a:picLocks noChangeAspect="1"/>
          </p:cNvPicPr>
          <p:nvPr/>
        </p:nvPicPr>
        <p:blipFill>
          <a:blip r:embed="rId4"/>
          <a:stretch>
            <a:fillRect/>
          </a:stretch>
        </p:blipFill>
        <p:spPr>
          <a:xfrm>
            <a:off x="830238" y="1320368"/>
            <a:ext cx="4769795" cy="3479800"/>
          </a:xfrm>
          <a:prstGeom prst="rect">
            <a:avLst/>
          </a:prstGeom>
        </p:spPr>
      </p:pic>
      <p:pic>
        <p:nvPicPr>
          <p:cNvPr id="28" name="Picture 27" descr="A large machine in a room&#10;&#10;Description automatically generated">
            <a:extLst>
              <a:ext uri="{FF2B5EF4-FFF2-40B4-BE49-F238E27FC236}">
                <a16:creationId xmlns:a16="http://schemas.microsoft.com/office/drawing/2014/main" id="{C33D55C1-F0CA-A557-13C8-168D8D645D93}"/>
              </a:ext>
            </a:extLst>
          </p:cNvPr>
          <p:cNvPicPr>
            <a:picLocks noChangeAspect="1"/>
          </p:cNvPicPr>
          <p:nvPr/>
        </p:nvPicPr>
        <p:blipFill>
          <a:blip r:embed="rId5"/>
          <a:stretch>
            <a:fillRect/>
          </a:stretch>
        </p:blipFill>
        <p:spPr>
          <a:xfrm>
            <a:off x="1160241" y="4123702"/>
            <a:ext cx="2891534" cy="2168651"/>
          </a:xfrm>
          <a:prstGeom prst="rect">
            <a:avLst/>
          </a:prstGeom>
        </p:spPr>
      </p:pic>
    </p:spTree>
    <p:extLst>
      <p:ext uri="{BB962C8B-B14F-4D97-AF65-F5344CB8AC3E}">
        <p14:creationId xmlns:p14="http://schemas.microsoft.com/office/powerpoint/2010/main" val="3688843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1F178-66A0-AB7D-C3B9-F0D4640F18C8}"/>
              </a:ext>
            </a:extLst>
          </p:cNvPr>
          <p:cNvSpPr>
            <a:spLocks noGrp="1"/>
          </p:cNvSpPr>
          <p:nvPr>
            <p:ph type="title"/>
          </p:nvPr>
        </p:nvSpPr>
        <p:spPr/>
        <p:txBody>
          <a:bodyPr/>
          <a:lstStyle/>
          <a:p>
            <a:r>
              <a:rPr lang="en-US" dirty="0"/>
              <a:t>USANS Instrument Team</a:t>
            </a:r>
          </a:p>
        </p:txBody>
      </p:sp>
      <p:pic>
        <p:nvPicPr>
          <p:cNvPr id="4" name="Picture 3" descr="A group of people posing for a photo in front of a decorated wall&#10;&#10;AI-generated content may be incorrect.">
            <a:extLst>
              <a:ext uri="{FF2B5EF4-FFF2-40B4-BE49-F238E27FC236}">
                <a16:creationId xmlns:a16="http://schemas.microsoft.com/office/drawing/2014/main" id="{40395DF4-2C23-C03A-1AE5-608486913D0A}"/>
              </a:ext>
            </a:extLst>
          </p:cNvPr>
          <p:cNvPicPr>
            <a:picLocks noChangeAspect="1"/>
          </p:cNvPicPr>
          <p:nvPr/>
        </p:nvPicPr>
        <p:blipFill>
          <a:blip r:embed="rId3"/>
          <a:stretch>
            <a:fillRect/>
          </a:stretch>
        </p:blipFill>
        <p:spPr>
          <a:xfrm>
            <a:off x="2967614" y="1082710"/>
            <a:ext cx="6256773" cy="4692580"/>
          </a:xfrm>
          <a:prstGeom prst="rect">
            <a:avLst/>
          </a:prstGeom>
        </p:spPr>
      </p:pic>
      <p:sp>
        <p:nvSpPr>
          <p:cNvPr id="5" name="TextBox 4">
            <a:extLst>
              <a:ext uri="{FF2B5EF4-FFF2-40B4-BE49-F238E27FC236}">
                <a16:creationId xmlns:a16="http://schemas.microsoft.com/office/drawing/2014/main" id="{8274052D-F5C2-9369-1D11-18E55EE4874A}"/>
              </a:ext>
            </a:extLst>
          </p:cNvPr>
          <p:cNvSpPr txBox="1"/>
          <p:nvPr/>
        </p:nvSpPr>
        <p:spPr>
          <a:xfrm>
            <a:off x="2927505" y="5978769"/>
            <a:ext cx="6336991" cy="341632"/>
          </a:xfrm>
          <a:prstGeom prst="rect">
            <a:avLst/>
          </a:prstGeom>
          <a:noFill/>
        </p:spPr>
        <p:txBody>
          <a:bodyPr wrap="none" rtlCol="0">
            <a:spAutoFit/>
          </a:bodyPr>
          <a:lstStyle/>
          <a:p>
            <a:pPr algn="l">
              <a:lnSpc>
                <a:spcPct val="90000"/>
              </a:lnSpc>
            </a:pPr>
            <a:r>
              <a:rPr lang="en-US" dirty="0">
                <a:latin typeface="+mn-lt"/>
              </a:rPr>
              <a:t>Gernot Rother Wei-Ren Chen Carrie Gao Yingrui Shang</a:t>
            </a:r>
          </a:p>
        </p:txBody>
      </p:sp>
      <p:cxnSp>
        <p:nvCxnSpPr>
          <p:cNvPr id="6" name="Straight Arrow Connector 5">
            <a:extLst>
              <a:ext uri="{FF2B5EF4-FFF2-40B4-BE49-F238E27FC236}">
                <a16:creationId xmlns:a16="http://schemas.microsoft.com/office/drawing/2014/main" id="{CFCE8508-2140-5D3B-9B4C-B9E2CB4B917F}"/>
              </a:ext>
            </a:extLst>
          </p:cNvPr>
          <p:cNvCxnSpPr/>
          <p:nvPr/>
        </p:nvCxnSpPr>
        <p:spPr>
          <a:xfrm flipV="1">
            <a:off x="3816220" y="4954555"/>
            <a:ext cx="681135" cy="1024214"/>
          </a:xfrm>
          <a:prstGeom prst="straightConnector1">
            <a:avLst/>
          </a:prstGeom>
          <a:ln w="28575">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0F5B256-40B0-4271-2F77-8CC1246ED281}"/>
              </a:ext>
            </a:extLst>
          </p:cNvPr>
          <p:cNvCxnSpPr/>
          <p:nvPr/>
        </p:nvCxnSpPr>
        <p:spPr>
          <a:xfrm flipV="1">
            <a:off x="5495731" y="4954555"/>
            <a:ext cx="214604" cy="1024214"/>
          </a:xfrm>
          <a:prstGeom prst="straightConnector1">
            <a:avLst/>
          </a:prstGeom>
          <a:ln w="28575">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B134313-64BE-DE5C-7DE8-CE2EBEE4934C}"/>
              </a:ext>
            </a:extLst>
          </p:cNvPr>
          <p:cNvCxnSpPr/>
          <p:nvPr/>
        </p:nvCxnSpPr>
        <p:spPr>
          <a:xfrm flipH="1" flipV="1">
            <a:off x="6410131" y="4954555"/>
            <a:ext cx="662473" cy="1024214"/>
          </a:xfrm>
          <a:prstGeom prst="straightConnector1">
            <a:avLst/>
          </a:prstGeom>
          <a:ln w="28575">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2B764F2-836F-022D-2C28-63D9412BDE0B}"/>
              </a:ext>
            </a:extLst>
          </p:cNvPr>
          <p:cNvCxnSpPr/>
          <p:nvPr/>
        </p:nvCxnSpPr>
        <p:spPr>
          <a:xfrm flipH="1" flipV="1">
            <a:off x="7184571" y="4861249"/>
            <a:ext cx="1063690" cy="1117520"/>
          </a:xfrm>
          <a:prstGeom prst="straightConnector1">
            <a:avLst/>
          </a:prstGeom>
          <a:ln w="28575">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57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7DFBD-70DD-F99C-299A-46D637E18C2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2CEE25A-D4BD-A6D7-117D-40F077C92E06}"/>
              </a:ext>
            </a:extLst>
          </p:cNvPr>
          <p:cNvSpPr/>
          <p:nvPr/>
        </p:nvSpPr>
        <p:spPr>
          <a:xfrm>
            <a:off x="1554480" y="1883664"/>
            <a:ext cx="9523476" cy="4700016"/>
          </a:xfrm>
          <a:prstGeom prst="rect">
            <a:avLst/>
          </a:prstGeom>
          <a:solidFill>
            <a:schemeClr val="accent1">
              <a:lumMod val="40000"/>
              <a:lumOff val="60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D984FDC6-8C90-CC19-DA94-33EC07728B6E}"/>
              </a:ext>
            </a:extLst>
          </p:cNvPr>
          <p:cNvSpPr>
            <a:spLocks noGrp="1"/>
          </p:cNvSpPr>
          <p:nvPr>
            <p:ph type="title"/>
          </p:nvPr>
        </p:nvSpPr>
        <p:spPr>
          <a:xfrm>
            <a:off x="429768" y="274320"/>
            <a:ext cx="11430000" cy="535531"/>
          </a:xfrm>
        </p:spPr>
        <p:txBody>
          <a:bodyPr wrap="square" anchor="ctr">
            <a:normAutofit/>
          </a:bodyPr>
          <a:lstStyle/>
          <a:p>
            <a:r>
              <a:rPr lang="en-US" i="1" dirty="0"/>
              <a:t>Q</a:t>
            </a:r>
            <a:r>
              <a:rPr lang="en-US" dirty="0"/>
              <a:t> Range Accessed by USANS at SNS</a:t>
            </a:r>
          </a:p>
        </p:txBody>
      </p:sp>
      <p:graphicFrame>
        <p:nvGraphicFramePr>
          <p:cNvPr id="3" name="Chart 2">
            <a:extLst>
              <a:ext uri="{FF2B5EF4-FFF2-40B4-BE49-F238E27FC236}">
                <a16:creationId xmlns:a16="http://schemas.microsoft.com/office/drawing/2014/main" id="{11727CE4-FD3D-C8F1-34C2-750F07BD7F9F}"/>
              </a:ext>
            </a:extLst>
          </p:cNvPr>
          <p:cNvGraphicFramePr>
            <a:graphicFrameLocks noGrp="1"/>
          </p:cNvGraphicFramePr>
          <p:nvPr/>
        </p:nvGraphicFramePr>
        <p:xfrm>
          <a:off x="985520" y="924699"/>
          <a:ext cx="10474960" cy="5231379"/>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C196F9F-DC56-A9F2-EE46-AB22380AA6C7}"/>
                  </a:ext>
                </a:extLst>
              </p:cNvPr>
              <p:cNvSpPr txBox="1"/>
              <p:nvPr/>
            </p:nvSpPr>
            <p:spPr>
              <a:xfrm>
                <a:off x="5662804" y="6021210"/>
                <a:ext cx="1520160" cy="530530"/>
              </a:xfrm>
              <a:prstGeom prst="rect">
                <a:avLst/>
              </a:prstGeom>
              <a:noFill/>
            </p:spPr>
            <p:txBody>
              <a:bodyPr wrap="none" rtlCol="0">
                <a:spAutoFit/>
              </a:bodyPr>
              <a:lstStyle/>
              <a:p>
                <a:pPr>
                  <a:lnSpc>
                    <a:spcPct val="90000"/>
                  </a:lnSpc>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𝑄</m:t>
                      </m:r>
                      <m:r>
                        <a:rPr lang="en-US" sz="2800" b="0" i="1" smtClean="0">
                          <a:latin typeface="Cambria Math" panose="02040503050406030204" pitchFamily="18" charset="0"/>
                        </a:rPr>
                        <m:t> </m:t>
                      </m:r>
                      <m:d>
                        <m:dPr>
                          <m:ctrlPr>
                            <a:rPr lang="en-US" sz="2800" i="1" smtClean="0">
                              <a:latin typeface="Cambria Math" panose="02040503050406030204" pitchFamily="18" charset="0"/>
                            </a:rPr>
                          </m:ctrlPr>
                        </m:dPr>
                        <m:e>
                          <m:sSup>
                            <m:sSupPr>
                              <m:ctrlPr>
                                <a:rPr lang="en-US" sz="2800" i="1" smtClean="0">
                                  <a:latin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Å</m:t>
                              </m:r>
                            </m:e>
                            <m:sup>
                              <m:r>
                                <a:rPr lang="en-US" sz="2800" b="0" i="1" smtClean="0">
                                  <a:latin typeface="Cambria Math" panose="02040503050406030204" pitchFamily="18" charset="0"/>
                                </a:rPr>
                                <m:t>−1</m:t>
                              </m:r>
                            </m:sup>
                          </m:sSup>
                        </m:e>
                      </m:d>
                    </m:oMath>
                  </m:oMathPara>
                </a14:m>
                <a:endParaRPr lang="en-US" sz="2800" dirty="0">
                  <a:latin typeface="+mn-lt"/>
                </a:endParaRPr>
              </a:p>
            </p:txBody>
          </p:sp>
        </mc:Choice>
        <mc:Fallback xmlns="">
          <p:sp>
            <p:nvSpPr>
              <p:cNvPr id="4" name="TextBox 3">
                <a:extLst>
                  <a:ext uri="{FF2B5EF4-FFF2-40B4-BE49-F238E27FC236}">
                    <a16:creationId xmlns:a16="http://schemas.microsoft.com/office/drawing/2014/main" id="{BC196F9F-DC56-A9F2-EE46-AB22380AA6C7}"/>
                  </a:ext>
                </a:extLst>
              </p:cNvPr>
              <p:cNvSpPr txBox="1">
                <a:spLocks noRot="1" noChangeAspect="1" noMove="1" noResize="1" noEditPoints="1" noAdjustHandles="1" noChangeArrowheads="1" noChangeShapeType="1" noTextEdit="1"/>
              </p:cNvSpPr>
              <p:nvPr/>
            </p:nvSpPr>
            <p:spPr>
              <a:xfrm>
                <a:off x="5662804" y="6021210"/>
                <a:ext cx="1520160" cy="53053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7C0A3EB-E8E7-0018-93EF-7FDEE6C48EBC}"/>
                  </a:ext>
                </a:extLst>
              </p:cNvPr>
              <p:cNvSpPr/>
              <p:nvPr/>
            </p:nvSpPr>
            <p:spPr>
              <a:xfrm>
                <a:off x="2849667" y="4852520"/>
                <a:ext cx="3044616" cy="372410"/>
              </a:xfrm>
              <a:prstGeom prst="rect">
                <a:avLst/>
              </a:prstGeom>
            </p:spPr>
            <p:txBody>
              <a:bodyPr wrap="none">
                <a:spAutoFit/>
              </a:bodyPr>
              <a:lstStyle/>
              <a:p>
                <a14:m>
                  <m:oMath xmlns:m="http://schemas.openxmlformats.org/officeDocument/2006/math">
                    <m:r>
                      <a:rPr lang="en-US" b="0" i="1" smtClean="0">
                        <a:solidFill>
                          <a:srgbClr val="000000"/>
                        </a:solidFill>
                        <a:latin typeface="Cambria Math" panose="02040503050406030204" pitchFamily="18" charset="0"/>
                        <a:ea typeface="Times New Roman" panose="02020603050405020304" pitchFamily="18" charset="0"/>
                        <a:cs typeface="Calibri" panose="020F0502020204030204" pitchFamily="34" charset="0"/>
                      </a:rPr>
                      <m:t>3</m:t>
                    </m:r>
                    <m:r>
                      <a:rPr lang="en-US" i="1">
                        <a:solidFill>
                          <a:srgbClr val="000000"/>
                        </a:solidFill>
                        <a:latin typeface="Cambria Math" panose="02040503050406030204" pitchFamily="18" charset="0"/>
                        <a:ea typeface="Times New Roman" panose="02020603050405020304" pitchFamily="18" charset="0"/>
                        <a:cs typeface="Calibri" panose="020F0502020204030204" pitchFamily="34" charset="0"/>
                      </a:rPr>
                      <m:t>×</m:t>
                    </m:r>
                    <m:sSup>
                      <m:sSupPr>
                        <m:ctrlPr>
                          <a:rPr lang="en-US"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ctrlPr>
                      </m:sSupPr>
                      <m:e>
                        <m:r>
                          <a:rPr lang="en-US"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10</m:t>
                        </m:r>
                      </m:e>
                      <m:sup>
                        <m:r>
                          <a:rPr lang="en-US"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−5</m:t>
                        </m:r>
                      </m:sup>
                    </m:sSup>
                    <m:r>
                      <a:rPr lang="en-US"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m:t>
                    </m:r>
                    <m:r>
                      <a:rPr lang="en-US"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𝑄</m:t>
                    </m:r>
                    <m:r>
                      <a:rPr lang="en-US"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≤3×</m:t>
                    </m:r>
                    <m:sSup>
                      <m:sSupPr>
                        <m:ctrlPr>
                          <a:rPr lang="en-US"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ctrlPr>
                      </m:sSupPr>
                      <m:e>
                        <m:r>
                          <a:rPr lang="en-US"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10</m:t>
                        </m:r>
                      </m:e>
                      <m:sup>
                        <m:r>
                          <a:rPr lang="en-US" sz="18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−3</m:t>
                        </m:r>
                      </m:sup>
                    </m:sSup>
                  </m:oMath>
                </a14:m>
                <a:r>
                  <a:rPr lang="en-US" sz="18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 Å</a:t>
                </a:r>
                <a:r>
                  <a:rPr lang="en-US" sz="1800" baseline="300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-1</a:t>
                </a:r>
                <a:endParaRPr lang="en-US" dirty="0"/>
              </a:p>
            </p:txBody>
          </p:sp>
        </mc:Choice>
        <mc:Fallback xmlns="">
          <p:sp>
            <p:nvSpPr>
              <p:cNvPr id="5" name="Rectangle 4">
                <a:extLst>
                  <a:ext uri="{FF2B5EF4-FFF2-40B4-BE49-F238E27FC236}">
                    <a16:creationId xmlns:a16="http://schemas.microsoft.com/office/drawing/2014/main" id="{17C0A3EB-E8E7-0018-93EF-7FDEE6C48EBC}"/>
                  </a:ext>
                </a:extLst>
              </p:cNvPr>
              <p:cNvSpPr>
                <a:spLocks noRot="1" noChangeAspect="1" noMove="1" noResize="1" noEditPoints="1" noAdjustHandles="1" noChangeArrowheads="1" noChangeShapeType="1" noTextEdit="1"/>
              </p:cNvSpPr>
              <p:nvPr/>
            </p:nvSpPr>
            <p:spPr>
              <a:xfrm>
                <a:off x="2849667" y="4852520"/>
                <a:ext cx="3044616" cy="372410"/>
              </a:xfrm>
              <a:prstGeom prst="rect">
                <a:avLst/>
              </a:prstGeom>
              <a:blipFill>
                <a:blip r:embed="rId5"/>
                <a:stretch>
                  <a:fillRect t="-8197" b="-24590"/>
                </a:stretch>
              </a:blipFill>
            </p:spPr>
            <p:txBody>
              <a:bodyPr/>
              <a:lstStyle/>
              <a:p>
                <a:r>
                  <a:rPr lang="en-US">
                    <a:noFill/>
                  </a:rPr>
                  <a:t> </a:t>
                </a:r>
              </a:p>
            </p:txBody>
          </p:sp>
        </mc:Fallback>
      </mc:AlternateContent>
      <p:pic>
        <p:nvPicPr>
          <p:cNvPr id="6" name="Picture 5" descr="Table&#10;&#10;AI-generated content may be incorrect.">
            <a:extLst>
              <a:ext uri="{FF2B5EF4-FFF2-40B4-BE49-F238E27FC236}">
                <a16:creationId xmlns:a16="http://schemas.microsoft.com/office/drawing/2014/main" id="{6F927340-0AB0-4FE8-C8B1-A23F37A0E6A2}"/>
              </a:ext>
            </a:extLst>
          </p:cNvPr>
          <p:cNvPicPr>
            <a:picLocks noChangeAspect="1"/>
          </p:cNvPicPr>
          <p:nvPr/>
        </p:nvPicPr>
        <p:blipFill>
          <a:blip r:embed="rId6"/>
          <a:stretch>
            <a:fillRect/>
          </a:stretch>
        </p:blipFill>
        <p:spPr>
          <a:xfrm>
            <a:off x="390722" y="1415947"/>
            <a:ext cx="4048690" cy="2505425"/>
          </a:xfrm>
          <a:prstGeom prst="rect">
            <a:avLst/>
          </a:prstGeom>
        </p:spPr>
      </p:pic>
    </p:spTree>
    <p:extLst>
      <p:ext uri="{BB962C8B-B14F-4D97-AF65-F5344CB8AC3E}">
        <p14:creationId xmlns:p14="http://schemas.microsoft.com/office/powerpoint/2010/main" val="2661552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F3925-3F19-813F-0B62-0103FA5FB1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51935A-A296-6C40-39D0-37DCA8BB1A93}"/>
              </a:ext>
            </a:extLst>
          </p:cNvPr>
          <p:cNvSpPr>
            <a:spLocks noGrp="1"/>
          </p:cNvSpPr>
          <p:nvPr>
            <p:ph type="title"/>
          </p:nvPr>
        </p:nvSpPr>
        <p:spPr>
          <a:xfrm>
            <a:off x="429768" y="274320"/>
            <a:ext cx="11425236" cy="480131"/>
          </a:xfrm>
        </p:spPr>
        <p:txBody>
          <a:bodyPr/>
          <a:lstStyle/>
          <a:p>
            <a:r>
              <a:rPr lang="en-US" sz="2800" dirty="0"/>
              <a:t>Technical Capabilities: Comparison BL1A USANS to KOOKABURRA</a:t>
            </a:r>
          </a:p>
        </p:txBody>
      </p:sp>
      <p:graphicFrame>
        <p:nvGraphicFramePr>
          <p:cNvPr id="3" name="Table 2">
            <a:extLst>
              <a:ext uri="{FF2B5EF4-FFF2-40B4-BE49-F238E27FC236}">
                <a16:creationId xmlns:a16="http://schemas.microsoft.com/office/drawing/2014/main" id="{04F05617-1DD7-823A-7394-6A604DAE50C1}"/>
              </a:ext>
            </a:extLst>
          </p:cNvPr>
          <p:cNvGraphicFramePr>
            <a:graphicFrameLocks noGrp="1"/>
          </p:cNvGraphicFramePr>
          <p:nvPr>
            <p:extLst>
              <p:ext uri="{D42A27DB-BD31-4B8C-83A1-F6EECF244321}">
                <p14:modId xmlns:p14="http://schemas.microsoft.com/office/powerpoint/2010/main" val="4195238914"/>
              </p:ext>
            </p:extLst>
          </p:nvPr>
        </p:nvGraphicFramePr>
        <p:xfrm>
          <a:off x="463635" y="1058360"/>
          <a:ext cx="8127999" cy="44145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131094399"/>
                    </a:ext>
                  </a:extLst>
                </a:gridCol>
                <a:gridCol w="2709333">
                  <a:extLst>
                    <a:ext uri="{9D8B030D-6E8A-4147-A177-3AD203B41FA5}">
                      <a16:colId xmlns:a16="http://schemas.microsoft.com/office/drawing/2014/main" val="2414100832"/>
                    </a:ext>
                  </a:extLst>
                </a:gridCol>
                <a:gridCol w="2709333">
                  <a:extLst>
                    <a:ext uri="{9D8B030D-6E8A-4147-A177-3AD203B41FA5}">
                      <a16:colId xmlns:a16="http://schemas.microsoft.com/office/drawing/2014/main" val="3505462407"/>
                    </a:ext>
                  </a:extLst>
                </a:gridCol>
              </a:tblGrid>
              <a:tr h="370840">
                <a:tc>
                  <a:txBody>
                    <a:bodyPr/>
                    <a:lstStyle/>
                    <a:p>
                      <a:endParaRPr lang="en-US" dirty="0"/>
                    </a:p>
                  </a:txBody>
                  <a:tcPr/>
                </a:tc>
                <a:tc>
                  <a:txBody>
                    <a:bodyPr/>
                    <a:lstStyle/>
                    <a:p>
                      <a:r>
                        <a:rPr lang="en-US" dirty="0"/>
                        <a:t>Kookaburra</a:t>
                      </a:r>
                    </a:p>
                  </a:txBody>
                  <a:tcPr/>
                </a:tc>
                <a:tc>
                  <a:txBody>
                    <a:bodyPr/>
                    <a:lstStyle/>
                    <a:p>
                      <a:r>
                        <a:rPr lang="en-US" dirty="0"/>
                        <a:t>BL1A USANS</a:t>
                      </a:r>
                    </a:p>
                  </a:txBody>
                  <a:tcPr/>
                </a:tc>
                <a:extLst>
                  <a:ext uri="{0D108BD9-81ED-4DB2-BD59-A6C34878D82A}">
                    <a16:rowId xmlns:a16="http://schemas.microsoft.com/office/drawing/2014/main" val="3552879614"/>
                  </a:ext>
                </a:extLst>
              </a:tr>
              <a:tr h="370840">
                <a:tc>
                  <a:txBody>
                    <a:bodyPr/>
                    <a:lstStyle/>
                    <a:p>
                      <a:r>
                        <a:rPr lang="en-US" dirty="0"/>
                        <a:t>Wavelength (</a:t>
                      </a:r>
                      <a:r>
                        <a:rPr lang="en-US" sz="1600" dirty="0">
                          <a:latin typeface="Tahoma" panose="020B0604030504040204" pitchFamily="34" charset="0"/>
                          <a:ea typeface="Tahoma" panose="020B0604030504040204" pitchFamily="34" charset="0"/>
                          <a:cs typeface="Tahoma" panose="020B0604030504040204" pitchFamily="34" charset="0"/>
                        </a:rPr>
                        <a:t>Å</a:t>
                      </a:r>
                      <a:r>
                        <a:rPr lang="en-US" dirty="0">
                          <a:latin typeface="Tahoma" panose="020B0604030504040204" pitchFamily="34" charset="0"/>
                          <a:ea typeface="Tahoma" panose="020B0604030504040204" pitchFamily="34" charset="0"/>
                          <a:cs typeface="Tahoma" panose="020B0604030504040204" pitchFamily="34" charset="0"/>
                        </a:rPr>
                        <a:t>)</a:t>
                      </a:r>
                      <a:endParaRPr lang="en-US" dirty="0"/>
                    </a:p>
                  </a:txBody>
                  <a:tcPr/>
                </a:tc>
                <a:tc>
                  <a:txBody>
                    <a:bodyPr/>
                    <a:lstStyle/>
                    <a:p>
                      <a:r>
                        <a:rPr lang="en-US" dirty="0"/>
                        <a:t>4.74 </a:t>
                      </a:r>
                    </a:p>
                    <a:p>
                      <a:r>
                        <a:rPr lang="en-US" dirty="0"/>
                        <a:t>2.37</a:t>
                      </a:r>
                    </a:p>
                  </a:txBody>
                  <a:tcPr/>
                </a:tc>
                <a:tc>
                  <a:txBody>
                    <a:bodyPr/>
                    <a:lstStyle/>
                    <a:p>
                      <a:r>
                        <a:rPr lang="en-US" dirty="0"/>
                        <a:t>3.6, 1.8, 0.9,…</a:t>
                      </a:r>
                    </a:p>
                  </a:txBody>
                  <a:tcPr/>
                </a:tc>
                <a:extLst>
                  <a:ext uri="{0D108BD9-81ED-4DB2-BD59-A6C34878D82A}">
                    <a16:rowId xmlns:a16="http://schemas.microsoft.com/office/drawing/2014/main" val="757840183"/>
                  </a:ext>
                </a:extLst>
              </a:tr>
              <a:tr h="370840">
                <a:tc>
                  <a:txBody>
                    <a:bodyPr/>
                    <a:lstStyle/>
                    <a:p>
                      <a:r>
                        <a:rPr lang="en-US" dirty="0"/>
                        <a:t>TOF harmonics selection/resolution</a:t>
                      </a:r>
                    </a:p>
                  </a:txBody>
                  <a:tcPr/>
                </a:tc>
                <a:tc>
                  <a:txBody>
                    <a:bodyPr/>
                    <a:lstStyle/>
                    <a:p>
                      <a:r>
                        <a:rPr lang="en-US" dirty="0"/>
                        <a:t>No</a:t>
                      </a:r>
                    </a:p>
                  </a:txBody>
                  <a:tcPr/>
                </a:tc>
                <a:tc>
                  <a:txBody>
                    <a:bodyPr/>
                    <a:lstStyle/>
                    <a:p>
                      <a:r>
                        <a:rPr lang="en-US" dirty="0"/>
                        <a:t>Yes</a:t>
                      </a:r>
                    </a:p>
                  </a:txBody>
                  <a:tcPr/>
                </a:tc>
                <a:extLst>
                  <a:ext uri="{0D108BD9-81ED-4DB2-BD59-A6C34878D82A}">
                    <a16:rowId xmlns:a16="http://schemas.microsoft.com/office/drawing/2014/main" val="842356792"/>
                  </a:ext>
                </a:extLst>
              </a:tr>
              <a:tr h="370840">
                <a:tc>
                  <a:txBody>
                    <a:bodyPr/>
                    <a:lstStyle/>
                    <a:p>
                      <a:r>
                        <a:rPr lang="en-US" dirty="0"/>
                        <a:t>Peak neutron flux at sample position</a:t>
                      </a:r>
                    </a:p>
                  </a:txBody>
                  <a:tcPr/>
                </a:tc>
                <a:tc>
                  <a:txBody>
                    <a:bodyPr/>
                    <a:lstStyle/>
                    <a:p>
                      <a:r>
                        <a:rPr lang="en-US" dirty="0"/>
                        <a:t>190 k n/s (4.74 </a:t>
                      </a:r>
                      <a:r>
                        <a:rPr lang="en-US" sz="1600" dirty="0">
                          <a:latin typeface="Tahoma" panose="020B0604030504040204" pitchFamily="34" charset="0"/>
                          <a:ea typeface="Tahoma" panose="020B0604030504040204" pitchFamily="34" charset="0"/>
                          <a:cs typeface="Tahoma" panose="020B0604030504040204" pitchFamily="34" charset="0"/>
                        </a:rPr>
                        <a:t>Å</a:t>
                      </a:r>
                      <a:r>
                        <a:rPr lang="en-US" dirty="0"/>
                        <a:t>)</a:t>
                      </a:r>
                    </a:p>
                    <a:p>
                      <a:r>
                        <a:rPr lang="en-US" dirty="0"/>
                        <a:t>23 k n/s (2.37 </a:t>
                      </a:r>
                      <a:r>
                        <a:rPr lang="en-US" sz="1600" dirty="0">
                          <a:latin typeface="Tahoma" panose="020B0604030504040204" pitchFamily="34" charset="0"/>
                          <a:ea typeface="Tahoma" panose="020B0604030504040204" pitchFamily="34" charset="0"/>
                          <a:cs typeface="Tahoma" panose="020B0604030504040204" pitchFamily="34" charset="0"/>
                        </a:rPr>
                        <a:t>Å</a:t>
                      </a:r>
                      <a:r>
                        <a:rPr lang="en-US" dirty="0"/>
                        <a:t>)</a:t>
                      </a:r>
                    </a:p>
                  </a:txBody>
                  <a:tcPr/>
                </a:tc>
                <a:tc>
                  <a:txBody>
                    <a:bodyPr/>
                    <a:lstStyle/>
                    <a:p>
                      <a:r>
                        <a:rPr lang="en-US" dirty="0"/>
                        <a:t>Ca. 100 k n/s (3.6 </a:t>
                      </a:r>
                      <a:r>
                        <a:rPr lang="en-US" sz="1600" dirty="0">
                          <a:latin typeface="Tahoma" panose="020B0604030504040204" pitchFamily="34" charset="0"/>
                          <a:ea typeface="Tahoma" panose="020B0604030504040204" pitchFamily="34" charset="0"/>
                          <a:cs typeface="Tahoma" panose="020B0604030504040204" pitchFamily="34" charset="0"/>
                        </a:rPr>
                        <a:t>Å</a:t>
                      </a:r>
                      <a:r>
                        <a:rPr lang="en-US" dirty="0"/>
                        <a:t>)</a:t>
                      </a:r>
                    </a:p>
                  </a:txBody>
                  <a:tcPr/>
                </a:tc>
                <a:extLst>
                  <a:ext uri="{0D108BD9-81ED-4DB2-BD59-A6C34878D82A}">
                    <a16:rowId xmlns:a16="http://schemas.microsoft.com/office/drawing/2014/main" val="1496222438"/>
                  </a:ext>
                </a:extLst>
              </a:tr>
              <a:tr h="370840">
                <a:tc>
                  <a:txBody>
                    <a:bodyPr/>
                    <a:lstStyle/>
                    <a:p>
                      <a:r>
                        <a:rPr lang="en-US" dirty="0"/>
                        <a:t>Minimum Q</a:t>
                      </a:r>
                    </a:p>
                  </a:txBody>
                  <a:tcPr/>
                </a:tc>
                <a:tc>
                  <a:txBody>
                    <a:bodyPr/>
                    <a:lstStyle/>
                    <a:p>
                      <a:r>
                        <a:rPr lang="en-US" dirty="0"/>
                        <a:t>3E-5</a:t>
                      </a:r>
                    </a:p>
                  </a:txBody>
                  <a:tcPr/>
                </a:tc>
                <a:tc>
                  <a:txBody>
                    <a:bodyPr/>
                    <a:lstStyle/>
                    <a:p>
                      <a:r>
                        <a:rPr lang="en-US" dirty="0"/>
                        <a:t>3E-5</a:t>
                      </a:r>
                    </a:p>
                  </a:txBody>
                  <a:tcPr/>
                </a:tc>
                <a:extLst>
                  <a:ext uri="{0D108BD9-81ED-4DB2-BD59-A6C34878D82A}">
                    <a16:rowId xmlns:a16="http://schemas.microsoft.com/office/drawing/2014/main" val="2685529257"/>
                  </a:ext>
                </a:extLst>
              </a:tr>
              <a:tr h="370840">
                <a:tc>
                  <a:txBody>
                    <a:bodyPr/>
                    <a:lstStyle/>
                    <a:p>
                      <a:r>
                        <a:rPr lang="en-US" dirty="0"/>
                        <a:t>TOF Background reduction</a:t>
                      </a:r>
                    </a:p>
                  </a:txBody>
                  <a:tcPr/>
                </a:tc>
                <a:tc>
                  <a:txBody>
                    <a:bodyPr/>
                    <a:lstStyle/>
                    <a:p>
                      <a:r>
                        <a:rPr lang="en-US" dirty="0"/>
                        <a:t>No</a:t>
                      </a:r>
                    </a:p>
                  </a:txBody>
                  <a:tcPr/>
                </a:tc>
                <a:tc>
                  <a:txBody>
                    <a:bodyPr/>
                    <a:lstStyle/>
                    <a:p>
                      <a:r>
                        <a:rPr lang="en-US" dirty="0"/>
                        <a:t>Yes</a:t>
                      </a:r>
                    </a:p>
                  </a:txBody>
                  <a:tcPr/>
                </a:tc>
                <a:extLst>
                  <a:ext uri="{0D108BD9-81ED-4DB2-BD59-A6C34878D82A}">
                    <a16:rowId xmlns:a16="http://schemas.microsoft.com/office/drawing/2014/main" val="3421489640"/>
                  </a:ext>
                </a:extLst>
              </a:tr>
              <a:tr h="370840">
                <a:tc>
                  <a:txBody>
                    <a:bodyPr/>
                    <a:lstStyle/>
                    <a:p>
                      <a:r>
                        <a:rPr lang="en-US" dirty="0"/>
                        <a:t>Filters</a:t>
                      </a:r>
                    </a:p>
                  </a:txBody>
                  <a:tcPr/>
                </a:tc>
                <a:tc>
                  <a:txBody>
                    <a:bodyPr/>
                    <a:lstStyle/>
                    <a:p>
                      <a:r>
                        <a:rPr lang="en-US" dirty="0"/>
                        <a:t>Yes</a:t>
                      </a:r>
                    </a:p>
                  </a:txBody>
                  <a:tcPr/>
                </a:tc>
                <a:tc>
                  <a:txBody>
                    <a:bodyPr/>
                    <a:lstStyle/>
                    <a:p>
                      <a:r>
                        <a:rPr lang="en-US" dirty="0"/>
                        <a:t>No</a:t>
                      </a:r>
                    </a:p>
                  </a:txBody>
                  <a:tcPr/>
                </a:tc>
                <a:extLst>
                  <a:ext uri="{0D108BD9-81ED-4DB2-BD59-A6C34878D82A}">
                    <a16:rowId xmlns:a16="http://schemas.microsoft.com/office/drawing/2014/main" val="9805545"/>
                  </a:ext>
                </a:extLst>
              </a:tr>
              <a:tr h="370840">
                <a:tc>
                  <a:txBody>
                    <a:bodyPr/>
                    <a:lstStyle/>
                    <a:p>
                      <a:r>
                        <a:rPr lang="en-US" dirty="0"/>
                        <a:t>Crystals</a:t>
                      </a:r>
                    </a:p>
                  </a:txBody>
                  <a:tcPr/>
                </a:tc>
                <a:tc>
                  <a:txBody>
                    <a:bodyPr/>
                    <a:lstStyle/>
                    <a:p>
                      <a:r>
                        <a:rPr lang="en-US" dirty="0"/>
                        <a:t>Quintuple bounce</a:t>
                      </a:r>
                    </a:p>
                  </a:txBody>
                  <a:tcPr/>
                </a:tc>
                <a:tc>
                  <a:txBody>
                    <a:bodyPr/>
                    <a:lstStyle/>
                    <a:p>
                      <a:r>
                        <a:rPr lang="en-US" dirty="0"/>
                        <a:t>Triple bounce</a:t>
                      </a:r>
                    </a:p>
                  </a:txBody>
                  <a:tcPr/>
                </a:tc>
                <a:extLst>
                  <a:ext uri="{0D108BD9-81ED-4DB2-BD59-A6C34878D82A}">
                    <a16:rowId xmlns:a16="http://schemas.microsoft.com/office/drawing/2014/main" val="3150208480"/>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305501884"/>
                  </a:ext>
                </a:extLst>
              </a:tr>
            </a:tbl>
          </a:graphicData>
        </a:graphic>
      </p:graphicFrame>
      <p:sp>
        <p:nvSpPr>
          <p:cNvPr id="4" name="TextBox 3">
            <a:extLst>
              <a:ext uri="{FF2B5EF4-FFF2-40B4-BE49-F238E27FC236}">
                <a16:creationId xmlns:a16="http://schemas.microsoft.com/office/drawing/2014/main" id="{EF516B8C-33D0-C6BD-0229-CB422B21C028}"/>
              </a:ext>
            </a:extLst>
          </p:cNvPr>
          <p:cNvSpPr txBox="1"/>
          <p:nvPr/>
        </p:nvSpPr>
        <p:spPr>
          <a:xfrm>
            <a:off x="463635" y="5472880"/>
            <a:ext cx="7749187" cy="646331"/>
          </a:xfrm>
          <a:prstGeom prst="rect">
            <a:avLst/>
          </a:prstGeom>
          <a:noFill/>
        </p:spPr>
        <p:txBody>
          <a:bodyPr wrap="square" rtlCol="0">
            <a:spAutoFit/>
          </a:bodyPr>
          <a:lstStyle/>
          <a:p>
            <a:pPr algn="l"/>
            <a:r>
              <a:rPr lang="en-US" dirty="0">
                <a:latin typeface="+mn-lt"/>
              </a:rPr>
              <a:t>SNS BL-1A accommodates a wide range of sample environments while Kookaburra is quite compact and limited to translation stage</a:t>
            </a:r>
          </a:p>
        </p:txBody>
      </p:sp>
      <p:pic>
        <p:nvPicPr>
          <p:cNvPr id="5" name="Picture 4">
            <a:extLst>
              <a:ext uri="{FF2B5EF4-FFF2-40B4-BE49-F238E27FC236}">
                <a16:creationId xmlns:a16="http://schemas.microsoft.com/office/drawing/2014/main" id="{8A9C91CD-B90A-1B51-67A9-4C5CC8B4EC62}"/>
              </a:ext>
            </a:extLst>
          </p:cNvPr>
          <p:cNvPicPr>
            <a:picLocks noChangeAspect="1"/>
          </p:cNvPicPr>
          <p:nvPr/>
        </p:nvPicPr>
        <p:blipFill>
          <a:blip r:embed="rId2"/>
          <a:stretch>
            <a:fillRect/>
          </a:stretch>
        </p:blipFill>
        <p:spPr>
          <a:xfrm>
            <a:off x="8424863" y="3681500"/>
            <a:ext cx="3767137" cy="2824162"/>
          </a:xfrm>
          <a:prstGeom prst="rect">
            <a:avLst/>
          </a:prstGeom>
        </p:spPr>
      </p:pic>
      <p:pic>
        <p:nvPicPr>
          <p:cNvPr id="6" name="Picture 5">
            <a:extLst>
              <a:ext uri="{FF2B5EF4-FFF2-40B4-BE49-F238E27FC236}">
                <a16:creationId xmlns:a16="http://schemas.microsoft.com/office/drawing/2014/main" id="{C9F7257E-CDD2-73A7-B596-A491B1E2B4BA}"/>
              </a:ext>
            </a:extLst>
          </p:cNvPr>
          <p:cNvPicPr>
            <a:picLocks noChangeAspect="1"/>
          </p:cNvPicPr>
          <p:nvPr/>
        </p:nvPicPr>
        <p:blipFill>
          <a:blip r:embed="rId3"/>
          <a:srcRect l="16899" t="37718" b="21101"/>
          <a:stretch>
            <a:fillRect/>
          </a:stretch>
        </p:blipFill>
        <p:spPr>
          <a:xfrm>
            <a:off x="8410081" y="1039520"/>
            <a:ext cx="3781919" cy="2490026"/>
          </a:xfrm>
          <a:prstGeom prst="rect">
            <a:avLst/>
          </a:prstGeom>
        </p:spPr>
      </p:pic>
      <p:cxnSp>
        <p:nvCxnSpPr>
          <p:cNvPr id="8" name="Straight Connector 7">
            <a:extLst>
              <a:ext uri="{FF2B5EF4-FFF2-40B4-BE49-F238E27FC236}">
                <a16:creationId xmlns:a16="http://schemas.microsoft.com/office/drawing/2014/main" id="{8B7F4C49-4AE7-3F53-FE6F-1CF73BF37583}"/>
              </a:ext>
            </a:extLst>
          </p:cNvPr>
          <p:cNvCxnSpPr>
            <a:cxnSpLocks/>
          </p:cNvCxnSpPr>
          <p:nvPr/>
        </p:nvCxnSpPr>
        <p:spPr>
          <a:xfrm flipV="1">
            <a:off x="9155254" y="2602546"/>
            <a:ext cx="1948375" cy="644491"/>
          </a:xfrm>
          <a:prstGeom prst="line">
            <a:avLst/>
          </a:prstGeom>
          <a:ln w="28575">
            <a:solidFill>
              <a:srgbClr val="FF0000"/>
            </a:solidFill>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C862C3-2805-5CB8-572B-44CCD4BB8985}"/>
              </a:ext>
            </a:extLst>
          </p:cNvPr>
          <p:cNvCxnSpPr>
            <a:cxnSpLocks/>
          </p:cNvCxnSpPr>
          <p:nvPr/>
        </p:nvCxnSpPr>
        <p:spPr>
          <a:xfrm flipH="1" flipV="1">
            <a:off x="8494073" y="1270103"/>
            <a:ext cx="2672861" cy="1173152"/>
          </a:xfrm>
          <a:prstGeom prst="line">
            <a:avLst/>
          </a:prstGeom>
          <a:ln w="28575">
            <a:solidFill>
              <a:srgbClr val="FF0000"/>
            </a:solidFill>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31746EB-2E84-1D6B-4B4E-38005B6F945B}"/>
              </a:ext>
            </a:extLst>
          </p:cNvPr>
          <p:cNvCxnSpPr/>
          <p:nvPr/>
        </p:nvCxnSpPr>
        <p:spPr>
          <a:xfrm flipH="1" flipV="1">
            <a:off x="11062833" y="2495609"/>
            <a:ext cx="40796" cy="106937"/>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4924E05-519B-2B09-C24E-08F09DDC4AB7}"/>
              </a:ext>
            </a:extLst>
          </p:cNvPr>
          <p:cNvCxnSpPr>
            <a:cxnSpLocks/>
          </p:cNvCxnSpPr>
          <p:nvPr/>
        </p:nvCxnSpPr>
        <p:spPr>
          <a:xfrm flipV="1">
            <a:off x="11062833" y="2444965"/>
            <a:ext cx="104101" cy="50644"/>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609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EDED8-7DCB-9A58-A5D6-2E4FFE5250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A7EEC5-5BDE-4040-2E39-BA522304DFDD}"/>
              </a:ext>
            </a:extLst>
          </p:cNvPr>
          <p:cNvSpPr>
            <a:spLocks noGrp="1"/>
          </p:cNvSpPr>
          <p:nvPr>
            <p:ph type="title"/>
          </p:nvPr>
        </p:nvSpPr>
        <p:spPr>
          <a:xfrm>
            <a:off x="429767" y="274320"/>
            <a:ext cx="11430000" cy="480131"/>
          </a:xfrm>
        </p:spPr>
        <p:txBody>
          <a:bodyPr/>
          <a:lstStyle/>
          <a:p>
            <a:r>
              <a:rPr lang="en-US" sz="2800" kern="0" dirty="0">
                <a:effectLst/>
                <a:latin typeface="Calibri" panose="020F0502020204030204" pitchFamily="34" charset="0"/>
                <a:ea typeface="Times New Roman" panose="02020603050405020304" pitchFamily="18" charset="0"/>
              </a:rPr>
              <a:t>Sample environments</a:t>
            </a:r>
            <a:r>
              <a:rPr lang="en-US" sz="2800" dirty="0"/>
              <a:t> (Q6)</a:t>
            </a:r>
          </a:p>
        </p:txBody>
      </p:sp>
      <p:pic>
        <p:nvPicPr>
          <p:cNvPr id="4" name="Picture 3" descr="A picture containing indoor, table, large, kitchen&#10;&#10;Description automatically generated">
            <a:extLst>
              <a:ext uri="{FF2B5EF4-FFF2-40B4-BE49-F238E27FC236}">
                <a16:creationId xmlns:a16="http://schemas.microsoft.com/office/drawing/2014/main" id="{D68B652B-02D1-3276-105F-536AEE5A1024}"/>
              </a:ext>
            </a:extLst>
          </p:cNvPr>
          <p:cNvPicPr>
            <a:picLocks noChangeAspect="1"/>
          </p:cNvPicPr>
          <p:nvPr/>
        </p:nvPicPr>
        <p:blipFill>
          <a:blip r:embed="rId2"/>
          <a:srcRect l="15083" t="8181" r="13397"/>
          <a:stretch>
            <a:fillRect/>
          </a:stretch>
        </p:blipFill>
        <p:spPr>
          <a:xfrm>
            <a:off x="4976682" y="878117"/>
            <a:ext cx="2253598" cy="2169907"/>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06E99AF-5EBA-F14A-621F-59341006A6EC}"/>
                  </a:ext>
                </a:extLst>
              </p:cNvPr>
              <p:cNvSpPr txBox="1"/>
              <p:nvPr/>
            </p:nvSpPr>
            <p:spPr>
              <a:xfrm>
                <a:off x="5361173" y="3048024"/>
                <a:ext cx="1503402" cy="523220"/>
              </a:xfrm>
              <a:prstGeom prst="rect">
                <a:avLst/>
              </a:prstGeom>
              <a:noFill/>
            </p:spPr>
            <p:txBody>
              <a:bodyPr wrap="square" rtlCol="0">
                <a:spAutoFit/>
              </a:bodyPr>
              <a:lstStyle/>
              <a:p>
                <a:pPr algn="ctr">
                  <a:spcAft>
                    <a:spcPts val="0"/>
                  </a:spcAft>
                </a:pPr>
                <a:r>
                  <a:rPr lang="en-US" sz="1400" b="1" dirty="0">
                    <a:latin typeface="+mj-lt"/>
                  </a:rPr>
                  <a:t>Pressure Cell</a:t>
                </a:r>
                <a:endParaRPr lang="en-US" sz="1400" dirty="0">
                  <a:latin typeface="+mj-lt"/>
                </a:endParaRPr>
              </a:p>
              <a:p>
                <a:pPr>
                  <a:spcAft>
                    <a:spcPts val="0"/>
                  </a:spcAft>
                </a:pPr>
                <a14:m>
                  <m:oMathPara xmlns:m="http://schemas.openxmlformats.org/officeDocument/2006/math">
                    <m:oMathParaPr>
                      <m:jc m:val="center"/>
                    </m:oMathParaPr>
                    <m:oMath xmlns:m="http://schemas.openxmlformats.org/officeDocument/2006/math">
                      <m:r>
                        <a:rPr lang="en-US" sz="1400" b="0" i="1" dirty="0" smtClean="0">
                          <a:latin typeface="Cambria Math" panose="02040503050406030204" pitchFamily="18" charset="0"/>
                          <a:ea typeface="Cambria Math" panose="02040503050406030204" pitchFamily="18" charset="0"/>
                        </a:rPr>
                        <m:t>𝑃</m:t>
                      </m:r>
                      <m:r>
                        <a:rPr lang="en-US" sz="1400" b="0" i="1" dirty="0" smtClean="0">
                          <a:latin typeface="Cambria Math" panose="02040503050406030204" pitchFamily="18" charset="0"/>
                          <a:ea typeface="Cambria Math" panose="02040503050406030204" pitchFamily="18" charset="0"/>
                        </a:rPr>
                        <m:t>=4 </m:t>
                      </m:r>
                      <m:r>
                        <a:rPr lang="en-US" sz="1400" b="0" i="1" dirty="0" smtClean="0">
                          <a:latin typeface="Cambria Math" panose="02040503050406030204" pitchFamily="18" charset="0"/>
                          <a:ea typeface="Cambria Math" panose="02040503050406030204" pitchFamily="18" charset="0"/>
                        </a:rPr>
                        <m:t>𝑘𝑏𝑎𝑟</m:t>
                      </m:r>
                    </m:oMath>
                  </m:oMathPara>
                </a14:m>
                <a:endParaRPr lang="en-US" sz="1400" dirty="0">
                  <a:latin typeface="+mj-lt"/>
                </a:endParaRPr>
              </a:p>
            </p:txBody>
          </p:sp>
        </mc:Choice>
        <mc:Fallback xmlns="">
          <p:sp>
            <p:nvSpPr>
              <p:cNvPr id="6" name="TextBox 5">
                <a:extLst>
                  <a:ext uri="{FF2B5EF4-FFF2-40B4-BE49-F238E27FC236}">
                    <a16:creationId xmlns:a16="http://schemas.microsoft.com/office/drawing/2014/main" id="{D06E99AF-5EBA-F14A-621F-59341006A6EC}"/>
                  </a:ext>
                </a:extLst>
              </p:cNvPr>
              <p:cNvSpPr txBox="1">
                <a:spLocks noRot="1" noChangeAspect="1" noMove="1" noResize="1" noEditPoints="1" noAdjustHandles="1" noChangeArrowheads="1" noChangeShapeType="1" noTextEdit="1"/>
              </p:cNvSpPr>
              <p:nvPr/>
            </p:nvSpPr>
            <p:spPr>
              <a:xfrm>
                <a:off x="5361173" y="3048024"/>
                <a:ext cx="1503402" cy="523220"/>
              </a:xfrm>
              <a:prstGeom prst="rect">
                <a:avLst/>
              </a:prstGeom>
              <a:blipFill>
                <a:blip r:embed="rId3"/>
                <a:stretch>
                  <a:fillRect t="-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2620C10-7E38-3970-35CF-8773594C7613}"/>
                  </a:ext>
                </a:extLst>
              </p:cNvPr>
              <p:cNvSpPr txBox="1"/>
              <p:nvPr/>
            </p:nvSpPr>
            <p:spPr>
              <a:xfrm>
                <a:off x="635985" y="3048025"/>
                <a:ext cx="3790098" cy="523220"/>
              </a:xfrm>
              <a:prstGeom prst="rect">
                <a:avLst/>
              </a:prstGeom>
              <a:noFill/>
            </p:spPr>
            <p:txBody>
              <a:bodyPr wrap="square" rtlCol="0">
                <a:spAutoFit/>
              </a:bodyPr>
              <a:lstStyle/>
              <a:p>
                <a:pPr algn="ctr">
                  <a:spcAft>
                    <a:spcPts val="0"/>
                  </a:spcAft>
                </a:pPr>
                <a:r>
                  <a:rPr lang="en-US" sz="1400" b="1" dirty="0">
                    <a:latin typeface="+mj-lt"/>
                  </a:rPr>
                  <a:t>Rheometer</a:t>
                </a:r>
              </a:p>
              <a:p>
                <a:pPr algn="ctr">
                  <a:spcAft>
                    <a:spcPts val="0"/>
                  </a:spcAft>
                </a:pPr>
                <a:r>
                  <a:rPr lang="en-US" sz="1400" dirty="0">
                    <a:latin typeface="+mj-lt"/>
                  </a:rPr>
                  <a:t>Shear rate </a:t>
                </a:r>
                <a14:m>
                  <m:oMath xmlns:m="http://schemas.openxmlformats.org/officeDocument/2006/math">
                    <m:sSup>
                      <m:sSupPr>
                        <m:ctrlPr>
                          <a:rPr lang="en-US" sz="140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−3</m:t>
                        </m:r>
                      </m:sup>
                    </m:sSup>
                    <m:r>
                      <a:rPr lang="en-US" sz="1400" i="1" smtClean="0">
                        <a:latin typeface="Cambria Math" panose="02040503050406030204" pitchFamily="18" charset="0"/>
                        <a:ea typeface="Cambria Math" panose="02040503050406030204" pitchFamily="18" charset="0"/>
                      </a:rPr>
                      <m:t>&lt;</m:t>
                    </m:r>
                    <m:acc>
                      <m:accPr>
                        <m:chr m:val="̇"/>
                        <m:ctrlPr>
                          <a:rPr lang="en-US" sz="1400" i="1" smtClean="0">
                            <a:latin typeface="Cambria Math" panose="02040503050406030204" pitchFamily="18" charset="0"/>
                            <a:ea typeface="Cambria Math" panose="02040503050406030204" pitchFamily="18" charset="0"/>
                          </a:rPr>
                        </m:ctrlPr>
                      </m:accPr>
                      <m:e>
                        <m:r>
                          <a:rPr lang="en-US" sz="1400" i="1" smtClean="0">
                            <a:latin typeface="Cambria Math" panose="02040503050406030204" pitchFamily="18" charset="0"/>
                            <a:ea typeface="Cambria Math" panose="02040503050406030204" pitchFamily="18" charset="0"/>
                          </a:rPr>
                          <m:t>𝛾</m:t>
                        </m:r>
                      </m:e>
                    </m:acc>
                    <m:r>
                      <a:rPr lang="en-US" sz="1400" i="1" smtClean="0">
                        <a:latin typeface="Cambria Math" panose="02040503050406030204" pitchFamily="18" charset="0"/>
                        <a:ea typeface="Cambria Math" panose="02040503050406030204" pitchFamily="18" charset="0"/>
                      </a:rPr>
                      <m:t>&lt;</m:t>
                    </m:r>
                    <m:sSup>
                      <m:sSupPr>
                        <m:ctrlPr>
                          <a:rPr lang="en-US" sz="140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10</m:t>
                        </m:r>
                      </m:e>
                      <m:sup>
                        <m:r>
                          <a:rPr lang="en-US" sz="1400" b="0" i="1" smtClean="0">
                            <a:latin typeface="Cambria Math" panose="02040503050406030204" pitchFamily="18" charset="0"/>
                            <a:ea typeface="Cambria Math" panose="02040503050406030204" pitchFamily="18" charset="0"/>
                          </a:rPr>
                          <m:t>3</m:t>
                        </m:r>
                      </m:sup>
                    </m:sSup>
                    <m:r>
                      <a:rPr lang="en-US" sz="1400" b="0" i="1" smtClean="0">
                        <a:latin typeface="Cambria Math" panose="02040503050406030204" pitchFamily="18" charset="0"/>
                        <a:ea typeface="Cambria Math" panose="02040503050406030204" pitchFamily="18" charset="0"/>
                      </a:rPr>
                      <m:t> </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𝑠</m:t>
                        </m:r>
                      </m:e>
                      <m:sup>
                        <m:r>
                          <a:rPr lang="en-US" sz="1400" b="0" i="1" smtClean="0">
                            <a:latin typeface="Cambria Math" panose="02040503050406030204" pitchFamily="18" charset="0"/>
                            <a:ea typeface="Cambria Math" panose="02040503050406030204" pitchFamily="18" charset="0"/>
                          </a:rPr>
                          <m:t>−1</m:t>
                        </m:r>
                      </m:sup>
                    </m:sSup>
                    <m:r>
                      <a:rPr lang="en-US" sz="1400" b="0" i="0" smtClean="0">
                        <a:latin typeface="Cambria Math" panose="02040503050406030204" pitchFamily="18" charset="0"/>
                        <a:ea typeface="Cambria Math" panose="02040503050406030204" pitchFamily="18" charset="0"/>
                      </a:rPr>
                      <m:t>; </m:t>
                    </m:r>
                    <m:r>
                      <a:rPr lang="en-US" sz="1400" i="1" dirty="0" smtClean="0">
                        <a:latin typeface="Cambria Math" panose="02040503050406030204" pitchFamily="18" charset="0"/>
                        <a:ea typeface="Cambria Math" panose="02040503050406030204" pitchFamily="18" charset="0"/>
                      </a:rPr>
                      <m:t>𝜏</m:t>
                    </m:r>
                    <m:r>
                      <a:rPr lang="en-US" sz="1400" b="0" i="1" dirty="0" smtClean="0">
                        <a:latin typeface="Cambria Math" panose="02040503050406030204" pitchFamily="18" charset="0"/>
                        <a:ea typeface="Cambria Math" panose="02040503050406030204" pitchFamily="18" charset="0"/>
                      </a:rPr>
                      <m:t>=0.2 </m:t>
                    </m:r>
                    <m:r>
                      <a:rPr lang="en-US" sz="1400" b="0" i="1" dirty="0" smtClean="0">
                        <a:latin typeface="Cambria Math" panose="02040503050406030204" pitchFamily="18" charset="0"/>
                        <a:ea typeface="Cambria Math" panose="02040503050406030204" pitchFamily="18" charset="0"/>
                      </a:rPr>
                      <m:t>𝑁</m:t>
                    </m:r>
                    <m:r>
                      <a:rPr lang="en-US" sz="1400" b="0" i="1" dirty="0" smtClean="0">
                        <a:latin typeface="Cambria Math" panose="02040503050406030204" pitchFamily="18" charset="0"/>
                        <a:ea typeface="Cambria Math" panose="02040503050406030204" pitchFamily="18" charset="0"/>
                      </a:rPr>
                      <m:t>∙</m:t>
                    </m:r>
                    <m:r>
                      <a:rPr lang="en-US" sz="1400" b="0" i="1" dirty="0" smtClean="0">
                        <a:latin typeface="Cambria Math" panose="02040503050406030204" pitchFamily="18" charset="0"/>
                        <a:ea typeface="Cambria Math" panose="02040503050406030204" pitchFamily="18" charset="0"/>
                      </a:rPr>
                      <m:t>𝑚</m:t>
                    </m:r>
                  </m:oMath>
                </a14:m>
                <a:endParaRPr lang="en-US" sz="1400" dirty="0">
                  <a:latin typeface="+mj-lt"/>
                </a:endParaRPr>
              </a:p>
            </p:txBody>
          </p:sp>
        </mc:Choice>
        <mc:Fallback xmlns="">
          <p:sp>
            <p:nvSpPr>
              <p:cNvPr id="8" name="TextBox 7">
                <a:extLst>
                  <a:ext uri="{FF2B5EF4-FFF2-40B4-BE49-F238E27FC236}">
                    <a16:creationId xmlns:a16="http://schemas.microsoft.com/office/drawing/2014/main" id="{A2620C10-7E38-3970-35CF-8773594C7613}"/>
                  </a:ext>
                </a:extLst>
              </p:cNvPr>
              <p:cNvSpPr txBox="1">
                <a:spLocks noRot="1" noChangeAspect="1" noMove="1" noResize="1" noEditPoints="1" noAdjustHandles="1" noChangeArrowheads="1" noChangeShapeType="1" noTextEdit="1"/>
              </p:cNvSpPr>
              <p:nvPr/>
            </p:nvSpPr>
            <p:spPr>
              <a:xfrm>
                <a:off x="635985" y="3048025"/>
                <a:ext cx="3790098" cy="523220"/>
              </a:xfrm>
              <a:prstGeom prst="rect">
                <a:avLst/>
              </a:prstGeom>
              <a:blipFill>
                <a:blip r:embed="rId4"/>
                <a:stretch>
                  <a:fillRect l="-161" t="-2326" b="-11628"/>
                </a:stretch>
              </a:blipFill>
            </p:spPr>
            <p:txBody>
              <a:bodyPr/>
              <a:lstStyle/>
              <a:p>
                <a:r>
                  <a:rPr lang="en-US">
                    <a:noFill/>
                  </a:rPr>
                  <a:t> </a:t>
                </a:r>
              </a:p>
            </p:txBody>
          </p:sp>
        </mc:Fallback>
      </mc:AlternateContent>
      <p:pic>
        <p:nvPicPr>
          <p:cNvPr id="9" name="Picture 4" descr="Image result for 13 Anton Parr rheometer SANS NIST">
            <a:extLst>
              <a:ext uri="{FF2B5EF4-FFF2-40B4-BE49-F238E27FC236}">
                <a16:creationId xmlns:a16="http://schemas.microsoft.com/office/drawing/2014/main" id="{2A5086A6-A635-4481-FE4C-5472923765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4266" y="872113"/>
            <a:ext cx="1324888" cy="217591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0266CB8-5710-B6F8-5595-0AF2F4323631}"/>
              </a:ext>
            </a:extLst>
          </p:cNvPr>
          <p:cNvSpPr txBox="1"/>
          <p:nvPr/>
        </p:nvSpPr>
        <p:spPr>
          <a:xfrm>
            <a:off x="8343183" y="3048024"/>
            <a:ext cx="2418816" cy="523220"/>
          </a:xfrm>
          <a:prstGeom prst="rect">
            <a:avLst/>
          </a:prstGeom>
          <a:noFill/>
        </p:spPr>
        <p:txBody>
          <a:bodyPr wrap="square" rtlCol="0">
            <a:spAutoFit/>
          </a:bodyPr>
          <a:lstStyle/>
          <a:p>
            <a:pPr algn="ctr">
              <a:spcAft>
                <a:spcPts val="0"/>
              </a:spcAft>
            </a:pPr>
            <a:r>
              <a:rPr lang="en-US" sz="1400" b="1" dirty="0">
                <a:latin typeface="Century Gothic (Headings)"/>
              </a:rPr>
              <a:t>Closed Cycle Refrigerator </a:t>
            </a:r>
          </a:p>
          <a:p>
            <a:pPr algn="ctr">
              <a:spcAft>
                <a:spcPts val="0"/>
              </a:spcAft>
            </a:pPr>
            <a:r>
              <a:rPr lang="en-US" sz="1400" dirty="0">
                <a:latin typeface="Century Gothic (Headings)"/>
              </a:rPr>
              <a:t>Down to 6K </a:t>
            </a:r>
          </a:p>
        </p:txBody>
      </p:sp>
      <p:pic>
        <p:nvPicPr>
          <p:cNvPr id="12" name="C28CA4DA-135A-4889-94B5-C51932BB67B8">
            <a:extLst>
              <a:ext uri="{FF2B5EF4-FFF2-40B4-BE49-F238E27FC236}">
                <a16:creationId xmlns:a16="http://schemas.microsoft.com/office/drawing/2014/main" id="{3711C19A-E269-B9CC-5297-9459F5B5D5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182" b="24209"/>
          <a:stretch>
            <a:fillRect/>
          </a:stretch>
        </p:blipFill>
        <p:spPr bwMode="auto">
          <a:xfrm>
            <a:off x="8343183" y="878117"/>
            <a:ext cx="2407133" cy="216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picture containing indoor, engine, control panel&#10;&#10;AI-generated content may be incorrect.">
            <a:extLst>
              <a:ext uri="{FF2B5EF4-FFF2-40B4-BE49-F238E27FC236}">
                <a16:creationId xmlns:a16="http://schemas.microsoft.com/office/drawing/2014/main" id="{E5EFAB31-FC73-14E2-756C-8A9270966904}"/>
              </a:ext>
            </a:extLst>
          </p:cNvPr>
          <p:cNvPicPr>
            <a:picLocks noChangeAspect="1"/>
          </p:cNvPicPr>
          <p:nvPr/>
        </p:nvPicPr>
        <p:blipFill>
          <a:blip r:embed="rId7"/>
          <a:stretch>
            <a:fillRect/>
          </a:stretch>
        </p:blipFill>
        <p:spPr>
          <a:xfrm rot="10800000">
            <a:off x="8077153" y="3631860"/>
            <a:ext cx="2939195" cy="2204396"/>
          </a:xfrm>
          <a:prstGeom prst="rect">
            <a:avLst/>
          </a:prstGeom>
        </p:spPr>
      </p:pic>
      <p:pic>
        <p:nvPicPr>
          <p:cNvPr id="16" name="Picture 15" descr="A picture containing indoor, projector&#10;&#10;AI-generated content may be incorrect.">
            <a:extLst>
              <a:ext uri="{FF2B5EF4-FFF2-40B4-BE49-F238E27FC236}">
                <a16:creationId xmlns:a16="http://schemas.microsoft.com/office/drawing/2014/main" id="{EB235C28-FA39-BF64-AB95-838501899C68}"/>
              </a:ext>
            </a:extLst>
          </p:cNvPr>
          <p:cNvPicPr>
            <a:picLocks noChangeAspect="1"/>
          </p:cNvPicPr>
          <p:nvPr/>
        </p:nvPicPr>
        <p:blipFill>
          <a:blip r:embed="rId8"/>
          <a:stretch>
            <a:fillRect/>
          </a:stretch>
        </p:blipFill>
        <p:spPr>
          <a:xfrm>
            <a:off x="1311833" y="3631861"/>
            <a:ext cx="2939193" cy="2204395"/>
          </a:xfrm>
          <a:prstGeom prst="rect">
            <a:avLst/>
          </a:prstGeom>
        </p:spPr>
      </p:pic>
      <p:pic>
        <p:nvPicPr>
          <p:cNvPr id="18" name="Picture 17" descr="A picture containing stacked&#10;&#10;AI-generated content may be incorrect.">
            <a:extLst>
              <a:ext uri="{FF2B5EF4-FFF2-40B4-BE49-F238E27FC236}">
                <a16:creationId xmlns:a16="http://schemas.microsoft.com/office/drawing/2014/main" id="{48763BB9-0F81-D3CB-4EB7-34C71849EA6F}"/>
              </a:ext>
            </a:extLst>
          </p:cNvPr>
          <p:cNvPicPr>
            <a:picLocks noChangeAspect="1"/>
          </p:cNvPicPr>
          <p:nvPr/>
        </p:nvPicPr>
        <p:blipFill>
          <a:blip r:embed="rId9"/>
          <a:stretch>
            <a:fillRect/>
          </a:stretch>
        </p:blipFill>
        <p:spPr>
          <a:xfrm>
            <a:off x="4694493" y="3631860"/>
            <a:ext cx="2939193" cy="2204395"/>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A4E4280-8A01-CA29-1F92-72C07DAC8C57}"/>
                  </a:ext>
                </a:extLst>
              </p:cNvPr>
              <p:cNvSpPr txBox="1"/>
              <p:nvPr/>
            </p:nvSpPr>
            <p:spPr>
              <a:xfrm>
                <a:off x="635985" y="5896872"/>
                <a:ext cx="3790098" cy="538609"/>
              </a:xfrm>
              <a:prstGeom prst="rect">
                <a:avLst/>
              </a:prstGeom>
              <a:noFill/>
            </p:spPr>
            <p:txBody>
              <a:bodyPr wrap="square" rtlCol="0">
                <a:spAutoFit/>
              </a:bodyPr>
              <a:lstStyle/>
              <a:p>
                <a:pPr algn="ctr">
                  <a:spcAft>
                    <a:spcPts val="0"/>
                  </a:spcAft>
                </a:pPr>
                <a:r>
                  <a:rPr lang="en-US" sz="1400" b="1" dirty="0">
                    <a:latin typeface="+mj-lt"/>
                  </a:rPr>
                  <a:t>Rotation stage</a:t>
                </a:r>
              </a:p>
              <a:p>
                <a:pPr algn="ctr">
                  <a:spcAft>
                    <a:spcPts val="0"/>
                  </a:spcAft>
                </a:pPr>
                <a14:m>
                  <m:oMathPara xmlns:m="http://schemas.openxmlformats.org/officeDocument/2006/math">
                    <m:oMathParaPr>
                      <m:jc m:val="centerGroup"/>
                    </m:oMathParaPr>
                    <m:oMath xmlns:m="http://schemas.openxmlformats.org/officeDocument/2006/math">
                      <m:r>
                        <a:rPr lang="en-US" sz="1400" b="0" i="1" dirty="0" smtClean="0">
                          <a:latin typeface="Cambria Math" panose="02040503050406030204" pitchFamily="18" charset="0"/>
                          <a:ea typeface="Cambria Math" panose="02040503050406030204" pitchFamily="18" charset="0"/>
                        </a:rPr>
                        <m:t>0</m:t>
                      </m:r>
                      <m:r>
                        <a:rPr lang="en-US" sz="1400" i="1" dirty="0" smtClean="0">
                          <a:latin typeface="Cambria Math" panose="02040503050406030204" pitchFamily="18" charset="0"/>
                          <a:ea typeface="Cambria Math" panose="02040503050406030204" pitchFamily="18" charset="0"/>
                        </a:rPr>
                        <m:t>&lt;</m:t>
                      </m:r>
                      <m:r>
                        <a:rPr lang="en-US" sz="1400" i="1" dirty="0" smtClean="0">
                          <a:latin typeface="Cambria Math" panose="02040503050406030204" pitchFamily="18" charset="0"/>
                          <a:ea typeface="Cambria Math" panose="02040503050406030204" pitchFamily="18" charset="0"/>
                        </a:rPr>
                        <m:t>𝜃</m:t>
                      </m:r>
                      <m:r>
                        <a:rPr lang="en-US" sz="1400" i="1" dirty="0" smtClean="0">
                          <a:latin typeface="Cambria Math" panose="02040503050406030204" pitchFamily="18" charset="0"/>
                          <a:ea typeface="Cambria Math" panose="02040503050406030204" pitchFamily="18" charset="0"/>
                        </a:rPr>
                        <m:t>&lt;</m:t>
                      </m:r>
                      <m:sSup>
                        <m:sSupPr>
                          <m:ctrlPr>
                            <a:rPr lang="en-US" sz="1400" b="0" i="1" dirty="0" smtClean="0">
                              <a:latin typeface="Cambria Math" panose="02040503050406030204" pitchFamily="18" charset="0"/>
                              <a:ea typeface="Cambria Math" panose="02040503050406030204" pitchFamily="18" charset="0"/>
                            </a:rPr>
                          </m:ctrlPr>
                        </m:sSupPr>
                        <m:e>
                          <m:r>
                            <a:rPr lang="en-US" sz="1400" b="0" i="1" dirty="0" smtClean="0">
                              <a:latin typeface="Cambria Math" panose="02040503050406030204" pitchFamily="18" charset="0"/>
                              <a:ea typeface="Cambria Math" panose="02040503050406030204" pitchFamily="18" charset="0"/>
                            </a:rPr>
                            <m:t>60</m:t>
                          </m:r>
                        </m:e>
                        <m:sup>
                          <m:r>
                            <a:rPr lang="en-US" sz="1400" b="0" i="1" dirty="0" smtClean="0">
                              <a:latin typeface="Cambria Math" panose="02040503050406030204" pitchFamily="18" charset="0"/>
                              <a:ea typeface="Cambria Math" panose="02040503050406030204" pitchFamily="18" charset="0"/>
                            </a:rPr>
                            <m:t>𝑜</m:t>
                          </m:r>
                        </m:sup>
                      </m:sSup>
                    </m:oMath>
                  </m:oMathPara>
                </a14:m>
                <a:endParaRPr lang="en-US" sz="1400" b="1" dirty="0">
                  <a:latin typeface="+mj-lt"/>
                </a:endParaRPr>
              </a:p>
            </p:txBody>
          </p:sp>
        </mc:Choice>
        <mc:Fallback xmlns="">
          <p:sp>
            <p:nvSpPr>
              <p:cNvPr id="19" name="TextBox 18">
                <a:extLst>
                  <a:ext uri="{FF2B5EF4-FFF2-40B4-BE49-F238E27FC236}">
                    <a16:creationId xmlns:a16="http://schemas.microsoft.com/office/drawing/2014/main" id="{7A4E4280-8A01-CA29-1F92-72C07DAC8C57}"/>
                  </a:ext>
                </a:extLst>
              </p:cNvPr>
              <p:cNvSpPr txBox="1">
                <a:spLocks noRot="1" noChangeAspect="1" noMove="1" noResize="1" noEditPoints="1" noAdjustHandles="1" noChangeArrowheads="1" noChangeShapeType="1" noTextEdit="1"/>
              </p:cNvSpPr>
              <p:nvPr/>
            </p:nvSpPr>
            <p:spPr>
              <a:xfrm>
                <a:off x="635985" y="5896872"/>
                <a:ext cx="3790098" cy="538609"/>
              </a:xfrm>
              <a:prstGeom prst="rect">
                <a:avLst/>
              </a:prstGeom>
              <a:blipFill>
                <a:blip r:embed="rId10"/>
                <a:stretch>
                  <a:fillRect t="-1124"/>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FDAA2CB8-6802-D32A-60F5-0EBE11F61EC1}"/>
              </a:ext>
            </a:extLst>
          </p:cNvPr>
          <p:cNvSpPr txBox="1"/>
          <p:nvPr/>
        </p:nvSpPr>
        <p:spPr>
          <a:xfrm>
            <a:off x="4418897" y="5896872"/>
            <a:ext cx="3790098" cy="307777"/>
          </a:xfrm>
          <a:prstGeom prst="rect">
            <a:avLst/>
          </a:prstGeom>
          <a:noFill/>
        </p:spPr>
        <p:txBody>
          <a:bodyPr wrap="square" rtlCol="0">
            <a:spAutoFit/>
          </a:bodyPr>
          <a:lstStyle/>
          <a:p>
            <a:pPr algn="ctr">
              <a:spcAft>
                <a:spcPts val="0"/>
              </a:spcAft>
            </a:pPr>
            <a:r>
              <a:rPr lang="en-US" sz="1400" b="1" dirty="0">
                <a:latin typeface="+mj-lt"/>
              </a:rPr>
              <a:t>3 Position Tumbler</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AE6AA80-DB7E-9C64-354E-F3BB646640D4}"/>
                  </a:ext>
                </a:extLst>
              </p:cNvPr>
              <p:cNvSpPr txBox="1"/>
              <p:nvPr/>
            </p:nvSpPr>
            <p:spPr>
              <a:xfrm>
                <a:off x="7651701" y="5896872"/>
                <a:ext cx="3790098" cy="538609"/>
              </a:xfrm>
              <a:prstGeom prst="rect">
                <a:avLst/>
              </a:prstGeom>
              <a:noFill/>
            </p:spPr>
            <p:txBody>
              <a:bodyPr wrap="square" rtlCol="0">
                <a:spAutoFit/>
              </a:bodyPr>
              <a:lstStyle/>
              <a:p>
                <a:pPr algn="ctr">
                  <a:spcAft>
                    <a:spcPts val="0"/>
                  </a:spcAft>
                </a:pPr>
                <a:r>
                  <a:rPr lang="en-US" sz="1400" b="1" dirty="0">
                    <a:latin typeface="+mj-lt"/>
                  </a:rPr>
                  <a:t>6 Position Peltier</a:t>
                </a:r>
              </a:p>
              <a:p>
                <a:pPr algn="ctr">
                  <a:spcAft>
                    <a:spcPts val="0"/>
                  </a:spcAft>
                </a:pPr>
                <a14:m>
                  <m:oMathPara xmlns:m="http://schemas.openxmlformats.org/officeDocument/2006/math">
                    <m:oMathParaPr>
                      <m:jc m:val="centerGroup"/>
                    </m:oMathParaPr>
                    <m:oMath xmlns:m="http://schemas.openxmlformats.org/officeDocument/2006/math">
                      <m:r>
                        <a:rPr lang="en-US" sz="1400" b="0" i="1" dirty="0" smtClean="0">
                          <a:latin typeface="Cambria Math" panose="02040503050406030204" pitchFamily="18" charset="0"/>
                          <a:ea typeface="Cambria Math" panose="02040503050406030204" pitchFamily="18" charset="0"/>
                        </a:rPr>
                        <m:t>5</m:t>
                      </m:r>
                      <m:r>
                        <a:rPr lang="en-US" sz="1400" i="1" dirty="0" smtClean="0">
                          <a:latin typeface="Cambria Math" panose="02040503050406030204" pitchFamily="18" charset="0"/>
                          <a:ea typeface="Cambria Math" panose="02040503050406030204" pitchFamily="18" charset="0"/>
                        </a:rPr>
                        <m:t>&lt;</m:t>
                      </m:r>
                      <m:r>
                        <a:rPr lang="en-US" sz="1400" b="0" i="1" dirty="0" smtClean="0">
                          <a:latin typeface="Cambria Math" panose="02040503050406030204" pitchFamily="18" charset="0"/>
                          <a:ea typeface="Cambria Math" panose="02040503050406030204" pitchFamily="18" charset="0"/>
                        </a:rPr>
                        <m:t>𝑇</m:t>
                      </m:r>
                      <m:r>
                        <a:rPr lang="en-US" sz="1400" i="1" dirty="0" smtClean="0">
                          <a:latin typeface="Cambria Math" panose="02040503050406030204" pitchFamily="18" charset="0"/>
                          <a:ea typeface="Cambria Math" panose="02040503050406030204" pitchFamily="18" charset="0"/>
                        </a:rPr>
                        <m:t>&lt;</m:t>
                      </m:r>
                      <m:sSup>
                        <m:sSupPr>
                          <m:ctrlPr>
                            <a:rPr lang="en-US" sz="1400" b="0" i="1" dirty="0" smtClean="0">
                              <a:latin typeface="Cambria Math" panose="02040503050406030204" pitchFamily="18" charset="0"/>
                              <a:ea typeface="Cambria Math" panose="02040503050406030204" pitchFamily="18" charset="0"/>
                            </a:rPr>
                          </m:ctrlPr>
                        </m:sSupPr>
                        <m:e>
                          <m:r>
                            <a:rPr lang="en-US" sz="1400" b="0" i="1" dirty="0" smtClean="0">
                              <a:latin typeface="Cambria Math" panose="02040503050406030204" pitchFamily="18" charset="0"/>
                              <a:ea typeface="Cambria Math" panose="02040503050406030204" pitchFamily="18" charset="0"/>
                            </a:rPr>
                            <m:t>80</m:t>
                          </m:r>
                        </m:e>
                        <m:sup>
                          <m:r>
                            <a:rPr lang="en-US" sz="1400" b="0" i="1" dirty="0" smtClean="0">
                              <a:latin typeface="Cambria Math" panose="02040503050406030204" pitchFamily="18" charset="0"/>
                              <a:ea typeface="Cambria Math" panose="02040503050406030204" pitchFamily="18" charset="0"/>
                            </a:rPr>
                            <m:t> </m:t>
                          </m:r>
                          <m:r>
                            <a:rPr lang="en-US" sz="1400" b="0" i="1" dirty="0" smtClean="0">
                              <a:latin typeface="Cambria Math" panose="02040503050406030204" pitchFamily="18" charset="0"/>
                              <a:ea typeface="Cambria Math" panose="02040503050406030204" pitchFamily="18" charset="0"/>
                            </a:rPr>
                            <m:t>𝑜</m:t>
                          </m:r>
                        </m:sup>
                      </m:sSup>
                      <m:r>
                        <a:rPr lang="en-US" sz="1400" b="0" i="1" dirty="0" smtClean="0">
                          <a:latin typeface="Cambria Math" panose="02040503050406030204" pitchFamily="18" charset="0"/>
                          <a:ea typeface="Cambria Math" panose="02040503050406030204" pitchFamily="18" charset="0"/>
                        </a:rPr>
                        <m:t>𝐶</m:t>
                      </m:r>
                    </m:oMath>
                  </m:oMathPara>
                </a14:m>
                <a:endParaRPr lang="en-US" sz="1400" b="1" dirty="0">
                  <a:latin typeface="+mj-lt"/>
                </a:endParaRPr>
              </a:p>
            </p:txBody>
          </p:sp>
        </mc:Choice>
        <mc:Fallback xmlns="">
          <p:sp>
            <p:nvSpPr>
              <p:cNvPr id="22" name="TextBox 21">
                <a:extLst>
                  <a:ext uri="{FF2B5EF4-FFF2-40B4-BE49-F238E27FC236}">
                    <a16:creationId xmlns:a16="http://schemas.microsoft.com/office/drawing/2014/main" id="{3AE6AA80-DB7E-9C64-354E-F3BB646640D4}"/>
                  </a:ext>
                </a:extLst>
              </p:cNvPr>
              <p:cNvSpPr txBox="1">
                <a:spLocks noRot="1" noChangeAspect="1" noMove="1" noResize="1" noEditPoints="1" noAdjustHandles="1" noChangeArrowheads="1" noChangeShapeType="1" noTextEdit="1"/>
              </p:cNvSpPr>
              <p:nvPr/>
            </p:nvSpPr>
            <p:spPr>
              <a:xfrm>
                <a:off x="7651701" y="5896872"/>
                <a:ext cx="3790098" cy="538609"/>
              </a:xfrm>
              <a:prstGeom prst="rect">
                <a:avLst/>
              </a:prstGeom>
              <a:blipFill>
                <a:blip r:embed="rId11"/>
                <a:stretch>
                  <a:fillRect t="-1124"/>
                </a:stretch>
              </a:blipFill>
            </p:spPr>
            <p:txBody>
              <a:bodyPr/>
              <a:lstStyle/>
              <a:p>
                <a:r>
                  <a:rPr lang="en-US">
                    <a:noFill/>
                  </a:rPr>
                  <a:t> </a:t>
                </a:r>
              </a:p>
            </p:txBody>
          </p:sp>
        </mc:Fallback>
      </mc:AlternateContent>
    </p:spTree>
    <p:extLst>
      <p:ext uri="{BB962C8B-B14F-4D97-AF65-F5344CB8AC3E}">
        <p14:creationId xmlns:p14="http://schemas.microsoft.com/office/powerpoint/2010/main" val="2312145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B6B36-4E78-A42F-804B-7AE2C39AA8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6CF7E7-92B8-2861-D772-517F396DC18E}"/>
              </a:ext>
            </a:extLst>
          </p:cNvPr>
          <p:cNvSpPr>
            <a:spLocks noGrp="1"/>
          </p:cNvSpPr>
          <p:nvPr>
            <p:ph type="title"/>
          </p:nvPr>
        </p:nvSpPr>
        <p:spPr>
          <a:xfrm>
            <a:off x="429768" y="274320"/>
            <a:ext cx="11425236" cy="480131"/>
          </a:xfrm>
        </p:spPr>
        <p:txBody>
          <a:bodyPr/>
          <a:lstStyle/>
          <a:p>
            <a:r>
              <a:rPr lang="en-US" sz="2800" dirty="0"/>
              <a:t>Typical Science at USANS</a:t>
            </a:r>
          </a:p>
        </p:txBody>
      </p:sp>
      <p:sp>
        <p:nvSpPr>
          <p:cNvPr id="6" name="TextBox 5">
            <a:extLst>
              <a:ext uri="{FF2B5EF4-FFF2-40B4-BE49-F238E27FC236}">
                <a16:creationId xmlns:a16="http://schemas.microsoft.com/office/drawing/2014/main" id="{D3C19FBC-ED24-2AFE-1165-7693224CFF31}"/>
              </a:ext>
            </a:extLst>
          </p:cNvPr>
          <p:cNvSpPr txBox="1"/>
          <p:nvPr/>
        </p:nvSpPr>
        <p:spPr>
          <a:xfrm>
            <a:off x="1103584" y="1215874"/>
            <a:ext cx="9164216" cy="4509504"/>
          </a:xfrm>
          <a:prstGeom prst="rect">
            <a:avLst/>
          </a:prstGeom>
          <a:noFill/>
        </p:spPr>
        <p:txBody>
          <a:bodyPr wrap="square">
            <a:spAutoFit/>
          </a:bodyPr>
          <a:lstStyle/>
          <a:p>
            <a:pPr marL="0" marR="0">
              <a:lnSpc>
                <a:spcPct val="115000"/>
              </a:lnSpc>
              <a:spcAft>
                <a:spcPts val="800"/>
              </a:spcAft>
              <a:buNone/>
            </a:pPr>
            <a:r>
              <a:rPr lang="en-US" sz="2400" b="1" kern="100" dirty="0">
                <a:latin typeface="Aptos" panose="020B0004020202020204" pitchFamily="34" charset="0"/>
                <a:ea typeface="Aptos" panose="020B0004020202020204" pitchFamily="34" charset="0"/>
                <a:cs typeface="Times New Roman" panose="02020603050405020304" pitchFamily="18" charset="0"/>
              </a:rPr>
              <a:t>Characterization of porosity and Pore-confined Matter</a:t>
            </a:r>
          </a:p>
          <a:p>
            <a:pPr marL="342900" marR="0" lvl="0" indent="-342900">
              <a:lnSpc>
                <a:spcPct val="115000"/>
              </a:lnSpc>
              <a:spcAft>
                <a:spcPts val="800"/>
              </a:spcAft>
              <a:buFont typeface="+mj-lt"/>
              <a:buAutoNum type="arabicPeriod"/>
            </a:pPr>
            <a:r>
              <a:rPr lang="en-US" sz="2400" kern="100" dirty="0">
                <a:latin typeface="Aptos" panose="020B0004020202020204" pitchFamily="34" charset="0"/>
                <a:ea typeface="Aptos" panose="020B0004020202020204" pitchFamily="34" charset="0"/>
                <a:cs typeface="Times New Roman" panose="02020603050405020304" pitchFamily="18" charset="0"/>
              </a:rPr>
              <a:t>Multi-scale characterization of rock porosities</a:t>
            </a:r>
          </a:p>
          <a:p>
            <a:pPr marL="342900" marR="0" lvl="0" indent="-342900">
              <a:lnSpc>
                <a:spcPct val="115000"/>
              </a:lnSpc>
              <a:spcAft>
                <a:spcPts val="800"/>
              </a:spcAft>
              <a:buFont typeface="+mj-lt"/>
              <a:buAutoNum type="arabicPeriod"/>
            </a:pPr>
            <a:r>
              <a:rPr lang="en-US" sz="2400" kern="100" dirty="0">
                <a:latin typeface="Aptos" panose="020B0004020202020204" pitchFamily="34" charset="0"/>
                <a:ea typeface="Aptos" panose="020B0004020202020204" pitchFamily="34" charset="0"/>
                <a:cs typeface="Times New Roman" panose="02020603050405020304" pitchFamily="18" charset="0"/>
              </a:rPr>
              <a:t>Characterization of porosity in corrosion systems</a:t>
            </a:r>
          </a:p>
          <a:p>
            <a:pPr marL="342900" marR="0" lvl="0" indent="-342900">
              <a:lnSpc>
                <a:spcPct val="115000"/>
              </a:lnSpc>
              <a:spcAft>
                <a:spcPts val="800"/>
              </a:spcAft>
              <a:buFont typeface="+mj-lt"/>
              <a:buAutoNum type="arabicPeriod"/>
            </a:pPr>
            <a:r>
              <a:rPr lang="en-US" sz="2400" kern="100" dirty="0">
                <a:latin typeface="Aptos" panose="020B0004020202020204" pitchFamily="34" charset="0"/>
                <a:ea typeface="Aptos" panose="020B0004020202020204" pitchFamily="34" charset="0"/>
                <a:cs typeface="Times New Roman" panose="02020603050405020304" pitchFamily="18" charset="0"/>
              </a:rPr>
              <a:t>Fluid accumulation / phase separation in large pores</a:t>
            </a:r>
          </a:p>
          <a:p>
            <a:pPr marL="0" marR="0">
              <a:lnSpc>
                <a:spcPct val="115000"/>
              </a:lnSpc>
              <a:spcAft>
                <a:spcPts val="800"/>
              </a:spcAft>
              <a:buNone/>
            </a:pPr>
            <a:r>
              <a:rPr lang="en-US" sz="2400" b="1" kern="100" dirty="0">
                <a:latin typeface="Aptos" panose="020B0004020202020204" pitchFamily="34" charset="0"/>
                <a:ea typeface="Aptos" panose="020B0004020202020204" pitchFamily="34" charset="0"/>
                <a:cs typeface="Times New Roman" panose="02020603050405020304" pitchFamily="18" charset="0"/>
              </a:rPr>
              <a:t>Colloidal Chemistry / Polymers</a:t>
            </a: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mj-lt"/>
              <a:buAutoNum type="arabi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Suspensions and dispersions (carbons in mineral oil under shear)</a:t>
            </a:r>
          </a:p>
          <a:p>
            <a:pPr marL="342900" marR="0" lvl="0" indent="-342900">
              <a:lnSpc>
                <a:spcPct val="115000"/>
              </a:lnSpc>
              <a:buFont typeface="+mj-lt"/>
              <a:buAutoNum type="arabicPeriod"/>
            </a:pPr>
            <a:r>
              <a:rPr lang="en-US" sz="2400" kern="100" dirty="0">
                <a:latin typeface="Aptos" panose="020B0004020202020204" pitchFamily="34" charset="0"/>
                <a:ea typeface="Aptos" panose="020B0004020202020204" pitchFamily="34" charset="0"/>
                <a:cs typeface="Times New Roman" panose="02020603050405020304" pitchFamily="18" charset="0"/>
              </a:rPr>
              <a:t>Long-range interactions in colloidal systems, lyotropic systems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indent="-342900">
              <a:lnSpc>
                <a:spcPct val="115000"/>
              </a:lnSpc>
              <a:spcAft>
                <a:spcPts val="800"/>
              </a:spcAft>
              <a:buFont typeface="+mj-lt"/>
              <a:buAutoNum type="arabi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Structure</a:t>
            </a:r>
            <a:r>
              <a:rPr lang="en-US" sz="24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of battery electrolytes / electrodes / SEI</a:t>
            </a:r>
          </a:p>
          <a:p>
            <a:pPr marR="0">
              <a:lnSpc>
                <a:spcPct val="115000"/>
              </a:lnSpc>
              <a:spcAft>
                <a:spcPts val="800"/>
              </a:spcAft>
            </a:pPr>
            <a:r>
              <a:rPr lang="en-US" sz="2400" b="1" kern="100" dirty="0">
                <a:latin typeface="Aptos" panose="020B0004020202020204" pitchFamily="34" charset="0"/>
                <a:ea typeface="Aptos" panose="020B0004020202020204" pitchFamily="34" charset="0"/>
                <a:cs typeface="Times New Roman" panose="02020603050405020304" pitchFamily="18" charset="0"/>
              </a:rPr>
              <a:t>Particle Characterization</a:t>
            </a: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44961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D11C0-0B4E-4A9B-9978-226831B3CF02}"/>
              </a:ext>
            </a:extLst>
          </p:cNvPr>
          <p:cNvSpPr>
            <a:spLocks noGrp="1"/>
          </p:cNvSpPr>
          <p:nvPr>
            <p:ph type="title"/>
          </p:nvPr>
        </p:nvSpPr>
        <p:spPr>
          <a:xfrm>
            <a:off x="437478" y="168979"/>
            <a:ext cx="11317044" cy="801663"/>
          </a:xfrm>
        </p:spPr>
        <p:txBody>
          <a:bodyPr>
            <a:normAutofit/>
          </a:bodyPr>
          <a:lstStyle/>
          <a:p>
            <a:pPr algn="ctr"/>
            <a:r>
              <a:rPr lang="en-US" sz="2800" dirty="0"/>
              <a:t>(U)SANS elucidates the fate of </a:t>
            </a:r>
            <a:r>
              <a:rPr lang="en-US" sz="2800" dirty="0" err="1"/>
              <a:t>nanoplastics</a:t>
            </a:r>
            <a:r>
              <a:rPr lang="en-US" sz="2800" dirty="0"/>
              <a:t> in soil</a:t>
            </a:r>
          </a:p>
        </p:txBody>
      </p:sp>
      <p:sp>
        <p:nvSpPr>
          <p:cNvPr id="3" name="Slide Number Placeholder 2">
            <a:extLst>
              <a:ext uri="{FF2B5EF4-FFF2-40B4-BE49-F238E27FC236}">
                <a16:creationId xmlns:a16="http://schemas.microsoft.com/office/drawing/2014/main" id="{0AA899E0-809B-46E5-9CA7-368D37C42E37}"/>
              </a:ext>
            </a:extLst>
          </p:cNvPr>
          <p:cNvSpPr>
            <a:spLocks noGrp="1"/>
          </p:cNvSpPr>
          <p:nvPr>
            <p:ph type="sldNum" sz="quarter" idx="12"/>
          </p:nvPr>
        </p:nvSpPr>
        <p:spPr>
          <a:xfrm>
            <a:off x="11436808" y="6308056"/>
            <a:ext cx="576296"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000" kern="1200">
                <a:solidFill>
                  <a:schemeClr val="accent1">
                    <a:lumMod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26CA2777-A89F-4130-B308-73BB65955918}" type="slidenum">
              <a:rPr lang="en-US" smtClean="0"/>
              <a:pPr/>
              <a:t>8</a:t>
            </a:fld>
            <a:endParaRPr lang="en-US">
              <a:solidFill>
                <a:srgbClr val="0F3F66"/>
              </a:solidFill>
            </a:endParaRPr>
          </a:p>
        </p:txBody>
      </p:sp>
      <p:sp>
        <p:nvSpPr>
          <p:cNvPr id="5" name="Rectangle 35">
            <a:extLst>
              <a:ext uri="{FF2B5EF4-FFF2-40B4-BE49-F238E27FC236}">
                <a16:creationId xmlns:a16="http://schemas.microsoft.com/office/drawing/2014/main" id="{8E58DAE7-FAC5-48B9-861C-1B01EB5A8193}"/>
              </a:ext>
            </a:extLst>
          </p:cNvPr>
          <p:cNvSpPr>
            <a:spLocks noChangeArrowheads="1"/>
          </p:cNvSpPr>
          <p:nvPr/>
        </p:nvSpPr>
        <p:spPr bwMode="auto">
          <a:xfrm>
            <a:off x="4751189" y="955533"/>
            <a:ext cx="6816639"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b="1" dirty="0">
                <a:latin typeface="+mj-lt"/>
                <a:ea typeface="Calibri" pitchFamily="34" charset="0"/>
                <a:cs typeface="Calibri"/>
              </a:rPr>
              <a:t>Scientific Achievement</a:t>
            </a:r>
          </a:p>
          <a:p>
            <a:pPr marL="114300"/>
            <a:r>
              <a:rPr lang="en-US" dirty="0">
                <a:latin typeface="+mj-lt"/>
              </a:rPr>
              <a:t>Weathering of small and large plastics nanoparticles (NP) was studied under agitation in clay soil. While small NP were stable, large NP broke up – indicating potential for increased mobility  of even large NP in vadose zones.       </a:t>
            </a:r>
          </a:p>
        </p:txBody>
      </p:sp>
      <p:sp>
        <p:nvSpPr>
          <p:cNvPr id="6" name="TextBox 5">
            <a:extLst>
              <a:ext uri="{FF2B5EF4-FFF2-40B4-BE49-F238E27FC236}">
                <a16:creationId xmlns:a16="http://schemas.microsoft.com/office/drawing/2014/main" id="{5B5AB4DC-C268-4277-A54D-5E68D1711C3C}"/>
              </a:ext>
            </a:extLst>
          </p:cNvPr>
          <p:cNvSpPr txBox="1"/>
          <p:nvPr/>
        </p:nvSpPr>
        <p:spPr>
          <a:xfrm>
            <a:off x="4805947" y="4289001"/>
            <a:ext cx="7207157" cy="1490152"/>
          </a:xfrm>
          <a:prstGeom prst="rect">
            <a:avLst/>
          </a:prstGeom>
          <a:noFill/>
        </p:spPr>
        <p:txBody>
          <a:bodyPr wrap="square" rtlCol="0">
            <a:spAutoFit/>
          </a:bodyPr>
          <a:lstStyle/>
          <a:p>
            <a:pPr>
              <a:spcAft>
                <a:spcPts val="100"/>
              </a:spcAft>
            </a:pPr>
            <a:r>
              <a:rPr lang="en-US" altLang="ja-JP" b="1" dirty="0">
                <a:latin typeface="+mj-lt"/>
                <a:ea typeface="Calibri" pitchFamily="34" charset="0"/>
                <a:cs typeface="Calibri"/>
              </a:rPr>
              <a:t>Research Details</a:t>
            </a:r>
          </a:p>
          <a:p>
            <a:pPr marL="225425" lvl="1" fontAlgn="base">
              <a:spcAft>
                <a:spcPts val="100"/>
              </a:spcAft>
            </a:pPr>
            <a:r>
              <a:rPr lang="en-US" dirty="0">
                <a:latin typeface="+mj-lt"/>
              </a:rPr>
              <a:t>Size distributions of </a:t>
            </a:r>
            <a:r>
              <a:rPr lang="en-US" dirty="0" err="1">
                <a:latin typeface="+mj-lt"/>
              </a:rPr>
              <a:t>nanoplastics</a:t>
            </a:r>
            <a:r>
              <a:rPr lang="en-US" dirty="0">
                <a:latin typeface="+mj-lt"/>
              </a:rPr>
              <a:t> in soil slurries were measured using H/D contrast matching techniques unique to neutron scattering, enabling NP size measurements unimpeded by soil presence.  </a:t>
            </a:r>
          </a:p>
        </p:txBody>
      </p:sp>
      <p:sp>
        <p:nvSpPr>
          <p:cNvPr id="12" name="TextBox 11">
            <a:extLst>
              <a:ext uri="{FF2B5EF4-FFF2-40B4-BE49-F238E27FC236}">
                <a16:creationId xmlns:a16="http://schemas.microsoft.com/office/drawing/2014/main" id="{59E5A144-7E9E-487C-8E31-0FE4415AA73E}"/>
              </a:ext>
            </a:extLst>
          </p:cNvPr>
          <p:cNvSpPr txBox="1"/>
          <p:nvPr/>
        </p:nvSpPr>
        <p:spPr>
          <a:xfrm>
            <a:off x="4751189" y="2791697"/>
            <a:ext cx="6933274" cy="923330"/>
          </a:xfrm>
          <a:prstGeom prst="rect">
            <a:avLst/>
          </a:prstGeom>
          <a:noFill/>
        </p:spPr>
        <p:txBody>
          <a:bodyPr wrap="square" rtlCol="0">
            <a:spAutoFit/>
          </a:bodyPr>
          <a:lstStyle/>
          <a:p>
            <a:r>
              <a:rPr lang="en-US" altLang="ja-JP" b="1" dirty="0">
                <a:latin typeface="+mj-lt"/>
                <a:ea typeface="Calibri" pitchFamily="34" charset="0"/>
                <a:cs typeface="Calibri"/>
              </a:rPr>
              <a:t>Significance and Impact</a:t>
            </a:r>
          </a:p>
          <a:p>
            <a:pPr marL="114300"/>
            <a:r>
              <a:rPr lang="en-US" dirty="0">
                <a:latin typeface="+mj-lt"/>
              </a:rPr>
              <a:t>Transport of NP in the environment controls pesticide and other toxicants migration but is still poorly understood. </a:t>
            </a:r>
            <a:endParaRPr lang="en-US" altLang="ja-JP" dirty="0">
              <a:solidFill>
                <a:srgbClr val="000000"/>
              </a:solidFill>
              <a:latin typeface="+mj-lt"/>
              <a:cs typeface="Calibri"/>
            </a:endParaRPr>
          </a:p>
        </p:txBody>
      </p:sp>
      <p:sp>
        <p:nvSpPr>
          <p:cNvPr id="23" name="Rectangle 22">
            <a:extLst>
              <a:ext uri="{FF2B5EF4-FFF2-40B4-BE49-F238E27FC236}">
                <a16:creationId xmlns:a16="http://schemas.microsoft.com/office/drawing/2014/main" id="{61E319B0-40C1-4006-BDAD-053C6FD8ABA8}"/>
              </a:ext>
            </a:extLst>
          </p:cNvPr>
          <p:cNvSpPr/>
          <p:nvPr/>
        </p:nvSpPr>
        <p:spPr>
          <a:xfrm>
            <a:off x="4581459" y="6060554"/>
            <a:ext cx="431562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A. Astner, et al, </a:t>
            </a:r>
            <a:r>
              <a:rPr kumimoji="0" lang="en-US" sz="1050" b="0" i="1"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Environ. Sci. Nano</a:t>
            </a:r>
            <a:r>
              <a:rPr kumimoji="0" lang="en-US" sz="105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 (2025), doi:10.1039/d4en01199f.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Work was performed at USANS BL-1A, Bio-SANS</a:t>
            </a:r>
          </a:p>
        </p:txBody>
      </p:sp>
      <p:sp>
        <p:nvSpPr>
          <p:cNvPr id="25" name="TextBox 24">
            <a:extLst>
              <a:ext uri="{FF2B5EF4-FFF2-40B4-BE49-F238E27FC236}">
                <a16:creationId xmlns:a16="http://schemas.microsoft.com/office/drawing/2014/main" id="{C305734B-C473-4428-A1A0-2D2513B567F5}"/>
              </a:ext>
            </a:extLst>
          </p:cNvPr>
          <p:cNvSpPr txBox="1"/>
          <p:nvPr/>
        </p:nvSpPr>
        <p:spPr>
          <a:xfrm>
            <a:off x="355189" y="5302099"/>
            <a:ext cx="4128767" cy="954107"/>
          </a:xfrm>
          <a:prstGeom prst="rect">
            <a:avLst/>
          </a:prstGeom>
          <a:noFill/>
        </p:spPr>
        <p:txBody>
          <a:bodyPr wrap="square" rtlCol="0">
            <a:spAutoFit/>
          </a:bodyPr>
          <a:lstStyle/>
          <a:p>
            <a:r>
              <a:rPr lang="en-US" sz="1400" dirty="0"/>
              <a:t>(U)SANS-derived size distributions for NP in soil (experiments 4-6). The sizes of large NP shrink with increased agitation time while small NP remain unaffected.</a:t>
            </a:r>
          </a:p>
        </p:txBody>
      </p:sp>
      <p:pic>
        <p:nvPicPr>
          <p:cNvPr id="4" name="Picture 9">
            <a:extLst>
              <a:ext uri="{FF2B5EF4-FFF2-40B4-BE49-F238E27FC236}">
                <a16:creationId xmlns:a16="http://schemas.microsoft.com/office/drawing/2014/main" id="{5417A446-7C64-79C1-B3B6-49247DC3953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3067" y="6319689"/>
            <a:ext cx="15552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a:extLst>
              <a:ext uri="{FF2B5EF4-FFF2-40B4-BE49-F238E27FC236}">
                <a16:creationId xmlns:a16="http://schemas.microsoft.com/office/drawing/2014/main" id="{605D4DAA-3F18-5515-7ED7-1C961CBD4407}"/>
              </a:ext>
            </a:extLst>
          </p:cNvPr>
          <p:cNvPicPr>
            <a:picLocks noChangeAspect="1"/>
          </p:cNvPicPr>
          <p:nvPr/>
        </p:nvPicPr>
        <p:blipFill>
          <a:blip r:embed="rId4"/>
          <a:srcRect r="49867"/>
          <a:stretch/>
        </p:blipFill>
        <p:spPr>
          <a:xfrm>
            <a:off x="602545" y="663349"/>
            <a:ext cx="3390983" cy="4563451"/>
          </a:xfrm>
          <a:prstGeom prst="rect">
            <a:avLst/>
          </a:prstGeom>
        </p:spPr>
      </p:pic>
      <p:pic>
        <p:nvPicPr>
          <p:cNvPr id="1026" name="Picture 2" descr="The University of Tennessee Logo - Brand Guidelines">
            <a:extLst>
              <a:ext uri="{FF2B5EF4-FFF2-40B4-BE49-F238E27FC236}">
                <a16:creationId xmlns:a16="http://schemas.microsoft.com/office/drawing/2014/main" id="{93567013-F61C-30D0-A6CA-54F4EA6D62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64570" y="5655936"/>
            <a:ext cx="1760083" cy="1394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285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B6851-661C-349C-CA2E-44F308A21A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2A0ABB-A03D-ED19-D772-5DEE3EEFDB61}"/>
              </a:ext>
            </a:extLst>
          </p:cNvPr>
          <p:cNvSpPr>
            <a:spLocks noGrp="1"/>
          </p:cNvSpPr>
          <p:nvPr>
            <p:ph type="title"/>
          </p:nvPr>
        </p:nvSpPr>
        <p:spPr>
          <a:xfrm>
            <a:off x="429768" y="274320"/>
            <a:ext cx="11425236" cy="480131"/>
          </a:xfrm>
        </p:spPr>
        <p:txBody>
          <a:bodyPr/>
          <a:lstStyle/>
          <a:p>
            <a:r>
              <a:rPr lang="en-US" sz="2800" dirty="0"/>
              <a:t>Recommendations for the USANS from the 2020 Suite Review</a:t>
            </a:r>
          </a:p>
        </p:txBody>
      </p:sp>
      <p:sp>
        <p:nvSpPr>
          <p:cNvPr id="6" name="TextBox 5">
            <a:extLst>
              <a:ext uri="{FF2B5EF4-FFF2-40B4-BE49-F238E27FC236}">
                <a16:creationId xmlns:a16="http://schemas.microsoft.com/office/drawing/2014/main" id="{18ECA444-E4CB-4EC0-8DC6-06FF08BCC414}"/>
              </a:ext>
            </a:extLst>
          </p:cNvPr>
          <p:cNvSpPr txBox="1"/>
          <p:nvPr/>
        </p:nvSpPr>
        <p:spPr>
          <a:xfrm>
            <a:off x="1336343" y="985261"/>
            <a:ext cx="9164216" cy="5367816"/>
          </a:xfrm>
          <a:prstGeom prst="rect">
            <a:avLst/>
          </a:prstGeom>
          <a:noFill/>
        </p:spPr>
        <p:txBody>
          <a:bodyPr wrap="square">
            <a:spAutoFit/>
          </a:bodyPr>
          <a:lstStyle/>
          <a:p>
            <a:pPr marL="0" marR="0">
              <a:lnSpc>
                <a:spcPct val="115000"/>
              </a:lnSpc>
              <a:spcAft>
                <a:spcPts val="800"/>
              </a:spcAft>
              <a:buNone/>
            </a:pPr>
            <a:r>
              <a:rPr lang="en-US" b="1" kern="100" dirty="0">
                <a:effectLst/>
                <a:latin typeface="Aptos" panose="020B0004020202020204" pitchFamily="34" charset="0"/>
                <a:ea typeface="Aptos" panose="020B0004020202020204" pitchFamily="34" charset="0"/>
                <a:cs typeface="Times New Roman" panose="02020603050405020304" pitchFamily="18" charset="0"/>
              </a:rPr>
              <a:t>Instrument Recommendations</a:t>
            </a:r>
          </a:p>
          <a:p>
            <a:pPr marL="342900" marR="0" lvl="0" indent="-342900">
              <a:lnSpc>
                <a:spcPct val="115000"/>
              </a:lnSpc>
              <a:buFont typeface="+mj-lt"/>
              <a:buAutoNum type="arabicPeriod"/>
            </a:pPr>
            <a:r>
              <a:rPr lang="en-US" kern="100" dirty="0">
                <a:effectLst/>
                <a:latin typeface="Aptos" panose="020B0004020202020204" pitchFamily="34" charset="0"/>
                <a:ea typeface="Aptos" panose="020B0004020202020204" pitchFamily="34" charset="0"/>
                <a:cs typeface="Times New Roman" panose="02020603050405020304" pitchFamily="18" charset="0"/>
              </a:rPr>
              <a:t>Explore a mail-in program</a:t>
            </a:r>
            <a:r>
              <a:rPr lang="en-US" kern="100" dirty="0">
                <a:latin typeface="Aptos" panose="020B0004020202020204" pitchFamily="34" charset="0"/>
                <a:ea typeface="Aptos" panose="020B0004020202020204" pitchFamily="34" charset="0"/>
                <a:cs typeface="Times New Roman" panose="02020603050405020304" pitchFamily="18" charset="0"/>
              </a:rPr>
              <a:t>   - implemented</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mj-lt"/>
              <a:buAutoNum type="arabicPeriod"/>
            </a:pPr>
            <a:r>
              <a:rPr lang="en-US" kern="100" dirty="0">
                <a:effectLst/>
                <a:latin typeface="Aptos" panose="020B0004020202020204" pitchFamily="34" charset="0"/>
                <a:ea typeface="Aptos" panose="020B0004020202020204" pitchFamily="34" charset="0"/>
                <a:cs typeface="Times New Roman" panose="02020603050405020304" pitchFamily="18" charset="0"/>
              </a:rPr>
              <a:t>Collaborate widely across the SANS suite and ORNL to build the scientific program – implemented, in progress</a:t>
            </a:r>
          </a:p>
          <a:p>
            <a:pPr marL="0" marR="0">
              <a:lnSpc>
                <a:spcPct val="115000"/>
              </a:lnSpc>
              <a:spcAft>
                <a:spcPts val="800"/>
              </a:spcAft>
              <a:buNone/>
            </a:pPr>
            <a:r>
              <a:rPr lang="en-US" b="1" kern="100" dirty="0">
                <a:effectLst/>
                <a:latin typeface="Aptos" panose="020B0004020202020204" pitchFamily="34" charset="0"/>
                <a:ea typeface="Aptos" panose="020B0004020202020204" pitchFamily="34" charset="0"/>
                <a:cs typeface="Times New Roman" panose="02020603050405020304" pitchFamily="18" charset="0"/>
              </a:rPr>
              <a:t>Data Reduction and Analysis</a:t>
            </a:r>
          </a:p>
          <a:p>
            <a:pPr marL="342900" marR="0" lvl="0" indent="-342900">
              <a:lnSpc>
                <a:spcPct val="115000"/>
              </a:lnSpc>
              <a:spcAft>
                <a:spcPts val="800"/>
              </a:spcAft>
              <a:buFont typeface="+mj-lt"/>
              <a:buAutoNum type="arabicPeriod"/>
            </a:pPr>
            <a:r>
              <a:rPr lang="en-US" kern="100" dirty="0">
                <a:effectLst/>
                <a:latin typeface="Aptos" panose="020B0004020202020204" pitchFamily="34" charset="0"/>
                <a:ea typeface="Aptos" panose="020B0004020202020204" pitchFamily="34" charset="0"/>
                <a:cs typeface="Times New Roman" panose="02020603050405020304" pitchFamily="18" charset="0"/>
              </a:rPr>
              <a:t>The committee was quite pleased with the state of things in the SANS suite.  No specific recommendations were made.</a:t>
            </a:r>
          </a:p>
          <a:p>
            <a:pPr marL="0" marR="0">
              <a:lnSpc>
                <a:spcPct val="115000"/>
              </a:lnSpc>
              <a:spcAft>
                <a:spcPts val="800"/>
              </a:spcAft>
              <a:buNone/>
            </a:pPr>
            <a:r>
              <a:rPr lang="en-US" b="1" kern="100" dirty="0">
                <a:effectLst/>
                <a:latin typeface="Aptos" panose="020B0004020202020204" pitchFamily="34" charset="0"/>
                <a:ea typeface="Aptos" panose="020B0004020202020204" pitchFamily="34" charset="0"/>
                <a:cs typeface="Times New Roman" panose="02020603050405020304" pitchFamily="18" charset="0"/>
              </a:rPr>
              <a:t>Suite Recommendations</a:t>
            </a:r>
          </a:p>
          <a:p>
            <a:pPr marL="342900" marR="0" lvl="0" indent="-342900">
              <a:lnSpc>
                <a:spcPct val="115000"/>
              </a:lnSpc>
              <a:buFont typeface="+mj-lt"/>
              <a:buAutoNum type="arabicPeriod"/>
            </a:pPr>
            <a:r>
              <a:rPr lang="en-US" kern="100" dirty="0">
                <a:effectLst/>
                <a:latin typeface="Aptos" panose="020B0004020202020204" pitchFamily="34" charset="0"/>
                <a:ea typeface="Aptos" panose="020B0004020202020204" pitchFamily="34" charset="0"/>
                <a:cs typeface="Times New Roman" panose="02020603050405020304" pitchFamily="18" charset="0"/>
              </a:rPr>
              <a:t>Develop a plan to optimize the beamlines</a:t>
            </a:r>
            <a:r>
              <a:rPr lang="en-US" kern="100" dirty="0">
                <a:latin typeface="Aptos" panose="020B0004020202020204" pitchFamily="34" charset="0"/>
                <a:ea typeface="Aptos" panose="020B0004020202020204" pitchFamily="34" charset="0"/>
                <a:cs typeface="Times New Roman" panose="02020603050405020304" pitchFamily="18" charset="0"/>
              </a:rPr>
              <a:t> – implemented, in progress</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mj-lt"/>
              <a:buAutoNum type="arabicPeriod"/>
            </a:pPr>
            <a:r>
              <a:rPr lang="en-US" kern="100" dirty="0">
                <a:effectLst/>
                <a:latin typeface="Aptos" panose="020B0004020202020204" pitchFamily="34" charset="0"/>
                <a:ea typeface="Aptos" panose="020B0004020202020204" pitchFamily="34" charset="0"/>
                <a:cs typeface="Times New Roman" panose="02020603050405020304" pitchFamily="18" charset="0"/>
              </a:rPr>
              <a:t>Better couple EQ-SANS and USANS - implemented</a:t>
            </a:r>
          </a:p>
          <a:p>
            <a:pPr marL="342900" marR="0" lvl="0" indent="-342900">
              <a:lnSpc>
                <a:spcPct val="115000"/>
              </a:lnSpc>
              <a:buFont typeface="+mj-lt"/>
              <a:buAutoNum type="arabicPeriod"/>
            </a:pPr>
            <a:r>
              <a:rPr lang="en-US" kern="100" dirty="0">
                <a:effectLst/>
                <a:latin typeface="Aptos" panose="020B0004020202020204" pitchFamily="34" charset="0"/>
                <a:ea typeface="Aptos" panose="020B0004020202020204" pitchFamily="34" charset="0"/>
                <a:cs typeface="Times New Roman" panose="02020603050405020304" pitchFamily="18" charset="0"/>
              </a:rPr>
              <a:t>Engage in collaborations with staff on other SANS and with external researchers to build the science program of the instrument – implemented </a:t>
            </a:r>
          </a:p>
          <a:p>
            <a:pPr marL="342900" marR="0" lvl="0" indent="-342900">
              <a:lnSpc>
                <a:spcPct val="115000"/>
              </a:lnSpc>
              <a:buFont typeface="+mj-lt"/>
              <a:buAutoNum type="arabicPeriod"/>
            </a:pPr>
            <a:r>
              <a:rPr lang="en-US" kern="100" dirty="0">
                <a:effectLst/>
                <a:latin typeface="Aptos" panose="020B0004020202020204" pitchFamily="34" charset="0"/>
                <a:ea typeface="Aptos" panose="020B0004020202020204" pitchFamily="34" charset="0"/>
                <a:cs typeface="Times New Roman" panose="02020603050405020304" pitchFamily="18" charset="0"/>
              </a:rPr>
              <a:t>Instrument scientists should work closely with other SANS instrument scientists to find potential users who would benefit from USANS</a:t>
            </a:r>
            <a:r>
              <a:rPr lang="en-US" kern="100" dirty="0">
                <a:latin typeface="Aptos" panose="020B0004020202020204" pitchFamily="34" charset="0"/>
                <a:ea typeface="Aptos" panose="020B0004020202020204" pitchFamily="34" charset="0"/>
                <a:cs typeface="Times New Roman" panose="02020603050405020304" pitchFamily="18" charset="0"/>
              </a:rPr>
              <a:t> – referral system implemented</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mj-lt"/>
              <a:buAutoNum type="arabicPeriod"/>
            </a:pPr>
            <a:r>
              <a:rPr lang="en-US" kern="100" dirty="0">
                <a:effectLst/>
                <a:latin typeface="Aptos" panose="020B0004020202020204" pitchFamily="34" charset="0"/>
                <a:ea typeface="Aptos" panose="020B0004020202020204" pitchFamily="34" charset="0"/>
                <a:cs typeface="Times New Roman" panose="02020603050405020304" pitchFamily="18" charset="0"/>
              </a:rPr>
              <a:t>Allocate SANS beamtime to all USANS users – implemented   </a:t>
            </a:r>
          </a:p>
        </p:txBody>
      </p:sp>
    </p:spTree>
    <p:extLst>
      <p:ext uri="{BB962C8B-B14F-4D97-AF65-F5344CB8AC3E}">
        <p14:creationId xmlns:p14="http://schemas.microsoft.com/office/powerpoint/2010/main" val="3275913486"/>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2ABF2F0920324DBAB88FC649EFBEC9" ma:contentTypeVersion="2" ma:contentTypeDescription="Create a new document." ma:contentTypeScope="" ma:versionID="0f589504a14c6630f09031423a09b396">
  <xsd:schema xmlns:xsd="http://www.w3.org/2001/XMLSchema" xmlns:xs="http://www.w3.org/2001/XMLSchema" xmlns:p="http://schemas.microsoft.com/office/2006/metadata/properties" xmlns:ns2="092a311b-0f09-48f0-bd19-b8aa1763b1ad" targetNamespace="http://schemas.microsoft.com/office/2006/metadata/properties" ma:root="true" ma:fieldsID="e8654ed5ad786cf54d6649391e8e4e4d" ns2:_="">
    <xsd:import namespace="092a311b-0f09-48f0-bd19-b8aa1763b1a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2a311b-0f09-48f0-bd19-b8aa1763b1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F1CA81-B025-421E-9746-B1FF59551E5E}">
  <ds:schemaRefs>
    <ds:schemaRef ds:uri="http://schemas.microsoft.com/sharepoint/v3/contenttype/forms"/>
  </ds:schemaRefs>
</ds:datastoreItem>
</file>

<file path=customXml/itemProps2.xml><?xml version="1.0" encoding="utf-8"?>
<ds:datastoreItem xmlns:ds="http://schemas.openxmlformats.org/officeDocument/2006/customXml" ds:itemID="{6B6F5DE5-FF42-42F2-9962-F83010572F4E}">
  <ds:schemaRefs>
    <ds:schemaRef ds:uri="http://schemas.microsoft.com/office/2006/documentManagement/types"/>
    <ds:schemaRef ds:uri="http://purl.org/dc/dcmitype/"/>
    <ds:schemaRef ds:uri="http://schemas.microsoft.com/office/2006/metadata/properties"/>
    <ds:schemaRef ds:uri="http://purl.org/dc/terms/"/>
    <ds:schemaRef ds:uri="http://purl.org/dc/elements/1.1/"/>
    <ds:schemaRef ds:uri="http://schemas.microsoft.com/office/infopath/2007/PartnerControls"/>
    <ds:schemaRef ds:uri="http://schemas.openxmlformats.org/package/2006/metadata/core-properties"/>
    <ds:schemaRef ds:uri="092a311b-0f09-48f0-bd19-b8aa1763b1ad"/>
    <ds:schemaRef ds:uri="http://www.w3.org/XML/1998/namespace"/>
  </ds:schemaRefs>
</ds:datastoreItem>
</file>

<file path=customXml/itemProps3.xml><?xml version="1.0" encoding="utf-8"?>
<ds:datastoreItem xmlns:ds="http://schemas.openxmlformats.org/officeDocument/2006/customXml" ds:itemID="{8B534DC9-4F4D-4A50-822A-1A3F56AD72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2a311b-0f09-48f0-bd19-b8aa1763b1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db3dbd43-4c4b-4544-9f8a-0553f9f5f25e}" enabled="0" method="" siteId="{db3dbd43-4c4b-4544-9f8a-0553f9f5f25e}" removed="1"/>
</clbl:labelList>
</file>

<file path=docProps/app.xml><?xml version="1.0" encoding="utf-8"?>
<Properties xmlns="http://schemas.openxmlformats.org/officeDocument/2006/extended-properties" xmlns:vt="http://schemas.openxmlformats.org/officeDocument/2006/docPropsVTypes">
  <Template/>
  <TotalTime>1562</TotalTime>
  <Words>1979</Words>
  <Application>Microsoft Office PowerPoint</Application>
  <PresentationFormat>Widescreen</PresentationFormat>
  <Paragraphs>244</Paragraphs>
  <Slides>15</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AvenirNext LT Pro Regular</vt:lpstr>
      <vt:lpstr>Century Gothic (Headings)</vt:lpstr>
      <vt:lpstr>Aptos</vt:lpstr>
      <vt:lpstr>Arial</vt:lpstr>
      <vt:lpstr>Arial Black</vt:lpstr>
      <vt:lpstr>Calibri</vt:lpstr>
      <vt:lpstr>Cambria</vt:lpstr>
      <vt:lpstr>Cambria Math</vt:lpstr>
      <vt:lpstr>Century Gothic</vt:lpstr>
      <vt:lpstr>Tahoma</vt:lpstr>
      <vt:lpstr>ORNL</vt:lpstr>
      <vt:lpstr>USANS Suite Review</vt:lpstr>
      <vt:lpstr>The USANS Instrument at BL-1A: Time of Flight Double Crystal Diffractometer on Si(220) Triple-Bounce Crystals</vt:lpstr>
      <vt:lpstr>USANS Instrument Team</vt:lpstr>
      <vt:lpstr>Q Range Accessed by USANS at SNS</vt:lpstr>
      <vt:lpstr>Technical Capabilities: Comparison BL1A USANS to KOOKABURRA</vt:lpstr>
      <vt:lpstr>Sample environments (Q6)</vt:lpstr>
      <vt:lpstr>Typical Science at USANS</vt:lpstr>
      <vt:lpstr>(U)SANS elucidates the fate of nanoplastics in soil</vt:lpstr>
      <vt:lpstr>Recommendations for the USANS from the 2020 Suite Review</vt:lpstr>
      <vt:lpstr>Data Acquisition and Auto Conversion (Q3)</vt:lpstr>
      <vt:lpstr>USANS Data Reduction package (Q3)</vt:lpstr>
      <vt:lpstr>characterization infrastructure (Q6)</vt:lpstr>
      <vt:lpstr>data analysis and modeling capabilities (Q6)</vt:lpstr>
      <vt:lpstr>credible plans for future AI/ML automation (Q7)</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Chen, Wei-Ren</dc:creator>
  <cp:keywords/>
  <dc:description/>
  <cp:lastModifiedBy>Chen, Wei-Ren</cp:lastModifiedBy>
  <cp:revision>42</cp:revision>
  <cp:lastPrinted>2026-02-05T15:41:32Z</cp:lastPrinted>
  <dcterms:created xsi:type="dcterms:W3CDTF">2018-07-12T19:30:01Z</dcterms:created>
  <dcterms:modified xsi:type="dcterms:W3CDTF">2026-02-09T10:46:34Z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0x010100FC2ABF2F0920324DBAB88FC649EFBEC9</vt:lpwstr>
  </property>
</Properties>
</file>