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5" r:id="rId4"/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ECC19-0ED5-065C-F146-12C35D6D3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F7EA03-F0CC-B630-FC8B-A2C8663A5F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C0A6F8-4902-016C-0018-C5D1B9F17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5BBDF-7AE3-37EE-571E-A404A852D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09AA4-312F-5851-6F5E-AC9AD02B9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873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073A4-79E9-2BB5-22C3-0501F5597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019153-C259-3CFF-C7D2-73C287E2CB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458F08-1088-294D-7F7D-8981F772B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1EEF32-5F37-55D8-26CB-DE7AF04F4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303C3-37D2-712F-8886-F8612D5CD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19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24D6BF-E065-61B5-8C2A-FCB1694B83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2E8741-010B-7347-749D-5A0CE2792B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1E65A-7128-4DCD-8412-1D7154AC5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FA331-B067-9CA9-DC87-A2DDA370B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5462E-0DDC-61C6-8A8F-8BB54591B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18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6CF8B-5CC6-B1B9-3175-1BB0B0272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C87AE-8182-598F-BD09-D78B8EBA7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CD4AB-7041-69FD-4F34-F169D316D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8122B-4CDB-3FD9-1136-0C9075249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5CE6B-C2CF-EF80-7617-8BFEF284B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32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CAA52-0015-7EAE-05D1-5473DA475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37A53-9B96-7C00-2B6C-8459EB2B7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67DD6-DE13-8D68-2CF6-E215A3712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7BE42-CF57-7CB3-8F1F-6E528417D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8B3DD-5C64-790D-7717-885CEA33E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539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6838E-25A5-7C9B-96E8-A7E18AEAA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BA1F2-4489-8DCF-C158-ACFA9D3A73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90DC22-D17D-4AF3-1B44-669D9D2A6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B979DC-87E8-E79D-5CF1-2C00A3140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57144-9401-4AE3-B2CA-5AA2B7D58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ECB9CD-4C49-4C32-2585-160FF211C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1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47BA0-1EFC-DAC2-347B-54D79B81C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0140B-64D9-BF75-838E-0FDAFAF899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B29A78-416B-5FD7-5B37-D728DF62A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861938-A8EC-E53E-8926-240B6FF047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D790C1-6328-D2C2-F588-B0ADE40458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10676F-CE2B-4D9E-3D08-0CD2CAC95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5539F6-C005-130E-1463-175477BB2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CAFBAA-67C4-8CE9-FF66-D944EDCA6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32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99F72-E4B0-B3F4-B4DE-62D54B380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F04F-DCC8-25AA-6426-37C41F4C6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5848A9-755C-7DEE-DEF2-EE0FEC036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456D04-FAE4-9E29-D562-232284411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789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96EADE-E131-F2F3-7670-232738F07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7EBD39-8B2E-621B-6F94-CBCA189BE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78A0C9-EB4B-6FB2-8900-A323C634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46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41806-57FF-D083-D196-7692222B1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37223-E9EE-5345-5958-D62DB4180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B358BC-C6D8-10EF-8991-3ECCA6949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6C951-5BDA-9882-F984-0AAC89820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12D52E-47A9-B790-E372-88E19EB4C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7F9E08-BA90-7BCB-1137-EC600DED6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80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81DD2-9853-D8DD-39F3-9B28765A5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0017B6-6F92-1AFA-8ADE-BEAE5A969F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B4B8A8-A338-3FE8-DF52-1C2C8D0900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EEE38A-DC3E-AF80-E9F8-46F43E2A1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8404F3-EFBA-A392-1093-AB7A2639B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C515C8-CC0A-BBC2-4D3A-6D621E6C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0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C418AB-7DE2-C605-6162-8AAECD7B1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3AF9F-A455-620A-93C9-D90B82B3A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F1838-159F-351F-99CB-5AE66C7B51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B27B5-CDD2-10A6-5DF1-72455D7831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73E3C-CE36-78AC-AADE-67CA2BC533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1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649E800-A5C8-49A0-A453-ED537DA31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BA67DD7-B75D-4A30-90A4-EEA9F64AF1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08194" y="0"/>
            <a:ext cx="6164729" cy="6858000"/>
          </a:xfrm>
          <a:custGeom>
            <a:avLst/>
            <a:gdLst>
              <a:gd name="connsiteX0" fmla="*/ 0 w 6164729"/>
              <a:gd name="connsiteY0" fmla="*/ 6857542 h 6858000"/>
              <a:gd name="connsiteX1" fmla="*/ 199783 w 6164729"/>
              <a:gd name="connsiteY1" fmla="*/ 6857542 h 6858000"/>
              <a:gd name="connsiteX2" fmla="*/ 199783 w 6164729"/>
              <a:gd name="connsiteY2" fmla="*/ 6858000 h 6858000"/>
              <a:gd name="connsiteX3" fmla="*/ 0 w 6164729"/>
              <a:gd name="connsiteY3" fmla="*/ 6858000 h 6858000"/>
              <a:gd name="connsiteX4" fmla="*/ 4818273 w 6164729"/>
              <a:gd name="connsiteY4" fmla="*/ 0 h 6858000"/>
              <a:gd name="connsiteX5" fmla="*/ 5018056 w 6164729"/>
              <a:gd name="connsiteY5" fmla="*/ 0 h 6858000"/>
              <a:gd name="connsiteX6" fmla="*/ 5030703 w 6164729"/>
              <a:gd name="connsiteY6" fmla="*/ 31774 h 6858000"/>
              <a:gd name="connsiteX7" fmla="*/ 6085711 w 6164729"/>
              <a:gd name="connsiteY7" fmla="*/ 2682457 h 6858000"/>
              <a:gd name="connsiteX8" fmla="*/ 6085711 w 6164729"/>
              <a:gd name="connsiteY8" fmla="*/ 3752208 h 6858000"/>
              <a:gd name="connsiteX9" fmla="*/ 4928207 w 6164729"/>
              <a:gd name="connsiteY9" fmla="*/ 6660411 h 6858000"/>
              <a:gd name="connsiteX10" fmla="*/ 4849745 w 6164729"/>
              <a:gd name="connsiteY10" fmla="*/ 6857542 h 6858000"/>
              <a:gd name="connsiteX11" fmla="*/ 4649962 w 6164729"/>
              <a:gd name="connsiteY11" fmla="*/ 6857542 h 6858000"/>
              <a:gd name="connsiteX12" fmla="*/ 4728424 w 6164729"/>
              <a:gd name="connsiteY12" fmla="*/ 6660411 h 6858000"/>
              <a:gd name="connsiteX13" fmla="*/ 5885928 w 6164729"/>
              <a:gd name="connsiteY13" fmla="*/ 3752208 h 6858000"/>
              <a:gd name="connsiteX14" fmla="*/ 5885928 w 6164729"/>
              <a:gd name="connsiteY14" fmla="*/ 2682457 h 6858000"/>
              <a:gd name="connsiteX15" fmla="*/ 4830920 w 6164729"/>
              <a:gd name="connsiteY15" fmla="*/ 3177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164729" h="6858000">
                <a:moveTo>
                  <a:pt x="0" y="6857542"/>
                </a:moveTo>
                <a:lnTo>
                  <a:pt x="199783" y="6857542"/>
                </a:lnTo>
                <a:lnTo>
                  <a:pt x="199783" y="6858000"/>
                </a:lnTo>
                <a:lnTo>
                  <a:pt x="0" y="6858000"/>
                </a:lnTo>
                <a:close/>
                <a:moveTo>
                  <a:pt x="4818273" y="0"/>
                </a:moveTo>
                <a:lnTo>
                  <a:pt x="5018056" y="0"/>
                </a:lnTo>
                <a:lnTo>
                  <a:pt x="5030703" y="31774"/>
                </a:lnTo>
                <a:cubicBezTo>
                  <a:pt x="6085711" y="2682457"/>
                  <a:pt x="6085711" y="2682457"/>
                  <a:pt x="6085711" y="2682457"/>
                </a:cubicBezTo>
                <a:cubicBezTo>
                  <a:pt x="6191069" y="2988100"/>
                  <a:pt x="6191069" y="3446565"/>
                  <a:pt x="6085711" y="3752208"/>
                </a:cubicBezTo>
                <a:cubicBezTo>
                  <a:pt x="5601723" y="4968215"/>
                  <a:pt x="5223609" y="5918220"/>
                  <a:pt x="4928207" y="6660411"/>
                </a:cubicBezTo>
                <a:lnTo>
                  <a:pt x="4849745" y="6857542"/>
                </a:lnTo>
                <a:lnTo>
                  <a:pt x="4649962" y="6857542"/>
                </a:lnTo>
                <a:lnTo>
                  <a:pt x="4728424" y="6660411"/>
                </a:lnTo>
                <a:cubicBezTo>
                  <a:pt x="5023826" y="5918220"/>
                  <a:pt x="5401940" y="4968215"/>
                  <a:pt x="5885928" y="3752208"/>
                </a:cubicBezTo>
                <a:cubicBezTo>
                  <a:pt x="5991286" y="3446565"/>
                  <a:pt x="5991286" y="2988100"/>
                  <a:pt x="5885928" y="2682457"/>
                </a:cubicBezTo>
                <a:cubicBezTo>
                  <a:pt x="5885928" y="2682457"/>
                  <a:pt x="5885928" y="2682457"/>
                  <a:pt x="4830920" y="31774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16A391A2-BB13-EBB3-917B-E30214E9B5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912" y="757119"/>
            <a:ext cx="7125016" cy="534376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E8C5FC48-0A3C-4D6D-A0D5-EEE93213D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160561" y="1075188"/>
            <a:ext cx="1562267" cy="1172973"/>
            <a:chOff x="9160561" y="1000124"/>
            <a:chExt cx="1562267" cy="1172973"/>
          </a:xfrm>
        </p:grpSpPr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DBBC336D-7E16-4EE1-90F2-8D9F2B618B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6056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0199BE21-2D26-4357-8702-909F3621A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6066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A260207D-4AA9-990B-A13D-9C0BCA82EF4A}"/>
              </a:ext>
            </a:extLst>
          </p:cNvPr>
          <p:cNvSpPr txBox="1"/>
          <p:nvPr/>
        </p:nvSpPr>
        <p:spPr>
          <a:xfrm>
            <a:off x="8715791" y="4833989"/>
            <a:ext cx="34762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Manufacturing</a:t>
            </a:r>
          </a:p>
          <a:p>
            <a:endParaRPr lang="en-US" dirty="0"/>
          </a:p>
          <a:p>
            <a:r>
              <a:rPr lang="en-US" dirty="0"/>
              <a:t>Galen Aymar</a:t>
            </a:r>
          </a:p>
          <a:p>
            <a:r>
              <a:rPr lang="en-US" dirty="0"/>
              <a:t>SLAC National Accelerator Lab</a:t>
            </a:r>
          </a:p>
        </p:txBody>
      </p:sp>
    </p:spTree>
    <p:extLst>
      <p:ext uri="{BB962C8B-B14F-4D97-AF65-F5344CB8AC3E}">
        <p14:creationId xmlns:p14="http://schemas.microsoft.com/office/powerpoint/2010/main" val="2008583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176D4-2868-941D-F59F-153474902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7C36A-A9EB-BBE1-E0F9-772969572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399" y="250030"/>
            <a:ext cx="10227425" cy="407195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Common Themes</a:t>
            </a:r>
          </a:p>
        </p:txBody>
      </p:sp>
      <p:pic>
        <p:nvPicPr>
          <p:cNvPr id="4" name="Content Placeholder 3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89FE305E-6A40-9810-086F-837C6C671F5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rcRect t="20855" r="60492" b="63652"/>
          <a:stretch>
            <a:fillRect/>
          </a:stretch>
        </p:blipFill>
        <p:spPr>
          <a:xfrm rot="16200000">
            <a:off x="-2535628" y="2535626"/>
            <a:ext cx="6858003" cy="17867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D736B4E-6F69-BF85-E236-78E044DDCEC6}"/>
              </a:ext>
            </a:extLst>
          </p:cNvPr>
          <p:cNvSpPr txBox="1"/>
          <p:nvPr/>
        </p:nvSpPr>
        <p:spPr>
          <a:xfrm>
            <a:off x="1786747" y="1028700"/>
            <a:ext cx="10229041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Ceramics</a:t>
            </a:r>
            <a:r>
              <a:rPr lang="en-US" sz="2000" dirty="0"/>
              <a:t>: long lead times due to the small relative size of the tube. Material properties are often unknown at the desired frequencies. The makeup of </a:t>
            </a:r>
            <a:r>
              <a:rPr lang="en-US" sz="2000" dirty="0" err="1"/>
              <a:t>TiN</a:t>
            </a:r>
            <a:r>
              <a:rPr lang="en-US" sz="2000" dirty="0"/>
              <a:t> coating maybe questionable after exposure to air and bakeout. </a:t>
            </a:r>
            <a:r>
              <a:rPr lang="en-US" sz="2000" dirty="0" err="1"/>
              <a:t>BeO</a:t>
            </a:r>
            <a:r>
              <a:rPr lang="en-US" sz="2000" dirty="0"/>
              <a:t> is hard to source, known vendors are in Japan and Wales. </a:t>
            </a:r>
          </a:p>
          <a:p>
            <a:endParaRPr lang="en-US" sz="2000" dirty="0"/>
          </a:p>
          <a:p>
            <a:r>
              <a:rPr lang="en-US" sz="2000" b="1" dirty="0"/>
              <a:t>Cathodes</a:t>
            </a:r>
            <a:r>
              <a:rPr lang="en-US" sz="2000" dirty="0"/>
              <a:t>: hard to source and the quality is variable, leading many vendors to bring production back in house.</a:t>
            </a:r>
          </a:p>
          <a:p>
            <a:endParaRPr lang="en-US" sz="2000" dirty="0"/>
          </a:p>
          <a:p>
            <a:r>
              <a:rPr lang="en-US" sz="2000" b="1" dirty="0"/>
              <a:t>HV Connectors</a:t>
            </a:r>
            <a:r>
              <a:rPr lang="en-US" sz="2000" dirty="0"/>
              <a:t>: these can end up causing many headaches for sourcing or quality. Vendors prefer the end-users either provide the connectors or allow for flying leads.</a:t>
            </a:r>
          </a:p>
          <a:p>
            <a:endParaRPr lang="en-US" sz="2000" dirty="0"/>
          </a:p>
          <a:p>
            <a:r>
              <a:rPr lang="en-US" sz="2000" b="1" dirty="0"/>
              <a:t>Rare earth materials</a:t>
            </a:r>
            <a:r>
              <a:rPr lang="en-US" sz="2000" dirty="0"/>
              <a:t>: an ongoing issue that may only be solved by domestic mines being reopened.</a:t>
            </a:r>
          </a:p>
          <a:p>
            <a:endParaRPr lang="en-US" sz="2000" dirty="0"/>
          </a:p>
          <a:p>
            <a:r>
              <a:rPr lang="en-US" sz="2000" b="1" dirty="0"/>
              <a:t>Tungsten</a:t>
            </a:r>
            <a:r>
              <a:rPr lang="en-US" sz="2000" dirty="0"/>
              <a:t> </a:t>
            </a:r>
            <a:r>
              <a:rPr lang="en-US" sz="2000" b="1" dirty="0"/>
              <a:t>wire</a:t>
            </a:r>
            <a:r>
              <a:rPr lang="en-US" sz="2000" dirty="0"/>
              <a:t>: this issue appears to be solved by government intervention.</a:t>
            </a:r>
          </a:p>
          <a:p>
            <a:endParaRPr lang="en-US" sz="2000" dirty="0"/>
          </a:p>
          <a:p>
            <a:r>
              <a:rPr lang="en-US" sz="2000" b="1" dirty="0"/>
              <a:t>Testing tubes at the end-user</a:t>
            </a:r>
            <a:r>
              <a:rPr lang="en-US" sz="2000" dirty="0"/>
              <a:t>: this presents a host or both pros and cons (risk, fault, shipping, allowable work, etc.). Having a central testing facility may be useful.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02366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B7378-7FEB-C95C-B499-612D601B5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FB76D-B669-DCE1-D512-2F75DBA8E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399" y="250030"/>
            <a:ext cx="10227425" cy="407195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Common Themes</a:t>
            </a:r>
          </a:p>
        </p:txBody>
      </p:sp>
      <p:pic>
        <p:nvPicPr>
          <p:cNvPr id="4" name="Content Placeholder 3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F9199772-6E8F-6E60-7A9B-59FCE3A177F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rcRect t="20855" r="60492" b="63652"/>
          <a:stretch>
            <a:fillRect/>
          </a:stretch>
        </p:blipFill>
        <p:spPr>
          <a:xfrm rot="16200000">
            <a:off x="-2535628" y="2535626"/>
            <a:ext cx="6858003" cy="17867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F3C0357-AEF9-361E-2DF4-85FD4A2EF13C}"/>
              </a:ext>
            </a:extLst>
          </p:cNvPr>
          <p:cNvSpPr txBox="1"/>
          <p:nvPr/>
        </p:nvSpPr>
        <p:spPr>
          <a:xfrm>
            <a:off x="1786747" y="1028700"/>
            <a:ext cx="1022904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Capital equipment</a:t>
            </a:r>
            <a:r>
              <a:rPr lang="en-US" sz="2000" dirty="0"/>
              <a:t>: this can be funded and procured by end-users and placed at the vendor, with the end-user having priority access to the equipment.</a:t>
            </a:r>
          </a:p>
          <a:p>
            <a:endParaRPr lang="en-US" sz="2000" b="1" dirty="0"/>
          </a:p>
          <a:p>
            <a:r>
              <a:rPr lang="en-US" sz="2000" b="1" dirty="0"/>
              <a:t>Additive manufacturing</a:t>
            </a:r>
            <a:r>
              <a:rPr lang="en-US" sz="2000" dirty="0"/>
              <a:t>: this has been proven in RF loads and cold testing, but not in klystron parts themselves. Ceramics are doable, but still require more development still.</a:t>
            </a:r>
          </a:p>
          <a:p>
            <a:endParaRPr lang="en-US" sz="2000" dirty="0"/>
          </a:p>
          <a:p>
            <a:r>
              <a:rPr lang="en-US" sz="2000" b="1" dirty="0"/>
              <a:t>Advanced manufacturing</a:t>
            </a:r>
            <a:r>
              <a:rPr lang="en-US" sz="2000" dirty="0"/>
              <a:t>: 5- or 6-axis milling may reduce need for additive manufacturing. Blue laser welding should be pursued to avoid brazing.</a:t>
            </a:r>
          </a:p>
          <a:p>
            <a:endParaRPr lang="en-US" sz="2000" dirty="0"/>
          </a:p>
          <a:p>
            <a:r>
              <a:rPr lang="en-US" sz="2000" b="1" dirty="0"/>
              <a:t>Sourcing materials</a:t>
            </a:r>
            <a:r>
              <a:rPr lang="en-US" sz="2000" dirty="0"/>
              <a:t>: having a central lab sourcing large quantities of material for use by vendors could be useful.</a:t>
            </a:r>
          </a:p>
          <a:p>
            <a:endParaRPr lang="en-US" sz="2000" b="1" dirty="0"/>
          </a:p>
          <a:p>
            <a:r>
              <a:rPr lang="en-US" sz="2000" b="1" dirty="0"/>
              <a:t>Lack of expertise</a:t>
            </a:r>
            <a:r>
              <a:rPr lang="en-US" sz="2000" dirty="0"/>
              <a:t>: allowing for more prototype testing may help train new engineers.</a:t>
            </a:r>
          </a:p>
          <a:p>
            <a:endParaRPr lang="en-US" sz="2000" dirty="0"/>
          </a:p>
          <a:p>
            <a:r>
              <a:rPr lang="en-US" sz="2000" b="1" dirty="0"/>
              <a:t>Knowledge of what tubes are available</a:t>
            </a:r>
            <a:r>
              <a:rPr lang="en-US" sz="2000" dirty="0"/>
              <a:t>: a database of currently available and planned requirements for tubes would improve planning or users and vendors.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04951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FA6E1-7DE5-EA87-FC69-A15712B66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14D20-920A-D2C6-2D7F-359FE749C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399" y="250030"/>
            <a:ext cx="10227425" cy="407195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Recommendations &amp; Potential Actions</a:t>
            </a:r>
          </a:p>
        </p:txBody>
      </p:sp>
      <p:pic>
        <p:nvPicPr>
          <p:cNvPr id="4" name="Content Placeholder 3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543F8022-734B-2999-CA03-F1E075EBE3E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rcRect t="20855" r="60492" b="63652"/>
          <a:stretch>
            <a:fillRect/>
          </a:stretch>
        </p:blipFill>
        <p:spPr>
          <a:xfrm rot="16200000">
            <a:off x="-2535628" y="2535626"/>
            <a:ext cx="6858003" cy="17867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FF2D966-4547-0A5A-5872-3EF34E62137D}"/>
              </a:ext>
            </a:extLst>
          </p:cNvPr>
          <p:cNvSpPr txBox="1"/>
          <p:nvPr/>
        </p:nvSpPr>
        <p:spPr>
          <a:xfrm>
            <a:off x="1786747" y="1028700"/>
            <a:ext cx="1022904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Vendors and end users should be discussing the following:</a:t>
            </a:r>
          </a:p>
          <a:p>
            <a:pPr marL="342900" indent="-342900">
              <a:buAutoNum type="arabicPeriod"/>
            </a:pPr>
            <a:r>
              <a:rPr lang="en-US" sz="2000" dirty="0"/>
              <a:t>HV connectors early in the specification process.</a:t>
            </a:r>
          </a:p>
          <a:p>
            <a:pPr marL="342900" indent="-342900">
              <a:buAutoNum type="arabicPeriod"/>
            </a:pPr>
            <a:r>
              <a:rPr lang="en-US" sz="2000" dirty="0"/>
              <a:t>Testing tubes at the vendor or lab.</a:t>
            </a:r>
          </a:p>
          <a:p>
            <a:pPr marL="342900" indent="-342900">
              <a:buAutoNum type="arabicPeriod"/>
            </a:pPr>
            <a:r>
              <a:rPr lang="en-US" sz="2000" dirty="0"/>
              <a:t>Procurement of capital equipment by labs for use at the vendor factories.</a:t>
            </a:r>
          </a:p>
          <a:p>
            <a:pPr marL="342900" indent="-342900">
              <a:buAutoNum type="arabicPeriod"/>
            </a:pPr>
            <a:r>
              <a:rPr lang="en-US" sz="2000" dirty="0"/>
              <a:t>Allowance for more prototype cycles to establish a goal design and train up engineers and technicians.</a:t>
            </a:r>
          </a:p>
          <a:p>
            <a:pPr marL="342900" indent="-342900">
              <a:buAutoNum type="arabicPeriod"/>
            </a:pPr>
            <a:endParaRPr lang="en-US" sz="2000" dirty="0"/>
          </a:p>
          <a:p>
            <a:r>
              <a:rPr lang="en-US" sz="2000" dirty="0"/>
              <a:t>Working groups or topics of regular discussion at workshops:</a:t>
            </a:r>
          </a:p>
          <a:p>
            <a:pPr marL="342900" indent="-342900">
              <a:buAutoNum type="arabicPeriod"/>
            </a:pPr>
            <a:r>
              <a:rPr lang="en-US" sz="2000" dirty="0"/>
              <a:t>Tracking of high-risk materials similar to how tungsten wires were addressed.</a:t>
            </a:r>
          </a:p>
          <a:p>
            <a:pPr marL="342900" indent="-342900">
              <a:buFontTx/>
              <a:buAutoNum type="arabicPeriod"/>
            </a:pPr>
            <a:r>
              <a:rPr lang="en-US" sz="2000" dirty="0"/>
              <a:t>Sourcing of high-risk materials by labs to be used as a source for vendors.</a:t>
            </a:r>
          </a:p>
          <a:p>
            <a:pPr marL="342900" indent="-342900">
              <a:buAutoNum type="arabicPeriod"/>
            </a:pPr>
            <a:r>
              <a:rPr lang="en-US" sz="2000" dirty="0"/>
              <a:t>Developing a centralized laboratory facility for testing or emergency build capacity.</a:t>
            </a:r>
          </a:p>
          <a:p>
            <a:pPr marL="342900" indent="-342900">
              <a:buAutoNum type="arabicPeriod"/>
            </a:pPr>
            <a:r>
              <a:rPr lang="en-US" sz="2000" dirty="0"/>
              <a:t>Continued push on additive manufacturing for all material types</a:t>
            </a:r>
          </a:p>
          <a:p>
            <a:pPr marL="342900" indent="-342900">
              <a:buAutoNum type="arabicPeriod"/>
            </a:pPr>
            <a:r>
              <a:rPr lang="en-US" sz="2000" dirty="0"/>
              <a:t>A database of currently maintained tubes and forecasts for tube needs. Used by vendors for planning and by labs for optimizing timing of procurements.</a:t>
            </a:r>
          </a:p>
          <a:p>
            <a:pPr marL="342900" indent="-342900"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31907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b3dbd43-4c4b-4544-9f8a-0553f9f5f25e}" enabled="0" method="" siteId="{db3dbd43-4c4b-4544-9f8a-0553f9f5f25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468</Words>
  <Application>Microsoft Office PowerPoint</Application>
  <PresentationFormat>Widescreen</PresentationFormat>
  <Paragraphs>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Common Themes</vt:lpstr>
      <vt:lpstr>Common Themes</vt:lpstr>
      <vt:lpstr>Recommendations &amp; Potential Actions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Moss, John</dc:creator>
  <cp:lastModifiedBy>Aymar, Galen</cp:lastModifiedBy>
  <cp:revision>7</cp:revision>
  <dcterms:created xsi:type="dcterms:W3CDTF">2025-08-29T19:29:05Z</dcterms:created>
  <dcterms:modified xsi:type="dcterms:W3CDTF">2025-09-24T22:41:29Z</dcterms:modified>
</cp:coreProperties>
</file>