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76" r:id="rId3"/>
    <p:sldId id="272" r:id="rId4"/>
    <p:sldId id="273" r:id="rId5"/>
    <p:sldId id="274" r:id="rId6"/>
    <p:sldId id="275" r:id="rId7"/>
    <p:sldId id="278" r:id="rId8"/>
    <p:sldId id="279" r:id="rId9"/>
    <p:sldId id="280" r:id="rId10"/>
    <p:sldId id="277" r:id="rId11"/>
    <p:sldId id="263" r:id="rId12"/>
    <p:sldId id="264" r:id="rId13"/>
    <p:sldId id="270" r:id="rId14"/>
    <p:sldId id="269" r:id="rId15"/>
    <p:sldId id="268" r:id="rId16"/>
    <p:sldId id="267" r:id="rId17"/>
    <p:sldId id="266" r:id="rId18"/>
    <p:sldId id="271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74"/>
    <p:restoredTop sz="94599"/>
  </p:normalViewPr>
  <p:slideViewPr>
    <p:cSldViewPr snapToGrid="0">
      <p:cViewPr varScale="1">
        <p:scale>
          <a:sx n="145" d="100"/>
          <a:sy n="145" d="100"/>
        </p:scale>
        <p:origin x="24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40" d="100"/>
        <a:sy n="14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5ECC19-0ED5-065C-F146-12C35D6D3F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2F7EA03-F0CC-B630-FC8B-A2C8663A5F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C0A6F8-4902-016C-0018-C5D1B9F172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FCED1-717E-EA47-9718-E5276A7F961D}" type="datetimeFigureOut">
              <a:rPr lang="en-US" smtClean="0"/>
              <a:t>9/24/25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D5BBDF-7AE3-37EE-571E-A404A852D6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409AA4-312F-5851-6F5E-AC9AD02B9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352A9-43F3-AC45-9FA1-F2491673C7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873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46CF8B-5CC6-B1B9-3175-1BB0B02723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58281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6C87AE-8182-598F-BD09-D78B8EBA76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16012"/>
            <a:ext cx="10515600" cy="5028033"/>
          </a:xfrm>
        </p:spPr>
        <p:txBody>
          <a:bodyPr/>
          <a:lstStyle>
            <a:lvl2pPr marL="685800" indent="-228600">
              <a:buFont typeface="System Font Regular"/>
              <a:buChar char="-"/>
              <a:defRPr/>
            </a:lvl2pPr>
            <a:lvl3pPr marL="1143000" indent="-228600">
              <a:buFont typeface="Courier New" panose="02070309020205020404" pitchFamily="49" charset="0"/>
              <a:buChar char="o"/>
              <a:defRPr/>
            </a:lvl3pPr>
            <a:lvl4pPr marL="1600200" indent="-228600">
              <a:buFont typeface="Wingdings" pitchFamily="2" charset="2"/>
              <a:buChar char="Ø"/>
              <a:defRPr/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7CD4AB-7041-69FD-4F34-F169D316DD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FCED1-717E-EA47-9718-E5276A7F961D}" type="datetimeFigureOut">
              <a:rPr lang="en-US" smtClean="0"/>
              <a:t>9/24/25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48122B-4CDB-3FD9-1136-0C90752498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35CE6B-C2CF-EF80-7617-8BFEF284BF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352A9-43F3-AC45-9FA1-F2491673C7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1326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3C418AB-7DE2-C605-6162-8AAECD7B1E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E3AF9F-A455-620A-93C9-D90B82B3AC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7F1838-159F-351F-99CB-5AE66C7B51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0FFCED1-717E-EA47-9718-E5276A7F961D}" type="datetimeFigureOut">
              <a:rPr lang="en-US" smtClean="0"/>
              <a:t>9/24/25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EB27B5-CDD2-10A6-5DF1-72455D7831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073E3C-CE36-78AC-AADE-67CA2BC533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FA352A9-43F3-AC45-9FA1-F2491673C7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1164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cas.web.cern.ch/" TargetMode="External"/><Relationship Id="rId2" Type="http://schemas.openxmlformats.org/officeDocument/2006/relationships/hyperlink" Target="https://uspas.fnal.gov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B649E800-A5C8-49A0-A453-ED537DA315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997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8BA67DD7-B75D-4A30-90A4-EEA9F64AF1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08194" y="0"/>
            <a:ext cx="6164729" cy="6858000"/>
          </a:xfrm>
          <a:custGeom>
            <a:avLst/>
            <a:gdLst>
              <a:gd name="connsiteX0" fmla="*/ 0 w 6164729"/>
              <a:gd name="connsiteY0" fmla="*/ 6857542 h 6858000"/>
              <a:gd name="connsiteX1" fmla="*/ 199783 w 6164729"/>
              <a:gd name="connsiteY1" fmla="*/ 6857542 h 6858000"/>
              <a:gd name="connsiteX2" fmla="*/ 199783 w 6164729"/>
              <a:gd name="connsiteY2" fmla="*/ 6858000 h 6858000"/>
              <a:gd name="connsiteX3" fmla="*/ 0 w 6164729"/>
              <a:gd name="connsiteY3" fmla="*/ 6858000 h 6858000"/>
              <a:gd name="connsiteX4" fmla="*/ 4818273 w 6164729"/>
              <a:gd name="connsiteY4" fmla="*/ 0 h 6858000"/>
              <a:gd name="connsiteX5" fmla="*/ 5018056 w 6164729"/>
              <a:gd name="connsiteY5" fmla="*/ 0 h 6858000"/>
              <a:gd name="connsiteX6" fmla="*/ 5030703 w 6164729"/>
              <a:gd name="connsiteY6" fmla="*/ 31774 h 6858000"/>
              <a:gd name="connsiteX7" fmla="*/ 6085711 w 6164729"/>
              <a:gd name="connsiteY7" fmla="*/ 2682457 h 6858000"/>
              <a:gd name="connsiteX8" fmla="*/ 6085711 w 6164729"/>
              <a:gd name="connsiteY8" fmla="*/ 3752208 h 6858000"/>
              <a:gd name="connsiteX9" fmla="*/ 4928207 w 6164729"/>
              <a:gd name="connsiteY9" fmla="*/ 6660411 h 6858000"/>
              <a:gd name="connsiteX10" fmla="*/ 4849745 w 6164729"/>
              <a:gd name="connsiteY10" fmla="*/ 6857542 h 6858000"/>
              <a:gd name="connsiteX11" fmla="*/ 4649962 w 6164729"/>
              <a:gd name="connsiteY11" fmla="*/ 6857542 h 6858000"/>
              <a:gd name="connsiteX12" fmla="*/ 4728424 w 6164729"/>
              <a:gd name="connsiteY12" fmla="*/ 6660411 h 6858000"/>
              <a:gd name="connsiteX13" fmla="*/ 5885928 w 6164729"/>
              <a:gd name="connsiteY13" fmla="*/ 3752208 h 6858000"/>
              <a:gd name="connsiteX14" fmla="*/ 5885928 w 6164729"/>
              <a:gd name="connsiteY14" fmla="*/ 2682457 h 6858000"/>
              <a:gd name="connsiteX15" fmla="*/ 4830920 w 6164729"/>
              <a:gd name="connsiteY15" fmla="*/ 3177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6164729" h="6858000">
                <a:moveTo>
                  <a:pt x="0" y="6857542"/>
                </a:moveTo>
                <a:lnTo>
                  <a:pt x="199783" y="6857542"/>
                </a:lnTo>
                <a:lnTo>
                  <a:pt x="199783" y="6858000"/>
                </a:lnTo>
                <a:lnTo>
                  <a:pt x="0" y="6858000"/>
                </a:lnTo>
                <a:close/>
                <a:moveTo>
                  <a:pt x="4818273" y="0"/>
                </a:moveTo>
                <a:lnTo>
                  <a:pt x="5018056" y="0"/>
                </a:lnTo>
                <a:lnTo>
                  <a:pt x="5030703" y="31774"/>
                </a:lnTo>
                <a:cubicBezTo>
                  <a:pt x="6085711" y="2682457"/>
                  <a:pt x="6085711" y="2682457"/>
                  <a:pt x="6085711" y="2682457"/>
                </a:cubicBezTo>
                <a:cubicBezTo>
                  <a:pt x="6191069" y="2988100"/>
                  <a:pt x="6191069" y="3446565"/>
                  <a:pt x="6085711" y="3752208"/>
                </a:cubicBezTo>
                <a:cubicBezTo>
                  <a:pt x="5601723" y="4968215"/>
                  <a:pt x="5223609" y="5918220"/>
                  <a:pt x="4928207" y="6660411"/>
                </a:cubicBezTo>
                <a:lnTo>
                  <a:pt x="4849745" y="6857542"/>
                </a:lnTo>
                <a:lnTo>
                  <a:pt x="4649962" y="6857542"/>
                </a:lnTo>
                <a:lnTo>
                  <a:pt x="4728424" y="6660411"/>
                </a:lnTo>
                <a:cubicBezTo>
                  <a:pt x="5023826" y="5918220"/>
                  <a:pt x="5401940" y="4968215"/>
                  <a:pt x="5885928" y="3752208"/>
                </a:cubicBezTo>
                <a:cubicBezTo>
                  <a:pt x="5991286" y="3446565"/>
                  <a:pt x="5991286" y="2988100"/>
                  <a:pt x="5885928" y="2682457"/>
                </a:cubicBezTo>
                <a:cubicBezTo>
                  <a:pt x="5885928" y="2682457"/>
                  <a:pt x="5885928" y="2682457"/>
                  <a:pt x="4830920" y="31774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Picture 3" descr="Graphical user interface, text, application&#10;&#10;AI-generated content may be incorrect.">
            <a:extLst>
              <a:ext uri="{FF2B5EF4-FFF2-40B4-BE49-F238E27FC236}">
                <a16:creationId xmlns:a16="http://schemas.microsoft.com/office/drawing/2014/main" id="{16A391A2-BB13-EBB3-917B-E30214E9B5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6912" y="757119"/>
            <a:ext cx="7125016" cy="5343761"/>
          </a:xfrm>
          <a:prstGeom prst="rect">
            <a:avLst/>
          </a:prstGeom>
        </p:spPr>
      </p:pic>
      <p:grpSp>
        <p:nvGrpSpPr>
          <p:cNvPr id="20" name="Group 19">
            <a:extLst>
              <a:ext uri="{FF2B5EF4-FFF2-40B4-BE49-F238E27FC236}">
                <a16:creationId xmlns:a16="http://schemas.microsoft.com/office/drawing/2014/main" id="{E8C5FC48-0A3C-4D6D-A0D5-EEE93213DB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160561" y="1075188"/>
            <a:ext cx="1562267" cy="1172973"/>
            <a:chOff x="9160561" y="1000124"/>
            <a:chExt cx="1562267" cy="1172973"/>
          </a:xfrm>
        </p:grpSpPr>
        <p:sp>
          <p:nvSpPr>
            <p:cNvPr id="21" name="Freeform 5">
              <a:extLst>
                <a:ext uri="{FF2B5EF4-FFF2-40B4-BE49-F238E27FC236}">
                  <a16:creationId xmlns:a16="http://schemas.microsoft.com/office/drawing/2014/main" id="{DBBC336D-7E16-4EE1-90F2-8D9F2B618B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160561" y="1348782"/>
              <a:ext cx="935037" cy="824315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tx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5">
              <a:extLst>
                <a:ext uri="{FF2B5EF4-FFF2-40B4-BE49-F238E27FC236}">
                  <a16:creationId xmlns:a16="http://schemas.microsoft.com/office/drawing/2014/main" id="{0199BE21-2D26-4357-8702-909F3621A3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960661" y="1000124"/>
              <a:ext cx="762167" cy="671915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tx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A260207D-4AA9-990B-A13D-9C0BCA82EF4A}"/>
              </a:ext>
            </a:extLst>
          </p:cNvPr>
          <p:cNvSpPr txBox="1"/>
          <p:nvPr/>
        </p:nvSpPr>
        <p:spPr>
          <a:xfrm>
            <a:off x="8770655" y="4833989"/>
            <a:ext cx="323541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Klystron Engineers –</a:t>
            </a:r>
            <a:br>
              <a:rPr lang="en-US" dirty="0"/>
            </a:br>
            <a:r>
              <a:rPr lang="en-US" dirty="0"/>
              <a:t>The Next Generation</a:t>
            </a:r>
          </a:p>
          <a:p>
            <a:endParaRPr lang="en-US" dirty="0"/>
          </a:p>
          <a:p>
            <a:r>
              <a:rPr lang="en-US" dirty="0"/>
              <a:t>Mark Champion</a:t>
            </a:r>
          </a:p>
          <a:p>
            <a:r>
              <a:rPr lang="en-US" dirty="0"/>
              <a:t>Oak Ridge National Laboratory</a:t>
            </a:r>
          </a:p>
        </p:txBody>
      </p:sp>
    </p:spTree>
    <p:extLst>
      <p:ext uri="{BB962C8B-B14F-4D97-AF65-F5344CB8AC3E}">
        <p14:creationId xmlns:p14="http://schemas.microsoft.com/office/powerpoint/2010/main" val="20085834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467B23-AC51-75EF-5803-F9DCC5EC1E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Slides that were presented during the sessions</a:t>
            </a:r>
          </a:p>
        </p:txBody>
      </p:sp>
    </p:spTree>
    <p:extLst>
      <p:ext uri="{BB962C8B-B14F-4D97-AF65-F5344CB8AC3E}">
        <p14:creationId xmlns:p14="http://schemas.microsoft.com/office/powerpoint/2010/main" val="10282076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90D34-D10B-3562-0016-930CB18E3B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250030"/>
            <a:ext cx="9817608" cy="1325563"/>
          </a:xfrm>
        </p:spPr>
        <p:txBody>
          <a:bodyPr/>
          <a:lstStyle/>
          <a:p>
            <a:r>
              <a:rPr lang="en-US" dirty="0"/>
              <a:t>Klystron Engineers – The Next Generation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E6B2F2-45C1-7413-49AA-6C59A7A77C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86747" y="1575593"/>
            <a:ext cx="8618506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The future of the klystron market depends on well-trained engineers and technicians. This session will discuss what can be done to ensure a supply of engineering and technician talent for the future.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In general, I think we can all agree that it’s challenging to find experienced RF engineers and technicians, especially those with klystron and electron tube expertise.</a:t>
            </a:r>
          </a:p>
          <a:p>
            <a:pPr marL="0" indent="0">
              <a:buNone/>
            </a:pPr>
            <a:endParaRPr lang="en-US" sz="2400" dirty="0"/>
          </a:p>
        </p:txBody>
      </p:sp>
      <p:pic>
        <p:nvPicPr>
          <p:cNvPr id="4" name="Content Placeholder 3" descr="Graphical user interface, text, application&#10;&#10;AI-generated content may be incorrect.">
            <a:extLst>
              <a:ext uri="{FF2B5EF4-FFF2-40B4-BE49-F238E27FC236}">
                <a16:creationId xmlns:a16="http://schemas.microsoft.com/office/drawing/2014/main" id="{DABCA66A-0632-A081-8695-B988C395642E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</a:blip>
          <a:srcRect t="20855" r="60492" b="63652"/>
          <a:stretch>
            <a:fillRect/>
          </a:stretch>
        </p:blipFill>
        <p:spPr>
          <a:xfrm rot="16200000">
            <a:off x="-2535628" y="2535626"/>
            <a:ext cx="6858003" cy="1786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27912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7B8927-0886-CCB2-BE90-167E019B70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65390E-3934-B6AC-1412-620B0A11F9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are some successful ways that your facility has approached the challenge of finding high-power RF engineers and technicians?</a:t>
            </a:r>
          </a:p>
          <a:p>
            <a:endParaRPr lang="en-US" dirty="0"/>
          </a:p>
          <a:p>
            <a:r>
              <a:rPr lang="en-US" dirty="0"/>
              <a:t>Conversely, what doesn’t work?</a:t>
            </a:r>
          </a:p>
        </p:txBody>
      </p:sp>
    </p:spTree>
    <p:extLst>
      <p:ext uri="{BB962C8B-B14F-4D97-AF65-F5344CB8AC3E}">
        <p14:creationId xmlns:p14="http://schemas.microsoft.com/office/powerpoint/2010/main" val="17542960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6CF994-59ED-3D8C-27B1-F503D9051E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35988C-03C3-C892-F0F4-45CA298DCD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404724-E145-3E37-0267-6564A8B120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do you retain high-power RF engineers and technicians?</a:t>
            </a:r>
          </a:p>
        </p:txBody>
      </p:sp>
    </p:spTree>
    <p:extLst>
      <p:ext uri="{BB962C8B-B14F-4D97-AF65-F5344CB8AC3E}">
        <p14:creationId xmlns:p14="http://schemas.microsoft.com/office/powerpoint/2010/main" val="27139225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689545-FDF7-0099-CA4C-DE310C0BBD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83F9A7-D2A7-8789-1F1B-EDB3454468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37E55F-2602-7405-6EF3-CA0F99B0A1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publications or web sites have been useful to you in finding high-power RF engineers and technicians?</a:t>
            </a:r>
          </a:p>
          <a:p>
            <a:pPr lvl="1">
              <a:buFont typeface="System Font Regular"/>
              <a:buChar char="-"/>
            </a:pPr>
            <a:r>
              <a:rPr lang="en-US" dirty="0"/>
              <a:t>e.g., CERN Courier, IEEE Spectrum, Linked-In, Indeed, Monster, etc.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90718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AD88AF-D737-DAAB-3669-6DBE4CAB30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51BD0C-EB84-7020-8618-FA44FF56D7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8A06AF-857C-0A6D-030D-84B4065C53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Is on-campus recruiting useful in finding entry-level high-power RF engineers and technicians?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51676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697263-9836-FE1F-A67A-6E4A2B4DFE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9EC2C8-D6E7-F4A4-0021-22733BC71A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07DD3B-85C5-39D8-2AD3-4916F1D460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Can we partner with universities to offer curricula on klystrons and electron tube devices? Are you aware of any such programs?</a:t>
            </a:r>
          </a:p>
          <a:p>
            <a:r>
              <a:rPr lang="en-US" dirty="0"/>
              <a:t>How about community colleges or applied technology programs for technicians?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67894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ED57EA-AF10-EF4B-5E1C-E0867E27EB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FCBA8C-57EA-8D15-746C-FB0A069044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B6522E-B6BC-C39B-DE4B-DADC641862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Is it possible or useful to set up a national or international apprenticeship program?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54774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2B6DC8-12E4-1B2E-E458-37757EE537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1ECD10-2673-B34A-A2A3-103B5E6270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BFC77D-EBC5-9ACF-3145-92E0B0C903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Where can students learn about klystrons?</a:t>
            </a:r>
          </a:p>
          <a:p>
            <a:pPr lvl="1">
              <a:buFont typeface="System Font Regular"/>
              <a:buChar char="-"/>
            </a:pPr>
            <a:r>
              <a:rPr lang="en-US" dirty="0"/>
              <a:t>Some universities offer coursework on microwave engineering, accelerator physics, vacuum electronics, and high-power electronics</a:t>
            </a:r>
          </a:p>
          <a:p>
            <a:pPr lvl="1">
              <a:buFont typeface="System Font Regular"/>
              <a:buChar char="-"/>
            </a:pPr>
            <a:r>
              <a:rPr lang="en-US" dirty="0"/>
              <a:t>U.S. Particle Accelerator School </a:t>
            </a:r>
            <a:r>
              <a:rPr lang="en-US" dirty="0">
                <a:hlinkClick r:id="rId2"/>
              </a:rPr>
              <a:t>https://uspas.fnal.gov/</a:t>
            </a:r>
            <a:endParaRPr lang="en-US" dirty="0"/>
          </a:p>
          <a:p>
            <a:pPr lvl="1">
              <a:buFont typeface="System Font Regular"/>
              <a:buChar char="-"/>
            </a:pPr>
            <a:r>
              <a:rPr lang="en-US" dirty="0"/>
              <a:t>CERN Accelerator School </a:t>
            </a:r>
            <a:r>
              <a:rPr lang="en-US" dirty="0">
                <a:hlinkClick r:id="rId3"/>
              </a:rPr>
              <a:t>https://cas.web.cern.ch/</a:t>
            </a:r>
            <a:endParaRPr lang="en-US" dirty="0"/>
          </a:p>
          <a:p>
            <a:r>
              <a:rPr lang="en-US" dirty="0"/>
              <a:t>But, in most cases, we start with a good electrical engineer and teach them about klystrons and high-power RF systems “on the job”</a:t>
            </a:r>
          </a:p>
          <a:p>
            <a:r>
              <a:rPr lang="en-US" dirty="0"/>
              <a:t>Other ideas?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12069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B0165B-2F06-D357-4CE3-B6D9032BD9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9ECFC7-D9E6-DE0B-B914-F67434E979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58281"/>
          </a:xfrm>
        </p:spPr>
        <p:txBody>
          <a:bodyPr>
            <a:normAutofit fontScale="90000"/>
          </a:bodyPr>
          <a:lstStyle/>
          <a:p>
            <a:r>
              <a:rPr lang="en-US" dirty="0"/>
              <a:t>Klystron Engineers – The Next Generation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73AA4D-B0DA-4E1B-A77D-7FF1830BB7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16012"/>
            <a:ext cx="10515600" cy="5028033"/>
          </a:xfrm>
        </p:spPr>
        <p:txBody>
          <a:bodyPr>
            <a:normAutofit/>
          </a:bodyPr>
          <a:lstStyle/>
          <a:p>
            <a:r>
              <a:rPr lang="en-US" dirty="0"/>
              <a:t>The future of the klystron market depends on well-trained engineers and technicians. This session discussed what can be done to ensure a supply of engineering and technician talent for the future.</a:t>
            </a:r>
          </a:p>
        </p:txBody>
      </p:sp>
    </p:spTree>
    <p:extLst>
      <p:ext uri="{BB962C8B-B14F-4D97-AF65-F5344CB8AC3E}">
        <p14:creationId xmlns:p14="http://schemas.microsoft.com/office/powerpoint/2010/main" val="1123946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2AD7DE-B032-AE80-BD57-4FAFD84386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58281"/>
          </a:xfrm>
        </p:spPr>
        <p:txBody>
          <a:bodyPr>
            <a:normAutofit fontScale="90000"/>
          </a:bodyPr>
          <a:lstStyle/>
          <a:p>
            <a:r>
              <a:rPr lang="en-US" dirty="0"/>
              <a:t>Findings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AB49C9C-4098-F9C0-8B38-914144D807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16012"/>
            <a:ext cx="10515600" cy="5028033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Conferences and trade shows are good venues for recruiting</a:t>
            </a:r>
          </a:p>
          <a:p>
            <a:r>
              <a:rPr lang="en-US" dirty="0"/>
              <a:t>On-campus recruiting at universities, colleges, and trade schools is useful</a:t>
            </a:r>
          </a:p>
          <a:p>
            <a:r>
              <a:rPr lang="en-US" dirty="0"/>
              <a:t>Online recruiting tools such as LinkedIn, Indeed, Monster are occasionally useful but may result in many inquiries from unqualified candidates</a:t>
            </a:r>
          </a:p>
          <a:p>
            <a:r>
              <a:rPr lang="en-US" dirty="0"/>
              <a:t>AI may be useful in locating job candidates</a:t>
            </a:r>
          </a:p>
          <a:p>
            <a:r>
              <a:rPr lang="en-US" dirty="0"/>
              <a:t>Vendor and laboratory job web sites are necessary, need to be up to date, and postings must be written with care</a:t>
            </a:r>
          </a:p>
          <a:p>
            <a:r>
              <a:rPr lang="en-US" dirty="0"/>
              <a:t>Internships are valuable and provide a “test drive” for both parties</a:t>
            </a:r>
          </a:p>
          <a:p>
            <a:pPr lvl="1"/>
            <a:r>
              <a:rPr lang="en-US" dirty="0"/>
              <a:t>Student internships sometimes lead to employment</a:t>
            </a:r>
          </a:p>
          <a:p>
            <a:pPr lvl="1"/>
            <a:r>
              <a:rPr lang="en-US" dirty="0"/>
              <a:t>Teaching internships help publicize the work that we do and may lead to student interest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12786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374930E-CBC3-8DE2-7D5C-B7A3496558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58281"/>
          </a:xfrm>
        </p:spPr>
        <p:txBody>
          <a:bodyPr>
            <a:normAutofit fontScale="90000"/>
          </a:bodyPr>
          <a:lstStyle/>
          <a:p>
            <a:r>
              <a:rPr lang="en-US" dirty="0"/>
              <a:t>Findings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F4BF03-B435-0D71-605B-66D9884B12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16012"/>
            <a:ext cx="10515600" cy="5028033"/>
          </a:xfrm>
        </p:spPr>
        <p:txBody>
          <a:bodyPr>
            <a:normAutofit/>
          </a:bodyPr>
          <a:lstStyle/>
          <a:p>
            <a:r>
              <a:rPr lang="en-US" dirty="0"/>
              <a:t>Temporary staff sometimes transition to permanent staff</a:t>
            </a:r>
          </a:p>
          <a:p>
            <a:pPr lvl="1"/>
            <a:r>
              <a:rPr lang="en-US" dirty="0"/>
              <a:t>Especially at the end of a big project</a:t>
            </a:r>
          </a:p>
          <a:p>
            <a:pPr lvl="1"/>
            <a:r>
              <a:rPr lang="en-US" dirty="0"/>
              <a:t>Both parties are well known </a:t>
            </a:r>
            <a:r>
              <a:rPr lang="en-US" dirty="0">
                <a:sym typeface="Wingdings" pitchFamily="2" charset="2"/>
              </a:rPr>
              <a:t> no surprises</a:t>
            </a:r>
            <a:endParaRPr lang="en-US" dirty="0"/>
          </a:p>
          <a:p>
            <a:r>
              <a:rPr lang="en-US" dirty="0"/>
              <a:t>Recruiting mid to late career staff is generally not successful</a:t>
            </a:r>
          </a:p>
          <a:p>
            <a:pPr lvl="1"/>
            <a:r>
              <a:rPr lang="en-US" dirty="0"/>
              <a:t>Especially for operations &amp; maintenance positions</a:t>
            </a:r>
          </a:p>
          <a:p>
            <a:pPr lvl="1"/>
            <a:r>
              <a:rPr lang="en-US" dirty="0"/>
              <a:t>Big new projects are an exception</a:t>
            </a:r>
          </a:p>
          <a:p>
            <a:r>
              <a:rPr lang="en-US" dirty="0"/>
              <a:t>The general preference is to recruit early career or fresh graduates from engineering or physics programs and teach them</a:t>
            </a:r>
          </a:p>
          <a:p>
            <a:pPr lvl="1"/>
            <a:r>
              <a:rPr lang="en-US" dirty="0"/>
              <a:t>Requires effort from existing staff (mentoring, training, …)</a:t>
            </a:r>
          </a:p>
          <a:p>
            <a:pPr lvl="1"/>
            <a:r>
              <a:rPr lang="en-US" dirty="0"/>
              <a:t>They may depart after a few years, which is a local loss, but may still benefit the field as a whole</a:t>
            </a:r>
          </a:p>
          <a:p>
            <a:pPr lvl="1"/>
            <a:r>
              <a:rPr lang="en-US" dirty="0"/>
              <a:t>The objective is to grow the pool of RF engineering talent!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96187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D49480F4-1D43-08E0-AB8C-75FBEBB299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Findings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7EB2FD-B3C8-2E98-3B59-DE2C5A4EFC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16012"/>
            <a:ext cx="10515600" cy="5028033"/>
          </a:xfrm>
        </p:spPr>
        <p:txBody>
          <a:bodyPr/>
          <a:lstStyle/>
          <a:p>
            <a:r>
              <a:rPr lang="en-US" dirty="0"/>
              <a:t>Retention is a challenge and requires: </a:t>
            </a:r>
          </a:p>
          <a:p>
            <a:pPr lvl="1"/>
            <a:r>
              <a:rPr lang="en-US" dirty="0"/>
              <a:t>Good pay and benefits</a:t>
            </a:r>
          </a:p>
          <a:p>
            <a:pPr lvl="1"/>
            <a:r>
              <a:rPr lang="en-US" dirty="0"/>
              <a:t>Interesting work</a:t>
            </a:r>
          </a:p>
          <a:p>
            <a:pPr lvl="1"/>
            <a:r>
              <a:rPr lang="en-US" dirty="0"/>
              <a:t>A good team and work culture</a:t>
            </a:r>
          </a:p>
          <a:p>
            <a:pPr lvl="1"/>
            <a:r>
              <a:rPr lang="en-US" dirty="0"/>
              <a:t>Good mentoring</a:t>
            </a:r>
          </a:p>
          <a:p>
            <a:pPr lvl="1"/>
            <a:r>
              <a:rPr lang="en-US" dirty="0"/>
              <a:t>Inspirational leadership</a:t>
            </a:r>
          </a:p>
          <a:p>
            <a:r>
              <a:rPr lang="en-US" dirty="0"/>
              <a:t>Military retirees are often a good fit for technician roles and can be found through numerous agencies: </a:t>
            </a:r>
          </a:p>
          <a:p>
            <a:pPr lvl="1"/>
            <a:r>
              <a:rPr lang="en-US" dirty="0"/>
              <a:t>Cohen Partners of Oceanside, CA (recommended by workshop attendee)</a:t>
            </a:r>
          </a:p>
          <a:p>
            <a:pPr lvl="1"/>
            <a:r>
              <a:rPr lang="en-US" dirty="0"/>
              <a:t>DOD </a:t>
            </a:r>
            <a:r>
              <a:rPr lang="en-US" dirty="0" err="1"/>
              <a:t>SkillBridge</a:t>
            </a:r>
            <a:r>
              <a:rPr lang="en-US" dirty="0"/>
              <a:t>, Orion Talent, and others…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0412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D2FDB7-374E-F9A0-D300-4305D936AE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Findings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FF8208-4359-0CBA-BE5F-DF43ABC162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U.S. Particle Accelerator School and CERN Accelerator School occasionally offer courses relevant to high-power RF engineering</a:t>
            </a:r>
          </a:p>
          <a:p>
            <a:pPr lvl="1"/>
            <a:r>
              <a:rPr lang="en-US" dirty="0"/>
              <a:t>Useful for educating early career staff</a:t>
            </a:r>
          </a:p>
          <a:p>
            <a:pPr lvl="1"/>
            <a:r>
              <a:rPr lang="en-US" dirty="0"/>
              <a:t>Both offer proceedings online</a:t>
            </a:r>
          </a:p>
          <a:p>
            <a:r>
              <a:rPr lang="en-US" dirty="0"/>
              <a:t>Overlap between early career and later career staff is desirable but not always possible (budget/hiring constraints)</a:t>
            </a:r>
          </a:p>
          <a:p>
            <a:r>
              <a:rPr lang="en-US" dirty="0"/>
              <a:t>Good documentation helps maintain corporate knowledge and train new hires</a:t>
            </a:r>
          </a:p>
          <a:p>
            <a:r>
              <a:rPr lang="en-US" dirty="0"/>
              <a:t>Seminar presentations at local universities and colleges may stimulate interest amongst the students</a:t>
            </a:r>
          </a:p>
          <a:p>
            <a:r>
              <a:rPr lang="en-US" dirty="0"/>
              <a:t>Facility tours and science fair participation can spark the interest of students of all ages</a:t>
            </a:r>
          </a:p>
        </p:txBody>
      </p:sp>
    </p:spTree>
    <p:extLst>
      <p:ext uri="{BB962C8B-B14F-4D97-AF65-F5344CB8AC3E}">
        <p14:creationId xmlns:p14="http://schemas.microsoft.com/office/powerpoint/2010/main" val="20759303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C6DBEC-377E-D4E4-A892-8617FDC7DC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Recommendations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A6F60B-615C-33FE-EA8C-8C0DBBCAF9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Develop relationships with local universities, colleges, and trade schools</a:t>
            </a:r>
          </a:p>
          <a:p>
            <a:pPr lvl="1"/>
            <a:r>
              <a:rPr lang="en-US" dirty="0"/>
              <a:t>Engineering professors can steer high-potential students towards careers in high-power RF engineering</a:t>
            </a:r>
          </a:p>
          <a:p>
            <a:pPr lvl="1"/>
            <a:r>
              <a:rPr lang="en-US" dirty="0"/>
              <a:t>Seek internship opportunities</a:t>
            </a:r>
          </a:p>
          <a:p>
            <a:pPr lvl="1"/>
            <a:r>
              <a:rPr lang="en-US" dirty="0"/>
              <a:t>Seek teaching and/or seminar opportunities for our staff to educate students about our facilities and career paths</a:t>
            </a:r>
          </a:p>
          <a:p>
            <a:r>
              <a:rPr lang="en-US" dirty="0"/>
              <a:t>Participate in conferences and trade shows</a:t>
            </a:r>
          </a:p>
          <a:p>
            <a:pPr lvl="1"/>
            <a:r>
              <a:rPr lang="en-US" dirty="0"/>
              <a:t>Set up a recruiting booth where feasible</a:t>
            </a:r>
          </a:p>
          <a:p>
            <a:pPr lvl="1"/>
            <a:r>
              <a:rPr lang="en-US" dirty="0"/>
              <a:t>At minimum, engage with students at poster sessions</a:t>
            </a:r>
          </a:p>
          <a:p>
            <a:r>
              <a:rPr lang="en-US" dirty="0"/>
              <a:t>Work with our talent acquisition teams and educate them about our work and our needs</a:t>
            </a:r>
          </a:p>
          <a:p>
            <a:pPr lvl="1"/>
            <a:r>
              <a:rPr lang="en-US" dirty="0"/>
              <a:t>It takes effort on our part; we can’t just throw a personnel requisition over the fence and wait</a:t>
            </a:r>
          </a:p>
        </p:txBody>
      </p:sp>
    </p:spTree>
    <p:extLst>
      <p:ext uri="{BB962C8B-B14F-4D97-AF65-F5344CB8AC3E}">
        <p14:creationId xmlns:p14="http://schemas.microsoft.com/office/powerpoint/2010/main" val="36763372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187924-8FAE-C87B-9C0E-5FB8F81AC8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Recommendations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2F5997-BCF7-A7CF-6F62-57764A33CB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Work with our sponsors on workforce development</a:t>
            </a:r>
          </a:p>
          <a:p>
            <a:pPr lvl="1"/>
            <a:r>
              <a:rPr lang="en-US" dirty="0"/>
              <a:t>For example, DOE General Accelerator R&amp;D (GARD) program</a:t>
            </a:r>
          </a:p>
          <a:p>
            <a:pPr lvl="1"/>
            <a:r>
              <a:rPr lang="en-US" dirty="0"/>
              <a:t>Pursue scholarship opportunities and/or funding to support students</a:t>
            </a:r>
          </a:p>
          <a:p>
            <a:r>
              <a:rPr lang="en-US" dirty="0"/>
              <a:t>Participate in local outreach activities</a:t>
            </a:r>
          </a:p>
          <a:p>
            <a:pPr lvl="1"/>
            <a:r>
              <a:rPr lang="en-US" dirty="0"/>
              <a:t>Science fairs</a:t>
            </a:r>
          </a:p>
          <a:p>
            <a:pPr lvl="1"/>
            <a:r>
              <a:rPr lang="en-US" dirty="0"/>
              <a:t>Seminars at local schools</a:t>
            </a:r>
          </a:p>
          <a:p>
            <a:pPr lvl="1"/>
            <a:r>
              <a:rPr lang="en-US" dirty="0"/>
              <a:t>Facility tours for students of all ages</a:t>
            </a:r>
          </a:p>
        </p:txBody>
      </p:sp>
    </p:spTree>
    <p:extLst>
      <p:ext uri="{BB962C8B-B14F-4D97-AF65-F5344CB8AC3E}">
        <p14:creationId xmlns:p14="http://schemas.microsoft.com/office/powerpoint/2010/main" val="1662926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FD1531-4BC9-DA20-3670-FCA637E51C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Bottom 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36735B-9D3F-A357-B548-C0BAAC3081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Sustainability and growth of the high-power RF workforce is challenging, and there is no single easy solution</a:t>
            </a:r>
          </a:p>
          <a:p>
            <a:r>
              <a:rPr lang="en-US" dirty="0"/>
              <a:t>However, we do note successes in attracting and retaining early career staff</a:t>
            </a:r>
          </a:p>
          <a:p>
            <a:r>
              <a:rPr lang="en-US" dirty="0"/>
              <a:t>We need to continue to confront this challenge with the goal of growing the workforce and enabling a robust future for high-power RF engineering</a:t>
            </a:r>
          </a:p>
        </p:txBody>
      </p:sp>
    </p:spTree>
    <p:extLst>
      <p:ext uri="{BB962C8B-B14F-4D97-AF65-F5344CB8AC3E}">
        <p14:creationId xmlns:p14="http://schemas.microsoft.com/office/powerpoint/2010/main" val="16800937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db3dbd43-4c4b-4544-9f8a-0553f9f5f25e}" enabled="0" method="" siteId="{db3dbd43-4c4b-4544-9f8a-0553f9f5f25e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937</TotalTime>
  <Words>930</Words>
  <Application>Microsoft Macintosh PowerPoint</Application>
  <PresentationFormat>Widescreen</PresentationFormat>
  <Paragraphs>94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Aptos</vt:lpstr>
      <vt:lpstr>Aptos Display</vt:lpstr>
      <vt:lpstr>Arial</vt:lpstr>
      <vt:lpstr>Courier New</vt:lpstr>
      <vt:lpstr>System Font Regular</vt:lpstr>
      <vt:lpstr>Wingdings</vt:lpstr>
      <vt:lpstr>Office Theme</vt:lpstr>
      <vt:lpstr>PowerPoint Presentation</vt:lpstr>
      <vt:lpstr>Klystron Engineers – The Next Generation</vt:lpstr>
      <vt:lpstr>Findings</vt:lpstr>
      <vt:lpstr>Findings</vt:lpstr>
      <vt:lpstr>Findings</vt:lpstr>
      <vt:lpstr>Findings</vt:lpstr>
      <vt:lpstr>Recommendations</vt:lpstr>
      <vt:lpstr>Recommendations</vt:lpstr>
      <vt:lpstr>Bottom Line</vt:lpstr>
      <vt:lpstr>Slides that were presented during the sessions</vt:lpstr>
      <vt:lpstr>Klystron Engineers – The Next Generation</vt:lpstr>
      <vt:lpstr>Questions</vt:lpstr>
      <vt:lpstr>Questions</vt:lpstr>
      <vt:lpstr>Questions</vt:lpstr>
      <vt:lpstr>Questions</vt:lpstr>
      <vt:lpstr>Questions</vt:lpstr>
      <vt:lpstr>Questions</vt:lpstr>
      <vt:lpstr>Questions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Moss, John</dc:creator>
  <cp:lastModifiedBy>Champion, Mark</cp:lastModifiedBy>
  <cp:revision>21</cp:revision>
  <dcterms:created xsi:type="dcterms:W3CDTF">2025-08-29T19:29:05Z</dcterms:created>
  <dcterms:modified xsi:type="dcterms:W3CDTF">2025-09-25T01:41:27Z</dcterms:modified>
</cp:coreProperties>
</file>