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866679-CBA8-0A41-9AEB-62F6E8C9BEFA}" v="13" dt="2025-08-29T19:46:29.4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 snapToGrid="0">
      <p:cViewPr varScale="1">
        <p:scale>
          <a:sx n="78" d="100"/>
          <a:sy n="78" d="100"/>
        </p:scale>
        <p:origin x="43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ECC19-0ED5-065C-F146-12C35D6D3F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F7EA03-F0CC-B630-FC8B-A2C8663A5F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C0A6F8-4902-016C-0018-C5D1B9F17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FCED1-717E-EA47-9718-E5276A7F961D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D5BBDF-7AE3-37EE-571E-A404A852D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409AA4-312F-5851-6F5E-AC9AD02B9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52A9-43F3-AC45-9FA1-F2491673C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873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073A4-79E9-2BB5-22C3-0501F5597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019153-C259-3CFF-C7D2-73C287E2CB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458F08-1088-294D-7F7D-8981F772B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FCED1-717E-EA47-9718-E5276A7F961D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1EEF32-5F37-55D8-26CB-DE7AF04F4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3303C3-37D2-712F-8886-F8612D5CD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52A9-43F3-AC45-9FA1-F2491673C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319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24D6BF-E065-61B5-8C2A-FCB1694B83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2E8741-010B-7347-749D-5A0CE2792B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F1E65A-7128-4DCD-8412-1D7154AC5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FCED1-717E-EA47-9718-E5276A7F961D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6FA331-B067-9CA9-DC87-A2DDA370B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65462E-0DDC-61C6-8A8F-8BB54591B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52A9-43F3-AC45-9FA1-F2491673C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318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6CF8B-5CC6-B1B9-3175-1BB0B0272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6C87AE-8182-598F-BD09-D78B8EBA76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7CD4AB-7041-69FD-4F34-F169D316DD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FCED1-717E-EA47-9718-E5276A7F961D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48122B-4CDB-3FD9-1136-0C9075249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35CE6B-C2CF-EF80-7617-8BFEF284B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52A9-43F3-AC45-9FA1-F2491673C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132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CAA52-0015-7EAE-05D1-5473DA475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637A53-9B96-7C00-2B6C-8459EB2B71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F67DD6-DE13-8D68-2CF6-E215A3712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FCED1-717E-EA47-9718-E5276A7F961D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A7BE42-CF57-7CB3-8F1F-6E528417D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58B3DD-5C64-790D-7717-885CEA33E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52A9-43F3-AC45-9FA1-F2491673C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539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6838E-25A5-7C9B-96E8-A7E18AEAA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ABA1F2-4489-8DCF-C158-ACFA9D3A73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90DC22-D17D-4AF3-1B44-669D9D2A66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B979DC-87E8-E79D-5CF1-2C00A3140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FCED1-717E-EA47-9718-E5276A7F961D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357144-9401-4AE3-B2CA-5AA2B7D58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ECB9CD-4C49-4C32-2585-160FF211C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52A9-43F3-AC45-9FA1-F2491673C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919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47BA0-1EFC-DAC2-347B-54D79B81C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A0140B-64D9-BF75-838E-0FDAFAF899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B29A78-416B-5FD7-5B37-D728DF62A1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861938-A8EC-E53E-8926-240B6FF047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D790C1-6328-D2C2-F588-B0ADE40458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10676F-CE2B-4D9E-3D08-0CD2CAC95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FCED1-717E-EA47-9718-E5276A7F961D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D5539F6-C005-130E-1463-175477BB2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CAFBAA-67C4-8CE9-FF66-D944EDCA6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52A9-43F3-AC45-9FA1-F2491673C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532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99F72-E4B0-B3F4-B4DE-62D54B3806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4CF04F-DCC8-25AA-6426-37C41F4C6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FCED1-717E-EA47-9718-E5276A7F961D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5848A9-755C-7DEE-DEF2-EE0FEC036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456D04-FAE4-9E29-D562-232284411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52A9-43F3-AC45-9FA1-F2491673C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789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96EADE-E131-F2F3-7670-232738F07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FCED1-717E-EA47-9718-E5276A7F961D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7EBD39-8B2E-621B-6F94-CBCA189BE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78A0C9-EB4B-6FB2-8900-A323C6344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52A9-43F3-AC45-9FA1-F2491673C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546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41806-57FF-D083-D196-7692222B1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E37223-E9EE-5345-5958-D62DB4180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B358BC-C6D8-10EF-8991-3ECCA69498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56C951-5BDA-9882-F984-0AAC89820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FCED1-717E-EA47-9718-E5276A7F961D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12D52E-47A9-B790-E372-88E19EB4C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7F9E08-BA90-7BCB-1137-EC600DED6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52A9-43F3-AC45-9FA1-F2491673C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380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81DD2-9853-D8DD-39F3-9B28765A5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0017B6-6F92-1AFA-8ADE-BEAE5A969F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B4B8A8-A338-3FE8-DF52-1C2C8D0900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EEE38A-DC3E-AF80-E9F8-46F43E2A1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FCED1-717E-EA47-9718-E5276A7F961D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8404F3-EFBA-A392-1093-AB7A2639B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C515C8-CC0A-BBC2-4D3A-6D621E6CE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A352A9-43F3-AC45-9FA1-F2491673C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900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C418AB-7DE2-C605-6162-8AAECD7B1E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E3AF9F-A455-620A-93C9-D90B82B3AC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7F1838-159F-351F-99CB-5AE66C7B51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FFCED1-717E-EA47-9718-E5276A7F961D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EB27B5-CDD2-10A6-5DF1-72455D7831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073E3C-CE36-78AC-AADE-67CA2BC533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A352A9-43F3-AC45-9FA1-F2491673C7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116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B649E800-A5C8-49A0-A453-ED537DA315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997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8BA67DD7-B75D-4A30-90A4-EEA9F64AF1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08194" y="0"/>
            <a:ext cx="6164729" cy="6858000"/>
          </a:xfrm>
          <a:custGeom>
            <a:avLst/>
            <a:gdLst>
              <a:gd name="connsiteX0" fmla="*/ 0 w 6164729"/>
              <a:gd name="connsiteY0" fmla="*/ 6857542 h 6858000"/>
              <a:gd name="connsiteX1" fmla="*/ 199783 w 6164729"/>
              <a:gd name="connsiteY1" fmla="*/ 6857542 h 6858000"/>
              <a:gd name="connsiteX2" fmla="*/ 199783 w 6164729"/>
              <a:gd name="connsiteY2" fmla="*/ 6858000 h 6858000"/>
              <a:gd name="connsiteX3" fmla="*/ 0 w 6164729"/>
              <a:gd name="connsiteY3" fmla="*/ 6858000 h 6858000"/>
              <a:gd name="connsiteX4" fmla="*/ 4818273 w 6164729"/>
              <a:gd name="connsiteY4" fmla="*/ 0 h 6858000"/>
              <a:gd name="connsiteX5" fmla="*/ 5018056 w 6164729"/>
              <a:gd name="connsiteY5" fmla="*/ 0 h 6858000"/>
              <a:gd name="connsiteX6" fmla="*/ 5030703 w 6164729"/>
              <a:gd name="connsiteY6" fmla="*/ 31774 h 6858000"/>
              <a:gd name="connsiteX7" fmla="*/ 6085711 w 6164729"/>
              <a:gd name="connsiteY7" fmla="*/ 2682457 h 6858000"/>
              <a:gd name="connsiteX8" fmla="*/ 6085711 w 6164729"/>
              <a:gd name="connsiteY8" fmla="*/ 3752208 h 6858000"/>
              <a:gd name="connsiteX9" fmla="*/ 4928207 w 6164729"/>
              <a:gd name="connsiteY9" fmla="*/ 6660411 h 6858000"/>
              <a:gd name="connsiteX10" fmla="*/ 4849745 w 6164729"/>
              <a:gd name="connsiteY10" fmla="*/ 6857542 h 6858000"/>
              <a:gd name="connsiteX11" fmla="*/ 4649962 w 6164729"/>
              <a:gd name="connsiteY11" fmla="*/ 6857542 h 6858000"/>
              <a:gd name="connsiteX12" fmla="*/ 4728424 w 6164729"/>
              <a:gd name="connsiteY12" fmla="*/ 6660411 h 6858000"/>
              <a:gd name="connsiteX13" fmla="*/ 5885928 w 6164729"/>
              <a:gd name="connsiteY13" fmla="*/ 3752208 h 6858000"/>
              <a:gd name="connsiteX14" fmla="*/ 5885928 w 6164729"/>
              <a:gd name="connsiteY14" fmla="*/ 2682457 h 6858000"/>
              <a:gd name="connsiteX15" fmla="*/ 4830920 w 6164729"/>
              <a:gd name="connsiteY15" fmla="*/ 3177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6164729" h="6858000">
                <a:moveTo>
                  <a:pt x="0" y="6857542"/>
                </a:moveTo>
                <a:lnTo>
                  <a:pt x="199783" y="6857542"/>
                </a:lnTo>
                <a:lnTo>
                  <a:pt x="199783" y="6858000"/>
                </a:lnTo>
                <a:lnTo>
                  <a:pt x="0" y="6858000"/>
                </a:lnTo>
                <a:close/>
                <a:moveTo>
                  <a:pt x="4818273" y="0"/>
                </a:moveTo>
                <a:lnTo>
                  <a:pt x="5018056" y="0"/>
                </a:lnTo>
                <a:lnTo>
                  <a:pt x="5030703" y="31774"/>
                </a:lnTo>
                <a:cubicBezTo>
                  <a:pt x="6085711" y="2682457"/>
                  <a:pt x="6085711" y="2682457"/>
                  <a:pt x="6085711" y="2682457"/>
                </a:cubicBezTo>
                <a:cubicBezTo>
                  <a:pt x="6191069" y="2988100"/>
                  <a:pt x="6191069" y="3446565"/>
                  <a:pt x="6085711" y="3752208"/>
                </a:cubicBezTo>
                <a:cubicBezTo>
                  <a:pt x="5601723" y="4968215"/>
                  <a:pt x="5223609" y="5918220"/>
                  <a:pt x="4928207" y="6660411"/>
                </a:cubicBezTo>
                <a:lnTo>
                  <a:pt x="4849745" y="6857542"/>
                </a:lnTo>
                <a:lnTo>
                  <a:pt x="4649962" y="6857542"/>
                </a:lnTo>
                <a:lnTo>
                  <a:pt x="4728424" y="6660411"/>
                </a:lnTo>
                <a:cubicBezTo>
                  <a:pt x="5023826" y="5918220"/>
                  <a:pt x="5401940" y="4968215"/>
                  <a:pt x="5885928" y="3752208"/>
                </a:cubicBezTo>
                <a:cubicBezTo>
                  <a:pt x="5991286" y="3446565"/>
                  <a:pt x="5991286" y="2988100"/>
                  <a:pt x="5885928" y="2682457"/>
                </a:cubicBezTo>
                <a:cubicBezTo>
                  <a:pt x="5885928" y="2682457"/>
                  <a:pt x="5885928" y="2682457"/>
                  <a:pt x="4830920" y="31774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cture 3" descr="Graphical user interface, text, application&#10;&#10;AI-generated content may be incorrect.">
            <a:extLst>
              <a:ext uri="{FF2B5EF4-FFF2-40B4-BE49-F238E27FC236}">
                <a16:creationId xmlns:a16="http://schemas.microsoft.com/office/drawing/2014/main" id="{16A391A2-BB13-EBB3-917B-E30214E9B5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912" y="757119"/>
            <a:ext cx="7125016" cy="5343761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E8C5FC48-0A3C-4D6D-A0D5-EEE93213DB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160561" y="1075188"/>
            <a:ext cx="1562267" cy="1172973"/>
            <a:chOff x="9160561" y="1000124"/>
            <a:chExt cx="1562267" cy="1172973"/>
          </a:xfrm>
        </p:grpSpPr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id="{DBBC336D-7E16-4EE1-90F2-8D9F2B618B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160561" y="1348782"/>
              <a:ext cx="935037" cy="8243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5">
              <a:extLst>
                <a:ext uri="{FF2B5EF4-FFF2-40B4-BE49-F238E27FC236}">
                  <a16:creationId xmlns:a16="http://schemas.microsoft.com/office/drawing/2014/main" id="{0199BE21-2D26-4357-8702-909F3621A3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960661" y="1000124"/>
              <a:ext cx="762167" cy="6719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A260207D-4AA9-990B-A13D-9C0BCA82EF4A}"/>
              </a:ext>
            </a:extLst>
          </p:cNvPr>
          <p:cNvSpPr txBox="1"/>
          <p:nvPr/>
        </p:nvSpPr>
        <p:spPr>
          <a:xfrm>
            <a:off x="8719507" y="5177550"/>
            <a:ext cx="302740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Operational Experience</a:t>
            </a:r>
          </a:p>
          <a:p>
            <a:r>
              <a:rPr lang="en-US" dirty="0"/>
              <a:t>Doug Horan</a:t>
            </a:r>
          </a:p>
          <a:p>
            <a:r>
              <a:rPr lang="en-US" dirty="0"/>
              <a:t>Argonne National Laboratory</a:t>
            </a:r>
          </a:p>
        </p:txBody>
      </p:sp>
    </p:spTree>
    <p:extLst>
      <p:ext uri="{BB962C8B-B14F-4D97-AF65-F5344CB8AC3E}">
        <p14:creationId xmlns:p14="http://schemas.microsoft.com/office/powerpoint/2010/main" val="2008583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90D34-D10B-3562-0016-930CB18E3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250030"/>
            <a:ext cx="8728853" cy="1325563"/>
          </a:xfrm>
        </p:spPr>
        <p:txBody>
          <a:bodyPr/>
          <a:lstStyle/>
          <a:p>
            <a:r>
              <a:rPr lang="en-US" dirty="0"/>
              <a:t>Operational Experience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E6B2F2-45C1-7413-49AA-6C59A7A77C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6747" y="1575593"/>
            <a:ext cx="8618506" cy="43513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400" dirty="0"/>
              <a:t>Open discussion – What is everyone’s single biggest challenge in operating klystrons reliably?</a:t>
            </a:r>
          </a:p>
          <a:p>
            <a:pPr marL="0" indent="0">
              <a:buNone/>
            </a:pPr>
            <a:endParaRPr lang="en-US" sz="2400" dirty="0"/>
          </a:p>
          <a:p>
            <a:pPr>
              <a:buFont typeface="Wingdings" panose="05000000000000000000" pitchFamily="2" charset="2"/>
              <a:buChar char="n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Melted collectors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Gun arcing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Optimizing interlocks to protect the klystrons 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Water leaks into oil tanks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Obsolete parts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Operator abuse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Klystron aging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Vacuum issues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Consistent performance klystron-to-klystron</a:t>
            </a:r>
          </a:p>
        </p:txBody>
      </p:sp>
      <p:pic>
        <p:nvPicPr>
          <p:cNvPr id="4" name="Content Placeholder 3" descr="Graphical user interface, text, application&#10;&#10;AI-generated content may be incorrect.">
            <a:extLst>
              <a:ext uri="{FF2B5EF4-FFF2-40B4-BE49-F238E27FC236}">
                <a16:creationId xmlns:a16="http://schemas.microsoft.com/office/drawing/2014/main" id="{DABCA66A-0632-A081-8695-B988C395642E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rcRect t="20855" r="60492" b="63652"/>
          <a:stretch>
            <a:fillRect/>
          </a:stretch>
        </p:blipFill>
        <p:spPr>
          <a:xfrm rot="16200000">
            <a:off x="-2535628" y="2535626"/>
            <a:ext cx="6858003" cy="1786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969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D5E501-F8EA-E512-6709-A9AC882655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4E197-46D6-8E2C-8F82-02E20E996E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250030"/>
            <a:ext cx="8728853" cy="1325563"/>
          </a:xfrm>
        </p:spPr>
        <p:txBody>
          <a:bodyPr/>
          <a:lstStyle/>
          <a:p>
            <a:r>
              <a:rPr lang="en-US" dirty="0"/>
              <a:t>Operational Experience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A56BD1-D59F-266F-720A-CAD8BF948F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6746" y="1575592"/>
            <a:ext cx="9297371" cy="51588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Have new klystrons typically met operating specifications both at the manufacturer test stand </a:t>
            </a:r>
            <a:r>
              <a:rPr lang="en-US" sz="2400" i="1" dirty="0"/>
              <a:t>and </a:t>
            </a:r>
            <a:r>
              <a:rPr lang="en-US" sz="2400" dirty="0"/>
              <a:t>in the final operating socket?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Customer typically cannot match performance demonstrated during factory acceptance test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klystrons are not tested after delivery due to technician availability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Has operation been modified to match the available performance?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</a:t>
            </a:r>
          </a:p>
          <a:p>
            <a:pPr>
              <a:buFont typeface="Wingdings" panose="05000000000000000000" pitchFamily="2" charset="2"/>
              <a:buChar char="n"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Are the specifications realistic or could they be relaxed?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Harmonic level and x-ray emission are often quite variable</a:t>
            </a:r>
          </a:p>
          <a:p>
            <a:pPr>
              <a:buFont typeface="Wingdings" panose="05000000000000000000" pitchFamily="2" charset="2"/>
              <a:buChar char="n"/>
            </a:pPr>
            <a:endParaRPr lang="en-US" sz="2400" dirty="0"/>
          </a:p>
        </p:txBody>
      </p:sp>
      <p:pic>
        <p:nvPicPr>
          <p:cNvPr id="4" name="Content Placeholder 3" descr="Graphical user interface, text, application&#10;&#10;AI-generated content may be incorrect.">
            <a:extLst>
              <a:ext uri="{FF2B5EF4-FFF2-40B4-BE49-F238E27FC236}">
                <a16:creationId xmlns:a16="http://schemas.microsoft.com/office/drawing/2014/main" id="{29C1A736-16D5-D9F7-07D6-6F7A0396D75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rcRect t="20855" r="60492" b="63652"/>
          <a:stretch>
            <a:fillRect/>
          </a:stretch>
        </p:blipFill>
        <p:spPr>
          <a:xfrm rot="16200000">
            <a:off x="-2535628" y="2535626"/>
            <a:ext cx="6858003" cy="1786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7025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32705B-0586-3D95-824D-4F3F0C259B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51716-DC92-8539-9E86-8EF8F451A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250030"/>
            <a:ext cx="8728853" cy="1325563"/>
          </a:xfrm>
        </p:spPr>
        <p:txBody>
          <a:bodyPr/>
          <a:lstStyle/>
          <a:p>
            <a:r>
              <a:rPr lang="en-US" dirty="0"/>
              <a:t>Operational Experience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85982C-98DF-337E-87AD-0C3C88BC77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6747" y="1575593"/>
            <a:ext cx="9543862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400" dirty="0"/>
              <a:t>Open discussion – </a:t>
            </a:r>
            <a:r>
              <a:rPr lang="en-US" sz="2400" u="sng" dirty="0"/>
              <a:t>Klystron lifetime</a:t>
            </a:r>
            <a:r>
              <a:rPr lang="en-US" sz="2400" dirty="0"/>
              <a:t>……….longest and shortest lifetime, and typical failure modes causing end-of-life.</a:t>
            </a:r>
          </a:p>
          <a:p>
            <a:pPr marL="0" indent="0">
              <a:buNone/>
            </a:pPr>
            <a:endParaRPr lang="en-US" sz="2400" dirty="0"/>
          </a:p>
          <a:p>
            <a:pPr>
              <a:buFont typeface="Wingdings" panose="05000000000000000000" pitchFamily="2" charset="2"/>
              <a:buChar char="n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Longest lifetime ~ 200k hours, 75-100k hours more typical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Some klystrons have failed almost right out of the box (~ 2,300 hr)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Cathode depletion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Sideband instability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DC leakage in gun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Gun arcing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Cracked output window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Pinhole leaks in ceramics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Loss of vacuum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Heater failure, shorted/open</a:t>
            </a:r>
          </a:p>
          <a:p>
            <a:pPr>
              <a:buFont typeface="Wingdings" panose="05000000000000000000" pitchFamily="2" charset="2"/>
              <a:buChar char="n"/>
            </a:pPr>
            <a:endParaRPr lang="en-US" sz="2400" dirty="0"/>
          </a:p>
        </p:txBody>
      </p:sp>
      <p:pic>
        <p:nvPicPr>
          <p:cNvPr id="4" name="Content Placeholder 3" descr="Graphical user interface, text, application&#10;&#10;AI-generated content may be incorrect.">
            <a:extLst>
              <a:ext uri="{FF2B5EF4-FFF2-40B4-BE49-F238E27FC236}">
                <a16:creationId xmlns:a16="http://schemas.microsoft.com/office/drawing/2014/main" id="{A5DB4B1A-A332-C623-2E49-AC3C12F1F9E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rcRect t="20855" r="60492" b="63652"/>
          <a:stretch>
            <a:fillRect/>
          </a:stretch>
        </p:blipFill>
        <p:spPr>
          <a:xfrm rot="16200000">
            <a:off x="-2535628" y="2535626"/>
            <a:ext cx="6858003" cy="1786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8639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92B801-68D5-55C5-868A-395CF92F91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9FDA1F-430A-3F0E-447E-E43B241A4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250030"/>
            <a:ext cx="8728853" cy="1325563"/>
          </a:xfrm>
        </p:spPr>
        <p:txBody>
          <a:bodyPr/>
          <a:lstStyle/>
          <a:p>
            <a:r>
              <a:rPr lang="en-US" dirty="0"/>
              <a:t>Operational Experience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225242-8549-5AD3-228A-133F27BC6D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6747" y="1575593"/>
            <a:ext cx="8618506" cy="4351338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n"/>
            </a:pPr>
            <a:r>
              <a:rPr lang="en-US" sz="2400" dirty="0"/>
              <a:t>Open discussion – What has been the most common failure mode?</a:t>
            </a: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Cathode depletion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Sideband instability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DC leakage in gun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Gun arcing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Cracked output window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Pinhole leaks in ceramics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Loss of vacuum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Heater failure, shorted/open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4" name="Content Placeholder 3" descr="Graphical user interface, text, application&#10;&#10;AI-generated content may be incorrect.">
            <a:extLst>
              <a:ext uri="{FF2B5EF4-FFF2-40B4-BE49-F238E27FC236}">
                <a16:creationId xmlns:a16="http://schemas.microsoft.com/office/drawing/2014/main" id="{295B88A3-1B81-65B4-3EDE-19268A38F8B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rcRect t="20855" r="60492" b="63652"/>
          <a:stretch>
            <a:fillRect/>
          </a:stretch>
        </p:blipFill>
        <p:spPr>
          <a:xfrm rot="16200000">
            <a:off x="-2535628" y="2535626"/>
            <a:ext cx="6858003" cy="1786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548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372EA9-86C7-C16D-7F14-5410FE2F71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26C6D-B16F-F8C3-4AD5-F5B8C5DAE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6336" y="-67967"/>
            <a:ext cx="8728853" cy="1325563"/>
          </a:xfrm>
        </p:spPr>
        <p:txBody>
          <a:bodyPr/>
          <a:lstStyle/>
          <a:p>
            <a:r>
              <a:rPr lang="en-US" dirty="0"/>
              <a:t>Operational Experience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CA3AC7-21C7-7A31-9BD6-B90744D802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6747" y="1112215"/>
            <a:ext cx="8618506" cy="559132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400" dirty="0"/>
              <a:t>Open discussion – How do you maintain your operating klystrons and klystrons in storage?  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Full-power test each klystron 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Utilize conservative heater warm-up time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Keep ion pumps energized for klystrons in storage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Check for oil and water leaks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Breakdown-test oil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Clean and inspect high voltage connectors</a:t>
            </a:r>
          </a:p>
          <a:p>
            <a:pPr marL="0" indent="0">
              <a:buNone/>
            </a:pPr>
            <a:endParaRPr lang="en-US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/>
              <a:t>Do you have a full-power test stand to evaluate klystrons?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Yes, but testing klystrons is a tedious process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klystron conditioning in test stand</a:t>
            </a:r>
          </a:p>
          <a:p>
            <a:pPr>
              <a:buFont typeface="Wingdings" panose="05000000000000000000" pitchFamily="2" charset="2"/>
              <a:buChar char="n"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Do you perform cathode emission tests to maintain correct heater operating point?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en-US" sz="2400" dirty="0">
                <a:solidFill>
                  <a:srgbClr val="FF0000"/>
                </a:solidFill>
              </a:rPr>
              <a:t>Yes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en-US" sz="2400" dirty="0">
                <a:solidFill>
                  <a:srgbClr val="FF0000"/>
                </a:solidFill>
              </a:rPr>
              <a:t>No, just run lowest heater power necessary to maintain required beam current</a:t>
            </a:r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4" name="Content Placeholder 3" descr="Graphical user interface, text, application&#10;&#10;AI-generated content may be incorrect.">
            <a:extLst>
              <a:ext uri="{FF2B5EF4-FFF2-40B4-BE49-F238E27FC236}">
                <a16:creationId xmlns:a16="http://schemas.microsoft.com/office/drawing/2014/main" id="{0501042B-CD7B-5F37-195C-9595A4650D3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rcRect t="20855" r="60492" b="63652"/>
          <a:stretch>
            <a:fillRect/>
          </a:stretch>
        </p:blipFill>
        <p:spPr>
          <a:xfrm rot="16200000">
            <a:off x="-2535628" y="2535626"/>
            <a:ext cx="6858003" cy="1786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6477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12F1C8-E11C-DE71-864F-BC796E56DF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AB524-98BF-E7A8-C2E8-3EA9DFBE6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2832" y="120391"/>
            <a:ext cx="8728853" cy="886792"/>
          </a:xfrm>
        </p:spPr>
        <p:txBody>
          <a:bodyPr/>
          <a:lstStyle/>
          <a:p>
            <a:r>
              <a:rPr lang="en-US" dirty="0"/>
              <a:t>Operational Experience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31E864-212C-047B-1EE2-68D25427F7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82163" y="886791"/>
            <a:ext cx="8618506" cy="585081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/>
              <a:t>Open discussion – Have you had klystron operational problems directly related to quality/workmanship defects?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 -- oil leaks, water leaks, vacuum leaks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Loose or missing hardware</a:t>
            </a:r>
          </a:p>
          <a:p>
            <a:pPr>
              <a:buFont typeface="Wingdings" panose="05000000000000000000" pitchFamily="2" charset="2"/>
              <a:buChar char="n"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Concerning refurbished/rebuilt klystrons, have you found them to be less reliable and/or have a shorter lifetime?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Little difference in lifetime to that of new klystrons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Rebuilds don’t last as long as new klystrons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Quicker turn-around on rebuilds</a:t>
            </a:r>
          </a:p>
          <a:p>
            <a:pPr>
              <a:buFont typeface="Wingdings" panose="05000000000000000000" pitchFamily="2" charset="2"/>
              <a:buChar char="n"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Have refurbished/rebuilt klystrons “paid off”?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</a:t>
            </a:r>
          </a:p>
          <a:p>
            <a:pPr>
              <a:buFont typeface="Wingdings" panose="05000000000000000000" pitchFamily="2" charset="2"/>
              <a:buChar char="n"/>
            </a:pPr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Cost is typically 70-75% less than new klystrons</a:t>
            </a:r>
          </a:p>
        </p:txBody>
      </p:sp>
      <p:pic>
        <p:nvPicPr>
          <p:cNvPr id="4" name="Content Placeholder 3" descr="Graphical user interface, text, application&#10;&#10;AI-generated content may be incorrect.">
            <a:extLst>
              <a:ext uri="{FF2B5EF4-FFF2-40B4-BE49-F238E27FC236}">
                <a16:creationId xmlns:a16="http://schemas.microsoft.com/office/drawing/2014/main" id="{5C8A58BD-8FCF-5C71-7EA0-576FA57979F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rcRect t="20855" r="60492" b="63652"/>
          <a:stretch>
            <a:fillRect/>
          </a:stretch>
        </p:blipFill>
        <p:spPr>
          <a:xfrm rot="16200000">
            <a:off x="-2535628" y="2535626"/>
            <a:ext cx="6858003" cy="1786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6741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db3dbd43-4c4b-4544-9f8a-0553f9f5f25e}" enabled="0" method="" siteId="{db3dbd43-4c4b-4544-9f8a-0553f9f5f25e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429</Words>
  <Application>Microsoft Office PowerPoint</Application>
  <PresentationFormat>Widescreen</PresentationFormat>
  <Paragraphs>79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Wingdings</vt:lpstr>
      <vt:lpstr>Office Theme</vt:lpstr>
      <vt:lpstr>PowerPoint Presentation</vt:lpstr>
      <vt:lpstr>Operational Experience</vt:lpstr>
      <vt:lpstr>Operational Experience</vt:lpstr>
      <vt:lpstr>Operational Experience</vt:lpstr>
      <vt:lpstr>Operational Experience</vt:lpstr>
      <vt:lpstr>Operational Experience</vt:lpstr>
      <vt:lpstr>Operational Experience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Moss, John</dc:creator>
  <cp:lastModifiedBy>Horan, Douglas</cp:lastModifiedBy>
  <cp:revision>9</cp:revision>
  <dcterms:created xsi:type="dcterms:W3CDTF">2025-08-29T19:29:05Z</dcterms:created>
  <dcterms:modified xsi:type="dcterms:W3CDTF">2025-09-25T01:18:17Z</dcterms:modified>
</cp:coreProperties>
</file>