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4"/>
  </p:notesMasterIdLst>
  <p:sldIdLst>
    <p:sldId id="256" r:id="rId2"/>
    <p:sldId id="264" r:id="rId3"/>
    <p:sldId id="257" r:id="rId4"/>
    <p:sldId id="259" r:id="rId5"/>
    <p:sldId id="260" r:id="rId6"/>
    <p:sldId id="258" r:id="rId7"/>
    <p:sldId id="263" r:id="rId8"/>
    <p:sldId id="354" r:id="rId9"/>
    <p:sldId id="355" r:id="rId10"/>
    <p:sldId id="356" r:id="rId11"/>
    <p:sldId id="357" r:id="rId12"/>
    <p:sldId id="266" r:id="rId13"/>
    <p:sldId id="358" r:id="rId14"/>
    <p:sldId id="359" r:id="rId15"/>
    <p:sldId id="360" r:id="rId16"/>
    <p:sldId id="363" r:id="rId17"/>
    <p:sldId id="364" r:id="rId18"/>
    <p:sldId id="365" r:id="rId19"/>
    <p:sldId id="366" r:id="rId20"/>
    <p:sldId id="367" r:id="rId21"/>
    <p:sldId id="368" r:id="rId22"/>
    <p:sldId id="369" r:id="rId23"/>
    <p:sldId id="370" r:id="rId24"/>
    <p:sldId id="371" r:id="rId25"/>
    <p:sldId id="372" r:id="rId26"/>
    <p:sldId id="373" r:id="rId27"/>
    <p:sldId id="361" r:id="rId28"/>
    <p:sldId id="362" r:id="rId29"/>
    <p:sldId id="375" r:id="rId30"/>
    <p:sldId id="374" r:id="rId31"/>
    <p:sldId id="376" r:id="rId32"/>
    <p:sldId id="377" r:id="rId33"/>
    <p:sldId id="378" r:id="rId34"/>
    <p:sldId id="379" r:id="rId35"/>
    <p:sldId id="380" r:id="rId36"/>
    <p:sldId id="381" r:id="rId37"/>
    <p:sldId id="382" r:id="rId38"/>
    <p:sldId id="383" r:id="rId39"/>
    <p:sldId id="406" r:id="rId40"/>
    <p:sldId id="384" r:id="rId41"/>
    <p:sldId id="386" r:id="rId42"/>
    <p:sldId id="387" r:id="rId43"/>
    <p:sldId id="389" r:id="rId44"/>
    <p:sldId id="390" r:id="rId45"/>
    <p:sldId id="391" r:id="rId46"/>
    <p:sldId id="392" r:id="rId47"/>
    <p:sldId id="393" r:id="rId48"/>
    <p:sldId id="394" r:id="rId49"/>
    <p:sldId id="395" r:id="rId50"/>
    <p:sldId id="396" r:id="rId51"/>
    <p:sldId id="397" r:id="rId52"/>
    <p:sldId id="398" r:id="rId53"/>
    <p:sldId id="399" r:id="rId54"/>
    <p:sldId id="400" r:id="rId55"/>
    <p:sldId id="416" r:id="rId56"/>
    <p:sldId id="417" r:id="rId57"/>
    <p:sldId id="402" r:id="rId58"/>
    <p:sldId id="401" r:id="rId59"/>
    <p:sldId id="412" r:id="rId60"/>
    <p:sldId id="413" r:id="rId61"/>
    <p:sldId id="415" r:id="rId62"/>
    <p:sldId id="418" r:id="rId63"/>
    <p:sldId id="419" r:id="rId64"/>
    <p:sldId id="421" r:id="rId65"/>
    <p:sldId id="422" r:id="rId66"/>
    <p:sldId id="420" r:id="rId67"/>
    <p:sldId id="409" r:id="rId68"/>
    <p:sldId id="403" r:id="rId69"/>
    <p:sldId id="404" r:id="rId70"/>
    <p:sldId id="405" r:id="rId71"/>
    <p:sldId id="407" r:id="rId72"/>
    <p:sldId id="408" r:id="rId7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8" autoAdjust="0"/>
    <p:restoredTop sz="94660"/>
  </p:normalViewPr>
  <p:slideViewPr>
    <p:cSldViewPr snapToGrid="0">
      <p:cViewPr varScale="1">
        <p:scale>
          <a:sx n="92" d="100"/>
          <a:sy n="92" d="100"/>
        </p:scale>
        <p:origin x="90" y="5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E5FD90-B0F8-4BAE-B8F3-E15DD432F58B}" type="datetimeFigureOut">
              <a:rPr lang="en-US" smtClean="0"/>
              <a:t>7/21/2026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2B322E-D848-4EA5-96F7-661442541EE7}" type="slidenum">
              <a:rPr lang="en-US" smtClean="0"/>
              <a:t>‹#›</a:t>
            </a:fld>
            <a:endParaRPr lang="en-US"/>
          </a:p>
        </p:txBody>
      </p:sp>
    </p:spTree>
    <p:extLst>
      <p:ext uri="{BB962C8B-B14F-4D97-AF65-F5344CB8AC3E}">
        <p14:creationId xmlns:p14="http://schemas.microsoft.com/office/powerpoint/2010/main" val="1681086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included for those who wish to run through this ahead of time. Installation will not be covered in the lecture. More information on GSAS-II will be covered in Brian Toby’s presentation. </a:t>
            </a:r>
          </a:p>
        </p:txBody>
      </p:sp>
      <p:sp>
        <p:nvSpPr>
          <p:cNvPr id="4" name="Slide Number Placeholder 3"/>
          <p:cNvSpPr>
            <a:spLocks noGrp="1"/>
          </p:cNvSpPr>
          <p:nvPr>
            <p:ph type="sldNum" sz="quarter" idx="5"/>
          </p:nvPr>
        </p:nvSpPr>
        <p:spPr/>
        <p:txBody>
          <a:bodyPr/>
          <a:lstStyle/>
          <a:p>
            <a:fld id="{DBFF095A-F86B-4B29-8A9F-DF3D3D1F3E2A}" type="slidenum">
              <a:rPr lang="en-US" smtClean="0"/>
              <a:pPr/>
              <a:t>4</a:t>
            </a:fld>
            <a:endParaRPr lang="en-US" dirty="0"/>
          </a:p>
        </p:txBody>
      </p:sp>
    </p:spTree>
    <p:extLst>
      <p:ext uri="{BB962C8B-B14F-4D97-AF65-F5344CB8AC3E}">
        <p14:creationId xmlns:p14="http://schemas.microsoft.com/office/powerpoint/2010/main" val="14511952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4.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4.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0FF942FA-E8D8-7F73-B508-F9761FA55B3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8069" y="6293865"/>
            <a:ext cx="2908491" cy="329184"/>
          </a:xfrm>
          <a:prstGeom prst="rect">
            <a:avLst/>
          </a:prstGeom>
        </p:spPr>
      </p:pic>
      <p:pic>
        <p:nvPicPr>
          <p:cNvPr id="9" name="Picture 8">
            <a:extLst>
              <a:ext uri="{FF2B5EF4-FFF2-40B4-BE49-F238E27FC236}">
                <a16:creationId xmlns:a16="http://schemas.microsoft.com/office/drawing/2014/main" id="{6ABB4A7C-9367-147A-F4E6-9D55ED7060C9}"/>
              </a:ext>
            </a:extLst>
          </p:cNvPr>
          <p:cNvPicPr>
            <a:picLocks noChangeAspect="1"/>
          </p:cNvPicPr>
          <p:nvPr/>
        </p:nvPicPr>
        <p:blipFill rotWithShape="1">
          <a:blip r:embed="rId4"/>
          <a:srcRect l="4900" t="26978" r="8429" b="9296"/>
          <a:stretch/>
        </p:blipFill>
        <p:spPr>
          <a:xfrm>
            <a:off x="1" y="0"/>
            <a:ext cx="12190305" cy="5984917"/>
          </a:xfrm>
          <a:prstGeom prst="rect">
            <a:avLst/>
          </a:prstGeom>
        </p:spPr>
      </p:pic>
      <p:pic>
        <p:nvPicPr>
          <p:cNvPr id="10" name="Picture 9">
            <a:extLst>
              <a:ext uri="{FF2B5EF4-FFF2-40B4-BE49-F238E27FC236}">
                <a16:creationId xmlns:a16="http://schemas.microsoft.com/office/drawing/2014/main" id="{6A30F12D-B614-7EB2-5E16-F4CD0DB2A528}"/>
              </a:ext>
            </a:extLst>
          </p:cNvPr>
          <p:cNvPicPr>
            <a:picLocks noChangeAspect="1"/>
          </p:cNvPicPr>
          <p:nvPr/>
        </p:nvPicPr>
        <p:blipFill rotWithShape="1">
          <a:blip r:embed="rId5" cstate="hqprint">
            <a:alphaModFix amt="80000"/>
            <a:extLst>
              <a:ext uri="{28A0092B-C50C-407E-A947-70E740481C1C}">
                <a14:useLocalDpi xmlns:a14="http://schemas.microsoft.com/office/drawing/2010/main"/>
              </a:ext>
            </a:extLst>
          </a:blip>
          <a:srcRect t="-238"/>
          <a:stretch/>
        </p:blipFill>
        <p:spPr>
          <a:xfrm>
            <a:off x="0" y="-14246"/>
            <a:ext cx="12192000" cy="5999163"/>
          </a:xfrm>
          <a:prstGeom prst="rect">
            <a:avLst/>
          </a:prstGeom>
        </p:spPr>
      </p:pic>
      <p:sp>
        <p:nvSpPr>
          <p:cNvPr id="2" name="Title 1"/>
          <p:cNvSpPr>
            <a:spLocks noGrp="1"/>
          </p:cNvSpPr>
          <p:nvPr>
            <p:ph type="ctrTitle" hasCustomPrompt="1"/>
          </p:nvPr>
        </p:nvSpPr>
        <p:spPr>
          <a:xfrm>
            <a:off x="303105" y="1231176"/>
            <a:ext cx="6669741" cy="2743200"/>
          </a:xfrm>
          <a:solidFill>
            <a:schemeClr val="accent2">
              <a:alpha val="85000"/>
            </a:schemeClr>
          </a:solidFill>
        </p:spPr>
        <p:txBody>
          <a:bodyPr lIns="228600" rIns="182880" bIns="0" anchor="ctr" anchorCtr="0"/>
          <a:lstStyle>
            <a:lvl1pPr marL="0" marR="0" indent="0" algn="l" defTabSz="914377" rtl="0" eaLnBrk="1" fontAlgn="auto" latinLnBrk="0" hangingPunct="1">
              <a:lnSpc>
                <a:spcPct val="90000"/>
              </a:lnSpc>
              <a:spcBef>
                <a:spcPct val="0"/>
              </a:spcBef>
              <a:spcAft>
                <a:spcPts val="0"/>
              </a:spcAft>
              <a:buClrTx/>
              <a:buSzTx/>
              <a:buFontTx/>
              <a:buNone/>
              <a:tabLst/>
              <a:defRPr sz="3733">
                <a:solidFill>
                  <a:schemeClr val="bg1"/>
                </a:solidFill>
              </a:defRPr>
            </a:lvl1pPr>
          </a:lstStyle>
          <a:p>
            <a:r>
              <a:rPr lang="en-US" dirty="0"/>
              <a:t>presentation title Cover option B </a:t>
            </a:r>
            <a:br>
              <a:rPr lang="en-US" dirty="0"/>
            </a:br>
            <a:r>
              <a:rPr lang="en-US" dirty="0"/>
              <a:t>can be up to four </a:t>
            </a:r>
            <a:br>
              <a:rPr lang="en-US" dirty="0"/>
            </a:br>
            <a:r>
              <a:rPr lang="en-US" dirty="0"/>
              <a:t>or five lines of text</a:t>
            </a:r>
          </a:p>
        </p:txBody>
      </p:sp>
      <p:sp>
        <p:nvSpPr>
          <p:cNvPr id="11" name="Rectangle 10">
            <a:extLst>
              <a:ext uri="{FF2B5EF4-FFF2-40B4-BE49-F238E27FC236}">
                <a16:creationId xmlns:a16="http://schemas.microsoft.com/office/drawing/2014/main" id="{17B593A0-1381-9E08-C43E-02227E369EC8}"/>
              </a:ext>
            </a:extLst>
          </p:cNvPr>
          <p:cNvSpPr/>
          <p:nvPr/>
        </p:nvSpPr>
        <p:spPr>
          <a:xfrm>
            <a:off x="-1695" y="1231176"/>
            <a:ext cx="304800" cy="2743200"/>
          </a:xfrm>
          <a:prstGeom prst="rect">
            <a:avLst/>
          </a:prstGeom>
          <a:solidFill>
            <a:schemeClr val="tx2"/>
          </a:solidFill>
          <a:ln>
            <a:noFill/>
          </a:ln>
        </p:spPr>
        <p:txBody>
          <a:bodyPr vert="horz" wrap="square" lIns="121920" tIns="60960" rIns="121920" bIns="0" numCol="1" anchor="b" anchorCtr="0" compatLnSpc="1">
            <a:prstTxWarp prst="textNoShape">
              <a:avLst/>
            </a:prstTxWarp>
          </a:bodyPr>
          <a:lstStyle/>
          <a:p>
            <a:pPr lvl="0"/>
            <a:endParaRPr lang="en-US" sz="133">
              <a:solidFill>
                <a:schemeClr val="accent1"/>
              </a:solidFill>
            </a:endParaRPr>
          </a:p>
        </p:txBody>
      </p:sp>
      <p:sp>
        <p:nvSpPr>
          <p:cNvPr id="13" name="Picture Placeholder 12">
            <a:extLst>
              <a:ext uri="{FF2B5EF4-FFF2-40B4-BE49-F238E27FC236}">
                <a16:creationId xmlns:a16="http://schemas.microsoft.com/office/drawing/2014/main" id="{1F840A56-6BA9-8FE9-4544-1F2426DC0701}"/>
              </a:ext>
            </a:extLst>
          </p:cNvPr>
          <p:cNvSpPr>
            <a:spLocks noGrp="1"/>
          </p:cNvSpPr>
          <p:nvPr>
            <p:ph type="pic" sz="quarter" idx="10" hasCustomPrompt="1"/>
          </p:nvPr>
        </p:nvSpPr>
        <p:spPr>
          <a:xfrm>
            <a:off x="6972723" y="1231176"/>
            <a:ext cx="5215467" cy="2743200"/>
          </a:xfrm>
          <a:solidFill>
            <a:schemeClr val="bg1">
              <a:lumMod val="75000"/>
            </a:schemeClr>
          </a:solidFill>
        </p:spPr>
        <p:txBody>
          <a:bodyPr tIns="182880"/>
          <a:lstStyle>
            <a:lvl1pPr marL="0" indent="0" algn="ctr">
              <a:buFontTx/>
              <a:buNone/>
              <a:defRPr/>
            </a:lvl1pPr>
          </a:lstStyle>
          <a:p>
            <a:r>
              <a:rPr lang="en-US" dirty="0"/>
              <a:t>Click icon to insert an image</a:t>
            </a:r>
          </a:p>
        </p:txBody>
      </p:sp>
      <p:sp>
        <p:nvSpPr>
          <p:cNvPr id="3" name="Subtitle 2"/>
          <p:cNvSpPr>
            <a:spLocks noGrp="1"/>
          </p:cNvSpPr>
          <p:nvPr>
            <p:ph type="subTitle" idx="1" hasCustomPrompt="1"/>
          </p:nvPr>
        </p:nvSpPr>
        <p:spPr>
          <a:xfrm>
            <a:off x="618069" y="324610"/>
            <a:ext cx="3416048" cy="894591"/>
          </a:xfrm>
          <a:prstGeom prst="rect">
            <a:avLst/>
          </a:prstGeom>
        </p:spPr>
        <p:txBody>
          <a:bodyPr anchor="ctr" anchorCtr="0">
            <a:noAutofit/>
          </a:bodyPr>
          <a:lstStyle>
            <a:lvl1pPr marL="0" indent="0" algn="l">
              <a:buNone/>
              <a:defRPr sz="2133" b="1" cap="all" baseline="0">
                <a:solidFill>
                  <a:schemeClr val="bg1"/>
                </a:solidFill>
                <a:latin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MONTH DAY, YEAR</a:t>
            </a:r>
          </a:p>
        </p:txBody>
      </p:sp>
      <p:sp>
        <p:nvSpPr>
          <p:cNvPr id="14" name="Text Placeholder 9">
            <a:extLst>
              <a:ext uri="{FF2B5EF4-FFF2-40B4-BE49-F238E27FC236}">
                <a16:creationId xmlns:a16="http://schemas.microsoft.com/office/drawing/2014/main" id="{1B8C1237-9E9A-A9B9-D997-F971E7E403B5}"/>
              </a:ext>
            </a:extLst>
          </p:cNvPr>
          <p:cNvSpPr>
            <a:spLocks noGrp="1"/>
          </p:cNvSpPr>
          <p:nvPr>
            <p:ph type="body" sz="quarter" idx="17" hasCustomPrompt="1"/>
          </p:nvPr>
        </p:nvSpPr>
        <p:spPr>
          <a:xfrm>
            <a:off x="626535" y="4306027"/>
            <a:ext cx="3590495" cy="393700"/>
          </a:xfrm>
        </p:spPr>
        <p:txBody>
          <a:bodyPr lIns="0" bIns="0" anchor="b">
            <a:normAutofit/>
          </a:bodyPr>
          <a:lstStyle>
            <a:lvl1pPr marL="0" indent="0">
              <a:spcBef>
                <a:spcPts val="0"/>
              </a:spcBef>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15" name="Text Placeholder 45">
            <a:extLst>
              <a:ext uri="{FF2B5EF4-FFF2-40B4-BE49-F238E27FC236}">
                <a16:creationId xmlns:a16="http://schemas.microsoft.com/office/drawing/2014/main" id="{F23F5504-504E-35E3-02E6-1E4869CD6AFC}"/>
              </a:ext>
            </a:extLst>
          </p:cNvPr>
          <p:cNvSpPr>
            <a:spLocks noGrp="1"/>
          </p:cNvSpPr>
          <p:nvPr>
            <p:ph type="body" sz="quarter" idx="18" hasCustomPrompt="1"/>
          </p:nvPr>
        </p:nvSpPr>
        <p:spPr>
          <a:xfrm>
            <a:off x="626535" y="4711703"/>
            <a:ext cx="3590495" cy="914400"/>
          </a:xfrm>
        </p:spPr>
        <p:txBody>
          <a:bodyPr lIns="0">
            <a:normAutofit/>
          </a:bodyPr>
          <a:lstStyle>
            <a:lvl1pPr marL="0" indent="0">
              <a:lnSpc>
                <a:spcPct val="95000"/>
              </a:lnSpc>
              <a:spcBef>
                <a:spcPts val="0"/>
              </a:spcBef>
              <a:buNone/>
              <a:defRPr sz="1867">
                <a:solidFill>
                  <a:schemeClr val="bg1"/>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16" name="Text Placeholder 9">
            <a:extLst>
              <a:ext uri="{FF2B5EF4-FFF2-40B4-BE49-F238E27FC236}">
                <a16:creationId xmlns:a16="http://schemas.microsoft.com/office/drawing/2014/main" id="{864C7D51-4165-B55A-4253-6B2637C720C5}"/>
              </a:ext>
            </a:extLst>
          </p:cNvPr>
          <p:cNvSpPr>
            <a:spLocks noGrp="1"/>
          </p:cNvSpPr>
          <p:nvPr>
            <p:ph type="body" sz="quarter" idx="19" hasCustomPrompt="1"/>
          </p:nvPr>
        </p:nvSpPr>
        <p:spPr>
          <a:xfrm>
            <a:off x="4392382" y="4306027"/>
            <a:ext cx="3590495" cy="393700"/>
          </a:xfrm>
        </p:spPr>
        <p:txBody>
          <a:bodyPr lIns="0" bIns="0" anchor="b">
            <a:normAutofit/>
          </a:bodyPr>
          <a:lstStyle>
            <a:lvl1pPr marL="0" indent="0">
              <a:spcBef>
                <a:spcPts val="0"/>
              </a:spcBef>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17" name="Text Placeholder 45">
            <a:extLst>
              <a:ext uri="{FF2B5EF4-FFF2-40B4-BE49-F238E27FC236}">
                <a16:creationId xmlns:a16="http://schemas.microsoft.com/office/drawing/2014/main" id="{F0DE6988-954D-993F-40F1-7BB0D8A8E065}"/>
              </a:ext>
            </a:extLst>
          </p:cNvPr>
          <p:cNvSpPr>
            <a:spLocks noGrp="1"/>
          </p:cNvSpPr>
          <p:nvPr>
            <p:ph type="body" sz="quarter" idx="20" hasCustomPrompt="1"/>
          </p:nvPr>
        </p:nvSpPr>
        <p:spPr>
          <a:xfrm>
            <a:off x="4392382" y="4711703"/>
            <a:ext cx="3590495" cy="914400"/>
          </a:xfrm>
        </p:spPr>
        <p:txBody>
          <a:bodyPr lIns="0">
            <a:normAutofit/>
          </a:bodyPr>
          <a:lstStyle>
            <a:lvl1pPr marL="0" indent="0">
              <a:lnSpc>
                <a:spcPct val="95000"/>
              </a:lnSpc>
              <a:spcBef>
                <a:spcPts val="0"/>
              </a:spcBef>
              <a:buNone/>
              <a:defRPr sz="1867">
                <a:solidFill>
                  <a:schemeClr val="bg1"/>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18" name="Text Placeholder 9">
            <a:extLst>
              <a:ext uri="{FF2B5EF4-FFF2-40B4-BE49-F238E27FC236}">
                <a16:creationId xmlns:a16="http://schemas.microsoft.com/office/drawing/2014/main" id="{5BBA2D86-84B3-B15A-ACC9-771B8BA77913}"/>
              </a:ext>
            </a:extLst>
          </p:cNvPr>
          <p:cNvSpPr>
            <a:spLocks noGrp="1"/>
          </p:cNvSpPr>
          <p:nvPr>
            <p:ph type="body" sz="quarter" idx="21" hasCustomPrompt="1"/>
          </p:nvPr>
        </p:nvSpPr>
        <p:spPr>
          <a:xfrm>
            <a:off x="8158229" y="4306027"/>
            <a:ext cx="3590495" cy="393700"/>
          </a:xfrm>
        </p:spPr>
        <p:txBody>
          <a:bodyPr lIns="0" bIns="0" anchor="b">
            <a:normAutofit/>
          </a:bodyPr>
          <a:lstStyle>
            <a:lvl1pPr marL="0" indent="0">
              <a:spcBef>
                <a:spcPts val="0"/>
              </a:spcBef>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19" name="Text Placeholder 45">
            <a:extLst>
              <a:ext uri="{FF2B5EF4-FFF2-40B4-BE49-F238E27FC236}">
                <a16:creationId xmlns:a16="http://schemas.microsoft.com/office/drawing/2014/main" id="{9F09511A-BF35-DDA5-9473-7AD4769E5BDE}"/>
              </a:ext>
            </a:extLst>
          </p:cNvPr>
          <p:cNvSpPr>
            <a:spLocks noGrp="1"/>
          </p:cNvSpPr>
          <p:nvPr>
            <p:ph type="body" sz="quarter" idx="22" hasCustomPrompt="1"/>
          </p:nvPr>
        </p:nvSpPr>
        <p:spPr>
          <a:xfrm>
            <a:off x="8158229" y="4711703"/>
            <a:ext cx="3590495" cy="914400"/>
          </a:xfrm>
        </p:spPr>
        <p:txBody>
          <a:bodyPr lIns="0">
            <a:normAutofit/>
          </a:bodyPr>
          <a:lstStyle>
            <a:lvl1pPr marL="0" indent="0">
              <a:lnSpc>
                <a:spcPct val="95000"/>
              </a:lnSpc>
              <a:spcBef>
                <a:spcPts val="0"/>
              </a:spcBef>
              <a:buNone/>
              <a:defRPr sz="1867">
                <a:solidFill>
                  <a:schemeClr val="bg1"/>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pic>
        <p:nvPicPr>
          <p:cNvPr id="4" name="Graphic 3">
            <a:extLst>
              <a:ext uri="{FF2B5EF4-FFF2-40B4-BE49-F238E27FC236}">
                <a16:creationId xmlns:a16="http://schemas.microsoft.com/office/drawing/2014/main" id="{8BAE1B9C-9775-275D-D178-3530307A7E87}"/>
              </a:ext>
            </a:extLst>
          </p:cNvPr>
          <p:cNvPicPr>
            <a:picLocks noChangeAspect="1"/>
          </p:cNvPicPr>
          <p:nvPr/>
        </p:nvPicPr>
        <p:blipFill>
          <a:blip r:embed="rId6"/>
          <a:srcRect/>
          <a:stretch/>
        </p:blipFill>
        <p:spPr>
          <a:xfrm>
            <a:off x="8158228" y="6028176"/>
            <a:ext cx="3805109" cy="849355"/>
          </a:xfrm>
          <a:prstGeom prst="rect">
            <a:avLst/>
          </a:prstGeom>
        </p:spPr>
      </p:pic>
    </p:spTree>
    <p:extLst>
      <p:ext uri="{BB962C8B-B14F-4D97-AF65-F5344CB8AC3E}">
        <p14:creationId xmlns:p14="http://schemas.microsoft.com/office/powerpoint/2010/main" val="35807428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Subtitle: 4 block big ide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CB122-5B65-991A-2FDE-AF2758034EBF}"/>
              </a:ext>
            </a:extLst>
          </p:cNvPr>
          <p:cNvSpPr>
            <a:spLocks noGrp="1"/>
          </p:cNvSpPr>
          <p:nvPr>
            <p:ph type="title" hasCustomPrompt="1"/>
          </p:nvPr>
        </p:nvSpPr>
        <p:spPr/>
        <p:txBody>
          <a:bodyPr/>
          <a:lstStyle>
            <a:lvl1pPr marL="0" marR="0" indent="0" algn="l" defTabSz="914377" rtl="0" eaLnBrk="1" fontAlgn="auto" latinLnBrk="0" hangingPunct="1">
              <a:lnSpc>
                <a:spcPct val="90000"/>
              </a:lnSpc>
              <a:spcBef>
                <a:spcPct val="0"/>
              </a:spcBef>
              <a:spcAft>
                <a:spcPts val="0"/>
              </a:spcAft>
              <a:buClrTx/>
              <a:buSzTx/>
              <a:buFontTx/>
              <a:buNone/>
              <a:tabLst/>
              <a:defRPr/>
            </a:lvl1pPr>
          </a:lstStyle>
          <a:p>
            <a:r>
              <a:rPr lang="en-US" dirty="0"/>
              <a:t>BASIC CONTENT SLIDE</a:t>
            </a:r>
            <a:br>
              <a:rPr lang="en-US" dirty="0"/>
            </a:br>
            <a:r>
              <a:rPr lang="en-US" dirty="0"/>
              <a:t>one or two lines for headline</a:t>
            </a:r>
          </a:p>
        </p:txBody>
      </p:sp>
      <p:sp>
        <p:nvSpPr>
          <p:cNvPr id="3" name="Slide Number Placeholder 2">
            <a:extLst>
              <a:ext uri="{FF2B5EF4-FFF2-40B4-BE49-F238E27FC236}">
                <a16:creationId xmlns:a16="http://schemas.microsoft.com/office/drawing/2014/main" id="{3DD784A4-5319-59E0-E107-C337A45DEF92}"/>
              </a:ext>
            </a:extLst>
          </p:cNvPr>
          <p:cNvSpPr>
            <a:spLocks noGrp="1"/>
          </p:cNvSpPr>
          <p:nvPr>
            <p:ph type="sldNum" sz="quarter" idx="10"/>
          </p:nvPr>
        </p:nvSpPr>
        <p:spPr/>
        <p:txBody>
          <a:bodyPr/>
          <a:lstStyle/>
          <a:p>
            <a:fld id="{9285C2EB-6632-4D7D-AAEC-4ECF3B655FFF}" type="slidenum">
              <a:rPr lang="en-US" smtClean="0"/>
              <a:t>‹#›</a:t>
            </a:fld>
            <a:endParaRPr lang="en-US"/>
          </a:p>
        </p:txBody>
      </p:sp>
      <p:sp>
        <p:nvSpPr>
          <p:cNvPr id="4" name="Text Placeholder 15">
            <a:extLst>
              <a:ext uri="{FF2B5EF4-FFF2-40B4-BE49-F238E27FC236}">
                <a16:creationId xmlns:a16="http://schemas.microsoft.com/office/drawing/2014/main" id="{C70634C6-3CF5-6F27-C809-D042DA00CCA7}"/>
              </a:ext>
            </a:extLst>
          </p:cNvPr>
          <p:cNvSpPr>
            <a:spLocks noGrp="1"/>
          </p:cNvSpPr>
          <p:nvPr>
            <p:ph type="body" sz="quarter" idx="13" hasCustomPrompt="1"/>
          </p:nvPr>
        </p:nvSpPr>
        <p:spPr>
          <a:xfrm>
            <a:off x="609600" y="1325033"/>
            <a:ext cx="11176000" cy="584200"/>
          </a:xfrm>
        </p:spPr>
        <p:txBody>
          <a:bodyPr>
            <a:noAutofit/>
          </a:bodyPr>
          <a:lstStyle>
            <a:lvl1pPr marL="0" indent="0">
              <a:buNone/>
              <a:defRPr sz="2667" b="1" i="0" baseline="0">
                <a:solidFill>
                  <a:schemeClr val="accent2"/>
                </a:solidFill>
                <a:latin typeface="Arial" panose="020B0604020202020204" pitchFamily="34" charset="0"/>
              </a:defRPr>
            </a:lvl1pPr>
          </a:lstStyle>
          <a:p>
            <a:pPr lvl="0"/>
            <a:r>
              <a:rPr lang="en-US" dirty="0"/>
              <a:t>Slide subtitle sentence case. Optional: delete as needed</a:t>
            </a:r>
          </a:p>
        </p:txBody>
      </p:sp>
      <p:sp>
        <p:nvSpPr>
          <p:cNvPr id="8" name="Text Placeholder 5">
            <a:extLst>
              <a:ext uri="{FF2B5EF4-FFF2-40B4-BE49-F238E27FC236}">
                <a16:creationId xmlns:a16="http://schemas.microsoft.com/office/drawing/2014/main" id="{E51BF1D2-8C7B-AE42-B2C5-BF7A4CD559B5}"/>
              </a:ext>
            </a:extLst>
          </p:cNvPr>
          <p:cNvSpPr>
            <a:spLocks noGrp="1"/>
          </p:cNvSpPr>
          <p:nvPr>
            <p:ph type="body" sz="quarter" idx="16" hasCustomPrompt="1"/>
          </p:nvPr>
        </p:nvSpPr>
        <p:spPr>
          <a:xfrm>
            <a:off x="1092837" y="2209797"/>
            <a:ext cx="4964157" cy="1901952"/>
          </a:xfrm>
          <a:solidFill>
            <a:schemeClr val="tx2"/>
          </a:solidFill>
        </p:spPr>
        <p:txBody>
          <a:bodyPr lIns="182880" tIns="182880" rIns="91440" bIns="91440" anchor="t" anchorCtr="0">
            <a:noAutofit/>
          </a:bodyPr>
          <a:lstStyle>
            <a:lvl1pPr marL="0" indent="0">
              <a:buNone/>
              <a:defRPr sz="3200"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Big idea/Topic</a:t>
            </a:r>
          </a:p>
        </p:txBody>
      </p:sp>
      <p:sp>
        <p:nvSpPr>
          <p:cNvPr id="9" name="Text Placeholder 5">
            <a:extLst>
              <a:ext uri="{FF2B5EF4-FFF2-40B4-BE49-F238E27FC236}">
                <a16:creationId xmlns:a16="http://schemas.microsoft.com/office/drawing/2014/main" id="{9CC8EC55-CB52-3EB0-0CD2-2FD334FE87CE}"/>
              </a:ext>
            </a:extLst>
          </p:cNvPr>
          <p:cNvSpPr>
            <a:spLocks noGrp="1"/>
          </p:cNvSpPr>
          <p:nvPr>
            <p:ph type="body" sz="quarter" idx="17" hasCustomPrompt="1"/>
          </p:nvPr>
        </p:nvSpPr>
        <p:spPr>
          <a:xfrm>
            <a:off x="6174851" y="2209799"/>
            <a:ext cx="4964157" cy="1901952"/>
          </a:xfrm>
          <a:solidFill>
            <a:schemeClr val="tx2"/>
          </a:solidFill>
        </p:spPr>
        <p:txBody>
          <a:bodyPr lIns="182880" tIns="182880" rIns="91440" bIns="91440" anchor="t" anchorCtr="0">
            <a:noAutofit/>
          </a:bodyPr>
          <a:lstStyle>
            <a:lvl1pPr marL="0" indent="0">
              <a:buNone/>
              <a:defRPr sz="3200"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Big idea/Topic</a:t>
            </a:r>
          </a:p>
        </p:txBody>
      </p:sp>
      <p:sp>
        <p:nvSpPr>
          <p:cNvPr id="11" name="Text Placeholder 5">
            <a:extLst>
              <a:ext uri="{FF2B5EF4-FFF2-40B4-BE49-F238E27FC236}">
                <a16:creationId xmlns:a16="http://schemas.microsoft.com/office/drawing/2014/main" id="{74492F8F-BB13-4522-9262-D3D4E3E35851}"/>
              </a:ext>
            </a:extLst>
          </p:cNvPr>
          <p:cNvSpPr>
            <a:spLocks noGrp="1"/>
          </p:cNvSpPr>
          <p:nvPr>
            <p:ph type="body" sz="quarter" idx="18" hasCustomPrompt="1"/>
          </p:nvPr>
        </p:nvSpPr>
        <p:spPr>
          <a:xfrm>
            <a:off x="1092837" y="4233041"/>
            <a:ext cx="4964157" cy="1901952"/>
          </a:xfrm>
          <a:solidFill>
            <a:schemeClr val="tx2"/>
          </a:solidFill>
        </p:spPr>
        <p:txBody>
          <a:bodyPr lIns="182880" tIns="182880" rIns="91440" bIns="91440" anchor="t" anchorCtr="0">
            <a:noAutofit/>
          </a:bodyPr>
          <a:lstStyle>
            <a:lvl1pPr marL="0" indent="0">
              <a:buNone/>
              <a:defRPr sz="3200"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Big idea/Topic</a:t>
            </a:r>
          </a:p>
        </p:txBody>
      </p:sp>
      <p:sp>
        <p:nvSpPr>
          <p:cNvPr id="12" name="Text Placeholder 5">
            <a:extLst>
              <a:ext uri="{FF2B5EF4-FFF2-40B4-BE49-F238E27FC236}">
                <a16:creationId xmlns:a16="http://schemas.microsoft.com/office/drawing/2014/main" id="{59A5E982-F2D5-FC63-C9EC-95A25009EEB2}"/>
              </a:ext>
            </a:extLst>
          </p:cNvPr>
          <p:cNvSpPr>
            <a:spLocks noGrp="1"/>
          </p:cNvSpPr>
          <p:nvPr>
            <p:ph type="body" sz="quarter" idx="19" hasCustomPrompt="1"/>
          </p:nvPr>
        </p:nvSpPr>
        <p:spPr>
          <a:xfrm>
            <a:off x="6174851" y="4233041"/>
            <a:ext cx="4964157" cy="1901952"/>
          </a:xfrm>
          <a:solidFill>
            <a:schemeClr val="tx2"/>
          </a:solidFill>
        </p:spPr>
        <p:txBody>
          <a:bodyPr lIns="182880" tIns="182880" rIns="91440" bIns="91440" anchor="t" anchorCtr="0">
            <a:noAutofit/>
          </a:bodyPr>
          <a:lstStyle>
            <a:lvl1pPr marL="0" indent="0">
              <a:buNone/>
              <a:defRPr sz="3200"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Big idea/Topic</a:t>
            </a:r>
          </a:p>
        </p:txBody>
      </p:sp>
    </p:spTree>
    <p:extLst>
      <p:ext uri="{BB962C8B-B14F-4D97-AF65-F5344CB8AC3E}">
        <p14:creationId xmlns:p14="http://schemas.microsoft.com/office/powerpoint/2010/main" val="20076946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Subtitle: 3 column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CB122-5B65-991A-2FDE-AF2758034EBF}"/>
              </a:ext>
            </a:extLst>
          </p:cNvPr>
          <p:cNvSpPr>
            <a:spLocks noGrp="1"/>
          </p:cNvSpPr>
          <p:nvPr>
            <p:ph type="title" hasCustomPrompt="1"/>
          </p:nvPr>
        </p:nvSpPr>
        <p:spPr/>
        <p:txBody>
          <a:bodyPr/>
          <a:lstStyle>
            <a:lvl1pPr marL="0" marR="0" indent="0" algn="l" defTabSz="914377" rtl="0" eaLnBrk="1" fontAlgn="auto" latinLnBrk="0" hangingPunct="1">
              <a:lnSpc>
                <a:spcPct val="90000"/>
              </a:lnSpc>
              <a:spcBef>
                <a:spcPct val="0"/>
              </a:spcBef>
              <a:spcAft>
                <a:spcPts val="0"/>
              </a:spcAft>
              <a:buClrTx/>
              <a:buSzTx/>
              <a:buFontTx/>
              <a:buNone/>
              <a:tabLst/>
              <a:defRPr/>
            </a:lvl1pPr>
          </a:lstStyle>
          <a:p>
            <a:r>
              <a:rPr lang="en-US" dirty="0"/>
              <a:t>BASIC CONTENT SLIDE</a:t>
            </a:r>
            <a:br>
              <a:rPr lang="en-US" dirty="0"/>
            </a:br>
            <a:r>
              <a:rPr lang="en-US" dirty="0"/>
              <a:t>one or two lines for headline</a:t>
            </a:r>
          </a:p>
        </p:txBody>
      </p:sp>
      <p:sp>
        <p:nvSpPr>
          <p:cNvPr id="3" name="Slide Number Placeholder 2">
            <a:extLst>
              <a:ext uri="{FF2B5EF4-FFF2-40B4-BE49-F238E27FC236}">
                <a16:creationId xmlns:a16="http://schemas.microsoft.com/office/drawing/2014/main" id="{3DD784A4-5319-59E0-E107-C337A45DEF92}"/>
              </a:ext>
            </a:extLst>
          </p:cNvPr>
          <p:cNvSpPr>
            <a:spLocks noGrp="1"/>
          </p:cNvSpPr>
          <p:nvPr>
            <p:ph type="sldNum" sz="quarter" idx="10"/>
          </p:nvPr>
        </p:nvSpPr>
        <p:spPr/>
        <p:txBody>
          <a:bodyPr/>
          <a:lstStyle/>
          <a:p>
            <a:fld id="{9285C2EB-6632-4D7D-AAEC-4ECF3B655FFF}" type="slidenum">
              <a:rPr lang="en-US" smtClean="0"/>
              <a:t>‹#›</a:t>
            </a:fld>
            <a:endParaRPr lang="en-US"/>
          </a:p>
        </p:txBody>
      </p:sp>
      <p:sp>
        <p:nvSpPr>
          <p:cNvPr id="4" name="Text Placeholder 15">
            <a:extLst>
              <a:ext uri="{FF2B5EF4-FFF2-40B4-BE49-F238E27FC236}">
                <a16:creationId xmlns:a16="http://schemas.microsoft.com/office/drawing/2014/main" id="{C70634C6-3CF5-6F27-C809-D042DA00CCA7}"/>
              </a:ext>
            </a:extLst>
          </p:cNvPr>
          <p:cNvSpPr>
            <a:spLocks noGrp="1"/>
          </p:cNvSpPr>
          <p:nvPr>
            <p:ph type="body" sz="quarter" idx="13" hasCustomPrompt="1"/>
          </p:nvPr>
        </p:nvSpPr>
        <p:spPr>
          <a:xfrm>
            <a:off x="609600" y="1325033"/>
            <a:ext cx="11176000" cy="584200"/>
          </a:xfrm>
        </p:spPr>
        <p:txBody>
          <a:bodyPr>
            <a:noAutofit/>
          </a:bodyPr>
          <a:lstStyle>
            <a:lvl1pPr marL="0" indent="0">
              <a:buNone/>
              <a:defRPr sz="2667" b="1" i="0" baseline="0">
                <a:solidFill>
                  <a:schemeClr val="accent2"/>
                </a:solidFill>
                <a:latin typeface="Arial" panose="020B0604020202020204" pitchFamily="34" charset="0"/>
              </a:defRPr>
            </a:lvl1pPr>
          </a:lstStyle>
          <a:p>
            <a:pPr lvl="0"/>
            <a:r>
              <a:rPr lang="en-US" dirty="0"/>
              <a:t>Slide subtitle sentence case. Optional: delete as needed</a:t>
            </a:r>
          </a:p>
        </p:txBody>
      </p:sp>
      <p:sp>
        <p:nvSpPr>
          <p:cNvPr id="6" name="Text Placeholder 5">
            <a:extLst>
              <a:ext uri="{FF2B5EF4-FFF2-40B4-BE49-F238E27FC236}">
                <a16:creationId xmlns:a16="http://schemas.microsoft.com/office/drawing/2014/main" id="{6FC0DE28-2C3E-0EAF-93C5-37D6D8C0CD54}"/>
              </a:ext>
            </a:extLst>
          </p:cNvPr>
          <p:cNvSpPr>
            <a:spLocks noGrp="1"/>
          </p:cNvSpPr>
          <p:nvPr>
            <p:ph type="body" sz="quarter" idx="14"/>
          </p:nvPr>
        </p:nvSpPr>
        <p:spPr>
          <a:xfrm>
            <a:off x="609599" y="4948768"/>
            <a:ext cx="3572931" cy="1325033"/>
          </a:xfrm>
          <a:noFill/>
        </p:spPr>
        <p:txBody>
          <a:bodyPr lIns="0" tIns="91440" rIns="45720" bIns="45720">
            <a:normAutofit/>
          </a:bodyPr>
          <a:lstStyle>
            <a:lvl1pPr>
              <a:defRPr sz="1867"/>
            </a:lvl1pPr>
            <a:lvl2pPr>
              <a:defRPr sz="1867"/>
            </a:lvl2pPr>
            <a:lvl3pPr>
              <a:defRPr sz="2133"/>
            </a:lvl3pPr>
            <a:lvl4pPr>
              <a:defRPr sz="2133"/>
            </a:lvl4pPr>
            <a:lvl5pPr>
              <a:defRPr sz="2133"/>
            </a:lvl5pPr>
          </a:lstStyle>
          <a:p>
            <a:pPr lvl="0"/>
            <a:r>
              <a:rPr lang="en-US"/>
              <a:t>Click to edit Master text styles</a:t>
            </a:r>
          </a:p>
        </p:txBody>
      </p:sp>
      <p:sp>
        <p:nvSpPr>
          <p:cNvPr id="7" name="Text Placeholder 5">
            <a:extLst>
              <a:ext uri="{FF2B5EF4-FFF2-40B4-BE49-F238E27FC236}">
                <a16:creationId xmlns:a16="http://schemas.microsoft.com/office/drawing/2014/main" id="{27E01C83-966B-62F9-D4BF-6F48E204A567}"/>
              </a:ext>
            </a:extLst>
          </p:cNvPr>
          <p:cNvSpPr>
            <a:spLocks noGrp="1"/>
          </p:cNvSpPr>
          <p:nvPr>
            <p:ph type="body" sz="quarter" idx="15"/>
          </p:nvPr>
        </p:nvSpPr>
        <p:spPr>
          <a:xfrm>
            <a:off x="4403933" y="4948768"/>
            <a:ext cx="3572927" cy="1325033"/>
          </a:xfrm>
          <a:noFill/>
        </p:spPr>
        <p:txBody>
          <a:bodyPr lIns="0" tIns="91440" rIns="45720" bIns="45720">
            <a:normAutofit/>
          </a:bodyPr>
          <a:lstStyle>
            <a:lvl1pPr>
              <a:defRPr sz="1867"/>
            </a:lvl1pPr>
            <a:lvl2pPr>
              <a:defRPr sz="1867"/>
            </a:lvl2pPr>
            <a:lvl3pPr>
              <a:defRPr sz="2133"/>
            </a:lvl3pPr>
            <a:lvl4pPr>
              <a:defRPr sz="2133"/>
            </a:lvl4pPr>
            <a:lvl5pPr>
              <a:defRPr sz="2133"/>
            </a:lvl5pPr>
          </a:lstStyle>
          <a:p>
            <a:pPr lvl="0"/>
            <a:r>
              <a:rPr lang="en-US"/>
              <a:t>Click to edit Master text styles</a:t>
            </a:r>
          </a:p>
        </p:txBody>
      </p:sp>
      <p:sp>
        <p:nvSpPr>
          <p:cNvPr id="5" name="Text Placeholder 5">
            <a:extLst>
              <a:ext uri="{FF2B5EF4-FFF2-40B4-BE49-F238E27FC236}">
                <a16:creationId xmlns:a16="http://schemas.microsoft.com/office/drawing/2014/main" id="{AD342F2D-DDFA-2AD9-2E71-9106C802294F}"/>
              </a:ext>
            </a:extLst>
          </p:cNvPr>
          <p:cNvSpPr>
            <a:spLocks noGrp="1"/>
          </p:cNvSpPr>
          <p:nvPr>
            <p:ph type="body" sz="quarter" idx="18"/>
          </p:nvPr>
        </p:nvSpPr>
        <p:spPr>
          <a:xfrm>
            <a:off x="8212667" y="4948768"/>
            <a:ext cx="3572933" cy="1325033"/>
          </a:xfrm>
          <a:noFill/>
        </p:spPr>
        <p:txBody>
          <a:bodyPr lIns="0" tIns="91440" rIns="45720" bIns="45720">
            <a:normAutofit/>
          </a:bodyPr>
          <a:lstStyle>
            <a:lvl1pPr>
              <a:defRPr sz="1867"/>
            </a:lvl1pPr>
            <a:lvl2pPr>
              <a:defRPr sz="1867"/>
            </a:lvl2pPr>
            <a:lvl3pPr>
              <a:defRPr sz="2133"/>
            </a:lvl3pPr>
            <a:lvl4pPr>
              <a:defRPr sz="2133"/>
            </a:lvl4pPr>
            <a:lvl5pPr>
              <a:defRPr sz="2133"/>
            </a:lvl5pPr>
          </a:lstStyle>
          <a:p>
            <a:pPr lvl="0"/>
            <a:r>
              <a:rPr lang="en-US"/>
              <a:t>Click to edit Master text styles</a:t>
            </a:r>
          </a:p>
        </p:txBody>
      </p:sp>
      <p:sp>
        <p:nvSpPr>
          <p:cNvPr id="14" name="Picture Placeholder 13">
            <a:extLst>
              <a:ext uri="{FF2B5EF4-FFF2-40B4-BE49-F238E27FC236}">
                <a16:creationId xmlns:a16="http://schemas.microsoft.com/office/drawing/2014/main" id="{2117CC75-B838-68D6-2E0E-876246E59A71}"/>
              </a:ext>
            </a:extLst>
          </p:cNvPr>
          <p:cNvSpPr>
            <a:spLocks noGrp="1"/>
          </p:cNvSpPr>
          <p:nvPr>
            <p:ph type="pic" sz="quarter" idx="19"/>
          </p:nvPr>
        </p:nvSpPr>
        <p:spPr>
          <a:xfrm>
            <a:off x="609599" y="2209799"/>
            <a:ext cx="3572933" cy="2738967"/>
          </a:xfrm>
          <a:solidFill>
            <a:schemeClr val="bg1">
              <a:lumMod val="75000"/>
            </a:schemeClr>
          </a:solidFill>
        </p:spPr>
        <p:txBody>
          <a:bodyPr tIns="365760"/>
          <a:lstStyle>
            <a:lvl1pPr marL="0" indent="0" algn="ctr">
              <a:buFontTx/>
              <a:buNone/>
              <a:defRPr/>
            </a:lvl1pPr>
          </a:lstStyle>
          <a:p>
            <a:r>
              <a:rPr lang="en-US"/>
              <a:t>Click icon to add picture</a:t>
            </a:r>
          </a:p>
        </p:txBody>
      </p:sp>
      <p:sp>
        <p:nvSpPr>
          <p:cNvPr id="15" name="Picture Placeholder 13">
            <a:extLst>
              <a:ext uri="{FF2B5EF4-FFF2-40B4-BE49-F238E27FC236}">
                <a16:creationId xmlns:a16="http://schemas.microsoft.com/office/drawing/2014/main" id="{44614E93-F67D-FFB0-1593-0C05E96A4FFD}"/>
              </a:ext>
            </a:extLst>
          </p:cNvPr>
          <p:cNvSpPr>
            <a:spLocks noGrp="1"/>
          </p:cNvSpPr>
          <p:nvPr>
            <p:ph type="pic" sz="quarter" idx="20"/>
          </p:nvPr>
        </p:nvSpPr>
        <p:spPr>
          <a:xfrm>
            <a:off x="4403934" y="2209799"/>
            <a:ext cx="3572933" cy="2738967"/>
          </a:xfrm>
          <a:solidFill>
            <a:schemeClr val="bg1">
              <a:lumMod val="75000"/>
            </a:schemeClr>
          </a:solidFill>
        </p:spPr>
        <p:txBody>
          <a:bodyPr tIns="365760"/>
          <a:lstStyle>
            <a:lvl1pPr marL="0" indent="0" algn="ctr">
              <a:buFontTx/>
              <a:buNone/>
              <a:defRPr/>
            </a:lvl1pPr>
          </a:lstStyle>
          <a:p>
            <a:r>
              <a:rPr lang="en-US"/>
              <a:t>Click icon to add picture</a:t>
            </a:r>
          </a:p>
        </p:txBody>
      </p:sp>
      <p:sp>
        <p:nvSpPr>
          <p:cNvPr id="16" name="Picture Placeholder 13">
            <a:extLst>
              <a:ext uri="{FF2B5EF4-FFF2-40B4-BE49-F238E27FC236}">
                <a16:creationId xmlns:a16="http://schemas.microsoft.com/office/drawing/2014/main" id="{FF202DA5-E559-E016-1658-76A0FFD0A7A9}"/>
              </a:ext>
            </a:extLst>
          </p:cNvPr>
          <p:cNvSpPr>
            <a:spLocks noGrp="1"/>
          </p:cNvSpPr>
          <p:nvPr>
            <p:ph type="pic" sz="quarter" idx="21"/>
          </p:nvPr>
        </p:nvSpPr>
        <p:spPr>
          <a:xfrm>
            <a:off x="8212667" y="2209799"/>
            <a:ext cx="3572933" cy="2738967"/>
          </a:xfrm>
          <a:solidFill>
            <a:schemeClr val="bg1">
              <a:lumMod val="75000"/>
            </a:schemeClr>
          </a:solidFill>
        </p:spPr>
        <p:txBody>
          <a:bodyPr tIns="365760"/>
          <a:lstStyle>
            <a:lvl1pPr marL="0" indent="0" algn="ctr">
              <a:buFontTx/>
              <a:buNone/>
              <a:defRPr/>
            </a:lvl1pPr>
          </a:lstStyle>
          <a:p>
            <a:r>
              <a:rPr lang="en-US"/>
              <a:t>Click icon to add picture</a:t>
            </a:r>
          </a:p>
        </p:txBody>
      </p:sp>
      <p:cxnSp>
        <p:nvCxnSpPr>
          <p:cNvPr id="18" name="Straight Connector 17">
            <a:extLst>
              <a:ext uri="{FF2B5EF4-FFF2-40B4-BE49-F238E27FC236}">
                <a16:creationId xmlns:a16="http://schemas.microsoft.com/office/drawing/2014/main" id="{B59A614F-1746-5E7E-6E40-C0C352E3B87C}"/>
              </a:ext>
            </a:extLst>
          </p:cNvPr>
          <p:cNvCxnSpPr/>
          <p:nvPr/>
        </p:nvCxnSpPr>
        <p:spPr>
          <a:xfrm>
            <a:off x="4293232" y="2028202"/>
            <a:ext cx="0" cy="4364053"/>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F24D771-DA9F-AFF7-8014-770E6875CD71}"/>
              </a:ext>
            </a:extLst>
          </p:cNvPr>
          <p:cNvCxnSpPr/>
          <p:nvPr/>
        </p:nvCxnSpPr>
        <p:spPr>
          <a:xfrm>
            <a:off x="8104659" y="2028202"/>
            <a:ext cx="0" cy="4364053"/>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1180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5" name="Media Placeholder 4">
            <a:extLst>
              <a:ext uri="{FF2B5EF4-FFF2-40B4-BE49-F238E27FC236}">
                <a16:creationId xmlns:a16="http://schemas.microsoft.com/office/drawing/2014/main" id="{4BDB185A-767C-30D3-5FC4-487AEE46B025}"/>
              </a:ext>
            </a:extLst>
          </p:cNvPr>
          <p:cNvSpPr>
            <a:spLocks noGrp="1"/>
          </p:cNvSpPr>
          <p:nvPr>
            <p:ph type="media" sz="quarter" idx="11" hasCustomPrompt="1"/>
          </p:nvPr>
        </p:nvSpPr>
        <p:spPr>
          <a:xfrm>
            <a:off x="0" y="0"/>
            <a:ext cx="12192000" cy="6858000"/>
          </a:xfrm>
          <a:solidFill>
            <a:schemeClr val="tx1"/>
          </a:solidFill>
        </p:spPr>
        <p:txBody>
          <a:bodyPr lIns="0" tIns="1371600"/>
          <a:lstStyle>
            <a:lvl1pPr marL="0" indent="0" algn="ctr">
              <a:buFontTx/>
              <a:buNone/>
              <a:defRPr>
                <a:solidFill>
                  <a:schemeClr val="bg1"/>
                </a:solidFill>
              </a:defRPr>
            </a:lvl1pPr>
          </a:lstStyle>
          <a:p>
            <a:r>
              <a:rPr lang="en-US" dirty="0"/>
              <a:t>CLICK ICON TO INSERT VIDEO</a:t>
            </a:r>
          </a:p>
        </p:txBody>
      </p:sp>
      <p:sp>
        <p:nvSpPr>
          <p:cNvPr id="2" name="Title 1">
            <a:extLst>
              <a:ext uri="{FF2B5EF4-FFF2-40B4-BE49-F238E27FC236}">
                <a16:creationId xmlns:a16="http://schemas.microsoft.com/office/drawing/2014/main" id="{A5D9493A-47CC-919A-B438-67612BC54B04}"/>
              </a:ext>
            </a:extLst>
          </p:cNvPr>
          <p:cNvSpPr>
            <a:spLocks noGrp="1"/>
          </p:cNvSpPr>
          <p:nvPr>
            <p:ph type="title" hasCustomPrompt="1"/>
          </p:nvPr>
        </p:nvSpPr>
        <p:spPr/>
        <p:txBody>
          <a:bodyPr/>
          <a:lstStyle>
            <a:lvl1pPr marL="0" marR="0" indent="0" algn="l" defTabSz="914377" rtl="0" eaLnBrk="1" fontAlgn="auto" latinLnBrk="0" hangingPunct="1">
              <a:lnSpc>
                <a:spcPct val="90000"/>
              </a:lnSpc>
              <a:spcBef>
                <a:spcPct val="0"/>
              </a:spcBef>
              <a:spcAft>
                <a:spcPts val="0"/>
              </a:spcAft>
              <a:buClrTx/>
              <a:buSzTx/>
              <a:buFontTx/>
              <a:buNone/>
              <a:tabLst/>
              <a:defRPr>
                <a:solidFill>
                  <a:schemeClr val="bg1"/>
                </a:solidFill>
              </a:defRPr>
            </a:lvl1pPr>
          </a:lstStyle>
          <a:p>
            <a:r>
              <a:rPr lang="en-US" dirty="0"/>
              <a:t>Headline in all caps 28pt </a:t>
            </a:r>
            <a:br>
              <a:rPr lang="en-US" dirty="0"/>
            </a:br>
            <a:r>
              <a:rPr lang="en-US" dirty="0"/>
              <a:t>preferred as one or two lines</a:t>
            </a:r>
          </a:p>
        </p:txBody>
      </p:sp>
    </p:spTree>
    <p:extLst>
      <p:ext uri="{BB962C8B-B14F-4D97-AF65-F5344CB8AC3E}">
        <p14:creationId xmlns:p14="http://schemas.microsoft.com/office/powerpoint/2010/main" val="39709719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losing slide Argonn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A3DEC59-F5CF-CEAA-802E-33C6505C449D}"/>
              </a:ext>
            </a:extLst>
          </p:cNvPr>
          <p:cNvPicPr>
            <a:picLocks noChangeAspect="1"/>
          </p:cNvPicPr>
          <p:nvPr/>
        </p:nvPicPr>
        <p:blipFill rotWithShape="1">
          <a:blip r:embed="rId2"/>
          <a:srcRect l="4900" t="26977" r="8429" b="1"/>
          <a:stretch/>
        </p:blipFill>
        <p:spPr>
          <a:xfrm>
            <a:off x="1" y="0"/>
            <a:ext cx="12190305" cy="6858000"/>
          </a:xfrm>
          <a:prstGeom prst="rect">
            <a:avLst/>
          </a:prstGeom>
        </p:spPr>
      </p:pic>
      <p:pic>
        <p:nvPicPr>
          <p:cNvPr id="9" name="Picture 8">
            <a:extLst>
              <a:ext uri="{FF2B5EF4-FFF2-40B4-BE49-F238E27FC236}">
                <a16:creationId xmlns:a16="http://schemas.microsoft.com/office/drawing/2014/main" id="{B80802B6-4722-244C-B8A6-46B69A03D820}"/>
              </a:ext>
            </a:extLst>
          </p:cNvPr>
          <p:cNvPicPr>
            <a:picLocks noChangeAspect="1"/>
          </p:cNvPicPr>
          <p:nvPr/>
        </p:nvPicPr>
        <p:blipFill rotWithShape="1">
          <a:blip r:embed="rId3" cstate="hqprint">
            <a:alphaModFix amt="80000"/>
            <a:extLst>
              <a:ext uri="{28A0092B-C50C-407E-A947-70E740481C1C}">
                <a14:useLocalDpi xmlns:a14="http://schemas.microsoft.com/office/drawing/2010/main"/>
              </a:ext>
            </a:extLst>
          </a:blip>
          <a:srcRect l="7274" t="-204" r="7262" b="2069"/>
          <a:stretch/>
        </p:blipFill>
        <p:spPr>
          <a:xfrm>
            <a:off x="0" y="-14245"/>
            <a:ext cx="12192000" cy="6872245"/>
          </a:xfrm>
          <a:prstGeom prst="rect">
            <a:avLst/>
          </a:prstGeom>
        </p:spPr>
      </p:pic>
      <p:grpSp>
        <p:nvGrpSpPr>
          <p:cNvPr id="2" name="Group 1">
            <a:extLst>
              <a:ext uri="{FF2B5EF4-FFF2-40B4-BE49-F238E27FC236}">
                <a16:creationId xmlns:a16="http://schemas.microsoft.com/office/drawing/2014/main" id="{51AD80AF-1545-2888-DC5C-2ACBBB58F56B}"/>
              </a:ext>
            </a:extLst>
          </p:cNvPr>
          <p:cNvGrpSpPr>
            <a:grpSpLocks noChangeAspect="1"/>
          </p:cNvGrpSpPr>
          <p:nvPr/>
        </p:nvGrpSpPr>
        <p:grpSpPr bwMode="auto">
          <a:xfrm>
            <a:off x="2115020" y="1739899"/>
            <a:ext cx="7961960" cy="3115549"/>
            <a:chOff x="4398" y="-378"/>
            <a:chExt cx="1104" cy="432"/>
          </a:xfrm>
        </p:grpSpPr>
        <p:sp>
          <p:nvSpPr>
            <p:cNvPr id="3" name="Rectangle 2">
              <a:extLst>
                <a:ext uri="{FF2B5EF4-FFF2-40B4-BE49-F238E27FC236}">
                  <a16:creationId xmlns:a16="http://schemas.microsoft.com/office/drawing/2014/main" id="{76CD385B-D85D-B64D-C7C5-0741D4FDA11F}"/>
                </a:ext>
              </a:extLst>
            </p:cNvPr>
            <p:cNvSpPr>
              <a:spLocks noChangeArrowheads="1"/>
            </p:cNvSpPr>
            <p:nvPr/>
          </p:nvSpPr>
          <p:spPr bwMode="auto">
            <a:xfrm>
              <a:off x="4398" y="-378"/>
              <a:ext cx="1104" cy="432"/>
            </a:xfrm>
            <a:prstGeom prst="rect">
              <a:avLst/>
            </a:prstGeom>
            <a:noFill/>
            <a:ln w="0">
              <a:no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800" dirty="0"/>
            </a:p>
          </p:txBody>
        </p:sp>
        <p:sp>
          <p:nvSpPr>
            <p:cNvPr id="6" name="Freeform 5">
              <a:extLst>
                <a:ext uri="{FF2B5EF4-FFF2-40B4-BE49-F238E27FC236}">
                  <a16:creationId xmlns:a16="http://schemas.microsoft.com/office/drawing/2014/main" id="{5565DEB9-167C-3795-A7E1-78040F365E4B}"/>
                </a:ext>
              </a:extLst>
            </p:cNvPr>
            <p:cNvSpPr>
              <a:spLocks noEditPoints="1"/>
            </p:cNvSpPr>
            <p:nvPr/>
          </p:nvSpPr>
          <p:spPr bwMode="auto">
            <a:xfrm>
              <a:off x="5198" y="-264"/>
              <a:ext cx="194" cy="168"/>
            </a:xfrm>
            <a:custGeom>
              <a:avLst/>
              <a:gdLst>
                <a:gd name="T0" fmla="*/ 405 w 580"/>
                <a:gd name="T1" fmla="*/ 360 h 502"/>
                <a:gd name="T2" fmla="*/ 441 w 580"/>
                <a:gd name="T3" fmla="*/ 422 h 502"/>
                <a:gd name="T4" fmla="*/ 473 w 580"/>
                <a:gd name="T5" fmla="*/ 478 h 502"/>
                <a:gd name="T6" fmla="*/ 485 w 580"/>
                <a:gd name="T7" fmla="*/ 478 h 502"/>
                <a:gd name="T8" fmla="*/ 518 w 580"/>
                <a:gd name="T9" fmla="*/ 422 h 502"/>
                <a:gd name="T10" fmla="*/ 554 w 580"/>
                <a:gd name="T11" fmla="*/ 360 h 502"/>
                <a:gd name="T12" fmla="*/ 392 w 580"/>
                <a:gd name="T13" fmla="*/ 338 h 502"/>
                <a:gd name="T14" fmla="*/ 186 w 580"/>
                <a:gd name="T15" fmla="*/ 357 h 502"/>
                <a:gd name="T16" fmla="*/ 153 w 580"/>
                <a:gd name="T17" fmla="*/ 415 h 502"/>
                <a:gd name="T18" fmla="*/ 119 w 580"/>
                <a:gd name="T19" fmla="*/ 473 h 502"/>
                <a:gd name="T20" fmla="*/ 471 w 580"/>
                <a:gd name="T21" fmla="*/ 493 h 502"/>
                <a:gd name="T22" fmla="*/ 452 w 580"/>
                <a:gd name="T23" fmla="*/ 461 h 502"/>
                <a:gd name="T24" fmla="*/ 416 w 580"/>
                <a:gd name="T25" fmla="*/ 399 h 502"/>
                <a:gd name="T26" fmla="*/ 387 w 580"/>
                <a:gd name="T27" fmla="*/ 347 h 502"/>
                <a:gd name="T28" fmla="*/ 13 w 580"/>
                <a:gd name="T29" fmla="*/ 338 h 502"/>
                <a:gd name="T30" fmla="*/ 33 w 580"/>
                <a:gd name="T31" fmla="*/ 373 h 502"/>
                <a:gd name="T32" fmla="*/ 71 w 580"/>
                <a:gd name="T33" fmla="*/ 438 h 502"/>
                <a:gd name="T34" fmla="*/ 98 w 580"/>
                <a:gd name="T35" fmla="*/ 485 h 502"/>
                <a:gd name="T36" fmla="*/ 112 w 580"/>
                <a:gd name="T37" fmla="*/ 467 h 502"/>
                <a:gd name="T38" fmla="*/ 148 w 580"/>
                <a:gd name="T39" fmla="*/ 405 h 502"/>
                <a:gd name="T40" fmla="*/ 180 w 580"/>
                <a:gd name="T41" fmla="*/ 349 h 502"/>
                <a:gd name="T42" fmla="*/ 290 w 580"/>
                <a:gd name="T43" fmla="*/ 178 h 502"/>
                <a:gd name="T44" fmla="*/ 270 w 580"/>
                <a:gd name="T45" fmla="*/ 213 h 502"/>
                <a:gd name="T46" fmla="*/ 232 w 580"/>
                <a:gd name="T47" fmla="*/ 278 h 502"/>
                <a:gd name="T48" fmla="*/ 204 w 580"/>
                <a:gd name="T49" fmla="*/ 326 h 502"/>
                <a:gd name="T50" fmla="*/ 370 w 580"/>
                <a:gd name="T51" fmla="*/ 319 h 502"/>
                <a:gd name="T52" fmla="*/ 338 w 580"/>
                <a:gd name="T53" fmla="*/ 262 h 502"/>
                <a:gd name="T54" fmla="*/ 302 w 580"/>
                <a:gd name="T55" fmla="*/ 200 h 502"/>
                <a:gd name="T56" fmla="*/ 384 w 580"/>
                <a:gd name="T57" fmla="*/ 14 h 502"/>
                <a:gd name="T58" fmla="*/ 366 w 580"/>
                <a:gd name="T59" fmla="*/ 47 h 502"/>
                <a:gd name="T60" fmla="*/ 330 w 580"/>
                <a:gd name="T61" fmla="*/ 109 h 502"/>
                <a:gd name="T62" fmla="*/ 300 w 580"/>
                <a:gd name="T63" fmla="*/ 160 h 502"/>
                <a:gd name="T64" fmla="*/ 301 w 580"/>
                <a:gd name="T65" fmla="*/ 178 h 502"/>
                <a:gd name="T66" fmla="*/ 331 w 580"/>
                <a:gd name="T67" fmla="*/ 232 h 502"/>
                <a:gd name="T68" fmla="*/ 369 w 580"/>
                <a:gd name="T69" fmla="*/ 296 h 502"/>
                <a:gd name="T70" fmla="*/ 387 w 580"/>
                <a:gd name="T71" fmla="*/ 329 h 502"/>
                <a:gd name="T72" fmla="*/ 554 w 580"/>
                <a:gd name="T73" fmla="*/ 307 h 502"/>
                <a:gd name="T74" fmla="*/ 510 w 580"/>
                <a:gd name="T75" fmla="*/ 231 h 502"/>
                <a:gd name="T76" fmla="*/ 454 w 580"/>
                <a:gd name="T77" fmla="*/ 135 h 502"/>
                <a:gd name="T78" fmla="*/ 406 w 580"/>
                <a:gd name="T79" fmla="*/ 52 h 502"/>
                <a:gd name="T80" fmla="*/ 384 w 580"/>
                <a:gd name="T81" fmla="*/ 14 h 502"/>
                <a:gd name="T82" fmla="*/ 182 w 580"/>
                <a:gd name="T83" fmla="*/ 36 h 502"/>
                <a:gd name="T84" fmla="*/ 138 w 580"/>
                <a:gd name="T85" fmla="*/ 112 h 502"/>
                <a:gd name="T86" fmla="*/ 83 w 580"/>
                <a:gd name="T87" fmla="*/ 208 h 502"/>
                <a:gd name="T88" fmla="*/ 35 w 580"/>
                <a:gd name="T89" fmla="*/ 291 h 502"/>
                <a:gd name="T90" fmla="*/ 13 w 580"/>
                <a:gd name="T91" fmla="*/ 329 h 502"/>
                <a:gd name="T92" fmla="*/ 203 w 580"/>
                <a:gd name="T93" fmla="*/ 310 h 502"/>
                <a:gd name="T94" fmla="*/ 239 w 580"/>
                <a:gd name="T95" fmla="*/ 249 h 502"/>
                <a:gd name="T96" fmla="*/ 273 w 580"/>
                <a:gd name="T97" fmla="*/ 188 h 502"/>
                <a:gd name="T98" fmla="*/ 283 w 580"/>
                <a:gd name="T99" fmla="*/ 167 h 502"/>
                <a:gd name="T100" fmla="*/ 259 w 580"/>
                <a:gd name="T101" fmla="*/ 124 h 502"/>
                <a:gd name="T102" fmla="*/ 222 w 580"/>
                <a:gd name="T103" fmla="*/ 61 h 502"/>
                <a:gd name="T104" fmla="*/ 196 w 580"/>
                <a:gd name="T105" fmla="*/ 17 h 502"/>
                <a:gd name="T106" fmla="*/ 209 w 580"/>
                <a:gd name="T107" fmla="*/ 20 h 502"/>
                <a:gd name="T108" fmla="*/ 242 w 580"/>
                <a:gd name="T109" fmla="*/ 77 h 502"/>
                <a:gd name="T110" fmla="*/ 277 w 580"/>
                <a:gd name="T111" fmla="*/ 138 h 502"/>
                <a:gd name="T112" fmla="*/ 292 w 580"/>
                <a:gd name="T113" fmla="*/ 157 h 502"/>
                <a:gd name="T114" fmla="*/ 319 w 580"/>
                <a:gd name="T115" fmla="*/ 110 h 502"/>
                <a:gd name="T116" fmla="*/ 356 w 580"/>
                <a:gd name="T117" fmla="*/ 44 h 502"/>
                <a:gd name="T118" fmla="*/ 376 w 580"/>
                <a:gd name="T119" fmla="*/ 9 h 502"/>
                <a:gd name="T120" fmla="*/ 580 w 580"/>
                <a:gd name="T121" fmla="*/ 334 h 502"/>
                <a:gd name="T122" fmla="*/ 192 w 580"/>
                <a:gd name="T123" fmla="*/ 0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0" h="502">
                  <a:moveTo>
                    <a:pt x="392" y="338"/>
                  </a:moveTo>
                  <a:lnTo>
                    <a:pt x="394" y="342"/>
                  </a:lnTo>
                  <a:lnTo>
                    <a:pt x="399" y="349"/>
                  </a:lnTo>
                  <a:lnTo>
                    <a:pt x="405" y="360"/>
                  </a:lnTo>
                  <a:lnTo>
                    <a:pt x="413" y="373"/>
                  </a:lnTo>
                  <a:lnTo>
                    <a:pt x="421" y="389"/>
                  </a:lnTo>
                  <a:lnTo>
                    <a:pt x="431" y="405"/>
                  </a:lnTo>
                  <a:lnTo>
                    <a:pt x="441" y="422"/>
                  </a:lnTo>
                  <a:lnTo>
                    <a:pt x="450" y="438"/>
                  </a:lnTo>
                  <a:lnTo>
                    <a:pt x="459" y="453"/>
                  </a:lnTo>
                  <a:lnTo>
                    <a:pt x="467" y="467"/>
                  </a:lnTo>
                  <a:lnTo>
                    <a:pt x="473" y="478"/>
                  </a:lnTo>
                  <a:lnTo>
                    <a:pt x="477" y="485"/>
                  </a:lnTo>
                  <a:lnTo>
                    <a:pt x="479" y="488"/>
                  </a:lnTo>
                  <a:lnTo>
                    <a:pt x="481" y="485"/>
                  </a:lnTo>
                  <a:lnTo>
                    <a:pt x="485" y="478"/>
                  </a:lnTo>
                  <a:lnTo>
                    <a:pt x="491" y="467"/>
                  </a:lnTo>
                  <a:lnTo>
                    <a:pt x="500" y="453"/>
                  </a:lnTo>
                  <a:lnTo>
                    <a:pt x="509" y="438"/>
                  </a:lnTo>
                  <a:lnTo>
                    <a:pt x="518" y="422"/>
                  </a:lnTo>
                  <a:lnTo>
                    <a:pt x="528" y="405"/>
                  </a:lnTo>
                  <a:lnTo>
                    <a:pt x="538" y="389"/>
                  </a:lnTo>
                  <a:lnTo>
                    <a:pt x="546" y="373"/>
                  </a:lnTo>
                  <a:lnTo>
                    <a:pt x="554" y="360"/>
                  </a:lnTo>
                  <a:lnTo>
                    <a:pt x="560" y="349"/>
                  </a:lnTo>
                  <a:lnTo>
                    <a:pt x="565" y="342"/>
                  </a:lnTo>
                  <a:lnTo>
                    <a:pt x="567" y="338"/>
                  </a:lnTo>
                  <a:lnTo>
                    <a:pt x="392" y="338"/>
                  </a:lnTo>
                  <a:close/>
                  <a:moveTo>
                    <a:pt x="197" y="338"/>
                  </a:moveTo>
                  <a:lnTo>
                    <a:pt x="196" y="341"/>
                  </a:lnTo>
                  <a:lnTo>
                    <a:pt x="192" y="347"/>
                  </a:lnTo>
                  <a:lnTo>
                    <a:pt x="186" y="357"/>
                  </a:lnTo>
                  <a:lnTo>
                    <a:pt x="179" y="369"/>
                  </a:lnTo>
                  <a:lnTo>
                    <a:pt x="171" y="383"/>
                  </a:lnTo>
                  <a:lnTo>
                    <a:pt x="162" y="399"/>
                  </a:lnTo>
                  <a:lnTo>
                    <a:pt x="153" y="415"/>
                  </a:lnTo>
                  <a:lnTo>
                    <a:pt x="144" y="431"/>
                  </a:lnTo>
                  <a:lnTo>
                    <a:pt x="135" y="446"/>
                  </a:lnTo>
                  <a:lnTo>
                    <a:pt x="126" y="461"/>
                  </a:lnTo>
                  <a:lnTo>
                    <a:pt x="119" y="473"/>
                  </a:lnTo>
                  <a:lnTo>
                    <a:pt x="114" y="483"/>
                  </a:lnTo>
                  <a:lnTo>
                    <a:pt x="110" y="490"/>
                  </a:lnTo>
                  <a:lnTo>
                    <a:pt x="108" y="493"/>
                  </a:lnTo>
                  <a:lnTo>
                    <a:pt x="471" y="493"/>
                  </a:lnTo>
                  <a:lnTo>
                    <a:pt x="469" y="490"/>
                  </a:lnTo>
                  <a:lnTo>
                    <a:pt x="465" y="483"/>
                  </a:lnTo>
                  <a:lnTo>
                    <a:pt x="460" y="473"/>
                  </a:lnTo>
                  <a:lnTo>
                    <a:pt x="452" y="461"/>
                  </a:lnTo>
                  <a:lnTo>
                    <a:pt x="444" y="446"/>
                  </a:lnTo>
                  <a:lnTo>
                    <a:pt x="435" y="431"/>
                  </a:lnTo>
                  <a:lnTo>
                    <a:pt x="426" y="415"/>
                  </a:lnTo>
                  <a:lnTo>
                    <a:pt x="416" y="399"/>
                  </a:lnTo>
                  <a:lnTo>
                    <a:pt x="408" y="383"/>
                  </a:lnTo>
                  <a:lnTo>
                    <a:pt x="399" y="369"/>
                  </a:lnTo>
                  <a:lnTo>
                    <a:pt x="392" y="357"/>
                  </a:lnTo>
                  <a:lnTo>
                    <a:pt x="387" y="347"/>
                  </a:lnTo>
                  <a:lnTo>
                    <a:pt x="383" y="341"/>
                  </a:lnTo>
                  <a:lnTo>
                    <a:pt x="382" y="338"/>
                  </a:lnTo>
                  <a:lnTo>
                    <a:pt x="197" y="338"/>
                  </a:lnTo>
                  <a:close/>
                  <a:moveTo>
                    <a:pt x="13" y="338"/>
                  </a:moveTo>
                  <a:lnTo>
                    <a:pt x="15" y="342"/>
                  </a:lnTo>
                  <a:lnTo>
                    <a:pt x="19" y="349"/>
                  </a:lnTo>
                  <a:lnTo>
                    <a:pt x="25" y="359"/>
                  </a:lnTo>
                  <a:lnTo>
                    <a:pt x="33" y="373"/>
                  </a:lnTo>
                  <a:lnTo>
                    <a:pt x="42" y="388"/>
                  </a:lnTo>
                  <a:lnTo>
                    <a:pt x="51" y="405"/>
                  </a:lnTo>
                  <a:lnTo>
                    <a:pt x="61" y="421"/>
                  </a:lnTo>
                  <a:lnTo>
                    <a:pt x="71" y="438"/>
                  </a:lnTo>
                  <a:lnTo>
                    <a:pt x="80" y="453"/>
                  </a:lnTo>
                  <a:lnTo>
                    <a:pt x="87" y="467"/>
                  </a:lnTo>
                  <a:lnTo>
                    <a:pt x="94" y="478"/>
                  </a:lnTo>
                  <a:lnTo>
                    <a:pt x="98" y="485"/>
                  </a:lnTo>
                  <a:lnTo>
                    <a:pt x="100" y="488"/>
                  </a:lnTo>
                  <a:lnTo>
                    <a:pt x="102" y="485"/>
                  </a:lnTo>
                  <a:lnTo>
                    <a:pt x="106" y="478"/>
                  </a:lnTo>
                  <a:lnTo>
                    <a:pt x="112" y="467"/>
                  </a:lnTo>
                  <a:lnTo>
                    <a:pt x="120" y="453"/>
                  </a:lnTo>
                  <a:lnTo>
                    <a:pt x="129" y="438"/>
                  </a:lnTo>
                  <a:lnTo>
                    <a:pt x="138" y="422"/>
                  </a:lnTo>
                  <a:lnTo>
                    <a:pt x="148" y="405"/>
                  </a:lnTo>
                  <a:lnTo>
                    <a:pt x="157" y="389"/>
                  </a:lnTo>
                  <a:lnTo>
                    <a:pt x="166" y="373"/>
                  </a:lnTo>
                  <a:lnTo>
                    <a:pt x="174" y="360"/>
                  </a:lnTo>
                  <a:lnTo>
                    <a:pt x="180" y="349"/>
                  </a:lnTo>
                  <a:lnTo>
                    <a:pt x="184" y="342"/>
                  </a:lnTo>
                  <a:lnTo>
                    <a:pt x="186" y="338"/>
                  </a:lnTo>
                  <a:lnTo>
                    <a:pt x="13" y="338"/>
                  </a:lnTo>
                  <a:close/>
                  <a:moveTo>
                    <a:pt x="290" y="178"/>
                  </a:moveTo>
                  <a:lnTo>
                    <a:pt x="288" y="182"/>
                  </a:lnTo>
                  <a:lnTo>
                    <a:pt x="284" y="189"/>
                  </a:lnTo>
                  <a:lnTo>
                    <a:pt x="277" y="200"/>
                  </a:lnTo>
                  <a:lnTo>
                    <a:pt x="270" y="213"/>
                  </a:lnTo>
                  <a:lnTo>
                    <a:pt x="261" y="229"/>
                  </a:lnTo>
                  <a:lnTo>
                    <a:pt x="251" y="245"/>
                  </a:lnTo>
                  <a:lnTo>
                    <a:pt x="242" y="262"/>
                  </a:lnTo>
                  <a:lnTo>
                    <a:pt x="232" y="278"/>
                  </a:lnTo>
                  <a:lnTo>
                    <a:pt x="224" y="293"/>
                  </a:lnTo>
                  <a:lnTo>
                    <a:pt x="215" y="308"/>
                  </a:lnTo>
                  <a:lnTo>
                    <a:pt x="209" y="319"/>
                  </a:lnTo>
                  <a:lnTo>
                    <a:pt x="204" y="326"/>
                  </a:lnTo>
                  <a:lnTo>
                    <a:pt x="202" y="329"/>
                  </a:lnTo>
                  <a:lnTo>
                    <a:pt x="376" y="329"/>
                  </a:lnTo>
                  <a:lnTo>
                    <a:pt x="375" y="326"/>
                  </a:lnTo>
                  <a:lnTo>
                    <a:pt x="370" y="319"/>
                  </a:lnTo>
                  <a:lnTo>
                    <a:pt x="364" y="308"/>
                  </a:lnTo>
                  <a:lnTo>
                    <a:pt x="356" y="293"/>
                  </a:lnTo>
                  <a:lnTo>
                    <a:pt x="347" y="278"/>
                  </a:lnTo>
                  <a:lnTo>
                    <a:pt x="338" y="262"/>
                  </a:lnTo>
                  <a:lnTo>
                    <a:pt x="328" y="245"/>
                  </a:lnTo>
                  <a:lnTo>
                    <a:pt x="319" y="229"/>
                  </a:lnTo>
                  <a:lnTo>
                    <a:pt x="310" y="213"/>
                  </a:lnTo>
                  <a:lnTo>
                    <a:pt x="302" y="200"/>
                  </a:lnTo>
                  <a:lnTo>
                    <a:pt x="296" y="189"/>
                  </a:lnTo>
                  <a:lnTo>
                    <a:pt x="292" y="182"/>
                  </a:lnTo>
                  <a:lnTo>
                    <a:pt x="290" y="178"/>
                  </a:lnTo>
                  <a:close/>
                  <a:moveTo>
                    <a:pt x="384" y="14"/>
                  </a:moveTo>
                  <a:lnTo>
                    <a:pt x="383" y="17"/>
                  </a:lnTo>
                  <a:lnTo>
                    <a:pt x="379" y="23"/>
                  </a:lnTo>
                  <a:lnTo>
                    <a:pt x="373" y="33"/>
                  </a:lnTo>
                  <a:lnTo>
                    <a:pt x="366" y="47"/>
                  </a:lnTo>
                  <a:lnTo>
                    <a:pt x="358" y="61"/>
                  </a:lnTo>
                  <a:lnTo>
                    <a:pt x="349" y="77"/>
                  </a:lnTo>
                  <a:lnTo>
                    <a:pt x="339" y="93"/>
                  </a:lnTo>
                  <a:lnTo>
                    <a:pt x="330" y="109"/>
                  </a:lnTo>
                  <a:lnTo>
                    <a:pt x="321" y="124"/>
                  </a:lnTo>
                  <a:lnTo>
                    <a:pt x="313" y="139"/>
                  </a:lnTo>
                  <a:lnTo>
                    <a:pt x="306" y="151"/>
                  </a:lnTo>
                  <a:lnTo>
                    <a:pt x="300" y="160"/>
                  </a:lnTo>
                  <a:lnTo>
                    <a:pt x="297" y="167"/>
                  </a:lnTo>
                  <a:lnTo>
                    <a:pt x="295" y="169"/>
                  </a:lnTo>
                  <a:lnTo>
                    <a:pt x="297" y="172"/>
                  </a:lnTo>
                  <a:lnTo>
                    <a:pt x="301" y="178"/>
                  </a:lnTo>
                  <a:lnTo>
                    <a:pt x="306" y="188"/>
                  </a:lnTo>
                  <a:lnTo>
                    <a:pt x="314" y="201"/>
                  </a:lnTo>
                  <a:lnTo>
                    <a:pt x="322" y="216"/>
                  </a:lnTo>
                  <a:lnTo>
                    <a:pt x="331" y="232"/>
                  </a:lnTo>
                  <a:lnTo>
                    <a:pt x="341" y="249"/>
                  </a:lnTo>
                  <a:lnTo>
                    <a:pt x="351" y="265"/>
                  </a:lnTo>
                  <a:lnTo>
                    <a:pt x="360" y="282"/>
                  </a:lnTo>
                  <a:lnTo>
                    <a:pt x="369" y="296"/>
                  </a:lnTo>
                  <a:lnTo>
                    <a:pt x="376" y="310"/>
                  </a:lnTo>
                  <a:lnTo>
                    <a:pt x="382" y="320"/>
                  </a:lnTo>
                  <a:lnTo>
                    <a:pt x="386" y="327"/>
                  </a:lnTo>
                  <a:lnTo>
                    <a:pt x="387" y="329"/>
                  </a:lnTo>
                  <a:lnTo>
                    <a:pt x="567" y="329"/>
                  </a:lnTo>
                  <a:lnTo>
                    <a:pt x="565" y="326"/>
                  </a:lnTo>
                  <a:lnTo>
                    <a:pt x="560" y="319"/>
                  </a:lnTo>
                  <a:lnTo>
                    <a:pt x="554" y="307"/>
                  </a:lnTo>
                  <a:lnTo>
                    <a:pt x="545" y="291"/>
                  </a:lnTo>
                  <a:lnTo>
                    <a:pt x="535" y="273"/>
                  </a:lnTo>
                  <a:lnTo>
                    <a:pt x="523" y="253"/>
                  </a:lnTo>
                  <a:lnTo>
                    <a:pt x="510" y="231"/>
                  </a:lnTo>
                  <a:lnTo>
                    <a:pt x="496" y="208"/>
                  </a:lnTo>
                  <a:lnTo>
                    <a:pt x="482" y="184"/>
                  </a:lnTo>
                  <a:lnTo>
                    <a:pt x="468" y="159"/>
                  </a:lnTo>
                  <a:lnTo>
                    <a:pt x="454" y="135"/>
                  </a:lnTo>
                  <a:lnTo>
                    <a:pt x="441" y="112"/>
                  </a:lnTo>
                  <a:lnTo>
                    <a:pt x="428" y="90"/>
                  </a:lnTo>
                  <a:lnTo>
                    <a:pt x="416" y="70"/>
                  </a:lnTo>
                  <a:lnTo>
                    <a:pt x="406" y="52"/>
                  </a:lnTo>
                  <a:lnTo>
                    <a:pt x="397" y="36"/>
                  </a:lnTo>
                  <a:lnTo>
                    <a:pt x="391" y="24"/>
                  </a:lnTo>
                  <a:lnTo>
                    <a:pt x="386" y="17"/>
                  </a:lnTo>
                  <a:lnTo>
                    <a:pt x="384" y="14"/>
                  </a:lnTo>
                  <a:close/>
                  <a:moveTo>
                    <a:pt x="194" y="14"/>
                  </a:moveTo>
                  <a:lnTo>
                    <a:pt x="193" y="17"/>
                  </a:lnTo>
                  <a:lnTo>
                    <a:pt x="188" y="24"/>
                  </a:lnTo>
                  <a:lnTo>
                    <a:pt x="182" y="36"/>
                  </a:lnTo>
                  <a:lnTo>
                    <a:pt x="173" y="52"/>
                  </a:lnTo>
                  <a:lnTo>
                    <a:pt x="163" y="70"/>
                  </a:lnTo>
                  <a:lnTo>
                    <a:pt x="151" y="90"/>
                  </a:lnTo>
                  <a:lnTo>
                    <a:pt x="138" y="112"/>
                  </a:lnTo>
                  <a:lnTo>
                    <a:pt x="125" y="135"/>
                  </a:lnTo>
                  <a:lnTo>
                    <a:pt x="111" y="159"/>
                  </a:lnTo>
                  <a:lnTo>
                    <a:pt x="97" y="184"/>
                  </a:lnTo>
                  <a:lnTo>
                    <a:pt x="83" y="208"/>
                  </a:lnTo>
                  <a:lnTo>
                    <a:pt x="69" y="231"/>
                  </a:lnTo>
                  <a:lnTo>
                    <a:pt x="57" y="253"/>
                  </a:lnTo>
                  <a:lnTo>
                    <a:pt x="45" y="273"/>
                  </a:lnTo>
                  <a:lnTo>
                    <a:pt x="35" y="291"/>
                  </a:lnTo>
                  <a:lnTo>
                    <a:pt x="26" y="307"/>
                  </a:lnTo>
                  <a:lnTo>
                    <a:pt x="19" y="319"/>
                  </a:lnTo>
                  <a:lnTo>
                    <a:pt x="15" y="326"/>
                  </a:lnTo>
                  <a:lnTo>
                    <a:pt x="13" y="329"/>
                  </a:lnTo>
                  <a:lnTo>
                    <a:pt x="192" y="329"/>
                  </a:lnTo>
                  <a:lnTo>
                    <a:pt x="193" y="327"/>
                  </a:lnTo>
                  <a:lnTo>
                    <a:pt x="197" y="320"/>
                  </a:lnTo>
                  <a:lnTo>
                    <a:pt x="203" y="310"/>
                  </a:lnTo>
                  <a:lnTo>
                    <a:pt x="210" y="296"/>
                  </a:lnTo>
                  <a:lnTo>
                    <a:pt x="219" y="282"/>
                  </a:lnTo>
                  <a:lnTo>
                    <a:pt x="229" y="265"/>
                  </a:lnTo>
                  <a:lnTo>
                    <a:pt x="239" y="249"/>
                  </a:lnTo>
                  <a:lnTo>
                    <a:pt x="248" y="232"/>
                  </a:lnTo>
                  <a:lnTo>
                    <a:pt x="258" y="216"/>
                  </a:lnTo>
                  <a:lnTo>
                    <a:pt x="266" y="201"/>
                  </a:lnTo>
                  <a:lnTo>
                    <a:pt x="273" y="188"/>
                  </a:lnTo>
                  <a:lnTo>
                    <a:pt x="279" y="178"/>
                  </a:lnTo>
                  <a:lnTo>
                    <a:pt x="283" y="172"/>
                  </a:lnTo>
                  <a:lnTo>
                    <a:pt x="285" y="169"/>
                  </a:lnTo>
                  <a:lnTo>
                    <a:pt x="283" y="167"/>
                  </a:lnTo>
                  <a:lnTo>
                    <a:pt x="280" y="160"/>
                  </a:lnTo>
                  <a:lnTo>
                    <a:pt x="274" y="151"/>
                  </a:lnTo>
                  <a:lnTo>
                    <a:pt x="267" y="139"/>
                  </a:lnTo>
                  <a:lnTo>
                    <a:pt x="259" y="124"/>
                  </a:lnTo>
                  <a:lnTo>
                    <a:pt x="250" y="109"/>
                  </a:lnTo>
                  <a:lnTo>
                    <a:pt x="241" y="93"/>
                  </a:lnTo>
                  <a:lnTo>
                    <a:pt x="231" y="77"/>
                  </a:lnTo>
                  <a:lnTo>
                    <a:pt x="222" y="61"/>
                  </a:lnTo>
                  <a:lnTo>
                    <a:pt x="213" y="47"/>
                  </a:lnTo>
                  <a:lnTo>
                    <a:pt x="206" y="33"/>
                  </a:lnTo>
                  <a:lnTo>
                    <a:pt x="200" y="23"/>
                  </a:lnTo>
                  <a:lnTo>
                    <a:pt x="196" y="17"/>
                  </a:lnTo>
                  <a:lnTo>
                    <a:pt x="194" y="14"/>
                  </a:lnTo>
                  <a:close/>
                  <a:moveTo>
                    <a:pt x="202" y="9"/>
                  </a:moveTo>
                  <a:lnTo>
                    <a:pt x="204" y="12"/>
                  </a:lnTo>
                  <a:lnTo>
                    <a:pt x="209" y="20"/>
                  </a:lnTo>
                  <a:lnTo>
                    <a:pt x="215" y="30"/>
                  </a:lnTo>
                  <a:lnTo>
                    <a:pt x="224" y="44"/>
                  </a:lnTo>
                  <a:lnTo>
                    <a:pt x="232" y="60"/>
                  </a:lnTo>
                  <a:lnTo>
                    <a:pt x="242" y="77"/>
                  </a:lnTo>
                  <a:lnTo>
                    <a:pt x="251" y="93"/>
                  </a:lnTo>
                  <a:lnTo>
                    <a:pt x="261" y="110"/>
                  </a:lnTo>
                  <a:lnTo>
                    <a:pt x="270" y="125"/>
                  </a:lnTo>
                  <a:lnTo>
                    <a:pt x="277" y="138"/>
                  </a:lnTo>
                  <a:lnTo>
                    <a:pt x="284" y="149"/>
                  </a:lnTo>
                  <a:lnTo>
                    <a:pt x="288" y="157"/>
                  </a:lnTo>
                  <a:lnTo>
                    <a:pt x="290" y="160"/>
                  </a:lnTo>
                  <a:lnTo>
                    <a:pt x="292" y="157"/>
                  </a:lnTo>
                  <a:lnTo>
                    <a:pt x="296" y="149"/>
                  </a:lnTo>
                  <a:lnTo>
                    <a:pt x="302" y="138"/>
                  </a:lnTo>
                  <a:lnTo>
                    <a:pt x="310" y="125"/>
                  </a:lnTo>
                  <a:lnTo>
                    <a:pt x="319" y="110"/>
                  </a:lnTo>
                  <a:lnTo>
                    <a:pt x="328" y="93"/>
                  </a:lnTo>
                  <a:lnTo>
                    <a:pt x="338" y="77"/>
                  </a:lnTo>
                  <a:lnTo>
                    <a:pt x="347" y="60"/>
                  </a:lnTo>
                  <a:lnTo>
                    <a:pt x="356" y="44"/>
                  </a:lnTo>
                  <a:lnTo>
                    <a:pt x="364" y="30"/>
                  </a:lnTo>
                  <a:lnTo>
                    <a:pt x="370" y="20"/>
                  </a:lnTo>
                  <a:lnTo>
                    <a:pt x="375" y="12"/>
                  </a:lnTo>
                  <a:lnTo>
                    <a:pt x="376" y="9"/>
                  </a:lnTo>
                  <a:lnTo>
                    <a:pt x="202" y="9"/>
                  </a:lnTo>
                  <a:close/>
                  <a:moveTo>
                    <a:pt x="192" y="0"/>
                  </a:moveTo>
                  <a:lnTo>
                    <a:pt x="387" y="0"/>
                  </a:lnTo>
                  <a:lnTo>
                    <a:pt x="580" y="334"/>
                  </a:lnTo>
                  <a:lnTo>
                    <a:pt x="482" y="502"/>
                  </a:lnTo>
                  <a:lnTo>
                    <a:pt x="97" y="502"/>
                  </a:lnTo>
                  <a:lnTo>
                    <a:pt x="0" y="334"/>
                  </a:lnTo>
                  <a:lnTo>
                    <a:pt x="192"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7" name="Freeform 6">
              <a:extLst>
                <a:ext uri="{FF2B5EF4-FFF2-40B4-BE49-F238E27FC236}">
                  <a16:creationId xmlns:a16="http://schemas.microsoft.com/office/drawing/2014/main" id="{8FE0E757-FE52-0454-B46D-2E78143B3057}"/>
                </a:ext>
              </a:extLst>
            </p:cNvPr>
            <p:cNvSpPr>
              <a:spLocks/>
            </p:cNvSpPr>
            <p:nvPr/>
          </p:nvSpPr>
          <p:spPr bwMode="auto">
            <a:xfrm>
              <a:off x="4791" y="-60"/>
              <a:ext cx="28" cy="34"/>
            </a:xfrm>
            <a:custGeom>
              <a:avLst/>
              <a:gdLst>
                <a:gd name="T0" fmla="*/ 0 w 84"/>
                <a:gd name="T1" fmla="*/ 0 h 101"/>
                <a:gd name="T2" fmla="*/ 25 w 84"/>
                <a:gd name="T3" fmla="*/ 0 h 101"/>
                <a:gd name="T4" fmla="*/ 53 w 84"/>
                <a:gd name="T5" fmla="*/ 48 h 101"/>
                <a:gd name="T6" fmla="*/ 66 w 84"/>
                <a:gd name="T7" fmla="*/ 72 h 101"/>
                <a:gd name="T8" fmla="*/ 66 w 84"/>
                <a:gd name="T9" fmla="*/ 60 h 101"/>
                <a:gd name="T10" fmla="*/ 65 w 84"/>
                <a:gd name="T11" fmla="*/ 45 h 101"/>
                <a:gd name="T12" fmla="*/ 65 w 84"/>
                <a:gd name="T13" fmla="*/ 32 h 101"/>
                <a:gd name="T14" fmla="*/ 65 w 84"/>
                <a:gd name="T15" fmla="*/ 0 h 101"/>
                <a:gd name="T16" fmla="*/ 84 w 84"/>
                <a:gd name="T17" fmla="*/ 0 h 101"/>
                <a:gd name="T18" fmla="*/ 84 w 84"/>
                <a:gd name="T19" fmla="*/ 101 h 101"/>
                <a:gd name="T20" fmla="*/ 58 w 84"/>
                <a:gd name="T21" fmla="*/ 101 h 101"/>
                <a:gd name="T22" fmla="*/ 29 w 84"/>
                <a:gd name="T23" fmla="*/ 50 h 101"/>
                <a:gd name="T24" fmla="*/ 23 w 84"/>
                <a:gd name="T25" fmla="*/ 39 h 101"/>
                <a:gd name="T26" fmla="*/ 18 w 84"/>
                <a:gd name="T27" fmla="*/ 28 h 101"/>
                <a:gd name="T28" fmla="*/ 18 w 84"/>
                <a:gd name="T29" fmla="*/ 39 h 101"/>
                <a:gd name="T30" fmla="*/ 19 w 84"/>
                <a:gd name="T31" fmla="*/ 52 h 101"/>
                <a:gd name="T32" fmla="*/ 19 w 84"/>
                <a:gd name="T33" fmla="*/ 65 h 101"/>
                <a:gd name="T34" fmla="*/ 19 w 84"/>
                <a:gd name="T35" fmla="*/ 101 h 101"/>
                <a:gd name="T36" fmla="*/ 0 w 84"/>
                <a:gd name="T37" fmla="*/ 101 h 101"/>
                <a:gd name="T38" fmla="*/ 0 w 84"/>
                <a:gd name="T39"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01">
                  <a:moveTo>
                    <a:pt x="0" y="0"/>
                  </a:moveTo>
                  <a:lnTo>
                    <a:pt x="25" y="0"/>
                  </a:lnTo>
                  <a:lnTo>
                    <a:pt x="53" y="48"/>
                  </a:lnTo>
                  <a:lnTo>
                    <a:pt x="66" y="72"/>
                  </a:lnTo>
                  <a:lnTo>
                    <a:pt x="66" y="60"/>
                  </a:lnTo>
                  <a:lnTo>
                    <a:pt x="65" y="45"/>
                  </a:lnTo>
                  <a:lnTo>
                    <a:pt x="65" y="32"/>
                  </a:lnTo>
                  <a:lnTo>
                    <a:pt x="65" y="0"/>
                  </a:lnTo>
                  <a:lnTo>
                    <a:pt x="84" y="0"/>
                  </a:lnTo>
                  <a:lnTo>
                    <a:pt x="84" y="101"/>
                  </a:lnTo>
                  <a:lnTo>
                    <a:pt x="58" y="101"/>
                  </a:lnTo>
                  <a:lnTo>
                    <a:pt x="29" y="50"/>
                  </a:lnTo>
                  <a:lnTo>
                    <a:pt x="23" y="39"/>
                  </a:lnTo>
                  <a:lnTo>
                    <a:pt x="18" y="28"/>
                  </a:lnTo>
                  <a:lnTo>
                    <a:pt x="18" y="39"/>
                  </a:lnTo>
                  <a:lnTo>
                    <a:pt x="19" y="52"/>
                  </a:lnTo>
                  <a:lnTo>
                    <a:pt x="19" y="65"/>
                  </a:lnTo>
                  <a:lnTo>
                    <a:pt x="19" y="101"/>
                  </a:lnTo>
                  <a:lnTo>
                    <a:pt x="0" y="101"/>
                  </a:lnTo>
                  <a:lnTo>
                    <a:pt x="0"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10" name="Freeform 9">
              <a:extLst>
                <a:ext uri="{FF2B5EF4-FFF2-40B4-BE49-F238E27FC236}">
                  <a16:creationId xmlns:a16="http://schemas.microsoft.com/office/drawing/2014/main" id="{B232BC4C-7669-EF14-BF72-E10264276B2B}"/>
                </a:ext>
              </a:extLst>
            </p:cNvPr>
            <p:cNvSpPr>
              <a:spLocks noEditPoints="1"/>
            </p:cNvSpPr>
            <p:nvPr/>
          </p:nvSpPr>
          <p:spPr bwMode="auto">
            <a:xfrm>
              <a:off x="4826" y="-60"/>
              <a:ext cx="31" cy="34"/>
            </a:xfrm>
            <a:custGeom>
              <a:avLst/>
              <a:gdLst>
                <a:gd name="T0" fmla="*/ 45 w 92"/>
                <a:gd name="T1" fmla="*/ 22 h 101"/>
                <a:gd name="T2" fmla="*/ 40 w 92"/>
                <a:gd name="T3" fmla="*/ 39 h 101"/>
                <a:gd name="T4" fmla="*/ 31 w 92"/>
                <a:gd name="T5" fmla="*/ 65 h 101"/>
                <a:gd name="T6" fmla="*/ 59 w 92"/>
                <a:gd name="T7" fmla="*/ 65 h 101"/>
                <a:gd name="T8" fmla="*/ 49 w 92"/>
                <a:gd name="T9" fmla="*/ 39 h 101"/>
                <a:gd name="T10" fmla="*/ 45 w 92"/>
                <a:gd name="T11" fmla="*/ 22 h 101"/>
                <a:gd name="T12" fmla="*/ 45 w 92"/>
                <a:gd name="T13" fmla="*/ 22 h 101"/>
                <a:gd name="T14" fmla="*/ 35 w 92"/>
                <a:gd name="T15" fmla="*/ 0 h 101"/>
                <a:gd name="T16" fmla="*/ 56 w 92"/>
                <a:gd name="T17" fmla="*/ 0 h 101"/>
                <a:gd name="T18" fmla="*/ 92 w 92"/>
                <a:gd name="T19" fmla="*/ 101 h 101"/>
                <a:gd name="T20" fmla="*/ 71 w 92"/>
                <a:gd name="T21" fmla="*/ 101 h 101"/>
                <a:gd name="T22" fmla="*/ 64 w 92"/>
                <a:gd name="T23" fmla="*/ 80 h 101"/>
                <a:gd name="T24" fmla="*/ 26 w 92"/>
                <a:gd name="T25" fmla="*/ 80 h 101"/>
                <a:gd name="T26" fmla="*/ 19 w 92"/>
                <a:gd name="T27" fmla="*/ 101 h 101"/>
                <a:gd name="T28" fmla="*/ 0 w 92"/>
                <a:gd name="T29" fmla="*/ 101 h 101"/>
                <a:gd name="T30" fmla="*/ 35 w 92"/>
                <a:gd name="T3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1">
                  <a:moveTo>
                    <a:pt x="45" y="22"/>
                  </a:moveTo>
                  <a:lnTo>
                    <a:pt x="40" y="39"/>
                  </a:lnTo>
                  <a:lnTo>
                    <a:pt x="31" y="65"/>
                  </a:lnTo>
                  <a:lnTo>
                    <a:pt x="59" y="65"/>
                  </a:lnTo>
                  <a:lnTo>
                    <a:pt x="49" y="39"/>
                  </a:lnTo>
                  <a:lnTo>
                    <a:pt x="45" y="22"/>
                  </a:lnTo>
                  <a:lnTo>
                    <a:pt x="45" y="22"/>
                  </a:lnTo>
                  <a:close/>
                  <a:moveTo>
                    <a:pt x="35" y="0"/>
                  </a:moveTo>
                  <a:lnTo>
                    <a:pt x="56" y="0"/>
                  </a:lnTo>
                  <a:lnTo>
                    <a:pt x="92" y="101"/>
                  </a:lnTo>
                  <a:lnTo>
                    <a:pt x="71" y="101"/>
                  </a:lnTo>
                  <a:lnTo>
                    <a:pt x="64" y="80"/>
                  </a:lnTo>
                  <a:lnTo>
                    <a:pt x="26" y="80"/>
                  </a:lnTo>
                  <a:lnTo>
                    <a:pt x="19" y="101"/>
                  </a:lnTo>
                  <a:lnTo>
                    <a:pt x="0" y="101"/>
                  </a:lnTo>
                  <a:lnTo>
                    <a:pt x="35"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12" name="Freeform 11">
              <a:extLst>
                <a:ext uri="{FF2B5EF4-FFF2-40B4-BE49-F238E27FC236}">
                  <a16:creationId xmlns:a16="http://schemas.microsoft.com/office/drawing/2014/main" id="{D9CB1566-3B6F-D974-B99B-98362F89B5B5}"/>
                </a:ext>
              </a:extLst>
            </p:cNvPr>
            <p:cNvSpPr>
              <a:spLocks/>
            </p:cNvSpPr>
            <p:nvPr/>
          </p:nvSpPr>
          <p:spPr bwMode="auto">
            <a:xfrm>
              <a:off x="4859" y="-60"/>
              <a:ext cx="24" cy="34"/>
            </a:xfrm>
            <a:custGeom>
              <a:avLst/>
              <a:gdLst>
                <a:gd name="T0" fmla="*/ 0 w 71"/>
                <a:gd name="T1" fmla="*/ 0 h 101"/>
                <a:gd name="T2" fmla="*/ 71 w 71"/>
                <a:gd name="T3" fmla="*/ 0 h 101"/>
                <a:gd name="T4" fmla="*/ 71 w 71"/>
                <a:gd name="T5" fmla="*/ 17 h 101"/>
                <a:gd name="T6" fmla="*/ 46 w 71"/>
                <a:gd name="T7" fmla="*/ 17 h 101"/>
                <a:gd name="T8" fmla="*/ 46 w 71"/>
                <a:gd name="T9" fmla="*/ 101 h 101"/>
                <a:gd name="T10" fmla="*/ 26 w 71"/>
                <a:gd name="T11" fmla="*/ 101 h 101"/>
                <a:gd name="T12" fmla="*/ 26 w 71"/>
                <a:gd name="T13" fmla="*/ 17 h 101"/>
                <a:gd name="T14" fmla="*/ 0 w 71"/>
                <a:gd name="T15" fmla="*/ 17 h 101"/>
                <a:gd name="T16" fmla="*/ 0 w 71"/>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01">
                  <a:moveTo>
                    <a:pt x="0" y="0"/>
                  </a:moveTo>
                  <a:lnTo>
                    <a:pt x="71" y="0"/>
                  </a:lnTo>
                  <a:lnTo>
                    <a:pt x="71" y="17"/>
                  </a:lnTo>
                  <a:lnTo>
                    <a:pt x="46" y="17"/>
                  </a:lnTo>
                  <a:lnTo>
                    <a:pt x="46" y="101"/>
                  </a:lnTo>
                  <a:lnTo>
                    <a:pt x="26" y="101"/>
                  </a:lnTo>
                  <a:lnTo>
                    <a:pt x="26" y="17"/>
                  </a:lnTo>
                  <a:lnTo>
                    <a:pt x="0" y="17"/>
                  </a:lnTo>
                  <a:lnTo>
                    <a:pt x="0"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13" name="Rectangle 12">
              <a:extLst>
                <a:ext uri="{FF2B5EF4-FFF2-40B4-BE49-F238E27FC236}">
                  <a16:creationId xmlns:a16="http://schemas.microsoft.com/office/drawing/2014/main" id="{FF8EB310-A2A0-95FF-5EA7-C095B7DE66D2}"/>
                </a:ext>
              </a:extLst>
            </p:cNvPr>
            <p:cNvSpPr>
              <a:spLocks noChangeArrowheads="1"/>
            </p:cNvSpPr>
            <p:nvPr/>
          </p:nvSpPr>
          <p:spPr bwMode="auto">
            <a:xfrm>
              <a:off x="4890" y="-60"/>
              <a:ext cx="7" cy="34"/>
            </a:xfrm>
            <a:prstGeom prst="rect">
              <a:avLst/>
            </a:prstGeom>
            <a:solidFill>
              <a:srgbClr val="FFFFFF"/>
            </a:solidFill>
            <a:ln w="0">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14" name="Freeform 13">
              <a:extLst>
                <a:ext uri="{FF2B5EF4-FFF2-40B4-BE49-F238E27FC236}">
                  <a16:creationId xmlns:a16="http://schemas.microsoft.com/office/drawing/2014/main" id="{B66B2319-5837-09EE-F1F7-D88A4F5475D3}"/>
                </a:ext>
              </a:extLst>
            </p:cNvPr>
            <p:cNvSpPr>
              <a:spLocks noEditPoints="1"/>
            </p:cNvSpPr>
            <p:nvPr/>
          </p:nvSpPr>
          <p:spPr bwMode="auto">
            <a:xfrm>
              <a:off x="4905" y="-60"/>
              <a:ext cx="31" cy="34"/>
            </a:xfrm>
            <a:custGeom>
              <a:avLst/>
              <a:gdLst>
                <a:gd name="T0" fmla="*/ 47 w 94"/>
                <a:gd name="T1" fmla="*/ 17 h 104"/>
                <a:gd name="T2" fmla="*/ 39 w 94"/>
                <a:gd name="T3" fmla="*/ 18 h 104"/>
                <a:gd name="T4" fmla="*/ 32 w 94"/>
                <a:gd name="T5" fmla="*/ 22 h 104"/>
                <a:gd name="T6" fmla="*/ 26 w 94"/>
                <a:gd name="T7" fmla="*/ 29 h 104"/>
                <a:gd name="T8" fmla="*/ 22 w 94"/>
                <a:gd name="T9" fmla="*/ 39 h 104"/>
                <a:gd name="T10" fmla="*/ 21 w 94"/>
                <a:gd name="T11" fmla="*/ 51 h 104"/>
                <a:gd name="T12" fmla="*/ 22 w 94"/>
                <a:gd name="T13" fmla="*/ 63 h 104"/>
                <a:gd name="T14" fmla="*/ 25 w 94"/>
                <a:gd name="T15" fmla="*/ 72 h 104"/>
                <a:gd name="T16" fmla="*/ 30 w 94"/>
                <a:gd name="T17" fmla="*/ 80 h 104"/>
                <a:gd name="T18" fmla="*/ 37 w 94"/>
                <a:gd name="T19" fmla="*/ 84 h 104"/>
                <a:gd name="T20" fmla="*/ 47 w 94"/>
                <a:gd name="T21" fmla="*/ 86 h 104"/>
                <a:gd name="T22" fmla="*/ 55 w 94"/>
                <a:gd name="T23" fmla="*/ 85 h 104"/>
                <a:gd name="T24" fmla="*/ 62 w 94"/>
                <a:gd name="T25" fmla="*/ 81 h 104"/>
                <a:gd name="T26" fmla="*/ 68 w 94"/>
                <a:gd name="T27" fmla="*/ 74 h 104"/>
                <a:gd name="T28" fmla="*/ 72 w 94"/>
                <a:gd name="T29" fmla="*/ 65 h 104"/>
                <a:gd name="T30" fmla="*/ 74 w 94"/>
                <a:gd name="T31" fmla="*/ 52 h 104"/>
                <a:gd name="T32" fmla="*/ 72 w 94"/>
                <a:gd name="T33" fmla="*/ 37 h 104"/>
                <a:gd name="T34" fmla="*/ 67 w 94"/>
                <a:gd name="T35" fmla="*/ 26 h 104"/>
                <a:gd name="T36" fmla="*/ 59 w 94"/>
                <a:gd name="T37" fmla="*/ 19 h 104"/>
                <a:gd name="T38" fmla="*/ 47 w 94"/>
                <a:gd name="T39" fmla="*/ 17 h 104"/>
                <a:gd name="T40" fmla="*/ 49 w 94"/>
                <a:gd name="T41" fmla="*/ 0 h 104"/>
                <a:gd name="T42" fmla="*/ 62 w 94"/>
                <a:gd name="T43" fmla="*/ 1 h 104"/>
                <a:gd name="T44" fmla="*/ 73 w 94"/>
                <a:gd name="T45" fmla="*/ 5 h 104"/>
                <a:gd name="T46" fmla="*/ 82 w 94"/>
                <a:gd name="T47" fmla="*/ 12 h 104"/>
                <a:gd name="T48" fmla="*/ 89 w 94"/>
                <a:gd name="T49" fmla="*/ 22 h 104"/>
                <a:gd name="T50" fmla="*/ 93 w 94"/>
                <a:gd name="T51" fmla="*/ 34 h 104"/>
                <a:gd name="T52" fmla="*/ 94 w 94"/>
                <a:gd name="T53" fmla="*/ 50 h 104"/>
                <a:gd name="T54" fmla="*/ 93 w 94"/>
                <a:gd name="T55" fmla="*/ 66 h 104"/>
                <a:gd name="T56" fmla="*/ 88 w 94"/>
                <a:gd name="T57" fmla="*/ 79 h 104"/>
                <a:gd name="T58" fmla="*/ 80 w 94"/>
                <a:gd name="T59" fmla="*/ 89 h 104"/>
                <a:gd name="T60" fmla="*/ 70 w 94"/>
                <a:gd name="T61" fmla="*/ 97 h 104"/>
                <a:gd name="T62" fmla="*/ 59 w 94"/>
                <a:gd name="T63" fmla="*/ 102 h 104"/>
                <a:gd name="T64" fmla="*/ 46 w 94"/>
                <a:gd name="T65" fmla="*/ 104 h 104"/>
                <a:gd name="T66" fmla="*/ 32 w 94"/>
                <a:gd name="T67" fmla="*/ 102 h 104"/>
                <a:gd name="T68" fmla="*/ 20 w 94"/>
                <a:gd name="T69" fmla="*/ 97 h 104"/>
                <a:gd name="T70" fmla="*/ 11 w 94"/>
                <a:gd name="T71" fmla="*/ 90 h 104"/>
                <a:gd name="T72" fmla="*/ 5 w 94"/>
                <a:gd name="T73" fmla="*/ 80 h 104"/>
                <a:gd name="T74" fmla="*/ 1 w 94"/>
                <a:gd name="T75" fmla="*/ 67 h 104"/>
                <a:gd name="T76" fmla="*/ 0 w 94"/>
                <a:gd name="T77" fmla="*/ 53 h 104"/>
                <a:gd name="T78" fmla="*/ 2 w 94"/>
                <a:gd name="T79" fmla="*/ 37 h 104"/>
                <a:gd name="T80" fmla="*/ 7 w 94"/>
                <a:gd name="T81" fmla="*/ 24 h 104"/>
                <a:gd name="T82" fmla="*/ 15 w 94"/>
                <a:gd name="T83" fmla="*/ 14 h 104"/>
                <a:gd name="T84" fmla="*/ 24 w 94"/>
                <a:gd name="T85" fmla="*/ 6 h 104"/>
                <a:gd name="T86" fmla="*/ 36 w 94"/>
                <a:gd name="T87" fmla="*/ 1 h 104"/>
                <a:gd name="T88" fmla="*/ 49 w 94"/>
                <a:gd name="T8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4" h="104">
                  <a:moveTo>
                    <a:pt x="47" y="17"/>
                  </a:moveTo>
                  <a:lnTo>
                    <a:pt x="39" y="18"/>
                  </a:lnTo>
                  <a:lnTo>
                    <a:pt x="32" y="22"/>
                  </a:lnTo>
                  <a:lnTo>
                    <a:pt x="26" y="29"/>
                  </a:lnTo>
                  <a:lnTo>
                    <a:pt x="22" y="39"/>
                  </a:lnTo>
                  <a:lnTo>
                    <a:pt x="21" y="51"/>
                  </a:lnTo>
                  <a:lnTo>
                    <a:pt x="22" y="63"/>
                  </a:lnTo>
                  <a:lnTo>
                    <a:pt x="25" y="72"/>
                  </a:lnTo>
                  <a:lnTo>
                    <a:pt x="30" y="80"/>
                  </a:lnTo>
                  <a:lnTo>
                    <a:pt x="37" y="84"/>
                  </a:lnTo>
                  <a:lnTo>
                    <a:pt x="47" y="86"/>
                  </a:lnTo>
                  <a:lnTo>
                    <a:pt x="55" y="85"/>
                  </a:lnTo>
                  <a:lnTo>
                    <a:pt x="62" y="81"/>
                  </a:lnTo>
                  <a:lnTo>
                    <a:pt x="68" y="74"/>
                  </a:lnTo>
                  <a:lnTo>
                    <a:pt x="72" y="65"/>
                  </a:lnTo>
                  <a:lnTo>
                    <a:pt x="74" y="52"/>
                  </a:lnTo>
                  <a:lnTo>
                    <a:pt x="72" y="37"/>
                  </a:lnTo>
                  <a:lnTo>
                    <a:pt x="67" y="26"/>
                  </a:lnTo>
                  <a:lnTo>
                    <a:pt x="59" y="19"/>
                  </a:lnTo>
                  <a:lnTo>
                    <a:pt x="47" y="17"/>
                  </a:lnTo>
                  <a:close/>
                  <a:moveTo>
                    <a:pt x="49" y="0"/>
                  </a:moveTo>
                  <a:lnTo>
                    <a:pt x="62" y="1"/>
                  </a:lnTo>
                  <a:lnTo>
                    <a:pt x="73" y="5"/>
                  </a:lnTo>
                  <a:lnTo>
                    <a:pt x="82" y="12"/>
                  </a:lnTo>
                  <a:lnTo>
                    <a:pt x="89" y="22"/>
                  </a:lnTo>
                  <a:lnTo>
                    <a:pt x="93" y="34"/>
                  </a:lnTo>
                  <a:lnTo>
                    <a:pt x="94" y="50"/>
                  </a:lnTo>
                  <a:lnTo>
                    <a:pt x="93" y="66"/>
                  </a:lnTo>
                  <a:lnTo>
                    <a:pt x="88" y="79"/>
                  </a:lnTo>
                  <a:lnTo>
                    <a:pt x="80" y="89"/>
                  </a:lnTo>
                  <a:lnTo>
                    <a:pt x="70" y="97"/>
                  </a:lnTo>
                  <a:lnTo>
                    <a:pt x="59" y="102"/>
                  </a:lnTo>
                  <a:lnTo>
                    <a:pt x="46" y="104"/>
                  </a:lnTo>
                  <a:lnTo>
                    <a:pt x="32" y="102"/>
                  </a:lnTo>
                  <a:lnTo>
                    <a:pt x="20" y="97"/>
                  </a:lnTo>
                  <a:lnTo>
                    <a:pt x="11" y="90"/>
                  </a:lnTo>
                  <a:lnTo>
                    <a:pt x="5" y="80"/>
                  </a:lnTo>
                  <a:lnTo>
                    <a:pt x="1" y="67"/>
                  </a:lnTo>
                  <a:lnTo>
                    <a:pt x="0" y="53"/>
                  </a:lnTo>
                  <a:lnTo>
                    <a:pt x="2" y="37"/>
                  </a:lnTo>
                  <a:lnTo>
                    <a:pt x="7" y="24"/>
                  </a:lnTo>
                  <a:lnTo>
                    <a:pt x="15" y="14"/>
                  </a:lnTo>
                  <a:lnTo>
                    <a:pt x="24" y="6"/>
                  </a:lnTo>
                  <a:lnTo>
                    <a:pt x="36" y="1"/>
                  </a:lnTo>
                  <a:lnTo>
                    <a:pt x="49"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15" name="Freeform 14">
              <a:extLst>
                <a:ext uri="{FF2B5EF4-FFF2-40B4-BE49-F238E27FC236}">
                  <a16:creationId xmlns:a16="http://schemas.microsoft.com/office/drawing/2014/main" id="{AE3CE8EC-1722-1CDF-4233-5020330DE765}"/>
                </a:ext>
              </a:extLst>
            </p:cNvPr>
            <p:cNvSpPr>
              <a:spLocks/>
            </p:cNvSpPr>
            <p:nvPr/>
          </p:nvSpPr>
          <p:spPr bwMode="auto">
            <a:xfrm>
              <a:off x="4943" y="-60"/>
              <a:ext cx="28" cy="34"/>
            </a:xfrm>
            <a:custGeom>
              <a:avLst/>
              <a:gdLst>
                <a:gd name="T0" fmla="*/ 0 w 83"/>
                <a:gd name="T1" fmla="*/ 0 h 101"/>
                <a:gd name="T2" fmla="*/ 25 w 83"/>
                <a:gd name="T3" fmla="*/ 0 h 101"/>
                <a:gd name="T4" fmla="*/ 53 w 83"/>
                <a:gd name="T5" fmla="*/ 48 h 101"/>
                <a:gd name="T6" fmla="*/ 65 w 83"/>
                <a:gd name="T7" fmla="*/ 72 h 101"/>
                <a:gd name="T8" fmla="*/ 65 w 83"/>
                <a:gd name="T9" fmla="*/ 60 h 101"/>
                <a:gd name="T10" fmla="*/ 64 w 83"/>
                <a:gd name="T11" fmla="*/ 45 h 101"/>
                <a:gd name="T12" fmla="*/ 64 w 83"/>
                <a:gd name="T13" fmla="*/ 32 h 101"/>
                <a:gd name="T14" fmla="*/ 64 w 83"/>
                <a:gd name="T15" fmla="*/ 0 h 101"/>
                <a:gd name="T16" fmla="*/ 83 w 83"/>
                <a:gd name="T17" fmla="*/ 0 h 101"/>
                <a:gd name="T18" fmla="*/ 83 w 83"/>
                <a:gd name="T19" fmla="*/ 101 h 101"/>
                <a:gd name="T20" fmla="*/ 58 w 83"/>
                <a:gd name="T21" fmla="*/ 101 h 101"/>
                <a:gd name="T22" fmla="*/ 29 w 83"/>
                <a:gd name="T23" fmla="*/ 50 h 101"/>
                <a:gd name="T24" fmla="*/ 18 w 83"/>
                <a:gd name="T25" fmla="*/ 28 h 101"/>
                <a:gd name="T26" fmla="*/ 18 w 83"/>
                <a:gd name="T27" fmla="*/ 39 h 101"/>
                <a:gd name="T28" fmla="*/ 19 w 83"/>
                <a:gd name="T29" fmla="*/ 52 h 101"/>
                <a:gd name="T30" fmla="*/ 19 w 83"/>
                <a:gd name="T31" fmla="*/ 65 h 101"/>
                <a:gd name="T32" fmla="*/ 19 w 83"/>
                <a:gd name="T33" fmla="*/ 101 h 101"/>
                <a:gd name="T34" fmla="*/ 0 w 83"/>
                <a:gd name="T35" fmla="*/ 101 h 101"/>
                <a:gd name="T36" fmla="*/ 0 w 83"/>
                <a:gd name="T3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01">
                  <a:moveTo>
                    <a:pt x="0" y="0"/>
                  </a:moveTo>
                  <a:lnTo>
                    <a:pt x="25" y="0"/>
                  </a:lnTo>
                  <a:lnTo>
                    <a:pt x="53" y="48"/>
                  </a:lnTo>
                  <a:lnTo>
                    <a:pt x="65" y="72"/>
                  </a:lnTo>
                  <a:lnTo>
                    <a:pt x="65" y="60"/>
                  </a:lnTo>
                  <a:lnTo>
                    <a:pt x="64" y="45"/>
                  </a:lnTo>
                  <a:lnTo>
                    <a:pt x="64" y="32"/>
                  </a:lnTo>
                  <a:lnTo>
                    <a:pt x="64" y="0"/>
                  </a:lnTo>
                  <a:lnTo>
                    <a:pt x="83" y="0"/>
                  </a:lnTo>
                  <a:lnTo>
                    <a:pt x="83" y="101"/>
                  </a:lnTo>
                  <a:lnTo>
                    <a:pt x="58" y="101"/>
                  </a:lnTo>
                  <a:lnTo>
                    <a:pt x="29" y="50"/>
                  </a:lnTo>
                  <a:lnTo>
                    <a:pt x="18" y="28"/>
                  </a:lnTo>
                  <a:lnTo>
                    <a:pt x="18" y="39"/>
                  </a:lnTo>
                  <a:lnTo>
                    <a:pt x="19" y="52"/>
                  </a:lnTo>
                  <a:lnTo>
                    <a:pt x="19" y="65"/>
                  </a:lnTo>
                  <a:lnTo>
                    <a:pt x="19" y="101"/>
                  </a:lnTo>
                  <a:lnTo>
                    <a:pt x="0" y="101"/>
                  </a:lnTo>
                  <a:lnTo>
                    <a:pt x="0"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16" name="Freeform 15">
              <a:extLst>
                <a:ext uri="{FF2B5EF4-FFF2-40B4-BE49-F238E27FC236}">
                  <a16:creationId xmlns:a16="http://schemas.microsoft.com/office/drawing/2014/main" id="{EE8FFFD1-62A4-349B-CC3F-92AB9CA1C941}"/>
                </a:ext>
              </a:extLst>
            </p:cNvPr>
            <p:cNvSpPr>
              <a:spLocks noEditPoints="1"/>
            </p:cNvSpPr>
            <p:nvPr/>
          </p:nvSpPr>
          <p:spPr bwMode="auto">
            <a:xfrm>
              <a:off x="4978" y="-60"/>
              <a:ext cx="31" cy="34"/>
            </a:xfrm>
            <a:custGeom>
              <a:avLst/>
              <a:gdLst>
                <a:gd name="T0" fmla="*/ 45 w 93"/>
                <a:gd name="T1" fmla="*/ 22 h 101"/>
                <a:gd name="T2" fmla="*/ 40 w 93"/>
                <a:gd name="T3" fmla="*/ 39 h 101"/>
                <a:gd name="T4" fmla="*/ 31 w 93"/>
                <a:gd name="T5" fmla="*/ 65 h 101"/>
                <a:gd name="T6" fmla="*/ 60 w 93"/>
                <a:gd name="T7" fmla="*/ 65 h 101"/>
                <a:gd name="T8" fmla="*/ 49 w 93"/>
                <a:gd name="T9" fmla="*/ 39 h 101"/>
                <a:gd name="T10" fmla="*/ 45 w 93"/>
                <a:gd name="T11" fmla="*/ 22 h 101"/>
                <a:gd name="T12" fmla="*/ 45 w 93"/>
                <a:gd name="T13" fmla="*/ 22 h 101"/>
                <a:gd name="T14" fmla="*/ 35 w 93"/>
                <a:gd name="T15" fmla="*/ 0 h 101"/>
                <a:gd name="T16" fmla="*/ 57 w 93"/>
                <a:gd name="T17" fmla="*/ 0 h 101"/>
                <a:gd name="T18" fmla="*/ 93 w 93"/>
                <a:gd name="T19" fmla="*/ 101 h 101"/>
                <a:gd name="T20" fmla="*/ 72 w 93"/>
                <a:gd name="T21" fmla="*/ 101 h 101"/>
                <a:gd name="T22" fmla="*/ 65 w 93"/>
                <a:gd name="T23" fmla="*/ 80 h 101"/>
                <a:gd name="T24" fmla="*/ 26 w 93"/>
                <a:gd name="T25" fmla="*/ 80 h 101"/>
                <a:gd name="T26" fmla="*/ 19 w 93"/>
                <a:gd name="T27" fmla="*/ 101 h 101"/>
                <a:gd name="T28" fmla="*/ 0 w 93"/>
                <a:gd name="T29" fmla="*/ 101 h 101"/>
                <a:gd name="T30" fmla="*/ 35 w 93"/>
                <a:gd name="T3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01">
                  <a:moveTo>
                    <a:pt x="45" y="22"/>
                  </a:moveTo>
                  <a:lnTo>
                    <a:pt x="40" y="39"/>
                  </a:lnTo>
                  <a:lnTo>
                    <a:pt x="31" y="65"/>
                  </a:lnTo>
                  <a:lnTo>
                    <a:pt x="60" y="65"/>
                  </a:lnTo>
                  <a:lnTo>
                    <a:pt x="49" y="39"/>
                  </a:lnTo>
                  <a:lnTo>
                    <a:pt x="45" y="22"/>
                  </a:lnTo>
                  <a:lnTo>
                    <a:pt x="45" y="22"/>
                  </a:lnTo>
                  <a:close/>
                  <a:moveTo>
                    <a:pt x="35" y="0"/>
                  </a:moveTo>
                  <a:lnTo>
                    <a:pt x="57" y="0"/>
                  </a:lnTo>
                  <a:lnTo>
                    <a:pt x="93" y="101"/>
                  </a:lnTo>
                  <a:lnTo>
                    <a:pt x="72" y="101"/>
                  </a:lnTo>
                  <a:lnTo>
                    <a:pt x="65" y="80"/>
                  </a:lnTo>
                  <a:lnTo>
                    <a:pt x="26" y="80"/>
                  </a:lnTo>
                  <a:lnTo>
                    <a:pt x="19" y="101"/>
                  </a:lnTo>
                  <a:lnTo>
                    <a:pt x="0" y="101"/>
                  </a:lnTo>
                  <a:lnTo>
                    <a:pt x="35"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17" name="Freeform 16">
              <a:extLst>
                <a:ext uri="{FF2B5EF4-FFF2-40B4-BE49-F238E27FC236}">
                  <a16:creationId xmlns:a16="http://schemas.microsoft.com/office/drawing/2014/main" id="{5E84AAD6-D7E3-BA42-F46F-C703A1E120EF}"/>
                </a:ext>
              </a:extLst>
            </p:cNvPr>
            <p:cNvSpPr>
              <a:spLocks/>
            </p:cNvSpPr>
            <p:nvPr/>
          </p:nvSpPr>
          <p:spPr bwMode="auto">
            <a:xfrm>
              <a:off x="5016" y="-60"/>
              <a:ext cx="18" cy="34"/>
            </a:xfrm>
            <a:custGeom>
              <a:avLst/>
              <a:gdLst>
                <a:gd name="T0" fmla="*/ 0 w 52"/>
                <a:gd name="T1" fmla="*/ 0 h 101"/>
                <a:gd name="T2" fmla="*/ 19 w 52"/>
                <a:gd name="T3" fmla="*/ 0 h 101"/>
                <a:gd name="T4" fmla="*/ 19 w 52"/>
                <a:gd name="T5" fmla="*/ 84 h 101"/>
                <a:gd name="T6" fmla="*/ 52 w 52"/>
                <a:gd name="T7" fmla="*/ 84 h 101"/>
                <a:gd name="T8" fmla="*/ 52 w 52"/>
                <a:gd name="T9" fmla="*/ 101 h 101"/>
                <a:gd name="T10" fmla="*/ 0 w 52"/>
                <a:gd name="T11" fmla="*/ 101 h 101"/>
                <a:gd name="T12" fmla="*/ 0 w 52"/>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52" h="101">
                  <a:moveTo>
                    <a:pt x="0" y="0"/>
                  </a:moveTo>
                  <a:lnTo>
                    <a:pt x="19" y="0"/>
                  </a:lnTo>
                  <a:lnTo>
                    <a:pt x="19" y="84"/>
                  </a:lnTo>
                  <a:lnTo>
                    <a:pt x="52" y="84"/>
                  </a:lnTo>
                  <a:lnTo>
                    <a:pt x="52" y="101"/>
                  </a:lnTo>
                  <a:lnTo>
                    <a:pt x="0" y="101"/>
                  </a:lnTo>
                  <a:lnTo>
                    <a:pt x="0"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18" name="Freeform 17">
              <a:extLst>
                <a:ext uri="{FF2B5EF4-FFF2-40B4-BE49-F238E27FC236}">
                  <a16:creationId xmlns:a16="http://schemas.microsoft.com/office/drawing/2014/main" id="{437E8A8B-0E42-BBAB-948B-135BA959A7D9}"/>
                </a:ext>
              </a:extLst>
            </p:cNvPr>
            <p:cNvSpPr>
              <a:spLocks/>
            </p:cNvSpPr>
            <p:nvPr/>
          </p:nvSpPr>
          <p:spPr bwMode="auto">
            <a:xfrm>
              <a:off x="5054" y="-60"/>
              <a:ext cx="18" cy="34"/>
            </a:xfrm>
            <a:custGeom>
              <a:avLst/>
              <a:gdLst>
                <a:gd name="T0" fmla="*/ 0 w 52"/>
                <a:gd name="T1" fmla="*/ 0 h 101"/>
                <a:gd name="T2" fmla="*/ 19 w 52"/>
                <a:gd name="T3" fmla="*/ 0 h 101"/>
                <a:gd name="T4" fmla="*/ 19 w 52"/>
                <a:gd name="T5" fmla="*/ 84 h 101"/>
                <a:gd name="T6" fmla="*/ 52 w 52"/>
                <a:gd name="T7" fmla="*/ 84 h 101"/>
                <a:gd name="T8" fmla="*/ 52 w 52"/>
                <a:gd name="T9" fmla="*/ 101 h 101"/>
                <a:gd name="T10" fmla="*/ 0 w 52"/>
                <a:gd name="T11" fmla="*/ 101 h 101"/>
                <a:gd name="T12" fmla="*/ 0 w 52"/>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52" h="101">
                  <a:moveTo>
                    <a:pt x="0" y="0"/>
                  </a:moveTo>
                  <a:lnTo>
                    <a:pt x="19" y="0"/>
                  </a:lnTo>
                  <a:lnTo>
                    <a:pt x="19" y="84"/>
                  </a:lnTo>
                  <a:lnTo>
                    <a:pt x="52" y="84"/>
                  </a:lnTo>
                  <a:lnTo>
                    <a:pt x="52" y="101"/>
                  </a:lnTo>
                  <a:lnTo>
                    <a:pt x="0" y="101"/>
                  </a:lnTo>
                  <a:lnTo>
                    <a:pt x="0"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19" name="Freeform 18">
              <a:extLst>
                <a:ext uri="{FF2B5EF4-FFF2-40B4-BE49-F238E27FC236}">
                  <a16:creationId xmlns:a16="http://schemas.microsoft.com/office/drawing/2014/main" id="{3CB36C56-30D2-744F-C850-901ED90BE86C}"/>
                </a:ext>
              </a:extLst>
            </p:cNvPr>
            <p:cNvSpPr>
              <a:spLocks noEditPoints="1"/>
            </p:cNvSpPr>
            <p:nvPr/>
          </p:nvSpPr>
          <p:spPr bwMode="auto">
            <a:xfrm>
              <a:off x="5079" y="-60"/>
              <a:ext cx="31" cy="34"/>
            </a:xfrm>
            <a:custGeom>
              <a:avLst/>
              <a:gdLst>
                <a:gd name="T0" fmla="*/ 46 w 93"/>
                <a:gd name="T1" fmla="*/ 22 h 101"/>
                <a:gd name="T2" fmla="*/ 41 w 93"/>
                <a:gd name="T3" fmla="*/ 39 h 101"/>
                <a:gd name="T4" fmla="*/ 32 w 93"/>
                <a:gd name="T5" fmla="*/ 65 h 101"/>
                <a:gd name="T6" fmla="*/ 60 w 93"/>
                <a:gd name="T7" fmla="*/ 65 h 101"/>
                <a:gd name="T8" fmla="*/ 50 w 93"/>
                <a:gd name="T9" fmla="*/ 39 h 101"/>
                <a:gd name="T10" fmla="*/ 46 w 93"/>
                <a:gd name="T11" fmla="*/ 22 h 101"/>
                <a:gd name="T12" fmla="*/ 46 w 93"/>
                <a:gd name="T13" fmla="*/ 22 h 101"/>
                <a:gd name="T14" fmla="*/ 35 w 93"/>
                <a:gd name="T15" fmla="*/ 0 h 101"/>
                <a:gd name="T16" fmla="*/ 57 w 93"/>
                <a:gd name="T17" fmla="*/ 0 h 101"/>
                <a:gd name="T18" fmla="*/ 93 w 93"/>
                <a:gd name="T19" fmla="*/ 101 h 101"/>
                <a:gd name="T20" fmla="*/ 72 w 93"/>
                <a:gd name="T21" fmla="*/ 101 h 101"/>
                <a:gd name="T22" fmla="*/ 65 w 93"/>
                <a:gd name="T23" fmla="*/ 80 h 101"/>
                <a:gd name="T24" fmla="*/ 26 w 93"/>
                <a:gd name="T25" fmla="*/ 80 h 101"/>
                <a:gd name="T26" fmla="*/ 19 w 93"/>
                <a:gd name="T27" fmla="*/ 101 h 101"/>
                <a:gd name="T28" fmla="*/ 0 w 93"/>
                <a:gd name="T29" fmla="*/ 101 h 101"/>
                <a:gd name="T30" fmla="*/ 35 w 93"/>
                <a:gd name="T3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01">
                  <a:moveTo>
                    <a:pt x="46" y="22"/>
                  </a:moveTo>
                  <a:lnTo>
                    <a:pt x="41" y="39"/>
                  </a:lnTo>
                  <a:lnTo>
                    <a:pt x="32" y="65"/>
                  </a:lnTo>
                  <a:lnTo>
                    <a:pt x="60" y="65"/>
                  </a:lnTo>
                  <a:lnTo>
                    <a:pt x="50" y="39"/>
                  </a:lnTo>
                  <a:lnTo>
                    <a:pt x="46" y="22"/>
                  </a:lnTo>
                  <a:lnTo>
                    <a:pt x="46" y="22"/>
                  </a:lnTo>
                  <a:close/>
                  <a:moveTo>
                    <a:pt x="35" y="0"/>
                  </a:moveTo>
                  <a:lnTo>
                    <a:pt x="57" y="0"/>
                  </a:lnTo>
                  <a:lnTo>
                    <a:pt x="93" y="101"/>
                  </a:lnTo>
                  <a:lnTo>
                    <a:pt x="72" y="101"/>
                  </a:lnTo>
                  <a:lnTo>
                    <a:pt x="65" y="80"/>
                  </a:lnTo>
                  <a:lnTo>
                    <a:pt x="26" y="80"/>
                  </a:lnTo>
                  <a:lnTo>
                    <a:pt x="19" y="101"/>
                  </a:lnTo>
                  <a:lnTo>
                    <a:pt x="0" y="101"/>
                  </a:lnTo>
                  <a:lnTo>
                    <a:pt x="35"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20" name="Freeform 19">
              <a:extLst>
                <a:ext uri="{FF2B5EF4-FFF2-40B4-BE49-F238E27FC236}">
                  <a16:creationId xmlns:a16="http://schemas.microsoft.com/office/drawing/2014/main" id="{B40A1785-166A-8C92-FEC2-E6E478BBF6AF}"/>
                </a:ext>
              </a:extLst>
            </p:cNvPr>
            <p:cNvSpPr>
              <a:spLocks noEditPoints="1"/>
            </p:cNvSpPr>
            <p:nvPr/>
          </p:nvSpPr>
          <p:spPr bwMode="auto">
            <a:xfrm>
              <a:off x="5117" y="-60"/>
              <a:ext cx="23" cy="34"/>
            </a:xfrm>
            <a:custGeom>
              <a:avLst/>
              <a:gdLst>
                <a:gd name="T0" fmla="*/ 28 w 70"/>
                <a:gd name="T1" fmla="*/ 56 h 101"/>
                <a:gd name="T2" fmla="*/ 26 w 70"/>
                <a:gd name="T3" fmla="*/ 56 h 101"/>
                <a:gd name="T4" fmla="*/ 24 w 70"/>
                <a:gd name="T5" fmla="*/ 56 h 101"/>
                <a:gd name="T6" fmla="*/ 22 w 70"/>
                <a:gd name="T7" fmla="*/ 57 h 101"/>
                <a:gd name="T8" fmla="*/ 20 w 70"/>
                <a:gd name="T9" fmla="*/ 57 h 101"/>
                <a:gd name="T10" fmla="*/ 20 w 70"/>
                <a:gd name="T11" fmla="*/ 85 h 101"/>
                <a:gd name="T12" fmla="*/ 22 w 70"/>
                <a:gd name="T13" fmla="*/ 85 h 101"/>
                <a:gd name="T14" fmla="*/ 26 w 70"/>
                <a:gd name="T15" fmla="*/ 85 h 101"/>
                <a:gd name="T16" fmla="*/ 30 w 70"/>
                <a:gd name="T17" fmla="*/ 85 h 101"/>
                <a:gd name="T18" fmla="*/ 38 w 70"/>
                <a:gd name="T19" fmla="*/ 84 h 101"/>
                <a:gd name="T20" fmla="*/ 44 w 70"/>
                <a:gd name="T21" fmla="*/ 81 h 101"/>
                <a:gd name="T22" fmla="*/ 48 w 70"/>
                <a:gd name="T23" fmla="*/ 77 h 101"/>
                <a:gd name="T24" fmla="*/ 49 w 70"/>
                <a:gd name="T25" fmla="*/ 70 h 101"/>
                <a:gd name="T26" fmla="*/ 47 w 70"/>
                <a:gd name="T27" fmla="*/ 64 h 101"/>
                <a:gd name="T28" fmla="*/ 43 w 70"/>
                <a:gd name="T29" fmla="*/ 60 h 101"/>
                <a:gd name="T30" fmla="*/ 37 w 70"/>
                <a:gd name="T31" fmla="*/ 57 h 101"/>
                <a:gd name="T32" fmla="*/ 28 w 70"/>
                <a:gd name="T33" fmla="*/ 56 h 101"/>
                <a:gd name="T34" fmla="*/ 31 w 70"/>
                <a:gd name="T35" fmla="*/ 15 h 101"/>
                <a:gd name="T36" fmla="*/ 25 w 70"/>
                <a:gd name="T37" fmla="*/ 15 h 101"/>
                <a:gd name="T38" fmla="*/ 20 w 70"/>
                <a:gd name="T39" fmla="*/ 16 h 101"/>
                <a:gd name="T40" fmla="*/ 20 w 70"/>
                <a:gd name="T41" fmla="*/ 42 h 101"/>
                <a:gd name="T42" fmla="*/ 23 w 70"/>
                <a:gd name="T43" fmla="*/ 42 h 101"/>
                <a:gd name="T44" fmla="*/ 27 w 70"/>
                <a:gd name="T45" fmla="*/ 42 h 101"/>
                <a:gd name="T46" fmla="*/ 38 w 70"/>
                <a:gd name="T47" fmla="*/ 40 h 101"/>
                <a:gd name="T48" fmla="*/ 45 w 70"/>
                <a:gd name="T49" fmla="*/ 35 h 101"/>
                <a:gd name="T50" fmla="*/ 47 w 70"/>
                <a:gd name="T51" fmla="*/ 28 h 101"/>
                <a:gd name="T52" fmla="*/ 46 w 70"/>
                <a:gd name="T53" fmla="*/ 23 h 101"/>
                <a:gd name="T54" fmla="*/ 44 w 70"/>
                <a:gd name="T55" fmla="*/ 19 h 101"/>
                <a:gd name="T56" fmla="*/ 39 w 70"/>
                <a:gd name="T57" fmla="*/ 16 h 101"/>
                <a:gd name="T58" fmla="*/ 31 w 70"/>
                <a:gd name="T59" fmla="*/ 15 h 101"/>
                <a:gd name="T60" fmla="*/ 34 w 70"/>
                <a:gd name="T61" fmla="*/ 0 h 101"/>
                <a:gd name="T62" fmla="*/ 48 w 70"/>
                <a:gd name="T63" fmla="*/ 1 h 101"/>
                <a:gd name="T64" fmla="*/ 59 w 70"/>
                <a:gd name="T65" fmla="*/ 6 h 101"/>
                <a:gd name="T66" fmla="*/ 65 w 70"/>
                <a:gd name="T67" fmla="*/ 14 h 101"/>
                <a:gd name="T68" fmla="*/ 68 w 70"/>
                <a:gd name="T69" fmla="*/ 25 h 101"/>
                <a:gd name="T70" fmla="*/ 66 w 70"/>
                <a:gd name="T71" fmla="*/ 34 h 101"/>
                <a:gd name="T72" fmla="*/ 60 w 70"/>
                <a:gd name="T73" fmla="*/ 42 h 101"/>
                <a:gd name="T74" fmla="*/ 52 w 70"/>
                <a:gd name="T75" fmla="*/ 47 h 101"/>
                <a:gd name="T76" fmla="*/ 52 w 70"/>
                <a:gd name="T77" fmla="*/ 47 h 101"/>
                <a:gd name="T78" fmla="*/ 60 w 70"/>
                <a:gd name="T79" fmla="*/ 51 h 101"/>
                <a:gd name="T80" fmla="*/ 65 w 70"/>
                <a:gd name="T81" fmla="*/ 56 h 101"/>
                <a:gd name="T82" fmla="*/ 68 w 70"/>
                <a:gd name="T83" fmla="*/ 62 h 101"/>
                <a:gd name="T84" fmla="*/ 70 w 70"/>
                <a:gd name="T85" fmla="*/ 70 h 101"/>
                <a:gd name="T86" fmla="*/ 69 w 70"/>
                <a:gd name="T87" fmla="*/ 77 h 101"/>
                <a:gd name="T88" fmla="*/ 66 w 70"/>
                <a:gd name="T89" fmla="*/ 85 h 101"/>
                <a:gd name="T90" fmla="*/ 61 w 70"/>
                <a:gd name="T91" fmla="*/ 91 h 101"/>
                <a:gd name="T92" fmla="*/ 53 w 70"/>
                <a:gd name="T93" fmla="*/ 96 h 101"/>
                <a:gd name="T94" fmla="*/ 43 w 70"/>
                <a:gd name="T95" fmla="*/ 100 h 101"/>
                <a:gd name="T96" fmla="*/ 29 w 70"/>
                <a:gd name="T97" fmla="*/ 101 h 101"/>
                <a:gd name="T98" fmla="*/ 17 w 70"/>
                <a:gd name="T99" fmla="*/ 101 h 101"/>
                <a:gd name="T100" fmla="*/ 0 w 70"/>
                <a:gd name="T101" fmla="*/ 101 h 101"/>
                <a:gd name="T102" fmla="*/ 0 w 70"/>
                <a:gd name="T103" fmla="*/ 0 h 101"/>
                <a:gd name="T104" fmla="*/ 16 w 70"/>
                <a:gd name="T105" fmla="*/ 0 h 101"/>
                <a:gd name="T106" fmla="*/ 34 w 70"/>
                <a:gd name="T10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101">
                  <a:moveTo>
                    <a:pt x="28" y="56"/>
                  </a:moveTo>
                  <a:lnTo>
                    <a:pt x="26" y="56"/>
                  </a:lnTo>
                  <a:lnTo>
                    <a:pt x="24" y="56"/>
                  </a:lnTo>
                  <a:lnTo>
                    <a:pt x="22" y="57"/>
                  </a:lnTo>
                  <a:lnTo>
                    <a:pt x="20" y="57"/>
                  </a:lnTo>
                  <a:lnTo>
                    <a:pt x="20" y="85"/>
                  </a:lnTo>
                  <a:lnTo>
                    <a:pt x="22" y="85"/>
                  </a:lnTo>
                  <a:lnTo>
                    <a:pt x="26" y="85"/>
                  </a:lnTo>
                  <a:lnTo>
                    <a:pt x="30" y="85"/>
                  </a:lnTo>
                  <a:lnTo>
                    <a:pt x="38" y="84"/>
                  </a:lnTo>
                  <a:lnTo>
                    <a:pt x="44" y="81"/>
                  </a:lnTo>
                  <a:lnTo>
                    <a:pt x="48" y="77"/>
                  </a:lnTo>
                  <a:lnTo>
                    <a:pt x="49" y="70"/>
                  </a:lnTo>
                  <a:lnTo>
                    <a:pt x="47" y="64"/>
                  </a:lnTo>
                  <a:lnTo>
                    <a:pt x="43" y="60"/>
                  </a:lnTo>
                  <a:lnTo>
                    <a:pt x="37" y="57"/>
                  </a:lnTo>
                  <a:lnTo>
                    <a:pt x="28" y="56"/>
                  </a:lnTo>
                  <a:close/>
                  <a:moveTo>
                    <a:pt x="31" y="15"/>
                  </a:moveTo>
                  <a:lnTo>
                    <a:pt x="25" y="15"/>
                  </a:lnTo>
                  <a:lnTo>
                    <a:pt x="20" y="16"/>
                  </a:lnTo>
                  <a:lnTo>
                    <a:pt x="20" y="42"/>
                  </a:lnTo>
                  <a:lnTo>
                    <a:pt x="23" y="42"/>
                  </a:lnTo>
                  <a:lnTo>
                    <a:pt x="27" y="42"/>
                  </a:lnTo>
                  <a:lnTo>
                    <a:pt x="38" y="40"/>
                  </a:lnTo>
                  <a:lnTo>
                    <a:pt x="45" y="35"/>
                  </a:lnTo>
                  <a:lnTo>
                    <a:pt x="47" y="28"/>
                  </a:lnTo>
                  <a:lnTo>
                    <a:pt x="46" y="23"/>
                  </a:lnTo>
                  <a:lnTo>
                    <a:pt x="44" y="19"/>
                  </a:lnTo>
                  <a:lnTo>
                    <a:pt x="39" y="16"/>
                  </a:lnTo>
                  <a:lnTo>
                    <a:pt x="31" y="15"/>
                  </a:lnTo>
                  <a:close/>
                  <a:moveTo>
                    <a:pt x="34" y="0"/>
                  </a:moveTo>
                  <a:lnTo>
                    <a:pt x="48" y="1"/>
                  </a:lnTo>
                  <a:lnTo>
                    <a:pt x="59" y="6"/>
                  </a:lnTo>
                  <a:lnTo>
                    <a:pt x="65" y="14"/>
                  </a:lnTo>
                  <a:lnTo>
                    <a:pt x="68" y="25"/>
                  </a:lnTo>
                  <a:lnTo>
                    <a:pt x="66" y="34"/>
                  </a:lnTo>
                  <a:lnTo>
                    <a:pt x="60" y="42"/>
                  </a:lnTo>
                  <a:lnTo>
                    <a:pt x="52" y="47"/>
                  </a:lnTo>
                  <a:lnTo>
                    <a:pt x="52" y="47"/>
                  </a:lnTo>
                  <a:lnTo>
                    <a:pt x="60" y="51"/>
                  </a:lnTo>
                  <a:lnTo>
                    <a:pt x="65" y="56"/>
                  </a:lnTo>
                  <a:lnTo>
                    <a:pt x="68" y="62"/>
                  </a:lnTo>
                  <a:lnTo>
                    <a:pt x="70" y="70"/>
                  </a:lnTo>
                  <a:lnTo>
                    <a:pt x="69" y="77"/>
                  </a:lnTo>
                  <a:lnTo>
                    <a:pt x="66" y="85"/>
                  </a:lnTo>
                  <a:lnTo>
                    <a:pt x="61" y="91"/>
                  </a:lnTo>
                  <a:lnTo>
                    <a:pt x="53" y="96"/>
                  </a:lnTo>
                  <a:lnTo>
                    <a:pt x="43" y="100"/>
                  </a:lnTo>
                  <a:lnTo>
                    <a:pt x="29" y="101"/>
                  </a:lnTo>
                  <a:lnTo>
                    <a:pt x="17" y="101"/>
                  </a:lnTo>
                  <a:lnTo>
                    <a:pt x="0" y="101"/>
                  </a:lnTo>
                  <a:lnTo>
                    <a:pt x="0" y="0"/>
                  </a:lnTo>
                  <a:lnTo>
                    <a:pt x="16" y="0"/>
                  </a:lnTo>
                  <a:lnTo>
                    <a:pt x="34"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21" name="Freeform 20">
              <a:extLst>
                <a:ext uri="{FF2B5EF4-FFF2-40B4-BE49-F238E27FC236}">
                  <a16:creationId xmlns:a16="http://schemas.microsoft.com/office/drawing/2014/main" id="{AD14BA40-FA0A-AEE8-AAB4-A326F991367D}"/>
                </a:ext>
              </a:extLst>
            </p:cNvPr>
            <p:cNvSpPr>
              <a:spLocks noEditPoints="1"/>
            </p:cNvSpPr>
            <p:nvPr/>
          </p:nvSpPr>
          <p:spPr bwMode="auto">
            <a:xfrm>
              <a:off x="5147" y="-60"/>
              <a:ext cx="31" cy="34"/>
            </a:xfrm>
            <a:custGeom>
              <a:avLst/>
              <a:gdLst>
                <a:gd name="T0" fmla="*/ 47 w 94"/>
                <a:gd name="T1" fmla="*/ 17 h 104"/>
                <a:gd name="T2" fmla="*/ 39 w 94"/>
                <a:gd name="T3" fmla="*/ 18 h 104"/>
                <a:gd name="T4" fmla="*/ 32 w 94"/>
                <a:gd name="T5" fmla="*/ 22 h 104"/>
                <a:gd name="T6" fmla="*/ 26 w 94"/>
                <a:gd name="T7" fmla="*/ 29 h 104"/>
                <a:gd name="T8" fmla="*/ 22 w 94"/>
                <a:gd name="T9" fmla="*/ 39 h 104"/>
                <a:gd name="T10" fmla="*/ 20 w 94"/>
                <a:gd name="T11" fmla="*/ 51 h 104"/>
                <a:gd name="T12" fmla="*/ 21 w 94"/>
                <a:gd name="T13" fmla="*/ 63 h 104"/>
                <a:gd name="T14" fmla="*/ 25 w 94"/>
                <a:gd name="T15" fmla="*/ 72 h 104"/>
                <a:gd name="T16" fmla="*/ 30 w 94"/>
                <a:gd name="T17" fmla="*/ 80 h 104"/>
                <a:gd name="T18" fmla="*/ 37 w 94"/>
                <a:gd name="T19" fmla="*/ 84 h 104"/>
                <a:gd name="T20" fmla="*/ 47 w 94"/>
                <a:gd name="T21" fmla="*/ 86 h 104"/>
                <a:gd name="T22" fmla="*/ 54 w 94"/>
                <a:gd name="T23" fmla="*/ 85 h 104"/>
                <a:gd name="T24" fmla="*/ 62 w 94"/>
                <a:gd name="T25" fmla="*/ 81 h 104"/>
                <a:gd name="T26" fmla="*/ 68 w 94"/>
                <a:gd name="T27" fmla="*/ 74 h 104"/>
                <a:gd name="T28" fmla="*/ 72 w 94"/>
                <a:gd name="T29" fmla="*/ 65 h 104"/>
                <a:gd name="T30" fmla="*/ 74 w 94"/>
                <a:gd name="T31" fmla="*/ 52 h 104"/>
                <a:gd name="T32" fmla="*/ 72 w 94"/>
                <a:gd name="T33" fmla="*/ 37 h 104"/>
                <a:gd name="T34" fmla="*/ 67 w 94"/>
                <a:gd name="T35" fmla="*/ 26 h 104"/>
                <a:gd name="T36" fmla="*/ 58 w 94"/>
                <a:gd name="T37" fmla="*/ 19 h 104"/>
                <a:gd name="T38" fmla="*/ 47 w 94"/>
                <a:gd name="T39" fmla="*/ 17 h 104"/>
                <a:gd name="T40" fmla="*/ 49 w 94"/>
                <a:gd name="T41" fmla="*/ 0 h 104"/>
                <a:gd name="T42" fmla="*/ 61 w 94"/>
                <a:gd name="T43" fmla="*/ 1 h 104"/>
                <a:gd name="T44" fmla="*/ 72 w 94"/>
                <a:gd name="T45" fmla="*/ 5 h 104"/>
                <a:gd name="T46" fmla="*/ 81 w 94"/>
                <a:gd name="T47" fmla="*/ 12 h 104"/>
                <a:gd name="T48" fmla="*/ 88 w 94"/>
                <a:gd name="T49" fmla="*/ 22 h 104"/>
                <a:gd name="T50" fmla="*/ 93 w 94"/>
                <a:gd name="T51" fmla="*/ 34 h 104"/>
                <a:gd name="T52" fmla="*/ 94 w 94"/>
                <a:gd name="T53" fmla="*/ 50 h 104"/>
                <a:gd name="T54" fmla="*/ 92 w 94"/>
                <a:gd name="T55" fmla="*/ 66 h 104"/>
                <a:gd name="T56" fmla="*/ 88 w 94"/>
                <a:gd name="T57" fmla="*/ 79 h 104"/>
                <a:gd name="T58" fmla="*/ 80 w 94"/>
                <a:gd name="T59" fmla="*/ 89 h 104"/>
                <a:gd name="T60" fmla="*/ 70 w 94"/>
                <a:gd name="T61" fmla="*/ 97 h 104"/>
                <a:gd name="T62" fmla="*/ 58 w 94"/>
                <a:gd name="T63" fmla="*/ 102 h 104"/>
                <a:gd name="T64" fmla="*/ 45 w 94"/>
                <a:gd name="T65" fmla="*/ 104 h 104"/>
                <a:gd name="T66" fmla="*/ 31 w 94"/>
                <a:gd name="T67" fmla="*/ 102 h 104"/>
                <a:gd name="T68" fmla="*/ 20 w 94"/>
                <a:gd name="T69" fmla="*/ 97 h 104"/>
                <a:gd name="T70" fmla="*/ 11 w 94"/>
                <a:gd name="T71" fmla="*/ 90 h 104"/>
                <a:gd name="T72" fmla="*/ 5 w 94"/>
                <a:gd name="T73" fmla="*/ 80 h 104"/>
                <a:gd name="T74" fmla="*/ 1 w 94"/>
                <a:gd name="T75" fmla="*/ 67 h 104"/>
                <a:gd name="T76" fmla="*/ 0 w 94"/>
                <a:gd name="T77" fmla="*/ 53 h 104"/>
                <a:gd name="T78" fmla="*/ 2 w 94"/>
                <a:gd name="T79" fmla="*/ 37 h 104"/>
                <a:gd name="T80" fmla="*/ 7 w 94"/>
                <a:gd name="T81" fmla="*/ 24 h 104"/>
                <a:gd name="T82" fmla="*/ 14 w 94"/>
                <a:gd name="T83" fmla="*/ 14 h 104"/>
                <a:gd name="T84" fmla="*/ 24 w 94"/>
                <a:gd name="T85" fmla="*/ 6 h 104"/>
                <a:gd name="T86" fmla="*/ 36 w 94"/>
                <a:gd name="T87" fmla="*/ 1 h 104"/>
                <a:gd name="T88" fmla="*/ 49 w 94"/>
                <a:gd name="T8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4" h="104">
                  <a:moveTo>
                    <a:pt x="47" y="17"/>
                  </a:moveTo>
                  <a:lnTo>
                    <a:pt x="39" y="18"/>
                  </a:lnTo>
                  <a:lnTo>
                    <a:pt x="32" y="22"/>
                  </a:lnTo>
                  <a:lnTo>
                    <a:pt x="26" y="29"/>
                  </a:lnTo>
                  <a:lnTo>
                    <a:pt x="22" y="39"/>
                  </a:lnTo>
                  <a:lnTo>
                    <a:pt x="20" y="51"/>
                  </a:lnTo>
                  <a:lnTo>
                    <a:pt x="21" y="63"/>
                  </a:lnTo>
                  <a:lnTo>
                    <a:pt x="25" y="72"/>
                  </a:lnTo>
                  <a:lnTo>
                    <a:pt x="30" y="80"/>
                  </a:lnTo>
                  <a:lnTo>
                    <a:pt x="37" y="84"/>
                  </a:lnTo>
                  <a:lnTo>
                    <a:pt x="47" y="86"/>
                  </a:lnTo>
                  <a:lnTo>
                    <a:pt x="54" y="85"/>
                  </a:lnTo>
                  <a:lnTo>
                    <a:pt x="62" y="81"/>
                  </a:lnTo>
                  <a:lnTo>
                    <a:pt x="68" y="74"/>
                  </a:lnTo>
                  <a:lnTo>
                    <a:pt x="72" y="65"/>
                  </a:lnTo>
                  <a:lnTo>
                    <a:pt x="74" y="52"/>
                  </a:lnTo>
                  <a:lnTo>
                    <a:pt x="72" y="37"/>
                  </a:lnTo>
                  <a:lnTo>
                    <a:pt x="67" y="26"/>
                  </a:lnTo>
                  <a:lnTo>
                    <a:pt x="58" y="19"/>
                  </a:lnTo>
                  <a:lnTo>
                    <a:pt x="47" y="17"/>
                  </a:lnTo>
                  <a:close/>
                  <a:moveTo>
                    <a:pt x="49" y="0"/>
                  </a:moveTo>
                  <a:lnTo>
                    <a:pt x="61" y="1"/>
                  </a:lnTo>
                  <a:lnTo>
                    <a:pt x="72" y="5"/>
                  </a:lnTo>
                  <a:lnTo>
                    <a:pt x="81" y="12"/>
                  </a:lnTo>
                  <a:lnTo>
                    <a:pt x="88" y="22"/>
                  </a:lnTo>
                  <a:lnTo>
                    <a:pt x="93" y="34"/>
                  </a:lnTo>
                  <a:lnTo>
                    <a:pt x="94" y="50"/>
                  </a:lnTo>
                  <a:lnTo>
                    <a:pt x="92" y="66"/>
                  </a:lnTo>
                  <a:lnTo>
                    <a:pt x="88" y="79"/>
                  </a:lnTo>
                  <a:lnTo>
                    <a:pt x="80" y="89"/>
                  </a:lnTo>
                  <a:lnTo>
                    <a:pt x="70" y="97"/>
                  </a:lnTo>
                  <a:lnTo>
                    <a:pt x="58" y="102"/>
                  </a:lnTo>
                  <a:lnTo>
                    <a:pt x="45" y="104"/>
                  </a:lnTo>
                  <a:lnTo>
                    <a:pt x="31" y="102"/>
                  </a:lnTo>
                  <a:lnTo>
                    <a:pt x="20" y="97"/>
                  </a:lnTo>
                  <a:lnTo>
                    <a:pt x="11" y="90"/>
                  </a:lnTo>
                  <a:lnTo>
                    <a:pt x="5" y="80"/>
                  </a:lnTo>
                  <a:lnTo>
                    <a:pt x="1" y="67"/>
                  </a:lnTo>
                  <a:lnTo>
                    <a:pt x="0" y="53"/>
                  </a:lnTo>
                  <a:lnTo>
                    <a:pt x="2" y="37"/>
                  </a:lnTo>
                  <a:lnTo>
                    <a:pt x="7" y="24"/>
                  </a:lnTo>
                  <a:lnTo>
                    <a:pt x="14" y="14"/>
                  </a:lnTo>
                  <a:lnTo>
                    <a:pt x="24" y="6"/>
                  </a:lnTo>
                  <a:lnTo>
                    <a:pt x="36" y="1"/>
                  </a:lnTo>
                  <a:lnTo>
                    <a:pt x="49"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22" name="Freeform 21">
              <a:extLst>
                <a:ext uri="{FF2B5EF4-FFF2-40B4-BE49-F238E27FC236}">
                  <a16:creationId xmlns:a16="http://schemas.microsoft.com/office/drawing/2014/main" id="{F53EFE26-AADB-5300-83B9-45257C4CF115}"/>
                </a:ext>
              </a:extLst>
            </p:cNvPr>
            <p:cNvSpPr>
              <a:spLocks noEditPoints="1"/>
            </p:cNvSpPr>
            <p:nvPr/>
          </p:nvSpPr>
          <p:spPr bwMode="auto">
            <a:xfrm>
              <a:off x="5186" y="-60"/>
              <a:ext cx="24" cy="34"/>
            </a:xfrm>
            <a:custGeom>
              <a:avLst/>
              <a:gdLst>
                <a:gd name="T0" fmla="*/ 26 w 71"/>
                <a:gd name="T1" fmla="*/ 15 h 101"/>
                <a:gd name="T2" fmla="*/ 22 w 71"/>
                <a:gd name="T3" fmla="*/ 16 h 101"/>
                <a:gd name="T4" fmla="*/ 19 w 71"/>
                <a:gd name="T5" fmla="*/ 16 h 101"/>
                <a:gd name="T6" fmla="*/ 19 w 71"/>
                <a:gd name="T7" fmla="*/ 45 h 101"/>
                <a:gd name="T8" fmla="*/ 20 w 71"/>
                <a:gd name="T9" fmla="*/ 45 h 101"/>
                <a:gd name="T10" fmla="*/ 23 w 71"/>
                <a:gd name="T11" fmla="*/ 45 h 101"/>
                <a:gd name="T12" fmla="*/ 26 w 71"/>
                <a:gd name="T13" fmla="*/ 45 h 101"/>
                <a:gd name="T14" fmla="*/ 36 w 71"/>
                <a:gd name="T15" fmla="*/ 43 h 101"/>
                <a:gd name="T16" fmla="*/ 42 w 71"/>
                <a:gd name="T17" fmla="*/ 38 h 101"/>
                <a:gd name="T18" fmla="*/ 44 w 71"/>
                <a:gd name="T19" fmla="*/ 30 h 101"/>
                <a:gd name="T20" fmla="*/ 42 w 71"/>
                <a:gd name="T21" fmla="*/ 22 h 101"/>
                <a:gd name="T22" fmla="*/ 36 w 71"/>
                <a:gd name="T23" fmla="*/ 17 h 101"/>
                <a:gd name="T24" fmla="*/ 26 w 71"/>
                <a:gd name="T25" fmla="*/ 15 h 101"/>
                <a:gd name="T26" fmla="*/ 28 w 71"/>
                <a:gd name="T27" fmla="*/ 0 h 101"/>
                <a:gd name="T28" fmla="*/ 40 w 71"/>
                <a:gd name="T29" fmla="*/ 1 h 101"/>
                <a:gd name="T30" fmla="*/ 51 w 71"/>
                <a:gd name="T31" fmla="*/ 4 h 101"/>
                <a:gd name="T32" fmla="*/ 58 w 71"/>
                <a:gd name="T33" fmla="*/ 9 h 101"/>
                <a:gd name="T34" fmla="*/ 63 w 71"/>
                <a:gd name="T35" fmla="*/ 17 h 101"/>
                <a:gd name="T36" fmla="*/ 64 w 71"/>
                <a:gd name="T37" fmla="*/ 28 h 101"/>
                <a:gd name="T38" fmla="*/ 63 w 71"/>
                <a:gd name="T39" fmla="*/ 38 h 101"/>
                <a:gd name="T40" fmla="*/ 57 w 71"/>
                <a:gd name="T41" fmla="*/ 47 h 101"/>
                <a:gd name="T42" fmla="*/ 49 w 71"/>
                <a:gd name="T43" fmla="*/ 53 h 101"/>
                <a:gd name="T44" fmla="*/ 39 w 71"/>
                <a:gd name="T45" fmla="*/ 56 h 101"/>
                <a:gd name="T46" fmla="*/ 43 w 71"/>
                <a:gd name="T47" fmla="*/ 62 h 101"/>
                <a:gd name="T48" fmla="*/ 47 w 71"/>
                <a:gd name="T49" fmla="*/ 67 h 101"/>
                <a:gd name="T50" fmla="*/ 71 w 71"/>
                <a:gd name="T51" fmla="*/ 101 h 101"/>
                <a:gd name="T52" fmla="*/ 47 w 71"/>
                <a:gd name="T53" fmla="*/ 101 h 101"/>
                <a:gd name="T54" fmla="*/ 19 w 71"/>
                <a:gd name="T55" fmla="*/ 59 h 101"/>
                <a:gd name="T56" fmla="*/ 19 w 71"/>
                <a:gd name="T57" fmla="*/ 59 h 101"/>
                <a:gd name="T58" fmla="*/ 19 w 71"/>
                <a:gd name="T59" fmla="*/ 101 h 101"/>
                <a:gd name="T60" fmla="*/ 0 w 71"/>
                <a:gd name="T61" fmla="*/ 101 h 101"/>
                <a:gd name="T62" fmla="*/ 0 w 71"/>
                <a:gd name="T63" fmla="*/ 0 h 101"/>
                <a:gd name="T64" fmla="*/ 12 w 71"/>
                <a:gd name="T65" fmla="*/ 0 h 101"/>
                <a:gd name="T66" fmla="*/ 28 w 71"/>
                <a:gd name="T6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 h="101">
                  <a:moveTo>
                    <a:pt x="26" y="15"/>
                  </a:moveTo>
                  <a:lnTo>
                    <a:pt x="22" y="16"/>
                  </a:lnTo>
                  <a:lnTo>
                    <a:pt x="19" y="16"/>
                  </a:lnTo>
                  <a:lnTo>
                    <a:pt x="19" y="45"/>
                  </a:lnTo>
                  <a:lnTo>
                    <a:pt x="20" y="45"/>
                  </a:lnTo>
                  <a:lnTo>
                    <a:pt x="23" y="45"/>
                  </a:lnTo>
                  <a:lnTo>
                    <a:pt x="26" y="45"/>
                  </a:lnTo>
                  <a:lnTo>
                    <a:pt x="36" y="43"/>
                  </a:lnTo>
                  <a:lnTo>
                    <a:pt x="42" y="38"/>
                  </a:lnTo>
                  <a:lnTo>
                    <a:pt x="44" y="30"/>
                  </a:lnTo>
                  <a:lnTo>
                    <a:pt x="42" y="22"/>
                  </a:lnTo>
                  <a:lnTo>
                    <a:pt x="36" y="17"/>
                  </a:lnTo>
                  <a:lnTo>
                    <a:pt x="26" y="15"/>
                  </a:lnTo>
                  <a:close/>
                  <a:moveTo>
                    <a:pt x="28" y="0"/>
                  </a:moveTo>
                  <a:lnTo>
                    <a:pt x="40" y="1"/>
                  </a:lnTo>
                  <a:lnTo>
                    <a:pt x="51" y="4"/>
                  </a:lnTo>
                  <a:lnTo>
                    <a:pt x="58" y="9"/>
                  </a:lnTo>
                  <a:lnTo>
                    <a:pt x="63" y="17"/>
                  </a:lnTo>
                  <a:lnTo>
                    <a:pt x="64" y="28"/>
                  </a:lnTo>
                  <a:lnTo>
                    <a:pt x="63" y="38"/>
                  </a:lnTo>
                  <a:lnTo>
                    <a:pt x="57" y="47"/>
                  </a:lnTo>
                  <a:lnTo>
                    <a:pt x="49" y="53"/>
                  </a:lnTo>
                  <a:lnTo>
                    <a:pt x="39" y="56"/>
                  </a:lnTo>
                  <a:lnTo>
                    <a:pt x="43" y="62"/>
                  </a:lnTo>
                  <a:lnTo>
                    <a:pt x="47" y="67"/>
                  </a:lnTo>
                  <a:lnTo>
                    <a:pt x="71" y="101"/>
                  </a:lnTo>
                  <a:lnTo>
                    <a:pt x="47" y="101"/>
                  </a:lnTo>
                  <a:lnTo>
                    <a:pt x="19" y="59"/>
                  </a:lnTo>
                  <a:lnTo>
                    <a:pt x="19" y="59"/>
                  </a:lnTo>
                  <a:lnTo>
                    <a:pt x="19" y="101"/>
                  </a:lnTo>
                  <a:lnTo>
                    <a:pt x="0" y="101"/>
                  </a:lnTo>
                  <a:lnTo>
                    <a:pt x="0" y="0"/>
                  </a:lnTo>
                  <a:lnTo>
                    <a:pt x="12" y="0"/>
                  </a:lnTo>
                  <a:lnTo>
                    <a:pt x="28"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23" name="Freeform 22">
              <a:extLst>
                <a:ext uri="{FF2B5EF4-FFF2-40B4-BE49-F238E27FC236}">
                  <a16:creationId xmlns:a16="http://schemas.microsoft.com/office/drawing/2014/main" id="{A9A2957D-AF01-C662-87B7-53C079509D26}"/>
                </a:ext>
              </a:extLst>
            </p:cNvPr>
            <p:cNvSpPr>
              <a:spLocks noEditPoints="1"/>
            </p:cNvSpPr>
            <p:nvPr/>
          </p:nvSpPr>
          <p:spPr bwMode="auto">
            <a:xfrm>
              <a:off x="5275" y="-60"/>
              <a:ext cx="31" cy="34"/>
            </a:xfrm>
            <a:custGeom>
              <a:avLst/>
              <a:gdLst>
                <a:gd name="T0" fmla="*/ 47 w 95"/>
                <a:gd name="T1" fmla="*/ 17 h 104"/>
                <a:gd name="T2" fmla="*/ 39 w 95"/>
                <a:gd name="T3" fmla="*/ 18 h 104"/>
                <a:gd name="T4" fmla="*/ 32 w 95"/>
                <a:gd name="T5" fmla="*/ 22 h 104"/>
                <a:gd name="T6" fmla="*/ 26 w 95"/>
                <a:gd name="T7" fmla="*/ 29 h 104"/>
                <a:gd name="T8" fmla="*/ 22 w 95"/>
                <a:gd name="T9" fmla="*/ 39 h 104"/>
                <a:gd name="T10" fmla="*/ 21 w 95"/>
                <a:gd name="T11" fmla="*/ 51 h 104"/>
                <a:gd name="T12" fmla="*/ 22 w 95"/>
                <a:gd name="T13" fmla="*/ 63 h 104"/>
                <a:gd name="T14" fmla="*/ 25 w 95"/>
                <a:gd name="T15" fmla="*/ 72 h 104"/>
                <a:gd name="T16" fmla="*/ 30 w 95"/>
                <a:gd name="T17" fmla="*/ 80 h 104"/>
                <a:gd name="T18" fmla="*/ 38 w 95"/>
                <a:gd name="T19" fmla="*/ 84 h 104"/>
                <a:gd name="T20" fmla="*/ 47 w 95"/>
                <a:gd name="T21" fmla="*/ 86 h 104"/>
                <a:gd name="T22" fmla="*/ 55 w 95"/>
                <a:gd name="T23" fmla="*/ 85 h 104"/>
                <a:gd name="T24" fmla="*/ 62 w 95"/>
                <a:gd name="T25" fmla="*/ 81 h 104"/>
                <a:gd name="T26" fmla="*/ 68 w 95"/>
                <a:gd name="T27" fmla="*/ 74 h 104"/>
                <a:gd name="T28" fmla="*/ 73 w 95"/>
                <a:gd name="T29" fmla="*/ 65 h 104"/>
                <a:gd name="T30" fmla="*/ 74 w 95"/>
                <a:gd name="T31" fmla="*/ 52 h 104"/>
                <a:gd name="T32" fmla="*/ 72 w 95"/>
                <a:gd name="T33" fmla="*/ 37 h 104"/>
                <a:gd name="T34" fmla="*/ 67 w 95"/>
                <a:gd name="T35" fmla="*/ 26 h 104"/>
                <a:gd name="T36" fmla="*/ 59 w 95"/>
                <a:gd name="T37" fmla="*/ 19 h 104"/>
                <a:gd name="T38" fmla="*/ 47 w 95"/>
                <a:gd name="T39" fmla="*/ 17 h 104"/>
                <a:gd name="T40" fmla="*/ 49 w 95"/>
                <a:gd name="T41" fmla="*/ 0 h 104"/>
                <a:gd name="T42" fmla="*/ 62 w 95"/>
                <a:gd name="T43" fmla="*/ 1 h 104"/>
                <a:gd name="T44" fmla="*/ 73 w 95"/>
                <a:gd name="T45" fmla="*/ 5 h 104"/>
                <a:gd name="T46" fmla="*/ 82 w 95"/>
                <a:gd name="T47" fmla="*/ 12 h 104"/>
                <a:gd name="T48" fmla="*/ 89 w 95"/>
                <a:gd name="T49" fmla="*/ 22 h 104"/>
                <a:gd name="T50" fmla="*/ 93 w 95"/>
                <a:gd name="T51" fmla="*/ 34 h 104"/>
                <a:gd name="T52" fmla="*/ 95 w 95"/>
                <a:gd name="T53" fmla="*/ 50 h 104"/>
                <a:gd name="T54" fmla="*/ 93 w 95"/>
                <a:gd name="T55" fmla="*/ 66 h 104"/>
                <a:gd name="T56" fmla="*/ 88 w 95"/>
                <a:gd name="T57" fmla="*/ 79 h 104"/>
                <a:gd name="T58" fmla="*/ 80 w 95"/>
                <a:gd name="T59" fmla="*/ 89 h 104"/>
                <a:gd name="T60" fmla="*/ 70 w 95"/>
                <a:gd name="T61" fmla="*/ 97 h 104"/>
                <a:gd name="T62" fmla="*/ 59 w 95"/>
                <a:gd name="T63" fmla="*/ 102 h 104"/>
                <a:gd name="T64" fmla="*/ 46 w 95"/>
                <a:gd name="T65" fmla="*/ 104 h 104"/>
                <a:gd name="T66" fmla="*/ 32 w 95"/>
                <a:gd name="T67" fmla="*/ 102 h 104"/>
                <a:gd name="T68" fmla="*/ 20 w 95"/>
                <a:gd name="T69" fmla="*/ 97 h 104"/>
                <a:gd name="T70" fmla="*/ 12 w 95"/>
                <a:gd name="T71" fmla="*/ 90 h 104"/>
                <a:gd name="T72" fmla="*/ 5 w 95"/>
                <a:gd name="T73" fmla="*/ 80 h 104"/>
                <a:gd name="T74" fmla="*/ 2 w 95"/>
                <a:gd name="T75" fmla="*/ 67 h 104"/>
                <a:gd name="T76" fmla="*/ 0 w 95"/>
                <a:gd name="T77" fmla="*/ 53 h 104"/>
                <a:gd name="T78" fmla="*/ 2 w 95"/>
                <a:gd name="T79" fmla="*/ 37 h 104"/>
                <a:gd name="T80" fmla="*/ 7 w 95"/>
                <a:gd name="T81" fmla="*/ 24 h 104"/>
                <a:gd name="T82" fmla="*/ 15 w 95"/>
                <a:gd name="T83" fmla="*/ 14 h 104"/>
                <a:gd name="T84" fmla="*/ 25 w 95"/>
                <a:gd name="T85" fmla="*/ 6 h 104"/>
                <a:gd name="T86" fmla="*/ 36 w 95"/>
                <a:gd name="T87" fmla="*/ 1 h 104"/>
                <a:gd name="T88" fmla="*/ 49 w 95"/>
                <a:gd name="T8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104">
                  <a:moveTo>
                    <a:pt x="47" y="17"/>
                  </a:moveTo>
                  <a:lnTo>
                    <a:pt x="39" y="18"/>
                  </a:lnTo>
                  <a:lnTo>
                    <a:pt x="32" y="22"/>
                  </a:lnTo>
                  <a:lnTo>
                    <a:pt x="26" y="29"/>
                  </a:lnTo>
                  <a:lnTo>
                    <a:pt x="22" y="39"/>
                  </a:lnTo>
                  <a:lnTo>
                    <a:pt x="21" y="51"/>
                  </a:lnTo>
                  <a:lnTo>
                    <a:pt x="22" y="63"/>
                  </a:lnTo>
                  <a:lnTo>
                    <a:pt x="25" y="72"/>
                  </a:lnTo>
                  <a:lnTo>
                    <a:pt x="30" y="80"/>
                  </a:lnTo>
                  <a:lnTo>
                    <a:pt x="38" y="84"/>
                  </a:lnTo>
                  <a:lnTo>
                    <a:pt x="47" y="86"/>
                  </a:lnTo>
                  <a:lnTo>
                    <a:pt x="55" y="85"/>
                  </a:lnTo>
                  <a:lnTo>
                    <a:pt x="62" y="81"/>
                  </a:lnTo>
                  <a:lnTo>
                    <a:pt x="68" y="74"/>
                  </a:lnTo>
                  <a:lnTo>
                    <a:pt x="73" y="65"/>
                  </a:lnTo>
                  <a:lnTo>
                    <a:pt x="74" y="52"/>
                  </a:lnTo>
                  <a:lnTo>
                    <a:pt x="72" y="37"/>
                  </a:lnTo>
                  <a:lnTo>
                    <a:pt x="67" y="26"/>
                  </a:lnTo>
                  <a:lnTo>
                    <a:pt x="59" y="19"/>
                  </a:lnTo>
                  <a:lnTo>
                    <a:pt x="47" y="17"/>
                  </a:lnTo>
                  <a:close/>
                  <a:moveTo>
                    <a:pt x="49" y="0"/>
                  </a:moveTo>
                  <a:lnTo>
                    <a:pt x="62" y="1"/>
                  </a:lnTo>
                  <a:lnTo>
                    <a:pt x="73" y="5"/>
                  </a:lnTo>
                  <a:lnTo>
                    <a:pt x="82" y="12"/>
                  </a:lnTo>
                  <a:lnTo>
                    <a:pt x="89" y="22"/>
                  </a:lnTo>
                  <a:lnTo>
                    <a:pt x="93" y="34"/>
                  </a:lnTo>
                  <a:lnTo>
                    <a:pt x="95" y="50"/>
                  </a:lnTo>
                  <a:lnTo>
                    <a:pt x="93" y="66"/>
                  </a:lnTo>
                  <a:lnTo>
                    <a:pt x="88" y="79"/>
                  </a:lnTo>
                  <a:lnTo>
                    <a:pt x="80" y="89"/>
                  </a:lnTo>
                  <a:lnTo>
                    <a:pt x="70" y="97"/>
                  </a:lnTo>
                  <a:lnTo>
                    <a:pt x="59" y="102"/>
                  </a:lnTo>
                  <a:lnTo>
                    <a:pt x="46" y="104"/>
                  </a:lnTo>
                  <a:lnTo>
                    <a:pt x="32" y="102"/>
                  </a:lnTo>
                  <a:lnTo>
                    <a:pt x="20" y="97"/>
                  </a:lnTo>
                  <a:lnTo>
                    <a:pt x="12" y="90"/>
                  </a:lnTo>
                  <a:lnTo>
                    <a:pt x="5" y="80"/>
                  </a:lnTo>
                  <a:lnTo>
                    <a:pt x="2" y="67"/>
                  </a:lnTo>
                  <a:lnTo>
                    <a:pt x="0" y="53"/>
                  </a:lnTo>
                  <a:lnTo>
                    <a:pt x="2" y="37"/>
                  </a:lnTo>
                  <a:lnTo>
                    <a:pt x="7" y="24"/>
                  </a:lnTo>
                  <a:lnTo>
                    <a:pt x="15" y="14"/>
                  </a:lnTo>
                  <a:lnTo>
                    <a:pt x="25" y="6"/>
                  </a:lnTo>
                  <a:lnTo>
                    <a:pt x="36" y="1"/>
                  </a:lnTo>
                  <a:lnTo>
                    <a:pt x="49"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24" name="Freeform 23">
              <a:extLst>
                <a:ext uri="{FF2B5EF4-FFF2-40B4-BE49-F238E27FC236}">
                  <a16:creationId xmlns:a16="http://schemas.microsoft.com/office/drawing/2014/main" id="{D4F28FD7-5217-9241-6FC8-3E7395B83626}"/>
                </a:ext>
              </a:extLst>
            </p:cNvPr>
            <p:cNvSpPr>
              <a:spLocks noEditPoints="1"/>
            </p:cNvSpPr>
            <p:nvPr/>
          </p:nvSpPr>
          <p:spPr bwMode="auto">
            <a:xfrm>
              <a:off x="5313" y="-60"/>
              <a:ext cx="24" cy="34"/>
            </a:xfrm>
            <a:custGeom>
              <a:avLst/>
              <a:gdLst>
                <a:gd name="T0" fmla="*/ 27 w 72"/>
                <a:gd name="T1" fmla="*/ 15 h 101"/>
                <a:gd name="T2" fmla="*/ 23 w 72"/>
                <a:gd name="T3" fmla="*/ 16 h 101"/>
                <a:gd name="T4" fmla="*/ 19 w 72"/>
                <a:gd name="T5" fmla="*/ 16 h 101"/>
                <a:gd name="T6" fmla="*/ 19 w 72"/>
                <a:gd name="T7" fmla="*/ 45 h 101"/>
                <a:gd name="T8" fmla="*/ 22 w 72"/>
                <a:gd name="T9" fmla="*/ 45 h 101"/>
                <a:gd name="T10" fmla="*/ 26 w 72"/>
                <a:gd name="T11" fmla="*/ 45 h 101"/>
                <a:gd name="T12" fmla="*/ 36 w 72"/>
                <a:gd name="T13" fmla="*/ 43 h 101"/>
                <a:gd name="T14" fmla="*/ 42 w 72"/>
                <a:gd name="T15" fmla="*/ 38 h 101"/>
                <a:gd name="T16" fmla="*/ 45 w 72"/>
                <a:gd name="T17" fmla="*/ 30 h 101"/>
                <a:gd name="T18" fmla="*/ 43 w 72"/>
                <a:gd name="T19" fmla="*/ 22 h 101"/>
                <a:gd name="T20" fmla="*/ 37 w 72"/>
                <a:gd name="T21" fmla="*/ 17 h 101"/>
                <a:gd name="T22" fmla="*/ 27 w 72"/>
                <a:gd name="T23" fmla="*/ 15 h 101"/>
                <a:gd name="T24" fmla="*/ 29 w 72"/>
                <a:gd name="T25" fmla="*/ 0 h 101"/>
                <a:gd name="T26" fmla="*/ 41 w 72"/>
                <a:gd name="T27" fmla="*/ 1 h 101"/>
                <a:gd name="T28" fmla="*/ 51 w 72"/>
                <a:gd name="T29" fmla="*/ 4 h 101"/>
                <a:gd name="T30" fmla="*/ 58 w 72"/>
                <a:gd name="T31" fmla="*/ 9 h 101"/>
                <a:gd name="T32" fmla="*/ 63 w 72"/>
                <a:gd name="T33" fmla="*/ 17 h 101"/>
                <a:gd name="T34" fmla="*/ 65 w 72"/>
                <a:gd name="T35" fmla="*/ 28 h 101"/>
                <a:gd name="T36" fmla="*/ 63 w 72"/>
                <a:gd name="T37" fmla="*/ 38 h 101"/>
                <a:gd name="T38" fmla="*/ 58 w 72"/>
                <a:gd name="T39" fmla="*/ 47 h 101"/>
                <a:gd name="T40" fmla="*/ 50 w 72"/>
                <a:gd name="T41" fmla="*/ 53 h 101"/>
                <a:gd name="T42" fmla="*/ 39 w 72"/>
                <a:gd name="T43" fmla="*/ 56 h 101"/>
                <a:gd name="T44" fmla="*/ 44 w 72"/>
                <a:gd name="T45" fmla="*/ 62 h 101"/>
                <a:gd name="T46" fmla="*/ 48 w 72"/>
                <a:gd name="T47" fmla="*/ 67 h 101"/>
                <a:gd name="T48" fmla="*/ 72 w 72"/>
                <a:gd name="T49" fmla="*/ 101 h 101"/>
                <a:gd name="T50" fmla="*/ 48 w 72"/>
                <a:gd name="T51" fmla="*/ 101 h 101"/>
                <a:gd name="T52" fmla="*/ 20 w 72"/>
                <a:gd name="T53" fmla="*/ 59 h 101"/>
                <a:gd name="T54" fmla="*/ 19 w 72"/>
                <a:gd name="T55" fmla="*/ 59 h 101"/>
                <a:gd name="T56" fmla="*/ 19 w 72"/>
                <a:gd name="T57" fmla="*/ 101 h 101"/>
                <a:gd name="T58" fmla="*/ 0 w 72"/>
                <a:gd name="T59" fmla="*/ 101 h 101"/>
                <a:gd name="T60" fmla="*/ 0 w 72"/>
                <a:gd name="T61" fmla="*/ 0 h 101"/>
                <a:gd name="T62" fmla="*/ 13 w 72"/>
                <a:gd name="T63" fmla="*/ 0 h 101"/>
                <a:gd name="T64" fmla="*/ 29 w 72"/>
                <a:gd name="T6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101">
                  <a:moveTo>
                    <a:pt x="27" y="15"/>
                  </a:moveTo>
                  <a:lnTo>
                    <a:pt x="23" y="16"/>
                  </a:lnTo>
                  <a:lnTo>
                    <a:pt x="19" y="16"/>
                  </a:lnTo>
                  <a:lnTo>
                    <a:pt x="19" y="45"/>
                  </a:lnTo>
                  <a:lnTo>
                    <a:pt x="22" y="45"/>
                  </a:lnTo>
                  <a:lnTo>
                    <a:pt x="26" y="45"/>
                  </a:lnTo>
                  <a:lnTo>
                    <a:pt x="36" y="43"/>
                  </a:lnTo>
                  <a:lnTo>
                    <a:pt x="42" y="38"/>
                  </a:lnTo>
                  <a:lnTo>
                    <a:pt x="45" y="30"/>
                  </a:lnTo>
                  <a:lnTo>
                    <a:pt x="43" y="22"/>
                  </a:lnTo>
                  <a:lnTo>
                    <a:pt x="37" y="17"/>
                  </a:lnTo>
                  <a:lnTo>
                    <a:pt x="27" y="15"/>
                  </a:lnTo>
                  <a:close/>
                  <a:moveTo>
                    <a:pt x="29" y="0"/>
                  </a:moveTo>
                  <a:lnTo>
                    <a:pt x="41" y="1"/>
                  </a:lnTo>
                  <a:lnTo>
                    <a:pt x="51" y="4"/>
                  </a:lnTo>
                  <a:lnTo>
                    <a:pt x="58" y="9"/>
                  </a:lnTo>
                  <a:lnTo>
                    <a:pt x="63" y="17"/>
                  </a:lnTo>
                  <a:lnTo>
                    <a:pt x="65" y="28"/>
                  </a:lnTo>
                  <a:lnTo>
                    <a:pt x="63" y="38"/>
                  </a:lnTo>
                  <a:lnTo>
                    <a:pt x="58" y="47"/>
                  </a:lnTo>
                  <a:lnTo>
                    <a:pt x="50" y="53"/>
                  </a:lnTo>
                  <a:lnTo>
                    <a:pt x="39" y="56"/>
                  </a:lnTo>
                  <a:lnTo>
                    <a:pt x="44" y="62"/>
                  </a:lnTo>
                  <a:lnTo>
                    <a:pt x="48" y="67"/>
                  </a:lnTo>
                  <a:lnTo>
                    <a:pt x="72" y="101"/>
                  </a:lnTo>
                  <a:lnTo>
                    <a:pt x="48" y="101"/>
                  </a:lnTo>
                  <a:lnTo>
                    <a:pt x="20" y="59"/>
                  </a:lnTo>
                  <a:lnTo>
                    <a:pt x="19" y="59"/>
                  </a:lnTo>
                  <a:lnTo>
                    <a:pt x="19" y="101"/>
                  </a:lnTo>
                  <a:lnTo>
                    <a:pt x="0" y="101"/>
                  </a:lnTo>
                  <a:lnTo>
                    <a:pt x="0" y="0"/>
                  </a:lnTo>
                  <a:lnTo>
                    <a:pt x="13" y="0"/>
                  </a:lnTo>
                  <a:lnTo>
                    <a:pt x="29"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25" name="Freeform 24">
              <a:extLst>
                <a:ext uri="{FF2B5EF4-FFF2-40B4-BE49-F238E27FC236}">
                  <a16:creationId xmlns:a16="http://schemas.microsoft.com/office/drawing/2014/main" id="{99D481BF-CB2D-A7C3-4C4D-511365071394}"/>
                </a:ext>
              </a:extLst>
            </p:cNvPr>
            <p:cNvSpPr>
              <a:spLocks noEditPoints="1"/>
            </p:cNvSpPr>
            <p:nvPr/>
          </p:nvSpPr>
          <p:spPr bwMode="auto">
            <a:xfrm>
              <a:off x="5215" y="-60"/>
              <a:ext cx="30" cy="34"/>
            </a:xfrm>
            <a:custGeom>
              <a:avLst/>
              <a:gdLst>
                <a:gd name="T0" fmla="*/ 45 w 92"/>
                <a:gd name="T1" fmla="*/ 22 h 101"/>
                <a:gd name="T2" fmla="*/ 40 w 92"/>
                <a:gd name="T3" fmla="*/ 39 h 101"/>
                <a:gd name="T4" fmla="*/ 31 w 92"/>
                <a:gd name="T5" fmla="*/ 65 h 101"/>
                <a:gd name="T6" fmla="*/ 59 w 92"/>
                <a:gd name="T7" fmla="*/ 65 h 101"/>
                <a:gd name="T8" fmla="*/ 50 w 92"/>
                <a:gd name="T9" fmla="*/ 39 h 101"/>
                <a:gd name="T10" fmla="*/ 45 w 92"/>
                <a:gd name="T11" fmla="*/ 22 h 101"/>
                <a:gd name="T12" fmla="*/ 45 w 92"/>
                <a:gd name="T13" fmla="*/ 22 h 101"/>
                <a:gd name="T14" fmla="*/ 35 w 92"/>
                <a:gd name="T15" fmla="*/ 0 h 101"/>
                <a:gd name="T16" fmla="*/ 57 w 92"/>
                <a:gd name="T17" fmla="*/ 0 h 101"/>
                <a:gd name="T18" fmla="*/ 92 w 92"/>
                <a:gd name="T19" fmla="*/ 101 h 101"/>
                <a:gd name="T20" fmla="*/ 71 w 92"/>
                <a:gd name="T21" fmla="*/ 101 h 101"/>
                <a:gd name="T22" fmla="*/ 64 w 92"/>
                <a:gd name="T23" fmla="*/ 80 h 101"/>
                <a:gd name="T24" fmla="*/ 26 w 92"/>
                <a:gd name="T25" fmla="*/ 80 h 101"/>
                <a:gd name="T26" fmla="*/ 19 w 92"/>
                <a:gd name="T27" fmla="*/ 101 h 101"/>
                <a:gd name="T28" fmla="*/ 0 w 92"/>
                <a:gd name="T29" fmla="*/ 101 h 101"/>
                <a:gd name="T30" fmla="*/ 35 w 92"/>
                <a:gd name="T3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1">
                  <a:moveTo>
                    <a:pt x="45" y="22"/>
                  </a:moveTo>
                  <a:lnTo>
                    <a:pt x="40" y="39"/>
                  </a:lnTo>
                  <a:lnTo>
                    <a:pt x="31" y="65"/>
                  </a:lnTo>
                  <a:lnTo>
                    <a:pt x="59" y="65"/>
                  </a:lnTo>
                  <a:lnTo>
                    <a:pt x="50" y="39"/>
                  </a:lnTo>
                  <a:lnTo>
                    <a:pt x="45" y="22"/>
                  </a:lnTo>
                  <a:lnTo>
                    <a:pt x="45" y="22"/>
                  </a:lnTo>
                  <a:close/>
                  <a:moveTo>
                    <a:pt x="35" y="0"/>
                  </a:moveTo>
                  <a:lnTo>
                    <a:pt x="57" y="0"/>
                  </a:lnTo>
                  <a:lnTo>
                    <a:pt x="92" y="101"/>
                  </a:lnTo>
                  <a:lnTo>
                    <a:pt x="71" y="101"/>
                  </a:lnTo>
                  <a:lnTo>
                    <a:pt x="64" y="80"/>
                  </a:lnTo>
                  <a:lnTo>
                    <a:pt x="26" y="80"/>
                  </a:lnTo>
                  <a:lnTo>
                    <a:pt x="19" y="101"/>
                  </a:lnTo>
                  <a:lnTo>
                    <a:pt x="0" y="101"/>
                  </a:lnTo>
                  <a:lnTo>
                    <a:pt x="35"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26" name="Freeform 25">
              <a:extLst>
                <a:ext uri="{FF2B5EF4-FFF2-40B4-BE49-F238E27FC236}">
                  <a16:creationId xmlns:a16="http://schemas.microsoft.com/office/drawing/2014/main" id="{AF294EDE-59D8-BED8-7D48-96D6C020185C}"/>
                </a:ext>
              </a:extLst>
            </p:cNvPr>
            <p:cNvSpPr>
              <a:spLocks/>
            </p:cNvSpPr>
            <p:nvPr/>
          </p:nvSpPr>
          <p:spPr bwMode="auto">
            <a:xfrm>
              <a:off x="5247" y="-60"/>
              <a:ext cx="24" cy="34"/>
            </a:xfrm>
            <a:custGeom>
              <a:avLst/>
              <a:gdLst>
                <a:gd name="T0" fmla="*/ 0 w 71"/>
                <a:gd name="T1" fmla="*/ 0 h 101"/>
                <a:gd name="T2" fmla="*/ 71 w 71"/>
                <a:gd name="T3" fmla="*/ 0 h 101"/>
                <a:gd name="T4" fmla="*/ 71 w 71"/>
                <a:gd name="T5" fmla="*/ 17 h 101"/>
                <a:gd name="T6" fmla="*/ 45 w 71"/>
                <a:gd name="T7" fmla="*/ 17 h 101"/>
                <a:gd name="T8" fmla="*/ 45 w 71"/>
                <a:gd name="T9" fmla="*/ 101 h 101"/>
                <a:gd name="T10" fmla="*/ 25 w 71"/>
                <a:gd name="T11" fmla="*/ 101 h 101"/>
                <a:gd name="T12" fmla="*/ 25 w 71"/>
                <a:gd name="T13" fmla="*/ 17 h 101"/>
                <a:gd name="T14" fmla="*/ 0 w 71"/>
                <a:gd name="T15" fmla="*/ 17 h 101"/>
                <a:gd name="T16" fmla="*/ 0 w 71"/>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01">
                  <a:moveTo>
                    <a:pt x="0" y="0"/>
                  </a:moveTo>
                  <a:lnTo>
                    <a:pt x="71" y="0"/>
                  </a:lnTo>
                  <a:lnTo>
                    <a:pt x="71" y="17"/>
                  </a:lnTo>
                  <a:lnTo>
                    <a:pt x="45" y="17"/>
                  </a:lnTo>
                  <a:lnTo>
                    <a:pt x="45" y="101"/>
                  </a:lnTo>
                  <a:lnTo>
                    <a:pt x="25" y="101"/>
                  </a:lnTo>
                  <a:lnTo>
                    <a:pt x="25" y="17"/>
                  </a:lnTo>
                  <a:lnTo>
                    <a:pt x="0" y="17"/>
                  </a:lnTo>
                  <a:lnTo>
                    <a:pt x="0"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27" name="Freeform 26">
              <a:extLst>
                <a:ext uri="{FF2B5EF4-FFF2-40B4-BE49-F238E27FC236}">
                  <a16:creationId xmlns:a16="http://schemas.microsoft.com/office/drawing/2014/main" id="{AA351A76-FF7A-054E-DAC1-AE30A3924D15}"/>
                </a:ext>
              </a:extLst>
            </p:cNvPr>
            <p:cNvSpPr>
              <a:spLocks/>
            </p:cNvSpPr>
            <p:nvPr/>
          </p:nvSpPr>
          <p:spPr bwMode="auto">
            <a:xfrm>
              <a:off x="5341" y="-60"/>
              <a:ext cx="28" cy="34"/>
            </a:xfrm>
            <a:custGeom>
              <a:avLst/>
              <a:gdLst>
                <a:gd name="T0" fmla="*/ 0 w 83"/>
                <a:gd name="T1" fmla="*/ 0 h 101"/>
                <a:gd name="T2" fmla="*/ 21 w 83"/>
                <a:gd name="T3" fmla="*/ 0 h 101"/>
                <a:gd name="T4" fmla="*/ 34 w 83"/>
                <a:gd name="T5" fmla="*/ 29 h 101"/>
                <a:gd name="T6" fmla="*/ 41 w 83"/>
                <a:gd name="T7" fmla="*/ 46 h 101"/>
                <a:gd name="T8" fmla="*/ 41 w 83"/>
                <a:gd name="T9" fmla="*/ 46 h 101"/>
                <a:gd name="T10" fmla="*/ 45 w 83"/>
                <a:gd name="T11" fmla="*/ 37 h 101"/>
                <a:gd name="T12" fmla="*/ 49 w 83"/>
                <a:gd name="T13" fmla="*/ 27 h 101"/>
                <a:gd name="T14" fmla="*/ 62 w 83"/>
                <a:gd name="T15" fmla="*/ 0 h 101"/>
                <a:gd name="T16" fmla="*/ 83 w 83"/>
                <a:gd name="T17" fmla="*/ 0 h 101"/>
                <a:gd name="T18" fmla="*/ 50 w 83"/>
                <a:gd name="T19" fmla="*/ 65 h 101"/>
                <a:gd name="T20" fmla="*/ 50 w 83"/>
                <a:gd name="T21" fmla="*/ 101 h 101"/>
                <a:gd name="T22" fmla="*/ 31 w 83"/>
                <a:gd name="T23" fmla="*/ 101 h 101"/>
                <a:gd name="T24" fmla="*/ 31 w 83"/>
                <a:gd name="T25" fmla="*/ 65 h 101"/>
                <a:gd name="T26" fmla="*/ 0 w 83"/>
                <a:gd name="T2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01">
                  <a:moveTo>
                    <a:pt x="0" y="0"/>
                  </a:moveTo>
                  <a:lnTo>
                    <a:pt x="21" y="0"/>
                  </a:lnTo>
                  <a:lnTo>
                    <a:pt x="34" y="29"/>
                  </a:lnTo>
                  <a:lnTo>
                    <a:pt x="41" y="46"/>
                  </a:lnTo>
                  <a:lnTo>
                    <a:pt x="41" y="46"/>
                  </a:lnTo>
                  <a:lnTo>
                    <a:pt x="45" y="37"/>
                  </a:lnTo>
                  <a:lnTo>
                    <a:pt x="49" y="27"/>
                  </a:lnTo>
                  <a:lnTo>
                    <a:pt x="62" y="0"/>
                  </a:lnTo>
                  <a:lnTo>
                    <a:pt x="83" y="0"/>
                  </a:lnTo>
                  <a:lnTo>
                    <a:pt x="50" y="65"/>
                  </a:lnTo>
                  <a:lnTo>
                    <a:pt x="50" y="101"/>
                  </a:lnTo>
                  <a:lnTo>
                    <a:pt x="31" y="101"/>
                  </a:lnTo>
                  <a:lnTo>
                    <a:pt x="31" y="65"/>
                  </a:lnTo>
                  <a:lnTo>
                    <a:pt x="0"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28" name="Freeform 27">
              <a:extLst>
                <a:ext uri="{FF2B5EF4-FFF2-40B4-BE49-F238E27FC236}">
                  <a16:creationId xmlns:a16="http://schemas.microsoft.com/office/drawing/2014/main" id="{C5153723-E9C0-3E32-FDFC-B9C26DD0CF30}"/>
                </a:ext>
              </a:extLst>
            </p:cNvPr>
            <p:cNvSpPr>
              <a:spLocks noEditPoints="1"/>
            </p:cNvSpPr>
            <p:nvPr/>
          </p:nvSpPr>
          <p:spPr bwMode="auto">
            <a:xfrm>
              <a:off x="4505" y="-230"/>
              <a:ext cx="115" cy="132"/>
            </a:xfrm>
            <a:custGeom>
              <a:avLst/>
              <a:gdLst>
                <a:gd name="T0" fmla="*/ 170 w 345"/>
                <a:gd name="T1" fmla="*/ 48 h 398"/>
                <a:gd name="T2" fmla="*/ 162 w 345"/>
                <a:gd name="T3" fmla="*/ 77 h 398"/>
                <a:gd name="T4" fmla="*/ 152 w 345"/>
                <a:gd name="T5" fmla="*/ 106 h 398"/>
                <a:gd name="T6" fmla="*/ 95 w 345"/>
                <a:gd name="T7" fmla="*/ 264 h 398"/>
                <a:gd name="T8" fmla="*/ 246 w 345"/>
                <a:gd name="T9" fmla="*/ 264 h 398"/>
                <a:gd name="T10" fmla="*/ 189 w 345"/>
                <a:gd name="T11" fmla="*/ 107 h 398"/>
                <a:gd name="T12" fmla="*/ 179 w 345"/>
                <a:gd name="T13" fmla="*/ 78 h 398"/>
                <a:gd name="T14" fmla="*/ 171 w 345"/>
                <a:gd name="T15" fmla="*/ 48 h 398"/>
                <a:gd name="T16" fmla="*/ 170 w 345"/>
                <a:gd name="T17" fmla="*/ 48 h 398"/>
                <a:gd name="T18" fmla="*/ 148 w 345"/>
                <a:gd name="T19" fmla="*/ 0 h 398"/>
                <a:gd name="T20" fmla="*/ 197 w 345"/>
                <a:gd name="T21" fmla="*/ 0 h 398"/>
                <a:gd name="T22" fmla="*/ 345 w 345"/>
                <a:gd name="T23" fmla="*/ 398 h 398"/>
                <a:gd name="T24" fmla="*/ 293 w 345"/>
                <a:gd name="T25" fmla="*/ 398 h 398"/>
                <a:gd name="T26" fmla="*/ 259 w 345"/>
                <a:gd name="T27" fmla="*/ 300 h 398"/>
                <a:gd name="T28" fmla="*/ 81 w 345"/>
                <a:gd name="T29" fmla="*/ 300 h 398"/>
                <a:gd name="T30" fmla="*/ 46 w 345"/>
                <a:gd name="T31" fmla="*/ 398 h 398"/>
                <a:gd name="T32" fmla="*/ 0 w 345"/>
                <a:gd name="T33" fmla="*/ 398 h 398"/>
                <a:gd name="T34" fmla="*/ 148 w 345"/>
                <a:gd name="T35"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98">
                  <a:moveTo>
                    <a:pt x="170" y="48"/>
                  </a:moveTo>
                  <a:lnTo>
                    <a:pt x="162" y="77"/>
                  </a:lnTo>
                  <a:lnTo>
                    <a:pt x="152" y="106"/>
                  </a:lnTo>
                  <a:lnTo>
                    <a:pt x="95" y="264"/>
                  </a:lnTo>
                  <a:lnTo>
                    <a:pt x="246" y="264"/>
                  </a:lnTo>
                  <a:lnTo>
                    <a:pt x="189" y="107"/>
                  </a:lnTo>
                  <a:lnTo>
                    <a:pt x="179" y="78"/>
                  </a:lnTo>
                  <a:lnTo>
                    <a:pt x="171" y="48"/>
                  </a:lnTo>
                  <a:lnTo>
                    <a:pt x="170" y="48"/>
                  </a:lnTo>
                  <a:close/>
                  <a:moveTo>
                    <a:pt x="148" y="0"/>
                  </a:moveTo>
                  <a:lnTo>
                    <a:pt x="197" y="0"/>
                  </a:lnTo>
                  <a:lnTo>
                    <a:pt x="345" y="398"/>
                  </a:lnTo>
                  <a:lnTo>
                    <a:pt x="293" y="398"/>
                  </a:lnTo>
                  <a:lnTo>
                    <a:pt x="259" y="300"/>
                  </a:lnTo>
                  <a:lnTo>
                    <a:pt x="81" y="300"/>
                  </a:lnTo>
                  <a:lnTo>
                    <a:pt x="46" y="398"/>
                  </a:lnTo>
                  <a:lnTo>
                    <a:pt x="0" y="398"/>
                  </a:lnTo>
                  <a:lnTo>
                    <a:pt x="148"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29" name="Freeform 28">
              <a:extLst>
                <a:ext uri="{FF2B5EF4-FFF2-40B4-BE49-F238E27FC236}">
                  <a16:creationId xmlns:a16="http://schemas.microsoft.com/office/drawing/2014/main" id="{7173713A-E6BD-D8B0-6BA4-46555FEBE18A}"/>
                </a:ext>
              </a:extLst>
            </p:cNvPr>
            <p:cNvSpPr>
              <a:spLocks/>
            </p:cNvSpPr>
            <p:nvPr/>
          </p:nvSpPr>
          <p:spPr bwMode="auto">
            <a:xfrm>
              <a:off x="4633" y="-197"/>
              <a:ext cx="47" cy="99"/>
            </a:xfrm>
            <a:custGeom>
              <a:avLst/>
              <a:gdLst>
                <a:gd name="T0" fmla="*/ 119 w 141"/>
                <a:gd name="T1" fmla="*/ 0 h 299"/>
                <a:gd name="T2" fmla="*/ 141 w 141"/>
                <a:gd name="T3" fmla="*/ 0 h 299"/>
                <a:gd name="T4" fmla="*/ 139 w 141"/>
                <a:gd name="T5" fmla="*/ 44 h 299"/>
                <a:gd name="T6" fmla="*/ 119 w 141"/>
                <a:gd name="T7" fmla="*/ 42 h 299"/>
                <a:gd name="T8" fmla="*/ 101 w 141"/>
                <a:gd name="T9" fmla="*/ 45 h 299"/>
                <a:gd name="T10" fmla="*/ 86 w 141"/>
                <a:gd name="T11" fmla="*/ 53 h 299"/>
                <a:gd name="T12" fmla="*/ 73 w 141"/>
                <a:gd name="T13" fmla="*/ 64 h 299"/>
                <a:gd name="T14" fmla="*/ 62 w 141"/>
                <a:gd name="T15" fmla="*/ 79 h 299"/>
                <a:gd name="T16" fmla="*/ 54 w 141"/>
                <a:gd name="T17" fmla="*/ 99 h 299"/>
                <a:gd name="T18" fmla="*/ 48 w 141"/>
                <a:gd name="T19" fmla="*/ 123 h 299"/>
                <a:gd name="T20" fmla="*/ 45 w 141"/>
                <a:gd name="T21" fmla="*/ 151 h 299"/>
                <a:gd name="T22" fmla="*/ 44 w 141"/>
                <a:gd name="T23" fmla="*/ 182 h 299"/>
                <a:gd name="T24" fmla="*/ 44 w 141"/>
                <a:gd name="T25" fmla="*/ 299 h 299"/>
                <a:gd name="T26" fmla="*/ 0 w 141"/>
                <a:gd name="T27" fmla="*/ 299 h 299"/>
                <a:gd name="T28" fmla="*/ 0 w 141"/>
                <a:gd name="T29" fmla="*/ 5 h 299"/>
                <a:gd name="T30" fmla="*/ 43 w 141"/>
                <a:gd name="T31" fmla="*/ 5 h 299"/>
                <a:gd name="T32" fmla="*/ 43 w 141"/>
                <a:gd name="T33" fmla="*/ 27 h 299"/>
                <a:gd name="T34" fmla="*/ 40 w 141"/>
                <a:gd name="T35" fmla="*/ 53 h 299"/>
                <a:gd name="T36" fmla="*/ 37 w 141"/>
                <a:gd name="T37" fmla="*/ 79 h 299"/>
                <a:gd name="T38" fmla="*/ 37 w 141"/>
                <a:gd name="T39" fmla="*/ 79 h 299"/>
                <a:gd name="T40" fmla="*/ 43 w 141"/>
                <a:gd name="T41" fmla="*/ 63 h 299"/>
                <a:gd name="T42" fmla="*/ 50 w 141"/>
                <a:gd name="T43" fmla="*/ 48 h 299"/>
                <a:gd name="T44" fmla="*/ 59 w 141"/>
                <a:gd name="T45" fmla="*/ 34 h 299"/>
                <a:gd name="T46" fmla="*/ 71 w 141"/>
                <a:gd name="T47" fmla="*/ 21 h 299"/>
                <a:gd name="T48" fmla="*/ 84 w 141"/>
                <a:gd name="T49" fmla="*/ 11 h 299"/>
                <a:gd name="T50" fmla="*/ 101 w 141"/>
                <a:gd name="T51" fmla="*/ 3 h 299"/>
                <a:gd name="T52" fmla="*/ 119 w 141"/>
                <a:gd name="T53"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1" h="299">
                  <a:moveTo>
                    <a:pt x="119" y="0"/>
                  </a:moveTo>
                  <a:lnTo>
                    <a:pt x="141" y="0"/>
                  </a:lnTo>
                  <a:lnTo>
                    <a:pt x="139" y="44"/>
                  </a:lnTo>
                  <a:lnTo>
                    <a:pt x="119" y="42"/>
                  </a:lnTo>
                  <a:lnTo>
                    <a:pt x="101" y="45"/>
                  </a:lnTo>
                  <a:lnTo>
                    <a:pt x="86" y="53"/>
                  </a:lnTo>
                  <a:lnTo>
                    <a:pt x="73" y="64"/>
                  </a:lnTo>
                  <a:lnTo>
                    <a:pt x="62" y="79"/>
                  </a:lnTo>
                  <a:lnTo>
                    <a:pt x="54" y="99"/>
                  </a:lnTo>
                  <a:lnTo>
                    <a:pt x="48" y="123"/>
                  </a:lnTo>
                  <a:lnTo>
                    <a:pt x="45" y="151"/>
                  </a:lnTo>
                  <a:lnTo>
                    <a:pt x="44" y="182"/>
                  </a:lnTo>
                  <a:lnTo>
                    <a:pt x="44" y="299"/>
                  </a:lnTo>
                  <a:lnTo>
                    <a:pt x="0" y="299"/>
                  </a:lnTo>
                  <a:lnTo>
                    <a:pt x="0" y="5"/>
                  </a:lnTo>
                  <a:lnTo>
                    <a:pt x="43" y="5"/>
                  </a:lnTo>
                  <a:lnTo>
                    <a:pt x="43" y="27"/>
                  </a:lnTo>
                  <a:lnTo>
                    <a:pt x="40" y="53"/>
                  </a:lnTo>
                  <a:lnTo>
                    <a:pt x="37" y="79"/>
                  </a:lnTo>
                  <a:lnTo>
                    <a:pt x="37" y="79"/>
                  </a:lnTo>
                  <a:lnTo>
                    <a:pt x="43" y="63"/>
                  </a:lnTo>
                  <a:lnTo>
                    <a:pt x="50" y="48"/>
                  </a:lnTo>
                  <a:lnTo>
                    <a:pt x="59" y="34"/>
                  </a:lnTo>
                  <a:lnTo>
                    <a:pt x="71" y="21"/>
                  </a:lnTo>
                  <a:lnTo>
                    <a:pt x="84" y="11"/>
                  </a:lnTo>
                  <a:lnTo>
                    <a:pt x="101" y="3"/>
                  </a:lnTo>
                  <a:lnTo>
                    <a:pt x="119"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30" name="Freeform 29">
              <a:extLst>
                <a:ext uri="{FF2B5EF4-FFF2-40B4-BE49-F238E27FC236}">
                  <a16:creationId xmlns:a16="http://schemas.microsoft.com/office/drawing/2014/main" id="{EB3DBC03-9BE5-866F-6785-87A56284F35D}"/>
                </a:ext>
              </a:extLst>
            </p:cNvPr>
            <p:cNvSpPr>
              <a:spLocks noEditPoints="1"/>
            </p:cNvSpPr>
            <p:nvPr/>
          </p:nvSpPr>
          <p:spPr bwMode="auto">
            <a:xfrm>
              <a:off x="4684" y="-197"/>
              <a:ext cx="94" cy="151"/>
            </a:xfrm>
            <a:custGeom>
              <a:avLst/>
              <a:gdLst>
                <a:gd name="T0" fmla="*/ 56 w 282"/>
                <a:gd name="T1" fmla="*/ 325 h 453"/>
                <a:gd name="T2" fmla="*/ 47 w 282"/>
                <a:gd name="T3" fmla="*/ 375 h 453"/>
                <a:gd name="T4" fmla="*/ 76 w 282"/>
                <a:gd name="T5" fmla="*/ 406 h 453"/>
                <a:gd name="T6" fmla="*/ 131 w 282"/>
                <a:gd name="T7" fmla="*/ 417 h 453"/>
                <a:gd name="T8" fmla="*/ 198 w 282"/>
                <a:gd name="T9" fmla="*/ 403 h 453"/>
                <a:gd name="T10" fmla="*/ 230 w 282"/>
                <a:gd name="T11" fmla="*/ 367 h 453"/>
                <a:gd name="T12" fmla="*/ 225 w 282"/>
                <a:gd name="T13" fmla="*/ 323 h 453"/>
                <a:gd name="T14" fmla="*/ 186 w 282"/>
                <a:gd name="T15" fmla="*/ 302 h 453"/>
                <a:gd name="T16" fmla="*/ 95 w 282"/>
                <a:gd name="T17" fmla="*/ 300 h 453"/>
                <a:gd name="T18" fmla="*/ 116 w 282"/>
                <a:gd name="T19" fmla="*/ 36 h 453"/>
                <a:gd name="T20" fmla="*/ 70 w 282"/>
                <a:gd name="T21" fmla="*/ 61 h 453"/>
                <a:gd name="T22" fmla="*/ 54 w 282"/>
                <a:gd name="T23" fmla="*/ 109 h 453"/>
                <a:gd name="T24" fmla="*/ 70 w 282"/>
                <a:gd name="T25" fmla="*/ 158 h 453"/>
                <a:gd name="T26" fmla="*/ 114 w 282"/>
                <a:gd name="T27" fmla="*/ 181 h 453"/>
                <a:gd name="T28" fmla="*/ 170 w 282"/>
                <a:gd name="T29" fmla="*/ 176 h 453"/>
                <a:gd name="T30" fmla="*/ 206 w 282"/>
                <a:gd name="T31" fmla="*/ 144 h 453"/>
                <a:gd name="T32" fmla="*/ 211 w 282"/>
                <a:gd name="T33" fmla="*/ 89 h 453"/>
                <a:gd name="T34" fmla="*/ 186 w 282"/>
                <a:gd name="T35" fmla="*/ 48 h 453"/>
                <a:gd name="T36" fmla="*/ 136 w 282"/>
                <a:gd name="T37" fmla="*/ 34 h 453"/>
                <a:gd name="T38" fmla="*/ 168 w 282"/>
                <a:gd name="T39" fmla="*/ 2 h 453"/>
                <a:gd name="T40" fmla="*/ 192 w 282"/>
                <a:gd name="T41" fmla="*/ 4 h 453"/>
                <a:gd name="T42" fmla="*/ 218 w 282"/>
                <a:gd name="T43" fmla="*/ 5 h 453"/>
                <a:gd name="T44" fmla="*/ 247 w 282"/>
                <a:gd name="T45" fmla="*/ 40 h 453"/>
                <a:gd name="T46" fmla="*/ 230 w 282"/>
                <a:gd name="T47" fmla="*/ 39 h 453"/>
                <a:gd name="T48" fmla="*/ 229 w 282"/>
                <a:gd name="T49" fmla="*/ 40 h 453"/>
                <a:gd name="T50" fmla="*/ 255 w 282"/>
                <a:gd name="T51" fmla="*/ 84 h 453"/>
                <a:gd name="T52" fmla="*/ 251 w 282"/>
                <a:gd name="T53" fmla="*/ 144 h 453"/>
                <a:gd name="T54" fmla="*/ 218 w 282"/>
                <a:gd name="T55" fmla="*/ 190 h 453"/>
                <a:gd name="T56" fmla="*/ 157 w 282"/>
                <a:gd name="T57" fmla="*/ 213 h 453"/>
                <a:gd name="T58" fmla="*/ 101 w 282"/>
                <a:gd name="T59" fmla="*/ 213 h 453"/>
                <a:gd name="T60" fmla="*/ 73 w 282"/>
                <a:gd name="T61" fmla="*/ 222 h 453"/>
                <a:gd name="T62" fmla="*/ 69 w 282"/>
                <a:gd name="T63" fmla="*/ 246 h 453"/>
                <a:gd name="T64" fmla="*/ 101 w 282"/>
                <a:gd name="T65" fmla="*/ 261 h 453"/>
                <a:gd name="T66" fmla="*/ 204 w 282"/>
                <a:gd name="T67" fmla="*/ 264 h 453"/>
                <a:gd name="T68" fmla="*/ 258 w 282"/>
                <a:gd name="T69" fmla="*/ 291 h 453"/>
                <a:gd name="T70" fmla="*/ 276 w 282"/>
                <a:gd name="T71" fmla="*/ 344 h 453"/>
                <a:gd name="T72" fmla="*/ 252 w 282"/>
                <a:gd name="T73" fmla="*/ 407 h 453"/>
                <a:gd name="T74" fmla="*/ 185 w 282"/>
                <a:gd name="T75" fmla="*/ 445 h 453"/>
                <a:gd name="T76" fmla="*/ 95 w 282"/>
                <a:gd name="T77" fmla="*/ 452 h 453"/>
                <a:gd name="T78" fmla="*/ 33 w 282"/>
                <a:gd name="T79" fmla="*/ 431 h 453"/>
                <a:gd name="T80" fmla="*/ 2 w 282"/>
                <a:gd name="T81" fmla="*/ 387 h 453"/>
                <a:gd name="T82" fmla="*/ 10 w 282"/>
                <a:gd name="T83" fmla="*/ 327 h 453"/>
                <a:gd name="T84" fmla="*/ 51 w 282"/>
                <a:gd name="T85" fmla="*/ 289 h 453"/>
                <a:gd name="T86" fmla="*/ 23 w 282"/>
                <a:gd name="T87" fmla="*/ 260 h 453"/>
                <a:gd name="T88" fmla="*/ 30 w 282"/>
                <a:gd name="T89" fmla="*/ 218 h 453"/>
                <a:gd name="T90" fmla="*/ 38 w 282"/>
                <a:gd name="T91" fmla="*/ 187 h 453"/>
                <a:gd name="T92" fmla="*/ 12 w 282"/>
                <a:gd name="T93" fmla="*/ 136 h 453"/>
                <a:gd name="T94" fmla="*/ 19 w 282"/>
                <a:gd name="T95" fmla="*/ 69 h 453"/>
                <a:gd name="T96" fmla="*/ 62 w 282"/>
                <a:gd name="T97" fmla="*/ 20 h 453"/>
                <a:gd name="T98" fmla="*/ 138 w 282"/>
                <a:gd name="T9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2" h="453">
                  <a:moveTo>
                    <a:pt x="86" y="300"/>
                  </a:moveTo>
                  <a:lnTo>
                    <a:pt x="69" y="311"/>
                  </a:lnTo>
                  <a:lnTo>
                    <a:pt x="56" y="325"/>
                  </a:lnTo>
                  <a:lnTo>
                    <a:pt x="47" y="341"/>
                  </a:lnTo>
                  <a:lnTo>
                    <a:pt x="44" y="358"/>
                  </a:lnTo>
                  <a:lnTo>
                    <a:pt x="47" y="375"/>
                  </a:lnTo>
                  <a:lnTo>
                    <a:pt x="53" y="387"/>
                  </a:lnTo>
                  <a:lnTo>
                    <a:pt x="63" y="398"/>
                  </a:lnTo>
                  <a:lnTo>
                    <a:pt x="76" y="406"/>
                  </a:lnTo>
                  <a:lnTo>
                    <a:pt x="91" y="412"/>
                  </a:lnTo>
                  <a:lnTo>
                    <a:pt x="111" y="416"/>
                  </a:lnTo>
                  <a:lnTo>
                    <a:pt x="131" y="417"/>
                  </a:lnTo>
                  <a:lnTo>
                    <a:pt x="156" y="415"/>
                  </a:lnTo>
                  <a:lnTo>
                    <a:pt x="179" y="411"/>
                  </a:lnTo>
                  <a:lnTo>
                    <a:pt x="198" y="403"/>
                  </a:lnTo>
                  <a:lnTo>
                    <a:pt x="212" y="393"/>
                  </a:lnTo>
                  <a:lnTo>
                    <a:pt x="223" y="381"/>
                  </a:lnTo>
                  <a:lnTo>
                    <a:pt x="230" y="367"/>
                  </a:lnTo>
                  <a:lnTo>
                    <a:pt x="232" y="350"/>
                  </a:lnTo>
                  <a:lnTo>
                    <a:pt x="231" y="336"/>
                  </a:lnTo>
                  <a:lnTo>
                    <a:pt x="225" y="323"/>
                  </a:lnTo>
                  <a:lnTo>
                    <a:pt x="216" y="314"/>
                  </a:lnTo>
                  <a:lnTo>
                    <a:pt x="203" y="306"/>
                  </a:lnTo>
                  <a:lnTo>
                    <a:pt x="186" y="302"/>
                  </a:lnTo>
                  <a:lnTo>
                    <a:pt x="166" y="300"/>
                  </a:lnTo>
                  <a:lnTo>
                    <a:pt x="105" y="300"/>
                  </a:lnTo>
                  <a:lnTo>
                    <a:pt x="95" y="300"/>
                  </a:lnTo>
                  <a:lnTo>
                    <a:pt x="86" y="300"/>
                  </a:lnTo>
                  <a:close/>
                  <a:moveTo>
                    <a:pt x="136" y="34"/>
                  </a:moveTo>
                  <a:lnTo>
                    <a:pt x="116" y="36"/>
                  </a:lnTo>
                  <a:lnTo>
                    <a:pt x="97" y="41"/>
                  </a:lnTo>
                  <a:lnTo>
                    <a:pt x="82" y="50"/>
                  </a:lnTo>
                  <a:lnTo>
                    <a:pt x="70" y="61"/>
                  </a:lnTo>
                  <a:lnTo>
                    <a:pt x="61" y="75"/>
                  </a:lnTo>
                  <a:lnTo>
                    <a:pt x="56" y="91"/>
                  </a:lnTo>
                  <a:lnTo>
                    <a:pt x="54" y="109"/>
                  </a:lnTo>
                  <a:lnTo>
                    <a:pt x="56" y="128"/>
                  </a:lnTo>
                  <a:lnTo>
                    <a:pt x="61" y="144"/>
                  </a:lnTo>
                  <a:lnTo>
                    <a:pt x="70" y="158"/>
                  </a:lnTo>
                  <a:lnTo>
                    <a:pt x="81" y="168"/>
                  </a:lnTo>
                  <a:lnTo>
                    <a:pt x="95" y="176"/>
                  </a:lnTo>
                  <a:lnTo>
                    <a:pt x="114" y="181"/>
                  </a:lnTo>
                  <a:lnTo>
                    <a:pt x="134" y="182"/>
                  </a:lnTo>
                  <a:lnTo>
                    <a:pt x="153" y="181"/>
                  </a:lnTo>
                  <a:lnTo>
                    <a:pt x="170" y="176"/>
                  </a:lnTo>
                  <a:lnTo>
                    <a:pt x="185" y="168"/>
                  </a:lnTo>
                  <a:lnTo>
                    <a:pt x="197" y="158"/>
                  </a:lnTo>
                  <a:lnTo>
                    <a:pt x="206" y="144"/>
                  </a:lnTo>
                  <a:lnTo>
                    <a:pt x="211" y="128"/>
                  </a:lnTo>
                  <a:lnTo>
                    <a:pt x="213" y="109"/>
                  </a:lnTo>
                  <a:lnTo>
                    <a:pt x="211" y="89"/>
                  </a:lnTo>
                  <a:lnTo>
                    <a:pt x="206" y="73"/>
                  </a:lnTo>
                  <a:lnTo>
                    <a:pt x="198" y="59"/>
                  </a:lnTo>
                  <a:lnTo>
                    <a:pt x="186" y="48"/>
                  </a:lnTo>
                  <a:lnTo>
                    <a:pt x="172" y="41"/>
                  </a:lnTo>
                  <a:lnTo>
                    <a:pt x="155" y="36"/>
                  </a:lnTo>
                  <a:lnTo>
                    <a:pt x="136" y="34"/>
                  </a:lnTo>
                  <a:close/>
                  <a:moveTo>
                    <a:pt x="138" y="0"/>
                  </a:moveTo>
                  <a:lnTo>
                    <a:pt x="154" y="1"/>
                  </a:lnTo>
                  <a:lnTo>
                    <a:pt x="168" y="2"/>
                  </a:lnTo>
                  <a:lnTo>
                    <a:pt x="173" y="3"/>
                  </a:lnTo>
                  <a:lnTo>
                    <a:pt x="181" y="3"/>
                  </a:lnTo>
                  <a:lnTo>
                    <a:pt x="192" y="4"/>
                  </a:lnTo>
                  <a:lnTo>
                    <a:pt x="203" y="5"/>
                  </a:lnTo>
                  <a:lnTo>
                    <a:pt x="212" y="5"/>
                  </a:lnTo>
                  <a:lnTo>
                    <a:pt x="218" y="5"/>
                  </a:lnTo>
                  <a:lnTo>
                    <a:pt x="282" y="5"/>
                  </a:lnTo>
                  <a:lnTo>
                    <a:pt x="282" y="40"/>
                  </a:lnTo>
                  <a:lnTo>
                    <a:pt x="247" y="40"/>
                  </a:lnTo>
                  <a:lnTo>
                    <a:pt x="243" y="40"/>
                  </a:lnTo>
                  <a:lnTo>
                    <a:pt x="236" y="39"/>
                  </a:lnTo>
                  <a:lnTo>
                    <a:pt x="230" y="39"/>
                  </a:lnTo>
                  <a:lnTo>
                    <a:pt x="227" y="39"/>
                  </a:lnTo>
                  <a:lnTo>
                    <a:pt x="228" y="39"/>
                  </a:lnTo>
                  <a:lnTo>
                    <a:pt x="229" y="40"/>
                  </a:lnTo>
                  <a:lnTo>
                    <a:pt x="240" y="52"/>
                  </a:lnTo>
                  <a:lnTo>
                    <a:pt x="249" y="67"/>
                  </a:lnTo>
                  <a:lnTo>
                    <a:pt x="255" y="84"/>
                  </a:lnTo>
                  <a:lnTo>
                    <a:pt x="257" y="104"/>
                  </a:lnTo>
                  <a:lnTo>
                    <a:pt x="255" y="125"/>
                  </a:lnTo>
                  <a:lnTo>
                    <a:pt x="251" y="144"/>
                  </a:lnTo>
                  <a:lnTo>
                    <a:pt x="243" y="161"/>
                  </a:lnTo>
                  <a:lnTo>
                    <a:pt x="232" y="177"/>
                  </a:lnTo>
                  <a:lnTo>
                    <a:pt x="218" y="190"/>
                  </a:lnTo>
                  <a:lnTo>
                    <a:pt x="200" y="200"/>
                  </a:lnTo>
                  <a:lnTo>
                    <a:pt x="180" y="208"/>
                  </a:lnTo>
                  <a:lnTo>
                    <a:pt x="157" y="213"/>
                  </a:lnTo>
                  <a:lnTo>
                    <a:pt x="130" y="215"/>
                  </a:lnTo>
                  <a:lnTo>
                    <a:pt x="116" y="214"/>
                  </a:lnTo>
                  <a:lnTo>
                    <a:pt x="101" y="213"/>
                  </a:lnTo>
                  <a:lnTo>
                    <a:pt x="89" y="211"/>
                  </a:lnTo>
                  <a:lnTo>
                    <a:pt x="79" y="216"/>
                  </a:lnTo>
                  <a:lnTo>
                    <a:pt x="73" y="222"/>
                  </a:lnTo>
                  <a:lnTo>
                    <a:pt x="69" y="230"/>
                  </a:lnTo>
                  <a:lnTo>
                    <a:pt x="67" y="237"/>
                  </a:lnTo>
                  <a:lnTo>
                    <a:pt x="69" y="246"/>
                  </a:lnTo>
                  <a:lnTo>
                    <a:pt x="75" y="253"/>
                  </a:lnTo>
                  <a:lnTo>
                    <a:pt x="86" y="258"/>
                  </a:lnTo>
                  <a:lnTo>
                    <a:pt x="101" y="261"/>
                  </a:lnTo>
                  <a:lnTo>
                    <a:pt x="121" y="262"/>
                  </a:lnTo>
                  <a:lnTo>
                    <a:pt x="178" y="262"/>
                  </a:lnTo>
                  <a:lnTo>
                    <a:pt x="204" y="264"/>
                  </a:lnTo>
                  <a:lnTo>
                    <a:pt x="225" y="269"/>
                  </a:lnTo>
                  <a:lnTo>
                    <a:pt x="244" y="278"/>
                  </a:lnTo>
                  <a:lnTo>
                    <a:pt x="258" y="291"/>
                  </a:lnTo>
                  <a:lnTo>
                    <a:pt x="268" y="306"/>
                  </a:lnTo>
                  <a:lnTo>
                    <a:pt x="274" y="324"/>
                  </a:lnTo>
                  <a:lnTo>
                    <a:pt x="276" y="344"/>
                  </a:lnTo>
                  <a:lnTo>
                    <a:pt x="274" y="368"/>
                  </a:lnTo>
                  <a:lnTo>
                    <a:pt x="265" y="388"/>
                  </a:lnTo>
                  <a:lnTo>
                    <a:pt x="252" y="407"/>
                  </a:lnTo>
                  <a:lnTo>
                    <a:pt x="233" y="422"/>
                  </a:lnTo>
                  <a:lnTo>
                    <a:pt x="211" y="435"/>
                  </a:lnTo>
                  <a:lnTo>
                    <a:pt x="185" y="445"/>
                  </a:lnTo>
                  <a:lnTo>
                    <a:pt x="155" y="451"/>
                  </a:lnTo>
                  <a:lnTo>
                    <a:pt x="123" y="453"/>
                  </a:lnTo>
                  <a:lnTo>
                    <a:pt x="95" y="452"/>
                  </a:lnTo>
                  <a:lnTo>
                    <a:pt x="72" y="447"/>
                  </a:lnTo>
                  <a:lnTo>
                    <a:pt x="51" y="441"/>
                  </a:lnTo>
                  <a:lnTo>
                    <a:pt x="33" y="431"/>
                  </a:lnTo>
                  <a:lnTo>
                    <a:pt x="19" y="419"/>
                  </a:lnTo>
                  <a:lnTo>
                    <a:pt x="9" y="404"/>
                  </a:lnTo>
                  <a:lnTo>
                    <a:pt x="2" y="387"/>
                  </a:lnTo>
                  <a:lnTo>
                    <a:pt x="0" y="367"/>
                  </a:lnTo>
                  <a:lnTo>
                    <a:pt x="3" y="345"/>
                  </a:lnTo>
                  <a:lnTo>
                    <a:pt x="10" y="327"/>
                  </a:lnTo>
                  <a:lnTo>
                    <a:pt x="21" y="311"/>
                  </a:lnTo>
                  <a:lnTo>
                    <a:pt x="35" y="299"/>
                  </a:lnTo>
                  <a:lnTo>
                    <a:pt x="51" y="289"/>
                  </a:lnTo>
                  <a:lnTo>
                    <a:pt x="39" y="281"/>
                  </a:lnTo>
                  <a:lnTo>
                    <a:pt x="29" y="271"/>
                  </a:lnTo>
                  <a:lnTo>
                    <a:pt x="23" y="260"/>
                  </a:lnTo>
                  <a:lnTo>
                    <a:pt x="21" y="246"/>
                  </a:lnTo>
                  <a:lnTo>
                    <a:pt x="24" y="232"/>
                  </a:lnTo>
                  <a:lnTo>
                    <a:pt x="30" y="218"/>
                  </a:lnTo>
                  <a:lnTo>
                    <a:pt x="40" y="207"/>
                  </a:lnTo>
                  <a:lnTo>
                    <a:pt x="54" y="199"/>
                  </a:lnTo>
                  <a:lnTo>
                    <a:pt x="38" y="187"/>
                  </a:lnTo>
                  <a:lnTo>
                    <a:pt x="26" y="172"/>
                  </a:lnTo>
                  <a:lnTo>
                    <a:pt x="17" y="155"/>
                  </a:lnTo>
                  <a:lnTo>
                    <a:pt x="12" y="136"/>
                  </a:lnTo>
                  <a:lnTo>
                    <a:pt x="10" y="114"/>
                  </a:lnTo>
                  <a:lnTo>
                    <a:pt x="12" y="90"/>
                  </a:lnTo>
                  <a:lnTo>
                    <a:pt x="19" y="69"/>
                  </a:lnTo>
                  <a:lnTo>
                    <a:pt x="30" y="50"/>
                  </a:lnTo>
                  <a:lnTo>
                    <a:pt x="44" y="34"/>
                  </a:lnTo>
                  <a:lnTo>
                    <a:pt x="62" y="20"/>
                  </a:lnTo>
                  <a:lnTo>
                    <a:pt x="84" y="9"/>
                  </a:lnTo>
                  <a:lnTo>
                    <a:pt x="110" y="2"/>
                  </a:lnTo>
                  <a:lnTo>
                    <a:pt x="138"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31" name="Freeform 30">
              <a:extLst>
                <a:ext uri="{FF2B5EF4-FFF2-40B4-BE49-F238E27FC236}">
                  <a16:creationId xmlns:a16="http://schemas.microsoft.com/office/drawing/2014/main" id="{94CB488D-89A1-9496-B5EA-6DDDCE7C663B}"/>
                </a:ext>
              </a:extLst>
            </p:cNvPr>
            <p:cNvSpPr>
              <a:spLocks noEditPoints="1"/>
            </p:cNvSpPr>
            <p:nvPr/>
          </p:nvSpPr>
          <p:spPr bwMode="auto">
            <a:xfrm>
              <a:off x="4782" y="-197"/>
              <a:ext cx="90" cy="101"/>
            </a:xfrm>
            <a:custGeom>
              <a:avLst/>
              <a:gdLst>
                <a:gd name="T0" fmla="*/ 121 w 270"/>
                <a:gd name="T1" fmla="*/ 38 h 304"/>
                <a:gd name="T2" fmla="*/ 93 w 270"/>
                <a:gd name="T3" fmla="*/ 48 h 304"/>
                <a:gd name="T4" fmla="*/ 68 w 270"/>
                <a:gd name="T5" fmla="*/ 70 h 304"/>
                <a:gd name="T6" fmla="*/ 52 w 270"/>
                <a:gd name="T7" fmla="*/ 104 h 304"/>
                <a:gd name="T8" fmla="*/ 46 w 270"/>
                <a:gd name="T9" fmla="*/ 150 h 304"/>
                <a:gd name="T10" fmla="*/ 52 w 270"/>
                <a:gd name="T11" fmla="*/ 200 h 304"/>
                <a:gd name="T12" fmla="*/ 69 w 270"/>
                <a:gd name="T13" fmla="*/ 236 h 304"/>
                <a:gd name="T14" fmla="*/ 98 w 270"/>
                <a:gd name="T15" fmla="*/ 259 h 304"/>
                <a:gd name="T16" fmla="*/ 136 w 270"/>
                <a:gd name="T17" fmla="*/ 266 h 304"/>
                <a:gd name="T18" fmla="*/ 166 w 270"/>
                <a:gd name="T19" fmla="*/ 261 h 304"/>
                <a:gd name="T20" fmla="*/ 192 w 270"/>
                <a:gd name="T21" fmla="*/ 244 h 304"/>
                <a:gd name="T22" fmla="*/ 211 w 270"/>
                <a:gd name="T23" fmla="*/ 216 h 304"/>
                <a:gd name="T24" fmla="*/ 222 w 270"/>
                <a:gd name="T25" fmla="*/ 176 h 304"/>
                <a:gd name="T26" fmla="*/ 223 w 270"/>
                <a:gd name="T27" fmla="*/ 125 h 304"/>
                <a:gd name="T28" fmla="*/ 212 w 270"/>
                <a:gd name="T29" fmla="*/ 83 h 304"/>
                <a:gd name="T30" fmla="*/ 190 w 270"/>
                <a:gd name="T31" fmla="*/ 54 h 304"/>
                <a:gd name="T32" fmla="*/ 157 w 270"/>
                <a:gd name="T33" fmla="*/ 38 h 304"/>
                <a:gd name="T34" fmla="*/ 140 w 270"/>
                <a:gd name="T35" fmla="*/ 0 h 304"/>
                <a:gd name="T36" fmla="*/ 181 w 270"/>
                <a:gd name="T37" fmla="*/ 5 h 304"/>
                <a:gd name="T38" fmla="*/ 217 w 270"/>
                <a:gd name="T39" fmla="*/ 21 h 304"/>
                <a:gd name="T40" fmla="*/ 245 w 270"/>
                <a:gd name="T41" fmla="*/ 49 h 304"/>
                <a:gd name="T42" fmla="*/ 263 w 270"/>
                <a:gd name="T43" fmla="*/ 90 h 304"/>
                <a:gd name="T44" fmla="*/ 270 w 270"/>
                <a:gd name="T45" fmla="*/ 147 h 304"/>
                <a:gd name="T46" fmla="*/ 262 w 270"/>
                <a:gd name="T47" fmla="*/ 202 h 304"/>
                <a:gd name="T48" fmla="*/ 240 w 270"/>
                <a:gd name="T49" fmla="*/ 248 h 304"/>
                <a:gd name="T50" fmla="*/ 205 w 270"/>
                <a:gd name="T51" fmla="*/ 283 h 304"/>
                <a:gd name="T52" fmla="*/ 157 w 270"/>
                <a:gd name="T53" fmla="*/ 301 h 304"/>
                <a:gd name="T54" fmla="*/ 105 w 270"/>
                <a:gd name="T55" fmla="*/ 302 h 304"/>
                <a:gd name="T56" fmla="*/ 61 w 270"/>
                <a:gd name="T57" fmla="*/ 288 h 304"/>
                <a:gd name="T58" fmla="*/ 28 w 270"/>
                <a:gd name="T59" fmla="*/ 259 h 304"/>
                <a:gd name="T60" fmla="*/ 7 w 270"/>
                <a:gd name="T61" fmla="*/ 214 h 304"/>
                <a:gd name="T62" fmla="*/ 0 w 270"/>
                <a:gd name="T63" fmla="*/ 154 h 304"/>
                <a:gd name="T64" fmla="*/ 8 w 270"/>
                <a:gd name="T65" fmla="*/ 100 h 304"/>
                <a:gd name="T66" fmla="*/ 29 w 270"/>
                <a:gd name="T67" fmla="*/ 55 h 304"/>
                <a:gd name="T68" fmla="*/ 64 w 270"/>
                <a:gd name="T69" fmla="*/ 21 h 304"/>
                <a:gd name="T70" fmla="*/ 113 w 270"/>
                <a:gd name="T71" fmla="*/ 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0" h="304">
                  <a:moveTo>
                    <a:pt x="136" y="36"/>
                  </a:moveTo>
                  <a:lnTo>
                    <a:pt x="121" y="38"/>
                  </a:lnTo>
                  <a:lnTo>
                    <a:pt x="107" y="42"/>
                  </a:lnTo>
                  <a:lnTo>
                    <a:pt x="93" y="48"/>
                  </a:lnTo>
                  <a:lnTo>
                    <a:pt x="79" y="58"/>
                  </a:lnTo>
                  <a:lnTo>
                    <a:pt x="68" y="70"/>
                  </a:lnTo>
                  <a:lnTo>
                    <a:pt x="59" y="85"/>
                  </a:lnTo>
                  <a:lnTo>
                    <a:pt x="52" y="104"/>
                  </a:lnTo>
                  <a:lnTo>
                    <a:pt x="48" y="126"/>
                  </a:lnTo>
                  <a:lnTo>
                    <a:pt x="46" y="150"/>
                  </a:lnTo>
                  <a:lnTo>
                    <a:pt x="47" y="177"/>
                  </a:lnTo>
                  <a:lnTo>
                    <a:pt x="52" y="200"/>
                  </a:lnTo>
                  <a:lnTo>
                    <a:pt x="59" y="220"/>
                  </a:lnTo>
                  <a:lnTo>
                    <a:pt x="69" y="236"/>
                  </a:lnTo>
                  <a:lnTo>
                    <a:pt x="82" y="249"/>
                  </a:lnTo>
                  <a:lnTo>
                    <a:pt x="98" y="259"/>
                  </a:lnTo>
                  <a:lnTo>
                    <a:pt x="116" y="264"/>
                  </a:lnTo>
                  <a:lnTo>
                    <a:pt x="136" y="266"/>
                  </a:lnTo>
                  <a:lnTo>
                    <a:pt x="151" y="265"/>
                  </a:lnTo>
                  <a:lnTo>
                    <a:pt x="166" y="261"/>
                  </a:lnTo>
                  <a:lnTo>
                    <a:pt x="179" y="254"/>
                  </a:lnTo>
                  <a:lnTo>
                    <a:pt x="192" y="244"/>
                  </a:lnTo>
                  <a:lnTo>
                    <a:pt x="203" y="232"/>
                  </a:lnTo>
                  <a:lnTo>
                    <a:pt x="211" y="216"/>
                  </a:lnTo>
                  <a:lnTo>
                    <a:pt x="218" y="197"/>
                  </a:lnTo>
                  <a:lnTo>
                    <a:pt x="222" y="176"/>
                  </a:lnTo>
                  <a:lnTo>
                    <a:pt x="224" y="150"/>
                  </a:lnTo>
                  <a:lnTo>
                    <a:pt x="223" y="125"/>
                  </a:lnTo>
                  <a:lnTo>
                    <a:pt x="218" y="102"/>
                  </a:lnTo>
                  <a:lnTo>
                    <a:pt x="212" y="83"/>
                  </a:lnTo>
                  <a:lnTo>
                    <a:pt x="202" y="66"/>
                  </a:lnTo>
                  <a:lnTo>
                    <a:pt x="190" y="54"/>
                  </a:lnTo>
                  <a:lnTo>
                    <a:pt x="175" y="44"/>
                  </a:lnTo>
                  <a:lnTo>
                    <a:pt x="157" y="38"/>
                  </a:lnTo>
                  <a:lnTo>
                    <a:pt x="136" y="36"/>
                  </a:lnTo>
                  <a:close/>
                  <a:moveTo>
                    <a:pt x="140" y="0"/>
                  </a:moveTo>
                  <a:lnTo>
                    <a:pt x="161" y="1"/>
                  </a:lnTo>
                  <a:lnTo>
                    <a:pt x="181" y="5"/>
                  </a:lnTo>
                  <a:lnTo>
                    <a:pt x="200" y="11"/>
                  </a:lnTo>
                  <a:lnTo>
                    <a:pt x="217" y="21"/>
                  </a:lnTo>
                  <a:lnTo>
                    <a:pt x="232" y="33"/>
                  </a:lnTo>
                  <a:lnTo>
                    <a:pt x="245" y="49"/>
                  </a:lnTo>
                  <a:lnTo>
                    <a:pt x="255" y="68"/>
                  </a:lnTo>
                  <a:lnTo>
                    <a:pt x="263" y="90"/>
                  </a:lnTo>
                  <a:lnTo>
                    <a:pt x="268" y="117"/>
                  </a:lnTo>
                  <a:lnTo>
                    <a:pt x="270" y="147"/>
                  </a:lnTo>
                  <a:lnTo>
                    <a:pt x="268" y="176"/>
                  </a:lnTo>
                  <a:lnTo>
                    <a:pt x="262" y="202"/>
                  </a:lnTo>
                  <a:lnTo>
                    <a:pt x="253" y="227"/>
                  </a:lnTo>
                  <a:lnTo>
                    <a:pt x="240" y="248"/>
                  </a:lnTo>
                  <a:lnTo>
                    <a:pt x="224" y="267"/>
                  </a:lnTo>
                  <a:lnTo>
                    <a:pt x="205" y="283"/>
                  </a:lnTo>
                  <a:lnTo>
                    <a:pt x="182" y="294"/>
                  </a:lnTo>
                  <a:lnTo>
                    <a:pt x="157" y="301"/>
                  </a:lnTo>
                  <a:lnTo>
                    <a:pt x="130" y="304"/>
                  </a:lnTo>
                  <a:lnTo>
                    <a:pt x="105" y="302"/>
                  </a:lnTo>
                  <a:lnTo>
                    <a:pt x="81" y="297"/>
                  </a:lnTo>
                  <a:lnTo>
                    <a:pt x="61" y="288"/>
                  </a:lnTo>
                  <a:lnTo>
                    <a:pt x="43" y="275"/>
                  </a:lnTo>
                  <a:lnTo>
                    <a:pt x="28" y="259"/>
                  </a:lnTo>
                  <a:lnTo>
                    <a:pt x="16" y="238"/>
                  </a:lnTo>
                  <a:lnTo>
                    <a:pt x="7" y="214"/>
                  </a:lnTo>
                  <a:lnTo>
                    <a:pt x="2" y="186"/>
                  </a:lnTo>
                  <a:lnTo>
                    <a:pt x="0" y="154"/>
                  </a:lnTo>
                  <a:lnTo>
                    <a:pt x="2" y="127"/>
                  </a:lnTo>
                  <a:lnTo>
                    <a:pt x="8" y="100"/>
                  </a:lnTo>
                  <a:lnTo>
                    <a:pt x="17" y="76"/>
                  </a:lnTo>
                  <a:lnTo>
                    <a:pt x="29" y="55"/>
                  </a:lnTo>
                  <a:lnTo>
                    <a:pt x="45" y="36"/>
                  </a:lnTo>
                  <a:lnTo>
                    <a:pt x="64" y="21"/>
                  </a:lnTo>
                  <a:lnTo>
                    <a:pt x="87" y="10"/>
                  </a:lnTo>
                  <a:lnTo>
                    <a:pt x="113" y="3"/>
                  </a:lnTo>
                  <a:lnTo>
                    <a:pt x="140"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32" name="Freeform 31">
              <a:extLst>
                <a:ext uri="{FF2B5EF4-FFF2-40B4-BE49-F238E27FC236}">
                  <a16:creationId xmlns:a16="http://schemas.microsoft.com/office/drawing/2014/main" id="{F82B6D05-26D1-7D26-324D-082520DB6C84}"/>
                </a:ext>
              </a:extLst>
            </p:cNvPr>
            <p:cNvSpPr>
              <a:spLocks/>
            </p:cNvSpPr>
            <p:nvPr/>
          </p:nvSpPr>
          <p:spPr bwMode="auto">
            <a:xfrm>
              <a:off x="4885" y="-198"/>
              <a:ext cx="78" cy="100"/>
            </a:xfrm>
            <a:custGeom>
              <a:avLst/>
              <a:gdLst>
                <a:gd name="T0" fmla="*/ 146 w 233"/>
                <a:gd name="T1" fmla="*/ 0 h 300"/>
                <a:gd name="T2" fmla="*/ 166 w 233"/>
                <a:gd name="T3" fmla="*/ 2 h 300"/>
                <a:gd name="T4" fmla="*/ 184 w 233"/>
                <a:gd name="T5" fmla="*/ 6 h 300"/>
                <a:gd name="T6" fmla="*/ 198 w 233"/>
                <a:gd name="T7" fmla="*/ 13 h 300"/>
                <a:gd name="T8" fmla="*/ 210 w 233"/>
                <a:gd name="T9" fmla="*/ 23 h 300"/>
                <a:gd name="T10" fmla="*/ 219 w 233"/>
                <a:gd name="T11" fmla="*/ 34 h 300"/>
                <a:gd name="T12" fmla="*/ 225 w 233"/>
                <a:gd name="T13" fmla="*/ 47 h 300"/>
                <a:gd name="T14" fmla="*/ 230 w 233"/>
                <a:gd name="T15" fmla="*/ 62 h 300"/>
                <a:gd name="T16" fmla="*/ 233 w 233"/>
                <a:gd name="T17" fmla="*/ 78 h 300"/>
                <a:gd name="T18" fmla="*/ 233 w 233"/>
                <a:gd name="T19" fmla="*/ 95 h 300"/>
                <a:gd name="T20" fmla="*/ 233 w 233"/>
                <a:gd name="T21" fmla="*/ 300 h 300"/>
                <a:gd name="T22" fmla="*/ 189 w 233"/>
                <a:gd name="T23" fmla="*/ 300 h 300"/>
                <a:gd name="T24" fmla="*/ 189 w 233"/>
                <a:gd name="T25" fmla="*/ 110 h 300"/>
                <a:gd name="T26" fmla="*/ 188 w 233"/>
                <a:gd name="T27" fmla="*/ 91 h 300"/>
                <a:gd name="T28" fmla="*/ 186 w 233"/>
                <a:gd name="T29" fmla="*/ 75 h 300"/>
                <a:gd name="T30" fmla="*/ 181 w 233"/>
                <a:gd name="T31" fmla="*/ 61 h 300"/>
                <a:gd name="T32" fmla="*/ 174 w 233"/>
                <a:gd name="T33" fmla="*/ 51 h 300"/>
                <a:gd name="T34" fmla="*/ 164 w 233"/>
                <a:gd name="T35" fmla="*/ 43 h 300"/>
                <a:gd name="T36" fmla="*/ 151 w 233"/>
                <a:gd name="T37" fmla="*/ 38 h 300"/>
                <a:gd name="T38" fmla="*/ 135 w 233"/>
                <a:gd name="T39" fmla="*/ 37 h 300"/>
                <a:gd name="T40" fmla="*/ 116 w 233"/>
                <a:gd name="T41" fmla="*/ 39 h 300"/>
                <a:gd name="T42" fmla="*/ 98 w 233"/>
                <a:gd name="T43" fmla="*/ 46 h 300"/>
                <a:gd name="T44" fmla="*/ 83 w 233"/>
                <a:gd name="T45" fmla="*/ 57 h 300"/>
                <a:gd name="T46" fmla="*/ 70 w 233"/>
                <a:gd name="T47" fmla="*/ 71 h 300"/>
                <a:gd name="T48" fmla="*/ 60 w 233"/>
                <a:gd name="T49" fmla="*/ 89 h 300"/>
                <a:gd name="T50" fmla="*/ 51 w 233"/>
                <a:gd name="T51" fmla="*/ 111 h 300"/>
                <a:gd name="T52" fmla="*/ 46 w 233"/>
                <a:gd name="T53" fmla="*/ 134 h 300"/>
                <a:gd name="T54" fmla="*/ 44 w 233"/>
                <a:gd name="T55" fmla="*/ 159 h 300"/>
                <a:gd name="T56" fmla="*/ 44 w 233"/>
                <a:gd name="T57" fmla="*/ 300 h 300"/>
                <a:gd name="T58" fmla="*/ 0 w 233"/>
                <a:gd name="T59" fmla="*/ 300 h 300"/>
                <a:gd name="T60" fmla="*/ 0 w 233"/>
                <a:gd name="T61" fmla="*/ 6 h 300"/>
                <a:gd name="T62" fmla="*/ 44 w 233"/>
                <a:gd name="T63" fmla="*/ 6 h 300"/>
                <a:gd name="T64" fmla="*/ 43 w 233"/>
                <a:gd name="T65" fmla="*/ 28 h 300"/>
                <a:gd name="T66" fmla="*/ 41 w 233"/>
                <a:gd name="T67" fmla="*/ 51 h 300"/>
                <a:gd name="T68" fmla="*/ 39 w 233"/>
                <a:gd name="T69" fmla="*/ 71 h 300"/>
                <a:gd name="T70" fmla="*/ 40 w 233"/>
                <a:gd name="T71" fmla="*/ 72 h 300"/>
                <a:gd name="T72" fmla="*/ 50 w 233"/>
                <a:gd name="T73" fmla="*/ 52 h 300"/>
                <a:gd name="T74" fmla="*/ 64 w 233"/>
                <a:gd name="T75" fmla="*/ 34 h 300"/>
                <a:gd name="T76" fmla="*/ 80 w 233"/>
                <a:gd name="T77" fmla="*/ 20 h 300"/>
                <a:gd name="T78" fmla="*/ 99 w 233"/>
                <a:gd name="T79" fmla="*/ 9 h 300"/>
                <a:gd name="T80" fmla="*/ 121 w 233"/>
                <a:gd name="T81" fmla="*/ 3 h 300"/>
                <a:gd name="T82" fmla="*/ 146 w 233"/>
                <a:gd name="T83"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300">
                  <a:moveTo>
                    <a:pt x="146" y="0"/>
                  </a:moveTo>
                  <a:lnTo>
                    <a:pt x="166" y="2"/>
                  </a:lnTo>
                  <a:lnTo>
                    <a:pt x="184" y="6"/>
                  </a:lnTo>
                  <a:lnTo>
                    <a:pt x="198" y="13"/>
                  </a:lnTo>
                  <a:lnTo>
                    <a:pt x="210" y="23"/>
                  </a:lnTo>
                  <a:lnTo>
                    <a:pt x="219" y="34"/>
                  </a:lnTo>
                  <a:lnTo>
                    <a:pt x="225" y="47"/>
                  </a:lnTo>
                  <a:lnTo>
                    <a:pt x="230" y="62"/>
                  </a:lnTo>
                  <a:lnTo>
                    <a:pt x="233" y="78"/>
                  </a:lnTo>
                  <a:lnTo>
                    <a:pt x="233" y="95"/>
                  </a:lnTo>
                  <a:lnTo>
                    <a:pt x="233" y="300"/>
                  </a:lnTo>
                  <a:lnTo>
                    <a:pt x="189" y="300"/>
                  </a:lnTo>
                  <a:lnTo>
                    <a:pt x="189" y="110"/>
                  </a:lnTo>
                  <a:lnTo>
                    <a:pt x="188" y="91"/>
                  </a:lnTo>
                  <a:lnTo>
                    <a:pt x="186" y="75"/>
                  </a:lnTo>
                  <a:lnTo>
                    <a:pt x="181" y="61"/>
                  </a:lnTo>
                  <a:lnTo>
                    <a:pt x="174" y="51"/>
                  </a:lnTo>
                  <a:lnTo>
                    <a:pt x="164" y="43"/>
                  </a:lnTo>
                  <a:lnTo>
                    <a:pt x="151" y="38"/>
                  </a:lnTo>
                  <a:lnTo>
                    <a:pt x="135" y="37"/>
                  </a:lnTo>
                  <a:lnTo>
                    <a:pt x="116" y="39"/>
                  </a:lnTo>
                  <a:lnTo>
                    <a:pt x="98" y="46"/>
                  </a:lnTo>
                  <a:lnTo>
                    <a:pt x="83" y="57"/>
                  </a:lnTo>
                  <a:lnTo>
                    <a:pt x="70" y="71"/>
                  </a:lnTo>
                  <a:lnTo>
                    <a:pt x="60" y="89"/>
                  </a:lnTo>
                  <a:lnTo>
                    <a:pt x="51" y="111"/>
                  </a:lnTo>
                  <a:lnTo>
                    <a:pt x="46" y="134"/>
                  </a:lnTo>
                  <a:lnTo>
                    <a:pt x="44" y="159"/>
                  </a:lnTo>
                  <a:lnTo>
                    <a:pt x="44" y="300"/>
                  </a:lnTo>
                  <a:lnTo>
                    <a:pt x="0" y="300"/>
                  </a:lnTo>
                  <a:lnTo>
                    <a:pt x="0" y="6"/>
                  </a:lnTo>
                  <a:lnTo>
                    <a:pt x="44" y="6"/>
                  </a:lnTo>
                  <a:lnTo>
                    <a:pt x="43" y="28"/>
                  </a:lnTo>
                  <a:lnTo>
                    <a:pt x="41" y="51"/>
                  </a:lnTo>
                  <a:lnTo>
                    <a:pt x="39" y="71"/>
                  </a:lnTo>
                  <a:lnTo>
                    <a:pt x="40" y="72"/>
                  </a:lnTo>
                  <a:lnTo>
                    <a:pt x="50" y="52"/>
                  </a:lnTo>
                  <a:lnTo>
                    <a:pt x="64" y="34"/>
                  </a:lnTo>
                  <a:lnTo>
                    <a:pt x="80" y="20"/>
                  </a:lnTo>
                  <a:lnTo>
                    <a:pt x="99" y="9"/>
                  </a:lnTo>
                  <a:lnTo>
                    <a:pt x="121" y="3"/>
                  </a:lnTo>
                  <a:lnTo>
                    <a:pt x="146"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33" name="Freeform 32">
              <a:extLst>
                <a:ext uri="{FF2B5EF4-FFF2-40B4-BE49-F238E27FC236}">
                  <a16:creationId xmlns:a16="http://schemas.microsoft.com/office/drawing/2014/main" id="{A7998B92-58EA-387E-5784-4DDD979F477D}"/>
                </a:ext>
              </a:extLst>
            </p:cNvPr>
            <p:cNvSpPr>
              <a:spLocks/>
            </p:cNvSpPr>
            <p:nvPr/>
          </p:nvSpPr>
          <p:spPr bwMode="auto">
            <a:xfrm>
              <a:off x="4988" y="-198"/>
              <a:ext cx="77" cy="100"/>
            </a:xfrm>
            <a:custGeom>
              <a:avLst/>
              <a:gdLst>
                <a:gd name="T0" fmla="*/ 145 w 233"/>
                <a:gd name="T1" fmla="*/ 0 h 300"/>
                <a:gd name="T2" fmla="*/ 166 w 233"/>
                <a:gd name="T3" fmla="*/ 2 h 300"/>
                <a:gd name="T4" fmla="*/ 183 w 233"/>
                <a:gd name="T5" fmla="*/ 6 h 300"/>
                <a:gd name="T6" fmla="*/ 198 w 233"/>
                <a:gd name="T7" fmla="*/ 13 h 300"/>
                <a:gd name="T8" fmla="*/ 209 w 233"/>
                <a:gd name="T9" fmla="*/ 23 h 300"/>
                <a:gd name="T10" fmla="*/ 218 w 233"/>
                <a:gd name="T11" fmla="*/ 34 h 300"/>
                <a:gd name="T12" fmla="*/ 225 w 233"/>
                <a:gd name="T13" fmla="*/ 47 h 300"/>
                <a:gd name="T14" fmla="*/ 230 w 233"/>
                <a:gd name="T15" fmla="*/ 62 h 300"/>
                <a:gd name="T16" fmla="*/ 232 w 233"/>
                <a:gd name="T17" fmla="*/ 78 h 300"/>
                <a:gd name="T18" fmla="*/ 233 w 233"/>
                <a:gd name="T19" fmla="*/ 95 h 300"/>
                <a:gd name="T20" fmla="*/ 233 w 233"/>
                <a:gd name="T21" fmla="*/ 300 h 300"/>
                <a:gd name="T22" fmla="*/ 189 w 233"/>
                <a:gd name="T23" fmla="*/ 300 h 300"/>
                <a:gd name="T24" fmla="*/ 189 w 233"/>
                <a:gd name="T25" fmla="*/ 110 h 300"/>
                <a:gd name="T26" fmla="*/ 188 w 233"/>
                <a:gd name="T27" fmla="*/ 91 h 300"/>
                <a:gd name="T28" fmla="*/ 185 w 233"/>
                <a:gd name="T29" fmla="*/ 75 h 300"/>
                <a:gd name="T30" fmla="*/ 181 w 233"/>
                <a:gd name="T31" fmla="*/ 61 h 300"/>
                <a:gd name="T32" fmla="*/ 173 w 233"/>
                <a:gd name="T33" fmla="*/ 51 h 300"/>
                <a:gd name="T34" fmla="*/ 163 w 233"/>
                <a:gd name="T35" fmla="*/ 43 h 300"/>
                <a:gd name="T36" fmla="*/ 150 w 233"/>
                <a:gd name="T37" fmla="*/ 38 h 300"/>
                <a:gd name="T38" fmla="*/ 134 w 233"/>
                <a:gd name="T39" fmla="*/ 37 h 300"/>
                <a:gd name="T40" fmla="*/ 115 w 233"/>
                <a:gd name="T41" fmla="*/ 39 h 300"/>
                <a:gd name="T42" fmla="*/ 98 w 233"/>
                <a:gd name="T43" fmla="*/ 46 h 300"/>
                <a:gd name="T44" fmla="*/ 83 w 233"/>
                <a:gd name="T45" fmla="*/ 57 h 300"/>
                <a:gd name="T46" fmla="*/ 70 w 233"/>
                <a:gd name="T47" fmla="*/ 71 h 300"/>
                <a:gd name="T48" fmla="*/ 59 w 233"/>
                <a:gd name="T49" fmla="*/ 89 h 300"/>
                <a:gd name="T50" fmla="*/ 51 w 233"/>
                <a:gd name="T51" fmla="*/ 111 h 300"/>
                <a:gd name="T52" fmla="*/ 46 w 233"/>
                <a:gd name="T53" fmla="*/ 134 h 300"/>
                <a:gd name="T54" fmla="*/ 45 w 233"/>
                <a:gd name="T55" fmla="*/ 159 h 300"/>
                <a:gd name="T56" fmla="*/ 45 w 233"/>
                <a:gd name="T57" fmla="*/ 300 h 300"/>
                <a:gd name="T58" fmla="*/ 0 w 233"/>
                <a:gd name="T59" fmla="*/ 300 h 300"/>
                <a:gd name="T60" fmla="*/ 0 w 233"/>
                <a:gd name="T61" fmla="*/ 6 h 300"/>
                <a:gd name="T62" fmla="*/ 44 w 233"/>
                <a:gd name="T63" fmla="*/ 6 h 300"/>
                <a:gd name="T64" fmla="*/ 44 w 233"/>
                <a:gd name="T65" fmla="*/ 28 h 300"/>
                <a:gd name="T66" fmla="*/ 42 w 233"/>
                <a:gd name="T67" fmla="*/ 51 h 300"/>
                <a:gd name="T68" fmla="*/ 39 w 233"/>
                <a:gd name="T69" fmla="*/ 71 h 300"/>
                <a:gd name="T70" fmla="*/ 41 w 233"/>
                <a:gd name="T71" fmla="*/ 72 h 300"/>
                <a:gd name="T72" fmla="*/ 51 w 233"/>
                <a:gd name="T73" fmla="*/ 52 h 300"/>
                <a:gd name="T74" fmla="*/ 64 w 233"/>
                <a:gd name="T75" fmla="*/ 34 h 300"/>
                <a:gd name="T76" fmla="*/ 80 w 233"/>
                <a:gd name="T77" fmla="*/ 20 h 300"/>
                <a:gd name="T78" fmla="*/ 99 w 233"/>
                <a:gd name="T79" fmla="*/ 9 h 300"/>
                <a:gd name="T80" fmla="*/ 121 w 233"/>
                <a:gd name="T81" fmla="*/ 3 h 300"/>
                <a:gd name="T82" fmla="*/ 145 w 233"/>
                <a:gd name="T83"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300">
                  <a:moveTo>
                    <a:pt x="145" y="0"/>
                  </a:moveTo>
                  <a:lnTo>
                    <a:pt x="166" y="2"/>
                  </a:lnTo>
                  <a:lnTo>
                    <a:pt x="183" y="6"/>
                  </a:lnTo>
                  <a:lnTo>
                    <a:pt x="198" y="13"/>
                  </a:lnTo>
                  <a:lnTo>
                    <a:pt x="209" y="23"/>
                  </a:lnTo>
                  <a:lnTo>
                    <a:pt x="218" y="34"/>
                  </a:lnTo>
                  <a:lnTo>
                    <a:pt x="225" y="47"/>
                  </a:lnTo>
                  <a:lnTo>
                    <a:pt x="230" y="62"/>
                  </a:lnTo>
                  <a:lnTo>
                    <a:pt x="232" y="78"/>
                  </a:lnTo>
                  <a:lnTo>
                    <a:pt x="233" y="95"/>
                  </a:lnTo>
                  <a:lnTo>
                    <a:pt x="233" y="300"/>
                  </a:lnTo>
                  <a:lnTo>
                    <a:pt x="189" y="300"/>
                  </a:lnTo>
                  <a:lnTo>
                    <a:pt x="189" y="110"/>
                  </a:lnTo>
                  <a:lnTo>
                    <a:pt x="188" y="91"/>
                  </a:lnTo>
                  <a:lnTo>
                    <a:pt x="185" y="75"/>
                  </a:lnTo>
                  <a:lnTo>
                    <a:pt x="181" y="61"/>
                  </a:lnTo>
                  <a:lnTo>
                    <a:pt x="173" y="51"/>
                  </a:lnTo>
                  <a:lnTo>
                    <a:pt x="163" y="43"/>
                  </a:lnTo>
                  <a:lnTo>
                    <a:pt x="150" y="38"/>
                  </a:lnTo>
                  <a:lnTo>
                    <a:pt x="134" y="37"/>
                  </a:lnTo>
                  <a:lnTo>
                    <a:pt x="115" y="39"/>
                  </a:lnTo>
                  <a:lnTo>
                    <a:pt x="98" y="46"/>
                  </a:lnTo>
                  <a:lnTo>
                    <a:pt x="83" y="57"/>
                  </a:lnTo>
                  <a:lnTo>
                    <a:pt x="70" y="71"/>
                  </a:lnTo>
                  <a:lnTo>
                    <a:pt x="59" y="89"/>
                  </a:lnTo>
                  <a:lnTo>
                    <a:pt x="51" y="111"/>
                  </a:lnTo>
                  <a:lnTo>
                    <a:pt x="46" y="134"/>
                  </a:lnTo>
                  <a:lnTo>
                    <a:pt x="45" y="159"/>
                  </a:lnTo>
                  <a:lnTo>
                    <a:pt x="45" y="300"/>
                  </a:lnTo>
                  <a:lnTo>
                    <a:pt x="0" y="300"/>
                  </a:lnTo>
                  <a:lnTo>
                    <a:pt x="0" y="6"/>
                  </a:lnTo>
                  <a:lnTo>
                    <a:pt x="44" y="6"/>
                  </a:lnTo>
                  <a:lnTo>
                    <a:pt x="44" y="28"/>
                  </a:lnTo>
                  <a:lnTo>
                    <a:pt x="42" y="51"/>
                  </a:lnTo>
                  <a:lnTo>
                    <a:pt x="39" y="71"/>
                  </a:lnTo>
                  <a:lnTo>
                    <a:pt x="41" y="72"/>
                  </a:lnTo>
                  <a:lnTo>
                    <a:pt x="51" y="52"/>
                  </a:lnTo>
                  <a:lnTo>
                    <a:pt x="64" y="34"/>
                  </a:lnTo>
                  <a:lnTo>
                    <a:pt x="80" y="20"/>
                  </a:lnTo>
                  <a:lnTo>
                    <a:pt x="99" y="9"/>
                  </a:lnTo>
                  <a:lnTo>
                    <a:pt x="121" y="3"/>
                  </a:lnTo>
                  <a:lnTo>
                    <a:pt x="145"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sp>
          <p:nvSpPr>
            <p:cNvPr id="34" name="Freeform 33">
              <a:extLst>
                <a:ext uri="{FF2B5EF4-FFF2-40B4-BE49-F238E27FC236}">
                  <a16:creationId xmlns:a16="http://schemas.microsoft.com/office/drawing/2014/main" id="{B56C46F5-2C31-BDC3-35E1-7087BBFFEDFD}"/>
                </a:ext>
              </a:extLst>
            </p:cNvPr>
            <p:cNvSpPr>
              <a:spLocks noEditPoints="1"/>
            </p:cNvSpPr>
            <p:nvPr/>
          </p:nvSpPr>
          <p:spPr bwMode="auto">
            <a:xfrm>
              <a:off x="5079" y="-197"/>
              <a:ext cx="81" cy="101"/>
            </a:xfrm>
            <a:custGeom>
              <a:avLst/>
              <a:gdLst>
                <a:gd name="T0" fmla="*/ 127 w 243"/>
                <a:gd name="T1" fmla="*/ 34 h 304"/>
                <a:gd name="T2" fmla="*/ 107 w 243"/>
                <a:gd name="T3" fmla="*/ 36 h 304"/>
                <a:gd name="T4" fmla="*/ 90 w 243"/>
                <a:gd name="T5" fmla="*/ 43 h 304"/>
                <a:gd name="T6" fmla="*/ 75 w 243"/>
                <a:gd name="T7" fmla="*/ 54 h 304"/>
                <a:gd name="T8" fmla="*/ 63 w 243"/>
                <a:gd name="T9" fmla="*/ 69 h 304"/>
                <a:gd name="T10" fmla="*/ 54 w 243"/>
                <a:gd name="T11" fmla="*/ 88 h 304"/>
                <a:gd name="T12" fmla="*/ 49 w 243"/>
                <a:gd name="T13" fmla="*/ 110 h 304"/>
                <a:gd name="T14" fmla="*/ 197 w 243"/>
                <a:gd name="T15" fmla="*/ 110 h 304"/>
                <a:gd name="T16" fmla="*/ 196 w 243"/>
                <a:gd name="T17" fmla="*/ 91 h 304"/>
                <a:gd name="T18" fmla="*/ 191 w 243"/>
                <a:gd name="T19" fmla="*/ 75 h 304"/>
                <a:gd name="T20" fmla="*/ 184 w 243"/>
                <a:gd name="T21" fmla="*/ 61 h 304"/>
                <a:gd name="T22" fmla="*/ 173 w 243"/>
                <a:gd name="T23" fmla="*/ 49 h 304"/>
                <a:gd name="T24" fmla="*/ 160 w 243"/>
                <a:gd name="T25" fmla="*/ 41 h 304"/>
                <a:gd name="T26" fmla="*/ 145 w 243"/>
                <a:gd name="T27" fmla="*/ 35 h 304"/>
                <a:gd name="T28" fmla="*/ 127 w 243"/>
                <a:gd name="T29" fmla="*/ 34 h 304"/>
                <a:gd name="T30" fmla="*/ 129 w 243"/>
                <a:gd name="T31" fmla="*/ 0 h 304"/>
                <a:gd name="T32" fmla="*/ 154 w 243"/>
                <a:gd name="T33" fmla="*/ 2 h 304"/>
                <a:gd name="T34" fmla="*/ 176 w 243"/>
                <a:gd name="T35" fmla="*/ 8 h 304"/>
                <a:gd name="T36" fmla="*/ 194 w 243"/>
                <a:gd name="T37" fmla="*/ 17 h 304"/>
                <a:gd name="T38" fmla="*/ 210 w 243"/>
                <a:gd name="T39" fmla="*/ 29 h 304"/>
                <a:gd name="T40" fmla="*/ 222 w 243"/>
                <a:gd name="T41" fmla="*/ 44 h 304"/>
                <a:gd name="T42" fmla="*/ 231 w 243"/>
                <a:gd name="T43" fmla="*/ 61 h 304"/>
                <a:gd name="T44" fmla="*/ 238 w 243"/>
                <a:gd name="T45" fmla="*/ 79 h 304"/>
                <a:gd name="T46" fmla="*/ 242 w 243"/>
                <a:gd name="T47" fmla="*/ 99 h 304"/>
                <a:gd name="T48" fmla="*/ 243 w 243"/>
                <a:gd name="T49" fmla="*/ 122 h 304"/>
                <a:gd name="T50" fmla="*/ 243 w 243"/>
                <a:gd name="T51" fmla="*/ 131 h 304"/>
                <a:gd name="T52" fmla="*/ 242 w 243"/>
                <a:gd name="T53" fmla="*/ 143 h 304"/>
                <a:gd name="T54" fmla="*/ 47 w 243"/>
                <a:gd name="T55" fmla="*/ 143 h 304"/>
                <a:gd name="T56" fmla="*/ 47 w 243"/>
                <a:gd name="T57" fmla="*/ 171 h 304"/>
                <a:gd name="T58" fmla="*/ 50 w 243"/>
                <a:gd name="T59" fmla="*/ 194 h 304"/>
                <a:gd name="T60" fmla="*/ 56 w 243"/>
                <a:gd name="T61" fmla="*/ 214 h 304"/>
                <a:gd name="T62" fmla="*/ 64 w 243"/>
                <a:gd name="T63" fmla="*/ 231 h 304"/>
                <a:gd name="T64" fmla="*/ 75 w 243"/>
                <a:gd name="T65" fmla="*/ 244 h 304"/>
                <a:gd name="T66" fmla="*/ 89 w 243"/>
                <a:gd name="T67" fmla="*/ 255 h 304"/>
                <a:gd name="T68" fmla="*/ 105 w 243"/>
                <a:gd name="T69" fmla="*/ 262 h 304"/>
                <a:gd name="T70" fmla="*/ 123 w 243"/>
                <a:gd name="T71" fmla="*/ 266 h 304"/>
                <a:gd name="T72" fmla="*/ 144 w 243"/>
                <a:gd name="T73" fmla="*/ 267 h 304"/>
                <a:gd name="T74" fmla="*/ 167 w 243"/>
                <a:gd name="T75" fmla="*/ 266 h 304"/>
                <a:gd name="T76" fmla="*/ 189 w 243"/>
                <a:gd name="T77" fmla="*/ 262 h 304"/>
                <a:gd name="T78" fmla="*/ 210 w 243"/>
                <a:gd name="T79" fmla="*/ 256 h 304"/>
                <a:gd name="T80" fmla="*/ 228 w 243"/>
                <a:gd name="T81" fmla="*/ 249 h 304"/>
                <a:gd name="T82" fmla="*/ 232 w 243"/>
                <a:gd name="T83" fmla="*/ 286 h 304"/>
                <a:gd name="T84" fmla="*/ 203 w 243"/>
                <a:gd name="T85" fmla="*/ 296 h 304"/>
                <a:gd name="T86" fmla="*/ 171 w 243"/>
                <a:gd name="T87" fmla="*/ 302 h 304"/>
                <a:gd name="T88" fmla="*/ 136 w 243"/>
                <a:gd name="T89" fmla="*/ 304 h 304"/>
                <a:gd name="T90" fmla="*/ 108 w 243"/>
                <a:gd name="T91" fmla="*/ 302 h 304"/>
                <a:gd name="T92" fmla="*/ 83 w 243"/>
                <a:gd name="T93" fmla="*/ 297 h 304"/>
                <a:gd name="T94" fmla="*/ 62 w 243"/>
                <a:gd name="T95" fmla="*/ 288 h 304"/>
                <a:gd name="T96" fmla="*/ 43 w 243"/>
                <a:gd name="T97" fmla="*/ 275 h 304"/>
                <a:gd name="T98" fmla="*/ 28 w 243"/>
                <a:gd name="T99" fmla="*/ 259 h 304"/>
                <a:gd name="T100" fmla="*/ 15 w 243"/>
                <a:gd name="T101" fmla="*/ 238 h 304"/>
                <a:gd name="T102" fmla="*/ 7 w 243"/>
                <a:gd name="T103" fmla="*/ 214 h 304"/>
                <a:gd name="T104" fmla="*/ 1 w 243"/>
                <a:gd name="T105" fmla="*/ 186 h 304"/>
                <a:gd name="T106" fmla="*/ 0 w 243"/>
                <a:gd name="T107" fmla="*/ 154 h 304"/>
                <a:gd name="T108" fmla="*/ 1 w 243"/>
                <a:gd name="T109" fmla="*/ 126 h 304"/>
                <a:gd name="T110" fmla="*/ 7 w 243"/>
                <a:gd name="T111" fmla="*/ 98 h 304"/>
                <a:gd name="T112" fmla="*/ 15 w 243"/>
                <a:gd name="T113" fmla="*/ 74 h 304"/>
                <a:gd name="T114" fmla="*/ 27 w 243"/>
                <a:gd name="T115" fmla="*/ 53 h 304"/>
                <a:gd name="T116" fmla="*/ 42 w 243"/>
                <a:gd name="T117" fmla="*/ 35 h 304"/>
                <a:gd name="T118" fmla="*/ 60 w 243"/>
                <a:gd name="T119" fmla="*/ 20 h 304"/>
                <a:gd name="T120" fmla="*/ 80 w 243"/>
                <a:gd name="T121" fmla="*/ 9 h 304"/>
                <a:gd name="T122" fmla="*/ 103 w 243"/>
                <a:gd name="T123" fmla="*/ 2 h 304"/>
                <a:gd name="T124" fmla="*/ 129 w 243"/>
                <a:gd name="T125"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304">
                  <a:moveTo>
                    <a:pt x="127" y="34"/>
                  </a:moveTo>
                  <a:lnTo>
                    <a:pt x="107" y="36"/>
                  </a:lnTo>
                  <a:lnTo>
                    <a:pt x="90" y="43"/>
                  </a:lnTo>
                  <a:lnTo>
                    <a:pt x="75" y="54"/>
                  </a:lnTo>
                  <a:lnTo>
                    <a:pt x="63" y="69"/>
                  </a:lnTo>
                  <a:lnTo>
                    <a:pt x="54" y="88"/>
                  </a:lnTo>
                  <a:lnTo>
                    <a:pt x="49" y="110"/>
                  </a:lnTo>
                  <a:lnTo>
                    <a:pt x="197" y="110"/>
                  </a:lnTo>
                  <a:lnTo>
                    <a:pt x="196" y="91"/>
                  </a:lnTo>
                  <a:lnTo>
                    <a:pt x="191" y="75"/>
                  </a:lnTo>
                  <a:lnTo>
                    <a:pt x="184" y="61"/>
                  </a:lnTo>
                  <a:lnTo>
                    <a:pt x="173" y="49"/>
                  </a:lnTo>
                  <a:lnTo>
                    <a:pt x="160" y="41"/>
                  </a:lnTo>
                  <a:lnTo>
                    <a:pt x="145" y="35"/>
                  </a:lnTo>
                  <a:lnTo>
                    <a:pt x="127" y="34"/>
                  </a:lnTo>
                  <a:close/>
                  <a:moveTo>
                    <a:pt x="129" y="0"/>
                  </a:moveTo>
                  <a:lnTo>
                    <a:pt x="154" y="2"/>
                  </a:lnTo>
                  <a:lnTo>
                    <a:pt x="176" y="8"/>
                  </a:lnTo>
                  <a:lnTo>
                    <a:pt x="194" y="17"/>
                  </a:lnTo>
                  <a:lnTo>
                    <a:pt x="210" y="29"/>
                  </a:lnTo>
                  <a:lnTo>
                    <a:pt x="222" y="44"/>
                  </a:lnTo>
                  <a:lnTo>
                    <a:pt x="231" y="61"/>
                  </a:lnTo>
                  <a:lnTo>
                    <a:pt x="238" y="79"/>
                  </a:lnTo>
                  <a:lnTo>
                    <a:pt x="242" y="99"/>
                  </a:lnTo>
                  <a:lnTo>
                    <a:pt x="243" y="122"/>
                  </a:lnTo>
                  <a:lnTo>
                    <a:pt x="243" y="131"/>
                  </a:lnTo>
                  <a:lnTo>
                    <a:pt x="242" y="143"/>
                  </a:lnTo>
                  <a:lnTo>
                    <a:pt x="47" y="143"/>
                  </a:lnTo>
                  <a:lnTo>
                    <a:pt x="47" y="171"/>
                  </a:lnTo>
                  <a:lnTo>
                    <a:pt x="50" y="194"/>
                  </a:lnTo>
                  <a:lnTo>
                    <a:pt x="56" y="214"/>
                  </a:lnTo>
                  <a:lnTo>
                    <a:pt x="64" y="231"/>
                  </a:lnTo>
                  <a:lnTo>
                    <a:pt x="75" y="244"/>
                  </a:lnTo>
                  <a:lnTo>
                    <a:pt x="89" y="255"/>
                  </a:lnTo>
                  <a:lnTo>
                    <a:pt x="105" y="262"/>
                  </a:lnTo>
                  <a:lnTo>
                    <a:pt x="123" y="266"/>
                  </a:lnTo>
                  <a:lnTo>
                    <a:pt x="144" y="267"/>
                  </a:lnTo>
                  <a:lnTo>
                    <a:pt x="167" y="266"/>
                  </a:lnTo>
                  <a:lnTo>
                    <a:pt x="189" y="262"/>
                  </a:lnTo>
                  <a:lnTo>
                    <a:pt x="210" y="256"/>
                  </a:lnTo>
                  <a:lnTo>
                    <a:pt x="228" y="249"/>
                  </a:lnTo>
                  <a:lnTo>
                    <a:pt x="232" y="286"/>
                  </a:lnTo>
                  <a:lnTo>
                    <a:pt x="203" y="296"/>
                  </a:lnTo>
                  <a:lnTo>
                    <a:pt x="171" y="302"/>
                  </a:lnTo>
                  <a:lnTo>
                    <a:pt x="136" y="304"/>
                  </a:lnTo>
                  <a:lnTo>
                    <a:pt x="108" y="302"/>
                  </a:lnTo>
                  <a:lnTo>
                    <a:pt x="83" y="297"/>
                  </a:lnTo>
                  <a:lnTo>
                    <a:pt x="62" y="288"/>
                  </a:lnTo>
                  <a:lnTo>
                    <a:pt x="43" y="275"/>
                  </a:lnTo>
                  <a:lnTo>
                    <a:pt x="28" y="259"/>
                  </a:lnTo>
                  <a:lnTo>
                    <a:pt x="15" y="238"/>
                  </a:lnTo>
                  <a:lnTo>
                    <a:pt x="7" y="214"/>
                  </a:lnTo>
                  <a:lnTo>
                    <a:pt x="1" y="186"/>
                  </a:lnTo>
                  <a:lnTo>
                    <a:pt x="0" y="154"/>
                  </a:lnTo>
                  <a:lnTo>
                    <a:pt x="1" y="126"/>
                  </a:lnTo>
                  <a:lnTo>
                    <a:pt x="7" y="98"/>
                  </a:lnTo>
                  <a:lnTo>
                    <a:pt x="15" y="74"/>
                  </a:lnTo>
                  <a:lnTo>
                    <a:pt x="27" y="53"/>
                  </a:lnTo>
                  <a:lnTo>
                    <a:pt x="42" y="35"/>
                  </a:lnTo>
                  <a:lnTo>
                    <a:pt x="60" y="20"/>
                  </a:lnTo>
                  <a:lnTo>
                    <a:pt x="80" y="9"/>
                  </a:lnTo>
                  <a:lnTo>
                    <a:pt x="103" y="2"/>
                  </a:lnTo>
                  <a:lnTo>
                    <a:pt x="129" y="0"/>
                  </a:lnTo>
                  <a:close/>
                </a:path>
              </a:pathLst>
            </a:custGeom>
            <a:solidFill>
              <a:srgbClr val="FFFFFF"/>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800" dirty="0"/>
            </a:p>
          </p:txBody>
        </p:sp>
      </p:grpSp>
    </p:spTree>
    <p:extLst>
      <p:ext uri="{BB962C8B-B14F-4D97-AF65-F5344CB8AC3E}">
        <p14:creationId xmlns:p14="http://schemas.microsoft.com/office/powerpoint/2010/main" val="1964657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1_Closing slide Argonn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A3DEC59-F5CF-CEAA-802E-33C6505C449D}"/>
              </a:ext>
            </a:extLst>
          </p:cNvPr>
          <p:cNvPicPr>
            <a:picLocks noChangeAspect="1"/>
          </p:cNvPicPr>
          <p:nvPr/>
        </p:nvPicPr>
        <p:blipFill rotWithShape="1">
          <a:blip r:embed="rId2"/>
          <a:srcRect l="4900" t="26977" r="8429" b="1"/>
          <a:stretch/>
        </p:blipFill>
        <p:spPr>
          <a:xfrm>
            <a:off x="1" y="0"/>
            <a:ext cx="12190305" cy="6858000"/>
          </a:xfrm>
          <a:prstGeom prst="rect">
            <a:avLst/>
          </a:prstGeom>
        </p:spPr>
      </p:pic>
      <p:pic>
        <p:nvPicPr>
          <p:cNvPr id="9" name="Picture 8">
            <a:extLst>
              <a:ext uri="{FF2B5EF4-FFF2-40B4-BE49-F238E27FC236}">
                <a16:creationId xmlns:a16="http://schemas.microsoft.com/office/drawing/2014/main" id="{B80802B6-4722-244C-B8A6-46B69A03D820}"/>
              </a:ext>
            </a:extLst>
          </p:cNvPr>
          <p:cNvPicPr>
            <a:picLocks noChangeAspect="1"/>
          </p:cNvPicPr>
          <p:nvPr/>
        </p:nvPicPr>
        <p:blipFill rotWithShape="1">
          <a:blip r:embed="rId3" cstate="hqprint">
            <a:alphaModFix amt="80000"/>
            <a:extLst>
              <a:ext uri="{28A0092B-C50C-407E-A947-70E740481C1C}">
                <a14:useLocalDpi xmlns:a14="http://schemas.microsoft.com/office/drawing/2010/main"/>
              </a:ext>
            </a:extLst>
          </a:blip>
          <a:srcRect l="7274" t="-204" r="7262" b="2069"/>
          <a:stretch/>
        </p:blipFill>
        <p:spPr>
          <a:xfrm>
            <a:off x="0" y="-14245"/>
            <a:ext cx="12192000" cy="6872245"/>
          </a:xfrm>
          <a:prstGeom prst="rect">
            <a:avLst/>
          </a:prstGeom>
        </p:spPr>
      </p:pic>
      <p:pic>
        <p:nvPicPr>
          <p:cNvPr id="5" name="Graphic 4">
            <a:extLst>
              <a:ext uri="{FF2B5EF4-FFF2-40B4-BE49-F238E27FC236}">
                <a16:creationId xmlns:a16="http://schemas.microsoft.com/office/drawing/2014/main" id="{5B31FB66-2712-F396-5A1F-7FBA5B6506AB}"/>
              </a:ext>
            </a:extLst>
          </p:cNvPr>
          <p:cNvPicPr>
            <a:picLocks noChangeAspect="1"/>
          </p:cNvPicPr>
          <p:nvPr/>
        </p:nvPicPr>
        <p:blipFill>
          <a:blip r:embed="rId4"/>
          <a:srcRect/>
          <a:stretch/>
        </p:blipFill>
        <p:spPr>
          <a:xfrm>
            <a:off x="756587" y="2229359"/>
            <a:ext cx="10779792" cy="2406203"/>
          </a:xfrm>
          <a:prstGeom prst="rect">
            <a:avLst/>
          </a:prstGeom>
        </p:spPr>
      </p:pic>
    </p:spTree>
    <p:extLst>
      <p:ext uri="{BB962C8B-B14F-4D97-AF65-F5344CB8AC3E}">
        <p14:creationId xmlns:p14="http://schemas.microsoft.com/office/powerpoint/2010/main" val="35375449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losing slide Argonne DO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A3DEC59-F5CF-CEAA-802E-33C6505C449D}"/>
              </a:ext>
            </a:extLst>
          </p:cNvPr>
          <p:cNvPicPr>
            <a:picLocks noChangeAspect="1"/>
          </p:cNvPicPr>
          <p:nvPr/>
        </p:nvPicPr>
        <p:blipFill rotWithShape="1">
          <a:blip r:embed="rId2"/>
          <a:srcRect l="4900" t="26977" r="8429" b="1"/>
          <a:stretch/>
        </p:blipFill>
        <p:spPr>
          <a:xfrm>
            <a:off x="1" y="0"/>
            <a:ext cx="12190305" cy="6858000"/>
          </a:xfrm>
          <a:prstGeom prst="rect">
            <a:avLst/>
          </a:prstGeom>
        </p:spPr>
      </p:pic>
      <p:pic>
        <p:nvPicPr>
          <p:cNvPr id="9" name="Picture 8">
            <a:extLst>
              <a:ext uri="{FF2B5EF4-FFF2-40B4-BE49-F238E27FC236}">
                <a16:creationId xmlns:a16="http://schemas.microsoft.com/office/drawing/2014/main" id="{B80802B6-4722-244C-B8A6-46B69A03D820}"/>
              </a:ext>
            </a:extLst>
          </p:cNvPr>
          <p:cNvPicPr>
            <a:picLocks noChangeAspect="1"/>
          </p:cNvPicPr>
          <p:nvPr/>
        </p:nvPicPr>
        <p:blipFill rotWithShape="1">
          <a:blip r:embed="rId3" cstate="hqprint">
            <a:alphaModFix amt="80000"/>
            <a:extLst>
              <a:ext uri="{28A0092B-C50C-407E-A947-70E740481C1C}">
                <a14:useLocalDpi xmlns:a14="http://schemas.microsoft.com/office/drawing/2010/main"/>
              </a:ext>
            </a:extLst>
          </a:blip>
          <a:srcRect l="7274" t="-204" r="7262" b="2069"/>
          <a:stretch/>
        </p:blipFill>
        <p:spPr>
          <a:xfrm>
            <a:off x="0" y="-14245"/>
            <a:ext cx="12192000" cy="6872245"/>
          </a:xfrm>
          <a:prstGeom prst="rect">
            <a:avLst/>
          </a:prstGeom>
        </p:spPr>
      </p:pic>
      <p:pic>
        <p:nvPicPr>
          <p:cNvPr id="3" name="Graphic 2">
            <a:extLst>
              <a:ext uri="{FF2B5EF4-FFF2-40B4-BE49-F238E27FC236}">
                <a16:creationId xmlns:a16="http://schemas.microsoft.com/office/drawing/2014/main" id="{1A47E5F9-B3C6-2B12-494A-D57201CFCC81}"/>
              </a:ext>
            </a:extLst>
          </p:cNvPr>
          <p:cNvPicPr>
            <a:picLocks noChangeAspect="1"/>
          </p:cNvPicPr>
          <p:nvPr/>
        </p:nvPicPr>
        <p:blipFill>
          <a:blip r:embed="rId4"/>
          <a:srcRect/>
          <a:stretch/>
        </p:blipFill>
        <p:spPr>
          <a:xfrm>
            <a:off x="897099" y="2683031"/>
            <a:ext cx="6688280" cy="1492919"/>
          </a:xfrm>
          <a:prstGeom prst="rect">
            <a:avLst/>
          </a:prstGeom>
        </p:spPr>
      </p:pic>
      <p:pic>
        <p:nvPicPr>
          <p:cNvPr id="5" name="Picture 4">
            <a:extLst>
              <a:ext uri="{FF2B5EF4-FFF2-40B4-BE49-F238E27FC236}">
                <a16:creationId xmlns:a16="http://schemas.microsoft.com/office/drawing/2014/main" id="{EE7DC027-5E44-05DA-8FE7-5373F2F9B0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42279" y="3012142"/>
            <a:ext cx="3261679" cy="837964"/>
          </a:xfrm>
          <a:prstGeom prst="rect">
            <a:avLst/>
          </a:prstGeom>
        </p:spPr>
      </p:pic>
    </p:spTree>
    <p:extLst>
      <p:ext uri="{BB962C8B-B14F-4D97-AF65-F5344CB8AC3E}">
        <p14:creationId xmlns:p14="http://schemas.microsoft.com/office/powerpoint/2010/main" val="35727129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8B5C5-A921-F546-7C7D-0942A10E5B2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0EB23BF-CBC9-7538-A2DD-BA32B97BA0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D77653E-8F35-6CC5-8B25-E31E7B6FC893}"/>
              </a:ext>
            </a:extLst>
          </p:cNvPr>
          <p:cNvSpPr>
            <a:spLocks noGrp="1"/>
          </p:cNvSpPr>
          <p:nvPr>
            <p:ph type="dt" sz="half" idx="10"/>
          </p:nvPr>
        </p:nvSpPr>
        <p:spPr/>
        <p:txBody>
          <a:bodyPr/>
          <a:lstStyle/>
          <a:p>
            <a:fld id="{4A7E9465-DA40-431D-9082-34D91DF6BA79}" type="datetimeFigureOut">
              <a:rPr lang="en-US" smtClean="0"/>
              <a:t>7/21/2026</a:t>
            </a:fld>
            <a:endParaRPr lang="en-US"/>
          </a:p>
        </p:txBody>
      </p:sp>
      <p:sp>
        <p:nvSpPr>
          <p:cNvPr id="5" name="Footer Placeholder 4">
            <a:extLst>
              <a:ext uri="{FF2B5EF4-FFF2-40B4-BE49-F238E27FC236}">
                <a16:creationId xmlns:a16="http://schemas.microsoft.com/office/drawing/2014/main" id="{72F89358-F708-AC0D-6655-A23725E3A9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6FD495-D675-294C-E74A-5F26BE90C2EE}"/>
              </a:ext>
            </a:extLst>
          </p:cNvPr>
          <p:cNvSpPr>
            <a:spLocks noGrp="1"/>
          </p:cNvSpPr>
          <p:nvPr>
            <p:ph type="sldNum" sz="quarter" idx="12"/>
          </p:nvPr>
        </p:nvSpPr>
        <p:spPr/>
        <p:txBody>
          <a:bodyPr/>
          <a:lstStyle/>
          <a:p>
            <a:fld id="{9285C2EB-6632-4D7D-AAEC-4ECF3B655FFF}" type="slidenum">
              <a:rPr lang="en-US" smtClean="0"/>
              <a:t>‹#›</a:t>
            </a:fld>
            <a:endParaRPr lang="en-US"/>
          </a:p>
        </p:txBody>
      </p:sp>
    </p:spTree>
    <p:extLst>
      <p:ext uri="{BB962C8B-B14F-4D97-AF65-F5344CB8AC3E}">
        <p14:creationId xmlns:p14="http://schemas.microsoft.com/office/powerpoint/2010/main" val="36758730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9767" y="274320"/>
            <a:ext cx="11430000" cy="539496"/>
          </a:xfrm>
        </p:spPr>
        <p:txBody>
          <a:bodyPr/>
          <a:lstStyle>
            <a:lvl1pPr>
              <a:lnSpc>
                <a:spcPct val="90000"/>
              </a:lnSpc>
              <a:defRPr sz="3200"/>
            </a:lvl1pPr>
          </a:lstStyle>
          <a:p>
            <a:r>
              <a:rPr lang="en-US" dirty="0"/>
              <a:t>Click to edit Master title style</a:t>
            </a:r>
          </a:p>
        </p:txBody>
      </p:sp>
      <p:sp>
        <p:nvSpPr>
          <p:cNvPr id="3" name="Content Placeholder 2"/>
          <p:cNvSpPr>
            <a:spLocks noGrp="1"/>
          </p:cNvSpPr>
          <p:nvPr>
            <p:ph idx="1"/>
          </p:nvPr>
        </p:nvSpPr>
        <p:spPr>
          <a:xfrm>
            <a:off x="448055" y="1653735"/>
            <a:ext cx="11430000" cy="4047778"/>
          </a:xfrm>
        </p:spPr>
        <p:txBody>
          <a:bodyPr/>
          <a:lstStyle>
            <a:lvl1pPr marL="288925" indent="-288925">
              <a:spcBef>
                <a:spcPts val="1800"/>
              </a:spcBef>
              <a:buClr>
                <a:schemeClr val="tx1"/>
              </a:buClr>
              <a:buSzPct val="90000"/>
              <a:buFont typeface="Century Gothic" panose="020B0502020202020204" pitchFamily="34" charset="0"/>
              <a:buChar char="•"/>
              <a:defRPr lang="en-US" sz="2800" kern="1200" dirty="0">
                <a:solidFill>
                  <a:schemeClr val="tx1"/>
                </a:solidFill>
                <a:latin typeface="Century Gothic" panose="020B0502020202020204" pitchFamily="34" charset="0"/>
                <a:ea typeface="+mn-ea"/>
                <a:cs typeface="+mn-cs"/>
              </a:defRPr>
            </a:lvl1pPr>
            <a:lvl2pPr marL="687388" indent="-288925">
              <a:buClr>
                <a:schemeClr val="tx1"/>
              </a:buClr>
              <a:buSzPct val="90000"/>
              <a:buFont typeface="Century Gothic" panose="020B0502020202020204" pitchFamily="34" charset="0"/>
              <a:buChar char="–"/>
              <a:defRPr>
                <a:latin typeface="+mn-lt"/>
                <a:cs typeface="Arial" panose="020B0604020202020204" pitchFamily="34" charset="0"/>
              </a:defRPr>
            </a:lvl2pPr>
            <a:lvl3pPr marL="1031875" indent="-288925">
              <a:buClr>
                <a:schemeClr val="tx1"/>
              </a:buClr>
              <a:buSzPct val="90000"/>
              <a:buFont typeface="Century Gothic" panose="020B0502020202020204" pitchFamily="34" charset="0"/>
              <a:buChar char="•"/>
              <a:defRPr>
                <a:latin typeface="+mn-lt"/>
                <a:cs typeface="Arial" panose="020B0604020202020204" pitchFamily="34" charset="0"/>
              </a:defRPr>
            </a:lvl3pPr>
            <a:lvl4pPr>
              <a:buClr>
                <a:schemeClr val="tx1"/>
              </a:buClr>
              <a:defRPr>
                <a:latin typeface="+mn-lt"/>
                <a:cs typeface="Arial" panose="020B0604020202020204" pitchFamily="34" charset="0"/>
              </a:defRPr>
            </a:lvl4pPr>
            <a:lvl5pPr marL="1482725" indent="-222250">
              <a:buClr>
                <a:schemeClr val="tx1"/>
              </a:buClr>
              <a:buFont typeface="Arial" panose="020B0604020202020204" pitchFamily="34" charset="0"/>
              <a:buChar char="•"/>
              <a:defRPr>
                <a:latin typeface="+mn-lt"/>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p:txBody>
      </p:sp>
      <p:sp>
        <p:nvSpPr>
          <p:cNvPr id="10" name="Rectangle 9">
            <a:extLst>
              <a:ext uri="{FF2B5EF4-FFF2-40B4-BE49-F238E27FC236}">
                <a16:creationId xmlns:a16="http://schemas.microsoft.com/office/drawing/2014/main" id="{E885FFDA-509C-4548-B17D-5409853CA429}"/>
              </a:ext>
            </a:extLst>
          </p:cNvPr>
          <p:cNvSpPr/>
          <p:nvPr userDrawn="1"/>
        </p:nvSpPr>
        <p:spPr>
          <a:xfrm>
            <a:off x="0" y="0"/>
            <a:ext cx="274320" cy="6857999"/>
          </a:xfrm>
          <a:prstGeom prst="rect">
            <a:avLst/>
          </a:prstGeom>
          <a:solidFill>
            <a:schemeClr val="accent2">
              <a:lumMod val="75000"/>
            </a:schemeClr>
          </a:solidFill>
          <a:ln>
            <a:no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lnSpc>
                <a:spcPct val="90000"/>
              </a:lnSpc>
            </a:pPr>
            <a:endParaRPr lang="en-US" dirty="0">
              <a:solidFill>
                <a:schemeClr val="tx1"/>
              </a:solidFill>
            </a:endParaRPr>
          </a:p>
        </p:txBody>
      </p:sp>
      <p:sp>
        <p:nvSpPr>
          <p:cNvPr id="8" name="Rectangle 256">
            <a:extLst>
              <a:ext uri="{FF2B5EF4-FFF2-40B4-BE49-F238E27FC236}">
                <a16:creationId xmlns:a16="http://schemas.microsoft.com/office/drawing/2014/main" id="{6349825E-C749-4CDB-BDE4-DDAFE00D2BF9}"/>
              </a:ext>
            </a:extLst>
          </p:cNvPr>
          <p:cNvSpPr txBox="1">
            <a:spLocks noChangeArrowheads="1"/>
          </p:cNvSpPr>
          <p:nvPr userDrawn="1"/>
        </p:nvSpPr>
        <p:spPr>
          <a:xfrm>
            <a:off x="8010282" y="6583680"/>
            <a:ext cx="3860800" cy="182562"/>
          </a:xfrm>
          <a:prstGeom prst="rect">
            <a:avLst/>
          </a:prstGeom>
          <a:ln/>
        </p:spPr>
        <p:txBody>
          <a:bodyPr anchor="ctr"/>
          <a:lstStyle/>
          <a:p>
            <a:pPr algn="r"/>
            <a:r>
              <a:rPr lang="en-US" sz="1000" dirty="0">
                <a:solidFill>
                  <a:srgbClr val="BFBFBF"/>
                </a:solidFill>
                <a:latin typeface="+mn-lt"/>
                <a:cs typeface="Arial" pitchFamily="34" charset="0"/>
              </a:rPr>
              <a:t> </a:t>
            </a:r>
          </a:p>
        </p:txBody>
      </p:sp>
      <p:sp>
        <p:nvSpPr>
          <p:cNvPr id="11" name="Slide Number Placeholder 5">
            <a:extLst>
              <a:ext uri="{FF2B5EF4-FFF2-40B4-BE49-F238E27FC236}">
                <a16:creationId xmlns:a16="http://schemas.microsoft.com/office/drawing/2014/main" id="{64219284-EEEC-48B3-931D-42D2C32FECDB}"/>
              </a:ext>
            </a:extLst>
          </p:cNvPr>
          <p:cNvSpPr>
            <a:spLocks noGrp="1"/>
          </p:cNvSpPr>
          <p:nvPr>
            <p:ph type="sldNum" sz="quarter" idx="4"/>
          </p:nvPr>
        </p:nvSpPr>
        <p:spPr>
          <a:xfrm>
            <a:off x="5746751" y="6521408"/>
            <a:ext cx="698500" cy="146723"/>
          </a:xfrm>
          <a:prstGeom prst="rect">
            <a:avLst/>
          </a:prstGeom>
        </p:spPr>
        <p:txBody>
          <a:bodyPr vert="horz" lIns="0" tIns="0" rIns="0" bIns="0" rtlCol="0" anchor="ctr"/>
          <a:lstStyle>
            <a:lvl1pPr algn="ctr">
              <a:defRPr sz="933">
                <a:solidFill>
                  <a:schemeClr val="bg1">
                    <a:lumMod val="65000"/>
                  </a:schemeClr>
                </a:solidFill>
              </a:defRPr>
            </a:lvl1pPr>
          </a:lstStyle>
          <a:p>
            <a:fld id="{9CF5EF28-261C-FD41-A360-1A380056DD17}" type="slidenum">
              <a:rPr lang="en-US" smtClean="0"/>
              <a:pPr/>
              <a:t>‹#›</a:t>
            </a:fld>
            <a:endParaRPr lang="en-US" dirty="0"/>
          </a:p>
        </p:txBody>
      </p:sp>
      <p:pic>
        <p:nvPicPr>
          <p:cNvPr id="12" name="Graphic 11">
            <a:extLst>
              <a:ext uri="{FF2B5EF4-FFF2-40B4-BE49-F238E27FC236}">
                <a16:creationId xmlns:a16="http://schemas.microsoft.com/office/drawing/2014/main" id="{B192BBA9-0DD0-4031-9032-F45BED0B684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18073" y="6446852"/>
            <a:ext cx="1917695" cy="217045"/>
          </a:xfrm>
          <a:prstGeom prst="rect">
            <a:avLst/>
          </a:prstGeom>
        </p:spPr>
      </p:pic>
      <p:pic>
        <p:nvPicPr>
          <p:cNvPr id="13" name="Graphic 4">
            <a:extLst>
              <a:ext uri="{FF2B5EF4-FFF2-40B4-BE49-F238E27FC236}">
                <a16:creationId xmlns:a16="http://schemas.microsoft.com/office/drawing/2014/main" id="{3D00BE3A-CF97-4B52-9B55-7D9A68F8CD57}"/>
              </a:ext>
            </a:extLst>
          </p:cNvPr>
          <p:cNvPicPr>
            <a:picLocks noChangeAspect="1"/>
          </p:cNvPicPr>
          <p:nvPr userDrawn="1"/>
        </p:nvPicPr>
        <p:blipFill>
          <a:blip r:embed="rId4"/>
          <a:srcRect/>
          <a:stretch/>
        </p:blipFill>
        <p:spPr>
          <a:xfrm>
            <a:off x="10038337" y="6384771"/>
            <a:ext cx="1848865" cy="412692"/>
          </a:xfrm>
          <a:prstGeom prst="rect">
            <a:avLst/>
          </a:prstGeom>
        </p:spPr>
      </p:pic>
    </p:spTree>
    <p:extLst>
      <p:ext uri="{BB962C8B-B14F-4D97-AF65-F5344CB8AC3E}">
        <p14:creationId xmlns:p14="http://schemas.microsoft.com/office/powerpoint/2010/main" val="3462889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0FF942FA-E8D8-7F73-B508-F9761FA55B3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8069" y="6293865"/>
            <a:ext cx="2908491" cy="329184"/>
          </a:xfrm>
          <a:prstGeom prst="rect">
            <a:avLst/>
          </a:prstGeom>
        </p:spPr>
      </p:pic>
      <p:sp>
        <p:nvSpPr>
          <p:cNvPr id="2" name="Title 1"/>
          <p:cNvSpPr>
            <a:spLocks noGrp="1"/>
          </p:cNvSpPr>
          <p:nvPr>
            <p:ph type="ctrTitle" hasCustomPrompt="1"/>
          </p:nvPr>
        </p:nvSpPr>
        <p:spPr>
          <a:xfrm>
            <a:off x="303105" y="1219200"/>
            <a:ext cx="6669741" cy="2743200"/>
          </a:xfrm>
          <a:solidFill>
            <a:schemeClr val="accent2"/>
          </a:solidFill>
        </p:spPr>
        <p:txBody>
          <a:bodyPr lIns="228600" rIns="182880" bIns="0" anchor="ctr" anchorCtr="0"/>
          <a:lstStyle>
            <a:lvl1pPr marL="0" marR="0" indent="0" algn="l" defTabSz="914377" rtl="0" eaLnBrk="1" fontAlgn="auto" latinLnBrk="0" hangingPunct="1">
              <a:lnSpc>
                <a:spcPct val="90000"/>
              </a:lnSpc>
              <a:spcBef>
                <a:spcPct val="0"/>
              </a:spcBef>
              <a:spcAft>
                <a:spcPts val="0"/>
              </a:spcAft>
              <a:buClrTx/>
              <a:buSzTx/>
              <a:buFontTx/>
              <a:buNone/>
              <a:tabLst/>
              <a:defRPr sz="3733">
                <a:solidFill>
                  <a:schemeClr val="bg1"/>
                </a:solidFill>
              </a:defRPr>
            </a:lvl1pPr>
          </a:lstStyle>
          <a:p>
            <a:r>
              <a:rPr lang="en-US" dirty="0"/>
              <a:t>presentation title Cover option B </a:t>
            </a:r>
            <a:br>
              <a:rPr lang="en-US" dirty="0"/>
            </a:br>
            <a:r>
              <a:rPr lang="en-US" dirty="0"/>
              <a:t>can be up to four </a:t>
            </a:r>
            <a:br>
              <a:rPr lang="en-US" dirty="0"/>
            </a:br>
            <a:r>
              <a:rPr lang="en-US" dirty="0"/>
              <a:t>or five lines of text</a:t>
            </a:r>
          </a:p>
        </p:txBody>
      </p:sp>
      <p:sp>
        <p:nvSpPr>
          <p:cNvPr id="11" name="Rectangle 10">
            <a:extLst>
              <a:ext uri="{FF2B5EF4-FFF2-40B4-BE49-F238E27FC236}">
                <a16:creationId xmlns:a16="http://schemas.microsoft.com/office/drawing/2014/main" id="{17B593A0-1381-9E08-C43E-02227E369EC8}"/>
              </a:ext>
            </a:extLst>
          </p:cNvPr>
          <p:cNvSpPr/>
          <p:nvPr/>
        </p:nvSpPr>
        <p:spPr>
          <a:xfrm>
            <a:off x="-1695" y="1219200"/>
            <a:ext cx="304800" cy="2743200"/>
          </a:xfrm>
          <a:prstGeom prst="rect">
            <a:avLst/>
          </a:prstGeom>
          <a:solidFill>
            <a:schemeClr val="tx2"/>
          </a:solidFill>
          <a:ln>
            <a:noFill/>
          </a:ln>
        </p:spPr>
        <p:txBody>
          <a:bodyPr vert="horz" wrap="square" lIns="121920" tIns="60960" rIns="121920" bIns="0" numCol="1" anchor="b" anchorCtr="0" compatLnSpc="1">
            <a:prstTxWarp prst="textNoShape">
              <a:avLst/>
            </a:prstTxWarp>
          </a:bodyPr>
          <a:lstStyle/>
          <a:p>
            <a:pPr lvl="0"/>
            <a:endParaRPr lang="en-US" sz="133">
              <a:solidFill>
                <a:schemeClr val="accent1"/>
              </a:solidFill>
            </a:endParaRPr>
          </a:p>
        </p:txBody>
      </p:sp>
      <p:sp>
        <p:nvSpPr>
          <p:cNvPr id="13" name="Picture Placeholder 12">
            <a:extLst>
              <a:ext uri="{FF2B5EF4-FFF2-40B4-BE49-F238E27FC236}">
                <a16:creationId xmlns:a16="http://schemas.microsoft.com/office/drawing/2014/main" id="{1F840A56-6BA9-8FE9-4544-1F2426DC0701}"/>
              </a:ext>
            </a:extLst>
          </p:cNvPr>
          <p:cNvSpPr>
            <a:spLocks noGrp="1"/>
          </p:cNvSpPr>
          <p:nvPr>
            <p:ph type="pic" sz="quarter" idx="10" hasCustomPrompt="1"/>
          </p:nvPr>
        </p:nvSpPr>
        <p:spPr>
          <a:xfrm>
            <a:off x="6972723" y="1219200"/>
            <a:ext cx="5215467" cy="2743200"/>
          </a:xfrm>
          <a:solidFill>
            <a:schemeClr val="bg1">
              <a:lumMod val="75000"/>
            </a:schemeClr>
          </a:solidFill>
        </p:spPr>
        <p:txBody>
          <a:bodyPr tIns="182880"/>
          <a:lstStyle>
            <a:lvl1pPr marL="0" indent="0" algn="ctr">
              <a:buFontTx/>
              <a:buNone/>
              <a:defRPr/>
            </a:lvl1pPr>
          </a:lstStyle>
          <a:p>
            <a:r>
              <a:rPr lang="en-US" dirty="0"/>
              <a:t>Click icon to insert an image</a:t>
            </a:r>
          </a:p>
        </p:txBody>
      </p:sp>
      <p:sp>
        <p:nvSpPr>
          <p:cNvPr id="3" name="Subtitle 2"/>
          <p:cNvSpPr>
            <a:spLocks noGrp="1"/>
          </p:cNvSpPr>
          <p:nvPr>
            <p:ph type="subTitle" idx="1" hasCustomPrompt="1"/>
          </p:nvPr>
        </p:nvSpPr>
        <p:spPr>
          <a:xfrm>
            <a:off x="618070" y="317501"/>
            <a:ext cx="6354653" cy="901700"/>
          </a:xfrm>
          <a:prstGeom prst="rect">
            <a:avLst/>
          </a:prstGeom>
        </p:spPr>
        <p:txBody>
          <a:bodyPr anchor="ctr" anchorCtr="0">
            <a:noAutofit/>
          </a:bodyPr>
          <a:lstStyle>
            <a:lvl1pPr marL="0" marR="0" indent="0" algn="l" defTabSz="914377" rtl="0" eaLnBrk="1" fontAlgn="auto" latinLnBrk="0" hangingPunct="1">
              <a:lnSpc>
                <a:spcPct val="100000"/>
              </a:lnSpc>
              <a:spcBef>
                <a:spcPts val="1600"/>
              </a:spcBef>
              <a:spcAft>
                <a:spcPts val="0"/>
              </a:spcAft>
              <a:buClrTx/>
              <a:buSzTx/>
              <a:buFont typeface="Wingdings" pitchFamily="2" charset="2"/>
              <a:buNone/>
              <a:tabLst/>
              <a:defRPr sz="2133" b="1" cap="all" baseline="0">
                <a:solidFill>
                  <a:schemeClr val="tx1"/>
                </a:solidFill>
                <a:latin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Optional one line subhead, </a:t>
            </a:r>
            <a:r>
              <a:rPr lang="en-US" dirty="0" err="1"/>
              <a:t>url</a:t>
            </a:r>
            <a:r>
              <a:rPr lang="en-US" dirty="0"/>
              <a:t> or date</a:t>
            </a:r>
          </a:p>
        </p:txBody>
      </p:sp>
      <p:sp>
        <p:nvSpPr>
          <p:cNvPr id="14" name="Text Placeholder 9">
            <a:extLst>
              <a:ext uri="{FF2B5EF4-FFF2-40B4-BE49-F238E27FC236}">
                <a16:creationId xmlns:a16="http://schemas.microsoft.com/office/drawing/2014/main" id="{1B8C1237-9E9A-A9B9-D997-F971E7E403B5}"/>
              </a:ext>
            </a:extLst>
          </p:cNvPr>
          <p:cNvSpPr>
            <a:spLocks noGrp="1"/>
          </p:cNvSpPr>
          <p:nvPr>
            <p:ph type="body" sz="quarter" idx="17" hasCustomPrompt="1"/>
          </p:nvPr>
        </p:nvSpPr>
        <p:spPr>
          <a:xfrm>
            <a:off x="626535" y="4306027"/>
            <a:ext cx="3590495" cy="393700"/>
          </a:xfrm>
        </p:spPr>
        <p:txBody>
          <a:bodyPr lIns="0" bIns="0" anchor="b">
            <a:normAutofit/>
          </a:bodyPr>
          <a:lstStyle>
            <a:lvl1pPr marL="0" indent="0">
              <a:spcBef>
                <a:spcPts val="0"/>
              </a:spcBef>
              <a:buNone/>
              <a:defRPr sz="1867" b="1" cap="all" baseline="0">
                <a:solidFill>
                  <a:schemeClr val="tx1"/>
                </a:solidFill>
              </a:defRPr>
            </a:lvl1pPr>
            <a:lvl2pPr marL="0" indent="0">
              <a:buNone/>
              <a:defRPr/>
            </a:lvl2pPr>
            <a:lvl3pPr marL="0" indent="0">
              <a:spcBef>
                <a:spcPts val="2400"/>
              </a:spcBef>
              <a:buNone/>
              <a:defRPr/>
            </a:lvl3pPr>
          </a:lstStyle>
          <a:p>
            <a:pPr lvl="0"/>
            <a:r>
              <a:rPr lang="en-US" dirty="0"/>
              <a:t>presenter name</a:t>
            </a:r>
          </a:p>
        </p:txBody>
      </p:sp>
      <p:sp>
        <p:nvSpPr>
          <p:cNvPr id="15" name="Text Placeholder 45">
            <a:extLst>
              <a:ext uri="{FF2B5EF4-FFF2-40B4-BE49-F238E27FC236}">
                <a16:creationId xmlns:a16="http://schemas.microsoft.com/office/drawing/2014/main" id="{F23F5504-504E-35E3-02E6-1E4869CD6AFC}"/>
              </a:ext>
            </a:extLst>
          </p:cNvPr>
          <p:cNvSpPr>
            <a:spLocks noGrp="1"/>
          </p:cNvSpPr>
          <p:nvPr>
            <p:ph type="body" sz="quarter" idx="18" hasCustomPrompt="1"/>
          </p:nvPr>
        </p:nvSpPr>
        <p:spPr>
          <a:xfrm>
            <a:off x="626535" y="4711703"/>
            <a:ext cx="3590495" cy="914400"/>
          </a:xfrm>
        </p:spPr>
        <p:txBody>
          <a:bodyPr lIns="0">
            <a:normAutofit/>
          </a:bodyPr>
          <a:lstStyle>
            <a:lvl1pPr marL="0" indent="0">
              <a:lnSpc>
                <a:spcPct val="95000"/>
              </a:lnSpc>
              <a:spcBef>
                <a:spcPts val="0"/>
              </a:spcBef>
              <a:buNone/>
              <a:defRPr sz="1867">
                <a:solidFill>
                  <a:schemeClr val="tx1"/>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16" name="Text Placeholder 9">
            <a:extLst>
              <a:ext uri="{FF2B5EF4-FFF2-40B4-BE49-F238E27FC236}">
                <a16:creationId xmlns:a16="http://schemas.microsoft.com/office/drawing/2014/main" id="{864C7D51-4165-B55A-4253-6B2637C720C5}"/>
              </a:ext>
            </a:extLst>
          </p:cNvPr>
          <p:cNvSpPr>
            <a:spLocks noGrp="1"/>
          </p:cNvSpPr>
          <p:nvPr>
            <p:ph type="body" sz="quarter" idx="19" hasCustomPrompt="1"/>
          </p:nvPr>
        </p:nvSpPr>
        <p:spPr>
          <a:xfrm>
            <a:off x="4420869" y="4306027"/>
            <a:ext cx="3590495" cy="393700"/>
          </a:xfrm>
        </p:spPr>
        <p:txBody>
          <a:bodyPr lIns="0" bIns="0" anchor="b">
            <a:normAutofit/>
          </a:bodyPr>
          <a:lstStyle>
            <a:lvl1pPr marL="0" indent="0">
              <a:spcBef>
                <a:spcPts val="0"/>
              </a:spcBef>
              <a:buNone/>
              <a:defRPr sz="1867" b="1" cap="all" baseline="0">
                <a:solidFill>
                  <a:schemeClr val="tx1"/>
                </a:solidFill>
              </a:defRPr>
            </a:lvl1pPr>
            <a:lvl2pPr marL="0" indent="0">
              <a:buNone/>
              <a:defRPr/>
            </a:lvl2pPr>
            <a:lvl3pPr marL="0" indent="0">
              <a:spcBef>
                <a:spcPts val="2400"/>
              </a:spcBef>
              <a:buNone/>
              <a:defRPr/>
            </a:lvl3pPr>
          </a:lstStyle>
          <a:p>
            <a:pPr lvl="0"/>
            <a:r>
              <a:rPr lang="en-US" dirty="0"/>
              <a:t>presenter name</a:t>
            </a:r>
          </a:p>
        </p:txBody>
      </p:sp>
      <p:sp>
        <p:nvSpPr>
          <p:cNvPr id="17" name="Text Placeholder 45">
            <a:extLst>
              <a:ext uri="{FF2B5EF4-FFF2-40B4-BE49-F238E27FC236}">
                <a16:creationId xmlns:a16="http://schemas.microsoft.com/office/drawing/2014/main" id="{F0DE6988-954D-993F-40F1-7BB0D8A8E065}"/>
              </a:ext>
            </a:extLst>
          </p:cNvPr>
          <p:cNvSpPr>
            <a:spLocks noGrp="1"/>
          </p:cNvSpPr>
          <p:nvPr>
            <p:ph type="body" sz="quarter" idx="20" hasCustomPrompt="1"/>
          </p:nvPr>
        </p:nvSpPr>
        <p:spPr>
          <a:xfrm>
            <a:off x="4420869" y="4711703"/>
            <a:ext cx="3590495" cy="914400"/>
          </a:xfrm>
        </p:spPr>
        <p:txBody>
          <a:bodyPr lIns="0">
            <a:normAutofit/>
          </a:bodyPr>
          <a:lstStyle>
            <a:lvl1pPr marL="0" indent="0">
              <a:lnSpc>
                <a:spcPct val="95000"/>
              </a:lnSpc>
              <a:spcBef>
                <a:spcPts val="0"/>
              </a:spcBef>
              <a:buNone/>
              <a:defRPr sz="1867">
                <a:solidFill>
                  <a:schemeClr val="tx1"/>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18" name="Text Placeholder 9">
            <a:extLst>
              <a:ext uri="{FF2B5EF4-FFF2-40B4-BE49-F238E27FC236}">
                <a16:creationId xmlns:a16="http://schemas.microsoft.com/office/drawing/2014/main" id="{5BBA2D86-84B3-B15A-ACC9-771B8BA77913}"/>
              </a:ext>
            </a:extLst>
          </p:cNvPr>
          <p:cNvSpPr>
            <a:spLocks noGrp="1"/>
          </p:cNvSpPr>
          <p:nvPr>
            <p:ph type="body" sz="quarter" idx="21" hasCustomPrompt="1"/>
          </p:nvPr>
        </p:nvSpPr>
        <p:spPr>
          <a:xfrm>
            <a:off x="8158229" y="4306027"/>
            <a:ext cx="3590495" cy="393700"/>
          </a:xfrm>
        </p:spPr>
        <p:txBody>
          <a:bodyPr lIns="0" bIns="0" anchor="b">
            <a:normAutofit/>
          </a:bodyPr>
          <a:lstStyle>
            <a:lvl1pPr marL="0" indent="0">
              <a:spcBef>
                <a:spcPts val="0"/>
              </a:spcBef>
              <a:buNone/>
              <a:defRPr sz="1867" b="1" cap="all" baseline="0">
                <a:solidFill>
                  <a:schemeClr val="tx1"/>
                </a:solidFill>
              </a:defRPr>
            </a:lvl1pPr>
            <a:lvl2pPr marL="0" indent="0">
              <a:buNone/>
              <a:defRPr/>
            </a:lvl2pPr>
            <a:lvl3pPr marL="0" indent="0">
              <a:spcBef>
                <a:spcPts val="2400"/>
              </a:spcBef>
              <a:buNone/>
              <a:defRPr/>
            </a:lvl3pPr>
          </a:lstStyle>
          <a:p>
            <a:pPr lvl="0"/>
            <a:r>
              <a:rPr lang="en-US" dirty="0"/>
              <a:t>presenter name</a:t>
            </a:r>
          </a:p>
        </p:txBody>
      </p:sp>
      <p:sp>
        <p:nvSpPr>
          <p:cNvPr id="19" name="Text Placeholder 45">
            <a:extLst>
              <a:ext uri="{FF2B5EF4-FFF2-40B4-BE49-F238E27FC236}">
                <a16:creationId xmlns:a16="http://schemas.microsoft.com/office/drawing/2014/main" id="{9F09511A-BF35-DDA5-9473-7AD4769E5BDE}"/>
              </a:ext>
            </a:extLst>
          </p:cNvPr>
          <p:cNvSpPr>
            <a:spLocks noGrp="1"/>
          </p:cNvSpPr>
          <p:nvPr>
            <p:ph type="body" sz="quarter" idx="22" hasCustomPrompt="1"/>
          </p:nvPr>
        </p:nvSpPr>
        <p:spPr>
          <a:xfrm>
            <a:off x="8158229" y="4711703"/>
            <a:ext cx="3590495" cy="914400"/>
          </a:xfrm>
        </p:spPr>
        <p:txBody>
          <a:bodyPr lIns="0">
            <a:normAutofit/>
          </a:bodyPr>
          <a:lstStyle>
            <a:lvl1pPr marL="0" indent="0">
              <a:lnSpc>
                <a:spcPct val="95000"/>
              </a:lnSpc>
              <a:spcBef>
                <a:spcPts val="0"/>
              </a:spcBef>
              <a:buNone/>
              <a:defRPr sz="1867">
                <a:solidFill>
                  <a:schemeClr val="tx1"/>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5" name="Text Placeholder 4">
            <a:extLst>
              <a:ext uri="{FF2B5EF4-FFF2-40B4-BE49-F238E27FC236}">
                <a16:creationId xmlns:a16="http://schemas.microsoft.com/office/drawing/2014/main" id="{7D434AD4-28D0-93A6-9DF2-B7249F6616B6}"/>
              </a:ext>
            </a:extLst>
          </p:cNvPr>
          <p:cNvSpPr>
            <a:spLocks noGrp="1"/>
          </p:cNvSpPr>
          <p:nvPr>
            <p:ph type="body" sz="quarter" idx="23" hasCustomPrompt="1"/>
          </p:nvPr>
        </p:nvSpPr>
        <p:spPr>
          <a:xfrm>
            <a:off x="8158229" y="5731934"/>
            <a:ext cx="3627372" cy="560917"/>
          </a:xfrm>
        </p:spPr>
        <p:txBody>
          <a:bodyPr>
            <a:noAutofit/>
          </a:bodyPr>
          <a:lstStyle>
            <a:lvl1pPr marL="0" indent="0">
              <a:spcBef>
                <a:spcPts val="0"/>
              </a:spcBef>
              <a:buFontTx/>
              <a:buNone/>
              <a:defRPr sz="1867"/>
            </a:lvl1pPr>
          </a:lstStyle>
          <a:p>
            <a:pPr lvl="0"/>
            <a:r>
              <a:rPr lang="en-US" dirty="0"/>
              <a:t>Presentation Date</a:t>
            </a:r>
          </a:p>
          <a:p>
            <a:pPr lvl="0"/>
            <a:r>
              <a:rPr lang="en-US" dirty="0"/>
              <a:t>City, State (presentation location</a:t>
            </a:r>
          </a:p>
        </p:txBody>
      </p:sp>
      <p:pic>
        <p:nvPicPr>
          <p:cNvPr id="4" name="Graphic 3">
            <a:extLst>
              <a:ext uri="{FF2B5EF4-FFF2-40B4-BE49-F238E27FC236}">
                <a16:creationId xmlns:a16="http://schemas.microsoft.com/office/drawing/2014/main" id="{A51F9776-09B6-CCA1-8836-30C45CC0A7A5}"/>
              </a:ext>
            </a:extLst>
          </p:cNvPr>
          <p:cNvPicPr>
            <a:picLocks noChangeAspect="1"/>
          </p:cNvPicPr>
          <p:nvPr/>
        </p:nvPicPr>
        <p:blipFill>
          <a:blip r:embed="rId4"/>
          <a:srcRect/>
          <a:stretch/>
        </p:blipFill>
        <p:spPr>
          <a:xfrm>
            <a:off x="8158228" y="257383"/>
            <a:ext cx="3805109" cy="849355"/>
          </a:xfrm>
          <a:prstGeom prst="rect">
            <a:avLst/>
          </a:prstGeom>
        </p:spPr>
      </p:pic>
    </p:spTree>
    <p:extLst>
      <p:ext uri="{BB962C8B-B14F-4D97-AF65-F5344CB8AC3E}">
        <p14:creationId xmlns:p14="http://schemas.microsoft.com/office/powerpoint/2010/main" val="27956164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Break">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836F8CE-690E-37F4-56F1-3C25953899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8069" y="6293865"/>
            <a:ext cx="2908491" cy="329184"/>
          </a:xfrm>
          <a:prstGeom prst="rect">
            <a:avLst/>
          </a:prstGeom>
        </p:spPr>
      </p:pic>
      <p:pic>
        <p:nvPicPr>
          <p:cNvPr id="8" name="Picture 7">
            <a:extLst>
              <a:ext uri="{FF2B5EF4-FFF2-40B4-BE49-F238E27FC236}">
                <a16:creationId xmlns:a16="http://schemas.microsoft.com/office/drawing/2014/main" id="{FA3DEC59-F5CF-CEAA-802E-33C6505C449D}"/>
              </a:ext>
            </a:extLst>
          </p:cNvPr>
          <p:cNvPicPr>
            <a:picLocks noChangeAspect="1"/>
          </p:cNvPicPr>
          <p:nvPr/>
        </p:nvPicPr>
        <p:blipFill rotWithShape="1">
          <a:blip r:embed="rId4"/>
          <a:srcRect l="4900" t="26978" r="8429" b="9296"/>
          <a:stretch/>
        </p:blipFill>
        <p:spPr>
          <a:xfrm>
            <a:off x="1" y="0"/>
            <a:ext cx="12190305" cy="5984917"/>
          </a:xfrm>
          <a:prstGeom prst="rect">
            <a:avLst/>
          </a:prstGeom>
        </p:spPr>
      </p:pic>
      <p:pic>
        <p:nvPicPr>
          <p:cNvPr id="9" name="Picture 8">
            <a:extLst>
              <a:ext uri="{FF2B5EF4-FFF2-40B4-BE49-F238E27FC236}">
                <a16:creationId xmlns:a16="http://schemas.microsoft.com/office/drawing/2014/main" id="{B80802B6-4722-244C-B8A6-46B69A03D820}"/>
              </a:ext>
            </a:extLst>
          </p:cNvPr>
          <p:cNvPicPr>
            <a:picLocks noChangeAspect="1"/>
          </p:cNvPicPr>
          <p:nvPr/>
        </p:nvPicPr>
        <p:blipFill rotWithShape="1">
          <a:blip r:embed="rId5" cstate="hqprint">
            <a:alphaModFix amt="80000"/>
            <a:extLst>
              <a:ext uri="{28A0092B-C50C-407E-A947-70E740481C1C}">
                <a14:useLocalDpi xmlns:a14="http://schemas.microsoft.com/office/drawing/2010/main"/>
              </a:ext>
            </a:extLst>
          </a:blip>
          <a:srcRect l="7274" t="-203" r="7262" b="14537"/>
          <a:stretch/>
        </p:blipFill>
        <p:spPr>
          <a:xfrm>
            <a:off x="0" y="-14246"/>
            <a:ext cx="12192000" cy="5999163"/>
          </a:xfrm>
          <a:prstGeom prst="rect">
            <a:avLst/>
          </a:prstGeom>
        </p:spPr>
      </p:pic>
      <p:sp>
        <p:nvSpPr>
          <p:cNvPr id="11" name="Title 10">
            <a:extLst>
              <a:ext uri="{FF2B5EF4-FFF2-40B4-BE49-F238E27FC236}">
                <a16:creationId xmlns:a16="http://schemas.microsoft.com/office/drawing/2014/main" id="{6CA2449B-096C-80E6-9654-D9E3FA712D94}"/>
              </a:ext>
            </a:extLst>
          </p:cNvPr>
          <p:cNvSpPr>
            <a:spLocks noGrp="1"/>
          </p:cNvSpPr>
          <p:nvPr>
            <p:ph type="title" hasCustomPrompt="1"/>
          </p:nvPr>
        </p:nvSpPr>
        <p:spPr>
          <a:xfrm>
            <a:off x="-1694" y="0"/>
            <a:ext cx="11787295" cy="5984917"/>
          </a:xfrm>
        </p:spPr>
        <p:txBody>
          <a:bodyPr lIns="457200" bIns="182880" anchor="ctr" anchorCtr="0"/>
          <a:lstStyle>
            <a:lvl1pPr>
              <a:defRPr>
                <a:solidFill>
                  <a:schemeClr val="bg1"/>
                </a:solidFill>
              </a:defRPr>
            </a:lvl1pPr>
          </a:lstStyle>
          <a:p>
            <a:r>
              <a:rPr lang="en-US" dirty="0"/>
              <a:t>Type in section break title</a:t>
            </a:r>
          </a:p>
        </p:txBody>
      </p:sp>
      <p:pic>
        <p:nvPicPr>
          <p:cNvPr id="2" name="Graphic 1">
            <a:extLst>
              <a:ext uri="{FF2B5EF4-FFF2-40B4-BE49-F238E27FC236}">
                <a16:creationId xmlns:a16="http://schemas.microsoft.com/office/drawing/2014/main" id="{069FDA32-73D6-DAC0-4F45-D6EC80DE3D98}"/>
              </a:ext>
            </a:extLst>
          </p:cNvPr>
          <p:cNvPicPr>
            <a:picLocks noChangeAspect="1"/>
          </p:cNvPicPr>
          <p:nvPr/>
        </p:nvPicPr>
        <p:blipFill>
          <a:blip r:embed="rId6"/>
          <a:srcRect/>
          <a:stretch/>
        </p:blipFill>
        <p:spPr>
          <a:xfrm>
            <a:off x="8158228" y="6028176"/>
            <a:ext cx="3805109" cy="849355"/>
          </a:xfrm>
          <a:prstGeom prst="rect">
            <a:avLst/>
          </a:prstGeom>
        </p:spPr>
      </p:pic>
    </p:spTree>
    <p:extLst>
      <p:ext uri="{BB962C8B-B14F-4D97-AF65-F5344CB8AC3E}">
        <p14:creationId xmlns:p14="http://schemas.microsoft.com/office/powerpoint/2010/main" val="16323963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ubtitle an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marR="0" indent="0" algn="l" defTabSz="914377" rtl="0" eaLnBrk="1" fontAlgn="auto" latinLnBrk="0" hangingPunct="1">
              <a:lnSpc>
                <a:spcPct val="90000"/>
              </a:lnSpc>
              <a:spcBef>
                <a:spcPct val="0"/>
              </a:spcBef>
              <a:spcAft>
                <a:spcPts val="0"/>
              </a:spcAft>
              <a:buClrTx/>
              <a:buSzTx/>
              <a:buFontTx/>
              <a:buNone/>
              <a:tabLst/>
              <a:defRPr/>
            </a:lvl1pPr>
          </a:lstStyle>
          <a:p>
            <a:r>
              <a:rPr lang="en-US" dirty="0"/>
              <a:t>BASIC CONTENT SLIDE</a:t>
            </a:r>
            <a:br>
              <a:rPr lang="en-US" dirty="0"/>
            </a:br>
            <a:r>
              <a:rPr lang="en-US" dirty="0"/>
              <a:t>one or two lines for headline</a:t>
            </a:r>
          </a:p>
        </p:txBody>
      </p:sp>
      <p:sp>
        <p:nvSpPr>
          <p:cNvPr id="6" name="Slide Number Placeholder 5"/>
          <p:cNvSpPr>
            <a:spLocks noGrp="1"/>
          </p:cNvSpPr>
          <p:nvPr>
            <p:ph type="sldNum" sz="quarter" idx="12"/>
          </p:nvPr>
        </p:nvSpPr>
        <p:spPr/>
        <p:txBody>
          <a:bodyPr/>
          <a:lstStyle/>
          <a:p>
            <a:fld id="{9285C2EB-6632-4D7D-AAEC-4ECF3B655FFF}" type="slidenum">
              <a:rPr lang="en-US" smtClean="0"/>
              <a:t>‹#›</a:t>
            </a:fld>
            <a:endParaRPr lang="en-US"/>
          </a:p>
        </p:txBody>
      </p:sp>
      <p:sp>
        <p:nvSpPr>
          <p:cNvPr id="16" name="Text Placeholder 15">
            <a:extLst>
              <a:ext uri="{FF2B5EF4-FFF2-40B4-BE49-F238E27FC236}">
                <a16:creationId xmlns:a16="http://schemas.microsoft.com/office/drawing/2014/main" id="{5E61F04F-3CF4-D566-EF9D-9CDCD0B98108}"/>
              </a:ext>
            </a:extLst>
          </p:cNvPr>
          <p:cNvSpPr>
            <a:spLocks noGrp="1"/>
          </p:cNvSpPr>
          <p:nvPr>
            <p:ph type="body" sz="quarter" idx="13" hasCustomPrompt="1"/>
          </p:nvPr>
        </p:nvSpPr>
        <p:spPr>
          <a:xfrm>
            <a:off x="609600" y="1325033"/>
            <a:ext cx="11176000" cy="584200"/>
          </a:xfrm>
        </p:spPr>
        <p:txBody>
          <a:bodyPr>
            <a:noAutofit/>
          </a:bodyPr>
          <a:lstStyle>
            <a:lvl1pPr marL="0" indent="0">
              <a:buNone/>
              <a:defRPr sz="2667" b="1" i="0" baseline="0">
                <a:solidFill>
                  <a:schemeClr val="accent2"/>
                </a:solidFill>
                <a:latin typeface="Arial" panose="020B0604020202020204" pitchFamily="34" charset="0"/>
              </a:defRPr>
            </a:lvl1pPr>
          </a:lstStyle>
          <a:p>
            <a:pPr lvl="0"/>
            <a:r>
              <a:rPr lang="en-US" dirty="0"/>
              <a:t>Slide subtitle sentence case. Optional: delete as needed</a:t>
            </a:r>
          </a:p>
        </p:txBody>
      </p:sp>
      <p:sp>
        <p:nvSpPr>
          <p:cNvPr id="18" name="Content Placeholder 17">
            <a:extLst>
              <a:ext uri="{FF2B5EF4-FFF2-40B4-BE49-F238E27FC236}">
                <a16:creationId xmlns:a16="http://schemas.microsoft.com/office/drawing/2014/main" id="{E476E8C9-921B-17FC-9AEA-348F1AA2B0FF}"/>
              </a:ext>
            </a:extLst>
          </p:cNvPr>
          <p:cNvSpPr>
            <a:spLocks noGrp="1"/>
          </p:cNvSpPr>
          <p:nvPr>
            <p:ph sz="quarter" idx="14" hasCustomPrompt="1"/>
          </p:nvPr>
        </p:nvSpPr>
        <p:spPr>
          <a:xfrm>
            <a:off x="609600" y="1909234"/>
            <a:ext cx="9753600" cy="4364567"/>
          </a:xfrm>
        </p:spPr>
        <p:txBody>
          <a:bodyPr/>
          <a:lstStyle/>
          <a:p>
            <a:pPr lvl="0"/>
            <a:r>
              <a:rPr lang="en-US" dirty="0"/>
              <a:t>Click to add 1st-level bullet. Click an icon below to add table, graph or other imagery.</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817033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Sub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CB122-5B65-991A-2FDE-AF2758034EBF}"/>
              </a:ext>
            </a:extLst>
          </p:cNvPr>
          <p:cNvSpPr>
            <a:spLocks noGrp="1"/>
          </p:cNvSpPr>
          <p:nvPr>
            <p:ph type="title" hasCustomPrompt="1"/>
          </p:nvPr>
        </p:nvSpPr>
        <p:spPr/>
        <p:txBody>
          <a:bodyPr/>
          <a:lstStyle>
            <a:lvl1pPr marL="0" marR="0" indent="0" algn="l" defTabSz="914377" rtl="0" eaLnBrk="1" fontAlgn="auto" latinLnBrk="0" hangingPunct="1">
              <a:lnSpc>
                <a:spcPct val="90000"/>
              </a:lnSpc>
              <a:spcBef>
                <a:spcPct val="0"/>
              </a:spcBef>
              <a:spcAft>
                <a:spcPts val="0"/>
              </a:spcAft>
              <a:buClrTx/>
              <a:buSzTx/>
              <a:buFontTx/>
              <a:buNone/>
              <a:tabLst/>
              <a:defRPr/>
            </a:lvl1pPr>
          </a:lstStyle>
          <a:p>
            <a:r>
              <a:rPr lang="en-US" dirty="0"/>
              <a:t>BASIC CONTENT SLIDE</a:t>
            </a:r>
            <a:br>
              <a:rPr lang="en-US" dirty="0"/>
            </a:br>
            <a:r>
              <a:rPr lang="en-US" dirty="0"/>
              <a:t>one or two lines for headline</a:t>
            </a:r>
          </a:p>
        </p:txBody>
      </p:sp>
      <p:sp>
        <p:nvSpPr>
          <p:cNvPr id="3" name="Slide Number Placeholder 2">
            <a:extLst>
              <a:ext uri="{FF2B5EF4-FFF2-40B4-BE49-F238E27FC236}">
                <a16:creationId xmlns:a16="http://schemas.microsoft.com/office/drawing/2014/main" id="{3DD784A4-5319-59E0-E107-C337A45DEF92}"/>
              </a:ext>
            </a:extLst>
          </p:cNvPr>
          <p:cNvSpPr>
            <a:spLocks noGrp="1"/>
          </p:cNvSpPr>
          <p:nvPr>
            <p:ph type="sldNum" sz="quarter" idx="10"/>
          </p:nvPr>
        </p:nvSpPr>
        <p:spPr/>
        <p:txBody>
          <a:bodyPr/>
          <a:lstStyle/>
          <a:p>
            <a:fld id="{9285C2EB-6632-4D7D-AAEC-4ECF3B655FFF}" type="slidenum">
              <a:rPr lang="en-US" smtClean="0"/>
              <a:t>‹#›</a:t>
            </a:fld>
            <a:endParaRPr lang="en-US"/>
          </a:p>
        </p:txBody>
      </p:sp>
      <p:sp>
        <p:nvSpPr>
          <p:cNvPr id="4" name="Text Placeholder 15">
            <a:extLst>
              <a:ext uri="{FF2B5EF4-FFF2-40B4-BE49-F238E27FC236}">
                <a16:creationId xmlns:a16="http://schemas.microsoft.com/office/drawing/2014/main" id="{C70634C6-3CF5-6F27-C809-D042DA00CCA7}"/>
              </a:ext>
            </a:extLst>
          </p:cNvPr>
          <p:cNvSpPr>
            <a:spLocks noGrp="1"/>
          </p:cNvSpPr>
          <p:nvPr>
            <p:ph type="body" sz="quarter" idx="13" hasCustomPrompt="1"/>
          </p:nvPr>
        </p:nvSpPr>
        <p:spPr>
          <a:xfrm>
            <a:off x="609600" y="1325033"/>
            <a:ext cx="11176000" cy="584200"/>
          </a:xfrm>
        </p:spPr>
        <p:txBody>
          <a:bodyPr>
            <a:noAutofit/>
          </a:bodyPr>
          <a:lstStyle>
            <a:lvl1pPr marL="0" indent="0">
              <a:buNone/>
              <a:defRPr sz="2667" b="1" i="0" baseline="0">
                <a:solidFill>
                  <a:schemeClr val="accent2"/>
                </a:solidFill>
                <a:latin typeface="Arial" panose="020B0604020202020204" pitchFamily="34" charset="0"/>
              </a:defRPr>
            </a:lvl1pPr>
          </a:lstStyle>
          <a:p>
            <a:pPr lvl="0"/>
            <a:r>
              <a:rPr lang="en-US" dirty="0"/>
              <a:t>Slide subtitle sentence case. Optional: delete as needed</a:t>
            </a:r>
          </a:p>
        </p:txBody>
      </p:sp>
    </p:spTree>
    <p:extLst>
      <p:ext uri="{BB962C8B-B14F-4D97-AF65-F5344CB8AC3E}">
        <p14:creationId xmlns:p14="http://schemas.microsoft.com/office/powerpoint/2010/main" val="1355445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Subtitle: 2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CB122-5B65-991A-2FDE-AF2758034EBF}"/>
              </a:ext>
            </a:extLst>
          </p:cNvPr>
          <p:cNvSpPr>
            <a:spLocks noGrp="1"/>
          </p:cNvSpPr>
          <p:nvPr>
            <p:ph type="title" hasCustomPrompt="1"/>
          </p:nvPr>
        </p:nvSpPr>
        <p:spPr/>
        <p:txBody>
          <a:bodyPr/>
          <a:lstStyle>
            <a:lvl1pPr marL="0" marR="0" indent="0" algn="l" defTabSz="914377" rtl="0" eaLnBrk="1" fontAlgn="auto" latinLnBrk="0" hangingPunct="1">
              <a:lnSpc>
                <a:spcPct val="90000"/>
              </a:lnSpc>
              <a:spcBef>
                <a:spcPct val="0"/>
              </a:spcBef>
              <a:spcAft>
                <a:spcPts val="0"/>
              </a:spcAft>
              <a:buClrTx/>
              <a:buSzTx/>
              <a:buFontTx/>
              <a:buNone/>
              <a:tabLst/>
              <a:defRPr/>
            </a:lvl1pPr>
          </a:lstStyle>
          <a:p>
            <a:r>
              <a:rPr lang="en-US" dirty="0"/>
              <a:t>BASIC CONTENT SLIDE</a:t>
            </a:r>
            <a:br>
              <a:rPr lang="en-US" dirty="0"/>
            </a:br>
            <a:r>
              <a:rPr lang="en-US" dirty="0"/>
              <a:t>one or two lines for headline</a:t>
            </a:r>
          </a:p>
        </p:txBody>
      </p:sp>
      <p:sp>
        <p:nvSpPr>
          <p:cNvPr id="3" name="Slide Number Placeholder 2">
            <a:extLst>
              <a:ext uri="{FF2B5EF4-FFF2-40B4-BE49-F238E27FC236}">
                <a16:creationId xmlns:a16="http://schemas.microsoft.com/office/drawing/2014/main" id="{3DD784A4-5319-59E0-E107-C337A45DEF92}"/>
              </a:ext>
            </a:extLst>
          </p:cNvPr>
          <p:cNvSpPr>
            <a:spLocks noGrp="1"/>
          </p:cNvSpPr>
          <p:nvPr>
            <p:ph type="sldNum" sz="quarter" idx="10"/>
          </p:nvPr>
        </p:nvSpPr>
        <p:spPr/>
        <p:txBody>
          <a:bodyPr/>
          <a:lstStyle/>
          <a:p>
            <a:fld id="{9285C2EB-6632-4D7D-AAEC-4ECF3B655FFF}" type="slidenum">
              <a:rPr lang="en-US" smtClean="0"/>
              <a:t>‹#›</a:t>
            </a:fld>
            <a:endParaRPr lang="en-US"/>
          </a:p>
        </p:txBody>
      </p:sp>
      <p:sp>
        <p:nvSpPr>
          <p:cNvPr id="4" name="Text Placeholder 15">
            <a:extLst>
              <a:ext uri="{FF2B5EF4-FFF2-40B4-BE49-F238E27FC236}">
                <a16:creationId xmlns:a16="http://schemas.microsoft.com/office/drawing/2014/main" id="{C70634C6-3CF5-6F27-C809-D042DA00CCA7}"/>
              </a:ext>
            </a:extLst>
          </p:cNvPr>
          <p:cNvSpPr>
            <a:spLocks noGrp="1"/>
          </p:cNvSpPr>
          <p:nvPr>
            <p:ph type="body" sz="quarter" idx="13" hasCustomPrompt="1"/>
          </p:nvPr>
        </p:nvSpPr>
        <p:spPr>
          <a:xfrm>
            <a:off x="609600" y="1325033"/>
            <a:ext cx="11176000" cy="584200"/>
          </a:xfrm>
        </p:spPr>
        <p:txBody>
          <a:bodyPr>
            <a:noAutofit/>
          </a:bodyPr>
          <a:lstStyle>
            <a:lvl1pPr marL="0" indent="0">
              <a:buNone/>
              <a:defRPr sz="2667" b="1" i="0" baseline="0">
                <a:solidFill>
                  <a:schemeClr val="accent2"/>
                </a:solidFill>
                <a:latin typeface="Arial" panose="020B0604020202020204" pitchFamily="34" charset="0"/>
              </a:defRPr>
            </a:lvl1pPr>
          </a:lstStyle>
          <a:p>
            <a:pPr lvl="0"/>
            <a:r>
              <a:rPr lang="en-US" dirty="0"/>
              <a:t>Slide subtitle sentence case. Optional: delete as needed</a:t>
            </a:r>
          </a:p>
        </p:txBody>
      </p:sp>
      <p:sp>
        <p:nvSpPr>
          <p:cNvPr id="6" name="Text Placeholder 5">
            <a:extLst>
              <a:ext uri="{FF2B5EF4-FFF2-40B4-BE49-F238E27FC236}">
                <a16:creationId xmlns:a16="http://schemas.microsoft.com/office/drawing/2014/main" id="{6FC0DE28-2C3E-0EAF-93C5-37D6D8C0CD54}"/>
              </a:ext>
            </a:extLst>
          </p:cNvPr>
          <p:cNvSpPr>
            <a:spLocks noGrp="1"/>
          </p:cNvSpPr>
          <p:nvPr>
            <p:ph type="body" sz="quarter" idx="14"/>
          </p:nvPr>
        </p:nvSpPr>
        <p:spPr>
          <a:xfrm>
            <a:off x="609600" y="2645779"/>
            <a:ext cx="5447395" cy="3628021"/>
          </a:xfrm>
          <a:solidFill>
            <a:schemeClr val="bg1">
              <a:lumMod val="85000"/>
            </a:schemeClr>
          </a:solidFill>
        </p:spPr>
        <p:txBody>
          <a:bodyPr lIns="137160" tIns="91440" rIns="91440" bIns="45720">
            <a:normAutofit/>
          </a:bodyPr>
          <a:lstStyle>
            <a:lvl1pPr>
              <a:defRPr sz="2133"/>
            </a:lvl1pPr>
            <a:lvl2pPr>
              <a:defRPr sz="2133"/>
            </a:lvl2pPr>
            <a:lvl3pPr>
              <a:defRPr sz="2133"/>
            </a:lvl3pPr>
            <a:lvl4pPr>
              <a:defRPr sz="2133"/>
            </a:lvl4pPr>
            <a:lvl5pPr>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5">
            <a:extLst>
              <a:ext uri="{FF2B5EF4-FFF2-40B4-BE49-F238E27FC236}">
                <a16:creationId xmlns:a16="http://schemas.microsoft.com/office/drawing/2014/main" id="{27E01C83-966B-62F9-D4BF-6F48E204A567}"/>
              </a:ext>
            </a:extLst>
          </p:cNvPr>
          <p:cNvSpPr>
            <a:spLocks noGrp="1"/>
          </p:cNvSpPr>
          <p:nvPr>
            <p:ph type="body" sz="quarter" idx="15"/>
          </p:nvPr>
        </p:nvSpPr>
        <p:spPr>
          <a:xfrm>
            <a:off x="6304898" y="2645779"/>
            <a:ext cx="5480703" cy="3628021"/>
          </a:xfrm>
          <a:solidFill>
            <a:schemeClr val="bg1">
              <a:lumMod val="85000"/>
            </a:schemeClr>
          </a:solidFill>
        </p:spPr>
        <p:txBody>
          <a:bodyPr lIns="137160" tIns="91440" rIns="91440" bIns="45720">
            <a:normAutofit/>
          </a:bodyPr>
          <a:lstStyle>
            <a:lvl1pPr>
              <a:defRPr sz="2133"/>
            </a:lvl1pPr>
            <a:lvl2pPr>
              <a:defRPr sz="2133"/>
            </a:lvl2pPr>
            <a:lvl3pPr>
              <a:defRPr sz="2133"/>
            </a:lvl3pPr>
            <a:lvl4pPr>
              <a:defRPr sz="2133"/>
            </a:lvl4pPr>
            <a:lvl5pPr>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5">
            <a:extLst>
              <a:ext uri="{FF2B5EF4-FFF2-40B4-BE49-F238E27FC236}">
                <a16:creationId xmlns:a16="http://schemas.microsoft.com/office/drawing/2014/main" id="{E51BF1D2-8C7B-AE42-B2C5-BF7A4CD559B5}"/>
              </a:ext>
            </a:extLst>
          </p:cNvPr>
          <p:cNvSpPr>
            <a:spLocks noGrp="1"/>
          </p:cNvSpPr>
          <p:nvPr>
            <p:ph type="body" sz="quarter" idx="16" hasCustomPrompt="1"/>
          </p:nvPr>
        </p:nvSpPr>
        <p:spPr>
          <a:xfrm>
            <a:off x="609600" y="1914259"/>
            <a:ext cx="5447395" cy="731520"/>
          </a:xfrm>
          <a:solidFill>
            <a:schemeClr val="tx2"/>
          </a:solidFill>
        </p:spPr>
        <p:txBody>
          <a:bodyPr lIns="137160" bIns="91440" anchor="b" anchorCtr="0">
            <a:noAutofit/>
          </a:bodyPr>
          <a:lstStyle>
            <a:lvl1pPr marL="0" indent="0">
              <a:buNone/>
              <a:defRPr sz="2400"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Headline/Topic</a:t>
            </a:r>
          </a:p>
        </p:txBody>
      </p:sp>
      <p:sp>
        <p:nvSpPr>
          <p:cNvPr id="9" name="Text Placeholder 5">
            <a:extLst>
              <a:ext uri="{FF2B5EF4-FFF2-40B4-BE49-F238E27FC236}">
                <a16:creationId xmlns:a16="http://schemas.microsoft.com/office/drawing/2014/main" id="{9CC8EC55-CB52-3EB0-0CD2-2FD334FE87CE}"/>
              </a:ext>
            </a:extLst>
          </p:cNvPr>
          <p:cNvSpPr>
            <a:spLocks noGrp="1"/>
          </p:cNvSpPr>
          <p:nvPr>
            <p:ph type="body" sz="quarter" idx="17" hasCustomPrompt="1"/>
          </p:nvPr>
        </p:nvSpPr>
        <p:spPr>
          <a:xfrm>
            <a:off x="6304898" y="1914259"/>
            <a:ext cx="5480703" cy="731520"/>
          </a:xfrm>
          <a:solidFill>
            <a:schemeClr val="tx2"/>
          </a:solidFill>
        </p:spPr>
        <p:txBody>
          <a:bodyPr lIns="137160" bIns="91440" anchor="b" anchorCtr="0">
            <a:noAutofit/>
          </a:bodyPr>
          <a:lstStyle>
            <a:lvl1pPr marL="0" indent="0">
              <a:buNone/>
              <a:defRPr sz="2400"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Headline/Topic</a:t>
            </a:r>
          </a:p>
        </p:txBody>
      </p:sp>
    </p:spTree>
    <p:extLst>
      <p:ext uri="{BB962C8B-B14F-4D97-AF65-F5344CB8AC3E}">
        <p14:creationId xmlns:p14="http://schemas.microsoft.com/office/powerpoint/2010/main" val="16996204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and Subtitle: 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CB122-5B65-991A-2FDE-AF2758034EBF}"/>
              </a:ext>
            </a:extLst>
          </p:cNvPr>
          <p:cNvSpPr>
            <a:spLocks noGrp="1"/>
          </p:cNvSpPr>
          <p:nvPr>
            <p:ph type="title" hasCustomPrompt="1"/>
          </p:nvPr>
        </p:nvSpPr>
        <p:spPr/>
        <p:txBody>
          <a:bodyPr/>
          <a:lstStyle>
            <a:lvl1pPr marL="0" marR="0" indent="0" algn="l" defTabSz="914377" rtl="0" eaLnBrk="1" fontAlgn="auto" latinLnBrk="0" hangingPunct="1">
              <a:lnSpc>
                <a:spcPct val="90000"/>
              </a:lnSpc>
              <a:spcBef>
                <a:spcPct val="0"/>
              </a:spcBef>
              <a:spcAft>
                <a:spcPts val="0"/>
              </a:spcAft>
              <a:buClrTx/>
              <a:buSzTx/>
              <a:buFontTx/>
              <a:buNone/>
              <a:tabLst/>
              <a:defRPr/>
            </a:lvl1pPr>
          </a:lstStyle>
          <a:p>
            <a:r>
              <a:rPr lang="en-US" dirty="0"/>
              <a:t>BASIC CONTENT SLIDE</a:t>
            </a:r>
            <a:br>
              <a:rPr lang="en-US" dirty="0"/>
            </a:br>
            <a:r>
              <a:rPr lang="en-US" dirty="0"/>
              <a:t>one or two lines for headline</a:t>
            </a:r>
          </a:p>
        </p:txBody>
      </p:sp>
      <p:sp>
        <p:nvSpPr>
          <p:cNvPr id="3" name="Slide Number Placeholder 2">
            <a:extLst>
              <a:ext uri="{FF2B5EF4-FFF2-40B4-BE49-F238E27FC236}">
                <a16:creationId xmlns:a16="http://schemas.microsoft.com/office/drawing/2014/main" id="{3DD784A4-5319-59E0-E107-C337A45DEF92}"/>
              </a:ext>
            </a:extLst>
          </p:cNvPr>
          <p:cNvSpPr>
            <a:spLocks noGrp="1"/>
          </p:cNvSpPr>
          <p:nvPr>
            <p:ph type="sldNum" sz="quarter" idx="10"/>
          </p:nvPr>
        </p:nvSpPr>
        <p:spPr/>
        <p:txBody>
          <a:bodyPr/>
          <a:lstStyle/>
          <a:p>
            <a:fld id="{9285C2EB-6632-4D7D-AAEC-4ECF3B655FFF}" type="slidenum">
              <a:rPr lang="en-US" smtClean="0"/>
              <a:t>‹#›</a:t>
            </a:fld>
            <a:endParaRPr lang="en-US"/>
          </a:p>
        </p:txBody>
      </p:sp>
      <p:sp>
        <p:nvSpPr>
          <p:cNvPr id="4" name="Text Placeholder 15">
            <a:extLst>
              <a:ext uri="{FF2B5EF4-FFF2-40B4-BE49-F238E27FC236}">
                <a16:creationId xmlns:a16="http://schemas.microsoft.com/office/drawing/2014/main" id="{C70634C6-3CF5-6F27-C809-D042DA00CCA7}"/>
              </a:ext>
            </a:extLst>
          </p:cNvPr>
          <p:cNvSpPr>
            <a:spLocks noGrp="1"/>
          </p:cNvSpPr>
          <p:nvPr>
            <p:ph type="body" sz="quarter" idx="13" hasCustomPrompt="1"/>
          </p:nvPr>
        </p:nvSpPr>
        <p:spPr>
          <a:xfrm>
            <a:off x="609600" y="1325033"/>
            <a:ext cx="11176000" cy="584200"/>
          </a:xfrm>
        </p:spPr>
        <p:txBody>
          <a:bodyPr>
            <a:noAutofit/>
          </a:bodyPr>
          <a:lstStyle>
            <a:lvl1pPr marL="0" indent="0">
              <a:buNone/>
              <a:defRPr sz="2667" b="1" i="0" baseline="0">
                <a:solidFill>
                  <a:schemeClr val="accent2"/>
                </a:solidFill>
                <a:latin typeface="Arial" panose="020B0604020202020204" pitchFamily="34" charset="0"/>
              </a:defRPr>
            </a:lvl1pPr>
          </a:lstStyle>
          <a:p>
            <a:pPr lvl="0"/>
            <a:r>
              <a:rPr lang="en-US" dirty="0"/>
              <a:t>Slide subtitle sentence case. Optional: delete as needed</a:t>
            </a:r>
          </a:p>
        </p:txBody>
      </p:sp>
      <p:sp>
        <p:nvSpPr>
          <p:cNvPr id="6" name="Text Placeholder 5">
            <a:extLst>
              <a:ext uri="{FF2B5EF4-FFF2-40B4-BE49-F238E27FC236}">
                <a16:creationId xmlns:a16="http://schemas.microsoft.com/office/drawing/2014/main" id="{6FC0DE28-2C3E-0EAF-93C5-37D6D8C0CD54}"/>
              </a:ext>
            </a:extLst>
          </p:cNvPr>
          <p:cNvSpPr>
            <a:spLocks noGrp="1"/>
          </p:cNvSpPr>
          <p:nvPr>
            <p:ph type="body" sz="quarter" idx="14"/>
          </p:nvPr>
        </p:nvSpPr>
        <p:spPr>
          <a:xfrm>
            <a:off x="609599" y="2645779"/>
            <a:ext cx="3560064" cy="3628021"/>
          </a:xfrm>
          <a:solidFill>
            <a:schemeClr val="bg1">
              <a:lumMod val="85000"/>
            </a:schemeClr>
          </a:solidFill>
        </p:spPr>
        <p:txBody>
          <a:bodyPr lIns="137160" tIns="91440" rIns="91440" bIns="45720">
            <a:normAutofit/>
          </a:bodyPr>
          <a:lstStyle>
            <a:lvl1pPr>
              <a:defRPr sz="2133"/>
            </a:lvl1pPr>
            <a:lvl2pPr>
              <a:defRPr sz="2133"/>
            </a:lvl2pPr>
            <a:lvl3pPr>
              <a:defRPr sz="2133"/>
            </a:lvl3pPr>
            <a:lvl4pPr>
              <a:defRPr sz="2133"/>
            </a:lvl4pPr>
            <a:lvl5pPr>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5">
            <a:extLst>
              <a:ext uri="{FF2B5EF4-FFF2-40B4-BE49-F238E27FC236}">
                <a16:creationId xmlns:a16="http://schemas.microsoft.com/office/drawing/2014/main" id="{27E01C83-966B-62F9-D4BF-6F48E204A567}"/>
              </a:ext>
            </a:extLst>
          </p:cNvPr>
          <p:cNvSpPr>
            <a:spLocks noGrp="1"/>
          </p:cNvSpPr>
          <p:nvPr>
            <p:ph type="body" sz="quarter" idx="15"/>
          </p:nvPr>
        </p:nvSpPr>
        <p:spPr>
          <a:xfrm>
            <a:off x="4417567" y="2645779"/>
            <a:ext cx="3560064" cy="3628021"/>
          </a:xfrm>
          <a:solidFill>
            <a:schemeClr val="bg1">
              <a:lumMod val="85000"/>
            </a:schemeClr>
          </a:solidFill>
        </p:spPr>
        <p:txBody>
          <a:bodyPr lIns="137160" tIns="91440" rIns="91440" bIns="45720">
            <a:normAutofit/>
          </a:bodyPr>
          <a:lstStyle>
            <a:lvl1pPr>
              <a:defRPr sz="2133"/>
            </a:lvl1pPr>
            <a:lvl2pPr>
              <a:defRPr sz="2133"/>
            </a:lvl2pPr>
            <a:lvl3pPr>
              <a:defRPr sz="2133"/>
            </a:lvl3pPr>
            <a:lvl4pPr>
              <a:defRPr sz="2133"/>
            </a:lvl4pPr>
            <a:lvl5pPr>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5">
            <a:extLst>
              <a:ext uri="{FF2B5EF4-FFF2-40B4-BE49-F238E27FC236}">
                <a16:creationId xmlns:a16="http://schemas.microsoft.com/office/drawing/2014/main" id="{E51BF1D2-8C7B-AE42-B2C5-BF7A4CD559B5}"/>
              </a:ext>
            </a:extLst>
          </p:cNvPr>
          <p:cNvSpPr>
            <a:spLocks noGrp="1"/>
          </p:cNvSpPr>
          <p:nvPr>
            <p:ph type="body" sz="quarter" idx="16" hasCustomPrompt="1"/>
          </p:nvPr>
        </p:nvSpPr>
        <p:spPr>
          <a:xfrm>
            <a:off x="609599" y="1914259"/>
            <a:ext cx="3560064" cy="731520"/>
          </a:xfrm>
          <a:solidFill>
            <a:schemeClr val="tx2"/>
          </a:solidFill>
        </p:spPr>
        <p:txBody>
          <a:bodyPr lIns="137160" bIns="91440"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Headline/Topic</a:t>
            </a:r>
          </a:p>
        </p:txBody>
      </p:sp>
      <p:sp>
        <p:nvSpPr>
          <p:cNvPr id="9" name="Text Placeholder 5">
            <a:extLst>
              <a:ext uri="{FF2B5EF4-FFF2-40B4-BE49-F238E27FC236}">
                <a16:creationId xmlns:a16="http://schemas.microsoft.com/office/drawing/2014/main" id="{9CC8EC55-CB52-3EB0-0CD2-2FD334FE87CE}"/>
              </a:ext>
            </a:extLst>
          </p:cNvPr>
          <p:cNvSpPr>
            <a:spLocks noGrp="1"/>
          </p:cNvSpPr>
          <p:nvPr>
            <p:ph type="body" sz="quarter" idx="17" hasCustomPrompt="1"/>
          </p:nvPr>
        </p:nvSpPr>
        <p:spPr>
          <a:xfrm>
            <a:off x="4417567" y="1914259"/>
            <a:ext cx="3560064" cy="731520"/>
          </a:xfrm>
          <a:solidFill>
            <a:schemeClr val="tx2"/>
          </a:solidFill>
        </p:spPr>
        <p:txBody>
          <a:bodyPr lIns="137160" bIns="91440"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Headline/Topic</a:t>
            </a:r>
          </a:p>
        </p:txBody>
      </p:sp>
      <p:sp>
        <p:nvSpPr>
          <p:cNvPr id="5" name="Text Placeholder 5">
            <a:extLst>
              <a:ext uri="{FF2B5EF4-FFF2-40B4-BE49-F238E27FC236}">
                <a16:creationId xmlns:a16="http://schemas.microsoft.com/office/drawing/2014/main" id="{AD342F2D-DDFA-2AD9-2E71-9106C802294F}"/>
              </a:ext>
            </a:extLst>
          </p:cNvPr>
          <p:cNvSpPr>
            <a:spLocks noGrp="1"/>
          </p:cNvSpPr>
          <p:nvPr>
            <p:ph type="body" sz="quarter" idx="18"/>
          </p:nvPr>
        </p:nvSpPr>
        <p:spPr>
          <a:xfrm>
            <a:off x="8225536" y="2645779"/>
            <a:ext cx="3560064" cy="3628021"/>
          </a:xfrm>
          <a:solidFill>
            <a:schemeClr val="bg1">
              <a:lumMod val="85000"/>
            </a:schemeClr>
          </a:solidFill>
        </p:spPr>
        <p:txBody>
          <a:bodyPr lIns="137160" tIns="91440" rIns="91440" bIns="45720">
            <a:normAutofit/>
          </a:bodyPr>
          <a:lstStyle>
            <a:lvl1pPr>
              <a:defRPr sz="2133"/>
            </a:lvl1pPr>
            <a:lvl2pPr>
              <a:defRPr sz="2133"/>
            </a:lvl2pPr>
            <a:lvl3pPr>
              <a:defRPr sz="2133"/>
            </a:lvl3pPr>
            <a:lvl4pPr>
              <a:defRPr sz="2133"/>
            </a:lvl4pPr>
            <a:lvl5pPr>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5">
            <a:extLst>
              <a:ext uri="{FF2B5EF4-FFF2-40B4-BE49-F238E27FC236}">
                <a16:creationId xmlns:a16="http://schemas.microsoft.com/office/drawing/2014/main" id="{B7534E44-91EA-211B-EF04-8BE09DECD70F}"/>
              </a:ext>
            </a:extLst>
          </p:cNvPr>
          <p:cNvSpPr>
            <a:spLocks noGrp="1"/>
          </p:cNvSpPr>
          <p:nvPr>
            <p:ph type="body" sz="quarter" idx="19" hasCustomPrompt="1"/>
          </p:nvPr>
        </p:nvSpPr>
        <p:spPr>
          <a:xfrm>
            <a:off x="8225536" y="1914259"/>
            <a:ext cx="3560064" cy="731520"/>
          </a:xfrm>
          <a:solidFill>
            <a:schemeClr val="tx2"/>
          </a:solidFill>
        </p:spPr>
        <p:txBody>
          <a:bodyPr lIns="137160" bIns="91440"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Headline/Topic</a:t>
            </a:r>
          </a:p>
        </p:txBody>
      </p:sp>
    </p:spTree>
    <p:extLst>
      <p:ext uri="{BB962C8B-B14F-4D97-AF65-F5344CB8AC3E}">
        <p14:creationId xmlns:p14="http://schemas.microsoft.com/office/powerpoint/2010/main" val="41396195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Subtitle: 4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CB122-5B65-991A-2FDE-AF2758034EBF}"/>
              </a:ext>
            </a:extLst>
          </p:cNvPr>
          <p:cNvSpPr>
            <a:spLocks noGrp="1"/>
          </p:cNvSpPr>
          <p:nvPr>
            <p:ph type="title" hasCustomPrompt="1"/>
          </p:nvPr>
        </p:nvSpPr>
        <p:spPr/>
        <p:txBody>
          <a:bodyPr/>
          <a:lstStyle>
            <a:lvl1pPr marL="0" marR="0" indent="0" algn="l" defTabSz="914377" rtl="0" eaLnBrk="1" fontAlgn="auto" latinLnBrk="0" hangingPunct="1">
              <a:lnSpc>
                <a:spcPct val="90000"/>
              </a:lnSpc>
              <a:spcBef>
                <a:spcPct val="0"/>
              </a:spcBef>
              <a:spcAft>
                <a:spcPts val="0"/>
              </a:spcAft>
              <a:buClrTx/>
              <a:buSzTx/>
              <a:buFontTx/>
              <a:buNone/>
              <a:tabLst/>
              <a:defRPr/>
            </a:lvl1pPr>
          </a:lstStyle>
          <a:p>
            <a:r>
              <a:rPr lang="en-US" dirty="0"/>
              <a:t>BASIC CONTENT SLIDE</a:t>
            </a:r>
            <a:br>
              <a:rPr lang="en-US" dirty="0"/>
            </a:br>
            <a:r>
              <a:rPr lang="en-US" dirty="0"/>
              <a:t>one or two lines for headline</a:t>
            </a:r>
          </a:p>
        </p:txBody>
      </p:sp>
      <p:sp>
        <p:nvSpPr>
          <p:cNvPr id="3" name="Slide Number Placeholder 2">
            <a:extLst>
              <a:ext uri="{FF2B5EF4-FFF2-40B4-BE49-F238E27FC236}">
                <a16:creationId xmlns:a16="http://schemas.microsoft.com/office/drawing/2014/main" id="{3DD784A4-5319-59E0-E107-C337A45DEF92}"/>
              </a:ext>
            </a:extLst>
          </p:cNvPr>
          <p:cNvSpPr>
            <a:spLocks noGrp="1"/>
          </p:cNvSpPr>
          <p:nvPr>
            <p:ph type="sldNum" sz="quarter" idx="10"/>
          </p:nvPr>
        </p:nvSpPr>
        <p:spPr/>
        <p:txBody>
          <a:bodyPr/>
          <a:lstStyle/>
          <a:p>
            <a:fld id="{9285C2EB-6632-4D7D-AAEC-4ECF3B655FFF}" type="slidenum">
              <a:rPr lang="en-US" smtClean="0"/>
              <a:t>‹#›</a:t>
            </a:fld>
            <a:endParaRPr lang="en-US"/>
          </a:p>
        </p:txBody>
      </p:sp>
      <p:sp>
        <p:nvSpPr>
          <p:cNvPr id="4" name="Text Placeholder 15">
            <a:extLst>
              <a:ext uri="{FF2B5EF4-FFF2-40B4-BE49-F238E27FC236}">
                <a16:creationId xmlns:a16="http://schemas.microsoft.com/office/drawing/2014/main" id="{C70634C6-3CF5-6F27-C809-D042DA00CCA7}"/>
              </a:ext>
            </a:extLst>
          </p:cNvPr>
          <p:cNvSpPr>
            <a:spLocks noGrp="1"/>
          </p:cNvSpPr>
          <p:nvPr>
            <p:ph type="body" sz="quarter" idx="13" hasCustomPrompt="1"/>
          </p:nvPr>
        </p:nvSpPr>
        <p:spPr>
          <a:xfrm>
            <a:off x="609600" y="1325033"/>
            <a:ext cx="11176000" cy="584200"/>
          </a:xfrm>
        </p:spPr>
        <p:txBody>
          <a:bodyPr>
            <a:noAutofit/>
          </a:bodyPr>
          <a:lstStyle>
            <a:lvl1pPr marL="0" indent="0">
              <a:buNone/>
              <a:defRPr sz="2667" b="1" i="0" baseline="0">
                <a:solidFill>
                  <a:schemeClr val="accent2"/>
                </a:solidFill>
                <a:latin typeface="Arial" panose="020B0604020202020204" pitchFamily="34" charset="0"/>
              </a:defRPr>
            </a:lvl1pPr>
          </a:lstStyle>
          <a:p>
            <a:pPr lvl="0"/>
            <a:r>
              <a:rPr lang="en-US" dirty="0"/>
              <a:t>Slide subtitle sentence case. Optional: delete as needed</a:t>
            </a:r>
          </a:p>
        </p:txBody>
      </p:sp>
      <p:sp>
        <p:nvSpPr>
          <p:cNvPr id="6" name="Text Placeholder 5">
            <a:extLst>
              <a:ext uri="{FF2B5EF4-FFF2-40B4-BE49-F238E27FC236}">
                <a16:creationId xmlns:a16="http://schemas.microsoft.com/office/drawing/2014/main" id="{6FC0DE28-2C3E-0EAF-93C5-37D6D8C0CD54}"/>
              </a:ext>
            </a:extLst>
          </p:cNvPr>
          <p:cNvSpPr>
            <a:spLocks noGrp="1"/>
          </p:cNvSpPr>
          <p:nvPr>
            <p:ph type="body" sz="quarter" idx="14"/>
          </p:nvPr>
        </p:nvSpPr>
        <p:spPr>
          <a:xfrm>
            <a:off x="609599" y="2645779"/>
            <a:ext cx="2706624" cy="3628021"/>
          </a:xfrm>
          <a:solidFill>
            <a:schemeClr val="bg1">
              <a:lumMod val="85000"/>
            </a:schemeClr>
          </a:solidFill>
        </p:spPr>
        <p:txBody>
          <a:bodyPr lIns="137160" tIns="91440" rIns="91440" bIns="45720">
            <a:normAutofit/>
          </a:bodyPr>
          <a:lstStyle>
            <a:lvl1pPr>
              <a:defRPr sz="2133"/>
            </a:lvl1pPr>
            <a:lvl2pPr>
              <a:defRPr sz="2133"/>
            </a:lvl2pPr>
            <a:lvl3pPr>
              <a:defRPr sz="2133"/>
            </a:lvl3pPr>
            <a:lvl4pPr>
              <a:defRPr sz="2133"/>
            </a:lvl4pPr>
            <a:lvl5pPr>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5">
            <a:extLst>
              <a:ext uri="{FF2B5EF4-FFF2-40B4-BE49-F238E27FC236}">
                <a16:creationId xmlns:a16="http://schemas.microsoft.com/office/drawing/2014/main" id="{27E01C83-966B-62F9-D4BF-6F48E204A567}"/>
              </a:ext>
            </a:extLst>
          </p:cNvPr>
          <p:cNvSpPr>
            <a:spLocks noGrp="1"/>
          </p:cNvSpPr>
          <p:nvPr>
            <p:ph type="body" sz="quarter" idx="15"/>
          </p:nvPr>
        </p:nvSpPr>
        <p:spPr>
          <a:xfrm>
            <a:off x="3434079" y="2645779"/>
            <a:ext cx="2706624" cy="3628021"/>
          </a:xfrm>
          <a:solidFill>
            <a:schemeClr val="bg1">
              <a:lumMod val="85000"/>
            </a:schemeClr>
          </a:solidFill>
        </p:spPr>
        <p:txBody>
          <a:bodyPr lIns="137160" tIns="91440" rIns="91440" bIns="45720">
            <a:normAutofit/>
          </a:bodyPr>
          <a:lstStyle>
            <a:lvl1pPr>
              <a:defRPr sz="2133"/>
            </a:lvl1pPr>
            <a:lvl2pPr>
              <a:defRPr sz="2133"/>
            </a:lvl2pPr>
            <a:lvl3pPr>
              <a:defRPr sz="2133"/>
            </a:lvl3pPr>
            <a:lvl4pPr>
              <a:defRPr sz="2133"/>
            </a:lvl4pPr>
            <a:lvl5pPr>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5">
            <a:extLst>
              <a:ext uri="{FF2B5EF4-FFF2-40B4-BE49-F238E27FC236}">
                <a16:creationId xmlns:a16="http://schemas.microsoft.com/office/drawing/2014/main" id="{E51BF1D2-8C7B-AE42-B2C5-BF7A4CD559B5}"/>
              </a:ext>
            </a:extLst>
          </p:cNvPr>
          <p:cNvSpPr>
            <a:spLocks noGrp="1"/>
          </p:cNvSpPr>
          <p:nvPr>
            <p:ph type="body" sz="quarter" idx="16" hasCustomPrompt="1"/>
          </p:nvPr>
        </p:nvSpPr>
        <p:spPr>
          <a:xfrm>
            <a:off x="609599" y="1914259"/>
            <a:ext cx="2706624" cy="731520"/>
          </a:xfrm>
          <a:solidFill>
            <a:schemeClr val="tx2"/>
          </a:solidFill>
        </p:spPr>
        <p:txBody>
          <a:bodyPr lIns="137160" bIns="91440"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Headline/Topic</a:t>
            </a:r>
          </a:p>
        </p:txBody>
      </p:sp>
      <p:sp>
        <p:nvSpPr>
          <p:cNvPr id="9" name="Text Placeholder 5">
            <a:extLst>
              <a:ext uri="{FF2B5EF4-FFF2-40B4-BE49-F238E27FC236}">
                <a16:creationId xmlns:a16="http://schemas.microsoft.com/office/drawing/2014/main" id="{9CC8EC55-CB52-3EB0-0CD2-2FD334FE87CE}"/>
              </a:ext>
            </a:extLst>
          </p:cNvPr>
          <p:cNvSpPr>
            <a:spLocks noGrp="1"/>
          </p:cNvSpPr>
          <p:nvPr>
            <p:ph type="body" sz="quarter" idx="17" hasCustomPrompt="1"/>
          </p:nvPr>
        </p:nvSpPr>
        <p:spPr>
          <a:xfrm>
            <a:off x="3434079" y="1914259"/>
            <a:ext cx="2706624" cy="731520"/>
          </a:xfrm>
          <a:solidFill>
            <a:schemeClr val="tx2"/>
          </a:solidFill>
        </p:spPr>
        <p:txBody>
          <a:bodyPr lIns="137160" bIns="91440"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Headline/Topic</a:t>
            </a:r>
          </a:p>
        </p:txBody>
      </p:sp>
      <p:sp>
        <p:nvSpPr>
          <p:cNvPr id="5" name="Text Placeholder 5">
            <a:extLst>
              <a:ext uri="{FF2B5EF4-FFF2-40B4-BE49-F238E27FC236}">
                <a16:creationId xmlns:a16="http://schemas.microsoft.com/office/drawing/2014/main" id="{AD342F2D-DDFA-2AD9-2E71-9106C802294F}"/>
              </a:ext>
            </a:extLst>
          </p:cNvPr>
          <p:cNvSpPr>
            <a:spLocks noGrp="1"/>
          </p:cNvSpPr>
          <p:nvPr>
            <p:ph type="body" sz="quarter" idx="18"/>
          </p:nvPr>
        </p:nvSpPr>
        <p:spPr>
          <a:xfrm>
            <a:off x="6258559" y="2645779"/>
            <a:ext cx="2706624" cy="3628021"/>
          </a:xfrm>
          <a:solidFill>
            <a:schemeClr val="bg1">
              <a:lumMod val="85000"/>
            </a:schemeClr>
          </a:solidFill>
        </p:spPr>
        <p:txBody>
          <a:bodyPr lIns="137160" tIns="91440" rIns="91440" bIns="45720">
            <a:normAutofit/>
          </a:bodyPr>
          <a:lstStyle>
            <a:lvl1pPr>
              <a:defRPr sz="2133"/>
            </a:lvl1pPr>
            <a:lvl2pPr>
              <a:defRPr sz="2133"/>
            </a:lvl2pPr>
            <a:lvl3pPr>
              <a:defRPr sz="2133"/>
            </a:lvl3pPr>
            <a:lvl4pPr>
              <a:defRPr sz="2133"/>
            </a:lvl4pPr>
            <a:lvl5pPr>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5">
            <a:extLst>
              <a:ext uri="{FF2B5EF4-FFF2-40B4-BE49-F238E27FC236}">
                <a16:creationId xmlns:a16="http://schemas.microsoft.com/office/drawing/2014/main" id="{B7534E44-91EA-211B-EF04-8BE09DECD70F}"/>
              </a:ext>
            </a:extLst>
          </p:cNvPr>
          <p:cNvSpPr>
            <a:spLocks noGrp="1"/>
          </p:cNvSpPr>
          <p:nvPr>
            <p:ph type="body" sz="quarter" idx="19" hasCustomPrompt="1"/>
          </p:nvPr>
        </p:nvSpPr>
        <p:spPr>
          <a:xfrm>
            <a:off x="6258559" y="1914259"/>
            <a:ext cx="2706624" cy="731520"/>
          </a:xfrm>
          <a:solidFill>
            <a:schemeClr val="tx2"/>
          </a:solidFill>
        </p:spPr>
        <p:txBody>
          <a:bodyPr lIns="137160" bIns="91440"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Headline/Topic</a:t>
            </a:r>
          </a:p>
        </p:txBody>
      </p:sp>
      <p:sp>
        <p:nvSpPr>
          <p:cNvPr id="11" name="Text Placeholder 5">
            <a:extLst>
              <a:ext uri="{FF2B5EF4-FFF2-40B4-BE49-F238E27FC236}">
                <a16:creationId xmlns:a16="http://schemas.microsoft.com/office/drawing/2014/main" id="{8E8AC771-2E8E-7334-4620-6CED5E4A62C8}"/>
              </a:ext>
            </a:extLst>
          </p:cNvPr>
          <p:cNvSpPr>
            <a:spLocks noGrp="1"/>
          </p:cNvSpPr>
          <p:nvPr>
            <p:ph type="body" sz="quarter" idx="20"/>
          </p:nvPr>
        </p:nvSpPr>
        <p:spPr>
          <a:xfrm>
            <a:off x="9083040" y="2645779"/>
            <a:ext cx="2706624" cy="3628021"/>
          </a:xfrm>
          <a:solidFill>
            <a:schemeClr val="bg1">
              <a:lumMod val="85000"/>
            </a:schemeClr>
          </a:solidFill>
        </p:spPr>
        <p:txBody>
          <a:bodyPr lIns="137160" tIns="91440" rIns="91440" bIns="45720">
            <a:normAutofit/>
          </a:bodyPr>
          <a:lstStyle>
            <a:lvl1pPr>
              <a:defRPr sz="2133"/>
            </a:lvl1pPr>
            <a:lvl2pPr>
              <a:defRPr sz="2133"/>
            </a:lvl2pPr>
            <a:lvl3pPr>
              <a:defRPr sz="2133"/>
            </a:lvl3pPr>
            <a:lvl4pPr>
              <a:defRPr sz="2133"/>
            </a:lvl4pPr>
            <a:lvl5pPr>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5">
            <a:extLst>
              <a:ext uri="{FF2B5EF4-FFF2-40B4-BE49-F238E27FC236}">
                <a16:creationId xmlns:a16="http://schemas.microsoft.com/office/drawing/2014/main" id="{9E75F18B-928B-D8CD-3AFB-13FF334E04B6}"/>
              </a:ext>
            </a:extLst>
          </p:cNvPr>
          <p:cNvSpPr>
            <a:spLocks noGrp="1"/>
          </p:cNvSpPr>
          <p:nvPr>
            <p:ph type="body" sz="quarter" idx="21" hasCustomPrompt="1"/>
          </p:nvPr>
        </p:nvSpPr>
        <p:spPr>
          <a:xfrm>
            <a:off x="9083040" y="1914259"/>
            <a:ext cx="2706624" cy="731520"/>
          </a:xfrm>
          <a:solidFill>
            <a:schemeClr val="tx2"/>
          </a:solidFill>
        </p:spPr>
        <p:txBody>
          <a:bodyPr lIns="137160" bIns="91440"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Headline/Topic</a:t>
            </a:r>
          </a:p>
        </p:txBody>
      </p:sp>
    </p:spTree>
    <p:extLst>
      <p:ext uri="{BB962C8B-B14F-4D97-AF65-F5344CB8AC3E}">
        <p14:creationId xmlns:p14="http://schemas.microsoft.com/office/powerpoint/2010/main" val="7831213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Subtitle: 5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CB122-5B65-991A-2FDE-AF2758034EBF}"/>
              </a:ext>
            </a:extLst>
          </p:cNvPr>
          <p:cNvSpPr>
            <a:spLocks noGrp="1"/>
          </p:cNvSpPr>
          <p:nvPr>
            <p:ph type="title" hasCustomPrompt="1"/>
          </p:nvPr>
        </p:nvSpPr>
        <p:spPr/>
        <p:txBody>
          <a:bodyPr/>
          <a:lstStyle>
            <a:lvl1pPr marL="0" marR="0" indent="0" algn="l" defTabSz="914377" rtl="0" eaLnBrk="1" fontAlgn="auto" latinLnBrk="0" hangingPunct="1">
              <a:lnSpc>
                <a:spcPct val="90000"/>
              </a:lnSpc>
              <a:spcBef>
                <a:spcPct val="0"/>
              </a:spcBef>
              <a:spcAft>
                <a:spcPts val="0"/>
              </a:spcAft>
              <a:buClrTx/>
              <a:buSzTx/>
              <a:buFontTx/>
              <a:buNone/>
              <a:tabLst/>
              <a:defRPr/>
            </a:lvl1pPr>
          </a:lstStyle>
          <a:p>
            <a:r>
              <a:rPr lang="en-US" dirty="0"/>
              <a:t>BASIC CONTENT SLIDE</a:t>
            </a:r>
            <a:br>
              <a:rPr lang="en-US" dirty="0"/>
            </a:br>
            <a:r>
              <a:rPr lang="en-US" dirty="0"/>
              <a:t>one or two lines for headline</a:t>
            </a:r>
          </a:p>
        </p:txBody>
      </p:sp>
      <p:sp>
        <p:nvSpPr>
          <p:cNvPr id="3" name="Slide Number Placeholder 2">
            <a:extLst>
              <a:ext uri="{FF2B5EF4-FFF2-40B4-BE49-F238E27FC236}">
                <a16:creationId xmlns:a16="http://schemas.microsoft.com/office/drawing/2014/main" id="{3DD784A4-5319-59E0-E107-C337A45DEF92}"/>
              </a:ext>
            </a:extLst>
          </p:cNvPr>
          <p:cNvSpPr>
            <a:spLocks noGrp="1"/>
          </p:cNvSpPr>
          <p:nvPr>
            <p:ph type="sldNum" sz="quarter" idx="10"/>
          </p:nvPr>
        </p:nvSpPr>
        <p:spPr/>
        <p:txBody>
          <a:bodyPr/>
          <a:lstStyle/>
          <a:p>
            <a:fld id="{9285C2EB-6632-4D7D-AAEC-4ECF3B655FFF}" type="slidenum">
              <a:rPr lang="en-US" smtClean="0"/>
              <a:t>‹#›</a:t>
            </a:fld>
            <a:endParaRPr lang="en-US"/>
          </a:p>
        </p:txBody>
      </p:sp>
      <p:sp>
        <p:nvSpPr>
          <p:cNvPr id="4" name="Text Placeholder 15">
            <a:extLst>
              <a:ext uri="{FF2B5EF4-FFF2-40B4-BE49-F238E27FC236}">
                <a16:creationId xmlns:a16="http://schemas.microsoft.com/office/drawing/2014/main" id="{C70634C6-3CF5-6F27-C809-D042DA00CCA7}"/>
              </a:ext>
            </a:extLst>
          </p:cNvPr>
          <p:cNvSpPr>
            <a:spLocks noGrp="1"/>
          </p:cNvSpPr>
          <p:nvPr>
            <p:ph type="body" sz="quarter" idx="13" hasCustomPrompt="1"/>
          </p:nvPr>
        </p:nvSpPr>
        <p:spPr>
          <a:xfrm>
            <a:off x="609600" y="1325033"/>
            <a:ext cx="11176000" cy="584200"/>
          </a:xfrm>
        </p:spPr>
        <p:txBody>
          <a:bodyPr>
            <a:noAutofit/>
          </a:bodyPr>
          <a:lstStyle>
            <a:lvl1pPr marL="0" indent="0">
              <a:buNone/>
              <a:defRPr sz="2667" b="1" i="0" baseline="0">
                <a:solidFill>
                  <a:schemeClr val="accent2"/>
                </a:solidFill>
                <a:latin typeface="Arial" panose="020B0604020202020204" pitchFamily="34" charset="0"/>
              </a:defRPr>
            </a:lvl1pPr>
          </a:lstStyle>
          <a:p>
            <a:pPr lvl="0"/>
            <a:r>
              <a:rPr lang="en-US" dirty="0"/>
              <a:t>Slide subtitle sentence case. Optional: delete as needed</a:t>
            </a:r>
          </a:p>
        </p:txBody>
      </p:sp>
      <p:sp>
        <p:nvSpPr>
          <p:cNvPr id="23" name="Text Placeholder 5">
            <a:extLst>
              <a:ext uri="{FF2B5EF4-FFF2-40B4-BE49-F238E27FC236}">
                <a16:creationId xmlns:a16="http://schemas.microsoft.com/office/drawing/2014/main" id="{5D3E177C-05C2-2929-E159-59F77C2B050C}"/>
              </a:ext>
            </a:extLst>
          </p:cNvPr>
          <p:cNvSpPr>
            <a:spLocks noGrp="1"/>
          </p:cNvSpPr>
          <p:nvPr>
            <p:ph type="body" sz="quarter" idx="14"/>
          </p:nvPr>
        </p:nvSpPr>
        <p:spPr>
          <a:xfrm>
            <a:off x="609599" y="2884594"/>
            <a:ext cx="2133600" cy="3389207"/>
          </a:xfrm>
          <a:solidFill>
            <a:schemeClr val="bg1">
              <a:lumMod val="85000"/>
            </a:schemeClr>
          </a:solidFill>
        </p:spPr>
        <p:txBody>
          <a:bodyPr lIns="137160" tIns="91440" rIns="91440" bIns="45720">
            <a:normAutofit/>
          </a:bodyPr>
          <a:lstStyle>
            <a:lvl1pPr marL="0" indent="0">
              <a:buNone/>
              <a:defRPr sz="1867" b="0"/>
            </a:lvl1pPr>
            <a:lvl2pPr marL="276684" indent="0">
              <a:buNone/>
              <a:defRPr sz="1867" b="1"/>
            </a:lvl2pPr>
            <a:lvl3pPr marL="579952" indent="0">
              <a:buNone/>
              <a:defRPr sz="1867" b="1"/>
            </a:lvl3pPr>
            <a:lvl4pPr marL="807954" indent="0">
              <a:buNone/>
              <a:defRPr sz="1867" b="1"/>
            </a:lvl4pPr>
            <a:lvl5pPr marL="1156348" indent="0">
              <a:buNone/>
              <a:defRPr sz="1867" b="1"/>
            </a:lvl5pPr>
          </a:lstStyle>
          <a:p>
            <a:pPr lvl="0"/>
            <a:r>
              <a:rPr lang="en-US"/>
              <a:t>Click to edit Master text styles</a:t>
            </a:r>
          </a:p>
        </p:txBody>
      </p:sp>
      <p:sp>
        <p:nvSpPr>
          <p:cNvPr id="24" name="Text Placeholder 5">
            <a:extLst>
              <a:ext uri="{FF2B5EF4-FFF2-40B4-BE49-F238E27FC236}">
                <a16:creationId xmlns:a16="http://schemas.microsoft.com/office/drawing/2014/main" id="{85BD39A8-85FE-CB4E-DA30-754FE0F059BC}"/>
              </a:ext>
            </a:extLst>
          </p:cNvPr>
          <p:cNvSpPr>
            <a:spLocks noGrp="1"/>
          </p:cNvSpPr>
          <p:nvPr>
            <p:ph type="body" sz="quarter" idx="15"/>
          </p:nvPr>
        </p:nvSpPr>
        <p:spPr>
          <a:xfrm>
            <a:off x="2868612" y="2884594"/>
            <a:ext cx="2133600" cy="3389207"/>
          </a:xfrm>
          <a:solidFill>
            <a:schemeClr val="bg1">
              <a:lumMod val="85000"/>
            </a:schemeClr>
          </a:solidFill>
        </p:spPr>
        <p:txBody>
          <a:bodyPr lIns="137160" tIns="91440" rIns="91440" bIns="45720">
            <a:normAutofit/>
          </a:bodyPr>
          <a:lstStyle>
            <a:lvl1pPr marL="0" indent="0">
              <a:buNone/>
              <a:defRPr sz="1867" b="0"/>
            </a:lvl1pPr>
            <a:lvl2pPr marL="276684" indent="0">
              <a:buNone/>
              <a:defRPr sz="1867" b="1"/>
            </a:lvl2pPr>
            <a:lvl3pPr marL="579952" indent="0">
              <a:buNone/>
              <a:defRPr sz="1867" b="1"/>
            </a:lvl3pPr>
            <a:lvl4pPr marL="807954" indent="0">
              <a:buNone/>
              <a:defRPr sz="1867" b="1"/>
            </a:lvl4pPr>
            <a:lvl5pPr marL="1156348" indent="0">
              <a:buNone/>
              <a:defRPr sz="1867" b="1"/>
            </a:lvl5pPr>
          </a:lstStyle>
          <a:p>
            <a:pPr lvl="0"/>
            <a:r>
              <a:rPr lang="en-US"/>
              <a:t>Click to edit Master text styles</a:t>
            </a:r>
          </a:p>
        </p:txBody>
      </p:sp>
      <p:sp>
        <p:nvSpPr>
          <p:cNvPr id="25" name="Text Placeholder 5">
            <a:extLst>
              <a:ext uri="{FF2B5EF4-FFF2-40B4-BE49-F238E27FC236}">
                <a16:creationId xmlns:a16="http://schemas.microsoft.com/office/drawing/2014/main" id="{36BFCC75-DA07-6A20-4D5D-105B7F301FD1}"/>
              </a:ext>
            </a:extLst>
          </p:cNvPr>
          <p:cNvSpPr>
            <a:spLocks noGrp="1"/>
          </p:cNvSpPr>
          <p:nvPr>
            <p:ph type="body" sz="quarter" idx="16" hasCustomPrompt="1"/>
          </p:nvPr>
        </p:nvSpPr>
        <p:spPr>
          <a:xfrm>
            <a:off x="609599" y="1914258"/>
            <a:ext cx="2133600" cy="970335"/>
          </a:xfrm>
          <a:solidFill>
            <a:schemeClr val="tx2"/>
          </a:solidFill>
        </p:spPr>
        <p:txBody>
          <a:bodyPr lIns="137160" rIns="91440" bIns="64008"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 Topic</a:t>
            </a:r>
          </a:p>
        </p:txBody>
      </p:sp>
      <p:sp>
        <p:nvSpPr>
          <p:cNvPr id="26" name="Text Placeholder 5">
            <a:extLst>
              <a:ext uri="{FF2B5EF4-FFF2-40B4-BE49-F238E27FC236}">
                <a16:creationId xmlns:a16="http://schemas.microsoft.com/office/drawing/2014/main" id="{AE55B475-E521-6A8A-893B-8CC38F9BE338}"/>
              </a:ext>
            </a:extLst>
          </p:cNvPr>
          <p:cNvSpPr>
            <a:spLocks noGrp="1"/>
          </p:cNvSpPr>
          <p:nvPr>
            <p:ph type="body" sz="quarter" idx="17" hasCustomPrompt="1"/>
          </p:nvPr>
        </p:nvSpPr>
        <p:spPr>
          <a:xfrm>
            <a:off x="2868612" y="1914258"/>
            <a:ext cx="2133600" cy="970335"/>
          </a:xfrm>
          <a:solidFill>
            <a:schemeClr val="tx2"/>
          </a:solidFill>
        </p:spPr>
        <p:txBody>
          <a:bodyPr lIns="137160" rIns="91440" bIns="64008"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 Topic</a:t>
            </a:r>
          </a:p>
        </p:txBody>
      </p:sp>
      <p:sp>
        <p:nvSpPr>
          <p:cNvPr id="27" name="Text Placeholder 5">
            <a:extLst>
              <a:ext uri="{FF2B5EF4-FFF2-40B4-BE49-F238E27FC236}">
                <a16:creationId xmlns:a16="http://schemas.microsoft.com/office/drawing/2014/main" id="{DFB5CAF5-E85F-409D-2880-F0B6067F61B3}"/>
              </a:ext>
            </a:extLst>
          </p:cNvPr>
          <p:cNvSpPr>
            <a:spLocks noGrp="1"/>
          </p:cNvSpPr>
          <p:nvPr>
            <p:ph type="body" sz="quarter" idx="18"/>
          </p:nvPr>
        </p:nvSpPr>
        <p:spPr>
          <a:xfrm>
            <a:off x="5127624" y="2884594"/>
            <a:ext cx="2133600" cy="3389207"/>
          </a:xfrm>
          <a:solidFill>
            <a:schemeClr val="bg1">
              <a:lumMod val="85000"/>
            </a:schemeClr>
          </a:solidFill>
        </p:spPr>
        <p:txBody>
          <a:bodyPr lIns="137160" tIns="91440" rIns="91440" bIns="45720">
            <a:normAutofit/>
          </a:bodyPr>
          <a:lstStyle>
            <a:lvl1pPr marL="0" indent="0">
              <a:buNone/>
              <a:defRPr sz="1867" b="0"/>
            </a:lvl1pPr>
            <a:lvl2pPr marL="276684" indent="0">
              <a:buNone/>
              <a:defRPr sz="1867" b="1"/>
            </a:lvl2pPr>
            <a:lvl3pPr marL="579952" indent="0">
              <a:buNone/>
              <a:defRPr sz="1867" b="1"/>
            </a:lvl3pPr>
            <a:lvl4pPr marL="807954" indent="0">
              <a:buNone/>
              <a:defRPr sz="1867" b="1"/>
            </a:lvl4pPr>
            <a:lvl5pPr marL="1156348" indent="0">
              <a:buNone/>
              <a:defRPr sz="1867" b="1"/>
            </a:lvl5pPr>
          </a:lstStyle>
          <a:p>
            <a:pPr lvl="0"/>
            <a:r>
              <a:rPr lang="en-US"/>
              <a:t>Click to edit Master text styles</a:t>
            </a:r>
          </a:p>
        </p:txBody>
      </p:sp>
      <p:sp>
        <p:nvSpPr>
          <p:cNvPr id="28" name="Text Placeholder 5">
            <a:extLst>
              <a:ext uri="{FF2B5EF4-FFF2-40B4-BE49-F238E27FC236}">
                <a16:creationId xmlns:a16="http://schemas.microsoft.com/office/drawing/2014/main" id="{17E8E80F-1B5F-5D3E-2409-0CF04DE318F9}"/>
              </a:ext>
            </a:extLst>
          </p:cNvPr>
          <p:cNvSpPr>
            <a:spLocks noGrp="1"/>
          </p:cNvSpPr>
          <p:nvPr>
            <p:ph type="body" sz="quarter" idx="19" hasCustomPrompt="1"/>
          </p:nvPr>
        </p:nvSpPr>
        <p:spPr>
          <a:xfrm>
            <a:off x="5127624" y="1914258"/>
            <a:ext cx="2133600" cy="970335"/>
          </a:xfrm>
          <a:solidFill>
            <a:schemeClr val="tx2"/>
          </a:solidFill>
        </p:spPr>
        <p:txBody>
          <a:bodyPr lIns="137160" rIns="91440" bIns="64008"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 Topic</a:t>
            </a:r>
          </a:p>
        </p:txBody>
      </p:sp>
      <p:sp>
        <p:nvSpPr>
          <p:cNvPr id="29" name="Text Placeholder 5">
            <a:extLst>
              <a:ext uri="{FF2B5EF4-FFF2-40B4-BE49-F238E27FC236}">
                <a16:creationId xmlns:a16="http://schemas.microsoft.com/office/drawing/2014/main" id="{A66346B3-56E4-FB00-E652-E796F6986D95}"/>
              </a:ext>
            </a:extLst>
          </p:cNvPr>
          <p:cNvSpPr>
            <a:spLocks noGrp="1"/>
          </p:cNvSpPr>
          <p:nvPr>
            <p:ph type="body" sz="quarter" idx="20"/>
          </p:nvPr>
        </p:nvSpPr>
        <p:spPr>
          <a:xfrm>
            <a:off x="7383715" y="2884594"/>
            <a:ext cx="2133600" cy="3389207"/>
          </a:xfrm>
          <a:solidFill>
            <a:schemeClr val="bg1">
              <a:lumMod val="85000"/>
            </a:schemeClr>
          </a:solidFill>
        </p:spPr>
        <p:txBody>
          <a:bodyPr lIns="137160" tIns="91440" rIns="91440" bIns="45720">
            <a:normAutofit/>
          </a:bodyPr>
          <a:lstStyle>
            <a:lvl1pPr marL="0" indent="0">
              <a:buNone/>
              <a:defRPr sz="1867" b="0"/>
            </a:lvl1pPr>
            <a:lvl2pPr marL="276684" indent="0">
              <a:buNone/>
              <a:defRPr sz="1867" b="1"/>
            </a:lvl2pPr>
            <a:lvl3pPr marL="579952" indent="0">
              <a:buNone/>
              <a:defRPr sz="1867" b="1"/>
            </a:lvl3pPr>
            <a:lvl4pPr marL="807954" indent="0">
              <a:buNone/>
              <a:defRPr sz="1867" b="1"/>
            </a:lvl4pPr>
            <a:lvl5pPr marL="1156348" indent="0">
              <a:buNone/>
              <a:defRPr sz="1867" b="1"/>
            </a:lvl5pPr>
          </a:lstStyle>
          <a:p>
            <a:pPr lvl="0"/>
            <a:r>
              <a:rPr lang="en-US"/>
              <a:t>Click to edit Master text styles</a:t>
            </a:r>
          </a:p>
        </p:txBody>
      </p:sp>
      <p:sp>
        <p:nvSpPr>
          <p:cNvPr id="30" name="Text Placeholder 5">
            <a:extLst>
              <a:ext uri="{FF2B5EF4-FFF2-40B4-BE49-F238E27FC236}">
                <a16:creationId xmlns:a16="http://schemas.microsoft.com/office/drawing/2014/main" id="{8A2202FD-33BC-0BA1-F754-345C59A68C4A}"/>
              </a:ext>
            </a:extLst>
          </p:cNvPr>
          <p:cNvSpPr>
            <a:spLocks noGrp="1"/>
          </p:cNvSpPr>
          <p:nvPr>
            <p:ph type="body" sz="quarter" idx="21" hasCustomPrompt="1"/>
          </p:nvPr>
        </p:nvSpPr>
        <p:spPr>
          <a:xfrm>
            <a:off x="7383715" y="1914258"/>
            <a:ext cx="2133600" cy="970335"/>
          </a:xfrm>
          <a:solidFill>
            <a:schemeClr val="tx2"/>
          </a:solidFill>
        </p:spPr>
        <p:txBody>
          <a:bodyPr lIns="137160" rIns="91440" bIns="64008"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 Topic</a:t>
            </a:r>
          </a:p>
        </p:txBody>
      </p:sp>
      <p:sp>
        <p:nvSpPr>
          <p:cNvPr id="31" name="Text Placeholder 5">
            <a:extLst>
              <a:ext uri="{FF2B5EF4-FFF2-40B4-BE49-F238E27FC236}">
                <a16:creationId xmlns:a16="http://schemas.microsoft.com/office/drawing/2014/main" id="{5EB459E5-6A74-A385-F343-520C27E1C2CA}"/>
              </a:ext>
            </a:extLst>
          </p:cNvPr>
          <p:cNvSpPr>
            <a:spLocks noGrp="1"/>
          </p:cNvSpPr>
          <p:nvPr>
            <p:ph type="body" sz="quarter" idx="22"/>
          </p:nvPr>
        </p:nvSpPr>
        <p:spPr>
          <a:xfrm>
            <a:off x="9651199" y="2884594"/>
            <a:ext cx="2133600" cy="3389207"/>
          </a:xfrm>
          <a:solidFill>
            <a:schemeClr val="bg1">
              <a:lumMod val="85000"/>
            </a:schemeClr>
          </a:solidFill>
        </p:spPr>
        <p:txBody>
          <a:bodyPr lIns="137160" tIns="91440" rIns="91440" bIns="45720">
            <a:normAutofit/>
          </a:bodyPr>
          <a:lstStyle>
            <a:lvl1pPr marL="0" indent="0">
              <a:buNone/>
              <a:defRPr sz="1867" b="0"/>
            </a:lvl1pPr>
            <a:lvl2pPr marL="276684" indent="0">
              <a:buNone/>
              <a:defRPr sz="1867" b="1"/>
            </a:lvl2pPr>
            <a:lvl3pPr marL="579952" indent="0">
              <a:buNone/>
              <a:defRPr sz="1867" b="1"/>
            </a:lvl3pPr>
            <a:lvl4pPr marL="807954" indent="0">
              <a:buNone/>
              <a:defRPr sz="1867" b="1"/>
            </a:lvl4pPr>
            <a:lvl5pPr marL="1156348" indent="0">
              <a:buNone/>
              <a:defRPr sz="1867" b="1"/>
            </a:lvl5pPr>
          </a:lstStyle>
          <a:p>
            <a:pPr lvl="0"/>
            <a:r>
              <a:rPr lang="en-US"/>
              <a:t>Click to edit Master text styles</a:t>
            </a:r>
          </a:p>
        </p:txBody>
      </p:sp>
      <p:sp>
        <p:nvSpPr>
          <p:cNvPr id="32" name="Text Placeholder 5">
            <a:extLst>
              <a:ext uri="{FF2B5EF4-FFF2-40B4-BE49-F238E27FC236}">
                <a16:creationId xmlns:a16="http://schemas.microsoft.com/office/drawing/2014/main" id="{50070C8D-6CB9-4F0F-A4BF-CBB734703C90}"/>
              </a:ext>
            </a:extLst>
          </p:cNvPr>
          <p:cNvSpPr>
            <a:spLocks noGrp="1"/>
          </p:cNvSpPr>
          <p:nvPr>
            <p:ph type="body" sz="quarter" idx="23" hasCustomPrompt="1"/>
          </p:nvPr>
        </p:nvSpPr>
        <p:spPr>
          <a:xfrm>
            <a:off x="9651199" y="1914258"/>
            <a:ext cx="2133600" cy="970335"/>
          </a:xfrm>
          <a:solidFill>
            <a:schemeClr val="tx2"/>
          </a:solidFill>
        </p:spPr>
        <p:txBody>
          <a:bodyPr lIns="137160" rIns="91440" bIns="64008" anchor="b" anchorCtr="0">
            <a:noAutofit/>
          </a:bodyPr>
          <a:lstStyle>
            <a:lvl1pPr marL="0" indent="0">
              <a:buNone/>
              <a:defRPr sz="2133" b="1">
                <a:solidFill>
                  <a:schemeClr val="bg1"/>
                </a:solidFill>
              </a:defRPr>
            </a:lvl1pPr>
            <a:lvl2pPr>
              <a:defRPr sz="2133" b="1">
                <a:solidFill>
                  <a:schemeClr val="bg1"/>
                </a:solidFill>
              </a:defRPr>
            </a:lvl2pPr>
            <a:lvl3pPr>
              <a:defRPr sz="2133" b="1">
                <a:solidFill>
                  <a:schemeClr val="bg1"/>
                </a:solidFill>
              </a:defRPr>
            </a:lvl3pPr>
            <a:lvl4pPr>
              <a:defRPr sz="2133" b="1">
                <a:solidFill>
                  <a:schemeClr val="bg1"/>
                </a:solidFill>
              </a:defRPr>
            </a:lvl4pPr>
            <a:lvl5pPr>
              <a:defRPr sz="2133" b="1">
                <a:solidFill>
                  <a:schemeClr val="bg1"/>
                </a:solidFill>
              </a:defRPr>
            </a:lvl5pPr>
          </a:lstStyle>
          <a:p>
            <a:pPr lvl="0"/>
            <a:r>
              <a:rPr lang="en-US" dirty="0"/>
              <a:t>Headline/ Topic</a:t>
            </a:r>
          </a:p>
        </p:txBody>
      </p:sp>
    </p:spTree>
    <p:extLst>
      <p:ext uri="{BB962C8B-B14F-4D97-AF65-F5344CB8AC3E}">
        <p14:creationId xmlns:p14="http://schemas.microsoft.com/office/powerpoint/2010/main" val="5242713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330200"/>
            <a:ext cx="11176000" cy="995363"/>
          </a:xfrm>
          <a:prstGeom prst="rect">
            <a:avLst/>
          </a:prstGeom>
        </p:spPr>
        <p:txBody>
          <a:bodyPr vert="horz" lIns="0" tIns="0" rIns="0" bIns="0" rtlCol="0" anchor="b" anchorCtr="0">
            <a:noAutofit/>
          </a:bodyPr>
          <a:lstStyle/>
          <a:p>
            <a:r>
              <a:rPr lang="en-US" dirty="0"/>
              <a:t>Headline in all caps 28pt </a:t>
            </a:r>
            <a:br>
              <a:rPr lang="en-US" dirty="0"/>
            </a:br>
            <a:r>
              <a:rPr lang="en-US" dirty="0"/>
              <a:t>preferred as one or two lines</a:t>
            </a:r>
          </a:p>
        </p:txBody>
      </p:sp>
      <p:sp>
        <p:nvSpPr>
          <p:cNvPr id="3" name="Text Placeholder 2"/>
          <p:cNvSpPr>
            <a:spLocks noGrp="1"/>
          </p:cNvSpPr>
          <p:nvPr>
            <p:ph type="body" idx="1"/>
          </p:nvPr>
        </p:nvSpPr>
        <p:spPr>
          <a:xfrm>
            <a:off x="609600" y="1914144"/>
            <a:ext cx="9753600" cy="4359656"/>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5746751" y="6521408"/>
            <a:ext cx="698500" cy="146723"/>
          </a:xfrm>
          <a:prstGeom prst="rect">
            <a:avLst/>
          </a:prstGeom>
        </p:spPr>
        <p:txBody>
          <a:bodyPr vert="horz" lIns="0" tIns="0" rIns="0" bIns="0" rtlCol="0" anchor="ctr"/>
          <a:lstStyle>
            <a:lvl1pPr algn="ctr">
              <a:defRPr sz="933">
                <a:solidFill>
                  <a:schemeClr val="bg1">
                    <a:lumMod val="65000"/>
                  </a:schemeClr>
                </a:solidFill>
              </a:defRPr>
            </a:lvl1pPr>
          </a:lstStyle>
          <a:p>
            <a:fld id="{9285C2EB-6632-4D7D-AAEC-4ECF3B655FFF}" type="slidenum">
              <a:rPr lang="en-US" smtClean="0"/>
              <a:t>‹#›</a:t>
            </a:fld>
            <a:endParaRPr lang="en-US"/>
          </a:p>
        </p:txBody>
      </p:sp>
      <p:sp>
        <p:nvSpPr>
          <p:cNvPr id="8" name="Rectangle 7">
            <a:extLst>
              <a:ext uri="{FF2B5EF4-FFF2-40B4-BE49-F238E27FC236}">
                <a16:creationId xmlns:a16="http://schemas.microsoft.com/office/drawing/2014/main" id="{7EED5998-E33A-DA32-910D-D06CB262005E}"/>
              </a:ext>
            </a:extLst>
          </p:cNvPr>
          <p:cNvSpPr/>
          <p:nvPr/>
        </p:nvSpPr>
        <p:spPr>
          <a:xfrm>
            <a:off x="0" y="-3"/>
            <a:ext cx="304800" cy="6858003"/>
          </a:xfrm>
          <a:prstGeom prst="rect">
            <a:avLst/>
          </a:prstGeom>
          <a:solidFill>
            <a:schemeClr val="accent2"/>
          </a:solidFill>
          <a:ln>
            <a:noFill/>
          </a:ln>
        </p:spPr>
        <p:txBody>
          <a:bodyPr vert="horz" wrap="square" lIns="121920" tIns="60960" rIns="121920" bIns="0" numCol="1" anchor="b" anchorCtr="0" compatLnSpc="1">
            <a:prstTxWarp prst="textNoShape">
              <a:avLst/>
            </a:prstTxWarp>
          </a:bodyPr>
          <a:lstStyle/>
          <a:p>
            <a:pPr lvl="0"/>
            <a:endParaRPr lang="en-US" sz="133">
              <a:solidFill>
                <a:schemeClr val="accent1"/>
              </a:solidFill>
            </a:endParaRPr>
          </a:p>
        </p:txBody>
      </p:sp>
      <p:pic>
        <p:nvPicPr>
          <p:cNvPr id="21" name="Graphic 20">
            <a:extLst>
              <a:ext uri="{FF2B5EF4-FFF2-40B4-BE49-F238E27FC236}">
                <a16:creationId xmlns:a16="http://schemas.microsoft.com/office/drawing/2014/main" id="{F52885BF-5BBD-C5AD-F58F-E96FE169B7F0}"/>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618073" y="6446852"/>
            <a:ext cx="1917695" cy="217045"/>
          </a:xfrm>
          <a:prstGeom prst="rect">
            <a:avLst/>
          </a:prstGeom>
        </p:spPr>
      </p:pic>
      <p:pic>
        <p:nvPicPr>
          <p:cNvPr id="5" name="Graphic 4">
            <a:extLst>
              <a:ext uri="{FF2B5EF4-FFF2-40B4-BE49-F238E27FC236}">
                <a16:creationId xmlns:a16="http://schemas.microsoft.com/office/drawing/2014/main" id="{44DA5CC1-1257-5B2F-7BDE-ED65C01F8679}"/>
              </a:ext>
            </a:extLst>
          </p:cNvPr>
          <p:cNvPicPr>
            <a:picLocks noChangeAspect="1"/>
          </p:cNvPicPr>
          <p:nvPr/>
        </p:nvPicPr>
        <p:blipFill>
          <a:blip r:embed="rId21"/>
          <a:srcRect/>
          <a:stretch/>
        </p:blipFill>
        <p:spPr>
          <a:xfrm>
            <a:off x="10038337" y="6384771"/>
            <a:ext cx="1848865" cy="412692"/>
          </a:xfrm>
          <a:prstGeom prst="rect">
            <a:avLst/>
          </a:prstGeom>
        </p:spPr>
      </p:pic>
    </p:spTree>
    <p:extLst>
      <p:ext uri="{BB962C8B-B14F-4D97-AF65-F5344CB8AC3E}">
        <p14:creationId xmlns:p14="http://schemas.microsoft.com/office/powerpoint/2010/main" val="29378900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marL="0" marR="0" indent="0" algn="l" defTabSz="914377" rtl="0" eaLnBrk="1" fontAlgn="auto" latinLnBrk="0" hangingPunct="1">
        <a:lnSpc>
          <a:spcPct val="90000"/>
        </a:lnSpc>
        <a:spcBef>
          <a:spcPct val="0"/>
        </a:spcBef>
        <a:spcAft>
          <a:spcPts val="0"/>
        </a:spcAft>
        <a:buClrTx/>
        <a:buSzTx/>
        <a:buFontTx/>
        <a:buNone/>
        <a:tabLst/>
        <a:defRPr sz="3733" b="1" i="0" kern="1200" cap="all" baseline="0">
          <a:solidFill>
            <a:schemeClr val="tx1"/>
          </a:solidFill>
          <a:latin typeface="Arial" panose="020B0604020202020204" pitchFamily="34" charset="0"/>
          <a:ea typeface="+mj-ea"/>
          <a:cs typeface="+mj-cs"/>
        </a:defRPr>
      </a:lvl1pPr>
    </p:titleStyle>
    <p:bodyStyle>
      <a:lvl1pPr marL="219451" indent="-219451" algn="l" defTabSz="914377" rtl="0" eaLnBrk="1" latinLnBrk="0" hangingPunct="1">
        <a:lnSpc>
          <a:spcPct val="100000"/>
        </a:lnSpc>
        <a:spcBef>
          <a:spcPts val="1200"/>
        </a:spcBef>
        <a:spcAft>
          <a:spcPts val="0"/>
        </a:spcAft>
        <a:buFont typeface="Wingdings" pitchFamily="2" charset="2"/>
        <a:buChar char="§"/>
        <a:defRPr sz="2400" kern="1200">
          <a:solidFill>
            <a:schemeClr val="tx1"/>
          </a:solidFill>
          <a:latin typeface="+mn-lt"/>
          <a:ea typeface="+mn-ea"/>
          <a:cs typeface="+mn-cs"/>
        </a:defRPr>
      </a:lvl1pPr>
      <a:lvl2pPr marL="618051" indent="-341367" algn="l" defTabSz="914377" rtl="0" eaLnBrk="1" latinLnBrk="0" hangingPunct="1">
        <a:lnSpc>
          <a:spcPct val="100000"/>
        </a:lnSpc>
        <a:spcBef>
          <a:spcPts val="400"/>
        </a:spcBef>
        <a:spcAft>
          <a:spcPts val="0"/>
        </a:spcAft>
        <a:buFont typeface="System Font Regular"/>
        <a:buChar char="—"/>
        <a:tabLst/>
        <a:defRPr sz="2400" kern="1200">
          <a:solidFill>
            <a:schemeClr val="tx1"/>
          </a:solidFill>
          <a:latin typeface="+mn-lt"/>
          <a:ea typeface="+mn-ea"/>
          <a:cs typeface="+mn-cs"/>
        </a:defRPr>
      </a:lvl2pPr>
      <a:lvl3pPr marL="770447" indent="-190495" algn="l" defTabSz="914377" rtl="0" eaLnBrk="1" latinLnBrk="0" hangingPunct="1">
        <a:lnSpc>
          <a:spcPct val="100000"/>
        </a:lnSpc>
        <a:spcBef>
          <a:spcPts val="400"/>
        </a:spcBef>
        <a:spcAft>
          <a:spcPts val="0"/>
        </a:spcAft>
        <a:buFont typeface="Arial" panose="020B0604020202020204" pitchFamily="34" charset="0"/>
        <a:buChar char="•"/>
        <a:tabLst/>
        <a:defRPr sz="2400" kern="1200">
          <a:solidFill>
            <a:schemeClr val="tx1"/>
          </a:solidFill>
          <a:latin typeface="+mn-lt"/>
          <a:ea typeface="+mn-ea"/>
          <a:cs typeface="+mn-cs"/>
        </a:defRPr>
      </a:lvl3pPr>
      <a:lvl4pPr marL="1149322" indent="-341367" algn="l" defTabSz="914377" rtl="0" eaLnBrk="1" latinLnBrk="0" hangingPunct="1">
        <a:lnSpc>
          <a:spcPct val="100000"/>
        </a:lnSpc>
        <a:spcBef>
          <a:spcPts val="400"/>
        </a:spcBef>
        <a:spcAft>
          <a:spcPts val="0"/>
        </a:spcAft>
        <a:buFont typeface="System Font Regular"/>
        <a:buChar char="—"/>
        <a:tabLst/>
        <a:defRPr sz="2400" kern="1200">
          <a:solidFill>
            <a:schemeClr val="tx1"/>
          </a:solidFill>
          <a:latin typeface="+mn-lt"/>
          <a:ea typeface="+mn-ea"/>
          <a:cs typeface="+mn-cs"/>
        </a:defRPr>
      </a:lvl4pPr>
      <a:lvl5pPr marL="1375799" indent="-219451" algn="l" defTabSz="914377" rtl="0" eaLnBrk="1" latinLnBrk="0" hangingPunct="1">
        <a:lnSpc>
          <a:spcPct val="100000"/>
        </a:lnSpc>
        <a:spcBef>
          <a:spcPts val="400"/>
        </a:spcBef>
        <a:spcAft>
          <a:spcPts val="0"/>
        </a:spcAft>
        <a:buFont typeface="System Font Regular"/>
        <a:buChar char="»"/>
        <a:tabLst/>
        <a:defRPr sz="2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C35EA4"/>
          </p15:clr>
        </p15:guide>
        <p15:guide id="2" orient="horz" pos="1620">
          <p15:clr>
            <a:srgbClr val="C35EA4"/>
          </p15:clr>
        </p15:guide>
        <p15:guide id="3" pos="144">
          <p15:clr>
            <a:srgbClr val="C35EA4"/>
          </p15:clr>
        </p15:guide>
        <p15:guide id="4" pos="288">
          <p15:clr>
            <a:srgbClr val="C35EA4"/>
          </p15:clr>
        </p15:guide>
        <p15:guide id="5" orient="horz" pos="576">
          <p15:clr>
            <a:srgbClr val="C35EA4"/>
          </p15:clr>
        </p15:guide>
        <p15:guide id="6" orient="horz" pos="2964">
          <p15:clr>
            <a:srgbClr val="C35EA4"/>
          </p15:clr>
        </p15:guide>
        <p15:guide id="7" pos="5568">
          <p15:clr>
            <a:srgbClr val="C35EA4"/>
          </p15:clr>
        </p15:guide>
        <p15:guide id="8" orient="horz" pos="902">
          <p15:clr>
            <a:srgbClr val="C35EA4"/>
          </p15:clr>
        </p15:guide>
        <p15:guide id="9" orient="horz" pos="780">
          <p15:clr>
            <a:srgbClr val="C35EA4"/>
          </p15:clr>
        </p15:guide>
        <p15:guide id="10" orient="horz" pos="150">
          <p15:clr>
            <a:srgbClr val="C35EA4"/>
          </p15:clr>
        </p15:guide>
        <p15:guide id="11" orient="horz" pos="3132">
          <p15:clr>
            <a:srgbClr val="C35EA4"/>
          </p15:clr>
        </p15:guide>
        <p15:guide id="12" orient="horz" pos="104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17.xml"/><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emf"/><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hyperlink" Target="https://advancedphotonsource.github.io/GSAS-II-tutorials/install-g2f-mac.html" TargetMode="External"/><Relationship Id="rId5" Type="http://schemas.openxmlformats.org/officeDocument/2006/relationships/hyperlink" Target="https://advancedphotonsource.github.io/GSAS-II-tutorials/install-g2f-win.html" TargetMode="External"/><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png"/><Relationship Id="rId1" Type="http://schemas.openxmlformats.org/officeDocument/2006/relationships/slideLayout" Target="../slideLayouts/slideLayout1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5.xml"/><Relationship Id="rId4" Type="http://schemas.openxmlformats.org/officeDocument/2006/relationships/image" Target="../media/image89.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5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2.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5.xml"/><Relationship Id="rId4" Type="http://schemas.openxmlformats.org/officeDocument/2006/relationships/image" Target="../media/image97.png"/></Relationships>
</file>

<file path=ppt/slides/_rels/slide5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5.xml"/><Relationship Id="rId4" Type="http://schemas.openxmlformats.org/officeDocument/2006/relationships/image" Target="../media/image103.png"/></Relationships>
</file>

<file path=ppt/slides/_rels/slide5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01.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7.xml"/><Relationship Id="rId4" Type="http://schemas.openxmlformats.org/officeDocument/2006/relationships/image" Target="../media/image25.png"/></Relationships>
</file>

<file path=ppt/slides/_rels/slide7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5.xml"/><Relationship Id="rId4" Type="http://schemas.openxmlformats.org/officeDocument/2006/relationships/image" Target="../media/image120.png"/></Relationships>
</file>

<file path=ppt/slides/_rels/slide72.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17.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17.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1088CD9-01C9-8781-F033-3A68965F46F1}"/>
              </a:ext>
            </a:extLst>
          </p:cNvPr>
          <p:cNvSpPr>
            <a:spLocks noGrp="1"/>
          </p:cNvSpPr>
          <p:nvPr>
            <p:ph type="ctrTitle"/>
          </p:nvPr>
        </p:nvSpPr>
        <p:spPr/>
        <p:txBody>
          <a:bodyPr/>
          <a:lstStyle/>
          <a:p>
            <a:r>
              <a:rPr lang="en-US" dirty="0"/>
              <a:t>Example of GSAS-II refinement of magnetic structure from TOF data</a:t>
            </a:r>
          </a:p>
        </p:txBody>
      </p:sp>
      <p:pic>
        <p:nvPicPr>
          <p:cNvPr id="14" name="Picture Placeholder 13">
            <a:extLst>
              <a:ext uri="{FF2B5EF4-FFF2-40B4-BE49-F238E27FC236}">
                <a16:creationId xmlns:a16="http://schemas.microsoft.com/office/drawing/2014/main" id="{DB2E94AC-8A4D-B636-7B0C-C92CDAF5DB2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662" r="69"/>
          <a:stretch/>
        </p:blipFill>
        <p:spPr>
          <a:xfrm>
            <a:off x="6851737" y="1231176"/>
            <a:ext cx="5336453" cy="2743200"/>
          </a:xfrm>
        </p:spPr>
      </p:pic>
      <p:sp>
        <p:nvSpPr>
          <p:cNvPr id="5" name="Subtitle 4">
            <a:extLst>
              <a:ext uri="{FF2B5EF4-FFF2-40B4-BE49-F238E27FC236}">
                <a16:creationId xmlns:a16="http://schemas.microsoft.com/office/drawing/2014/main" id="{B070420B-AD50-121B-8FCF-54869B7D9C26}"/>
              </a:ext>
            </a:extLst>
          </p:cNvPr>
          <p:cNvSpPr>
            <a:spLocks noGrp="1"/>
          </p:cNvSpPr>
          <p:nvPr>
            <p:ph type="subTitle" idx="1"/>
          </p:nvPr>
        </p:nvSpPr>
        <p:spPr/>
        <p:txBody>
          <a:bodyPr/>
          <a:lstStyle/>
          <a:p>
            <a:r>
              <a:rPr lang="en-US" dirty="0"/>
              <a:t>July 23, 2026</a:t>
            </a:r>
          </a:p>
        </p:txBody>
      </p:sp>
      <p:sp>
        <p:nvSpPr>
          <p:cNvPr id="7" name="Text Placeholder 6">
            <a:extLst>
              <a:ext uri="{FF2B5EF4-FFF2-40B4-BE49-F238E27FC236}">
                <a16:creationId xmlns:a16="http://schemas.microsoft.com/office/drawing/2014/main" id="{3A910DBA-19BB-CAFE-0DE8-8AC1C6AEB8D2}"/>
              </a:ext>
            </a:extLst>
          </p:cNvPr>
          <p:cNvSpPr>
            <a:spLocks noGrp="1"/>
          </p:cNvSpPr>
          <p:nvPr>
            <p:ph type="body" sz="quarter" idx="17"/>
          </p:nvPr>
        </p:nvSpPr>
        <p:spPr/>
        <p:txBody>
          <a:bodyPr/>
          <a:lstStyle/>
          <a:p>
            <a:r>
              <a:rPr lang="en-US" dirty="0"/>
              <a:t>Keith </a:t>
            </a:r>
            <a:r>
              <a:rPr lang="en-US" dirty="0" err="1"/>
              <a:t>TAddei</a:t>
            </a:r>
            <a:endParaRPr lang="en-US" dirty="0"/>
          </a:p>
        </p:txBody>
      </p:sp>
      <p:sp>
        <p:nvSpPr>
          <p:cNvPr id="8" name="Text Placeholder 7">
            <a:extLst>
              <a:ext uri="{FF2B5EF4-FFF2-40B4-BE49-F238E27FC236}">
                <a16:creationId xmlns:a16="http://schemas.microsoft.com/office/drawing/2014/main" id="{A2B11770-A91A-C53A-1799-C37D28464DF4}"/>
              </a:ext>
            </a:extLst>
          </p:cNvPr>
          <p:cNvSpPr>
            <a:spLocks noGrp="1"/>
          </p:cNvSpPr>
          <p:nvPr>
            <p:ph type="body" sz="quarter" idx="18"/>
          </p:nvPr>
        </p:nvSpPr>
        <p:spPr/>
        <p:txBody>
          <a:bodyPr/>
          <a:lstStyle/>
          <a:p>
            <a:r>
              <a:rPr lang="en-US" dirty="0"/>
              <a:t>11-ID-D Lead Instrument Scientist</a:t>
            </a:r>
          </a:p>
          <a:p>
            <a:r>
              <a:rPr lang="en-US" dirty="0"/>
              <a:t>Advanced Photon Source</a:t>
            </a:r>
          </a:p>
          <a:p>
            <a:r>
              <a:rPr lang="en-US" dirty="0"/>
              <a:t>Argonne National Lab</a:t>
            </a:r>
          </a:p>
        </p:txBody>
      </p:sp>
    </p:spTree>
    <p:extLst>
      <p:ext uri="{BB962C8B-B14F-4D97-AF65-F5344CB8AC3E}">
        <p14:creationId xmlns:p14="http://schemas.microsoft.com/office/powerpoint/2010/main" val="29538831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42954-7878-4858-B61E-5CCA1B5D51E1}"/>
              </a:ext>
            </a:extLst>
          </p:cNvPr>
          <p:cNvSpPr>
            <a:spLocks noGrp="1"/>
          </p:cNvSpPr>
          <p:nvPr>
            <p:ph type="title"/>
          </p:nvPr>
        </p:nvSpPr>
        <p:spPr/>
        <p:txBody>
          <a:bodyPr/>
          <a:lstStyle/>
          <a:p>
            <a:r>
              <a:rPr lang="en-US" dirty="0"/>
              <a:t>Loading your data</a:t>
            </a:r>
          </a:p>
        </p:txBody>
      </p:sp>
      <p:pic>
        <p:nvPicPr>
          <p:cNvPr id="10" name="Picture 9">
            <a:extLst>
              <a:ext uri="{FF2B5EF4-FFF2-40B4-BE49-F238E27FC236}">
                <a16:creationId xmlns:a16="http://schemas.microsoft.com/office/drawing/2014/main" id="{F3E02C80-13EE-441E-8CEC-AA86470CDB3A}"/>
              </a:ext>
            </a:extLst>
          </p:cNvPr>
          <p:cNvPicPr>
            <a:picLocks noChangeAspect="1"/>
          </p:cNvPicPr>
          <p:nvPr/>
        </p:nvPicPr>
        <p:blipFill rotWithShape="1">
          <a:blip r:embed="rId2">
            <a:extLst>
              <a:ext uri="{28A0092B-C50C-407E-A947-70E740481C1C}">
                <a14:useLocalDpi xmlns:a14="http://schemas.microsoft.com/office/drawing/2010/main" val="0"/>
              </a:ext>
            </a:extLst>
          </a:blip>
          <a:srcRect t="-73" b="201"/>
          <a:stretch/>
        </p:blipFill>
        <p:spPr>
          <a:xfrm>
            <a:off x="3286125" y="1147486"/>
            <a:ext cx="6960408" cy="5226644"/>
          </a:xfrm>
          <a:prstGeom prst="rect">
            <a:avLst/>
          </a:prstGeom>
          <a:ln>
            <a:solidFill>
              <a:schemeClr val="tx1"/>
            </a:solidFill>
          </a:ln>
        </p:spPr>
      </p:pic>
      <p:sp>
        <p:nvSpPr>
          <p:cNvPr id="11" name="Oval 10">
            <a:extLst>
              <a:ext uri="{FF2B5EF4-FFF2-40B4-BE49-F238E27FC236}">
                <a16:creationId xmlns:a16="http://schemas.microsoft.com/office/drawing/2014/main" id="{B544BBA8-0149-4E2D-8EC5-7CB374639972}"/>
              </a:ext>
            </a:extLst>
          </p:cNvPr>
          <p:cNvSpPr/>
          <p:nvPr/>
        </p:nvSpPr>
        <p:spPr>
          <a:xfrm>
            <a:off x="4037522" y="1264547"/>
            <a:ext cx="802257"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3" name="Straight Arrow Connector 12">
            <a:extLst>
              <a:ext uri="{FF2B5EF4-FFF2-40B4-BE49-F238E27FC236}">
                <a16:creationId xmlns:a16="http://schemas.microsoft.com/office/drawing/2014/main" id="{E69C39F9-E9F8-4BBC-8CA5-2F3546954739}"/>
              </a:ext>
            </a:extLst>
          </p:cNvPr>
          <p:cNvCxnSpPr>
            <a:cxnSpLocks/>
            <a:stCxn id="11" idx="4"/>
          </p:cNvCxnSpPr>
          <p:nvPr/>
        </p:nvCxnSpPr>
        <p:spPr>
          <a:xfrm>
            <a:off x="4438651" y="1581150"/>
            <a:ext cx="171449" cy="216390"/>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0CAEE497-74BA-4021-BA62-35D7573841A5}"/>
              </a:ext>
            </a:extLst>
          </p:cNvPr>
          <p:cNvSpPr/>
          <p:nvPr/>
        </p:nvSpPr>
        <p:spPr>
          <a:xfrm>
            <a:off x="4227668" y="1814606"/>
            <a:ext cx="1455105" cy="31660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5" name="Straight Arrow Connector 14">
            <a:extLst>
              <a:ext uri="{FF2B5EF4-FFF2-40B4-BE49-F238E27FC236}">
                <a16:creationId xmlns:a16="http://schemas.microsoft.com/office/drawing/2014/main" id="{9E7CA300-DF9A-4935-9E02-1588A8502ECA}"/>
              </a:ext>
            </a:extLst>
          </p:cNvPr>
          <p:cNvCxnSpPr>
            <a:cxnSpLocks/>
            <a:stCxn id="14" idx="4"/>
            <a:endCxn id="20" idx="2"/>
          </p:cNvCxnSpPr>
          <p:nvPr/>
        </p:nvCxnSpPr>
        <p:spPr>
          <a:xfrm>
            <a:off x="4955221" y="2131210"/>
            <a:ext cx="1052724" cy="1297790"/>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5AA67524-B0FB-4187-A74D-781A0BDB238D}"/>
              </a:ext>
            </a:extLst>
          </p:cNvPr>
          <p:cNvSpPr/>
          <p:nvPr/>
        </p:nvSpPr>
        <p:spPr>
          <a:xfrm>
            <a:off x="6007945" y="3209026"/>
            <a:ext cx="3123655" cy="43994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pic>
        <p:nvPicPr>
          <p:cNvPr id="9" name="Picture 8">
            <a:extLst>
              <a:ext uri="{FF2B5EF4-FFF2-40B4-BE49-F238E27FC236}">
                <a16:creationId xmlns:a16="http://schemas.microsoft.com/office/drawing/2014/main" id="{8BEF3371-6959-4C18-B9B4-F92F7ED0EA9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95375" y="1434897"/>
            <a:ext cx="8254147" cy="4037177"/>
          </a:xfrm>
          <a:prstGeom prst="rect">
            <a:avLst/>
          </a:prstGeom>
          <a:ln>
            <a:solidFill>
              <a:schemeClr val="tx1"/>
            </a:solidFill>
          </a:ln>
        </p:spPr>
      </p:pic>
      <p:pic>
        <p:nvPicPr>
          <p:cNvPr id="4" name="Picture 3">
            <a:extLst>
              <a:ext uri="{FF2B5EF4-FFF2-40B4-BE49-F238E27FC236}">
                <a16:creationId xmlns:a16="http://schemas.microsoft.com/office/drawing/2014/main" id="{F5706DF0-9DF1-4725-BCD2-968ACD341E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32967" y="1075996"/>
            <a:ext cx="8526064" cy="4706007"/>
          </a:xfrm>
          <a:prstGeom prst="rect">
            <a:avLst/>
          </a:prstGeom>
        </p:spPr>
      </p:pic>
      <p:sp>
        <p:nvSpPr>
          <p:cNvPr id="16" name="Oval 15">
            <a:extLst>
              <a:ext uri="{FF2B5EF4-FFF2-40B4-BE49-F238E27FC236}">
                <a16:creationId xmlns:a16="http://schemas.microsoft.com/office/drawing/2014/main" id="{619414CA-8966-4291-8D67-CF82853403CB}"/>
              </a:ext>
            </a:extLst>
          </p:cNvPr>
          <p:cNvSpPr/>
          <p:nvPr/>
        </p:nvSpPr>
        <p:spPr>
          <a:xfrm>
            <a:off x="8080613" y="5254299"/>
            <a:ext cx="2650169" cy="513838"/>
          </a:xfrm>
          <a:prstGeom prst="ellipse">
            <a:avLst/>
          </a:prstGeom>
          <a:noFill/>
          <a:ln w="28575">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7" name="Straight Arrow Connector 16">
            <a:extLst>
              <a:ext uri="{FF2B5EF4-FFF2-40B4-BE49-F238E27FC236}">
                <a16:creationId xmlns:a16="http://schemas.microsoft.com/office/drawing/2014/main" id="{230213D7-E782-4432-A817-25A4D2827C94}"/>
              </a:ext>
            </a:extLst>
          </p:cNvPr>
          <p:cNvCxnSpPr>
            <a:cxnSpLocks/>
            <a:stCxn id="18" idx="2"/>
            <a:endCxn id="16" idx="0"/>
          </p:cNvCxnSpPr>
          <p:nvPr/>
        </p:nvCxnSpPr>
        <p:spPr>
          <a:xfrm>
            <a:off x="8825719" y="4556675"/>
            <a:ext cx="579979" cy="697624"/>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B1A2712-E58C-460E-A9D5-92E5373C706E}"/>
              </a:ext>
            </a:extLst>
          </p:cNvPr>
          <p:cNvSpPr txBox="1"/>
          <p:nvPr/>
        </p:nvSpPr>
        <p:spPr>
          <a:xfrm>
            <a:off x="7724776" y="4215043"/>
            <a:ext cx="2201886" cy="341632"/>
          </a:xfrm>
          <a:prstGeom prst="rect">
            <a:avLst/>
          </a:prstGeom>
          <a:noFill/>
        </p:spPr>
        <p:txBody>
          <a:bodyPr wrap="square" rtlCol="0">
            <a:spAutoFit/>
          </a:bodyPr>
          <a:lstStyle/>
          <a:p>
            <a:pPr algn="l">
              <a:lnSpc>
                <a:spcPct val="90000"/>
              </a:lnSpc>
            </a:pPr>
            <a:r>
              <a:rPr lang="en-US" dirty="0">
                <a:latin typeface="+mn-lt"/>
              </a:rPr>
              <a:t>Change to .</a:t>
            </a:r>
            <a:r>
              <a:rPr lang="en-US" dirty="0" err="1">
                <a:latin typeface="+mn-lt"/>
              </a:rPr>
              <a:t>instprm</a:t>
            </a:r>
            <a:r>
              <a:rPr lang="en-US" dirty="0">
                <a:latin typeface="+mn-lt"/>
              </a:rPr>
              <a:t> </a:t>
            </a:r>
          </a:p>
        </p:txBody>
      </p:sp>
      <p:pic>
        <p:nvPicPr>
          <p:cNvPr id="19" name="Picture 18">
            <a:extLst>
              <a:ext uri="{FF2B5EF4-FFF2-40B4-BE49-F238E27FC236}">
                <a16:creationId xmlns:a16="http://schemas.microsoft.com/office/drawing/2014/main" id="{7BB9EA5B-E86C-4B7A-B1D8-E5022D048C9E}"/>
              </a:ext>
            </a:extLst>
          </p:cNvPr>
          <p:cNvPicPr>
            <a:picLocks noChangeAspect="1"/>
          </p:cNvPicPr>
          <p:nvPr/>
        </p:nvPicPr>
        <p:blipFill>
          <a:blip r:embed="rId5"/>
          <a:stretch>
            <a:fillRect/>
          </a:stretch>
        </p:blipFill>
        <p:spPr>
          <a:xfrm>
            <a:off x="1832967" y="1075996"/>
            <a:ext cx="8526065" cy="4706007"/>
          </a:xfrm>
          <a:prstGeom prst="rect">
            <a:avLst/>
          </a:prstGeom>
        </p:spPr>
      </p:pic>
      <p:grpSp>
        <p:nvGrpSpPr>
          <p:cNvPr id="27" name="Group 26">
            <a:extLst>
              <a:ext uri="{FF2B5EF4-FFF2-40B4-BE49-F238E27FC236}">
                <a16:creationId xmlns:a16="http://schemas.microsoft.com/office/drawing/2014/main" id="{A9D717DF-EA88-40C7-BEE3-84317FA8EBC6}"/>
              </a:ext>
            </a:extLst>
          </p:cNvPr>
          <p:cNvGrpSpPr/>
          <p:nvPr/>
        </p:nvGrpSpPr>
        <p:grpSpPr>
          <a:xfrm>
            <a:off x="3357776" y="2337174"/>
            <a:ext cx="6219611" cy="1671044"/>
            <a:chOff x="3357776" y="2337174"/>
            <a:chExt cx="6219611" cy="1671044"/>
          </a:xfrm>
        </p:grpSpPr>
        <p:sp>
          <p:nvSpPr>
            <p:cNvPr id="21" name="Oval 20">
              <a:extLst>
                <a:ext uri="{FF2B5EF4-FFF2-40B4-BE49-F238E27FC236}">
                  <a16:creationId xmlns:a16="http://schemas.microsoft.com/office/drawing/2014/main" id="{56FA5C10-224C-455A-8F7B-4CB6A07FBE2A}"/>
                </a:ext>
              </a:extLst>
            </p:cNvPr>
            <p:cNvSpPr/>
            <p:nvPr/>
          </p:nvSpPr>
          <p:spPr>
            <a:xfrm>
              <a:off x="3357776" y="2337174"/>
              <a:ext cx="2650169" cy="513838"/>
            </a:xfrm>
            <a:prstGeom prst="ellipse">
              <a:avLst/>
            </a:prstGeom>
            <a:noFill/>
            <a:ln w="28575">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23" name="TextBox 22">
              <a:extLst>
                <a:ext uri="{FF2B5EF4-FFF2-40B4-BE49-F238E27FC236}">
                  <a16:creationId xmlns:a16="http://schemas.microsoft.com/office/drawing/2014/main" id="{5704F1F2-D18E-4A59-918C-53D141D16F8F}"/>
                </a:ext>
              </a:extLst>
            </p:cNvPr>
            <p:cNvSpPr txBox="1"/>
            <p:nvPr/>
          </p:nvSpPr>
          <p:spPr>
            <a:xfrm>
              <a:off x="3471863" y="3417287"/>
              <a:ext cx="6105524" cy="590931"/>
            </a:xfrm>
            <a:prstGeom prst="rect">
              <a:avLst/>
            </a:prstGeom>
            <a:noFill/>
          </p:spPr>
          <p:txBody>
            <a:bodyPr wrap="square">
              <a:spAutoFit/>
            </a:bodyPr>
            <a:lstStyle/>
            <a:p>
              <a:pPr algn="l">
                <a:lnSpc>
                  <a:spcPct val="90000"/>
                </a:lnSpc>
              </a:pPr>
              <a:r>
                <a:rPr lang="en-US" dirty="0">
                  <a:latin typeface="+mn-lt"/>
                </a:rPr>
                <a:t>Make sure the </a:t>
              </a:r>
              <a:r>
                <a:rPr lang="en-US" dirty="0" err="1">
                  <a:latin typeface="+mn-lt"/>
                </a:rPr>
                <a:t>instprm</a:t>
              </a:r>
              <a:r>
                <a:rPr lang="en-US" dirty="0">
                  <a:latin typeface="+mn-lt"/>
                </a:rPr>
                <a:t> file is correct for your experimental settings – right frame, mode, cycle…</a:t>
              </a:r>
            </a:p>
          </p:txBody>
        </p:sp>
        <p:cxnSp>
          <p:nvCxnSpPr>
            <p:cNvPr id="24" name="Straight Arrow Connector 23">
              <a:extLst>
                <a:ext uri="{FF2B5EF4-FFF2-40B4-BE49-F238E27FC236}">
                  <a16:creationId xmlns:a16="http://schemas.microsoft.com/office/drawing/2014/main" id="{C69D7F3D-3607-4D9C-BD25-E5D490F49DE6}"/>
                </a:ext>
              </a:extLst>
            </p:cNvPr>
            <p:cNvCxnSpPr>
              <a:cxnSpLocks/>
              <a:stCxn id="23" idx="0"/>
              <a:endCxn id="21" idx="4"/>
            </p:cNvCxnSpPr>
            <p:nvPr/>
          </p:nvCxnSpPr>
          <p:spPr>
            <a:xfrm flipH="1" flipV="1">
              <a:off x="4682861" y="2851012"/>
              <a:ext cx="1841764" cy="566275"/>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sp>
        <p:nvSpPr>
          <p:cNvPr id="28" name="Oval 27">
            <a:extLst>
              <a:ext uri="{FF2B5EF4-FFF2-40B4-BE49-F238E27FC236}">
                <a16:creationId xmlns:a16="http://schemas.microsoft.com/office/drawing/2014/main" id="{DF2088A3-3746-40A7-A502-BFCBF35D69E4}"/>
              </a:ext>
            </a:extLst>
          </p:cNvPr>
          <p:cNvSpPr/>
          <p:nvPr/>
        </p:nvSpPr>
        <p:spPr>
          <a:xfrm>
            <a:off x="8313869" y="5281911"/>
            <a:ext cx="1023699" cy="513838"/>
          </a:xfrm>
          <a:prstGeom prst="ellipse">
            <a:avLst/>
          </a:prstGeom>
          <a:noFill/>
          <a:ln w="28575">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894534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5B586-9CC2-40C8-9A48-82C51C4987B7}"/>
              </a:ext>
            </a:extLst>
          </p:cNvPr>
          <p:cNvSpPr>
            <a:spLocks noGrp="1"/>
          </p:cNvSpPr>
          <p:nvPr>
            <p:ph type="title"/>
          </p:nvPr>
        </p:nvSpPr>
        <p:spPr/>
        <p:txBody>
          <a:bodyPr/>
          <a:lstStyle/>
          <a:p>
            <a:r>
              <a:rPr lang="en-US" dirty="0"/>
              <a:t>Data loaded</a:t>
            </a:r>
          </a:p>
        </p:txBody>
      </p:sp>
      <p:pic>
        <p:nvPicPr>
          <p:cNvPr id="7" name="Picture 6">
            <a:extLst>
              <a:ext uri="{FF2B5EF4-FFF2-40B4-BE49-F238E27FC236}">
                <a16:creationId xmlns:a16="http://schemas.microsoft.com/office/drawing/2014/main" id="{DF97F4B9-9F4B-0EC1-A23E-93ED171A4096}"/>
              </a:ext>
            </a:extLst>
          </p:cNvPr>
          <p:cNvPicPr>
            <a:picLocks noChangeAspect="1"/>
          </p:cNvPicPr>
          <p:nvPr/>
        </p:nvPicPr>
        <p:blipFill rotWithShape="1">
          <a:blip r:embed="rId2">
            <a:extLst>
              <a:ext uri="{28A0092B-C50C-407E-A947-70E740481C1C}">
                <a14:useLocalDpi xmlns:a14="http://schemas.microsoft.com/office/drawing/2010/main" val="0"/>
              </a:ext>
            </a:extLst>
          </a:blip>
          <a:srcRect l="-146" r="-42"/>
          <a:stretch/>
        </p:blipFill>
        <p:spPr>
          <a:xfrm>
            <a:off x="866775" y="1466849"/>
            <a:ext cx="10833422" cy="4439437"/>
          </a:xfrm>
          <a:prstGeom prst="rect">
            <a:avLst/>
          </a:prstGeom>
        </p:spPr>
      </p:pic>
      <p:grpSp>
        <p:nvGrpSpPr>
          <p:cNvPr id="28" name="Group 27">
            <a:extLst>
              <a:ext uri="{FF2B5EF4-FFF2-40B4-BE49-F238E27FC236}">
                <a16:creationId xmlns:a16="http://schemas.microsoft.com/office/drawing/2014/main" id="{DC3D71B8-E673-4CC3-B491-DC9D0ADF45E2}"/>
              </a:ext>
            </a:extLst>
          </p:cNvPr>
          <p:cNvGrpSpPr/>
          <p:nvPr/>
        </p:nvGrpSpPr>
        <p:grpSpPr>
          <a:xfrm>
            <a:off x="866775" y="203835"/>
            <a:ext cx="8243582" cy="3020346"/>
            <a:chOff x="866775" y="203835"/>
            <a:chExt cx="8243582" cy="3020346"/>
          </a:xfrm>
        </p:grpSpPr>
        <p:sp>
          <p:nvSpPr>
            <p:cNvPr id="4" name="TextBox 3">
              <a:extLst>
                <a:ext uri="{FF2B5EF4-FFF2-40B4-BE49-F238E27FC236}">
                  <a16:creationId xmlns:a16="http://schemas.microsoft.com/office/drawing/2014/main" id="{4041A292-C24A-461C-AEA6-BB828504E265}"/>
                </a:ext>
              </a:extLst>
            </p:cNvPr>
            <p:cNvSpPr txBox="1"/>
            <p:nvPr/>
          </p:nvSpPr>
          <p:spPr>
            <a:xfrm>
              <a:off x="4662605" y="203835"/>
              <a:ext cx="4447752" cy="590931"/>
            </a:xfrm>
            <a:prstGeom prst="rect">
              <a:avLst/>
            </a:prstGeom>
            <a:noFill/>
          </p:spPr>
          <p:txBody>
            <a:bodyPr wrap="square" rtlCol="0">
              <a:spAutoFit/>
            </a:bodyPr>
            <a:lstStyle/>
            <a:p>
              <a:pPr algn="l">
                <a:lnSpc>
                  <a:spcPct val="90000"/>
                </a:lnSpc>
              </a:pPr>
              <a:r>
                <a:rPr lang="en-US" dirty="0">
                  <a:latin typeface="+mn-lt"/>
                </a:rPr>
                <a:t>Now we have three patterns open, let’s look at them </a:t>
              </a:r>
            </a:p>
          </p:txBody>
        </p:sp>
        <p:sp>
          <p:nvSpPr>
            <p:cNvPr id="5" name="Oval 4">
              <a:extLst>
                <a:ext uri="{FF2B5EF4-FFF2-40B4-BE49-F238E27FC236}">
                  <a16:creationId xmlns:a16="http://schemas.microsoft.com/office/drawing/2014/main" id="{89FD6710-53AE-4F29-B1FE-51E9417B5037}"/>
                </a:ext>
              </a:extLst>
            </p:cNvPr>
            <p:cNvSpPr/>
            <p:nvPr/>
          </p:nvSpPr>
          <p:spPr>
            <a:xfrm>
              <a:off x="866775" y="2380821"/>
              <a:ext cx="1590675" cy="843360"/>
            </a:xfrm>
            <a:prstGeom prst="ellipse">
              <a:avLst/>
            </a:prstGeom>
            <a:noFill/>
            <a:ln w="28575">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6" name="Straight Arrow Connector 5">
              <a:extLst>
                <a:ext uri="{FF2B5EF4-FFF2-40B4-BE49-F238E27FC236}">
                  <a16:creationId xmlns:a16="http://schemas.microsoft.com/office/drawing/2014/main" id="{9FF4DFE2-E731-4554-8130-CC0BF5FBAA1E}"/>
                </a:ext>
              </a:extLst>
            </p:cNvPr>
            <p:cNvCxnSpPr>
              <a:cxnSpLocks/>
              <a:stCxn id="4" idx="2"/>
              <a:endCxn id="5" idx="0"/>
            </p:cNvCxnSpPr>
            <p:nvPr/>
          </p:nvCxnSpPr>
          <p:spPr>
            <a:xfrm flipH="1">
              <a:off x="1662113" y="794766"/>
              <a:ext cx="5224368" cy="1586055"/>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6A9BF9E4-09A0-4150-83B3-8C3BB31000EC}"/>
              </a:ext>
            </a:extLst>
          </p:cNvPr>
          <p:cNvGrpSpPr/>
          <p:nvPr/>
        </p:nvGrpSpPr>
        <p:grpSpPr>
          <a:xfrm>
            <a:off x="3371850" y="5358130"/>
            <a:ext cx="6057899" cy="1495679"/>
            <a:chOff x="3371850" y="5358130"/>
            <a:chExt cx="6057899" cy="1495679"/>
          </a:xfrm>
        </p:grpSpPr>
        <p:sp>
          <p:nvSpPr>
            <p:cNvPr id="10" name="TextBox 9">
              <a:extLst>
                <a:ext uri="{FF2B5EF4-FFF2-40B4-BE49-F238E27FC236}">
                  <a16:creationId xmlns:a16="http://schemas.microsoft.com/office/drawing/2014/main" id="{A3E7B99D-30CB-4339-93D6-C02A1BA43AF6}"/>
                </a:ext>
              </a:extLst>
            </p:cNvPr>
            <p:cNvSpPr txBox="1"/>
            <p:nvPr/>
          </p:nvSpPr>
          <p:spPr>
            <a:xfrm>
              <a:off x="3371850" y="6013579"/>
              <a:ext cx="6057899" cy="840230"/>
            </a:xfrm>
            <a:prstGeom prst="rect">
              <a:avLst/>
            </a:prstGeom>
            <a:noFill/>
          </p:spPr>
          <p:txBody>
            <a:bodyPr wrap="square" rtlCol="0">
              <a:spAutoFit/>
            </a:bodyPr>
            <a:lstStyle/>
            <a:p>
              <a:pPr algn="l">
                <a:lnSpc>
                  <a:spcPct val="90000"/>
                </a:lnSpc>
              </a:pPr>
              <a:r>
                <a:rPr lang="en-US" dirty="0">
                  <a:latin typeface="+mn-lt"/>
                </a:rPr>
                <a:t>Eith</a:t>
              </a:r>
              <a:r>
                <a:rPr lang="en-US" dirty="0"/>
                <a:t>er click on ‘K’ and look for multiplot or select the plotting window and hit the ‘m’ key on your keyboard. Let’s also hit ‘t’ while we’re at it to get it into d-spacing</a:t>
              </a:r>
              <a:endParaRPr lang="en-US" dirty="0">
                <a:latin typeface="+mn-lt"/>
              </a:endParaRPr>
            </a:p>
          </p:txBody>
        </p:sp>
        <p:sp>
          <p:nvSpPr>
            <p:cNvPr id="11" name="Oval 10">
              <a:extLst>
                <a:ext uri="{FF2B5EF4-FFF2-40B4-BE49-F238E27FC236}">
                  <a16:creationId xmlns:a16="http://schemas.microsoft.com/office/drawing/2014/main" id="{ABB96664-5ECA-417C-960A-36D3FF047B8E}"/>
                </a:ext>
              </a:extLst>
            </p:cNvPr>
            <p:cNvSpPr/>
            <p:nvPr/>
          </p:nvSpPr>
          <p:spPr>
            <a:xfrm>
              <a:off x="8115300" y="5358130"/>
              <a:ext cx="571500" cy="442596"/>
            </a:xfrm>
            <a:prstGeom prst="ellipse">
              <a:avLst/>
            </a:prstGeom>
            <a:noFill/>
            <a:ln w="28575">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2" name="Straight Arrow Connector 11">
              <a:extLst>
                <a:ext uri="{FF2B5EF4-FFF2-40B4-BE49-F238E27FC236}">
                  <a16:creationId xmlns:a16="http://schemas.microsoft.com/office/drawing/2014/main" id="{4ADBF898-3214-4D0D-AE95-EA96947A01E3}"/>
                </a:ext>
              </a:extLst>
            </p:cNvPr>
            <p:cNvCxnSpPr>
              <a:cxnSpLocks/>
              <a:stCxn id="10" idx="0"/>
              <a:endCxn id="11" idx="2"/>
            </p:cNvCxnSpPr>
            <p:nvPr/>
          </p:nvCxnSpPr>
          <p:spPr>
            <a:xfrm flipV="1">
              <a:off x="6400800" y="5579428"/>
              <a:ext cx="1714500" cy="434151"/>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9105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5B586-9CC2-40C8-9A48-82C51C4987B7}"/>
              </a:ext>
            </a:extLst>
          </p:cNvPr>
          <p:cNvSpPr>
            <a:spLocks noGrp="1"/>
          </p:cNvSpPr>
          <p:nvPr>
            <p:ph type="title"/>
          </p:nvPr>
        </p:nvSpPr>
        <p:spPr/>
        <p:txBody>
          <a:bodyPr/>
          <a:lstStyle/>
          <a:p>
            <a:r>
              <a:rPr lang="en-US" dirty="0"/>
              <a:t>Comparing patterns</a:t>
            </a:r>
          </a:p>
        </p:txBody>
      </p:sp>
      <p:pic>
        <p:nvPicPr>
          <p:cNvPr id="7" name="Picture 6">
            <a:extLst>
              <a:ext uri="{FF2B5EF4-FFF2-40B4-BE49-F238E27FC236}">
                <a16:creationId xmlns:a16="http://schemas.microsoft.com/office/drawing/2014/main" id="{DF97F4B9-9F4B-0EC1-A23E-93ED171A4096}"/>
              </a:ext>
            </a:extLst>
          </p:cNvPr>
          <p:cNvPicPr>
            <a:picLocks noChangeAspect="1"/>
          </p:cNvPicPr>
          <p:nvPr/>
        </p:nvPicPr>
        <p:blipFill rotWithShape="1">
          <a:blip r:embed="rId2">
            <a:extLst>
              <a:ext uri="{28A0092B-C50C-407E-A947-70E740481C1C}">
                <a14:useLocalDpi xmlns:a14="http://schemas.microsoft.com/office/drawing/2010/main" val="0"/>
              </a:ext>
            </a:extLst>
          </a:blip>
          <a:srcRect l="-163" r="-219"/>
          <a:stretch/>
        </p:blipFill>
        <p:spPr>
          <a:xfrm>
            <a:off x="866775" y="1241177"/>
            <a:ext cx="10839449" cy="4890782"/>
          </a:xfrm>
          <a:prstGeom prst="rect">
            <a:avLst/>
          </a:prstGeom>
        </p:spPr>
      </p:pic>
      <p:grpSp>
        <p:nvGrpSpPr>
          <p:cNvPr id="27" name="Group 26">
            <a:extLst>
              <a:ext uri="{FF2B5EF4-FFF2-40B4-BE49-F238E27FC236}">
                <a16:creationId xmlns:a16="http://schemas.microsoft.com/office/drawing/2014/main" id="{6A9BF9E4-09A0-4150-83B3-8C3BB31000EC}"/>
              </a:ext>
            </a:extLst>
          </p:cNvPr>
          <p:cNvGrpSpPr/>
          <p:nvPr/>
        </p:nvGrpSpPr>
        <p:grpSpPr>
          <a:xfrm>
            <a:off x="3924300" y="3266453"/>
            <a:ext cx="4171950" cy="2705723"/>
            <a:chOff x="4514850" y="3095003"/>
            <a:chExt cx="4171950" cy="2705723"/>
          </a:xfrm>
        </p:grpSpPr>
        <p:sp>
          <p:nvSpPr>
            <p:cNvPr id="10" name="TextBox 9">
              <a:extLst>
                <a:ext uri="{FF2B5EF4-FFF2-40B4-BE49-F238E27FC236}">
                  <a16:creationId xmlns:a16="http://schemas.microsoft.com/office/drawing/2014/main" id="{A3E7B99D-30CB-4339-93D6-C02A1BA43AF6}"/>
                </a:ext>
              </a:extLst>
            </p:cNvPr>
            <p:cNvSpPr txBox="1"/>
            <p:nvPr/>
          </p:nvSpPr>
          <p:spPr>
            <a:xfrm>
              <a:off x="4514850" y="3095003"/>
              <a:ext cx="2495550" cy="341632"/>
            </a:xfrm>
            <a:prstGeom prst="rect">
              <a:avLst/>
            </a:prstGeom>
            <a:noFill/>
          </p:spPr>
          <p:txBody>
            <a:bodyPr wrap="square" rtlCol="0">
              <a:spAutoFit/>
            </a:bodyPr>
            <a:lstStyle/>
            <a:p>
              <a:pPr algn="l">
                <a:lnSpc>
                  <a:spcPct val="90000"/>
                </a:lnSpc>
              </a:pPr>
              <a:r>
                <a:rPr lang="en-US" dirty="0">
                  <a:latin typeface="+mn-lt"/>
                </a:rPr>
                <a:t>Now zoom in</a:t>
              </a:r>
            </a:p>
          </p:txBody>
        </p:sp>
        <p:sp>
          <p:nvSpPr>
            <p:cNvPr id="11" name="Oval 10">
              <a:extLst>
                <a:ext uri="{FF2B5EF4-FFF2-40B4-BE49-F238E27FC236}">
                  <a16:creationId xmlns:a16="http://schemas.microsoft.com/office/drawing/2014/main" id="{ABB96664-5ECA-417C-960A-36D3FF047B8E}"/>
                </a:ext>
              </a:extLst>
            </p:cNvPr>
            <p:cNvSpPr/>
            <p:nvPr/>
          </p:nvSpPr>
          <p:spPr>
            <a:xfrm>
              <a:off x="8115300" y="5358130"/>
              <a:ext cx="571500" cy="442596"/>
            </a:xfrm>
            <a:prstGeom prst="ellipse">
              <a:avLst/>
            </a:prstGeom>
            <a:noFill/>
            <a:ln w="28575">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2" name="Straight Arrow Connector 11">
              <a:extLst>
                <a:ext uri="{FF2B5EF4-FFF2-40B4-BE49-F238E27FC236}">
                  <a16:creationId xmlns:a16="http://schemas.microsoft.com/office/drawing/2014/main" id="{4ADBF898-3214-4D0D-AE95-EA96947A01E3}"/>
                </a:ext>
              </a:extLst>
            </p:cNvPr>
            <p:cNvCxnSpPr>
              <a:cxnSpLocks/>
              <a:stCxn id="10" idx="2"/>
              <a:endCxn id="11" idx="2"/>
            </p:cNvCxnSpPr>
            <p:nvPr/>
          </p:nvCxnSpPr>
          <p:spPr>
            <a:xfrm>
              <a:off x="5762625" y="3436635"/>
              <a:ext cx="2352675" cy="2142793"/>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pic>
        <p:nvPicPr>
          <p:cNvPr id="34" name="Picture 33">
            <a:extLst>
              <a:ext uri="{FF2B5EF4-FFF2-40B4-BE49-F238E27FC236}">
                <a16:creationId xmlns:a16="http://schemas.microsoft.com/office/drawing/2014/main" id="{5691A31B-F0E4-4D1B-8D72-A1DCBFF8868B}"/>
              </a:ext>
            </a:extLst>
          </p:cNvPr>
          <p:cNvPicPr>
            <a:picLocks noChangeAspect="1"/>
          </p:cNvPicPr>
          <p:nvPr/>
        </p:nvPicPr>
        <p:blipFill>
          <a:blip r:embed="rId3"/>
          <a:stretch>
            <a:fillRect/>
          </a:stretch>
        </p:blipFill>
        <p:spPr>
          <a:xfrm>
            <a:off x="3019426" y="885824"/>
            <a:ext cx="6450938" cy="5715304"/>
          </a:xfrm>
          <a:prstGeom prst="rect">
            <a:avLst/>
          </a:prstGeom>
        </p:spPr>
      </p:pic>
      <p:grpSp>
        <p:nvGrpSpPr>
          <p:cNvPr id="35" name="Group 34">
            <a:extLst>
              <a:ext uri="{FF2B5EF4-FFF2-40B4-BE49-F238E27FC236}">
                <a16:creationId xmlns:a16="http://schemas.microsoft.com/office/drawing/2014/main" id="{E0A1FD05-ACF1-49EE-94B9-08F72DCD1BE8}"/>
              </a:ext>
            </a:extLst>
          </p:cNvPr>
          <p:cNvGrpSpPr/>
          <p:nvPr/>
        </p:nvGrpSpPr>
        <p:grpSpPr>
          <a:xfrm>
            <a:off x="6029325" y="1318882"/>
            <a:ext cx="1704975" cy="4297940"/>
            <a:chOff x="6029325" y="1318882"/>
            <a:chExt cx="1704975" cy="4297940"/>
          </a:xfrm>
        </p:grpSpPr>
        <p:sp>
          <p:nvSpPr>
            <p:cNvPr id="36" name="Oval 35">
              <a:extLst>
                <a:ext uri="{FF2B5EF4-FFF2-40B4-BE49-F238E27FC236}">
                  <a16:creationId xmlns:a16="http://schemas.microsoft.com/office/drawing/2014/main" id="{D161BD0C-297E-4FBC-8E0A-9060554D4B88}"/>
                </a:ext>
              </a:extLst>
            </p:cNvPr>
            <p:cNvSpPr/>
            <p:nvPr/>
          </p:nvSpPr>
          <p:spPr>
            <a:xfrm>
              <a:off x="6096000" y="2478391"/>
              <a:ext cx="1114426" cy="3138431"/>
            </a:xfrm>
            <a:prstGeom prst="ellipse">
              <a:avLst/>
            </a:prstGeom>
            <a:noFill/>
            <a:ln w="28575">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37" name="TextBox 36">
              <a:extLst>
                <a:ext uri="{FF2B5EF4-FFF2-40B4-BE49-F238E27FC236}">
                  <a16:creationId xmlns:a16="http://schemas.microsoft.com/office/drawing/2014/main" id="{84CCB0EC-11D6-4AB4-9351-698A6CDF9237}"/>
                </a:ext>
              </a:extLst>
            </p:cNvPr>
            <p:cNvSpPr txBox="1"/>
            <p:nvPr/>
          </p:nvSpPr>
          <p:spPr>
            <a:xfrm>
              <a:off x="6029325" y="1318882"/>
              <a:ext cx="1704975" cy="341632"/>
            </a:xfrm>
            <a:prstGeom prst="rect">
              <a:avLst/>
            </a:prstGeom>
            <a:noFill/>
          </p:spPr>
          <p:txBody>
            <a:bodyPr wrap="square">
              <a:spAutoFit/>
            </a:bodyPr>
            <a:lstStyle/>
            <a:p>
              <a:pPr algn="l">
                <a:lnSpc>
                  <a:spcPct val="90000"/>
                </a:lnSpc>
              </a:pPr>
              <a:r>
                <a:rPr lang="en-US" dirty="0">
                  <a:latin typeface="+mn-lt"/>
                </a:rPr>
                <a:t>New peaks!</a:t>
              </a:r>
            </a:p>
          </p:txBody>
        </p:sp>
        <p:cxnSp>
          <p:nvCxnSpPr>
            <p:cNvPr id="38" name="Straight Arrow Connector 37">
              <a:extLst>
                <a:ext uri="{FF2B5EF4-FFF2-40B4-BE49-F238E27FC236}">
                  <a16:creationId xmlns:a16="http://schemas.microsoft.com/office/drawing/2014/main" id="{22A68A49-5C61-4E9F-A94F-2895334F27FA}"/>
                </a:ext>
              </a:extLst>
            </p:cNvPr>
            <p:cNvCxnSpPr>
              <a:cxnSpLocks/>
              <a:stCxn id="37" idx="2"/>
              <a:endCxn id="36" idx="0"/>
            </p:cNvCxnSpPr>
            <p:nvPr/>
          </p:nvCxnSpPr>
          <p:spPr>
            <a:xfrm flipH="1">
              <a:off x="6653213" y="1660514"/>
              <a:ext cx="228600" cy="817877"/>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sp>
        <p:nvSpPr>
          <p:cNvPr id="51" name="TextBox 50">
            <a:extLst>
              <a:ext uri="{FF2B5EF4-FFF2-40B4-BE49-F238E27FC236}">
                <a16:creationId xmlns:a16="http://schemas.microsoft.com/office/drawing/2014/main" id="{5F0D9C24-0959-4B76-B1F9-98B8C813AAB9}"/>
              </a:ext>
            </a:extLst>
          </p:cNvPr>
          <p:cNvSpPr txBox="1"/>
          <p:nvPr/>
        </p:nvSpPr>
        <p:spPr>
          <a:xfrm>
            <a:off x="8172777" y="115644"/>
            <a:ext cx="3589456" cy="1338828"/>
          </a:xfrm>
          <a:prstGeom prst="rect">
            <a:avLst/>
          </a:prstGeom>
          <a:solidFill>
            <a:srgbClr val="FFFFFF">
              <a:alpha val="80000"/>
            </a:srgbClr>
          </a:solidFill>
          <a:ln>
            <a:solidFill>
              <a:schemeClr val="tx1"/>
            </a:solidFill>
          </a:ln>
        </p:spPr>
        <p:txBody>
          <a:bodyPr wrap="square" rtlCol="0">
            <a:spAutoFit/>
          </a:bodyPr>
          <a:lstStyle/>
          <a:p>
            <a:pPr algn="ctr">
              <a:lnSpc>
                <a:spcPct val="90000"/>
              </a:lnSpc>
            </a:pPr>
            <a:endParaRPr lang="en-US" dirty="0"/>
          </a:p>
          <a:p>
            <a:pPr algn="ctr">
              <a:lnSpc>
                <a:spcPct val="90000"/>
              </a:lnSpc>
            </a:pPr>
            <a:r>
              <a:rPr lang="en-US" dirty="0"/>
              <a:t>We’ll start with the 30 K nuclear fit then try to get a magnetic model for 8 K</a:t>
            </a:r>
          </a:p>
          <a:p>
            <a:pPr algn="ctr">
              <a:lnSpc>
                <a:spcPct val="90000"/>
              </a:lnSpc>
            </a:pPr>
            <a:endParaRPr lang="en-US" dirty="0">
              <a:latin typeface="+mn-lt"/>
            </a:endParaRPr>
          </a:p>
        </p:txBody>
      </p:sp>
      <p:grpSp>
        <p:nvGrpSpPr>
          <p:cNvPr id="52" name="Group 51">
            <a:extLst>
              <a:ext uri="{FF2B5EF4-FFF2-40B4-BE49-F238E27FC236}">
                <a16:creationId xmlns:a16="http://schemas.microsoft.com/office/drawing/2014/main" id="{7E9D759A-D3B5-42F9-8D19-4801DE718623}"/>
              </a:ext>
            </a:extLst>
          </p:cNvPr>
          <p:cNvGrpSpPr/>
          <p:nvPr/>
        </p:nvGrpSpPr>
        <p:grpSpPr>
          <a:xfrm>
            <a:off x="7677151" y="2351523"/>
            <a:ext cx="1497939" cy="3399355"/>
            <a:chOff x="5383874" y="2057257"/>
            <a:chExt cx="1497939" cy="3399355"/>
          </a:xfrm>
        </p:grpSpPr>
        <p:sp>
          <p:nvSpPr>
            <p:cNvPr id="53" name="Oval 52">
              <a:extLst>
                <a:ext uri="{FF2B5EF4-FFF2-40B4-BE49-F238E27FC236}">
                  <a16:creationId xmlns:a16="http://schemas.microsoft.com/office/drawing/2014/main" id="{158960AE-8F5A-4398-8459-7790D9DED635}"/>
                </a:ext>
              </a:extLst>
            </p:cNvPr>
            <p:cNvSpPr/>
            <p:nvPr/>
          </p:nvSpPr>
          <p:spPr>
            <a:xfrm>
              <a:off x="6310313" y="4830184"/>
              <a:ext cx="571500" cy="626428"/>
            </a:xfrm>
            <a:prstGeom prst="ellipse">
              <a:avLst/>
            </a:prstGeom>
            <a:noFill/>
            <a:ln w="28575">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54" name="TextBox 53">
              <a:extLst>
                <a:ext uri="{FF2B5EF4-FFF2-40B4-BE49-F238E27FC236}">
                  <a16:creationId xmlns:a16="http://schemas.microsoft.com/office/drawing/2014/main" id="{12A55D01-AA03-47CD-9C23-E0909A68F675}"/>
                </a:ext>
              </a:extLst>
            </p:cNvPr>
            <p:cNvSpPr txBox="1"/>
            <p:nvPr/>
          </p:nvSpPr>
          <p:spPr>
            <a:xfrm>
              <a:off x="5383874" y="2057257"/>
              <a:ext cx="1357313" cy="590931"/>
            </a:xfrm>
            <a:prstGeom prst="rect">
              <a:avLst/>
            </a:prstGeom>
            <a:noFill/>
          </p:spPr>
          <p:txBody>
            <a:bodyPr wrap="square">
              <a:spAutoFit/>
            </a:bodyPr>
            <a:lstStyle/>
            <a:p>
              <a:pPr algn="l">
                <a:lnSpc>
                  <a:spcPct val="90000"/>
                </a:lnSpc>
              </a:pPr>
              <a:r>
                <a:rPr lang="en-US" dirty="0">
                  <a:latin typeface="+mn-lt"/>
                </a:rPr>
                <a:t>No peaks above 14 Å</a:t>
              </a:r>
            </a:p>
          </p:txBody>
        </p:sp>
        <p:cxnSp>
          <p:nvCxnSpPr>
            <p:cNvPr id="55" name="Straight Arrow Connector 54">
              <a:extLst>
                <a:ext uri="{FF2B5EF4-FFF2-40B4-BE49-F238E27FC236}">
                  <a16:creationId xmlns:a16="http://schemas.microsoft.com/office/drawing/2014/main" id="{1D2F1949-8E84-46B7-99C4-E418C4F03FAB}"/>
                </a:ext>
              </a:extLst>
            </p:cNvPr>
            <p:cNvCxnSpPr>
              <a:cxnSpLocks/>
              <a:stCxn id="54" idx="2"/>
              <a:endCxn id="53" idx="0"/>
            </p:cNvCxnSpPr>
            <p:nvPr/>
          </p:nvCxnSpPr>
          <p:spPr>
            <a:xfrm>
              <a:off x="6062531" y="2648188"/>
              <a:ext cx="533532" cy="2181996"/>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2369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8E2C5-C7CE-4AAA-876E-70B18EB646AD}"/>
              </a:ext>
            </a:extLst>
          </p:cNvPr>
          <p:cNvSpPr>
            <a:spLocks noGrp="1"/>
          </p:cNvSpPr>
          <p:nvPr>
            <p:ph type="title"/>
          </p:nvPr>
        </p:nvSpPr>
        <p:spPr/>
        <p:txBody>
          <a:bodyPr/>
          <a:lstStyle/>
          <a:p>
            <a:r>
              <a:rPr lang="en-US" dirty="0"/>
              <a:t>30 K Nuclear fit</a:t>
            </a:r>
          </a:p>
        </p:txBody>
      </p:sp>
      <p:pic>
        <p:nvPicPr>
          <p:cNvPr id="5" name="Picture 4">
            <a:extLst>
              <a:ext uri="{FF2B5EF4-FFF2-40B4-BE49-F238E27FC236}">
                <a16:creationId xmlns:a16="http://schemas.microsoft.com/office/drawing/2014/main" id="{CF5C58A7-D37B-4C70-80CB-2B577141363D}"/>
              </a:ext>
            </a:extLst>
          </p:cNvPr>
          <p:cNvPicPr>
            <a:picLocks noChangeAspect="1"/>
          </p:cNvPicPr>
          <p:nvPr/>
        </p:nvPicPr>
        <p:blipFill>
          <a:blip r:embed="rId2"/>
          <a:stretch>
            <a:fillRect/>
          </a:stretch>
        </p:blipFill>
        <p:spPr>
          <a:xfrm>
            <a:off x="914400" y="1638024"/>
            <a:ext cx="10363199" cy="4233854"/>
          </a:xfrm>
          <a:prstGeom prst="rect">
            <a:avLst/>
          </a:prstGeom>
        </p:spPr>
      </p:pic>
      <p:sp>
        <p:nvSpPr>
          <p:cNvPr id="6" name="TextBox 5">
            <a:extLst>
              <a:ext uri="{FF2B5EF4-FFF2-40B4-BE49-F238E27FC236}">
                <a16:creationId xmlns:a16="http://schemas.microsoft.com/office/drawing/2014/main" id="{88282028-39A1-4F28-A601-56C1931799BB}"/>
              </a:ext>
            </a:extLst>
          </p:cNvPr>
          <p:cNvSpPr txBox="1"/>
          <p:nvPr/>
        </p:nvSpPr>
        <p:spPr>
          <a:xfrm>
            <a:off x="8872537" y="3754951"/>
            <a:ext cx="1614488" cy="590931"/>
          </a:xfrm>
          <a:prstGeom prst="rect">
            <a:avLst/>
          </a:prstGeom>
          <a:noFill/>
        </p:spPr>
        <p:txBody>
          <a:bodyPr wrap="square">
            <a:spAutoFit/>
          </a:bodyPr>
          <a:lstStyle/>
          <a:p>
            <a:pPr algn="l">
              <a:lnSpc>
                <a:spcPct val="90000"/>
              </a:lnSpc>
            </a:pPr>
            <a:r>
              <a:rPr lang="en-US" sz="1200" dirty="0">
                <a:latin typeface="+mn-lt"/>
              </a:rPr>
              <a:t>Hit ‘m’ on the plotting window to toggle multiplot off</a:t>
            </a:r>
          </a:p>
        </p:txBody>
      </p:sp>
      <p:sp>
        <p:nvSpPr>
          <p:cNvPr id="7" name="TextBox 6">
            <a:extLst>
              <a:ext uri="{FF2B5EF4-FFF2-40B4-BE49-F238E27FC236}">
                <a16:creationId xmlns:a16="http://schemas.microsoft.com/office/drawing/2014/main" id="{C0806049-A711-48CA-A35C-05F59F03737E}"/>
              </a:ext>
            </a:extLst>
          </p:cNvPr>
          <p:cNvSpPr txBox="1"/>
          <p:nvPr/>
        </p:nvSpPr>
        <p:spPr>
          <a:xfrm>
            <a:off x="3357563" y="5992749"/>
            <a:ext cx="6105524" cy="590931"/>
          </a:xfrm>
          <a:prstGeom prst="rect">
            <a:avLst/>
          </a:prstGeom>
          <a:noFill/>
        </p:spPr>
        <p:txBody>
          <a:bodyPr wrap="square">
            <a:spAutoFit/>
          </a:bodyPr>
          <a:lstStyle/>
          <a:p>
            <a:pPr algn="l">
              <a:lnSpc>
                <a:spcPct val="90000"/>
              </a:lnSpc>
            </a:pPr>
            <a:r>
              <a:rPr lang="en-US" dirty="0">
                <a:latin typeface="+mn-lt"/>
              </a:rPr>
              <a:t>Now we could clean up and remove the lower temp files, or leave them in – either way works. </a:t>
            </a:r>
          </a:p>
        </p:txBody>
      </p:sp>
      <p:pic>
        <p:nvPicPr>
          <p:cNvPr id="9" name="Picture 8">
            <a:extLst>
              <a:ext uri="{FF2B5EF4-FFF2-40B4-BE49-F238E27FC236}">
                <a16:creationId xmlns:a16="http://schemas.microsoft.com/office/drawing/2014/main" id="{CA982A20-58E4-4579-8E55-2B2A68637921}"/>
              </a:ext>
            </a:extLst>
          </p:cNvPr>
          <p:cNvPicPr>
            <a:picLocks noChangeAspect="1"/>
          </p:cNvPicPr>
          <p:nvPr/>
        </p:nvPicPr>
        <p:blipFill>
          <a:blip r:embed="rId3"/>
          <a:stretch>
            <a:fillRect/>
          </a:stretch>
        </p:blipFill>
        <p:spPr>
          <a:xfrm>
            <a:off x="429767" y="1403953"/>
            <a:ext cx="6253786" cy="4701995"/>
          </a:xfrm>
          <a:prstGeom prst="rect">
            <a:avLst/>
          </a:prstGeom>
        </p:spPr>
      </p:pic>
      <p:grpSp>
        <p:nvGrpSpPr>
          <p:cNvPr id="14" name="Group 13">
            <a:extLst>
              <a:ext uri="{FF2B5EF4-FFF2-40B4-BE49-F238E27FC236}">
                <a16:creationId xmlns:a16="http://schemas.microsoft.com/office/drawing/2014/main" id="{625DD543-6789-43A7-8B81-B9C2DD6D9536}"/>
              </a:ext>
            </a:extLst>
          </p:cNvPr>
          <p:cNvGrpSpPr/>
          <p:nvPr/>
        </p:nvGrpSpPr>
        <p:grpSpPr>
          <a:xfrm>
            <a:off x="619125" y="1517153"/>
            <a:ext cx="1238250" cy="1365830"/>
            <a:chOff x="619125" y="1517153"/>
            <a:chExt cx="1238250" cy="1365830"/>
          </a:xfrm>
        </p:grpSpPr>
        <p:sp>
          <p:nvSpPr>
            <p:cNvPr id="10" name="Oval 9">
              <a:extLst>
                <a:ext uri="{FF2B5EF4-FFF2-40B4-BE49-F238E27FC236}">
                  <a16:creationId xmlns:a16="http://schemas.microsoft.com/office/drawing/2014/main" id="{AA4A1724-73A9-4B93-AD63-DDF9635E760A}"/>
                </a:ext>
              </a:extLst>
            </p:cNvPr>
            <p:cNvSpPr/>
            <p:nvPr/>
          </p:nvSpPr>
          <p:spPr>
            <a:xfrm>
              <a:off x="619125" y="1517153"/>
              <a:ext cx="371475"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1" name="Straight Arrow Connector 10">
              <a:extLst>
                <a:ext uri="{FF2B5EF4-FFF2-40B4-BE49-F238E27FC236}">
                  <a16:creationId xmlns:a16="http://schemas.microsoft.com/office/drawing/2014/main" id="{D02202F2-1781-4B67-9472-B24B83C82DDF}"/>
                </a:ext>
              </a:extLst>
            </p:cNvPr>
            <p:cNvCxnSpPr>
              <a:cxnSpLocks/>
              <a:stCxn id="10" idx="4"/>
              <a:endCxn id="12" idx="0"/>
            </p:cNvCxnSpPr>
            <p:nvPr/>
          </p:nvCxnSpPr>
          <p:spPr>
            <a:xfrm>
              <a:off x="804863" y="1833756"/>
              <a:ext cx="482758" cy="732624"/>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B66BC162-3A33-488D-86A8-5FF618455255}"/>
                </a:ext>
              </a:extLst>
            </p:cNvPr>
            <p:cNvSpPr/>
            <p:nvPr/>
          </p:nvSpPr>
          <p:spPr>
            <a:xfrm>
              <a:off x="717866" y="2566380"/>
              <a:ext cx="1139509"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grpSp>
        <p:nvGrpSpPr>
          <p:cNvPr id="18" name="Group 17">
            <a:extLst>
              <a:ext uri="{FF2B5EF4-FFF2-40B4-BE49-F238E27FC236}">
                <a16:creationId xmlns:a16="http://schemas.microsoft.com/office/drawing/2014/main" id="{584246ED-BF28-46D4-A63D-17F1AA8AA854}"/>
              </a:ext>
            </a:extLst>
          </p:cNvPr>
          <p:cNvGrpSpPr/>
          <p:nvPr/>
        </p:nvGrpSpPr>
        <p:grpSpPr>
          <a:xfrm>
            <a:off x="2576337" y="2524025"/>
            <a:ext cx="4107216" cy="2695951"/>
            <a:chOff x="2576337" y="2524025"/>
            <a:chExt cx="4107216" cy="2695951"/>
          </a:xfrm>
        </p:grpSpPr>
        <p:pic>
          <p:nvPicPr>
            <p:cNvPr id="16" name="Picture 15">
              <a:extLst>
                <a:ext uri="{FF2B5EF4-FFF2-40B4-BE49-F238E27FC236}">
                  <a16:creationId xmlns:a16="http://schemas.microsoft.com/office/drawing/2014/main" id="{DD500EFC-B58E-4B74-9D86-A6E3BAA8DEF8}"/>
                </a:ext>
              </a:extLst>
            </p:cNvPr>
            <p:cNvPicPr>
              <a:picLocks noChangeAspect="1"/>
            </p:cNvPicPr>
            <p:nvPr/>
          </p:nvPicPr>
          <p:blipFill>
            <a:blip r:embed="rId4"/>
            <a:stretch>
              <a:fillRect/>
            </a:stretch>
          </p:blipFill>
          <p:spPr>
            <a:xfrm>
              <a:off x="2576337" y="2524025"/>
              <a:ext cx="2505425" cy="2695951"/>
            </a:xfrm>
            <a:prstGeom prst="rect">
              <a:avLst/>
            </a:prstGeom>
          </p:spPr>
        </p:pic>
        <p:sp>
          <p:nvSpPr>
            <p:cNvPr id="17" name="TextBox 16">
              <a:extLst>
                <a:ext uri="{FF2B5EF4-FFF2-40B4-BE49-F238E27FC236}">
                  <a16:creationId xmlns:a16="http://schemas.microsoft.com/office/drawing/2014/main" id="{0C2C054B-05E9-47F8-A3F8-8C0F2B314A6D}"/>
                </a:ext>
              </a:extLst>
            </p:cNvPr>
            <p:cNvSpPr txBox="1"/>
            <p:nvPr/>
          </p:nvSpPr>
          <p:spPr>
            <a:xfrm>
              <a:off x="5081762" y="3311745"/>
              <a:ext cx="1601791" cy="1089529"/>
            </a:xfrm>
            <a:prstGeom prst="rect">
              <a:avLst/>
            </a:prstGeom>
            <a:noFill/>
          </p:spPr>
          <p:txBody>
            <a:bodyPr wrap="square">
              <a:spAutoFit/>
            </a:bodyPr>
            <a:lstStyle/>
            <a:p>
              <a:pPr algn="l">
                <a:lnSpc>
                  <a:spcPct val="90000"/>
                </a:lnSpc>
              </a:pPr>
              <a:r>
                <a:rPr lang="en-US" dirty="0">
                  <a:latin typeface="+mn-lt"/>
                </a:rPr>
                <a:t>Select 54500, and 54502 then click okay</a:t>
              </a:r>
            </a:p>
          </p:txBody>
        </p:sp>
      </p:grpSp>
    </p:spTree>
    <p:extLst>
      <p:ext uri="{BB962C8B-B14F-4D97-AF65-F5344CB8AC3E}">
        <p14:creationId xmlns:p14="http://schemas.microsoft.com/office/powerpoint/2010/main" val="293346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8E2C5-C7CE-4AAA-876E-70B18EB646AD}"/>
              </a:ext>
            </a:extLst>
          </p:cNvPr>
          <p:cNvSpPr>
            <a:spLocks noGrp="1"/>
          </p:cNvSpPr>
          <p:nvPr>
            <p:ph type="title"/>
          </p:nvPr>
        </p:nvSpPr>
        <p:spPr/>
        <p:txBody>
          <a:bodyPr/>
          <a:lstStyle/>
          <a:p>
            <a:r>
              <a:rPr lang="en-US" dirty="0"/>
              <a:t>30 K Nuclear fit</a:t>
            </a:r>
          </a:p>
        </p:txBody>
      </p:sp>
      <p:pic>
        <p:nvPicPr>
          <p:cNvPr id="5" name="Picture 4">
            <a:extLst>
              <a:ext uri="{FF2B5EF4-FFF2-40B4-BE49-F238E27FC236}">
                <a16:creationId xmlns:a16="http://schemas.microsoft.com/office/drawing/2014/main" id="{CF5C58A7-D37B-4C70-80CB-2B577141363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14400" y="1643383"/>
            <a:ext cx="10363199" cy="4223136"/>
          </a:xfrm>
          <a:prstGeom prst="rect">
            <a:avLst/>
          </a:prstGeom>
        </p:spPr>
      </p:pic>
      <p:sp>
        <p:nvSpPr>
          <p:cNvPr id="7" name="TextBox 6">
            <a:extLst>
              <a:ext uri="{FF2B5EF4-FFF2-40B4-BE49-F238E27FC236}">
                <a16:creationId xmlns:a16="http://schemas.microsoft.com/office/drawing/2014/main" id="{C0806049-A711-48CA-A35C-05F59F03737E}"/>
              </a:ext>
            </a:extLst>
          </p:cNvPr>
          <p:cNvSpPr txBox="1"/>
          <p:nvPr/>
        </p:nvSpPr>
        <p:spPr>
          <a:xfrm>
            <a:off x="3357563" y="5992749"/>
            <a:ext cx="6105524" cy="590931"/>
          </a:xfrm>
          <a:prstGeom prst="rect">
            <a:avLst/>
          </a:prstGeom>
          <a:noFill/>
        </p:spPr>
        <p:txBody>
          <a:bodyPr wrap="square">
            <a:spAutoFit/>
          </a:bodyPr>
          <a:lstStyle/>
          <a:p>
            <a:pPr algn="l">
              <a:lnSpc>
                <a:spcPct val="90000"/>
              </a:lnSpc>
            </a:pPr>
            <a:r>
              <a:rPr lang="en-US" dirty="0"/>
              <a:t>Next we’ll cut the low count high TOF section since there are no peaks there</a:t>
            </a:r>
            <a:endParaRPr lang="en-US" dirty="0">
              <a:latin typeface="+mn-lt"/>
            </a:endParaRPr>
          </a:p>
        </p:txBody>
      </p:sp>
      <p:sp>
        <p:nvSpPr>
          <p:cNvPr id="15" name="Oval 14">
            <a:extLst>
              <a:ext uri="{FF2B5EF4-FFF2-40B4-BE49-F238E27FC236}">
                <a16:creationId xmlns:a16="http://schemas.microsoft.com/office/drawing/2014/main" id="{2F4EFCFD-5E9E-4EA3-A95F-6FFB39A804F8}"/>
              </a:ext>
            </a:extLst>
          </p:cNvPr>
          <p:cNvSpPr/>
          <p:nvPr/>
        </p:nvSpPr>
        <p:spPr>
          <a:xfrm>
            <a:off x="914400" y="2871180"/>
            <a:ext cx="1139509"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nvGrpSpPr>
          <p:cNvPr id="3" name="Group 2">
            <a:extLst>
              <a:ext uri="{FF2B5EF4-FFF2-40B4-BE49-F238E27FC236}">
                <a16:creationId xmlns:a16="http://schemas.microsoft.com/office/drawing/2014/main" id="{9E78F432-FFFE-4311-8A72-ECEF41FA8ADF}"/>
              </a:ext>
            </a:extLst>
          </p:cNvPr>
          <p:cNvGrpSpPr/>
          <p:nvPr/>
        </p:nvGrpSpPr>
        <p:grpSpPr>
          <a:xfrm>
            <a:off x="3557588" y="2318730"/>
            <a:ext cx="6944996" cy="3053370"/>
            <a:chOff x="3557588" y="2318730"/>
            <a:chExt cx="6944996" cy="3053370"/>
          </a:xfrm>
        </p:grpSpPr>
        <p:sp>
          <p:nvSpPr>
            <p:cNvPr id="19" name="Oval 18">
              <a:extLst>
                <a:ext uri="{FF2B5EF4-FFF2-40B4-BE49-F238E27FC236}">
                  <a16:creationId xmlns:a16="http://schemas.microsoft.com/office/drawing/2014/main" id="{D3D52765-A6AC-4EEF-B30B-49370E11D094}"/>
                </a:ext>
              </a:extLst>
            </p:cNvPr>
            <p:cNvSpPr/>
            <p:nvPr/>
          </p:nvSpPr>
          <p:spPr>
            <a:xfrm>
              <a:off x="4314825" y="2318730"/>
              <a:ext cx="1139509"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20" name="TextBox 19">
              <a:extLst>
                <a:ext uri="{FF2B5EF4-FFF2-40B4-BE49-F238E27FC236}">
                  <a16:creationId xmlns:a16="http://schemas.microsoft.com/office/drawing/2014/main" id="{04BA35BC-39DC-42FA-9BDA-ABCE1BDFE146}"/>
                </a:ext>
              </a:extLst>
            </p:cNvPr>
            <p:cNvSpPr txBox="1"/>
            <p:nvPr/>
          </p:nvSpPr>
          <p:spPr>
            <a:xfrm>
              <a:off x="3557588" y="3659994"/>
              <a:ext cx="2681287" cy="1089529"/>
            </a:xfrm>
            <a:prstGeom prst="rect">
              <a:avLst/>
            </a:prstGeom>
            <a:noFill/>
          </p:spPr>
          <p:txBody>
            <a:bodyPr wrap="square">
              <a:spAutoFit/>
            </a:bodyPr>
            <a:lstStyle/>
            <a:p>
              <a:pPr algn="l">
                <a:lnSpc>
                  <a:spcPct val="90000"/>
                </a:lnSpc>
              </a:pPr>
              <a:r>
                <a:rPr lang="en-US" dirty="0"/>
                <a:t>Either manually enter a number or drag the dotted line on the plotting window</a:t>
              </a:r>
              <a:endParaRPr lang="en-US" dirty="0">
                <a:latin typeface="+mn-lt"/>
              </a:endParaRPr>
            </a:p>
          </p:txBody>
        </p:sp>
        <p:sp>
          <p:nvSpPr>
            <p:cNvPr id="21" name="Oval 20">
              <a:extLst>
                <a:ext uri="{FF2B5EF4-FFF2-40B4-BE49-F238E27FC236}">
                  <a16:creationId xmlns:a16="http://schemas.microsoft.com/office/drawing/2014/main" id="{47AEFE4F-EC53-44A3-99ED-8029C3DB4E39}"/>
                </a:ext>
              </a:extLst>
            </p:cNvPr>
            <p:cNvSpPr/>
            <p:nvPr/>
          </p:nvSpPr>
          <p:spPr>
            <a:xfrm>
              <a:off x="9363075" y="2318730"/>
              <a:ext cx="1139509" cy="3053370"/>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spTree>
    <p:extLst>
      <p:ext uri="{BB962C8B-B14F-4D97-AF65-F5344CB8AC3E}">
        <p14:creationId xmlns:p14="http://schemas.microsoft.com/office/powerpoint/2010/main" val="1883858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2F404-4D28-4537-AF27-86A1EB15610F}"/>
              </a:ext>
            </a:extLst>
          </p:cNvPr>
          <p:cNvSpPr>
            <a:spLocks noGrp="1"/>
          </p:cNvSpPr>
          <p:nvPr>
            <p:ph type="title"/>
          </p:nvPr>
        </p:nvSpPr>
        <p:spPr/>
        <p:txBody>
          <a:bodyPr/>
          <a:lstStyle/>
          <a:p>
            <a:r>
              <a:rPr lang="en-US" dirty="0"/>
              <a:t>Loading a phase</a:t>
            </a:r>
          </a:p>
        </p:txBody>
      </p:sp>
      <p:pic>
        <p:nvPicPr>
          <p:cNvPr id="5" name="Picture 4">
            <a:extLst>
              <a:ext uri="{FF2B5EF4-FFF2-40B4-BE49-F238E27FC236}">
                <a16:creationId xmlns:a16="http://schemas.microsoft.com/office/drawing/2014/main" id="{B43F4876-722D-4166-B5B9-47B12F70EB28}"/>
              </a:ext>
            </a:extLst>
          </p:cNvPr>
          <p:cNvPicPr>
            <a:picLocks noChangeAspect="1"/>
          </p:cNvPicPr>
          <p:nvPr/>
        </p:nvPicPr>
        <p:blipFill>
          <a:blip r:embed="rId2"/>
          <a:stretch>
            <a:fillRect/>
          </a:stretch>
        </p:blipFill>
        <p:spPr>
          <a:xfrm>
            <a:off x="1045761" y="1724025"/>
            <a:ext cx="10527113" cy="4299470"/>
          </a:xfrm>
          <a:prstGeom prst="rect">
            <a:avLst/>
          </a:prstGeom>
        </p:spPr>
      </p:pic>
      <p:grpSp>
        <p:nvGrpSpPr>
          <p:cNvPr id="22" name="Group 21">
            <a:extLst>
              <a:ext uri="{FF2B5EF4-FFF2-40B4-BE49-F238E27FC236}">
                <a16:creationId xmlns:a16="http://schemas.microsoft.com/office/drawing/2014/main" id="{40316F7C-3C24-488A-BEFE-E19A6318A4E3}"/>
              </a:ext>
            </a:extLst>
          </p:cNvPr>
          <p:cNvGrpSpPr/>
          <p:nvPr/>
        </p:nvGrpSpPr>
        <p:grpSpPr>
          <a:xfrm>
            <a:off x="1866900" y="1850529"/>
            <a:ext cx="2531241" cy="1061442"/>
            <a:chOff x="1866900" y="1850529"/>
            <a:chExt cx="2531241" cy="1061442"/>
          </a:xfrm>
        </p:grpSpPr>
        <p:grpSp>
          <p:nvGrpSpPr>
            <p:cNvPr id="6" name="Group 5">
              <a:extLst>
                <a:ext uri="{FF2B5EF4-FFF2-40B4-BE49-F238E27FC236}">
                  <a16:creationId xmlns:a16="http://schemas.microsoft.com/office/drawing/2014/main" id="{063FB0EC-CF38-400E-A21A-8EBD5699D9FC}"/>
                </a:ext>
              </a:extLst>
            </p:cNvPr>
            <p:cNvGrpSpPr/>
            <p:nvPr/>
          </p:nvGrpSpPr>
          <p:grpSpPr>
            <a:xfrm>
              <a:off x="1866900" y="1850529"/>
              <a:ext cx="1139509" cy="532998"/>
              <a:chOff x="619125" y="1517154"/>
              <a:chExt cx="1139509" cy="532998"/>
            </a:xfrm>
          </p:grpSpPr>
          <p:sp>
            <p:nvSpPr>
              <p:cNvPr id="7" name="Oval 6">
                <a:extLst>
                  <a:ext uri="{FF2B5EF4-FFF2-40B4-BE49-F238E27FC236}">
                    <a16:creationId xmlns:a16="http://schemas.microsoft.com/office/drawing/2014/main" id="{FCCD45FD-8107-4A51-9CF4-6F5E437FC267}"/>
                  </a:ext>
                </a:extLst>
              </p:cNvPr>
              <p:cNvSpPr/>
              <p:nvPr/>
            </p:nvSpPr>
            <p:spPr>
              <a:xfrm>
                <a:off x="619125" y="1517154"/>
                <a:ext cx="333375" cy="216396"/>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8" name="Straight Arrow Connector 7">
                <a:extLst>
                  <a:ext uri="{FF2B5EF4-FFF2-40B4-BE49-F238E27FC236}">
                    <a16:creationId xmlns:a16="http://schemas.microsoft.com/office/drawing/2014/main" id="{0EDC7471-911A-4AF0-BE72-C52F3A910F83}"/>
                  </a:ext>
                </a:extLst>
              </p:cNvPr>
              <p:cNvCxnSpPr>
                <a:cxnSpLocks/>
                <a:stCxn id="7" idx="4"/>
                <a:endCxn id="9" idx="0"/>
              </p:cNvCxnSpPr>
              <p:nvPr/>
            </p:nvCxnSpPr>
            <p:spPr>
              <a:xfrm>
                <a:off x="785813" y="1733550"/>
                <a:ext cx="403067" cy="100206"/>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117CC9D2-EF3C-4630-AD03-041BFD40816A}"/>
                  </a:ext>
                </a:extLst>
              </p:cNvPr>
              <p:cNvSpPr/>
              <p:nvPr/>
            </p:nvSpPr>
            <p:spPr>
              <a:xfrm>
                <a:off x="619125" y="1833756"/>
                <a:ext cx="1139509" cy="216396"/>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cxnSp>
          <p:nvCxnSpPr>
            <p:cNvPr id="17" name="Straight Arrow Connector 16">
              <a:extLst>
                <a:ext uri="{FF2B5EF4-FFF2-40B4-BE49-F238E27FC236}">
                  <a16:creationId xmlns:a16="http://schemas.microsoft.com/office/drawing/2014/main" id="{DEFB7FCA-3744-430D-91A4-50CAC8DA60C5}"/>
                </a:ext>
              </a:extLst>
            </p:cNvPr>
            <p:cNvCxnSpPr>
              <a:cxnSpLocks/>
              <a:stCxn id="9" idx="5"/>
              <a:endCxn id="20" idx="1"/>
            </p:cNvCxnSpPr>
            <p:nvPr/>
          </p:nvCxnSpPr>
          <p:spPr>
            <a:xfrm>
              <a:off x="2839532" y="2351837"/>
              <a:ext cx="585977" cy="375428"/>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48CBF4C2-A019-4B2C-BFE3-B0C8200AB9E4}"/>
                </a:ext>
              </a:extLst>
            </p:cNvPr>
            <p:cNvSpPr/>
            <p:nvPr/>
          </p:nvSpPr>
          <p:spPr>
            <a:xfrm>
              <a:off x="3258632" y="2695575"/>
              <a:ext cx="1139509" cy="216396"/>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pic>
        <p:nvPicPr>
          <p:cNvPr id="24" name="Picture 23">
            <a:extLst>
              <a:ext uri="{FF2B5EF4-FFF2-40B4-BE49-F238E27FC236}">
                <a16:creationId xmlns:a16="http://schemas.microsoft.com/office/drawing/2014/main" id="{46126401-A63B-4905-AC24-B2076239CC35}"/>
              </a:ext>
            </a:extLst>
          </p:cNvPr>
          <p:cNvPicPr>
            <a:picLocks noChangeAspect="1"/>
          </p:cNvPicPr>
          <p:nvPr/>
        </p:nvPicPr>
        <p:blipFill>
          <a:blip r:embed="rId3"/>
          <a:stretch>
            <a:fillRect/>
          </a:stretch>
        </p:blipFill>
        <p:spPr>
          <a:xfrm>
            <a:off x="2833761" y="1958727"/>
            <a:ext cx="6789437" cy="3747466"/>
          </a:xfrm>
          <a:prstGeom prst="rect">
            <a:avLst/>
          </a:prstGeom>
        </p:spPr>
      </p:pic>
      <p:sp>
        <p:nvSpPr>
          <p:cNvPr id="25" name="Oval 24">
            <a:extLst>
              <a:ext uri="{FF2B5EF4-FFF2-40B4-BE49-F238E27FC236}">
                <a16:creationId xmlns:a16="http://schemas.microsoft.com/office/drawing/2014/main" id="{65FA7506-9CA8-4E1C-A476-141403D4ACB0}"/>
              </a:ext>
            </a:extLst>
          </p:cNvPr>
          <p:cNvSpPr/>
          <p:nvPr/>
        </p:nvSpPr>
        <p:spPr>
          <a:xfrm>
            <a:off x="3971925" y="3429000"/>
            <a:ext cx="3752850" cy="32801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pic>
        <p:nvPicPr>
          <p:cNvPr id="27" name="Picture 26">
            <a:extLst>
              <a:ext uri="{FF2B5EF4-FFF2-40B4-BE49-F238E27FC236}">
                <a16:creationId xmlns:a16="http://schemas.microsoft.com/office/drawing/2014/main" id="{5A215969-BFA7-4D09-9738-2A3A9F909074}"/>
              </a:ext>
            </a:extLst>
          </p:cNvPr>
          <p:cNvPicPr>
            <a:picLocks noChangeAspect="1"/>
          </p:cNvPicPr>
          <p:nvPr/>
        </p:nvPicPr>
        <p:blipFill>
          <a:blip r:embed="rId4"/>
          <a:stretch>
            <a:fillRect/>
          </a:stretch>
        </p:blipFill>
        <p:spPr>
          <a:xfrm>
            <a:off x="3609628" y="2233445"/>
            <a:ext cx="4972744" cy="2391109"/>
          </a:xfrm>
          <a:prstGeom prst="rect">
            <a:avLst/>
          </a:prstGeom>
        </p:spPr>
      </p:pic>
      <p:pic>
        <p:nvPicPr>
          <p:cNvPr id="29" name="Picture 28">
            <a:extLst>
              <a:ext uri="{FF2B5EF4-FFF2-40B4-BE49-F238E27FC236}">
                <a16:creationId xmlns:a16="http://schemas.microsoft.com/office/drawing/2014/main" id="{D9111B7F-546C-4582-BE2A-60ECB0C88711}"/>
              </a:ext>
            </a:extLst>
          </p:cNvPr>
          <p:cNvPicPr>
            <a:picLocks noChangeAspect="1"/>
          </p:cNvPicPr>
          <p:nvPr/>
        </p:nvPicPr>
        <p:blipFill>
          <a:blip r:embed="rId5"/>
          <a:stretch>
            <a:fillRect/>
          </a:stretch>
        </p:blipFill>
        <p:spPr>
          <a:xfrm>
            <a:off x="4514629" y="2733578"/>
            <a:ext cx="3162741" cy="1390844"/>
          </a:xfrm>
          <a:prstGeom prst="rect">
            <a:avLst/>
          </a:prstGeom>
        </p:spPr>
      </p:pic>
      <p:grpSp>
        <p:nvGrpSpPr>
          <p:cNvPr id="33" name="Group 32">
            <a:extLst>
              <a:ext uri="{FF2B5EF4-FFF2-40B4-BE49-F238E27FC236}">
                <a16:creationId xmlns:a16="http://schemas.microsoft.com/office/drawing/2014/main" id="{44FFBAC7-0B85-458D-B369-B41B6101CA7B}"/>
              </a:ext>
            </a:extLst>
          </p:cNvPr>
          <p:cNvGrpSpPr/>
          <p:nvPr/>
        </p:nvGrpSpPr>
        <p:grpSpPr>
          <a:xfrm>
            <a:off x="4305050" y="2081024"/>
            <a:ext cx="3581900" cy="2695951"/>
            <a:chOff x="4305050" y="2081024"/>
            <a:chExt cx="3581900" cy="2695951"/>
          </a:xfrm>
        </p:grpSpPr>
        <p:pic>
          <p:nvPicPr>
            <p:cNvPr id="31" name="Picture 30">
              <a:extLst>
                <a:ext uri="{FF2B5EF4-FFF2-40B4-BE49-F238E27FC236}">
                  <a16:creationId xmlns:a16="http://schemas.microsoft.com/office/drawing/2014/main" id="{815B17A4-4871-4513-9FAC-89AFAD370BD9}"/>
                </a:ext>
              </a:extLst>
            </p:cNvPr>
            <p:cNvPicPr>
              <a:picLocks noChangeAspect="1"/>
            </p:cNvPicPr>
            <p:nvPr/>
          </p:nvPicPr>
          <p:blipFill>
            <a:blip r:embed="rId6"/>
            <a:stretch>
              <a:fillRect/>
            </a:stretch>
          </p:blipFill>
          <p:spPr>
            <a:xfrm>
              <a:off x="4305050" y="2081024"/>
              <a:ext cx="3581900" cy="2695951"/>
            </a:xfrm>
            <a:prstGeom prst="rect">
              <a:avLst/>
            </a:prstGeom>
          </p:spPr>
        </p:pic>
        <p:sp>
          <p:nvSpPr>
            <p:cNvPr id="32" name="Oval 31">
              <a:extLst>
                <a:ext uri="{FF2B5EF4-FFF2-40B4-BE49-F238E27FC236}">
                  <a16:creationId xmlns:a16="http://schemas.microsoft.com/office/drawing/2014/main" id="{26FE0141-C06E-45EB-993E-0FDD973508E0}"/>
                </a:ext>
              </a:extLst>
            </p:cNvPr>
            <p:cNvSpPr/>
            <p:nvPr/>
          </p:nvSpPr>
          <p:spPr>
            <a:xfrm>
              <a:off x="4398141" y="2854226"/>
              <a:ext cx="209579" cy="216396"/>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spTree>
    <p:extLst>
      <p:ext uri="{BB962C8B-B14F-4D97-AF65-F5344CB8AC3E}">
        <p14:creationId xmlns:p14="http://schemas.microsoft.com/office/powerpoint/2010/main" val="1906518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9A15-476F-42CA-AAAF-535222DB0178}"/>
              </a:ext>
            </a:extLst>
          </p:cNvPr>
          <p:cNvSpPr>
            <a:spLocks noGrp="1"/>
          </p:cNvSpPr>
          <p:nvPr>
            <p:ph type="title"/>
          </p:nvPr>
        </p:nvSpPr>
        <p:spPr/>
        <p:txBody>
          <a:bodyPr/>
          <a:lstStyle/>
          <a:p>
            <a:r>
              <a:rPr lang="en-US" dirty="0"/>
              <a:t>Checking the phase</a:t>
            </a:r>
          </a:p>
        </p:txBody>
      </p:sp>
      <p:pic>
        <p:nvPicPr>
          <p:cNvPr id="5" name="Picture 4">
            <a:extLst>
              <a:ext uri="{FF2B5EF4-FFF2-40B4-BE49-F238E27FC236}">
                <a16:creationId xmlns:a16="http://schemas.microsoft.com/office/drawing/2014/main" id="{FFAF34BE-0716-4D22-A862-B8E4BAB6B624}"/>
              </a:ext>
            </a:extLst>
          </p:cNvPr>
          <p:cNvPicPr>
            <a:picLocks noChangeAspect="1"/>
          </p:cNvPicPr>
          <p:nvPr/>
        </p:nvPicPr>
        <p:blipFill>
          <a:blip r:embed="rId2"/>
          <a:stretch>
            <a:fillRect/>
          </a:stretch>
        </p:blipFill>
        <p:spPr>
          <a:xfrm>
            <a:off x="839342" y="1464276"/>
            <a:ext cx="11020425" cy="4482141"/>
          </a:xfrm>
          <a:prstGeom prst="rect">
            <a:avLst/>
          </a:prstGeom>
        </p:spPr>
      </p:pic>
      <p:sp>
        <p:nvSpPr>
          <p:cNvPr id="6" name="Oval 5">
            <a:extLst>
              <a:ext uri="{FF2B5EF4-FFF2-40B4-BE49-F238E27FC236}">
                <a16:creationId xmlns:a16="http://schemas.microsoft.com/office/drawing/2014/main" id="{5B749455-AE3C-4BC7-B0F5-FBDD05D0C961}"/>
              </a:ext>
            </a:extLst>
          </p:cNvPr>
          <p:cNvSpPr/>
          <p:nvPr/>
        </p:nvSpPr>
        <p:spPr>
          <a:xfrm>
            <a:off x="1152525" y="3793628"/>
            <a:ext cx="800100"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12158699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9A15-476F-42CA-AAAF-535222DB0178}"/>
              </a:ext>
            </a:extLst>
          </p:cNvPr>
          <p:cNvSpPr>
            <a:spLocks noGrp="1"/>
          </p:cNvSpPr>
          <p:nvPr>
            <p:ph type="title"/>
          </p:nvPr>
        </p:nvSpPr>
        <p:spPr/>
        <p:txBody>
          <a:bodyPr/>
          <a:lstStyle/>
          <a:p>
            <a:r>
              <a:rPr lang="en-US" dirty="0"/>
              <a:t>Checking the phase</a:t>
            </a:r>
          </a:p>
        </p:txBody>
      </p:sp>
      <p:pic>
        <p:nvPicPr>
          <p:cNvPr id="8" name="Picture 7">
            <a:extLst>
              <a:ext uri="{FF2B5EF4-FFF2-40B4-BE49-F238E27FC236}">
                <a16:creationId xmlns:a16="http://schemas.microsoft.com/office/drawing/2014/main" id="{7F1FBA93-EFB2-470E-8D27-AA19F3775343}"/>
              </a:ext>
            </a:extLst>
          </p:cNvPr>
          <p:cNvPicPr>
            <a:picLocks noChangeAspect="1"/>
          </p:cNvPicPr>
          <p:nvPr/>
        </p:nvPicPr>
        <p:blipFill>
          <a:blip r:embed="rId2"/>
          <a:stretch>
            <a:fillRect/>
          </a:stretch>
        </p:blipFill>
        <p:spPr>
          <a:xfrm>
            <a:off x="2965483" y="1220311"/>
            <a:ext cx="6358568" cy="4730399"/>
          </a:xfrm>
          <a:prstGeom prst="rect">
            <a:avLst/>
          </a:prstGeom>
        </p:spPr>
      </p:pic>
      <p:sp>
        <p:nvSpPr>
          <p:cNvPr id="7" name="TextBox 6">
            <a:extLst>
              <a:ext uri="{FF2B5EF4-FFF2-40B4-BE49-F238E27FC236}">
                <a16:creationId xmlns:a16="http://schemas.microsoft.com/office/drawing/2014/main" id="{95E85471-09FD-445A-968D-75CD5BFF0DBF}"/>
              </a:ext>
            </a:extLst>
          </p:cNvPr>
          <p:cNvSpPr txBox="1"/>
          <p:nvPr/>
        </p:nvSpPr>
        <p:spPr>
          <a:xfrm>
            <a:off x="3446866" y="6000240"/>
            <a:ext cx="6321687" cy="590931"/>
          </a:xfrm>
          <a:prstGeom prst="rect">
            <a:avLst/>
          </a:prstGeom>
          <a:noFill/>
        </p:spPr>
        <p:txBody>
          <a:bodyPr wrap="square" rtlCol="0">
            <a:spAutoFit/>
          </a:bodyPr>
          <a:lstStyle/>
          <a:p>
            <a:pPr algn="ctr">
              <a:lnSpc>
                <a:spcPct val="90000"/>
              </a:lnSpc>
            </a:pPr>
            <a:r>
              <a:rPr lang="en-US" dirty="0">
                <a:latin typeface="+mn-lt"/>
              </a:rPr>
              <a:t>Unit cell information </a:t>
            </a:r>
          </a:p>
          <a:p>
            <a:pPr algn="ctr">
              <a:lnSpc>
                <a:spcPct val="90000"/>
              </a:lnSpc>
            </a:pPr>
            <a:r>
              <a:rPr lang="en-US" dirty="0">
                <a:latin typeface="+mn-lt"/>
              </a:rPr>
              <a:t>NB: always check to make sure it read the </a:t>
            </a:r>
            <a:r>
              <a:rPr lang="en-US" dirty="0" err="1">
                <a:latin typeface="+mn-lt"/>
              </a:rPr>
              <a:t>cif</a:t>
            </a:r>
            <a:r>
              <a:rPr lang="en-US" dirty="0">
                <a:latin typeface="+mn-lt"/>
              </a:rPr>
              <a:t> correctly</a:t>
            </a:r>
          </a:p>
        </p:txBody>
      </p:sp>
      <p:cxnSp>
        <p:nvCxnSpPr>
          <p:cNvPr id="9" name="Straight Arrow Connector 8">
            <a:extLst>
              <a:ext uri="{FF2B5EF4-FFF2-40B4-BE49-F238E27FC236}">
                <a16:creationId xmlns:a16="http://schemas.microsoft.com/office/drawing/2014/main" id="{3CDC3199-29D8-443C-AAAC-57E474B9557A}"/>
              </a:ext>
            </a:extLst>
          </p:cNvPr>
          <p:cNvCxnSpPr>
            <a:cxnSpLocks/>
            <a:stCxn id="7" idx="0"/>
            <a:endCxn id="10" idx="4"/>
          </p:cNvCxnSpPr>
          <p:nvPr/>
        </p:nvCxnSpPr>
        <p:spPr>
          <a:xfrm flipV="1">
            <a:off x="6607710" y="2513189"/>
            <a:ext cx="376021" cy="3487051"/>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6CAB89F5-7465-4320-8391-2B4BE70BC9D7}"/>
              </a:ext>
            </a:extLst>
          </p:cNvPr>
          <p:cNvSpPr/>
          <p:nvPr/>
        </p:nvSpPr>
        <p:spPr>
          <a:xfrm>
            <a:off x="4643410" y="1602813"/>
            <a:ext cx="4680641" cy="910376"/>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12235147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9A15-476F-42CA-AAAF-535222DB0178}"/>
              </a:ext>
            </a:extLst>
          </p:cNvPr>
          <p:cNvSpPr>
            <a:spLocks noGrp="1"/>
          </p:cNvSpPr>
          <p:nvPr>
            <p:ph type="title"/>
          </p:nvPr>
        </p:nvSpPr>
        <p:spPr/>
        <p:txBody>
          <a:bodyPr/>
          <a:lstStyle/>
          <a:p>
            <a:r>
              <a:rPr lang="en-US" dirty="0"/>
              <a:t>Checking the phase</a:t>
            </a:r>
          </a:p>
        </p:txBody>
      </p:sp>
      <p:pic>
        <p:nvPicPr>
          <p:cNvPr id="8" name="Picture 7">
            <a:extLst>
              <a:ext uri="{FF2B5EF4-FFF2-40B4-BE49-F238E27FC236}">
                <a16:creationId xmlns:a16="http://schemas.microsoft.com/office/drawing/2014/main" id="{7F1FBA93-EFB2-470E-8D27-AA19F3775343}"/>
              </a:ext>
            </a:extLst>
          </p:cNvPr>
          <p:cNvPicPr>
            <a:picLocks noChangeAspect="1"/>
          </p:cNvPicPr>
          <p:nvPr/>
        </p:nvPicPr>
        <p:blipFill>
          <a:blip r:embed="rId2"/>
          <a:stretch>
            <a:fillRect/>
          </a:stretch>
        </p:blipFill>
        <p:spPr>
          <a:xfrm>
            <a:off x="2965483" y="1220311"/>
            <a:ext cx="6358568" cy="4730399"/>
          </a:xfrm>
          <a:prstGeom prst="rect">
            <a:avLst/>
          </a:prstGeom>
        </p:spPr>
      </p:pic>
      <p:sp>
        <p:nvSpPr>
          <p:cNvPr id="11" name="TextBox 10">
            <a:extLst>
              <a:ext uri="{FF2B5EF4-FFF2-40B4-BE49-F238E27FC236}">
                <a16:creationId xmlns:a16="http://schemas.microsoft.com/office/drawing/2014/main" id="{E627816D-7B65-466C-926F-31EC2AC4ECE2}"/>
              </a:ext>
            </a:extLst>
          </p:cNvPr>
          <p:cNvSpPr txBox="1"/>
          <p:nvPr/>
        </p:nvSpPr>
        <p:spPr>
          <a:xfrm>
            <a:off x="3304541" y="5966922"/>
            <a:ext cx="6321687" cy="590931"/>
          </a:xfrm>
          <a:prstGeom prst="rect">
            <a:avLst/>
          </a:prstGeom>
          <a:noFill/>
        </p:spPr>
        <p:txBody>
          <a:bodyPr wrap="square" rtlCol="0">
            <a:spAutoFit/>
          </a:bodyPr>
          <a:lstStyle/>
          <a:p>
            <a:pPr algn="ctr">
              <a:lnSpc>
                <a:spcPct val="90000"/>
              </a:lnSpc>
            </a:pPr>
            <a:r>
              <a:rPr lang="en-US" dirty="0">
                <a:latin typeface="+mn-lt"/>
              </a:rPr>
              <a:t>Information on the elements – isotope, stoichiometry, color, etc. </a:t>
            </a:r>
          </a:p>
        </p:txBody>
      </p:sp>
      <p:cxnSp>
        <p:nvCxnSpPr>
          <p:cNvPr id="12" name="Straight Arrow Connector 11">
            <a:extLst>
              <a:ext uri="{FF2B5EF4-FFF2-40B4-BE49-F238E27FC236}">
                <a16:creationId xmlns:a16="http://schemas.microsoft.com/office/drawing/2014/main" id="{A938366E-8ED5-46B8-9577-799AD6AF06FF}"/>
              </a:ext>
            </a:extLst>
          </p:cNvPr>
          <p:cNvCxnSpPr>
            <a:cxnSpLocks/>
            <a:stCxn id="11" idx="0"/>
            <a:endCxn id="13" idx="4"/>
          </p:cNvCxnSpPr>
          <p:nvPr/>
        </p:nvCxnSpPr>
        <p:spPr>
          <a:xfrm flipH="1" flipV="1">
            <a:off x="6465384" y="4124324"/>
            <a:ext cx="1" cy="1842598"/>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DFF19746-9F88-4492-8294-0289060FE7EF}"/>
              </a:ext>
            </a:extLst>
          </p:cNvPr>
          <p:cNvSpPr/>
          <p:nvPr/>
        </p:nvSpPr>
        <p:spPr>
          <a:xfrm>
            <a:off x="4421179" y="2305050"/>
            <a:ext cx="4088410" cy="1819274"/>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6693512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9A15-476F-42CA-AAAF-535222DB0178}"/>
              </a:ext>
            </a:extLst>
          </p:cNvPr>
          <p:cNvSpPr>
            <a:spLocks noGrp="1"/>
          </p:cNvSpPr>
          <p:nvPr>
            <p:ph type="title"/>
          </p:nvPr>
        </p:nvSpPr>
        <p:spPr/>
        <p:txBody>
          <a:bodyPr/>
          <a:lstStyle/>
          <a:p>
            <a:r>
              <a:rPr lang="en-US" dirty="0"/>
              <a:t>Checking the phase</a:t>
            </a:r>
          </a:p>
        </p:txBody>
      </p:sp>
      <p:pic>
        <p:nvPicPr>
          <p:cNvPr id="8" name="Picture 7">
            <a:extLst>
              <a:ext uri="{FF2B5EF4-FFF2-40B4-BE49-F238E27FC236}">
                <a16:creationId xmlns:a16="http://schemas.microsoft.com/office/drawing/2014/main" id="{7F1FBA93-EFB2-470E-8D27-AA19F3775343}"/>
              </a:ext>
            </a:extLst>
          </p:cNvPr>
          <p:cNvPicPr>
            <a:picLocks noChangeAspect="1"/>
          </p:cNvPicPr>
          <p:nvPr/>
        </p:nvPicPr>
        <p:blipFill>
          <a:blip r:embed="rId2"/>
          <a:stretch>
            <a:fillRect/>
          </a:stretch>
        </p:blipFill>
        <p:spPr>
          <a:xfrm>
            <a:off x="2965483" y="1220311"/>
            <a:ext cx="6358568" cy="4730399"/>
          </a:xfrm>
          <a:prstGeom prst="rect">
            <a:avLst/>
          </a:prstGeom>
        </p:spPr>
      </p:pic>
      <p:sp>
        <p:nvSpPr>
          <p:cNvPr id="7" name="TextBox 6">
            <a:extLst>
              <a:ext uri="{FF2B5EF4-FFF2-40B4-BE49-F238E27FC236}">
                <a16:creationId xmlns:a16="http://schemas.microsoft.com/office/drawing/2014/main" id="{6B317E30-0C57-477B-95A8-9B8CEB7F54B3}"/>
              </a:ext>
            </a:extLst>
          </p:cNvPr>
          <p:cNvSpPr txBox="1"/>
          <p:nvPr/>
        </p:nvSpPr>
        <p:spPr>
          <a:xfrm>
            <a:off x="3043469" y="6017770"/>
            <a:ext cx="7179398" cy="840230"/>
          </a:xfrm>
          <a:prstGeom prst="rect">
            <a:avLst/>
          </a:prstGeom>
          <a:noFill/>
        </p:spPr>
        <p:txBody>
          <a:bodyPr wrap="square" rtlCol="0">
            <a:spAutoFit/>
          </a:bodyPr>
          <a:lstStyle/>
          <a:p>
            <a:pPr algn="ctr">
              <a:lnSpc>
                <a:spcPct val="90000"/>
              </a:lnSpc>
            </a:pPr>
            <a:r>
              <a:rPr lang="en-US" dirty="0">
                <a:latin typeface="+mn-lt"/>
              </a:rPr>
              <a:t>There are also tabs which contain more detailed information about the phase up here for instance, if we click on the atoms tab:</a:t>
            </a:r>
          </a:p>
        </p:txBody>
      </p:sp>
      <p:cxnSp>
        <p:nvCxnSpPr>
          <p:cNvPr id="9" name="Straight Arrow Connector 8">
            <a:extLst>
              <a:ext uri="{FF2B5EF4-FFF2-40B4-BE49-F238E27FC236}">
                <a16:creationId xmlns:a16="http://schemas.microsoft.com/office/drawing/2014/main" id="{4AA94B3A-B332-4D8C-BD84-0A4806BAD12A}"/>
              </a:ext>
            </a:extLst>
          </p:cNvPr>
          <p:cNvCxnSpPr>
            <a:cxnSpLocks/>
            <a:stCxn id="7" idx="0"/>
            <a:endCxn id="10" idx="4"/>
          </p:cNvCxnSpPr>
          <p:nvPr/>
        </p:nvCxnSpPr>
        <p:spPr>
          <a:xfrm flipV="1">
            <a:off x="6633168" y="2042800"/>
            <a:ext cx="109234" cy="3974970"/>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04AE38E2-8515-4999-BEFE-740FB50742D8}"/>
              </a:ext>
            </a:extLst>
          </p:cNvPr>
          <p:cNvSpPr/>
          <p:nvPr/>
        </p:nvSpPr>
        <p:spPr>
          <a:xfrm>
            <a:off x="4333726" y="1635854"/>
            <a:ext cx="4817352" cy="406946"/>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4" name="Oval 13">
            <a:extLst>
              <a:ext uri="{FF2B5EF4-FFF2-40B4-BE49-F238E27FC236}">
                <a16:creationId xmlns:a16="http://schemas.microsoft.com/office/drawing/2014/main" id="{D5A0D3BD-F4A9-43A0-BAF8-4F664263C4F5}"/>
              </a:ext>
            </a:extLst>
          </p:cNvPr>
          <p:cNvSpPr/>
          <p:nvPr/>
        </p:nvSpPr>
        <p:spPr>
          <a:xfrm>
            <a:off x="5257799" y="1724026"/>
            <a:ext cx="479319" cy="227948"/>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3416433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4D934DEE-C6E7-4123-9EB4-F59AF6805194}"/>
              </a:ext>
            </a:extLst>
          </p:cNvPr>
          <p:cNvSpPr>
            <a:spLocks noGrp="1"/>
          </p:cNvSpPr>
          <p:nvPr>
            <p:ph type="title"/>
          </p:nvPr>
        </p:nvSpPr>
        <p:spPr/>
        <p:txBody>
          <a:bodyPr/>
          <a:lstStyle/>
          <a:p>
            <a:r>
              <a:rPr lang="en-US" dirty="0"/>
              <a:t>Example system: </a:t>
            </a:r>
            <a:r>
              <a:rPr lang="en-US" cap="none" dirty="0"/>
              <a:t>Co</a:t>
            </a:r>
            <a:r>
              <a:rPr lang="en-US" cap="none" baseline="-25000" dirty="0"/>
              <a:t>5</a:t>
            </a:r>
            <a:r>
              <a:rPr lang="en-US" cap="none" dirty="0"/>
              <a:t>(TeO</a:t>
            </a:r>
            <a:r>
              <a:rPr lang="en-US" cap="none" baseline="-25000" dirty="0"/>
              <a:t>3</a:t>
            </a:r>
            <a:r>
              <a:rPr lang="en-US" cap="none" dirty="0"/>
              <a:t>)</a:t>
            </a:r>
            <a:r>
              <a:rPr lang="en-US" cap="none" baseline="-25000" dirty="0"/>
              <a:t>4</a:t>
            </a:r>
            <a:r>
              <a:rPr lang="en-US" cap="none" dirty="0"/>
              <a:t>Cl</a:t>
            </a:r>
            <a:r>
              <a:rPr lang="en-US" cap="none" baseline="-25000" dirty="0"/>
              <a:t>2</a:t>
            </a:r>
          </a:p>
        </p:txBody>
      </p:sp>
      <p:sp>
        <p:nvSpPr>
          <p:cNvPr id="20" name="Text Placeholder 19">
            <a:extLst>
              <a:ext uri="{FF2B5EF4-FFF2-40B4-BE49-F238E27FC236}">
                <a16:creationId xmlns:a16="http://schemas.microsoft.com/office/drawing/2014/main" id="{0B0017EE-1529-4F8A-881F-E24279013CE8}"/>
              </a:ext>
            </a:extLst>
          </p:cNvPr>
          <p:cNvSpPr>
            <a:spLocks noGrp="1"/>
          </p:cNvSpPr>
          <p:nvPr>
            <p:ph type="body" sz="quarter" idx="13"/>
          </p:nvPr>
        </p:nvSpPr>
        <p:spPr/>
        <p:txBody>
          <a:bodyPr/>
          <a:lstStyle/>
          <a:p>
            <a:r>
              <a:rPr lang="en-US" dirty="0"/>
              <a:t>Data collected on POWGEN</a:t>
            </a:r>
          </a:p>
        </p:txBody>
      </p:sp>
      <p:pic>
        <p:nvPicPr>
          <p:cNvPr id="15" name="Picture 14">
            <a:extLst>
              <a:ext uri="{FF2B5EF4-FFF2-40B4-BE49-F238E27FC236}">
                <a16:creationId xmlns:a16="http://schemas.microsoft.com/office/drawing/2014/main" id="{B5C35B49-5B9E-4E2A-87A7-694AECE78231}"/>
              </a:ext>
            </a:extLst>
          </p:cNvPr>
          <p:cNvPicPr>
            <a:picLocks noChangeAspect="1"/>
          </p:cNvPicPr>
          <p:nvPr/>
        </p:nvPicPr>
        <p:blipFill>
          <a:blip r:embed="rId2"/>
          <a:stretch>
            <a:fillRect/>
          </a:stretch>
        </p:blipFill>
        <p:spPr>
          <a:xfrm>
            <a:off x="609600" y="1807724"/>
            <a:ext cx="6843608" cy="4877182"/>
          </a:xfrm>
          <a:prstGeom prst="rect">
            <a:avLst/>
          </a:prstGeom>
          <a:ln>
            <a:solidFill>
              <a:schemeClr val="tx1"/>
            </a:solidFill>
          </a:ln>
        </p:spPr>
      </p:pic>
      <p:pic>
        <p:nvPicPr>
          <p:cNvPr id="19" name="Picture 18">
            <a:extLst>
              <a:ext uri="{FF2B5EF4-FFF2-40B4-BE49-F238E27FC236}">
                <a16:creationId xmlns:a16="http://schemas.microsoft.com/office/drawing/2014/main" id="{77678597-81CE-4533-8E54-63E7738E073B}"/>
              </a:ext>
            </a:extLst>
          </p:cNvPr>
          <p:cNvPicPr>
            <a:picLocks noChangeAspect="1"/>
          </p:cNvPicPr>
          <p:nvPr/>
        </p:nvPicPr>
        <p:blipFill>
          <a:blip r:embed="rId3"/>
          <a:stretch>
            <a:fillRect/>
          </a:stretch>
        </p:blipFill>
        <p:spPr>
          <a:xfrm>
            <a:off x="7678563" y="2917442"/>
            <a:ext cx="4334632" cy="2499577"/>
          </a:xfrm>
          <a:prstGeom prst="rect">
            <a:avLst/>
          </a:prstGeom>
          <a:ln>
            <a:solidFill>
              <a:schemeClr val="tx1"/>
            </a:solidFill>
          </a:ln>
        </p:spPr>
      </p:pic>
    </p:spTree>
    <p:extLst>
      <p:ext uri="{BB962C8B-B14F-4D97-AF65-F5344CB8AC3E}">
        <p14:creationId xmlns:p14="http://schemas.microsoft.com/office/powerpoint/2010/main" val="1279847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9A15-476F-42CA-AAAF-535222DB0178}"/>
              </a:ext>
            </a:extLst>
          </p:cNvPr>
          <p:cNvSpPr>
            <a:spLocks noGrp="1"/>
          </p:cNvSpPr>
          <p:nvPr>
            <p:ph type="title"/>
          </p:nvPr>
        </p:nvSpPr>
        <p:spPr/>
        <p:txBody>
          <a:bodyPr/>
          <a:lstStyle/>
          <a:p>
            <a:r>
              <a:rPr lang="en-US" dirty="0"/>
              <a:t>Checking the phase</a:t>
            </a:r>
          </a:p>
        </p:txBody>
      </p:sp>
      <p:pic>
        <p:nvPicPr>
          <p:cNvPr id="8" name="Picture 7">
            <a:extLst>
              <a:ext uri="{FF2B5EF4-FFF2-40B4-BE49-F238E27FC236}">
                <a16:creationId xmlns:a16="http://schemas.microsoft.com/office/drawing/2014/main" id="{7F1FBA93-EFB2-470E-8D27-AA19F377534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965483" y="1220311"/>
            <a:ext cx="6358567" cy="4730399"/>
          </a:xfrm>
          <a:prstGeom prst="rect">
            <a:avLst/>
          </a:prstGeom>
        </p:spPr>
      </p:pic>
      <p:sp>
        <p:nvSpPr>
          <p:cNvPr id="11" name="TextBox 10">
            <a:extLst>
              <a:ext uri="{FF2B5EF4-FFF2-40B4-BE49-F238E27FC236}">
                <a16:creationId xmlns:a16="http://schemas.microsoft.com/office/drawing/2014/main" id="{A1EF73BD-556F-4846-9201-096C4F9CBB1A}"/>
              </a:ext>
            </a:extLst>
          </p:cNvPr>
          <p:cNvSpPr txBox="1"/>
          <p:nvPr/>
        </p:nvSpPr>
        <p:spPr>
          <a:xfrm>
            <a:off x="2619752" y="5950710"/>
            <a:ext cx="7586804" cy="840230"/>
          </a:xfrm>
          <a:prstGeom prst="rect">
            <a:avLst/>
          </a:prstGeom>
          <a:noFill/>
        </p:spPr>
        <p:txBody>
          <a:bodyPr wrap="square" rtlCol="0">
            <a:spAutoFit/>
          </a:bodyPr>
          <a:lstStyle/>
          <a:p>
            <a:pPr algn="ctr">
              <a:lnSpc>
                <a:spcPct val="90000"/>
              </a:lnSpc>
            </a:pPr>
            <a:r>
              <a:rPr lang="en-US" dirty="0">
                <a:latin typeface="+mn-lt"/>
              </a:rPr>
              <a:t>We get a table of the atoms in the phase. Here you can see the atomic positions the site symmetry, multiplicity, displacement parameter(s) and a column with the refinement flag.</a:t>
            </a:r>
          </a:p>
        </p:txBody>
      </p:sp>
      <p:cxnSp>
        <p:nvCxnSpPr>
          <p:cNvPr id="12" name="Straight Arrow Connector 11">
            <a:extLst>
              <a:ext uri="{FF2B5EF4-FFF2-40B4-BE49-F238E27FC236}">
                <a16:creationId xmlns:a16="http://schemas.microsoft.com/office/drawing/2014/main" id="{BC8F5F53-E662-4F7F-8E27-CD12CA163638}"/>
              </a:ext>
            </a:extLst>
          </p:cNvPr>
          <p:cNvCxnSpPr>
            <a:cxnSpLocks/>
            <a:stCxn id="11" idx="0"/>
            <a:endCxn id="13" idx="4"/>
          </p:cNvCxnSpPr>
          <p:nvPr/>
        </p:nvCxnSpPr>
        <p:spPr>
          <a:xfrm flipV="1">
            <a:off x="6413154" y="4200525"/>
            <a:ext cx="250880" cy="1750185"/>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D106F8CC-F8FD-4C0C-A74A-1863ED332974}"/>
              </a:ext>
            </a:extLst>
          </p:cNvPr>
          <p:cNvSpPr/>
          <p:nvPr/>
        </p:nvSpPr>
        <p:spPr>
          <a:xfrm>
            <a:off x="4159338" y="1590675"/>
            <a:ext cx="5009392" cy="2609850"/>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2273322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9A15-476F-42CA-AAAF-535222DB0178}"/>
              </a:ext>
            </a:extLst>
          </p:cNvPr>
          <p:cNvSpPr>
            <a:spLocks noGrp="1"/>
          </p:cNvSpPr>
          <p:nvPr>
            <p:ph type="title"/>
          </p:nvPr>
        </p:nvSpPr>
        <p:spPr/>
        <p:txBody>
          <a:bodyPr/>
          <a:lstStyle/>
          <a:p>
            <a:r>
              <a:rPr lang="en-US" dirty="0"/>
              <a:t>Checking the phase</a:t>
            </a:r>
          </a:p>
        </p:txBody>
      </p:sp>
      <p:pic>
        <p:nvPicPr>
          <p:cNvPr id="8" name="Picture 7">
            <a:extLst>
              <a:ext uri="{FF2B5EF4-FFF2-40B4-BE49-F238E27FC236}">
                <a16:creationId xmlns:a16="http://schemas.microsoft.com/office/drawing/2014/main" id="{7F1FBA93-EFB2-470E-8D27-AA19F377534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965483" y="1220311"/>
            <a:ext cx="6358567" cy="4730398"/>
          </a:xfrm>
          <a:prstGeom prst="rect">
            <a:avLst/>
          </a:prstGeom>
        </p:spPr>
      </p:pic>
      <p:sp>
        <p:nvSpPr>
          <p:cNvPr id="7" name="TextBox 6">
            <a:extLst>
              <a:ext uri="{FF2B5EF4-FFF2-40B4-BE49-F238E27FC236}">
                <a16:creationId xmlns:a16="http://schemas.microsoft.com/office/drawing/2014/main" id="{F0B59673-F8B3-455A-86D3-DCC96DC7E44C}"/>
              </a:ext>
            </a:extLst>
          </p:cNvPr>
          <p:cNvSpPr txBox="1"/>
          <p:nvPr/>
        </p:nvSpPr>
        <p:spPr>
          <a:xfrm>
            <a:off x="2553077" y="6173706"/>
            <a:ext cx="7586804" cy="590931"/>
          </a:xfrm>
          <a:prstGeom prst="rect">
            <a:avLst/>
          </a:prstGeom>
          <a:noFill/>
        </p:spPr>
        <p:txBody>
          <a:bodyPr wrap="square" rtlCol="0">
            <a:spAutoFit/>
          </a:bodyPr>
          <a:lstStyle/>
          <a:p>
            <a:pPr algn="ctr">
              <a:lnSpc>
                <a:spcPct val="90000"/>
              </a:lnSpc>
            </a:pPr>
            <a:r>
              <a:rPr lang="en-US" dirty="0">
                <a:latin typeface="+mn-lt"/>
              </a:rPr>
              <a:t>If we click on the refinement box, we get a pull-down list with a selection of refinement flags. </a:t>
            </a:r>
          </a:p>
        </p:txBody>
      </p:sp>
      <p:cxnSp>
        <p:nvCxnSpPr>
          <p:cNvPr id="9" name="Straight Arrow Connector 8">
            <a:extLst>
              <a:ext uri="{FF2B5EF4-FFF2-40B4-BE49-F238E27FC236}">
                <a16:creationId xmlns:a16="http://schemas.microsoft.com/office/drawing/2014/main" id="{28922E2D-9586-4F38-B903-AAC1B7EA7151}"/>
              </a:ext>
            </a:extLst>
          </p:cNvPr>
          <p:cNvCxnSpPr>
            <a:cxnSpLocks/>
            <a:stCxn id="7" idx="0"/>
            <a:endCxn id="10" idx="4"/>
          </p:cNvCxnSpPr>
          <p:nvPr/>
        </p:nvCxnSpPr>
        <p:spPr>
          <a:xfrm flipH="1" flipV="1">
            <a:off x="5512573" y="3429000"/>
            <a:ext cx="833906" cy="2744706"/>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8541970-9CFC-4BB5-BD05-72FE6C2A8B5B}"/>
              </a:ext>
            </a:extLst>
          </p:cNvPr>
          <p:cNvSpPr/>
          <p:nvPr/>
        </p:nvSpPr>
        <p:spPr>
          <a:xfrm>
            <a:off x="5231915" y="1831129"/>
            <a:ext cx="561315" cy="1597871"/>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28802775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9A15-476F-42CA-AAAF-535222DB0178}"/>
              </a:ext>
            </a:extLst>
          </p:cNvPr>
          <p:cNvSpPr>
            <a:spLocks noGrp="1"/>
          </p:cNvSpPr>
          <p:nvPr>
            <p:ph type="title"/>
          </p:nvPr>
        </p:nvSpPr>
        <p:spPr/>
        <p:txBody>
          <a:bodyPr/>
          <a:lstStyle/>
          <a:p>
            <a:r>
              <a:rPr lang="en-US" dirty="0"/>
              <a:t>Checking the phase</a:t>
            </a:r>
          </a:p>
        </p:txBody>
      </p:sp>
      <p:pic>
        <p:nvPicPr>
          <p:cNvPr id="4" name="Picture 3">
            <a:extLst>
              <a:ext uri="{FF2B5EF4-FFF2-40B4-BE49-F238E27FC236}">
                <a16:creationId xmlns:a16="http://schemas.microsoft.com/office/drawing/2014/main" id="{2CC6CD44-8A50-48EC-8128-F8DF58B169BB}"/>
              </a:ext>
            </a:extLst>
          </p:cNvPr>
          <p:cNvPicPr>
            <a:picLocks noChangeAspect="1"/>
          </p:cNvPicPr>
          <p:nvPr/>
        </p:nvPicPr>
        <p:blipFill>
          <a:blip r:embed="rId2"/>
          <a:stretch>
            <a:fillRect/>
          </a:stretch>
        </p:blipFill>
        <p:spPr>
          <a:xfrm>
            <a:off x="1028699" y="1598406"/>
            <a:ext cx="10620375" cy="4319436"/>
          </a:xfrm>
          <a:prstGeom prst="rect">
            <a:avLst/>
          </a:prstGeom>
        </p:spPr>
      </p:pic>
      <p:sp>
        <p:nvSpPr>
          <p:cNvPr id="11" name="TextBox 10">
            <a:extLst>
              <a:ext uri="{FF2B5EF4-FFF2-40B4-BE49-F238E27FC236}">
                <a16:creationId xmlns:a16="http://schemas.microsoft.com/office/drawing/2014/main" id="{B4DFA089-CE89-46EF-9B03-ECAC0CF3D24C}"/>
              </a:ext>
            </a:extLst>
          </p:cNvPr>
          <p:cNvSpPr txBox="1"/>
          <p:nvPr/>
        </p:nvSpPr>
        <p:spPr>
          <a:xfrm>
            <a:off x="2402075" y="5947553"/>
            <a:ext cx="7586804" cy="590931"/>
          </a:xfrm>
          <a:prstGeom prst="rect">
            <a:avLst/>
          </a:prstGeom>
          <a:noFill/>
        </p:spPr>
        <p:txBody>
          <a:bodyPr wrap="square" rtlCol="0">
            <a:spAutoFit/>
          </a:bodyPr>
          <a:lstStyle/>
          <a:p>
            <a:pPr algn="ctr">
              <a:lnSpc>
                <a:spcPct val="90000"/>
              </a:lnSpc>
            </a:pPr>
            <a:r>
              <a:rPr lang="en-US" dirty="0">
                <a:latin typeface="+mn-lt"/>
              </a:rPr>
              <a:t>If we click on the ‘Draw Atoms’ tab, we  get a new tab in the plotting window with an (albeit strange) image of the crystal structure</a:t>
            </a:r>
          </a:p>
        </p:txBody>
      </p:sp>
      <p:cxnSp>
        <p:nvCxnSpPr>
          <p:cNvPr id="12" name="Straight Arrow Connector 11">
            <a:extLst>
              <a:ext uri="{FF2B5EF4-FFF2-40B4-BE49-F238E27FC236}">
                <a16:creationId xmlns:a16="http://schemas.microsoft.com/office/drawing/2014/main" id="{8A6E17F2-EB21-4398-B078-5EF60B9662E2}"/>
              </a:ext>
            </a:extLst>
          </p:cNvPr>
          <p:cNvCxnSpPr>
            <a:cxnSpLocks/>
            <a:stCxn id="11" idx="0"/>
          </p:cNvCxnSpPr>
          <p:nvPr/>
        </p:nvCxnSpPr>
        <p:spPr>
          <a:xfrm flipH="1" flipV="1">
            <a:off x="4286251" y="2257425"/>
            <a:ext cx="1909226" cy="3690128"/>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6EA86A0A-9AF6-4F6B-AEDA-F789BC166A8F}"/>
              </a:ext>
            </a:extLst>
          </p:cNvPr>
          <p:cNvSpPr/>
          <p:nvPr/>
        </p:nvSpPr>
        <p:spPr>
          <a:xfrm>
            <a:off x="3874206" y="2067208"/>
            <a:ext cx="824089" cy="191912"/>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16229691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9A15-476F-42CA-AAAF-535222DB0178}"/>
              </a:ext>
            </a:extLst>
          </p:cNvPr>
          <p:cNvSpPr>
            <a:spLocks noGrp="1"/>
          </p:cNvSpPr>
          <p:nvPr>
            <p:ph type="title"/>
          </p:nvPr>
        </p:nvSpPr>
        <p:spPr/>
        <p:txBody>
          <a:bodyPr/>
          <a:lstStyle/>
          <a:p>
            <a:r>
              <a:rPr lang="en-US" dirty="0"/>
              <a:t>Checking the phase</a:t>
            </a:r>
          </a:p>
        </p:txBody>
      </p:sp>
      <p:pic>
        <p:nvPicPr>
          <p:cNvPr id="4" name="Picture 3">
            <a:extLst>
              <a:ext uri="{FF2B5EF4-FFF2-40B4-BE49-F238E27FC236}">
                <a16:creationId xmlns:a16="http://schemas.microsoft.com/office/drawing/2014/main" id="{2CC6CD44-8A50-48EC-8128-F8DF58B169B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28699" y="1602085"/>
            <a:ext cx="10620375" cy="4312077"/>
          </a:xfrm>
          <a:prstGeom prst="rect">
            <a:avLst/>
          </a:prstGeom>
        </p:spPr>
      </p:pic>
      <p:sp>
        <p:nvSpPr>
          <p:cNvPr id="11" name="TextBox 10">
            <a:extLst>
              <a:ext uri="{FF2B5EF4-FFF2-40B4-BE49-F238E27FC236}">
                <a16:creationId xmlns:a16="http://schemas.microsoft.com/office/drawing/2014/main" id="{B4DFA089-CE89-46EF-9B03-ECAC0CF3D24C}"/>
              </a:ext>
            </a:extLst>
          </p:cNvPr>
          <p:cNvSpPr txBox="1"/>
          <p:nvPr/>
        </p:nvSpPr>
        <p:spPr>
          <a:xfrm>
            <a:off x="2402075" y="5947553"/>
            <a:ext cx="7586804" cy="590931"/>
          </a:xfrm>
          <a:prstGeom prst="rect">
            <a:avLst/>
          </a:prstGeom>
          <a:noFill/>
        </p:spPr>
        <p:txBody>
          <a:bodyPr wrap="square" rtlCol="0">
            <a:spAutoFit/>
          </a:bodyPr>
          <a:lstStyle/>
          <a:p>
            <a:pPr algn="ctr">
              <a:lnSpc>
                <a:spcPct val="90000"/>
              </a:lnSpc>
            </a:pPr>
            <a:r>
              <a:rPr lang="en-US" dirty="0">
                <a:latin typeface="+mn-lt"/>
              </a:rPr>
              <a:t>This can be fixed by selecting all the atoms in the draw atoms tab… (double click in the corner to do it quickly)</a:t>
            </a:r>
          </a:p>
        </p:txBody>
      </p:sp>
      <p:cxnSp>
        <p:nvCxnSpPr>
          <p:cNvPr id="12" name="Straight Arrow Connector 11">
            <a:extLst>
              <a:ext uri="{FF2B5EF4-FFF2-40B4-BE49-F238E27FC236}">
                <a16:creationId xmlns:a16="http://schemas.microsoft.com/office/drawing/2014/main" id="{8A6E17F2-EB21-4398-B078-5EF60B9662E2}"/>
              </a:ext>
            </a:extLst>
          </p:cNvPr>
          <p:cNvCxnSpPr>
            <a:cxnSpLocks/>
            <a:stCxn id="11" idx="0"/>
            <a:endCxn id="13" idx="5"/>
          </p:cNvCxnSpPr>
          <p:nvPr/>
        </p:nvCxnSpPr>
        <p:spPr>
          <a:xfrm flipH="1" flipV="1">
            <a:off x="2790805" y="2452547"/>
            <a:ext cx="3404672" cy="3495006"/>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6EA86A0A-9AF6-4F6B-AEDA-F789BC166A8F}"/>
              </a:ext>
            </a:extLst>
          </p:cNvPr>
          <p:cNvSpPr/>
          <p:nvPr/>
        </p:nvSpPr>
        <p:spPr>
          <a:xfrm>
            <a:off x="2402075" y="2257425"/>
            <a:ext cx="455425" cy="228600"/>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8795268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9A15-476F-42CA-AAAF-535222DB0178}"/>
              </a:ext>
            </a:extLst>
          </p:cNvPr>
          <p:cNvSpPr>
            <a:spLocks noGrp="1"/>
          </p:cNvSpPr>
          <p:nvPr>
            <p:ph type="title"/>
          </p:nvPr>
        </p:nvSpPr>
        <p:spPr/>
        <p:txBody>
          <a:bodyPr/>
          <a:lstStyle/>
          <a:p>
            <a:r>
              <a:rPr lang="en-US" dirty="0"/>
              <a:t>Checking the phase</a:t>
            </a:r>
          </a:p>
        </p:txBody>
      </p:sp>
      <p:pic>
        <p:nvPicPr>
          <p:cNvPr id="4" name="Picture 3">
            <a:extLst>
              <a:ext uri="{FF2B5EF4-FFF2-40B4-BE49-F238E27FC236}">
                <a16:creationId xmlns:a16="http://schemas.microsoft.com/office/drawing/2014/main" id="{2CC6CD44-8A50-48EC-8128-F8DF58B169B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51172" y="1602085"/>
            <a:ext cx="10575428" cy="4312077"/>
          </a:xfrm>
          <a:prstGeom prst="rect">
            <a:avLst/>
          </a:prstGeom>
        </p:spPr>
      </p:pic>
      <p:sp>
        <p:nvSpPr>
          <p:cNvPr id="11" name="TextBox 10">
            <a:extLst>
              <a:ext uri="{FF2B5EF4-FFF2-40B4-BE49-F238E27FC236}">
                <a16:creationId xmlns:a16="http://schemas.microsoft.com/office/drawing/2014/main" id="{B4DFA089-CE89-46EF-9B03-ECAC0CF3D24C}"/>
              </a:ext>
            </a:extLst>
          </p:cNvPr>
          <p:cNvSpPr txBox="1"/>
          <p:nvPr/>
        </p:nvSpPr>
        <p:spPr>
          <a:xfrm>
            <a:off x="2402075" y="5947553"/>
            <a:ext cx="7586804" cy="840230"/>
          </a:xfrm>
          <a:prstGeom prst="rect">
            <a:avLst/>
          </a:prstGeom>
          <a:noFill/>
        </p:spPr>
        <p:txBody>
          <a:bodyPr wrap="square" rtlCol="0">
            <a:spAutoFit/>
          </a:bodyPr>
          <a:lstStyle/>
          <a:p>
            <a:pPr algn="ctr">
              <a:lnSpc>
                <a:spcPct val="90000"/>
              </a:lnSpc>
            </a:pPr>
            <a:r>
              <a:rPr lang="en-US" dirty="0">
                <a:latin typeface="+mn-lt"/>
              </a:rPr>
              <a:t>Going to the newly appeared ‘Edit Figure’ option in the tool bar and selecting ‘Fill unit cell’</a:t>
            </a:r>
          </a:p>
          <a:p>
            <a:pPr algn="ctr">
              <a:lnSpc>
                <a:spcPct val="90000"/>
              </a:lnSpc>
            </a:pPr>
            <a:r>
              <a:rPr lang="en-US" dirty="0" err="1"/>
              <a:t>Remeber</a:t>
            </a:r>
            <a:r>
              <a:rPr lang="en-US" dirty="0">
                <a:latin typeface="+mn-lt"/>
              </a:rPr>
              <a:t>: in GSAS-II, the tool bar is adaptive to the active tab</a:t>
            </a:r>
          </a:p>
        </p:txBody>
      </p:sp>
      <p:cxnSp>
        <p:nvCxnSpPr>
          <p:cNvPr id="12" name="Straight Arrow Connector 11">
            <a:extLst>
              <a:ext uri="{FF2B5EF4-FFF2-40B4-BE49-F238E27FC236}">
                <a16:creationId xmlns:a16="http://schemas.microsoft.com/office/drawing/2014/main" id="{8A6E17F2-EB21-4398-B078-5EF60B9662E2}"/>
              </a:ext>
            </a:extLst>
          </p:cNvPr>
          <p:cNvCxnSpPr>
            <a:cxnSpLocks/>
            <a:stCxn id="11" idx="0"/>
            <a:endCxn id="13" idx="5"/>
          </p:cNvCxnSpPr>
          <p:nvPr/>
        </p:nvCxnSpPr>
        <p:spPr>
          <a:xfrm flipH="1" flipV="1">
            <a:off x="3333730" y="1947722"/>
            <a:ext cx="2861747" cy="3999831"/>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6EA86A0A-9AF6-4F6B-AEDA-F789BC166A8F}"/>
              </a:ext>
            </a:extLst>
          </p:cNvPr>
          <p:cNvSpPr/>
          <p:nvPr/>
        </p:nvSpPr>
        <p:spPr>
          <a:xfrm>
            <a:off x="2945000" y="1752600"/>
            <a:ext cx="455425" cy="228600"/>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8" name="Oval 7">
            <a:extLst>
              <a:ext uri="{FF2B5EF4-FFF2-40B4-BE49-F238E27FC236}">
                <a16:creationId xmlns:a16="http://schemas.microsoft.com/office/drawing/2014/main" id="{2D0B38D3-220E-430E-ADBB-252E1D20BA76}"/>
              </a:ext>
            </a:extLst>
          </p:cNvPr>
          <p:cNvSpPr/>
          <p:nvPr/>
        </p:nvSpPr>
        <p:spPr>
          <a:xfrm>
            <a:off x="2945000" y="3343275"/>
            <a:ext cx="903100" cy="228600"/>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9846691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9A15-476F-42CA-AAAF-535222DB0178}"/>
              </a:ext>
            </a:extLst>
          </p:cNvPr>
          <p:cNvSpPr>
            <a:spLocks noGrp="1"/>
          </p:cNvSpPr>
          <p:nvPr>
            <p:ph type="title"/>
          </p:nvPr>
        </p:nvSpPr>
        <p:spPr/>
        <p:txBody>
          <a:bodyPr/>
          <a:lstStyle/>
          <a:p>
            <a:r>
              <a:rPr lang="en-US" dirty="0"/>
              <a:t>Checking the phase</a:t>
            </a:r>
          </a:p>
        </p:txBody>
      </p:sp>
      <p:pic>
        <p:nvPicPr>
          <p:cNvPr id="4" name="Picture 3">
            <a:extLst>
              <a:ext uri="{FF2B5EF4-FFF2-40B4-BE49-F238E27FC236}">
                <a16:creationId xmlns:a16="http://schemas.microsoft.com/office/drawing/2014/main" id="{2CC6CD44-8A50-48EC-8128-F8DF58B169B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73835" y="1602085"/>
            <a:ext cx="10530102" cy="4312077"/>
          </a:xfrm>
          <a:prstGeom prst="rect">
            <a:avLst/>
          </a:prstGeom>
        </p:spPr>
      </p:pic>
      <p:sp>
        <p:nvSpPr>
          <p:cNvPr id="11" name="TextBox 10">
            <a:extLst>
              <a:ext uri="{FF2B5EF4-FFF2-40B4-BE49-F238E27FC236}">
                <a16:creationId xmlns:a16="http://schemas.microsoft.com/office/drawing/2014/main" id="{B4DFA089-CE89-46EF-9B03-ECAC0CF3D24C}"/>
              </a:ext>
            </a:extLst>
          </p:cNvPr>
          <p:cNvSpPr txBox="1"/>
          <p:nvPr/>
        </p:nvSpPr>
        <p:spPr>
          <a:xfrm>
            <a:off x="2402075" y="5947553"/>
            <a:ext cx="7586804" cy="341632"/>
          </a:xfrm>
          <a:prstGeom prst="rect">
            <a:avLst/>
          </a:prstGeom>
          <a:noFill/>
        </p:spPr>
        <p:txBody>
          <a:bodyPr wrap="square" rtlCol="0">
            <a:spAutoFit/>
          </a:bodyPr>
          <a:lstStyle/>
          <a:p>
            <a:pPr algn="ctr">
              <a:lnSpc>
                <a:spcPct val="90000"/>
              </a:lnSpc>
            </a:pPr>
            <a:r>
              <a:rPr lang="en-US" dirty="0">
                <a:latin typeface="+mn-lt"/>
              </a:rPr>
              <a:t>This still looks a bit odd, we can fix this in the ‘Draw Options’ tab</a:t>
            </a:r>
          </a:p>
        </p:txBody>
      </p:sp>
      <p:sp>
        <p:nvSpPr>
          <p:cNvPr id="9" name="Oval 8">
            <a:extLst>
              <a:ext uri="{FF2B5EF4-FFF2-40B4-BE49-F238E27FC236}">
                <a16:creationId xmlns:a16="http://schemas.microsoft.com/office/drawing/2014/main" id="{7C080598-5E26-429E-863E-98D7E7E0DA3A}"/>
              </a:ext>
            </a:extLst>
          </p:cNvPr>
          <p:cNvSpPr/>
          <p:nvPr/>
        </p:nvSpPr>
        <p:spPr>
          <a:xfrm>
            <a:off x="3306950" y="2095500"/>
            <a:ext cx="903100" cy="228600"/>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17752337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9A15-476F-42CA-AAAF-535222DB0178}"/>
              </a:ext>
            </a:extLst>
          </p:cNvPr>
          <p:cNvSpPr>
            <a:spLocks noGrp="1"/>
          </p:cNvSpPr>
          <p:nvPr>
            <p:ph type="title"/>
          </p:nvPr>
        </p:nvSpPr>
        <p:spPr/>
        <p:txBody>
          <a:bodyPr/>
          <a:lstStyle/>
          <a:p>
            <a:r>
              <a:rPr lang="en-US" dirty="0"/>
              <a:t>Checking the phase</a:t>
            </a:r>
          </a:p>
        </p:txBody>
      </p:sp>
      <p:pic>
        <p:nvPicPr>
          <p:cNvPr id="4" name="Picture 3">
            <a:extLst>
              <a:ext uri="{FF2B5EF4-FFF2-40B4-BE49-F238E27FC236}">
                <a16:creationId xmlns:a16="http://schemas.microsoft.com/office/drawing/2014/main" id="{2CC6CD44-8A50-48EC-8128-F8DF58B169B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73835" y="1605462"/>
            <a:ext cx="10530102" cy="4305323"/>
          </a:xfrm>
          <a:prstGeom prst="rect">
            <a:avLst/>
          </a:prstGeom>
        </p:spPr>
      </p:pic>
      <p:sp>
        <p:nvSpPr>
          <p:cNvPr id="11" name="TextBox 10">
            <a:extLst>
              <a:ext uri="{FF2B5EF4-FFF2-40B4-BE49-F238E27FC236}">
                <a16:creationId xmlns:a16="http://schemas.microsoft.com/office/drawing/2014/main" id="{B4DFA089-CE89-46EF-9B03-ECAC0CF3D24C}"/>
              </a:ext>
            </a:extLst>
          </p:cNvPr>
          <p:cNvSpPr txBox="1"/>
          <p:nvPr/>
        </p:nvSpPr>
        <p:spPr>
          <a:xfrm>
            <a:off x="2402075" y="5947553"/>
            <a:ext cx="7586804" cy="840230"/>
          </a:xfrm>
          <a:prstGeom prst="rect">
            <a:avLst/>
          </a:prstGeom>
          <a:noFill/>
        </p:spPr>
        <p:txBody>
          <a:bodyPr wrap="square" rtlCol="0">
            <a:spAutoFit/>
          </a:bodyPr>
          <a:lstStyle/>
          <a:p>
            <a:pPr algn="ctr">
              <a:lnSpc>
                <a:spcPct val="90000"/>
              </a:lnSpc>
            </a:pPr>
            <a:r>
              <a:rPr lang="en-US" dirty="0">
                <a:latin typeface="+mn-lt"/>
              </a:rPr>
              <a:t>Change the camera distance and anything else you might want to your liking – for instance if you prefer a white background</a:t>
            </a:r>
          </a:p>
          <a:p>
            <a:pPr algn="ctr">
              <a:lnSpc>
                <a:spcPct val="90000"/>
              </a:lnSpc>
            </a:pPr>
            <a:r>
              <a:rPr lang="en-US" dirty="0"/>
              <a:t>There are a lot of tools here for visualization</a:t>
            </a:r>
            <a:endParaRPr lang="en-US" dirty="0">
              <a:latin typeface="+mn-lt"/>
            </a:endParaRPr>
          </a:p>
        </p:txBody>
      </p:sp>
      <p:sp>
        <p:nvSpPr>
          <p:cNvPr id="9" name="Oval 8">
            <a:extLst>
              <a:ext uri="{FF2B5EF4-FFF2-40B4-BE49-F238E27FC236}">
                <a16:creationId xmlns:a16="http://schemas.microsoft.com/office/drawing/2014/main" id="{7C080598-5E26-429E-863E-98D7E7E0DA3A}"/>
              </a:ext>
            </a:extLst>
          </p:cNvPr>
          <p:cNvSpPr/>
          <p:nvPr/>
        </p:nvSpPr>
        <p:spPr>
          <a:xfrm>
            <a:off x="2487799" y="2288631"/>
            <a:ext cx="2455675" cy="121194"/>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6" name="Oval 5">
            <a:extLst>
              <a:ext uri="{FF2B5EF4-FFF2-40B4-BE49-F238E27FC236}">
                <a16:creationId xmlns:a16="http://schemas.microsoft.com/office/drawing/2014/main" id="{4322B233-9C3D-4498-8ABD-6BDAEDA2C17A}"/>
              </a:ext>
            </a:extLst>
          </p:cNvPr>
          <p:cNvSpPr/>
          <p:nvPr/>
        </p:nvSpPr>
        <p:spPr>
          <a:xfrm>
            <a:off x="2487800" y="3429000"/>
            <a:ext cx="903100" cy="228600"/>
          </a:xfrm>
          <a:prstGeom prst="ellipse">
            <a:avLst/>
          </a:prstGeom>
          <a:noFill/>
          <a:ln w="1905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7" name="TextBox 6">
            <a:extLst>
              <a:ext uri="{FF2B5EF4-FFF2-40B4-BE49-F238E27FC236}">
                <a16:creationId xmlns:a16="http://schemas.microsoft.com/office/drawing/2014/main" id="{EC5668AF-4C35-4434-B5FD-6EE440247600}"/>
              </a:ext>
            </a:extLst>
          </p:cNvPr>
          <p:cNvSpPr txBox="1"/>
          <p:nvPr/>
        </p:nvSpPr>
        <p:spPr>
          <a:xfrm>
            <a:off x="6653213" y="651749"/>
            <a:ext cx="2681287" cy="590931"/>
          </a:xfrm>
          <a:prstGeom prst="rect">
            <a:avLst/>
          </a:prstGeom>
          <a:noFill/>
        </p:spPr>
        <p:txBody>
          <a:bodyPr wrap="square">
            <a:spAutoFit/>
          </a:bodyPr>
          <a:lstStyle/>
          <a:p>
            <a:pPr algn="ctr">
              <a:lnSpc>
                <a:spcPct val="90000"/>
              </a:lnSpc>
            </a:pPr>
            <a:r>
              <a:rPr lang="en-US" dirty="0"/>
              <a:t>Now let’s get back to fitting</a:t>
            </a:r>
            <a:endParaRPr lang="en-US" dirty="0">
              <a:latin typeface="+mn-lt"/>
            </a:endParaRPr>
          </a:p>
        </p:txBody>
      </p:sp>
    </p:spTree>
    <p:extLst>
      <p:ext uri="{BB962C8B-B14F-4D97-AF65-F5344CB8AC3E}">
        <p14:creationId xmlns:p14="http://schemas.microsoft.com/office/powerpoint/2010/main" val="2170423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D32B1-B039-44E9-BE53-E97FE3D7326C}"/>
              </a:ext>
            </a:extLst>
          </p:cNvPr>
          <p:cNvSpPr>
            <a:spLocks noGrp="1"/>
          </p:cNvSpPr>
          <p:nvPr>
            <p:ph type="title"/>
          </p:nvPr>
        </p:nvSpPr>
        <p:spPr/>
        <p:txBody>
          <a:bodyPr/>
          <a:lstStyle/>
          <a:p>
            <a:r>
              <a:rPr lang="en-US" dirty="0"/>
              <a:t>Setting up the refinement </a:t>
            </a:r>
          </a:p>
        </p:txBody>
      </p:sp>
      <p:pic>
        <p:nvPicPr>
          <p:cNvPr id="5" name="Picture 4">
            <a:extLst>
              <a:ext uri="{FF2B5EF4-FFF2-40B4-BE49-F238E27FC236}">
                <a16:creationId xmlns:a16="http://schemas.microsoft.com/office/drawing/2014/main" id="{069FC53B-A406-4C26-895B-CD8730B102DD}"/>
              </a:ext>
            </a:extLst>
          </p:cNvPr>
          <p:cNvPicPr>
            <a:picLocks noChangeAspect="1"/>
          </p:cNvPicPr>
          <p:nvPr/>
        </p:nvPicPr>
        <p:blipFill>
          <a:blip r:embed="rId2"/>
          <a:stretch>
            <a:fillRect/>
          </a:stretch>
        </p:blipFill>
        <p:spPr>
          <a:xfrm>
            <a:off x="1095374" y="1652411"/>
            <a:ext cx="10620375" cy="4326819"/>
          </a:xfrm>
          <a:prstGeom prst="rect">
            <a:avLst/>
          </a:prstGeom>
        </p:spPr>
      </p:pic>
      <p:sp>
        <p:nvSpPr>
          <p:cNvPr id="14" name="Oval 13">
            <a:extLst>
              <a:ext uri="{FF2B5EF4-FFF2-40B4-BE49-F238E27FC236}">
                <a16:creationId xmlns:a16="http://schemas.microsoft.com/office/drawing/2014/main" id="{2745C11A-C8B5-4C84-AD45-1F434D4C0AF5}"/>
              </a:ext>
            </a:extLst>
          </p:cNvPr>
          <p:cNvSpPr/>
          <p:nvPr/>
        </p:nvSpPr>
        <p:spPr>
          <a:xfrm>
            <a:off x="1371600" y="2116110"/>
            <a:ext cx="371475"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pic>
        <p:nvPicPr>
          <p:cNvPr id="7" name="Picture 6">
            <a:extLst>
              <a:ext uri="{FF2B5EF4-FFF2-40B4-BE49-F238E27FC236}">
                <a16:creationId xmlns:a16="http://schemas.microsoft.com/office/drawing/2014/main" id="{743AAE5A-49DC-4B2A-9814-085C51E4F6B3}"/>
              </a:ext>
            </a:extLst>
          </p:cNvPr>
          <p:cNvPicPr>
            <a:picLocks noChangeAspect="1"/>
          </p:cNvPicPr>
          <p:nvPr/>
        </p:nvPicPr>
        <p:blipFill>
          <a:blip r:embed="rId3"/>
          <a:stretch>
            <a:fillRect/>
          </a:stretch>
        </p:blipFill>
        <p:spPr>
          <a:xfrm>
            <a:off x="685798" y="1342062"/>
            <a:ext cx="11363325" cy="4637168"/>
          </a:xfrm>
          <a:prstGeom prst="rect">
            <a:avLst/>
          </a:prstGeom>
        </p:spPr>
      </p:pic>
      <p:grpSp>
        <p:nvGrpSpPr>
          <p:cNvPr id="13" name="Group 12">
            <a:extLst>
              <a:ext uri="{FF2B5EF4-FFF2-40B4-BE49-F238E27FC236}">
                <a16:creationId xmlns:a16="http://schemas.microsoft.com/office/drawing/2014/main" id="{F891FE57-794A-492C-9281-2A5F1A4DDE08}"/>
              </a:ext>
            </a:extLst>
          </p:cNvPr>
          <p:cNvGrpSpPr/>
          <p:nvPr/>
        </p:nvGrpSpPr>
        <p:grpSpPr>
          <a:xfrm>
            <a:off x="3577770" y="1948564"/>
            <a:ext cx="2827791" cy="2174424"/>
            <a:chOff x="3411084" y="2076501"/>
            <a:chExt cx="2827791" cy="2174424"/>
          </a:xfrm>
        </p:grpSpPr>
        <p:sp>
          <p:nvSpPr>
            <p:cNvPr id="11" name="Oval 10">
              <a:extLst>
                <a:ext uri="{FF2B5EF4-FFF2-40B4-BE49-F238E27FC236}">
                  <a16:creationId xmlns:a16="http://schemas.microsoft.com/office/drawing/2014/main" id="{F9DEC803-B517-4873-A6BA-150042DD8116}"/>
                </a:ext>
              </a:extLst>
            </p:cNvPr>
            <p:cNvSpPr/>
            <p:nvPr/>
          </p:nvSpPr>
          <p:spPr>
            <a:xfrm rot="19309032">
              <a:off x="3411084" y="2076501"/>
              <a:ext cx="1139509" cy="1479589"/>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2" name="TextBox 11">
              <a:extLst>
                <a:ext uri="{FF2B5EF4-FFF2-40B4-BE49-F238E27FC236}">
                  <a16:creationId xmlns:a16="http://schemas.microsoft.com/office/drawing/2014/main" id="{4D20158A-BB7B-47EE-BBB2-03395F7433CC}"/>
                </a:ext>
              </a:extLst>
            </p:cNvPr>
            <p:cNvSpPr txBox="1"/>
            <p:nvPr/>
          </p:nvSpPr>
          <p:spPr>
            <a:xfrm>
              <a:off x="3557588" y="3659994"/>
              <a:ext cx="2681287" cy="590931"/>
            </a:xfrm>
            <a:prstGeom prst="rect">
              <a:avLst/>
            </a:prstGeom>
            <a:noFill/>
          </p:spPr>
          <p:txBody>
            <a:bodyPr wrap="square">
              <a:spAutoFit/>
            </a:bodyPr>
            <a:lstStyle/>
            <a:p>
              <a:pPr algn="l">
                <a:lnSpc>
                  <a:spcPct val="90000"/>
                </a:lnSpc>
              </a:pPr>
              <a:r>
                <a:rPr lang="en-US" dirty="0"/>
                <a:t>Increase the number of cycles to 10</a:t>
              </a:r>
              <a:endParaRPr lang="en-US" dirty="0">
                <a:latin typeface="+mn-lt"/>
              </a:endParaRPr>
            </a:p>
          </p:txBody>
        </p:sp>
      </p:grpSp>
    </p:spTree>
    <p:extLst>
      <p:ext uri="{BB962C8B-B14F-4D97-AF65-F5344CB8AC3E}">
        <p14:creationId xmlns:p14="http://schemas.microsoft.com/office/powerpoint/2010/main" val="3561629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BE1F3-567B-448F-8AE5-B144E0E67742}"/>
              </a:ext>
            </a:extLst>
          </p:cNvPr>
          <p:cNvSpPr>
            <a:spLocks noGrp="1"/>
          </p:cNvSpPr>
          <p:nvPr>
            <p:ph type="title"/>
          </p:nvPr>
        </p:nvSpPr>
        <p:spPr/>
        <p:txBody>
          <a:bodyPr/>
          <a:lstStyle/>
          <a:p>
            <a:r>
              <a:rPr lang="en-US" dirty="0"/>
              <a:t>Setting up the refinement </a:t>
            </a:r>
          </a:p>
        </p:txBody>
      </p:sp>
      <p:pic>
        <p:nvPicPr>
          <p:cNvPr id="5" name="Picture 4">
            <a:extLst>
              <a:ext uri="{FF2B5EF4-FFF2-40B4-BE49-F238E27FC236}">
                <a16:creationId xmlns:a16="http://schemas.microsoft.com/office/drawing/2014/main" id="{A8E42E35-BC6D-474F-A689-5C9E8110CB8F}"/>
              </a:ext>
            </a:extLst>
          </p:cNvPr>
          <p:cNvPicPr>
            <a:picLocks noChangeAspect="1"/>
          </p:cNvPicPr>
          <p:nvPr/>
        </p:nvPicPr>
        <p:blipFill>
          <a:blip r:embed="rId2"/>
          <a:stretch>
            <a:fillRect/>
          </a:stretch>
        </p:blipFill>
        <p:spPr>
          <a:xfrm>
            <a:off x="725042" y="1448222"/>
            <a:ext cx="11239500" cy="4589250"/>
          </a:xfrm>
          <a:prstGeom prst="rect">
            <a:avLst/>
          </a:prstGeom>
        </p:spPr>
      </p:pic>
      <p:grpSp>
        <p:nvGrpSpPr>
          <p:cNvPr id="6" name="Group 5">
            <a:extLst>
              <a:ext uri="{FF2B5EF4-FFF2-40B4-BE49-F238E27FC236}">
                <a16:creationId xmlns:a16="http://schemas.microsoft.com/office/drawing/2014/main" id="{0BECB5E7-8750-4BBB-A09F-E37E3289CF3A}"/>
              </a:ext>
            </a:extLst>
          </p:cNvPr>
          <p:cNvGrpSpPr/>
          <p:nvPr/>
        </p:nvGrpSpPr>
        <p:grpSpPr>
          <a:xfrm>
            <a:off x="1028700" y="2263258"/>
            <a:ext cx="5067300" cy="3749792"/>
            <a:chOff x="1028700" y="2263258"/>
            <a:chExt cx="5067300" cy="3749792"/>
          </a:xfrm>
        </p:grpSpPr>
        <p:grpSp>
          <p:nvGrpSpPr>
            <p:cNvPr id="7" name="Group 6">
              <a:extLst>
                <a:ext uri="{FF2B5EF4-FFF2-40B4-BE49-F238E27FC236}">
                  <a16:creationId xmlns:a16="http://schemas.microsoft.com/office/drawing/2014/main" id="{5964C5D9-2725-4700-8569-23AB5F87F6E4}"/>
                </a:ext>
              </a:extLst>
            </p:cNvPr>
            <p:cNvGrpSpPr/>
            <p:nvPr/>
          </p:nvGrpSpPr>
          <p:grpSpPr>
            <a:xfrm>
              <a:off x="1028700" y="2263258"/>
              <a:ext cx="3740968" cy="1479589"/>
              <a:chOff x="628650" y="1863208"/>
              <a:chExt cx="3740968" cy="1479589"/>
            </a:xfrm>
          </p:grpSpPr>
          <p:sp>
            <p:nvSpPr>
              <p:cNvPr id="9" name="Oval 8">
                <a:extLst>
                  <a:ext uri="{FF2B5EF4-FFF2-40B4-BE49-F238E27FC236}">
                    <a16:creationId xmlns:a16="http://schemas.microsoft.com/office/drawing/2014/main" id="{19FECD82-5252-4EDD-AD82-708D9744C522}"/>
                  </a:ext>
                </a:extLst>
              </p:cNvPr>
              <p:cNvSpPr/>
              <p:nvPr/>
            </p:nvSpPr>
            <p:spPr>
              <a:xfrm>
                <a:off x="628650" y="2444700"/>
                <a:ext cx="609600"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0" name="Oval 9">
                <a:extLst>
                  <a:ext uri="{FF2B5EF4-FFF2-40B4-BE49-F238E27FC236}">
                    <a16:creationId xmlns:a16="http://schemas.microsoft.com/office/drawing/2014/main" id="{91A41824-4043-40AC-BE8E-4358AD09CFBB}"/>
                  </a:ext>
                </a:extLst>
              </p:cNvPr>
              <p:cNvSpPr/>
              <p:nvPr/>
            </p:nvSpPr>
            <p:spPr>
              <a:xfrm>
                <a:off x="3230109" y="1863208"/>
                <a:ext cx="1139509" cy="1479589"/>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sp>
          <p:nvSpPr>
            <p:cNvPr id="8" name="TextBox 7">
              <a:extLst>
                <a:ext uri="{FF2B5EF4-FFF2-40B4-BE49-F238E27FC236}">
                  <a16:creationId xmlns:a16="http://schemas.microsoft.com/office/drawing/2014/main" id="{0D36FFDD-DA92-44C8-865D-53F3F2975E5A}"/>
                </a:ext>
              </a:extLst>
            </p:cNvPr>
            <p:cNvSpPr txBox="1"/>
            <p:nvPr/>
          </p:nvSpPr>
          <p:spPr>
            <a:xfrm>
              <a:off x="3414713" y="5422119"/>
              <a:ext cx="2681287" cy="590931"/>
            </a:xfrm>
            <a:prstGeom prst="rect">
              <a:avLst/>
            </a:prstGeom>
            <a:noFill/>
          </p:spPr>
          <p:txBody>
            <a:bodyPr wrap="square">
              <a:spAutoFit/>
            </a:bodyPr>
            <a:lstStyle/>
            <a:p>
              <a:pPr algn="l">
                <a:lnSpc>
                  <a:spcPct val="90000"/>
                </a:lnSpc>
              </a:pPr>
              <a:r>
                <a:rPr lang="en-US" dirty="0"/>
                <a:t>Set the number of background terms to 6</a:t>
              </a:r>
              <a:endParaRPr lang="en-US" dirty="0">
                <a:latin typeface="+mn-lt"/>
              </a:endParaRPr>
            </a:p>
          </p:txBody>
        </p:sp>
      </p:grpSp>
      <p:sp>
        <p:nvSpPr>
          <p:cNvPr id="11" name="TextBox 10">
            <a:extLst>
              <a:ext uri="{FF2B5EF4-FFF2-40B4-BE49-F238E27FC236}">
                <a16:creationId xmlns:a16="http://schemas.microsoft.com/office/drawing/2014/main" id="{9893E3B5-F8F1-44F2-B25A-3CDEBE700B05}"/>
              </a:ext>
            </a:extLst>
          </p:cNvPr>
          <p:cNvSpPr txBox="1"/>
          <p:nvPr/>
        </p:nvSpPr>
        <p:spPr>
          <a:xfrm>
            <a:off x="7843838" y="544068"/>
            <a:ext cx="2681287" cy="590931"/>
          </a:xfrm>
          <a:prstGeom prst="rect">
            <a:avLst/>
          </a:prstGeom>
          <a:noFill/>
        </p:spPr>
        <p:txBody>
          <a:bodyPr wrap="square">
            <a:spAutoFit/>
          </a:bodyPr>
          <a:lstStyle/>
          <a:p>
            <a:pPr algn="ctr">
              <a:lnSpc>
                <a:spcPct val="90000"/>
              </a:lnSpc>
            </a:pPr>
            <a:r>
              <a:rPr lang="en-US" dirty="0"/>
              <a:t>Now let’s run a refinement</a:t>
            </a:r>
            <a:endParaRPr lang="en-US" dirty="0">
              <a:latin typeface="+mn-lt"/>
            </a:endParaRPr>
          </a:p>
        </p:txBody>
      </p:sp>
    </p:spTree>
    <p:extLst>
      <p:ext uri="{BB962C8B-B14F-4D97-AF65-F5344CB8AC3E}">
        <p14:creationId xmlns:p14="http://schemas.microsoft.com/office/powerpoint/2010/main" val="161831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BE1F3-567B-448F-8AE5-B144E0E67742}"/>
              </a:ext>
            </a:extLst>
          </p:cNvPr>
          <p:cNvSpPr>
            <a:spLocks noGrp="1"/>
          </p:cNvSpPr>
          <p:nvPr>
            <p:ph type="title"/>
          </p:nvPr>
        </p:nvSpPr>
        <p:spPr/>
        <p:txBody>
          <a:bodyPr/>
          <a:lstStyle/>
          <a:p>
            <a:r>
              <a:rPr lang="en-US" dirty="0"/>
              <a:t>Setting up the refinement </a:t>
            </a:r>
          </a:p>
        </p:txBody>
      </p:sp>
      <p:pic>
        <p:nvPicPr>
          <p:cNvPr id="5" name="Picture 4">
            <a:extLst>
              <a:ext uri="{FF2B5EF4-FFF2-40B4-BE49-F238E27FC236}">
                <a16:creationId xmlns:a16="http://schemas.microsoft.com/office/drawing/2014/main" id="{A8E42E35-BC6D-474F-A689-5C9E8110CB8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20267" y="1553178"/>
            <a:ext cx="11239500" cy="4559660"/>
          </a:xfrm>
          <a:prstGeom prst="rect">
            <a:avLst/>
          </a:prstGeom>
        </p:spPr>
      </p:pic>
      <p:grpSp>
        <p:nvGrpSpPr>
          <p:cNvPr id="6" name="Group 5">
            <a:extLst>
              <a:ext uri="{FF2B5EF4-FFF2-40B4-BE49-F238E27FC236}">
                <a16:creationId xmlns:a16="http://schemas.microsoft.com/office/drawing/2014/main" id="{0BECB5E7-8750-4BBB-A09F-E37E3289CF3A}"/>
              </a:ext>
            </a:extLst>
          </p:cNvPr>
          <p:cNvGrpSpPr/>
          <p:nvPr/>
        </p:nvGrpSpPr>
        <p:grpSpPr>
          <a:xfrm>
            <a:off x="552450" y="1679078"/>
            <a:ext cx="5086350" cy="2760698"/>
            <a:chOff x="1009650" y="3003053"/>
            <a:chExt cx="5086350" cy="2760698"/>
          </a:xfrm>
        </p:grpSpPr>
        <p:grpSp>
          <p:nvGrpSpPr>
            <p:cNvPr id="7" name="Group 6">
              <a:extLst>
                <a:ext uri="{FF2B5EF4-FFF2-40B4-BE49-F238E27FC236}">
                  <a16:creationId xmlns:a16="http://schemas.microsoft.com/office/drawing/2014/main" id="{5964C5D9-2725-4700-8569-23AB5F87F6E4}"/>
                </a:ext>
              </a:extLst>
            </p:cNvPr>
            <p:cNvGrpSpPr/>
            <p:nvPr/>
          </p:nvGrpSpPr>
          <p:grpSpPr>
            <a:xfrm>
              <a:off x="1009650" y="3003053"/>
              <a:ext cx="1207326" cy="1035271"/>
              <a:chOff x="609600" y="2603003"/>
              <a:chExt cx="1207326" cy="1035271"/>
            </a:xfrm>
          </p:grpSpPr>
          <p:sp>
            <p:nvSpPr>
              <p:cNvPr id="9" name="Oval 8">
                <a:extLst>
                  <a:ext uri="{FF2B5EF4-FFF2-40B4-BE49-F238E27FC236}">
                    <a16:creationId xmlns:a16="http://schemas.microsoft.com/office/drawing/2014/main" id="{19FECD82-5252-4EDD-AD82-708D9744C522}"/>
                  </a:ext>
                </a:extLst>
              </p:cNvPr>
              <p:cNvSpPr/>
              <p:nvPr/>
            </p:nvSpPr>
            <p:spPr>
              <a:xfrm>
                <a:off x="609600" y="2603003"/>
                <a:ext cx="609600"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0" name="Oval 9">
                <a:extLst>
                  <a:ext uri="{FF2B5EF4-FFF2-40B4-BE49-F238E27FC236}">
                    <a16:creationId xmlns:a16="http://schemas.microsoft.com/office/drawing/2014/main" id="{91A41824-4043-40AC-BE8E-4358AD09CFBB}"/>
                  </a:ext>
                </a:extLst>
              </p:cNvPr>
              <p:cNvSpPr/>
              <p:nvPr/>
            </p:nvSpPr>
            <p:spPr>
              <a:xfrm>
                <a:off x="677417" y="3322183"/>
                <a:ext cx="1139509" cy="316091"/>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sp>
          <p:nvSpPr>
            <p:cNvPr id="8" name="TextBox 7">
              <a:extLst>
                <a:ext uri="{FF2B5EF4-FFF2-40B4-BE49-F238E27FC236}">
                  <a16:creationId xmlns:a16="http://schemas.microsoft.com/office/drawing/2014/main" id="{0D36FFDD-DA92-44C8-865D-53F3F2975E5A}"/>
                </a:ext>
              </a:extLst>
            </p:cNvPr>
            <p:cNvSpPr txBox="1"/>
            <p:nvPr/>
          </p:nvSpPr>
          <p:spPr>
            <a:xfrm>
              <a:off x="3414713" y="5422119"/>
              <a:ext cx="2681287" cy="341632"/>
            </a:xfrm>
            <a:prstGeom prst="rect">
              <a:avLst/>
            </a:prstGeom>
            <a:noFill/>
          </p:spPr>
          <p:txBody>
            <a:bodyPr wrap="square">
              <a:spAutoFit/>
            </a:bodyPr>
            <a:lstStyle/>
            <a:p>
              <a:pPr algn="l">
                <a:lnSpc>
                  <a:spcPct val="90000"/>
                </a:lnSpc>
              </a:pPr>
              <a:r>
                <a:rPr lang="en-US" dirty="0"/>
                <a:t>Go File -&gt; Save project</a:t>
              </a:r>
              <a:endParaRPr lang="en-US" dirty="0">
                <a:latin typeface="+mn-lt"/>
              </a:endParaRPr>
            </a:p>
          </p:txBody>
        </p:sp>
      </p:grpSp>
      <p:sp>
        <p:nvSpPr>
          <p:cNvPr id="11" name="TextBox 10">
            <a:extLst>
              <a:ext uri="{FF2B5EF4-FFF2-40B4-BE49-F238E27FC236}">
                <a16:creationId xmlns:a16="http://schemas.microsoft.com/office/drawing/2014/main" id="{1E265520-A5D2-494F-9E10-9DFA30FBF98D}"/>
              </a:ext>
            </a:extLst>
          </p:cNvPr>
          <p:cNvSpPr txBox="1"/>
          <p:nvPr/>
        </p:nvSpPr>
        <p:spPr>
          <a:xfrm>
            <a:off x="7843838" y="544068"/>
            <a:ext cx="2681287" cy="590931"/>
          </a:xfrm>
          <a:prstGeom prst="rect">
            <a:avLst/>
          </a:prstGeom>
          <a:noFill/>
        </p:spPr>
        <p:txBody>
          <a:bodyPr wrap="square">
            <a:spAutoFit/>
          </a:bodyPr>
          <a:lstStyle/>
          <a:p>
            <a:pPr algn="ctr">
              <a:lnSpc>
                <a:spcPct val="90000"/>
              </a:lnSpc>
            </a:pPr>
            <a:r>
              <a:rPr lang="en-US" dirty="0"/>
              <a:t>First, let’s save the project </a:t>
            </a:r>
            <a:endParaRPr lang="en-US" dirty="0">
              <a:latin typeface="+mn-lt"/>
            </a:endParaRPr>
          </a:p>
        </p:txBody>
      </p:sp>
      <p:grpSp>
        <p:nvGrpSpPr>
          <p:cNvPr id="13" name="Group 12">
            <a:extLst>
              <a:ext uri="{FF2B5EF4-FFF2-40B4-BE49-F238E27FC236}">
                <a16:creationId xmlns:a16="http://schemas.microsoft.com/office/drawing/2014/main" id="{2119219E-0471-4F86-B129-2C3C8C085C61}"/>
              </a:ext>
            </a:extLst>
          </p:cNvPr>
          <p:cNvGrpSpPr/>
          <p:nvPr/>
        </p:nvGrpSpPr>
        <p:grpSpPr>
          <a:xfrm>
            <a:off x="1978224" y="1995681"/>
            <a:ext cx="7206257" cy="3977532"/>
            <a:chOff x="1978224" y="1995681"/>
            <a:chExt cx="7206257" cy="3977532"/>
          </a:xfrm>
        </p:grpSpPr>
        <p:pic>
          <p:nvPicPr>
            <p:cNvPr id="4" name="Picture 3">
              <a:extLst>
                <a:ext uri="{FF2B5EF4-FFF2-40B4-BE49-F238E27FC236}">
                  <a16:creationId xmlns:a16="http://schemas.microsoft.com/office/drawing/2014/main" id="{DFD196B2-34B5-45E6-9E36-42F3C7CC9423}"/>
                </a:ext>
              </a:extLst>
            </p:cNvPr>
            <p:cNvPicPr>
              <a:picLocks noChangeAspect="1"/>
            </p:cNvPicPr>
            <p:nvPr/>
          </p:nvPicPr>
          <p:blipFill>
            <a:blip r:embed="rId3"/>
            <a:stretch>
              <a:fillRect/>
            </a:stretch>
          </p:blipFill>
          <p:spPr>
            <a:xfrm>
              <a:off x="1978224" y="1995681"/>
              <a:ext cx="7206257" cy="3977532"/>
            </a:xfrm>
            <a:prstGeom prst="rect">
              <a:avLst/>
            </a:prstGeom>
          </p:spPr>
        </p:pic>
        <p:sp>
          <p:nvSpPr>
            <p:cNvPr id="12" name="TextBox 11">
              <a:extLst>
                <a:ext uri="{FF2B5EF4-FFF2-40B4-BE49-F238E27FC236}">
                  <a16:creationId xmlns:a16="http://schemas.microsoft.com/office/drawing/2014/main" id="{873E8BA2-BF5D-40FA-A8F2-40C337B6A580}"/>
                </a:ext>
              </a:extLst>
            </p:cNvPr>
            <p:cNvSpPr txBox="1"/>
            <p:nvPr/>
          </p:nvSpPr>
          <p:spPr>
            <a:xfrm>
              <a:off x="5581352" y="3553379"/>
              <a:ext cx="2681287" cy="1089529"/>
            </a:xfrm>
            <a:prstGeom prst="rect">
              <a:avLst/>
            </a:prstGeom>
            <a:noFill/>
          </p:spPr>
          <p:txBody>
            <a:bodyPr wrap="square">
              <a:spAutoFit/>
            </a:bodyPr>
            <a:lstStyle/>
            <a:p>
              <a:pPr algn="ctr">
                <a:lnSpc>
                  <a:spcPct val="90000"/>
                </a:lnSpc>
              </a:pPr>
              <a:r>
                <a:rPr lang="en-US" dirty="0"/>
                <a:t>Give it some reasonable name – save it somewhere that makes sense</a:t>
              </a:r>
              <a:endParaRPr lang="en-US" dirty="0">
                <a:latin typeface="+mn-lt"/>
              </a:endParaRPr>
            </a:p>
          </p:txBody>
        </p:sp>
      </p:grpSp>
    </p:spTree>
    <p:extLst>
      <p:ext uri="{BB962C8B-B14F-4D97-AF65-F5344CB8AC3E}">
        <p14:creationId xmlns:p14="http://schemas.microsoft.com/office/powerpoint/2010/main" val="1841337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0F19516-82AE-37BA-72BC-6EF0BD9C876E}"/>
              </a:ext>
            </a:extLst>
          </p:cNvPr>
          <p:cNvSpPr>
            <a:spLocks noGrp="1"/>
          </p:cNvSpPr>
          <p:nvPr>
            <p:ph type="title"/>
          </p:nvPr>
        </p:nvSpPr>
        <p:spPr/>
        <p:txBody>
          <a:bodyPr/>
          <a:lstStyle/>
          <a:p>
            <a:r>
              <a:rPr lang="en-US" dirty="0"/>
              <a:t>Magnetic structure of </a:t>
            </a:r>
            <a:r>
              <a:rPr lang="en-US" cap="none" dirty="0"/>
              <a:t>Co</a:t>
            </a:r>
            <a:r>
              <a:rPr lang="en-US" cap="none" baseline="-25000" dirty="0"/>
              <a:t>5</a:t>
            </a:r>
            <a:r>
              <a:rPr lang="en-US" cap="none" dirty="0"/>
              <a:t>(TeO</a:t>
            </a:r>
            <a:r>
              <a:rPr lang="en-US" cap="none" baseline="-25000" dirty="0"/>
              <a:t>3</a:t>
            </a:r>
            <a:r>
              <a:rPr lang="en-US" cap="none" dirty="0"/>
              <a:t>)</a:t>
            </a:r>
            <a:r>
              <a:rPr lang="en-US" cap="none" baseline="-25000" dirty="0"/>
              <a:t>4</a:t>
            </a:r>
            <a:r>
              <a:rPr lang="en-US" cap="none" dirty="0"/>
              <a:t>Cl</a:t>
            </a:r>
            <a:r>
              <a:rPr lang="en-US" cap="none" baseline="-25000" dirty="0"/>
              <a:t>2</a:t>
            </a:r>
          </a:p>
        </p:txBody>
      </p:sp>
      <p:grpSp>
        <p:nvGrpSpPr>
          <p:cNvPr id="19" name="Group 18">
            <a:extLst>
              <a:ext uri="{FF2B5EF4-FFF2-40B4-BE49-F238E27FC236}">
                <a16:creationId xmlns:a16="http://schemas.microsoft.com/office/drawing/2014/main" id="{B42F5B20-C3A7-C21F-B478-89EBBEC3433F}"/>
              </a:ext>
            </a:extLst>
          </p:cNvPr>
          <p:cNvGrpSpPr/>
          <p:nvPr/>
        </p:nvGrpSpPr>
        <p:grpSpPr>
          <a:xfrm>
            <a:off x="609600" y="1842756"/>
            <a:ext cx="4577876" cy="3403916"/>
            <a:chOff x="8417490" y="1608608"/>
            <a:chExt cx="3294346" cy="2449537"/>
          </a:xfrm>
        </p:grpSpPr>
        <p:pic>
          <p:nvPicPr>
            <p:cNvPr id="17" name="Picture 16">
              <a:extLst>
                <a:ext uri="{FF2B5EF4-FFF2-40B4-BE49-F238E27FC236}">
                  <a16:creationId xmlns:a16="http://schemas.microsoft.com/office/drawing/2014/main" id="{4BBA26D8-F6F6-A73F-F105-6371D90EC78E}"/>
                </a:ext>
              </a:extLst>
            </p:cNvPr>
            <p:cNvPicPr>
              <a:picLocks noChangeAspect="1"/>
            </p:cNvPicPr>
            <p:nvPr/>
          </p:nvPicPr>
          <p:blipFill>
            <a:blip r:embed="rId2"/>
            <a:srcRect r="53390" b="54794"/>
            <a:stretch/>
          </p:blipFill>
          <p:spPr>
            <a:xfrm>
              <a:off x="8423424" y="1608608"/>
              <a:ext cx="3288412" cy="2449537"/>
            </a:xfrm>
            <a:prstGeom prst="rect">
              <a:avLst/>
            </a:prstGeom>
          </p:spPr>
        </p:pic>
        <p:sp>
          <p:nvSpPr>
            <p:cNvPr id="18" name="Rectangle 17">
              <a:extLst>
                <a:ext uri="{FF2B5EF4-FFF2-40B4-BE49-F238E27FC236}">
                  <a16:creationId xmlns:a16="http://schemas.microsoft.com/office/drawing/2014/main" id="{72A8E569-D1A4-75B0-319C-4898653B97CA}"/>
                </a:ext>
              </a:extLst>
            </p:cNvPr>
            <p:cNvSpPr/>
            <p:nvPr/>
          </p:nvSpPr>
          <p:spPr>
            <a:xfrm>
              <a:off x="8417490" y="1608608"/>
              <a:ext cx="300625" cy="27655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F3FC1734-F65E-442F-BC12-B5FB5FF0863E}"/>
                  </a:ext>
                </a:extLst>
              </p:cNvPr>
              <p:cNvSpPr txBox="1"/>
              <p:nvPr/>
            </p:nvSpPr>
            <p:spPr>
              <a:xfrm>
                <a:off x="1958123" y="1573246"/>
                <a:ext cx="1149291" cy="461665"/>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𝐶</m:t>
                      </m:r>
                      <m:f>
                        <m:fPr>
                          <m:type m:val="lin"/>
                          <m:ctrlPr>
                            <a:rPr lang="en-US" sz="2400" b="0" i="1" smtClean="0">
                              <a:latin typeface="Cambria Math" panose="02040503050406030204" pitchFamily="18" charset="0"/>
                            </a:rPr>
                          </m:ctrlPr>
                        </m:fPr>
                        <m:num>
                          <m:r>
                            <a:rPr lang="en-US" sz="2400" b="0" i="1" smtClean="0">
                              <a:latin typeface="Cambria Math" panose="02040503050406030204" pitchFamily="18" charset="0"/>
                            </a:rPr>
                            <m:t>2</m:t>
                          </m:r>
                        </m:num>
                        <m:den>
                          <m:r>
                            <a:rPr lang="en-US" sz="2400" b="0" i="1" smtClean="0">
                              <a:latin typeface="Cambria Math" panose="02040503050406030204" pitchFamily="18" charset="0"/>
                            </a:rPr>
                            <m:t>𝑐</m:t>
                          </m:r>
                        </m:den>
                      </m:f>
                    </m:oMath>
                  </m:oMathPara>
                </a14:m>
                <a:endParaRPr lang="en-US" sz="2400" dirty="0"/>
              </a:p>
            </p:txBody>
          </p:sp>
        </mc:Choice>
        <mc:Fallback>
          <p:sp>
            <p:nvSpPr>
              <p:cNvPr id="2" name="TextBox 1">
                <a:extLst>
                  <a:ext uri="{FF2B5EF4-FFF2-40B4-BE49-F238E27FC236}">
                    <a16:creationId xmlns:a16="http://schemas.microsoft.com/office/drawing/2014/main" id="{F3FC1734-F65E-442F-BC12-B5FB5FF0863E}"/>
                  </a:ext>
                </a:extLst>
              </p:cNvPr>
              <p:cNvSpPr txBox="1">
                <a:spLocks noRot="1" noChangeAspect="1" noMove="1" noResize="1" noEditPoints="1" noAdjustHandles="1" noChangeArrowheads="1" noChangeShapeType="1" noTextEdit="1"/>
              </p:cNvSpPr>
              <p:nvPr/>
            </p:nvSpPr>
            <p:spPr>
              <a:xfrm>
                <a:off x="1958123" y="1573246"/>
                <a:ext cx="1149291" cy="461665"/>
              </a:xfrm>
              <a:prstGeom prst="rect">
                <a:avLst/>
              </a:prstGeom>
              <a:blipFill>
                <a:blip r:embed="rId3"/>
                <a:stretch>
                  <a:fillRect t="-122368" r="-53439" b="-193421"/>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34D6E114-0101-439D-8C3A-CD3C0E22B149}"/>
              </a:ext>
            </a:extLst>
          </p:cNvPr>
          <p:cNvPicPr>
            <a:picLocks noChangeAspect="1"/>
          </p:cNvPicPr>
          <p:nvPr/>
        </p:nvPicPr>
        <p:blipFill>
          <a:blip r:embed="rId4"/>
          <a:stretch>
            <a:fillRect/>
          </a:stretch>
        </p:blipFill>
        <p:spPr>
          <a:xfrm>
            <a:off x="401294" y="5516182"/>
            <a:ext cx="5002734" cy="522308"/>
          </a:xfrm>
          <a:prstGeom prst="rect">
            <a:avLst/>
          </a:prstGeom>
        </p:spPr>
      </p:pic>
      <p:pic>
        <p:nvPicPr>
          <p:cNvPr id="6" name="Picture 5">
            <a:extLst>
              <a:ext uri="{FF2B5EF4-FFF2-40B4-BE49-F238E27FC236}">
                <a16:creationId xmlns:a16="http://schemas.microsoft.com/office/drawing/2014/main" id="{ADF5C4BA-AB3A-46F1-82D3-219D1BBCD290}"/>
              </a:ext>
            </a:extLst>
          </p:cNvPr>
          <p:cNvPicPr>
            <a:picLocks noChangeAspect="1"/>
          </p:cNvPicPr>
          <p:nvPr/>
        </p:nvPicPr>
        <p:blipFill>
          <a:blip r:embed="rId5"/>
          <a:stretch>
            <a:fillRect/>
          </a:stretch>
        </p:blipFill>
        <p:spPr>
          <a:xfrm>
            <a:off x="5762511" y="2188635"/>
            <a:ext cx="3330459" cy="2294172"/>
          </a:xfrm>
          <a:prstGeom prst="rect">
            <a:avLst/>
          </a:prstGeom>
        </p:spPr>
      </p:pic>
      <p:pic>
        <p:nvPicPr>
          <p:cNvPr id="8" name="Picture 7">
            <a:extLst>
              <a:ext uri="{FF2B5EF4-FFF2-40B4-BE49-F238E27FC236}">
                <a16:creationId xmlns:a16="http://schemas.microsoft.com/office/drawing/2014/main" id="{08CD15DE-0D9A-4468-ABFF-02AF0954E756}"/>
              </a:ext>
            </a:extLst>
          </p:cNvPr>
          <p:cNvPicPr>
            <a:picLocks noChangeAspect="1"/>
          </p:cNvPicPr>
          <p:nvPr/>
        </p:nvPicPr>
        <p:blipFill>
          <a:blip r:embed="rId6"/>
          <a:stretch>
            <a:fillRect/>
          </a:stretch>
        </p:blipFill>
        <p:spPr>
          <a:xfrm>
            <a:off x="9101216" y="2139100"/>
            <a:ext cx="2900046" cy="2393242"/>
          </a:xfrm>
          <a:prstGeom prst="rect">
            <a:avLst/>
          </a:prstGeom>
        </p:spPr>
      </p:pic>
      <p:pic>
        <p:nvPicPr>
          <p:cNvPr id="21" name="Picture 20">
            <a:extLst>
              <a:ext uri="{FF2B5EF4-FFF2-40B4-BE49-F238E27FC236}">
                <a16:creationId xmlns:a16="http://schemas.microsoft.com/office/drawing/2014/main" id="{84032A4A-BC30-3C72-2ABB-F5382C4F66F0}"/>
              </a:ext>
            </a:extLst>
          </p:cNvPr>
          <p:cNvPicPr>
            <a:picLocks noChangeAspect="1"/>
          </p:cNvPicPr>
          <p:nvPr/>
        </p:nvPicPr>
        <p:blipFill>
          <a:blip r:embed="rId7"/>
          <a:stretch>
            <a:fillRect/>
          </a:stretch>
        </p:blipFill>
        <p:spPr>
          <a:xfrm>
            <a:off x="5839866" y="1573246"/>
            <a:ext cx="6023089" cy="4277035"/>
          </a:xfrm>
          <a:prstGeom prst="rect">
            <a:avLst/>
          </a:prstGeom>
        </p:spPr>
      </p:pic>
    </p:spTree>
    <p:extLst>
      <p:ext uri="{BB962C8B-B14F-4D97-AF65-F5344CB8AC3E}">
        <p14:creationId xmlns:p14="http://schemas.microsoft.com/office/powerpoint/2010/main" val="7145161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BE1F3-567B-448F-8AE5-B144E0E67742}"/>
              </a:ext>
            </a:extLst>
          </p:cNvPr>
          <p:cNvSpPr>
            <a:spLocks noGrp="1"/>
          </p:cNvSpPr>
          <p:nvPr>
            <p:ph type="title"/>
          </p:nvPr>
        </p:nvSpPr>
        <p:spPr/>
        <p:txBody>
          <a:bodyPr/>
          <a:lstStyle/>
          <a:p>
            <a:r>
              <a:rPr lang="en-US" dirty="0"/>
              <a:t>Setting up the refinement </a:t>
            </a:r>
          </a:p>
        </p:txBody>
      </p:sp>
      <p:pic>
        <p:nvPicPr>
          <p:cNvPr id="5" name="Picture 4">
            <a:extLst>
              <a:ext uri="{FF2B5EF4-FFF2-40B4-BE49-F238E27FC236}">
                <a16:creationId xmlns:a16="http://schemas.microsoft.com/office/drawing/2014/main" id="{A8E42E35-BC6D-474F-A689-5C9E8110CB8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20267" y="1546198"/>
            <a:ext cx="11239500" cy="4573621"/>
          </a:xfrm>
          <a:prstGeom prst="rect">
            <a:avLst/>
          </a:prstGeom>
        </p:spPr>
      </p:pic>
      <p:grpSp>
        <p:nvGrpSpPr>
          <p:cNvPr id="6" name="Group 5">
            <a:extLst>
              <a:ext uri="{FF2B5EF4-FFF2-40B4-BE49-F238E27FC236}">
                <a16:creationId xmlns:a16="http://schemas.microsoft.com/office/drawing/2014/main" id="{0BECB5E7-8750-4BBB-A09F-E37E3289CF3A}"/>
              </a:ext>
            </a:extLst>
          </p:cNvPr>
          <p:cNvGrpSpPr/>
          <p:nvPr/>
        </p:nvGrpSpPr>
        <p:grpSpPr>
          <a:xfrm>
            <a:off x="1009650" y="1679078"/>
            <a:ext cx="5086350" cy="2760698"/>
            <a:chOff x="1009650" y="3003053"/>
            <a:chExt cx="5086350" cy="2760698"/>
          </a:xfrm>
        </p:grpSpPr>
        <p:grpSp>
          <p:nvGrpSpPr>
            <p:cNvPr id="7" name="Group 6">
              <a:extLst>
                <a:ext uri="{FF2B5EF4-FFF2-40B4-BE49-F238E27FC236}">
                  <a16:creationId xmlns:a16="http://schemas.microsoft.com/office/drawing/2014/main" id="{5964C5D9-2725-4700-8569-23AB5F87F6E4}"/>
                </a:ext>
              </a:extLst>
            </p:cNvPr>
            <p:cNvGrpSpPr/>
            <p:nvPr/>
          </p:nvGrpSpPr>
          <p:grpSpPr>
            <a:xfrm>
              <a:off x="1009650" y="3003053"/>
              <a:ext cx="1139509" cy="727802"/>
              <a:chOff x="609600" y="2603003"/>
              <a:chExt cx="1139509" cy="727802"/>
            </a:xfrm>
          </p:grpSpPr>
          <p:sp>
            <p:nvSpPr>
              <p:cNvPr id="9" name="Oval 8">
                <a:extLst>
                  <a:ext uri="{FF2B5EF4-FFF2-40B4-BE49-F238E27FC236}">
                    <a16:creationId xmlns:a16="http://schemas.microsoft.com/office/drawing/2014/main" id="{19FECD82-5252-4EDD-AD82-708D9744C522}"/>
                  </a:ext>
                </a:extLst>
              </p:cNvPr>
              <p:cNvSpPr/>
              <p:nvPr/>
            </p:nvSpPr>
            <p:spPr>
              <a:xfrm>
                <a:off x="609600" y="2603003"/>
                <a:ext cx="609600"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0" name="Oval 9">
                <a:extLst>
                  <a:ext uri="{FF2B5EF4-FFF2-40B4-BE49-F238E27FC236}">
                    <a16:creationId xmlns:a16="http://schemas.microsoft.com/office/drawing/2014/main" id="{91A41824-4043-40AC-BE8E-4358AD09CFBB}"/>
                  </a:ext>
                </a:extLst>
              </p:cNvPr>
              <p:cNvSpPr/>
              <p:nvPr/>
            </p:nvSpPr>
            <p:spPr>
              <a:xfrm>
                <a:off x="609600" y="3014714"/>
                <a:ext cx="1139509" cy="316091"/>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sp>
          <p:nvSpPr>
            <p:cNvPr id="8" name="TextBox 7">
              <a:extLst>
                <a:ext uri="{FF2B5EF4-FFF2-40B4-BE49-F238E27FC236}">
                  <a16:creationId xmlns:a16="http://schemas.microsoft.com/office/drawing/2014/main" id="{0D36FFDD-DA92-44C8-865D-53F3F2975E5A}"/>
                </a:ext>
              </a:extLst>
            </p:cNvPr>
            <p:cNvSpPr txBox="1"/>
            <p:nvPr/>
          </p:nvSpPr>
          <p:spPr>
            <a:xfrm>
              <a:off x="3414713" y="5422119"/>
              <a:ext cx="2681287" cy="341632"/>
            </a:xfrm>
            <a:prstGeom prst="rect">
              <a:avLst/>
            </a:prstGeom>
            <a:noFill/>
          </p:spPr>
          <p:txBody>
            <a:bodyPr wrap="square">
              <a:spAutoFit/>
            </a:bodyPr>
            <a:lstStyle/>
            <a:p>
              <a:pPr algn="l">
                <a:lnSpc>
                  <a:spcPct val="90000"/>
                </a:lnSpc>
              </a:pPr>
              <a:r>
                <a:rPr lang="en-US" dirty="0"/>
                <a:t>Go Calculate -&gt; Refine</a:t>
              </a:r>
              <a:endParaRPr lang="en-US" dirty="0">
                <a:latin typeface="+mn-lt"/>
              </a:endParaRPr>
            </a:p>
          </p:txBody>
        </p:sp>
      </p:grpSp>
      <p:sp>
        <p:nvSpPr>
          <p:cNvPr id="12" name="TextBox 11">
            <a:extLst>
              <a:ext uri="{FF2B5EF4-FFF2-40B4-BE49-F238E27FC236}">
                <a16:creationId xmlns:a16="http://schemas.microsoft.com/office/drawing/2014/main" id="{21CA5D70-EBB8-409A-A345-12E5CC5D6A40}"/>
              </a:ext>
            </a:extLst>
          </p:cNvPr>
          <p:cNvSpPr txBox="1"/>
          <p:nvPr/>
        </p:nvSpPr>
        <p:spPr>
          <a:xfrm>
            <a:off x="7843838" y="544068"/>
            <a:ext cx="2681287" cy="341632"/>
          </a:xfrm>
          <a:prstGeom prst="rect">
            <a:avLst/>
          </a:prstGeom>
          <a:noFill/>
        </p:spPr>
        <p:txBody>
          <a:bodyPr wrap="square">
            <a:spAutoFit/>
          </a:bodyPr>
          <a:lstStyle/>
          <a:p>
            <a:pPr algn="ctr">
              <a:lnSpc>
                <a:spcPct val="90000"/>
              </a:lnSpc>
            </a:pPr>
            <a:r>
              <a:rPr lang="en-US" dirty="0"/>
              <a:t>Now refine</a:t>
            </a:r>
            <a:endParaRPr lang="en-US" dirty="0">
              <a:latin typeface="+mn-lt"/>
            </a:endParaRPr>
          </a:p>
        </p:txBody>
      </p:sp>
    </p:spTree>
    <p:extLst>
      <p:ext uri="{BB962C8B-B14F-4D97-AF65-F5344CB8AC3E}">
        <p14:creationId xmlns:p14="http://schemas.microsoft.com/office/powerpoint/2010/main" val="246602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5FF7A-CBB2-44AC-87A5-08EC909C00EA}"/>
              </a:ext>
            </a:extLst>
          </p:cNvPr>
          <p:cNvSpPr>
            <a:spLocks noGrp="1"/>
          </p:cNvSpPr>
          <p:nvPr>
            <p:ph type="title"/>
          </p:nvPr>
        </p:nvSpPr>
        <p:spPr/>
        <p:txBody>
          <a:bodyPr/>
          <a:lstStyle/>
          <a:p>
            <a:r>
              <a:rPr lang="en-US" dirty="0"/>
              <a:t>Running a cycle</a:t>
            </a:r>
          </a:p>
        </p:txBody>
      </p:sp>
      <p:pic>
        <p:nvPicPr>
          <p:cNvPr id="5" name="Picture 4">
            <a:extLst>
              <a:ext uri="{FF2B5EF4-FFF2-40B4-BE49-F238E27FC236}">
                <a16:creationId xmlns:a16="http://schemas.microsoft.com/office/drawing/2014/main" id="{BF327100-5E90-44AA-8FF0-82C6607C34C7}"/>
              </a:ext>
            </a:extLst>
          </p:cNvPr>
          <p:cNvPicPr>
            <a:picLocks noChangeAspect="1"/>
          </p:cNvPicPr>
          <p:nvPr/>
        </p:nvPicPr>
        <p:blipFill>
          <a:blip r:embed="rId2"/>
          <a:stretch>
            <a:fillRect/>
          </a:stretch>
        </p:blipFill>
        <p:spPr>
          <a:xfrm>
            <a:off x="715517" y="1347216"/>
            <a:ext cx="11144250" cy="4574607"/>
          </a:xfrm>
          <a:prstGeom prst="rect">
            <a:avLst/>
          </a:prstGeom>
        </p:spPr>
      </p:pic>
      <p:grpSp>
        <p:nvGrpSpPr>
          <p:cNvPr id="6" name="Group 5">
            <a:extLst>
              <a:ext uri="{FF2B5EF4-FFF2-40B4-BE49-F238E27FC236}">
                <a16:creationId xmlns:a16="http://schemas.microsoft.com/office/drawing/2014/main" id="{D75BCE4B-62D3-4F33-BB70-24FBE4A6C73E}"/>
              </a:ext>
            </a:extLst>
          </p:cNvPr>
          <p:cNvGrpSpPr/>
          <p:nvPr/>
        </p:nvGrpSpPr>
        <p:grpSpPr>
          <a:xfrm>
            <a:off x="2209800" y="1132656"/>
            <a:ext cx="9649967" cy="5700323"/>
            <a:chOff x="533400" y="-1200099"/>
            <a:chExt cx="9649967" cy="5700323"/>
          </a:xfrm>
        </p:grpSpPr>
        <p:grpSp>
          <p:nvGrpSpPr>
            <p:cNvPr id="7" name="Group 6">
              <a:extLst>
                <a:ext uri="{FF2B5EF4-FFF2-40B4-BE49-F238E27FC236}">
                  <a16:creationId xmlns:a16="http://schemas.microsoft.com/office/drawing/2014/main" id="{66728135-B909-4733-86EC-C10092CCEBB3}"/>
                </a:ext>
              </a:extLst>
            </p:cNvPr>
            <p:cNvGrpSpPr/>
            <p:nvPr/>
          </p:nvGrpSpPr>
          <p:grpSpPr>
            <a:xfrm>
              <a:off x="533400" y="-1200099"/>
              <a:ext cx="9649967" cy="5010969"/>
              <a:chOff x="133350" y="-1600149"/>
              <a:chExt cx="9649967" cy="5010969"/>
            </a:xfrm>
          </p:grpSpPr>
          <p:sp>
            <p:nvSpPr>
              <p:cNvPr id="9" name="Oval 8">
                <a:extLst>
                  <a:ext uri="{FF2B5EF4-FFF2-40B4-BE49-F238E27FC236}">
                    <a16:creationId xmlns:a16="http://schemas.microsoft.com/office/drawing/2014/main" id="{C4AAA124-9BFC-4ADE-A229-128398A87D1E}"/>
                  </a:ext>
                </a:extLst>
              </p:cNvPr>
              <p:cNvSpPr/>
              <p:nvPr/>
            </p:nvSpPr>
            <p:spPr>
              <a:xfrm>
                <a:off x="133350" y="48495"/>
                <a:ext cx="3219449" cy="1504950"/>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0" name="Oval 9">
                <a:extLst>
                  <a:ext uri="{FF2B5EF4-FFF2-40B4-BE49-F238E27FC236}">
                    <a16:creationId xmlns:a16="http://schemas.microsoft.com/office/drawing/2014/main" id="{37498CEE-47DD-407B-9808-831CDC11990E}"/>
                  </a:ext>
                </a:extLst>
              </p:cNvPr>
              <p:cNvSpPr/>
              <p:nvPr/>
            </p:nvSpPr>
            <p:spPr>
              <a:xfrm>
                <a:off x="4582659" y="-1600149"/>
                <a:ext cx="5200658" cy="5010969"/>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sp>
          <p:nvSpPr>
            <p:cNvPr id="8" name="TextBox 7">
              <a:extLst>
                <a:ext uri="{FF2B5EF4-FFF2-40B4-BE49-F238E27FC236}">
                  <a16:creationId xmlns:a16="http://schemas.microsoft.com/office/drawing/2014/main" id="{E685F8BD-C8DC-4F72-B726-AD3BD3185FC7}"/>
                </a:ext>
              </a:extLst>
            </p:cNvPr>
            <p:cNvSpPr txBox="1"/>
            <p:nvPr/>
          </p:nvSpPr>
          <p:spPr>
            <a:xfrm>
              <a:off x="2457450" y="3659994"/>
              <a:ext cx="4048125" cy="840230"/>
            </a:xfrm>
            <a:prstGeom prst="rect">
              <a:avLst/>
            </a:prstGeom>
            <a:noFill/>
          </p:spPr>
          <p:txBody>
            <a:bodyPr wrap="square">
              <a:spAutoFit/>
            </a:bodyPr>
            <a:lstStyle/>
            <a:p>
              <a:pPr algn="l">
                <a:lnSpc>
                  <a:spcPct val="90000"/>
                </a:lnSpc>
              </a:pPr>
              <a:r>
                <a:rPr lang="en-US" dirty="0"/>
                <a:t>A window will pop up showing refinement status and the plotting window will update with the fit</a:t>
              </a:r>
              <a:endParaRPr lang="en-US" dirty="0">
                <a:latin typeface="+mn-lt"/>
              </a:endParaRPr>
            </a:p>
          </p:txBody>
        </p:sp>
      </p:grpSp>
    </p:spTree>
    <p:extLst>
      <p:ext uri="{BB962C8B-B14F-4D97-AF65-F5344CB8AC3E}">
        <p14:creationId xmlns:p14="http://schemas.microsoft.com/office/powerpoint/2010/main" val="3643490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5FF7A-CBB2-44AC-87A5-08EC909C00EA}"/>
              </a:ext>
            </a:extLst>
          </p:cNvPr>
          <p:cNvSpPr>
            <a:spLocks noGrp="1"/>
          </p:cNvSpPr>
          <p:nvPr>
            <p:ph type="title"/>
          </p:nvPr>
        </p:nvSpPr>
        <p:spPr/>
        <p:txBody>
          <a:bodyPr/>
          <a:lstStyle/>
          <a:p>
            <a:r>
              <a:rPr lang="en-US" dirty="0"/>
              <a:t>Running a cycle</a:t>
            </a:r>
          </a:p>
        </p:txBody>
      </p:sp>
      <p:pic>
        <p:nvPicPr>
          <p:cNvPr id="5" name="Picture 4">
            <a:extLst>
              <a:ext uri="{FF2B5EF4-FFF2-40B4-BE49-F238E27FC236}">
                <a16:creationId xmlns:a16="http://schemas.microsoft.com/office/drawing/2014/main" id="{BF327100-5E90-44AA-8FF0-82C6607C34C7}"/>
              </a:ext>
            </a:extLst>
          </p:cNvPr>
          <p:cNvPicPr>
            <a:picLocks noChangeAspect="1"/>
          </p:cNvPicPr>
          <p:nvPr/>
        </p:nvPicPr>
        <p:blipFill>
          <a:blip r:embed="rId2"/>
          <a:stretch>
            <a:fillRect/>
          </a:stretch>
        </p:blipFill>
        <p:spPr>
          <a:xfrm>
            <a:off x="715517" y="1347216"/>
            <a:ext cx="11144250" cy="4574607"/>
          </a:xfrm>
          <a:prstGeom prst="rect">
            <a:avLst/>
          </a:prstGeom>
        </p:spPr>
      </p:pic>
      <p:pic>
        <p:nvPicPr>
          <p:cNvPr id="4" name="Picture 3">
            <a:extLst>
              <a:ext uri="{FF2B5EF4-FFF2-40B4-BE49-F238E27FC236}">
                <a16:creationId xmlns:a16="http://schemas.microsoft.com/office/drawing/2014/main" id="{CF23567D-54B2-4013-AA65-CAE33D046C06}"/>
              </a:ext>
            </a:extLst>
          </p:cNvPr>
          <p:cNvPicPr>
            <a:picLocks noChangeAspect="1"/>
          </p:cNvPicPr>
          <p:nvPr/>
        </p:nvPicPr>
        <p:blipFill>
          <a:blip r:embed="rId3"/>
          <a:stretch>
            <a:fillRect/>
          </a:stretch>
        </p:blipFill>
        <p:spPr>
          <a:xfrm>
            <a:off x="1528125" y="1828576"/>
            <a:ext cx="9135750" cy="3200847"/>
          </a:xfrm>
          <a:prstGeom prst="rect">
            <a:avLst/>
          </a:prstGeom>
        </p:spPr>
      </p:pic>
      <p:sp>
        <p:nvSpPr>
          <p:cNvPr id="8" name="TextBox 7">
            <a:extLst>
              <a:ext uri="{FF2B5EF4-FFF2-40B4-BE49-F238E27FC236}">
                <a16:creationId xmlns:a16="http://schemas.microsoft.com/office/drawing/2014/main" id="{E685F8BD-C8DC-4F72-B726-AD3BD3185FC7}"/>
              </a:ext>
            </a:extLst>
          </p:cNvPr>
          <p:cNvSpPr txBox="1"/>
          <p:nvPr/>
        </p:nvSpPr>
        <p:spPr>
          <a:xfrm>
            <a:off x="3190876" y="5992749"/>
            <a:ext cx="6105524" cy="840230"/>
          </a:xfrm>
          <a:prstGeom prst="rect">
            <a:avLst/>
          </a:prstGeom>
          <a:noFill/>
        </p:spPr>
        <p:txBody>
          <a:bodyPr wrap="square">
            <a:spAutoFit/>
          </a:bodyPr>
          <a:lstStyle/>
          <a:p>
            <a:pPr algn="l">
              <a:lnSpc>
                <a:spcPct val="90000"/>
              </a:lnSpc>
            </a:pPr>
            <a:r>
              <a:rPr lang="en-US" dirty="0"/>
              <a:t>When it finishes a box will pop up with the parameter changes some goodness of fit measures and messages if you have a divergence or highly correlated parameters</a:t>
            </a:r>
            <a:endParaRPr lang="en-US" dirty="0">
              <a:latin typeface="+mn-lt"/>
            </a:endParaRPr>
          </a:p>
        </p:txBody>
      </p:sp>
    </p:spTree>
    <p:extLst>
      <p:ext uri="{BB962C8B-B14F-4D97-AF65-F5344CB8AC3E}">
        <p14:creationId xmlns:p14="http://schemas.microsoft.com/office/powerpoint/2010/main" val="4886674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5FF7A-CBB2-44AC-87A5-08EC909C00EA}"/>
              </a:ext>
            </a:extLst>
          </p:cNvPr>
          <p:cNvSpPr>
            <a:spLocks noGrp="1"/>
          </p:cNvSpPr>
          <p:nvPr>
            <p:ph type="title"/>
          </p:nvPr>
        </p:nvSpPr>
        <p:spPr/>
        <p:txBody>
          <a:bodyPr/>
          <a:lstStyle/>
          <a:p>
            <a:r>
              <a:rPr lang="en-US" dirty="0"/>
              <a:t>Inspecting the results</a:t>
            </a:r>
          </a:p>
        </p:txBody>
      </p:sp>
      <p:pic>
        <p:nvPicPr>
          <p:cNvPr id="5" name="Picture 4">
            <a:extLst>
              <a:ext uri="{FF2B5EF4-FFF2-40B4-BE49-F238E27FC236}">
                <a16:creationId xmlns:a16="http://schemas.microsoft.com/office/drawing/2014/main" id="{BF327100-5E90-44AA-8FF0-82C6607C34C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15517" y="1358760"/>
            <a:ext cx="11144250" cy="4551519"/>
          </a:xfrm>
          <a:prstGeom prst="rect">
            <a:avLst/>
          </a:prstGeom>
        </p:spPr>
      </p:pic>
      <p:sp>
        <p:nvSpPr>
          <p:cNvPr id="8" name="TextBox 7">
            <a:extLst>
              <a:ext uri="{FF2B5EF4-FFF2-40B4-BE49-F238E27FC236}">
                <a16:creationId xmlns:a16="http://schemas.microsoft.com/office/drawing/2014/main" id="{E685F8BD-C8DC-4F72-B726-AD3BD3185FC7}"/>
              </a:ext>
            </a:extLst>
          </p:cNvPr>
          <p:cNvSpPr txBox="1"/>
          <p:nvPr/>
        </p:nvSpPr>
        <p:spPr>
          <a:xfrm>
            <a:off x="3190876" y="5992749"/>
            <a:ext cx="6105524" cy="590931"/>
          </a:xfrm>
          <a:prstGeom prst="rect">
            <a:avLst/>
          </a:prstGeom>
          <a:noFill/>
        </p:spPr>
        <p:txBody>
          <a:bodyPr wrap="square">
            <a:spAutoFit/>
          </a:bodyPr>
          <a:lstStyle/>
          <a:p>
            <a:pPr algn="l">
              <a:lnSpc>
                <a:spcPct val="90000"/>
              </a:lnSpc>
            </a:pPr>
            <a:r>
              <a:rPr lang="en-US" dirty="0"/>
              <a:t>Fit is.. A decent start. Peak indexes seem right, intensity is a bit off. Let’s flag some structural parameters</a:t>
            </a:r>
            <a:endParaRPr lang="en-US" dirty="0">
              <a:latin typeface="+mn-lt"/>
            </a:endParaRPr>
          </a:p>
        </p:txBody>
      </p:sp>
    </p:spTree>
    <p:extLst>
      <p:ext uri="{BB962C8B-B14F-4D97-AF65-F5344CB8AC3E}">
        <p14:creationId xmlns:p14="http://schemas.microsoft.com/office/powerpoint/2010/main" val="4117516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5FF7A-CBB2-44AC-87A5-08EC909C00EA}"/>
              </a:ext>
            </a:extLst>
          </p:cNvPr>
          <p:cNvSpPr>
            <a:spLocks noGrp="1"/>
          </p:cNvSpPr>
          <p:nvPr>
            <p:ph type="title"/>
          </p:nvPr>
        </p:nvSpPr>
        <p:spPr/>
        <p:txBody>
          <a:bodyPr/>
          <a:lstStyle/>
          <a:p>
            <a:r>
              <a:rPr lang="en-US" dirty="0"/>
              <a:t>Inspecting the results</a:t>
            </a:r>
          </a:p>
        </p:txBody>
      </p:sp>
      <p:pic>
        <p:nvPicPr>
          <p:cNvPr id="5" name="Picture 4">
            <a:extLst>
              <a:ext uri="{FF2B5EF4-FFF2-40B4-BE49-F238E27FC236}">
                <a16:creationId xmlns:a16="http://schemas.microsoft.com/office/drawing/2014/main" id="{BF327100-5E90-44AA-8FF0-82C6607C34C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21514" y="1358760"/>
            <a:ext cx="11132256" cy="4551519"/>
          </a:xfrm>
          <a:prstGeom prst="rect">
            <a:avLst/>
          </a:prstGeom>
        </p:spPr>
      </p:pic>
      <p:sp>
        <p:nvSpPr>
          <p:cNvPr id="8" name="TextBox 7">
            <a:extLst>
              <a:ext uri="{FF2B5EF4-FFF2-40B4-BE49-F238E27FC236}">
                <a16:creationId xmlns:a16="http://schemas.microsoft.com/office/drawing/2014/main" id="{E685F8BD-C8DC-4F72-B726-AD3BD3185FC7}"/>
              </a:ext>
            </a:extLst>
          </p:cNvPr>
          <p:cNvSpPr txBox="1"/>
          <p:nvPr/>
        </p:nvSpPr>
        <p:spPr>
          <a:xfrm>
            <a:off x="3190876" y="5992749"/>
            <a:ext cx="6105524" cy="840230"/>
          </a:xfrm>
          <a:prstGeom prst="rect">
            <a:avLst/>
          </a:prstGeom>
          <a:noFill/>
        </p:spPr>
        <p:txBody>
          <a:bodyPr wrap="square">
            <a:spAutoFit/>
          </a:bodyPr>
          <a:lstStyle/>
          <a:p>
            <a:pPr algn="ctr">
              <a:lnSpc>
                <a:spcPct val="90000"/>
              </a:lnSpc>
            </a:pPr>
            <a:r>
              <a:rPr lang="en-US" dirty="0"/>
              <a:t>Let’s flag the unit cell to refine</a:t>
            </a:r>
          </a:p>
          <a:p>
            <a:pPr algn="ctr">
              <a:lnSpc>
                <a:spcPct val="90000"/>
              </a:lnSpc>
            </a:pPr>
            <a:endParaRPr lang="en-US" dirty="0">
              <a:latin typeface="+mn-lt"/>
            </a:endParaRPr>
          </a:p>
          <a:p>
            <a:pPr algn="ctr">
              <a:lnSpc>
                <a:spcPct val="90000"/>
              </a:lnSpc>
            </a:pPr>
            <a:r>
              <a:rPr lang="en-US" dirty="0"/>
              <a:t>Then Calculate -&gt; Refine</a:t>
            </a:r>
            <a:endParaRPr lang="en-US" dirty="0">
              <a:latin typeface="+mn-lt"/>
            </a:endParaRPr>
          </a:p>
        </p:txBody>
      </p:sp>
      <p:sp>
        <p:nvSpPr>
          <p:cNvPr id="7" name="Oval 6">
            <a:extLst>
              <a:ext uri="{FF2B5EF4-FFF2-40B4-BE49-F238E27FC236}">
                <a16:creationId xmlns:a16="http://schemas.microsoft.com/office/drawing/2014/main" id="{90CCF03E-09FC-48CD-AD40-80B6EA5AB184}"/>
              </a:ext>
            </a:extLst>
          </p:cNvPr>
          <p:cNvSpPr/>
          <p:nvPr/>
        </p:nvSpPr>
        <p:spPr>
          <a:xfrm>
            <a:off x="1914525" y="2066924"/>
            <a:ext cx="1085850" cy="552451"/>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9" name="Oval 8">
            <a:extLst>
              <a:ext uri="{FF2B5EF4-FFF2-40B4-BE49-F238E27FC236}">
                <a16:creationId xmlns:a16="http://schemas.microsoft.com/office/drawing/2014/main" id="{248C1B5F-5272-449A-8526-11151EA6045E}"/>
              </a:ext>
            </a:extLst>
          </p:cNvPr>
          <p:cNvSpPr/>
          <p:nvPr/>
        </p:nvSpPr>
        <p:spPr>
          <a:xfrm>
            <a:off x="942975" y="3552824"/>
            <a:ext cx="1085850" cy="552451"/>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37652367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5FF7A-CBB2-44AC-87A5-08EC909C00EA}"/>
              </a:ext>
            </a:extLst>
          </p:cNvPr>
          <p:cNvSpPr>
            <a:spLocks noGrp="1"/>
          </p:cNvSpPr>
          <p:nvPr>
            <p:ph type="title"/>
          </p:nvPr>
        </p:nvSpPr>
        <p:spPr/>
        <p:txBody>
          <a:bodyPr/>
          <a:lstStyle/>
          <a:p>
            <a:r>
              <a:rPr lang="en-US" dirty="0"/>
              <a:t>Inspecting the results</a:t>
            </a:r>
          </a:p>
        </p:txBody>
      </p:sp>
      <p:pic>
        <p:nvPicPr>
          <p:cNvPr id="5" name="Picture 4">
            <a:extLst>
              <a:ext uri="{FF2B5EF4-FFF2-40B4-BE49-F238E27FC236}">
                <a16:creationId xmlns:a16="http://schemas.microsoft.com/office/drawing/2014/main" id="{BF327100-5E90-44AA-8FF0-82C6607C34C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21514" y="1371888"/>
            <a:ext cx="11132256" cy="4525262"/>
          </a:xfrm>
          <a:prstGeom prst="rect">
            <a:avLst/>
          </a:prstGeom>
        </p:spPr>
      </p:pic>
      <p:sp>
        <p:nvSpPr>
          <p:cNvPr id="8" name="TextBox 7">
            <a:extLst>
              <a:ext uri="{FF2B5EF4-FFF2-40B4-BE49-F238E27FC236}">
                <a16:creationId xmlns:a16="http://schemas.microsoft.com/office/drawing/2014/main" id="{E685F8BD-C8DC-4F72-B726-AD3BD3185FC7}"/>
              </a:ext>
            </a:extLst>
          </p:cNvPr>
          <p:cNvSpPr txBox="1"/>
          <p:nvPr/>
        </p:nvSpPr>
        <p:spPr>
          <a:xfrm>
            <a:off x="3190876" y="5992749"/>
            <a:ext cx="6105524" cy="341632"/>
          </a:xfrm>
          <a:prstGeom prst="rect">
            <a:avLst/>
          </a:prstGeom>
          <a:noFill/>
        </p:spPr>
        <p:txBody>
          <a:bodyPr wrap="square">
            <a:spAutoFit/>
          </a:bodyPr>
          <a:lstStyle/>
          <a:p>
            <a:pPr algn="ctr">
              <a:lnSpc>
                <a:spcPct val="90000"/>
              </a:lnSpc>
            </a:pPr>
            <a:r>
              <a:rPr lang="en-US" dirty="0">
                <a:latin typeface="+mn-lt"/>
              </a:rPr>
              <a:t>That didn’t improve much,</a:t>
            </a:r>
            <a:r>
              <a:rPr lang="en-US" dirty="0"/>
              <a:t> let’s look closer</a:t>
            </a:r>
            <a:endParaRPr lang="en-US" dirty="0">
              <a:latin typeface="+mn-lt"/>
            </a:endParaRPr>
          </a:p>
        </p:txBody>
      </p:sp>
    </p:spTree>
    <p:extLst>
      <p:ext uri="{BB962C8B-B14F-4D97-AF65-F5344CB8AC3E}">
        <p14:creationId xmlns:p14="http://schemas.microsoft.com/office/powerpoint/2010/main" val="20353758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5FF7A-CBB2-44AC-87A5-08EC909C00EA}"/>
              </a:ext>
            </a:extLst>
          </p:cNvPr>
          <p:cNvSpPr>
            <a:spLocks noGrp="1"/>
          </p:cNvSpPr>
          <p:nvPr>
            <p:ph type="title"/>
          </p:nvPr>
        </p:nvSpPr>
        <p:spPr/>
        <p:txBody>
          <a:bodyPr/>
          <a:lstStyle/>
          <a:p>
            <a:r>
              <a:rPr lang="en-US" dirty="0"/>
              <a:t>Inspecting the results</a:t>
            </a:r>
          </a:p>
        </p:txBody>
      </p:sp>
      <p:pic>
        <p:nvPicPr>
          <p:cNvPr id="5" name="Picture 4">
            <a:extLst>
              <a:ext uri="{FF2B5EF4-FFF2-40B4-BE49-F238E27FC236}">
                <a16:creationId xmlns:a16="http://schemas.microsoft.com/office/drawing/2014/main" id="{BF327100-5E90-44AA-8FF0-82C6607C34C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21514" y="1371888"/>
            <a:ext cx="11132255" cy="4525262"/>
          </a:xfrm>
          <a:prstGeom prst="rect">
            <a:avLst/>
          </a:prstGeom>
        </p:spPr>
      </p:pic>
      <p:sp>
        <p:nvSpPr>
          <p:cNvPr id="8" name="TextBox 7">
            <a:extLst>
              <a:ext uri="{FF2B5EF4-FFF2-40B4-BE49-F238E27FC236}">
                <a16:creationId xmlns:a16="http://schemas.microsoft.com/office/drawing/2014/main" id="{E685F8BD-C8DC-4F72-B726-AD3BD3185FC7}"/>
              </a:ext>
            </a:extLst>
          </p:cNvPr>
          <p:cNvSpPr txBox="1"/>
          <p:nvPr/>
        </p:nvSpPr>
        <p:spPr>
          <a:xfrm>
            <a:off x="3190876" y="5992749"/>
            <a:ext cx="6105524" cy="590931"/>
          </a:xfrm>
          <a:prstGeom prst="rect">
            <a:avLst/>
          </a:prstGeom>
          <a:noFill/>
        </p:spPr>
        <p:txBody>
          <a:bodyPr wrap="square">
            <a:spAutoFit/>
          </a:bodyPr>
          <a:lstStyle/>
          <a:p>
            <a:pPr algn="ctr">
              <a:lnSpc>
                <a:spcPct val="90000"/>
              </a:lnSpc>
            </a:pPr>
            <a:r>
              <a:rPr lang="en-US" dirty="0">
                <a:latin typeface="+mn-lt"/>
              </a:rPr>
              <a:t>Let’s look at what peaks aren’t fitting, go to Reflection List and hover over the high d-spacing peak to see it’s index</a:t>
            </a:r>
          </a:p>
        </p:txBody>
      </p:sp>
      <p:sp>
        <p:nvSpPr>
          <p:cNvPr id="3" name="TextBox 2">
            <a:extLst>
              <a:ext uri="{FF2B5EF4-FFF2-40B4-BE49-F238E27FC236}">
                <a16:creationId xmlns:a16="http://schemas.microsoft.com/office/drawing/2014/main" id="{30EAC754-6842-4017-B5D5-8917627F0833}"/>
              </a:ext>
            </a:extLst>
          </p:cNvPr>
          <p:cNvSpPr txBox="1"/>
          <p:nvPr/>
        </p:nvSpPr>
        <p:spPr>
          <a:xfrm>
            <a:off x="8181975" y="770091"/>
            <a:ext cx="3070071" cy="369332"/>
          </a:xfrm>
          <a:prstGeom prst="rect">
            <a:avLst/>
          </a:prstGeom>
          <a:noFill/>
        </p:spPr>
        <p:txBody>
          <a:bodyPr wrap="none" rtlCol="0">
            <a:spAutoFit/>
          </a:bodyPr>
          <a:lstStyle/>
          <a:p>
            <a:r>
              <a:rPr lang="en-US" dirty="0"/>
              <a:t>(2,0,0) is getting way over fit</a:t>
            </a:r>
          </a:p>
        </p:txBody>
      </p:sp>
      <p:pic>
        <p:nvPicPr>
          <p:cNvPr id="9" name="Picture 8">
            <a:extLst>
              <a:ext uri="{FF2B5EF4-FFF2-40B4-BE49-F238E27FC236}">
                <a16:creationId xmlns:a16="http://schemas.microsoft.com/office/drawing/2014/main" id="{A3C93730-73C5-4EE9-BF40-813A61EF2E9C}"/>
              </a:ext>
            </a:extLst>
          </p:cNvPr>
          <p:cNvPicPr>
            <a:picLocks noChangeAspect="1"/>
          </p:cNvPicPr>
          <p:nvPr/>
        </p:nvPicPr>
        <p:blipFill>
          <a:blip r:embed="rId3"/>
          <a:stretch>
            <a:fillRect/>
          </a:stretch>
        </p:blipFill>
        <p:spPr>
          <a:xfrm>
            <a:off x="1493634" y="1139423"/>
            <a:ext cx="5335791" cy="4727324"/>
          </a:xfrm>
          <a:prstGeom prst="rect">
            <a:avLst/>
          </a:prstGeom>
        </p:spPr>
      </p:pic>
      <p:sp>
        <p:nvSpPr>
          <p:cNvPr id="10" name="TextBox 9">
            <a:extLst>
              <a:ext uri="{FF2B5EF4-FFF2-40B4-BE49-F238E27FC236}">
                <a16:creationId xmlns:a16="http://schemas.microsoft.com/office/drawing/2014/main" id="{52180CD9-9537-47A6-838A-03B3629DBA76}"/>
              </a:ext>
            </a:extLst>
          </p:cNvPr>
          <p:cNvSpPr txBox="1"/>
          <p:nvPr/>
        </p:nvSpPr>
        <p:spPr>
          <a:xfrm>
            <a:off x="3190876" y="1474941"/>
            <a:ext cx="2736647" cy="369332"/>
          </a:xfrm>
          <a:prstGeom prst="rect">
            <a:avLst/>
          </a:prstGeom>
          <a:noFill/>
        </p:spPr>
        <p:txBody>
          <a:bodyPr wrap="none" rtlCol="0">
            <a:spAutoFit/>
          </a:bodyPr>
          <a:lstStyle/>
          <a:p>
            <a:r>
              <a:rPr lang="en-US" dirty="0"/>
              <a:t>(0,2,1) is getting under fit</a:t>
            </a:r>
          </a:p>
        </p:txBody>
      </p:sp>
      <p:sp>
        <p:nvSpPr>
          <p:cNvPr id="11" name="TextBox 10">
            <a:extLst>
              <a:ext uri="{FF2B5EF4-FFF2-40B4-BE49-F238E27FC236}">
                <a16:creationId xmlns:a16="http://schemas.microsoft.com/office/drawing/2014/main" id="{76E25ACE-98BD-4E57-880F-C0DAE948D64A}"/>
              </a:ext>
            </a:extLst>
          </p:cNvPr>
          <p:cNvSpPr txBox="1"/>
          <p:nvPr/>
        </p:nvSpPr>
        <p:spPr>
          <a:xfrm>
            <a:off x="4686301" y="3172854"/>
            <a:ext cx="3829049" cy="1200329"/>
          </a:xfrm>
          <a:prstGeom prst="rect">
            <a:avLst/>
          </a:prstGeom>
          <a:solidFill>
            <a:srgbClr val="FFFFFF">
              <a:alpha val="80000"/>
            </a:srgbClr>
          </a:solidFill>
          <a:ln>
            <a:solidFill>
              <a:schemeClr val="tx1"/>
            </a:solidFill>
          </a:ln>
        </p:spPr>
        <p:txBody>
          <a:bodyPr wrap="square" rtlCol="0">
            <a:spAutoFit/>
          </a:bodyPr>
          <a:lstStyle/>
          <a:p>
            <a:pPr algn="ctr"/>
            <a:endParaRPr lang="en-US" dirty="0"/>
          </a:p>
          <a:p>
            <a:pPr algn="ctr"/>
            <a:r>
              <a:rPr lang="en-US" dirty="0"/>
              <a:t>Maybe we have some preferred orientation</a:t>
            </a:r>
          </a:p>
          <a:p>
            <a:pPr algn="ctr"/>
            <a:endParaRPr lang="en-US" dirty="0"/>
          </a:p>
        </p:txBody>
      </p:sp>
    </p:spTree>
    <p:extLst>
      <p:ext uri="{BB962C8B-B14F-4D97-AF65-F5344CB8AC3E}">
        <p14:creationId xmlns:p14="http://schemas.microsoft.com/office/powerpoint/2010/main" val="140558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3520D-9EF6-4ECF-BC63-3726E8D47B38}"/>
              </a:ext>
            </a:extLst>
          </p:cNvPr>
          <p:cNvSpPr>
            <a:spLocks noGrp="1"/>
          </p:cNvSpPr>
          <p:nvPr>
            <p:ph type="title"/>
          </p:nvPr>
        </p:nvSpPr>
        <p:spPr/>
        <p:txBody>
          <a:bodyPr/>
          <a:lstStyle/>
          <a:p>
            <a:r>
              <a:rPr lang="en-US" dirty="0"/>
              <a:t>Adding a preferred orientation</a:t>
            </a:r>
          </a:p>
        </p:txBody>
      </p:sp>
      <p:pic>
        <p:nvPicPr>
          <p:cNvPr id="5" name="Picture 4">
            <a:extLst>
              <a:ext uri="{FF2B5EF4-FFF2-40B4-BE49-F238E27FC236}">
                <a16:creationId xmlns:a16="http://schemas.microsoft.com/office/drawing/2014/main" id="{8B45766F-428B-4DE7-85DB-4FE17ECC38EC}"/>
              </a:ext>
            </a:extLst>
          </p:cNvPr>
          <p:cNvPicPr>
            <a:picLocks noChangeAspect="1"/>
          </p:cNvPicPr>
          <p:nvPr/>
        </p:nvPicPr>
        <p:blipFill>
          <a:blip r:embed="rId2"/>
          <a:stretch>
            <a:fillRect/>
          </a:stretch>
        </p:blipFill>
        <p:spPr>
          <a:xfrm>
            <a:off x="849774" y="1476375"/>
            <a:ext cx="10656426" cy="4340160"/>
          </a:xfrm>
          <a:prstGeom prst="rect">
            <a:avLst/>
          </a:prstGeom>
        </p:spPr>
      </p:pic>
      <p:sp>
        <p:nvSpPr>
          <p:cNvPr id="6" name="Oval 5">
            <a:extLst>
              <a:ext uri="{FF2B5EF4-FFF2-40B4-BE49-F238E27FC236}">
                <a16:creationId xmlns:a16="http://schemas.microsoft.com/office/drawing/2014/main" id="{ABF170D9-5F32-4E7F-837D-BBB9849C697D}"/>
              </a:ext>
            </a:extLst>
          </p:cNvPr>
          <p:cNvSpPr/>
          <p:nvPr/>
        </p:nvSpPr>
        <p:spPr>
          <a:xfrm>
            <a:off x="2447926" y="1945481"/>
            <a:ext cx="742950" cy="33813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7" name="Oval 6">
            <a:extLst>
              <a:ext uri="{FF2B5EF4-FFF2-40B4-BE49-F238E27FC236}">
                <a16:creationId xmlns:a16="http://schemas.microsoft.com/office/drawing/2014/main" id="{8A4C4A27-11F6-4F4D-93CB-6C4E6F99D041}"/>
              </a:ext>
            </a:extLst>
          </p:cNvPr>
          <p:cNvSpPr/>
          <p:nvPr/>
        </p:nvSpPr>
        <p:spPr>
          <a:xfrm>
            <a:off x="2200274" y="4743450"/>
            <a:ext cx="3190875" cy="485775"/>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8" name="TextBox 7">
            <a:extLst>
              <a:ext uri="{FF2B5EF4-FFF2-40B4-BE49-F238E27FC236}">
                <a16:creationId xmlns:a16="http://schemas.microsoft.com/office/drawing/2014/main" id="{2237DDC3-165E-4475-9D7E-074D7BEEC433}"/>
              </a:ext>
            </a:extLst>
          </p:cNvPr>
          <p:cNvSpPr txBox="1"/>
          <p:nvPr/>
        </p:nvSpPr>
        <p:spPr>
          <a:xfrm>
            <a:off x="3190876" y="5992749"/>
            <a:ext cx="6105524" cy="840230"/>
          </a:xfrm>
          <a:prstGeom prst="rect">
            <a:avLst/>
          </a:prstGeom>
          <a:noFill/>
        </p:spPr>
        <p:txBody>
          <a:bodyPr wrap="square">
            <a:spAutoFit/>
          </a:bodyPr>
          <a:lstStyle/>
          <a:p>
            <a:pPr algn="ctr">
              <a:lnSpc>
                <a:spcPct val="90000"/>
              </a:lnSpc>
            </a:pPr>
            <a:r>
              <a:rPr lang="en-US" dirty="0">
                <a:latin typeface="+mn-lt"/>
              </a:rPr>
              <a:t>Go to Data, let’s use the simplest model of MD preferred orientation with a unique axis of 1 0 0 (based on 2 0 0 being over fit) flag it to refine</a:t>
            </a:r>
          </a:p>
        </p:txBody>
      </p:sp>
    </p:spTree>
    <p:extLst>
      <p:ext uri="{BB962C8B-B14F-4D97-AF65-F5344CB8AC3E}">
        <p14:creationId xmlns:p14="http://schemas.microsoft.com/office/powerpoint/2010/main" val="40810449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DDB43-5DE1-4721-B9EF-7F66A2DA12AC}"/>
              </a:ext>
            </a:extLst>
          </p:cNvPr>
          <p:cNvSpPr>
            <a:spLocks noGrp="1"/>
          </p:cNvSpPr>
          <p:nvPr>
            <p:ph type="title"/>
          </p:nvPr>
        </p:nvSpPr>
        <p:spPr/>
        <p:txBody>
          <a:bodyPr/>
          <a:lstStyle/>
          <a:p>
            <a:r>
              <a:rPr lang="en-US" dirty="0"/>
              <a:t>Status check</a:t>
            </a:r>
          </a:p>
        </p:txBody>
      </p:sp>
      <p:pic>
        <p:nvPicPr>
          <p:cNvPr id="5" name="Picture 4">
            <a:extLst>
              <a:ext uri="{FF2B5EF4-FFF2-40B4-BE49-F238E27FC236}">
                <a16:creationId xmlns:a16="http://schemas.microsoft.com/office/drawing/2014/main" id="{468F0DE4-3538-49AA-AF70-4646DABC2232}"/>
              </a:ext>
            </a:extLst>
          </p:cNvPr>
          <p:cNvPicPr>
            <a:picLocks noChangeAspect="1"/>
          </p:cNvPicPr>
          <p:nvPr/>
        </p:nvPicPr>
        <p:blipFill>
          <a:blip r:embed="rId2"/>
          <a:stretch>
            <a:fillRect/>
          </a:stretch>
        </p:blipFill>
        <p:spPr>
          <a:xfrm>
            <a:off x="904874" y="1412254"/>
            <a:ext cx="11058525" cy="4515355"/>
          </a:xfrm>
          <a:prstGeom prst="rect">
            <a:avLst/>
          </a:prstGeom>
        </p:spPr>
      </p:pic>
      <p:sp>
        <p:nvSpPr>
          <p:cNvPr id="6" name="TextBox 5">
            <a:extLst>
              <a:ext uri="{FF2B5EF4-FFF2-40B4-BE49-F238E27FC236}">
                <a16:creationId xmlns:a16="http://schemas.microsoft.com/office/drawing/2014/main" id="{BAF67AB9-5546-4554-82EA-26E998417A01}"/>
              </a:ext>
            </a:extLst>
          </p:cNvPr>
          <p:cNvSpPr txBox="1"/>
          <p:nvPr/>
        </p:nvSpPr>
        <p:spPr>
          <a:xfrm>
            <a:off x="3190876" y="5992749"/>
            <a:ext cx="6105524" cy="840230"/>
          </a:xfrm>
          <a:prstGeom prst="rect">
            <a:avLst/>
          </a:prstGeom>
          <a:noFill/>
        </p:spPr>
        <p:txBody>
          <a:bodyPr wrap="square">
            <a:spAutoFit/>
          </a:bodyPr>
          <a:lstStyle/>
          <a:p>
            <a:pPr algn="ctr">
              <a:lnSpc>
                <a:spcPct val="90000"/>
              </a:lnSpc>
            </a:pPr>
            <a:r>
              <a:rPr lang="en-US" dirty="0">
                <a:latin typeface="+mn-lt"/>
              </a:rPr>
              <a:t>This is looking much better – we could perhaps improve it by adding atomic parameters and microstructure but for this tutorial we’ll stop here. Save your file here!</a:t>
            </a:r>
          </a:p>
        </p:txBody>
      </p:sp>
    </p:spTree>
    <p:extLst>
      <p:ext uri="{BB962C8B-B14F-4D97-AF65-F5344CB8AC3E}">
        <p14:creationId xmlns:p14="http://schemas.microsoft.com/office/powerpoint/2010/main" val="42622053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DDB43-5DE1-4721-B9EF-7F66A2DA12AC}"/>
              </a:ext>
            </a:extLst>
          </p:cNvPr>
          <p:cNvSpPr>
            <a:spLocks noGrp="1"/>
          </p:cNvSpPr>
          <p:nvPr>
            <p:ph type="title"/>
          </p:nvPr>
        </p:nvSpPr>
        <p:spPr>
          <a:xfrm>
            <a:off x="429767" y="152401"/>
            <a:ext cx="11430000" cy="923924"/>
          </a:xfrm>
        </p:spPr>
        <p:txBody>
          <a:bodyPr/>
          <a:lstStyle/>
          <a:p>
            <a:r>
              <a:rPr lang="en-US" dirty="0"/>
              <a:t>Quick peek at a dark, unpaved, philosophical side path</a:t>
            </a:r>
          </a:p>
        </p:txBody>
      </p:sp>
      <p:sp>
        <p:nvSpPr>
          <p:cNvPr id="6" name="TextBox 5">
            <a:extLst>
              <a:ext uri="{FF2B5EF4-FFF2-40B4-BE49-F238E27FC236}">
                <a16:creationId xmlns:a16="http://schemas.microsoft.com/office/drawing/2014/main" id="{BAF67AB9-5546-4554-82EA-26E998417A01}"/>
              </a:ext>
            </a:extLst>
          </p:cNvPr>
          <p:cNvSpPr txBox="1"/>
          <p:nvPr/>
        </p:nvSpPr>
        <p:spPr>
          <a:xfrm>
            <a:off x="5850108" y="1629665"/>
            <a:ext cx="6105524" cy="4330416"/>
          </a:xfrm>
          <a:prstGeom prst="rect">
            <a:avLst/>
          </a:prstGeom>
          <a:noFill/>
        </p:spPr>
        <p:txBody>
          <a:bodyPr wrap="square">
            <a:spAutoFit/>
          </a:bodyPr>
          <a:lstStyle/>
          <a:p>
            <a:pPr algn="ctr">
              <a:lnSpc>
                <a:spcPct val="90000"/>
              </a:lnSpc>
            </a:pPr>
            <a:r>
              <a:rPr lang="en-US" dirty="0">
                <a:latin typeface="+mn-lt"/>
              </a:rPr>
              <a:t>At this point, if we look at peaks we see some systematic misfitting </a:t>
            </a:r>
          </a:p>
          <a:p>
            <a:pPr algn="ctr">
              <a:lnSpc>
                <a:spcPct val="90000"/>
              </a:lnSpc>
            </a:pPr>
            <a:r>
              <a:rPr lang="en-US" dirty="0">
                <a:latin typeface="+mn-lt"/>
              </a:rPr>
              <a:t>– sample microstructure? Maybe.  </a:t>
            </a:r>
          </a:p>
          <a:p>
            <a:pPr algn="ctr">
              <a:lnSpc>
                <a:spcPct val="90000"/>
              </a:lnSpc>
            </a:pPr>
            <a:r>
              <a:rPr lang="en-US" dirty="0"/>
              <a:t>– Instrument profile issues? Also Maybe. </a:t>
            </a:r>
          </a:p>
          <a:p>
            <a:pPr algn="ctr">
              <a:lnSpc>
                <a:spcPct val="90000"/>
              </a:lnSpc>
            </a:pPr>
            <a:endParaRPr lang="en-US" dirty="0">
              <a:latin typeface="+mn-lt"/>
            </a:endParaRPr>
          </a:p>
          <a:p>
            <a:pPr algn="ctr">
              <a:lnSpc>
                <a:spcPct val="90000"/>
              </a:lnSpc>
            </a:pPr>
            <a:r>
              <a:rPr lang="en-US" dirty="0"/>
              <a:t>We could venture over to the Instrument parameters data tree entry and consider refining the profile. </a:t>
            </a:r>
          </a:p>
          <a:p>
            <a:pPr algn="ctr">
              <a:lnSpc>
                <a:spcPct val="90000"/>
              </a:lnSpc>
            </a:pPr>
            <a:r>
              <a:rPr lang="en-US" dirty="0" err="1">
                <a:latin typeface="+mn-lt"/>
              </a:rPr>
              <a:t>Powgen’s</a:t>
            </a:r>
            <a:r>
              <a:rPr lang="en-US" dirty="0">
                <a:latin typeface="+mn-lt"/>
              </a:rPr>
              <a:t> profile is complex and few standards have high d-spacing peaks. Also, </a:t>
            </a:r>
            <a:r>
              <a:rPr lang="en-US" dirty="0" err="1">
                <a:latin typeface="+mn-lt"/>
              </a:rPr>
              <a:t>Powgen</a:t>
            </a:r>
            <a:r>
              <a:rPr lang="en-US" dirty="0" err="1"/>
              <a:t>’s</a:t>
            </a:r>
            <a:r>
              <a:rPr lang="en-US" dirty="0"/>
              <a:t> design principle is single bank – all your data in one pattern as opposed to multiple (al la NOMAD, WISH). This makes developing a single profile function/parameter set very tricky. </a:t>
            </a:r>
          </a:p>
          <a:p>
            <a:pPr algn="ctr">
              <a:lnSpc>
                <a:spcPct val="90000"/>
              </a:lnSpc>
            </a:pPr>
            <a:endParaRPr lang="en-US" dirty="0">
              <a:latin typeface="+mn-lt"/>
            </a:endParaRPr>
          </a:p>
          <a:p>
            <a:pPr algn="ctr">
              <a:lnSpc>
                <a:spcPct val="90000"/>
              </a:lnSpc>
            </a:pPr>
            <a:r>
              <a:rPr lang="en-US" dirty="0"/>
              <a:t>We could get a better fit refining some of these profile parameters. We will not do so today and before you touch these you should have a good reason to do so and perhaps have a chat with your instrument scientist first. </a:t>
            </a:r>
            <a:endParaRPr lang="en-US" dirty="0">
              <a:latin typeface="+mn-lt"/>
            </a:endParaRPr>
          </a:p>
        </p:txBody>
      </p:sp>
      <p:pic>
        <p:nvPicPr>
          <p:cNvPr id="4" name="Picture 3">
            <a:extLst>
              <a:ext uri="{FF2B5EF4-FFF2-40B4-BE49-F238E27FC236}">
                <a16:creationId xmlns:a16="http://schemas.microsoft.com/office/drawing/2014/main" id="{24D1891B-9300-4AEA-8223-57ED5D2AA29C}"/>
              </a:ext>
            </a:extLst>
          </p:cNvPr>
          <p:cNvPicPr>
            <a:picLocks noChangeAspect="1"/>
          </p:cNvPicPr>
          <p:nvPr/>
        </p:nvPicPr>
        <p:blipFill>
          <a:blip r:embed="rId2"/>
          <a:stretch>
            <a:fillRect/>
          </a:stretch>
        </p:blipFill>
        <p:spPr>
          <a:xfrm>
            <a:off x="672076" y="1429640"/>
            <a:ext cx="4485148" cy="4457700"/>
          </a:xfrm>
          <a:prstGeom prst="rect">
            <a:avLst/>
          </a:prstGeom>
        </p:spPr>
      </p:pic>
      <p:pic>
        <p:nvPicPr>
          <p:cNvPr id="8" name="Picture 7">
            <a:extLst>
              <a:ext uri="{FF2B5EF4-FFF2-40B4-BE49-F238E27FC236}">
                <a16:creationId xmlns:a16="http://schemas.microsoft.com/office/drawing/2014/main" id="{0DEFD5D4-CB82-477B-92D5-31683B3A1D4C}"/>
              </a:ext>
            </a:extLst>
          </p:cNvPr>
          <p:cNvPicPr>
            <a:picLocks noChangeAspect="1"/>
          </p:cNvPicPr>
          <p:nvPr/>
        </p:nvPicPr>
        <p:blipFill>
          <a:blip r:embed="rId3"/>
          <a:stretch>
            <a:fillRect/>
          </a:stretch>
        </p:blipFill>
        <p:spPr>
          <a:xfrm>
            <a:off x="338578" y="1429640"/>
            <a:ext cx="5511530" cy="4457700"/>
          </a:xfrm>
          <a:prstGeom prst="rect">
            <a:avLst/>
          </a:prstGeom>
        </p:spPr>
      </p:pic>
      <p:sp>
        <p:nvSpPr>
          <p:cNvPr id="9" name="Rectangle 8">
            <a:extLst>
              <a:ext uri="{FF2B5EF4-FFF2-40B4-BE49-F238E27FC236}">
                <a16:creationId xmlns:a16="http://schemas.microsoft.com/office/drawing/2014/main" id="{15076897-7479-4D6A-B382-2DDDC34798B6}"/>
              </a:ext>
            </a:extLst>
          </p:cNvPr>
          <p:cNvSpPr/>
          <p:nvPr/>
        </p:nvSpPr>
        <p:spPr>
          <a:xfrm>
            <a:off x="5911141" y="2875710"/>
            <a:ext cx="5983457" cy="1838325"/>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13F47E7-D517-4714-9E40-005CCF757574}"/>
              </a:ext>
            </a:extLst>
          </p:cNvPr>
          <p:cNvSpPr/>
          <p:nvPr/>
        </p:nvSpPr>
        <p:spPr>
          <a:xfrm>
            <a:off x="5911141" y="4714035"/>
            <a:ext cx="5983457" cy="1446071"/>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B57A2B4-B99F-4A45-A403-2D8A0C150FD1}"/>
              </a:ext>
            </a:extLst>
          </p:cNvPr>
          <p:cNvSpPr txBox="1"/>
          <p:nvPr/>
        </p:nvSpPr>
        <p:spPr>
          <a:xfrm>
            <a:off x="1091991" y="2642827"/>
            <a:ext cx="3829049" cy="2031325"/>
          </a:xfrm>
          <a:prstGeom prst="rect">
            <a:avLst/>
          </a:prstGeom>
          <a:solidFill>
            <a:srgbClr val="FFFFFF">
              <a:alpha val="80000"/>
            </a:srgbClr>
          </a:solidFill>
          <a:ln>
            <a:solidFill>
              <a:schemeClr val="tx1"/>
            </a:solidFill>
          </a:ln>
        </p:spPr>
        <p:txBody>
          <a:bodyPr wrap="square" rtlCol="0">
            <a:spAutoFit/>
          </a:bodyPr>
          <a:lstStyle/>
          <a:p>
            <a:pPr algn="ctr"/>
            <a:endParaRPr lang="en-US" dirty="0"/>
          </a:p>
          <a:p>
            <a:pPr algn="ctr"/>
            <a:r>
              <a:rPr lang="en-US" dirty="0"/>
              <a:t>Are you fitting your sample properties with the instrument? </a:t>
            </a:r>
          </a:p>
          <a:p>
            <a:pPr algn="ctr"/>
            <a:r>
              <a:rPr lang="en-US" dirty="0"/>
              <a:t>What does that mean? </a:t>
            </a:r>
          </a:p>
          <a:p>
            <a:pPr algn="ctr"/>
            <a:r>
              <a:rPr lang="en-US" dirty="0"/>
              <a:t>Do you care for what you are trying to extract from your data? </a:t>
            </a:r>
          </a:p>
          <a:p>
            <a:pPr algn="ctr"/>
            <a:endParaRPr lang="en-US" dirty="0"/>
          </a:p>
        </p:txBody>
      </p:sp>
    </p:spTree>
    <p:extLst>
      <p:ext uri="{BB962C8B-B14F-4D97-AF65-F5344CB8AC3E}">
        <p14:creationId xmlns:p14="http://schemas.microsoft.com/office/powerpoint/2010/main" val="1282029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10"/>
                                        </p:tgtEl>
                                      </p:cBhvr>
                                    </p:animEffect>
                                    <p:set>
                                      <p:cBhvr>
                                        <p:cTn id="14" dur="1" fill="hold">
                                          <p:stCondLst>
                                            <p:cond delay="499"/>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53269-83AB-4E17-81AA-D97B927F98F5}"/>
              </a:ext>
            </a:extLst>
          </p:cNvPr>
          <p:cNvSpPr>
            <a:spLocks noGrp="1"/>
          </p:cNvSpPr>
          <p:nvPr>
            <p:ph type="title"/>
          </p:nvPr>
        </p:nvSpPr>
        <p:spPr/>
        <p:txBody>
          <a:bodyPr/>
          <a:lstStyle/>
          <a:p>
            <a:r>
              <a:rPr lang="en-US" dirty="0"/>
              <a:t>Installing GSAS-II (on </a:t>
            </a:r>
            <a:r>
              <a:rPr lang="en-US" dirty="0" err="1"/>
              <a:t>Github</a:t>
            </a:r>
            <a:r>
              <a:rPr lang="en-US" dirty="0"/>
              <a:t> now)</a:t>
            </a:r>
          </a:p>
        </p:txBody>
      </p:sp>
      <p:sp>
        <p:nvSpPr>
          <p:cNvPr id="3" name="Content Placeholder 2">
            <a:extLst>
              <a:ext uri="{FF2B5EF4-FFF2-40B4-BE49-F238E27FC236}">
                <a16:creationId xmlns:a16="http://schemas.microsoft.com/office/drawing/2014/main" id="{59945857-958B-4AA7-9D8C-00E18C272F80}"/>
              </a:ext>
            </a:extLst>
          </p:cNvPr>
          <p:cNvSpPr>
            <a:spLocks noGrp="1"/>
          </p:cNvSpPr>
          <p:nvPr>
            <p:ph idx="1"/>
          </p:nvPr>
        </p:nvSpPr>
        <p:spPr>
          <a:xfrm>
            <a:off x="576243" y="6400152"/>
            <a:ext cx="11430000" cy="400825"/>
          </a:xfrm>
        </p:spPr>
        <p:txBody>
          <a:bodyPr>
            <a:normAutofit/>
          </a:bodyPr>
          <a:lstStyle/>
          <a:p>
            <a:pPr marL="0" indent="0" algn="ctr">
              <a:buNone/>
            </a:pPr>
            <a:r>
              <a:rPr lang="en-US" sz="1600" u="sng" dirty="0"/>
              <a:t>https://advancedphotonsource.github.io/GSAS-II-tutorials/install.html</a:t>
            </a:r>
          </a:p>
        </p:txBody>
      </p:sp>
      <p:pic>
        <p:nvPicPr>
          <p:cNvPr id="4" name="Picture 3">
            <a:extLst>
              <a:ext uri="{FF2B5EF4-FFF2-40B4-BE49-F238E27FC236}">
                <a16:creationId xmlns:a16="http://schemas.microsoft.com/office/drawing/2014/main" id="{41B6DCC7-9EF1-42C9-ACC2-B47779FE83B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44012" y="1231520"/>
            <a:ext cx="6893325" cy="4294421"/>
          </a:xfrm>
          <a:prstGeom prst="rect">
            <a:avLst/>
          </a:prstGeom>
          <a:ln>
            <a:solidFill>
              <a:schemeClr val="tx1"/>
            </a:solidFill>
          </a:ln>
          <a:effectLst>
            <a:outerShdw blurRad="50800" dist="38100" dir="2700000" algn="tl" rotWithShape="0">
              <a:prstClr val="black">
                <a:alpha val="40000"/>
              </a:prstClr>
            </a:outerShdw>
          </a:effectLst>
        </p:spPr>
      </p:pic>
      <p:pic>
        <p:nvPicPr>
          <p:cNvPr id="15" name="Picture 14">
            <a:extLst>
              <a:ext uri="{FF2B5EF4-FFF2-40B4-BE49-F238E27FC236}">
                <a16:creationId xmlns:a16="http://schemas.microsoft.com/office/drawing/2014/main" id="{D14DDDD1-877D-A93A-DC76-15F84BB5649B}"/>
              </a:ext>
            </a:extLst>
          </p:cNvPr>
          <p:cNvPicPr>
            <a:picLocks noChangeAspect="1"/>
          </p:cNvPicPr>
          <p:nvPr/>
        </p:nvPicPr>
        <p:blipFill>
          <a:blip r:embed="rId4"/>
          <a:stretch>
            <a:fillRect/>
          </a:stretch>
        </p:blipFill>
        <p:spPr>
          <a:xfrm>
            <a:off x="8170729" y="2289846"/>
            <a:ext cx="3514762" cy="3649631"/>
          </a:xfrm>
          <a:prstGeom prst="rect">
            <a:avLst/>
          </a:prstGeom>
          <a:ln>
            <a:solidFill>
              <a:schemeClr val="tx1"/>
            </a:solidFill>
          </a:ln>
          <a:effectLst>
            <a:outerShdw blurRad="50800" dist="38100" dir="2700000" algn="tl" rotWithShape="0">
              <a:prstClr val="black">
                <a:alpha val="40000"/>
              </a:prstClr>
            </a:outerShdw>
          </a:effectLst>
        </p:spPr>
      </p:pic>
      <p:grpSp>
        <p:nvGrpSpPr>
          <p:cNvPr id="17" name="Group 16">
            <a:extLst>
              <a:ext uri="{FF2B5EF4-FFF2-40B4-BE49-F238E27FC236}">
                <a16:creationId xmlns:a16="http://schemas.microsoft.com/office/drawing/2014/main" id="{4DCA20B8-B656-F78E-CFB1-5358637A1437}"/>
              </a:ext>
            </a:extLst>
          </p:cNvPr>
          <p:cNvGrpSpPr/>
          <p:nvPr/>
        </p:nvGrpSpPr>
        <p:grpSpPr>
          <a:xfrm>
            <a:off x="8395956" y="162331"/>
            <a:ext cx="3630167" cy="3740199"/>
            <a:chOff x="8229600" y="240365"/>
            <a:chExt cx="3630167" cy="3740199"/>
          </a:xfrm>
        </p:grpSpPr>
        <p:cxnSp>
          <p:nvCxnSpPr>
            <p:cNvPr id="12" name="Straight Arrow Connector 11">
              <a:extLst>
                <a:ext uri="{FF2B5EF4-FFF2-40B4-BE49-F238E27FC236}">
                  <a16:creationId xmlns:a16="http://schemas.microsoft.com/office/drawing/2014/main" id="{240BFF1F-E291-471E-92AA-732C50B83A03}"/>
                </a:ext>
              </a:extLst>
            </p:cNvPr>
            <p:cNvCxnSpPr>
              <a:cxnSpLocks/>
              <a:stCxn id="13" idx="2"/>
              <a:endCxn id="11" idx="0"/>
            </p:cNvCxnSpPr>
            <p:nvPr/>
          </p:nvCxnSpPr>
          <p:spPr>
            <a:xfrm flipH="1">
              <a:off x="9714641" y="1828492"/>
              <a:ext cx="1063676" cy="1955268"/>
            </a:xfrm>
            <a:prstGeom prst="straightConnector1">
              <a:avLst/>
            </a:prstGeom>
            <a:ln w="28575">
              <a:solidFill>
                <a:srgbClr val="0070C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1349C7F-EED9-48C9-8B00-B56940C5FA09}"/>
                </a:ext>
              </a:extLst>
            </p:cNvPr>
            <p:cNvSpPr txBox="1"/>
            <p:nvPr/>
          </p:nvSpPr>
          <p:spPr>
            <a:xfrm>
              <a:off x="9696866" y="240365"/>
              <a:ext cx="2162901" cy="1588127"/>
            </a:xfrm>
            <a:prstGeom prst="rect">
              <a:avLst/>
            </a:prstGeom>
            <a:noFill/>
            <a:ln w="19050">
              <a:solidFill>
                <a:srgbClr val="0070C0"/>
              </a:solidFill>
            </a:ln>
          </p:spPr>
          <p:txBody>
            <a:bodyPr wrap="square" rtlCol="0">
              <a:spAutoFit/>
            </a:bodyPr>
            <a:lstStyle/>
            <a:p>
              <a:pPr algn="l">
                <a:lnSpc>
                  <a:spcPct val="90000"/>
                </a:lnSpc>
              </a:pPr>
              <a:r>
                <a:rPr lang="en-US" dirty="0">
                  <a:latin typeface="+mn-lt"/>
                </a:rPr>
                <a:t>You can also create a GSAS-II environment and install with a python manager like Anaconda</a:t>
              </a:r>
            </a:p>
          </p:txBody>
        </p:sp>
        <p:sp>
          <p:nvSpPr>
            <p:cNvPr id="11" name="Oval 10">
              <a:extLst>
                <a:ext uri="{FF2B5EF4-FFF2-40B4-BE49-F238E27FC236}">
                  <a16:creationId xmlns:a16="http://schemas.microsoft.com/office/drawing/2014/main" id="{7A6BEE1D-433F-4D0E-A2E2-61C5BB9B138B}"/>
                </a:ext>
              </a:extLst>
            </p:cNvPr>
            <p:cNvSpPr/>
            <p:nvPr/>
          </p:nvSpPr>
          <p:spPr>
            <a:xfrm>
              <a:off x="8229600" y="3783760"/>
              <a:ext cx="2970081" cy="196804"/>
            </a:xfrm>
            <a:prstGeom prst="ellipse">
              <a:avLst/>
            </a:prstGeom>
            <a:noFill/>
            <a:ln w="19050">
              <a:solidFill>
                <a:srgbClr val="0070C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grpSp>
        <p:nvGrpSpPr>
          <p:cNvPr id="16" name="Group 15">
            <a:extLst>
              <a:ext uri="{FF2B5EF4-FFF2-40B4-BE49-F238E27FC236}">
                <a16:creationId xmlns:a16="http://schemas.microsoft.com/office/drawing/2014/main" id="{F383E1F1-97FE-9102-1BF6-8057B1E2B093}"/>
              </a:ext>
            </a:extLst>
          </p:cNvPr>
          <p:cNvGrpSpPr/>
          <p:nvPr/>
        </p:nvGrpSpPr>
        <p:grpSpPr>
          <a:xfrm>
            <a:off x="2868429" y="918523"/>
            <a:ext cx="6662081" cy="2357899"/>
            <a:chOff x="2868429" y="918523"/>
            <a:chExt cx="6662081" cy="2357899"/>
          </a:xfrm>
        </p:grpSpPr>
        <p:sp>
          <p:nvSpPr>
            <p:cNvPr id="6" name="Oval 5">
              <a:extLst>
                <a:ext uri="{FF2B5EF4-FFF2-40B4-BE49-F238E27FC236}">
                  <a16:creationId xmlns:a16="http://schemas.microsoft.com/office/drawing/2014/main" id="{29FADC6E-B0E7-44CE-B15F-8804A9A333CD}"/>
                </a:ext>
              </a:extLst>
            </p:cNvPr>
            <p:cNvSpPr/>
            <p:nvPr/>
          </p:nvSpPr>
          <p:spPr>
            <a:xfrm>
              <a:off x="2868429" y="3079618"/>
              <a:ext cx="1173960" cy="196804"/>
            </a:xfrm>
            <a:prstGeom prst="ellipse">
              <a:avLst/>
            </a:prstGeom>
            <a:noFill/>
            <a:ln w="19050">
              <a:solidFill>
                <a:srgbClr val="0070C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0" name="TextBox 9">
              <a:extLst>
                <a:ext uri="{FF2B5EF4-FFF2-40B4-BE49-F238E27FC236}">
                  <a16:creationId xmlns:a16="http://schemas.microsoft.com/office/drawing/2014/main" id="{72B64B67-06F0-446C-A195-40B1A854B089}"/>
                </a:ext>
              </a:extLst>
            </p:cNvPr>
            <p:cNvSpPr txBox="1"/>
            <p:nvPr/>
          </p:nvSpPr>
          <p:spPr>
            <a:xfrm>
              <a:off x="7603693" y="918523"/>
              <a:ext cx="1926817" cy="840230"/>
            </a:xfrm>
            <a:prstGeom prst="rect">
              <a:avLst/>
            </a:prstGeom>
            <a:noFill/>
            <a:ln w="19050">
              <a:solidFill>
                <a:srgbClr val="0070C0"/>
              </a:solidFill>
            </a:ln>
          </p:spPr>
          <p:txBody>
            <a:bodyPr wrap="square" rtlCol="0">
              <a:spAutoFit/>
            </a:bodyPr>
            <a:lstStyle/>
            <a:p>
              <a:pPr algn="l">
                <a:lnSpc>
                  <a:spcPct val="90000"/>
                </a:lnSpc>
              </a:pPr>
              <a:r>
                <a:rPr lang="en-US" dirty="0">
                  <a:latin typeface="+mn-lt"/>
                </a:rPr>
                <a:t>Easy installation (will duplicate python) </a:t>
              </a:r>
            </a:p>
          </p:txBody>
        </p:sp>
        <p:cxnSp>
          <p:nvCxnSpPr>
            <p:cNvPr id="8" name="Straight Arrow Connector 7">
              <a:extLst>
                <a:ext uri="{FF2B5EF4-FFF2-40B4-BE49-F238E27FC236}">
                  <a16:creationId xmlns:a16="http://schemas.microsoft.com/office/drawing/2014/main" id="{ED0F2D4C-3936-465E-9E3D-EC9BDF7B4841}"/>
                </a:ext>
              </a:extLst>
            </p:cNvPr>
            <p:cNvCxnSpPr>
              <a:cxnSpLocks/>
            </p:cNvCxnSpPr>
            <p:nvPr/>
          </p:nvCxnSpPr>
          <p:spPr>
            <a:xfrm flipH="1">
              <a:off x="4028887" y="1758753"/>
              <a:ext cx="4524713" cy="1419267"/>
            </a:xfrm>
            <a:prstGeom prst="straightConnector1">
              <a:avLst/>
            </a:prstGeom>
            <a:ln w="28575">
              <a:solidFill>
                <a:srgbClr val="0070C0"/>
              </a:solidFill>
              <a:miter lim="800000"/>
              <a:tailEnd type="triangle"/>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B646BE70-BE34-4259-9892-2D4A4AF18BC7}"/>
              </a:ext>
            </a:extLst>
          </p:cNvPr>
          <p:cNvSpPr txBox="1"/>
          <p:nvPr/>
        </p:nvSpPr>
        <p:spPr>
          <a:xfrm>
            <a:off x="80697" y="5800483"/>
            <a:ext cx="7522996" cy="369332"/>
          </a:xfrm>
          <a:prstGeom prst="rect">
            <a:avLst/>
          </a:prstGeom>
          <a:noFill/>
        </p:spPr>
        <p:txBody>
          <a:bodyPr wrap="square">
            <a:spAutoFit/>
          </a:bodyPr>
          <a:lstStyle/>
          <a:p>
            <a:pPr algn="ctr"/>
            <a:r>
              <a:rPr lang="en-US" dirty="0"/>
              <a:t>Windows: </a:t>
            </a:r>
            <a:r>
              <a:rPr lang="en-US" sz="1400" dirty="0">
                <a:hlinkClick r:id="rId5"/>
              </a:rPr>
              <a:t>https://advancedphotonsource.github.io/GSAS-II-tutorials/install-g2f-win.html</a:t>
            </a:r>
            <a:endParaRPr lang="en-US" sz="1400" dirty="0"/>
          </a:p>
        </p:txBody>
      </p:sp>
      <p:sp>
        <p:nvSpPr>
          <p:cNvPr id="18" name="TextBox 17">
            <a:extLst>
              <a:ext uri="{FF2B5EF4-FFF2-40B4-BE49-F238E27FC236}">
                <a16:creationId xmlns:a16="http://schemas.microsoft.com/office/drawing/2014/main" id="{7807A3D9-D95C-4047-B024-8940F699F6E7}"/>
              </a:ext>
            </a:extLst>
          </p:cNvPr>
          <p:cNvSpPr txBox="1"/>
          <p:nvPr/>
        </p:nvSpPr>
        <p:spPr>
          <a:xfrm>
            <a:off x="377656" y="5523412"/>
            <a:ext cx="6807053" cy="369332"/>
          </a:xfrm>
          <a:prstGeom prst="rect">
            <a:avLst/>
          </a:prstGeom>
          <a:noFill/>
        </p:spPr>
        <p:txBody>
          <a:bodyPr wrap="square">
            <a:spAutoFit/>
          </a:bodyPr>
          <a:lstStyle/>
          <a:p>
            <a:pPr algn="ctr"/>
            <a:r>
              <a:rPr lang="en-US" dirty="0"/>
              <a:t>Mac: </a:t>
            </a:r>
            <a:r>
              <a:rPr lang="en-US" sz="1400" dirty="0">
                <a:hlinkClick r:id="rId6"/>
              </a:rPr>
              <a:t>https://advancedphotonsource.github.io/GSAS-II-tutorials/install-g2f-mac.html</a:t>
            </a:r>
            <a:endParaRPr lang="en-US" sz="1400" dirty="0"/>
          </a:p>
        </p:txBody>
      </p:sp>
    </p:spTree>
    <p:extLst>
      <p:ext uri="{BB962C8B-B14F-4D97-AF65-F5344CB8AC3E}">
        <p14:creationId xmlns:p14="http://schemas.microsoft.com/office/powerpoint/2010/main" val="1536115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DDB43-5DE1-4721-B9EF-7F66A2DA12AC}"/>
              </a:ext>
            </a:extLst>
          </p:cNvPr>
          <p:cNvSpPr>
            <a:spLocks noGrp="1"/>
          </p:cNvSpPr>
          <p:nvPr>
            <p:ph type="title"/>
          </p:nvPr>
        </p:nvSpPr>
        <p:spPr/>
        <p:txBody>
          <a:bodyPr/>
          <a:lstStyle/>
          <a:p>
            <a:r>
              <a:rPr lang="en-US" dirty="0"/>
              <a:t>Moving on to magnetism</a:t>
            </a:r>
          </a:p>
        </p:txBody>
      </p:sp>
      <p:pic>
        <p:nvPicPr>
          <p:cNvPr id="5" name="Picture 4">
            <a:extLst>
              <a:ext uri="{FF2B5EF4-FFF2-40B4-BE49-F238E27FC236}">
                <a16:creationId xmlns:a16="http://schemas.microsoft.com/office/drawing/2014/main" id="{468F0DE4-3538-49AA-AF70-4646DABC223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04874" y="1421113"/>
            <a:ext cx="11058525" cy="4497636"/>
          </a:xfrm>
          <a:prstGeom prst="rect">
            <a:avLst/>
          </a:prstGeom>
        </p:spPr>
      </p:pic>
      <p:sp>
        <p:nvSpPr>
          <p:cNvPr id="6" name="TextBox 5">
            <a:extLst>
              <a:ext uri="{FF2B5EF4-FFF2-40B4-BE49-F238E27FC236}">
                <a16:creationId xmlns:a16="http://schemas.microsoft.com/office/drawing/2014/main" id="{BAF67AB9-5546-4554-82EA-26E998417A01}"/>
              </a:ext>
            </a:extLst>
          </p:cNvPr>
          <p:cNvSpPr txBox="1"/>
          <p:nvPr/>
        </p:nvSpPr>
        <p:spPr>
          <a:xfrm>
            <a:off x="3190876" y="5992749"/>
            <a:ext cx="6105524" cy="840230"/>
          </a:xfrm>
          <a:prstGeom prst="rect">
            <a:avLst/>
          </a:prstGeom>
          <a:noFill/>
        </p:spPr>
        <p:txBody>
          <a:bodyPr wrap="square">
            <a:spAutoFit/>
          </a:bodyPr>
          <a:lstStyle/>
          <a:p>
            <a:pPr algn="ctr">
              <a:lnSpc>
                <a:spcPct val="90000"/>
              </a:lnSpc>
            </a:pPr>
            <a:r>
              <a:rPr lang="en-US" dirty="0">
                <a:latin typeface="+mn-lt"/>
              </a:rPr>
              <a:t>We need a new .</a:t>
            </a:r>
            <a:r>
              <a:rPr lang="en-US" dirty="0" err="1"/>
              <a:t>gpx</a:t>
            </a:r>
            <a:r>
              <a:rPr lang="en-US" dirty="0"/>
              <a:t> with the 8 K data. There are m</a:t>
            </a:r>
            <a:r>
              <a:rPr lang="en-US" dirty="0">
                <a:latin typeface="+mn-lt"/>
              </a:rPr>
              <a:t>ultiple ways to do this, I’m just going to add the new histogram to this file. (N.B. we could’ve just left it in from the beginning)</a:t>
            </a:r>
          </a:p>
        </p:txBody>
      </p:sp>
      <p:sp>
        <p:nvSpPr>
          <p:cNvPr id="7" name="Oval 6">
            <a:extLst>
              <a:ext uri="{FF2B5EF4-FFF2-40B4-BE49-F238E27FC236}">
                <a16:creationId xmlns:a16="http://schemas.microsoft.com/office/drawing/2014/main" id="{2C57C3A1-5F8D-400A-B5C3-C8AC5FA13B41}"/>
              </a:ext>
            </a:extLst>
          </p:cNvPr>
          <p:cNvSpPr/>
          <p:nvPr/>
        </p:nvSpPr>
        <p:spPr>
          <a:xfrm>
            <a:off x="1571626" y="1554956"/>
            <a:ext cx="742950" cy="33813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8" name="Oval 7">
            <a:extLst>
              <a:ext uri="{FF2B5EF4-FFF2-40B4-BE49-F238E27FC236}">
                <a16:creationId xmlns:a16="http://schemas.microsoft.com/office/drawing/2014/main" id="{F8B785B7-F753-49FD-A4D7-1B1122D16C2E}"/>
              </a:ext>
            </a:extLst>
          </p:cNvPr>
          <p:cNvSpPr/>
          <p:nvPr/>
        </p:nvSpPr>
        <p:spPr>
          <a:xfrm>
            <a:off x="1762125" y="1900729"/>
            <a:ext cx="1638299" cy="33813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9" name="Oval 8">
            <a:extLst>
              <a:ext uri="{FF2B5EF4-FFF2-40B4-BE49-F238E27FC236}">
                <a16:creationId xmlns:a16="http://schemas.microsoft.com/office/drawing/2014/main" id="{0CB2FCEC-3CD2-44E9-8798-7A60C89AB66A}"/>
              </a:ext>
            </a:extLst>
          </p:cNvPr>
          <p:cNvSpPr/>
          <p:nvPr/>
        </p:nvSpPr>
        <p:spPr>
          <a:xfrm>
            <a:off x="3190876" y="3259931"/>
            <a:ext cx="1638299" cy="33813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0" name="Straight Arrow Connector 9">
            <a:extLst>
              <a:ext uri="{FF2B5EF4-FFF2-40B4-BE49-F238E27FC236}">
                <a16:creationId xmlns:a16="http://schemas.microsoft.com/office/drawing/2014/main" id="{09AB0AA2-08E4-4BEC-A104-00DBACBA8865}"/>
              </a:ext>
            </a:extLst>
          </p:cNvPr>
          <p:cNvCxnSpPr>
            <a:cxnSpLocks/>
            <a:stCxn id="8" idx="4"/>
            <a:endCxn id="9" idx="0"/>
          </p:cNvCxnSpPr>
          <p:nvPr/>
        </p:nvCxnSpPr>
        <p:spPr>
          <a:xfrm>
            <a:off x="2581275" y="2238866"/>
            <a:ext cx="1428751" cy="1021065"/>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CE965280-B31E-4229-8E37-43DF83D74D90}"/>
              </a:ext>
            </a:extLst>
          </p:cNvPr>
          <p:cNvPicPr>
            <a:picLocks noChangeAspect="1"/>
          </p:cNvPicPr>
          <p:nvPr/>
        </p:nvPicPr>
        <p:blipFill>
          <a:blip r:embed="rId3"/>
          <a:stretch>
            <a:fillRect/>
          </a:stretch>
        </p:blipFill>
        <p:spPr>
          <a:xfrm>
            <a:off x="2430959" y="1493640"/>
            <a:ext cx="7625357" cy="4208856"/>
          </a:xfrm>
          <a:prstGeom prst="rect">
            <a:avLst/>
          </a:prstGeom>
        </p:spPr>
      </p:pic>
      <p:pic>
        <p:nvPicPr>
          <p:cNvPr id="15" name="Picture 14">
            <a:extLst>
              <a:ext uri="{FF2B5EF4-FFF2-40B4-BE49-F238E27FC236}">
                <a16:creationId xmlns:a16="http://schemas.microsoft.com/office/drawing/2014/main" id="{F69E10E4-1AE8-465E-88EA-26F86ED44A47}"/>
              </a:ext>
            </a:extLst>
          </p:cNvPr>
          <p:cNvPicPr>
            <a:picLocks noChangeAspect="1"/>
          </p:cNvPicPr>
          <p:nvPr/>
        </p:nvPicPr>
        <p:blipFill>
          <a:blip r:embed="rId4"/>
          <a:stretch>
            <a:fillRect/>
          </a:stretch>
        </p:blipFill>
        <p:spPr>
          <a:xfrm>
            <a:off x="4395550" y="2233445"/>
            <a:ext cx="3400900" cy="2391109"/>
          </a:xfrm>
          <a:prstGeom prst="rect">
            <a:avLst/>
          </a:prstGeom>
        </p:spPr>
      </p:pic>
      <p:pic>
        <p:nvPicPr>
          <p:cNvPr id="17" name="Picture 16">
            <a:extLst>
              <a:ext uri="{FF2B5EF4-FFF2-40B4-BE49-F238E27FC236}">
                <a16:creationId xmlns:a16="http://schemas.microsoft.com/office/drawing/2014/main" id="{FD05057F-8A6B-4483-9C71-48AD5368462E}"/>
              </a:ext>
            </a:extLst>
          </p:cNvPr>
          <p:cNvPicPr>
            <a:picLocks noChangeAspect="1"/>
          </p:cNvPicPr>
          <p:nvPr/>
        </p:nvPicPr>
        <p:blipFill>
          <a:blip r:embed="rId5"/>
          <a:stretch>
            <a:fillRect/>
          </a:stretch>
        </p:blipFill>
        <p:spPr>
          <a:xfrm>
            <a:off x="2947394" y="1845884"/>
            <a:ext cx="6349006" cy="3504368"/>
          </a:xfrm>
          <a:prstGeom prst="rect">
            <a:avLst/>
          </a:prstGeom>
        </p:spPr>
      </p:pic>
      <p:pic>
        <p:nvPicPr>
          <p:cNvPr id="19" name="Picture 18">
            <a:extLst>
              <a:ext uri="{FF2B5EF4-FFF2-40B4-BE49-F238E27FC236}">
                <a16:creationId xmlns:a16="http://schemas.microsoft.com/office/drawing/2014/main" id="{CB4F0244-A3AB-4286-A7EF-B9B7AF6E0641}"/>
              </a:ext>
            </a:extLst>
          </p:cNvPr>
          <p:cNvPicPr>
            <a:picLocks noChangeAspect="1"/>
          </p:cNvPicPr>
          <p:nvPr/>
        </p:nvPicPr>
        <p:blipFill>
          <a:blip r:embed="rId6"/>
          <a:stretch>
            <a:fillRect/>
          </a:stretch>
        </p:blipFill>
        <p:spPr>
          <a:xfrm>
            <a:off x="2981328" y="1887368"/>
            <a:ext cx="6198690" cy="3421400"/>
          </a:xfrm>
          <a:prstGeom prst="rect">
            <a:avLst/>
          </a:prstGeom>
        </p:spPr>
      </p:pic>
      <p:pic>
        <p:nvPicPr>
          <p:cNvPr id="21" name="Picture 20">
            <a:extLst>
              <a:ext uri="{FF2B5EF4-FFF2-40B4-BE49-F238E27FC236}">
                <a16:creationId xmlns:a16="http://schemas.microsoft.com/office/drawing/2014/main" id="{80612494-F8BB-4B36-A412-7140CE75CB4A}"/>
              </a:ext>
            </a:extLst>
          </p:cNvPr>
          <p:cNvPicPr>
            <a:picLocks noChangeAspect="1"/>
          </p:cNvPicPr>
          <p:nvPr/>
        </p:nvPicPr>
        <p:blipFill>
          <a:blip r:embed="rId7"/>
          <a:stretch>
            <a:fillRect/>
          </a:stretch>
        </p:blipFill>
        <p:spPr>
          <a:xfrm>
            <a:off x="4638471" y="2009577"/>
            <a:ext cx="2915057" cy="2838846"/>
          </a:xfrm>
          <a:prstGeom prst="rect">
            <a:avLst/>
          </a:prstGeom>
        </p:spPr>
      </p:pic>
    </p:spTree>
    <p:extLst>
      <p:ext uri="{BB962C8B-B14F-4D97-AF65-F5344CB8AC3E}">
        <p14:creationId xmlns:p14="http://schemas.microsoft.com/office/powerpoint/2010/main" val="292999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5E035-B7DC-42FB-84B4-E5A9C4C96B01}"/>
              </a:ext>
            </a:extLst>
          </p:cNvPr>
          <p:cNvSpPr>
            <a:spLocks noGrp="1"/>
          </p:cNvSpPr>
          <p:nvPr>
            <p:ph type="title"/>
          </p:nvPr>
        </p:nvSpPr>
        <p:spPr/>
        <p:txBody>
          <a:bodyPr/>
          <a:lstStyle/>
          <a:p>
            <a:r>
              <a:rPr lang="en-US" dirty="0"/>
              <a:t>8 K data</a:t>
            </a:r>
          </a:p>
        </p:txBody>
      </p:sp>
      <p:pic>
        <p:nvPicPr>
          <p:cNvPr id="5" name="Picture 4">
            <a:extLst>
              <a:ext uri="{FF2B5EF4-FFF2-40B4-BE49-F238E27FC236}">
                <a16:creationId xmlns:a16="http://schemas.microsoft.com/office/drawing/2014/main" id="{7D352EFA-7330-4FCF-9BE8-22B2CA289EEF}"/>
              </a:ext>
            </a:extLst>
          </p:cNvPr>
          <p:cNvPicPr>
            <a:picLocks noChangeAspect="1"/>
          </p:cNvPicPr>
          <p:nvPr/>
        </p:nvPicPr>
        <p:blipFill>
          <a:blip r:embed="rId2"/>
          <a:stretch>
            <a:fillRect/>
          </a:stretch>
        </p:blipFill>
        <p:spPr>
          <a:xfrm>
            <a:off x="928342" y="1466850"/>
            <a:ext cx="10825507" cy="4404013"/>
          </a:xfrm>
          <a:prstGeom prst="rect">
            <a:avLst/>
          </a:prstGeom>
        </p:spPr>
      </p:pic>
      <p:sp>
        <p:nvSpPr>
          <p:cNvPr id="6" name="Oval 5">
            <a:extLst>
              <a:ext uri="{FF2B5EF4-FFF2-40B4-BE49-F238E27FC236}">
                <a16:creationId xmlns:a16="http://schemas.microsoft.com/office/drawing/2014/main" id="{7EB7C9D4-CBA3-4B23-919B-DAF85320D811}"/>
              </a:ext>
            </a:extLst>
          </p:cNvPr>
          <p:cNvSpPr/>
          <p:nvPr/>
        </p:nvSpPr>
        <p:spPr>
          <a:xfrm>
            <a:off x="1076326" y="2497931"/>
            <a:ext cx="1171574" cy="33813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7" name="Oval 6">
            <a:extLst>
              <a:ext uri="{FF2B5EF4-FFF2-40B4-BE49-F238E27FC236}">
                <a16:creationId xmlns:a16="http://schemas.microsoft.com/office/drawing/2014/main" id="{1A2B2173-50D7-41B2-B6CF-B865BE5BD35B}"/>
              </a:ext>
            </a:extLst>
          </p:cNvPr>
          <p:cNvSpPr/>
          <p:nvPr/>
        </p:nvSpPr>
        <p:spPr>
          <a:xfrm>
            <a:off x="1076326" y="3824289"/>
            <a:ext cx="1304924" cy="33813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8" name="TextBox 7">
            <a:extLst>
              <a:ext uri="{FF2B5EF4-FFF2-40B4-BE49-F238E27FC236}">
                <a16:creationId xmlns:a16="http://schemas.microsoft.com/office/drawing/2014/main" id="{957BB0EE-5F0B-4A18-BD70-FF99DDA93BF0}"/>
              </a:ext>
            </a:extLst>
          </p:cNvPr>
          <p:cNvSpPr txBox="1"/>
          <p:nvPr/>
        </p:nvSpPr>
        <p:spPr>
          <a:xfrm>
            <a:off x="3190876" y="5992749"/>
            <a:ext cx="6105524" cy="840230"/>
          </a:xfrm>
          <a:prstGeom prst="rect">
            <a:avLst/>
          </a:prstGeom>
          <a:noFill/>
        </p:spPr>
        <p:txBody>
          <a:bodyPr wrap="square">
            <a:spAutoFit/>
          </a:bodyPr>
          <a:lstStyle/>
          <a:p>
            <a:pPr algn="ctr">
              <a:lnSpc>
                <a:spcPct val="90000"/>
              </a:lnSpc>
            </a:pPr>
            <a:r>
              <a:rPr lang="en-US" dirty="0">
                <a:latin typeface="+mn-lt"/>
              </a:rPr>
              <a:t>Now we have two histograms, let’s save this project with a new name now, something with 8 K in the name, using save project as.</a:t>
            </a:r>
          </a:p>
        </p:txBody>
      </p:sp>
      <p:pic>
        <p:nvPicPr>
          <p:cNvPr id="10" name="Picture 9">
            <a:extLst>
              <a:ext uri="{FF2B5EF4-FFF2-40B4-BE49-F238E27FC236}">
                <a16:creationId xmlns:a16="http://schemas.microsoft.com/office/drawing/2014/main" id="{084FC763-CE9D-43D2-B118-3C55B7975066}"/>
              </a:ext>
            </a:extLst>
          </p:cNvPr>
          <p:cNvPicPr>
            <a:picLocks noChangeAspect="1"/>
          </p:cNvPicPr>
          <p:nvPr/>
        </p:nvPicPr>
        <p:blipFill>
          <a:blip r:embed="rId3"/>
          <a:stretch>
            <a:fillRect/>
          </a:stretch>
        </p:blipFill>
        <p:spPr>
          <a:xfrm>
            <a:off x="3390900" y="1813321"/>
            <a:ext cx="6577607" cy="3630545"/>
          </a:xfrm>
          <a:prstGeom prst="rect">
            <a:avLst/>
          </a:prstGeom>
        </p:spPr>
      </p:pic>
    </p:spTree>
    <p:extLst>
      <p:ext uri="{BB962C8B-B14F-4D97-AF65-F5344CB8AC3E}">
        <p14:creationId xmlns:p14="http://schemas.microsoft.com/office/powerpoint/2010/main" val="3561280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54B8883-79E1-4D04-BDAB-73AAF269C581}"/>
              </a:ext>
            </a:extLst>
          </p:cNvPr>
          <p:cNvPicPr>
            <a:picLocks noChangeAspect="1"/>
          </p:cNvPicPr>
          <p:nvPr/>
        </p:nvPicPr>
        <p:blipFill>
          <a:blip r:embed="rId2"/>
          <a:stretch>
            <a:fillRect/>
          </a:stretch>
        </p:blipFill>
        <p:spPr>
          <a:xfrm>
            <a:off x="3124200" y="1092285"/>
            <a:ext cx="6587168" cy="4900464"/>
          </a:xfrm>
          <a:prstGeom prst="rect">
            <a:avLst/>
          </a:prstGeom>
        </p:spPr>
      </p:pic>
      <p:sp>
        <p:nvSpPr>
          <p:cNvPr id="2" name="Title 1">
            <a:extLst>
              <a:ext uri="{FF2B5EF4-FFF2-40B4-BE49-F238E27FC236}">
                <a16:creationId xmlns:a16="http://schemas.microsoft.com/office/drawing/2014/main" id="{3995E035-B7DC-42FB-84B4-E5A9C4C96B01}"/>
              </a:ext>
            </a:extLst>
          </p:cNvPr>
          <p:cNvSpPr>
            <a:spLocks noGrp="1"/>
          </p:cNvSpPr>
          <p:nvPr>
            <p:ph type="title"/>
          </p:nvPr>
        </p:nvSpPr>
        <p:spPr/>
        <p:txBody>
          <a:bodyPr/>
          <a:lstStyle/>
          <a:p>
            <a:r>
              <a:rPr lang="en-US" dirty="0"/>
              <a:t>8 K data</a:t>
            </a:r>
          </a:p>
        </p:txBody>
      </p:sp>
      <p:sp>
        <p:nvSpPr>
          <p:cNvPr id="6" name="Oval 5">
            <a:extLst>
              <a:ext uri="{FF2B5EF4-FFF2-40B4-BE49-F238E27FC236}">
                <a16:creationId xmlns:a16="http://schemas.microsoft.com/office/drawing/2014/main" id="{7EB7C9D4-CBA3-4B23-919B-DAF85320D811}"/>
              </a:ext>
            </a:extLst>
          </p:cNvPr>
          <p:cNvSpPr/>
          <p:nvPr/>
        </p:nvSpPr>
        <p:spPr>
          <a:xfrm>
            <a:off x="3267077" y="3645693"/>
            <a:ext cx="1171574" cy="33813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7" name="Oval 6">
            <a:extLst>
              <a:ext uri="{FF2B5EF4-FFF2-40B4-BE49-F238E27FC236}">
                <a16:creationId xmlns:a16="http://schemas.microsoft.com/office/drawing/2014/main" id="{1A2B2173-50D7-41B2-B6CF-B865BE5BD35B}"/>
              </a:ext>
            </a:extLst>
          </p:cNvPr>
          <p:cNvSpPr/>
          <p:nvPr/>
        </p:nvSpPr>
        <p:spPr>
          <a:xfrm>
            <a:off x="4981574" y="1659732"/>
            <a:ext cx="904875" cy="19764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8" name="TextBox 7">
            <a:extLst>
              <a:ext uri="{FF2B5EF4-FFF2-40B4-BE49-F238E27FC236}">
                <a16:creationId xmlns:a16="http://schemas.microsoft.com/office/drawing/2014/main" id="{957BB0EE-5F0B-4A18-BD70-FF99DDA93BF0}"/>
              </a:ext>
            </a:extLst>
          </p:cNvPr>
          <p:cNvSpPr txBox="1"/>
          <p:nvPr/>
        </p:nvSpPr>
        <p:spPr>
          <a:xfrm>
            <a:off x="3190876" y="5992749"/>
            <a:ext cx="6105524" cy="840230"/>
          </a:xfrm>
          <a:prstGeom prst="rect">
            <a:avLst/>
          </a:prstGeom>
          <a:noFill/>
        </p:spPr>
        <p:txBody>
          <a:bodyPr wrap="square">
            <a:spAutoFit/>
          </a:bodyPr>
          <a:lstStyle/>
          <a:p>
            <a:pPr algn="ctr">
              <a:lnSpc>
                <a:spcPct val="90000"/>
              </a:lnSpc>
            </a:pPr>
            <a:r>
              <a:rPr lang="en-US" dirty="0"/>
              <a:t>We need to dissociate the phase from the 30 K histogram. Go to phases -&gt; Data and deselect ‘Use Histogram’ for the 54503 histogram.</a:t>
            </a:r>
            <a:endParaRPr lang="en-US" dirty="0">
              <a:latin typeface="+mn-lt"/>
            </a:endParaRPr>
          </a:p>
        </p:txBody>
      </p:sp>
      <p:sp>
        <p:nvSpPr>
          <p:cNvPr id="11" name="Oval 10">
            <a:extLst>
              <a:ext uri="{FF2B5EF4-FFF2-40B4-BE49-F238E27FC236}">
                <a16:creationId xmlns:a16="http://schemas.microsoft.com/office/drawing/2014/main" id="{34E86ECE-7B49-440A-9189-085A958D056F}"/>
              </a:ext>
            </a:extLst>
          </p:cNvPr>
          <p:cNvSpPr/>
          <p:nvPr/>
        </p:nvSpPr>
        <p:spPr>
          <a:xfrm>
            <a:off x="4705349" y="1809751"/>
            <a:ext cx="1600204" cy="19764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2" name="Oval 11">
            <a:extLst>
              <a:ext uri="{FF2B5EF4-FFF2-40B4-BE49-F238E27FC236}">
                <a16:creationId xmlns:a16="http://schemas.microsoft.com/office/drawing/2014/main" id="{1A17234E-2D34-4868-A600-E92608F9FCA1}"/>
              </a:ext>
            </a:extLst>
          </p:cNvPr>
          <p:cNvSpPr/>
          <p:nvPr/>
        </p:nvSpPr>
        <p:spPr>
          <a:xfrm>
            <a:off x="4633909" y="2962276"/>
            <a:ext cx="1600204" cy="19764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nvGrpSpPr>
          <p:cNvPr id="9" name="Group 8">
            <a:extLst>
              <a:ext uri="{FF2B5EF4-FFF2-40B4-BE49-F238E27FC236}">
                <a16:creationId xmlns:a16="http://schemas.microsoft.com/office/drawing/2014/main" id="{190DA502-2CE2-4BDF-AEAF-08E64E6831D6}"/>
              </a:ext>
            </a:extLst>
          </p:cNvPr>
          <p:cNvGrpSpPr/>
          <p:nvPr/>
        </p:nvGrpSpPr>
        <p:grpSpPr>
          <a:xfrm>
            <a:off x="5434011" y="2873103"/>
            <a:ext cx="6578158" cy="2325876"/>
            <a:chOff x="5434011" y="2873103"/>
            <a:chExt cx="6578158" cy="2325876"/>
          </a:xfrm>
        </p:grpSpPr>
        <p:sp>
          <p:nvSpPr>
            <p:cNvPr id="13" name="Oval 12">
              <a:extLst>
                <a:ext uri="{FF2B5EF4-FFF2-40B4-BE49-F238E27FC236}">
                  <a16:creationId xmlns:a16="http://schemas.microsoft.com/office/drawing/2014/main" id="{11D2F1A2-98F0-4EE6-8E57-C5A79B1F822A}"/>
                </a:ext>
              </a:extLst>
            </p:cNvPr>
            <p:cNvSpPr/>
            <p:nvPr/>
          </p:nvSpPr>
          <p:spPr>
            <a:xfrm>
              <a:off x="5434011" y="4860842"/>
              <a:ext cx="2843214" cy="33813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4" name="TextBox 13">
              <a:extLst>
                <a:ext uri="{FF2B5EF4-FFF2-40B4-BE49-F238E27FC236}">
                  <a16:creationId xmlns:a16="http://schemas.microsoft.com/office/drawing/2014/main" id="{0CD26A95-7986-451C-BB30-EFFBF1910CAB}"/>
                </a:ext>
              </a:extLst>
            </p:cNvPr>
            <p:cNvSpPr txBox="1"/>
            <p:nvPr/>
          </p:nvSpPr>
          <p:spPr>
            <a:xfrm>
              <a:off x="9854245" y="2873103"/>
              <a:ext cx="2157924" cy="1338828"/>
            </a:xfrm>
            <a:prstGeom prst="rect">
              <a:avLst/>
            </a:prstGeom>
            <a:noFill/>
          </p:spPr>
          <p:txBody>
            <a:bodyPr wrap="square">
              <a:spAutoFit/>
            </a:bodyPr>
            <a:lstStyle/>
            <a:p>
              <a:pPr algn="ctr">
                <a:lnSpc>
                  <a:spcPct val="90000"/>
                </a:lnSpc>
              </a:pPr>
              <a:r>
                <a:rPr lang="en-US" dirty="0"/>
                <a:t>Copy over the MD preferred orientation ratio (1.188) and unique axis (1 0 0)</a:t>
              </a:r>
              <a:endParaRPr lang="en-US" dirty="0">
                <a:latin typeface="+mn-lt"/>
              </a:endParaRPr>
            </a:p>
          </p:txBody>
        </p:sp>
      </p:grpSp>
      <p:grpSp>
        <p:nvGrpSpPr>
          <p:cNvPr id="15" name="Group 14">
            <a:extLst>
              <a:ext uri="{FF2B5EF4-FFF2-40B4-BE49-F238E27FC236}">
                <a16:creationId xmlns:a16="http://schemas.microsoft.com/office/drawing/2014/main" id="{888AF4E3-B341-4477-BE1C-8921D1F16ECB}"/>
              </a:ext>
            </a:extLst>
          </p:cNvPr>
          <p:cNvGrpSpPr/>
          <p:nvPr/>
        </p:nvGrpSpPr>
        <p:grpSpPr>
          <a:xfrm>
            <a:off x="494727" y="599850"/>
            <a:ext cx="9373458" cy="5392899"/>
            <a:chOff x="332233" y="457219"/>
            <a:chExt cx="9373458" cy="5392899"/>
          </a:xfrm>
        </p:grpSpPr>
        <p:grpSp>
          <p:nvGrpSpPr>
            <p:cNvPr id="16" name="Group 15">
              <a:extLst>
                <a:ext uri="{FF2B5EF4-FFF2-40B4-BE49-F238E27FC236}">
                  <a16:creationId xmlns:a16="http://schemas.microsoft.com/office/drawing/2014/main" id="{377AE271-7A4D-4570-A441-CEA03AAADD03}"/>
                </a:ext>
              </a:extLst>
            </p:cNvPr>
            <p:cNvGrpSpPr/>
            <p:nvPr/>
          </p:nvGrpSpPr>
          <p:grpSpPr>
            <a:xfrm>
              <a:off x="332233" y="457219"/>
              <a:ext cx="9373458" cy="5392899"/>
              <a:chOff x="194753" y="664626"/>
              <a:chExt cx="9373458" cy="5392899"/>
            </a:xfrm>
          </p:grpSpPr>
          <p:pic>
            <p:nvPicPr>
              <p:cNvPr id="18" name="Picture 17">
                <a:extLst>
                  <a:ext uri="{FF2B5EF4-FFF2-40B4-BE49-F238E27FC236}">
                    <a16:creationId xmlns:a16="http://schemas.microsoft.com/office/drawing/2014/main" id="{1904C086-CE57-4241-B386-CFA089E89AB2}"/>
                  </a:ext>
                </a:extLst>
              </p:cNvPr>
              <p:cNvPicPr>
                <a:picLocks noChangeAspect="1"/>
              </p:cNvPicPr>
              <p:nvPr/>
            </p:nvPicPr>
            <p:blipFill>
              <a:blip r:embed="rId3"/>
              <a:stretch>
                <a:fillRect/>
              </a:stretch>
            </p:blipFill>
            <p:spPr>
              <a:xfrm>
                <a:off x="2319116" y="664626"/>
                <a:ext cx="7249095" cy="5392899"/>
              </a:xfrm>
              <a:prstGeom prst="rect">
                <a:avLst/>
              </a:prstGeom>
            </p:spPr>
          </p:pic>
          <p:sp>
            <p:nvSpPr>
              <p:cNvPr id="19" name="TextBox 18">
                <a:extLst>
                  <a:ext uri="{FF2B5EF4-FFF2-40B4-BE49-F238E27FC236}">
                    <a16:creationId xmlns:a16="http://schemas.microsoft.com/office/drawing/2014/main" id="{50617F25-3227-4BC1-842C-B18A1E0EE98B}"/>
                  </a:ext>
                </a:extLst>
              </p:cNvPr>
              <p:cNvSpPr txBox="1"/>
              <p:nvPr/>
            </p:nvSpPr>
            <p:spPr>
              <a:xfrm>
                <a:off x="194753" y="2319690"/>
                <a:ext cx="2157924" cy="840230"/>
              </a:xfrm>
              <a:prstGeom prst="rect">
                <a:avLst/>
              </a:prstGeom>
              <a:noFill/>
            </p:spPr>
            <p:txBody>
              <a:bodyPr wrap="square">
                <a:spAutoFit/>
              </a:bodyPr>
              <a:lstStyle/>
              <a:p>
                <a:pPr algn="ctr">
                  <a:lnSpc>
                    <a:spcPct val="90000"/>
                  </a:lnSpc>
                </a:pPr>
                <a:r>
                  <a:rPr lang="en-US" dirty="0">
                    <a:latin typeface="+mn-lt"/>
                  </a:rPr>
                  <a:t>To </a:t>
                </a:r>
                <a:r>
                  <a:rPr lang="en-US" dirty="0"/>
                  <a:t>be safe, let’s turn off the unit cell refinement flag</a:t>
                </a:r>
                <a:endParaRPr lang="en-US" dirty="0">
                  <a:latin typeface="+mn-lt"/>
                </a:endParaRPr>
              </a:p>
            </p:txBody>
          </p:sp>
        </p:grpSp>
        <p:sp>
          <p:nvSpPr>
            <p:cNvPr id="17" name="Oval 16">
              <a:extLst>
                <a:ext uri="{FF2B5EF4-FFF2-40B4-BE49-F238E27FC236}">
                  <a16:creationId xmlns:a16="http://schemas.microsoft.com/office/drawing/2014/main" id="{EFE7841D-C5EB-4612-BD55-A3BBBDB430FB}"/>
                </a:ext>
              </a:extLst>
            </p:cNvPr>
            <p:cNvSpPr/>
            <p:nvPr/>
          </p:nvSpPr>
          <p:spPr>
            <a:xfrm>
              <a:off x="4147567" y="1494143"/>
              <a:ext cx="1171574" cy="33813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spTree>
    <p:extLst>
      <p:ext uri="{BB962C8B-B14F-4D97-AF65-F5344CB8AC3E}">
        <p14:creationId xmlns:p14="http://schemas.microsoft.com/office/powerpoint/2010/main" val="3340145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F244D-EB70-4F8D-8D45-BB55CC54771A}"/>
              </a:ext>
            </a:extLst>
          </p:cNvPr>
          <p:cNvSpPr>
            <a:spLocks noGrp="1"/>
          </p:cNvSpPr>
          <p:nvPr>
            <p:ph type="title"/>
          </p:nvPr>
        </p:nvSpPr>
        <p:spPr/>
        <p:txBody>
          <a:bodyPr/>
          <a:lstStyle/>
          <a:p>
            <a:r>
              <a:rPr lang="en-US" dirty="0"/>
              <a:t>Refining the 8 K background</a:t>
            </a:r>
          </a:p>
        </p:txBody>
      </p:sp>
      <p:pic>
        <p:nvPicPr>
          <p:cNvPr id="5" name="Picture 4">
            <a:extLst>
              <a:ext uri="{FF2B5EF4-FFF2-40B4-BE49-F238E27FC236}">
                <a16:creationId xmlns:a16="http://schemas.microsoft.com/office/drawing/2014/main" id="{934BDE66-7B7C-4EC4-85DF-FB61B9AE3CD6}"/>
              </a:ext>
            </a:extLst>
          </p:cNvPr>
          <p:cNvPicPr>
            <a:picLocks noChangeAspect="1"/>
          </p:cNvPicPr>
          <p:nvPr/>
        </p:nvPicPr>
        <p:blipFill>
          <a:blip r:embed="rId2"/>
          <a:stretch>
            <a:fillRect/>
          </a:stretch>
        </p:blipFill>
        <p:spPr>
          <a:xfrm>
            <a:off x="737387" y="1159382"/>
            <a:ext cx="10814759" cy="4409663"/>
          </a:xfrm>
          <a:prstGeom prst="rect">
            <a:avLst/>
          </a:prstGeom>
        </p:spPr>
      </p:pic>
      <p:sp>
        <p:nvSpPr>
          <p:cNvPr id="6" name="TextBox 5">
            <a:extLst>
              <a:ext uri="{FF2B5EF4-FFF2-40B4-BE49-F238E27FC236}">
                <a16:creationId xmlns:a16="http://schemas.microsoft.com/office/drawing/2014/main" id="{B296ACAE-0893-4385-93F6-4B96C18F5CC4}"/>
              </a:ext>
            </a:extLst>
          </p:cNvPr>
          <p:cNvSpPr txBox="1"/>
          <p:nvPr/>
        </p:nvSpPr>
        <p:spPr>
          <a:xfrm>
            <a:off x="2581275" y="5707729"/>
            <a:ext cx="7734299" cy="1089529"/>
          </a:xfrm>
          <a:prstGeom prst="rect">
            <a:avLst/>
          </a:prstGeom>
          <a:noFill/>
        </p:spPr>
        <p:txBody>
          <a:bodyPr wrap="square">
            <a:spAutoFit/>
          </a:bodyPr>
          <a:lstStyle/>
          <a:p>
            <a:pPr algn="ctr">
              <a:lnSpc>
                <a:spcPct val="90000"/>
              </a:lnSpc>
            </a:pPr>
            <a:r>
              <a:rPr lang="en-US" dirty="0">
                <a:latin typeface="+mn-lt"/>
              </a:rPr>
              <a:t>Remember to change your upper TOF limit (to 350000) and change the background to 10 terms. </a:t>
            </a:r>
          </a:p>
          <a:p>
            <a:pPr algn="ctr">
              <a:lnSpc>
                <a:spcPct val="90000"/>
              </a:lnSpc>
            </a:pPr>
            <a:r>
              <a:rPr lang="en-US" dirty="0"/>
              <a:t>We have two histograms, make sure you are on the right one. </a:t>
            </a:r>
          </a:p>
          <a:p>
            <a:pPr algn="ctr">
              <a:lnSpc>
                <a:spcPct val="90000"/>
              </a:lnSpc>
            </a:pPr>
            <a:r>
              <a:rPr lang="en-US" dirty="0">
                <a:latin typeface="+mn-lt"/>
              </a:rPr>
              <a:t>Refine</a:t>
            </a:r>
          </a:p>
        </p:txBody>
      </p:sp>
    </p:spTree>
    <p:extLst>
      <p:ext uri="{BB962C8B-B14F-4D97-AF65-F5344CB8AC3E}">
        <p14:creationId xmlns:p14="http://schemas.microsoft.com/office/powerpoint/2010/main" val="28375402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F244D-EB70-4F8D-8D45-BB55CC54771A}"/>
              </a:ext>
            </a:extLst>
          </p:cNvPr>
          <p:cNvSpPr>
            <a:spLocks noGrp="1"/>
          </p:cNvSpPr>
          <p:nvPr>
            <p:ph type="title"/>
          </p:nvPr>
        </p:nvSpPr>
        <p:spPr/>
        <p:txBody>
          <a:bodyPr/>
          <a:lstStyle/>
          <a:p>
            <a:r>
              <a:rPr lang="en-US" dirty="0"/>
              <a:t>How’s it look?</a:t>
            </a:r>
          </a:p>
        </p:txBody>
      </p:sp>
      <p:sp>
        <p:nvSpPr>
          <p:cNvPr id="6" name="TextBox 5">
            <a:extLst>
              <a:ext uri="{FF2B5EF4-FFF2-40B4-BE49-F238E27FC236}">
                <a16:creationId xmlns:a16="http://schemas.microsoft.com/office/drawing/2014/main" id="{B296ACAE-0893-4385-93F6-4B96C18F5CC4}"/>
              </a:ext>
            </a:extLst>
          </p:cNvPr>
          <p:cNvSpPr txBox="1"/>
          <p:nvPr/>
        </p:nvSpPr>
        <p:spPr>
          <a:xfrm>
            <a:off x="2533650" y="5955379"/>
            <a:ext cx="7734299" cy="590931"/>
          </a:xfrm>
          <a:prstGeom prst="rect">
            <a:avLst/>
          </a:prstGeom>
          <a:noFill/>
        </p:spPr>
        <p:txBody>
          <a:bodyPr wrap="square">
            <a:spAutoFit/>
          </a:bodyPr>
          <a:lstStyle/>
          <a:p>
            <a:pPr algn="ctr">
              <a:lnSpc>
                <a:spcPct val="90000"/>
              </a:lnSpc>
            </a:pPr>
            <a:r>
              <a:rPr lang="en-US" dirty="0">
                <a:latin typeface="+mn-lt"/>
              </a:rPr>
              <a:t>Fit looks okay.. Considering we have huge unfit peaks! </a:t>
            </a:r>
            <a:br>
              <a:rPr lang="en-US" dirty="0">
                <a:latin typeface="+mn-lt"/>
              </a:rPr>
            </a:br>
            <a:r>
              <a:rPr lang="en-US" dirty="0">
                <a:latin typeface="+mn-lt"/>
              </a:rPr>
              <a:t>Let’s start the magnetic structure solution now!</a:t>
            </a:r>
          </a:p>
        </p:txBody>
      </p:sp>
      <p:pic>
        <p:nvPicPr>
          <p:cNvPr id="4" name="Picture 3">
            <a:extLst>
              <a:ext uri="{FF2B5EF4-FFF2-40B4-BE49-F238E27FC236}">
                <a16:creationId xmlns:a16="http://schemas.microsoft.com/office/drawing/2014/main" id="{E8226D86-E28B-43E2-B992-3A5863B941CB}"/>
              </a:ext>
            </a:extLst>
          </p:cNvPr>
          <p:cNvPicPr>
            <a:picLocks noChangeAspect="1"/>
          </p:cNvPicPr>
          <p:nvPr/>
        </p:nvPicPr>
        <p:blipFill>
          <a:blip r:embed="rId2"/>
          <a:stretch>
            <a:fillRect/>
          </a:stretch>
        </p:blipFill>
        <p:spPr>
          <a:xfrm>
            <a:off x="643859" y="1275569"/>
            <a:ext cx="11001815" cy="4464414"/>
          </a:xfrm>
          <a:prstGeom prst="rect">
            <a:avLst/>
          </a:prstGeom>
        </p:spPr>
      </p:pic>
    </p:spTree>
    <p:extLst>
      <p:ext uri="{BB962C8B-B14F-4D97-AF65-F5344CB8AC3E}">
        <p14:creationId xmlns:p14="http://schemas.microsoft.com/office/powerpoint/2010/main" val="3121393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9A764DD-C3F8-4E05-8800-435B3944C2AA}"/>
              </a:ext>
            </a:extLst>
          </p:cNvPr>
          <p:cNvSpPr>
            <a:spLocks noGrp="1"/>
          </p:cNvSpPr>
          <p:nvPr>
            <p:ph type="title"/>
          </p:nvPr>
        </p:nvSpPr>
        <p:spPr/>
        <p:txBody>
          <a:bodyPr/>
          <a:lstStyle/>
          <a:p>
            <a:r>
              <a:rPr lang="en-US" dirty="0"/>
              <a:t>Solving the magnetic structure</a:t>
            </a:r>
          </a:p>
        </p:txBody>
      </p:sp>
    </p:spTree>
    <p:extLst>
      <p:ext uri="{BB962C8B-B14F-4D97-AF65-F5344CB8AC3E}">
        <p14:creationId xmlns:p14="http://schemas.microsoft.com/office/powerpoint/2010/main" val="33968463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3EF88-1F0E-42E6-8BBF-90A90009429F}"/>
              </a:ext>
            </a:extLst>
          </p:cNvPr>
          <p:cNvSpPr>
            <a:spLocks noGrp="1"/>
          </p:cNvSpPr>
          <p:nvPr>
            <p:ph type="title"/>
          </p:nvPr>
        </p:nvSpPr>
        <p:spPr/>
        <p:txBody>
          <a:bodyPr/>
          <a:lstStyle/>
          <a:p>
            <a:r>
              <a:rPr lang="en-US" dirty="0"/>
              <a:t>Getting the k-vector</a:t>
            </a:r>
          </a:p>
        </p:txBody>
      </p:sp>
      <p:pic>
        <p:nvPicPr>
          <p:cNvPr id="5" name="Picture 4">
            <a:extLst>
              <a:ext uri="{FF2B5EF4-FFF2-40B4-BE49-F238E27FC236}">
                <a16:creationId xmlns:a16="http://schemas.microsoft.com/office/drawing/2014/main" id="{67D3B5FB-C84D-496B-8D0E-4DF4AA0D2142}"/>
              </a:ext>
            </a:extLst>
          </p:cNvPr>
          <p:cNvPicPr>
            <a:picLocks noChangeAspect="1"/>
          </p:cNvPicPr>
          <p:nvPr/>
        </p:nvPicPr>
        <p:blipFill>
          <a:blip r:embed="rId2"/>
          <a:stretch>
            <a:fillRect/>
          </a:stretch>
        </p:blipFill>
        <p:spPr>
          <a:xfrm>
            <a:off x="934901" y="1524883"/>
            <a:ext cx="10850699" cy="4430496"/>
          </a:xfrm>
          <a:prstGeom prst="rect">
            <a:avLst/>
          </a:prstGeom>
        </p:spPr>
      </p:pic>
      <p:sp>
        <p:nvSpPr>
          <p:cNvPr id="6" name="TextBox 5">
            <a:extLst>
              <a:ext uri="{FF2B5EF4-FFF2-40B4-BE49-F238E27FC236}">
                <a16:creationId xmlns:a16="http://schemas.microsoft.com/office/drawing/2014/main" id="{ADC52D84-4BF8-4309-BAC9-B5680E188A76}"/>
              </a:ext>
            </a:extLst>
          </p:cNvPr>
          <p:cNvSpPr txBox="1"/>
          <p:nvPr/>
        </p:nvSpPr>
        <p:spPr>
          <a:xfrm>
            <a:off x="2533650" y="5955379"/>
            <a:ext cx="7734299" cy="840230"/>
          </a:xfrm>
          <a:prstGeom prst="rect">
            <a:avLst/>
          </a:prstGeom>
          <a:noFill/>
        </p:spPr>
        <p:txBody>
          <a:bodyPr wrap="square">
            <a:spAutoFit/>
          </a:bodyPr>
          <a:lstStyle/>
          <a:p>
            <a:pPr algn="ctr">
              <a:lnSpc>
                <a:spcPct val="90000"/>
              </a:lnSpc>
            </a:pPr>
            <a:r>
              <a:rPr lang="en-US" dirty="0">
                <a:latin typeface="+mn-lt"/>
              </a:rPr>
              <a:t>As with </a:t>
            </a:r>
            <a:r>
              <a:rPr lang="en-US" dirty="0" err="1">
                <a:latin typeface="+mn-lt"/>
              </a:rPr>
              <a:t>FullProf</a:t>
            </a:r>
            <a:r>
              <a:rPr lang="en-US" dirty="0"/>
              <a:t>, we need to tell GSAS-II what peaks we want to try and index with a k-vector. </a:t>
            </a:r>
          </a:p>
          <a:p>
            <a:pPr algn="ctr">
              <a:lnSpc>
                <a:spcPct val="90000"/>
              </a:lnSpc>
            </a:pPr>
            <a:r>
              <a:rPr lang="en-US" dirty="0">
                <a:latin typeface="+mn-lt"/>
              </a:rPr>
              <a:t>To do so, go to </a:t>
            </a:r>
            <a:r>
              <a:rPr lang="en-US" dirty="0"/>
              <a:t>Peak List (for the right histogram) in the data tree</a:t>
            </a:r>
            <a:endParaRPr lang="en-US" dirty="0">
              <a:latin typeface="+mn-lt"/>
            </a:endParaRPr>
          </a:p>
        </p:txBody>
      </p:sp>
      <p:grpSp>
        <p:nvGrpSpPr>
          <p:cNvPr id="13" name="Group 12">
            <a:extLst>
              <a:ext uri="{FF2B5EF4-FFF2-40B4-BE49-F238E27FC236}">
                <a16:creationId xmlns:a16="http://schemas.microsoft.com/office/drawing/2014/main" id="{192881AB-BC90-436A-9962-D49E799485F4}"/>
              </a:ext>
            </a:extLst>
          </p:cNvPr>
          <p:cNvGrpSpPr/>
          <p:nvPr/>
        </p:nvGrpSpPr>
        <p:grpSpPr>
          <a:xfrm>
            <a:off x="3257551" y="1524883"/>
            <a:ext cx="7901617" cy="4468216"/>
            <a:chOff x="3257551" y="1524883"/>
            <a:chExt cx="7901617" cy="4468216"/>
          </a:xfrm>
        </p:grpSpPr>
        <p:pic>
          <p:nvPicPr>
            <p:cNvPr id="8" name="Picture 7">
              <a:extLst>
                <a:ext uri="{FF2B5EF4-FFF2-40B4-BE49-F238E27FC236}">
                  <a16:creationId xmlns:a16="http://schemas.microsoft.com/office/drawing/2014/main" id="{488B42EA-FFBD-4D47-BE2D-37647C1C0F10}"/>
                </a:ext>
              </a:extLst>
            </p:cNvPr>
            <p:cNvPicPr>
              <a:picLocks noChangeAspect="1"/>
            </p:cNvPicPr>
            <p:nvPr/>
          </p:nvPicPr>
          <p:blipFill>
            <a:blip r:embed="rId3"/>
            <a:stretch>
              <a:fillRect/>
            </a:stretch>
          </p:blipFill>
          <p:spPr>
            <a:xfrm>
              <a:off x="5153025" y="1524883"/>
              <a:ext cx="6006143" cy="4468216"/>
            </a:xfrm>
            <a:prstGeom prst="rect">
              <a:avLst/>
            </a:prstGeom>
          </p:spPr>
        </p:pic>
        <p:sp>
          <p:nvSpPr>
            <p:cNvPr id="9" name="Oval 8">
              <a:extLst>
                <a:ext uri="{FF2B5EF4-FFF2-40B4-BE49-F238E27FC236}">
                  <a16:creationId xmlns:a16="http://schemas.microsoft.com/office/drawing/2014/main" id="{A8292307-9E38-4079-8D6A-9C88A1062532}"/>
                </a:ext>
              </a:extLst>
            </p:cNvPr>
            <p:cNvSpPr/>
            <p:nvPr/>
          </p:nvSpPr>
          <p:spPr>
            <a:xfrm>
              <a:off x="3257551" y="1776841"/>
              <a:ext cx="1171574" cy="33813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0" name="Straight Arrow Connector 9">
              <a:extLst>
                <a:ext uri="{FF2B5EF4-FFF2-40B4-BE49-F238E27FC236}">
                  <a16:creationId xmlns:a16="http://schemas.microsoft.com/office/drawing/2014/main" id="{E942DB19-1AA1-4EBC-AB41-038715DB780F}"/>
                </a:ext>
              </a:extLst>
            </p:cNvPr>
            <p:cNvCxnSpPr>
              <a:cxnSpLocks/>
              <a:stCxn id="9" idx="6"/>
            </p:cNvCxnSpPr>
            <p:nvPr/>
          </p:nvCxnSpPr>
          <p:spPr>
            <a:xfrm flipV="1">
              <a:off x="4429125" y="1933576"/>
              <a:ext cx="3895725" cy="12334"/>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E5F95B25-F32B-42DB-9AE5-8C9CCA6B8C37}"/>
              </a:ext>
            </a:extLst>
          </p:cNvPr>
          <p:cNvSpPr txBox="1"/>
          <p:nvPr/>
        </p:nvSpPr>
        <p:spPr>
          <a:xfrm>
            <a:off x="7369653" y="2981148"/>
            <a:ext cx="2822097" cy="646331"/>
          </a:xfrm>
          <a:prstGeom prst="rect">
            <a:avLst/>
          </a:prstGeom>
          <a:noFill/>
        </p:spPr>
        <p:txBody>
          <a:bodyPr wrap="square" rtlCol="0">
            <a:spAutoFit/>
          </a:bodyPr>
          <a:lstStyle/>
          <a:p>
            <a:pPr algn="ctr"/>
            <a:r>
              <a:rPr lang="en-US" dirty="0"/>
              <a:t>Click ‘Switch to Extra Peak mode’ </a:t>
            </a:r>
          </a:p>
        </p:txBody>
      </p:sp>
    </p:spTree>
    <p:extLst>
      <p:ext uri="{BB962C8B-B14F-4D97-AF65-F5344CB8AC3E}">
        <p14:creationId xmlns:p14="http://schemas.microsoft.com/office/powerpoint/2010/main" val="21934980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3EF88-1F0E-42E6-8BBF-90A90009429F}"/>
              </a:ext>
            </a:extLst>
          </p:cNvPr>
          <p:cNvSpPr>
            <a:spLocks noGrp="1"/>
          </p:cNvSpPr>
          <p:nvPr>
            <p:ph type="title"/>
          </p:nvPr>
        </p:nvSpPr>
        <p:spPr/>
        <p:txBody>
          <a:bodyPr/>
          <a:lstStyle/>
          <a:p>
            <a:r>
              <a:rPr lang="en-US" dirty="0"/>
              <a:t>Getting the k-vector</a:t>
            </a:r>
          </a:p>
        </p:txBody>
      </p:sp>
      <p:pic>
        <p:nvPicPr>
          <p:cNvPr id="5" name="Picture 4">
            <a:extLst>
              <a:ext uri="{FF2B5EF4-FFF2-40B4-BE49-F238E27FC236}">
                <a16:creationId xmlns:a16="http://schemas.microsoft.com/office/drawing/2014/main" id="{67D3B5FB-C84D-496B-8D0E-4DF4AA0D214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6154" y="1524883"/>
            <a:ext cx="10808192" cy="4430496"/>
          </a:xfrm>
          <a:prstGeom prst="rect">
            <a:avLst/>
          </a:prstGeom>
        </p:spPr>
      </p:pic>
      <p:sp>
        <p:nvSpPr>
          <p:cNvPr id="6" name="TextBox 5">
            <a:extLst>
              <a:ext uri="{FF2B5EF4-FFF2-40B4-BE49-F238E27FC236}">
                <a16:creationId xmlns:a16="http://schemas.microsoft.com/office/drawing/2014/main" id="{ADC52D84-4BF8-4309-BAC9-B5680E188A76}"/>
              </a:ext>
            </a:extLst>
          </p:cNvPr>
          <p:cNvSpPr txBox="1"/>
          <p:nvPr/>
        </p:nvSpPr>
        <p:spPr>
          <a:xfrm>
            <a:off x="2533650" y="5955379"/>
            <a:ext cx="7734299" cy="590931"/>
          </a:xfrm>
          <a:prstGeom prst="rect">
            <a:avLst/>
          </a:prstGeom>
          <a:noFill/>
        </p:spPr>
        <p:txBody>
          <a:bodyPr wrap="square">
            <a:spAutoFit/>
          </a:bodyPr>
          <a:lstStyle/>
          <a:p>
            <a:pPr algn="ctr">
              <a:lnSpc>
                <a:spcPct val="90000"/>
              </a:lnSpc>
            </a:pPr>
            <a:r>
              <a:rPr lang="en-US" dirty="0">
                <a:latin typeface="+mn-lt"/>
              </a:rPr>
              <a:t>Now your pointer is ‘armed’</a:t>
            </a:r>
          </a:p>
          <a:p>
            <a:pPr algn="ctr">
              <a:lnSpc>
                <a:spcPct val="90000"/>
              </a:lnSpc>
            </a:pPr>
            <a:r>
              <a:rPr lang="en-US" dirty="0"/>
              <a:t>Zoom in on your plotting window and start selecting peaks!</a:t>
            </a:r>
            <a:endParaRPr lang="en-US" dirty="0">
              <a:latin typeface="+mn-lt"/>
            </a:endParaRPr>
          </a:p>
        </p:txBody>
      </p:sp>
    </p:spTree>
    <p:extLst>
      <p:ext uri="{BB962C8B-B14F-4D97-AF65-F5344CB8AC3E}">
        <p14:creationId xmlns:p14="http://schemas.microsoft.com/office/powerpoint/2010/main" val="11885807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3EF88-1F0E-42E6-8BBF-90A90009429F}"/>
              </a:ext>
            </a:extLst>
          </p:cNvPr>
          <p:cNvSpPr>
            <a:spLocks noGrp="1"/>
          </p:cNvSpPr>
          <p:nvPr>
            <p:ph type="title"/>
          </p:nvPr>
        </p:nvSpPr>
        <p:spPr/>
        <p:txBody>
          <a:bodyPr/>
          <a:lstStyle/>
          <a:p>
            <a:r>
              <a:rPr lang="en-US" dirty="0"/>
              <a:t>Getting the k-vector</a:t>
            </a:r>
          </a:p>
        </p:txBody>
      </p:sp>
      <p:pic>
        <p:nvPicPr>
          <p:cNvPr id="5" name="Picture 4">
            <a:extLst>
              <a:ext uri="{FF2B5EF4-FFF2-40B4-BE49-F238E27FC236}">
                <a16:creationId xmlns:a16="http://schemas.microsoft.com/office/drawing/2014/main" id="{67D3B5FB-C84D-496B-8D0E-4DF4AA0D214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6154" y="1543366"/>
            <a:ext cx="10808192" cy="4393530"/>
          </a:xfrm>
          <a:prstGeom prst="rect">
            <a:avLst/>
          </a:prstGeom>
        </p:spPr>
      </p:pic>
      <p:sp>
        <p:nvSpPr>
          <p:cNvPr id="6" name="TextBox 5">
            <a:extLst>
              <a:ext uri="{FF2B5EF4-FFF2-40B4-BE49-F238E27FC236}">
                <a16:creationId xmlns:a16="http://schemas.microsoft.com/office/drawing/2014/main" id="{ADC52D84-4BF8-4309-BAC9-B5680E188A76}"/>
              </a:ext>
            </a:extLst>
          </p:cNvPr>
          <p:cNvSpPr txBox="1"/>
          <p:nvPr/>
        </p:nvSpPr>
        <p:spPr>
          <a:xfrm>
            <a:off x="2305050" y="5955379"/>
            <a:ext cx="8467725" cy="590931"/>
          </a:xfrm>
          <a:prstGeom prst="rect">
            <a:avLst/>
          </a:prstGeom>
          <a:noFill/>
        </p:spPr>
        <p:txBody>
          <a:bodyPr wrap="square">
            <a:spAutoFit/>
          </a:bodyPr>
          <a:lstStyle/>
          <a:p>
            <a:pPr algn="ctr">
              <a:lnSpc>
                <a:spcPct val="90000"/>
              </a:lnSpc>
            </a:pPr>
            <a:r>
              <a:rPr lang="en-US" dirty="0">
                <a:latin typeface="+mn-lt"/>
              </a:rPr>
              <a:t>As you select, the peak list will populate, </a:t>
            </a:r>
            <a:r>
              <a:rPr lang="en-US" dirty="0"/>
              <a:t>I picked these three peaks. </a:t>
            </a:r>
          </a:p>
          <a:p>
            <a:pPr algn="ctr">
              <a:lnSpc>
                <a:spcPct val="90000"/>
              </a:lnSpc>
            </a:pPr>
            <a:r>
              <a:rPr lang="en-US" dirty="0">
                <a:latin typeface="+mn-lt"/>
              </a:rPr>
              <a:t>N.B. if you are having issues picking peaks – make sure you turn off the zoom!</a:t>
            </a:r>
          </a:p>
        </p:txBody>
      </p:sp>
      <p:grpSp>
        <p:nvGrpSpPr>
          <p:cNvPr id="16" name="Group 15">
            <a:extLst>
              <a:ext uri="{FF2B5EF4-FFF2-40B4-BE49-F238E27FC236}">
                <a16:creationId xmlns:a16="http://schemas.microsoft.com/office/drawing/2014/main" id="{88CCD023-3F36-44D8-9EE5-5D16CF2A66C4}"/>
              </a:ext>
            </a:extLst>
          </p:cNvPr>
          <p:cNvGrpSpPr/>
          <p:nvPr/>
        </p:nvGrpSpPr>
        <p:grpSpPr>
          <a:xfrm>
            <a:off x="3714750" y="1425096"/>
            <a:ext cx="5882318" cy="4376098"/>
            <a:chOff x="3714750" y="1425096"/>
            <a:chExt cx="5882318" cy="4376098"/>
          </a:xfrm>
        </p:grpSpPr>
        <p:grpSp>
          <p:nvGrpSpPr>
            <p:cNvPr id="9" name="Group 8">
              <a:extLst>
                <a:ext uri="{FF2B5EF4-FFF2-40B4-BE49-F238E27FC236}">
                  <a16:creationId xmlns:a16="http://schemas.microsoft.com/office/drawing/2014/main" id="{6B9950B0-5626-407E-8D34-42E5122AE503}"/>
                </a:ext>
              </a:extLst>
            </p:cNvPr>
            <p:cNvGrpSpPr/>
            <p:nvPr/>
          </p:nvGrpSpPr>
          <p:grpSpPr>
            <a:xfrm>
              <a:off x="3714750" y="1425096"/>
              <a:ext cx="5882318" cy="4376098"/>
              <a:chOff x="3714750" y="1425096"/>
              <a:chExt cx="5882318" cy="4376098"/>
            </a:xfrm>
          </p:grpSpPr>
          <p:pic>
            <p:nvPicPr>
              <p:cNvPr id="7" name="Picture 6">
                <a:extLst>
                  <a:ext uri="{FF2B5EF4-FFF2-40B4-BE49-F238E27FC236}">
                    <a16:creationId xmlns:a16="http://schemas.microsoft.com/office/drawing/2014/main" id="{DFCF5B8F-3332-41EC-B7EE-BD3327FEDF1F}"/>
                  </a:ext>
                </a:extLst>
              </p:cNvPr>
              <p:cNvPicPr>
                <a:picLocks noChangeAspect="1"/>
              </p:cNvPicPr>
              <p:nvPr/>
            </p:nvPicPr>
            <p:blipFill>
              <a:blip r:embed="rId3"/>
              <a:stretch>
                <a:fillRect/>
              </a:stretch>
            </p:blipFill>
            <p:spPr>
              <a:xfrm>
                <a:off x="3714750" y="1425096"/>
                <a:ext cx="5882318" cy="4376098"/>
              </a:xfrm>
              <a:prstGeom prst="rect">
                <a:avLst/>
              </a:prstGeom>
            </p:spPr>
          </p:pic>
          <p:sp>
            <p:nvSpPr>
              <p:cNvPr id="8" name="TextBox 7">
                <a:extLst>
                  <a:ext uri="{FF2B5EF4-FFF2-40B4-BE49-F238E27FC236}">
                    <a16:creationId xmlns:a16="http://schemas.microsoft.com/office/drawing/2014/main" id="{255EEA2E-22A7-434B-A9A9-B0408BC4006D}"/>
                  </a:ext>
                </a:extLst>
              </p:cNvPr>
              <p:cNvSpPr txBox="1"/>
              <p:nvPr/>
            </p:nvSpPr>
            <p:spPr>
              <a:xfrm>
                <a:off x="5127863" y="4169881"/>
                <a:ext cx="4254262" cy="1200329"/>
              </a:xfrm>
              <a:prstGeom prst="rect">
                <a:avLst/>
              </a:prstGeom>
              <a:noFill/>
            </p:spPr>
            <p:txBody>
              <a:bodyPr wrap="square" rtlCol="0">
                <a:spAutoFit/>
              </a:bodyPr>
              <a:lstStyle/>
              <a:p>
                <a:pPr algn="ctr"/>
                <a:r>
                  <a:rPr lang="en-US" dirty="0"/>
                  <a:t>Now we will refine the intensity and position of these peaks, start with intensity, it’s already flagged to refine</a:t>
                </a:r>
              </a:p>
              <a:p>
                <a:pPr algn="ctr"/>
                <a:r>
                  <a:rPr lang="en-US" dirty="0"/>
                  <a:t>Go to Peak Fitting -&gt; </a:t>
                </a:r>
                <a:r>
                  <a:rPr lang="en-US" dirty="0" err="1"/>
                  <a:t>Peakfit</a:t>
                </a:r>
                <a:endParaRPr lang="en-US" dirty="0"/>
              </a:p>
            </p:txBody>
          </p:sp>
        </p:grpSp>
        <p:sp>
          <p:nvSpPr>
            <p:cNvPr id="10" name="Oval 9">
              <a:extLst>
                <a:ext uri="{FF2B5EF4-FFF2-40B4-BE49-F238E27FC236}">
                  <a16:creationId xmlns:a16="http://schemas.microsoft.com/office/drawing/2014/main" id="{963B3C24-292A-477E-9909-FE14E1418968}"/>
                </a:ext>
              </a:extLst>
            </p:cNvPr>
            <p:cNvSpPr/>
            <p:nvPr/>
          </p:nvSpPr>
          <p:spPr>
            <a:xfrm>
              <a:off x="5210175" y="1543366"/>
              <a:ext cx="533400"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1" name="Straight Arrow Connector 10">
              <a:extLst>
                <a:ext uri="{FF2B5EF4-FFF2-40B4-BE49-F238E27FC236}">
                  <a16:creationId xmlns:a16="http://schemas.microsoft.com/office/drawing/2014/main" id="{1682B597-23E8-494F-BFE9-B33C8E062D22}"/>
                </a:ext>
              </a:extLst>
            </p:cNvPr>
            <p:cNvCxnSpPr>
              <a:cxnSpLocks/>
              <a:stCxn id="10" idx="4"/>
              <a:endCxn id="14" idx="1"/>
            </p:cNvCxnSpPr>
            <p:nvPr/>
          </p:nvCxnSpPr>
          <p:spPr>
            <a:xfrm>
              <a:off x="5476875" y="1828800"/>
              <a:ext cx="119169" cy="423670"/>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A836666C-4588-4057-A36C-ED671A19D243}"/>
                </a:ext>
              </a:extLst>
            </p:cNvPr>
            <p:cNvSpPr/>
            <p:nvPr/>
          </p:nvSpPr>
          <p:spPr>
            <a:xfrm>
              <a:off x="5286375" y="2210669"/>
              <a:ext cx="2114550"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spTree>
    <p:extLst>
      <p:ext uri="{BB962C8B-B14F-4D97-AF65-F5344CB8AC3E}">
        <p14:creationId xmlns:p14="http://schemas.microsoft.com/office/powerpoint/2010/main" val="25456987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C4F00A-BCDE-44ED-8478-A84677EBBF3F}"/>
              </a:ext>
            </a:extLst>
          </p:cNvPr>
          <p:cNvSpPr>
            <a:spLocks noGrp="1"/>
          </p:cNvSpPr>
          <p:nvPr>
            <p:ph type="title"/>
          </p:nvPr>
        </p:nvSpPr>
        <p:spPr/>
        <p:txBody>
          <a:bodyPr/>
          <a:lstStyle/>
          <a:p>
            <a:r>
              <a:rPr lang="en-US" dirty="0"/>
              <a:t>Getting the K-Vector</a:t>
            </a:r>
          </a:p>
        </p:txBody>
      </p:sp>
      <p:pic>
        <p:nvPicPr>
          <p:cNvPr id="5" name="Picture 4">
            <a:extLst>
              <a:ext uri="{FF2B5EF4-FFF2-40B4-BE49-F238E27FC236}">
                <a16:creationId xmlns:a16="http://schemas.microsoft.com/office/drawing/2014/main" id="{DFD78311-108A-4687-86C8-9542027C0B73}"/>
              </a:ext>
            </a:extLst>
          </p:cNvPr>
          <p:cNvPicPr>
            <a:picLocks noChangeAspect="1"/>
          </p:cNvPicPr>
          <p:nvPr/>
        </p:nvPicPr>
        <p:blipFill>
          <a:blip r:embed="rId2"/>
          <a:stretch>
            <a:fillRect/>
          </a:stretch>
        </p:blipFill>
        <p:spPr>
          <a:xfrm>
            <a:off x="861335" y="1562100"/>
            <a:ext cx="10469329" cy="4263959"/>
          </a:xfrm>
          <a:prstGeom prst="rect">
            <a:avLst/>
          </a:prstGeom>
        </p:spPr>
      </p:pic>
      <p:sp>
        <p:nvSpPr>
          <p:cNvPr id="6" name="TextBox 5">
            <a:extLst>
              <a:ext uri="{FF2B5EF4-FFF2-40B4-BE49-F238E27FC236}">
                <a16:creationId xmlns:a16="http://schemas.microsoft.com/office/drawing/2014/main" id="{5FC4771A-86C1-4060-BF24-7481E9D0A716}"/>
              </a:ext>
            </a:extLst>
          </p:cNvPr>
          <p:cNvSpPr txBox="1"/>
          <p:nvPr/>
        </p:nvSpPr>
        <p:spPr>
          <a:xfrm>
            <a:off x="2305050" y="5955379"/>
            <a:ext cx="8467725" cy="590931"/>
          </a:xfrm>
          <a:prstGeom prst="rect">
            <a:avLst/>
          </a:prstGeom>
          <a:noFill/>
        </p:spPr>
        <p:txBody>
          <a:bodyPr wrap="square">
            <a:spAutoFit/>
          </a:bodyPr>
          <a:lstStyle/>
          <a:p>
            <a:pPr algn="ctr">
              <a:lnSpc>
                <a:spcPct val="90000"/>
              </a:lnSpc>
            </a:pPr>
            <a:r>
              <a:rPr lang="en-US" dirty="0">
                <a:latin typeface="+mn-lt"/>
              </a:rPr>
              <a:t>You should see your selected peaks’ intensity fit, in a different color. </a:t>
            </a:r>
          </a:p>
          <a:p>
            <a:pPr algn="ctr">
              <a:lnSpc>
                <a:spcPct val="90000"/>
              </a:lnSpc>
            </a:pPr>
            <a:r>
              <a:rPr lang="en-US" dirty="0"/>
              <a:t>Now lets flag the positions to refine and hit Peak Fitting -&gt; </a:t>
            </a:r>
            <a:r>
              <a:rPr lang="en-US" dirty="0" err="1"/>
              <a:t>Peakfit</a:t>
            </a:r>
            <a:r>
              <a:rPr lang="en-US" dirty="0"/>
              <a:t> again</a:t>
            </a:r>
            <a:r>
              <a:rPr lang="en-US" dirty="0">
                <a:latin typeface="+mn-lt"/>
              </a:rPr>
              <a:t> </a:t>
            </a:r>
          </a:p>
        </p:txBody>
      </p:sp>
      <p:pic>
        <p:nvPicPr>
          <p:cNvPr id="8" name="Picture 7">
            <a:extLst>
              <a:ext uri="{FF2B5EF4-FFF2-40B4-BE49-F238E27FC236}">
                <a16:creationId xmlns:a16="http://schemas.microsoft.com/office/drawing/2014/main" id="{12D3F9D2-32B9-46D8-96EB-E1AD397DB78D}"/>
              </a:ext>
            </a:extLst>
          </p:cNvPr>
          <p:cNvPicPr>
            <a:picLocks noChangeAspect="1"/>
          </p:cNvPicPr>
          <p:nvPr/>
        </p:nvPicPr>
        <p:blipFill>
          <a:blip r:embed="rId3"/>
          <a:stretch>
            <a:fillRect/>
          </a:stretch>
        </p:blipFill>
        <p:spPr>
          <a:xfrm>
            <a:off x="861335" y="1562100"/>
            <a:ext cx="5710868" cy="4248549"/>
          </a:xfrm>
          <a:prstGeom prst="rect">
            <a:avLst/>
          </a:prstGeom>
        </p:spPr>
      </p:pic>
      <p:grpSp>
        <p:nvGrpSpPr>
          <p:cNvPr id="12" name="Group 11">
            <a:extLst>
              <a:ext uri="{FF2B5EF4-FFF2-40B4-BE49-F238E27FC236}">
                <a16:creationId xmlns:a16="http://schemas.microsoft.com/office/drawing/2014/main" id="{AEFA4F2F-F669-4885-901A-772AB2924368}"/>
              </a:ext>
            </a:extLst>
          </p:cNvPr>
          <p:cNvGrpSpPr/>
          <p:nvPr/>
        </p:nvGrpSpPr>
        <p:grpSpPr>
          <a:xfrm>
            <a:off x="2317941" y="1305122"/>
            <a:ext cx="9636464" cy="4650257"/>
            <a:chOff x="2317941" y="1305122"/>
            <a:chExt cx="9636464" cy="4650257"/>
          </a:xfrm>
        </p:grpSpPr>
        <p:pic>
          <p:nvPicPr>
            <p:cNvPr id="10" name="Picture 9">
              <a:extLst>
                <a:ext uri="{FF2B5EF4-FFF2-40B4-BE49-F238E27FC236}">
                  <a16:creationId xmlns:a16="http://schemas.microsoft.com/office/drawing/2014/main" id="{19A58C22-D13E-4869-86CA-3E80486FCBEB}"/>
                </a:ext>
              </a:extLst>
            </p:cNvPr>
            <p:cNvPicPr>
              <a:picLocks noChangeAspect="1"/>
            </p:cNvPicPr>
            <p:nvPr/>
          </p:nvPicPr>
          <p:blipFill>
            <a:blip r:embed="rId4"/>
            <a:stretch>
              <a:fillRect/>
            </a:stretch>
          </p:blipFill>
          <p:spPr>
            <a:xfrm>
              <a:off x="6705600" y="1305122"/>
              <a:ext cx="5248805" cy="4650257"/>
            </a:xfrm>
            <a:prstGeom prst="rect">
              <a:avLst/>
            </a:prstGeom>
          </p:spPr>
        </p:pic>
        <p:sp>
          <p:nvSpPr>
            <p:cNvPr id="11" name="TextBox 10">
              <a:extLst>
                <a:ext uri="{FF2B5EF4-FFF2-40B4-BE49-F238E27FC236}">
                  <a16:creationId xmlns:a16="http://schemas.microsoft.com/office/drawing/2014/main" id="{2FB14184-9883-4135-9D9D-EB006EE1E4D2}"/>
                </a:ext>
              </a:extLst>
            </p:cNvPr>
            <p:cNvSpPr txBox="1"/>
            <p:nvPr/>
          </p:nvSpPr>
          <p:spPr>
            <a:xfrm>
              <a:off x="2317941" y="3912706"/>
              <a:ext cx="4254262" cy="923330"/>
            </a:xfrm>
            <a:prstGeom prst="rect">
              <a:avLst/>
            </a:prstGeom>
            <a:noFill/>
          </p:spPr>
          <p:txBody>
            <a:bodyPr wrap="square" rtlCol="0">
              <a:spAutoFit/>
            </a:bodyPr>
            <a:lstStyle/>
            <a:p>
              <a:pPr algn="ctr"/>
              <a:r>
                <a:rPr lang="en-US" dirty="0"/>
                <a:t>Fit looks pretty good now, we could add more complex peak shape but this is good enough for k-search</a:t>
              </a:r>
            </a:p>
          </p:txBody>
        </p:sp>
      </p:grpSp>
    </p:spTree>
    <p:extLst>
      <p:ext uri="{BB962C8B-B14F-4D97-AF65-F5344CB8AC3E}">
        <p14:creationId xmlns:p14="http://schemas.microsoft.com/office/powerpoint/2010/main" val="10921403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E40E7BB-4796-4055-A22D-80940C91CA9A}"/>
              </a:ext>
            </a:extLst>
          </p:cNvPr>
          <p:cNvGrpSpPr/>
          <p:nvPr/>
        </p:nvGrpSpPr>
        <p:grpSpPr>
          <a:xfrm>
            <a:off x="6487826" y="2602979"/>
            <a:ext cx="5590836" cy="3312379"/>
            <a:chOff x="6438858" y="2988950"/>
            <a:chExt cx="5590836" cy="3312379"/>
          </a:xfrm>
        </p:grpSpPr>
        <p:pic>
          <p:nvPicPr>
            <p:cNvPr id="4" name="Picture 3">
              <a:extLst>
                <a:ext uri="{FF2B5EF4-FFF2-40B4-BE49-F238E27FC236}">
                  <a16:creationId xmlns:a16="http://schemas.microsoft.com/office/drawing/2014/main" id="{5D124BE8-2EDC-4181-B8AE-B7AD7813E997}"/>
                </a:ext>
              </a:extLst>
            </p:cNvPr>
            <p:cNvPicPr>
              <a:picLocks noChangeAspect="1"/>
            </p:cNvPicPr>
            <p:nvPr/>
          </p:nvPicPr>
          <p:blipFill rotWithShape="1">
            <a:blip r:embed="rId2">
              <a:extLst>
                <a:ext uri="{28A0092B-C50C-407E-A947-70E740481C1C}">
                  <a14:useLocalDpi xmlns:a14="http://schemas.microsoft.com/office/drawing/2010/main" val="0"/>
                </a:ext>
              </a:extLst>
            </a:blip>
            <a:srcRect t="-663" b="18347"/>
            <a:stretch/>
          </p:blipFill>
          <p:spPr>
            <a:xfrm>
              <a:off x="6517220" y="3355030"/>
              <a:ext cx="5512474" cy="2946299"/>
            </a:xfrm>
            <a:prstGeom prst="rect">
              <a:avLst/>
            </a:prstGeom>
            <a:ln>
              <a:solidFill>
                <a:schemeClr val="tx1"/>
              </a:solidFill>
            </a:ln>
          </p:spPr>
        </p:pic>
        <p:sp>
          <p:nvSpPr>
            <p:cNvPr id="9" name="TextBox 8">
              <a:extLst>
                <a:ext uri="{FF2B5EF4-FFF2-40B4-BE49-F238E27FC236}">
                  <a16:creationId xmlns:a16="http://schemas.microsoft.com/office/drawing/2014/main" id="{B30058C7-C406-4AE6-AD3F-48D8F581E457}"/>
                </a:ext>
              </a:extLst>
            </p:cNvPr>
            <p:cNvSpPr txBox="1"/>
            <p:nvPr/>
          </p:nvSpPr>
          <p:spPr>
            <a:xfrm>
              <a:off x="6438858" y="2988950"/>
              <a:ext cx="1479710" cy="341632"/>
            </a:xfrm>
            <a:prstGeom prst="rect">
              <a:avLst/>
            </a:prstGeom>
            <a:noFill/>
          </p:spPr>
          <p:txBody>
            <a:bodyPr wrap="square" rtlCol="0">
              <a:spAutoFit/>
            </a:bodyPr>
            <a:lstStyle/>
            <a:p>
              <a:pPr algn="l">
                <a:lnSpc>
                  <a:spcPct val="90000"/>
                </a:lnSpc>
              </a:pPr>
              <a:r>
                <a:rPr lang="en-US" dirty="0">
                  <a:latin typeface="+mn-lt"/>
                </a:rPr>
                <a:t>POWGEN</a:t>
              </a:r>
            </a:p>
          </p:txBody>
        </p:sp>
      </p:grpSp>
      <p:sp>
        <p:nvSpPr>
          <p:cNvPr id="2" name="Title 1">
            <a:extLst>
              <a:ext uri="{FF2B5EF4-FFF2-40B4-BE49-F238E27FC236}">
                <a16:creationId xmlns:a16="http://schemas.microsoft.com/office/drawing/2014/main" id="{87441044-E78F-4E1A-9044-AAD663058998}"/>
              </a:ext>
            </a:extLst>
          </p:cNvPr>
          <p:cNvSpPr>
            <a:spLocks noGrp="1"/>
          </p:cNvSpPr>
          <p:nvPr>
            <p:ph type="title"/>
          </p:nvPr>
        </p:nvSpPr>
        <p:spPr>
          <a:xfrm>
            <a:off x="609601" y="330200"/>
            <a:ext cx="4882738" cy="995363"/>
          </a:xfrm>
        </p:spPr>
        <p:txBody>
          <a:bodyPr>
            <a:normAutofit fontScale="90000"/>
          </a:bodyPr>
          <a:lstStyle/>
          <a:p>
            <a:r>
              <a:rPr lang="en-US" dirty="0"/>
              <a:t>Before starting your refinement:</a:t>
            </a:r>
          </a:p>
        </p:txBody>
      </p:sp>
      <p:sp>
        <p:nvSpPr>
          <p:cNvPr id="3" name="Content Placeholder 2">
            <a:extLst>
              <a:ext uri="{FF2B5EF4-FFF2-40B4-BE49-F238E27FC236}">
                <a16:creationId xmlns:a16="http://schemas.microsoft.com/office/drawing/2014/main" id="{B538E52D-3444-491A-B6D2-A1F34BA81540}"/>
              </a:ext>
            </a:extLst>
          </p:cNvPr>
          <p:cNvSpPr>
            <a:spLocks noGrp="1"/>
          </p:cNvSpPr>
          <p:nvPr>
            <p:ph sz="quarter" idx="14"/>
          </p:nvPr>
        </p:nvSpPr>
        <p:spPr>
          <a:xfrm>
            <a:off x="511245" y="1906742"/>
            <a:ext cx="6013881" cy="4364567"/>
          </a:xfrm>
        </p:spPr>
        <p:txBody>
          <a:bodyPr>
            <a:normAutofit/>
          </a:bodyPr>
          <a:lstStyle/>
          <a:p>
            <a:r>
              <a:rPr lang="en-US" sz="2800" dirty="0"/>
              <a:t>Be sure to have</a:t>
            </a:r>
          </a:p>
          <a:p>
            <a:pPr lvl="1"/>
            <a:r>
              <a:rPr lang="en-US" sz="2800" dirty="0"/>
              <a:t>Data file </a:t>
            </a:r>
          </a:p>
          <a:p>
            <a:pPr lvl="2"/>
            <a:r>
              <a:rPr lang="en-US" sz="2800" dirty="0"/>
              <a:t>From P3G: </a:t>
            </a:r>
            <a:r>
              <a:rPr lang="en-US" sz="2800" i="1" dirty="0" err="1"/>
              <a:t>file_name</a:t>
            </a:r>
            <a:r>
              <a:rPr lang="en-US" sz="2800" dirty="0" err="1"/>
              <a:t>.gsa</a:t>
            </a:r>
            <a:r>
              <a:rPr lang="en-US" sz="2800" dirty="0"/>
              <a:t> </a:t>
            </a:r>
          </a:p>
          <a:p>
            <a:pPr lvl="1"/>
            <a:r>
              <a:rPr lang="en-US" sz="2800" dirty="0"/>
              <a:t>Instrument parameter file</a:t>
            </a:r>
          </a:p>
          <a:p>
            <a:pPr lvl="2"/>
            <a:r>
              <a:rPr lang="en-US" sz="2800" dirty="0"/>
              <a:t>From P3G: </a:t>
            </a:r>
            <a:r>
              <a:rPr lang="en-US" sz="2800" i="1" dirty="0" err="1"/>
              <a:t>file_name_cycle_inst_settings.</a:t>
            </a:r>
            <a:r>
              <a:rPr lang="en-US" sz="2800" dirty="0" err="1"/>
              <a:t>instprm</a:t>
            </a:r>
            <a:endParaRPr lang="en-US" sz="2800" dirty="0"/>
          </a:p>
          <a:p>
            <a:pPr lvl="1"/>
            <a:r>
              <a:rPr lang="en-US" sz="2800" dirty="0"/>
              <a:t>Crystallographic information file (.</a:t>
            </a:r>
            <a:r>
              <a:rPr lang="en-US" sz="2800" dirty="0" err="1"/>
              <a:t>cif</a:t>
            </a:r>
            <a:r>
              <a:rPr lang="en-US" sz="2800" dirty="0"/>
              <a:t>)</a:t>
            </a:r>
          </a:p>
        </p:txBody>
      </p:sp>
      <p:pic>
        <p:nvPicPr>
          <p:cNvPr id="6" name="Picture 5">
            <a:extLst>
              <a:ext uri="{FF2B5EF4-FFF2-40B4-BE49-F238E27FC236}">
                <a16:creationId xmlns:a16="http://schemas.microsoft.com/office/drawing/2014/main" id="{CA8892AC-2945-4906-A78B-EA46F5ADD1A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10429" y="434970"/>
            <a:ext cx="5868233" cy="1764542"/>
          </a:xfrm>
          <a:prstGeom prst="rect">
            <a:avLst/>
          </a:prstGeom>
          <a:ln>
            <a:solidFill>
              <a:schemeClr val="tx1"/>
            </a:solidFill>
          </a:ln>
        </p:spPr>
      </p:pic>
      <p:sp>
        <p:nvSpPr>
          <p:cNvPr id="7" name="Oval 6">
            <a:extLst>
              <a:ext uri="{FF2B5EF4-FFF2-40B4-BE49-F238E27FC236}">
                <a16:creationId xmlns:a16="http://schemas.microsoft.com/office/drawing/2014/main" id="{A69EBA1D-AD75-426A-A54A-31F7E5B38F8C}"/>
              </a:ext>
            </a:extLst>
          </p:cNvPr>
          <p:cNvSpPr/>
          <p:nvPr/>
        </p:nvSpPr>
        <p:spPr>
          <a:xfrm>
            <a:off x="7160264" y="1646216"/>
            <a:ext cx="711683" cy="260526"/>
          </a:xfrm>
          <a:prstGeom prst="ellipse">
            <a:avLst/>
          </a:prstGeom>
          <a:noFill/>
          <a:ln w="127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3" name="Oval 12">
            <a:extLst>
              <a:ext uri="{FF2B5EF4-FFF2-40B4-BE49-F238E27FC236}">
                <a16:creationId xmlns:a16="http://schemas.microsoft.com/office/drawing/2014/main" id="{D019D1DC-39B5-4212-9528-AB60B87D9E76}"/>
              </a:ext>
            </a:extLst>
          </p:cNvPr>
          <p:cNvSpPr/>
          <p:nvPr/>
        </p:nvSpPr>
        <p:spPr>
          <a:xfrm>
            <a:off x="6620250" y="4915106"/>
            <a:ext cx="2881054" cy="296678"/>
          </a:xfrm>
          <a:prstGeom prst="ellipse">
            <a:avLst/>
          </a:prstGeom>
          <a:noFill/>
          <a:ln w="127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5" name="TextBox 14">
            <a:extLst>
              <a:ext uri="{FF2B5EF4-FFF2-40B4-BE49-F238E27FC236}">
                <a16:creationId xmlns:a16="http://schemas.microsoft.com/office/drawing/2014/main" id="{42DED097-2803-4ECA-AEEB-4D7B72235A99}"/>
              </a:ext>
            </a:extLst>
          </p:cNvPr>
          <p:cNvSpPr txBox="1"/>
          <p:nvPr/>
        </p:nvSpPr>
        <p:spPr>
          <a:xfrm>
            <a:off x="9116540" y="3011204"/>
            <a:ext cx="2626017" cy="1200329"/>
          </a:xfrm>
          <a:prstGeom prst="rect">
            <a:avLst/>
          </a:prstGeom>
          <a:solidFill>
            <a:srgbClr val="FFFFFF">
              <a:alpha val="80000"/>
            </a:srgbClr>
          </a:solidFill>
          <a:ln>
            <a:solidFill>
              <a:schemeClr val="tx1"/>
            </a:solidFill>
          </a:ln>
        </p:spPr>
        <p:txBody>
          <a:bodyPr wrap="square" rtlCol="0">
            <a:spAutoFit/>
          </a:bodyPr>
          <a:lstStyle/>
          <a:p>
            <a:pPr algn="ctr"/>
            <a:endParaRPr lang="en-US" dirty="0"/>
          </a:p>
          <a:p>
            <a:pPr algn="ctr"/>
            <a:r>
              <a:rPr lang="en-US" dirty="0"/>
              <a:t>How to know what parameter file? </a:t>
            </a:r>
          </a:p>
          <a:p>
            <a:pPr algn="ctr"/>
            <a:endParaRPr lang="en-US" dirty="0"/>
          </a:p>
        </p:txBody>
      </p:sp>
      <p:grpSp>
        <p:nvGrpSpPr>
          <p:cNvPr id="17" name="Group 16">
            <a:extLst>
              <a:ext uri="{FF2B5EF4-FFF2-40B4-BE49-F238E27FC236}">
                <a16:creationId xmlns:a16="http://schemas.microsoft.com/office/drawing/2014/main" id="{1E014A4A-094C-4E12-B797-3D520233AAE1}"/>
              </a:ext>
            </a:extLst>
          </p:cNvPr>
          <p:cNvGrpSpPr/>
          <p:nvPr/>
        </p:nvGrpSpPr>
        <p:grpSpPr>
          <a:xfrm>
            <a:off x="491965" y="1906742"/>
            <a:ext cx="6061133" cy="4151158"/>
            <a:chOff x="427765" y="2114534"/>
            <a:chExt cx="5672403" cy="3884924"/>
          </a:xfrm>
        </p:grpSpPr>
        <p:pic>
          <p:nvPicPr>
            <p:cNvPr id="14" name="Picture 13">
              <a:extLst>
                <a:ext uri="{FF2B5EF4-FFF2-40B4-BE49-F238E27FC236}">
                  <a16:creationId xmlns:a16="http://schemas.microsoft.com/office/drawing/2014/main" id="{FBAFE9E1-2D1F-4481-AB16-E84C276368B3}"/>
                </a:ext>
              </a:extLst>
            </p:cNvPr>
            <p:cNvPicPr>
              <a:picLocks noChangeAspect="1"/>
            </p:cNvPicPr>
            <p:nvPr/>
          </p:nvPicPr>
          <p:blipFill>
            <a:blip r:embed="rId4"/>
            <a:stretch>
              <a:fillRect/>
            </a:stretch>
          </p:blipFill>
          <p:spPr>
            <a:xfrm>
              <a:off x="427765" y="2114534"/>
              <a:ext cx="5672403" cy="3884924"/>
            </a:xfrm>
            <a:prstGeom prst="rect">
              <a:avLst/>
            </a:prstGeom>
            <a:ln>
              <a:solidFill>
                <a:schemeClr val="tx1"/>
              </a:solidFill>
            </a:ln>
          </p:spPr>
        </p:pic>
        <p:sp>
          <p:nvSpPr>
            <p:cNvPr id="16" name="TextBox 15">
              <a:extLst>
                <a:ext uri="{FF2B5EF4-FFF2-40B4-BE49-F238E27FC236}">
                  <a16:creationId xmlns:a16="http://schemas.microsoft.com/office/drawing/2014/main" id="{F1A80B5B-3978-4EAA-9EDD-F30BA732C678}"/>
                </a:ext>
              </a:extLst>
            </p:cNvPr>
            <p:cNvSpPr txBox="1"/>
            <p:nvPr/>
          </p:nvSpPr>
          <p:spPr>
            <a:xfrm>
              <a:off x="1481959" y="4056996"/>
              <a:ext cx="3681314" cy="1754326"/>
            </a:xfrm>
            <a:prstGeom prst="rect">
              <a:avLst/>
            </a:prstGeom>
            <a:solidFill>
              <a:srgbClr val="FFFFFF">
                <a:alpha val="80000"/>
              </a:srgbClr>
            </a:solidFill>
            <a:ln>
              <a:solidFill>
                <a:schemeClr val="tx1"/>
              </a:solidFill>
            </a:ln>
          </p:spPr>
          <p:txBody>
            <a:bodyPr wrap="square" rtlCol="0">
              <a:spAutoFit/>
            </a:bodyPr>
            <a:lstStyle/>
            <a:p>
              <a:pPr algn="ctr"/>
              <a:endParaRPr lang="en-US" dirty="0"/>
            </a:p>
            <a:p>
              <a:pPr algn="ctr"/>
              <a:r>
                <a:rPr lang="en-US" dirty="0" err="1"/>
                <a:t>Oncat</a:t>
              </a:r>
              <a:r>
                <a:rPr lang="en-US" dirty="0"/>
                <a:t>, experimental notes, ask your instrument scientist. </a:t>
              </a:r>
            </a:p>
            <a:p>
              <a:pPr algn="ctr"/>
              <a:r>
                <a:rPr lang="en-US" dirty="0"/>
                <a:t>For PG3 you need the date, the frame and the mode</a:t>
              </a:r>
            </a:p>
            <a:p>
              <a:pPr algn="ctr"/>
              <a:endParaRPr lang="en-US" dirty="0"/>
            </a:p>
          </p:txBody>
        </p:sp>
      </p:grpSp>
    </p:spTree>
    <p:extLst>
      <p:ext uri="{BB962C8B-B14F-4D97-AF65-F5344CB8AC3E}">
        <p14:creationId xmlns:p14="http://schemas.microsoft.com/office/powerpoint/2010/main" val="18567312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D7881-E93D-492A-9945-FDDD7CCBB30F}"/>
              </a:ext>
            </a:extLst>
          </p:cNvPr>
          <p:cNvSpPr>
            <a:spLocks noGrp="1"/>
          </p:cNvSpPr>
          <p:nvPr>
            <p:ph type="title"/>
          </p:nvPr>
        </p:nvSpPr>
        <p:spPr>
          <a:xfrm>
            <a:off x="609600" y="311690"/>
            <a:ext cx="11176000" cy="995363"/>
          </a:xfrm>
        </p:spPr>
        <p:txBody>
          <a:bodyPr/>
          <a:lstStyle/>
          <a:p>
            <a:r>
              <a:rPr lang="en-US" dirty="0"/>
              <a:t>Getting the k-vector</a:t>
            </a:r>
          </a:p>
        </p:txBody>
      </p:sp>
      <p:pic>
        <p:nvPicPr>
          <p:cNvPr id="5" name="Picture 4">
            <a:extLst>
              <a:ext uri="{FF2B5EF4-FFF2-40B4-BE49-F238E27FC236}">
                <a16:creationId xmlns:a16="http://schemas.microsoft.com/office/drawing/2014/main" id="{369E7522-6401-478A-AF17-0F62DB788222}"/>
              </a:ext>
            </a:extLst>
          </p:cNvPr>
          <p:cNvPicPr>
            <a:picLocks noChangeAspect="1"/>
          </p:cNvPicPr>
          <p:nvPr/>
        </p:nvPicPr>
        <p:blipFill>
          <a:blip r:embed="rId2"/>
          <a:stretch>
            <a:fillRect/>
          </a:stretch>
        </p:blipFill>
        <p:spPr>
          <a:xfrm>
            <a:off x="914400" y="1402321"/>
            <a:ext cx="10725150" cy="4364532"/>
          </a:xfrm>
          <a:prstGeom prst="rect">
            <a:avLst/>
          </a:prstGeom>
        </p:spPr>
      </p:pic>
      <p:sp>
        <p:nvSpPr>
          <p:cNvPr id="6" name="TextBox 5">
            <a:extLst>
              <a:ext uri="{FF2B5EF4-FFF2-40B4-BE49-F238E27FC236}">
                <a16:creationId xmlns:a16="http://schemas.microsoft.com/office/drawing/2014/main" id="{D266A005-3D9A-4B8A-976B-3F579D237E32}"/>
              </a:ext>
            </a:extLst>
          </p:cNvPr>
          <p:cNvSpPr txBox="1"/>
          <p:nvPr/>
        </p:nvSpPr>
        <p:spPr>
          <a:xfrm>
            <a:off x="2305050" y="5955379"/>
            <a:ext cx="8467725" cy="840230"/>
          </a:xfrm>
          <a:prstGeom prst="rect">
            <a:avLst/>
          </a:prstGeom>
          <a:noFill/>
        </p:spPr>
        <p:txBody>
          <a:bodyPr wrap="square">
            <a:spAutoFit/>
          </a:bodyPr>
          <a:lstStyle/>
          <a:p>
            <a:pPr algn="ctr">
              <a:lnSpc>
                <a:spcPct val="90000"/>
              </a:lnSpc>
            </a:pPr>
            <a:r>
              <a:rPr lang="en-US" dirty="0">
                <a:latin typeface="+mn-lt"/>
              </a:rPr>
              <a:t>Go to Unit Cells list in the data tree</a:t>
            </a:r>
          </a:p>
          <a:p>
            <a:pPr algn="ctr">
              <a:lnSpc>
                <a:spcPct val="90000"/>
              </a:lnSpc>
            </a:pPr>
            <a:r>
              <a:rPr lang="en-US" dirty="0"/>
              <a:t>Cell Index/Refine -&gt; Load Phase</a:t>
            </a:r>
            <a:endParaRPr lang="en-US" dirty="0">
              <a:latin typeface="+mn-lt"/>
            </a:endParaRPr>
          </a:p>
          <a:p>
            <a:pPr algn="ctr">
              <a:lnSpc>
                <a:spcPct val="90000"/>
              </a:lnSpc>
            </a:pPr>
            <a:endParaRPr lang="en-US" dirty="0">
              <a:latin typeface="+mn-lt"/>
            </a:endParaRPr>
          </a:p>
        </p:txBody>
      </p:sp>
      <p:sp>
        <p:nvSpPr>
          <p:cNvPr id="7" name="Oval 6">
            <a:extLst>
              <a:ext uri="{FF2B5EF4-FFF2-40B4-BE49-F238E27FC236}">
                <a16:creationId xmlns:a16="http://schemas.microsoft.com/office/drawing/2014/main" id="{9DECDFC7-B194-414C-8B34-762C28642BA5}"/>
              </a:ext>
            </a:extLst>
          </p:cNvPr>
          <p:cNvSpPr/>
          <p:nvPr/>
        </p:nvSpPr>
        <p:spPr>
          <a:xfrm>
            <a:off x="1219199" y="3667441"/>
            <a:ext cx="733425"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nvGrpSpPr>
          <p:cNvPr id="18" name="Group 17">
            <a:extLst>
              <a:ext uri="{FF2B5EF4-FFF2-40B4-BE49-F238E27FC236}">
                <a16:creationId xmlns:a16="http://schemas.microsoft.com/office/drawing/2014/main" id="{3C4219F8-37D7-4B97-A8BF-2FD982A8F09C}"/>
              </a:ext>
            </a:extLst>
          </p:cNvPr>
          <p:cNvGrpSpPr/>
          <p:nvPr/>
        </p:nvGrpSpPr>
        <p:grpSpPr>
          <a:xfrm>
            <a:off x="3278849" y="1305996"/>
            <a:ext cx="5996251" cy="4460857"/>
            <a:chOff x="5789349" y="1354158"/>
            <a:chExt cx="5996251" cy="4460857"/>
          </a:xfrm>
        </p:grpSpPr>
        <p:pic>
          <p:nvPicPr>
            <p:cNvPr id="12" name="Picture 11">
              <a:extLst>
                <a:ext uri="{FF2B5EF4-FFF2-40B4-BE49-F238E27FC236}">
                  <a16:creationId xmlns:a16="http://schemas.microsoft.com/office/drawing/2014/main" id="{72C13615-3D7F-4107-9DC1-6C9BBE8AC5FE}"/>
                </a:ext>
              </a:extLst>
            </p:cNvPr>
            <p:cNvPicPr>
              <a:picLocks noChangeAspect="1"/>
            </p:cNvPicPr>
            <p:nvPr/>
          </p:nvPicPr>
          <p:blipFill>
            <a:blip r:embed="rId3"/>
            <a:stretch>
              <a:fillRect/>
            </a:stretch>
          </p:blipFill>
          <p:spPr>
            <a:xfrm>
              <a:off x="5789349" y="1354158"/>
              <a:ext cx="5996251" cy="4460857"/>
            </a:xfrm>
            <a:prstGeom prst="rect">
              <a:avLst/>
            </a:prstGeom>
          </p:spPr>
        </p:pic>
        <p:sp>
          <p:nvSpPr>
            <p:cNvPr id="13" name="Oval 12">
              <a:extLst>
                <a:ext uri="{FF2B5EF4-FFF2-40B4-BE49-F238E27FC236}">
                  <a16:creationId xmlns:a16="http://schemas.microsoft.com/office/drawing/2014/main" id="{5D08FCAB-078E-476A-BBFA-741A9B6978E4}"/>
                </a:ext>
              </a:extLst>
            </p:cNvPr>
            <p:cNvSpPr/>
            <p:nvPr/>
          </p:nvSpPr>
          <p:spPr>
            <a:xfrm>
              <a:off x="7000874" y="1447417"/>
              <a:ext cx="1057276"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4" name="Oval 13">
              <a:extLst>
                <a:ext uri="{FF2B5EF4-FFF2-40B4-BE49-F238E27FC236}">
                  <a16:creationId xmlns:a16="http://schemas.microsoft.com/office/drawing/2014/main" id="{F96113D0-63A6-4B89-BD76-72FFDBEF7092}"/>
                </a:ext>
              </a:extLst>
            </p:cNvPr>
            <p:cNvSpPr/>
            <p:nvPr/>
          </p:nvSpPr>
          <p:spPr>
            <a:xfrm>
              <a:off x="7210424" y="2333242"/>
              <a:ext cx="1057276"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5" name="Straight Arrow Connector 14">
              <a:extLst>
                <a:ext uri="{FF2B5EF4-FFF2-40B4-BE49-F238E27FC236}">
                  <a16:creationId xmlns:a16="http://schemas.microsoft.com/office/drawing/2014/main" id="{92F430C0-7840-40D7-BC56-F68D13F589D1}"/>
                </a:ext>
              </a:extLst>
            </p:cNvPr>
            <p:cNvCxnSpPr>
              <a:cxnSpLocks/>
              <a:stCxn id="13" idx="4"/>
              <a:endCxn id="14" idx="0"/>
            </p:cNvCxnSpPr>
            <p:nvPr/>
          </p:nvCxnSpPr>
          <p:spPr>
            <a:xfrm>
              <a:off x="7529512" y="1732851"/>
              <a:ext cx="209550" cy="600391"/>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127846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D7881-E93D-492A-9945-FDDD7CCBB30F}"/>
              </a:ext>
            </a:extLst>
          </p:cNvPr>
          <p:cNvSpPr>
            <a:spLocks noGrp="1"/>
          </p:cNvSpPr>
          <p:nvPr>
            <p:ph type="title"/>
          </p:nvPr>
        </p:nvSpPr>
        <p:spPr>
          <a:xfrm>
            <a:off x="609600" y="311690"/>
            <a:ext cx="11176000" cy="995363"/>
          </a:xfrm>
        </p:spPr>
        <p:txBody>
          <a:bodyPr/>
          <a:lstStyle/>
          <a:p>
            <a:r>
              <a:rPr lang="en-US" dirty="0"/>
              <a:t>Getting the k-vector</a:t>
            </a:r>
          </a:p>
        </p:txBody>
      </p:sp>
      <p:pic>
        <p:nvPicPr>
          <p:cNvPr id="5" name="Picture 4">
            <a:extLst>
              <a:ext uri="{FF2B5EF4-FFF2-40B4-BE49-F238E27FC236}">
                <a16:creationId xmlns:a16="http://schemas.microsoft.com/office/drawing/2014/main" id="{369E7522-6401-478A-AF17-0F62DB78822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34831" y="1402321"/>
            <a:ext cx="10684288" cy="4364532"/>
          </a:xfrm>
          <a:prstGeom prst="rect">
            <a:avLst/>
          </a:prstGeom>
        </p:spPr>
      </p:pic>
      <p:sp>
        <p:nvSpPr>
          <p:cNvPr id="6" name="TextBox 5">
            <a:extLst>
              <a:ext uri="{FF2B5EF4-FFF2-40B4-BE49-F238E27FC236}">
                <a16:creationId xmlns:a16="http://schemas.microsoft.com/office/drawing/2014/main" id="{D266A005-3D9A-4B8A-976B-3F579D237E32}"/>
              </a:ext>
            </a:extLst>
          </p:cNvPr>
          <p:cNvSpPr txBox="1"/>
          <p:nvPr/>
        </p:nvSpPr>
        <p:spPr>
          <a:xfrm>
            <a:off x="2305050" y="5955379"/>
            <a:ext cx="8467725" cy="590931"/>
          </a:xfrm>
          <a:prstGeom prst="rect">
            <a:avLst/>
          </a:prstGeom>
          <a:noFill/>
        </p:spPr>
        <p:txBody>
          <a:bodyPr wrap="square">
            <a:spAutoFit/>
          </a:bodyPr>
          <a:lstStyle/>
          <a:p>
            <a:pPr algn="ctr">
              <a:lnSpc>
                <a:spcPct val="90000"/>
              </a:lnSpc>
            </a:pPr>
            <a:r>
              <a:rPr lang="en-US" dirty="0">
                <a:latin typeface="+mn-lt"/>
              </a:rPr>
              <a:t>Now your plotting window will have peak positions, </a:t>
            </a:r>
          </a:p>
          <a:p>
            <a:pPr algn="ctr">
              <a:lnSpc>
                <a:spcPct val="90000"/>
              </a:lnSpc>
            </a:pPr>
            <a:r>
              <a:rPr lang="en-US" dirty="0"/>
              <a:t>Next select ‘Search for k-vector’</a:t>
            </a:r>
            <a:endParaRPr lang="en-US" dirty="0">
              <a:latin typeface="+mn-lt"/>
            </a:endParaRPr>
          </a:p>
        </p:txBody>
      </p:sp>
      <p:sp>
        <p:nvSpPr>
          <p:cNvPr id="7" name="Oval 6">
            <a:extLst>
              <a:ext uri="{FF2B5EF4-FFF2-40B4-BE49-F238E27FC236}">
                <a16:creationId xmlns:a16="http://schemas.microsoft.com/office/drawing/2014/main" id="{9DECDFC7-B194-414C-8B34-762C28642BA5}"/>
              </a:ext>
            </a:extLst>
          </p:cNvPr>
          <p:cNvSpPr/>
          <p:nvPr/>
        </p:nvSpPr>
        <p:spPr>
          <a:xfrm>
            <a:off x="1219199" y="3667441"/>
            <a:ext cx="733425"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8" name="Oval 7">
            <a:extLst>
              <a:ext uri="{FF2B5EF4-FFF2-40B4-BE49-F238E27FC236}">
                <a16:creationId xmlns:a16="http://schemas.microsoft.com/office/drawing/2014/main" id="{39202275-E41A-450B-BF20-014B0B6EB344}"/>
              </a:ext>
            </a:extLst>
          </p:cNvPr>
          <p:cNvSpPr/>
          <p:nvPr/>
        </p:nvSpPr>
        <p:spPr>
          <a:xfrm>
            <a:off x="2800349" y="1695766"/>
            <a:ext cx="1057276"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nvGrpSpPr>
          <p:cNvPr id="10" name="Group 9">
            <a:extLst>
              <a:ext uri="{FF2B5EF4-FFF2-40B4-BE49-F238E27FC236}">
                <a16:creationId xmlns:a16="http://schemas.microsoft.com/office/drawing/2014/main" id="{EAD309D7-5EE1-429E-8D58-6C6B2B96B3E1}"/>
              </a:ext>
            </a:extLst>
          </p:cNvPr>
          <p:cNvGrpSpPr/>
          <p:nvPr/>
        </p:nvGrpSpPr>
        <p:grpSpPr>
          <a:xfrm>
            <a:off x="609600" y="1257236"/>
            <a:ext cx="6188502" cy="4603880"/>
            <a:chOff x="5597098" y="542861"/>
            <a:chExt cx="6188502" cy="4603880"/>
          </a:xfrm>
        </p:grpSpPr>
        <p:grpSp>
          <p:nvGrpSpPr>
            <p:cNvPr id="9" name="Group 8">
              <a:extLst>
                <a:ext uri="{FF2B5EF4-FFF2-40B4-BE49-F238E27FC236}">
                  <a16:creationId xmlns:a16="http://schemas.microsoft.com/office/drawing/2014/main" id="{599083FC-E8B6-45CF-BF4F-F45A4EA84DA2}"/>
                </a:ext>
              </a:extLst>
            </p:cNvPr>
            <p:cNvGrpSpPr/>
            <p:nvPr/>
          </p:nvGrpSpPr>
          <p:grpSpPr>
            <a:xfrm>
              <a:off x="5597098" y="542861"/>
              <a:ext cx="6188502" cy="4603880"/>
              <a:chOff x="763374" y="1257236"/>
              <a:chExt cx="6188502" cy="4603880"/>
            </a:xfrm>
          </p:grpSpPr>
          <p:pic>
            <p:nvPicPr>
              <p:cNvPr id="4" name="Picture 3">
                <a:extLst>
                  <a:ext uri="{FF2B5EF4-FFF2-40B4-BE49-F238E27FC236}">
                    <a16:creationId xmlns:a16="http://schemas.microsoft.com/office/drawing/2014/main" id="{A9F6DFEA-81B3-4967-A9FA-BF522EF0DA4F}"/>
                  </a:ext>
                </a:extLst>
              </p:cNvPr>
              <p:cNvPicPr>
                <a:picLocks noChangeAspect="1"/>
              </p:cNvPicPr>
              <p:nvPr/>
            </p:nvPicPr>
            <p:blipFill>
              <a:blip r:embed="rId3"/>
              <a:stretch>
                <a:fillRect/>
              </a:stretch>
            </p:blipFill>
            <p:spPr>
              <a:xfrm>
                <a:off x="763374" y="1257236"/>
                <a:ext cx="6188502" cy="4603880"/>
              </a:xfrm>
              <a:prstGeom prst="rect">
                <a:avLst/>
              </a:prstGeom>
            </p:spPr>
          </p:pic>
          <p:sp>
            <p:nvSpPr>
              <p:cNvPr id="17" name="Oval 16">
                <a:extLst>
                  <a:ext uri="{FF2B5EF4-FFF2-40B4-BE49-F238E27FC236}">
                    <a16:creationId xmlns:a16="http://schemas.microsoft.com/office/drawing/2014/main" id="{917C0A9B-FA9A-46B2-A456-91B02211EBE3}"/>
                  </a:ext>
                </a:extLst>
              </p:cNvPr>
              <p:cNvSpPr/>
              <p:nvPr/>
            </p:nvSpPr>
            <p:spPr>
              <a:xfrm>
                <a:off x="2181224" y="2317083"/>
                <a:ext cx="733425"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sp>
          <p:nvSpPr>
            <p:cNvPr id="16" name="TextBox 15">
              <a:extLst>
                <a:ext uri="{FF2B5EF4-FFF2-40B4-BE49-F238E27FC236}">
                  <a16:creationId xmlns:a16="http://schemas.microsoft.com/office/drawing/2014/main" id="{943A1676-55C2-467F-BF00-02A2768D1621}"/>
                </a:ext>
              </a:extLst>
            </p:cNvPr>
            <p:cNvSpPr txBox="1"/>
            <p:nvPr/>
          </p:nvSpPr>
          <p:spPr>
            <a:xfrm>
              <a:off x="7059963" y="3791266"/>
              <a:ext cx="4254262" cy="369332"/>
            </a:xfrm>
            <a:prstGeom prst="rect">
              <a:avLst/>
            </a:prstGeom>
            <a:noFill/>
          </p:spPr>
          <p:txBody>
            <a:bodyPr wrap="square" rtlCol="0">
              <a:spAutoFit/>
            </a:bodyPr>
            <a:lstStyle/>
            <a:p>
              <a:pPr algn="ctr"/>
              <a:r>
                <a:rPr lang="en-US" dirty="0"/>
                <a:t>Click ‘Start Search’</a:t>
              </a:r>
            </a:p>
          </p:txBody>
        </p:sp>
      </p:grpSp>
    </p:spTree>
    <p:extLst>
      <p:ext uri="{BB962C8B-B14F-4D97-AF65-F5344CB8AC3E}">
        <p14:creationId xmlns:p14="http://schemas.microsoft.com/office/powerpoint/2010/main" val="42776753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D7881-E93D-492A-9945-FDDD7CCBB30F}"/>
              </a:ext>
            </a:extLst>
          </p:cNvPr>
          <p:cNvSpPr>
            <a:spLocks noGrp="1"/>
          </p:cNvSpPr>
          <p:nvPr>
            <p:ph type="title"/>
          </p:nvPr>
        </p:nvSpPr>
        <p:spPr>
          <a:xfrm>
            <a:off x="609600" y="311690"/>
            <a:ext cx="11176000" cy="995363"/>
          </a:xfrm>
        </p:spPr>
        <p:txBody>
          <a:bodyPr/>
          <a:lstStyle/>
          <a:p>
            <a:r>
              <a:rPr lang="en-US" dirty="0"/>
              <a:t>Getting the k-vector</a:t>
            </a:r>
          </a:p>
        </p:txBody>
      </p:sp>
      <p:pic>
        <p:nvPicPr>
          <p:cNvPr id="5" name="Picture 4">
            <a:extLst>
              <a:ext uri="{FF2B5EF4-FFF2-40B4-BE49-F238E27FC236}">
                <a16:creationId xmlns:a16="http://schemas.microsoft.com/office/drawing/2014/main" id="{369E7522-6401-478A-AF17-0F62DB78822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34831" y="1402321"/>
            <a:ext cx="10684288" cy="4364532"/>
          </a:xfrm>
          <a:prstGeom prst="rect">
            <a:avLst/>
          </a:prstGeom>
        </p:spPr>
      </p:pic>
      <p:sp>
        <p:nvSpPr>
          <p:cNvPr id="6" name="TextBox 5">
            <a:extLst>
              <a:ext uri="{FF2B5EF4-FFF2-40B4-BE49-F238E27FC236}">
                <a16:creationId xmlns:a16="http://schemas.microsoft.com/office/drawing/2014/main" id="{D266A005-3D9A-4B8A-976B-3F579D237E32}"/>
              </a:ext>
            </a:extLst>
          </p:cNvPr>
          <p:cNvSpPr txBox="1"/>
          <p:nvPr/>
        </p:nvSpPr>
        <p:spPr>
          <a:xfrm>
            <a:off x="2305050" y="5955379"/>
            <a:ext cx="8467725" cy="590931"/>
          </a:xfrm>
          <a:prstGeom prst="rect">
            <a:avLst/>
          </a:prstGeom>
          <a:noFill/>
        </p:spPr>
        <p:txBody>
          <a:bodyPr wrap="square">
            <a:spAutoFit/>
          </a:bodyPr>
          <a:lstStyle/>
          <a:p>
            <a:pPr algn="ctr">
              <a:lnSpc>
                <a:spcPct val="90000"/>
              </a:lnSpc>
            </a:pPr>
            <a:r>
              <a:rPr lang="en-US" dirty="0">
                <a:latin typeface="+mn-lt"/>
              </a:rPr>
              <a:t>Now your plotting window will have peak positions, </a:t>
            </a:r>
          </a:p>
          <a:p>
            <a:pPr algn="ctr">
              <a:lnSpc>
                <a:spcPct val="90000"/>
              </a:lnSpc>
            </a:pPr>
            <a:r>
              <a:rPr lang="en-US" dirty="0"/>
              <a:t>Next select ‘Search for k-vector’</a:t>
            </a:r>
            <a:endParaRPr lang="en-US" dirty="0">
              <a:latin typeface="+mn-lt"/>
            </a:endParaRPr>
          </a:p>
        </p:txBody>
      </p:sp>
      <p:sp>
        <p:nvSpPr>
          <p:cNvPr id="7" name="Oval 6">
            <a:extLst>
              <a:ext uri="{FF2B5EF4-FFF2-40B4-BE49-F238E27FC236}">
                <a16:creationId xmlns:a16="http://schemas.microsoft.com/office/drawing/2014/main" id="{9DECDFC7-B194-414C-8B34-762C28642BA5}"/>
              </a:ext>
            </a:extLst>
          </p:cNvPr>
          <p:cNvSpPr/>
          <p:nvPr/>
        </p:nvSpPr>
        <p:spPr>
          <a:xfrm>
            <a:off x="1219199" y="3667441"/>
            <a:ext cx="733425"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6" name="TextBox 15">
            <a:extLst>
              <a:ext uri="{FF2B5EF4-FFF2-40B4-BE49-F238E27FC236}">
                <a16:creationId xmlns:a16="http://schemas.microsoft.com/office/drawing/2014/main" id="{943A1676-55C2-467F-BF00-02A2768D1621}"/>
              </a:ext>
            </a:extLst>
          </p:cNvPr>
          <p:cNvSpPr txBox="1"/>
          <p:nvPr/>
        </p:nvSpPr>
        <p:spPr>
          <a:xfrm>
            <a:off x="2305050" y="4154886"/>
            <a:ext cx="4254262" cy="369332"/>
          </a:xfrm>
          <a:prstGeom prst="rect">
            <a:avLst/>
          </a:prstGeom>
          <a:noFill/>
        </p:spPr>
        <p:txBody>
          <a:bodyPr wrap="square" rtlCol="0">
            <a:spAutoFit/>
          </a:bodyPr>
          <a:lstStyle/>
          <a:p>
            <a:pPr algn="ctr"/>
            <a:r>
              <a:rPr lang="en-US" dirty="0"/>
              <a:t>Click ‘Start Search’</a:t>
            </a:r>
          </a:p>
        </p:txBody>
      </p:sp>
      <p:grpSp>
        <p:nvGrpSpPr>
          <p:cNvPr id="11" name="Group 10">
            <a:extLst>
              <a:ext uri="{FF2B5EF4-FFF2-40B4-BE49-F238E27FC236}">
                <a16:creationId xmlns:a16="http://schemas.microsoft.com/office/drawing/2014/main" id="{8C2A5C0F-E888-41F0-BF5A-F44E69877FA6}"/>
              </a:ext>
            </a:extLst>
          </p:cNvPr>
          <p:cNvGrpSpPr/>
          <p:nvPr/>
        </p:nvGrpSpPr>
        <p:grpSpPr>
          <a:xfrm>
            <a:off x="406400" y="1213152"/>
            <a:ext cx="6598074" cy="4908578"/>
            <a:chOff x="406400" y="1213152"/>
            <a:chExt cx="6598074" cy="4908578"/>
          </a:xfrm>
        </p:grpSpPr>
        <p:pic>
          <p:nvPicPr>
            <p:cNvPr id="10" name="Picture 9">
              <a:extLst>
                <a:ext uri="{FF2B5EF4-FFF2-40B4-BE49-F238E27FC236}">
                  <a16:creationId xmlns:a16="http://schemas.microsoft.com/office/drawing/2014/main" id="{5B4C0879-85C5-464F-BDFE-7321910E48E9}"/>
                </a:ext>
              </a:extLst>
            </p:cNvPr>
            <p:cNvPicPr>
              <a:picLocks noChangeAspect="1"/>
            </p:cNvPicPr>
            <p:nvPr/>
          </p:nvPicPr>
          <p:blipFill>
            <a:blip r:embed="rId3"/>
            <a:stretch>
              <a:fillRect/>
            </a:stretch>
          </p:blipFill>
          <p:spPr>
            <a:xfrm>
              <a:off x="406400" y="1213152"/>
              <a:ext cx="6598074" cy="4908578"/>
            </a:xfrm>
            <a:prstGeom prst="rect">
              <a:avLst/>
            </a:prstGeom>
          </p:spPr>
        </p:pic>
        <p:sp>
          <p:nvSpPr>
            <p:cNvPr id="13" name="TextBox 12">
              <a:extLst>
                <a:ext uri="{FF2B5EF4-FFF2-40B4-BE49-F238E27FC236}">
                  <a16:creationId xmlns:a16="http://schemas.microsoft.com/office/drawing/2014/main" id="{BEAAC55C-78E7-4D0D-9499-784699B36687}"/>
                </a:ext>
              </a:extLst>
            </p:cNvPr>
            <p:cNvSpPr txBox="1"/>
            <p:nvPr/>
          </p:nvSpPr>
          <p:spPr>
            <a:xfrm>
              <a:off x="4972050" y="4296320"/>
              <a:ext cx="1962150" cy="1200329"/>
            </a:xfrm>
            <a:prstGeom prst="rect">
              <a:avLst/>
            </a:prstGeom>
            <a:noFill/>
          </p:spPr>
          <p:txBody>
            <a:bodyPr wrap="square" rtlCol="0">
              <a:spAutoFit/>
            </a:bodyPr>
            <a:lstStyle/>
            <a:p>
              <a:pPr algn="ctr"/>
              <a:r>
                <a:rPr lang="en-US" dirty="0"/>
                <a:t>Should get a list that looks something like this </a:t>
              </a:r>
            </a:p>
          </p:txBody>
        </p:sp>
      </p:grpSp>
    </p:spTree>
    <p:extLst>
      <p:ext uri="{BB962C8B-B14F-4D97-AF65-F5344CB8AC3E}">
        <p14:creationId xmlns:p14="http://schemas.microsoft.com/office/powerpoint/2010/main" val="20857562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751F9-405C-4DBC-8346-26652E4D1A6D}"/>
              </a:ext>
            </a:extLst>
          </p:cNvPr>
          <p:cNvSpPr>
            <a:spLocks noGrp="1"/>
          </p:cNvSpPr>
          <p:nvPr>
            <p:ph type="title"/>
          </p:nvPr>
        </p:nvSpPr>
        <p:spPr/>
        <p:txBody>
          <a:bodyPr/>
          <a:lstStyle/>
          <a:p>
            <a:r>
              <a:rPr lang="en-US" dirty="0"/>
              <a:t>Running k-</a:t>
            </a:r>
            <a:r>
              <a:rPr lang="en-US" dirty="0" err="1"/>
              <a:t>Subgroupsmag</a:t>
            </a:r>
            <a:r>
              <a:rPr lang="en-US" dirty="0"/>
              <a:t> – From GSAS-II</a:t>
            </a:r>
          </a:p>
        </p:txBody>
      </p:sp>
      <p:pic>
        <p:nvPicPr>
          <p:cNvPr id="5" name="Picture 4">
            <a:extLst>
              <a:ext uri="{FF2B5EF4-FFF2-40B4-BE49-F238E27FC236}">
                <a16:creationId xmlns:a16="http://schemas.microsoft.com/office/drawing/2014/main" id="{E9858346-9965-4AA2-86DE-92D5F41E9FF9}"/>
              </a:ext>
            </a:extLst>
          </p:cNvPr>
          <p:cNvPicPr>
            <a:picLocks noChangeAspect="1"/>
          </p:cNvPicPr>
          <p:nvPr/>
        </p:nvPicPr>
        <p:blipFill>
          <a:blip r:embed="rId2"/>
          <a:stretch>
            <a:fillRect/>
          </a:stretch>
        </p:blipFill>
        <p:spPr>
          <a:xfrm>
            <a:off x="714375" y="1861175"/>
            <a:ext cx="6272843" cy="4666625"/>
          </a:xfrm>
          <a:prstGeom prst="rect">
            <a:avLst/>
          </a:prstGeom>
        </p:spPr>
      </p:pic>
      <p:sp>
        <p:nvSpPr>
          <p:cNvPr id="6" name="Oval 5">
            <a:extLst>
              <a:ext uri="{FF2B5EF4-FFF2-40B4-BE49-F238E27FC236}">
                <a16:creationId xmlns:a16="http://schemas.microsoft.com/office/drawing/2014/main" id="{FA0D39D2-66D2-4DDE-A9CB-4AEE65AC9BAB}"/>
              </a:ext>
            </a:extLst>
          </p:cNvPr>
          <p:cNvSpPr/>
          <p:nvPr/>
        </p:nvSpPr>
        <p:spPr>
          <a:xfrm>
            <a:off x="2213899" y="1961230"/>
            <a:ext cx="1057276"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7" name="Oval 6">
            <a:extLst>
              <a:ext uri="{FF2B5EF4-FFF2-40B4-BE49-F238E27FC236}">
                <a16:creationId xmlns:a16="http://schemas.microsoft.com/office/drawing/2014/main" id="{B3806E13-7F06-4B0E-8BD5-D4AF0AE34EAB}"/>
              </a:ext>
            </a:extLst>
          </p:cNvPr>
          <p:cNvSpPr/>
          <p:nvPr/>
        </p:nvSpPr>
        <p:spPr>
          <a:xfrm>
            <a:off x="2423449" y="2561621"/>
            <a:ext cx="1057276"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8" name="Straight Arrow Connector 7">
            <a:extLst>
              <a:ext uri="{FF2B5EF4-FFF2-40B4-BE49-F238E27FC236}">
                <a16:creationId xmlns:a16="http://schemas.microsoft.com/office/drawing/2014/main" id="{F8D81485-CBA1-482C-B450-F4DA0ABE7731}"/>
              </a:ext>
            </a:extLst>
          </p:cNvPr>
          <p:cNvCxnSpPr>
            <a:cxnSpLocks/>
            <a:stCxn id="6" idx="4"/>
            <a:endCxn id="7" idx="0"/>
          </p:cNvCxnSpPr>
          <p:nvPr/>
        </p:nvCxnSpPr>
        <p:spPr>
          <a:xfrm>
            <a:off x="2742537" y="2246664"/>
            <a:ext cx="209550" cy="314957"/>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5B9079C1-B0A4-4EE4-96E4-ACFE72FFED51}"/>
              </a:ext>
            </a:extLst>
          </p:cNvPr>
          <p:cNvPicPr>
            <a:picLocks noChangeAspect="1"/>
          </p:cNvPicPr>
          <p:nvPr/>
        </p:nvPicPr>
        <p:blipFill>
          <a:blip r:embed="rId3"/>
          <a:stretch>
            <a:fillRect/>
          </a:stretch>
        </p:blipFill>
        <p:spPr>
          <a:xfrm>
            <a:off x="7464655" y="1461125"/>
            <a:ext cx="4201111" cy="3381847"/>
          </a:xfrm>
          <a:prstGeom prst="rect">
            <a:avLst/>
          </a:prstGeom>
        </p:spPr>
      </p:pic>
      <p:sp>
        <p:nvSpPr>
          <p:cNvPr id="12" name="TextBox 11">
            <a:extLst>
              <a:ext uri="{FF2B5EF4-FFF2-40B4-BE49-F238E27FC236}">
                <a16:creationId xmlns:a16="http://schemas.microsoft.com/office/drawing/2014/main" id="{B15B6E7C-2315-4091-B4CC-7D46025B5705}"/>
              </a:ext>
            </a:extLst>
          </p:cNvPr>
          <p:cNvSpPr txBox="1"/>
          <p:nvPr/>
        </p:nvSpPr>
        <p:spPr>
          <a:xfrm>
            <a:off x="7067550" y="5079079"/>
            <a:ext cx="5124450" cy="1338828"/>
          </a:xfrm>
          <a:prstGeom prst="rect">
            <a:avLst/>
          </a:prstGeom>
          <a:noFill/>
        </p:spPr>
        <p:txBody>
          <a:bodyPr wrap="square">
            <a:spAutoFit/>
          </a:bodyPr>
          <a:lstStyle/>
          <a:p>
            <a:pPr algn="ctr">
              <a:lnSpc>
                <a:spcPct val="90000"/>
              </a:lnSpc>
            </a:pPr>
            <a:r>
              <a:rPr lang="en-US" dirty="0">
                <a:latin typeface="+mn-lt"/>
              </a:rPr>
              <a:t>Run k-SUBGROUPSMAG</a:t>
            </a:r>
          </a:p>
          <a:p>
            <a:pPr algn="ctr">
              <a:lnSpc>
                <a:spcPct val="90000"/>
              </a:lnSpc>
            </a:pPr>
            <a:r>
              <a:rPr lang="en-US" dirty="0"/>
              <a:t>A window will open for you to enter the k-vector, deselect preserve axes (this is to be consistent with the published structure) select Co for test atoms and all have moment</a:t>
            </a:r>
            <a:endParaRPr lang="en-US" dirty="0">
              <a:latin typeface="+mn-lt"/>
            </a:endParaRPr>
          </a:p>
        </p:txBody>
      </p:sp>
      <p:sp>
        <p:nvSpPr>
          <p:cNvPr id="14" name="Oval 13">
            <a:extLst>
              <a:ext uri="{FF2B5EF4-FFF2-40B4-BE49-F238E27FC236}">
                <a16:creationId xmlns:a16="http://schemas.microsoft.com/office/drawing/2014/main" id="{552B998B-9F86-4008-808F-F7FC30DE4DEC}"/>
              </a:ext>
            </a:extLst>
          </p:cNvPr>
          <p:cNvSpPr/>
          <p:nvPr/>
        </p:nvSpPr>
        <p:spPr>
          <a:xfrm>
            <a:off x="9772650" y="3470893"/>
            <a:ext cx="682486" cy="24385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5" name="Oval 14">
            <a:extLst>
              <a:ext uri="{FF2B5EF4-FFF2-40B4-BE49-F238E27FC236}">
                <a16:creationId xmlns:a16="http://schemas.microsoft.com/office/drawing/2014/main" id="{9EDDADDF-D018-4B51-B0C2-BADC70C26789}"/>
              </a:ext>
            </a:extLst>
          </p:cNvPr>
          <p:cNvSpPr/>
          <p:nvPr/>
        </p:nvSpPr>
        <p:spPr>
          <a:xfrm>
            <a:off x="8332894" y="2246664"/>
            <a:ext cx="3211406" cy="24385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6" name="Oval 15">
            <a:extLst>
              <a:ext uri="{FF2B5EF4-FFF2-40B4-BE49-F238E27FC236}">
                <a16:creationId xmlns:a16="http://schemas.microsoft.com/office/drawing/2014/main" id="{1491A0E6-33B4-4B7C-9756-5670ED55DD8E}"/>
              </a:ext>
            </a:extLst>
          </p:cNvPr>
          <p:cNvSpPr/>
          <p:nvPr/>
        </p:nvSpPr>
        <p:spPr>
          <a:xfrm>
            <a:off x="9372600" y="3710875"/>
            <a:ext cx="1228726" cy="24385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7" name="Oval 16">
            <a:extLst>
              <a:ext uri="{FF2B5EF4-FFF2-40B4-BE49-F238E27FC236}">
                <a16:creationId xmlns:a16="http://schemas.microsoft.com/office/drawing/2014/main" id="{C8734FD8-0EA1-4999-AFB9-2B7C6B568F06}"/>
              </a:ext>
            </a:extLst>
          </p:cNvPr>
          <p:cNvSpPr/>
          <p:nvPr/>
        </p:nvSpPr>
        <p:spPr>
          <a:xfrm>
            <a:off x="9499530" y="3939314"/>
            <a:ext cx="1228726" cy="24385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pic>
        <p:nvPicPr>
          <p:cNvPr id="19" name="Picture 18">
            <a:extLst>
              <a:ext uri="{FF2B5EF4-FFF2-40B4-BE49-F238E27FC236}">
                <a16:creationId xmlns:a16="http://schemas.microsoft.com/office/drawing/2014/main" id="{C469391E-C0E0-4922-BA88-9503828DFD0D}"/>
              </a:ext>
            </a:extLst>
          </p:cNvPr>
          <p:cNvPicPr>
            <a:picLocks noChangeAspect="1"/>
          </p:cNvPicPr>
          <p:nvPr/>
        </p:nvPicPr>
        <p:blipFill>
          <a:blip r:embed="rId4"/>
          <a:stretch>
            <a:fillRect/>
          </a:stretch>
        </p:blipFill>
        <p:spPr>
          <a:xfrm>
            <a:off x="3438154" y="2290603"/>
            <a:ext cx="5315692" cy="2276793"/>
          </a:xfrm>
          <a:prstGeom prst="rect">
            <a:avLst/>
          </a:prstGeom>
        </p:spPr>
      </p:pic>
    </p:spTree>
    <p:extLst>
      <p:ext uri="{BB962C8B-B14F-4D97-AF65-F5344CB8AC3E}">
        <p14:creationId xmlns:p14="http://schemas.microsoft.com/office/powerpoint/2010/main" val="2041419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3DC91-BF1E-4AD7-B6C1-B0DDCE539A2A}"/>
              </a:ext>
            </a:extLst>
          </p:cNvPr>
          <p:cNvSpPr>
            <a:spLocks noGrp="1"/>
          </p:cNvSpPr>
          <p:nvPr>
            <p:ph type="title"/>
          </p:nvPr>
        </p:nvSpPr>
        <p:spPr/>
        <p:txBody>
          <a:bodyPr/>
          <a:lstStyle/>
          <a:p>
            <a:r>
              <a:rPr lang="en-US" dirty="0"/>
              <a:t>Testing your MSG</a:t>
            </a:r>
          </a:p>
        </p:txBody>
      </p:sp>
      <p:pic>
        <p:nvPicPr>
          <p:cNvPr id="5" name="Picture 4">
            <a:extLst>
              <a:ext uri="{FF2B5EF4-FFF2-40B4-BE49-F238E27FC236}">
                <a16:creationId xmlns:a16="http://schemas.microsoft.com/office/drawing/2014/main" id="{19498C8C-A8C6-45DC-A5EC-607293A9768E}"/>
              </a:ext>
            </a:extLst>
          </p:cNvPr>
          <p:cNvPicPr>
            <a:picLocks noChangeAspect="1"/>
          </p:cNvPicPr>
          <p:nvPr/>
        </p:nvPicPr>
        <p:blipFill>
          <a:blip r:embed="rId2"/>
          <a:stretch>
            <a:fillRect/>
          </a:stretch>
        </p:blipFill>
        <p:spPr>
          <a:xfrm>
            <a:off x="1104899" y="1454150"/>
            <a:ext cx="10259795" cy="4180998"/>
          </a:xfrm>
          <a:prstGeom prst="rect">
            <a:avLst/>
          </a:prstGeom>
        </p:spPr>
      </p:pic>
      <p:sp>
        <p:nvSpPr>
          <p:cNvPr id="6" name="TextBox 5">
            <a:extLst>
              <a:ext uri="{FF2B5EF4-FFF2-40B4-BE49-F238E27FC236}">
                <a16:creationId xmlns:a16="http://schemas.microsoft.com/office/drawing/2014/main" id="{A7277307-D257-45A6-AB1B-59C67D5072AA}"/>
              </a:ext>
            </a:extLst>
          </p:cNvPr>
          <p:cNvSpPr txBox="1"/>
          <p:nvPr/>
        </p:nvSpPr>
        <p:spPr>
          <a:xfrm>
            <a:off x="2343150" y="5687570"/>
            <a:ext cx="8467725" cy="1089529"/>
          </a:xfrm>
          <a:prstGeom prst="rect">
            <a:avLst/>
          </a:prstGeom>
          <a:noFill/>
        </p:spPr>
        <p:txBody>
          <a:bodyPr wrap="square">
            <a:spAutoFit/>
          </a:bodyPr>
          <a:lstStyle/>
          <a:p>
            <a:pPr algn="ctr">
              <a:lnSpc>
                <a:spcPct val="90000"/>
              </a:lnSpc>
            </a:pPr>
            <a:r>
              <a:rPr lang="en-US" dirty="0">
                <a:latin typeface="+mn-lt"/>
              </a:rPr>
              <a:t>Scroll down on the data window and you will see a table of allowed MSG</a:t>
            </a:r>
          </a:p>
          <a:p>
            <a:pPr algn="ctr">
              <a:lnSpc>
                <a:spcPct val="90000"/>
              </a:lnSpc>
            </a:pPr>
            <a:r>
              <a:rPr lang="en-US" dirty="0"/>
              <a:t>If will include the unit cell transformation, an offset vector for the axes (if there is one) and more. </a:t>
            </a:r>
          </a:p>
          <a:p>
            <a:pPr algn="ctr">
              <a:lnSpc>
                <a:spcPct val="90000"/>
              </a:lnSpc>
            </a:pPr>
            <a:r>
              <a:rPr lang="en-US" dirty="0">
                <a:latin typeface="+mn-lt"/>
              </a:rPr>
              <a:t>You can cli</a:t>
            </a:r>
            <a:r>
              <a:rPr lang="en-US" dirty="0"/>
              <a:t>ck on the ‘try’ box to see how they index the pattern</a:t>
            </a:r>
            <a:endParaRPr lang="en-US" dirty="0">
              <a:latin typeface="+mn-lt"/>
            </a:endParaRPr>
          </a:p>
        </p:txBody>
      </p:sp>
      <p:grpSp>
        <p:nvGrpSpPr>
          <p:cNvPr id="10" name="Group 9">
            <a:extLst>
              <a:ext uri="{FF2B5EF4-FFF2-40B4-BE49-F238E27FC236}">
                <a16:creationId xmlns:a16="http://schemas.microsoft.com/office/drawing/2014/main" id="{69992A2B-8E16-461C-9D7A-0483AF5F6749}"/>
              </a:ext>
            </a:extLst>
          </p:cNvPr>
          <p:cNvGrpSpPr/>
          <p:nvPr/>
        </p:nvGrpSpPr>
        <p:grpSpPr>
          <a:xfrm>
            <a:off x="2081316" y="1914347"/>
            <a:ext cx="4153480" cy="2553056"/>
            <a:chOff x="2081316" y="1914347"/>
            <a:chExt cx="4153480" cy="2553056"/>
          </a:xfrm>
        </p:grpSpPr>
        <p:pic>
          <p:nvPicPr>
            <p:cNvPr id="8" name="Picture 7">
              <a:extLst>
                <a:ext uri="{FF2B5EF4-FFF2-40B4-BE49-F238E27FC236}">
                  <a16:creationId xmlns:a16="http://schemas.microsoft.com/office/drawing/2014/main" id="{E2FBF858-7401-4471-912B-C5696F896C10}"/>
                </a:ext>
              </a:extLst>
            </p:cNvPr>
            <p:cNvPicPr>
              <a:picLocks noChangeAspect="1"/>
            </p:cNvPicPr>
            <p:nvPr/>
          </p:nvPicPr>
          <p:blipFill>
            <a:blip r:embed="rId3"/>
            <a:stretch>
              <a:fillRect/>
            </a:stretch>
          </p:blipFill>
          <p:spPr>
            <a:xfrm>
              <a:off x="2081316" y="1914347"/>
              <a:ext cx="4153480" cy="2553056"/>
            </a:xfrm>
            <a:prstGeom prst="rect">
              <a:avLst/>
            </a:prstGeom>
          </p:spPr>
        </p:pic>
        <p:sp>
          <p:nvSpPr>
            <p:cNvPr id="9" name="TextBox 8">
              <a:extLst>
                <a:ext uri="{FF2B5EF4-FFF2-40B4-BE49-F238E27FC236}">
                  <a16:creationId xmlns:a16="http://schemas.microsoft.com/office/drawing/2014/main" id="{996965FD-ADF4-4C9B-8F10-6CCDD2C43FEF}"/>
                </a:ext>
              </a:extLst>
            </p:cNvPr>
            <p:cNvSpPr txBox="1"/>
            <p:nvPr/>
          </p:nvSpPr>
          <p:spPr>
            <a:xfrm>
              <a:off x="2724150" y="3267074"/>
              <a:ext cx="2743200" cy="923330"/>
            </a:xfrm>
            <a:prstGeom prst="rect">
              <a:avLst/>
            </a:prstGeom>
            <a:noFill/>
          </p:spPr>
          <p:txBody>
            <a:bodyPr wrap="square" rtlCol="0">
              <a:spAutoFit/>
            </a:bodyPr>
            <a:lstStyle/>
            <a:p>
              <a:pPr algn="ctr"/>
              <a:r>
                <a:rPr lang="en-US" dirty="0"/>
                <a:t>If you click on a choice it will give you the allowed moment components</a:t>
              </a:r>
            </a:p>
          </p:txBody>
        </p:sp>
      </p:grpSp>
    </p:spTree>
    <p:extLst>
      <p:ext uri="{BB962C8B-B14F-4D97-AF65-F5344CB8AC3E}">
        <p14:creationId xmlns:p14="http://schemas.microsoft.com/office/powerpoint/2010/main" val="5202755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DBB08-FE2E-4A8E-80CB-E438C090840D}"/>
              </a:ext>
            </a:extLst>
          </p:cNvPr>
          <p:cNvSpPr>
            <a:spLocks noGrp="1"/>
          </p:cNvSpPr>
          <p:nvPr>
            <p:ph type="title"/>
          </p:nvPr>
        </p:nvSpPr>
        <p:spPr/>
        <p:txBody>
          <a:bodyPr/>
          <a:lstStyle/>
          <a:p>
            <a:r>
              <a:rPr lang="en-US" dirty="0" err="1"/>
              <a:t>Savepoint</a:t>
            </a:r>
            <a:endParaRPr lang="en-US" dirty="0"/>
          </a:p>
        </p:txBody>
      </p:sp>
      <p:pic>
        <p:nvPicPr>
          <p:cNvPr id="5" name="Picture 4">
            <a:extLst>
              <a:ext uri="{FF2B5EF4-FFF2-40B4-BE49-F238E27FC236}">
                <a16:creationId xmlns:a16="http://schemas.microsoft.com/office/drawing/2014/main" id="{1AF62A64-004C-4F92-8BA7-4F56967CCD76}"/>
              </a:ext>
            </a:extLst>
          </p:cNvPr>
          <p:cNvPicPr>
            <a:picLocks noChangeAspect="1"/>
          </p:cNvPicPr>
          <p:nvPr/>
        </p:nvPicPr>
        <p:blipFill>
          <a:blip r:embed="rId2"/>
          <a:stretch>
            <a:fillRect/>
          </a:stretch>
        </p:blipFill>
        <p:spPr>
          <a:xfrm>
            <a:off x="519546" y="1591499"/>
            <a:ext cx="6896298" cy="5152240"/>
          </a:xfrm>
          <a:prstGeom prst="rect">
            <a:avLst/>
          </a:prstGeom>
        </p:spPr>
      </p:pic>
      <p:sp>
        <p:nvSpPr>
          <p:cNvPr id="6" name="TextBox 5">
            <a:extLst>
              <a:ext uri="{FF2B5EF4-FFF2-40B4-BE49-F238E27FC236}">
                <a16:creationId xmlns:a16="http://schemas.microsoft.com/office/drawing/2014/main" id="{17AA52FC-0B13-4F99-B493-7D855E2195E5}"/>
              </a:ext>
            </a:extLst>
          </p:cNvPr>
          <p:cNvSpPr txBox="1"/>
          <p:nvPr/>
        </p:nvSpPr>
        <p:spPr>
          <a:xfrm>
            <a:off x="7743537" y="2275610"/>
            <a:ext cx="4042063" cy="3416320"/>
          </a:xfrm>
          <a:prstGeom prst="rect">
            <a:avLst/>
          </a:prstGeom>
          <a:noFill/>
        </p:spPr>
        <p:txBody>
          <a:bodyPr wrap="square" rtlCol="0">
            <a:spAutoFit/>
          </a:bodyPr>
          <a:lstStyle/>
          <a:p>
            <a:r>
              <a:rPr lang="en-US" dirty="0"/>
              <a:t>Here I recommend saving the 8K nuclear fit as a checkpoint file. This serves two purposes:</a:t>
            </a:r>
          </a:p>
          <a:p>
            <a:pPr marL="342900" indent="-342900">
              <a:buFont typeface="+mj-lt"/>
              <a:buAutoNum type="arabicPeriod"/>
            </a:pPr>
            <a:r>
              <a:rPr lang="en-US" dirty="0"/>
              <a:t>You save your nuclear only fit to got back to if needed</a:t>
            </a:r>
          </a:p>
          <a:p>
            <a:pPr marL="342900" indent="-342900">
              <a:buFont typeface="+mj-lt"/>
              <a:buAutoNum type="arabicPeriod"/>
            </a:pPr>
            <a:r>
              <a:rPr lang="en-US" dirty="0"/>
              <a:t>By saving after doing k-search and k-SUBGROUPSMAG you have a starting point to test all your MSG. You can return to this .</a:t>
            </a:r>
            <a:r>
              <a:rPr lang="en-US" dirty="0" err="1"/>
              <a:t>gpx</a:t>
            </a:r>
            <a:r>
              <a:rPr lang="en-US" dirty="0"/>
              <a:t>, save it under another name (like name_mag2) and import the next MSG. </a:t>
            </a:r>
          </a:p>
        </p:txBody>
      </p:sp>
    </p:spTree>
    <p:extLst>
      <p:ext uri="{BB962C8B-B14F-4D97-AF65-F5344CB8AC3E}">
        <p14:creationId xmlns:p14="http://schemas.microsoft.com/office/powerpoint/2010/main" val="5443643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C2EE5-55F6-4715-981B-94DE51594613}"/>
              </a:ext>
            </a:extLst>
          </p:cNvPr>
          <p:cNvSpPr>
            <a:spLocks noGrp="1"/>
          </p:cNvSpPr>
          <p:nvPr>
            <p:ph type="title"/>
          </p:nvPr>
        </p:nvSpPr>
        <p:spPr/>
        <p:txBody>
          <a:bodyPr/>
          <a:lstStyle/>
          <a:p>
            <a:r>
              <a:rPr lang="en-US" dirty="0"/>
              <a:t>Magnetic structure 1: C2’/</a:t>
            </a:r>
            <a:r>
              <a:rPr lang="en-US" cap="none" dirty="0"/>
              <a:t>c’</a:t>
            </a:r>
            <a:endParaRPr lang="en-US" dirty="0"/>
          </a:p>
        </p:txBody>
      </p:sp>
    </p:spTree>
    <p:extLst>
      <p:ext uri="{BB962C8B-B14F-4D97-AF65-F5344CB8AC3E}">
        <p14:creationId xmlns:p14="http://schemas.microsoft.com/office/powerpoint/2010/main" val="32322777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5CBE3-2296-4750-ACF6-9E2354C8F224}"/>
              </a:ext>
            </a:extLst>
          </p:cNvPr>
          <p:cNvSpPr>
            <a:spLocks noGrp="1"/>
          </p:cNvSpPr>
          <p:nvPr>
            <p:ph type="title"/>
          </p:nvPr>
        </p:nvSpPr>
        <p:spPr/>
        <p:txBody>
          <a:bodyPr/>
          <a:lstStyle/>
          <a:p>
            <a:r>
              <a:rPr lang="en-US" dirty="0"/>
              <a:t>Trialing a structure</a:t>
            </a:r>
          </a:p>
        </p:txBody>
      </p:sp>
      <p:pic>
        <p:nvPicPr>
          <p:cNvPr id="5" name="Picture 4">
            <a:extLst>
              <a:ext uri="{FF2B5EF4-FFF2-40B4-BE49-F238E27FC236}">
                <a16:creationId xmlns:a16="http://schemas.microsoft.com/office/drawing/2014/main" id="{75556BAB-9B61-4810-B442-6831E657160D}"/>
              </a:ext>
            </a:extLst>
          </p:cNvPr>
          <p:cNvPicPr>
            <a:picLocks noChangeAspect="1"/>
          </p:cNvPicPr>
          <p:nvPr/>
        </p:nvPicPr>
        <p:blipFill>
          <a:blip r:embed="rId2"/>
          <a:stretch>
            <a:fillRect/>
          </a:stretch>
        </p:blipFill>
        <p:spPr>
          <a:xfrm>
            <a:off x="1514475" y="1493488"/>
            <a:ext cx="6558593" cy="4879206"/>
          </a:xfrm>
          <a:prstGeom prst="rect">
            <a:avLst/>
          </a:prstGeom>
        </p:spPr>
      </p:pic>
      <p:sp>
        <p:nvSpPr>
          <p:cNvPr id="6" name="TextBox 5">
            <a:extLst>
              <a:ext uri="{FF2B5EF4-FFF2-40B4-BE49-F238E27FC236}">
                <a16:creationId xmlns:a16="http://schemas.microsoft.com/office/drawing/2014/main" id="{3E8342FE-73E0-428A-85A2-D44D1F02F835}"/>
              </a:ext>
            </a:extLst>
          </p:cNvPr>
          <p:cNvSpPr txBox="1"/>
          <p:nvPr/>
        </p:nvSpPr>
        <p:spPr>
          <a:xfrm>
            <a:off x="8562975" y="4734539"/>
            <a:ext cx="3076575" cy="1477328"/>
          </a:xfrm>
          <a:prstGeom prst="rect">
            <a:avLst/>
          </a:prstGeom>
          <a:noFill/>
        </p:spPr>
        <p:txBody>
          <a:bodyPr wrap="square" rtlCol="0">
            <a:spAutoFit/>
          </a:bodyPr>
          <a:lstStyle/>
          <a:p>
            <a:pPr algn="ctr"/>
            <a:r>
              <a:rPr lang="en-US" dirty="0"/>
              <a:t>Go to ‘Phases’ in the Data tree</a:t>
            </a:r>
          </a:p>
          <a:p>
            <a:pPr algn="ctr"/>
            <a:r>
              <a:rPr lang="en-US" dirty="0"/>
              <a:t>Then go to Compute -&gt; Select magnetic/subgroup phase</a:t>
            </a:r>
          </a:p>
        </p:txBody>
      </p:sp>
      <p:sp>
        <p:nvSpPr>
          <p:cNvPr id="7" name="Oval 6">
            <a:extLst>
              <a:ext uri="{FF2B5EF4-FFF2-40B4-BE49-F238E27FC236}">
                <a16:creationId xmlns:a16="http://schemas.microsoft.com/office/drawing/2014/main" id="{28414F36-0BBD-46E5-B152-4271DF3EF035}"/>
              </a:ext>
            </a:extLst>
          </p:cNvPr>
          <p:cNvSpPr/>
          <p:nvPr/>
        </p:nvSpPr>
        <p:spPr>
          <a:xfrm>
            <a:off x="3600450" y="1686241"/>
            <a:ext cx="533400"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8" name="Straight Arrow Connector 7">
            <a:extLst>
              <a:ext uri="{FF2B5EF4-FFF2-40B4-BE49-F238E27FC236}">
                <a16:creationId xmlns:a16="http://schemas.microsoft.com/office/drawing/2014/main" id="{89322595-C12F-4842-8F45-B9FCB30D5AAF}"/>
              </a:ext>
            </a:extLst>
          </p:cNvPr>
          <p:cNvCxnSpPr>
            <a:cxnSpLocks/>
            <a:stCxn id="7" idx="4"/>
            <a:endCxn id="9" idx="1"/>
          </p:cNvCxnSpPr>
          <p:nvPr/>
        </p:nvCxnSpPr>
        <p:spPr>
          <a:xfrm>
            <a:off x="3867150" y="1971675"/>
            <a:ext cx="42969" cy="1700876"/>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0C30E09B-8609-4408-8146-589EB97CD3A4}"/>
              </a:ext>
            </a:extLst>
          </p:cNvPr>
          <p:cNvSpPr/>
          <p:nvPr/>
        </p:nvSpPr>
        <p:spPr>
          <a:xfrm>
            <a:off x="3600450" y="3630750"/>
            <a:ext cx="2114550"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nvGrpSpPr>
          <p:cNvPr id="11" name="Group 10">
            <a:extLst>
              <a:ext uri="{FF2B5EF4-FFF2-40B4-BE49-F238E27FC236}">
                <a16:creationId xmlns:a16="http://schemas.microsoft.com/office/drawing/2014/main" id="{450BD1E9-6957-40D0-94B5-D13374E64110}"/>
              </a:ext>
            </a:extLst>
          </p:cNvPr>
          <p:cNvGrpSpPr/>
          <p:nvPr/>
        </p:nvGrpSpPr>
        <p:grpSpPr>
          <a:xfrm>
            <a:off x="8296475" y="34286"/>
            <a:ext cx="3076575" cy="3881898"/>
            <a:chOff x="8296475" y="34286"/>
            <a:chExt cx="3076575" cy="3881898"/>
          </a:xfrm>
        </p:grpSpPr>
        <p:pic>
          <p:nvPicPr>
            <p:cNvPr id="4" name="Picture 3">
              <a:extLst>
                <a:ext uri="{FF2B5EF4-FFF2-40B4-BE49-F238E27FC236}">
                  <a16:creationId xmlns:a16="http://schemas.microsoft.com/office/drawing/2014/main" id="{EF3B2B99-A4B5-417C-B4C7-8096AC9556B4}"/>
                </a:ext>
              </a:extLst>
            </p:cNvPr>
            <p:cNvPicPr>
              <a:picLocks noChangeAspect="1"/>
            </p:cNvPicPr>
            <p:nvPr/>
          </p:nvPicPr>
          <p:blipFill>
            <a:blip r:embed="rId3"/>
            <a:stretch>
              <a:fillRect/>
            </a:stretch>
          </p:blipFill>
          <p:spPr>
            <a:xfrm>
              <a:off x="8496099" y="1182127"/>
              <a:ext cx="2876951" cy="2734057"/>
            </a:xfrm>
            <a:prstGeom prst="rect">
              <a:avLst/>
            </a:prstGeom>
          </p:spPr>
        </p:pic>
        <p:sp>
          <p:nvSpPr>
            <p:cNvPr id="10" name="TextBox 9">
              <a:extLst>
                <a:ext uri="{FF2B5EF4-FFF2-40B4-BE49-F238E27FC236}">
                  <a16:creationId xmlns:a16="http://schemas.microsoft.com/office/drawing/2014/main" id="{D922B1B4-F952-44E7-B4FB-758C06C1092E}"/>
                </a:ext>
              </a:extLst>
            </p:cNvPr>
            <p:cNvSpPr txBox="1"/>
            <p:nvPr/>
          </p:nvSpPr>
          <p:spPr>
            <a:xfrm>
              <a:off x="8296475" y="34286"/>
              <a:ext cx="3076575" cy="1200329"/>
            </a:xfrm>
            <a:prstGeom prst="rect">
              <a:avLst/>
            </a:prstGeom>
            <a:noFill/>
          </p:spPr>
          <p:txBody>
            <a:bodyPr wrap="square" rtlCol="0">
              <a:spAutoFit/>
            </a:bodyPr>
            <a:lstStyle/>
            <a:p>
              <a:pPr algn="ctr"/>
              <a:r>
                <a:rPr lang="en-US" dirty="0"/>
                <a:t>You will get a pop up window with a list of all the MSG – pick the one you want to try and click OK</a:t>
              </a:r>
            </a:p>
          </p:txBody>
        </p:sp>
      </p:grpSp>
      <p:grpSp>
        <p:nvGrpSpPr>
          <p:cNvPr id="15" name="Group 14">
            <a:extLst>
              <a:ext uri="{FF2B5EF4-FFF2-40B4-BE49-F238E27FC236}">
                <a16:creationId xmlns:a16="http://schemas.microsoft.com/office/drawing/2014/main" id="{EA16CC9E-1D0B-48CE-A7E8-6C0533606813}"/>
              </a:ext>
            </a:extLst>
          </p:cNvPr>
          <p:cNvGrpSpPr/>
          <p:nvPr/>
        </p:nvGrpSpPr>
        <p:grpSpPr>
          <a:xfrm>
            <a:off x="1977327" y="1686241"/>
            <a:ext cx="5064534" cy="3113062"/>
            <a:chOff x="1882077" y="1325563"/>
            <a:chExt cx="5064534" cy="3113062"/>
          </a:xfrm>
        </p:grpSpPr>
        <p:pic>
          <p:nvPicPr>
            <p:cNvPr id="13" name="Picture 12">
              <a:extLst>
                <a:ext uri="{FF2B5EF4-FFF2-40B4-BE49-F238E27FC236}">
                  <a16:creationId xmlns:a16="http://schemas.microsoft.com/office/drawing/2014/main" id="{210C4489-D350-4E38-A768-ECB246B7A72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82078" y="1325563"/>
              <a:ext cx="5064533" cy="3113062"/>
            </a:xfrm>
            <a:prstGeom prst="rect">
              <a:avLst/>
            </a:prstGeom>
          </p:spPr>
        </p:pic>
        <p:sp>
          <p:nvSpPr>
            <p:cNvPr id="14" name="TextBox 13">
              <a:extLst>
                <a:ext uri="{FF2B5EF4-FFF2-40B4-BE49-F238E27FC236}">
                  <a16:creationId xmlns:a16="http://schemas.microsoft.com/office/drawing/2014/main" id="{08BF42F6-BDB3-4044-A3A7-3F7A463EC5FF}"/>
                </a:ext>
              </a:extLst>
            </p:cNvPr>
            <p:cNvSpPr txBox="1"/>
            <p:nvPr/>
          </p:nvSpPr>
          <p:spPr>
            <a:xfrm>
              <a:off x="1882077" y="3354099"/>
              <a:ext cx="5064534" cy="923330"/>
            </a:xfrm>
            <a:prstGeom prst="rect">
              <a:avLst/>
            </a:prstGeom>
            <a:noFill/>
          </p:spPr>
          <p:txBody>
            <a:bodyPr wrap="square" rtlCol="0">
              <a:spAutoFit/>
            </a:bodyPr>
            <a:lstStyle/>
            <a:p>
              <a:pPr algn="ctr"/>
              <a:r>
                <a:rPr lang="en-US" dirty="0"/>
                <a:t>Let’s start at the beginning and pick MSG(1)</a:t>
              </a:r>
            </a:p>
            <a:p>
              <a:pPr algn="ctr"/>
              <a:r>
                <a:rPr lang="en-US" dirty="0"/>
                <a:t>Co0_0 and Co1_1 have moments with </a:t>
              </a:r>
              <a:r>
                <a:rPr lang="en-US" dirty="0" err="1"/>
                <a:t>x,y,z</a:t>
              </a:r>
              <a:r>
                <a:rPr lang="en-US" dirty="0"/>
                <a:t> components. Co2_2 only allows x and z</a:t>
              </a:r>
            </a:p>
          </p:txBody>
        </p:sp>
      </p:grpSp>
    </p:spTree>
    <p:extLst>
      <p:ext uri="{BB962C8B-B14F-4D97-AF65-F5344CB8AC3E}">
        <p14:creationId xmlns:p14="http://schemas.microsoft.com/office/powerpoint/2010/main" val="356911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28D6B24-7515-4883-A41E-59101CF5CE9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85825" y="1313972"/>
            <a:ext cx="10801350" cy="4385189"/>
          </a:xfrm>
          <a:prstGeom prst="rect">
            <a:avLst/>
          </a:prstGeom>
        </p:spPr>
      </p:pic>
      <p:sp>
        <p:nvSpPr>
          <p:cNvPr id="2" name="Title 1">
            <a:extLst>
              <a:ext uri="{FF2B5EF4-FFF2-40B4-BE49-F238E27FC236}">
                <a16:creationId xmlns:a16="http://schemas.microsoft.com/office/drawing/2014/main" id="{E295CBE3-2296-4750-ACF6-9E2354C8F224}"/>
              </a:ext>
            </a:extLst>
          </p:cNvPr>
          <p:cNvSpPr>
            <a:spLocks noGrp="1"/>
          </p:cNvSpPr>
          <p:nvPr>
            <p:ph type="title"/>
          </p:nvPr>
        </p:nvSpPr>
        <p:spPr/>
        <p:txBody>
          <a:bodyPr/>
          <a:lstStyle/>
          <a:p>
            <a:r>
              <a:rPr lang="en-US" dirty="0"/>
              <a:t>Trialing a structure</a:t>
            </a:r>
          </a:p>
        </p:txBody>
      </p:sp>
      <p:sp>
        <p:nvSpPr>
          <p:cNvPr id="7" name="Oval 6">
            <a:extLst>
              <a:ext uri="{FF2B5EF4-FFF2-40B4-BE49-F238E27FC236}">
                <a16:creationId xmlns:a16="http://schemas.microsoft.com/office/drawing/2014/main" id="{28414F36-0BBD-46E5-B152-4271DF3EF035}"/>
              </a:ext>
            </a:extLst>
          </p:cNvPr>
          <p:cNvSpPr/>
          <p:nvPr/>
        </p:nvSpPr>
        <p:spPr>
          <a:xfrm>
            <a:off x="1238250" y="2657791"/>
            <a:ext cx="1104900"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3" name="TextBox 12">
            <a:extLst>
              <a:ext uri="{FF2B5EF4-FFF2-40B4-BE49-F238E27FC236}">
                <a16:creationId xmlns:a16="http://schemas.microsoft.com/office/drawing/2014/main" id="{CA545633-9308-437B-B40C-B99FC68EEEC2}"/>
              </a:ext>
            </a:extLst>
          </p:cNvPr>
          <p:cNvSpPr txBox="1"/>
          <p:nvPr/>
        </p:nvSpPr>
        <p:spPr>
          <a:xfrm>
            <a:off x="2343150" y="5687570"/>
            <a:ext cx="8467725" cy="1089529"/>
          </a:xfrm>
          <a:prstGeom prst="rect">
            <a:avLst/>
          </a:prstGeom>
          <a:noFill/>
        </p:spPr>
        <p:txBody>
          <a:bodyPr wrap="square">
            <a:spAutoFit/>
          </a:bodyPr>
          <a:lstStyle/>
          <a:p>
            <a:pPr algn="ctr">
              <a:lnSpc>
                <a:spcPct val="90000"/>
              </a:lnSpc>
            </a:pPr>
            <a:r>
              <a:rPr lang="en-US" dirty="0">
                <a:latin typeface="+mn-lt"/>
              </a:rPr>
              <a:t>You will now have a new phase entry, if you had Unit Cell parameters refining GSAS-II will automatically add constraints. </a:t>
            </a:r>
          </a:p>
          <a:p>
            <a:pPr algn="ctr">
              <a:lnSpc>
                <a:spcPct val="90000"/>
              </a:lnSpc>
            </a:pPr>
            <a:r>
              <a:rPr lang="en-US" dirty="0"/>
              <a:t>The imported MSG will just have the magnetic ions – as opposed to the full nuclear + magnetic structure</a:t>
            </a:r>
            <a:endParaRPr lang="en-US" dirty="0">
              <a:latin typeface="+mn-lt"/>
            </a:endParaRPr>
          </a:p>
        </p:txBody>
      </p:sp>
    </p:spTree>
    <p:extLst>
      <p:ext uri="{BB962C8B-B14F-4D97-AF65-F5344CB8AC3E}">
        <p14:creationId xmlns:p14="http://schemas.microsoft.com/office/powerpoint/2010/main" val="4053948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9ED71-BCA6-4FEF-82CB-F5A377BDC6BB}"/>
              </a:ext>
            </a:extLst>
          </p:cNvPr>
          <p:cNvSpPr>
            <a:spLocks noGrp="1"/>
          </p:cNvSpPr>
          <p:nvPr>
            <p:ph type="title"/>
          </p:nvPr>
        </p:nvSpPr>
        <p:spPr/>
        <p:txBody>
          <a:bodyPr/>
          <a:lstStyle/>
          <a:p>
            <a:r>
              <a:rPr lang="en-US" dirty="0"/>
              <a:t>Fitting the structure</a:t>
            </a:r>
          </a:p>
        </p:txBody>
      </p:sp>
      <p:sp>
        <p:nvSpPr>
          <p:cNvPr id="6" name="TextBox 5">
            <a:extLst>
              <a:ext uri="{FF2B5EF4-FFF2-40B4-BE49-F238E27FC236}">
                <a16:creationId xmlns:a16="http://schemas.microsoft.com/office/drawing/2014/main" id="{737CC2DF-31FF-4CE8-9BD4-CDA784A0CF92}"/>
              </a:ext>
            </a:extLst>
          </p:cNvPr>
          <p:cNvSpPr txBox="1"/>
          <p:nvPr/>
        </p:nvSpPr>
        <p:spPr>
          <a:xfrm>
            <a:off x="2343150" y="5749916"/>
            <a:ext cx="8467725" cy="1089529"/>
          </a:xfrm>
          <a:prstGeom prst="rect">
            <a:avLst/>
          </a:prstGeom>
          <a:noFill/>
        </p:spPr>
        <p:txBody>
          <a:bodyPr wrap="square">
            <a:spAutoFit/>
          </a:bodyPr>
          <a:lstStyle/>
          <a:p>
            <a:pPr algn="ctr">
              <a:lnSpc>
                <a:spcPct val="90000"/>
              </a:lnSpc>
            </a:pPr>
            <a:r>
              <a:rPr lang="en-US" dirty="0">
                <a:latin typeface="+mn-lt"/>
              </a:rPr>
              <a:t>If you go to the Atoms tab you will see the atomic parameters – which now include the magnetic components</a:t>
            </a:r>
          </a:p>
          <a:p>
            <a:pPr algn="ctr">
              <a:lnSpc>
                <a:spcPct val="90000"/>
              </a:lnSpc>
            </a:pPr>
            <a:r>
              <a:rPr lang="en-US" dirty="0"/>
              <a:t>Give them some nominal values (refining out of zero can be treacherous) and flag them to refine</a:t>
            </a:r>
            <a:endParaRPr lang="en-US" dirty="0">
              <a:latin typeface="+mn-lt"/>
            </a:endParaRPr>
          </a:p>
        </p:txBody>
      </p:sp>
      <p:pic>
        <p:nvPicPr>
          <p:cNvPr id="8" name="Picture 7">
            <a:extLst>
              <a:ext uri="{FF2B5EF4-FFF2-40B4-BE49-F238E27FC236}">
                <a16:creationId xmlns:a16="http://schemas.microsoft.com/office/drawing/2014/main" id="{A0AC3958-9813-4885-AD7E-9B467C83F13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51032" y="1322864"/>
            <a:ext cx="10893136" cy="4429752"/>
          </a:xfrm>
          <a:prstGeom prst="rect">
            <a:avLst/>
          </a:prstGeom>
        </p:spPr>
      </p:pic>
      <p:sp>
        <p:nvSpPr>
          <p:cNvPr id="7" name="Oval 6">
            <a:extLst>
              <a:ext uri="{FF2B5EF4-FFF2-40B4-BE49-F238E27FC236}">
                <a16:creationId xmlns:a16="http://schemas.microsoft.com/office/drawing/2014/main" id="{FBF2004C-B1F6-4AE9-AC9F-78CD80CAF363}"/>
              </a:ext>
            </a:extLst>
          </p:cNvPr>
          <p:cNvSpPr/>
          <p:nvPr/>
        </p:nvSpPr>
        <p:spPr>
          <a:xfrm>
            <a:off x="4657725" y="2078293"/>
            <a:ext cx="1314450" cy="655381"/>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9" name="Oval 8">
            <a:extLst>
              <a:ext uri="{FF2B5EF4-FFF2-40B4-BE49-F238E27FC236}">
                <a16:creationId xmlns:a16="http://schemas.microsoft.com/office/drawing/2014/main" id="{F498F06F-428D-49AA-8AF4-5B1712180482}"/>
              </a:ext>
            </a:extLst>
          </p:cNvPr>
          <p:cNvSpPr/>
          <p:nvPr/>
        </p:nvSpPr>
        <p:spPr>
          <a:xfrm>
            <a:off x="2705099" y="3276600"/>
            <a:ext cx="1000125" cy="171450"/>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Tree>
    <p:extLst>
      <p:ext uri="{BB962C8B-B14F-4D97-AF65-F5344CB8AC3E}">
        <p14:creationId xmlns:p14="http://schemas.microsoft.com/office/powerpoint/2010/main" val="32883702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760AD-F03C-7FAA-2879-FF210E13A31E}"/>
              </a:ext>
            </a:extLst>
          </p:cNvPr>
          <p:cNvSpPr>
            <a:spLocks noGrp="1"/>
          </p:cNvSpPr>
          <p:nvPr>
            <p:ph type="title"/>
          </p:nvPr>
        </p:nvSpPr>
        <p:spPr/>
        <p:txBody>
          <a:bodyPr/>
          <a:lstStyle/>
          <a:p>
            <a:r>
              <a:rPr lang="en-US" dirty="0"/>
              <a:t>Starting from an empty GSAS-II file</a:t>
            </a:r>
          </a:p>
        </p:txBody>
      </p:sp>
      <p:pic>
        <p:nvPicPr>
          <p:cNvPr id="5" name="Picture 4">
            <a:extLst>
              <a:ext uri="{FF2B5EF4-FFF2-40B4-BE49-F238E27FC236}">
                <a16:creationId xmlns:a16="http://schemas.microsoft.com/office/drawing/2014/main" id="{394BD82B-89C9-06CC-D941-59C309B999E7}"/>
              </a:ext>
            </a:extLst>
          </p:cNvPr>
          <p:cNvPicPr>
            <a:picLocks noChangeAspect="1"/>
          </p:cNvPicPr>
          <p:nvPr/>
        </p:nvPicPr>
        <p:blipFill rotWithShape="1">
          <a:blip r:embed="rId2">
            <a:extLst>
              <a:ext uri="{28A0092B-C50C-407E-A947-70E740481C1C}">
                <a14:useLocalDpi xmlns:a14="http://schemas.microsoft.com/office/drawing/2010/main" val="0"/>
              </a:ext>
            </a:extLst>
          </a:blip>
          <a:srcRect t="-677" b="42"/>
          <a:stretch/>
        </p:blipFill>
        <p:spPr>
          <a:xfrm>
            <a:off x="2567030" y="1479947"/>
            <a:ext cx="7472315" cy="4888462"/>
          </a:xfrm>
          <a:prstGeom prst="rect">
            <a:avLst/>
          </a:prstGeom>
        </p:spPr>
      </p:pic>
      <p:grpSp>
        <p:nvGrpSpPr>
          <p:cNvPr id="9" name="Group 8">
            <a:extLst>
              <a:ext uri="{FF2B5EF4-FFF2-40B4-BE49-F238E27FC236}">
                <a16:creationId xmlns:a16="http://schemas.microsoft.com/office/drawing/2014/main" id="{941EAAF7-4DF7-4754-9031-205D5AB4314B}"/>
              </a:ext>
            </a:extLst>
          </p:cNvPr>
          <p:cNvGrpSpPr/>
          <p:nvPr/>
        </p:nvGrpSpPr>
        <p:grpSpPr>
          <a:xfrm>
            <a:off x="447680" y="1652095"/>
            <a:ext cx="4448170" cy="590931"/>
            <a:chOff x="447680" y="1652095"/>
            <a:chExt cx="4448170" cy="590931"/>
          </a:xfrm>
        </p:grpSpPr>
        <p:cxnSp>
          <p:nvCxnSpPr>
            <p:cNvPr id="4" name="Straight Arrow Connector 3">
              <a:extLst>
                <a:ext uri="{FF2B5EF4-FFF2-40B4-BE49-F238E27FC236}">
                  <a16:creationId xmlns:a16="http://schemas.microsoft.com/office/drawing/2014/main" id="{1E6ECDDA-3A26-4BFB-A9EB-28C17FF6ECAF}"/>
                </a:ext>
              </a:extLst>
            </p:cNvPr>
            <p:cNvCxnSpPr>
              <a:cxnSpLocks/>
              <a:stCxn id="6" idx="3"/>
            </p:cNvCxnSpPr>
            <p:nvPr/>
          </p:nvCxnSpPr>
          <p:spPr>
            <a:xfrm>
              <a:off x="2497162" y="1947561"/>
              <a:ext cx="2398688" cy="186039"/>
            </a:xfrm>
            <a:prstGeom prst="straightConnector1">
              <a:avLst/>
            </a:prstGeom>
            <a:ln w="28575">
              <a:solidFill>
                <a:schemeClr val="bg1">
                  <a:lumMod val="50000"/>
                </a:schemeClr>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F2EB387-A9AF-47A8-9E09-04F9A19B43E1}"/>
                </a:ext>
              </a:extLst>
            </p:cNvPr>
            <p:cNvSpPr txBox="1"/>
            <p:nvPr/>
          </p:nvSpPr>
          <p:spPr>
            <a:xfrm>
              <a:off x="447680" y="1652095"/>
              <a:ext cx="2049482" cy="590931"/>
            </a:xfrm>
            <a:prstGeom prst="rect">
              <a:avLst/>
            </a:prstGeom>
            <a:noFill/>
            <a:ln w="19050">
              <a:solidFill>
                <a:srgbClr val="9A9B9D"/>
              </a:solidFill>
            </a:ln>
          </p:spPr>
          <p:txBody>
            <a:bodyPr wrap="square" rtlCol="0">
              <a:spAutoFit/>
            </a:bodyPr>
            <a:lstStyle/>
            <a:p>
              <a:pPr algn="ctr">
                <a:lnSpc>
                  <a:spcPct val="90000"/>
                </a:lnSpc>
              </a:pPr>
              <a:r>
                <a:rPr lang="en-US" dirty="0"/>
                <a:t>Console window</a:t>
              </a:r>
            </a:p>
            <a:p>
              <a:pPr algn="ctr">
                <a:lnSpc>
                  <a:spcPct val="90000"/>
                </a:lnSpc>
              </a:pPr>
              <a:r>
                <a:rPr lang="en-US" dirty="0">
                  <a:latin typeface="+mn-lt"/>
                </a:rPr>
                <a:t>(won’t use today)</a:t>
              </a:r>
            </a:p>
          </p:txBody>
        </p:sp>
      </p:grpSp>
      <p:grpSp>
        <p:nvGrpSpPr>
          <p:cNvPr id="12" name="Group 11">
            <a:extLst>
              <a:ext uri="{FF2B5EF4-FFF2-40B4-BE49-F238E27FC236}">
                <a16:creationId xmlns:a16="http://schemas.microsoft.com/office/drawing/2014/main" id="{24E3025C-E4CE-4138-BA42-5D54FA199334}"/>
              </a:ext>
            </a:extLst>
          </p:cNvPr>
          <p:cNvGrpSpPr/>
          <p:nvPr/>
        </p:nvGrpSpPr>
        <p:grpSpPr>
          <a:xfrm>
            <a:off x="447680" y="4133470"/>
            <a:ext cx="3248826" cy="1338828"/>
            <a:chOff x="447680" y="1652095"/>
            <a:chExt cx="3248826" cy="1338828"/>
          </a:xfrm>
        </p:grpSpPr>
        <p:cxnSp>
          <p:nvCxnSpPr>
            <p:cNvPr id="13" name="Straight Arrow Connector 12">
              <a:extLst>
                <a:ext uri="{FF2B5EF4-FFF2-40B4-BE49-F238E27FC236}">
                  <a16:creationId xmlns:a16="http://schemas.microsoft.com/office/drawing/2014/main" id="{9430DBCB-C0DE-406D-982F-AB59044BBA3D}"/>
                </a:ext>
              </a:extLst>
            </p:cNvPr>
            <p:cNvCxnSpPr>
              <a:cxnSpLocks/>
              <a:stCxn id="14" idx="3"/>
            </p:cNvCxnSpPr>
            <p:nvPr/>
          </p:nvCxnSpPr>
          <p:spPr>
            <a:xfrm flipV="1">
              <a:off x="2497162" y="1786037"/>
              <a:ext cx="1199344" cy="535472"/>
            </a:xfrm>
            <a:prstGeom prst="straightConnector1">
              <a:avLst/>
            </a:prstGeom>
            <a:ln w="28575">
              <a:solidFill>
                <a:schemeClr val="bg1">
                  <a:lumMod val="50000"/>
                </a:schemeClr>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2E55874-DA49-465A-9A3E-F9D526C0925E}"/>
                </a:ext>
              </a:extLst>
            </p:cNvPr>
            <p:cNvSpPr txBox="1"/>
            <p:nvPr/>
          </p:nvSpPr>
          <p:spPr>
            <a:xfrm>
              <a:off x="447680" y="1652095"/>
              <a:ext cx="2049482" cy="1338828"/>
            </a:xfrm>
            <a:prstGeom prst="rect">
              <a:avLst/>
            </a:prstGeom>
            <a:noFill/>
            <a:ln w="19050">
              <a:solidFill>
                <a:srgbClr val="9A9B9D"/>
              </a:solidFill>
            </a:ln>
          </p:spPr>
          <p:txBody>
            <a:bodyPr wrap="square" rtlCol="0">
              <a:spAutoFit/>
            </a:bodyPr>
            <a:lstStyle/>
            <a:p>
              <a:pPr algn="ctr">
                <a:lnSpc>
                  <a:spcPct val="90000"/>
                </a:lnSpc>
              </a:pPr>
              <a:r>
                <a:rPr lang="en-US" dirty="0"/>
                <a:t>Data window</a:t>
              </a:r>
            </a:p>
            <a:p>
              <a:pPr algn="ctr">
                <a:lnSpc>
                  <a:spcPct val="90000"/>
                </a:lnSpc>
              </a:pPr>
              <a:r>
                <a:rPr lang="en-US" dirty="0">
                  <a:latin typeface="+mn-lt"/>
                </a:rPr>
                <a:t>(where we’ll setup the data, phase information and run refinements)</a:t>
              </a:r>
            </a:p>
          </p:txBody>
        </p:sp>
      </p:grpSp>
      <p:grpSp>
        <p:nvGrpSpPr>
          <p:cNvPr id="16" name="Group 15">
            <a:extLst>
              <a:ext uri="{FF2B5EF4-FFF2-40B4-BE49-F238E27FC236}">
                <a16:creationId xmlns:a16="http://schemas.microsoft.com/office/drawing/2014/main" id="{BB0CCE55-40A3-424E-9C00-2310506BAEDB}"/>
              </a:ext>
            </a:extLst>
          </p:cNvPr>
          <p:cNvGrpSpPr/>
          <p:nvPr/>
        </p:nvGrpSpPr>
        <p:grpSpPr>
          <a:xfrm>
            <a:off x="8547119" y="3429000"/>
            <a:ext cx="3611576" cy="1338828"/>
            <a:chOff x="-1044546" y="1652095"/>
            <a:chExt cx="3611576" cy="1338828"/>
          </a:xfrm>
        </p:grpSpPr>
        <p:cxnSp>
          <p:nvCxnSpPr>
            <p:cNvPr id="17" name="Straight Arrow Connector 16">
              <a:extLst>
                <a:ext uri="{FF2B5EF4-FFF2-40B4-BE49-F238E27FC236}">
                  <a16:creationId xmlns:a16="http://schemas.microsoft.com/office/drawing/2014/main" id="{D5FE3CBD-5298-4CF2-875C-56067BDC6C16}"/>
                </a:ext>
              </a:extLst>
            </p:cNvPr>
            <p:cNvCxnSpPr>
              <a:cxnSpLocks/>
              <a:stCxn id="18" idx="1"/>
            </p:cNvCxnSpPr>
            <p:nvPr/>
          </p:nvCxnSpPr>
          <p:spPr>
            <a:xfrm flipH="1" flipV="1">
              <a:off x="-1044546" y="2147273"/>
              <a:ext cx="1562094" cy="174236"/>
            </a:xfrm>
            <a:prstGeom prst="straightConnector1">
              <a:avLst/>
            </a:prstGeom>
            <a:ln w="28575">
              <a:solidFill>
                <a:schemeClr val="bg1">
                  <a:lumMod val="50000"/>
                </a:schemeClr>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9F71C69-21D0-4FB5-89FF-E4A7B0310E5F}"/>
                </a:ext>
              </a:extLst>
            </p:cNvPr>
            <p:cNvSpPr txBox="1"/>
            <p:nvPr/>
          </p:nvSpPr>
          <p:spPr>
            <a:xfrm>
              <a:off x="517548" y="1652095"/>
              <a:ext cx="2049482" cy="1338828"/>
            </a:xfrm>
            <a:prstGeom prst="rect">
              <a:avLst/>
            </a:prstGeom>
            <a:noFill/>
            <a:ln w="19050">
              <a:solidFill>
                <a:srgbClr val="9A9B9D"/>
              </a:solidFill>
            </a:ln>
          </p:spPr>
          <p:txBody>
            <a:bodyPr wrap="square" rtlCol="0">
              <a:spAutoFit/>
            </a:bodyPr>
            <a:lstStyle/>
            <a:p>
              <a:pPr algn="ctr">
                <a:lnSpc>
                  <a:spcPct val="90000"/>
                </a:lnSpc>
              </a:pPr>
              <a:r>
                <a:rPr lang="en-US" dirty="0"/>
                <a:t>Plotting window</a:t>
              </a:r>
            </a:p>
            <a:p>
              <a:pPr algn="ctr">
                <a:lnSpc>
                  <a:spcPct val="90000"/>
                </a:lnSpc>
              </a:pPr>
              <a:r>
                <a:rPr lang="en-US" dirty="0">
                  <a:latin typeface="+mn-lt"/>
                </a:rPr>
                <a:t>(automatically plots based on what you do in the GUI)</a:t>
              </a:r>
              <a:endParaRPr lang="en-US" dirty="0"/>
            </a:p>
          </p:txBody>
        </p:sp>
      </p:grpSp>
      <p:grpSp>
        <p:nvGrpSpPr>
          <p:cNvPr id="23" name="Group 22">
            <a:extLst>
              <a:ext uri="{FF2B5EF4-FFF2-40B4-BE49-F238E27FC236}">
                <a16:creationId xmlns:a16="http://schemas.microsoft.com/office/drawing/2014/main" id="{A4D3CF15-4925-4338-B307-CFCAA61E32AE}"/>
              </a:ext>
            </a:extLst>
          </p:cNvPr>
          <p:cNvGrpSpPr/>
          <p:nvPr/>
        </p:nvGrpSpPr>
        <p:grpSpPr>
          <a:xfrm>
            <a:off x="2497162" y="2429066"/>
            <a:ext cx="4138367" cy="3736177"/>
            <a:chOff x="2497162" y="2429066"/>
            <a:chExt cx="4138367" cy="3736177"/>
          </a:xfrm>
        </p:grpSpPr>
        <p:sp>
          <p:nvSpPr>
            <p:cNvPr id="21" name="Oval 20">
              <a:extLst>
                <a:ext uri="{FF2B5EF4-FFF2-40B4-BE49-F238E27FC236}">
                  <a16:creationId xmlns:a16="http://schemas.microsoft.com/office/drawing/2014/main" id="{EB4D8C10-DF45-4BCC-9BCD-361CF2149310}"/>
                </a:ext>
              </a:extLst>
            </p:cNvPr>
            <p:cNvSpPr/>
            <p:nvPr/>
          </p:nvSpPr>
          <p:spPr>
            <a:xfrm>
              <a:off x="2497162" y="2429066"/>
              <a:ext cx="4138367" cy="373617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22" name="TextBox 21">
              <a:extLst>
                <a:ext uri="{FF2B5EF4-FFF2-40B4-BE49-F238E27FC236}">
                  <a16:creationId xmlns:a16="http://schemas.microsoft.com/office/drawing/2014/main" id="{0082A78D-5679-440A-ADDB-932F7785A3D0}"/>
                </a:ext>
              </a:extLst>
            </p:cNvPr>
            <p:cNvSpPr txBox="1"/>
            <p:nvPr/>
          </p:nvSpPr>
          <p:spPr>
            <a:xfrm>
              <a:off x="3443207" y="2657987"/>
              <a:ext cx="2416043" cy="424732"/>
            </a:xfrm>
            <a:prstGeom prst="rect">
              <a:avLst/>
            </a:prstGeom>
            <a:noFill/>
          </p:spPr>
          <p:txBody>
            <a:bodyPr wrap="square" rtlCol="0">
              <a:spAutoFit/>
            </a:bodyPr>
            <a:lstStyle/>
            <a:p>
              <a:pPr algn="ctr">
                <a:lnSpc>
                  <a:spcPct val="90000"/>
                </a:lnSpc>
              </a:pPr>
              <a:r>
                <a:rPr lang="en-US" sz="2400" dirty="0">
                  <a:solidFill>
                    <a:srgbClr val="FF0000"/>
                  </a:solidFill>
                  <a:latin typeface="+mn-lt"/>
                </a:rPr>
                <a:t>We’ll start here</a:t>
              </a:r>
            </a:p>
          </p:txBody>
        </p:sp>
      </p:grpSp>
    </p:spTree>
    <p:extLst>
      <p:ext uri="{BB962C8B-B14F-4D97-AF65-F5344CB8AC3E}">
        <p14:creationId xmlns:p14="http://schemas.microsoft.com/office/powerpoint/2010/main" val="16232058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9ED71-BCA6-4FEF-82CB-F5A377BDC6BB}"/>
              </a:ext>
            </a:extLst>
          </p:cNvPr>
          <p:cNvSpPr>
            <a:spLocks noGrp="1"/>
          </p:cNvSpPr>
          <p:nvPr>
            <p:ph type="title"/>
          </p:nvPr>
        </p:nvSpPr>
        <p:spPr/>
        <p:txBody>
          <a:bodyPr/>
          <a:lstStyle/>
          <a:p>
            <a:r>
              <a:rPr lang="en-US" dirty="0"/>
              <a:t>Fitting the structure</a:t>
            </a:r>
          </a:p>
        </p:txBody>
      </p:sp>
      <p:sp>
        <p:nvSpPr>
          <p:cNvPr id="6" name="TextBox 5">
            <a:extLst>
              <a:ext uri="{FF2B5EF4-FFF2-40B4-BE49-F238E27FC236}">
                <a16:creationId xmlns:a16="http://schemas.microsoft.com/office/drawing/2014/main" id="{737CC2DF-31FF-4CE8-9BD4-CDA784A0CF92}"/>
              </a:ext>
            </a:extLst>
          </p:cNvPr>
          <p:cNvSpPr txBox="1"/>
          <p:nvPr/>
        </p:nvSpPr>
        <p:spPr>
          <a:xfrm>
            <a:off x="2343150" y="5749916"/>
            <a:ext cx="8467725" cy="1089529"/>
          </a:xfrm>
          <a:prstGeom prst="rect">
            <a:avLst/>
          </a:prstGeom>
          <a:noFill/>
        </p:spPr>
        <p:txBody>
          <a:bodyPr wrap="square">
            <a:spAutoFit/>
          </a:bodyPr>
          <a:lstStyle/>
          <a:p>
            <a:pPr algn="ctr">
              <a:lnSpc>
                <a:spcPct val="90000"/>
              </a:lnSpc>
            </a:pPr>
            <a:r>
              <a:rPr lang="en-US" dirty="0">
                <a:latin typeface="+mn-lt"/>
              </a:rPr>
              <a:t>Make sure you click somewhere else after setting the refinement flags. </a:t>
            </a:r>
          </a:p>
          <a:p>
            <a:pPr algn="ctr">
              <a:lnSpc>
                <a:spcPct val="90000"/>
              </a:lnSpc>
            </a:pPr>
            <a:r>
              <a:rPr lang="en-US" dirty="0"/>
              <a:t>Otherwise, it wont actually set the flag.</a:t>
            </a:r>
          </a:p>
          <a:p>
            <a:pPr algn="ctr">
              <a:lnSpc>
                <a:spcPct val="90000"/>
              </a:lnSpc>
            </a:pPr>
            <a:r>
              <a:rPr lang="en-US" dirty="0">
                <a:latin typeface="+mn-lt"/>
              </a:rPr>
              <a:t>Now let’s run a refinement </a:t>
            </a:r>
          </a:p>
          <a:p>
            <a:pPr algn="ctr">
              <a:lnSpc>
                <a:spcPct val="90000"/>
              </a:lnSpc>
            </a:pPr>
            <a:r>
              <a:rPr lang="en-US" dirty="0"/>
              <a:t>(Calculate -&gt; refine)</a:t>
            </a:r>
            <a:endParaRPr lang="en-US" dirty="0">
              <a:latin typeface="+mn-lt"/>
            </a:endParaRPr>
          </a:p>
        </p:txBody>
      </p:sp>
      <p:pic>
        <p:nvPicPr>
          <p:cNvPr id="8" name="Picture 7">
            <a:extLst>
              <a:ext uri="{FF2B5EF4-FFF2-40B4-BE49-F238E27FC236}">
                <a16:creationId xmlns:a16="http://schemas.microsoft.com/office/drawing/2014/main" id="{A0AC3958-9813-4885-AD7E-9B467C83F13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51032" y="1325563"/>
            <a:ext cx="10893136" cy="4411473"/>
          </a:xfrm>
          <a:prstGeom prst="rect">
            <a:avLst/>
          </a:prstGeom>
        </p:spPr>
      </p:pic>
    </p:spTree>
    <p:extLst>
      <p:ext uri="{BB962C8B-B14F-4D97-AF65-F5344CB8AC3E}">
        <p14:creationId xmlns:p14="http://schemas.microsoft.com/office/powerpoint/2010/main" val="104866531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9ED71-BCA6-4FEF-82CB-F5A377BDC6BB}"/>
              </a:ext>
            </a:extLst>
          </p:cNvPr>
          <p:cNvSpPr>
            <a:spLocks noGrp="1"/>
          </p:cNvSpPr>
          <p:nvPr>
            <p:ph type="title"/>
          </p:nvPr>
        </p:nvSpPr>
        <p:spPr/>
        <p:txBody>
          <a:bodyPr/>
          <a:lstStyle/>
          <a:p>
            <a:r>
              <a:rPr lang="en-US" dirty="0"/>
              <a:t>Fitting the structure</a:t>
            </a:r>
          </a:p>
        </p:txBody>
      </p:sp>
      <p:sp>
        <p:nvSpPr>
          <p:cNvPr id="6" name="TextBox 5">
            <a:extLst>
              <a:ext uri="{FF2B5EF4-FFF2-40B4-BE49-F238E27FC236}">
                <a16:creationId xmlns:a16="http://schemas.microsoft.com/office/drawing/2014/main" id="{737CC2DF-31FF-4CE8-9BD4-CDA784A0CF92}"/>
              </a:ext>
            </a:extLst>
          </p:cNvPr>
          <p:cNvSpPr txBox="1"/>
          <p:nvPr/>
        </p:nvSpPr>
        <p:spPr>
          <a:xfrm>
            <a:off x="256645" y="2105740"/>
            <a:ext cx="5953125" cy="3333220"/>
          </a:xfrm>
          <a:prstGeom prst="rect">
            <a:avLst/>
          </a:prstGeom>
          <a:noFill/>
        </p:spPr>
        <p:txBody>
          <a:bodyPr wrap="square">
            <a:spAutoFit/>
          </a:bodyPr>
          <a:lstStyle/>
          <a:p>
            <a:pPr algn="ctr">
              <a:lnSpc>
                <a:spcPct val="90000"/>
              </a:lnSpc>
            </a:pPr>
            <a:r>
              <a:rPr lang="en-US" dirty="0">
                <a:latin typeface="+mn-lt"/>
              </a:rPr>
              <a:t>This doesn’t look great. </a:t>
            </a:r>
          </a:p>
          <a:p>
            <a:pPr algn="ctr">
              <a:lnSpc>
                <a:spcPct val="90000"/>
              </a:lnSpc>
            </a:pPr>
            <a:r>
              <a:rPr lang="en-US" dirty="0"/>
              <a:t>We’re missing a lot of intensity on the 10 Å peak and overfitting the 13.5 Å peak. </a:t>
            </a:r>
          </a:p>
          <a:p>
            <a:pPr algn="ctr">
              <a:lnSpc>
                <a:spcPct val="90000"/>
              </a:lnSpc>
            </a:pPr>
            <a:endParaRPr lang="en-US" dirty="0">
              <a:latin typeface="+mn-lt"/>
            </a:endParaRPr>
          </a:p>
          <a:p>
            <a:pPr algn="ctr">
              <a:lnSpc>
                <a:spcPct val="90000"/>
              </a:lnSpc>
            </a:pPr>
            <a:r>
              <a:rPr lang="en-US" dirty="0"/>
              <a:t>Time to try another structure. </a:t>
            </a:r>
          </a:p>
          <a:p>
            <a:pPr algn="ctr">
              <a:lnSpc>
                <a:spcPct val="90000"/>
              </a:lnSpc>
            </a:pPr>
            <a:r>
              <a:rPr lang="en-US" dirty="0">
                <a:latin typeface="+mn-lt"/>
              </a:rPr>
              <a:t>We </a:t>
            </a:r>
            <a:r>
              <a:rPr lang="en-US" dirty="0"/>
              <a:t>can either delete this phase and reimport a different model. </a:t>
            </a:r>
          </a:p>
          <a:p>
            <a:pPr algn="ctr">
              <a:lnSpc>
                <a:spcPct val="90000"/>
              </a:lnSpc>
            </a:pPr>
            <a:endParaRPr lang="en-US" dirty="0">
              <a:latin typeface="+mn-lt"/>
            </a:endParaRPr>
          </a:p>
          <a:p>
            <a:pPr algn="ctr">
              <a:lnSpc>
                <a:spcPct val="90000"/>
              </a:lnSpc>
            </a:pPr>
            <a:r>
              <a:rPr lang="en-US" dirty="0"/>
              <a:t>Or save this and go back to the nuclear project and start again. </a:t>
            </a:r>
          </a:p>
          <a:p>
            <a:pPr algn="ctr">
              <a:lnSpc>
                <a:spcPct val="90000"/>
              </a:lnSpc>
            </a:pPr>
            <a:endParaRPr lang="en-US" dirty="0">
              <a:latin typeface="+mn-lt"/>
            </a:endParaRPr>
          </a:p>
          <a:p>
            <a:pPr algn="ctr">
              <a:lnSpc>
                <a:spcPct val="90000"/>
              </a:lnSpc>
            </a:pPr>
            <a:r>
              <a:rPr lang="en-US" dirty="0"/>
              <a:t>I like saving each model separately so I can go back and take a closer look later if I need to. </a:t>
            </a:r>
            <a:endParaRPr lang="en-US" dirty="0">
              <a:latin typeface="+mn-lt"/>
            </a:endParaRPr>
          </a:p>
        </p:txBody>
      </p:sp>
      <p:pic>
        <p:nvPicPr>
          <p:cNvPr id="4" name="Picture 3">
            <a:extLst>
              <a:ext uri="{FF2B5EF4-FFF2-40B4-BE49-F238E27FC236}">
                <a16:creationId xmlns:a16="http://schemas.microsoft.com/office/drawing/2014/main" id="{BC77A56C-9D7D-4B57-A07C-DAF5DDC205D4}"/>
              </a:ext>
            </a:extLst>
          </p:cNvPr>
          <p:cNvPicPr>
            <a:picLocks noChangeAspect="1"/>
          </p:cNvPicPr>
          <p:nvPr/>
        </p:nvPicPr>
        <p:blipFill>
          <a:blip r:embed="rId2"/>
          <a:stretch>
            <a:fillRect/>
          </a:stretch>
        </p:blipFill>
        <p:spPr>
          <a:xfrm>
            <a:off x="6400800" y="977289"/>
            <a:ext cx="5534555" cy="4903422"/>
          </a:xfrm>
          <a:prstGeom prst="rect">
            <a:avLst/>
          </a:prstGeom>
        </p:spPr>
      </p:pic>
    </p:spTree>
    <p:extLst>
      <p:ext uri="{BB962C8B-B14F-4D97-AF65-F5344CB8AC3E}">
        <p14:creationId xmlns:p14="http://schemas.microsoft.com/office/powerpoint/2010/main" val="91462765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C2EE5-55F6-4715-981B-94DE51594613}"/>
              </a:ext>
            </a:extLst>
          </p:cNvPr>
          <p:cNvSpPr>
            <a:spLocks noGrp="1"/>
          </p:cNvSpPr>
          <p:nvPr>
            <p:ph type="title"/>
          </p:nvPr>
        </p:nvSpPr>
        <p:spPr/>
        <p:txBody>
          <a:bodyPr/>
          <a:lstStyle/>
          <a:p>
            <a:r>
              <a:rPr lang="en-US" dirty="0"/>
              <a:t>Magnetic structure 2: C2/</a:t>
            </a:r>
            <a:r>
              <a:rPr lang="en-US" cap="none" dirty="0"/>
              <a:t>c’</a:t>
            </a:r>
            <a:endParaRPr lang="en-US" dirty="0"/>
          </a:p>
        </p:txBody>
      </p:sp>
    </p:spTree>
    <p:extLst>
      <p:ext uri="{BB962C8B-B14F-4D97-AF65-F5344CB8AC3E}">
        <p14:creationId xmlns:p14="http://schemas.microsoft.com/office/powerpoint/2010/main" val="2551701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3EC31C-08CB-493F-BE11-14B6AC2073D0}"/>
              </a:ext>
            </a:extLst>
          </p:cNvPr>
          <p:cNvSpPr>
            <a:spLocks noGrp="1"/>
          </p:cNvSpPr>
          <p:nvPr>
            <p:ph type="title"/>
          </p:nvPr>
        </p:nvSpPr>
        <p:spPr/>
        <p:txBody>
          <a:bodyPr/>
          <a:lstStyle/>
          <a:p>
            <a:r>
              <a:rPr lang="en-US" dirty="0"/>
              <a:t>Trying MSG 2 C2/</a:t>
            </a:r>
            <a:r>
              <a:rPr lang="en-US" cap="none" dirty="0"/>
              <a:t>c’</a:t>
            </a:r>
          </a:p>
        </p:txBody>
      </p:sp>
      <p:pic>
        <p:nvPicPr>
          <p:cNvPr id="6" name="Picture 5">
            <a:extLst>
              <a:ext uri="{FF2B5EF4-FFF2-40B4-BE49-F238E27FC236}">
                <a16:creationId xmlns:a16="http://schemas.microsoft.com/office/drawing/2014/main" id="{EB241B81-DC4A-4FE8-A34F-DC7AA4E414FD}"/>
              </a:ext>
            </a:extLst>
          </p:cNvPr>
          <p:cNvPicPr>
            <a:picLocks noChangeAspect="1"/>
          </p:cNvPicPr>
          <p:nvPr/>
        </p:nvPicPr>
        <p:blipFill>
          <a:blip r:embed="rId2"/>
          <a:stretch>
            <a:fillRect/>
          </a:stretch>
        </p:blipFill>
        <p:spPr>
          <a:xfrm>
            <a:off x="871682" y="1478546"/>
            <a:ext cx="10913918" cy="4441855"/>
          </a:xfrm>
          <a:prstGeom prst="rect">
            <a:avLst/>
          </a:prstGeom>
        </p:spPr>
      </p:pic>
      <p:sp>
        <p:nvSpPr>
          <p:cNvPr id="7" name="TextBox 6">
            <a:extLst>
              <a:ext uri="{FF2B5EF4-FFF2-40B4-BE49-F238E27FC236}">
                <a16:creationId xmlns:a16="http://schemas.microsoft.com/office/drawing/2014/main" id="{E842E53D-AA88-4B57-AA40-28C8D8D2BB56}"/>
              </a:ext>
            </a:extLst>
          </p:cNvPr>
          <p:cNvSpPr txBox="1"/>
          <p:nvPr/>
        </p:nvSpPr>
        <p:spPr>
          <a:xfrm>
            <a:off x="2343150" y="6106866"/>
            <a:ext cx="8467725" cy="590931"/>
          </a:xfrm>
          <a:prstGeom prst="rect">
            <a:avLst/>
          </a:prstGeom>
          <a:noFill/>
        </p:spPr>
        <p:txBody>
          <a:bodyPr wrap="square">
            <a:spAutoFit/>
          </a:bodyPr>
          <a:lstStyle/>
          <a:p>
            <a:pPr algn="ctr">
              <a:lnSpc>
                <a:spcPct val="90000"/>
              </a:lnSpc>
            </a:pPr>
            <a:r>
              <a:rPr lang="en-US" dirty="0">
                <a:latin typeface="+mn-lt"/>
              </a:rPr>
              <a:t>Going back to my 8 K .</a:t>
            </a:r>
            <a:r>
              <a:rPr lang="en-US" dirty="0" err="1">
                <a:latin typeface="+mn-lt"/>
              </a:rPr>
              <a:t>gpx</a:t>
            </a:r>
            <a:r>
              <a:rPr lang="en-US" dirty="0"/>
              <a:t>, saving a copy as 8K_mag2, I will now import the second choice </a:t>
            </a:r>
            <a:endParaRPr lang="en-US" dirty="0">
              <a:latin typeface="+mn-lt"/>
            </a:endParaRPr>
          </a:p>
        </p:txBody>
      </p:sp>
      <p:grpSp>
        <p:nvGrpSpPr>
          <p:cNvPr id="11" name="Group 10">
            <a:extLst>
              <a:ext uri="{FF2B5EF4-FFF2-40B4-BE49-F238E27FC236}">
                <a16:creationId xmlns:a16="http://schemas.microsoft.com/office/drawing/2014/main" id="{142BD03F-3F5E-4CE0-A408-EE53EB7523BD}"/>
              </a:ext>
            </a:extLst>
          </p:cNvPr>
          <p:cNvGrpSpPr/>
          <p:nvPr/>
        </p:nvGrpSpPr>
        <p:grpSpPr>
          <a:xfrm>
            <a:off x="1942520" y="2386283"/>
            <a:ext cx="4153480" cy="2553056"/>
            <a:chOff x="1942520" y="2386283"/>
            <a:chExt cx="4153480" cy="2553056"/>
          </a:xfrm>
        </p:grpSpPr>
        <p:pic>
          <p:nvPicPr>
            <p:cNvPr id="9" name="Picture 8">
              <a:extLst>
                <a:ext uri="{FF2B5EF4-FFF2-40B4-BE49-F238E27FC236}">
                  <a16:creationId xmlns:a16="http://schemas.microsoft.com/office/drawing/2014/main" id="{E6DC016E-2DF1-41CB-9822-DDF181CAE619}"/>
                </a:ext>
              </a:extLst>
            </p:cNvPr>
            <p:cNvPicPr>
              <a:picLocks noChangeAspect="1"/>
            </p:cNvPicPr>
            <p:nvPr/>
          </p:nvPicPr>
          <p:blipFill>
            <a:blip r:embed="rId3"/>
            <a:stretch>
              <a:fillRect/>
            </a:stretch>
          </p:blipFill>
          <p:spPr>
            <a:xfrm>
              <a:off x="1942520" y="2386283"/>
              <a:ext cx="4153480" cy="2553056"/>
            </a:xfrm>
            <a:prstGeom prst="rect">
              <a:avLst/>
            </a:prstGeom>
          </p:spPr>
        </p:pic>
        <p:sp>
          <p:nvSpPr>
            <p:cNvPr id="10" name="TextBox 9">
              <a:extLst>
                <a:ext uri="{FF2B5EF4-FFF2-40B4-BE49-F238E27FC236}">
                  <a16:creationId xmlns:a16="http://schemas.microsoft.com/office/drawing/2014/main" id="{E8D31D49-756B-4BC9-8E8F-FFC12BF9F1BB}"/>
                </a:ext>
              </a:extLst>
            </p:cNvPr>
            <p:cNvSpPr txBox="1"/>
            <p:nvPr/>
          </p:nvSpPr>
          <p:spPr>
            <a:xfrm>
              <a:off x="2343150" y="4042064"/>
              <a:ext cx="3363191" cy="646331"/>
            </a:xfrm>
            <a:prstGeom prst="rect">
              <a:avLst/>
            </a:prstGeom>
            <a:noFill/>
          </p:spPr>
          <p:txBody>
            <a:bodyPr wrap="square" rtlCol="0">
              <a:spAutoFit/>
            </a:bodyPr>
            <a:lstStyle/>
            <a:p>
              <a:r>
                <a:rPr lang="en-US" dirty="0"/>
                <a:t>Now Co2_2 only has a moment along Y</a:t>
              </a:r>
            </a:p>
          </p:txBody>
        </p:sp>
      </p:grpSp>
    </p:spTree>
    <p:extLst>
      <p:ext uri="{BB962C8B-B14F-4D97-AF65-F5344CB8AC3E}">
        <p14:creationId xmlns:p14="http://schemas.microsoft.com/office/powerpoint/2010/main" val="37113037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C593F-EC87-4C80-9D6C-64F8D7D3E8BE}"/>
              </a:ext>
            </a:extLst>
          </p:cNvPr>
          <p:cNvSpPr>
            <a:spLocks noGrp="1"/>
          </p:cNvSpPr>
          <p:nvPr>
            <p:ph type="title"/>
          </p:nvPr>
        </p:nvSpPr>
        <p:spPr/>
        <p:txBody>
          <a:bodyPr/>
          <a:lstStyle/>
          <a:p>
            <a:r>
              <a:rPr lang="en-US" dirty="0"/>
              <a:t>Trying MSG 2 C2/</a:t>
            </a:r>
            <a:r>
              <a:rPr lang="en-US" cap="none" dirty="0"/>
              <a:t>c’</a:t>
            </a:r>
            <a:endParaRPr lang="en-US" dirty="0"/>
          </a:p>
        </p:txBody>
      </p:sp>
      <p:pic>
        <p:nvPicPr>
          <p:cNvPr id="5" name="Picture 4">
            <a:extLst>
              <a:ext uri="{FF2B5EF4-FFF2-40B4-BE49-F238E27FC236}">
                <a16:creationId xmlns:a16="http://schemas.microsoft.com/office/drawing/2014/main" id="{30D95643-7FC6-46E8-B40B-BBB841CED734}"/>
              </a:ext>
            </a:extLst>
          </p:cNvPr>
          <p:cNvPicPr>
            <a:picLocks noChangeAspect="1"/>
          </p:cNvPicPr>
          <p:nvPr/>
        </p:nvPicPr>
        <p:blipFill>
          <a:blip r:embed="rId2"/>
          <a:stretch>
            <a:fillRect/>
          </a:stretch>
        </p:blipFill>
        <p:spPr>
          <a:xfrm>
            <a:off x="1132608" y="1471310"/>
            <a:ext cx="10446327" cy="4226872"/>
          </a:xfrm>
          <a:prstGeom prst="rect">
            <a:avLst/>
          </a:prstGeom>
        </p:spPr>
      </p:pic>
      <p:sp>
        <p:nvSpPr>
          <p:cNvPr id="6" name="TextBox 5">
            <a:extLst>
              <a:ext uri="{FF2B5EF4-FFF2-40B4-BE49-F238E27FC236}">
                <a16:creationId xmlns:a16="http://schemas.microsoft.com/office/drawing/2014/main" id="{6E64AFAC-5DA7-44CF-8FEA-E3F686AC7E01}"/>
              </a:ext>
            </a:extLst>
          </p:cNvPr>
          <p:cNvSpPr txBox="1"/>
          <p:nvPr/>
        </p:nvSpPr>
        <p:spPr>
          <a:xfrm>
            <a:off x="2343150" y="5940611"/>
            <a:ext cx="8467725" cy="840230"/>
          </a:xfrm>
          <a:prstGeom prst="rect">
            <a:avLst/>
          </a:prstGeom>
          <a:noFill/>
        </p:spPr>
        <p:txBody>
          <a:bodyPr wrap="square">
            <a:spAutoFit/>
          </a:bodyPr>
          <a:lstStyle/>
          <a:p>
            <a:pPr algn="ctr">
              <a:lnSpc>
                <a:spcPct val="90000"/>
              </a:lnSpc>
            </a:pPr>
            <a:r>
              <a:rPr lang="en-US" dirty="0">
                <a:latin typeface="+mn-lt"/>
              </a:rPr>
              <a:t>As before, give the moments some nominal non-zero value and flag them to refine. </a:t>
            </a:r>
          </a:p>
          <a:p>
            <a:pPr algn="ctr">
              <a:lnSpc>
                <a:spcPct val="90000"/>
              </a:lnSpc>
            </a:pPr>
            <a:r>
              <a:rPr lang="en-US" dirty="0"/>
              <a:t>Run a refinement</a:t>
            </a:r>
            <a:endParaRPr lang="en-US" dirty="0">
              <a:latin typeface="+mn-lt"/>
            </a:endParaRPr>
          </a:p>
        </p:txBody>
      </p:sp>
    </p:spTree>
    <p:extLst>
      <p:ext uri="{BB962C8B-B14F-4D97-AF65-F5344CB8AC3E}">
        <p14:creationId xmlns:p14="http://schemas.microsoft.com/office/powerpoint/2010/main" val="38896935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85207-E317-4B0D-9FFE-19282C885C0A}"/>
              </a:ext>
            </a:extLst>
          </p:cNvPr>
          <p:cNvSpPr>
            <a:spLocks noGrp="1"/>
          </p:cNvSpPr>
          <p:nvPr>
            <p:ph type="title"/>
          </p:nvPr>
        </p:nvSpPr>
        <p:spPr/>
        <p:txBody>
          <a:bodyPr/>
          <a:lstStyle/>
          <a:p>
            <a:r>
              <a:rPr lang="en-US" dirty="0"/>
              <a:t>Trying MSG 2 C2/</a:t>
            </a:r>
            <a:r>
              <a:rPr lang="en-US" cap="none" dirty="0"/>
              <a:t>c’</a:t>
            </a:r>
            <a:endParaRPr lang="en-US" dirty="0"/>
          </a:p>
        </p:txBody>
      </p:sp>
      <p:pic>
        <p:nvPicPr>
          <p:cNvPr id="5" name="Picture 4">
            <a:extLst>
              <a:ext uri="{FF2B5EF4-FFF2-40B4-BE49-F238E27FC236}">
                <a16:creationId xmlns:a16="http://schemas.microsoft.com/office/drawing/2014/main" id="{6B10C60F-2BBA-40D8-848D-BF7C9ADD4FD5}"/>
              </a:ext>
            </a:extLst>
          </p:cNvPr>
          <p:cNvPicPr>
            <a:picLocks noChangeAspect="1"/>
          </p:cNvPicPr>
          <p:nvPr/>
        </p:nvPicPr>
        <p:blipFill>
          <a:blip r:embed="rId2"/>
          <a:stretch>
            <a:fillRect/>
          </a:stretch>
        </p:blipFill>
        <p:spPr>
          <a:xfrm>
            <a:off x="6431973" y="1325563"/>
            <a:ext cx="5595169" cy="4957123"/>
          </a:xfrm>
          <a:prstGeom prst="rect">
            <a:avLst/>
          </a:prstGeom>
        </p:spPr>
      </p:pic>
      <p:sp>
        <p:nvSpPr>
          <p:cNvPr id="6" name="TextBox 5">
            <a:extLst>
              <a:ext uri="{FF2B5EF4-FFF2-40B4-BE49-F238E27FC236}">
                <a16:creationId xmlns:a16="http://schemas.microsoft.com/office/drawing/2014/main" id="{63C74068-C269-476A-8D4A-8DD89726561C}"/>
              </a:ext>
            </a:extLst>
          </p:cNvPr>
          <p:cNvSpPr txBox="1"/>
          <p:nvPr/>
        </p:nvSpPr>
        <p:spPr>
          <a:xfrm>
            <a:off x="350164" y="3009749"/>
            <a:ext cx="5953125" cy="1089529"/>
          </a:xfrm>
          <a:prstGeom prst="rect">
            <a:avLst/>
          </a:prstGeom>
          <a:noFill/>
        </p:spPr>
        <p:txBody>
          <a:bodyPr wrap="square">
            <a:spAutoFit/>
          </a:bodyPr>
          <a:lstStyle/>
          <a:p>
            <a:pPr algn="ctr">
              <a:lnSpc>
                <a:spcPct val="90000"/>
              </a:lnSpc>
            </a:pPr>
            <a:r>
              <a:rPr lang="en-US" dirty="0">
                <a:latin typeface="+mn-lt"/>
              </a:rPr>
              <a:t>This fit also doesn’t look great. </a:t>
            </a:r>
          </a:p>
          <a:p>
            <a:pPr algn="ctr">
              <a:lnSpc>
                <a:spcPct val="90000"/>
              </a:lnSpc>
            </a:pPr>
            <a:r>
              <a:rPr lang="en-US" dirty="0"/>
              <a:t>We’re still missing the 10 Å peak</a:t>
            </a:r>
          </a:p>
          <a:p>
            <a:pPr algn="ctr">
              <a:lnSpc>
                <a:spcPct val="90000"/>
              </a:lnSpc>
            </a:pPr>
            <a:endParaRPr lang="en-US" dirty="0">
              <a:latin typeface="+mn-lt"/>
            </a:endParaRPr>
          </a:p>
          <a:p>
            <a:pPr algn="ctr">
              <a:lnSpc>
                <a:spcPct val="90000"/>
              </a:lnSpc>
            </a:pPr>
            <a:r>
              <a:rPr lang="en-US" dirty="0"/>
              <a:t>Let’s try the third choice</a:t>
            </a:r>
            <a:endParaRPr lang="en-US" dirty="0">
              <a:latin typeface="+mn-lt"/>
            </a:endParaRPr>
          </a:p>
        </p:txBody>
      </p:sp>
    </p:spTree>
    <p:extLst>
      <p:ext uri="{BB962C8B-B14F-4D97-AF65-F5344CB8AC3E}">
        <p14:creationId xmlns:p14="http://schemas.microsoft.com/office/powerpoint/2010/main" val="34606417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C2EE5-55F6-4715-981B-94DE51594613}"/>
              </a:ext>
            </a:extLst>
          </p:cNvPr>
          <p:cNvSpPr>
            <a:spLocks noGrp="1"/>
          </p:cNvSpPr>
          <p:nvPr>
            <p:ph type="title"/>
          </p:nvPr>
        </p:nvSpPr>
        <p:spPr/>
        <p:txBody>
          <a:bodyPr/>
          <a:lstStyle/>
          <a:p>
            <a:r>
              <a:rPr lang="en-US" dirty="0"/>
              <a:t>Magnetic structure 3: C2/</a:t>
            </a:r>
            <a:r>
              <a:rPr lang="en-US" cap="none" dirty="0"/>
              <a:t>c’</a:t>
            </a:r>
            <a:endParaRPr lang="en-US" dirty="0"/>
          </a:p>
        </p:txBody>
      </p:sp>
    </p:spTree>
    <p:extLst>
      <p:ext uri="{BB962C8B-B14F-4D97-AF65-F5344CB8AC3E}">
        <p14:creationId xmlns:p14="http://schemas.microsoft.com/office/powerpoint/2010/main" val="5130340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5CBE3-2296-4750-ACF6-9E2354C8F224}"/>
              </a:ext>
            </a:extLst>
          </p:cNvPr>
          <p:cNvSpPr>
            <a:spLocks noGrp="1"/>
          </p:cNvSpPr>
          <p:nvPr>
            <p:ph type="title"/>
          </p:nvPr>
        </p:nvSpPr>
        <p:spPr/>
        <p:txBody>
          <a:bodyPr/>
          <a:lstStyle/>
          <a:p>
            <a:r>
              <a:rPr lang="en-US" dirty="0"/>
              <a:t>Trying MSG 2 C2’/</a:t>
            </a:r>
            <a:r>
              <a:rPr lang="en-US" cap="none" dirty="0"/>
              <a:t>c</a:t>
            </a:r>
            <a:endParaRPr lang="en-US" dirty="0"/>
          </a:p>
        </p:txBody>
      </p:sp>
      <p:pic>
        <p:nvPicPr>
          <p:cNvPr id="5" name="Picture 4">
            <a:extLst>
              <a:ext uri="{FF2B5EF4-FFF2-40B4-BE49-F238E27FC236}">
                <a16:creationId xmlns:a16="http://schemas.microsoft.com/office/drawing/2014/main" id="{75556BAB-9B61-4810-B442-6831E657160D}"/>
              </a:ext>
            </a:extLst>
          </p:cNvPr>
          <p:cNvPicPr>
            <a:picLocks noChangeAspect="1"/>
          </p:cNvPicPr>
          <p:nvPr/>
        </p:nvPicPr>
        <p:blipFill>
          <a:blip r:embed="rId2"/>
          <a:stretch>
            <a:fillRect/>
          </a:stretch>
        </p:blipFill>
        <p:spPr>
          <a:xfrm>
            <a:off x="2470439" y="1493488"/>
            <a:ext cx="6558593" cy="4879206"/>
          </a:xfrm>
          <a:prstGeom prst="rect">
            <a:avLst/>
          </a:prstGeom>
        </p:spPr>
      </p:pic>
      <p:sp>
        <p:nvSpPr>
          <p:cNvPr id="7" name="Oval 6">
            <a:extLst>
              <a:ext uri="{FF2B5EF4-FFF2-40B4-BE49-F238E27FC236}">
                <a16:creationId xmlns:a16="http://schemas.microsoft.com/office/drawing/2014/main" id="{28414F36-0BBD-46E5-B152-4271DF3EF035}"/>
              </a:ext>
            </a:extLst>
          </p:cNvPr>
          <p:cNvSpPr/>
          <p:nvPr/>
        </p:nvSpPr>
        <p:spPr>
          <a:xfrm>
            <a:off x="4556414" y="1686241"/>
            <a:ext cx="533400"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8" name="Straight Arrow Connector 7">
            <a:extLst>
              <a:ext uri="{FF2B5EF4-FFF2-40B4-BE49-F238E27FC236}">
                <a16:creationId xmlns:a16="http://schemas.microsoft.com/office/drawing/2014/main" id="{89322595-C12F-4842-8F45-B9FCB30D5AAF}"/>
              </a:ext>
            </a:extLst>
          </p:cNvPr>
          <p:cNvCxnSpPr>
            <a:cxnSpLocks/>
            <a:stCxn id="7" idx="4"/>
            <a:endCxn id="9" idx="1"/>
          </p:cNvCxnSpPr>
          <p:nvPr/>
        </p:nvCxnSpPr>
        <p:spPr>
          <a:xfrm>
            <a:off x="4823114" y="1971675"/>
            <a:ext cx="42969" cy="1700876"/>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0C30E09B-8609-4408-8146-589EB97CD3A4}"/>
              </a:ext>
            </a:extLst>
          </p:cNvPr>
          <p:cNvSpPr/>
          <p:nvPr/>
        </p:nvSpPr>
        <p:spPr>
          <a:xfrm>
            <a:off x="4556414" y="3630750"/>
            <a:ext cx="2114550"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nvGrpSpPr>
          <p:cNvPr id="15" name="Group 14">
            <a:extLst>
              <a:ext uri="{FF2B5EF4-FFF2-40B4-BE49-F238E27FC236}">
                <a16:creationId xmlns:a16="http://schemas.microsoft.com/office/drawing/2014/main" id="{EA16CC9E-1D0B-48CE-A7E8-6C0533606813}"/>
              </a:ext>
            </a:extLst>
          </p:cNvPr>
          <p:cNvGrpSpPr/>
          <p:nvPr/>
        </p:nvGrpSpPr>
        <p:grpSpPr>
          <a:xfrm>
            <a:off x="2778195" y="1325563"/>
            <a:ext cx="5124381" cy="3113062"/>
            <a:chOff x="1822231" y="1325563"/>
            <a:chExt cx="5124381" cy="3113062"/>
          </a:xfrm>
        </p:grpSpPr>
        <p:pic>
          <p:nvPicPr>
            <p:cNvPr id="13" name="Picture 12">
              <a:extLst>
                <a:ext uri="{FF2B5EF4-FFF2-40B4-BE49-F238E27FC236}">
                  <a16:creationId xmlns:a16="http://schemas.microsoft.com/office/drawing/2014/main" id="{210C4489-D350-4E38-A768-ECB246B7A72B}"/>
                </a:ext>
              </a:extLst>
            </p:cNvPr>
            <p:cNvPicPr>
              <a:picLocks noChangeAspect="1"/>
            </p:cNvPicPr>
            <p:nvPr/>
          </p:nvPicPr>
          <p:blipFill>
            <a:blip r:embed="rId3"/>
            <a:stretch>
              <a:fillRect/>
            </a:stretch>
          </p:blipFill>
          <p:spPr>
            <a:xfrm>
              <a:off x="1882077" y="1325563"/>
              <a:ext cx="5064535" cy="3113062"/>
            </a:xfrm>
            <a:prstGeom prst="rect">
              <a:avLst/>
            </a:prstGeom>
          </p:spPr>
        </p:pic>
        <p:sp>
          <p:nvSpPr>
            <p:cNvPr id="14" name="TextBox 13">
              <a:extLst>
                <a:ext uri="{FF2B5EF4-FFF2-40B4-BE49-F238E27FC236}">
                  <a16:creationId xmlns:a16="http://schemas.microsoft.com/office/drawing/2014/main" id="{08BF42F6-BDB3-4044-A3A7-3F7A463EC5FF}"/>
                </a:ext>
              </a:extLst>
            </p:cNvPr>
            <p:cNvSpPr txBox="1"/>
            <p:nvPr/>
          </p:nvSpPr>
          <p:spPr>
            <a:xfrm>
              <a:off x="1822231" y="3035518"/>
              <a:ext cx="5064534" cy="923330"/>
            </a:xfrm>
            <a:prstGeom prst="rect">
              <a:avLst/>
            </a:prstGeom>
            <a:noFill/>
          </p:spPr>
          <p:txBody>
            <a:bodyPr wrap="square" rtlCol="0">
              <a:spAutoFit/>
            </a:bodyPr>
            <a:lstStyle/>
            <a:p>
              <a:pPr algn="ctr"/>
              <a:r>
                <a:rPr lang="en-US" dirty="0"/>
                <a:t>Now we still have Co2_2 with x and z components but the symmetry element (2’(y)) is primed. </a:t>
              </a:r>
            </a:p>
          </p:txBody>
        </p:sp>
      </p:grpSp>
    </p:spTree>
    <p:extLst>
      <p:ext uri="{BB962C8B-B14F-4D97-AF65-F5344CB8AC3E}">
        <p14:creationId xmlns:p14="http://schemas.microsoft.com/office/powerpoint/2010/main" val="36685234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9ED71-BCA6-4FEF-82CB-F5A377BDC6BB}"/>
              </a:ext>
            </a:extLst>
          </p:cNvPr>
          <p:cNvSpPr>
            <a:spLocks noGrp="1"/>
          </p:cNvSpPr>
          <p:nvPr>
            <p:ph type="title"/>
          </p:nvPr>
        </p:nvSpPr>
        <p:spPr/>
        <p:txBody>
          <a:bodyPr/>
          <a:lstStyle/>
          <a:p>
            <a:r>
              <a:rPr lang="en-US" dirty="0"/>
              <a:t>Fitting the structure</a:t>
            </a:r>
          </a:p>
        </p:txBody>
      </p:sp>
      <p:pic>
        <p:nvPicPr>
          <p:cNvPr id="5" name="Picture 4">
            <a:extLst>
              <a:ext uri="{FF2B5EF4-FFF2-40B4-BE49-F238E27FC236}">
                <a16:creationId xmlns:a16="http://schemas.microsoft.com/office/drawing/2014/main" id="{57F2DD32-9290-4459-9352-3CA03CEC8897}"/>
              </a:ext>
            </a:extLst>
          </p:cNvPr>
          <p:cNvPicPr>
            <a:picLocks noChangeAspect="1"/>
          </p:cNvPicPr>
          <p:nvPr/>
        </p:nvPicPr>
        <p:blipFill>
          <a:blip r:embed="rId2"/>
          <a:stretch>
            <a:fillRect/>
          </a:stretch>
        </p:blipFill>
        <p:spPr>
          <a:xfrm>
            <a:off x="835025" y="1325563"/>
            <a:ext cx="10725150" cy="4355761"/>
          </a:xfrm>
          <a:prstGeom prst="rect">
            <a:avLst/>
          </a:prstGeom>
        </p:spPr>
      </p:pic>
      <p:sp>
        <p:nvSpPr>
          <p:cNvPr id="6" name="TextBox 5">
            <a:extLst>
              <a:ext uri="{FF2B5EF4-FFF2-40B4-BE49-F238E27FC236}">
                <a16:creationId xmlns:a16="http://schemas.microsoft.com/office/drawing/2014/main" id="{737CC2DF-31FF-4CE8-9BD4-CDA784A0CF92}"/>
              </a:ext>
            </a:extLst>
          </p:cNvPr>
          <p:cNvSpPr txBox="1"/>
          <p:nvPr/>
        </p:nvSpPr>
        <p:spPr>
          <a:xfrm>
            <a:off x="2332759" y="5957734"/>
            <a:ext cx="8467725" cy="341632"/>
          </a:xfrm>
          <a:prstGeom prst="rect">
            <a:avLst/>
          </a:prstGeom>
          <a:noFill/>
        </p:spPr>
        <p:txBody>
          <a:bodyPr wrap="square">
            <a:spAutoFit/>
          </a:bodyPr>
          <a:lstStyle/>
          <a:p>
            <a:pPr algn="ctr">
              <a:lnSpc>
                <a:spcPct val="90000"/>
              </a:lnSpc>
            </a:pPr>
            <a:r>
              <a:rPr lang="en-US" dirty="0"/>
              <a:t>Giving non-zero moments and flagging to refine</a:t>
            </a:r>
            <a:endParaRPr lang="en-US" dirty="0">
              <a:latin typeface="+mn-lt"/>
            </a:endParaRPr>
          </a:p>
        </p:txBody>
      </p:sp>
      <p:pic>
        <p:nvPicPr>
          <p:cNvPr id="8" name="Picture 7">
            <a:extLst>
              <a:ext uri="{FF2B5EF4-FFF2-40B4-BE49-F238E27FC236}">
                <a16:creationId xmlns:a16="http://schemas.microsoft.com/office/drawing/2014/main" id="{A0AC3958-9813-4885-AD7E-9B467C83F13A}"/>
              </a:ext>
            </a:extLst>
          </p:cNvPr>
          <p:cNvPicPr>
            <a:picLocks noChangeAspect="1"/>
          </p:cNvPicPr>
          <p:nvPr/>
        </p:nvPicPr>
        <p:blipFill>
          <a:blip r:embed="rId3"/>
          <a:stretch>
            <a:fillRect/>
          </a:stretch>
        </p:blipFill>
        <p:spPr>
          <a:xfrm>
            <a:off x="751032" y="1300636"/>
            <a:ext cx="10893136" cy="4451225"/>
          </a:xfrm>
          <a:prstGeom prst="rect">
            <a:avLst/>
          </a:prstGeom>
        </p:spPr>
      </p:pic>
    </p:spTree>
    <p:extLst>
      <p:ext uri="{BB962C8B-B14F-4D97-AF65-F5344CB8AC3E}">
        <p14:creationId xmlns:p14="http://schemas.microsoft.com/office/powerpoint/2010/main" val="15226354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DD483-FB92-4D26-985E-562DA8A7821D}"/>
              </a:ext>
            </a:extLst>
          </p:cNvPr>
          <p:cNvSpPr>
            <a:spLocks noGrp="1"/>
          </p:cNvSpPr>
          <p:nvPr>
            <p:ph type="title"/>
          </p:nvPr>
        </p:nvSpPr>
        <p:spPr/>
        <p:txBody>
          <a:bodyPr/>
          <a:lstStyle/>
          <a:p>
            <a:r>
              <a:rPr lang="en-US" dirty="0"/>
              <a:t>Running a refinement</a:t>
            </a:r>
          </a:p>
        </p:txBody>
      </p:sp>
      <p:pic>
        <p:nvPicPr>
          <p:cNvPr id="5" name="Picture 4">
            <a:extLst>
              <a:ext uri="{FF2B5EF4-FFF2-40B4-BE49-F238E27FC236}">
                <a16:creationId xmlns:a16="http://schemas.microsoft.com/office/drawing/2014/main" id="{D4F0300D-28CC-43E6-94C6-67C71FC4CFBE}"/>
              </a:ext>
            </a:extLst>
          </p:cNvPr>
          <p:cNvPicPr>
            <a:picLocks noChangeAspect="1"/>
          </p:cNvPicPr>
          <p:nvPr/>
        </p:nvPicPr>
        <p:blipFill>
          <a:blip r:embed="rId2"/>
          <a:stretch>
            <a:fillRect/>
          </a:stretch>
        </p:blipFill>
        <p:spPr>
          <a:xfrm>
            <a:off x="1015999" y="1524516"/>
            <a:ext cx="10446327" cy="4273769"/>
          </a:xfrm>
          <a:prstGeom prst="rect">
            <a:avLst/>
          </a:prstGeom>
        </p:spPr>
      </p:pic>
    </p:spTree>
    <p:extLst>
      <p:ext uri="{BB962C8B-B14F-4D97-AF65-F5344CB8AC3E}">
        <p14:creationId xmlns:p14="http://schemas.microsoft.com/office/powerpoint/2010/main" val="31426037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42954-7878-4858-B61E-5CCA1B5D51E1}"/>
              </a:ext>
            </a:extLst>
          </p:cNvPr>
          <p:cNvSpPr>
            <a:spLocks noGrp="1"/>
          </p:cNvSpPr>
          <p:nvPr>
            <p:ph type="title"/>
          </p:nvPr>
        </p:nvSpPr>
        <p:spPr/>
        <p:txBody>
          <a:bodyPr/>
          <a:lstStyle/>
          <a:p>
            <a:r>
              <a:rPr lang="en-US" dirty="0"/>
              <a:t>Loading your data</a:t>
            </a:r>
          </a:p>
        </p:txBody>
      </p:sp>
      <p:pic>
        <p:nvPicPr>
          <p:cNvPr id="10" name="Picture 9">
            <a:extLst>
              <a:ext uri="{FF2B5EF4-FFF2-40B4-BE49-F238E27FC236}">
                <a16:creationId xmlns:a16="http://schemas.microsoft.com/office/drawing/2014/main" id="{F3E02C80-13EE-441E-8CEC-AA86470CDB3A}"/>
              </a:ext>
            </a:extLst>
          </p:cNvPr>
          <p:cNvPicPr>
            <a:picLocks noChangeAspect="1"/>
          </p:cNvPicPr>
          <p:nvPr/>
        </p:nvPicPr>
        <p:blipFill rotWithShape="1">
          <a:blip r:embed="rId2">
            <a:extLst>
              <a:ext uri="{28A0092B-C50C-407E-A947-70E740481C1C}">
                <a14:useLocalDpi xmlns:a14="http://schemas.microsoft.com/office/drawing/2010/main" val="0"/>
              </a:ext>
            </a:extLst>
          </a:blip>
          <a:srcRect t="-73" b="201"/>
          <a:stretch/>
        </p:blipFill>
        <p:spPr>
          <a:xfrm>
            <a:off x="3286125" y="1147486"/>
            <a:ext cx="6960408" cy="5226644"/>
          </a:xfrm>
          <a:prstGeom prst="rect">
            <a:avLst/>
          </a:prstGeom>
          <a:ln>
            <a:solidFill>
              <a:schemeClr val="tx1"/>
            </a:solidFill>
          </a:ln>
        </p:spPr>
      </p:pic>
      <p:sp>
        <p:nvSpPr>
          <p:cNvPr id="11" name="Oval 10">
            <a:extLst>
              <a:ext uri="{FF2B5EF4-FFF2-40B4-BE49-F238E27FC236}">
                <a16:creationId xmlns:a16="http://schemas.microsoft.com/office/drawing/2014/main" id="{B544BBA8-0149-4E2D-8EC5-7CB374639972}"/>
              </a:ext>
            </a:extLst>
          </p:cNvPr>
          <p:cNvSpPr/>
          <p:nvPr/>
        </p:nvSpPr>
        <p:spPr>
          <a:xfrm>
            <a:off x="4037522" y="1264547"/>
            <a:ext cx="802257"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3" name="Straight Arrow Connector 12">
            <a:extLst>
              <a:ext uri="{FF2B5EF4-FFF2-40B4-BE49-F238E27FC236}">
                <a16:creationId xmlns:a16="http://schemas.microsoft.com/office/drawing/2014/main" id="{E69C39F9-E9F8-4BBC-8CA5-2F3546954739}"/>
              </a:ext>
            </a:extLst>
          </p:cNvPr>
          <p:cNvCxnSpPr>
            <a:cxnSpLocks/>
            <a:stCxn id="11" idx="4"/>
          </p:cNvCxnSpPr>
          <p:nvPr/>
        </p:nvCxnSpPr>
        <p:spPr>
          <a:xfrm>
            <a:off x="4438651" y="1581150"/>
            <a:ext cx="171449" cy="216390"/>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0CAEE497-74BA-4021-BA62-35D7573841A5}"/>
              </a:ext>
            </a:extLst>
          </p:cNvPr>
          <p:cNvSpPr/>
          <p:nvPr/>
        </p:nvSpPr>
        <p:spPr>
          <a:xfrm>
            <a:off x="4227668" y="1814606"/>
            <a:ext cx="1455105" cy="31660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5" name="Straight Arrow Connector 14">
            <a:extLst>
              <a:ext uri="{FF2B5EF4-FFF2-40B4-BE49-F238E27FC236}">
                <a16:creationId xmlns:a16="http://schemas.microsoft.com/office/drawing/2014/main" id="{9E7CA300-DF9A-4935-9E02-1588A8502ECA}"/>
              </a:ext>
            </a:extLst>
          </p:cNvPr>
          <p:cNvCxnSpPr>
            <a:cxnSpLocks/>
            <a:stCxn id="14" idx="4"/>
            <a:endCxn id="20" idx="2"/>
          </p:cNvCxnSpPr>
          <p:nvPr/>
        </p:nvCxnSpPr>
        <p:spPr>
          <a:xfrm>
            <a:off x="4955221" y="2131210"/>
            <a:ext cx="1052724" cy="1297790"/>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5AA67524-B0FB-4187-A74D-781A0BDB238D}"/>
              </a:ext>
            </a:extLst>
          </p:cNvPr>
          <p:cNvSpPr/>
          <p:nvPr/>
        </p:nvSpPr>
        <p:spPr>
          <a:xfrm>
            <a:off x="6007945" y="3209026"/>
            <a:ext cx="3123655" cy="43994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pic>
        <p:nvPicPr>
          <p:cNvPr id="17" name="Picture 16">
            <a:extLst>
              <a:ext uri="{FF2B5EF4-FFF2-40B4-BE49-F238E27FC236}">
                <a16:creationId xmlns:a16="http://schemas.microsoft.com/office/drawing/2014/main" id="{9EC9DE96-62F3-4038-A697-A2AE706DF9D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641490" y="1581150"/>
            <a:ext cx="7314318" cy="4037177"/>
          </a:xfrm>
          <a:prstGeom prst="rect">
            <a:avLst/>
          </a:prstGeom>
          <a:ln>
            <a:solidFill>
              <a:schemeClr val="tx1"/>
            </a:solidFill>
          </a:ln>
        </p:spPr>
      </p:pic>
      <p:sp>
        <p:nvSpPr>
          <p:cNvPr id="16" name="TextBox 15">
            <a:extLst>
              <a:ext uri="{FF2B5EF4-FFF2-40B4-BE49-F238E27FC236}">
                <a16:creationId xmlns:a16="http://schemas.microsoft.com/office/drawing/2014/main" id="{D1DD1B19-3A73-4AD9-949E-E3EF56D2D1E1}"/>
              </a:ext>
            </a:extLst>
          </p:cNvPr>
          <p:cNvSpPr txBox="1"/>
          <p:nvPr/>
        </p:nvSpPr>
        <p:spPr>
          <a:xfrm>
            <a:off x="9159985" y="2929811"/>
            <a:ext cx="466725" cy="830997"/>
          </a:xfrm>
          <a:prstGeom prst="rect">
            <a:avLst/>
          </a:prstGeom>
          <a:noFill/>
        </p:spPr>
        <p:txBody>
          <a:bodyPr wrap="square" rtlCol="0">
            <a:spAutoFit/>
          </a:bodyPr>
          <a:lstStyle/>
          <a:p>
            <a:r>
              <a:rPr lang="en-US" sz="4800" dirty="0">
                <a:solidFill>
                  <a:srgbClr val="FF0000"/>
                </a:solidFill>
              </a:rPr>
              <a:t>?</a:t>
            </a:r>
          </a:p>
        </p:txBody>
      </p:sp>
      <p:pic>
        <p:nvPicPr>
          <p:cNvPr id="19" name="Picture 18">
            <a:extLst>
              <a:ext uri="{FF2B5EF4-FFF2-40B4-BE49-F238E27FC236}">
                <a16:creationId xmlns:a16="http://schemas.microsoft.com/office/drawing/2014/main" id="{61350DAA-F66D-4624-A797-68538662D3F0}"/>
              </a:ext>
            </a:extLst>
          </p:cNvPr>
          <p:cNvPicPr>
            <a:picLocks noChangeAspect="1"/>
          </p:cNvPicPr>
          <p:nvPr/>
        </p:nvPicPr>
        <p:blipFill>
          <a:blip r:embed="rId4"/>
          <a:stretch>
            <a:fillRect/>
          </a:stretch>
        </p:blipFill>
        <p:spPr>
          <a:xfrm>
            <a:off x="674299" y="1868561"/>
            <a:ext cx="5715988" cy="3914775"/>
          </a:xfrm>
          <a:prstGeom prst="rect">
            <a:avLst/>
          </a:prstGeom>
        </p:spPr>
      </p:pic>
      <p:sp>
        <p:nvSpPr>
          <p:cNvPr id="21" name="Oval 20">
            <a:extLst>
              <a:ext uri="{FF2B5EF4-FFF2-40B4-BE49-F238E27FC236}">
                <a16:creationId xmlns:a16="http://schemas.microsoft.com/office/drawing/2014/main" id="{44CC7242-0C92-4E9D-8C52-279554DE90CD}"/>
              </a:ext>
            </a:extLst>
          </p:cNvPr>
          <p:cNvSpPr/>
          <p:nvPr/>
        </p:nvSpPr>
        <p:spPr>
          <a:xfrm>
            <a:off x="5342510" y="2978873"/>
            <a:ext cx="802257" cy="945546"/>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22" name="Oval 21">
            <a:extLst>
              <a:ext uri="{FF2B5EF4-FFF2-40B4-BE49-F238E27FC236}">
                <a16:creationId xmlns:a16="http://schemas.microsoft.com/office/drawing/2014/main" id="{5EFA8448-A7E1-43F4-B58F-475A15B00082}"/>
              </a:ext>
            </a:extLst>
          </p:cNvPr>
          <p:cNvSpPr/>
          <p:nvPr/>
        </p:nvSpPr>
        <p:spPr>
          <a:xfrm>
            <a:off x="582580" y="2956226"/>
            <a:ext cx="802257" cy="945546"/>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23" name="TextBox 22">
            <a:extLst>
              <a:ext uri="{FF2B5EF4-FFF2-40B4-BE49-F238E27FC236}">
                <a16:creationId xmlns:a16="http://schemas.microsoft.com/office/drawing/2014/main" id="{A6023EBA-4C6E-4A8D-84B2-2E87B986EDC9}"/>
              </a:ext>
            </a:extLst>
          </p:cNvPr>
          <p:cNvSpPr txBox="1"/>
          <p:nvPr/>
        </p:nvSpPr>
        <p:spPr>
          <a:xfrm>
            <a:off x="7301523" y="138981"/>
            <a:ext cx="3048000" cy="923330"/>
          </a:xfrm>
          <a:prstGeom prst="rect">
            <a:avLst/>
          </a:prstGeom>
          <a:noFill/>
          <a:ln>
            <a:solidFill>
              <a:schemeClr val="tx1"/>
            </a:solidFill>
          </a:ln>
        </p:spPr>
        <p:txBody>
          <a:bodyPr wrap="square" rtlCol="0">
            <a:spAutoFit/>
          </a:bodyPr>
          <a:lstStyle/>
          <a:p>
            <a:pPr algn="ctr"/>
            <a:r>
              <a:rPr lang="en-US" dirty="0"/>
              <a:t>Lets load the 30, 15, and 8 K data (runs 54503, 54502, and 54500)</a:t>
            </a:r>
          </a:p>
        </p:txBody>
      </p:sp>
    </p:spTree>
    <p:extLst>
      <p:ext uri="{BB962C8B-B14F-4D97-AF65-F5344CB8AC3E}">
        <p14:creationId xmlns:p14="http://schemas.microsoft.com/office/powerpoint/2010/main" val="203020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73E50-571D-4D68-BEC1-3BE86A99D9C7}"/>
              </a:ext>
            </a:extLst>
          </p:cNvPr>
          <p:cNvSpPr>
            <a:spLocks noGrp="1"/>
          </p:cNvSpPr>
          <p:nvPr>
            <p:ph type="title"/>
          </p:nvPr>
        </p:nvSpPr>
        <p:spPr/>
        <p:txBody>
          <a:bodyPr/>
          <a:lstStyle/>
          <a:p>
            <a:r>
              <a:rPr lang="en-US" dirty="0"/>
              <a:t>Refinement results</a:t>
            </a:r>
          </a:p>
        </p:txBody>
      </p:sp>
      <p:pic>
        <p:nvPicPr>
          <p:cNvPr id="5" name="Picture 4">
            <a:extLst>
              <a:ext uri="{FF2B5EF4-FFF2-40B4-BE49-F238E27FC236}">
                <a16:creationId xmlns:a16="http://schemas.microsoft.com/office/drawing/2014/main" id="{ABE663FE-3285-4166-9E67-14267EE2DF18}"/>
              </a:ext>
            </a:extLst>
          </p:cNvPr>
          <p:cNvPicPr>
            <a:picLocks noChangeAspect="1"/>
          </p:cNvPicPr>
          <p:nvPr/>
        </p:nvPicPr>
        <p:blipFill>
          <a:blip r:embed="rId2"/>
          <a:stretch>
            <a:fillRect/>
          </a:stretch>
        </p:blipFill>
        <p:spPr>
          <a:xfrm>
            <a:off x="831272" y="1402300"/>
            <a:ext cx="10789227" cy="4348626"/>
          </a:xfrm>
          <a:prstGeom prst="rect">
            <a:avLst/>
          </a:prstGeom>
        </p:spPr>
      </p:pic>
      <p:pic>
        <p:nvPicPr>
          <p:cNvPr id="7" name="Picture 6">
            <a:extLst>
              <a:ext uri="{FF2B5EF4-FFF2-40B4-BE49-F238E27FC236}">
                <a16:creationId xmlns:a16="http://schemas.microsoft.com/office/drawing/2014/main" id="{6749F629-D2EF-4681-9928-710B6BADEBD0}"/>
              </a:ext>
            </a:extLst>
          </p:cNvPr>
          <p:cNvPicPr>
            <a:picLocks noChangeAspect="1"/>
          </p:cNvPicPr>
          <p:nvPr/>
        </p:nvPicPr>
        <p:blipFill>
          <a:blip r:embed="rId3"/>
          <a:stretch>
            <a:fillRect/>
          </a:stretch>
        </p:blipFill>
        <p:spPr>
          <a:xfrm>
            <a:off x="4073236" y="1325563"/>
            <a:ext cx="5262660" cy="4662532"/>
          </a:xfrm>
          <a:prstGeom prst="rect">
            <a:avLst/>
          </a:prstGeom>
        </p:spPr>
      </p:pic>
      <p:sp>
        <p:nvSpPr>
          <p:cNvPr id="8" name="TextBox 7">
            <a:extLst>
              <a:ext uri="{FF2B5EF4-FFF2-40B4-BE49-F238E27FC236}">
                <a16:creationId xmlns:a16="http://schemas.microsoft.com/office/drawing/2014/main" id="{F533D23C-8A9D-49F7-9D8F-5A9F3CEF33A3}"/>
              </a:ext>
            </a:extLst>
          </p:cNvPr>
          <p:cNvSpPr txBox="1"/>
          <p:nvPr/>
        </p:nvSpPr>
        <p:spPr>
          <a:xfrm>
            <a:off x="2332759" y="5957734"/>
            <a:ext cx="8467725" cy="840230"/>
          </a:xfrm>
          <a:prstGeom prst="rect">
            <a:avLst/>
          </a:prstGeom>
          <a:noFill/>
        </p:spPr>
        <p:txBody>
          <a:bodyPr wrap="square">
            <a:spAutoFit/>
          </a:bodyPr>
          <a:lstStyle/>
          <a:p>
            <a:pPr algn="ctr">
              <a:lnSpc>
                <a:spcPct val="90000"/>
              </a:lnSpc>
            </a:pPr>
            <a:r>
              <a:rPr lang="en-US" dirty="0"/>
              <a:t>Now this looks better! We are fitting all the magnetic peaks. </a:t>
            </a:r>
          </a:p>
          <a:p>
            <a:pPr algn="ctr">
              <a:lnSpc>
                <a:spcPct val="90000"/>
              </a:lnSpc>
            </a:pPr>
            <a:r>
              <a:rPr lang="en-US" dirty="0">
                <a:latin typeface="+mn-lt"/>
              </a:rPr>
              <a:t>We can check on what moments we actually hav</a:t>
            </a:r>
            <a:r>
              <a:rPr lang="en-US" dirty="0"/>
              <a:t>e in the Atoms tab. </a:t>
            </a:r>
          </a:p>
          <a:p>
            <a:pPr algn="ctr">
              <a:lnSpc>
                <a:spcPct val="90000"/>
              </a:lnSpc>
            </a:pPr>
            <a:r>
              <a:rPr lang="en-US" dirty="0">
                <a:latin typeface="+mn-lt"/>
              </a:rPr>
              <a:t>Plot the structure in the plotting window. </a:t>
            </a:r>
          </a:p>
        </p:txBody>
      </p:sp>
    </p:spTree>
    <p:extLst>
      <p:ext uri="{BB962C8B-B14F-4D97-AF65-F5344CB8AC3E}">
        <p14:creationId xmlns:p14="http://schemas.microsoft.com/office/powerpoint/2010/main" val="4986529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D10FC-5438-49CE-9915-6E054D3F5291}"/>
              </a:ext>
            </a:extLst>
          </p:cNvPr>
          <p:cNvSpPr>
            <a:spLocks noGrp="1"/>
          </p:cNvSpPr>
          <p:nvPr>
            <p:ph type="title"/>
          </p:nvPr>
        </p:nvSpPr>
        <p:spPr/>
        <p:txBody>
          <a:bodyPr/>
          <a:lstStyle/>
          <a:p>
            <a:r>
              <a:rPr lang="en-US"/>
              <a:t>Exporting an MCIF</a:t>
            </a:r>
            <a:endParaRPr lang="en-US" dirty="0"/>
          </a:p>
        </p:txBody>
      </p:sp>
      <p:pic>
        <p:nvPicPr>
          <p:cNvPr id="5" name="Picture 4">
            <a:extLst>
              <a:ext uri="{FF2B5EF4-FFF2-40B4-BE49-F238E27FC236}">
                <a16:creationId xmlns:a16="http://schemas.microsoft.com/office/drawing/2014/main" id="{34A72909-E85C-4B1E-B539-3C1B650100ED}"/>
              </a:ext>
            </a:extLst>
          </p:cNvPr>
          <p:cNvPicPr>
            <a:picLocks noChangeAspect="1"/>
          </p:cNvPicPr>
          <p:nvPr/>
        </p:nvPicPr>
        <p:blipFill>
          <a:blip r:embed="rId2"/>
          <a:stretch>
            <a:fillRect/>
          </a:stretch>
        </p:blipFill>
        <p:spPr>
          <a:xfrm>
            <a:off x="771525" y="1405789"/>
            <a:ext cx="10648950" cy="4353383"/>
          </a:xfrm>
          <a:prstGeom prst="rect">
            <a:avLst/>
          </a:prstGeom>
        </p:spPr>
      </p:pic>
      <p:sp>
        <p:nvSpPr>
          <p:cNvPr id="6" name="Oval 5">
            <a:extLst>
              <a:ext uri="{FF2B5EF4-FFF2-40B4-BE49-F238E27FC236}">
                <a16:creationId xmlns:a16="http://schemas.microsoft.com/office/drawing/2014/main" id="{B16614AE-904C-4A76-90F3-F85F8E2B77BE}"/>
              </a:ext>
            </a:extLst>
          </p:cNvPr>
          <p:cNvSpPr/>
          <p:nvPr/>
        </p:nvSpPr>
        <p:spPr>
          <a:xfrm>
            <a:off x="1000125" y="2781616"/>
            <a:ext cx="952500"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7" name="TextBox 6">
            <a:extLst>
              <a:ext uri="{FF2B5EF4-FFF2-40B4-BE49-F238E27FC236}">
                <a16:creationId xmlns:a16="http://schemas.microsoft.com/office/drawing/2014/main" id="{6EE60BB7-BDC6-4DF2-9624-A7AC5D014D7E}"/>
              </a:ext>
            </a:extLst>
          </p:cNvPr>
          <p:cNvSpPr txBox="1"/>
          <p:nvPr/>
        </p:nvSpPr>
        <p:spPr>
          <a:xfrm>
            <a:off x="2266950" y="5866186"/>
            <a:ext cx="8467725" cy="590931"/>
          </a:xfrm>
          <a:prstGeom prst="rect">
            <a:avLst/>
          </a:prstGeom>
          <a:noFill/>
        </p:spPr>
        <p:txBody>
          <a:bodyPr wrap="square">
            <a:spAutoFit/>
          </a:bodyPr>
          <a:lstStyle/>
          <a:p>
            <a:pPr algn="ctr">
              <a:lnSpc>
                <a:spcPct val="90000"/>
              </a:lnSpc>
            </a:pPr>
            <a:r>
              <a:rPr lang="en-US" dirty="0">
                <a:latin typeface="+mn-lt"/>
              </a:rPr>
              <a:t>To export an </a:t>
            </a:r>
            <a:r>
              <a:rPr lang="en-US" dirty="0" err="1">
                <a:latin typeface="+mn-lt"/>
              </a:rPr>
              <a:t>mcif</a:t>
            </a:r>
            <a:r>
              <a:rPr lang="en-US" dirty="0">
                <a:latin typeface="+mn-lt"/>
              </a:rPr>
              <a:t>, go to your magnetic </a:t>
            </a:r>
            <a:r>
              <a:rPr lang="en-US" dirty="0"/>
              <a:t>phase in the data tree, </a:t>
            </a:r>
          </a:p>
          <a:p>
            <a:pPr algn="ctr">
              <a:lnSpc>
                <a:spcPct val="90000"/>
              </a:lnSpc>
            </a:pPr>
            <a:r>
              <a:rPr lang="en-US" dirty="0">
                <a:latin typeface="+mn-lt"/>
              </a:rPr>
              <a:t>Then go Export</a:t>
            </a:r>
            <a:r>
              <a:rPr lang="en-US" dirty="0"/>
              <a:t> -&gt; Phase as -&gt; Quick CIF</a:t>
            </a:r>
            <a:endParaRPr lang="en-US" dirty="0">
              <a:latin typeface="+mn-lt"/>
            </a:endParaRPr>
          </a:p>
        </p:txBody>
      </p:sp>
      <p:sp>
        <p:nvSpPr>
          <p:cNvPr id="8" name="Oval 7">
            <a:extLst>
              <a:ext uri="{FF2B5EF4-FFF2-40B4-BE49-F238E27FC236}">
                <a16:creationId xmlns:a16="http://schemas.microsoft.com/office/drawing/2014/main" id="{5DAC1E71-1135-4250-8376-0EF9211D3072}"/>
              </a:ext>
            </a:extLst>
          </p:cNvPr>
          <p:cNvSpPr/>
          <p:nvPr/>
        </p:nvSpPr>
        <p:spPr>
          <a:xfrm>
            <a:off x="1876425" y="1549092"/>
            <a:ext cx="390525"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9" name="Straight Arrow Connector 8">
            <a:extLst>
              <a:ext uri="{FF2B5EF4-FFF2-40B4-BE49-F238E27FC236}">
                <a16:creationId xmlns:a16="http://schemas.microsoft.com/office/drawing/2014/main" id="{CD8FF5D0-C1D7-44F4-80E9-1E150D26C2E4}"/>
              </a:ext>
            </a:extLst>
          </p:cNvPr>
          <p:cNvCxnSpPr>
            <a:cxnSpLocks/>
            <a:stCxn id="10" idx="6"/>
            <a:endCxn id="11" idx="2"/>
          </p:cNvCxnSpPr>
          <p:nvPr/>
        </p:nvCxnSpPr>
        <p:spPr>
          <a:xfrm>
            <a:off x="2686050" y="1950986"/>
            <a:ext cx="523875" cy="25487"/>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F54A9229-C9E1-4DF7-989C-36FA0EAE95CC}"/>
              </a:ext>
            </a:extLst>
          </p:cNvPr>
          <p:cNvSpPr/>
          <p:nvPr/>
        </p:nvSpPr>
        <p:spPr>
          <a:xfrm>
            <a:off x="1952625" y="1808269"/>
            <a:ext cx="733425"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sp>
        <p:nvSpPr>
          <p:cNvPr id="11" name="Oval 10">
            <a:extLst>
              <a:ext uri="{FF2B5EF4-FFF2-40B4-BE49-F238E27FC236}">
                <a16:creationId xmlns:a16="http://schemas.microsoft.com/office/drawing/2014/main" id="{58CC055E-ECB2-437D-BDD3-D071FE72E283}"/>
              </a:ext>
            </a:extLst>
          </p:cNvPr>
          <p:cNvSpPr/>
          <p:nvPr/>
        </p:nvSpPr>
        <p:spPr>
          <a:xfrm>
            <a:off x="3209925" y="1833756"/>
            <a:ext cx="733425"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nvGrpSpPr>
          <p:cNvPr id="19" name="Group 18">
            <a:extLst>
              <a:ext uri="{FF2B5EF4-FFF2-40B4-BE49-F238E27FC236}">
                <a16:creationId xmlns:a16="http://schemas.microsoft.com/office/drawing/2014/main" id="{568E1271-E1C8-4373-8829-EA31ABFF7841}"/>
              </a:ext>
            </a:extLst>
          </p:cNvPr>
          <p:cNvGrpSpPr/>
          <p:nvPr/>
        </p:nvGrpSpPr>
        <p:grpSpPr>
          <a:xfrm>
            <a:off x="2823971" y="2261907"/>
            <a:ext cx="2929129" cy="2695951"/>
            <a:chOff x="2871596" y="2261907"/>
            <a:chExt cx="2929129" cy="2695951"/>
          </a:xfrm>
        </p:grpSpPr>
        <p:grpSp>
          <p:nvGrpSpPr>
            <p:cNvPr id="17" name="Group 16">
              <a:extLst>
                <a:ext uri="{FF2B5EF4-FFF2-40B4-BE49-F238E27FC236}">
                  <a16:creationId xmlns:a16="http://schemas.microsoft.com/office/drawing/2014/main" id="{6ABF9011-7AD6-4E57-B615-ABBADB228FA6}"/>
                </a:ext>
              </a:extLst>
            </p:cNvPr>
            <p:cNvGrpSpPr/>
            <p:nvPr/>
          </p:nvGrpSpPr>
          <p:grpSpPr>
            <a:xfrm>
              <a:off x="2871596" y="2261907"/>
              <a:ext cx="2734057" cy="2695951"/>
              <a:chOff x="2871596" y="2261907"/>
              <a:chExt cx="2734057" cy="2695951"/>
            </a:xfrm>
          </p:grpSpPr>
          <p:pic>
            <p:nvPicPr>
              <p:cNvPr id="15" name="Picture 14">
                <a:extLst>
                  <a:ext uri="{FF2B5EF4-FFF2-40B4-BE49-F238E27FC236}">
                    <a16:creationId xmlns:a16="http://schemas.microsoft.com/office/drawing/2014/main" id="{09957B54-326B-436D-8260-E92652EAFA7F}"/>
                  </a:ext>
                </a:extLst>
              </p:cNvPr>
              <p:cNvPicPr>
                <a:picLocks noChangeAspect="1"/>
              </p:cNvPicPr>
              <p:nvPr/>
            </p:nvPicPr>
            <p:blipFill>
              <a:blip r:embed="rId3"/>
              <a:stretch>
                <a:fillRect/>
              </a:stretch>
            </p:blipFill>
            <p:spPr>
              <a:xfrm>
                <a:off x="2871596" y="2261907"/>
                <a:ext cx="2734057" cy="2695951"/>
              </a:xfrm>
              <a:prstGeom prst="rect">
                <a:avLst/>
              </a:prstGeom>
            </p:spPr>
          </p:pic>
          <p:sp>
            <p:nvSpPr>
              <p:cNvPr id="16" name="Oval 15">
                <a:extLst>
                  <a:ext uri="{FF2B5EF4-FFF2-40B4-BE49-F238E27FC236}">
                    <a16:creationId xmlns:a16="http://schemas.microsoft.com/office/drawing/2014/main" id="{CB9AB1E8-0C1F-4539-AAB7-8B544C6FE2FF}"/>
                  </a:ext>
                </a:extLst>
              </p:cNvPr>
              <p:cNvSpPr/>
              <p:nvPr/>
            </p:nvSpPr>
            <p:spPr>
              <a:xfrm>
                <a:off x="2900171" y="3143566"/>
                <a:ext cx="1986154" cy="28543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grpSp>
        <p:sp>
          <p:nvSpPr>
            <p:cNvPr id="18" name="TextBox 17">
              <a:extLst>
                <a:ext uri="{FF2B5EF4-FFF2-40B4-BE49-F238E27FC236}">
                  <a16:creationId xmlns:a16="http://schemas.microsoft.com/office/drawing/2014/main" id="{E01768A2-0C71-44F6-B5AC-A4A1984F847C}"/>
                </a:ext>
              </a:extLst>
            </p:cNvPr>
            <p:cNvSpPr txBox="1"/>
            <p:nvPr/>
          </p:nvSpPr>
          <p:spPr>
            <a:xfrm>
              <a:off x="4391025" y="3547097"/>
              <a:ext cx="1409700" cy="646331"/>
            </a:xfrm>
            <a:prstGeom prst="rect">
              <a:avLst/>
            </a:prstGeom>
            <a:noFill/>
          </p:spPr>
          <p:txBody>
            <a:bodyPr wrap="square" rtlCol="0">
              <a:spAutoFit/>
            </a:bodyPr>
            <a:lstStyle/>
            <a:p>
              <a:r>
                <a:rPr lang="en-US" dirty="0"/>
                <a:t>Select the mag phase</a:t>
              </a:r>
            </a:p>
          </p:txBody>
        </p:sp>
      </p:grpSp>
      <p:pic>
        <p:nvPicPr>
          <p:cNvPr id="21" name="Picture 20">
            <a:extLst>
              <a:ext uri="{FF2B5EF4-FFF2-40B4-BE49-F238E27FC236}">
                <a16:creationId xmlns:a16="http://schemas.microsoft.com/office/drawing/2014/main" id="{9394EA57-8A28-488C-A54A-926893CE513B}"/>
              </a:ext>
            </a:extLst>
          </p:cNvPr>
          <p:cNvPicPr>
            <a:picLocks noChangeAspect="1"/>
          </p:cNvPicPr>
          <p:nvPr/>
        </p:nvPicPr>
        <p:blipFill>
          <a:blip r:embed="rId4"/>
          <a:stretch>
            <a:fillRect/>
          </a:stretch>
        </p:blipFill>
        <p:spPr>
          <a:xfrm>
            <a:off x="3114675" y="1705380"/>
            <a:ext cx="6801636" cy="3754199"/>
          </a:xfrm>
          <a:prstGeom prst="rect">
            <a:avLst/>
          </a:prstGeom>
        </p:spPr>
      </p:pic>
    </p:spTree>
    <p:extLst>
      <p:ext uri="{BB962C8B-B14F-4D97-AF65-F5344CB8AC3E}">
        <p14:creationId xmlns:p14="http://schemas.microsoft.com/office/powerpoint/2010/main" val="16230039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AE7C6-C6A4-48BF-8DF9-073A3205D577}"/>
              </a:ext>
            </a:extLst>
          </p:cNvPr>
          <p:cNvSpPr>
            <a:spLocks noGrp="1"/>
          </p:cNvSpPr>
          <p:nvPr>
            <p:ph type="title"/>
          </p:nvPr>
        </p:nvSpPr>
        <p:spPr/>
        <p:txBody>
          <a:bodyPr/>
          <a:lstStyle/>
          <a:p>
            <a:r>
              <a:rPr lang="en-US" dirty="0"/>
              <a:t>Viewing the MCIF</a:t>
            </a:r>
          </a:p>
        </p:txBody>
      </p:sp>
      <p:pic>
        <p:nvPicPr>
          <p:cNvPr id="5" name="Picture 4">
            <a:extLst>
              <a:ext uri="{FF2B5EF4-FFF2-40B4-BE49-F238E27FC236}">
                <a16:creationId xmlns:a16="http://schemas.microsoft.com/office/drawing/2014/main" id="{0EE6F131-2461-4EDD-BFD2-AAADB2AF8EEB}"/>
              </a:ext>
            </a:extLst>
          </p:cNvPr>
          <p:cNvPicPr>
            <a:picLocks noChangeAspect="1"/>
          </p:cNvPicPr>
          <p:nvPr/>
        </p:nvPicPr>
        <p:blipFill>
          <a:blip r:embed="rId2"/>
          <a:stretch>
            <a:fillRect/>
          </a:stretch>
        </p:blipFill>
        <p:spPr>
          <a:xfrm>
            <a:off x="4248151" y="1414269"/>
            <a:ext cx="7238999" cy="3286348"/>
          </a:xfrm>
          <a:prstGeom prst="rect">
            <a:avLst/>
          </a:prstGeom>
        </p:spPr>
      </p:pic>
      <p:sp>
        <p:nvSpPr>
          <p:cNvPr id="6" name="TextBox 5">
            <a:extLst>
              <a:ext uri="{FF2B5EF4-FFF2-40B4-BE49-F238E27FC236}">
                <a16:creationId xmlns:a16="http://schemas.microsoft.com/office/drawing/2014/main" id="{4C7D3FC5-0840-4E62-8AE1-05814C86849D}"/>
              </a:ext>
            </a:extLst>
          </p:cNvPr>
          <p:cNvSpPr txBox="1"/>
          <p:nvPr/>
        </p:nvSpPr>
        <p:spPr>
          <a:xfrm>
            <a:off x="609601" y="2339471"/>
            <a:ext cx="3638550" cy="3333220"/>
          </a:xfrm>
          <a:prstGeom prst="rect">
            <a:avLst/>
          </a:prstGeom>
          <a:noFill/>
        </p:spPr>
        <p:txBody>
          <a:bodyPr wrap="square">
            <a:spAutoFit/>
          </a:bodyPr>
          <a:lstStyle/>
          <a:p>
            <a:pPr algn="ctr">
              <a:lnSpc>
                <a:spcPct val="90000"/>
              </a:lnSpc>
            </a:pPr>
            <a:r>
              <a:rPr lang="en-US" dirty="0">
                <a:latin typeface="+mn-lt"/>
              </a:rPr>
              <a:t>It will append the project name to your name and save as a .</a:t>
            </a:r>
            <a:r>
              <a:rPr lang="en-US" dirty="0" err="1">
                <a:latin typeface="+mn-lt"/>
              </a:rPr>
              <a:t>cif</a:t>
            </a:r>
            <a:r>
              <a:rPr lang="en-US" dirty="0">
                <a:latin typeface="+mn-lt"/>
              </a:rPr>
              <a:t> (this is fine). </a:t>
            </a:r>
          </a:p>
          <a:p>
            <a:pPr algn="ctr">
              <a:lnSpc>
                <a:spcPct val="90000"/>
              </a:lnSpc>
            </a:pPr>
            <a:endParaRPr lang="en-US" dirty="0"/>
          </a:p>
          <a:p>
            <a:pPr algn="ctr">
              <a:lnSpc>
                <a:spcPct val="90000"/>
              </a:lnSpc>
            </a:pPr>
            <a:r>
              <a:rPr lang="en-US" dirty="0">
                <a:latin typeface="+mn-lt"/>
              </a:rPr>
              <a:t>If you open it in Vesta, you  should get something like this.</a:t>
            </a:r>
          </a:p>
          <a:p>
            <a:pPr algn="ctr">
              <a:lnSpc>
                <a:spcPct val="90000"/>
              </a:lnSpc>
            </a:pPr>
            <a:endParaRPr lang="en-US" dirty="0"/>
          </a:p>
          <a:p>
            <a:pPr algn="ctr">
              <a:lnSpc>
                <a:spcPct val="90000"/>
              </a:lnSpc>
            </a:pPr>
            <a:r>
              <a:rPr lang="en-US" dirty="0">
                <a:latin typeface="+mn-lt"/>
              </a:rPr>
              <a:t>Note: It does not have the non-magnetic sites. If you wanted to report this you would have to add the non-magnetic sites. </a:t>
            </a:r>
          </a:p>
          <a:p>
            <a:pPr algn="ctr">
              <a:lnSpc>
                <a:spcPct val="90000"/>
              </a:lnSpc>
            </a:pPr>
            <a:endParaRPr lang="en-US" dirty="0"/>
          </a:p>
          <a:p>
            <a:pPr algn="ctr">
              <a:lnSpc>
                <a:spcPct val="90000"/>
              </a:lnSpc>
            </a:pPr>
            <a:r>
              <a:rPr lang="en-US" dirty="0">
                <a:latin typeface="+mn-lt"/>
              </a:rPr>
              <a:t>BCS could help with this. </a:t>
            </a:r>
          </a:p>
        </p:txBody>
      </p:sp>
      <p:sp>
        <p:nvSpPr>
          <p:cNvPr id="7" name="TextBox 6">
            <a:extLst>
              <a:ext uri="{FF2B5EF4-FFF2-40B4-BE49-F238E27FC236}">
                <a16:creationId xmlns:a16="http://schemas.microsoft.com/office/drawing/2014/main" id="{F34CE378-9265-4115-BFED-3EF52945AC98}"/>
              </a:ext>
            </a:extLst>
          </p:cNvPr>
          <p:cNvSpPr txBox="1"/>
          <p:nvPr/>
        </p:nvSpPr>
        <p:spPr>
          <a:xfrm>
            <a:off x="6096000" y="4878627"/>
            <a:ext cx="4743449" cy="1588127"/>
          </a:xfrm>
          <a:prstGeom prst="rect">
            <a:avLst/>
          </a:prstGeom>
          <a:noFill/>
        </p:spPr>
        <p:txBody>
          <a:bodyPr wrap="square">
            <a:spAutoFit/>
          </a:bodyPr>
          <a:lstStyle/>
          <a:p>
            <a:pPr algn="ctr">
              <a:lnSpc>
                <a:spcPct val="90000"/>
              </a:lnSpc>
            </a:pPr>
            <a:r>
              <a:rPr lang="en-US" dirty="0">
                <a:latin typeface="+mn-lt"/>
              </a:rPr>
              <a:t>Second note: This is a tad different than the reported structure. In the refinement used for the reported structure instrument parameters were refined. We did not do so in this example and it makes a difference in the refined moment components!</a:t>
            </a:r>
          </a:p>
        </p:txBody>
      </p:sp>
    </p:spTree>
    <p:extLst>
      <p:ext uri="{BB962C8B-B14F-4D97-AF65-F5344CB8AC3E}">
        <p14:creationId xmlns:p14="http://schemas.microsoft.com/office/powerpoint/2010/main" val="3971706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42954-7878-4858-B61E-5CCA1B5D51E1}"/>
              </a:ext>
            </a:extLst>
          </p:cNvPr>
          <p:cNvSpPr>
            <a:spLocks noGrp="1"/>
          </p:cNvSpPr>
          <p:nvPr>
            <p:ph type="title"/>
          </p:nvPr>
        </p:nvSpPr>
        <p:spPr/>
        <p:txBody>
          <a:bodyPr/>
          <a:lstStyle/>
          <a:p>
            <a:r>
              <a:rPr lang="en-US" dirty="0"/>
              <a:t>Loading your data</a:t>
            </a:r>
          </a:p>
        </p:txBody>
      </p:sp>
      <p:pic>
        <p:nvPicPr>
          <p:cNvPr id="10" name="Picture 9">
            <a:extLst>
              <a:ext uri="{FF2B5EF4-FFF2-40B4-BE49-F238E27FC236}">
                <a16:creationId xmlns:a16="http://schemas.microsoft.com/office/drawing/2014/main" id="{F3E02C80-13EE-441E-8CEC-AA86470CDB3A}"/>
              </a:ext>
            </a:extLst>
          </p:cNvPr>
          <p:cNvPicPr>
            <a:picLocks noChangeAspect="1"/>
          </p:cNvPicPr>
          <p:nvPr/>
        </p:nvPicPr>
        <p:blipFill rotWithShape="1">
          <a:blip r:embed="rId2">
            <a:extLst>
              <a:ext uri="{28A0092B-C50C-407E-A947-70E740481C1C}">
                <a14:useLocalDpi xmlns:a14="http://schemas.microsoft.com/office/drawing/2010/main" val="0"/>
              </a:ext>
            </a:extLst>
          </a:blip>
          <a:srcRect t="-73" b="201"/>
          <a:stretch/>
        </p:blipFill>
        <p:spPr>
          <a:xfrm>
            <a:off x="3286125" y="1147486"/>
            <a:ext cx="6960408" cy="5226644"/>
          </a:xfrm>
          <a:prstGeom prst="rect">
            <a:avLst/>
          </a:prstGeom>
          <a:ln>
            <a:solidFill>
              <a:schemeClr val="tx1"/>
            </a:solidFill>
          </a:ln>
        </p:spPr>
      </p:pic>
      <p:sp>
        <p:nvSpPr>
          <p:cNvPr id="11" name="Oval 10">
            <a:extLst>
              <a:ext uri="{FF2B5EF4-FFF2-40B4-BE49-F238E27FC236}">
                <a16:creationId xmlns:a16="http://schemas.microsoft.com/office/drawing/2014/main" id="{B544BBA8-0149-4E2D-8EC5-7CB374639972}"/>
              </a:ext>
            </a:extLst>
          </p:cNvPr>
          <p:cNvSpPr/>
          <p:nvPr/>
        </p:nvSpPr>
        <p:spPr>
          <a:xfrm>
            <a:off x="4037522" y="1264547"/>
            <a:ext cx="802257"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3" name="Straight Arrow Connector 12">
            <a:extLst>
              <a:ext uri="{FF2B5EF4-FFF2-40B4-BE49-F238E27FC236}">
                <a16:creationId xmlns:a16="http://schemas.microsoft.com/office/drawing/2014/main" id="{E69C39F9-E9F8-4BBC-8CA5-2F3546954739}"/>
              </a:ext>
            </a:extLst>
          </p:cNvPr>
          <p:cNvCxnSpPr>
            <a:cxnSpLocks/>
            <a:stCxn id="11" idx="4"/>
          </p:cNvCxnSpPr>
          <p:nvPr/>
        </p:nvCxnSpPr>
        <p:spPr>
          <a:xfrm>
            <a:off x="4438651" y="1581150"/>
            <a:ext cx="171449" cy="216390"/>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0CAEE497-74BA-4021-BA62-35D7573841A5}"/>
              </a:ext>
            </a:extLst>
          </p:cNvPr>
          <p:cNvSpPr/>
          <p:nvPr/>
        </p:nvSpPr>
        <p:spPr>
          <a:xfrm>
            <a:off x="4227668" y="1814606"/>
            <a:ext cx="1455105" cy="31660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5" name="Straight Arrow Connector 14">
            <a:extLst>
              <a:ext uri="{FF2B5EF4-FFF2-40B4-BE49-F238E27FC236}">
                <a16:creationId xmlns:a16="http://schemas.microsoft.com/office/drawing/2014/main" id="{9E7CA300-DF9A-4935-9E02-1588A8502ECA}"/>
              </a:ext>
            </a:extLst>
          </p:cNvPr>
          <p:cNvCxnSpPr>
            <a:cxnSpLocks/>
            <a:stCxn id="14" idx="4"/>
            <a:endCxn id="20" idx="2"/>
          </p:cNvCxnSpPr>
          <p:nvPr/>
        </p:nvCxnSpPr>
        <p:spPr>
          <a:xfrm>
            <a:off x="4955221" y="2131210"/>
            <a:ext cx="1052724" cy="1297790"/>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5AA67524-B0FB-4187-A74D-781A0BDB238D}"/>
              </a:ext>
            </a:extLst>
          </p:cNvPr>
          <p:cNvSpPr/>
          <p:nvPr/>
        </p:nvSpPr>
        <p:spPr>
          <a:xfrm>
            <a:off x="6007945" y="3209026"/>
            <a:ext cx="3123655" cy="43994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pic>
        <p:nvPicPr>
          <p:cNvPr id="9" name="Picture 8">
            <a:extLst>
              <a:ext uri="{FF2B5EF4-FFF2-40B4-BE49-F238E27FC236}">
                <a16:creationId xmlns:a16="http://schemas.microsoft.com/office/drawing/2014/main" id="{8BEF3371-6959-4C18-B9B4-F92F7ED0EA9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565289" y="1434897"/>
            <a:ext cx="7314318" cy="4037177"/>
          </a:xfrm>
          <a:prstGeom prst="rect">
            <a:avLst/>
          </a:prstGeom>
          <a:ln>
            <a:solidFill>
              <a:schemeClr val="tx1"/>
            </a:solidFill>
          </a:ln>
        </p:spPr>
      </p:pic>
      <p:cxnSp>
        <p:nvCxnSpPr>
          <p:cNvPr id="12" name="Straight Arrow Connector 11">
            <a:extLst>
              <a:ext uri="{FF2B5EF4-FFF2-40B4-BE49-F238E27FC236}">
                <a16:creationId xmlns:a16="http://schemas.microsoft.com/office/drawing/2014/main" id="{00D02112-9A03-48C0-9B10-8980B5527FBA}"/>
              </a:ext>
            </a:extLst>
          </p:cNvPr>
          <p:cNvCxnSpPr>
            <a:cxnSpLocks/>
            <a:stCxn id="17" idx="1"/>
          </p:cNvCxnSpPr>
          <p:nvPr/>
        </p:nvCxnSpPr>
        <p:spPr>
          <a:xfrm flipH="1">
            <a:off x="9210675" y="3334196"/>
            <a:ext cx="1140156" cy="94804"/>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CAC0CA7-7D03-4C53-84E4-FFA2BE0CF2EA}"/>
              </a:ext>
            </a:extLst>
          </p:cNvPr>
          <p:cNvCxnSpPr>
            <a:cxnSpLocks/>
            <a:stCxn id="18" idx="1"/>
          </p:cNvCxnSpPr>
          <p:nvPr/>
        </p:nvCxnSpPr>
        <p:spPr>
          <a:xfrm flipH="1">
            <a:off x="9210675" y="2725903"/>
            <a:ext cx="1213140" cy="221440"/>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AFC254F-9021-4D24-8BDF-6CBBBF801242}"/>
              </a:ext>
            </a:extLst>
          </p:cNvPr>
          <p:cNvSpPr txBox="1"/>
          <p:nvPr/>
        </p:nvSpPr>
        <p:spPr>
          <a:xfrm>
            <a:off x="10350831" y="3163380"/>
            <a:ext cx="802818" cy="341632"/>
          </a:xfrm>
          <a:prstGeom prst="rect">
            <a:avLst/>
          </a:prstGeom>
          <a:noFill/>
        </p:spPr>
        <p:txBody>
          <a:bodyPr wrap="square" rtlCol="0">
            <a:spAutoFit/>
          </a:bodyPr>
          <a:lstStyle/>
          <a:p>
            <a:pPr algn="ctr">
              <a:lnSpc>
                <a:spcPct val="90000"/>
              </a:lnSpc>
            </a:pPr>
            <a:r>
              <a:rPr lang="en-US" dirty="0">
                <a:latin typeface="+mn-lt"/>
              </a:rPr>
              <a:t>15 K</a:t>
            </a:r>
          </a:p>
        </p:txBody>
      </p:sp>
      <p:sp>
        <p:nvSpPr>
          <p:cNvPr id="18" name="TextBox 17">
            <a:extLst>
              <a:ext uri="{FF2B5EF4-FFF2-40B4-BE49-F238E27FC236}">
                <a16:creationId xmlns:a16="http://schemas.microsoft.com/office/drawing/2014/main" id="{120FD189-46F4-4AF5-BE0E-99FBD34E2ABB}"/>
              </a:ext>
            </a:extLst>
          </p:cNvPr>
          <p:cNvSpPr txBox="1"/>
          <p:nvPr/>
        </p:nvSpPr>
        <p:spPr>
          <a:xfrm>
            <a:off x="10423815" y="2555087"/>
            <a:ext cx="760132" cy="341632"/>
          </a:xfrm>
          <a:prstGeom prst="rect">
            <a:avLst/>
          </a:prstGeom>
          <a:noFill/>
        </p:spPr>
        <p:txBody>
          <a:bodyPr wrap="square" rtlCol="0">
            <a:spAutoFit/>
          </a:bodyPr>
          <a:lstStyle/>
          <a:p>
            <a:pPr algn="ctr">
              <a:lnSpc>
                <a:spcPct val="90000"/>
              </a:lnSpc>
            </a:pPr>
            <a:r>
              <a:rPr lang="en-US" dirty="0"/>
              <a:t>30</a:t>
            </a:r>
            <a:r>
              <a:rPr lang="en-US" dirty="0">
                <a:latin typeface="+mn-lt"/>
              </a:rPr>
              <a:t> K</a:t>
            </a:r>
          </a:p>
        </p:txBody>
      </p:sp>
      <p:cxnSp>
        <p:nvCxnSpPr>
          <p:cNvPr id="21" name="Straight Arrow Connector 20">
            <a:extLst>
              <a:ext uri="{FF2B5EF4-FFF2-40B4-BE49-F238E27FC236}">
                <a16:creationId xmlns:a16="http://schemas.microsoft.com/office/drawing/2014/main" id="{A8626E12-3333-4CAE-A879-F38C0E0B54BF}"/>
              </a:ext>
            </a:extLst>
          </p:cNvPr>
          <p:cNvCxnSpPr>
            <a:cxnSpLocks/>
            <a:stCxn id="22" idx="1"/>
          </p:cNvCxnSpPr>
          <p:nvPr/>
        </p:nvCxnSpPr>
        <p:spPr>
          <a:xfrm flipH="1" flipV="1">
            <a:off x="9210675" y="3699719"/>
            <a:ext cx="1259023" cy="217315"/>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D2F1560-843E-4D50-9573-0037EEB294C4}"/>
              </a:ext>
            </a:extLst>
          </p:cNvPr>
          <p:cNvSpPr txBox="1"/>
          <p:nvPr/>
        </p:nvSpPr>
        <p:spPr>
          <a:xfrm>
            <a:off x="10469698" y="3746218"/>
            <a:ext cx="802818" cy="341632"/>
          </a:xfrm>
          <a:prstGeom prst="rect">
            <a:avLst/>
          </a:prstGeom>
          <a:noFill/>
        </p:spPr>
        <p:txBody>
          <a:bodyPr wrap="square" rtlCol="0">
            <a:spAutoFit/>
          </a:bodyPr>
          <a:lstStyle/>
          <a:p>
            <a:pPr algn="ctr">
              <a:lnSpc>
                <a:spcPct val="90000"/>
              </a:lnSpc>
            </a:pPr>
            <a:r>
              <a:rPr lang="en-US" dirty="0">
                <a:latin typeface="+mn-lt"/>
              </a:rPr>
              <a:t>8 K</a:t>
            </a:r>
          </a:p>
        </p:txBody>
      </p:sp>
      <p:grpSp>
        <p:nvGrpSpPr>
          <p:cNvPr id="33" name="Group 32">
            <a:extLst>
              <a:ext uri="{FF2B5EF4-FFF2-40B4-BE49-F238E27FC236}">
                <a16:creationId xmlns:a16="http://schemas.microsoft.com/office/drawing/2014/main" id="{76EFDC42-2AD3-4CFA-A285-ECC3B728EA96}"/>
              </a:ext>
            </a:extLst>
          </p:cNvPr>
          <p:cNvGrpSpPr/>
          <p:nvPr/>
        </p:nvGrpSpPr>
        <p:grpSpPr>
          <a:xfrm>
            <a:off x="9352435" y="127171"/>
            <a:ext cx="3589456" cy="1886819"/>
            <a:chOff x="9352435" y="127171"/>
            <a:chExt cx="3589456" cy="1886819"/>
          </a:xfrm>
        </p:grpSpPr>
        <p:pic>
          <p:nvPicPr>
            <p:cNvPr id="31" name="Picture 30">
              <a:extLst>
                <a:ext uri="{FF2B5EF4-FFF2-40B4-BE49-F238E27FC236}">
                  <a16:creationId xmlns:a16="http://schemas.microsoft.com/office/drawing/2014/main" id="{45922967-6372-404A-9DD0-07DF74008A7E}"/>
                </a:ext>
              </a:extLst>
            </p:cNvPr>
            <p:cNvPicPr>
              <a:picLocks noChangeAspect="1"/>
            </p:cNvPicPr>
            <p:nvPr/>
          </p:nvPicPr>
          <p:blipFill>
            <a:blip r:embed="rId4"/>
            <a:stretch>
              <a:fillRect/>
            </a:stretch>
          </p:blipFill>
          <p:spPr>
            <a:xfrm>
              <a:off x="9352435" y="446889"/>
              <a:ext cx="2496016" cy="1567101"/>
            </a:xfrm>
            <a:prstGeom prst="rect">
              <a:avLst/>
            </a:prstGeom>
          </p:spPr>
        </p:pic>
        <p:sp>
          <p:nvSpPr>
            <p:cNvPr id="32" name="TextBox 31">
              <a:extLst>
                <a:ext uri="{FF2B5EF4-FFF2-40B4-BE49-F238E27FC236}">
                  <a16:creationId xmlns:a16="http://schemas.microsoft.com/office/drawing/2014/main" id="{8E6ECBFA-C154-49AD-8FF5-B7319A6A01F7}"/>
                </a:ext>
              </a:extLst>
            </p:cNvPr>
            <p:cNvSpPr txBox="1"/>
            <p:nvPr/>
          </p:nvSpPr>
          <p:spPr>
            <a:xfrm>
              <a:off x="9352435" y="127171"/>
              <a:ext cx="3589456" cy="341632"/>
            </a:xfrm>
            <a:prstGeom prst="rect">
              <a:avLst/>
            </a:prstGeom>
            <a:noFill/>
          </p:spPr>
          <p:txBody>
            <a:bodyPr wrap="square" rtlCol="0">
              <a:spAutoFit/>
            </a:bodyPr>
            <a:lstStyle/>
            <a:p>
              <a:pPr algn="l">
                <a:lnSpc>
                  <a:spcPct val="90000"/>
                </a:lnSpc>
              </a:pPr>
              <a:r>
                <a:rPr lang="en-US" dirty="0">
                  <a:latin typeface="+mn-lt"/>
                </a:rPr>
                <a:t>You may get this - Yes</a:t>
              </a:r>
            </a:p>
          </p:txBody>
        </p:sp>
      </p:grpSp>
    </p:spTree>
    <p:extLst>
      <p:ext uri="{BB962C8B-B14F-4D97-AF65-F5344CB8AC3E}">
        <p14:creationId xmlns:p14="http://schemas.microsoft.com/office/powerpoint/2010/main" val="392549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42954-7878-4858-B61E-5CCA1B5D51E1}"/>
              </a:ext>
            </a:extLst>
          </p:cNvPr>
          <p:cNvSpPr>
            <a:spLocks noGrp="1"/>
          </p:cNvSpPr>
          <p:nvPr>
            <p:ph type="title"/>
          </p:nvPr>
        </p:nvSpPr>
        <p:spPr/>
        <p:txBody>
          <a:bodyPr/>
          <a:lstStyle/>
          <a:p>
            <a:r>
              <a:rPr lang="en-US" dirty="0"/>
              <a:t>Loading your data</a:t>
            </a:r>
          </a:p>
        </p:txBody>
      </p:sp>
      <p:pic>
        <p:nvPicPr>
          <p:cNvPr id="10" name="Picture 9">
            <a:extLst>
              <a:ext uri="{FF2B5EF4-FFF2-40B4-BE49-F238E27FC236}">
                <a16:creationId xmlns:a16="http://schemas.microsoft.com/office/drawing/2014/main" id="{F3E02C80-13EE-441E-8CEC-AA86470CDB3A}"/>
              </a:ext>
            </a:extLst>
          </p:cNvPr>
          <p:cNvPicPr>
            <a:picLocks noChangeAspect="1"/>
          </p:cNvPicPr>
          <p:nvPr/>
        </p:nvPicPr>
        <p:blipFill rotWithShape="1">
          <a:blip r:embed="rId2">
            <a:extLst>
              <a:ext uri="{28A0092B-C50C-407E-A947-70E740481C1C}">
                <a14:useLocalDpi xmlns:a14="http://schemas.microsoft.com/office/drawing/2010/main" val="0"/>
              </a:ext>
            </a:extLst>
          </a:blip>
          <a:srcRect t="-73" b="201"/>
          <a:stretch/>
        </p:blipFill>
        <p:spPr>
          <a:xfrm>
            <a:off x="3286125" y="1147486"/>
            <a:ext cx="6960408" cy="5226644"/>
          </a:xfrm>
          <a:prstGeom prst="rect">
            <a:avLst/>
          </a:prstGeom>
          <a:ln>
            <a:solidFill>
              <a:schemeClr val="tx1"/>
            </a:solidFill>
          </a:ln>
        </p:spPr>
      </p:pic>
      <p:sp>
        <p:nvSpPr>
          <p:cNvPr id="11" name="Oval 10">
            <a:extLst>
              <a:ext uri="{FF2B5EF4-FFF2-40B4-BE49-F238E27FC236}">
                <a16:creationId xmlns:a16="http://schemas.microsoft.com/office/drawing/2014/main" id="{B544BBA8-0149-4E2D-8EC5-7CB374639972}"/>
              </a:ext>
            </a:extLst>
          </p:cNvPr>
          <p:cNvSpPr/>
          <p:nvPr/>
        </p:nvSpPr>
        <p:spPr>
          <a:xfrm>
            <a:off x="4037522" y="1264547"/>
            <a:ext cx="802257" cy="316603"/>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3" name="Straight Arrow Connector 12">
            <a:extLst>
              <a:ext uri="{FF2B5EF4-FFF2-40B4-BE49-F238E27FC236}">
                <a16:creationId xmlns:a16="http://schemas.microsoft.com/office/drawing/2014/main" id="{E69C39F9-E9F8-4BBC-8CA5-2F3546954739}"/>
              </a:ext>
            </a:extLst>
          </p:cNvPr>
          <p:cNvCxnSpPr>
            <a:cxnSpLocks/>
            <a:stCxn id="11" idx="4"/>
          </p:cNvCxnSpPr>
          <p:nvPr/>
        </p:nvCxnSpPr>
        <p:spPr>
          <a:xfrm>
            <a:off x="4438651" y="1581150"/>
            <a:ext cx="171449" cy="216390"/>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0CAEE497-74BA-4021-BA62-35D7573841A5}"/>
              </a:ext>
            </a:extLst>
          </p:cNvPr>
          <p:cNvSpPr/>
          <p:nvPr/>
        </p:nvSpPr>
        <p:spPr>
          <a:xfrm>
            <a:off x="4227668" y="1814606"/>
            <a:ext cx="1455105" cy="316604"/>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cxnSp>
        <p:nvCxnSpPr>
          <p:cNvPr id="15" name="Straight Arrow Connector 14">
            <a:extLst>
              <a:ext uri="{FF2B5EF4-FFF2-40B4-BE49-F238E27FC236}">
                <a16:creationId xmlns:a16="http://schemas.microsoft.com/office/drawing/2014/main" id="{9E7CA300-DF9A-4935-9E02-1588A8502ECA}"/>
              </a:ext>
            </a:extLst>
          </p:cNvPr>
          <p:cNvCxnSpPr>
            <a:cxnSpLocks/>
            <a:stCxn id="14" idx="4"/>
            <a:endCxn id="20" idx="2"/>
          </p:cNvCxnSpPr>
          <p:nvPr/>
        </p:nvCxnSpPr>
        <p:spPr>
          <a:xfrm>
            <a:off x="4955221" y="2131210"/>
            <a:ext cx="1052724" cy="1297790"/>
          </a:xfrm>
          <a:prstGeom prst="straightConnector1">
            <a:avLst/>
          </a:prstGeom>
          <a:ln w="28575">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5AA67524-B0FB-4187-A74D-781A0BDB238D}"/>
              </a:ext>
            </a:extLst>
          </p:cNvPr>
          <p:cNvSpPr/>
          <p:nvPr/>
        </p:nvSpPr>
        <p:spPr>
          <a:xfrm>
            <a:off x="6007945" y="3209026"/>
            <a:ext cx="3123655" cy="439947"/>
          </a:xfrm>
          <a:prstGeom prst="ellipse">
            <a:avLst/>
          </a:prstGeom>
          <a:noFill/>
          <a:ln w="38100">
            <a:solidFill>
              <a:srgbClr val="FF0000"/>
            </a:solidFill>
            <a:miter lim="800000"/>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lgn="l">
              <a:lnSpc>
                <a:spcPct val="90000"/>
              </a:lnSpc>
            </a:pPr>
            <a:endParaRPr lang="en-US" dirty="0">
              <a:solidFill>
                <a:schemeClr val="tx1"/>
              </a:solidFill>
            </a:endParaRPr>
          </a:p>
        </p:txBody>
      </p:sp>
      <p:pic>
        <p:nvPicPr>
          <p:cNvPr id="9" name="Picture 8">
            <a:extLst>
              <a:ext uri="{FF2B5EF4-FFF2-40B4-BE49-F238E27FC236}">
                <a16:creationId xmlns:a16="http://schemas.microsoft.com/office/drawing/2014/main" id="{8BEF3371-6959-4C18-B9B4-F92F7ED0EA9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95375" y="1434897"/>
            <a:ext cx="8254147" cy="4037177"/>
          </a:xfrm>
          <a:prstGeom prst="rect">
            <a:avLst/>
          </a:prstGeom>
          <a:ln>
            <a:solidFill>
              <a:schemeClr val="tx1"/>
            </a:solidFill>
          </a:ln>
        </p:spPr>
      </p:pic>
      <p:pic>
        <p:nvPicPr>
          <p:cNvPr id="4" name="Picture 3">
            <a:extLst>
              <a:ext uri="{FF2B5EF4-FFF2-40B4-BE49-F238E27FC236}">
                <a16:creationId xmlns:a16="http://schemas.microsoft.com/office/drawing/2014/main" id="{F5706DF0-9DF1-4725-BCD2-968ACD341E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32967" y="1075996"/>
            <a:ext cx="8526064" cy="4706007"/>
          </a:xfrm>
          <a:prstGeom prst="rect">
            <a:avLst/>
          </a:prstGeom>
        </p:spPr>
      </p:pic>
      <p:sp>
        <p:nvSpPr>
          <p:cNvPr id="12" name="TextBox 11">
            <a:extLst>
              <a:ext uri="{FF2B5EF4-FFF2-40B4-BE49-F238E27FC236}">
                <a16:creationId xmlns:a16="http://schemas.microsoft.com/office/drawing/2014/main" id="{B6D6FA74-57AE-49B0-9706-3D3EC1E219AD}"/>
              </a:ext>
            </a:extLst>
          </p:cNvPr>
          <p:cNvSpPr txBox="1"/>
          <p:nvPr/>
        </p:nvSpPr>
        <p:spPr>
          <a:xfrm>
            <a:off x="4610100" y="3355279"/>
            <a:ext cx="3589456" cy="1089529"/>
          </a:xfrm>
          <a:prstGeom prst="rect">
            <a:avLst/>
          </a:prstGeom>
          <a:noFill/>
        </p:spPr>
        <p:txBody>
          <a:bodyPr wrap="square" rtlCol="0">
            <a:spAutoFit/>
          </a:bodyPr>
          <a:lstStyle/>
          <a:p>
            <a:pPr algn="l">
              <a:lnSpc>
                <a:spcPct val="90000"/>
              </a:lnSpc>
            </a:pPr>
            <a:r>
              <a:rPr lang="en-US" dirty="0">
                <a:latin typeface="+mn-lt"/>
              </a:rPr>
              <a:t>Next pop-up window will prompt for an instrument parameter file – need to change the filetype it is expecting to match </a:t>
            </a:r>
            <a:r>
              <a:rPr lang="en-US" dirty="0" err="1">
                <a:latin typeface="+mn-lt"/>
              </a:rPr>
              <a:t>Powgen’s</a:t>
            </a:r>
            <a:endParaRPr lang="en-US" dirty="0">
              <a:latin typeface="+mn-lt"/>
            </a:endParaRPr>
          </a:p>
        </p:txBody>
      </p:sp>
    </p:spTree>
    <p:extLst>
      <p:ext uri="{BB962C8B-B14F-4D97-AF65-F5344CB8AC3E}">
        <p14:creationId xmlns:p14="http://schemas.microsoft.com/office/powerpoint/2010/main" val="770313100"/>
      </p:ext>
    </p:extLst>
  </p:cSld>
  <p:clrMapOvr>
    <a:masterClrMapping/>
  </p:clrMapOvr>
</p:sld>
</file>

<file path=ppt/theme/theme1.xml><?xml version="1.0" encoding="utf-8"?>
<a:theme xmlns:a="http://schemas.openxmlformats.org/drawingml/2006/main" name="APS_full name_16x9">
  <a:themeElements>
    <a:clrScheme name="Argonne">
      <a:dk1>
        <a:srgbClr val="000000"/>
      </a:dk1>
      <a:lt1>
        <a:srgbClr val="FFFFFF"/>
      </a:lt1>
      <a:dk2>
        <a:srgbClr val="0082CA"/>
      </a:dk2>
      <a:lt2>
        <a:srgbClr val="F8B200"/>
      </a:lt2>
      <a:accent1>
        <a:srgbClr val="77B300"/>
      </a:accent1>
      <a:accent2>
        <a:srgbClr val="00609C"/>
      </a:accent2>
      <a:accent3>
        <a:srgbClr val="5B0091"/>
      </a:accent3>
      <a:accent4>
        <a:srgbClr val="FF7900"/>
      </a:accent4>
      <a:accent5>
        <a:srgbClr val="00A19C"/>
      </a:accent5>
      <a:accent6>
        <a:srgbClr val="CD202C"/>
      </a:accent6>
      <a:hlink>
        <a:srgbClr val="000000"/>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w="9525">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APS_full name_16x9</Template>
  <TotalTime>3362</TotalTime>
  <Words>2558</Words>
  <Application>Microsoft Office PowerPoint</Application>
  <PresentationFormat>Widescreen</PresentationFormat>
  <Paragraphs>259</Paragraphs>
  <Slides>72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72</vt:i4>
      </vt:variant>
    </vt:vector>
  </HeadingPairs>
  <TitlesOfParts>
    <vt:vector size="79" baseType="lpstr">
      <vt:lpstr>Aptos</vt:lpstr>
      <vt:lpstr>Arial</vt:lpstr>
      <vt:lpstr>Cambria Math</vt:lpstr>
      <vt:lpstr>Century Gothic</vt:lpstr>
      <vt:lpstr>System Font Regular</vt:lpstr>
      <vt:lpstr>Wingdings</vt:lpstr>
      <vt:lpstr>APS_full name_16x9</vt:lpstr>
      <vt:lpstr>Example of GSAS-II refinement of magnetic structure from TOF data</vt:lpstr>
      <vt:lpstr>Example system: Co5(TeO3)4Cl2</vt:lpstr>
      <vt:lpstr>Magnetic structure of Co5(TeO3)4Cl2</vt:lpstr>
      <vt:lpstr>Installing GSAS-II (on Github now)</vt:lpstr>
      <vt:lpstr>Before starting your refinement:</vt:lpstr>
      <vt:lpstr>Starting from an empty GSAS-II file</vt:lpstr>
      <vt:lpstr>Loading your data</vt:lpstr>
      <vt:lpstr>Loading your data</vt:lpstr>
      <vt:lpstr>Loading your data</vt:lpstr>
      <vt:lpstr>Loading your data</vt:lpstr>
      <vt:lpstr>Data loaded</vt:lpstr>
      <vt:lpstr>Comparing patterns</vt:lpstr>
      <vt:lpstr>30 K Nuclear fit</vt:lpstr>
      <vt:lpstr>30 K Nuclear fit</vt:lpstr>
      <vt:lpstr>Loading a phase</vt:lpstr>
      <vt:lpstr>Checking the phase</vt:lpstr>
      <vt:lpstr>Checking the phase</vt:lpstr>
      <vt:lpstr>Checking the phase</vt:lpstr>
      <vt:lpstr>Checking the phase</vt:lpstr>
      <vt:lpstr>Checking the phase</vt:lpstr>
      <vt:lpstr>Checking the phase</vt:lpstr>
      <vt:lpstr>Checking the phase</vt:lpstr>
      <vt:lpstr>Checking the phase</vt:lpstr>
      <vt:lpstr>Checking the phase</vt:lpstr>
      <vt:lpstr>Checking the phase</vt:lpstr>
      <vt:lpstr>Checking the phase</vt:lpstr>
      <vt:lpstr>Setting up the refinement </vt:lpstr>
      <vt:lpstr>Setting up the refinement </vt:lpstr>
      <vt:lpstr>Setting up the refinement </vt:lpstr>
      <vt:lpstr>Setting up the refinement </vt:lpstr>
      <vt:lpstr>Running a cycle</vt:lpstr>
      <vt:lpstr>Running a cycle</vt:lpstr>
      <vt:lpstr>Inspecting the results</vt:lpstr>
      <vt:lpstr>Inspecting the results</vt:lpstr>
      <vt:lpstr>Inspecting the results</vt:lpstr>
      <vt:lpstr>Inspecting the results</vt:lpstr>
      <vt:lpstr>Adding a preferred orientation</vt:lpstr>
      <vt:lpstr>Status check</vt:lpstr>
      <vt:lpstr>Quick peek at a dark, unpaved, philosophical side path</vt:lpstr>
      <vt:lpstr>Moving on to magnetism</vt:lpstr>
      <vt:lpstr>8 K data</vt:lpstr>
      <vt:lpstr>8 K data</vt:lpstr>
      <vt:lpstr>Refining the 8 K background</vt:lpstr>
      <vt:lpstr>How’s it look?</vt:lpstr>
      <vt:lpstr>Solving the magnetic structure</vt:lpstr>
      <vt:lpstr>Getting the k-vector</vt:lpstr>
      <vt:lpstr>Getting the k-vector</vt:lpstr>
      <vt:lpstr>Getting the k-vector</vt:lpstr>
      <vt:lpstr>Getting the K-Vector</vt:lpstr>
      <vt:lpstr>Getting the k-vector</vt:lpstr>
      <vt:lpstr>Getting the k-vector</vt:lpstr>
      <vt:lpstr>Getting the k-vector</vt:lpstr>
      <vt:lpstr>Running k-Subgroupsmag – From GSAS-II</vt:lpstr>
      <vt:lpstr>Testing your MSG</vt:lpstr>
      <vt:lpstr>Savepoint</vt:lpstr>
      <vt:lpstr>Magnetic structure 1: C2’/c’</vt:lpstr>
      <vt:lpstr>Trialing a structure</vt:lpstr>
      <vt:lpstr>Trialing a structure</vt:lpstr>
      <vt:lpstr>Fitting the structure</vt:lpstr>
      <vt:lpstr>Fitting the structure</vt:lpstr>
      <vt:lpstr>Fitting the structure</vt:lpstr>
      <vt:lpstr>Magnetic structure 2: C2/c’</vt:lpstr>
      <vt:lpstr>Trying MSG 2 C2/c’</vt:lpstr>
      <vt:lpstr>Trying MSG 2 C2/c’</vt:lpstr>
      <vt:lpstr>Trying MSG 2 C2/c’</vt:lpstr>
      <vt:lpstr>Magnetic structure 3: C2/c’</vt:lpstr>
      <vt:lpstr>Trying MSG 2 C2’/c</vt:lpstr>
      <vt:lpstr>Fitting the structure</vt:lpstr>
      <vt:lpstr>Running a refinement</vt:lpstr>
      <vt:lpstr>Refinement results</vt:lpstr>
      <vt:lpstr>Exporting an MCIF</vt:lpstr>
      <vt:lpstr>Viewing the MCIF</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Example of GSAS-II refinement of magnetic structure from TOF data</dc:title>
  <dc:creator>Taddei, Keith</dc:creator>
  <cp:lastModifiedBy>Taddei, Keith</cp:lastModifiedBy>
  <cp:revision>72</cp:revision>
  <dcterms:created xsi:type="dcterms:W3CDTF">2026-07-09T15:50:48Z</dcterms:created>
  <dcterms:modified xsi:type="dcterms:W3CDTF">2026-07-22T15:34:48Z</dcterms:modified>
</cp:coreProperties>
</file>