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</p:sldMasterIdLst>
  <p:sldIdLst>
    <p:sldId id="256" r:id="rId3"/>
    <p:sldId id="309" r:id="rId4"/>
    <p:sldId id="258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9" r:id="rId14"/>
    <p:sldId id="278" r:id="rId15"/>
    <p:sldId id="271" r:id="rId16"/>
    <p:sldId id="272" r:id="rId17"/>
    <p:sldId id="273" r:id="rId18"/>
    <p:sldId id="274" r:id="rId19"/>
    <p:sldId id="275" r:id="rId20"/>
    <p:sldId id="280" r:id="rId21"/>
    <p:sldId id="277" r:id="rId22"/>
    <p:sldId id="279" r:id="rId23"/>
    <p:sldId id="282" r:id="rId24"/>
    <p:sldId id="285" r:id="rId25"/>
    <p:sldId id="283" r:id="rId26"/>
    <p:sldId id="286" r:id="rId27"/>
    <p:sldId id="287" r:id="rId28"/>
    <p:sldId id="288" r:id="rId29"/>
    <p:sldId id="284" r:id="rId30"/>
    <p:sldId id="281" r:id="rId31"/>
    <p:sldId id="289" r:id="rId32"/>
    <p:sldId id="291" r:id="rId33"/>
    <p:sldId id="290" r:id="rId34"/>
    <p:sldId id="292" r:id="rId35"/>
    <p:sldId id="293" r:id="rId36"/>
    <p:sldId id="294" r:id="rId37"/>
    <p:sldId id="295" r:id="rId38"/>
    <p:sldId id="296" r:id="rId39"/>
    <p:sldId id="297" r:id="rId40"/>
    <p:sldId id="299" r:id="rId41"/>
    <p:sldId id="302" r:id="rId42"/>
    <p:sldId id="301" r:id="rId43"/>
    <p:sldId id="303" r:id="rId44"/>
    <p:sldId id="304" r:id="rId45"/>
    <p:sldId id="305" r:id="rId46"/>
    <p:sldId id="307" r:id="rId47"/>
    <p:sldId id="308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9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2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0FF942FA-E8D8-7F73-B508-F9761FA55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069" y="6293865"/>
            <a:ext cx="2908491" cy="3291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BB4A7C-9367-147A-F4E6-9D55ED7060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00" t="26978" r="8429" b="9296"/>
          <a:stretch/>
        </p:blipFill>
        <p:spPr>
          <a:xfrm>
            <a:off x="1" y="0"/>
            <a:ext cx="12190305" cy="59849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30F12D-B614-7EB2-5E16-F4CD0DB2A5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8"/>
          <a:stretch/>
        </p:blipFill>
        <p:spPr>
          <a:xfrm>
            <a:off x="0" y="-14246"/>
            <a:ext cx="12192000" cy="59991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3105" y="1231176"/>
            <a:ext cx="6669741" cy="2743200"/>
          </a:xfrm>
          <a:solidFill>
            <a:schemeClr val="accent2">
              <a:alpha val="85000"/>
            </a:schemeClr>
          </a:solidFill>
        </p:spPr>
        <p:txBody>
          <a:bodyPr lIns="228600" rIns="182880" bIns="0" anchor="ctr" anchorCtr="0"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Cover option B </a:t>
            </a:r>
            <a:br>
              <a:rPr lang="en-US" dirty="0"/>
            </a:br>
            <a:r>
              <a:rPr lang="en-US" dirty="0"/>
              <a:t>can be up to four </a:t>
            </a:r>
            <a:br>
              <a:rPr lang="en-US" dirty="0"/>
            </a:br>
            <a:r>
              <a:rPr lang="en-US" dirty="0"/>
              <a:t>or five lines of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B593A0-1381-9E08-C43E-02227E369EC8}"/>
              </a:ext>
            </a:extLst>
          </p:cNvPr>
          <p:cNvSpPr/>
          <p:nvPr/>
        </p:nvSpPr>
        <p:spPr>
          <a:xfrm>
            <a:off x="-1695" y="1231176"/>
            <a:ext cx="304800" cy="274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121920" tIns="60960" rIns="12192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z="133">
              <a:solidFill>
                <a:schemeClr val="accent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F840A56-6BA9-8FE9-4544-1F2426DC07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72723" y="1231176"/>
            <a:ext cx="5215467" cy="2743200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8069" y="324610"/>
            <a:ext cx="3416048" cy="89459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>
              <a:buNone/>
              <a:defRPr sz="2133" b="1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MONTH DAY, YEAR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1B8C1237-9E9A-A9B9-D997-F971E7E403B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535" y="430602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spcBef>
                <a:spcPts val="0"/>
              </a:spcBef>
              <a:buNone/>
              <a:defRPr sz="1867" b="1"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5" name="Text Placeholder 45">
            <a:extLst>
              <a:ext uri="{FF2B5EF4-FFF2-40B4-BE49-F238E27FC236}">
                <a16:creationId xmlns:a16="http://schemas.microsoft.com/office/drawing/2014/main" id="{F23F5504-504E-35E3-02E6-1E4869CD6A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535" y="4711703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bg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864C7D51-4165-B55A-4253-6B2637C720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2382" y="430602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spcBef>
                <a:spcPts val="0"/>
              </a:spcBef>
              <a:buNone/>
              <a:defRPr sz="1867" b="1"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7" name="Text Placeholder 45">
            <a:extLst>
              <a:ext uri="{FF2B5EF4-FFF2-40B4-BE49-F238E27FC236}">
                <a16:creationId xmlns:a16="http://schemas.microsoft.com/office/drawing/2014/main" id="{F0DE6988-954D-993F-40F1-7BB0D8A8E06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2382" y="4711703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bg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BBA2D86-84B3-B15A-ACC9-771B8BA779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58229" y="430602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spcBef>
                <a:spcPts val="0"/>
              </a:spcBef>
              <a:buNone/>
              <a:defRPr sz="1867" b="1"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9" name="Text Placeholder 45">
            <a:extLst>
              <a:ext uri="{FF2B5EF4-FFF2-40B4-BE49-F238E27FC236}">
                <a16:creationId xmlns:a16="http://schemas.microsoft.com/office/drawing/2014/main" id="{9F09511A-BF35-DDA5-9473-7AD4769E5B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58229" y="4711703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bg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BAE1B9C-9775-275D-D178-3530307A7E8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158228" y="6028176"/>
            <a:ext cx="3805109" cy="84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: 4 block 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1BF1D2-8C7B-AE42-B2C5-BF7A4CD559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837" y="2209797"/>
            <a:ext cx="4964157" cy="1901952"/>
          </a:xfrm>
          <a:solidFill>
            <a:schemeClr val="tx2"/>
          </a:solidFill>
        </p:spPr>
        <p:txBody>
          <a:bodyPr lIns="182880" tIns="182880" rIns="91440" bIns="91440" anchor="t" anchorCtr="0">
            <a:no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Big idea/Topic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CC8EC55-CB52-3EB0-0CD2-2FD334FE87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74851" y="2209799"/>
            <a:ext cx="4964157" cy="1901952"/>
          </a:xfrm>
          <a:solidFill>
            <a:schemeClr val="tx2"/>
          </a:solidFill>
        </p:spPr>
        <p:txBody>
          <a:bodyPr lIns="182880" tIns="182880" rIns="91440" bIns="91440" anchor="t" anchorCtr="0">
            <a:no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Big idea/Topic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4492F8F-BB13-4522-9262-D3D4E3E358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2837" y="4233041"/>
            <a:ext cx="4964157" cy="1901952"/>
          </a:xfrm>
          <a:solidFill>
            <a:schemeClr val="tx2"/>
          </a:solidFill>
        </p:spPr>
        <p:txBody>
          <a:bodyPr lIns="182880" tIns="182880" rIns="91440" bIns="91440" anchor="t" anchorCtr="0">
            <a:no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Big idea/Topic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9A5E982-F2D5-FC63-C9EC-95A25009EE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74851" y="4233041"/>
            <a:ext cx="4964157" cy="1901952"/>
          </a:xfrm>
          <a:solidFill>
            <a:schemeClr val="tx2"/>
          </a:solidFill>
        </p:spPr>
        <p:txBody>
          <a:bodyPr lIns="182880" tIns="182880" rIns="91440" bIns="91440" anchor="t" anchorCtr="0">
            <a:no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Big idea/Topic</a:t>
            </a:r>
          </a:p>
        </p:txBody>
      </p:sp>
    </p:spTree>
    <p:extLst>
      <p:ext uri="{BB962C8B-B14F-4D97-AF65-F5344CB8AC3E}">
        <p14:creationId xmlns:p14="http://schemas.microsoft.com/office/powerpoint/2010/main" val="200769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: 3 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C0DE28-2C3E-0EAF-93C5-37D6D8C0CD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4948768"/>
            <a:ext cx="3572931" cy="1325033"/>
          </a:xfrm>
          <a:noFill/>
        </p:spPr>
        <p:txBody>
          <a:bodyPr lIns="0" tIns="91440" rIns="45720" bIns="45720">
            <a:normAutofit/>
          </a:bodyPr>
          <a:lstStyle>
            <a:lvl1pPr>
              <a:defRPr sz="1867"/>
            </a:lvl1pPr>
            <a:lvl2pPr>
              <a:defRPr sz="18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7E01C83-966B-62F9-D4BF-6F48E204A5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03933" y="4948768"/>
            <a:ext cx="3572927" cy="1325033"/>
          </a:xfrm>
          <a:noFill/>
        </p:spPr>
        <p:txBody>
          <a:bodyPr lIns="0" tIns="91440" rIns="45720" bIns="45720">
            <a:normAutofit/>
          </a:bodyPr>
          <a:lstStyle>
            <a:lvl1pPr>
              <a:defRPr sz="1867"/>
            </a:lvl1pPr>
            <a:lvl2pPr>
              <a:defRPr sz="18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D342F2D-DDFA-2AD9-2E71-9106C80229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2667" y="4948768"/>
            <a:ext cx="3572933" cy="1325033"/>
          </a:xfrm>
          <a:noFill/>
        </p:spPr>
        <p:txBody>
          <a:bodyPr lIns="0" tIns="91440" rIns="45720" bIns="45720">
            <a:normAutofit/>
          </a:bodyPr>
          <a:lstStyle>
            <a:lvl1pPr>
              <a:defRPr sz="1867"/>
            </a:lvl1pPr>
            <a:lvl2pPr>
              <a:defRPr sz="18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117CC75-B838-68D6-2E0E-876246E59A7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599" y="2209799"/>
            <a:ext cx="3572933" cy="2738967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44614E93-F67D-FFB0-1593-0C05E96A4FF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03934" y="2209799"/>
            <a:ext cx="3572933" cy="2738967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FF202DA5-E559-E016-1658-76A0FFD0A7A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212667" y="2209799"/>
            <a:ext cx="3572933" cy="2738967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9A614F-1746-5E7E-6E40-C0C352E3B87C}"/>
              </a:ext>
            </a:extLst>
          </p:cNvPr>
          <p:cNvCxnSpPr/>
          <p:nvPr/>
        </p:nvCxnSpPr>
        <p:spPr>
          <a:xfrm>
            <a:off x="4293232" y="2028202"/>
            <a:ext cx="0" cy="4364053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24D771-DA9F-AFF7-8014-770E6875CD71}"/>
              </a:ext>
            </a:extLst>
          </p:cNvPr>
          <p:cNvCxnSpPr/>
          <p:nvPr/>
        </p:nvCxnSpPr>
        <p:spPr>
          <a:xfrm>
            <a:off x="8104659" y="2028202"/>
            <a:ext cx="0" cy="4364053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1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4BDB185A-767C-30D3-5FC4-487AEE46B025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lIns="0" tIns="1371600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VIDEO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D9493A-47CC-919A-B438-67612BC54B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 in all caps 28pt </a:t>
            </a:r>
            <a:br>
              <a:rPr lang="en-US" dirty="0"/>
            </a:br>
            <a:r>
              <a:rPr lang="en-US" dirty="0"/>
              <a:t>preferred as one or two lines</a:t>
            </a:r>
          </a:p>
        </p:txBody>
      </p:sp>
    </p:spTree>
    <p:extLst>
      <p:ext uri="{BB962C8B-B14F-4D97-AF65-F5344CB8AC3E}">
        <p14:creationId xmlns:p14="http://schemas.microsoft.com/office/powerpoint/2010/main" val="397097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 Arg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A3DEC59-F5CF-CEAA-802E-33C6505C44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0" t="26977" r="8429" b="1"/>
          <a:stretch/>
        </p:blipFill>
        <p:spPr>
          <a:xfrm>
            <a:off x="1" y="0"/>
            <a:ext cx="12190305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0802B6-4722-244C-B8A6-46B69A03D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74" t="-204" r="7262" b="2069"/>
          <a:stretch/>
        </p:blipFill>
        <p:spPr>
          <a:xfrm>
            <a:off x="0" y="-14245"/>
            <a:ext cx="12192000" cy="687224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AD80AF-1545-2888-DC5C-2ACBBB58F56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5020" y="1739899"/>
            <a:ext cx="7961960" cy="3115549"/>
            <a:chOff x="4398" y="-378"/>
            <a:chExt cx="1104" cy="43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CD385B-D85D-B64D-C7C5-0741D4FDA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8" y="-378"/>
              <a:ext cx="1104" cy="432"/>
            </a:xfrm>
            <a:prstGeom prst="rect">
              <a:avLst/>
            </a:prstGeom>
            <a:noFill/>
            <a:ln w="0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565DEB9-167C-3795-A7E1-78040F365E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8" y="-264"/>
              <a:ext cx="194" cy="168"/>
            </a:xfrm>
            <a:custGeom>
              <a:avLst/>
              <a:gdLst>
                <a:gd name="T0" fmla="*/ 405 w 580"/>
                <a:gd name="T1" fmla="*/ 360 h 502"/>
                <a:gd name="T2" fmla="*/ 441 w 580"/>
                <a:gd name="T3" fmla="*/ 422 h 502"/>
                <a:gd name="T4" fmla="*/ 473 w 580"/>
                <a:gd name="T5" fmla="*/ 478 h 502"/>
                <a:gd name="T6" fmla="*/ 485 w 580"/>
                <a:gd name="T7" fmla="*/ 478 h 502"/>
                <a:gd name="T8" fmla="*/ 518 w 580"/>
                <a:gd name="T9" fmla="*/ 422 h 502"/>
                <a:gd name="T10" fmla="*/ 554 w 580"/>
                <a:gd name="T11" fmla="*/ 360 h 502"/>
                <a:gd name="T12" fmla="*/ 392 w 580"/>
                <a:gd name="T13" fmla="*/ 338 h 502"/>
                <a:gd name="T14" fmla="*/ 186 w 580"/>
                <a:gd name="T15" fmla="*/ 357 h 502"/>
                <a:gd name="T16" fmla="*/ 153 w 580"/>
                <a:gd name="T17" fmla="*/ 415 h 502"/>
                <a:gd name="T18" fmla="*/ 119 w 580"/>
                <a:gd name="T19" fmla="*/ 473 h 502"/>
                <a:gd name="T20" fmla="*/ 471 w 580"/>
                <a:gd name="T21" fmla="*/ 493 h 502"/>
                <a:gd name="T22" fmla="*/ 452 w 580"/>
                <a:gd name="T23" fmla="*/ 461 h 502"/>
                <a:gd name="T24" fmla="*/ 416 w 580"/>
                <a:gd name="T25" fmla="*/ 399 h 502"/>
                <a:gd name="T26" fmla="*/ 387 w 580"/>
                <a:gd name="T27" fmla="*/ 347 h 502"/>
                <a:gd name="T28" fmla="*/ 13 w 580"/>
                <a:gd name="T29" fmla="*/ 338 h 502"/>
                <a:gd name="T30" fmla="*/ 33 w 580"/>
                <a:gd name="T31" fmla="*/ 373 h 502"/>
                <a:gd name="T32" fmla="*/ 71 w 580"/>
                <a:gd name="T33" fmla="*/ 438 h 502"/>
                <a:gd name="T34" fmla="*/ 98 w 580"/>
                <a:gd name="T35" fmla="*/ 485 h 502"/>
                <a:gd name="T36" fmla="*/ 112 w 580"/>
                <a:gd name="T37" fmla="*/ 467 h 502"/>
                <a:gd name="T38" fmla="*/ 148 w 580"/>
                <a:gd name="T39" fmla="*/ 405 h 502"/>
                <a:gd name="T40" fmla="*/ 180 w 580"/>
                <a:gd name="T41" fmla="*/ 349 h 502"/>
                <a:gd name="T42" fmla="*/ 290 w 580"/>
                <a:gd name="T43" fmla="*/ 178 h 502"/>
                <a:gd name="T44" fmla="*/ 270 w 580"/>
                <a:gd name="T45" fmla="*/ 213 h 502"/>
                <a:gd name="T46" fmla="*/ 232 w 580"/>
                <a:gd name="T47" fmla="*/ 278 h 502"/>
                <a:gd name="T48" fmla="*/ 204 w 580"/>
                <a:gd name="T49" fmla="*/ 326 h 502"/>
                <a:gd name="T50" fmla="*/ 370 w 580"/>
                <a:gd name="T51" fmla="*/ 319 h 502"/>
                <a:gd name="T52" fmla="*/ 338 w 580"/>
                <a:gd name="T53" fmla="*/ 262 h 502"/>
                <a:gd name="T54" fmla="*/ 302 w 580"/>
                <a:gd name="T55" fmla="*/ 200 h 502"/>
                <a:gd name="T56" fmla="*/ 384 w 580"/>
                <a:gd name="T57" fmla="*/ 14 h 502"/>
                <a:gd name="T58" fmla="*/ 366 w 580"/>
                <a:gd name="T59" fmla="*/ 47 h 502"/>
                <a:gd name="T60" fmla="*/ 330 w 580"/>
                <a:gd name="T61" fmla="*/ 109 h 502"/>
                <a:gd name="T62" fmla="*/ 300 w 580"/>
                <a:gd name="T63" fmla="*/ 160 h 502"/>
                <a:gd name="T64" fmla="*/ 301 w 580"/>
                <a:gd name="T65" fmla="*/ 178 h 502"/>
                <a:gd name="T66" fmla="*/ 331 w 580"/>
                <a:gd name="T67" fmla="*/ 232 h 502"/>
                <a:gd name="T68" fmla="*/ 369 w 580"/>
                <a:gd name="T69" fmla="*/ 296 h 502"/>
                <a:gd name="T70" fmla="*/ 387 w 580"/>
                <a:gd name="T71" fmla="*/ 329 h 502"/>
                <a:gd name="T72" fmla="*/ 554 w 580"/>
                <a:gd name="T73" fmla="*/ 307 h 502"/>
                <a:gd name="T74" fmla="*/ 510 w 580"/>
                <a:gd name="T75" fmla="*/ 231 h 502"/>
                <a:gd name="T76" fmla="*/ 454 w 580"/>
                <a:gd name="T77" fmla="*/ 135 h 502"/>
                <a:gd name="T78" fmla="*/ 406 w 580"/>
                <a:gd name="T79" fmla="*/ 52 h 502"/>
                <a:gd name="T80" fmla="*/ 384 w 580"/>
                <a:gd name="T81" fmla="*/ 14 h 502"/>
                <a:gd name="T82" fmla="*/ 182 w 580"/>
                <a:gd name="T83" fmla="*/ 36 h 502"/>
                <a:gd name="T84" fmla="*/ 138 w 580"/>
                <a:gd name="T85" fmla="*/ 112 h 502"/>
                <a:gd name="T86" fmla="*/ 83 w 580"/>
                <a:gd name="T87" fmla="*/ 208 h 502"/>
                <a:gd name="T88" fmla="*/ 35 w 580"/>
                <a:gd name="T89" fmla="*/ 291 h 502"/>
                <a:gd name="T90" fmla="*/ 13 w 580"/>
                <a:gd name="T91" fmla="*/ 329 h 502"/>
                <a:gd name="T92" fmla="*/ 203 w 580"/>
                <a:gd name="T93" fmla="*/ 310 h 502"/>
                <a:gd name="T94" fmla="*/ 239 w 580"/>
                <a:gd name="T95" fmla="*/ 249 h 502"/>
                <a:gd name="T96" fmla="*/ 273 w 580"/>
                <a:gd name="T97" fmla="*/ 188 h 502"/>
                <a:gd name="T98" fmla="*/ 283 w 580"/>
                <a:gd name="T99" fmla="*/ 167 h 502"/>
                <a:gd name="T100" fmla="*/ 259 w 580"/>
                <a:gd name="T101" fmla="*/ 124 h 502"/>
                <a:gd name="T102" fmla="*/ 222 w 580"/>
                <a:gd name="T103" fmla="*/ 61 h 502"/>
                <a:gd name="T104" fmla="*/ 196 w 580"/>
                <a:gd name="T105" fmla="*/ 17 h 502"/>
                <a:gd name="T106" fmla="*/ 209 w 580"/>
                <a:gd name="T107" fmla="*/ 20 h 502"/>
                <a:gd name="T108" fmla="*/ 242 w 580"/>
                <a:gd name="T109" fmla="*/ 77 h 502"/>
                <a:gd name="T110" fmla="*/ 277 w 580"/>
                <a:gd name="T111" fmla="*/ 138 h 502"/>
                <a:gd name="T112" fmla="*/ 292 w 580"/>
                <a:gd name="T113" fmla="*/ 157 h 502"/>
                <a:gd name="T114" fmla="*/ 319 w 580"/>
                <a:gd name="T115" fmla="*/ 110 h 502"/>
                <a:gd name="T116" fmla="*/ 356 w 580"/>
                <a:gd name="T117" fmla="*/ 44 h 502"/>
                <a:gd name="T118" fmla="*/ 376 w 580"/>
                <a:gd name="T119" fmla="*/ 9 h 502"/>
                <a:gd name="T120" fmla="*/ 580 w 580"/>
                <a:gd name="T121" fmla="*/ 334 h 502"/>
                <a:gd name="T122" fmla="*/ 192 w 580"/>
                <a:gd name="T12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0" h="502">
                  <a:moveTo>
                    <a:pt x="392" y="338"/>
                  </a:moveTo>
                  <a:lnTo>
                    <a:pt x="394" y="342"/>
                  </a:lnTo>
                  <a:lnTo>
                    <a:pt x="399" y="349"/>
                  </a:lnTo>
                  <a:lnTo>
                    <a:pt x="405" y="360"/>
                  </a:lnTo>
                  <a:lnTo>
                    <a:pt x="413" y="373"/>
                  </a:lnTo>
                  <a:lnTo>
                    <a:pt x="421" y="389"/>
                  </a:lnTo>
                  <a:lnTo>
                    <a:pt x="431" y="405"/>
                  </a:lnTo>
                  <a:lnTo>
                    <a:pt x="441" y="422"/>
                  </a:lnTo>
                  <a:lnTo>
                    <a:pt x="450" y="438"/>
                  </a:lnTo>
                  <a:lnTo>
                    <a:pt x="459" y="453"/>
                  </a:lnTo>
                  <a:lnTo>
                    <a:pt x="467" y="467"/>
                  </a:lnTo>
                  <a:lnTo>
                    <a:pt x="473" y="478"/>
                  </a:lnTo>
                  <a:lnTo>
                    <a:pt x="477" y="485"/>
                  </a:lnTo>
                  <a:lnTo>
                    <a:pt x="479" y="488"/>
                  </a:lnTo>
                  <a:lnTo>
                    <a:pt x="481" y="485"/>
                  </a:lnTo>
                  <a:lnTo>
                    <a:pt x="485" y="478"/>
                  </a:lnTo>
                  <a:lnTo>
                    <a:pt x="491" y="467"/>
                  </a:lnTo>
                  <a:lnTo>
                    <a:pt x="500" y="453"/>
                  </a:lnTo>
                  <a:lnTo>
                    <a:pt x="509" y="438"/>
                  </a:lnTo>
                  <a:lnTo>
                    <a:pt x="518" y="422"/>
                  </a:lnTo>
                  <a:lnTo>
                    <a:pt x="528" y="405"/>
                  </a:lnTo>
                  <a:lnTo>
                    <a:pt x="538" y="389"/>
                  </a:lnTo>
                  <a:lnTo>
                    <a:pt x="546" y="373"/>
                  </a:lnTo>
                  <a:lnTo>
                    <a:pt x="554" y="360"/>
                  </a:lnTo>
                  <a:lnTo>
                    <a:pt x="560" y="349"/>
                  </a:lnTo>
                  <a:lnTo>
                    <a:pt x="565" y="342"/>
                  </a:lnTo>
                  <a:lnTo>
                    <a:pt x="567" y="338"/>
                  </a:lnTo>
                  <a:lnTo>
                    <a:pt x="392" y="338"/>
                  </a:lnTo>
                  <a:close/>
                  <a:moveTo>
                    <a:pt x="197" y="338"/>
                  </a:moveTo>
                  <a:lnTo>
                    <a:pt x="196" y="341"/>
                  </a:lnTo>
                  <a:lnTo>
                    <a:pt x="192" y="347"/>
                  </a:lnTo>
                  <a:lnTo>
                    <a:pt x="186" y="357"/>
                  </a:lnTo>
                  <a:lnTo>
                    <a:pt x="179" y="369"/>
                  </a:lnTo>
                  <a:lnTo>
                    <a:pt x="171" y="383"/>
                  </a:lnTo>
                  <a:lnTo>
                    <a:pt x="162" y="399"/>
                  </a:lnTo>
                  <a:lnTo>
                    <a:pt x="153" y="415"/>
                  </a:lnTo>
                  <a:lnTo>
                    <a:pt x="144" y="431"/>
                  </a:lnTo>
                  <a:lnTo>
                    <a:pt x="135" y="446"/>
                  </a:lnTo>
                  <a:lnTo>
                    <a:pt x="126" y="461"/>
                  </a:lnTo>
                  <a:lnTo>
                    <a:pt x="119" y="473"/>
                  </a:lnTo>
                  <a:lnTo>
                    <a:pt x="114" y="483"/>
                  </a:lnTo>
                  <a:lnTo>
                    <a:pt x="110" y="490"/>
                  </a:lnTo>
                  <a:lnTo>
                    <a:pt x="108" y="493"/>
                  </a:lnTo>
                  <a:lnTo>
                    <a:pt x="471" y="493"/>
                  </a:lnTo>
                  <a:lnTo>
                    <a:pt x="469" y="490"/>
                  </a:lnTo>
                  <a:lnTo>
                    <a:pt x="465" y="483"/>
                  </a:lnTo>
                  <a:lnTo>
                    <a:pt x="460" y="473"/>
                  </a:lnTo>
                  <a:lnTo>
                    <a:pt x="452" y="461"/>
                  </a:lnTo>
                  <a:lnTo>
                    <a:pt x="444" y="446"/>
                  </a:lnTo>
                  <a:lnTo>
                    <a:pt x="435" y="431"/>
                  </a:lnTo>
                  <a:lnTo>
                    <a:pt x="426" y="415"/>
                  </a:lnTo>
                  <a:lnTo>
                    <a:pt x="416" y="399"/>
                  </a:lnTo>
                  <a:lnTo>
                    <a:pt x="408" y="383"/>
                  </a:lnTo>
                  <a:lnTo>
                    <a:pt x="399" y="369"/>
                  </a:lnTo>
                  <a:lnTo>
                    <a:pt x="392" y="357"/>
                  </a:lnTo>
                  <a:lnTo>
                    <a:pt x="387" y="347"/>
                  </a:lnTo>
                  <a:lnTo>
                    <a:pt x="383" y="341"/>
                  </a:lnTo>
                  <a:lnTo>
                    <a:pt x="382" y="338"/>
                  </a:lnTo>
                  <a:lnTo>
                    <a:pt x="197" y="338"/>
                  </a:lnTo>
                  <a:close/>
                  <a:moveTo>
                    <a:pt x="13" y="338"/>
                  </a:moveTo>
                  <a:lnTo>
                    <a:pt x="15" y="342"/>
                  </a:lnTo>
                  <a:lnTo>
                    <a:pt x="19" y="349"/>
                  </a:lnTo>
                  <a:lnTo>
                    <a:pt x="25" y="359"/>
                  </a:lnTo>
                  <a:lnTo>
                    <a:pt x="33" y="373"/>
                  </a:lnTo>
                  <a:lnTo>
                    <a:pt x="42" y="388"/>
                  </a:lnTo>
                  <a:lnTo>
                    <a:pt x="51" y="405"/>
                  </a:lnTo>
                  <a:lnTo>
                    <a:pt x="61" y="421"/>
                  </a:lnTo>
                  <a:lnTo>
                    <a:pt x="71" y="438"/>
                  </a:lnTo>
                  <a:lnTo>
                    <a:pt x="80" y="453"/>
                  </a:lnTo>
                  <a:lnTo>
                    <a:pt x="87" y="467"/>
                  </a:lnTo>
                  <a:lnTo>
                    <a:pt x="94" y="478"/>
                  </a:lnTo>
                  <a:lnTo>
                    <a:pt x="98" y="485"/>
                  </a:lnTo>
                  <a:lnTo>
                    <a:pt x="100" y="488"/>
                  </a:lnTo>
                  <a:lnTo>
                    <a:pt x="102" y="485"/>
                  </a:lnTo>
                  <a:lnTo>
                    <a:pt x="106" y="478"/>
                  </a:lnTo>
                  <a:lnTo>
                    <a:pt x="112" y="467"/>
                  </a:lnTo>
                  <a:lnTo>
                    <a:pt x="120" y="453"/>
                  </a:lnTo>
                  <a:lnTo>
                    <a:pt x="129" y="438"/>
                  </a:lnTo>
                  <a:lnTo>
                    <a:pt x="138" y="422"/>
                  </a:lnTo>
                  <a:lnTo>
                    <a:pt x="148" y="405"/>
                  </a:lnTo>
                  <a:lnTo>
                    <a:pt x="157" y="389"/>
                  </a:lnTo>
                  <a:lnTo>
                    <a:pt x="166" y="373"/>
                  </a:lnTo>
                  <a:lnTo>
                    <a:pt x="174" y="360"/>
                  </a:lnTo>
                  <a:lnTo>
                    <a:pt x="180" y="349"/>
                  </a:lnTo>
                  <a:lnTo>
                    <a:pt x="184" y="342"/>
                  </a:lnTo>
                  <a:lnTo>
                    <a:pt x="186" y="338"/>
                  </a:lnTo>
                  <a:lnTo>
                    <a:pt x="13" y="338"/>
                  </a:lnTo>
                  <a:close/>
                  <a:moveTo>
                    <a:pt x="290" y="178"/>
                  </a:moveTo>
                  <a:lnTo>
                    <a:pt x="288" y="182"/>
                  </a:lnTo>
                  <a:lnTo>
                    <a:pt x="284" y="189"/>
                  </a:lnTo>
                  <a:lnTo>
                    <a:pt x="277" y="200"/>
                  </a:lnTo>
                  <a:lnTo>
                    <a:pt x="270" y="213"/>
                  </a:lnTo>
                  <a:lnTo>
                    <a:pt x="261" y="229"/>
                  </a:lnTo>
                  <a:lnTo>
                    <a:pt x="251" y="245"/>
                  </a:lnTo>
                  <a:lnTo>
                    <a:pt x="242" y="262"/>
                  </a:lnTo>
                  <a:lnTo>
                    <a:pt x="232" y="278"/>
                  </a:lnTo>
                  <a:lnTo>
                    <a:pt x="224" y="293"/>
                  </a:lnTo>
                  <a:lnTo>
                    <a:pt x="215" y="308"/>
                  </a:lnTo>
                  <a:lnTo>
                    <a:pt x="209" y="319"/>
                  </a:lnTo>
                  <a:lnTo>
                    <a:pt x="204" y="326"/>
                  </a:lnTo>
                  <a:lnTo>
                    <a:pt x="202" y="329"/>
                  </a:lnTo>
                  <a:lnTo>
                    <a:pt x="376" y="329"/>
                  </a:lnTo>
                  <a:lnTo>
                    <a:pt x="375" y="326"/>
                  </a:lnTo>
                  <a:lnTo>
                    <a:pt x="370" y="319"/>
                  </a:lnTo>
                  <a:lnTo>
                    <a:pt x="364" y="308"/>
                  </a:lnTo>
                  <a:lnTo>
                    <a:pt x="356" y="293"/>
                  </a:lnTo>
                  <a:lnTo>
                    <a:pt x="347" y="278"/>
                  </a:lnTo>
                  <a:lnTo>
                    <a:pt x="338" y="262"/>
                  </a:lnTo>
                  <a:lnTo>
                    <a:pt x="328" y="245"/>
                  </a:lnTo>
                  <a:lnTo>
                    <a:pt x="319" y="229"/>
                  </a:lnTo>
                  <a:lnTo>
                    <a:pt x="310" y="213"/>
                  </a:lnTo>
                  <a:lnTo>
                    <a:pt x="302" y="200"/>
                  </a:lnTo>
                  <a:lnTo>
                    <a:pt x="296" y="189"/>
                  </a:lnTo>
                  <a:lnTo>
                    <a:pt x="292" y="182"/>
                  </a:lnTo>
                  <a:lnTo>
                    <a:pt x="290" y="178"/>
                  </a:lnTo>
                  <a:close/>
                  <a:moveTo>
                    <a:pt x="384" y="14"/>
                  </a:moveTo>
                  <a:lnTo>
                    <a:pt x="383" y="17"/>
                  </a:lnTo>
                  <a:lnTo>
                    <a:pt x="379" y="23"/>
                  </a:lnTo>
                  <a:lnTo>
                    <a:pt x="373" y="33"/>
                  </a:lnTo>
                  <a:lnTo>
                    <a:pt x="366" y="47"/>
                  </a:lnTo>
                  <a:lnTo>
                    <a:pt x="358" y="61"/>
                  </a:lnTo>
                  <a:lnTo>
                    <a:pt x="349" y="77"/>
                  </a:lnTo>
                  <a:lnTo>
                    <a:pt x="339" y="93"/>
                  </a:lnTo>
                  <a:lnTo>
                    <a:pt x="330" y="109"/>
                  </a:lnTo>
                  <a:lnTo>
                    <a:pt x="321" y="124"/>
                  </a:lnTo>
                  <a:lnTo>
                    <a:pt x="313" y="139"/>
                  </a:lnTo>
                  <a:lnTo>
                    <a:pt x="306" y="151"/>
                  </a:lnTo>
                  <a:lnTo>
                    <a:pt x="300" y="160"/>
                  </a:lnTo>
                  <a:lnTo>
                    <a:pt x="297" y="167"/>
                  </a:lnTo>
                  <a:lnTo>
                    <a:pt x="295" y="169"/>
                  </a:lnTo>
                  <a:lnTo>
                    <a:pt x="297" y="172"/>
                  </a:lnTo>
                  <a:lnTo>
                    <a:pt x="301" y="178"/>
                  </a:lnTo>
                  <a:lnTo>
                    <a:pt x="306" y="188"/>
                  </a:lnTo>
                  <a:lnTo>
                    <a:pt x="314" y="201"/>
                  </a:lnTo>
                  <a:lnTo>
                    <a:pt x="322" y="216"/>
                  </a:lnTo>
                  <a:lnTo>
                    <a:pt x="331" y="232"/>
                  </a:lnTo>
                  <a:lnTo>
                    <a:pt x="341" y="249"/>
                  </a:lnTo>
                  <a:lnTo>
                    <a:pt x="351" y="265"/>
                  </a:lnTo>
                  <a:lnTo>
                    <a:pt x="360" y="282"/>
                  </a:lnTo>
                  <a:lnTo>
                    <a:pt x="369" y="296"/>
                  </a:lnTo>
                  <a:lnTo>
                    <a:pt x="376" y="310"/>
                  </a:lnTo>
                  <a:lnTo>
                    <a:pt x="382" y="320"/>
                  </a:lnTo>
                  <a:lnTo>
                    <a:pt x="386" y="327"/>
                  </a:lnTo>
                  <a:lnTo>
                    <a:pt x="387" y="329"/>
                  </a:lnTo>
                  <a:lnTo>
                    <a:pt x="567" y="329"/>
                  </a:lnTo>
                  <a:lnTo>
                    <a:pt x="565" y="326"/>
                  </a:lnTo>
                  <a:lnTo>
                    <a:pt x="560" y="319"/>
                  </a:lnTo>
                  <a:lnTo>
                    <a:pt x="554" y="307"/>
                  </a:lnTo>
                  <a:lnTo>
                    <a:pt x="545" y="291"/>
                  </a:lnTo>
                  <a:lnTo>
                    <a:pt x="535" y="273"/>
                  </a:lnTo>
                  <a:lnTo>
                    <a:pt x="523" y="253"/>
                  </a:lnTo>
                  <a:lnTo>
                    <a:pt x="510" y="231"/>
                  </a:lnTo>
                  <a:lnTo>
                    <a:pt x="496" y="208"/>
                  </a:lnTo>
                  <a:lnTo>
                    <a:pt x="482" y="184"/>
                  </a:lnTo>
                  <a:lnTo>
                    <a:pt x="468" y="159"/>
                  </a:lnTo>
                  <a:lnTo>
                    <a:pt x="454" y="135"/>
                  </a:lnTo>
                  <a:lnTo>
                    <a:pt x="441" y="112"/>
                  </a:lnTo>
                  <a:lnTo>
                    <a:pt x="428" y="90"/>
                  </a:lnTo>
                  <a:lnTo>
                    <a:pt x="416" y="70"/>
                  </a:lnTo>
                  <a:lnTo>
                    <a:pt x="406" y="52"/>
                  </a:lnTo>
                  <a:lnTo>
                    <a:pt x="397" y="36"/>
                  </a:lnTo>
                  <a:lnTo>
                    <a:pt x="391" y="24"/>
                  </a:lnTo>
                  <a:lnTo>
                    <a:pt x="386" y="17"/>
                  </a:lnTo>
                  <a:lnTo>
                    <a:pt x="384" y="14"/>
                  </a:lnTo>
                  <a:close/>
                  <a:moveTo>
                    <a:pt x="194" y="14"/>
                  </a:moveTo>
                  <a:lnTo>
                    <a:pt x="193" y="17"/>
                  </a:lnTo>
                  <a:lnTo>
                    <a:pt x="188" y="24"/>
                  </a:lnTo>
                  <a:lnTo>
                    <a:pt x="182" y="36"/>
                  </a:lnTo>
                  <a:lnTo>
                    <a:pt x="173" y="52"/>
                  </a:lnTo>
                  <a:lnTo>
                    <a:pt x="163" y="70"/>
                  </a:lnTo>
                  <a:lnTo>
                    <a:pt x="151" y="90"/>
                  </a:lnTo>
                  <a:lnTo>
                    <a:pt x="138" y="112"/>
                  </a:lnTo>
                  <a:lnTo>
                    <a:pt x="125" y="135"/>
                  </a:lnTo>
                  <a:lnTo>
                    <a:pt x="111" y="159"/>
                  </a:lnTo>
                  <a:lnTo>
                    <a:pt x="97" y="184"/>
                  </a:lnTo>
                  <a:lnTo>
                    <a:pt x="83" y="208"/>
                  </a:lnTo>
                  <a:lnTo>
                    <a:pt x="69" y="231"/>
                  </a:lnTo>
                  <a:lnTo>
                    <a:pt x="57" y="253"/>
                  </a:lnTo>
                  <a:lnTo>
                    <a:pt x="45" y="273"/>
                  </a:lnTo>
                  <a:lnTo>
                    <a:pt x="35" y="291"/>
                  </a:lnTo>
                  <a:lnTo>
                    <a:pt x="26" y="307"/>
                  </a:lnTo>
                  <a:lnTo>
                    <a:pt x="19" y="319"/>
                  </a:lnTo>
                  <a:lnTo>
                    <a:pt x="15" y="326"/>
                  </a:lnTo>
                  <a:lnTo>
                    <a:pt x="13" y="329"/>
                  </a:lnTo>
                  <a:lnTo>
                    <a:pt x="192" y="329"/>
                  </a:lnTo>
                  <a:lnTo>
                    <a:pt x="193" y="327"/>
                  </a:lnTo>
                  <a:lnTo>
                    <a:pt x="197" y="320"/>
                  </a:lnTo>
                  <a:lnTo>
                    <a:pt x="203" y="310"/>
                  </a:lnTo>
                  <a:lnTo>
                    <a:pt x="210" y="296"/>
                  </a:lnTo>
                  <a:lnTo>
                    <a:pt x="219" y="282"/>
                  </a:lnTo>
                  <a:lnTo>
                    <a:pt x="229" y="265"/>
                  </a:lnTo>
                  <a:lnTo>
                    <a:pt x="239" y="249"/>
                  </a:lnTo>
                  <a:lnTo>
                    <a:pt x="248" y="232"/>
                  </a:lnTo>
                  <a:lnTo>
                    <a:pt x="258" y="216"/>
                  </a:lnTo>
                  <a:lnTo>
                    <a:pt x="266" y="201"/>
                  </a:lnTo>
                  <a:lnTo>
                    <a:pt x="273" y="188"/>
                  </a:lnTo>
                  <a:lnTo>
                    <a:pt x="279" y="178"/>
                  </a:lnTo>
                  <a:lnTo>
                    <a:pt x="283" y="172"/>
                  </a:lnTo>
                  <a:lnTo>
                    <a:pt x="285" y="169"/>
                  </a:lnTo>
                  <a:lnTo>
                    <a:pt x="283" y="167"/>
                  </a:lnTo>
                  <a:lnTo>
                    <a:pt x="280" y="160"/>
                  </a:lnTo>
                  <a:lnTo>
                    <a:pt x="274" y="151"/>
                  </a:lnTo>
                  <a:lnTo>
                    <a:pt x="267" y="139"/>
                  </a:lnTo>
                  <a:lnTo>
                    <a:pt x="259" y="124"/>
                  </a:lnTo>
                  <a:lnTo>
                    <a:pt x="250" y="109"/>
                  </a:lnTo>
                  <a:lnTo>
                    <a:pt x="241" y="93"/>
                  </a:lnTo>
                  <a:lnTo>
                    <a:pt x="231" y="77"/>
                  </a:lnTo>
                  <a:lnTo>
                    <a:pt x="222" y="61"/>
                  </a:lnTo>
                  <a:lnTo>
                    <a:pt x="213" y="47"/>
                  </a:lnTo>
                  <a:lnTo>
                    <a:pt x="206" y="33"/>
                  </a:lnTo>
                  <a:lnTo>
                    <a:pt x="200" y="23"/>
                  </a:lnTo>
                  <a:lnTo>
                    <a:pt x="196" y="17"/>
                  </a:lnTo>
                  <a:lnTo>
                    <a:pt x="194" y="14"/>
                  </a:lnTo>
                  <a:close/>
                  <a:moveTo>
                    <a:pt x="202" y="9"/>
                  </a:moveTo>
                  <a:lnTo>
                    <a:pt x="204" y="12"/>
                  </a:lnTo>
                  <a:lnTo>
                    <a:pt x="209" y="20"/>
                  </a:lnTo>
                  <a:lnTo>
                    <a:pt x="215" y="30"/>
                  </a:lnTo>
                  <a:lnTo>
                    <a:pt x="224" y="44"/>
                  </a:lnTo>
                  <a:lnTo>
                    <a:pt x="232" y="60"/>
                  </a:lnTo>
                  <a:lnTo>
                    <a:pt x="242" y="77"/>
                  </a:lnTo>
                  <a:lnTo>
                    <a:pt x="251" y="93"/>
                  </a:lnTo>
                  <a:lnTo>
                    <a:pt x="261" y="110"/>
                  </a:lnTo>
                  <a:lnTo>
                    <a:pt x="270" y="125"/>
                  </a:lnTo>
                  <a:lnTo>
                    <a:pt x="277" y="138"/>
                  </a:lnTo>
                  <a:lnTo>
                    <a:pt x="284" y="149"/>
                  </a:lnTo>
                  <a:lnTo>
                    <a:pt x="288" y="157"/>
                  </a:lnTo>
                  <a:lnTo>
                    <a:pt x="290" y="160"/>
                  </a:lnTo>
                  <a:lnTo>
                    <a:pt x="292" y="157"/>
                  </a:lnTo>
                  <a:lnTo>
                    <a:pt x="296" y="149"/>
                  </a:lnTo>
                  <a:lnTo>
                    <a:pt x="302" y="138"/>
                  </a:lnTo>
                  <a:lnTo>
                    <a:pt x="310" y="125"/>
                  </a:lnTo>
                  <a:lnTo>
                    <a:pt x="319" y="110"/>
                  </a:lnTo>
                  <a:lnTo>
                    <a:pt x="328" y="93"/>
                  </a:lnTo>
                  <a:lnTo>
                    <a:pt x="338" y="77"/>
                  </a:lnTo>
                  <a:lnTo>
                    <a:pt x="347" y="60"/>
                  </a:lnTo>
                  <a:lnTo>
                    <a:pt x="356" y="44"/>
                  </a:lnTo>
                  <a:lnTo>
                    <a:pt x="364" y="30"/>
                  </a:lnTo>
                  <a:lnTo>
                    <a:pt x="370" y="20"/>
                  </a:lnTo>
                  <a:lnTo>
                    <a:pt x="375" y="12"/>
                  </a:lnTo>
                  <a:lnTo>
                    <a:pt x="376" y="9"/>
                  </a:lnTo>
                  <a:lnTo>
                    <a:pt x="202" y="9"/>
                  </a:lnTo>
                  <a:close/>
                  <a:moveTo>
                    <a:pt x="192" y="0"/>
                  </a:moveTo>
                  <a:lnTo>
                    <a:pt x="387" y="0"/>
                  </a:lnTo>
                  <a:lnTo>
                    <a:pt x="580" y="334"/>
                  </a:lnTo>
                  <a:lnTo>
                    <a:pt x="482" y="502"/>
                  </a:lnTo>
                  <a:lnTo>
                    <a:pt x="97" y="502"/>
                  </a:lnTo>
                  <a:lnTo>
                    <a:pt x="0" y="33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FE0E757-FE52-0454-B46D-2E78143B3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" y="-60"/>
              <a:ext cx="28" cy="34"/>
            </a:xfrm>
            <a:custGeom>
              <a:avLst/>
              <a:gdLst>
                <a:gd name="T0" fmla="*/ 0 w 84"/>
                <a:gd name="T1" fmla="*/ 0 h 101"/>
                <a:gd name="T2" fmla="*/ 25 w 84"/>
                <a:gd name="T3" fmla="*/ 0 h 101"/>
                <a:gd name="T4" fmla="*/ 53 w 84"/>
                <a:gd name="T5" fmla="*/ 48 h 101"/>
                <a:gd name="T6" fmla="*/ 66 w 84"/>
                <a:gd name="T7" fmla="*/ 72 h 101"/>
                <a:gd name="T8" fmla="*/ 66 w 84"/>
                <a:gd name="T9" fmla="*/ 60 h 101"/>
                <a:gd name="T10" fmla="*/ 65 w 84"/>
                <a:gd name="T11" fmla="*/ 45 h 101"/>
                <a:gd name="T12" fmla="*/ 65 w 84"/>
                <a:gd name="T13" fmla="*/ 32 h 101"/>
                <a:gd name="T14" fmla="*/ 65 w 84"/>
                <a:gd name="T15" fmla="*/ 0 h 101"/>
                <a:gd name="T16" fmla="*/ 84 w 84"/>
                <a:gd name="T17" fmla="*/ 0 h 101"/>
                <a:gd name="T18" fmla="*/ 84 w 84"/>
                <a:gd name="T19" fmla="*/ 101 h 101"/>
                <a:gd name="T20" fmla="*/ 58 w 84"/>
                <a:gd name="T21" fmla="*/ 101 h 101"/>
                <a:gd name="T22" fmla="*/ 29 w 84"/>
                <a:gd name="T23" fmla="*/ 50 h 101"/>
                <a:gd name="T24" fmla="*/ 23 w 84"/>
                <a:gd name="T25" fmla="*/ 39 h 101"/>
                <a:gd name="T26" fmla="*/ 18 w 84"/>
                <a:gd name="T27" fmla="*/ 28 h 101"/>
                <a:gd name="T28" fmla="*/ 18 w 84"/>
                <a:gd name="T29" fmla="*/ 39 h 101"/>
                <a:gd name="T30" fmla="*/ 19 w 84"/>
                <a:gd name="T31" fmla="*/ 52 h 101"/>
                <a:gd name="T32" fmla="*/ 19 w 84"/>
                <a:gd name="T33" fmla="*/ 65 h 101"/>
                <a:gd name="T34" fmla="*/ 19 w 84"/>
                <a:gd name="T35" fmla="*/ 101 h 101"/>
                <a:gd name="T36" fmla="*/ 0 w 84"/>
                <a:gd name="T37" fmla="*/ 101 h 101"/>
                <a:gd name="T38" fmla="*/ 0 w 84"/>
                <a:gd name="T3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01">
                  <a:moveTo>
                    <a:pt x="0" y="0"/>
                  </a:moveTo>
                  <a:lnTo>
                    <a:pt x="25" y="0"/>
                  </a:lnTo>
                  <a:lnTo>
                    <a:pt x="53" y="48"/>
                  </a:lnTo>
                  <a:lnTo>
                    <a:pt x="66" y="72"/>
                  </a:lnTo>
                  <a:lnTo>
                    <a:pt x="66" y="60"/>
                  </a:lnTo>
                  <a:lnTo>
                    <a:pt x="65" y="45"/>
                  </a:lnTo>
                  <a:lnTo>
                    <a:pt x="65" y="32"/>
                  </a:lnTo>
                  <a:lnTo>
                    <a:pt x="65" y="0"/>
                  </a:lnTo>
                  <a:lnTo>
                    <a:pt x="84" y="0"/>
                  </a:lnTo>
                  <a:lnTo>
                    <a:pt x="84" y="101"/>
                  </a:lnTo>
                  <a:lnTo>
                    <a:pt x="58" y="101"/>
                  </a:lnTo>
                  <a:lnTo>
                    <a:pt x="29" y="50"/>
                  </a:lnTo>
                  <a:lnTo>
                    <a:pt x="23" y="39"/>
                  </a:lnTo>
                  <a:lnTo>
                    <a:pt x="18" y="28"/>
                  </a:lnTo>
                  <a:lnTo>
                    <a:pt x="18" y="39"/>
                  </a:lnTo>
                  <a:lnTo>
                    <a:pt x="19" y="52"/>
                  </a:lnTo>
                  <a:lnTo>
                    <a:pt x="19" y="65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232BC4C-7669-EF14-BF72-E10264276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6" y="-60"/>
              <a:ext cx="31" cy="34"/>
            </a:xfrm>
            <a:custGeom>
              <a:avLst/>
              <a:gdLst>
                <a:gd name="T0" fmla="*/ 45 w 92"/>
                <a:gd name="T1" fmla="*/ 22 h 101"/>
                <a:gd name="T2" fmla="*/ 40 w 92"/>
                <a:gd name="T3" fmla="*/ 39 h 101"/>
                <a:gd name="T4" fmla="*/ 31 w 92"/>
                <a:gd name="T5" fmla="*/ 65 h 101"/>
                <a:gd name="T6" fmla="*/ 59 w 92"/>
                <a:gd name="T7" fmla="*/ 65 h 101"/>
                <a:gd name="T8" fmla="*/ 49 w 92"/>
                <a:gd name="T9" fmla="*/ 39 h 101"/>
                <a:gd name="T10" fmla="*/ 45 w 92"/>
                <a:gd name="T11" fmla="*/ 22 h 101"/>
                <a:gd name="T12" fmla="*/ 45 w 92"/>
                <a:gd name="T13" fmla="*/ 22 h 101"/>
                <a:gd name="T14" fmla="*/ 35 w 92"/>
                <a:gd name="T15" fmla="*/ 0 h 101"/>
                <a:gd name="T16" fmla="*/ 56 w 92"/>
                <a:gd name="T17" fmla="*/ 0 h 101"/>
                <a:gd name="T18" fmla="*/ 92 w 92"/>
                <a:gd name="T19" fmla="*/ 101 h 101"/>
                <a:gd name="T20" fmla="*/ 71 w 92"/>
                <a:gd name="T21" fmla="*/ 101 h 101"/>
                <a:gd name="T22" fmla="*/ 64 w 92"/>
                <a:gd name="T23" fmla="*/ 80 h 101"/>
                <a:gd name="T24" fmla="*/ 26 w 92"/>
                <a:gd name="T25" fmla="*/ 80 h 101"/>
                <a:gd name="T26" fmla="*/ 19 w 92"/>
                <a:gd name="T27" fmla="*/ 101 h 101"/>
                <a:gd name="T28" fmla="*/ 0 w 92"/>
                <a:gd name="T29" fmla="*/ 101 h 101"/>
                <a:gd name="T30" fmla="*/ 35 w 92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01">
                  <a:moveTo>
                    <a:pt x="45" y="22"/>
                  </a:moveTo>
                  <a:lnTo>
                    <a:pt x="40" y="39"/>
                  </a:lnTo>
                  <a:lnTo>
                    <a:pt x="31" y="65"/>
                  </a:lnTo>
                  <a:lnTo>
                    <a:pt x="59" y="65"/>
                  </a:lnTo>
                  <a:lnTo>
                    <a:pt x="49" y="39"/>
                  </a:lnTo>
                  <a:lnTo>
                    <a:pt x="45" y="22"/>
                  </a:lnTo>
                  <a:lnTo>
                    <a:pt x="45" y="22"/>
                  </a:lnTo>
                  <a:close/>
                  <a:moveTo>
                    <a:pt x="35" y="0"/>
                  </a:moveTo>
                  <a:lnTo>
                    <a:pt x="56" y="0"/>
                  </a:lnTo>
                  <a:lnTo>
                    <a:pt x="92" y="101"/>
                  </a:lnTo>
                  <a:lnTo>
                    <a:pt x="71" y="101"/>
                  </a:lnTo>
                  <a:lnTo>
                    <a:pt x="64" y="80"/>
                  </a:lnTo>
                  <a:lnTo>
                    <a:pt x="26" y="80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9CB1566-3B6F-D974-B99B-98362F89B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" y="-60"/>
              <a:ext cx="24" cy="34"/>
            </a:xfrm>
            <a:custGeom>
              <a:avLst/>
              <a:gdLst>
                <a:gd name="T0" fmla="*/ 0 w 71"/>
                <a:gd name="T1" fmla="*/ 0 h 101"/>
                <a:gd name="T2" fmla="*/ 71 w 71"/>
                <a:gd name="T3" fmla="*/ 0 h 101"/>
                <a:gd name="T4" fmla="*/ 71 w 71"/>
                <a:gd name="T5" fmla="*/ 17 h 101"/>
                <a:gd name="T6" fmla="*/ 46 w 71"/>
                <a:gd name="T7" fmla="*/ 17 h 101"/>
                <a:gd name="T8" fmla="*/ 46 w 71"/>
                <a:gd name="T9" fmla="*/ 101 h 101"/>
                <a:gd name="T10" fmla="*/ 26 w 71"/>
                <a:gd name="T11" fmla="*/ 101 h 101"/>
                <a:gd name="T12" fmla="*/ 26 w 71"/>
                <a:gd name="T13" fmla="*/ 17 h 101"/>
                <a:gd name="T14" fmla="*/ 0 w 71"/>
                <a:gd name="T15" fmla="*/ 17 h 101"/>
                <a:gd name="T16" fmla="*/ 0 w 71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01">
                  <a:moveTo>
                    <a:pt x="0" y="0"/>
                  </a:moveTo>
                  <a:lnTo>
                    <a:pt x="71" y="0"/>
                  </a:lnTo>
                  <a:lnTo>
                    <a:pt x="71" y="17"/>
                  </a:lnTo>
                  <a:lnTo>
                    <a:pt x="46" y="17"/>
                  </a:lnTo>
                  <a:lnTo>
                    <a:pt x="46" y="101"/>
                  </a:lnTo>
                  <a:lnTo>
                    <a:pt x="26" y="101"/>
                  </a:lnTo>
                  <a:lnTo>
                    <a:pt x="26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F8EB310-A2A0-95FF-5EA7-C095B7DE6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0" y="-60"/>
              <a:ext cx="7" cy="34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B66B2319-5837-09EE-F1F7-D88A4F547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5" y="-60"/>
              <a:ext cx="31" cy="34"/>
            </a:xfrm>
            <a:custGeom>
              <a:avLst/>
              <a:gdLst>
                <a:gd name="T0" fmla="*/ 47 w 94"/>
                <a:gd name="T1" fmla="*/ 17 h 104"/>
                <a:gd name="T2" fmla="*/ 39 w 94"/>
                <a:gd name="T3" fmla="*/ 18 h 104"/>
                <a:gd name="T4" fmla="*/ 32 w 94"/>
                <a:gd name="T5" fmla="*/ 22 h 104"/>
                <a:gd name="T6" fmla="*/ 26 w 94"/>
                <a:gd name="T7" fmla="*/ 29 h 104"/>
                <a:gd name="T8" fmla="*/ 22 w 94"/>
                <a:gd name="T9" fmla="*/ 39 h 104"/>
                <a:gd name="T10" fmla="*/ 21 w 94"/>
                <a:gd name="T11" fmla="*/ 51 h 104"/>
                <a:gd name="T12" fmla="*/ 22 w 94"/>
                <a:gd name="T13" fmla="*/ 63 h 104"/>
                <a:gd name="T14" fmla="*/ 25 w 94"/>
                <a:gd name="T15" fmla="*/ 72 h 104"/>
                <a:gd name="T16" fmla="*/ 30 w 94"/>
                <a:gd name="T17" fmla="*/ 80 h 104"/>
                <a:gd name="T18" fmla="*/ 37 w 94"/>
                <a:gd name="T19" fmla="*/ 84 h 104"/>
                <a:gd name="T20" fmla="*/ 47 w 94"/>
                <a:gd name="T21" fmla="*/ 86 h 104"/>
                <a:gd name="T22" fmla="*/ 55 w 94"/>
                <a:gd name="T23" fmla="*/ 85 h 104"/>
                <a:gd name="T24" fmla="*/ 62 w 94"/>
                <a:gd name="T25" fmla="*/ 81 h 104"/>
                <a:gd name="T26" fmla="*/ 68 w 94"/>
                <a:gd name="T27" fmla="*/ 74 h 104"/>
                <a:gd name="T28" fmla="*/ 72 w 94"/>
                <a:gd name="T29" fmla="*/ 65 h 104"/>
                <a:gd name="T30" fmla="*/ 74 w 94"/>
                <a:gd name="T31" fmla="*/ 52 h 104"/>
                <a:gd name="T32" fmla="*/ 72 w 94"/>
                <a:gd name="T33" fmla="*/ 37 h 104"/>
                <a:gd name="T34" fmla="*/ 67 w 94"/>
                <a:gd name="T35" fmla="*/ 26 h 104"/>
                <a:gd name="T36" fmla="*/ 59 w 94"/>
                <a:gd name="T37" fmla="*/ 19 h 104"/>
                <a:gd name="T38" fmla="*/ 47 w 94"/>
                <a:gd name="T39" fmla="*/ 17 h 104"/>
                <a:gd name="T40" fmla="*/ 49 w 94"/>
                <a:gd name="T41" fmla="*/ 0 h 104"/>
                <a:gd name="T42" fmla="*/ 62 w 94"/>
                <a:gd name="T43" fmla="*/ 1 h 104"/>
                <a:gd name="T44" fmla="*/ 73 w 94"/>
                <a:gd name="T45" fmla="*/ 5 h 104"/>
                <a:gd name="T46" fmla="*/ 82 w 94"/>
                <a:gd name="T47" fmla="*/ 12 h 104"/>
                <a:gd name="T48" fmla="*/ 89 w 94"/>
                <a:gd name="T49" fmla="*/ 22 h 104"/>
                <a:gd name="T50" fmla="*/ 93 w 94"/>
                <a:gd name="T51" fmla="*/ 34 h 104"/>
                <a:gd name="T52" fmla="*/ 94 w 94"/>
                <a:gd name="T53" fmla="*/ 50 h 104"/>
                <a:gd name="T54" fmla="*/ 93 w 94"/>
                <a:gd name="T55" fmla="*/ 66 h 104"/>
                <a:gd name="T56" fmla="*/ 88 w 94"/>
                <a:gd name="T57" fmla="*/ 79 h 104"/>
                <a:gd name="T58" fmla="*/ 80 w 94"/>
                <a:gd name="T59" fmla="*/ 89 h 104"/>
                <a:gd name="T60" fmla="*/ 70 w 94"/>
                <a:gd name="T61" fmla="*/ 97 h 104"/>
                <a:gd name="T62" fmla="*/ 59 w 94"/>
                <a:gd name="T63" fmla="*/ 102 h 104"/>
                <a:gd name="T64" fmla="*/ 46 w 94"/>
                <a:gd name="T65" fmla="*/ 104 h 104"/>
                <a:gd name="T66" fmla="*/ 32 w 94"/>
                <a:gd name="T67" fmla="*/ 102 h 104"/>
                <a:gd name="T68" fmla="*/ 20 w 94"/>
                <a:gd name="T69" fmla="*/ 97 h 104"/>
                <a:gd name="T70" fmla="*/ 11 w 94"/>
                <a:gd name="T71" fmla="*/ 90 h 104"/>
                <a:gd name="T72" fmla="*/ 5 w 94"/>
                <a:gd name="T73" fmla="*/ 80 h 104"/>
                <a:gd name="T74" fmla="*/ 1 w 94"/>
                <a:gd name="T75" fmla="*/ 67 h 104"/>
                <a:gd name="T76" fmla="*/ 0 w 94"/>
                <a:gd name="T77" fmla="*/ 53 h 104"/>
                <a:gd name="T78" fmla="*/ 2 w 94"/>
                <a:gd name="T79" fmla="*/ 37 h 104"/>
                <a:gd name="T80" fmla="*/ 7 w 94"/>
                <a:gd name="T81" fmla="*/ 24 h 104"/>
                <a:gd name="T82" fmla="*/ 15 w 94"/>
                <a:gd name="T83" fmla="*/ 14 h 104"/>
                <a:gd name="T84" fmla="*/ 24 w 94"/>
                <a:gd name="T85" fmla="*/ 6 h 104"/>
                <a:gd name="T86" fmla="*/ 36 w 94"/>
                <a:gd name="T87" fmla="*/ 1 h 104"/>
                <a:gd name="T88" fmla="*/ 49 w 94"/>
                <a:gd name="T8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" h="104">
                  <a:moveTo>
                    <a:pt x="47" y="17"/>
                  </a:moveTo>
                  <a:lnTo>
                    <a:pt x="39" y="18"/>
                  </a:lnTo>
                  <a:lnTo>
                    <a:pt x="32" y="22"/>
                  </a:lnTo>
                  <a:lnTo>
                    <a:pt x="26" y="29"/>
                  </a:lnTo>
                  <a:lnTo>
                    <a:pt x="22" y="39"/>
                  </a:lnTo>
                  <a:lnTo>
                    <a:pt x="21" y="51"/>
                  </a:lnTo>
                  <a:lnTo>
                    <a:pt x="22" y="63"/>
                  </a:lnTo>
                  <a:lnTo>
                    <a:pt x="25" y="72"/>
                  </a:lnTo>
                  <a:lnTo>
                    <a:pt x="30" y="80"/>
                  </a:lnTo>
                  <a:lnTo>
                    <a:pt x="37" y="84"/>
                  </a:lnTo>
                  <a:lnTo>
                    <a:pt x="47" y="86"/>
                  </a:lnTo>
                  <a:lnTo>
                    <a:pt x="55" y="85"/>
                  </a:lnTo>
                  <a:lnTo>
                    <a:pt x="62" y="81"/>
                  </a:lnTo>
                  <a:lnTo>
                    <a:pt x="68" y="74"/>
                  </a:lnTo>
                  <a:lnTo>
                    <a:pt x="72" y="65"/>
                  </a:lnTo>
                  <a:lnTo>
                    <a:pt x="74" y="52"/>
                  </a:lnTo>
                  <a:lnTo>
                    <a:pt x="72" y="37"/>
                  </a:lnTo>
                  <a:lnTo>
                    <a:pt x="67" y="26"/>
                  </a:lnTo>
                  <a:lnTo>
                    <a:pt x="59" y="19"/>
                  </a:lnTo>
                  <a:lnTo>
                    <a:pt x="47" y="17"/>
                  </a:lnTo>
                  <a:close/>
                  <a:moveTo>
                    <a:pt x="49" y="0"/>
                  </a:moveTo>
                  <a:lnTo>
                    <a:pt x="62" y="1"/>
                  </a:lnTo>
                  <a:lnTo>
                    <a:pt x="73" y="5"/>
                  </a:lnTo>
                  <a:lnTo>
                    <a:pt x="82" y="12"/>
                  </a:lnTo>
                  <a:lnTo>
                    <a:pt x="89" y="22"/>
                  </a:lnTo>
                  <a:lnTo>
                    <a:pt x="93" y="34"/>
                  </a:lnTo>
                  <a:lnTo>
                    <a:pt x="94" y="50"/>
                  </a:lnTo>
                  <a:lnTo>
                    <a:pt x="93" y="66"/>
                  </a:lnTo>
                  <a:lnTo>
                    <a:pt x="88" y="79"/>
                  </a:lnTo>
                  <a:lnTo>
                    <a:pt x="80" y="89"/>
                  </a:lnTo>
                  <a:lnTo>
                    <a:pt x="70" y="97"/>
                  </a:lnTo>
                  <a:lnTo>
                    <a:pt x="59" y="102"/>
                  </a:lnTo>
                  <a:lnTo>
                    <a:pt x="46" y="104"/>
                  </a:lnTo>
                  <a:lnTo>
                    <a:pt x="32" y="102"/>
                  </a:lnTo>
                  <a:lnTo>
                    <a:pt x="20" y="97"/>
                  </a:lnTo>
                  <a:lnTo>
                    <a:pt x="11" y="90"/>
                  </a:lnTo>
                  <a:lnTo>
                    <a:pt x="5" y="80"/>
                  </a:lnTo>
                  <a:lnTo>
                    <a:pt x="1" y="67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7" y="24"/>
                  </a:lnTo>
                  <a:lnTo>
                    <a:pt x="15" y="14"/>
                  </a:lnTo>
                  <a:lnTo>
                    <a:pt x="24" y="6"/>
                  </a:lnTo>
                  <a:lnTo>
                    <a:pt x="36" y="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E3CE8EC-1722-1CDF-4233-5020330DE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" y="-60"/>
              <a:ext cx="28" cy="34"/>
            </a:xfrm>
            <a:custGeom>
              <a:avLst/>
              <a:gdLst>
                <a:gd name="T0" fmla="*/ 0 w 83"/>
                <a:gd name="T1" fmla="*/ 0 h 101"/>
                <a:gd name="T2" fmla="*/ 25 w 83"/>
                <a:gd name="T3" fmla="*/ 0 h 101"/>
                <a:gd name="T4" fmla="*/ 53 w 83"/>
                <a:gd name="T5" fmla="*/ 48 h 101"/>
                <a:gd name="T6" fmla="*/ 65 w 83"/>
                <a:gd name="T7" fmla="*/ 72 h 101"/>
                <a:gd name="T8" fmla="*/ 65 w 83"/>
                <a:gd name="T9" fmla="*/ 60 h 101"/>
                <a:gd name="T10" fmla="*/ 64 w 83"/>
                <a:gd name="T11" fmla="*/ 45 h 101"/>
                <a:gd name="T12" fmla="*/ 64 w 83"/>
                <a:gd name="T13" fmla="*/ 32 h 101"/>
                <a:gd name="T14" fmla="*/ 64 w 83"/>
                <a:gd name="T15" fmla="*/ 0 h 101"/>
                <a:gd name="T16" fmla="*/ 83 w 83"/>
                <a:gd name="T17" fmla="*/ 0 h 101"/>
                <a:gd name="T18" fmla="*/ 83 w 83"/>
                <a:gd name="T19" fmla="*/ 101 h 101"/>
                <a:gd name="T20" fmla="*/ 58 w 83"/>
                <a:gd name="T21" fmla="*/ 101 h 101"/>
                <a:gd name="T22" fmla="*/ 29 w 83"/>
                <a:gd name="T23" fmla="*/ 50 h 101"/>
                <a:gd name="T24" fmla="*/ 18 w 83"/>
                <a:gd name="T25" fmla="*/ 28 h 101"/>
                <a:gd name="T26" fmla="*/ 18 w 83"/>
                <a:gd name="T27" fmla="*/ 39 h 101"/>
                <a:gd name="T28" fmla="*/ 19 w 83"/>
                <a:gd name="T29" fmla="*/ 52 h 101"/>
                <a:gd name="T30" fmla="*/ 19 w 83"/>
                <a:gd name="T31" fmla="*/ 65 h 101"/>
                <a:gd name="T32" fmla="*/ 19 w 83"/>
                <a:gd name="T33" fmla="*/ 101 h 101"/>
                <a:gd name="T34" fmla="*/ 0 w 83"/>
                <a:gd name="T35" fmla="*/ 101 h 101"/>
                <a:gd name="T36" fmla="*/ 0 w 83"/>
                <a:gd name="T3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01">
                  <a:moveTo>
                    <a:pt x="0" y="0"/>
                  </a:moveTo>
                  <a:lnTo>
                    <a:pt x="25" y="0"/>
                  </a:lnTo>
                  <a:lnTo>
                    <a:pt x="53" y="48"/>
                  </a:lnTo>
                  <a:lnTo>
                    <a:pt x="65" y="72"/>
                  </a:lnTo>
                  <a:lnTo>
                    <a:pt x="65" y="60"/>
                  </a:lnTo>
                  <a:lnTo>
                    <a:pt x="64" y="45"/>
                  </a:lnTo>
                  <a:lnTo>
                    <a:pt x="64" y="32"/>
                  </a:lnTo>
                  <a:lnTo>
                    <a:pt x="64" y="0"/>
                  </a:lnTo>
                  <a:lnTo>
                    <a:pt x="83" y="0"/>
                  </a:lnTo>
                  <a:lnTo>
                    <a:pt x="83" y="101"/>
                  </a:lnTo>
                  <a:lnTo>
                    <a:pt x="58" y="101"/>
                  </a:lnTo>
                  <a:lnTo>
                    <a:pt x="29" y="50"/>
                  </a:lnTo>
                  <a:lnTo>
                    <a:pt x="18" y="28"/>
                  </a:lnTo>
                  <a:lnTo>
                    <a:pt x="18" y="39"/>
                  </a:lnTo>
                  <a:lnTo>
                    <a:pt x="19" y="52"/>
                  </a:lnTo>
                  <a:lnTo>
                    <a:pt x="19" y="65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E8FFFD1-62A4-349B-CC3F-92AB9CA1C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" y="-60"/>
              <a:ext cx="31" cy="34"/>
            </a:xfrm>
            <a:custGeom>
              <a:avLst/>
              <a:gdLst>
                <a:gd name="T0" fmla="*/ 45 w 93"/>
                <a:gd name="T1" fmla="*/ 22 h 101"/>
                <a:gd name="T2" fmla="*/ 40 w 93"/>
                <a:gd name="T3" fmla="*/ 39 h 101"/>
                <a:gd name="T4" fmla="*/ 31 w 93"/>
                <a:gd name="T5" fmla="*/ 65 h 101"/>
                <a:gd name="T6" fmla="*/ 60 w 93"/>
                <a:gd name="T7" fmla="*/ 65 h 101"/>
                <a:gd name="T8" fmla="*/ 49 w 93"/>
                <a:gd name="T9" fmla="*/ 39 h 101"/>
                <a:gd name="T10" fmla="*/ 45 w 93"/>
                <a:gd name="T11" fmla="*/ 22 h 101"/>
                <a:gd name="T12" fmla="*/ 45 w 93"/>
                <a:gd name="T13" fmla="*/ 22 h 101"/>
                <a:gd name="T14" fmla="*/ 35 w 93"/>
                <a:gd name="T15" fmla="*/ 0 h 101"/>
                <a:gd name="T16" fmla="*/ 57 w 93"/>
                <a:gd name="T17" fmla="*/ 0 h 101"/>
                <a:gd name="T18" fmla="*/ 93 w 93"/>
                <a:gd name="T19" fmla="*/ 101 h 101"/>
                <a:gd name="T20" fmla="*/ 72 w 93"/>
                <a:gd name="T21" fmla="*/ 101 h 101"/>
                <a:gd name="T22" fmla="*/ 65 w 93"/>
                <a:gd name="T23" fmla="*/ 80 h 101"/>
                <a:gd name="T24" fmla="*/ 26 w 93"/>
                <a:gd name="T25" fmla="*/ 80 h 101"/>
                <a:gd name="T26" fmla="*/ 19 w 93"/>
                <a:gd name="T27" fmla="*/ 101 h 101"/>
                <a:gd name="T28" fmla="*/ 0 w 93"/>
                <a:gd name="T29" fmla="*/ 101 h 101"/>
                <a:gd name="T30" fmla="*/ 35 w 93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101">
                  <a:moveTo>
                    <a:pt x="45" y="22"/>
                  </a:moveTo>
                  <a:lnTo>
                    <a:pt x="40" y="39"/>
                  </a:lnTo>
                  <a:lnTo>
                    <a:pt x="31" y="65"/>
                  </a:lnTo>
                  <a:lnTo>
                    <a:pt x="60" y="65"/>
                  </a:lnTo>
                  <a:lnTo>
                    <a:pt x="49" y="39"/>
                  </a:lnTo>
                  <a:lnTo>
                    <a:pt x="45" y="22"/>
                  </a:lnTo>
                  <a:lnTo>
                    <a:pt x="45" y="22"/>
                  </a:lnTo>
                  <a:close/>
                  <a:moveTo>
                    <a:pt x="35" y="0"/>
                  </a:moveTo>
                  <a:lnTo>
                    <a:pt x="57" y="0"/>
                  </a:lnTo>
                  <a:lnTo>
                    <a:pt x="93" y="101"/>
                  </a:lnTo>
                  <a:lnTo>
                    <a:pt x="72" y="101"/>
                  </a:lnTo>
                  <a:lnTo>
                    <a:pt x="65" y="80"/>
                  </a:lnTo>
                  <a:lnTo>
                    <a:pt x="26" y="80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5E84AAD6-D7E3-BA42-F46F-C703A1E12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" y="-60"/>
              <a:ext cx="18" cy="34"/>
            </a:xfrm>
            <a:custGeom>
              <a:avLst/>
              <a:gdLst>
                <a:gd name="T0" fmla="*/ 0 w 52"/>
                <a:gd name="T1" fmla="*/ 0 h 101"/>
                <a:gd name="T2" fmla="*/ 19 w 52"/>
                <a:gd name="T3" fmla="*/ 0 h 101"/>
                <a:gd name="T4" fmla="*/ 19 w 52"/>
                <a:gd name="T5" fmla="*/ 84 h 101"/>
                <a:gd name="T6" fmla="*/ 52 w 52"/>
                <a:gd name="T7" fmla="*/ 84 h 101"/>
                <a:gd name="T8" fmla="*/ 52 w 52"/>
                <a:gd name="T9" fmla="*/ 101 h 101"/>
                <a:gd name="T10" fmla="*/ 0 w 52"/>
                <a:gd name="T11" fmla="*/ 101 h 101"/>
                <a:gd name="T12" fmla="*/ 0 w 52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1">
                  <a:moveTo>
                    <a:pt x="0" y="0"/>
                  </a:moveTo>
                  <a:lnTo>
                    <a:pt x="19" y="0"/>
                  </a:lnTo>
                  <a:lnTo>
                    <a:pt x="19" y="84"/>
                  </a:lnTo>
                  <a:lnTo>
                    <a:pt x="52" y="84"/>
                  </a:lnTo>
                  <a:lnTo>
                    <a:pt x="52" y="101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37E8A8B-0E42-BBAB-948B-135BA959A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" y="-60"/>
              <a:ext cx="18" cy="34"/>
            </a:xfrm>
            <a:custGeom>
              <a:avLst/>
              <a:gdLst>
                <a:gd name="T0" fmla="*/ 0 w 52"/>
                <a:gd name="T1" fmla="*/ 0 h 101"/>
                <a:gd name="T2" fmla="*/ 19 w 52"/>
                <a:gd name="T3" fmla="*/ 0 h 101"/>
                <a:gd name="T4" fmla="*/ 19 w 52"/>
                <a:gd name="T5" fmla="*/ 84 h 101"/>
                <a:gd name="T6" fmla="*/ 52 w 52"/>
                <a:gd name="T7" fmla="*/ 84 h 101"/>
                <a:gd name="T8" fmla="*/ 52 w 52"/>
                <a:gd name="T9" fmla="*/ 101 h 101"/>
                <a:gd name="T10" fmla="*/ 0 w 52"/>
                <a:gd name="T11" fmla="*/ 101 h 101"/>
                <a:gd name="T12" fmla="*/ 0 w 52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1">
                  <a:moveTo>
                    <a:pt x="0" y="0"/>
                  </a:moveTo>
                  <a:lnTo>
                    <a:pt x="19" y="0"/>
                  </a:lnTo>
                  <a:lnTo>
                    <a:pt x="19" y="84"/>
                  </a:lnTo>
                  <a:lnTo>
                    <a:pt x="52" y="84"/>
                  </a:lnTo>
                  <a:lnTo>
                    <a:pt x="52" y="101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CB36C56-30D2-744F-C850-901ED90BE8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9" y="-60"/>
              <a:ext cx="31" cy="34"/>
            </a:xfrm>
            <a:custGeom>
              <a:avLst/>
              <a:gdLst>
                <a:gd name="T0" fmla="*/ 46 w 93"/>
                <a:gd name="T1" fmla="*/ 22 h 101"/>
                <a:gd name="T2" fmla="*/ 41 w 93"/>
                <a:gd name="T3" fmla="*/ 39 h 101"/>
                <a:gd name="T4" fmla="*/ 32 w 93"/>
                <a:gd name="T5" fmla="*/ 65 h 101"/>
                <a:gd name="T6" fmla="*/ 60 w 93"/>
                <a:gd name="T7" fmla="*/ 65 h 101"/>
                <a:gd name="T8" fmla="*/ 50 w 93"/>
                <a:gd name="T9" fmla="*/ 39 h 101"/>
                <a:gd name="T10" fmla="*/ 46 w 93"/>
                <a:gd name="T11" fmla="*/ 22 h 101"/>
                <a:gd name="T12" fmla="*/ 46 w 93"/>
                <a:gd name="T13" fmla="*/ 22 h 101"/>
                <a:gd name="T14" fmla="*/ 35 w 93"/>
                <a:gd name="T15" fmla="*/ 0 h 101"/>
                <a:gd name="T16" fmla="*/ 57 w 93"/>
                <a:gd name="T17" fmla="*/ 0 h 101"/>
                <a:gd name="T18" fmla="*/ 93 w 93"/>
                <a:gd name="T19" fmla="*/ 101 h 101"/>
                <a:gd name="T20" fmla="*/ 72 w 93"/>
                <a:gd name="T21" fmla="*/ 101 h 101"/>
                <a:gd name="T22" fmla="*/ 65 w 93"/>
                <a:gd name="T23" fmla="*/ 80 h 101"/>
                <a:gd name="T24" fmla="*/ 26 w 93"/>
                <a:gd name="T25" fmla="*/ 80 h 101"/>
                <a:gd name="T26" fmla="*/ 19 w 93"/>
                <a:gd name="T27" fmla="*/ 101 h 101"/>
                <a:gd name="T28" fmla="*/ 0 w 93"/>
                <a:gd name="T29" fmla="*/ 101 h 101"/>
                <a:gd name="T30" fmla="*/ 35 w 93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101">
                  <a:moveTo>
                    <a:pt x="46" y="22"/>
                  </a:moveTo>
                  <a:lnTo>
                    <a:pt x="41" y="39"/>
                  </a:lnTo>
                  <a:lnTo>
                    <a:pt x="32" y="65"/>
                  </a:lnTo>
                  <a:lnTo>
                    <a:pt x="60" y="65"/>
                  </a:lnTo>
                  <a:lnTo>
                    <a:pt x="50" y="39"/>
                  </a:lnTo>
                  <a:lnTo>
                    <a:pt x="46" y="22"/>
                  </a:lnTo>
                  <a:lnTo>
                    <a:pt x="46" y="22"/>
                  </a:lnTo>
                  <a:close/>
                  <a:moveTo>
                    <a:pt x="35" y="0"/>
                  </a:moveTo>
                  <a:lnTo>
                    <a:pt x="57" y="0"/>
                  </a:lnTo>
                  <a:lnTo>
                    <a:pt x="93" y="101"/>
                  </a:lnTo>
                  <a:lnTo>
                    <a:pt x="72" y="101"/>
                  </a:lnTo>
                  <a:lnTo>
                    <a:pt x="65" y="80"/>
                  </a:lnTo>
                  <a:lnTo>
                    <a:pt x="26" y="80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40A1785-166A-8C92-FEC2-E6E478BBF6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" y="-60"/>
              <a:ext cx="23" cy="34"/>
            </a:xfrm>
            <a:custGeom>
              <a:avLst/>
              <a:gdLst>
                <a:gd name="T0" fmla="*/ 28 w 70"/>
                <a:gd name="T1" fmla="*/ 56 h 101"/>
                <a:gd name="T2" fmla="*/ 26 w 70"/>
                <a:gd name="T3" fmla="*/ 56 h 101"/>
                <a:gd name="T4" fmla="*/ 24 w 70"/>
                <a:gd name="T5" fmla="*/ 56 h 101"/>
                <a:gd name="T6" fmla="*/ 22 w 70"/>
                <a:gd name="T7" fmla="*/ 57 h 101"/>
                <a:gd name="T8" fmla="*/ 20 w 70"/>
                <a:gd name="T9" fmla="*/ 57 h 101"/>
                <a:gd name="T10" fmla="*/ 20 w 70"/>
                <a:gd name="T11" fmla="*/ 85 h 101"/>
                <a:gd name="T12" fmla="*/ 22 w 70"/>
                <a:gd name="T13" fmla="*/ 85 h 101"/>
                <a:gd name="T14" fmla="*/ 26 w 70"/>
                <a:gd name="T15" fmla="*/ 85 h 101"/>
                <a:gd name="T16" fmla="*/ 30 w 70"/>
                <a:gd name="T17" fmla="*/ 85 h 101"/>
                <a:gd name="T18" fmla="*/ 38 w 70"/>
                <a:gd name="T19" fmla="*/ 84 h 101"/>
                <a:gd name="T20" fmla="*/ 44 w 70"/>
                <a:gd name="T21" fmla="*/ 81 h 101"/>
                <a:gd name="T22" fmla="*/ 48 w 70"/>
                <a:gd name="T23" fmla="*/ 77 h 101"/>
                <a:gd name="T24" fmla="*/ 49 w 70"/>
                <a:gd name="T25" fmla="*/ 70 h 101"/>
                <a:gd name="T26" fmla="*/ 47 w 70"/>
                <a:gd name="T27" fmla="*/ 64 h 101"/>
                <a:gd name="T28" fmla="*/ 43 w 70"/>
                <a:gd name="T29" fmla="*/ 60 h 101"/>
                <a:gd name="T30" fmla="*/ 37 w 70"/>
                <a:gd name="T31" fmla="*/ 57 h 101"/>
                <a:gd name="T32" fmla="*/ 28 w 70"/>
                <a:gd name="T33" fmla="*/ 56 h 101"/>
                <a:gd name="T34" fmla="*/ 31 w 70"/>
                <a:gd name="T35" fmla="*/ 15 h 101"/>
                <a:gd name="T36" fmla="*/ 25 w 70"/>
                <a:gd name="T37" fmla="*/ 15 h 101"/>
                <a:gd name="T38" fmla="*/ 20 w 70"/>
                <a:gd name="T39" fmla="*/ 16 h 101"/>
                <a:gd name="T40" fmla="*/ 20 w 70"/>
                <a:gd name="T41" fmla="*/ 42 h 101"/>
                <a:gd name="T42" fmla="*/ 23 w 70"/>
                <a:gd name="T43" fmla="*/ 42 h 101"/>
                <a:gd name="T44" fmla="*/ 27 w 70"/>
                <a:gd name="T45" fmla="*/ 42 h 101"/>
                <a:gd name="T46" fmla="*/ 38 w 70"/>
                <a:gd name="T47" fmla="*/ 40 h 101"/>
                <a:gd name="T48" fmla="*/ 45 w 70"/>
                <a:gd name="T49" fmla="*/ 35 h 101"/>
                <a:gd name="T50" fmla="*/ 47 w 70"/>
                <a:gd name="T51" fmla="*/ 28 h 101"/>
                <a:gd name="T52" fmla="*/ 46 w 70"/>
                <a:gd name="T53" fmla="*/ 23 h 101"/>
                <a:gd name="T54" fmla="*/ 44 w 70"/>
                <a:gd name="T55" fmla="*/ 19 h 101"/>
                <a:gd name="T56" fmla="*/ 39 w 70"/>
                <a:gd name="T57" fmla="*/ 16 h 101"/>
                <a:gd name="T58" fmla="*/ 31 w 70"/>
                <a:gd name="T59" fmla="*/ 15 h 101"/>
                <a:gd name="T60" fmla="*/ 34 w 70"/>
                <a:gd name="T61" fmla="*/ 0 h 101"/>
                <a:gd name="T62" fmla="*/ 48 w 70"/>
                <a:gd name="T63" fmla="*/ 1 h 101"/>
                <a:gd name="T64" fmla="*/ 59 w 70"/>
                <a:gd name="T65" fmla="*/ 6 h 101"/>
                <a:gd name="T66" fmla="*/ 65 w 70"/>
                <a:gd name="T67" fmla="*/ 14 h 101"/>
                <a:gd name="T68" fmla="*/ 68 w 70"/>
                <a:gd name="T69" fmla="*/ 25 h 101"/>
                <a:gd name="T70" fmla="*/ 66 w 70"/>
                <a:gd name="T71" fmla="*/ 34 h 101"/>
                <a:gd name="T72" fmla="*/ 60 w 70"/>
                <a:gd name="T73" fmla="*/ 42 h 101"/>
                <a:gd name="T74" fmla="*/ 52 w 70"/>
                <a:gd name="T75" fmla="*/ 47 h 101"/>
                <a:gd name="T76" fmla="*/ 52 w 70"/>
                <a:gd name="T77" fmla="*/ 47 h 101"/>
                <a:gd name="T78" fmla="*/ 60 w 70"/>
                <a:gd name="T79" fmla="*/ 51 h 101"/>
                <a:gd name="T80" fmla="*/ 65 w 70"/>
                <a:gd name="T81" fmla="*/ 56 h 101"/>
                <a:gd name="T82" fmla="*/ 68 w 70"/>
                <a:gd name="T83" fmla="*/ 62 h 101"/>
                <a:gd name="T84" fmla="*/ 70 w 70"/>
                <a:gd name="T85" fmla="*/ 70 h 101"/>
                <a:gd name="T86" fmla="*/ 69 w 70"/>
                <a:gd name="T87" fmla="*/ 77 h 101"/>
                <a:gd name="T88" fmla="*/ 66 w 70"/>
                <a:gd name="T89" fmla="*/ 85 h 101"/>
                <a:gd name="T90" fmla="*/ 61 w 70"/>
                <a:gd name="T91" fmla="*/ 91 h 101"/>
                <a:gd name="T92" fmla="*/ 53 w 70"/>
                <a:gd name="T93" fmla="*/ 96 h 101"/>
                <a:gd name="T94" fmla="*/ 43 w 70"/>
                <a:gd name="T95" fmla="*/ 100 h 101"/>
                <a:gd name="T96" fmla="*/ 29 w 70"/>
                <a:gd name="T97" fmla="*/ 101 h 101"/>
                <a:gd name="T98" fmla="*/ 17 w 70"/>
                <a:gd name="T99" fmla="*/ 101 h 101"/>
                <a:gd name="T100" fmla="*/ 0 w 70"/>
                <a:gd name="T101" fmla="*/ 101 h 101"/>
                <a:gd name="T102" fmla="*/ 0 w 70"/>
                <a:gd name="T103" fmla="*/ 0 h 101"/>
                <a:gd name="T104" fmla="*/ 16 w 70"/>
                <a:gd name="T105" fmla="*/ 0 h 101"/>
                <a:gd name="T106" fmla="*/ 34 w 70"/>
                <a:gd name="T10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" h="101">
                  <a:moveTo>
                    <a:pt x="28" y="56"/>
                  </a:moveTo>
                  <a:lnTo>
                    <a:pt x="26" y="56"/>
                  </a:lnTo>
                  <a:lnTo>
                    <a:pt x="24" y="56"/>
                  </a:lnTo>
                  <a:lnTo>
                    <a:pt x="22" y="57"/>
                  </a:lnTo>
                  <a:lnTo>
                    <a:pt x="20" y="57"/>
                  </a:lnTo>
                  <a:lnTo>
                    <a:pt x="20" y="85"/>
                  </a:lnTo>
                  <a:lnTo>
                    <a:pt x="22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8" y="84"/>
                  </a:lnTo>
                  <a:lnTo>
                    <a:pt x="44" y="81"/>
                  </a:lnTo>
                  <a:lnTo>
                    <a:pt x="48" y="77"/>
                  </a:lnTo>
                  <a:lnTo>
                    <a:pt x="49" y="70"/>
                  </a:lnTo>
                  <a:lnTo>
                    <a:pt x="47" y="64"/>
                  </a:lnTo>
                  <a:lnTo>
                    <a:pt x="43" y="60"/>
                  </a:lnTo>
                  <a:lnTo>
                    <a:pt x="37" y="57"/>
                  </a:lnTo>
                  <a:lnTo>
                    <a:pt x="28" y="56"/>
                  </a:lnTo>
                  <a:close/>
                  <a:moveTo>
                    <a:pt x="31" y="15"/>
                  </a:moveTo>
                  <a:lnTo>
                    <a:pt x="25" y="15"/>
                  </a:lnTo>
                  <a:lnTo>
                    <a:pt x="20" y="16"/>
                  </a:lnTo>
                  <a:lnTo>
                    <a:pt x="20" y="42"/>
                  </a:lnTo>
                  <a:lnTo>
                    <a:pt x="23" y="42"/>
                  </a:lnTo>
                  <a:lnTo>
                    <a:pt x="27" y="42"/>
                  </a:lnTo>
                  <a:lnTo>
                    <a:pt x="38" y="40"/>
                  </a:lnTo>
                  <a:lnTo>
                    <a:pt x="45" y="35"/>
                  </a:lnTo>
                  <a:lnTo>
                    <a:pt x="47" y="28"/>
                  </a:lnTo>
                  <a:lnTo>
                    <a:pt x="46" y="23"/>
                  </a:lnTo>
                  <a:lnTo>
                    <a:pt x="44" y="19"/>
                  </a:lnTo>
                  <a:lnTo>
                    <a:pt x="39" y="16"/>
                  </a:lnTo>
                  <a:lnTo>
                    <a:pt x="31" y="15"/>
                  </a:lnTo>
                  <a:close/>
                  <a:moveTo>
                    <a:pt x="34" y="0"/>
                  </a:moveTo>
                  <a:lnTo>
                    <a:pt x="48" y="1"/>
                  </a:lnTo>
                  <a:lnTo>
                    <a:pt x="59" y="6"/>
                  </a:lnTo>
                  <a:lnTo>
                    <a:pt x="65" y="14"/>
                  </a:lnTo>
                  <a:lnTo>
                    <a:pt x="68" y="25"/>
                  </a:lnTo>
                  <a:lnTo>
                    <a:pt x="66" y="34"/>
                  </a:lnTo>
                  <a:lnTo>
                    <a:pt x="60" y="42"/>
                  </a:lnTo>
                  <a:lnTo>
                    <a:pt x="52" y="47"/>
                  </a:lnTo>
                  <a:lnTo>
                    <a:pt x="52" y="47"/>
                  </a:lnTo>
                  <a:lnTo>
                    <a:pt x="60" y="51"/>
                  </a:lnTo>
                  <a:lnTo>
                    <a:pt x="65" y="56"/>
                  </a:lnTo>
                  <a:lnTo>
                    <a:pt x="68" y="62"/>
                  </a:lnTo>
                  <a:lnTo>
                    <a:pt x="70" y="70"/>
                  </a:lnTo>
                  <a:lnTo>
                    <a:pt x="69" y="77"/>
                  </a:lnTo>
                  <a:lnTo>
                    <a:pt x="66" y="85"/>
                  </a:lnTo>
                  <a:lnTo>
                    <a:pt x="61" y="91"/>
                  </a:lnTo>
                  <a:lnTo>
                    <a:pt x="53" y="96"/>
                  </a:lnTo>
                  <a:lnTo>
                    <a:pt x="43" y="100"/>
                  </a:lnTo>
                  <a:lnTo>
                    <a:pt x="29" y="101"/>
                  </a:lnTo>
                  <a:lnTo>
                    <a:pt x="17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D14BA40-FA0A-AEE8-AAB4-A326F9913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7" y="-60"/>
              <a:ext cx="31" cy="34"/>
            </a:xfrm>
            <a:custGeom>
              <a:avLst/>
              <a:gdLst>
                <a:gd name="T0" fmla="*/ 47 w 94"/>
                <a:gd name="T1" fmla="*/ 17 h 104"/>
                <a:gd name="T2" fmla="*/ 39 w 94"/>
                <a:gd name="T3" fmla="*/ 18 h 104"/>
                <a:gd name="T4" fmla="*/ 32 w 94"/>
                <a:gd name="T5" fmla="*/ 22 h 104"/>
                <a:gd name="T6" fmla="*/ 26 w 94"/>
                <a:gd name="T7" fmla="*/ 29 h 104"/>
                <a:gd name="T8" fmla="*/ 22 w 94"/>
                <a:gd name="T9" fmla="*/ 39 h 104"/>
                <a:gd name="T10" fmla="*/ 20 w 94"/>
                <a:gd name="T11" fmla="*/ 51 h 104"/>
                <a:gd name="T12" fmla="*/ 21 w 94"/>
                <a:gd name="T13" fmla="*/ 63 h 104"/>
                <a:gd name="T14" fmla="*/ 25 w 94"/>
                <a:gd name="T15" fmla="*/ 72 h 104"/>
                <a:gd name="T16" fmla="*/ 30 w 94"/>
                <a:gd name="T17" fmla="*/ 80 h 104"/>
                <a:gd name="T18" fmla="*/ 37 w 94"/>
                <a:gd name="T19" fmla="*/ 84 h 104"/>
                <a:gd name="T20" fmla="*/ 47 w 94"/>
                <a:gd name="T21" fmla="*/ 86 h 104"/>
                <a:gd name="T22" fmla="*/ 54 w 94"/>
                <a:gd name="T23" fmla="*/ 85 h 104"/>
                <a:gd name="T24" fmla="*/ 62 w 94"/>
                <a:gd name="T25" fmla="*/ 81 h 104"/>
                <a:gd name="T26" fmla="*/ 68 w 94"/>
                <a:gd name="T27" fmla="*/ 74 h 104"/>
                <a:gd name="T28" fmla="*/ 72 w 94"/>
                <a:gd name="T29" fmla="*/ 65 h 104"/>
                <a:gd name="T30" fmla="*/ 74 w 94"/>
                <a:gd name="T31" fmla="*/ 52 h 104"/>
                <a:gd name="T32" fmla="*/ 72 w 94"/>
                <a:gd name="T33" fmla="*/ 37 h 104"/>
                <a:gd name="T34" fmla="*/ 67 w 94"/>
                <a:gd name="T35" fmla="*/ 26 h 104"/>
                <a:gd name="T36" fmla="*/ 58 w 94"/>
                <a:gd name="T37" fmla="*/ 19 h 104"/>
                <a:gd name="T38" fmla="*/ 47 w 94"/>
                <a:gd name="T39" fmla="*/ 17 h 104"/>
                <a:gd name="T40" fmla="*/ 49 w 94"/>
                <a:gd name="T41" fmla="*/ 0 h 104"/>
                <a:gd name="T42" fmla="*/ 61 w 94"/>
                <a:gd name="T43" fmla="*/ 1 h 104"/>
                <a:gd name="T44" fmla="*/ 72 w 94"/>
                <a:gd name="T45" fmla="*/ 5 h 104"/>
                <a:gd name="T46" fmla="*/ 81 w 94"/>
                <a:gd name="T47" fmla="*/ 12 h 104"/>
                <a:gd name="T48" fmla="*/ 88 w 94"/>
                <a:gd name="T49" fmla="*/ 22 h 104"/>
                <a:gd name="T50" fmla="*/ 93 w 94"/>
                <a:gd name="T51" fmla="*/ 34 h 104"/>
                <a:gd name="T52" fmla="*/ 94 w 94"/>
                <a:gd name="T53" fmla="*/ 50 h 104"/>
                <a:gd name="T54" fmla="*/ 92 w 94"/>
                <a:gd name="T55" fmla="*/ 66 h 104"/>
                <a:gd name="T56" fmla="*/ 88 w 94"/>
                <a:gd name="T57" fmla="*/ 79 h 104"/>
                <a:gd name="T58" fmla="*/ 80 w 94"/>
                <a:gd name="T59" fmla="*/ 89 h 104"/>
                <a:gd name="T60" fmla="*/ 70 w 94"/>
                <a:gd name="T61" fmla="*/ 97 h 104"/>
                <a:gd name="T62" fmla="*/ 58 w 94"/>
                <a:gd name="T63" fmla="*/ 102 h 104"/>
                <a:gd name="T64" fmla="*/ 45 w 94"/>
                <a:gd name="T65" fmla="*/ 104 h 104"/>
                <a:gd name="T66" fmla="*/ 31 w 94"/>
                <a:gd name="T67" fmla="*/ 102 h 104"/>
                <a:gd name="T68" fmla="*/ 20 w 94"/>
                <a:gd name="T69" fmla="*/ 97 h 104"/>
                <a:gd name="T70" fmla="*/ 11 w 94"/>
                <a:gd name="T71" fmla="*/ 90 h 104"/>
                <a:gd name="T72" fmla="*/ 5 w 94"/>
                <a:gd name="T73" fmla="*/ 80 h 104"/>
                <a:gd name="T74" fmla="*/ 1 w 94"/>
                <a:gd name="T75" fmla="*/ 67 h 104"/>
                <a:gd name="T76" fmla="*/ 0 w 94"/>
                <a:gd name="T77" fmla="*/ 53 h 104"/>
                <a:gd name="T78" fmla="*/ 2 w 94"/>
                <a:gd name="T79" fmla="*/ 37 h 104"/>
                <a:gd name="T80" fmla="*/ 7 w 94"/>
                <a:gd name="T81" fmla="*/ 24 h 104"/>
                <a:gd name="T82" fmla="*/ 14 w 94"/>
                <a:gd name="T83" fmla="*/ 14 h 104"/>
                <a:gd name="T84" fmla="*/ 24 w 94"/>
                <a:gd name="T85" fmla="*/ 6 h 104"/>
                <a:gd name="T86" fmla="*/ 36 w 94"/>
                <a:gd name="T87" fmla="*/ 1 h 104"/>
                <a:gd name="T88" fmla="*/ 49 w 94"/>
                <a:gd name="T8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" h="104">
                  <a:moveTo>
                    <a:pt x="47" y="17"/>
                  </a:moveTo>
                  <a:lnTo>
                    <a:pt x="39" y="18"/>
                  </a:lnTo>
                  <a:lnTo>
                    <a:pt x="32" y="22"/>
                  </a:lnTo>
                  <a:lnTo>
                    <a:pt x="26" y="29"/>
                  </a:lnTo>
                  <a:lnTo>
                    <a:pt x="22" y="39"/>
                  </a:lnTo>
                  <a:lnTo>
                    <a:pt x="20" y="51"/>
                  </a:lnTo>
                  <a:lnTo>
                    <a:pt x="21" y="63"/>
                  </a:lnTo>
                  <a:lnTo>
                    <a:pt x="25" y="72"/>
                  </a:lnTo>
                  <a:lnTo>
                    <a:pt x="30" y="80"/>
                  </a:lnTo>
                  <a:lnTo>
                    <a:pt x="37" y="84"/>
                  </a:lnTo>
                  <a:lnTo>
                    <a:pt x="47" y="86"/>
                  </a:lnTo>
                  <a:lnTo>
                    <a:pt x="54" y="85"/>
                  </a:lnTo>
                  <a:lnTo>
                    <a:pt x="62" y="81"/>
                  </a:lnTo>
                  <a:lnTo>
                    <a:pt x="68" y="74"/>
                  </a:lnTo>
                  <a:lnTo>
                    <a:pt x="72" y="65"/>
                  </a:lnTo>
                  <a:lnTo>
                    <a:pt x="74" y="52"/>
                  </a:lnTo>
                  <a:lnTo>
                    <a:pt x="72" y="37"/>
                  </a:lnTo>
                  <a:lnTo>
                    <a:pt x="67" y="26"/>
                  </a:lnTo>
                  <a:lnTo>
                    <a:pt x="58" y="19"/>
                  </a:lnTo>
                  <a:lnTo>
                    <a:pt x="47" y="17"/>
                  </a:lnTo>
                  <a:close/>
                  <a:moveTo>
                    <a:pt x="49" y="0"/>
                  </a:moveTo>
                  <a:lnTo>
                    <a:pt x="61" y="1"/>
                  </a:lnTo>
                  <a:lnTo>
                    <a:pt x="72" y="5"/>
                  </a:lnTo>
                  <a:lnTo>
                    <a:pt x="81" y="12"/>
                  </a:lnTo>
                  <a:lnTo>
                    <a:pt x="88" y="22"/>
                  </a:lnTo>
                  <a:lnTo>
                    <a:pt x="93" y="34"/>
                  </a:lnTo>
                  <a:lnTo>
                    <a:pt x="94" y="50"/>
                  </a:lnTo>
                  <a:lnTo>
                    <a:pt x="92" y="66"/>
                  </a:lnTo>
                  <a:lnTo>
                    <a:pt x="88" y="79"/>
                  </a:lnTo>
                  <a:lnTo>
                    <a:pt x="80" y="89"/>
                  </a:lnTo>
                  <a:lnTo>
                    <a:pt x="70" y="97"/>
                  </a:lnTo>
                  <a:lnTo>
                    <a:pt x="58" y="102"/>
                  </a:lnTo>
                  <a:lnTo>
                    <a:pt x="45" y="104"/>
                  </a:lnTo>
                  <a:lnTo>
                    <a:pt x="31" y="102"/>
                  </a:lnTo>
                  <a:lnTo>
                    <a:pt x="20" y="97"/>
                  </a:lnTo>
                  <a:lnTo>
                    <a:pt x="11" y="90"/>
                  </a:lnTo>
                  <a:lnTo>
                    <a:pt x="5" y="80"/>
                  </a:lnTo>
                  <a:lnTo>
                    <a:pt x="1" y="67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7" y="24"/>
                  </a:lnTo>
                  <a:lnTo>
                    <a:pt x="14" y="14"/>
                  </a:lnTo>
                  <a:lnTo>
                    <a:pt x="24" y="6"/>
                  </a:lnTo>
                  <a:lnTo>
                    <a:pt x="36" y="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F53EFE26-AADB-5300-83B9-45257C4CF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6" y="-60"/>
              <a:ext cx="24" cy="34"/>
            </a:xfrm>
            <a:custGeom>
              <a:avLst/>
              <a:gdLst>
                <a:gd name="T0" fmla="*/ 26 w 71"/>
                <a:gd name="T1" fmla="*/ 15 h 101"/>
                <a:gd name="T2" fmla="*/ 22 w 71"/>
                <a:gd name="T3" fmla="*/ 16 h 101"/>
                <a:gd name="T4" fmla="*/ 19 w 71"/>
                <a:gd name="T5" fmla="*/ 16 h 101"/>
                <a:gd name="T6" fmla="*/ 19 w 71"/>
                <a:gd name="T7" fmla="*/ 45 h 101"/>
                <a:gd name="T8" fmla="*/ 20 w 71"/>
                <a:gd name="T9" fmla="*/ 45 h 101"/>
                <a:gd name="T10" fmla="*/ 23 w 71"/>
                <a:gd name="T11" fmla="*/ 45 h 101"/>
                <a:gd name="T12" fmla="*/ 26 w 71"/>
                <a:gd name="T13" fmla="*/ 45 h 101"/>
                <a:gd name="T14" fmla="*/ 36 w 71"/>
                <a:gd name="T15" fmla="*/ 43 h 101"/>
                <a:gd name="T16" fmla="*/ 42 w 71"/>
                <a:gd name="T17" fmla="*/ 38 h 101"/>
                <a:gd name="T18" fmla="*/ 44 w 71"/>
                <a:gd name="T19" fmla="*/ 30 h 101"/>
                <a:gd name="T20" fmla="*/ 42 w 71"/>
                <a:gd name="T21" fmla="*/ 22 h 101"/>
                <a:gd name="T22" fmla="*/ 36 w 71"/>
                <a:gd name="T23" fmla="*/ 17 h 101"/>
                <a:gd name="T24" fmla="*/ 26 w 71"/>
                <a:gd name="T25" fmla="*/ 15 h 101"/>
                <a:gd name="T26" fmla="*/ 28 w 71"/>
                <a:gd name="T27" fmla="*/ 0 h 101"/>
                <a:gd name="T28" fmla="*/ 40 w 71"/>
                <a:gd name="T29" fmla="*/ 1 h 101"/>
                <a:gd name="T30" fmla="*/ 51 w 71"/>
                <a:gd name="T31" fmla="*/ 4 h 101"/>
                <a:gd name="T32" fmla="*/ 58 w 71"/>
                <a:gd name="T33" fmla="*/ 9 h 101"/>
                <a:gd name="T34" fmla="*/ 63 w 71"/>
                <a:gd name="T35" fmla="*/ 17 h 101"/>
                <a:gd name="T36" fmla="*/ 64 w 71"/>
                <a:gd name="T37" fmla="*/ 28 h 101"/>
                <a:gd name="T38" fmla="*/ 63 w 71"/>
                <a:gd name="T39" fmla="*/ 38 h 101"/>
                <a:gd name="T40" fmla="*/ 57 w 71"/>
                <a:gd name="T41" fmla="*/ 47 h 101"/>
                <a:gd name="T42" fmla="*/ 49 w 71"/>
                <a:gd name="T43" fmla="*/ 53 h 101"/>
                <a:gd name="T44" fmla="*/ 39 w 71"/>
                <a:gd name="T45" fmla="*/ 56 h 101"/>
                <a:gd name="T46" fmla="*/ 43 w 71"/>
                <a:gd name="T47" fmla="*/ 62 h 101"/>
                <a:gd name="T48" fmla="*/ 47 w 71"/>
                <a:gd name="T49" fmla="*/ 67 h 101"/>
                <a:gd name="T50" fmla="*/ 71 w 71"/>
                <a:gd name="T51" fmla="*/ 101 h 101"/>
                <a:gd name="T52" fmla="*/ 47 w 71"/>
                <a:gd name="T53" fmla="*/ 101 h 101"/>
                <a:gd name="T54" fmla="*/ 19 w 71"/>
                <a:gd name="T55" fmla="*/ 59 h 101"/>
                <a:gd name="T56" fmla="*/ 19 w 71"/>
                <a:gd name="T57" fmla="*/ 59 h 101"/>
                <a:gd name="T58" fmla="*/ 19 w 71"/>
                <a:gd name="T59" fmla="*/ 101 h 101"/>
                <a:gd name="T60" fmla="*/ 0 w 71"/>
                <a:gd name="T61" fmla="*/ 101 h 101"/>
                <a:gd name="T62" fmla="*/ 0 w 71"/>
                <a:gd name="T63" fmla="*/ 0 h 101"/>
                <a:gd name="T64" fmla="*/ 12 w 71"/>
                <a:gd name="T65" fmla="*/ 0 h 101"/>
                <a:gd name="T66" fmla="*/ 28 w 71"/>
                <a:gd name="T6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101">
                  <a:moveTo>
                    <a:pt x="26" y="15"/>
                  </a:moveTo>
                  <a:lnTo>
                    <a:pt x="22" y="16"/>
                  </a:lnTo>
                  <a:lnTo>
                    <a:pt x="19" y="16"/>
                  </a:lnTo>
                  <a:lnTo>
                    <a:pt x="19" y="45"/>
                  </a:lnTo>
                  <a:lnTo>
                    <a:pt x="20" y="45"/>
                  </a:lnTo>
                  <a:lnTo>
                    <a:pt x="23" y="45"/>
                  </a:lnTo>
                  <a:lnTo>
                    <a:pt x="26" y="45"/>
                  </a:lnTo>
                  <a:lnTo>
                    <a:pt x="36" y="43"/>
                  </a:lnTo>
                  <a:lnTo>
                    <a:pt x="42" y="38"/>
                  </a:lnTo>
                  <a:lnTo>
                    <a:pt x="44" y="30"/>
                  </a:lnTo>
                  <a:lnTo>
                    <a:pt x="42" y="22"/>
                  </a:lnTo>
                  <a:lnTo>
                    <a:pt x="36" y="17"/>
                  </a:lnTo>
                  <a:lnTo>
                    <a:pt x="26" y="15"/>
                  </a:lnTo>
                  <a:close/>
                  <a:moveTo>
                    <a:pt x="28" y="0"/>
                  </a:moveTo>
                  <a:lnTo>
                    <a:pt x="40" y="1"/>
                  </a:lnTo>
                  <a:lnTo>
                    <a:pt x="51" y="4"/>
                  </a:lnTo>
                  <a:lnTo>
                    <a:pt x="58" y="9"/>
                  </a:lnTo>
                  <a:lnTo>
                    <a:pt x="63" y="17"/>
                  </a:lnTo>
                  <a:lnTo>
                    <a:pt x="64" y="28"/>
                  </a:lnTo>
                  <a:lnTo>
                    <a:pt x="63" y="38"/>
                  </a:lnTo>
                  <a:lnTo>
                    <a:pt x="57" y="47"/>
                  </a:lnTo>
                  <a:lnTo>
                    <a:pt x="49" y="53"/>
                  </a:lnTo>
                  <a:lnTo>
                    <a:pt x="39" y="56"/>
                  </a:lnTo>
                  <a:lnTo>
                    <a:pt x="43" y="62"/>
                  </a:lnTo>
                  <a:lnTo>
                    <a:pt x="47" y="67"/>
                  </a:lnTo>
                  <a:lnTo>
                    <a:pt x="71" y="101"/>
                  </a:lnTo>
                  <a:lnTo>
                    <a:pt x="47" y="101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9A2957D-AF01-C662-87B7-53C079509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5" y="-60"/>
              <a:ext cx="31" cy="34"/>
            </a:xfrm>
            <a:custGeom>
              <a:avLst/>
              <a:gdLst>
                <a:gd name="T0" fmla="*/ 47 w 95"/>
                <a:gd name="T1" fmla="*/ 17 h 104"/>
                <a:gd name="T2" fmla="*/ 39 w 95"/>
                <a:gd name="T3" fmla="*/ 18 h 104"/>
                <a:gd name="T4" fmla="*/ 32 w 95"/>
                <a:gd name="T5" fmla="*/ 22 h 104"/>
                <a:gd name="T6" fmla="*/ 26 w 95"/>
                <a:gd name="T7" fmla="*/ 29 h 104"/>
                <a:gd name="T8" fmla="*/ 22 w 95"/>
                <a:gd name="T9" fmla="*/ 39 h 104"/>
                <a:gd name="T10" fmla="*/ 21 w 95"/>
                <a:gd name="T11" fmla="*/ 51 h 104"/>
                <a:gd name="T12" fmla="*/ 22 w 95"/>
                <a:gd name="T13" fmla="*/ 63 h 104"/>
                <a:gd name="T14" fmla="*/ 25 w 95"/>
                <a:gd name="T15" fmla="*/ 72 h 104"/>
                <a:gd name="T16" fmla="*/ 30 w 95"/>
                <a:gd name="T17" fmla="*/ 80 h 104"/>
                <a:gd name="T18" fmla="*/ 38 w 95"/>
                <a:gd name="T19" fmla="*/ 84 h 104"/>
                <a:gd name="T20" fmla="*/ 47 w 95"/>
                <a:gd name="T21" fmla="*/ 86 h 104"/>
                <a:gd name="T22" fmla="*/ 55 w 95"/>
                <a:gd name="T23" fmla="*/ 85 h 104"/>
                <a:gd name="T24" fmla="*/ 62 w 95"/>
                <a:gd name="T25" fmla="*/ 81 h 104"/>
                <a:gd name="T26" fmla="*/ 68 w 95"/>
                <a:gd name="T27" fmla="*/ 74 h 104"/>
                <a:gd name="T28" fmla="*/ 73 w 95"/>
                <a:gd name="T29" fmla="*/ 65 h 104"/>
                <a:gd name="T30" fmla="*/ 74 w 95"/>
                <a:gd name="T31" fmla="*/ 52 h 104"/>
                <a:gd name="T32" fmla="*/ 72 w 95"/>
                <a:gd name="T33" fmla="*/ 37 h 104"/>
                <a:gd name="T34" fmla="*/ 67 w 95"/>
                <a:gd name="T35" fmla="*/ 26 h 104"/>
                <a:gd name="T36" fmla="*/ 59 w 95"/>
                <a:gd name="T37" fmla="*/ 19 h 104"/>
                <a:gd name="T38" fmla="*/ 47 w 95"/>
                <a:gd name="T39" fmla="*/ 17 h 104"/>
                <a:gd name="T40" fmla="*/ 49 w 95"/>
                <a:gd name="T41" fmla="*/ 0 h 104"/>
                <a:gd name="T42" fmla="*/ 62 w 95"/>
                <a:gd name="T43" fmla="*/ 1 h 104"/>
                <a:gd name="T44" fmla="*/ 73 w 95"/>
                <a:gd name="T45" fmla="*/ 5 h 104"/>
                <a:gd name="T46" fmla="*/ 82 w 95"/>
                <a:gd name="T47" fmla="*/ 12 h 104"/>
                <a:gd name="T48" fmla="*/ 89 w 95"/>
                <a:gd name="T49" fmla="*/ 22 h 104"/>
                <a:gd name="T50" fmla="*/ 93 w 95"/>
                <a:gd name="T51" fmla="*/ 34 h 104"/>
                <a:gd name="T52" fmla="*/ 95 w 95"/>
                <a:gd name="T53" fmla="*/ 50 h 104"/>
                <a:gd name="T54" fmla="*/ 93 w 95"/>
                <a:gd name="T55" fmla="*/ 66 h 104"/>
                <a:gd name="T56" fmla="*/ 88 w 95"/>
                <a:gd name="T57" fmla="*/ 79 h 104"/>
                <a:gd name="T58" fmla="*/ 80 w 95"/>
                <a:gd name="T59" fmla="*/ 89 h 104"/>
                <a:gd name="T60" fmla="*/ 70 w 95"/>
                <a:gd name="T61" fmla="*/ 97 h 104"/>
                <a:gd name="T62" fmla="*/ 59 w 95"/>
                <a:gd name="T63" fmla="*/ 102 h 104"/>
                <a:gd name="T64" fmla="*/ 46 w 95"/>
                <a:gd name="T65" fmla="*/ 104 h 104"/>
                <a:gd name="T66" fmla="*/ 32 w 95"/>
                <a:gd name="T67" fmla="*/ 102 h 104"/>
                <a:gd name="T68" fmla="*/ 20 w 95"/>
                <a:gd name="T69" fmla="*/ 97 h 104"/>
                <a:gd name="T70" fmla="*/ 12 w 95"/>
                <a:gd name="T71" fmla="*/ 90 h 104"/>
                <a:gd name="T72" fmla="*/ 5 w 95"/>
                <a:gd name="T73" fmla="*/ 80 h 104"/>
                <a:gd name="T74" fmla="*/ 2 w 95"/>
                <a:gd name="T75" fmla="*/ 67 h 104"/>
                <a:gd name="T76" fmla="*/ 0 w 95"/>
                <a:gd name="T77" fmla="*/ 53 h 104"/>
                <a:gd name="T78" fmla="*/ 2 w 95"/>
                <a:gd name="T79" fmla="*/ 37 h 104"/>
                <a:gd name="T80" fmla="*/ 7 w 95"/>
                <a:gd name="T81" fmla="*/ 24 h 104"/>
                <a:gd name="T82" fmla="*/ 15 w 95"/>
                <a:gd name="T83" fmla="*/ 14 h 104"/>
                <a:gd name="T84" fmla="*/ 25 w 95"/>
                <a:gd name="T85" fmla="*/ 6 h 104"/>
                <a:gd name="T86" fmla="*/ 36 w 95"/>
                <a:gd name="T87" fmla="*/ 1 h 104"/>
                <a:gd name="T88" fmla="*/ 49 w 95"/>
                <a:gd name="T8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" h="104">
                  <a:moveTo>
                    <a:pt x="47" y="17"/>
                  </a:moveTo>
                  <a:lnTo>
                    <a:pt x="39" y="18"/>
                  </a:lnTo>
                  <a:lnTo>
                    <a:pt x="32" y="22"/>
                  </a:lnTo>
                  <a:lnTo>
                    <a:pt x="26" y="29"/>
                  </a:lnTo>
                  <a:lnTo>
                    <a:pt x="22" y="39"/>
                  </a:lnTo>
                  <a:lnTo>
                    <a:pt x="21" y="51"/>
                  </a:lnTo>
                  <a:lnTo>
                    <a:pt x="22" y="63"/>
                  </a:lnTo>
                  <a:lnTo>
                    <a:pt x="25" y="72"/>
                  </a:lnTo>
                  <a:lnTo>
                    <a:pt x="30" y="80"/>
                  </a:lnTo>
                  <a:lnTo>
                    <a:pt x="38" y="84"/>
                  </a:lnTo>
                  <a:lnTo>
                    <a:pt x="47" y="86"/>
                  </a:lnTo>
                  <a:lnTo>
                    <a:pt x="55" y="85"/>
                  </a:lnTo>
                  <a:lnTo>
                    <a:pt x="62" y="81"/>
                  </a:lnTo>
                  <a:lnTo>
                    <a:pt x="68" y="74"/>
                  </a:lnTo>
                  <a:lnTo>
                    <a:pt x="73" y="65"/>
                  </a:lnTo>
                  <a:lnTo>
                    <a:pt x="74" y="52"/>
                  </a:lnTo>
                  <a:lnTo>
                    <a:pt x="72" y="37"/>
                  </a:lnTo>
                  <a:lnTo>
                    <a:pt x="67" y="26"/>
                  </a:lnTo>
                  <a:lnTo>
                    <a:pt x="59" y="19"/>
                  </a:lnTo>
                  <a:lnTo>
                    <a:pt x="47" y="17"/>
                  </a:lnTo>
                  <a:close/>
                  <a:moveTo>
                    <a:pt x="49" y="0"/>
                  </a:moveTo>
                  <a:lnTo>
                    <a:pt x="62" y="1"/>
                  </a:lnTo>
                  <a:lnTo>
                    <a:pt x="73" y="5"/>
                  </a:lnTo>
                  <a:lnTo>
                    <a:pt x="82" y="12"/>
                  </a:lnTo>
                  <a:lnTo>
                    <a:pt x="89" y="22"/>
                  </a:lnTo>
                  <a:lnTo>
                    <a:pt x="93" y="34"/>
                  </a:lnTo>
                  <a:lnTo>
                    <a:pt x="95" y="50"/>
                  </a:lnTo>
                  <a:lnTo>
                    <a:pt x="93" y="66"/>
                  </a:lnTo>
                  <a:lnTo>
                    <a:pt x="88" y="79"/>
                  </a:lnTo>
                  <a:lnTo>
                    <a:pt x="80" y="89"/>
                  </a:lnTo>
                  <a:lnTo>
                    <a:pt x="70" y="97"/>
                  </a:lnTo>
                  <a:lnTo>
                    <a:pt x="59" y="102"/>
                  </a:lnTo>
                  <a:lnTo>
                    <a:pt x="46" y="104"/>
                  </a:lnTo>
                  <a:lnTo>
                    <a:pt x="32" y="102"/>
                  </a:lnTo>
                  <a:lnTo>
                    <a:pt x="20" y="97"/>
                  </a:lnTo>
                  <a:lnTo>
                    <a:pt x="12" y="90"/>
                  </a:lnTo>
                  <a:lnTo>
                    <a:pt x="5" y="80"/>
                  </a:lnTo>
                  <a:lnTo>
                    <a:pt x="2" y="67"/>
                  </a:lnTo>
                  <a:lnTo>
                    <a:pt x="0" y="53"/>
                  </a:lnTo>
                  <a:lnTo>
                    <a:pt x="2" y="37"/>
                  </a:lnTo>
                  <a:lnTo>
                    <a:pt x="7" y="24"/>
                  </a:lnTo>
                  <a:lnTo>
                    <a:pt x="15" y="14"/>
                  </a:lnTo>
                  <a:lnTo>
                    <a:pt x="25" y="6"/>
                  </a:lnTo>
                  <a:lnTo>
                    <a:pt x="36" y="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4F28FD7-5217-9241-6FC8-3E7395B83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3" y="-60"/>
              <a:ext cx="24" cy="34"/>
            </a:xfrm>
            <a:custGeom>
              <a:avLst/>
              <a:gdLst>
                <a:gd name="T0" fmla="*/ 27 w 72"/>
                <a:gd name="T1" fmla="*/ 15 h 101"/>
                <a:gd name="T2" fmla="*/ 23 w 72"/>
                <a:gd name="T3" fmla="*/ 16 h 101"/>
                <a:gd name="T4" fmla="*/ 19 w 72"/>
                <a:gd name="T5" fmla="*/ 16 h 101"/>
                <a:gd name="T6" fmla="*/ 19 w 72"/>
                <a:gd name="T7" fmla="*/ 45 h 101"/>
                <a:gd name="T8" fmla="*/ 22 w 72"/>
                <a:gd name="T9" fmla="*/ 45 h 101"/>
                <a:gd name="T10" fmla="*/ 26 w 72"/>
                <a:gd name="T11" fmla="*/ 45 h 101"/>
                <a:gd name="T12" fmla="*/ 36 w 72"/>
                <a:gd name="T13" fmla="*/ 43 h 101"/>
                <a:gd name="T14" fmla="*/ 42 w 72"/>
                <a:gd name="T15" fmla="*/ 38 h 101"/>
                <a:gd name="T16" fmla="*/ 45 w 72"/>
                <a:gd name="T17" fmla="*/ 30 h 101"/>
                <a:gd name="T18" fmla="*/ 43 w 72"/>
                <a:gd name="T19" fmla="*/ 22 h 101"/>
                <a:gd name="T20" fmla="*/ 37 w 72"/>
                <a:gd name="T21" fmla="*/ 17 h 101"/>
                <a:gd name="T22" fmla="*/ 27 w 72"/>
                <a:gd name="T23" fmla="*/ 15 h 101"/>
                <a:gd name="T24" fmla="*/ 29 w 72"/>
                <a:gd name="T25" fmla="*/ 0 h 101"/>
                <a:gd name="T26" fmla="*/ 41 w 72"/>
                <a:gd name="T27" fmla="*/ 1 h 101"/>
                <a:gd name="T28" fmla="*/ 51 w 72"/>
                <a:gd name="T29" fmla="*/ 4 h 101"/>
                <a:gd name="T30" fmla="*/ 58 w 72"/>
                <a:gd name="T31" fmla="*/ 9 h 101"/>
                <a:gd name="T32" fmla="*/ 63 w 72"/>
                <a:gd name="T33" fmla="*/ 17 h 101"/>
                <a:gd name="T34" fmla="*/ 65 w 72"/>
                <a:gd name="T35" fmla="*/ 28 h 101"/>
                <a:gd name="T36" fmla="*/ 63 w 72"/>
                <a:gd name="T37" fmla="*/ 38 h 101"/>
                <a:gd name="T38" fmla="*/ 58 w 72"/>
                <a:gd name="T39" fmla="*/ 47 h 101"/>
                <a:gd name="T40" fmla="*/ 50 w 72"/>
                <a:gd name="T41" fmla="*/ 53 h 101"/>
                <a:gd name="T42" fmla="*/ 39 w 72"/>
                <a:gd name="T43" fmla="*/ 56 h 101"/>
                <a:gd name="T44" fmla="*/ 44 w 72"/>
                <a:gd name="T45" fmla="*/ 62 h 101"/>
                <a:gd name="T46" fmla="*/ 48 w 72"/>
                <a:gd name="T47" fmla="*/ 67 h 101"/>
                <a:gd name="T48" fmla="*/ 72 w 72"/>
                <a:gd name="T49" fmla="*/ 101 h 101"/>
                <a:gd name="T50" fmla="*/ 48 w 72"/>
                <a:gd name="T51" fmla="*/ 101 h 101"/>
                <a:gd name="T52" fmla="*/ 20 w 72"/>
                <a:gd name="T53" fmla="*/ 59 h 101"/>
                <a:gd name="T54" fmla="*/ 19 w 72"/>
                <a:gd name="T55" fmla="*/ 59 h 101"/>
                <a:gd name="T56" fmla="*/ 19 w 72"/>
                <a:gd name="T57" fmla="*/ 101 h 101"/>
                <a:gd name="T58" fmla="*/ 0 w 72"/>
                <a:gd name="T59" fmla="*/ 101 h 101"/>
                <a:gd name="T60" fmla="*/ 0 w 72"/>
                <a:gd name="T61" fmla="*/ 0 h 101"/>
                <a:gd name="T62" fmla="*/ 13 w 72"/>
                <a:gd name="T63" fmla="*/ 0 h 101"/>
                <a:gd name="T64" fmla="*/ 29 w 72"/>
                <a:gd name="T6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1">
                  <a:moveTo>
                    <a:pt x="27" y="15"/>
                  </a:moveTo>
                  <a:lnTo>
                    <a:pt x="23" y="16"/>
                  </a:lnTo>
                  <a:lnTo>
                    <a:pt x="19" y="16"/>
                  </a:lnTo>
                  <a:lnTo>
                    <a:pt x="19" y="45"/>
                  </a:lnTo>
                  <a:lnTo>
                    <a:pt x="22" y="45"/>
                  </a:lnTo>
                  <a:lnTo>
                    <a:pt x="26" y="45"/>
                  </a:lnTo>
                  <a:lnTo>
                    <a:pt x="36" y="43"/>
                  </a:lnTo>
                  <a:lnTo>
                    <a:pt x="42" y="38"/>
                  </a:lnTo>
                  <a:lnTo>
                    <a:pt x="45" y="30"/>
                  </a:lnTo>
                  <a:lnTo>
                    <a:pt x="43" y="22"/>
                  </a:lnTo>
                  <a:lnTo>
                    <a:pt x="37" y="17"/>
                  </a:lnTo>
                  <a:lnTo>
                    <a:pt x="27" y="15"/>
                  </a:lnTo>
                  <a:close/>
                  <a:moveTo>
                    <a:pt x="29" y="0"/>
                  </a:moveTo>
                  <a:lnTo>
                    <a:pt x="41" y="1"/>
                  </a:lnTo>
                  <a:lnTo>
                    <a:pt x="51" y="4"/>
                  </a:lnTo>
                  <a:lnTo>
                    <a:pt x="58" y="9"/>
                  </a:lnTo>
                  <a:lnTo>
                    <a:pt x="63" y="17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9" y="56"/>
                  </a:lnTo>
                  <a:lnTo>
                    <a:pt x="44" y="62"/>
                  </a:lnTo>
                  <a:lnTo>
                    <a:pt x="48" y="67"/>
                  </a:lnTo>
                  <a:lnTo>
                    <a:pt x="72" y="101"/>
                  </a:lnTo>
                  <a:lnTo>
                    <a:pt x="48" y="101"/>
                  </a:lnTo>
                  <a:lnTo>
                    <a:pt x="20" y="59"/>
                  </a:lnTo>
                  <a:lnTo>
                    <a:pt x="19" y="59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9D481BF-CB2D-A7C3-4C4D-511365071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5" y="-60"/>
              <a:ext cx="30" cy="34"/>
            </a:xfrm>
            <a:custGeom>
              <a:avLst/>
              <a:gdLst>
                <a:gd name="T0" fmla="*/ 45 w 92"/>
                <a:gd name="T1" fmla="*/ 22 h 101"/>
                <a:gd name="T2" fmla="*/ 40 w 92"/>
                <a:gd name="T3" fmla="*/ 39 h 101"/>
                <a:gd name="T4" fmla="*/ 31 w 92"/>
                <a:gd name="T5" fmla="*/ 65 h 101"/>
                <a:gd name="T6" fmla="*/ 59 w 92"/>
                <a:gd name="T7" fmla="*/ 65 h 101"/>
                <a:gd name="T8" fmla="*/ 50 w 92"/>
                <a:gd name="T9" fmla="*/ 39 h 101"/>
                <a:gd name="T10" fmla="*/ 45 w 92"/>
                <a:gd name="T11" fmla="*/ 22 h 101"/>
                <a:gd name="T12" fmla="*/ 45 w 92"/>
                <a:gd name="T13" fmla="*/ 22 h 101"/>
                <a:gd name="T14" fmla="*/ 35 w 92"/>
                <a:gd name="T15" fmla="*/ 0 h 101"/>
                <a:gd name="T16" fmla="*/ 57 w 92"/>
                <a:gd name="T17" fmla="*/ 0 h 101"/>
                <a:gd name="T18" fmla="*/ 92 w 92"/>
                <a:gd name="T19" fmla="*/ 101 h 101"/>
                <a:gd name="T20" fmla="*/ 71 w 92"/>
                <a:gd name="T21" fmla="*/ 101 h 101"/>
                <a:gd name="T22" fmla="*/ 64 w 92"/>
                <a:gd name="T23" fmla="*/ 80 h 101"/>
                <a:gd name="T24" fmla="*/ 26 w 92"/>
                <a:gd name="T25" fmla="*/ 80 h 101"/>
                <a:gd name="T26" fmla="*/ 19 w 92"/>
                <a:gd name="T27" fmla="*/ 101 h 101"/>
                <a:gd name="T28" fmla="*/ 0 w 92"/>
                <a:gd name="T29" fmla="*/ 101 h 101"/>
                <a:gd name="T30" fmla="*/ 35 w 92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01">
                  <a:moveTo>
                    <a:pt x="45" y="22"/>
                  </a:moveTo>
                  <a:lnTo>
                    <a:pt x="40" y="39"/>
                  </a:lnTo>
                  <a:lnTo>
                    <a:pt x="31" y="65"/>
                  </a:lnTo>
                  <a:lnTo>
                    <a:pt x="59" y="65"/>
                  </a:lnTo>
                  <a:lnTo>
                    <a:pt x="50" y="39"/>
                  </a:lnTo>
                  <a:lnTo>
                    <a:pt x="45" y="22"/>
                  </a:lnTo>
                  <a:lnTo>
                    <a:pt x="45" y="22"/>
                  </a:lnTo>
                  <a:close/>
                  <a:moveTo>
                    <a:pt x="35" y="0"/>
                  </a:moveTo>
                  <a:lnTo>
                    <a:pt x="57" y="0"/>
                  </a:lnTo>
                  <a:lnTo>
                    <a:pt x="92" y="101"/>
                  </a:lnTo>
                  <a:lnTo>
                    <a:pt x="71" y="101"/>
                  </a:lnTo>
                  <a:lnTo>
                    <a:pt x="64" y="80"/>
                  </a:lnTo>
                  <a:lnTo>
                    <a:pt x="26" y="80"/>
                  </a:lnTo>
                  <a:lnTo>
                    <a:pt x="19" y="101"/>
                  </a:lnTo>
                  <a:lnTo>
                    <a:pt x="0" y="10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F294EDE-59D8-BED8-7D48-96D6C0201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" y="-60"/>
              <a:ext cx="24" cy="34"/>
            </a:xfrm>
            <a:custGeom>
              <a:avLst/>
              <a:gdLst>
                <a:gd name="T0" fmla="*/ 0 w 71"/>
                <a:gd name="T1" fmla="*/ 0 h 101"/>
                <a:gd name="T2" fmla="*/ 71 w 71"/>
                <a:gd name="T3" fmla="*/ 0 h 101"/>
                <a:gd name="T4" fmla="*/ 71 w 71"/>
                <a:gd name="T5" fmla="*/ 17 h 101"/>
                <a:gd name="T6" fmla="*/ 45 w 71"/>
                <a:gd name="T7" fmla="*/ 17 h 101"/>
                <a:gd name="T8" fmla="*/ 45 w 71"/>
                <a:gd name="T9" fmla="*/ 101 h 101"/>
                <a:gd name="T10" fmla="*/ 25 w 71"/>
                <a:gd name="T11" fmla="*/ 101 h 101"/>
                <a:gd name="T12" fmla="*/ 25 w 71"/>
                <a:gd name="T13" fmla="*/ 17 h 101"/>
                <a:gd name="T14" fmla="*/ 0 w 71"/>
                <a:gd name="T15" fmla="*/ 17 h 101"/>
                <a:gd name="T16" fmla="*/ 0 w 71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01">
                  <a:moveTo>
                    <a:pt x="0" y="0"/>
                  </a:moveTo>
                  <a:lnTo>
                    <a:pt x="71" y="0"/>
                  </a:lnTo>
                  <a:lnTo>
                    <a:pt x="71" y="17"/>
                  </a:lnTo>
                  <a:lnTo>
                    <a:pt x="45" y="17"/>
                  </a:lnTo>
                  <a:lnTo>
                    <a:pt x="45" y="101"/>
                  </a:lnTo>
                  <a:lnTo>
                    <a:pt x="25" y="101"/>
                  </a:lnTo>
                  <a:lnTo>
                    <a:pt x="25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A351A76-FF7A-054E-DAC1-AE30A3924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" y="-60"/>
              <a:ext cx="28" cy="34"/>
            </a:xfrm>
            <a:custGeom>
              <a:avLst/>
              <a:gdLst>
                <a:gd name="T0" fmla="*/ 0 w 83"/>
                <a:gd name="T1" fmla="*/ 0 h 101"/>
                <a:gd name="T2" fmla="*/ 21 w 83"/>
                <a:gd name="T3" fmla="*/ 0 h 101"/>
                <a:gd name="T4" fmla="*/ 34 w 83"/>
                <a:gd name="T5" fmla="*/ 29 h 101"/>
                <a:gd name="T6" fmla="*/ 41 w 83"/>
                <a:gd name="T7" fmla="*/ 46 h 101"/>
                <a:gd name="T8" fmla="*/ 41 w 83"/>
                <a:gd name="T9" fmla="*/ 46 h 101"/>
                <a:gd name="T10" fmla="*/ 45 w 83"/>
                <a:gd name="T11" fmla="*/ 37 h 101"/>
                <a:gd name="T12" fmla="*/ 49 w 83"/>
                <a:gd name="T13" fmla="*/ 27 h 101"/>
                <a:gd name="T14" fmla="*/ 62 w 83"/>
                <a:gd name="T15" fmla="*/ 0 h 101"/>
                <a:gd name="T16" fmla="*/ 83 w 83"/>
                <a:gd name="T17" fmla="*/ 0 h 101"/>
                <a:gd name="T18" fmla="*/ 50 w 83"/>
                <a:gd name="T19" fmla="*/ 65 h 101"/>
                <a:gd name="T20" fmla="*/ 50 w 83"/>
                <a:gd name="T21" fmla="*/ 101 h 101"/>
                <a:gd name="T22" fmla="*/ 31 w 83"/>
                <a:gd name="T23" fmla="*/ 101 h 101"/>
                <a:gd name="T24" fmla="*/ 31 w 83"/>
                <a:gd name="T25" fmla="*/ 65 h 101"/>
                <a:gd name="T26" fmla="*/ 0 w 83"/>
                <a:gd name="T2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01">
                  <a:moveTo>
                    <a:pt x="0" y="0"/>
                  </a:moveTo>
                  <a:lnTo>
                    <a:pt x="21" y="0"/>
                  </a:lnTo>
                  <a:lnTo>
                    <a:pt x="34" y="29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5" y="37"/>
                  </a:lnTo>
                  <a:lnTo>
                    <a:pt x="49" y="27"/>
                  </a:lnTo>
                  <a:lnTo>
                    <a:pt x="62" y="0"/>
                  </a:lnTo>
                  <a:lnTo>
                    <a:pt x="83" y="0"/>
                  </a:lnTo>
                  <a:lnTo>
                    <a:pt x="50" y="65"/>
                  </a:lnTo>
                  <a:lnTo>
                    <a:pt x="50" y="101"/>
                  </a:lnTo>
                  <a:lnTo>
                    <a:pt x="31" y="101"/>
                  </a:lnTo>
                  <a:lnTo>
                    <a:pt x="31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5153723-E9C0-3E32-FDFC-B9C26DD0CF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5" y="-230"/>
              <a:ext cx="115" cy="132"/>
            </a:xfrm>
            <a:custGeom>
              <a:avLst/>
              <a:gdLst>
                <a:gd name="T0" fmla="*/ 170 w 345"/>
                <a:gd name="T1" fmla="*/ 48 h 398"/>
                <a:gd name="T2" fmla="*/ 162 w 345"/>
                <a:gd name="T3" fmla="*/ 77 h 398"/>
                <a:gd name="T4" fmla="*/ 152 w 345"/>
                <a:gd name="T5" fmla="*/ 106 h 398"/>
                <a:gd name="T6" fmla="*/ 95 w 345"/>
                <a:gd name="T7" fmla="*/ 264 h 398"/>
                <a:gd name="T8" fmla="*/ 246 w 345"/>
                <a:gd name="T9" fmla="*/ 264 h 398"/>
                <a:gd name="T10" fmla="*/ 189 w 345"/>
                <a:gd name="T11" fmla="*/ 107 h 398"/>
                <a:gd name="T12" fmla="*/ 179 w 345"/>
                <a:gd name="T13" fmla="*/ 78 h 398"/>
                <a:gd name="T14" fmla="*/ 171 w 345"/>
                <a:gd name="T15" fmla="*/ 48 h 398"/>
                <a:gd name="T16" fmla="*/ 170 w 345"/>
                <a:gd name="T17" fmla="*/ 48 h 398"/>
                <a:gd name="T18" fmla="*/ 148 w 345"/>
                <a:gd name="T19" fmla="*/ 0 h 398"/>
                <a:gd name="T20" fmla="*/ 197 w 345"/>
                <a:gd name="T21" fmla="*/ 0 h 398"/>
                <a:gd name="T22" fmla="*/ 345 w 345"/>
                <a:gd name="T23" fmla="*/ 398 h 398"/>
                <a:gd name="T24" fmla="*/ 293 w 345"/>
                <a:gd name="T25" fmla="*/ 398 h 398"/>
                <a:gd name="T26" fmla="*/ 259 w 345"/>
                <a:gd name="T27" fmla="*/ 300 h 398"/>
                <a:gd name="T28" fmla="*/ 81 w 345"/>
                <a:gd name="T29" fmla="*/ 300 h 398"/>
                <a:gd name="T30" fmla="*/ 46 w 345"/>
                <a:gd name="T31" fmla="*/ 398 h 398"/>
                <a:gd name="T32" fmla="*/ 0 w 345"/>
                <a:gd name="T33" fmla="*/ 398 h 398"/>
                <a:gd name="T34" fmla="*/ 148 w 345"/>
                <a:gd name="T35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98">
                  <a:moveTo>
                    <a:pt x="170" y="48"/>
                  </a:moveTo>
                  <a:lnTo>
                    <a:pt x="162" y="77"/>
                  </a:lnTo>
                  <a:lnTo>
                    <a:pt x="152" y="106"/>
                  </a:lnTo>
                  <a:lnTo>
                    <a:pt x="95" y="264"/>
                  </a:lnTo>
                  <a:lnTo>
                    <a:pt x="246" y="264"/>
                  </a:lnTo>
                  <a:lnTo>
                    <a:pt x="189" y="107"/>
                  </a:lnTo>
                  <a:lnTo>
                    <a:pt x="179" y="78"/>
                  </a:lnTo>
                  <a:lnTo>
                    <a:pt x="171" y="48"/>
                  </a:lnTo>
                  <a:lnTo>
                    <a:pt x="170" y="48"/>
                  </a:lnTo>
                  <a:close/>
                  <a:moveTo>
                    <a:pt x="148" y="0"/>
                  </a:moveTo>
                  <a:lnTo>
                    <a:pt x="197" y="0"/>
                  </a:lnTo>
                  <a:lnTo>
                    <a:pt x="345" y="398"/>
                  </a:lnTo>
                  <a:lnTo>
                    <a:pt x="293" y="398"/>
                  </a:lnTo>
                  <a:lnTo>
                    <a:pt x="259" y="300"/>
                  </a:lnTo>
                  <a:lnTo>
                    <a:pt x="81" y="300"/>
                  </a:lnTo>
                  <a:lnTo>
                    <a:pt x="46" y="398"/>
                  </a:lnTo>
                  <a:lnTo>
                    <a:pt x="0" y="398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7173713A-E6BD-D8B0-6BA4-46555FEBE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" y="-197"/>
              <a:ext cx="47" cy="99"/>
            </a:xfrm>
            <a:custGeom>
              <a:avLst/>
              <a:gdLst>
                <a:gd name="T0" fmla="*/ 119 w 141"/>
                <a:gd name="T1" fmla="*/ 0 h 299"/>
                <a:gd name="T2" fmla="*/ 141 w 141"/>
                <a:gd name="T3" fmla="*/ 0 h 299"/>
                <a:gd name="T4" fmla="*/ 139 w 141"/>
                <a:gd name="T5" fmla="*/ 44 h 299"/>
                <a:gd name="T6" fmla="*/ 119 w 141"/>
                <a:gd name="T7" fmla="*/ 42 h 299"/>
                <a:gd name="T8" fmla="*/ 101 w 141"/>
                <a:gd name="T9" fmla="*/ 45 h 299"/>
                <a:gd name="T10" fmla="*/ 86 w 141"/>
                <a:gd name="T11" fmla="*/ 53 h 299"/>
                <a:gd name="T12" fmla="*/ 73 w 141"/>
                <a:gd name="T13" fmla="*/ 64 h 299"/>
                <a:gd name="T14" fmla="*/ 62 w 141"/>
                <a:gd name="T15" fmla="*/ 79 h 299"/>
                <a:gd name="T16" fmla="*/ 54 w 141"/>
                <a:gd name="T17" fmla="*/ 99 h 299"/>
                <a:gd name="T18" fmla="*/ 48 w 141"/>
                <a:gd name="T19" fmla="*/ 123 h 299"/>
                <a:gd name="T20" fmla="*/ 45 w 141"/>
                <a:gd name="T21" fmla="*/ 151 h 299"/>
                <a:gd name="T22" fmla="*/ 44 w 141"/>
                <a:gd name="T23" fmla="*/ 182 h 299"/>
                <a:gd name="T24" fmla="*/ 44 w 141"/>
                <a:gd name="T25" fmla="*/ 299 h 299"/>
                <a:gd name="T26" fmla="*/ 0 w 141"/>
                <a:gd name="T27" fmla="*/ 299 h 299"/>
                <a:gd name="T28" fmla="*/ 0 w 141"/>
                <a:gd name="T29" fmla="*/ 5 h 299"/>
                <a:gd name="T30" fmla="*/ 43 w 141"/>
                <a:gd name="T31" fmla="*/ 5 h 299"/>
                <a:gd name="T32" fmla="*/ 43 w 141"/>
                <a:gd name="T33" fmla="*/ 27 h 299"/>
                <a:gd name="T34" fmla="*/ 40 w 141"/>
                <a:gd name="T35" fmla="*/ 53 h 299"/>
                <a:gd name="T36" fmla="*/ 37 w 141"/>
                <a:gd name="T37" fmla="*/ 79 h 299"/>
                <a:gd name="T38" fmla="*/ 37 w 141"/>
                <a:gd name="T39" fmla="*/ 79 h 299"/>
                <a:gd name="T40" fmla="*/ 43 w 141"/>
                <a:gd name="T41" fmla="*/ 63 h 299"/>
                <a:gd name="T42" fmla="*/ 50 w 141"/>
                <a:gd name="T43" fmla="*/ 48 h 299"/>
                <a:gd name="T44" fmla="*/ 59 w 141"/>
                <a:gd name="T45" fmla="*/ 34 h 299"/>
                <a:gd name="T46" fmla="*/ 71 w 141"/>
                <a:gd name="T47" fmla="*/ 21 h 299"/>
                <a:gd name="T48" fmla="*/ 84 w 141"/>
                <a:gd name="T49" fmla="*/ 11 h 299"/>
                <a:gd name="T50" fmla="*/ 101 w 141"/>
                <a:gd name="T51" fmla="*/ 3 h 299"/>
                <a:gd name="T52" fmla="*/ 119 w 141"/>
                <a:gd name="T5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99">
                  <a:moveTo>
                    <a:pt x="119" y="0"/>
                  </a:moveTo>
                  <a:lnTo>
                    <a:pt x="141" y="0"/>
                  </a:lnTo>
                  <a:lnTo>
                    <a:pt x="139" y="44"/>
                  </a:lnTo>
                  <a:lnTo>
                    <a:pt x="119" y="42"/>
                  </a:lnTo>
                  <a:lnTo>
                    <a:pt x="101" y="45"/>
                  </a:lnTo>
                  <a:lnTo>
                    <a:pt x="86" y="53"/>
                  </a:lnTo>
                  <a:lnTo>
                    <a:pt x="73" y="64"/>
                  </a:lnTo>
                  <a:lnTo>
                    <a:pt x="62" y="79"/>
                  </a:lnTo>
                  <a:lnTo>
                    <a:pt x="54" y="99"/>
                  </a:lnTo>
                  <a:lnTo>
                    <a:pt x="48" y="123"/>
                  </a:lnTo>
                  <a:lnTo>
                    <a:pt x="45" y="151"/>
                  </a:lnTo>
                  <a:lnTo>
                    <a:pt x="44" y="182"/>
                  </a:lnTo>
                  <a:lnTo>
                    <a:pt x="44" y="299"/>
                  </a:lnTo>
                  <a:lnTo>
                    <a:pt x="0" y="299"/>
                  </a:lnTo>
                  <a:lnTo>
                    <a:pt x="0" y="5"/>
                  </a:lnTo>
                  <a:lnTo>
                    <a:pt x="43" y="5"/>
                  </a:lnTo>
                  <a:lnTo>
                    <a:pt x="43" y="27"/>
                  </a:lnTo>
                  <a:lnTo>
                    <a:pt x="40" y="53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43" y="63"/>
                  </a:lnTo>
                  <a:lnTo>
                    <a:pt x="50" y="48"/>
                  </a:lnTo>
                  <a:lnTo>
                    <a:pt x="59" y="34"/>
                  </a:lnTo>
                  <a:lnTo>
                    <a:pt x="71" y="21"/>
                  </a:lnTo>
                  <a:lnTo>
                    <a:pt x="84" y="11"/>
                  </a:lnTo>
                  <a:lnTo>
                    <a:pt x="101" y="3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B3DBC03-9BE5-866F-6785-87A56284F3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4" y="-197"/>
              <a:ext cx="94" cy="151"/>
            </a:xfrm>
            <a:custGeom>
              <a:avLst/>
              <a:gdLst>
                <a:gd name="T0" fmla="*/ 56 w 282"/>
                <a:gd name="T1" fmla="*/ 325 h 453"/>
                <a:gd name="T2" fmla="*/ 47 w 282"/>
                <a:gd name="T3" fmla="*/ 375 h 453"/>
                <a:gd name="T4" fmla="*/ 76 w 282"/>
                <a:gd name="T5" fmla="*/ 406 h 453"/>
                <a:gd name="T6" fmla="*/ 131 w 282"/>
                <a:gd name="T7" fmla="*/ 417 h 453"/>
                <a:gd name="T8" fmla="*/ 198 w 282"/>
                <a:gd name="T9" fmla="*/ 403 h 453"/>
                <a:gd name="T10" fmla="*/ 230 w 282"/>
                <a:gd name="T11" fmla="*/ 367 h 453"/>
                <a:gd name="T12" fmla="*/ 225 w 282"/>
                <a:gd name="T13" fmla="*/ 323 h 453"/>
                <a:gd name="T14" fmla="*/ 186 w 282"/>
                <a:gd name="T15" fmla="*/ 302 h 453"/>
                <a:gd name="T16" fmla="*/ 95 w 282"/>
                <a:gd name="T17" fmla="*/ 300 h 453"/>
                <a:gd name="T18" fmla="*/ 116 w 282"/>
                <a:gd name="T19" fmla="*/ 36 h 453"/>
                <a:gd name="T20" fmla="*/ 70 w 282"/>
                <a:gd name="T21" fmla="*/ 61 h 453"/>
                <a:gd name="T22" fmla="*/ 54 w 282"/>
                <a:gd name="T23" fmla="*/ 109 h 453"/>
                <a:gd name="T24" fmla="*/ 70 w 282"/>
                <a:gd name="T25" fmla="*/ 158 h 453"/>
                <a:gd name="T26" fmla="*/ 114 w 282"/>
                <a:gd name="T27" fmla="*/ 181 h 453"/>
                <a:gd name="T28" fmla="*/ 170 w 282"/>
                <a:gd name="T29" fmla="*/ 176 h 453"/>
                <a:gd name="T30" fmla="*/ 206 w 282"/>
                <a:gd name="T31" fmla="*/ 144 h 453"/>
                <a:gd name="T32" fmla="*/ 211 w 282"/>
                <a:gd name="T33" fmla="*/ 89 h 453"/>
                <a:gd name="T34" fmla="*/ 186 w 282"/>
                <a:gd name="T35" fmla="*/ 48 h 453"/>
                <a:gd name="T36" fmla="*/ 136 w 282"/>
                <a:gd name="T37" fmla="*/ 34 h 453"/>
                <a:gd name="T38" fmla="*/ 168 w 282"/>
                <a:gd name="T39" fmla="*/ 2 h 453"/>
                <a:gd name="T40" fmla="*/ 192 w 282"/>
                <a:gd name="T41" fmla="*/ 4 h 453"/>
                <a:gd name="T42" fmla="*/ 218 w 282"/>
                <a:gd name="T43" fmla="*/ 5 h 453"/>
                <a:gd name="T44" fmla="*/ 247 w 282"/>
                <a:gd name="T45" fmla="*/ 40 h 453"/>
                <a:gd name="T46" fmla="*/ 230 w 282"/>
                <a:gd name="T47" fmla="*/ 39 h 453"/>
                <a:gd name="T48" fmla="*/ 229 w 282"/>
                <a:gd name="T49" fmla="*/ 40 h 453"/>
                <a:gd name="T50" fmla="*/ 255 w 282"/>
                <a:gd name="T51" fmla="*/ 84 h 453"/>
                <a:gd name="T52" fmla="*/ 251 w 282"/>
                <a:gd name="T53" fmla="*/ 144 h 453"/>
                <a:gd name="T54" fmla="*/ 218 w 282"/>
                <a:gd name="T55" fmla="*/ 190 h 453"/>
                <a:gd name="T56" fmla="*/ 157 w 282"/>
                <a:gd name="T57" fmla="*/ 213 h 453"/>
                <a:gd name="T58" fmla="*/ 101 w 282"/>
                <a:gd name="T59" fmla="*/ 213 h 453"/>
                <a:gd name="T60" fmla="*/ 73 w 282"/>
                <a:gd name="T61" fmla="*/ 222 h 453"/>
                <a:gd name="T62" fmla="*/ 69 w 282"/>
                <a:gd name="T63" fmla="*/ 246 h 453"/>
                <a:gd name="T64" fmla="*/ 101 w 282"/>
                <a:gd name="T65" fmla="*/ 261 h 453"/>
                <a:gd name="T66" fmla="*/ 204 w 282"/>
                <a:gd name="T67" fmla="*/ 264 h 453"/>
                <a:gd name="T68" fmla="*/ 258 w 282"/>
                <a:gd name="T69" fmla="*/ 291 h 453"/>
                <a:gd name="T70" fmla="*/ 276 w 282"/>
                <a:gd name="T71" fmla="*/ 344 h 453"/>
                <a:gd name="T72" fmla="*/ 252 w 282"/>
                <a:gd name="T73" fmla="*/ 407 h 453"/>
                <a:gd name="T74" fmla="*/ 185 w 282"/>
                <a:gd name="T75" fmla="*/ 445 h 453"/>
                <a:gd name="T76" fmla="*/ 95 w 282"/>
                <a:gd name="T77" fmla="*/ 452 h 453"/>
                <a:gd name="T78" fmla="*/ 33 w 282"/>
                <a:gd name="T79" fmla="*/ 431 h 453"/>
                <a:gd name="T80" fmla="*/ 2 w 282"/>
                <a:gd name="T81" fmla="*/ 387 h 453"/>
                <a:gd name="T82" fmla="*/ 10 w 282"/>
                <a:gd name="T83" fmla="*/ 327 h 453"/>
                <a:gd name="T84" fmla="*/ 51 w 282"/>
                <a:gd name="T85" fmla="*/ 289 h 453"/>
                <a:gd name="T86" fmla="*/ 23 w 282"/>
                <a:gd name="T87" fmla="*/ 260 h 453"/>
                <a:gd name="T88" fmla="*/ 30 w 282"/>
                <a:gd name="T89" fmla="*/ 218 h 453"/>
                <a:gd name="T90" fmla="*/ 38 w 282"/>
                <a:gd name="T91" fmla="*/ 187 h 453"/>
                <a:gd name="T92" fmla="*/ 12 w 282"/>
                <a:gd name="T93" fmla="*/ 136 h 453"/>
                <a:gd name="T94" fmla="*/ 19 w 282"/>
                <a:gd name="T95" fmla="*/ 69 h 453"/>
                <a:gd name="T96" fmla="*/ 62 w 282"/>
                <a:gd name="T97" fmla="*/ 20 h 453"/>
                <a:gd name="T98" fmla="*/ 138 w 282"/>
                <a:gd name="T9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453">
                  <a:moveTo>
                    <a:pt x="86" y="300"/>
                  </a:moveTo>
                  <a:lnTo>
                    <a:pt x="69" y="311"/>
                  </a:lnTo>
                  <a:lnTo>
                    <a:pt x="56" y="325"/>
                  </a:lnTo>
                  <a:lnTo>
                    <a:pt x="47" y="341"/>
                  </a:lnTo>
                  <a:lnTo>
                    <a:pt x="44" y="358"/>
                  </a:lnTo>
                  <a:lnTo>
                    <a:pt x="47" y="375"/>
                  </a:lnTo>
                  <a:lnTo>
                    <a:pt x="53" y="387"/>
                  </a:lnTo>
                  <a:lnTo>
                    <a:pt x="63" y="398"/>
                  </a:lnTo>
                  <a:lnTo>
                    <a:pt x="76" y="406"/>
                  </a:lnTo>
                  <a:lnTo>
                    <a:pt x="91" y="412"/>
                  </a:lnTo>
                  <a:lnTo>
                    <a:pt x="111" y="416"/>
                  </a:lnTo>
                  <a:lnTo>
                    <a:pt x="131" y="417"/>
                  </a:lnTo>
                  <a:lnTo>
                    <a:pt x="156" y="415"/>
                  </a:lnTo>
                  <a:lnTo>
                    <a:pt x="179" y="411"/>
                  </a:lnTo>
                  <a:lnTo>
                    <a:pt x="198" y="403"/>
                  </a:lnTo>
                  <a:lnTo>
                    <a:pt x="212" y="393"/>
                  </a:lnTo>
                  <a:lnTo>
                    <a:pt x="223" y="381"/>
                  </a:lnTo>
                  <a:lnTo>
                    <a:pt x="230" y="367"/>
                  </a:lnTo>
                  <a:lnTo>
                    <a:pt x="232" y="350"/>
                  </a:lnTo>
                  <a:lnTo>
                    <a:pt x="231" y="336"/>
                  </a:lnTo>
                  <a:lnTo>
                    <a:pt x="225" y="323"/>
                  </a:lnTo>
                  <a:lnTo>
                    <a:pt x="216" y="314"/>
                  </a:lnTo>
                  <a:lnTo>
                    <a:pt x="203" y="306"/>
                  </a:lnTo>
                  <a:lnTo>
                    <a:pt x="186" y="302"/>
                  </a:lnTo>
                  <a:lnTo>
                    <a:pt x="166" y="300"/>
                  </a:lnTo>
                  <a:lnTo>
                    <a:pt x="105" y="300"/>
                  </a:lnTo>
                  <a:lnTo>
                    <a:pt x="95" y="300"/>
                  </a:lnTo>
                  <a:lnTo>
                    <a:pt x="86" y="300"/>
                  </a:lnTo>
                  <a:close/>
                  <a:moveTo>
                    <a:pt x="136" y="34"/>
                  </a:moveTo>
                  <a:lnTo>
                    <a:pt x="116" y="36"/>
                  </a:lnTo>
                  <a:lnTo>
                    <a:pt x="97" y="41"/>
                  </a:lnTo>
                  <a:lnTo>
                    <a:pt x="82" y="50"/>
                  </a:lnTo>
                  <a:lnTo>
                    <a:pt x="70" y="61"/>
                  </a:lnTo>
                  <a:lnTo>
                    <a:pt x="61" y="75"/>
                  </a:lnTo>
                  <a:lnTo>
                    <a:pt x="56" y="91"/>
                  </a:lnTo>
                  <a:lnTo>
                    <a:pt x="54" y="109"/>
                  </a:lnTo>
                  <a:lnTo>
                    <a:pt x="56" y="128"/>
                  </a:lnTo>
                  <a:lnTo>
                    <a:pt x="61" y="144"/>
                  </a:lnTo>
                  <a:lnTo>
                    <a:pt x="70" y="158"/>
                  </a:lnTo>
                  <a:lnTo>
                    <a:pt x="81" y="168"/>
                  </a:lnTo>
                  <a:lnTo>
                    <a:pt x="95" y="176"/>
                  </a:lnTo>
                  <a:lnTo>
                    <a:pt x="114" y="181"/>
                  </a:lnTo>
                  <a:lnTo>
                    <a:pt x="134" y="182"/>
                  </a:lnTo>
                  <a:lnTo>
                    <a:pt x="153" y="181"/>
                  </a:lnTo>
                  <a:lnTo>
                    <a:pt x="170" y="176"/>
                  </a:lnTo>
                  <a:lnTo>
                    <a:pt x="185" y="168"/>
                  </a:lnTo>
                  <a:lnTo>
                    <a:pt x="197" y="158"/>
                  </a:lnTo>
                  <a:lnTo>
                    <a:pt x="206" y="144"/>
                  </a:lnTo>
                  <a:lnTo>
                    <a:pt x="211" y="128"/>
                  </a:lnTo>
                  <a:lnTo>
                    <a:pt x="213" y="109"/>
                  </a:lnTo>
                  <a:lnTo>
                    <a:pt x="211" y="89"/>
                  </a:lnTo>
                  <a:lnTo>
                    <a:pt x="206" y="73"/>
                  </a:lnTo>
                  <a:lnTo>
                    <a:pt x="198" y="59"/>
                  </a:lnTo>
                  <a:lnTo>
                    <a:pt x="186" y="48"/>
                  </a:lnTo>
                  <a:lnTo>
                    <a:pt x="172" y="41"/>
                  </a:lnTo>
                  <a:lnTo>
                    <a:pt x="155" y="36"/>
                  </a:lnTo>
                  <a:lnTo>
                    <a:pt x="136" y="34"/>
                  </a:lnTo>
                  <a:close/>
                  <a:moveTo>
                    <a:pt x="138" y="0"/>
                  </a:moveTo>
                  <a:lnTo>
                    <a:pt x="154" y="1"/>
                  </a:lnTo>
                  <a:lnTo>
                    <a:pt x="168" y="2"/>
                  </a:lnTo>
                  <a:lnTo>
                    <a:pt x="173" y="3"/>
                  </a:lnTo>
                  <a:lnTo>
                    <a:pt x="181" y="3"/>
                  </a:lnTo>
                  <a:lnTo>
                    <a:pt x="192" y="4"/>
                  </a:lnTo>
                  <a:lnTo>
                    <a:pt x="203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82" y="5"/>
                  </a:lnTo>
                  <a:lnTo>
                    <a:pt x="282" y="40"/>
                  </a:lnTo>
                  <a:lnTo>
                    <a:pt x="247" y="40"/>
                  </a:lnTo>
                  <a:lnTo>
                    <a:pt x="243" y="40"/>
                  </a:lnTo>
                  <a:lnTo>
                    <a:pt x="236" y="39"/>
                  </a:lnTo>
                  <a:lnTo>
                    <a:pt x="230" y="39"/>
                  </a:lnTo>
                  <a:lnTo>
                    <a:pt x="227" y="39"/>
                  </a:lnTo>
                  <a:lnTo>
                    <a:pt x="228" y="39"/>
                  </a:lnTo>
                  <a:lnTo>
                    <a:pt x="229" y="40"/>
                  </a:lnTo>
                  <a:lnTo>
                    <a:pt x="240" y="52"/>
                  </a:lnTo>
                  <a:lnTo>
                    <a:pt x="249" y="67"/>
                  </a:lnTo>
                  <a:lnTo>
                    <a:pt x="255" y="84"/>
                  </a:lnTo>
                  <a:lnTo>
                    <a:pt x="257" y="104"/>
                  </a:lnTo>
                  <a:lnTo>
                    <a:pt x="255" y="125"/>
                  </a:lnTo>
                  <a:lnTo>
                    <a:pt x="251" y="144"/>
                  </a:lnTo>
                  <a:lnTo>
                    <a:pt x="243" y="161"/>
                  </a:lnTo>
                  <a:lnTo>
                    <a:pt x="232" y="177"/>
                  </a:lnTo>
                  <a:lnTo>
                    <a:pt x="218" y="190"/>
                  </a:lnTo>
                  <a:lnTo>
                    <a:pt x="200" y="200"/>
                  </a:lnTo>
                  <a:lnTo>
                    <a:pt x="180" y="208"/>
                  </a:lnTo>
                  <a:lnTo>
                    <a:pt x="157" y="213"/>
                  </a:lnTo>
                  <a:lnTo>
                    <a:pt x="130" y="215"/>
                  </a:lnTo>
                  <a:lnTo>
                    <a:pt x="116" y="214"/>
                  </a:lnTo>
                  <a:lnTo>
                    <a:pt x="101" y="213"/>
                  </a:lnTo>
                  <a:lnTo>
                    <a:pt x="89" y="211"/>
                  </a:lnTo>
                  <a:lnTo>
                    <a:pt x="79" y="216"/>
                  </a:lnTo>
                  <a:lnTo>
                    <a:pt x="73" y="222"/>
                  </a:lnTo>
                  <a:lnTo>
                    <a:pt x="69" y="230"/>
                  </a:lnTo>
                  <a:lnTo>
                    <a:pt x="67" y="237"/>
                  </a:lnTo>
                  <a:lnTo>
                    <a:pt x="69" y="246"/>
                  </a:lnTo>
                  <a:lnTo>
                    <a:pt x="75" y="253"/>
                  </a:lnTo>
                  <a:lnTo>
                    <a:pt x="86" y="258"/>
                  </a:lnTo>
                  <a:lnTo>
                    <a:pt x="101" y="261"/>
                  </a:lnTo>
                  <a:lnTo>
                    <a:pt x="121" y="262"/>
                  </a:lnTo>
                  <a:lnTo>
                    <a:pt x="178" y="262"/>
                  </a:lnTo>
                  <a:lnTo>
                    <a:pt x="204" y="264"/>
                  </a:lnTo>
                  <a:lnTo>
                    <a:pt x="225" y="269"/>
                  </a:lnTo>
                  <a:lnTo>
                    <a:pt x="244" y="278"/>
                  </a:lnTo>
                  <a:lnTo>
                    <a:pt x="258" y="291"/>
                  </a:lnTo>
                  <a:lnTo>
                    <a:pt x="268" y="306"/>
                  </a:lnTo>
                  <a:lnTo>
                    <a:pt x="274" y="324"/>
                  </a:lnTo>
                  <a:lnTo>
                    <a:pt x="276" y="344"/>
                  </a:lnTo>
                  <a:lnTo>
                    <a:pt x="274" y="368"/>
                  </a:lnTo>
                  <a:lnTo>
                    <a:pt x="265" y="388"/>
                  </a:lnTo>
                  <a:lnTo>
                    <a:pt x="252" y="407"/>
                  </a:lnTo>
                  <a:lnTo>
                    <a:pt x="233" y="422"/>
                  </a:lnTo>
                  <a:lnTo>
                    <a:pt x="211" y="435"/>
                  </a:lnTo>
                  <a:lnTo>
                    <a:pt x="185" y="445"/>
                  </a:lnTo>
                  <a:lnTo>
                    <a:pt x="155" y="451"/>
                  </a:lnTo>
                  <a:lnTo>
                    <a:pt x="123" y="453"/>
                  </a:lnTo>
                  <a:lnTo>
                    <a:pt x="95" y="452"/>
                  </a:lnTo>
                  <a:lnTo>
                    <a:pt x="72" y="447"/>
                  </a:lnTo>
                  <a:lnTo>
                    <a:pt x="51" y="441"/>
                  </a:lnTo>
                  <a:lnTo>
                    <a:pt x="33" y="431"/>
                  </a:lnTo>
                  <a:lnTo>
                    <a:pt x="19" y="419"/>
                  </a:lnTo>
                  <a:lnTo>
                    <a:pt x="9" y="404"/>
                  </a:lnTo>
                  <a:lnTo>
                    <a:pt x="2" y="387"/>
                  </a:lnTo>
                  <a:lnTo>
                    <a:pt x="0" y="367"/>
                  </a:lnTo>
                  <a:lnTo>
                    <a:pt x="3" y="345"/>
                  </a:lnTo>
                  <a:lnTo>
                    <a:pt x="10" y="327"/>
                  </a:lnTo>
                  <a:lnTo>
                    <a:pt x="21" y="311"/>
                  </a:lnTo>
                  <a:lnTo>
                    <a:pt x="35" y="299"/>
                  </a:lnTo>
                  <a:lnTo>
                    <a:pt x="51" y="289"/>
                  </a:lnTo>
                  <a:lnTo>
                    <a:pt x="39" y="281"/>
                  </a:lnTo>
                  <a:lnTo>
                    <a:pt x="29" y="271"/>
                  </a:lnTo>
                  <a:lnTo>
                    <a:pt x="23" y="260"/>
                  </a:lnTo>
                  <a:lnTo>
                    <a:pt x="21" y="246"/>
                  </a:lnTo>
                  <a:lnTo>
                    <a:pt x="24" y="232"/>
                  </a:lnTo>
                  <a:lnTo>
                    <a:pt x="30" y="218"/>
                  </a:lnTo>
                  <a:lnTo>
                    <a:pt x="40" y="207"/>
                  </a:lnTo>
                  <a:lnTo>
                    <a:pt x="54" y="199"/>
                  </a:lnTo>
                  <a:lnTo>
                    <a:pt x="38" y="187"/>
                  </a:lnTo>
                  <a:lnTo>
                    <a:pt x="26" y="172"/>
                  </a:lnTo>
                  <a:lnTo>
                    <a:pt x="17" y="155"/>
                  </a:lnTo>
                  <a:lnTo>
                    <a:pt x="12" y="136"/>
                  </a:lnTo>
                  <a:lnTo>
                    <a:pt x="10" y="114"/>
                  </a:lnTo>
                  <a:lnTo>
                    <a:pt x="12" y="90"/>
                  </a:lnTo>
                  <a:lnTo>
                    <a:pt x="19" y="69"/>
                  </a:lnTo>
                  <a:lnTo>
                    <a:pt x="30" y="50"/>
                  </a:lnTo>
                  <a:lnTo>
                    <a:pt x="44" y="34"/>
                  </a:lnTo>
                  <a:lnTo>
                    <a:pt x="62" y="20"/>
                  </a:lnTo>
                  <a:lnTo>
                    <a:pt x="84" y="9"/>
                  </a:lnTo>
                  <a:lnTo>
                    <a:pt x="110" y="2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4CB488D-89A1-9496-B5EA-6DDDCE7C66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2" y="-197"/>
              <a:ext cx="90" cy="101"/>
            </a:xfrm>
            <a:custGeom>
              <a:avLst/>
              <a:gdLst>
                <a:gd name="T0" fmla="*/ 121 w 270"/>
                <a:gd name="T1" fmla="*/ 38 h 304"/>
                <a:gd name="T2" fmla="*/ 93 w 270"/>
                <a:gd name="T3" fmla="*/ 48 h 304"/>
                <a:gd name="T4" fmla="*/ 68 w 270"/>
                <a:gd name="T5" fmla="*/ 70 h 304"/>
                <a:gd name="T6" fmla="*/ 52 w 270"/>
                <a:gd name="T7" fmla="*/ 104 h 304"/>
                <a:gd name="T8" fmla="*/ 46 w 270"/>
                <a:gd name="T9" fmla="*/ 150 h 304"/>
                <a:gd name="T10" fmla="*/ 52 w 270"/>
                <a:gd name="T11" fmla="*/ 200 h 304"/>
                <a:gd name="T12" fmla="*/ 69 w 270"/>
                <a:gd name="T13" fmla="*/ 236 h 304"/>
                <a:gd name="T14" fmla="*/ 98 w 270"/>
                <a:gd name="T15" fmla="*/ 259 h 304"/>
                <a:gd name="T16" fmla="*/ 136 w 270"/>
                <a:gd name="T17" fmla="*/ 266 h 304"/>
                <a:gd name="T18" fmla="*/ 166 w 270"/>
                <a:gd name="T19" fmla="*/ 261 h 304"/>
                <a:gd name="T20" fmla="*/ 192 w 270"/>
                <a:gd name="T21" fmla="*/ 244 h 304"/>
                <a:gd name="T22" fmla="*/ 211 w 270"/>
                <a:gd name="T23" fmla="*/ 216 h 304"/>
                <a:gd name="T24" fmla="*/ 222 w 270"/>
                <a:gd name="T25" fmla="*/ 176 h 304"/>
                <a:gd name="T26" fmla="*/ 223 w 270"/>
                <a:gd name="T27" fmla="*/ 125 h 304"/>
                <a:gd name="T28" fmla="*/ 212 w 270"/>
                <a:gd name="T29" fmla="*/ 83 h 304"/>
                <a:gd name="T30" fmla="*/ 190 w 270"/>
                <a:gd name="T31" fmla="*/ 54 h 304"/>
                <a:gd name="T32" fmla="*/ 157 w 270"/>
                <a:gd name="T33" fmla="*/ 38 h 304"/>
                <a:gd name="T34" fmla="*/ 140 w 270"/>
                <a:gd name="T35" fmla="*/ 0 h 304"/>
                <a:gd name="T36" fmla="*/ 181 w 270"/>
                <a:gd name="T37" fmla="*/ 5 h 304"/>
                <a:gd name="T38" fmla="*/ 217 w 270"/>
                <a:gd name="T39" fmla="*/ 21 h 304"/>
                <a:gd name="T40" fmla="*/ 245 w 270"/>
                <a:gd name="T41" fmla="*/ 49 h 304"/>
                <a:gd name="T42" fmla="*/ 263 w 270"/>
                <a:gd name="T43" fmla="*/ 90 h 304"/>
                <a:gd name="T44" fmla="*/ 270 w 270"/>
                <a:gd name="T45" fmla="*/ 147 h 304"/>
                <a:gd name="T46" fmla="*/ 262 w 270"/>
                <a:gd name="T47" fmla="*/ 202 h 304"/>
                <a:gd name="T48" fmla="*/ 240 w 270"/>
                <a:gd name="T49" fmla="*/ 248 h 304"/>
                <a:gd name="T50" fmla="*/ 205 w 270"/>
                <a:gd name="T51" fmla="*/ 283 h 304"/>
                <a:gd name="T52" fmla="*/ 157 w 270"/>
                <a:gd name="T53" fmla="*/ 301 h 304"/>
                <a:gd name="T54" fmla="*/ 105 w 270"/>
                <a:gd name="T55" fmla="*/ 302 h 304"/>
                <a:gd name="T56" fmla="*/ 61 w 270"/>
                <a:gd name="T57" fmla="*/ 288 h 304"/>
                <a:gd name="T58" fmla="*/ 28 w 270"/>
                <a:gd name="T59" fmla="*/ 259 h 304"/>
                <a:gd name="T60" fmla="*/ 7 w 270"/>
                <a:gd name="T61" fmla="*/ 214 h 304"/>
                <a:gd name="T62" fmla="*/ 0 w 270"/>
                <a:gd name="T63" fmla="*/ 154 h 304"/>
                <a:gd name="T64" fmla="*/ 8 w 270"/>
                <a:gd name="T65" fmla="*/ 100 h 304"/>
                <a:gd name="T66" fmla="*/ 29 w 270"/>
                <a:gd name="T67" fmla="*/ 55 h 304"/>
                <a:gd name="T68" fmla="*/ 64 w 270"/>
                <a:gd name="T69" fmla="*/ 21 h 304"/>
                <a:gd name="T70" fmla="*/ 113 w 270"/>
                <a:gd name="T71" fmla="*/ 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0" h="304">
                  <a:moveTo>
                    <a:pt x="136" y="36"/>
                  </a:moveTo>
                  <a:lnTo>
                    <a:pt x="121" y="38"/>
                  </a:lnTo>
                  <a:lnTo>
                    <a:pt x="107" y="42"/>
                  </a:lnTo>
                  <a:lnTo>
                    <a:pt x="93" y="48"/>
                  </a:lnTo>
                  <a:lnTo>
                    <a:pt x="79" y="58"/>
                  </a:lnTo>
                  <a:lnTo>
                    <a:pt x="68" y="70"/>
                  </a:lnTo>
                  <a:lnTo>
                    <a:pt x="59" y="85"/>
                  </a:lnTo>
                  <a:lnTo>
                    <a:pt x="52" y="104"/>
                  </a:lnTo>
                  <a:lnTo>
                    <a:pt x="48" y="126"/>
                  </a:lnTo>
                  <a:lnTo>
                    <a:pt x="46" y="150"/>
                  </a:lnTo>
                  <a:lnTo>
                    <a:pt x="47" y="177"/>
                  </a:lnTo>
                  <a:lnTo>
                    <a:pt x="52" y="200"/>
                  </a:lnTo>
                  <a:lnTo>
                    <a:pt x="59" y="220"/>
                  </a:lnTo>
                  <a:lnTo>
                    <a:pt x="69" y="236"/>
                  </a:lnTo>
                  <a:lnTo>
                    <a:pt x="82" y="249"/>
                  </a:lnTo>
                  <a:lnTo>
                    <a:pt x="98" y="259"/>
                  </a:lnTo>
                  <a:lnTo>
                    <a:pt x="116" y="264"/>
                  </a:lnTo>
                  <a:lnTo>
                    <a:pt x="136" y="266"/>
                  </a:lnTo>
                  <a:lnTo>
                    <a:pt x="151" y="265"/>
                  </a:lnTo>
                  <a:lnTo>
                    <a:pt x="166" y="261"/>
                  </a:lnTo>
                  <a:lnTo>
                    <a:pt x="179" y="254"/>
                  </a:lnTo>
                  <a:lnTo>
                    <a:pt x="192" y="244"/>
                  </a:lnTo>
                  <a:lnTo>
                    <a:pt x="203" y="232"/>
                  </a:lnTo>
                  <a:lnTo>
                    <a:pt x="211" y="216"/>
                  </a:lnTo>
                  <a:lnTo>
                    <a:pt x="218" y="197"/>
                  </a:lnTo>
                  <a:lnTo>
                    <a:pt x="222" y="176"/>
                  </a:lnTo>
                  <a:lnTo>
                    <a:pt x="224" y="150"/>
                  </a:lnTo>
                  <a:lnTo>
                    <a:pt x="223" y="125"/>
                  </a:lnTo>
                  <a:lnTo>
                    <a:pt x="218" y="102"/>
                  </a:lnTo>
                  <a:lnTo>
                    <a:pt x="212" y="83"/>
                  </a:lnTo>
                  <a:lnTo>
                    <a:pt x="202" y="66"/>
                  </a:lnTo>
                  <a:lnTo>
                    <a:pt x="190" y="54"/>
                  </a:lnTo>
                  <a:lnTo>
                    <a:pt x="175" y="44"/>
                  </a:lnTo>
                  <a:lnTo>
                    <a:pt x="157" y="38"/>
                  </a:lnTo>
                  <a:lnTo>
                    <a:pt x="136" y="36"/>
                  </a:lnTo>
                  <a:close/>
                  <a:moveTo>
                    <a:pt x="140" y="0"/>
                  </a:moveTo>
                  <a:lnTo>
                    <a:pt x="161" y="1"/>
                  </a:lnTo>
                  <a:lnTo>
                    <a:pt x="181" y="5"/>
                  </a:lnTo>
                  <a:lnTo>
                    <a:pt x="200" y="11"/>
                  </a:lnTo>
                  <a:lnTo>
                    <a:pt x="217" y="21"/>
                  </a:lnTo>
                  <a:lnTo>
                    <a:pt x="232" y="33"/>
                  </a:lnTo>
                  <a:lnTo>
                    <a:pt x="245" y="49"/>
                  </a:lnTo>
                  <a:lnTo>
                    <a:pt x="255" y="68"/>
                  </a:lnTo>
                  <a:lnTo>
                    <a:pt x="263" y="90"/>
                  </a:lnTo>
                  <a:lnTo>
                    <a:pt x="268" y="117"/>
                  </a:lnTo>
                  <a:lnTo>
                    <a:pt x="270" y="147"/>
                  </a:lnTo>
                  <a:lnTo>
                    <a:pt x="268" y="176"/>
                  </a:lnTo>
                  <a:lnTo>
                    <a:pt x="262" y="202"/>
                  </a:lnTo>
                  <a:lnTo>
                    <a:pt x="253" y="227"/>
                  </a:lnTo>
                  <a:lnTo>
                    <a:pt x="240" y="248"/>
                  </a:lnTo>
                  <a:lnTo>
                    <a:pt x="224" y="267"/>
                  </a:lnTo>
                  <a:lnTo>
                    <a:pt x="205" y="283"/>
                  </a:lnTo>
                  <a:lnTo>
                    <a:pt x="182" y="294"/>
                  </a:lnTo>
                  <a:lnTo>
                    <a:pt x="157" y="301"/>
                  </a:lnTo>
                  <a:lnTo>
                    <a:pt x="130" y="304"/>
                  </a:lnTo>
                  <a:lnTo>
                    <a:pt x="105" y="302"/>
                  </a:lnTo>
                  <a:lnTo>
                    <a:pt x="81" y="297"/>
                  </a:lnTo>
                  <a:lnTo>
                    <a:pt x="61" y="288"/>
                  </a:lnTo>
                  <a:lnTo>
                    <a:pt x="43" y="275"/>
                  </a:lnTo>
                  <a:lnTo>
                    <a:pt x="28" y="259"/>
                  </a:lnTo>
                  <a:lnTo>
                    <a:pt x="16" y="238"/>
                  </a:lnTo>
                  <a:lnTo>
                    <a:pt x="7" y="214"/>
                  </a:lnTo>
                  <a:lnTo>
                    <a:pt x="2" y="186"/>
                  </a:lnTo>
                  <a:lnTo>
                    <a:pt x="0" y="154"/>
                  </a:lnTo>
                  <a:lnTo>
                    <a:pt x="2" y="127"/>
                  </a:lnTo>
                  <a:lnTo>
                    <a:pt x="8" y="100"/>
                  </a:lnTo>
                  <a:lnTo>
                    <a:pt x="17" y="76"/>
                  </a:lnTo>
                  <a:lnTo>
                    <a:pt x="29" y="55"/>
                  </a:lnTo>
                  <a:lnTo>
                    <a:pt x="45" y="36"/>
                  </a:lnTo>
                  <a:lnTo>
                    <a:pt x="64" y="21"/>
                  </a:lnTo>
                  <a:lnTo>
                    <a:pt x="87" y="10"/>
                  </a:lnTo>
                  <a:lnTo>
                    <a:pt x="113" y="3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82B6D05-26D1-7D26-324D-082520DB6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" y="-198"/>
              <a:ext cx="78" cy="100"/>
            </a:xfrm>
            <a:custGeom>
              <a:avLst/>
              <a:gdLst>
                <a:gd name="T0" fmla="*/ 146 w 233"/>
                <a:gd name="T1" fmla="*/ 0 h 300"/>
                <a:gd name="T2" fmla="*/ 166 w 233"/>
                <a:gd name="T3" fmla="*/ 2 h 300"/>
                <a:gd name="T4" fmla="*/ 184 w 233"/>
                <a:gd name="T5" fmla="*/ 6 h 300"/>
                <a:gd name="T6" fmla="*/ 198 w 233"/>
                <a:gd name="T7" fmla="*/ 13 h 300"/>
                <a:gd name="T8" fmla="*/ 210 w 233"/>
                <a:gd name="T9" fmla="*/ 23 h 300"/>
                <a:gd name="T10" fmla="*/ 219 w 233"/>
                <a:gd name="T11" fmla="*/ 34 h 300"/>
                <a:gd name="T12" fmla="*/ 225 w 233"/>
                <a:gd name="T13" fmla="*/ 47 h 300"/>
                <a:gd name="T14" fmla="*/ 230 w 233"/>
                <a:gd name="T15" fmla="*/ 62 h 300"/>
                <a:gd name="T16" fmla="*/ 233 w 233"/>
                <a:gd name="T17" fmla="*/ 78 h 300"/>
                <a:gd name="T18" fmla="*/ 233 w 233"/>
                <a:gd name="T19" fmla="*/ 95 h 300"/>
                <a:gd name="T20" fmla="*/ 233 w 233"/>
                <a:gd name="T21" fmla="*/ 300 h 300"/>
                <a:gd name="T22" fmla="*/ 189 w 233"/>
                <a:gd name="T23" fmla="*/ 300 h 300"/>
                <a:gd name="T24" fmla="*/ 189 w 233"/>
                <a:gd name="T25" fmla="*/ 110 h 300"/>
                <a:gd name="T26" fmla="*/ 188 w 233"/>
                <a:gd name="T27" fmla="*/ 91 h 300"/>
                <a:gd name="T28" fmla="*/ 186 w 233"/>
                <a:gd name="T29" fmla="*/ 75 h 300"/>
                <a:gd name="T30" fmla="*/ 181 w 233"/>
                <a:gd name="T31" fmla="*/ 61 h 300"/>
                <a:gd name="T32" fmla="*/ 174 w 233"/>
                <a:gd name="T33" fmla="*/ 51 h 300"/>
                <a:gd name="T34" fmla="*/ 164 w 233"/>
                <a:gd name="T35" fmla="*/ 43 h 300"/>
                <a:gd name="T36" fmla="*/ 151 w 233"/>
                <a:gd name="T37" fmla="*/ 38 h 300"/>
                <a:gd name="T38" fmla="*/ 135 w 233"/>
                <a:gd name="T39" fmla="*/ 37 h 300"/>
                <a:gd name="T40" fmla="*/ 116 w 233"/>
                <a:gd name="T41" fmla="*/ 39 h 300"/>
                <a:gd name="T42" fmla="*/ 98 w 233"/>
                <a:gd name="T43" fmla="*/ 46 h 300"/>
                <a:gd name="T44" fmla="*/ 83 w 233"/>
                <a:gd name="T45" fmla="*/ 57 h 300"/>
                <a:gd name="T46" fmla="*/ 70 w 233"/>
                <a:gd name="T47" fmla="*/ 71 h 300"/>
                <a:gd name="T48" fmla="*/ 60 w 233"/>
                <a:gd name="T49" fmla="*/ 89 h 300"/>
                <a:gd name="T50" fmla="*/ 51 w 233"/>
                <a:gd name="T51" fmla="*/ 111 h 300"/>
                <a:gd name="T52" fmla="*/ 46 w 233"/>
                <a:gd name="T53" fmla="*/ 134 h 300"/>
                <a:gd name="T54" fmla="*/ 44 w 233"/>
                <a:gd name="T55" fmla="*/ 159 h 300"/>
                <a:gd name="T56" fmla="*/ 44 w 233"/>
                <a:gd name="T57" fmla="*/ 300 h 300"/>
                <a:gd name="T58" fmla="*/ 0 w 233"/>
                <a:gd name="T59" fmla="*/ 300 h 300"/>
                <a:gd name="T60" fmla="*/ 0 w 233"/>
                <a:gd name="T61" fmla="*/ 6 h 300"/>
                <a:gd name="T62" fmla="*/ 44 w 233"/>
                <a:gd name="T63" fmla="*/ 6 h 300"/>
                <a:gd name="T64" fmla="*/ 43 w 233"/>
                <a:gd name="T65" fmla="*/ 28 h 300"/>
                <a:gd name="T66" fmla="*/ 41 w 233"/>
                <a:gd name="T67" fmla="*/ 51 h 300"/>
                <a:gd name="T68" fmla="*/ 39 w 233"/>
                <a:gd name="T69" fmla="*/ 71 h 300"/>
                <a:gd name="T70" fmla="*/ 40 w 233"/>
                <a:gd name="T71" fmla="*/ 72 h 300"/>
                <a:gd name="T72" fmla="*/ 50 w 233"/>
                <a:gd name="T73" fmla="*/ 52 h 300"/>
                <a:gd name="T74" fmla="*/ 64 w 233"/>
                <a:gd name="T75" fmla="*/ 34 h 300"/>
                <a:gd name="T76" fmla="*/ 80 w 233"/>
                <a:gd name="T77" fmla="*/ 20 h 300"/>
                <a:gd name="T78" fmla="*/ 99 w 233"/>
                <a:gd name="T79" fmla="*/ 9 h 300"/>
                <a:gd name="T80" fmla="*/ 121 w 233"/>
                <a:gd name="T81" fmla="*/ 3 h 300"/>
                <a:gd name="T82" fmla="*/ 146 w 233"/>
                <a:gd name="T8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3" h="300">
                  <a:moveTo>
                    <a:pt x="146" y="0"/>
                  </a:moveTo>
                  <a:lnTo>
                    <a:pt x="166" y="2"/>
                  </a:lnTo>
                  <a:lnTo>
                    <a:pt x="184" y="6"/>
                  </a:lnTo>
                  <a:lnTo>
                    <a:pt x="198" y="13"/>
                  </a:lnTo>
                  <a:lnTo>
                    <a:pt x="210" y="23"/>
                  </a:lnTo>
                  <a:lnTo>
                    <a:pt x="219" y="34"/>
                  </a:lnTo>
                  <a:lnTo>
                    <a:pt x="225" y="47"/>
                  </a:lnTo>
                  <a:lnTo>
                    <a:pt x="230" y="62"/>
                  </a:lnTo>
                  <a:lnTo>
                    <a:pt x="233" y="78"/>
                  </a:lnTo>
                  <a:lnTo>
                    <a:pt x="233" y="95"/>
                  </a:lnTo>
                  <a:lnTo>
                    <a:pt x="233" y="300"/>
                  </a:lnTo>
                  <a:lnTo>
                    <a:pt x="189" y="300"/>
                  </a:lnTo>
                  <a:lnTo>
                    <a:pt x="189" y="110"/>
                  </a:lnTo>
                  <a:lnTo>
                    <a:pt x="188" y="91"/>
                  </a:lnTo>
                  <a:lnTo>
                    <a:pt x="186" y="75"/>
                  </a:lnTo>
                  <a:lnTo>
                    <a:pt x="181" y="61"/>
                  </a:lnTo>
                  <a:lnTo>
                    <a:pt x="174" y="51"/>
                  </a:lnTo>
                  <a:lnTo>
                    <a:pt x="164" y="43"/>
                  </a:lnTo>
                  <a:lnTo>
                    <a:pt x="151" y="38"/>
                  </a:lnTo>
                  <a:lnTo>
                    <a:pt x="135" y="37"/>
                  </a:lnTo>
                  <a:lnTo>
                    <a:pt x="116" y="39"/>
                  </a:lnTo>
                  <a:lnTo>
                    <a:pt x="98" y="46"/>
                  </a:lnTo>
                  <a:lnTo>
                    <a:pt x="83" y="57"/>
                  </a:lnTo>
                  <a:lnTo>
                    <a:pt x="70" y="71"/>
                  </a:lnTo>
                  <a:lnTo>
                    <a:pt x="60" y="89"/>
                  </a:lnTo>
                  <a:lnTo>
                    <a:pt x="51" y="111"/>
                  </a:lnTo>
                  <a:lnTo>
                    <a:pt x="46" y="134"/>
                  </a:lnTo>
                  <a:lnTo>
                    <a:pt x="44" y="159"/>
                  </a:lnTo>
                  <a:lnTo>
                    <a:pt x="44" y="300"/>
                  </a:lnTo>
                  <a:lnTo>
                    <a:pt x="0" y="300"/>
                  </a:lnTo>
                  <a:lnTo>
                    <a:pt x="0" y="6"/>
                  </a:lnTo>
                  <a:lnTo>
                    <a:pt x="44" y="6"/>
                  </a:lnTo>
                  <a:lnTo>
                    <a:pt x="43" y="28"/>
                  </a:lnTo>
                  <a:lnTo>
                    <a:pt x="41" y="51"/>
                  </a:lnTo>
                  <a:lnTo>
                    <a:pt x="39" y="71"/>
                  </a:lnTo>
                  <a:lnTo>
                    <a:pt x="40" y="72"/>
                  </a:lnTo>
                  <a:lnTo>
                    <a:pt x="50" y="52"/>
                  </a:lnTo>
                  <a:lnTo>
                    <a:pt x="64" y="34"/>
                  </a:lnTo>
                  <a:lnTo>
                    <a:pt x="80" y="20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A7998B92-58EA-387E-5784-4DDD979F4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8" y="-198"/>
              <a:ext cx="77" cy="100"/>
            </a:xfrm>
            <a:custGeom>
              <a:avLst/>
              <a:gdLst>
                <a:gd name="T0" fmla="*/ 145 w 233"/>
                <a:gd name="T1" fmla="*/ 0 h 300"/>
                <a:gd name="T2" fmla="*/ 166 w 233"/>
                <a:gd name="T3" fmla="*/ 2 h 300"/>
                <a:gd name="T4" fmla="*/ 183 w 233"/>
                <a:gd name="T5" fmla="*/ 6 h 300"/>
                <a:gd name="T6" fmla="*/ 198 w 233"/>
                <a:gd name="T7" fmla="*/ 13 h 300"/>
                <a:gd name="T8" fmla="*/ 209 w 233"/>
                <a:gd name="T9" fmla="*/ 23 h 300"/>
                <a:gd name="T10" fmla="*/ 218 w 233"/>
                <a:gd name="T11" fmla="*/ 34 h 300"/>
                <a:gd name="T12" fmla="*/ 225 w 233"/>
                <a:gd name="T13" fmla="*/ 47 h 300"/>
                <a:gd name="T14" fmla="*/ 230 w 233"/>
                <a:gd name="T15" fmla="*/ 62 h 300"/>
                <a:gd name="T16" fmla="*/ 232 w 233"/>
                <a:gd name="T17" fmla="*/ 78 h 300"/>
                <a:gd name="T18" fmla="*/ 233 w 233"/>
                <a:gd name="T19" fmla="*/ 95 h 300"/>
                <a:gd name="T20" fmla="*/ 233 w 233"/>
                <a:gd name="T21" fmla="*/ 300 h 300"/>
                <a:gd name="T22" fmla="*/ 189 w 233"/>
                <a:gd name="T23" fmla="*/ 300 h 300"/>
                <a:gd name="T24" fmla="*/ 189 w 233"/>
                <a:gd name="T25" fmla="*/ 110 h 300"/>
                <a:gd name="T26" fmla="*/ 188 w 233"/>
                <a:gd name="T27" fmla="*/ 91 h 300"/>
                <a:gd name="T28" fmla="*/ 185 w 233"/>
                <a:gd name="T29" fmla="*/ 75 h 300"/>
                <a:gd name="T30" fmla="*/ 181 w 233"/>
                <a:gd name="T31" fmla="*/ 61 h 300"/>
                <a:gd name="T32" fmla="*/ 173 w 233"/>
                <a:gd name="T33" fmla="*/ 51 h 300"/>
                <a:gd name="T34" fmla="*/ 163 w 233"/>
                <a:gd name="T35" fmla="*/ 43 h 300"/>
                <a:gd name="T36" fmla="*/ 150 w 233"/>
                <a:gd name="T37" fmla="*/ 38 h 300"/>
                <a:gd name="T38" fmla="*/ 134 w 233"/>
                <a:gd name="T39" fmla="*/ 37 h 300"/>
                <a:gd name="T40" fmla="*/ 115 w 233"/>
                <a:gd name="T41" fmla="*/ 39 h 300"/>
                <a:gd name="T42" fmla="*/ 98 w 233"/>
                <a:gd name="T43" fmla="*/ 46 h 300"/>
                <a:gd name="T44" fmla="*/ 83 w 233"/>
                <a:gd name="T45" fmla="*/ 57 h 300"/>
                <a:gd name="T46" fmla="*/ 70 w 233"/>
                <a:gd name="T47" fmla="*/ 71 h 300"/>
                <a:gd name="T48" fmla="*/ 59 w 233"/>
                <a:gd name="T49" fmla="*/ 89 h 300"/>
                <a:gd name="T50" fmla="*/ 51 w 233"/>
                <a:gd name="T51" fmla="*/ 111 h 300"/>
                <a:gd name="T52" fmla="*/ 46 w 233"/>
                <a:gd name="T53" fmla="*/ 134 h 300"/>
                <a:gd name="T54" fmla="*/ 45 w 233"/>
                <a:gd name="T55" fmla="*/ 159 h 300"/>
                <a:gd name="T56" fmla="*/ 45 w 233"/>
                <a:gd name="T57" fmla="*/ 300 h 300"/>
                <a:gd name="T58" fmla="*/ 0 w 233"/>
                <a:gd name="T59" fmla="*/ 300 h 300"/>
                <a:gd name="T60" fmla="*/ 0 w 233"/>
                <a:gd name="T61" fmla="*/ 6 h 300"/>
                <a:gd name="T62" fmla="*/ 44 w 233"/>
                <a:gd name="T63" fmla="*/ 6 h 300"/>
                <a:gd name="T64" fmla="*/ 44 w 233"/>
                <a:gd name="T65" fmla="*/ 28 h 300"/>
                <a:gd name="T66" fmla="*/ 42 w 233"/>
                <a:gd name="T67" fmla="*/ 51 h 300"/>
                <a:gd name="T68" fmla="*/ 39 w 233"/>
                <a:gd name="T69" fmla="*/ 71 h 300"/>
                <a:gd name="T70" fmla="*/ 41 w 233"/>
                <a:gd name="T71" fmla="*/ 72 h 300"/>
                <a:gd name="T72" fmla="*/ 51 w 233"/>
                <a:gd name="T73" fmla="*/ 52 h 300"/>
                <a:gd name="T74" fmla="*/ 64 w 233"/>
                <a:gd name="T75" fmla="*/ 34 h 300"/>
                <a:gd name="T76" fmla="*/ 80 w 233"/>
                <a:gd name="T77" fmla="*/ 20 h 300"/>
                <a:gd name="T78" fmla="*/ 99 w 233"/>
                <a:gd name="T79" fmla="*/ 9 h 300"/>
                <a:gd name="T80" fmla="*/ 121 w 233"/>
                <a:gd name="T81" fmla="*/ 3 h 300"/>
                <a:gd name="T82" fmla="*/ 145 w 233"/>
                <a:gd name="T8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3" h="300">
                  <a:moveTo>
                    <a:pt x="145" y="0"/>
                  </a:moveTo>
                  <a:lnTo>
                    <a:pt x="166" y="2"/>
                  </a:lnTo>
                  <a:lnTo>
                    <a:pt x="183" y="6"/>
                  </a:lnTo>
                  <a:lnTo>
                    <a:pt x="198" y="13"/>
                  </a:lnTo>
                  <a:lnTo>
                    <a:pt x="209" y="23"/>
                  </a:lnTo>
                  <a:lnTo>
                    <a:pt x="218" y="34"/>
                  </a:lnTo>
                  <a:lnTo>
                    <a:pt x="225" y="47"/>
                  </a:lnTo>
                  <a:lnTo>
                    <a:pt x="230" y="62"/>
                  </a:lnTo>
                  <a:lnTo>
                    <a:pt x="232" y="78"/>
                  </a:lnTo>
                  <a:lnTo>
                    <a:pt x="233" y="95"/>
                  </a:lnTo>
                  <a:lnTo>
                    <a:pt x="233" y="300"/>
                  </a:lnTo>
                  <a:lnTo>
                    <a:pt x="189" y="300"/>
                  </a:lnTo>
                  <a:lnTo>
                    <a:pt x="189" y="110"/>
                  </a:lnTo>
                  <a:lnTo>
                    <a:pt x="188" y="91"/>
                  </a:lnTo>
                  <a:lnTo>
                    <a:pt x="185" y="75"/>
                  </a:lnTo>
                  <a:lnTo>
                    <a:pt x="181" y="61"/>
                  </a:lnTo>
                  <a:lnTo>
                    <a:pt x="173" y="51"/>
                  </a:lnTo>
                  <a:lnTo>
                    <a:pt x="163" y="43"/>
                  </a:lnTo>
                  <a:lnTo>
                    <a:pt x="150" y="38"/>
                  </a:lnTo>
                  <a:lnTo>
                    <a:pt x="134" y="37"/>
                  </a:lnTo>
                  <a:lnTo>
                    <a:pt x="115" y="39"/>
                  </a:lnTo>
                  <a:lnTo>
                    <a:pt x="98" y="46"/>
                  </a:lnTo>
                  <a:lnTo>
                    <a:pt x="83" y="57"/>
                  </a:lnTo>
                  <a:lnTo>
                    <a:pt x="70" y="71"/>
                  </a:lnTo>
                  <a:lnTo>
                    <a:pt x="59" y="89"/>
                  </a:lnTo>
                  <a:lnTo>
                    <a:pt x="51" y="111"/>
                  </a:lnTo>
                  <a:lnTo>
                    <a:pt x="46" y="134"/>
                  </a:lnTo>
                  <a:lnTo>
                    <a:pt x="45" y="159"/>
                  </a:lnTo>
                  <a:lnTo>
                    <a:pt x="45" y="300"/>
                  </a:lnTo>
                  <a:lnTo>
                    <a:pt x="0" y="300"/>
                  </a:lnTo>
                  <a:lnTo>
                    <a:pt x="0" y="6"/>
                  </a:lnTo>
                  <a:lnTo>
                    <a:pt x="44" y="6"/>
                  </a:lnTo>
                  <a:lnTo>
                    <a:pt x="44" y="28"/>
                  </a:lnTo>
                  <a:lnTo>
                    <a:pt x="42" y="51"/>
                  </a:lnTo>
                  <a:lnTo>
                    <a:pt x="39" y="71"/>
                  </a:lnTo>
                  <a:lnTo>
                    <a:pt x="41" y="72"/>
                  </a:lnTo>
                  <a:lnTo>
                    <a:pt x="51" y="52"/>
                  </a:lnTo>
                  <a:lnTo>
                    <a:pt x="64" y="34"/>
                  </a:lnTo>
                  <a:lnTo>
                    <a:pt x="80" y="20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56C46F5-2C31-BDC3-35E1-7087BBFFED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9" y="-197"/>
              <a:ext cx="81" cy="101"/>
            </a:xfrm>
            <a:custGeom>
              <a:avLst/>
              <a:gdLst>
                <a:gd name="T0" fmla="*/ 127 w 243"/>
                <a:gd name="T1" fmla="*/ 34 h 304"/>
                <a:gd name="T2" fmla="*/ 107 w 243"/>
                <a:gd name="T3" fmla="*/ 36 h 304"/>
                <a:gd name="T4" fmla="*/ 90 w 243"/>
                <a:gd name="T5" fmla="*/ 43 h 304"/>
                <a:gd name="T6" fmla="*/ 75 w 243"/>
                <a:gd name="T7" fmla="*/ 54 h 304"/>
                <a:gd name="T8" fmla="*/ 63 w 243"/>
                <a:gd name="T9" fmla="*/ 69 h 304"/>
                <a:gd name="T10" fmla="*/ 54 w 243"/>
                <a:gd name="T11" fmla="*/ 88 h 304"/>
                <a:gd name="T12" fmla="*/ 49 w 243"/>
                <a:gd name="T13" fmla="*/ 110 h 304"/>
                <a:gd name="T14" fmla="*/ 197 w 243"/>
                <a:gd name="T15" fmla="*/ 110 h 304"/>
                <a:gd name="T16" fmla="*/ 196 w 243"/>
                <a:gd name="T17" fmla="*/ 91 h 304"/>
                <a:gd name="T18" fmla="*/ 191 w 243"/>
                <a:gd name="T19" fmla="*/ 75 h 304"/>
                <a:gd name="T20" fmla="*/ 184 w 243"/>
                <a:gd name="T21" fmla="*/ 61 h 304"/>
                <a:gd name="T22" fmla="*/ 173 w 243"/>
                <a:gd name="T23" fmla="*/ 49 h 304"/>
                <a:gd name="T24" fmla="*/ 160 w 243"/>
                <a:gd name="T25" fmla="*/ 41 h 304"/>
                <a:gd name="T26" fmla="*/ 145 w 243"/>
                <a:gd name="T27" fmla="*/ 35 h 304"/>
                <a:gd name="T28" fmla="*/ 127 w 243"/>
                <a:gd name="T29" fmla="*/ 34 h 304"/>
                <a:gd name="T30" fmla="*/ 129 w 243"/>
                <a:gd name="T31" fmla="*/ 0 h 304"/>
                <a:gd name="T32" fmla="*/ 154 w 243"/>
                <a:gd name="T33" fmla="*/ 2 h 304"/>
                <a:gd name="T34" fmla="*/ 176 w 243"/>
                <a:gd name="T35" fmla="*/ 8 h 304"/>
                <a:gd name="T36" fmla="*/ 194 w 243"/>
                <a:gd name="T37" fmla="*/ 17 h 304"/>
                <a:gd name="T38" fmla="*/ 210 w 243"/>
                <a:gd name="T39" fmla="*/ 29 h 304"/>
                <a:gd name="T40" fmla="*/ 222 w 243"/>
                <a:gd name="T41" fmla="*/ 44 h 304"/>
                <a:gd name="T42" fmla="*/ 231 w 243"/>
                <a:gd name="T43" fmla="*/ 61 h 304"/>
                <a:gd name="T44" fmla="*/ 238 w 243"/>
                <a:gd name="T45" fmla="*/ 79 h 304"/>
                <a:gd name="T46" fmla="*/ 242 w 243"/>
                <a:gd name="T47" fmla="*/ 99 h 304"/>
                <a:gd name="T48" fmla="*/ 243 w 243"/>
                <a:gd name="T49" fmla="*/ 122 h 304"/>
                <a:gd name="T50" fmla="*/ 243 w 243"/>
                <a:gd name="T51" fmla="*/ 131 h 304"/>
                <a:gd name="T52" fmla="*/ 242 w 243"/>
                <a:gd name="T53" fmla="*/ 143 h 304"/>
                <a:gd name="T54" fmla="*/ 47 w 243"/>
                <a:gd name="T55" fmla="*/ 143 h 304"/>
                <a:gd name="T56" fmla="*/ 47 w 243"/>
                <a:gd name="T57" fmla="*/ 171 h 304"/>
                <a:gd name="T58" fmla="*/ 50 w 243"/>
                <a:gd name="T59" fmla="*/ 194 h 304"/>
                <a:gd name="T60" fmla="*/ 56 w 243"/>
                <a:gd name="T61" fmla="*/ 214 h 304"/>
                <a:gd name="T62" fmla="*/ 64 w 243"/>
                <a:gd name="T63" fmla="*/ 231 h 304"/>
                <a:gd name="T64" fmla="*/ 75 w 243"/>
                <a:gd name="T65" fmla="*/ 244 h 304"/>
                <a:gd name="T66" fmla="*/ 89 w 243"/>
                <a:gd name="T67" fmla="*/ 255 h 304"/>
                <a:gd name="T68" fmla="*/ 105 w 243"/>
                <a:gd name="T69" fmla="*/ 262 h 304"/>
                <a:gd name="T70" fmla="*/ 123 w 243"/>
                <a:gd name="T71" fmla="*/ 266 h 304"/>
                <a:gd name="T72" fmla="*/ 144 w 243"/>
                <a:gd name="T73" fmla="*/ 267 h 304"/>
                <a:gd name="T74" fmla="*/ 167 w 243"/>
                <a:gd name="T75" fmla="*/ 266 h 304"/>
                <a:gd name="T76" fmla="*/ 189 w 243"/>
                <a:gd name="T77" fmla="*/ 262 h 304"/>
                <a:gd name="T78" fmla="*/ 210 w 243"/>
                <a:gd name="T79" fmla="*/ 256 h 304"/>
                <a:gd name="T80" fmla="*/ 228 w 243"/>
                <a:gd name="T81" fmla="*/ 249 h 304"/>
                <a:gd name="T82" fmla="*/ 232 w 243"/>
                <a:gd name="T83" fmla="*/ 286 h 304"/>
                <a:gd name="T84" fmla="*/ 203 w 243"/>
                <a:gd name="T85" fmla="*/ 296 h 304"/>
                <a:gd name="T86" fmla="*/ 171 w 243"/>
                <a:gd name="T87" fmla="*/ 302 h 304"/>
                <a:gd name="T88" fmla="*/ 136 w 243"/>
                <a:gd name="T89" fmla="*/ 304 h 304"/>
                <a:gd name="T90" fmla="*/ 108 w 243"/>
                <a:gd name="T91" fmla="*/ 302 h 304"/>
                <a:gd name="T92" fmla="*/ 83 w 243"/>
                <a:gd name="T93" fmla="*/ 297 h 304"/>
                <a:gd name="T94" fmla="*/ 62 w 243"/>
                <a:gd name="T95" fmla="*/ 288 h 304"/>
                <a:gd name="T96" fmla="*/ 43 w 243"/>
                <a:gd name="T97" fmla="*/ 275 h 304"/>
                <a:gd name="T98" fmla="*/ 28 w 243"/>
                <a:gd name="T99" fmla="*/ 259 h 304"/>
                <a:gd name="T100" fmla="*/ 15 w 243"/>
                <a:gd name="T101" fmla="*/ 238 h 304"/>
                <a:gd name="T102" fmla="*/ 7 w 243"/>
                <a:gd name="T103" fmla="*/ 214 h 304"/>
                <a:gd name="T104" fmla="*/ 1 w 243"/>
                <a:gd name="T105" fmla="*/ 186 h 304"/>
                <a:gd name="T106" fmla="*/ 0 w 243"/>
                <a:gd name="T107" fmla="*/ 154 h 304"/>
                <a:gd name="T108" fmla="*/ 1 w 243"/>
                <a:gd name="T109" fmla="*/ 126 h 304"/>
                <a:gd name="T110" fmla="*/ 7 w 243"/>
                <a:gd name="T111" fmla="*/ 98 h 304"/>
                <a:gd name="T112" fmla="*/ 15 w 243"/>
                <a:gd name="T113" fmla="*/ 74 h 304"/>
                <a:gd name="T114" fmla="*/ 27 w 243"/>
                <a:gd name="T115" fmla="*/ 53 h 304"/>
                <a:gd name="T116" fmla="*/ 42 w 243"/>
                <a:gd name="T117" fmla="*/ 35 h 304"/>
                <a:gd name="T118" fmla="*/ 60 w 243"/>
                <a:gd name="T119" fmla="*/ 20 h 304"/>
                <a:gd name="T120" fmla="*/ 80 w 243"/>
                <a:gd name="T121" fmla="*/ 9 h 304"/>
                <a:gd name="T122" fmla="*/ 103 w 243"/>
                <a:gd name="T123" fmla="*/ 2 h 304"/>
                <a:gd name="T124" fmla="*/ 129 w 243"/>
                <a:gd name="T12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304">
                  <a:moveTo>
                    <a:pt x="127" y="34"/>
                  </a:moveTo>
                  <a:lnTo>
                    <a:pt x="107" y="36"/>
                  </a:lnTo>
                  <a:lnTo>
                    <a:pt x="90" y="43"/>
                  </a:lnTo>
                  <a:lnTo>
                    <a:pt x="75" y="54"/>
                  </a:lnTo>
                  <a:lnTo>
                    <a:pt x="63" y="69"/>
                  </a:lnTo>
                  <a:lnTo>
                    <a:pt x="54" y="88"/>
                  </a:lnTo>
                  <a:lnTo>
                    <a:pt x="49" y="110"/>
                  </a:lnTo>
                  <a:lnTo>
                    <a:pt x="197" y="110"/>
                  </a:lnTo>
                  <a:lnTo>
                    <a:pt x="196" y="91"/>
                  </a:lnTo>
                  <a:lnTo>
                    <a:pt x="191" y="75"/>
                  </a:lnTo>
                  <a:lnTo>
                    <a:pt x="184" y="61"/>
                  </a:lnTo>
                  <a:lnTo>
                    <a:pt x="173" y="49"/>
                  </a:lnTo>
                  <a:lnTo>
                    <a:pt x="160" y="41"/>
                  </a:lnTo>
                  <a:lnTo>
                    <a:pt x="145" y="35"/>
                  </a:lnTo>
                  <a:lnTo>
                    <a:pt x="127" y="34"/>
                  </a:lnTo>
                  <a:close/>
                  <a:moveTo>
                    <a:pt x="129" y="0"/>
                  </a:moveTo>
                  <a:lnTo>
                    <a:pt x="154" y="2"/>
                  </a:lnTo>
                  <a:lnTo>
                    <a:pt x="176" y="8"/>
                  </a:lnTo>
                  <a:lnTo>
                    <a:pt x="194" y="17"/>
                  </a:lnTo>
                  <a:lnTo>
                    <a:pt x="210" y="29"/>
                  </a:lnTo>
                  <a:lnTo>
                    <a:pt x="222" y="44"/>
                  </a:lnTo>
                  <a:lnTo>
                    <a:pt x="231" y="61"/>
                  </a:lnTo>
                  <a:lnTo>
                    <a:pt x="238" y="79"/>
                  </a:lnTo>
                  <a:lnTo>
                    <a:pt x="242" y="99"/>
                  </a:lnTo>
                  <a:lnTo>
                    <a:pt x="243" y="122"/>
                  </a:lnTo>
                  <a:lnTo>
                    <a:pt x="243" y="131"/>
                  </a:lnTo>
                  <a:lnTo>
                    <a:pt x="242" y="143"/>
                  </a:lnTo>
                  <a:lnTo>
                    <a:pt x="47" y="143"/>
                  </a:lnTo>
                  <a:lnTo>
                    <a:pt x="47" y="171"/>
                  </a:lnTo>
                  <a:lnTo>
                    <a:pt x="50" y="194"/>
                  </a:lnTo>
                  <a:lnTo>
                    <a:pt x="56" y="214"/>
                  </a:lnTo>
                  <a:lnTo>
                    <a:pt x="64" y="231"/>
                  </a:lnTo>
                  <a:lnTo>
                    <a:pt x="75" y="244"/>
                  </a:lnTo>
                  <a:lnTo>
                    <a:pt x="89" y="255"/>
                  </a:lnTo>
                  <a:lnTo>
                    <a:pt x="105" y="262"/>
                  </a:lnTo>
                  <a:lnTo>
                    <a:pt x="123" y="266"/>
                  </a:lnTo>
                  <a:lnTo>
                    <a:pt x="144" y="267"/>
                  </a:lnTo>
                  <a:lnTo>
                    <a:pt x="167" y="266"/>
                  </a:lnTo>
                  <a:lnTo>
                    <a:pt x="189" y="262"/>
                  </a:lnTo>
                  <a:lnTo>
                    <a:pt x="210" y="256"/>
                  </a:lnTo>
                  <a:lnTo>
                    <a:pt x="228" y="249"/>
                  </a:lnTo>
                  <a:lnTo>
                    <a:pt x="232" y="286"/>
                  </a:lnTo>
                  <a:lnTo>
                    <a:pt x="203" y="296"/>
                  </a:lnTo>
                  <a:lnTo>
                    <a:pt x="171" y="302"/>
                  </a:lnTo>
                  <a:lnTo>
                    <a:pt x="136" y="304"/>
                  </a:lnTo>
                  <a:lnTo>
                    <a:pt x="108" y="302"/>
                  </a:lnTo>
                  <a:lnTo>
                    <a:pt x="83" y="297"/>
                  </a:lnTo>
                  <a:lnTo>
                    <a:pt x="62" y="288"/>
                  </a:lnTo>
                  <a:lnTo>
                    <a:pt x="43" y="275"/>
                  </a:lnTo>
                  <a:lnTo>
                    <a:pt x="28" y="259"/>
                  </a:lnTo>
                  <a:lnTo>
                    <a:pt x="15" y="238"/>
                  </a:lnTo>
                  <a:lnTo>
                    <a:pt x="7" y="214"/>
                  </a:lnTo>
                  <a:lnTo>
                    <a:pt x="1" y="186"/>
                  </a:lnTo>
                  <a:lnTo>
                    <a:pt x="0" y="154"/>
                  </a:lnTo>
                  <a:lnTo>
                    <a:pt x="1" y="126"/>
                  </a:lnTo>
                  <a:lnTo>
                    <a:pt x="7" y="98"/>
                  </a:lnTo>
                  <a:lnTo>
                    <a:pt x="15" y="74"/>
                  </a:lnTo>
                  <a:lnTo>
                    <a:pt x="27" y="53"/>
                  </a:lnTo>
                  <a:lnTo>
                    <a:pt x="42" y="35"/>
                  </a:lnTo>
                  <a:lnTo>
                    <a:pt x="60" y="20"/>
                  </a:lnTo>
                  <a:lnTo>
                    <a:pt x="80" y="9"/>
                  </a:lnTo>
                  <a:lnTo>
                    <a:pt x="103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6465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 Arg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A3DEC59-F5CF-CEAA-802E-33C6505C44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0" t="26977" r="8429" b="1"/>
          <a:stretch/>
        </p:blipFill>
        <p:spPr>
          <a:xfrm>
            <a:off x="1" y="0"/>
            <a:ext cx="12190305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0802B6-4722-244C-B8A6-46B69A03D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74" t="-204" r="7262" b="2069"/>
          <a:stretch/>
        </p:blipFill>
        <p:spPr>
          <a:xfrm>
            <a:off x="0" y="-14245"/>
            <a:ext cx="12192000" cy="687224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B31FB66-2712-F396-5A1F-7FBA5B6506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6587" y="2229359"/>
            <a:ext cx="10779792" cy="240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 Argonne DO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A3DEC59-F5CF-CEAA-802E-33C6505C44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0" t="26977" r="8429" b="1"/>
          <a:stretch/>
        </p:blipFill>
        <p:spPr>
          <a:xfrm>
            <a:off x="1" y="0"/>
            <a:ext cx="12190305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0802B6-4722-244C-B8A6-46B69A03D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74" t="-204" r="7262" b="2069"/>
          <a:stretch/>
        </p:blipFill>
        <p:spPr>
          <a:xfrm>
            <a:off x="0" y="-14245"/>
            <a:ext cx="12192000" cy="687224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A47E5F9-B3C6-2B12-494A-D57201CFCC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97099" y="2683031"/>
            <a:ext cx="6688280" cy="14929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7DC027-5E44-05DA-8FE7-5373F2F9B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279" y="3012142"/>
            <a:ext cx="3261679" cy="83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1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8B5C5-A921-F546-7C7D-0942A10E5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EB23BF-CBC9-7538-A2DD-BA32B97BA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7653E-8F35-6CC5-8B25-E31E7B6FC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9465-DA40-431D-9082-34D91DF6BA79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89358-F708-AC0D-6655-A23725E3A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FD495-D675-294C-E74A-5F26BE90C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73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1" y="1699995"/>
            <a:ext cx="11163868" cy="4422776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1st-level bullet. Click an icon below to add table, graph or other imagery.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1" y="11687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EFAAC5A-9C4F-4278-920D-DF2BAB5957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86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1F2D1-31E9-48E1-9943-B9008EB09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8E9E0B-25DF-4052-962A-AE16A3F122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6847C-A3BB-4277-9D7E-2F5E99DF7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86EC0-D50D-4B67-90D3-1605ED6A9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FCD2B-925F-4471-8714-62B57C742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01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785E3-7295-4C42-AE8C-59484A9D9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12C17-51A0-4189-B7AC-6E172B38B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09C2D7-C304-4683-B122-6D0F7A330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6362E-9DD8-49DB-BC63-69917024F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C8C85-E98B-42B7-B968-052298087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5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0FF942FA-E8D8-7F73-B508-F9761FA55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069" y="6293865"/>
            <a:ext cx="2908491" cy="3291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3105" y="1219200"/>
            <a:ext cx="6669741" cy="2743200"/>
          </a:xfrm>
          <a:solidFill>
            <a:schemeClr val="accent2"/>
          </a:solidFill>
        </p:spPr>
        <p:txBody>
          <a:bodyPr lIns="228600" rIns="182880" bIns="0" anchor="ctr" anchorCtr="0"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Cover option B </a:t>
            </a:r>
            <a:br>
              <a:rPr lang="en-US" dirty="0"/>
            </a:br>
            <a:r>
              <a:rPr lang="en-US" dirty="0"/>
              <a:t>can be up to four </a:t>
            </a:r>
            <a:br>
              <a:rPr lang="en-US" dirty="0"/>
            </a:br>
            <a:r>
              <a:rPr lang="en-US" dirty="0"/>
              <a:t>or five lines of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B593A0-1381-9E08-C43E-02227E369EC8}"/>
              </a:ext>
            </a:extLst>
          </p:cNvPr>
          <p:cNvSpPr/>
          <p:nvPr/>
        </p:nvSpPr>
        <p:spPr>
          <a:xfrm>
            <a:off x="-1695" y="1219200"/>
            <a:ext cx="304800" cy="274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121920" tIns="60960" rIns="12192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z="133">
              <a:solidFill>
                <a:schemeClr val="accent1"/>
              </a:solidFill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F840A56-6BA9-8FE9-4544-1F2426DC07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72723" y="1219200"/>
            <a:ext cx="5215467" cy="2743200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8070" y="317501"/>
            <a:ext cx="6354653" cy="9017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2133" b="1" cap="all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Optional one line subhead, </a:t>
            </a:r>
            <a:r>
              <a:rPr lang="en-US" dirty="0" err="1"/>
              <a:t>url</a:t>
            </a:r>
            <a:r>
              <a:rPr lang="en-US" dirty="0"/>
              <a:t> or date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1B8C1237-9E9A-A9B9-D997-F971E7E403B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535" y="430602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spcBef>
                <a:spcPts val="0"/>
              </a:spcBef>
              <a:buNone/>
              <a:defRPr sz="1867" b="1" cap="all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5" name="Text Placeholder 45">
            <a:extLst>
              <a:ext uri="{FF2B5EF4-FFF2-40B4-BE49-F238E27FC236}">
                <a16:creationId xmlns:a16="http://schemas.microsoft.com/office/drawing/2014/main" id="{F23F5504-504E-35E3-02E6-1E4869CD6A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535" y="4711703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tx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864C7D51-4165-B55A-4253-6B2637C720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20869" y="430602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spcBef>
                <a:spcPts val="0"/>
              </a:spcBef>
              <a:buNone/>
              <a:defRPr sz="1867" b="1" cap="all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7" name="Text Placeholder 45">
            <a:extLst>
              <a:ext uri="{FF2B5EF4-FFF2-40B4-BE49-F238E27FC236}">
                <a16:creationId xmlns:a16="http://schemas.microsoft.com/office/drawing/2014/main" id="{F0DE6988-954D-993F-40F1-7BB0D8A8E06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0869" y="4711703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tx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BBA2D86-84B3-B15A-ACC9-771B8BA779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58229" y="430602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spcBef>
                <a:spcPts val="0"/>
              </a:spcBef>
              <a:buNone/>
              <a:defRPr sz="1867" b="1" cap="all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9" name="Text Placeholder 45">
            <a:extLst>
              <a:ext uri="{FF2B5EF4-FFF2-40B4-BE49-F238E27FC236}">
                <a16:creationId xmlns:a16="http://schemas.microsoft.com/office/drawing/2014/main" id="{9F09511A-BF35-DDA5-9473-7AD4769E5B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58229" y="4711703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tx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434AD4-28D0-93A6-9DF2-B7249F6616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158229" y="5731934"/>
            <a:ext cx="3627372" cy="56091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67"/>
            </a:lvl1pPr>
          </a:lstStyle>
          <a:p>
            <a:pPr lvl="0"/>
            <a:r>
              <a:rPr lang="en-US" dirty="0"/>
              <a:t>Presentation Date</a:t>
            </a:r>
          </a:p>
          <a:p>
            <a:pPr lvl="0"/>
            <a:r>
              <a:rPr lang="en-US" dirty="0"/>
              <a:t>City, State (presentation location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51F9776-09B6-CCA1-8836-30C45CC0A7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58228" y="257383"/>
            <a:ext cx="3805109" cy="84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806AF-3D7E-4E2B-B110-AD4C295B0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327140-63CB-43AD-9A1E-B6B921D81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6D8D5-279C-43B7-96A0-8EFD827F2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F317A-2C27-4248-9A8D-7A808FA19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B2151-DC60-4C07-9A73-B305896EB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4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66735-F48A-4854-8C41-13AF9A700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ACE4A-4671-403D-B010-77257D0FF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9D2278-EE68-4D37-9C4D-102E49375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2732EB-28F8-4F5E-93B2-A4F492149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40A4D-0110-45E1-B68F-17567EF54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7AD4E4-E5D6-4C1E-A8A2-20B8483A5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065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882C5-415D-4D21-BC19-BD6A69F54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4F39C7-CCEF-4EFF-96E6-60F30E24A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6B5080-44A3-4162-9DCC-2C5361B52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C4C8C6-8F18-4C53-AC9B-A50E8D1A2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2A921D-92B4-4FB8-AF44-7D5492BB4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9F93FC-C3A0-47C9-9DE8-F851DB8B3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DD0B34-549E-42F9-B640-7AC8E4899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822A02-F768-4271-92B6-4772A7E47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4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AAC26-1E43-4DE6-9CEC-32794D7B7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EEE278-4753-4385-9E4E-DBD958E1E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AB4116-AB34-416C-BFDD-4CAC99C3E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83EE57-44C2-4FAE-A357-1634BCB41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600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B141D9-C2AE-4369-B7AD-6DDF3A98E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540CAF-5430-400B-8B05-C9348C8A1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C7C657-83D0-4E2A-9A67-B031AA45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5272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EA10F-294F-496F-B886-121A9EE0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66B15-BAB6-4376-86A0-F5FECCFB2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346647-5106-4BAF-87EC-BD3EA8A17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DE5C5E-B308-4284-831D-1647E4F44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D9528-5C19-4EFF-8481-A1602DEFC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989ED-394F-4ACE-8C45-D4981D1D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3435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86F8-1068-49E0-8F86-93B3BBB77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6CED8D-E413-4A66-B843-45B26FA57F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7EDFA5-4CB7-40C7-BF7F-D9797F0A3A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1BB55-FA66-40CD-A99B-D05504170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24B792-D014-4317-946A-D8BFEA266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8D9BD-6E61-4764-9D89-656CEFF6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2208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0DEC3-4900-468C-AE68-DEB3BBB6C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43AB2-05D2-4E20-84FD-0B518BACE0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EF34C-803A-440D-B400-BB81A000A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D77E2-3300-4E9B-B458-170333699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14299-AE67-47E2-A6FD-33705B1BB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5706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77CED5-C4A3-4AA2-8D0B-8765965E5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A394BA-7EAC-4A3C-9EBE-94FA69724F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7DD4A-C2A2-4C48-AF7A-F9936A273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A5B0F-1217-4B12-9D89-1C8677752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3554C-82D3-4D1C-9562-2A52BC67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91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1836F8CE-690E-37F4-56F1-3C2595389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069" y="6293865"/>
            <a:ext cx="2908491" cy="3291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3DEC59-F5CF-CEAA-802E-33C6505C44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00" t="26978" r="8429" b="9296"/>
          <a:stretch/>
        </p:blipFill>
        <p:spPr>
          <a:xfrm>
            <a:off x="1" y="0"/>
            <a:ext cx="12190305" cy="59849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0802B6-4722-244C-B8A6-46B69A03D8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74" t="-203" r="7262" b="14537"/>
          <a:stretch/>
        </p:blipFill>
        <p:spPr>
          <a:xfrm>
            <a:off x="0" y="-14246"/>
            <a:ext cx="12192000" cy="5999163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6CA2449B-096C-80E6-9654-D9E3FA712D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694" y="0"/>
            <a:ext cx="11787295" cy="5984917"/>
          </a:xfrm>
        </p:spPr>
        <p:txBody>
          <a:bodyPr lIns="457200" bIns="182880"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Type in section break title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69FDA32-73D6-DAC0-4F45-D6EC80DE3D9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158228" y="6028176"/>
            <a:ext cx="3805109" cy="84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9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, Sub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E61F04F-3CF4-D566-EF9D-9CDCD0B981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E476E8C9-921B-17FC-9AEA-348F1AA2B0F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9600" y="1909234"/>
            <a:ext cx="9753600" cy="4364567"/>
          </a:xfrm>
        </p:spPr>
        <p:txBody>
          <a:bodyPr/>
          <a:lstStyle/>
          <a:p>
            <a:pPr lvl="0"/>
            <a:r>
              <a:rPr lang="en-US" dirty="0"/>
              <a:t>Click to add 1st-level bullet. Click an icon below to add table, graph or other imagery.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170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</p:spTree>
    <p:extLst>
      <p:ext uri="{BB962C8B-B14F-4D97-AF65-F5344CB8AC3E}">
        <p14:creationId xmlns:p14="http://schemas.microsoft.com/office/powerpoint/2010/main" val="13554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: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C0DE28-2C3E-0EAF-93C5-37D6D8C0CD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2645779"/>
            <a:ext cx="5447395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7E01C83-966B-62F9-D4BF-6F48E204A5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04898" y="2645779"/>
            <a:ext cx="5480703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1BF1D2-8C7B-AE42-B2C5-BF7A4CD559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914259"/>
            <a:ext cx="5447395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CC8EC55-CB52-3EB0-0CD2-2FD334FE87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4898" y="1914259"/>
            <a:ext cx="5480703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</p:spTree>
    <p:extLst>
      <p:ext uri="{BB962C8B-B14F-4D97-AF65-F5344CB8AC3E}">
        <p14:creationId xmlns:p14="http://schemas.microsoft.com/office/powerpoint/2010/main" val="169962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: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C0DE28-2C3E-0EAF-93C5-37D6D8C0CD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2645779"/>
            <a:ext cx="356006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7E01C83-966B-62F9-D4BF-6F48E204A5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17567" y="2645779"/>
            <a:ext cx="356006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1BF1D2-8C7B-AE42-B2C5-BF7A4CD559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" y="1914259"/>
            <a:ext cx="356006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CC8EC55-CB52-3EB0-0CD2-2FD334FE87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17567" y="1914259"/>
            <a:ext cx="356006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D342F2D-DDFA-2AD9-2E71-9106C80229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5536" y="2645779"/>
            <a:ext cx="356006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7534E44-91EA-211B-EF04-8BE09DECD7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25536" y="1914259"/>
            <a:ext cx="356006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</p:spTree>
    <p:extLst>
      <p:ext uri="{BB962C8B-B14F-4D97-AF65-F5344CB8AC3E}">
        <p14:creationId xmlns:p14="http://schemas.microsoft.com/office/powerpoint/2010/main" val="413961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: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C0DE28-2C3E-0EAF-93C5-37D6D8C0CD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2645779"/>
            <a:ext cx="270662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7E01C83-966B-62F9-D4BF-6F48E204A5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34079" y="2645779"/>
            <a:ext cx="270662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1BF1D2-8C7B-AE42-B2C5-BF7A4CD559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" y="1914259"/>
            <a:ext cx="270662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CC8EC55-CB52-3EB0-0CD2-2FD334FE87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34079" y="1914259"/>
            <a:ext cx="270662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D342F2D-DDFA-2AD9-2E71-9106C80229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8559" y="2645779"/>
            <a:ext cx="270662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7534E44-91EA-211B-EF04-8BE09DECD7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8559" y="1914259"/>
            <a:ext cx="270662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E8AC771-2E8E-7334-4620-6CED5E4A62C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83040" y="2645779"/>
            <a:ext cx="2706624" cy="3628021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E75F18B-928B-D8CD-3AFB-13FF334E04B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83040" y="1914259"/>
            <a:ext cx="2706624" cy="731520"/>
          </a:xfrm>
          <a:solidFill>
            <a:schemeClr val="tx2"/>
          </a:solidFill>
        </p:spPr>
        <p:txBody>
          <a:bodyPr lIns="137160" bIns="91440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Headline/Topic</a:t>
            </a:r>
          </a:p>
        </p:txBody>
      </p:sp>
    </p:spTree>
    <p:extLst>
      <p:ext uri="{BB962C8B-B14F-4D97-AF65-F5344CB8AC3E}">
        <p14:creationId xmlns:p14="http://schemas.microsoft.com/office/powerpoint/2010/main" val="78312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and Subtitle: 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122-5B65-991A-2FDE-AF2758034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784A4-5319-59E0-E107-C337A45DE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C70634C6-3CF5-6F27-C809-D042DA00C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325033"/>
            <a:ext cx="11176000" cy="584200"/>
          </a:xfrm>
        </p:spPr>
        <p:txBody>
          <a:bodyPr>
            <a:noAutofit/>
          </a:bodyPr>
          <a:lstStyle>
            <a:lvl1pPr marL="0" indent="0">
              <a:buNone/>
              <a:defRPr sz="2667" b="1" i="0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subtitle sentence case. Optional: delete as needed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5D3E177C-05C2-2929-E159-59F77C2B05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2884594"/>
            <a:ext cx="2133600" cy="3389207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 marL="0" indent="0">
              <a:buNone/>
              <a:defRPr sz="1867" b="0"/>
            </a:lvl1pPr>
            <a:lvl2pPr marL="276684" indent="0">
              <a:buNone/>
              <a:defRPr sz="1867" b="1"/>
            </a:lvl2pPr>
            <a:lvl3pPr marL="579952" indent="0">
              <a:buNone/>
              <a:defRPr sz="1867" b="1"/>
            </a:lvl3pPr>
            <a:lvl4pPr marL="807954" indent="0">
              <a:buNone/>
              <a:defRPr sz="1867" b="1"/>
            </a:lvl4pPr>
            <a:lvl5pPr marL="1156348" indent="0">
              <a:buNone/>
              <a:defRPr sz="1867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85BD39A8-85FE-CB4E-DA30-754FE0F059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68612" y="2884594"/>
            <a:ext cx="2133600" cy="3389207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 marL="0" indent="0">
              <a:buNone/>
              <a:defRPr sz="1867" b="0"/>
            </a:lvl1pPr>
            <a:lvl2pPr marL="276684" indent="0">
              <a:buNone/>
              <a:defRPr sz="1867" b="1"/>
            </a:lvl2pPr>
            <a:lvl3pPr marL="579952" indent="0">
              <a:buNone/>
              <a:defRPr sz="1867" b="1"/>
            </a:lvl3pPr>
            <a:lvl4pPr marL="807954" indent="0">
              <a:buNone/>
              <a:defRPr sz="1867" b="1"/>
            </a:lvl4pPr>
            <a:lvl5pPr marL="1156348" indent="0">
              <a:buNone/>
              <a:defRPr sz="1867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6BFCC75-DA07-6A20-4D5D-105B7F301F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" y="1914258"/>
            <a:ext cx="2133600" cy="970335"/>
          </a:xfrm>
          <a:solidFill>
            <a:schemeClr val="tx2"/>
          </a:solidFill>
        </p:spPr>
        <p:txBody>
          <a:bodyPr lIns="137160" rIns="91440" bIns="64008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 Topic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AE55B475-E521-6A8A-893B-8CC38F9BE3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68612" y="1914258"/>
            <a:ext cx="2133600" cy="970335"/>
          </a:xfrm>
          <a:solidFill>
            <a:schemeClr val="tx2"/>
          </a:solidFill>
        </p:spPr>
        <p:txBody>
          <a:bodyPr lIns="137160" rIns="91440" bIns="64008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 Topic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DFB5CAF5-E85F-409D-2880-F0B6067F61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27624" y="2884594"/>
            <a:ext cx="2133600" cy="3389207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 marL="0" indent="0">
              <a:buNone/>
              <a:defRPr sz="1867" b="0"/>
            </a:lvl1pPr>
            <a:lvl2pPr marL="276684" indent="0">
              <a:buNone/>
              <a:defRPr sz="1867" b="1"/>
            </a:lvl2pPr>
            <a:lvl3pPr marL="579952" indent="0">
              <a:buNone/>
              <a:defRPr sz="1867" b="1"/>
            </a:lvl3pPr>
            <a:lvl4pPr marL="807954" indent="0">
              <a:buNone/>
              <a:defRPr sz="1867" b="1"/>
            </a:lvl4pPr>
            <a:lvl5pPr marL="1156348" indent="0">
              <a:buNone/>
              <a:defRPr sz="1867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17E8E80F-1B5F-5D3E-2409-0CF04DE318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27624" y="1914258"/>
            <a:ext cx="2133600" cy="970335"/>
          </a:xfrm>
          <a:solidFill>
            <a:schemeClr val="tx2"/>
          </a:solidFill>
        </p:spPr>
        <p:txBody>
          <a:bodyPr lIns="137160" rIns="91440" bIns="64008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 Topic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A66346B3-56E4-FB00-E652-E796F6986D9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383715" y="2884594"/>
            <a:ext cx="2133600" cy="3389207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 marL="0" indent="0">
              <a:buNone/>
              <a:defRPr sz="1867" b="0"/>
            </a:lvl1pPr>
            <a:lvl2pPr marL="276684" indent="0">
              <a:buNone/>
              <a:defRPr sz="1867" b="1"/>
            </a:lvl2pPr>
            <a:lvl3pPr marL="579952" indent="0">
              <a:buNone/>
              <a:defRPr sz="1867" b="1"/>
            </a:lvl3pPr>
            <a:lvl4pPr marL="807954" indent="0">
              <a:buNone/>
              <a:defRPr sz="1867" b="1"/>
            </a:lvl4pPr>
            <a:lvl5pPr marL="1156348" indent="0">
              <a:buNone/>
              <a:defRPr sz="1867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8A2202FD-33BC-0BA1-F754-345C59A68C4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83715" y="1914258"/>
            <a:ext cx="2133600" cy="970335"/>
          </a:xfrm>
          <a:solidFill>
            <a:schemeClr val="tx2"/>
          </a:solidFill>
        </p:spPr>
        <p:txBody>
          <a:bodyPr lIns="137160" rIns="91440" bIns="64008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 Topic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EB459E5-6A74-A385-F343-520C27E1C2C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51199" y="2884594"/>
            <a:ext cx="2133600" cy="3389207"/>
          </a:xfrm>
          <a:solidFill>
            <a:schemeClr val="bg1">
              <a:lumMod val="85000"/>
            </a:schemeClr>
          </a:solidFill>
        </p:spPr>
        <p:txBody>
          <a:bodyPr lIns="137160" tIns="91440" rIns="91440" bIns="45720">
            <a:normAutofit/>
          </a:bodyPr>
          <a:lstStyle>
            <a:lvl1pPr marL="0" indent="0">
              <a:buNone/>
              <a:defRPr sz="1867" b="0"/>
            </a:lvl1pPr>
            <a:lvl2pPr marL="276684" indent="0">
              <a:buNone/>
              <a:defRPr sz="1867" b="1"/>
            </a:lvl2pPr>
            <a:lvl3pPr marL="579952" indent="0">
              <a:buNone/>
              <a:defRPr sz="1867" b="1"/>
            </a:lvl3pPr>
            <a:lvl4pPr marL="807954" indent="0">
              <a:buNone/>
              <a:defRPr sz="1867" b="1"/>
            </a:lvl4pPr>
            <a:lvl5pPr marL="1156348" indent="0">
              <a:buNone/>
              <a:defRPr sz="1867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50070C8D-6CB9-4F0F-A4BF-CBB734703C9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651199" y="1914258"/>
            <a:ext cx="2133600" cy="970335"/>
          </a:xfrm>
          <a:solidFill>
            <a:schemeClr val="tx2"/>
          </a:solidFill>
        </p:spPr>
        <p:txBody>
          <a:bodyPr lIns="137160" rIns="91440" bIns="64008" anchor="b" anchorCtr="0">
            <a:noAutofit/>
          </a:bodyPr>
          <a:lstStyle>
            <a:lvl1pPr marL="0" indent="0">
              <a:buNone/>
              <a:defRPr sz="2133" b="1">
                <a:solidFill>
                  <a:schemeClr val="bg1"/>
                </a:solidFill>
              </a:defRPr>
            </a:lvl1pPr>
            <a:lvl2pPr>
              <a:defRPr sz="2133" b="1">
                <a:solidFill>
                  <a:schemeClr val="bg1"/>
                </a:solidFill>
              </a:defRPr>
            </a:lvl2pPr>
            <a:lvl3pPr>
              <a:defRPr sz="2133" b="1">
                <a:solidFill>
                  <a:schemeClr val="bg1"/>
                </a:solidFill>
              </a:defRPr>
            </a:lvl3pPr>
            <a:lvl4pPr>
              <a:defRPr sz="2133" b="1">
                <a:solidFill>
                  <a:schemeClr val="bg1"/>
                </a:solidFill>
              </a:defRPr>
            </a:lvl4pPr>
            <a:lvl5pPr>
              <a:defRPr sz="21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Headline/ Topic</a:t>
            </a:r>
          </a:p>
        </p:txBody>
      </p:sp>
    </p:spTree>
    <p:extLst>
      <p:ext uri="{BB962C8B-B14F-4D97-AF65-F5344CB8AC3E}">
        <p14:creationId xmlns:p14="http://schemas.microsoft.com/office/powerpoint/2010/main" val="52427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0200"/>
            <a:ext cx="11176000" cy="99536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Headline in all caps 28pt </a:t>
            </a:r>
            <a:br>
              <a:rPr lang="en-US" dirty="0"/>
            </a:br>
            <a:r>
              <a:rPr lang="en-US" dirty="0"/>
              <a:t>preferred as one or two lines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14144"/>
            <a:ext cx="9753600" cy="435965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46751" y="6521408"/>
            <a:ext cx="698500" cy="14672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285C2EB-6632-4D7D-AAEC-4ECF3B655FF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ED5998-E33A-DA32-910D-D06CB262005E}"/>
              </a:ext>
            </a:extLst>
          </p:cNvPr>
          <p:cNvSpPr/>
          <p:nvPr/>
        </p:nvSpPr>
        <p:spPr>
          <a:xfrm>
            <a:off x="0" y="-3"/>
            <a:ext cx="304800" cy="68580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z="133">
              <a:solidFill>
                <a:schemeClr val="accent1"/>
              </a:solidFill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52885BF-5BBD-C5AD-F58F-E96FE169B7F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18073" y="6446852"/>
            <a:ext cx="1917695" cy="21704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4DA5CC1-1257-5B2F-7BDE-ED65C01F8679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10038337" y="6384771"/>
            <a:ext cx="1848865" cy="41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9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marL="0" marR="0" indent="0" algn="l" defTabSz="914377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3733" b="1" i="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19451" indent="-219451" algn="l" defTabSz="914377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8051" indent="-341367" algn="l" defTabSz="914377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Font typeface="System Font Regular"/>
        <a:buChar char="—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70447" indent="-190495" algn="l" defTabSz="914377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49322" indent="-341367" algn="l" defTabSz="914377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Font typeface="System Font Regular"/>
        <a:buChar char="—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5799" indent="-219451" algn="l" defTabSz="914377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Font typeface="System Font Regular"/>
        <a:buChar char="»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C35EA4"/>
          </p15:clr>
        </p15:guide>
        <p15:guide id="2" orient="horz" pos="1620">
          <p15:clr>
            <a:srgbClr val="C35EA4"/>
          </p15:clr>
        </p15:guide>
        <p15:guide id="3" pos="144">
          <p15:clr>
            <a:srgbClr val="C35EA4"/>
          </p15:clr>
        </p15:guide>
        <p15:guide id="4" pos="288">
          <p15:clr>
            <a:srgbClr val="C35EA4"/>
          </p15:clr>
        </p15:guide>
        <p15:guide id="5" orient="horz" pos="576">
          <p15:clr>
            <a:srgbClr val="C35EA4"/>
          </p15:clr>
        </p15:guide>
        <p15:guide id="6" orient="horz" pos="2964">
          <p15:clr>
            <a:srgbClr val="C35EA4"/>
          </p15:clr>
        </p15:guide>
        <p15:guide id="7" pos="5568">
          <p15:clr>
            <a:srgbClr val="C35EA4"/>
          </p15:clr>
        </p15:guide>
        <p15:guide id="8" orient="horz" pos="902">
          <p15:clr>
            <a:srgbClr val="C35EA4"/>
          </p15:clr>
        </p15:guide>
        <p15:guide id="9" orient="horz" pos="780">
          <p15:clr>
            <a:srgbClr val="C35EA4"/>
          </p15:clr>
        </p15:guide>
        <p15:guide id="10" orient="horz" pos="150">
          <p15:clr>
            <a:srgbClr val="C35EA4"/>
          </p15:clr>
        </p15:guide>
        <p15:guide id="11" orient="horz" pos="3132">
          <p15:clr>
            <a:srgbClr val="C35EA4"/>
          </p15:clr>
        </p15:guide>
        <p15:guide id="12" orient="horz" pos="104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244D9C-FBF7-4F9E-B9F9-AF311A133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BEF33C-203A-4329-8F48-8F5F6E87B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EC0522-F2D2-4E29-9D29-96F630ECD2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3C4D9-3CEF-4B46-BDE6-C461351BDE9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F67C0-55A9-4AEE-A7E0-ECD4667A1F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E5A90-36D9-4149-904D-498666179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FF705-E3FA-4A1F-9DF2-E52DA383E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16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advancedphotonsource.github.io/GSAS-II-tutorials/install.html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hyperlink" Target="https://advancedphotonsource.github.io/GSAS-II-tutorials/install-g2f-mac.html" TargetMode="External"/><Relationship Id="rId4" Type="http://schemas.openxmlformats.org/officeDocument/2006/relationships/hyperlink" Target="https://advancedphotonsource.github.io/GSAS-II-tutorials/install-g2f-win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s://advancedphotonsource.github.io/GSAS-II-tutorials/RegisterBilbao/RegisterBilbao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hyperlink" Target="https://cryst.ehu.es/cgi-bin/cryst/programs/User_Login.pl" TargetMode="External"/><Relationship Id="rId7" Type="http://schemas.openxmlformats.org/officeDocument/2006/relationships/image" Target="../media/image68.jpeg"/><Relationship Id="rId2" Type="http://schemas.openxmlformats.org/officeDocument/2006/relationships/hyperlink" Target="https://cryst.ehu.es/cgi-bin/cryst/programs/UserRegister.p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jpeg"/><Relationship Id="rId7" Type="http://schemas.openxmlformats.org/officeDocument/2006/relationships/image" Target="../media/image103.jp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2.jp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0" Type="http://schemas.openxmlformats.org/officeDocument/2006/relationships/image" Target="../media/image106.png"/><Relationship Id="rId4" Type="http://schemas.openxmlformats.org/officeDocument/2006/relationships/image" Target="../media/image100.jpeg"/><Relationship Id="rId9" Type="http://schemas.openxmlformats.org/officeDocument/2006/relationships/image" Target="../media/image10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3EA91-A23E-4838-A6DF-008201AE7E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GSAS-II and New Features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0610B8-00B6-47F9-A050-66D5FE50BB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" r="1581"/>
          <a:stretch/>
        </p:blipFill>
        <p:spPr>
          <a:xfrm>
            <a:off x="6964334" y="1231176"/>
            <a:ext cx="5215467" cy="2743200"/>
          </a:xfr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0BA6004F-9526-4B81-BCB2-86262FEC26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July 24, 2026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10B7D0-D490-41CB-A06E-668F6FF295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Keith </a:t>
            </a:r>
            <a:r>
              <a:rPr lang="en-US" dirty="0" err="1"/>
              <a:t>TAddei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756403-C84B-422D-9F34-5E2DE33D99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11-ID-D Lead Instrument Scientist</a:t>
            </a:r>
          </a:p>
          <a:p>
            <a:r>
              <a:rPr lang="en-US" dirty="0"/>
              <a:t>Advanced Photon Source</a:t>
            </a:r>
          </a:p>
          <a:p>
            <a:r>
              <a:rPr lang="en-US" dirty="0"/>
              <a:t>Argonne National Lab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88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F08FC-51D7-46CE-9174-C1C458EDF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Window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330CA4-13AF-4CCE-89F7-73B8FFD1D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220" y="1691640"/>
            <a:ext cx="5920006" cy="433578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C27C4B1-2800-4A7F-ACE6-CFB540F51888}"/>
              </a:ext>
            </a:extLst>
          </p:cNvPr>
          <p:cNvGrpSpPr/>
          <p:nvPr/>
        </p:nvGrpSpPr>
        <p:grpSpPr>
          <a:xfrm>
            <a:off x="1280160" y="1767840"/>
            <a:ext cx="3787140" cy="369332"/>
            <a:chOff x="1280160" y="1767840"/>
            <a:chExt cx="3787140" cy="36933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FCD58DD-E767-43DB-9327-D9016C5CEFF3}"/>
                </a:ext>
              </a:extLst>
            </p:cNvPr>
            <p:cNvSpPr/>
            <p:nvPr/>
          </p:nvSpPr>
          <p:spPr>
            <a:xfrm>
              <a:off x="3596640" y="1767840"/>
              <a:ext cx="1470660" cy="259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7F25EA3-907A-4C1E-86BC-A3C1AC38AAA1}"/>
                </a:ext>
              </a:extLst>
            </p:cNvPr>
            <p:cNvSpPr txBox="1"/>
            <p:nvPr/>
          </p:nvSpPr>
          <p:spPr>
            <a:xfrm>
              <a:off x="1280160" y="1767840"/>
              <a:ext cx="169164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Main menu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7DCC8A9-E54C-4A83-A183-3483A68E3659}"/>
                </a:ext>
              </a:extLst>
            </p:cNvPr>
            <p:cNvCxnSpPr>
              <a:cxnSpLocks/>
              <a:stCxn id="8" idx="3"/>
              <a:endCxn id="7" idx="2"/>
            </p:cNvCxnSpPr>
            <p:nvPr/>
          </p:nvCxnSpPr>
          <p:spPr>
            <a:xfrm flipV="1">
              <a:off x="2971800" y="1897380"/>
              <a:ext cx="624840" cy="55126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D340810-6CB9-4DA6-8ADD-145DF20EB30B}"/>
              </a:ext>
            </a:extLst>
          </p:cNvPr>
          <p:cNvGrpSpPr/>
          <p:nvPr/>
        </p:nvGrpSpPr>
        <p:grpSpPr>
          <a:xfrm>
            <a:off x="4696460" y="570225"/>
            <a:ext cx="2232660" cy="1510675"/>
            <a:chOff x="822960" y="1490614"/>
            <a:chExt cx="2232660" cy="151067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7FC9E55-57A9-45B2-BBCD-3B987CA48BF9}"/>
                </a:ext>
              </a:extLst>
            </p:cNvPr>
            <p:cNvSpPr/>
            <p:nvPr/>
          </p:nvSpPr>
          <p:spPr>
            <a:xfrm>
              <a:off x="1150620" y="2681249"/>
              <a:ext cx="624840" cy="3200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9079000-190C-4B21-AB50-4C290C06ECD6}"/>
                </a:ext>
              </a:extLst>
            </p:cNvPr>
            <p:cNvSpPr txBox="1"/>
            <p:nvPr/>
          </p:nvSpPr>
          <p:spPr>
            <a:xfrm>
              <a:off x="822960" y="1490614"/>
              <a:ext cx="223266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Submenu – this is context dependent!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6483F4C-8DE0-4093-AA25-C822A5D0E258}"/>
                </a:ext>
              </a:extLst>
            </p:cNvPr>
            <p:cNvCxnSpPr>
              <a:cxnSpLocks/>
              <a:stCxn id="15" idx="2"/>
              <a:endCxn id="14" idx="0"/>
            </p:cNvCxnSpPr>
            <p:nvPr/>
          </p:nvCxnSpPr>
          <p:spPr>
            <a:xfrm flipH="1">
              <a:off x="1463040" y="2136945"/>
              <a:ext cx="476250" cy="544304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92919E-CCC3-4C12-9379-F260B74C97CC}"/>
              </a:ext>
            </a:extLst>
          </p:cNvPr>
          <p:cNvGrpSpPr/>
          <p:nvPr/>
        </p:nvGrpSpPr>
        <p:grpSpPr>
          <a:xfrm>
            <a:off x="5666740" y="461218"/>
            <a:ext cx="4476651" cy="1619682"/>
            <a:chOff x="-798731" y="1490614"/>
            <a:chExt cx="4476651" cy="161968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83503B-83BA-4A43-A201-3EFB5FEEDBA0}"/>
                </a:ext>
              </a:extLst>
            </p:cNvPr>
            <p:cNvSpPr/>
            <p:nvPr/>
          </p:nvSpPr>
          <p:spPr>
            <a:xfrm>
              <a:off x="-798731" y="2790256"/>
              <a:ext cx="297180" cy="3200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0AB8FBC-7B1E-4AAC-A260-D9C99C12830F}"/>
                </a:ext>
              </a:extLst>
            </p:cNvPr>
            <p:cNvSpPr txBox="1"/>
            <p:nvPr/>
          </p:nvSpPr>
          <p:spPr>
            <a:xfrm>
              <a:off x="822960" y="1490614"/>
              <a:ext cx="2854960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Help – get to tutorials, update, and add submodules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205C5B8-A8E7-433A-BB42-E8F831DDE7F4}"/>
                </a:ext>
              </a:extLst>
            </p:cNvPr>
            <p:cNvCxnSpPr>
              <a:cxnSpLocks/>
              <a:stCxn id="27" idx="2"/>
              <a:endCxn id="26" idx="6"/>
            </p:cNvCxnSpPr>
            <p:nvPr/>
          </p:nvCxnSpPr>
          <p:spPr>
            <a:xfrm flipH="1">
              <a:off x="-501551" y="2413944"/>
              <a:ext cx="2751991" cy="536332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05CE9E0-AE78-44A0-8E46-7AD3E0333CBA}"/>
              </a:ext>
            </a:extLst>
          </p:cNvPr>
          <p:cNvGrpSpPr/>
          <p:nvPr/>
        </p:nvGrpSpPr>
        <p:grpSpPr>
          <a:xfrm>
            <a:off x="1031240" y="1952506"/>
            <a:ext cx="4378960" cy="2192774"/>
            <a:chOff x="1402080" y="32028"/>
            <a:chExt cx="4378960" cy="2192774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5D0763D-F9C0-4488-8BFB-5AF2A62DA836}"/>
                </a:ext>
              </a:extLst>
            </p:cNvPr>
            <p:cNvSpPr/>
            <p:nvPr/>
          </p:nvSpPr>
          <p:spPr>
            <a:xfrm>
              <a:off x="3596640" y="32028"/>
              <a:ext cx="2184400" cy="219277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C7D6636-5D94-4C3E-9EDE-4CB43006168E}"/>
                </a:ext>
              </a:extLst>
            </p:cNvPr>
            <p:cNvSpPr txBox="1"/>
            <p:nvPr/>
          </p:nvSpPr>
          <p:spPr>
            <a:xfrm>
              <a:off x="1402080" y="1028700"/>
              <a:ext cx="169164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Data tree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804C7314-B5AE-434C-A025-CE044EBF7599}"/>
                </a:ext>
              </a:extLst>
            </p:cNvPr>
            <p:cNvCxnSpPr>
              <a:cxnSpLocks/>
              <a:stCxn id="37" idx="3"/>
              <a:endCxn id="36" idx="2"/>
            </p:cNvCxnSpPr>
            <p:nvPr/>
          </p:nvCxnSpPr>
          <p:spPr>
            <a:xfrm flipV="1">
              <a:off x="3093720" y="1128415"/>
              <a:ext cx="502920" cy="84951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6A7674D5-F00A-421D-AD81-C297CD4CB7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4"/>
          <a:stretch/>
        </p:blipFill>
        <p:spPr>
          <a:xfrm>
            <a:off x="7007860" y="1826618"/>
            <a:ext cx="2968526" cy="429685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0657A589-FB74-4671-9EF9-4328C10713D1}"/>
              </a:ext>
            </a:extLst>
          </p:cNvPr>
          <p:cNvGrpSpPr/>
          <p:nvPr/>
        </p:nvGrpSpPr>
        <p:grpSpPr>
          <a:xfrm>
            <a:off x="7199248" y="1528048"/>
            <a:ext cx="4962458" cy="646331"/>
            <a:chOff x="3559819" y="1469717"/>
            <a:chExt cx="4301759" cy="646331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8642413-50C7-4EC6-9343-47B63D4EE2D2}"/>
                </a:ext>
              </a:extLst>
            </p:cNvPr>
            <p:cNvSpPr/>
            <p:nvPr/>
          </p:nvSpPr>
          <p:spPr>
            <a:xfrm>
              <a:off x="3559819" y="1730827"/>
              <a:ext cx="1470660" cy="259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47DB212-A21D-4425-BD6F-76BBCFB95AA8}"/>
                </a:ext>
              </a:extLst>
            </p:cNvPr>
            <p:cNvSpPr txBox="1"/>
            <p:nvPr/>
          </p:nvSpPr>
          <p:spPr>
            <a:xfrm>
              <a:off x="6169938" y="1469717"/>
              <a:ext cx="169164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Top of tree: Project controls</a:t>
              </a: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05842824-5D01-412B-B234-95A2064752B7}"/>
                </a:ext>
              </a:extLst>
            </p:cNvPr>
            <p:cNvCxnSpPr>
              <a:cxnSpLocks/>
              <a:stCxn id="50" idx="1"/>
              <a:endCxn id="49" idx="6"/>
            </p:cNvCxnSpPr>
            <p:nvPr/>
          </p:nvCxnSpPr>
          <p:spPr>
            <a:xfrm flipH="1">
              <a:off x="5030479" y="1792883"/>
              <a:ext cx="1139459" cy="67484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12CCA68-B068-4D09-A3B2-396D1F35FD89}"/>
              </a:ext>
            </a:extLst>
          </p:cNvPr>
          <p:cNvGrpSpPr/>
          <p:nvPr/>
        </p:nvGrpSpPr>
        <p:grpSpPr>
          <a:xfrm>
            <a:off x="7288431" y="2977245"/>
            <a:ext cx="4735930" cy="646331"/>
            <a:chOff x="3559818" y="1469717"/>
            <a:chExt cx="4301760" cy="646331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D829924-21E5-4D3F-B8FB-401FF070DC11}"/>
                </a:ext>
              </a:extLst>
            </p:cNvPr>
            <p:cNvSpPr/>
            <p:nvPr/>
          </p:nvSpPr>
          <p:spPr>
            <a:xfrm>
              <a:off x="3559818" y="1730827"/>
              <a:ext cx="2050450" cy="259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13149FF-47FA-44A3-942B-1905349561F1}"/>
                </a:ext>
              </a:extLst>
            </p:cNvPr>
            <p:cNvSpPr txBox="1"/>
            <p:nvPr/>
          </p:nvSpPr>
          <p:spPr>
            <a:xfrm>
              <a:off x="6169938" y="1469717"/>
              <a:ext cx="169164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Histogram (or IMG)</a:t>
              </a: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425B7EBA-76CE-424F-89AF-61EF6E8E8901}"/>
                </a:ext>
              </a:extLst>
            </p:cNvPr>
            <p:cNvCxnSpPr>
              <a:cxnSpLocks/>
              <a:stCxn id="60" idx="1"/>
              <a:endCxn id="59" idx="6"/>
            </p:cNvCxnSpPr>
            <p:nvPr/>
          </p:nvCxnSpPr>
          <p:spPr>
            <a:xfrm flipH="1">
              <a:off x="5610268" y="1792883"/>
              <a:ext cx="559669" cy="67484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9E91FCA-09EA-4928-9767-FA53D0D9750E}"/>
              </a:ext>
            </a:extLst>
          </p:cNvPr>
          <p:cNvGrpSpPr/>
          <p:nvPr/>
        </p:nvGrpSpPr>
        <p:grpSpPr>
          <a:xfrm>
            <a:off x="7217261" y="5087164"/>
            <a:ext cx="4735930" cy="520190"/>
            <a:chOff x="3559818" y="1469717"/>
            <a:chExt cx="4301760" cy="520190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F803444-90B6-43C3-8965-0985C06D3E73}"/>
                </a:ext>
              </a:extLst>
            </p:cNvPr>
            <p:cNvSpPr/>
            <p:nvPr/>
          </p:nvSpPr>
          <p:spPr>
            <a:xfrm>
              <a:off x="3559818" y="1730827"/>
              <a:ext cx="2050450" cy="259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EE587EB-CF83-48CD-A275-537FAB007AE4}"/>
                </a:ext>
              </a:extLst>
            </p:cNvPr>
            <p:cNvSpPr txBox="1"/>
            <p:nvPr/>
          </p:nvSpPr>
          <p:spPr>
            <a:xfrm>
              <a:off x="6169938" y="1469717"/>
              <a:ext cx="169164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Phases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08EAE1E1-B357-4538-AC60-1D73CD488B90}"/>
                </a:ext>
              </a:extLst>
            </p:cNvPr>
            <p:cNvCxnSpPr>
              <a:cxnSpLocks/>
              <a:stCxn id="65" idx="1"/>
              <a:endCxn id="64" idx="6"/>
            </p:cNvCxnSpPr>
            <p:nvPr/>
          </p:nvCxnSpPr>
          <p:spPr>
            <a:xfrm flipH="1">
              <a:off x="5610268" y="1654383"/>
              <a:ext cx="559669" cy="205984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939E2815-C87D-410D-9914-510B6594C87E}"/>
              </a:ext>
            </a:extLst>
          </p:cNvPr>
          <p:cNvSpPr txBox="1"/>
          <p:nvPr/>
        </p:nvSpPr>
        <p:spPr>
          <a:xfrm>
            <a:off x="1074066" y="4455111"/>
            <a:ext cx="3286548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Can have more than one histogram, more than one phase, and assign each phase to histograms at will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6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AE81F-8E1C-48C2-BCE4-02265CE74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0200"/>
            <a:ext cx="6880860" cy="995363"/>
          </a:xfrm>
        </p:spPr>
        <p:txBody>
          <a:bodyPr/>
          <a:lstStyle/>
          <a:p>
            <a:r>
              <a:rPr lang="en-US" dirty="0"/>
              <a:t>Data Window: Data Window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E1CECD-DB28-4CA3-9926-C0E81E37F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988820"/>
            <a:ext cx="4910796" cy="359664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B09D172-4C56-4F5C-981C-6C3E8B351DA0}"/>
              </a:ext>
            </a:extLst>
          </p:cNvPr>
          <p:cNvGrpSpPr/>
          <p:nvPr/>
        </p:nvGrpSpPr>
        <p:grpSpPr>
          <a:xfrm>
            <a:off x="845820" y="827881"/>
            <a:ext cx="10924956" cy="3943439"/>
            <a:chOff x="845820" y="827881"/>
            <a:chExt cx="10924956" cy="394343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340989-D165-4587-A51A-8C4D6D2F9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6465" y="827881"/>
              <a:ext cx="5384311" cy="39434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5CC89B7-CA2E-4EBA-9625-1E27FCB9C2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820" y="1622901"/>
              <a:ext cx="7528560" cy="87645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6536BE-FE1F-47A6-829B-BBE6A011BF09}"/>
              </a:ext>
            </a:extLst>
          </p:cNvPr>
          <p:cNvGrpSpPr/>
          <p:nvPr/>
        </p:nvGrpSpPr>
        <p:grpSpPr>
          <a:xfrm>
            <a:off x="998220" y="2550683"/>
            <a:ext cx="10544864" cy="3615916"/>
            <a:chOff x="998220" y="2550683"/>
            <a:chExt cx="10544864" cy="361591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FC7B274-ACC5-44BA-9721-31A81ED62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07213" y="2550683"/>
              <a:ext cx="5535871" cy="361591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3FDE48A-658B-479D-8994-43927A55E208}"/>
                </a:ext>
              </a:extLst>
            </p:cNvPr>
            <p:cNvCxnSpPr>
              <a:cxnSpLocks/>
            </p:cNvCxnSpPr>
            <p:nvPr/>
          </p:nvCxnSpPr>
          <p:spPr>
            <a:xfrm>
              <a:off x="998220" y="2651761"/>
              <a:ext cx="6134100" cy="70865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839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AE81F-8E1C-48C2-BCE4-02265CE74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0200"/>
            <a:ext cx="6880860" cy="995363"/>
          </a:xfrm>
        </p:spPr>
        <p:txBody>
          <a:bodyPr/>
          <a:lstStyle/>
          <a:p>
            <a:r>
              <a:rPr lang="en-US" dirty="0"/>
              <a:t>Climbing the tree:</a:t>
            </a:r>
            <a:br>
              <a:rPr lang="en-US" dirty="0"/>
            </a:br>
            <a:r>
              <a:rPr lang="en-US" dirty="0"/>
              <a:t>Histogram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CCD6E7-44CB-4519-BC12-32926514C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1710813"/>
            <a:ext cx="5269547" cy="43357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A05D18A-7F13-4891-87EE-3245FE3A182F}"/>
              </a:ext>
            </a:extLst>
          </p:cNvPr>
          <p:cNvSpPr/>
          <p:nvPr/>
        </p:nvSpPr>
        <p:spPr>
          <a:xfrm>
            <a:off x="870560" y="3108960"/>
            <a:ext cx="950619" cy="32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4DD956-7A5C-4F18-A777-975C617683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0064" y="1604347"/>
            <a:ext cx="5269546" cy="45487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1B0B96F-2B54-4959-85DA-4B5FA59DB1DD}"/>
              </a:ext>
            </a:extLst>
          </p:cNvPr>
          <p:cNvSpPr/>
          <p:nvPr/>
        </p:nvSpPr>
        <p:spPr>
          <a:xfrm>
            <a:off x="1952601" y="1828799"/>
            <a:ext cx="661060" cy="202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0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E8F224-17C0-4210-83E0-0EBED6EDA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30852"/>
            <a:ext cx="6082682" cy="41364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9AE81F-8E1C-48C2-BCE4-02265CE74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0200"/>
            <a:ext cx="6880860" cy="995363"/>
          </a:xfrm>
        </p:spPr>
        <p:txBody>
          <a:bodyPr/>
          <a:lstStyle/>
          <a:p>
            <a:r>
              <a:rPr lang="en-US" dirty="0"/>
              <a:t>Climbing the tree:</a:t>
            </a:r>
            <a:br>
              <a:rPr lang="en-US" dirty="0"/>
            </a:br>
            <a:r>
              <a:rPr lang="en-US" dirty="0"/>
              <a:t>Histogram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A05D18A-7F13-4891-87EE-3245FE3A182F}"/>
              </a:ext>
            </a:extLst>
          </p:cNvPr>
          <p:cNvSpPr/>
          <p:nvPr/>
        </p:nvSpPr>
        <p:spPr>
          <a:xfrm>
            <a:off x="742923" y="3241388"/>
            <a:ext cx="950619" cy="32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249E1A7-B5F5-4A1A-87D5-4E63836B1839}"/>
              </a:ext>
            </a:extLst>
          </p:cNvPr>
          <p:cNvGrpSpPr/>
          <p:nvPr/>
        </p:nvGrpSpPr>
        <p:grpSpPr>
          <a:xfrm>
            <a:off x="6096000" y="259080"/>
            <a:ext cx="5748302" cy="3909060"/>
            <a:chOff x="6096000" y="259080"/>
            <a:chExt cx="5748302" cy="390906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5A7E6C-1477-4ED5-B2A9-EA8939D7D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259080"/>
              <a:ext cx="5748302" cy="39090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1B0B96F-2B54-4959-85DA-4B5FA59DB1DD}"/>
                </a:ext>
              </a:extLst>
            </p:cNvPr>
            <p:cNvSpPr/>
            <p:nvPr/>
          </p:nvSpPr>
          <p:spPr>
            <a:xfrm>
              <a:off x="6174081" y="1396683"/>
              <a:ext cx="661060" cy="20205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91EFE78-FEFC-4F43-93EF-C09864A9BF3E}"/>
              </a:ext>
            </a:extLst>
          </p:cNvPr>
          <p:cNvGrpSpPr/>
          <p:nvPr/>
        </p:nvGrpSpPr>
        <p:grpSpPr>
          <a:xfrm>
            <a:off x="6408421" y="2982025"/>
            <a:ext cx="5531570" cy="3761675"/>
            <a:chOff x="6408421" y="2982025"/>
            <a:chExt cx="5531570" cy="37616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9277C5-AFE6-4788-A27D-B46E4718F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08421" y="2982025"/>
              <a:ext cx="5531570" cy="37616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98CAE6F-B632-43F8-A27E-120BF059E559}"/>
                </a:ext>
              </a:extLst>
            </p:cNvPr>
            <p:cNvSpPr/>
            <p:nvPr/>
          </p:nvSpPr>
          <p:spPr>
            <a:xfrm>
              <a:off x="6608421" y="4321681"/>
              <a:ext cx="661060" cy="20205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924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1AB9-9B05-4376-A204-2E8F0B068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Climbing the tree:</a:t>
            </a:r>
            <a:br>
              <a:rPr lang="en-US" dirty="0"/>
            </a:br>
            <a:r>
              <a:rPr lang="en-US" dirty="0"/>
              <a:t>Phase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C60049-F3E5-4E55-A698-CCCFC19CE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59" y="1573374"/>
            <a:ext cx="8144181" cy="48426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1659C9A-2503-45BD-A49F-131FD1794496}"/>
              </a:ext>
            </a:extLst>
          </p:cNvPr>
          <p:cNvSpPr/>
          <p:nvPr/>
        </p:nvSpPr>
        <p:spPr>
          <a:xfrm>
            <a:off x="2310740" y="3855720"/>
            <a:ext cx="950619" cy="4495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13AAF1F-6F26-4893-A72A-6BCE25D370DB}"/>
              </a:ext>
            </a:extLst>
          </p:cNvPr>
          <p:cNvGrpSpPr/>
          <p:nvPr/>
        </p:nvGrpSpPr>
        <p:grpSpPr>
          <a:xfrm>
            <a:off x="5006340" y="461218"/>
            <a:ext cx="5250180" cy="1931462"/>
            <a:chOff x="-1459131" y="1490614"/>
            <a:chExt cx="5250180" cy="193146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AA813B1-36F0-453F-A1BB-D47C1E28D727}"/>
                </a:ext>
              </a:extLst>
            </p:cNvPr>
            <p:cNvSpPr/>
            <p:nvPr/>
          </p:nvSpPr>
          <p:spPr>
            <a:xfrm>
              <a:off x="-1459131" y="3049336"/>
              <a:ext cx="5250180" cy="372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5CD4D9F-72E3-4535-8380-5DBA6B236AD1}"/>
                </a:ext>
              </a:extLst>
            </p:cNvPr>
            <p:cNvSpPr txBox="1"/>
            <p:nvPr/>
          </p:nvSpPr>
          <p:spPr>
            <a:xfrm>
              <a:off x="822960" y="1490614"/>
              <a:ext cx="285496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Data Tabs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ABDEFD9-AB5D-487E-ABE4-E66565D427CC}"/>
                </a:ext>
              </a:extLst>
            </p:cNvPr>
            <p:cNvCxnSpPr>
              <a:cxnSpLocks/>
              <a:stCxn id="10" idx="2"/>
              <a:endCxn id="9" idx="0"/>
            </p:cNvCxnSpPr>
            <p:nvPr/>
          </p:nvCxnSpPr>
          <p:spPr>
            <a:xfrm flipH="1">
              <a:off x="1165959" y="1859946"/>
              <a:ext cx="1084481" cy="1189390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74494D3-40E5-4349-B2E9-6D12BEA14808}"/>
              </a:ext>
            </a:extLst>
          </p:cNvPr>
          <p:cNvGrpSpPr/>
          <p:nvPr/>
        </p:nvGrpSpPr>
        <p:grpSpPr>
          <a:xfrm>
            <a:off x="3718560" y="956231"/>
            <a:ext cx="3049171" cy="1071299"/>
            <a:chOff x="-415191" y="2350777"/>
            <a:chExt cx="3049171" cy="107129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46771FD-6A05-4970-97F5-CC1CBD791083}"/>
                </a:ext>
              </a:extLst>
            </p:cNvPr>
            <p:cNvSpPr/>
            <p:nvPr/>
          </p:nvSpPr>
          <p:spPr>
            <a:xfrm>
              <a:off x="-415191" y="3049336"/>
              <a:ext cx="1084481" cy="372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266ADD1-7E5A-4AB3-89BC-962E795C7819}"/>
                </a:ext>
              </a:extLst>
            </p:cNvPr>
            <p:cNvSpPr txBox="1"/>
            <p:nvPr/>
          </p:nvSpPr>
          <p:spPr>
            <a:xfrm>
              <a:off x="-220980" y="2350777"/>
              <a:ext cx="285496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New options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0BD440B-A04C-402F-8041-84E9B0E9DFF4}"/>
                </a:ext>
              </a:extLst>
            </p:cNvPr>
            <p:cNvCxnSpPr>
              <a:cxnSpLocks/>
              <a:stCxn id="20" idx="2"/>
              <a:endCxn id="19" idx="0"/>
            </p:cNvCxnSpPr>
            <p:nvPr/>
          </p:nvCxnSpPr>
          <p:spPr>
            <a:xfrm flipH="1">
              <a:off x="127050" y="2720109"/>
              <a:ext cx="1079450" cy="329227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B41031-AAD6-4B54-8731-17B7B8996A24}"/>
              </a:ext>
            </a:extLst>
          </p:cNvPr>
          <p:cNvGrpSpPr/>
          <p:nvPr/>
        </p:nvGrpSpPr>
        <p:grpSpPr>
          <a:xfrm>
            <a:off x="8801100" y="2699303"/>
            <a:ext cx="3185440" cy="2585323"/>
            <a:chOff x="-695960" y="954091"/>
            <a:chExt cx="3185440" cy="258532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385DBF-07A5-4A86-83B0-E6EB51FAD5A0}"/>
                </a:ext>
              </a:extLst>
            </p:cNvPr>
            <p:cNvSpPr txBox="1"/>
            <p:nvPr/>
          </p:nvSpPr>
          <p:spPr>
            <a:xfrm>
              <a:off x="957861" y="954091"/>
              <a:ext cx="1531619" cy="25853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Unit cell, scattering factors, advanced charge flipping, MC, Simulated Annealing controls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BA5F47E-DE60-454C-A37A-13D69B04D4FF}"/>
                </a:ext>
              </a:extLst>
            </p:cNvPr>
            <p:cNvCxnSpPr>
              <a:cxnSpLocks/>
              <a:stCxn id="15" idx="1"/>
            </p:cNvCxnSpPr>
            <p:nvPr/>
          </p:nvCxnSpPr>
          <p:spPr>
            <a:xfrm flipH="1" flipV="1">
              <a:off x="-695960" y="1917422"/>
              <a:ext cx="1653821" cy="329331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676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1AB9-9B05-4376-A204-2E8F0B068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Climbing the tree:</a:t>
            </a:r>
            <a:br>
              <a:rPr lang="en-US" dirty="0"/>
            </a:br>
            <a:r>
              <a:rPr lang="en-US" dirty="0"/>
              <a:t>Phase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C60049-F3E5-4E55-A698-CCCFC19CE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560" y="1573374"/>
            <a:ext cx="8144179" cy="48426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AA813B1-36F0-453F-A1BB-D47C1E28D727}"/>
              </a:ext>
            </a:extLst>
          </p:cNvPr>
          <p:cNvSpPr/>
          <p:nvPr/>
        </p:nvSpPr>
        <p:spPr>
          <a:xfrm>
            <a:off x="5340250" y="2019940"/>
            <a:ext cx="641449" cy="372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74494D3-40E5-4349-B2E9-6D12BEA14808}"/>
              </a:ext>
            </a:extLst>
          </p:cNvPr>
          <p:cNvGrpSpPr/>
          <p:nvPr/>
        </p:nvGrpSpPr>
        <p:grpSpPr>
          <a:xfrm>
            <a:off x="3718560" y="956231"/>
            <a:ext cx="3049171" cy="1071299"/>
            <a:chOff x="-415191" y="2350777"/>
            <a:chExt cx="3049171" cy="107129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46771FD-6A05-4970-97F5-CC1CBD791083}"/>
                </a:ext>
              </a:extLst>
            </p:cNvPr>
            <p:cNvSpPr/>
            <p:nvPr/>
          </p:nvSpPr>
          <p:spPr>
            <a:xfrm>
              <a:off x="-415191" y="3049336"/>
              <a:ext cx="1084481" cy="372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266ADD1-7E5A-4AB3-89BC-962E795C7819}"/>
                </a:ext>
              </a:extLst>
            </p:cNvPr>
            <p:cNvSpPr txBox="1"/>
            <p:nvPr/>
          </p:nvSpPr>
          <p:spPr>
            <a:xfrm>
              <a:off x="-220980" y="2350777"/>
              <a:ext cx="285496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New options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0BD440B-A04C-402F-8041-84E9B0E9DFF4}"/>
                </a:ext>
              </a:extLst>
            </p:cNvPr>
            <p:cNvCxnSpPr>
              <a:cxnSpLocks/>
              <a:stCxn id="20" idx="2"/>
              <a:endCxn id="19" idx="0"/>
            </p:cNvCxnSpPr>
            <p:nvPr/>
          </p:nvCxnSpPr>
          <p:spPr>
            <a:xfrm flipH="1">
              <a:off x="127050" y="2720109"/>
              <a:ext cx="1079450" cy="329227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B41031-AAD6-4B54-8731-17B7B8996A24}"/>
              </a:ext>
            </a:extLst>
          </p:cNvPr>
          <p:cNvGrpSpPr/>
          <p:nvPr/>
        </p:nvGrpSpPr>
        <p:grpSpPr>
          <a:xfrm>
            <a:off x="7212231" y="3606083"/>
            <a:ext cx="2990950" cy="2308324"/>
            <a:chOff x="-2284829" y="1860871"/>
            <a:chExt cx="2990950" cy="230832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385DBF-07A5-4A86-83B0-E6EB51FAD5A0}"/>
                </a:ext>
              </a:extLst>
            </p:cNvPr>
            <p:cNvSpPr txBox="1"/>
            <p:nvPr/>
          </p:nvSpPr>
          <p:spPr>
            <a:xfrm>
              <a:off x="-1176019" y="1860871"/>
              <a:ext cx="1882140" cy="230832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Associated histograms, plotting window controls, phase fraction, microstructure, preferred orientation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BA5F47E-DE60-454C-A37A-13D69B04D4FF}"/>
                </a:ext>
              </a:extLst>
            </p:cNvPr>
            <p:cNvCxnSpPr>
              <a:cxnSpLocks/>
              <a:stCxn id="15" idx="1"/>
            </p:cNvCxnSpPr>
            <p:nvPr/>
          </p:nvCxnSpPr>
          <p:spPr>
            <a:xfrm flipH="1" flipV="1">
              <a:off x="-2284829" y="2824207"/>
              <a:ext cx="1108810" cy="190826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752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1AB9-9B05-4376-A204-2E8F0B068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Climbing the tree:</a:t>
            </a:r>
            <a:br>
              <a:rPr lang="en-US" dirty="0"/>
            </a:br>
            <a:r>
              <a:rPr lang="en-US" dirty="0"/>
              <a:t>Phase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C60049-F3E5-4E55-A698-CCCFC19CE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560" y="1886359"/>
            <a:ext cx="8144179" cy="42166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AA813B1-36F0-453F-A1BB-D47C1E28D727}"/>
              </a:ext>
            </a:extLst>
          </p:cNvPr>
          <p:cNvSpPr/>
          <p:nvPr/>
        </p:nvSpPr>
        <p:spPr>
          <a:xfrm>
            <a:off x="5151071" y="2203082"/>
            <a:ext cx="641449" cy="372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74494D3-40E5-4349-B2E9-6D12BEA14808}"/>
              </a:ext>
            </a:extLst>
          </p:cNvPr>
          <p:cNvGrpSpPr/>
          <p:nvPr/>
        </p:nvGrpSpPr>
        <p:grpSpPr>
          <a:xfrm>
            <a:off x="3718560" y="956231"/>
            <a:ext cx="3049171" cy="1311128"/>
            <a:chOff x="-415191" y="2350777"/>
            <a:chExt cx="3049171" cy="131112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46771FD-6A05-4970-97F5-CC1CBD791083}"/>
                </a:ext>
              </a:extLst>
            </p:cNvPr>
            <p:cNvSpPr/>
            <p:nvPr/>
          </p:nvSpPr>
          <p:spPr>
            <a:xfrm>
              <a:off x="-415191" y="3289165"/>
              <a:ext cx="1084481" cy="372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266ADD1-7E5A-4AB3-89BC-962E795C7819}"/>
                </a:ext>
              </a:extLst>
            </p:cNvPr>
            <p:cNvSpPr txBox="1"/>
            <p:nvPr/>
          </p:nvSpPr>
          <p:spPr>
            <a:xfrm>
              <a:off x="-220980" y="2350777"/>
              <a:ext cx="285496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New options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0BD440B-A04C-402F-8041-84E9B0E9DFF4}"/>
                </a:ext>
              </a:extLst>
            </p:cNvPr>
            <p:cNvCxnSpPr>
              <a:cxnSpLocks/>
              <a:stCxn id="20" idx="2"/>
              <a:endCxn id="19" idx="0"/>
            </p:cNvCxnSpPr>
            <p:nvPr/>
          </p:nvCxnSpPr>
          <p:spPr>
            <a:xfrm flipH="1">
              <a:off x="127050" y="2720109"/>
              <a:ext cx="1079450" cy="569056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B41031-AAD6-4B54-8731-17B7B8996A24}"/>
              </a:ext>
            </a:extLst>
          </p:cNvPr>
          <p:cNvGrpSpPr/>
          <p:nvPr/>
        </p:nvGrpSpPr>
        <p:grpSpPr>
          <a:xfrm>
            <a:off x="5151071" y="3322321"/>
            <a:ext cx="5080717" cy="1863845"/>
            <a:chOff x="-4345989" y="1577109"/>
            <a:chExt cx="5080717" cy="186384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385DBF-07A5-4A86-83B0-E6EB51FAD5A0}"/>
                </a:ext>
              </a:extLst>
            </p:cNvPr>
            <p:cNvSpPr txBox="1"/>
            <p:nvPr/>
          </p:nvSpPr>
          <p:spPr>
            <a:xfrm>
              <a:off x="-4345989" y="2240625"/>
              <a:ext cx="5080717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Most used for Refinement:</a:t>
              </a:r>
            </a:p>
            <a:p>
              <a:r>
                <a:rPr lang="en-US" dirty="0"/>
                <a:t>Atomic parameters, refinement flags iso/</a:t>
              </a:r>
              <a:r>
                <a:rPr lang="en-US" dirty="0" err="1"/>
                <a:t>aniso</a:t>
              </a:r>
              <a:r>
                <a:rPr lang="en-US" dirty="0"/>
                <a:t> ADPs, occupancies, magnetic components, warnings for unphysical values 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BA5F47E-DE60-454C-A37A-13D69B04D4FF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H="1" flipV="1">
              <a:off x="-1972366" y="1577109"/>
              <a:ext cx="166736" cy="663516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E8AECCEB-48C9-492C-9993-F005CDFE1B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8"/>
          <a:stretch/>
        </p:blipFill>
        <p:spPr>
          <a:xfrm>
            <a:off x="448151" y="2669913"/>
            <a:ext cx="4325124" cy="26578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0707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1AB9-9B05-4376-A204-2E8F0B068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Climbing the tree:</a:t>
            </a:r>
            <a:br>
              <a:rPr lang="en-US" dirty="0"/>
            </a:br>
            <a:r>
              <a:rPr lang="en-US" dirty="0"/>
              <a:t>Phase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C60049-F3E5-4E55-A698-CCCFC19CE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560" y="1709446"/>
            <a:ext cx="8144179" cy="45705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AA813B1-36F0-453F-A1BB-D47C1E28D727}"/>
              </a:ext>
            </a:extLst>
          </p:cNvPr>
          <p:cNvSpPr/>
          <p:nvPr/>
        </p:nvSpPr>
        <p:spPr>
          <a:xfrm>
            <a:off x="8315960" y="2136756"/>
            <a:ext cx="641449" cy="372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B41031-AAD6-4B54-8731-17B7B8996A24}"/>
              </a:ext>
            </a:extLst>
          </p:cNvPr>
          <p:cNvGrpSpPr/>
          <p:nvPr/>
        </p:nvGrpSpPr>
        <p:grpSpPr>
          <a:xfrm>
            <a:off x="6934200" y="3759678"/>
            <a:ext cx="3261360" cy="1989354"/>
            <a:chOff x="-1997669" y="1549643"/>
            <a:chExt cx="2974480" cy="198935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385DBF-07A5-4A86-83B0-E6EB51FAD5A0}"/>
                </a:ext>
              </a:extLst>
            </p:cNvPr>
            <p:cNvSpPr txBox="1"/>
            <p:nvPr/>
          </p:nvSpPr>
          <p:spPr>
            <a:xfrm>
              <a:off x="-928469" y="1784671"/>
              <a:ext cx="1905280" cy="17543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Won’t show this week but GSAS-II now links to ISODISTORT and can plot distortion modes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BA5F47E-DE60-454C-A37A-13D69B04D4FF}"/>
                </a:ext>
              </a:extLst>
            </p:cNvPr>
            <p:cNvCxnSpPr>
              <a:cxnSpLocks/>
              <a:stCxn id="15" idx="1"/>
            </p:cNvCxnSpPr>
            <p:nvPr/>
          </p:nvCxnSpPr>
          <p:spPr>
            <a:xfrm flipH="1" flipV="1">
              <a:off x="-1997669" y="1549643"/>
              <a:ext cx="1069200" cy="1112191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609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93DD2-87A0-4E83-B5F5-8677E51A8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Plotting window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525E0D-0C53-4644-9DAC-B2B4568362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1518580"/>
            <a:ext cx="6050317" cy="507951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AD3DBD3-7F40-4EB8-B1EA-A6894BE0D6C1}"/>
              </a:ext>
            </a:extLst>
          </p:cNvPr>
          <p:cNvSpPr/>
          <p:nvPr/>
        </p:nvSpPr>
        <p:spPr>
          <a:xfrm>
            <a:off x="3578860" y="1641456"/>
            <a:ext cx="1742440" cy="372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76402C-18B7-4FA5-BF07-AE0E3246F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299" y="330200"/>
            <a:ext cx="3844803" cy="35808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A979BE-E8E5-4A81-9960-53B8755A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279" y="2783840"/>
            <a:ext cx="3844803" cy="35808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AD951A2-5BA8-4BD3-B82B-F8A5EB277A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4578" y="2014196"/>
            <a:ext cx="4265226" cy="358084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464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93DD2-87A0-4E83-B5F5-8677E51A8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Plotting window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E2F16-85D9-4102-A09F-9DCF90EA4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25" y="1654180"/>
            <a:ext cx="5627675" cy="47064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AD3DBD3-7F40-4EB8-B1EA-A6894BE0D6C1}"/>
              </a:ext>
            </a:extLst>
          </p:cNvPr>
          <p:cNvSpPr/>
          <p:nvPr/>
        </p:nvSpPr>
        <p:spPr>
          <a:xfrm>
            <a:off x="1730893" y="5987901"/>
            <a:ext cx="533400" cy="372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786DAF-3576-4CE1-B4C9-F1E57128EC48}"/>
              </a:ext>
            </a:extLst>
          </p:cNvPr>
          <p:cNvGrpSpPr/>
          <p:nvPr/>
        </p:nvGrpSpPr>
        <p:grpSpPr>
          <a:xfrm>
            <a:off x="6419580" y="263450"/>
            <a:ext cx="5700213" cy="6233160"/>
            <a:chOff x="6419580" y="263450"/>
            <a:chExt cx="5700213" cy="623316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4B72F40-01BD-434B-B133-959E9093C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9580" y="263450"/>
              <a:ext cx="5700213" cy="62331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7F6C650-E020-4FAF-8F3E-208B481EA220}"/>
                </a:ext>
              </a:extLst>
            </p:cNvPr>
            <p:cNvSpPr/>
            <p:nvPr/>
          </p:nvSpPr>
          <p:spPr>
            <a:xfrm>
              <a:off x="9717887" y="5987901"/>
              <a:ext cx="533400" cy="372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06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E77A989-0FA8-424B-979A-74608F332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" y="2841501"/>
            <a:ext cx="10949940" cy="101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5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1AB9-9B05-4376-A204-2E8F0B068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Window: Flash Refinement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EC546D-1CE7-4094-89E4-D7AB1800DCEC}"/>
              </a:ext>
            </a:extLst>
          </p:cNvPr>
          <p:cNvGrpSpPr/>
          <p:nvPr/>
        </p:nvGrpSpPr>
        <p:grpSpPr>
          <a:xfrm>
            <a:off x="441960" y="1706880"/>
            <a:ext cx="4335780" cy="3973592"/>
            <a:chOff x="609600" y="1881970"/>
            <a:chExt cx="4179283" cy="381374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B0E2802-4F88-49D2-8AB1-B88AE888F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881970"/>
              <a:ext cx="4179283" cy="33226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76E6946-AB1F-49EE-A9D2-29EE9B15C7F9}"/>
                </a:ext>
              </a:extLst>
            </p:cNvPr>
            <p:cNvSpPr txBox="1"/>
            <p:nvPr/>
          </p:nvSpPr>
          <p:spPr>
            <a:xfrm>
              <a:off x="1935480" y="5326380"/>
              <a:ext cx="131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Load Data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71B98A7-B9AF-4A41-9284-98E9A56D31F8}"/>
              </a:ext>
            </a:extLst>
          </p:cNvPr>
          <p:cNvGrpSpPr/>
          <p:nvPr/>
        </p:nvGrpSpPr>
        <p:grpSpPr>
          <a:xfrm>
            <a:off x="3803343" y="2230874"/>
            <a:ext cx="4698019" cy="3507129"/>
            <a:chOff x="3803343" y="2230874"/>
            <a:chExt cx="4698019" cy="350712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6D51B79-9844-4B3A-99E7-BCDBB94A5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03343" y="2230874"/>
              <a:ext cx="4698019" cy="308026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4AD5123-F902-44DB-8EEE-EFB89329EC41}"/>
                </a:ext>
              </a:extLst>
            </p:cNvPr>
            <p:cNvSpPr txBox="1"/>
            <p:nvPr/>
          </p:nvSpPr>
          <p:spPr>
            <a:xfrm>
              <a:off x="5560552" y="5368671"/>
              <a:ext cx="1402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Load Phase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1849A69-5CDC-45EC-AB06-6CFBEBFEC17C}"/>
              </a:ext>
            </a:extLst>
          </p:cNvPr>
          <p:cNvGrpSpPr/>
          <p:nvPr/>
        </p:nvGrpSpPr>
        <p:grpSpPr>
          <a:xfrm>
            <a:off x="8001000" y="2436037"/>
            <a:ext cx="3944620" cy="4091763"/>
            <a:chOff x="7901940" y="2436037"/>
            <a:chExt cx="3944620" cy="409176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946511B-7701-4875-8E74-A21FF6A7E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01940" y="2436037"/>
              <a:ext cx="3944620" cy="37288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66657C-BFD6-411A-9BD4-6BABF6ED3D3C}"/>
                </a:ext>
              </a:extLst>
            </p:cNvPr>
            <p:cNvSpPr txBox="1"/>
            <p:nvPr/>
          </p:nvSpPr>
          <p:spPr>
            <a:xfrm>
              <a:off x="9387840" y="6158468"/>
              <a:ext cx="1402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Refine</a:t>
              </a:r>
            </a:p>
          </p:txBody>
        </p:sp>
      </p:grpSp>
      <p:pic>
        <p:nvPicPr>
          <p:cNvPr id="3074" name="Picture 2" descr="Fin - The End&quot; Art Board Print for Sale by FilmInquiry | Redbubble">
            <a:extLst>
              <a:ext uri="{FF2B5EF4-FFF2-40B4-BE49-F238E27FC236}">
                <a16:creationId xmlns:a16="http://schemas.microsoft.com/office/drawing/2014/main" id="{81313BC2-1FB6-4EC6-A4FF-5F8AFA136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" r="1501"/>
          <a:stretch/>
        </p:blipFill>
        <p:spPr bwMode="auto">
          <a:xfrm>
            <a:off x="4191001" y="1313557"/>
            <a:ext cx="3566159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07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37674-CE83-402A-97DC-3CEC97078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GSAS-II Takeaway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76D09F-4472-440C-9DF7-F3D94F2302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99" t="19321" r="22534" b="6444"/>
          <a:stretch/>
        </p:blipFill>
        <p:spPr>
          <a:xfrm>
            <a:off x="5641382" y="432031"/>
            <a:ext cx="6261060" cy="58504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C85E98-5BE5-4456-874F-E2B5521A7456}"/>
              </a:ext>
            </a:extLst>
          </p:cNvPr>
          <p:cNvSpPr txBox="1"/>
          <p:nvPr/>
        </p:nvSpPr>
        <p:spPr>
          <a:xfrm>
            <a:off x="784860" y="2720340"/>
            <a:ext cx="4008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GSAS-II is powerful, fairly user friendly, and can do a lot more than I showed today!</a:t>
            </a:r>
          </a:p>
        </p:txBody>
      </p:sp>
    </p:spTree>
    <p:extLst>
      <p:ext uri="{BB962C8B-B14F-4D97-AF65-F5344CB8AC3E}">
        <p14:creationId xmlns:p14="http://schemas.microsoft.com/office/powerpoint/2010/main" val="146250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770065-FBE2-4958-BD14-8568EF8C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GSAS-II</a:t>
            </a:r>
          </a:p>
        </p:txBody>
      </p:sp>
    </p:spTree>
    <p:extLst>
      <p:ext uri="{BB962C8B-B14F-4D97-AF65-F5344CB8AC3E}">
        <p14:creationId xmlns:p14="http://schemas.microsoft.com/office/powerpoint/2010/main" val="100359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A6AD2F-F587-4925-94DA-28EF02447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GSAS-II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13A337-6E26-4FB2-8469-153AD4E228C2}"/>
              </a:ext>
            </a:extLst>
          </p:cNvPr>
          <p:cNvSpPr txBox="1"/>
          <p:nvPr/>
        </p:nvSpPr>
        <p:spPr>
          <a:xfrm>
            <a:off x="5090160" y="93223"/>
            <a:ext cx="7635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https://advancedphotonsource.github.io/GSAS-II-tutorials/install.html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7C785B-1CF5-4941-A090-578C7E55F1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7" t="9667" r="2026"/>
          <a:stretch/>
        </p:blipFill>
        <p:spPr>
          <a:xfrm>
            <a:off x="526425" y="2095872"/>
            <a:ext cx="5044440" cy="40325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38C268-D5D1-4CD9-9F97-7A33891AC9E9}"/>
              </a:ext>
            </a:extLst>
          </p:cNvPr>
          <p:cNvSpPr txBox="1"/>
          <p:nvPr/>
        </p:nvSpPr>
        <p:spPr>
          <a:xfrm>
            <a:off x="5806957" y="639437"/>
            <a:ext cx="6263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Windows:</a:t>
            </a:r>
            <a:endParaRPr lang="en-US" dirty="0">
              <a:hlinkClick r:id="rId4"/>
            </a:endParaRPr>
          </a:p>
          <a:p>
            <a:r>
              <a:rPr lang="en-US" sz="1400" dirty="0">
                <a:hlinkClick r:id="rId4"/>
              </a:rPr>
              <a:t>https://advancedphotonsource.github.io/GSAS-II-tutorials/install-g2f-win.html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E29DC9-68ED-407E-86FD-40A6EB99DD8D}"/>
              </a:ext>
            </a:extLst>
          </p:cNvPr>
          <p:cNvSpPr txBox="1"/>
          <p:nvPr/>
        </p:nvSpPr>
        <p:spPr>
          <a:xfrm>
            <a:off x="5806957" y="1332857"/>
            <a:ext cx="6263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Mac:</a:t>
            </a:r>
            <a:endParaRPr lang="en-US" dirty="0">
              <a:hlinkClick r:id="rId4"/>
            </a:endParaRPr>
          </a:p>
          <a:p>
            <a:r>
              <a:rPr lang="en-US" sz="1400" dirty="0">
                <a:hlinkClick r:id="rId5"/>
              </a:rPr>
              <a:t>https://advancedphotonsource.github.io/GSAS-II-tutorials/install-g2f-mac.html</a:t>
            </a:r>
            <a:endParaRPr lang="en-US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D74672-FF63-4582-93D1-55932AAEB5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3125" y="2311007"/>
            <a:ext cx="4980638" cy="36023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824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28B72-A05F-4896-9594-B0E5721FF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</a:t>
            </a:r>
            <a:r>
              <a:rPr lang="en-US" dirty="0" err="1"/>
              <a:t>NExt</a:t>
            </a:r>
            <a:r>
              <a:rPr lang="en-US" dirty="0"/>
              <a:t> step!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B27D8B-30F0-40DC-80F5-59A2DE64FAB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909234"/>
            <a:ext cx="5225512" cy="436456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order to link up to the Bilbao Crystallographic server you have to get an API key</a:t>
            </a:r>
          </a:p>
          <a:p>
            <a:r>
              <a:rPr lang="en-US" dirty="0"/>
              <a:t>Sounds hard, but there’s a GSAS-II tutorial for that</a:t>
            </a:r>
          </a:p>
          <a:p>
            <a:r>
              <a:rPr lang="en-US" sz="1800" dirty="0">
                <a:hlinkClick r:id="rId2"/>
              </a:rPr>
              <a:t>https://advancedphotonsource.github.io/GSAS-II-tutorials/RegisterBilbao/RegisterBilbao.html</a:t>
            </a:r>
            <a:endParaRPr lang="en-US" sz="1800" dirty="0"/>
          </a:p>
          <a:p>
            <a:r>
              <a:rPr lang="en-US" dirty="0"/>
              <a:t>Without this you won’t be able to access BCS</a:t>
            </a:r>
          </a:p>
          <a:p>
            <a:r>
              <a:rPr lang="en-US" dirty="0"/>
              <a:t>Keep your key – you can/will use it on all your devices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5A70C8-0F00-4231-ADFA-E98426079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299" y="269756"/>
            <a:ext cx="4805254" cy="327895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7F64B2E-5C21-4B72-85C4-94F3D777C5AA}"/>
              </a:ext>
            </a:extLst>
          </p:cNvPr>
          <p:cNvGrpSpPr/>
          <p:nvPr/>
        </p:nvGrpSpPr>
        <p:grpSpPr>
          <a:xfrm>
            <a:off x="9577090" y="5377910"/>
            <a:ext cx="2541723" cy="1429719"/>
            <a:chOff x="9243877" y="5343039"/>
            <a:chExt cx="2541723" cy="1429719"/>
          </a:xfrm>
        </p:grpSpPr>
        <p:pic>
          <p:nvPicPr>
            <p:cNvPr id="5124" name="Picture 4" descr="Portlandia - We can pickle that!">
              <a:extLst>
                <a:ext uri="{FF2B5EF4-FFF2-40B4-BE49-F238E27FC236}">
                  <a16:creationId xmlns:a16="http://schemas.microsoft.com/office/drawing/2014/main" id="{2AA316AF-E4F8-44DE-BC0E-32D3997383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3877" y="5343039"/>
              <a:ext cx="2541723" cy="1429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DCB17D1-14B8-4EA9-AF4C-461A23CA546A}"/>
                </a:ext>
              </a:extLst>
            </p:cNvPr>
            <p:cNvSpPr txBox="1"/>
            <p:nvPr/>
          </p:nvSpPr>
          <p:spPr>
            <a:xfrm>
              <a:off x="9243877" y="6511148"/>
              <a:ext cx="2541722" cy="2616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>
                  <a:solidFill>
                    <a:srgbClr val="FFFF00"/>
                  </a:solidFill>
                </a:rPr>
                <a:t>There’s a GSAS tutorial for that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78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9B22B-FA17-4C91-AF7F-643F698CB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BCS API key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068EA33-B013-4743-B6D6-F038725B1D7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949" y="1909235"/>
            <a:ext cx="11727051" cy="18964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Request a BCS account: </a:t>
            </a:r>
            <a:r>
              <a:rPr lang="en-US" dirty="0">
                <a:hlinkClick r:id="rId2"/>
              </a:rPr>
              <a:t>https://cryst.ehu.es/cgi-bin/cryst/programs/UserRegister.pl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Register for BCS account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Create BCS API key, login: </a:t>
            </a:r>
            <a:r>
              <a:rPr lang="en-US" sz="2000" dirty="0">
                <a:hlinkClick r:id="rId3"/>
              </a:rPr>
              <a:t>https://cryst.ehu.es/cgi-bin/cryst/programs/User_Login.pl</a:t>
            </a:r>
            <a:r>
              <a:rPr lang="en-US" sz="2000" dirty="0"/>
              <a:t> 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4539631-5165-4E2B-B02D-E4011E96A0E0}"/>
              </a:ext>
            </a:extLst>
          </p:cNvPr>
          <p:cNvGrpSpPr/>
          <p:nvPr/>
        </p:nvGrpSpPr>
        <p:grpSpPr>
          <a:xfrm>
            <a:off x="332757" y="3980071"/>
            <a:ext cx="2097621" cy="1809996"/>
            <a:chOff x="7930259" y="307201"/>
            <a:chExt cx="1834268" cy="1625032"/>
          </a:xfrm>
        </p:grpSpPr>
        <p:pic>
          <p:nvPicPr>
            <p:cNvPr id="6146" name="Picture 2" descr="Initial Registration Page">
              <a:extLst>
                <a:ext uri="{FF2B5EF4-FFF2-40B4-BE49-F238E27FC236}">
                  <a16:creationId xmlns:a16="http://schemas.microsoft.com/office/drawing/2014/main" id="{85661B8E-7C0E-4674-9747-8205A949588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3" t="4521" r="7898" b="9913"/>
            <a:stretch/>
          </p:blipFill>
          <p:spPr bwMode="auto">
            <a:xfrm>
              <a:off x="7930259" y="307201"/>
              <a:ext cx="1712348" cy="16020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3F97D8-52C7-469C-B6DB-D0A2FBA9C26B}"/>
                </a:ext>
              </a:extLst>
            </p:cNvPr>
            <p:cNvSpPr txBox="1"/>
            <p:nvPr/>
          </p:nvSpPr>
          <p:spPr>
            <a:xfrm>
              <a:off x="9420452" y="1562901"/>
              <a:ext cx="344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C302F9-CDFB-4EDB-A051-65100F0AFC42}"/>
              </a:ext>
            </a:extLst>
          </p:cNvPr>
          <p:cNvGrpSpPr/>
          <p:nvPr/>
        </p:nvGrpSpPr>
        <p:grpSpPr>
          <a:xfrm>
            <a:off x="2461316" y="3733804"/>
            <a:ext cx="2005441" cy="2295377"/>
            <a:chOff x="10203976" y="127379"/>
            <a:chExt cx="1753661" cy="2060812"/>
          </a:xfrm>
        </p:grpSpPr>
        <p:pic>
          <p:nvPicPr>
            <p:cNvPr id="6148" name="Picture 4" descr="Registration Page">
              <a:extLst>
                <a:ext uri="{FF2B5EF4-FFF2-40B4-BE49-F238E27FC236}">
                  <a16:creationId xmlns:a16="http://schemas.microsoft.com/office/drawing/2014/main" id="{835665D3-6D6D-4A93-94F8-631B17482C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4" t="3899" r="7862" b="7242"/>
            <a:stretch/>
          </p:blipFill>
          <p:spPr bwMode="auto">
            <a:xfrm>
              <a:off x="10203976" y="127379"/>
              <a:ext cx="1674125" cy="206081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D869DA9-DE95-4B3E-AD6F-EF6DEEBE53B2}"/>
                </a:ext>
              </a:extLst>
            </p:cNvPr>
            <p:cNvSpPr txBox="1"/>
            <p:nvPr/>
          </p:nvSpPr>
          <p:spPr>
            <a:xfrm>
              <a:off x="11613562" y="1791960"/>
              <a:ext cx="344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BE8543-0868-4C2F-B141-B16539D98B08}"/>
              </a:ext>
            </a:extLst>
          </p:cNvPr>
          <p:cNvGrpSpPr/>
          <p:nvPr/>
        </p:nvGrpSpPr>
        <p:grpSpPr>
          <a:xfrm>
            <a:off x="4557229" y="3922371"/>
            <a:ext cx="2015510" cy="1990085"/>
            <a:chOff x="8052179" y="2394046"/>
            <a:chExt cx="1762466" cy="1786718"/>
          </a:xfrm>
        </p:grpSpPr>
        <p:pic>
          <p:nvPicPr>
            <p:cNvPr id="6150" name="Picture 6" descr="Options after login">
              <a:extLst>
                <a:ext uri="{FF2B5EF4-FFF2-40B4-BE49-F238E27FC236}">
                  <a16:creationId xmlns:a16="http://schemas.microsoft.com/office/drawing/2014/main" id="{4A70D167-A14F-4D2A-A723-A7BCF9161C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12" t="5129" r="6987" b="8486"/>
            <a:stretch/>
          </p:blipFill>
          <p:spPr bwMode="auto">
            <a:xfrm>
              <a:off x="8052179" y="2394046"/>
              <a:ext cx="1712348" cy="17867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1E5D984-BA4B-4B98-B23F-F610FA06B074}"/>
                </a:ext>
              </a:extLst>
            </p:cNvPr>
            <p:cNvSpPr txBox="1"/>
            <p:nvPr/>
          </p:nvSpPr>
          <p:spPr>
            <a:xfrm>
              <a:off x="9300755" y="3811432"/>
              <a:ext cx="513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3.1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19C0D11-69E0-46DD-86F4-04B10C388C41}"/>
              </a:ext>
            </a:extLst>
          </p:cNvPr>
          <p:cNvGrpSpPr/>
          <p:nvPr/>
        </p:nvGrpSpPr>
        <p:grpSpPr>
          <a:xfrm>
            <a:off x="6614443" y="4091745"/>
            <a:ext cx="2403513" cy="1861675"/>
            <a:chOff x="10090245" y="2452049"/>
            <a:chExt cx="2101756" cy="1671430"/>
          </a:xfrm>
        </p:grpSpPr>
        <p:pic>
          <p:nvPicPr>
            <p:cNvPr id="6152" name="Picture 8" descr="Request API Key">
              <a:extLst>
                <a:ext uri="{FF2B5EF4-FFF2-40B4-BE49-F238E27FC236}">
                  <a16:creationId xmlns:a16="http://schemas.microsoft.com/office/drawing/2014/main" id="{1FAB6778-E1CA-4F46-8F99-B0DFA59DE1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2" t="5711" r="7020" b="10827"/>
            <a:stretch/>
          </p:blipFill>
          <p:spPr bwMode="auto">
            <a:xfrm>
              <a:off x="10090245" y="2452049"/>
              <a:ext cx="2006221" cy="1637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7B17E2-ED1E-4206-A86A-05CEC775582F}"/>
                </a:ext>
              </a:extLst>
            </p:cNvPr>
            <p:cNvSpPr txBox="1"/>
            <p:nvPr/>
          </p:nvSpPr>
          <p:spPr>
            <a:xfrm>
              <a:off x="11678111" y="3754147"/>
              <a:ext cx="513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3.2</a:t>
              </a:r>
            </a:p>
          </p:txBody>
        </p:sp>
      </p:grpSp>
      <p:pic>
        <p:nvPicPr>
          <p:cNvPr id="6154" name="Picture 10" descr="API Key generated">
            <a:extLst>
              <a:ext uri="{FF2B5EF4-FFF2-40B4-BE49-F238E27FC236}">
                <a16:creationId xmlns:a16="http://schemas.microsoft.com/office/drawing/2014/main" id="{F2B9A7AE-EC09-4A85-980D-25BFA5E2A8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" t="6106" r="8301" b="10905"/>
          <a:stretch/>
        </p:blipFill>
        <p:spPr bwMode="auto">
          <a:xfrm>
            <a:off x="9190753" y="3733804"/>
            <a:ext cx="2838496" cy="23614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E3BE4AF-66E8-4C19-BD54-882C105B359D}"/>
              </a:ext>
            </a:extLst>
          </p:cNvPr>
          <p:cNvSpPr txBox="1"/>
          <p:nvPr/>
        </p:nvSpPr>
        <p:spPr>
          <a:xfrm>
            <a:off x="11584033" y="5747735"/>
            <a:ext cx="5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3.3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5C4B3D9-B515-44BF-BEDE-1005EC545B67}"/>
              </a:ext>
            </a:extLst>
          </p:cNvPr>
          <p:cNvSpPr/>
          <p:nvPr/>
        </p:nvSpPr>
        <p:spPr>
          <a:xfrm>
            <a:off x="9621697" y="5257476"/>
            <a:ext cx="1962336" cy="3727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2DA717E-A577-4AFE-A4F1-908AE766FA49}"/>
              </a:ext>
            </a:extLst>
          </p:cNvPr>
          <p:cNvSpPr/>
          <p:nvPr/>
        </p:nvSpPr>
        <p:spPr>
          <a:xfrm>
            <a:off x="464949" y="6269722"/>
            <a:ext cx="9400024" cy="55272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2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9B22B-FA17-4C91-AF7F-643F698CB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BCS API key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068EA33-B013-4743-B6D6-F038725B1D7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950" y="1909235"/>
            <a:ext cx="4490228" cy="9953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/>
              <a:t>Add Key to GSAS-II preferences</a:t>
            </a:r>
          </a:p>
        </p:txBody>
      </p:sp>
      <p:pic>
        <p:nvPicPr>
          <p:cNvPr id="6154" name="Picture 10" descr="API Key generated">
            <a:extLst>
              <a:ext uri="{FF2B5EF4-FFF2-40B4-BE49-F238E27FC236}">
                <a16:creationId xmlns:a16="http://schemas.microsoft.com/office/drawing/2014/main" id="{F2B9A7AE-EC09-4A85-980D-25BFA5E2A8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" t="6106" r="8301" b="10905"/>
          <a:stretch/>
        </p:blipFill>
        <p:spPr bwMode="auto">
          <a:xfrm>
            <a:off x="9039372" y="144816"/>
            <a:ext cx="2838496" cy="23614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C5C4B3D9-B515-44BF-BEDE-1005EC545B67}"/>
              </a:ext>
            </a:extLst>
          </p:cNvPr>
          <p:cNvSpPr/>
          <p:nvPr/>
        </p:nvSpPr>
        <p:spPr>
          <a:xfrm>
            <a:off x="9543320" y="1652128"/>
            <a:ext cx="1962336" cy="3727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2DA717E-A577-4AFE-A4F1-908AE766FA49}"/>
              </a:ext>
            </a:extLst>
          </p:cNvPr>
          <p:cNvSpPr/>
          <p:nvPr/>
        </p:nvSpPr>
        <p:spPr>
          <a:xfrm>
            <a:off x="464949" y="6269722"/>
            <a:ext cx="9400024" cy="55272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7850A2-035B-4248-A6E6-1DD2C7304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48" y="3013682"/>
            <a:ext cx="4067743" cy="28293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3117074-1E1D-48C1-90E0-58C7E6C11A18}"/>
              </a:ext>
            </a:extLst>
          </p:cNvPr>
          <p:cNvSpPr txBox="1"/>
          <p:nvPr/>
        </p:nvSpPr>
        <p:spPr>
          <a:xfrm>
            <a:off x="4075999" y="5521031"/>
            <a:ext cx="5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93ECD0-1AB4-457B-8A5E-B8B2A326A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308" y="963323"/>
            <a:ext cx="2562583" cy="51537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F7B54B9-FE9E-465E-B234-43B22EDD095E}"/>
              </a:ext>
            </a:extLst>
          </p:cNvPr>
          <p:cNvSpPr txBox="1"/>
          <p:nvPr/>
        </p:nvSpPr>
        <p:spPr>
          <a:xfrm>
            <a:off x="6891220" y="5687030"/>
            <a:ext cx="5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6BB14F0-FDD8-482A-8DBE-400D6B6F45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9653" y="2904799"/>
            <a:ext cx="4110144" cy="23614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48DC055-51DD-4313-B2A1-C120CB532991}"/>
              </a:ext>
            </a:extLst>
          </p:cNvPr>
          <p:cNvSpPr txBox="1"/>
          <p:nvPr/>
        </p:nvSpPr>
        <p:spPr>
          <a:xfrm>
            <a:off x="11342578" y="4896961"/>
            <a:ext cx="5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5.3</a:t>
            </a:r>
          </a:p>
        </p:txBody>
      </p:sp>
    </p:spTree>
    <p:extLst>
      <p:ext uri="{BB962C8B-B14F-4D97-AF65-F5344CB8AC3E}">
        <p14:creationId xmlns:p14="http://schemas.microsoft.com/office/powerpoint/2010/main" val="332797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9B22B-FA17-4C91-AF7F-643F698CB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BCS API key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068EA33-B013-4743-B6D6-F038725B1D7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950" y="1909235"/>
            <a:ext cx="4490228" cy="9953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/>
              <a:t>Trust but verify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2DA717E-A577-4AFE-A4F1-908AE766FA49}"/>
              </a:ext>
            </a:extLst>
          </p:cNvPr>
          <p:cNvSpPr/>
          <p:nvPr/>
        </p:nvSpPr>
        <p:spPr>
          <a:xfrm>
            <a:off x="464949" y="6269722"/>
            <a:ext cx="9400024" cy="55272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C56572-7236-48C4-8B12-BB161F1F1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833" y="184218"/>
            <a:ext cx="5591955" cy="45535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3117074-1E1D-48C1-90E0-58C7E6C11A18}"/>
              </a:ext>
            </a:extLst>
          </p:cNvPr>
          <p:cNvSpPr txBox="1"/>
          <p:nvPr/>
        </p:nvSpPr>
        <p:spPr>
          <a:xfrm>
            <a:off x="4022833" y="4368471"/>
            <a:ext cx="5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6.1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DC64FD5-DD53-4FCA-A7E8-3054E5E125FC}"/>
              </a:ext>
            </a:extLst>
          </p:cNvPr>
          <p:cNvSpPr/>
          <p:nvPr/>
        </p:nvSpPr>
        <p:spPr>
          <a:xfrm>
            <a:off x="6956035" y="314626"/>
            <a:ext cx="672673" cy="372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D8A482-C909-48FA-811C-40BCC60AF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06" y="4921765"/>
            <a:ext cx="5066318" cy="12799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93A677-ED1F-444B-8411-944F3AE75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035" y="4961561"/>
            <a:ext cx="3439005" cy="12003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220025D-6EA3-46DB-9471-4F0819692E69}"/>
              </a:ext>
            </a:extLst>
          </p:cNvPr>
          <p:cNvSpPr txBox="1"/>
          <p:nvPr/>
        </p:nvSpPr>
        <p:spPr>
          <a:xfrm>
            <a:off x="2969623" y="4961561"/>
            <a:ext cx="7576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08A0E8-598C-457D-B8BB-B1ADF25D1AE4}"/>
              </a:ext>
            </a:extLst>
          </p:cNvPr>
          <p:cNvSpPr txBox="1"/>
          <p:nvPr/>
        </p:nvSpPr>
        <p:spPr>
          <a:xfrm>
            <a:off x="8843554" y="5161726"/>
            <a:ext cx="7576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00B050"/>
                </a:solidFill>
              </a:rPr>
              <a:t>√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07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770065-FBE2-4958-BD14-8568EF8C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Gsas</a:t>
            </a:r>
            <a:r>
              <a:rPr lang="en-US" dirty="0"/>
              <a:t>-II Magnetism tools preview</a:t>
            </a:r>
          </a:p>
        </p:txBody>
      </p:sp>
    </p:spTree>
    <p:extLst>
      <p:ext uri="{BB962C8B-B14F-4D97-AF65-F5344CB8AC3E}">
        <p14:creationId xmlns:p14="http://schemas.microsoft.com/office/powerpoint/2010/main" val="82301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51E1B-7AC0-4511-9808-2BF62E9C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GSAS-II and magnetism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3874E4-BB96-4C9D-8F46-6F8005E5E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60" y="2954119"/>
            <a:ext cx="3779371" cy="36146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AE9104-A4AA-4111-AC69-6E0531D7F934}"/>
              </a:ext>
            </a:extLst>
          </p:cNvPr>
          <p:cNvSpPr txBox="1"/>
          <p:nvPr/>
        </p:nvSpPr>
        <p:spPr>
          <a:xfrm>
            <a:off x="1120140" y="1630680"/>
            <a:ext cx="4137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 GSAS-I magnetism was only accessible through the command line. There was no k-vector, no search, no solution tools. You had to flag red/black operation for each element of the space group symmetry.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25E32C-B538-4E58-8F97-B1617CCCB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976" y="330200"/>
            <a:ext cx="4710424" cy="37505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EF3F121-F36E-4978-BB4B-580D0AB1C39C}"/>
              </a:ext>
            </a:extLst>
          </p:cNvPr>
          <p:cNvSpPr txBox="1"/>
          <p:nvPr/>
        </p:nvSpPr>
        <p:spPr>
          <a:xfrm>
            <a:off x="7095485" y="0"/>
            <a:ext cx="4137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Now: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8A0F68-4E21-4270-97BC-2EC5E3AF8F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437" y="2552925"/>
            <a:ext cx="3280923" cy="30556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E9CACE-4458-4765-ABE5-ACC0684CDB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6266" y="2965647"/>
            <a:ext cx="3914078" cy="22302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AD94A6-0EC6-4A8C-85DA-CA95EFB1EA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9452" y="3429000"/>
            <a:ext cx="3546255" cy="33027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3974FD-3A86-4E26-ABC2-BD05D9407F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9302" y="1508443"/>
            <a:ext cx="5055772" cy="437299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11009C-0B48-4008-AC4B-5DC44010D60A}"/>
              </a:ext>
            </a:extLst>
          </p:cNvPr>
          <p:cNvSpPr txBox="1"/>
          <p:nvPr/>
        </p:nvSpPr>
        <p:spPr>
          <a:xfrm>
            <a:off x="3863340" y="2765764"/>
            <a:ext cx="328654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We will go through and play with k-vector identification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40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E05D395-27E7-4A98-8BBA-208093457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GSAS I And EXPGUI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CCDA51E-892E-4035-897D-E2C1B11EC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088" y="1579883"/>
            <a:ext cx="4840780" cy="46298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5C0A594-8545-424E-A18F-A735BAD950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99" t="16147" r="57386" b="58532"/>
          <a:stretch/>
        </p:blipFill>
        <p:spPr>
          <a:xfrm>
            <a:off x="365132" y="1875762"/>
            <a:ext cx="3095328" cy="22801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B033DA-064C-4929-85DA-20A49ADF2C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126" t="55658" r="57750" b="19021"/>
          <a:stretch/>
        </p:blipFill>
        <p:spPr>
          <a:xfrm>
            <a:off x="3632467" y="1875762"/>
            <a:ext cx="3181614" cy="22801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1AC5C67-84DB-480F-95A3-5BA50391D5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50" t="16653" r="17727" b="58026"/>
          <a:stretch/>
        </p:blipFill>
        <p:spPr>
          <a:xfrm>
            <a:off x="1912796" y="4247610"/>
            <a:ext cx="2779552" cy="22801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310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583" y="1991470"/>
            <a:ext cx="9631680" cy="3939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B4C352-3B8B-4B81-93DC-902CEB1B04BC}"/>
              </a:ext>
            </a:extLst>
          </p:cNvPr>
          <p:cNvSpPr txBox="1"/>
          <p:nvPr/>
        </p:nvSpPr>
        <p:spPr>
          <a:xfrm>
            <a:off x="4452726" y="2974770"/>
            <a:ext cx="3286548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Two Methods: </a:t>
            </a:r>
          </a:p>
          <a:p>
            <a:pPr algn="ctr"/>
            <a:r>
              <a:rPr lang="en-US" dirty="0"/>
              <a:t>Guess and check</a:t>
            </a:r>
          </a:p>
          <a:p>
            <a:pPr algn="ctr"/>
            <a:r>
              <a:rPr lang="en-US" dirty="0"/>
              <a:t>k-search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01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– guess and check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583" y="1991470"/>
            <a:ext cx="9631680" cy="393975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7E140FE-EEF7-47B4-8BFD-6A50B17E7B5D}"/>
              </a:ext>
            </a:extLst>
          </p:cNvPr>
          <p:cNvGrpSpPr/>
          <p:nvPr/>
        </p:nvGrpSpPr>
        <p:grpSpPr>
          <a:xfrm>
            <a:off x="6729613" y="5439261"/>
            <a:ext cx="2902067" cy="1088539"/>
            <a:chOff x="6729613" y="5439261"/>
            <a:chExt cx="2902067" cy="108853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967ACC1-8631-4725-8ECD-4842B71DA7AA}"/>
                </a:ext>
              </a:extLst>
            </p:cNvPr>
            <p:cNvSpPr/>
            <p:nvPr/>
          </p:nvSpPr>
          <p:spPr>
            <a:xfrm>
              <a:off x="7548219" y="5439261"/>
              <a:ext cx="533400" cy="372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9232A85-8CBC-4E05-96A8-4B4BE1522EC8}"/>
                </a:ext>
              </a:extLst>
            </p:cNvPr>
            <p:cNvSpPr txBox="1"/>
            <p:nvPr/>
          </p:nvSpPr>
          <p:spPr>
            <a:xfrm>
              <a:off x="6729613" y="6158468"/>
              <a:ext cx="2902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Hit ‘t’ key on plot window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E9E7205-D26B-4843-A4CF-40DAED247042}"/>
              </a:ext>
            </a:extLst>
          </p:cNvPr>
          <p:cNvGrpSpPr/>
          <p:nvPr/>
        </p:nvGrpSpPr>
        <p:grpSpPr>
          <a:xfrm>
            <a:off x="1595911" y="3692434"/>
            <a:ext cx="1965896" cy="1324938"/>
            <a:chOff x="1595911" y="3692434"/>
            <a:chExt cx="1965896" cy="132493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96FF5ED-8A7B-468E-8572-5D9DB83B62DB}"/>
                </a:ext>
              </a:extLst>
            </p:cNvPr>
            <p:cNvSpPr/>
            <p:nvPr/>
          </p:nvSpPr>
          <p:spPr>
            <a:xfrm>
              <a:off x="1735247" y="3692434"/>
              <a:ext cx="624776" cy="22642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CC718F4-FDC9-4D65-9AC5-E8C798B3D647}"/>
                </a:ext>
              </a:extLst>
            </p:cNvPr>
            <p:cNvSpPr txBox="1"/>
            <p:nvPr/>
          </p:nvSpPr>
          <p:spPr>
            <a:xfrm>
              <a:off x="1595911" y="4371041"/>
              <a:ext cx="1965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Go to Unit cells list on data tree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594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– guess and check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6583" y="2031343"/>
            <a:ext cx="9631680" cy="386000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CEFFBB0-6581-446C-998B-8913D665B7BA}"/>
              </a:ext>
            </a:extLst>
          </p:cNvPr>
          <p:cNvCxnSpPr/>
          <p:nvPr/>
        </p:nvCxnSpPr>
        <p:spPr>
          <a:xfrm>
            <a:off x="10014857" y="2984863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1FEF020-A262-44E8-B6E2-3FB20B9E5798}"/>
              </a:ext>
            </a:extLst>
          </p:cNvPr>
          <p:cNvCxnSpPr/>
          <p:nvPr/>
        </p:nvCxnSpPr>
        <p:spPr>
          <a:xfrm>
            <a:off x="9357360" y="316121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229714-285B-49B6-8CEE-1EAA2FE12100}"/>
              </a:ext>
            </a:extLst>
          </p:cNvPr>
          <p:cNvCxnSpPr/>
          <p:nvPr/>
        </p:nvCxnSpPr>
        <p:spPr>
          <a:xfrm>
            <a:off x="9178834" y="2984862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8853DF-DE40-41FB-8EC3-1E30E674F4C9}"/>
              </a:ext>
            </a:extLst>
          </p:cNvPr>
          <p:cNvCxnSpPr/>
          <p:nvPr/>
        </p:nvCxnSpPr>
        <p:spPr>
          <a:xfrm>
            <a:off x="8373292" y="298486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039F9ED-BC11-4B30-9B0A-9A7218F41B77}"/>
              </a:ext>
            </a:extLst>
          </p:cNvPr>
          <p:cNvGrpSpPr/>
          <p:nvPr/>
        </p:nvGrpSpPr>
        <p:grpSpPr>
          <a:xfrm>
            <a:off x="8060216" y="135730"/>
            <a:ext cx="4131784" cy="1742908"/>
            <a:chOff x="8060216" y="135730"/>
            <a:chExt cx="4131784" cy="17429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56C3415-733D-4567-AAEB-BA127E83C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2298" y="140198"/>
              <a:ext cx="1389645" cy="173844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EA373A2-4970-4E24-A04D-5123DB6E278D}"/>
                </a:ext>
              </a:extLst>
            </p:cNvPr>
            <p:cNvGrpSpPr/>
            <p:nvPr/>
          </p:nvGrpSpPr>
          <p:grpSpPr>
            <a:xfrm>
              <a:off x="8060216" y="135730"/>
              <a:ext cx="4131784" cy="1094302"/>
              <a:chOff x="7720582" y="652448"/>
              <a:chExt cx="4131784" cy="109430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76311899-41AB-4479-8115-6C7A047CF235}"/>
                  </a:ext>
                </a:extLst>
              </p:cNvPr>
              <p:cNvSpPr/>
              <p:nvPr/>
            </p:nvSpPr>
            <p:spPr>
              <a:xfrm>
                <a:off x="7720582" y="652448"/>
                <a:ext cx="1236616" cy="233668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8007FC2-089F-4F20-A939-C14F0914F722}"/>
                  </a:ext>
                </a:extLst>
              </p:cNvPr>
              <p:cNvSpPr txBox="1"/>
              <p:nvPr/>
            </p:nvSpPr>
            <p:spPr>
              <a:xfrm>
                <a:off x="9886470" y="823420"/>
                <a:ext cx="196589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Older versions will require you to load the phase</a:t>
                </a:r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F1CC0A5-9076-4ADC-9DE6-A5D36B7275DB}"/>
                </a:ext>
              </a:extLst>
            </p:cNvPr>
            <p:cNvSpPr/>
            <p:nvPr/>
          </p:nvSpPr>
          <p:spPr>
            <a:xfrm>
              <a:off x="8373292" y="896346"/>
              <a:ext cx="709747" cy="22614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B9BA65-BF08-4BB7-AC8F-C8E5BBFB82A6}"/>
              </a:ext>
            </a:extLst>
          </p:cNvPr>
          <p:cNvGrpSpPr/>
          <p:nvPr/>
        </p:nvGrpSpPr>
        <p:grpSpPr>
          <a:xfrm>
            <a:off x="3755635" y="3629379"/>
            <a:ext cx="2410034" cy="2002950"/>
            <a:chOff x="1735246" y="3611962"/>
            <a:chExt cx="2410034" cy="200295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4FC6B70-3158-4E98-90A3-879F8228FCE6}"/>
                </a:ext>
              </a:extLst>
            </p:cNvPr>
            <p:cNvSpPr/>
            <p:nvPr/>
          </p:nvSpPr>
          <p:spPr>
            <a:xfrm>
              <a:off x="1735246" y="3611962"/>
              <a:ext cx="1965895" cy="44413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7CF2EA-EEB1-4813-B26C-F7C8A3E2B8D1}"/>
                </a:ext>
              </a:extLst>
            </p:cNvPr>
            <p:cNvSpPr txBox="1"/>
            <p:nvPr/>
          </p:nvSpPr>
          <p:spPr>
            <a:xfrm>
              <a:off x="1848460" y="4414583"/>
              <a:ext cx="22968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Can we use the peak positions and the lattice vectors to work out k?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830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– guess and check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6583" y="2031343"/>
            <a:ext cx="9631680" cy="386000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CEFFBB0-6581-446C-998B-8913D665B7BA}"/>
              </a:ext>
            </a:extLst>
          </p:cNvPr>
          <p:cNvCxnSpPr/>
          <p:nvPr/>
        </p:nvCxnSpPr>
        <p:spPr>
          <a:xfrm>
            <a:off x="10014857" y="2984863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1FEF020-A262-44E8-B6E2-3FB20B9E5798}"/>
              </a:ext>
            </a:extLst>
          </p:cNvPr>
          <p:cNvCxnSpPr/>
          <p:nvPr/>
        </p:nvCxnSpPr>
        <p:spPr>
          <a:xfrm>
            <a:off x="9357360" y="316121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229714-285B-49B6-8CEE-1EAA2FE12100}"/>
              </a:ext>
            </a:extLst>
          </p:cNvPr>
          <p:cNvCxnSpPr/>
          <p:nvPr/>
        </p:nvCxnSpPr>
        <p:spPr>
          <a:xfrm>
            <a:off x="9178834" y="2984862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8853DF-DE40-41FB-8EC3-1E30E674F4C9}"/>
              </a:ext>
            </a:extLst>
          </p:cNvPr>
          <p:cNvCxnSpPr/>
          <p:nvPr/>
        </p:nvCxnSpPr>
        <p:spPr>
          <a:xfrm>
            <a:off x="8373292" y="298486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E2369CA2-40DD-4A18-AE71-3FAE801A8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212" y="1867333"/>
            <a:ext cx="5964982" cy="4412368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F3B9BA65-BF08-4BB7-AC8F-C8E5BBFB82A6}"/>
              </a:ext>
            </a:extLst>
          </p:cNvPr>
          <p:cNvGrpSpPr/>
          <p:nvPr/>
        </p:nvGrpSpPr>
        <p:grpSpPr>
          <a:xfrm>
            <a:off x="3935614" y="3726219"/>
            <a:ext cx="2296820" cy="1579378"/>
            <a:chOff x="1915225" y="3708802"/>
            <a:chExt cx="2296820" cy="157937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4FC6B70-3158-4E98-90A3-879F8228FCE6}"/>
                </a:ext>
              </a:extLst>
            </p:cNvPr>
            <p:cNvSpPr/>
            <p:nvPr/>
          </p:nvSpPr>
          <p:spPr>
            <a:xfrm>
              <a:off x="1959428" y="3708802"/>
              <a:ext cx="679269" cy="34729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7CF2EA-EEB1-4813-B26C-F7C8A3E2B8D1}"/>
                </a:ext>
              </a:extLst>
            </p:cNvPr>
            <p:cNvSpPr txBox="1"/>
            <p:nvPr/>
          </p:nvSpPr>
          <p:spPr>
            <a:xfrm>
              <a:off x="1915225" y="4641849"/>
              <a:ext cx="22968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Try multiples of the nuclear unit cell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945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– guess and check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6584" y="2031343"/>
            <a:ext cx="9631678" cy="386000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CEFFBB0-6581-446C-998B-8913D665B7BA}"/>
              </a:ext>
            </a:extLst>
          </p:cNvPr>
          <p:cNvCxnSpPr/>
          <p:nvPr/>
        </p:nvCxnSpPr>
        <p:spPr>
          <a:xfrm>
            <a:off x="10014857" y="2984863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1FEF020-A262-44E8-B6E2-3FB20B9E5798}"/>
              </a:ext>
            </a:extLst>
          </p:cNvPr>
          <p:cNvCxnSpPr/>
          <p:nvPr/>
        </p:nvCxnSpPr>
        <p:spPr>
          <a:xfrm>
            <a:off x="9357360" y="316121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229714-285B-49B6-8CEE-1EAA2FE12100}"/>
              </a:ext>
            </a:extLst>
          </p:cNvPr>
          <p:cNvCxnSpPr/>
          <p:nvPr/>
        </p:nvCxnSpPr>
        <p:spPr>
          <a:xfrm>
            <a:off x="9178834" y="2984862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8853DF-DE40-41FB-8EC3-1E30E674F4C9}"/>
              </a:ext>
            </a:extLst>
          </p:cNvPr>
          <p:cNvCxnSpPr/>
          <p:nvPr/>
        </p:nvCxnSpPr>
        <p:spPr>
          <a:xfrm>
            <a:off x="8373292" y="298486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B9BA65-BF08-4BB7-AC8F-C8E5BBFB82A6}"/>
              </a:ext>
            </a:extLst>
          </p:cNvPr>
          <p:cNvGrpSpPr/>
          <p:nvPr/>
        </p:nvGrpSpPr>
        <p:grpSpPr>
          <a:xfrm>
            <a:off x="6774607" y="3353678"/>
            <a:ext cx="3048661" cy="3327358"/>
            <a:chOff x="1915224" y="1960822"/>
            <a:chExt cx="3048661" cy="332735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4FC6B70-3158-4E98-90A3-879F8228FCE6}"/>
                </a:ext>
              </a:extLst>
            </p:cNvPr>
            <p:cNvSpPr/>
            <p:nvPr/>
          </p:nvSpPr>
          <p:spPr>
            <a:xfrm>
              <a:off x="3483429" y="1960822"/>
              <a:ext cx="178526" cy="115736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7CF2EA-EEB1-4813-B26C-F7C8A3E2B8D1}"/>
                </a:ext>
              </a:extLst>
            </p:cNvPr>
            <p:cNvSpPr txBox="1"/>
            <p:nvPr/>
          </p:nvSpPr>
          <p:spPr>
            <a:xfrm>
              <a:off x="1915224" y="4641849"/>
              <a:ext cx="30486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 the plotting window you’ll see the new peak positions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37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– guess and check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6584" y="2031343"/>
            <a:ext cx="9631678" cy="386000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CEFFBB0-6581-446C-998B-8913D665B7BA}"/>
              </a:ext>
            </a:extLst>
          </p:cNvPr>
          <p:cNvCxnSpPr/>
          <p:nvPr/>
        </p:nvCxnSpPr>
        <p:spPr>
          <a:xfrm>
            <a:off x="10014857" y="2984863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1FEF020-A262-44E8-B6E2-3FB20B9E5798}"/>
              </a:ext>
            </a:extLst>
          </p:cNvPr>
          <p:cNvCxnSpPr/>
          <p:nvPr/>
        </p:nvCxnSpPr>
        <p:spPr>
          <a:xfrm>
            <a:off x="9357360" y="316121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229714-285B-49B6-8CEE-1EAA2FE12100}"/>
              </a:ext>
            </a:extLst>
          </p:cNvPr>
          <p:cNvCxnSpPr/>
          <p:nvPr/>
        </p:nvCxnSpPr>
        <p:spPr>
          <a:xfrm>
            <a:off x="9178834" y="2984862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8853DF-DE40-41FB-8EC3-1E30E674F4C9}"/>
              </a:ext>
            </a:extLst>
          </p:cNvPr>
          <p:cNvCxnSpPr/>
          <p:nvPr/>
        </p:nvCxnSpPr>
        <p:spPr>
          <a:xfrm>
            <a:off x="8373292" y="298486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CA88D264-D506-4CAF-B7A2-361CC2F5A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98" y="1931736"/>
            <a:ext cx="5732221" cy="427289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F3B9BA65-BF08-4BB7-AC8F-C8E5BBFB82A6}"/>
              </a:ext>
            </a:extLst>
          </p:cNvPr>
          <p:cNvGrpSpPr/>
          <p:nvPr/>
        </p:nvGrpSpPr>
        <p:grpSpPr>
          <a:xfrm>
            <a:off x="3901440" y="3764057"/>
            <a:ext cx="2635795" cy="1579378"/>
            <a:chOff x="1576250" y="3708802"/>
            <a:chExt cx="2635795" cy="157937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4FC6B70-3158-4E98-90A3-879F8228FCE6}"/>
                </a:ext>
              </a:extLst>
            </p:cNvPr>
            <p:cNvSpPr/>
            <p:nvPr/>
          </p:nvSpPr>
          <p:spPr>
            <a:xfrm>
              <a:off x="1959428" y="3708802"/>
              <a:ext cx="679269" cy="34729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7CF2EA-EEB1-4813-B26C-F7C8A3E2B8D1}"/>
                </a:ext>
              </a:extLst>
            </p:cNvPr>
            <p:cNvSpPr txBox="1"/>
            <p:nvPr/>
          </p:nvSpPr>
          <p:spPr>
            <a:xfrm>
              <a:off x="1576250" y="4641849"/>
              <a:ext cx="26357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Try more multiples of the nuclear unit cell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82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1: Co</a:t>
            </a:r>
            <a:r>
              <a:rPr lang="en-US" baseline="-25000" dirty="0"/>
              <a:t>3</a:t>
            </a:r>
            <a:r>
              <a:rPr lang="en-US" dirty="0"/>
              <a:t>(SeO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 – guess and check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6584" y="2037627"/>
            <a:ext cx="9631678" cy="3847436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CEFFBB0-6581-446C-998B-8913D665B7BA}"/>
              </a:ext>
            </a:extLst>
          </p:cNvPr>
          <p:cNvCxnSpPr/>
          <p:nvPr/>
        </p:nvCxnSpPr>
        <p:spPr>
          <a:xfrm>
            <a:off x="10014857" y="2984863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1FEF020-A262-44E8-B6E2-3FB20B9E5798}"/>
              </a:ext>
            </a:extLst>
          </p:cNvPr>
          <p:cNvCxnSpPr/>
          <p:nvPr/>
        </p:nvCxnSpPr>
        <p:spPr>
          <a:xfrm>
            <a:off x="9357360" y="316121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2229714-285B-49B6-8CEE-1EAA2FE12100}"/>
              </a:ext>
            </a:extLst>
          </p:cNvPr>
          <p:cNvCxnSpPr/>
          <p:nvPr/>
        </p:nvCxnSpPr>
        <p:spPr>
          <a:xfrm>
            <a:off x="9178834" y="2984862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8853DF-DE40-41FB-8EC3-1E30E674F4C9}"/>
              </a:ext>
            </a:extLst>
          </p:cNvPr>
          <p:cNvCxnSpPr/>
          <p:nvPr/>
        </p:nvCxnSpPr>
        <p:spPr>
          <a:xfrm>
            <a:off x="8373292" y="2984861"/>
            <a:ext cx="0" cy="64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C7CF2EA-EEB1-4813-B26C-F7C8A3E2B8D1}"/>
                  </a:ext>
                </a:extLst>
              </p:cNvPr>
              <p:cNvSpPr txBox="1"/>
              <p:nvPr/>
            </p:nvSpPr>
            <p:spPr>
              <a:xfrm>
                <a:off x="6966196" y="6013457"/>
                <a:ext cx="3048661" cy="760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That got them all!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=(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,0)</m:t>
                    </m:r>
                  </m:oMath>
                </a14:m>
                <a:r>
                  <a:rPr lang="en-US" dirty="0"/>
                  <a:t>?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C7CF2EA-EEB1-4813-B26C-F7C8A3E2B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196" y="6013457"/>
                <a:ext cx="3048661" cy="760465"/>
              </a:xfrm>
              <a:prstGeom prst="rect">
                <a:avLst/>
              </a:prstGeom>
              <a:blipFill>
                <a:blip r:embed="rId3"/>
                <a:stretch>
                  <a:fillRect l="-1800" t="-4000"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568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7919" y="2037627"/>
            <a:ext cx="9349007" cy="384743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991D0EB-172E-4A26-A678-735A602F72D6}"/>
              </a:ext>
            </a:extLst>
          </p:cNvPr>
          <p:cNvGrpSpPr/>
          <p:nvPr/>
        </p:nvGrpSpPr>
        <p:grpSpPr>
          <a:xfrm>
            <a:off x="1601717" y="3429000"/>
            <a:ext cx="2296820" cy="1302379"/>
            <a:chOff x="1915225" y="3708802"/>
            <a:chExt cx="2296820" cy="130237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F8E4E65-345F-4ED2-A731-6C530D66A80D}"/>
                </a:ext>
              </a:extLst>
            </p:cNvPr>
            <p:cNvSpPr/>
            <p:nvPr/>
          </p:nvSpPr>
          <p:spPr>
            <a:xfrm>
              <a:off x="1959428" y="3708802"/>
              <a:ext cx="679269" cy="34729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69C7171-EDC1-409D-B59F-9265E3BD48EC}"/>
                </a:ext>
              </a:extLst>
            </p:cNvPr>
            <p:cNvSpPr txBox="1"/>
            <p:nvPr/>
          </p:nvSpPr>
          <p:spPr>
            <a:xfrm>
              <a:off x="1915225" y="4641849"/>
              <a:ext cx="2296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Go to peak list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FC77383-E48C-4C2E-AB0E-80292DD490BF}"/>
              </a:ext>
            </a:extLst>
          </p:cNvPr>
          <p:cNvGrpSpPr/>
          <p:nvPr/>
        </p:nvGrpSpPr>
        <p:grpSpPr>
          <a:xfrm>
            <a:off x="4157683" y="2146747"/>
            <a:ext cx="2296820" cy="1544824"/>
            <a:chOff x="1558174" y="3602673"/>
            <a:chExt cx="2296820" cy="154482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08A3BEE-BB00-4D11-94D3-CE24DAAF2F2F}"/>
                </a:ext>
              </a:extLst>
            </p:cNvPr>
            <p:cNvSpPr/>
            <p:nvPr/>
          </p:nvSpPr>
          <p:spPr>
            <a:xfrm>
              <a:off x="1979418" y="3602673"/>
              <a:ext cx="1084217" cy="34729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C86B130-74DB-4CE1-8071-8A7CA6D8F1FB}"/>
                </a:ext>
              </a:extLst>
            </p:cNvPr>
            <p:cNvSpPr txBox="1"/>
            <p:nvPr/>
          </p:nvSpPr>
          <p:spPr>
            <a:xfrm>
              <a:off x="1558174" y="4501166"/>
              <a:ext cx="22968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Switch to Extra Peak mode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23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2064" y="2048634"/>
            <a:ext cx="9300717" cy="382542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991D0EB-172E-4A26-A678-735A602F72D6}"/>
              </a:ext>
            </a:extLst>
          </p:cNvPr>
          <p:cNvGrpSpPr/>
          <p:nvPr/>
        </p:nvGrpSpPr>
        <p:grpSpPr>
          <a:xfrm>
            <a:off x="6630125" y="1141798"/>
            <a:ext cx="5155475" cy="3806970"/>
            <a:chOff x="1180561" y="-722908"/>
            <a:chExt cx="5155475" cy="380697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F8E4E65-345F-4ED2-A731-6C530D66A80D}"/>
                </a:ext>
              </a:extLst>
            </p:cNvPr>
            <p:cNvSpPr/>
            <p:nvPr/>
          </p:nvSpPr>
          <p:spPr>
            <a:xfrm>
              <a:off x="2055223" y="1531177"/>
              <a:ext cx="679269" cy="155288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69C7171-EDC1-409D-B59F-9265E3BD48EC}"/>
                </a:ext>
              </a:extLst>
            </p:cNvPr>
            <p:cNvSpPr txBox="1"/>
            <p:nvPr/>
          </p:nvSpPr>
          <p:spPr>
            <a:xfrm>
              <a:off x="1180561" y="-722908"/>
              <a:ext cx="51554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Click in the plot window on the unindexed peaks, choose the strongest and start with just a few 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FC77383-E48C-4C2E-AB0E-80292DD490BF}"/>
              </a:ext>
            </a:extLst>
          </p:cNvPr>
          <p:cNvGrpSpPr/>
          <p:nvPr/>
        </p:nvGrpSpPr>
        <p:grpSpPr>
          <a:xfrm>
            <a:off x="3943201" y="2621280"/>
            <a:ext cx="2605643" cy="2905063"/>
            <a:chOff x="1979418" y="3531433"/>
            <a:chExt cx="2605643" cy="290506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08A3BEE-BB00-4D11-94D3-CE24DAAF2F2F}"/>
                </a:ext>
              </a:extLst>
            </p:cNvPr>
            <p:cNvSpPr/>
            <p:nvPr/>
          </p:nvSpPr>
          <p:spPr>
            <a:xfrm>
              <a:off x="1979418" y="3531433"/>
              <a:ext cx="2605643" cy="41853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C86B130-74DB-4CE1-8071-8A7CA6D8F1FB}"/>
                </a:ext>
              </a:extLst>
            </p:cNvPr>
            <p:cNvSpPr txBox="1"/>
            <p:nvPr/>
          </p:nvSpPr>
          <p:spPr>
            <a:xfrm>
              <a:off x="2131819" y="4405171"/>
              <a:ext cx="229682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They will show up in the peak list</a:t>
              </a:r>
            </a:p>
            <a:p>
              <a:endParaRPr lang="en-US" dirty="0"/>
            </a:p>
            <a:p>
              <a:r>
                <a:rPr lang="en-US" dirty="0"/>
                <a:t>Now we will refine their intensities (already flagged) – then positions</a:t>
              </a: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463B5361-8858-4403-8096-2777F4C1F122}"/>
              </a:ext>
            </a:extLst>
          </p:cNvPr>
          <p:cNvSpPr/>
          <p:nvPr/>
        </p:nvSpPr>
        <p:spPr>
          <a:xfrm>
            <a:off x="8528593" y="2508070"/>
            <a:ext cx="679269" cy="2574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13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1969" y="2048634"/>
            <a:ext cx="9260907" cy="38254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69B7AE-C20B-4C9E-AC68-06070691B0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111" y="1788997"/>
            <a:ext cx="5912613" cy="434469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708A3BEE-BB00-4D11-94D3-CE24DAAF2F2F}"/>
              </a:ext>
            </a:extLst>
          </p:cNvPr>
          <p:cNvSpPr/>
          <p:nvPr/>
        </p:nvSpPr>
        <p:spPr>
          <a:xfrm>
            <a:off x="2081349" y="1815842"/>
            <a:ext cx="714102" cy="4185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FD7055-0718-4B2D-9F91-763BC291F96D}"/>
              </a:ext>
            </a:extLst>
          </p:cNvPr>
          <p:cNvSpPr/>
          <p:nvPr/>
        </p:nvSpPr>
        <p:spPr>
          <a:xfrm>
            <a:off x="2172789" y="2546001"/>
            <a:ext cx="714102" cy="266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5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C6CE9-25B7-4F78-A299-86716A17F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GSAS-II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AD62EA-6247-468E-8F8D-DD59948F4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60" y="1714959"/>
            <a:ext cx="5159491" cy="40266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C100A7-38AB-4A28-99A5-C3373ACB3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139" y="95309"/>
            <a:ext cx="4095914" cy="38792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FCFA67-4D94-4686-951D-E8D2D8473C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8837" y="652199"/>
            <a:ext cx="3184302" cy="25377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D4F39F-A2F2-457B-B2C1-83F6BF067E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511" y="3183743"/>
            <a:ext cx="3447201" cy="30220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5A3157-F47E-4CD8-8C3F-A3B0C38BF7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8945" y="2972374"/>
            <a:ext cx="3184302" cy="31693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D43532-1E82-4459-A5C1-363E220288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211" y="2034922"/>
            <a:ext cx="3539892" cy="29472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483EE9E-BCD0-45D6-B96C-BCAC4945B5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376" y="2688224"/>
            <a:ext cx="4013169" cy="37376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3794DE0-6AD6-44EF-A650-1E2880EB71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3369" y="1794118"/>
            <a:ext cx="3447202" cy="30220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9A9E8D6-DBC2-4199-827D-DD0895A912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49600" y="1647562"/>
            <a:ext cx="6092747" cy="45202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6460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0392" y="2048634"/>
            <a:ext cx="9344061" cy="382542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991D0EB-172E-4A26-A678-735A602F72D6}"/>
              </a:ext>
            </a:extLst>
          </p:cNvPr>
          <p:cNvGrpSpPr/>
          <p:nvPr/>
        </p:nvGrpSpPr>
        <p:grpSpPr>
          <a:xfrm>
            <a:off x="6548844" y="1325033"/>
            <a:ext cx="5155475" cy="3957803"/>
            <a:chOff x="-355052" y="-189030"/>
            <a:chExt cx="5155475" cy="395780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F8E4E65-345F-4ED2-A731-6C530D66A80D}"/>
                </a:ext>
              </a:extLst>
            </p:cNvPr>
            <p:cNvSpPr/>
            <p:nvPr/>
          </p:nvSpPr>
          <p:spPr>
            <a:xfrm>
              <a:off x="505097" y="1927839"/>
              <a:ext cx="1012195" cy="184093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69C7171-EDC1-409D-B59F-9265E3BD48EC}"/>
                </a:ext>
              </a:extLst>
            </p:cNvPr>
            <p:cNvSpPr txBox="1"/>
            <p:nvPr/>
          </p:nvSpPr>
          <p:spPr>
            <a:xfrm>
              <a:off x="-355052" y="-189030"/>
              <a:ext cx="51554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It will run, zoom in on the plotting window – intensities fit okay…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FC77383-E48C-4C2E-AB0E-80292DD490BF}"/>
              </a:ext>
            </a:extLst>
          </p:cNvPr>
          <p:cNvGrpSpPr/>
          <p:nvPr/>
        </p:nvGrpSpPr>
        <p:grpSpPr>
          <a:xfrm>
            <a:off x="3943201" y="2621280"/>
            <a:ext cx="2449221" cy="2628064"/>
            <a:chOff x="1979418" y="3531433"/>
            <a:chExt cx="2449221" cy="262806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08A3BEE-BB00-4D11-94D3-CE24DAAF2F2F}"/>
                </a:ext>
              </a:extLst>
            </p:cNvPr>
            <p:cNvSpPr/>
            <p:nvPr/>
          </p:nvSpPr>
          <p:spPr>
            <a:xfrm>
              <a:off x="1979418" y="3531433"/>
              <a:ext cx="679269" cy="52602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C86B130-74DB-4CE1-8071-8A7CA6D8F1FB}"/>
                </a:ext>
              </a:extLst>
            </p:cNvPr>
            <p:cNvSpPr txBox="1"/>
            <p:nvPr/>
          </p:nvSpPr>
          <p:spPr>
            <a:xfrm>
              <a:off x="2131819" y="4405171"/>
              <a:ext cx="229682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Now refine the positions</a:t>
              </a:r>
            </a:p>
            <a:p>
              <a:endParaRPr lang="en-US" dirty="0"/>
            </a:p>
            <a:p>
              <a:r>
                <a:rPr lang="en-US" dirty="0"/>
                <a:t>Go to Peaking Fitting -&gt; </a:t>
              </a:r>
              <a:r>
                <a:rPr lang="en-US" dirty="0" err="1"/>
                <a:t>Peakfit</a:t>
              </a:r>
              <a:r>
                <a:rPr lang="en-US" dirty="0"/>
                <a:t> again</a:t>
              </a: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463B5361-8858-4403-8096-2777F4C1F122}"/>
              </a:ext>
            </a:extLst>
          </p:cNvPr>
          <p:cNvSpPr/>
          <p:nvPr/>
        </p:nvSpPr>
        <p:spPr>
          <a:xfrm>
            <a:off x="8516983" y="2598035"/>
            <a:ext cx="745483" cy="25574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5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0940" y="2048634"/>
            <a:ext cx="9302965" cy="38254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9C7171-EDC1-409D-B59F-9265E3BD48EC}"/>
              </a:ext>
            </a:extLst>
          </p:cNvPr>
          <p:cNvSpPr txBox="1"/>
          <p:nvPr/>
        </p:nvSpPr>
        <p:spPr>
          <a:xfrm>
            <a:off x="4069476" y="5983702"/>
            <a:ext cx="515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Big improvement, now we can use these for a k-search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FB77BF-4BEC-4B33-8FD0-26509B00A4CB}"/>
              </a:ext>
            </a:extLst>
          </p:cNvPr>
          <p:cNvGrpSpPr/>
          <p:nvPr/>
        </p:nvGrpSpPr>
        <p:grpSpPr>
          <a:xfrm>
            <a:off x="1713806" y="3495018"/>
            <a:ext cx="4678616" cy="646331"/>
            <a:chOff x="-249977" y="4405171"/>
            <a:chExt cx="4678616" cy="64633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3930B94-C0DD-4EFE-8B8B-657B57C49186}"/>
                </a:ext>
              </a:extLst>
            </p:cNvPr>
            <p:cNvSpPr/>
            <p:nvPr/>
          </p:nvSpPr>
          <p:spPr>
            <a:xfrm>
              <a:off x="-249977" y="4593879"/>
              <a:ext cx="679269" cy="20900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2E3692-02F3-43B3-8805-C0173863AC10}"/>
                </a:ext>
              </a:extLst>
            </p:cNvPr>
            <p:cNvSpPr txBox="1"/>
            <p:nvPr/>
          </p:nvSpPr>
          <p:spPr>
            <a:xfrm>
              <a:off x="2131819" y="4405171"/>
              <a:ext cx="22968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Go to the Unit Cells List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937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2699" y="2048634"/>
            <a:ext cx="9339447" cy="382542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DFB77BF-4BEC-4B33-8FD0-26509B00A4CB}"/>
              </a:ext>
            </a:extLst>
          </p:cNvPr>
          <p:cNvGrpSpPr/>
          <p:nvPr/>
        </p:nvGrpSpPr>
        <p:grpSpPr>
          <a:xfrm>
            <a:off x="3930139" y="2285562"/>
            <a:ext cx="2296820" cy="2944358"/>
            <a:chOff x="1966356" y="3195715"/>
            <a:chExt cx="2296820" cy="294435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3930B94-C0DD-4EFE-8B8B-657B57C49186}"/>
                </a:ext>
              </a:extLst>
            </p:cNvPr>
            <p:cNvSpPr/>
            <p:nvPr/>
          </p:nvSpPr>
          <p:spPr>
            <a:xfrm>
              <a:off x="2105693" y="3195715"/>
              <a:ext cx="920535" cy="23121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2E3692-02F3-43B3-8805-C0173863AC10}"/>
                </a:ext>
              </a:extLst>
            </p:cNvPr>
            <p:cNvSpPr txBox="1"/>
            <p:nvPr/>
          </p:nvSpPr>
          <p:spPr>
            <a:xfrm>
              <a:off x="1966356" y="5493742"/>
              <a:ext cx="22968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Check the ‘Search for k-vector’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408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0613" y="2051433"/>
            <a:ext cx="9283618" cy="38198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A96B3F-C04C-4EAF-ACB0-BB7A9AB1B6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115" y="1755398"/>
            <a:ext cx="6004062" cy="441189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DFB77BF-4BEC-4B33-8FD0-26509B00A4CB}"/>
              </a:ext>
            </a:extLst>
          </p:cNvPr>
          <p:cNvGrpSpPr/>
          <p:nvPr/>
        </p:nvGrpSpPr>
        <p:grpSpPr>
          <a:xfrm>
            <a:off x="3207327" y="2204788"/>
            <a:ext cx="3463439" cy="3666467"/>
            <a:chOff x="-411084" y="1738986"/>
            <a:chExt cx="3463439" cy="366646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3930B94-C0DD-4EFE-8B8B-657B57C49186}"/>
                </a:ext>
              </a:extLst>
            </p:cNvPr>
            <p:cNvSpPr/>
            <p:nvPr/>
          </p:nvSpPr>
          <p:spPr>
            <a:xfrm>
              <a:off x="-411084" y="1738986"/>
              <a:ext cx="3463439" cy="111317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2E3692-02F3-43B3-8805-C0173863AC10}"/>
                </a:ext>
              </a:extLst>
            </p:cNvPr>
            <p:cNvSpPr txBox="1"/>
            <p:nvPr/>
          </p:nvSpPr>
          <p:spPr>
            <a:xfrm>
              <a:off x="112735" y="3928125"/>
              <a:ext cx="275256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Have some options for controlling how and where you search – defaults are good to start with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0C5E5E7-536A-42E0-BB90-94D0D1EA608D}"/>
              </a:ext>
            </a:extLst>
          </p:cNvPr>
          <p:cNvGrpSpPr/>
          <p:nvPr/>
        </p:nvGrpSpPr>
        <p:grpSpPr>
          <a:xfrm>
            <a:off x="823025" y="2660809"/>
            <a:ext cx="3383215" cy="1983484"/>
            <a:chOff x="-1859214" y="1935722"/>
            <a:chExt cx="3383215" cy="198348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6B1DDBC-2685-41E0-9298-6E51A9B8ED52}"/>
                </a:ext>
              </a:extLst>
            </p:cNvPr>
            <p:cNvSpPr/>
            <p:nvPr/>
          </p:nvSpPr>
          <p:spPr>
            <a:xfrm>
              <a:off x="462677" y="1935722"/>
              <a:ext cx="1061324" cy="38719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8F59F5-CBD0-4977-82B7-9CFFDEFFFACD}"/>
                </a:ext>
              </a:extLst>
            </p:cNvPr>
            <p:cNvSpPr txBox="1"/>
            <p:nvPr/>
          </p:nvSpPr>
          <p:spPr>
            <a:xfrm>
              <a:off x="-1859214" y="3549874"/>
              <a:ext cx="27525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Click ‘Start Search’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695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A401C5-E90F-49A6-9355-2CD27C83C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k-vector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0AEA-CE7A-48B4-9EB8-427FF4CB7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 2: Er</a:t>
            </a:r>
            <a:r>
              <a:rPr lang="en-US" baseline="-25000" dirty="0"/>
              <a:t>2</a:t>
            </a:r>
            <a:r>
              <a:rPr lang="en-US" dirty="0"/>
              <a:t>Ge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– k-search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712E4-F47E-4223-A927-BEE49D1B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299" y="2051433"/>
            <a:ext cx="9322246" cy="381982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DFB77BF-4BEC-4B33-8FD0-26509B00A4CB}"/>
              </a:ext>
            </a:extLst>
          </p:cNvPr>
          <p:cNvGrpSpPr/>
          <p:nvPr/>
        </p:nvGrpSpPr>
        <p:grpSpPr>
          <a:xfrm>
            <a:off x="3692434" y="3961344"/>
            <a:ext cx="2975066" cy="2566456"/>
            <a:chOff x="1758010" y="3573617"/>
            <a:chExt cx="2975066" cy="2566456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3930B94-C0DD-4EFE-8B8B-657B57C49186}"/>
                </a:ext>
              </a:extLst>
            </p:cNvPr>
            <p:cNvSpPr/>
            <p:nvPr/>
          </p:nvSpPr>
          <p:spPr>
            <a:xfrm>
              <a:off x="1853145" y="3573617"/>
              <a:ext cx="2410031" cy="116800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2E3692-02F3-43B3-8805-C0173863AC10}"/>
                </a:ext>
              </a:extLst>
            </p:cNvPr>
            <p:cNvSpPr txBox="1"/>
            <p:nvPr/>
          </p:nvSpPr>
          <p:spPr>
            <a:xfrm>
              <a:off x="1758010" y="5493742"/>
              <a:ext cx="29750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Violá</a:t>
              </a:r>
              <a:r>
                <a:rPr lang="en-US" dirty="0"/>
                <a:t>, a list of k-vectors you can click through to trial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5F2D86A-9812-46CD-88EA-9AC4DB111870}"/>
              </a:ext>
            </a:extLst>
          </p:cNvPr>
          <p:cNvSpPr txBox="1"/>
          <p:nvPr/>
        </p:nvSpPr>
        <p:spPr>
          <a:xfrm>
            <a:off x="7458891" y="521113"/>
            <a:ext cx="3069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Not too bad? </a:t>
            </a:r>
          </a:p>
          <a:p>
            <a:endParaRPr lang="en-US" sz="2000" dirty="0"/>
          </a:p>
          <a:p>
            <a:r>
              <a:rPr lang="en-US" sz="2000" dirty="0"/>
              <a:t>Next step: link up with BCS! (later tutorial)</a:t>
            </a:r>
          </a:p>
        </p:txBody>
      </p:sp>
    </p:spTree>
    <p:extLst>
      <p:ext uri="{BB962C8B-B14F-4D97-AF65-F5344CB8AC3E}">
        <p14:creationId xmlns:p14="http://schemas.microsoft.com/office/powerpoint/2010/main" val="247577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22AB2D-F456-4778-9B12-26C981DB2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19" y="1"/>
            <a:ext cx="11878962" cy="100185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11-ID-D: a new high-energy, multimodal, x-ray beamline at the APS</a:t>
            </a:r>
          </a:p>
        </p:txBody>
      </p:sp>
      <p:sp>
        <p:nvSpPr>
          <p:cNvPr id="6" name="AutoShape 4" descr="Argonne celebrates successful completion of the Advanced Photon Source  Upgrade | Argonne National Laboratory">
            <a:extLst>
              <a:ext uri="{FF2B5EF4-FFF2-40B4-BE49-F238E27FC236}">
                <a16:creationId xmlns:a16="http://schemas.microsoft.com/office/drawing/2014/main" id="{7360A9E3-2CFF-4BFB-99CD-30EE508069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55856E-B5FA-4F0F-B1E4-C9445C8BA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905" y="1001859"/>
            <a:ext cx="3291016" cy="1851197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0920734-1231-4315-9B96-1682D2C10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736" y="5206954"/>
            <a:ext cx="4431355" cy="139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CFDB64-13EE-4E19-9E3B-912516D53D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21" r="1316"/>
          <a:stretch/>
        </p:blipFill>
        <p:spPr>
          <a:xfrm>
            <a:off x="264443" y="3873904"/>
            <a:ext cx="2979753" cy="29840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F29E50-C361-4FC4-BB96-02E7416870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6082" b="1"/>
          <a:stretch/>
        </p:blipFill>
        <p:spPr>
          <a:xfrm>
            <a:off x="8587890" y="4970650"/>
            <a:ext cx="3338154" cy="18013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EF54EC-4525-4D56-BE96-8DA7182BC8B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2734"/>
          <a:stretch/>
        </p:blipFill>
        <p:spPr>
          <a:xfrm>
            <a:off x="4826587" y="3663685"/>
            <a:ext cx="2362915" cy="15525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0307A7-2A86-4796-8C08-4CBF0FC1DA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51554" y="1187588"/>
            <a:ext cx="1487537" cy="14582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FDEC8A-1588-4E18-935A-D804037C92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5028" y="2705968"/>
            <a:ext cx="3291016" cy="16276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4EB1FD9-4ABE-45DE-BF68-50524AEA22D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8895" t="8136" r="14033" b="5075"/>
          <a:stretch/>
        </p:blipFill>
        <p:spPr>
          <a:xfrm>
            <a:off x="498295" y="1491762"/>
            <a:ext cx="2766034" cy="242841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4F4927B-80E8-4D58-852E-34F77F37E705}"/>
              </a:ext>
            </a:extLst>
          </p:cNvPr>
          <p:cNvCxnSpPr>
            <a:cxnSpLocks/>
          </p:cNvCxnSpPr>
          <p:nvPr/>
        </p:nvCxnSpPr>
        <p:spPr>
          <a:xfrm>
            <a:off x="3564029" y="911829"/>
            <a:ext cx="0" cy="56061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F6B9969-6EE2-4FDC-AC16-0AD84BEA3AF8}"/>
              </a:ext>
            </a:extLst>
          </p:cNvPr>
          <p:cNvCxnSpPr>
            <a:cxnSpLocks/>
          </p:cNvCxnSpPr>
          <p:nvPr/>
        </p:nvCxnSpPr>
        <p:spPr>
          <a:xfrm>
            <a:off x="8452059" y="911829"/>
            <a:ext cx="0" cy="56061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7CFECE0-1FEE-413D-8F92-24B8FB75569A}"/>
              </a:ext>
            </a:extLst>
          </p:cNvPr>
          <p:cNvCxnSpPr>
            <a:cxnSpLocks/>
          </p:cNvCxnSpPr>
          <p:nvPr/>
        </p:nvCxnSpPr>
        <p:spPr>
          <a:xfrm flipH="1">
            <a:off x="8555166" y="4581857"/>
            <a:ext cx="3480315" cy="97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9EFF413-3B3B-49C9-96D6-6E989C8E5A4D}"/>
              </a:ext>
            </a:extLst>
          </p:cNvPr>
          <p:cNvSpPr txBox="1"/>
          <p:nvPr/>
        </p:nvSpPr>
        <p:spPr>
          <a:xfrm>
            <a:off x="3707560" y="3030876"/>
            <a:ext cx="4521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Novel layout and optics for maximum high energy flux and focusing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0B9EB9-BB6A-4F71-BBC1-35F72C073A55}"/>
              </a:ext>
            </a:extLst>
          </p:cNvPr>
          <p:cNvSpPr txBox="1"/>
          <p:nvPr/>
        </p:nvSpPr>
        <p:spPr>
          <a:xfrm>
            <a:off x="-50639" y="817193"/>
            <a:ext cx="3523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Huge Q coverage for single crystal, powder, thin films, and PDF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DABB84-A16B-46FA-81AC-BF84F6A18B1F}"/>
              </a:ext>
            </a:extLst>
          </p:cNvPr>
          <p:cNvSpPr txBox="1"/>
          <p:nvPr/>
        </p:nvSpPr>
        <p:spPr>
          <a:xfrm>
            <a:off x="8402860" y="788182"/>
            <a:ext cx="3523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Superconducting detector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BA564-4044-4757-BC86-6BEB787F82A1}"/>
              </a:ext>
            </a:extLst>
          </p:cNvPr>
          <p:cNvSpPr txBox="1"/>
          <p:nvPr/>
        </p:nvSpPr>
        <p:spPr>
          <a:xfrm>
            <a:off x="8501259" y="4601318"/>
            <a:ext cx="3523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1.5 </a:t>
            </a: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μ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 beam – will get smaller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0919361-CD32-4B34-BC1A-35B4388D06BF}"/>
              </a:ext>
            </a:extLst>
          </p:cNvPr>
          <p:cNvCxnSpPr>
            <a:cxnSpLocks/>
          </p:cNvCxnSpPr>
          <p:nvPr/>
        </p:nvCxnSpPr>
        <p:spPr>
          <a:xfrm flipH="1">
            <a:off x="3707560" y="3030876"/>
            <a:ext cx="451027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>
            <a:extLst>
              <a:ext uri="{FF2B5EF4-FFF2-40B4-BE49-F238E27FC236}">
                <a16:creationId xmlns:a16="http://schemas.microsoft.com/office/drawing/2014/main" id="{EE73E989-8F5C-4CFD-85EA-284633429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0" y="1969693"/>
            <a:ext cx="3417924" cy="370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1B5D03-7848-4950-A1B6-0E00BB1FE0BA}"/>
              </a:ext>
            </a:extLst>
          </p:cNvPr>
          <p:cNvPicPr/>
          <p:nvPr/>
        </p:nvPicPr>
        <p:blipFill rotWithShape="1">
          <a:blip r:embed="rId11"/>
          <a:srcRect r="58571"/>
          <a:stretch/>
        </p:blipFill>
        <p:spPr>
          <a:xfrm>
            <a:off x="8646665" y="1945695"/>
            <a:ext cx="3291016" cy="404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4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33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E91CF-A3E7-45B2-81A3-83E88CDD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GSAS-II Design Philosophy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2ED35-BE37-4A8E-9952-CEFEE8321C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47664"/>
            <a:ext cx="7543800" cy="4726137"/>
          </a:xfrm>
        </p:spPr>
        <p:txBody>
          <a:bodyPr>
            <a:normAutofit/>
          </a:bodyPr>
          <a:lstStyle/>
          <a:p>
            <a:r>
              <a:rPr lang="en-US" dirty="0"/>
              <a:t>Rebuild and expand GSAS with Python (mostly)</a:t>
            </a:r>
          </a:p>
          <a:p>
            <a:r>
              <a:rPr lang="en-US" dirty="0"/>
              <a:t>Open source with a scripting API</a:t>
            </a:r>
          </a:p>
          <a:p>
            <a:r>
              <a:rPr lang="en-US" dirty="0"/>
              <a:t>Handle ‘all’ types of data – area detectors and XRD calibration to protein crystallography to SAXS to magnetic structure solution</a:t>
            </a:r>
          </a:p>
          <a:p>
            <a:r>
              <a:rPr lang="en-US" dirty="0"/>
              <a:t>Expand visualization – structures, fits, displacements</a:t>
            </a:r>
          </a:p>
          <a:p>
            <a:r>
              <a:rPr lang="en-US" dirty="0"/>
              <a:t>Separate instrument parameters from sample parameters</a:t>
            </a:r>
          </a:p>
          <a:p>
            <a:r>
              <a:rPr lang="en-US" dirty="0"/>
              <a:t>Minimize user input for known quantities</a:t>
            </a:r>
          </a:p>
        </p:txBody>
      </p:sp>
      <p:pic>
        <p:nvPicPr>
          <p:cNvPr id="2050" name="Picture 2" descr="Brian H. Toby preview image">
            <a:extLst>
              <a:ext uri="{FF2B5EF4-FFF2-40B4-BE49-F238E27FC236}">
                <a16:creationId xmlns:a16="http://schemas.microsoft.com/office/drawing/2014/main" id="{7A6C9E8D-B535-4F98-9299-2503E633D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850" y="108097"/>
            <a:ext cx="1439567" cy="143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30FAF9CF-FBB7-41BA-8531-1F75AEE378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5" b="-174"/>
          <a:stretch/>
        </p:blipFill>
        <p:spPr bwMode="auto">
          <a:xfrm>
            <a:off x="8968740" y="40851"/>
            <a:ext cx="1057252" cy="161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259AA1-D55E-4F59-B115-56BE0FD9298B}"/>
              </a:ext>
            </a:extLst>
          </p:cNvPr>
          <p:cNvSpPr txBox="1"/>
          <p:nvPr/>
        </p:nvSpPr>
        <p:spPr>
          <a:xfrm>
            <a:off x="8509612" y="1654833"/>
            <a:ext cx="1975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Bob von </a:t>
            </a:r>
            <a:r>
              <a:rPr lang="en-US" dirty="0" err="1"/>
              <a:t>Dreele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0116C-A81F-4BEB-9CCB-B5A1D82C7703}"/>
              </a:ext>
            </a:extLst>
          </p:cNvPr>
          <p:cNvSpPr txBox="1"/>
          <p:nvPr/>
        </p:nvSpPr>
        <p:spPr>
          <a:xfrm>
            <a:off x="10374193" y="1654833"/>
            <a:ext cx="1650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Brian Toby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A96C36-DF7A-42DA-AD46-1E82E4EAA4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400" t="10889" r="24867" b="2223"/>
          <a:stretch/>
        </p:blipFill>
        <p:spPr>
          <a:xfrm>
            <a:off x="8070805" y="2286000"/>
            <a:ext cx="3910374" cy="38658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9472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5B10987-34E5-40F8-8ED6-6A1C7D7F1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409" y="4276772"/>
            <a:ext cx="2929412" cy="18191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E91CF-A3E7-45B2-81A3-83E88CDD8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0200"/>
            <a:ext cx="7480515" cy="995363"/>
          </a:xfrm>
        </p:spPr>
        <p:txBody>
          <a:bodyPr/>
          <a:lstStyle/>
          <a:p>
            <a:r>
              <a:rPr lang="en-US" dirty="0"/>
              <a:t>GSAS-II Highlighted Features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2ED35-BE37-4A8E-9952-CEFEE8321C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599" y="1446773"/>
            <a:ext cx="6240651" cy="498013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Integration and PDF reduction</a:t>
            </a:r>
          </a:p>
          <a:p>
            <a:r>
              <a:rPr lang="en-US" dirty="0"/>
              <a:t>‘Unlimited’ number of phases</a:t>
            </a:r>
          </a:p>
          <a:p>
            <a:r>
              <a:rPr lang="en-US" dirty="0"/>
              <a:t>Sequential and parametric fitting</a:t>
            </a:r>
          </a:p>
          <a:p>
            <a:r>
              <a:rPr lang="en-US" dirty="0"/>
              <a:t>Robust microstructure fitting and visualization</a:t>
            </a:r>
          </a:p>
          <a:p>
            <a:r>
              <a:rPr lang="en-US" dirty="0"/>
              <a:t>Simulate diffraction</a:t>
            </a:r>
          </a:p>
          <a:p>
            <a:r>
              <a:rPr lang="en-US" dirty="0"/>
              <a:t>Handle huge data sets, multiple data types simultaneously</a:t>
            </a:r>
          </a:p>
          <a:p>
            <a:r>
              <a:rPr lang="en-US" dirty="0"/>
              <a:t>Calibrate beamline – collate data to use in meta fitting</a:t>
            </a:r>
          </a:p>
          <a:p>
            <a:r>
              <a:rPr lang="en-US" dirty="0"/>
              <a:t>Links to ISODISTORT, Bilbao Crystallographic Server, </a:t>
            </a:r>
            <a:r>
              <a:rPr lang="en-US" dirty="0" err="1"/>
              <a:t>RMCProfile</a:t>
            </a:r>
            <a:r>
              <a:rPr lang="en-US" dirty="0"/>
              <a:t>, </a:t>
            </a:r>
          </a:p>
          <a:p>
            <a:r>
              <a:rPr lang="en-US" dirty="0"/>
              <a:t>Lots of very useful, thorough tutorials</a:t>
            </a:r>
          </a:p>
          <a:p>
            <a:r>
              <a:rPr lang="en-US" dirty="0"/>
              <a:t>Pink beam fitting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40CAAC-88FC-4275-A70B-54AB5ABC9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592" y="208990"/>
            <a:ext cx="4465122" cy="34758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94B306-3B37-4F94-86B3-0762D2A94A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833" y="4276772"/>
            <a:ext cx="2215365" cy="18191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7EFB5AF-CAFD-4704-BBBF-3496C1E2423A}"/>
              </a:ext>
            </a:extLst>
          </p:cNvPr>
          <p:cNvSpPr txBox="1"/>
          <p:nvPr/>
        </p:nvSpPr>
        <p:spPr>
          <a:xfrm>
            <a:off x="8090115" y="6164525"/>
            <a:ext cx="3046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Von Dreele, et. al., J. Appl. Crystal. (2021)</a:t>
            </a:r>
          </a:p>
        </p:txBody>
      </p:sp>
    </p:spTree>
    <p:extLst>
      <p:ext uri="{BB962C8B-B14F-4D97-AF65-F5344CB8AC3E}">
        <p14:creationId xmlns:p14="http://schemas.microsoft.com/office/powerpoint/2010/main" val="9994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new textbook on powder diffraction crystallography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49764" y="1905533"/>
            <a:ext cx="5641770" cy="4422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>
                <a:latin typeface="Aptos" panose="020B0004020202020204" pitchFamily="34" charset="0"/>
              </a:rPr>
              <a:t>Crystallographic Powder Diffraction Analysis with GSAS-II, </a:t>
            </a:r>
            <a:r>
              <a:rPr lang="en-US" b="1" i="1" dirty="0">
                <a:latin typeface="Aptos SemiBold" panose="020B0004020202020204" pitchFamily="34" charset="0"/>
              </a:rPr>
              <a:t>An Introduction to Rietveld Analysis </a:t>
            </a:r>
          </a:p>
          <a:p>
            <a:pPr marL="0" indent="0">
              <a:buNone/>
            </a:pPr>
            <a:r>
              <a:rPr lang="en-US" b="1" i="1" dirty="0">
                <a:latin typeface="Aptos SemiBold" panose="020B0004020202020204" pitchFamily="34" charset="0"/>
              </a:rPr>
              <a:t>by Brian Toby</a:t>
            </a:r>
          </a:p>
          <a:p>
            <a:r>
              <a:rPr lang="en-US" b="1" i="1" dirty="0">
                <a:latin typeface="Aptos SemiBold" panose="020B0004020202020204" pitchFamily="34" charset="0"/>
              </a:rPr>
              <a:t>Download as a PDF</a:t>
            </a:r>
          </a:p>
          <a:p>
            <a:pPr lvl="1"/>
            <a:r>
              <a:rPr lang="en-US" sz="1400" dirty="0">
                <a:latin typeface="Aptos Narrow" panose="020B0004020202020204" pitchFamily="34" charset="0"/>
              </a:rPr>
              <a:t>https://</a:t>
            </a:r>
            <a:r>
              <a:rPr lang="en-US" sz="1400" dirty="0" err="1">
                <a:latin typeface="Aptos Narrow" panose="020B0004020202020204" pitchFamily="34" charset="0"/>
              </a:rPr>
              <a:t>github.com</a:t>
            </a:r>
            <a:r>
              <a:rPr lang="en-US" sz="1400" dirty="0">
                <a:latin typeface="Aptos Narrow" panose="020B0004020202020204" pitchFamily="34" charset="0"/>
              </a:rPr>
              <a:t>/</a:t>
            </a:r>
            <a:r>
              <a:rPr lang="en-US" sz="1400" dirty="0" err="1">
                <a:latin typeface="Aptos Narrow" panose="020B0004020202020204" pitchFamily="34" charset="0"/>
              </a:rPr>
              <a:t>briantoby</a:t>
            </a:r>
            <a:r>
              <a:rPr lang="en-US" sz="1400" dirty="0">
                <a:latin typeface="Aptos Narrow" panose="020B0004020202020204" pitchFamily="34" charset="0"/>
              </a:rPr>
              <a:t>/</a:t>
            </a:r>
            <a:r>
              <a:rPr lang="en-US" sz="1400" dirty="0" err="1">
                <a:latin typeface="Aptos Narrow" panose="020B0004020202020204" pitchFamily="34" charset="0"/>
              </a:rPr>
              <a:t>PowderCrystallography</a:t>
            </a:r>
            <a:r>
              <a:rPr lang="en-US" sz="1400" dirty="0">
                <a:latin typeface="Aptos Narrow" panose="020B0004020202020204" pitchFamily="34" charset="0"/>
              </a:rPr>
              <a:t>/releases/latest</a:t>
            </a:r>
          </a:p>
          <a:p>
            <a:r>
              <a:rPr lang="en-US" b="1" i="1" dirty="0">
                <a:latin typeface="Aptos SemiBold" panose="020B0004020202020204" pitchFamily="34" charset="0"/>
              </a:rPr>
              <a:t>Printed copies will soon be available from Amazon. </a:t>
            </a:r>
            <a:endParaRPr lang="en-US" b="1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Aptos" panose="020B0004020202020204" pitchFamily="34" charset="0"/>
              </a:rPr>
              <a:t>Preview edition (July 2026)</a:t>
            </a:r>
          </a:p>
          <a:p>
            <a:r>
              <a:rPr lang="en-US" dirty="0"/>
              <a:t>29 chapters, ~340 pages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" y="1293508"/>
            <a:ext cx="11163868" cy="499715"/>
          </a:xfrm>
        </p:spPr>
        <p:txBody>
          <a:bodyPr/>
          <a:lstStyle/>
          <a:p>
            <a:r>
              <a:rPr lang="en-US" dirty="0"/>
              <a:t>Open Source</a:t>
            </a:r>
          </a:p>
          <a:p>
            <a:r>
              <a:rPr lang="en-US" b="0" dirty="0"/>
              <a:t>Preview version available for comment and suggestions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EFAAC5A-9C4F-4278-920D-DF2BAB595749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6AE942-E693-D4D5-5ABD-DB5CE4D3AB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465" t="2318" r="1045" b="2307"/>
          <a:stretch>
            <a:fillRect/>
          </a:stretch>
        </p:blipFill>
        <p:spPr>
          <a:xfrm>
            <a:off x="8817756" y="1658516"/>
            <a:ext cx="2967844" cy="442277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67A844-F6F3-C8E7-C159-A650467AE71B}"/>
              </a:ext>
            </a:extLst>
          </p:cNvPr>
          <p:cNvSpPr txBox="1"/>
          <p:nvPr/>
        </p:nvSpPr>
        <p:spPr>
          <a:xfrm>
            <a:off x="6191534" y="2756531"/>
            <a:ext cx="3048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Book sections:</a:t>
            </a:r>
          </a:p>
          <a:p>
            <a:pPr marL="627062" lvl="1" indent="-342900">
              <a:buFont typeface="+mj-lt"/>
              <a:buAutoNum type="arabicPeriod"/>
            </a:pPr>
            <a:r>
              <a:rPr lang="en-US" sz="1600" dirty="0"/>
              <a:t>Prerequisites</a:t>
            </a:r>
          </a:p>
          <a:p>
            <a:pPr marL="627062" lvl="1" indent="-342900">
              <a:buFont typeface="+mj-lt"/>
              <a:buAutoNum type="arabicPeriod"/>
            </a:pPr>
            <a:r>
              <a:rPr lang="en-US" sz="1600" dirty="0"/>
              <a:t>Basic Information</a:t>
            </a:r>
          </a:p>
          <a:p>
            <a:pPr marL="627062" lvl="1" indent="-342900">
              <a:buFont typeface="+mj-lt"/>
              <a:buAutoNum type="arabicPeriod"/>
            </a:pPr>
            <a:r>
              <a:rPr lang="en-US" sz="1600" dirty="0"/>
              <a:t>Pattern Fitting</a:t>
            </a:r>
          </a:p>
          <a:p>
            <a:pPr marL="627062" lvl="1" indent="-342900">
              <a:buFont typeface="+mj-lt"/>
              <a:buAutoNum type="arabicPeriod"/>
            </a:pPr>
            <a:r>
              <a:rPr lang="en-US" sz="1600" dirty="0"/>
              <a:t>Using GSAS-II</a:t>
            </a:r>
          </a:p>
          <a:p>
            <a:pPr marL="627062" lvl="1" indent="-342900">
              <a:buFont typeface="+mj-lt"/>
              <a:buAutoNum type="arabicPeriod"/>
            </a:pPr>
            <a:r>
              <a:rPr lang="en-US" sz="1600" dirty="0"/>
              <a:t>Simplifying Models</a:t>
            </a:r>
          </a:p>
          <a:p>
            <a:pPr marL="627062" lvl="1" indent="-342900">
              <a:buFont typeface="+mj-lt"/>
              <a:buAutoNum type="arabicPeriod"/>
            </a:pPr>
            <a:r>
              <a:rPr lang="en-US" sz="1600" dirty="0"/>
              <a:t>Advanced Concepts</a:t>
            </a:r>
          </a:p>
        </p:txBody>
      </p:sp>
    </p:spTree>
    <p:extLst>
      <p:ext uri="{BB962C8B-B14F-4D97-AF65-F5344CB8AC3E}">
        <p14:creationId xmlns:p14="http://schemas.microsoft.com/office/powerpoint/2010/main" val="360480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744B2-8185-4FF5-AD5A-2CCD9E327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GSAS-II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58D83B-9BBD-48BA-AD30-2D97D9D80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9061" y="432538"/>
            <a:ext cx="666843" cy="79068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47BF2F2-626E-4B3E-A799-BF44C1D17191}"/>
              </a:ext>
            </a:extLst>
          </p:cNvPr>
          <p:cNvGrpSpPr/>
          <p:nvPr/>
        </p:nvGrpSpPr>
        <p:grpSpPr>
          <a:xfrm>
            <a:off x="376634" y="2764967"/>
            <a:ext cx="3129789" cy="2518857"/>
            <a:chOff x="376634" y="2764967"/>
            <a:chExt cx="3129789" cy="251885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E0FF6FE-4306-4525-8E93-A1CBB516E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634" y="2764967"/>
              <a:ext cx="3129789" cy="208382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DE541C-B8A8-4157-B556-6A5DE7DD19EB}"/>
                </a:ext>
              </a:extLst>
            </p:cNvPr>
            <p:cNvSpPr txBox="1"/>
            <p:nvPr/>
          </p:nvSpPr>
          <p:spPr>
            <a:xfrm>
              <a:off x="916638" y="4914492"/>
              <a:ext cx="204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Console window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9CC8AA-1456-434C-A093-761D29BD5429}"/>
              </a:ext>
            </a:extLst>
          </p:cNvPr>
          <p:cNvGrpSpPr/>
          <p:nvPr/>
        </p:nvGrpSpPr>
        <p:grpSpPr>
          <a:xfrm>
            <a:off x="3586580" y="2134978"/>
            <a:ext cx="4628000" cy="3758854"/>
            <a:chOff x="3586580" y="2134978"/>
            <a:chExt cx="4628000" cy="375885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7A61BE3-580A-4D7B-AA51-0E97D27E6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86580" y="2134978"/>
              <a:ext cx="4628000" cy="33895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8787B19-0A00-4E22-9EF2-5F7FDD493425}"/>
                </a:ext>
              </a:extLst>
            </p:cNvPr>
            <p:cNvSpPr txBox="1"/>
            <p:nvPr/>
          </p:nvSpPr>
          <p:spPr>
            <a:xfrm>
              <a:off x="5071110" y="5524500"/>
              <a:ext cx="204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Data window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5BF5534-5231-4371-8A8F-E919B32574DE}"/>
              </a:ext>
            </a:extLst>
          </p:cNvPr>
          <p:cNvGrpSpPr/>
          <p:nvPr/>
        </p:nvGrpSpPr>
        <p:grpSpPr>
          <a:xfrm>
            <a:off x="8374894" y="2261800"/>
            <a:ext cx="3648879" cy="3532972"/>
            <a:chOff x="8374894" y="2261800"/>
            <a:chExt cx="3648879" cy="353297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CBC8338-4B7B-4F96-A3D8-35B70F912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74894" y="2261800"/>
              <a:ext cx="3648879" cy="30901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014AB6-F5F6-4137-A4D6-449DDE470856}"/>
                </a:ext>
              </a:extLst>
            </p:cNvPr>
            <p:cNvSpPr txBox="1"/>
            <p:nvPr/>
          </p:nvSpPr>
          <p:spPr>
            <a:xfrm>
              <a:off x="9406890" y="5425440"/>
              <a:ext cx="204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Plotting window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22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3922E-8F5F-4CB9-B7A7-B6D82B3A9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Console Window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F0923CB-3F9A-4576-9BDB-7B345FC4CA40}"/>
              </a:ext>
            </a:extLst>
          </p:cNvPr>
          <p:cNvGrpSpPr/>
          <p:nvPr/>
        </p:nvGrpSpPr>
        <p:grpSpPr>
          <a:xfrm>
            <a:off x="609600" y="1404448"/>
            <a:ext cx="3835127" cy="2530635"/>
            <a:chOff x="548640" y="1773780"/>
            <a:chExt cx="3835127" cy="253063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2502DA0-222E-4F22-B6E6-4C1B2A666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8640" y="1773780"/>
              <a:ext cx="3835127" cy="216130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51E1BC9-7B5C-4328-919F-FEE9FE1DA640}"/>
                </a:ext>
              </a:extLst>
            </p:cNvPr>
            <p:cNvSpPr txBox="1"/>
            <p:nvPr/>
          </p:nvSpPr>
          <p:spPr>
            <a:xfrm>
              <a:off x="1310640" y="3935083"/>
              <a:ext cx="204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Refinement cycles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C569D7-A671-49C3-B9FF-C3153D192E7C}"/>
              </a:ext>
            </a:extLst>
          </p:cNvPr>
          <p:cNvGrpSpPr/>
          <p:nvPr/>
        </p:nvGrpSpPr>
        <p:grpSpPr>
          <a:xfrm>
            <a:off x="609599" y="3997165"/>
            <a:ext cx="3835127" cy="2530635"/>
            <a:chOff x="4744993" y="1592211"/>
            <a:chExt cx="3835127" cy="25306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D723805-6508-4392-A0E2-D2CC40102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93" y="1592211"/>
              <a:ext cx="3835127" cy="216130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AE77E06-57C9-432A-ADB9-341D492DD39E}"/>
                </a:ext>
              </a:extLst>
            </p:cNvPr>
            <p:cNvSpPr txBox="1"/>
            <p:nvPr/>
          </p:nvSpPr>
          <p:spPr>
            <a:xfrm>
              <a:off x="5823223" y="3753514"/>
              <a:ext cx="204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Error information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F005090-BA4C-4CEF-AFC4-8EBA3F7EDBA5}"/>
              </a:ext>
            </a:extLst>
          </p:cNvPr>
          <p:cNvGrpSpPr/>
          <p:nvPr/>
        </p:nvGrpSpPr>
        <p:grpSpPr>
          <a:xfrm>
            <a:off x="6736080" y="320817"/>
            <a:ext cx="4602268" cy="2961462"/>
            <a:chOff x="7399020" y="193397"/>
            <a:chExt cx="4602268" cy="296146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1D19071-713C-4B99-BC62-F93ACB7AB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9020" y="193397"/>
              <a:ext cx="4602268" cy="259213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3EA8BBA-58C8-4129-8EFD-DAD6DA67ADC1}"/>
                </a:ext>
              </a:extLst>
            </p:cNvPr>
            <p:cNvSpPr txBox="1"/>
            <p:nvPr/>
          </p:nvSpPr>
          <p:spPr>
            <a:xfrm>
              <a:off x="8414747" y="2785527"/>
              <a:ext cx="2819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Results of Parametric fits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A542012-2D42-491E-9441-537A00E9016C}"/>
              </a:ext>
            </a:extLst>
          </p:cNvPr>
          <p:cNvGrpSpPr/>
          <p:nvPr/>
        </p:nvGrpSpPr>
        <p:grpSpPr>
          <a:xfrm>
            <a:off x="6707481" y="3453415"/>
            <a:ext cx="4599608" cy="2961462"/>
            <a:chOff x="6707481" y="3453415"/>
            <a:chExt cx="4599608" cy="296146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4627134-BE2D-4CBD-9D85-F11ABA0F9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7481" y="3453415"/>
              <a:ext cx="4599608" cy="259213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AA61CE-80E9-4E4A-8F5E-EA22BA22767E}"/>
                </a:ext>
              </a:extLst>
            </p:cNvPr>
            <p:cNvSpPr txBox="1"/>
            <p:nvPr/>
          </p:nvSpPr>
          <p:spPr>
            <a:xfrm>
              <a:off x="6736079" y="6045545"/>
              <a:ext cx="45710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Results of k-search/magnetic symmetry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33657E3-E6F0-41CA-80FB-EE02DB267024}"/>
              </a:ext>
            </a:extLst>
          </p:cNvPr>
          <p:cNvSpPr txBox="1"/>
          <p:nvPr/>
        </p:nvSpPr>
        <p:spPr>
          <a:xfrm>
            <a:off x="3863340" y="2765764"/>
            <a:ext cx="3286548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Most of the time you can minimize, but is useful to follow when things go awry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23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APS_full name_16x9">
  <a:themeElements>
    <a:clrScheme name="Argonne">
      <a:dk1>
        <a:srgbClr val="000000"/>
      </a:dk1>
      <a:lt1>
        <a:srgbClr val="FFFFFF"/>
      </a:lt1>
      <a:dk2>
        <a:srgbClr val="0082CA"/>
      </a:dk2>
      <a:lt2>
        <a:srgbClr val="F8B200"/>
      </a:lt2>
      <a:accent1>
        <a:srgbClr val="77B300"/>
      </a:accent1>
      <a:accent2>
        <a:srgbClr val="00609C"/>
      </a:accent2>
      <a:accent3>
        <a:srgbClr val="5B0091"/>
      </a:accent3>
      <a:accent4>
        <a:srgbClr val="FF7900"/>
      </a:accent4>
      <a:accent5>
        <a:srgbClr val="00A19C"/>
      </a:accent5>
      <a:accent6>
        <a:srgbClr val="CD202C"/>
      </a:accent6>
      <a:hlink>
        <a:srgbClr val="000000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APS_full name_16x9</Template>
  <TotalTime>8315</TotalTime>
  <Words>1190</Words>
  <Application>Microsoft Office PowerPoint</Application>
  <PresentationFormat>Widescreen</PresentationFormat>
  <Paragraphs>198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7" baseType="lpstr">
      <vt:lpstr>Aptos</vt:lpstr>
      <vt:lpstr>Aptos Narrow</vt:lpstr>
      <vt:lpstr>Aptos SemiBold</vt:lpstr>
      <vt:lpstr>Arial</vt:lpstr>
      <vt:lpstr>Calibri</vt:lpstr>
      <vt:lpstr>Calibri Light</vt:lpstr>
      <vt:lpstr>Cambria Math</vt:lpstr>
      <vt:lpstr>System Font Regular</vt:lpstr>
      <vt:lpstr>Wingdings</vt:lpstr>
      <vt:lpstr>APS_full name_16x9</vt:lpstr>
      <vt:lpstr>Office Theme</vt:lpstr>
      <vt:lpstr>Introduction to GSAS-II and New Features</vt:lpstr>
      <vt:lpstr>PowerPoint Presentation</vt:lpstr>
      <vt:lpstr>GSAS I And EXPGUI</vt:lpstr>
      <vt:lpstr>GSAS-II</vt:lpstr>
      <vt:lpstr>GSAS-II Design Philosophy</vt:lpstr>
      <vt:lpstr>GSAS-II Highlighted Features</vt:lpstr>
      <vt:lpstr>A new textbook on powder diffraction crystallography</vt:lpstr>
      <vt:lpstr>Using GSAS-II</vt:lpstr>
      <vt:lpstr>Console Window</vt:lpstr>
      <vt:lpstr>Data Window</vt:lpstr>
      <vt:lpstr>Data Window: Data Window </vt:lpstr>
      <vt:lpstr>Climbing the tree: Histogram</vt:lpstr>
      <vt:lpstr>Climbing the tree: Histogram</vt:lpstr>
      <vt:lpstr>Climbing the tree: Phase</vt:lpstr>
      <vt:lpstr>Climbing the tree: Phase</vt:lpstr>
      <vt:lpstr>Climbing the tree: Phase</vt:lpstr>
      <vt:lpstr>Climbing the tree: Phase</vt:lpstr>
      <vt:lpstr>Plotting window</vt:lpstr>
      <vt:lpstr>Plotting window</vt:lpstr>
      <vt:lpstr>Data Window: Flash Refinement</vt:lpstr>
      <vt:lpstr>GSAS-II Takeaway</vt:lpstr>
      <vt:lpstr>Installing GSAS-II</vt:lpstr>
      <vt:lpstr>Installing GSAS-II</vt:lpstr>
      <vt:lpstr>Important NExt step!</vt:lpstr>
      <vt:lpstr>BCS API key</vt:lpstr>
      <vt:lpstr>BCS API key</vt:lpstr>
      <vt:lpstr>BCS API key</vt:lpstr>
      <vt:lpstr>Gsas-II Magnetism tools preview</vt:lpstr>
      <vt:lpstr>GSAS-II and magnetism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Identifying k-vector</vt:lpstr>
      <vt:lpstr>11-ID-D: a new high-energy, multimodal, x-ray beamline at the APS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GSAS-II and New Features</dc:title>
  <dc:creator>Taddei, Keith</dc:creator>
  <cp:lastModifiedBy>Taddei, Keith</cp:lastModifiedBy>
  <cp:revision>73</cp:revision>
  <dcterms:created xsi:type="dcterms:W3CDTF">2026-07-09T15:50:48Z</dcterms:created>
  <dcterms:modified xsi:type="dcterms:W3CDTF">2026-07-22T15:37:55Z</dcterms:modified>
</cp:coreProperties>
</file>