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9"/>
  </p:notesMasterIdLst>
  <p:handoutMasterIdLst>
    <p:handoutMasterId r:id="rId10"/>
  </p:handoutMasterIdLst>
  <p:sldIdLst>
    <p:sldId id="2147481341" r:id="rId2"/>
    <p:sldId id="2147481342" r:id="rId3"/>
    <p:sldId id="2147481343" r:id="rId4"/>
    <p:sldId id="2147481344" r:id="rId5"/>
    <p:sldId id="2147481345" r:id="rId6"/>
    <p:sldId id="2147481347" r:id="rId7"/>
    <p:sldId id="214748134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80884"/>
  </p:normalViewPr>
  <p:slideViewPr>
    <p:cSldViewPr snapToGrid="0">
      <p:cViewPr varScale="1">
        <p:scale>
          <a:sx n="98" d="100"/>
          <a:sy n="98" d="100"/>
        </p:scale>
        <p:origin x="950"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lat, Fulvia C." userId="49906fff-a06b-4fb3-9a8e-be011ae1fc7b" providerId="ADAL" clId="{DEE20C65-546B-48EC-B92F-01EE4BBEA239}"/>
    <pc:docChg chg="custSel addSld delSld modSld">
      <pc:chgData name="Pilat, Fulvia C." userId="49906fff-a06b-4fb3-9a8e-be011ae1fc7b" providerId="ADAL" clId="{DEE20C65-546B-48EC-B92F-01EE4BBEA239}" dt="2026-06-08T15:39:20.009" v="4782" actId="20577"/>
      <pc:docMkLst>
        <pc:docMk/>
      </pc:docMkLst>
      <pc:sldChg chg="modSp add mod">
        <pc:chgData name="Pilat, Fulvia C." userId="49906fff-a06b-4fb3-9a8e-be011ae1fc7b" providerId="ADAL" clId="{DEE20C65-546B-48EC-B92F-01EE4BBEA239}" dt="2026-06-03T15:38:55.174" v="349" actId="113"/>
        <pc:sldMkLst>
          <pc:docMk/>
          <pc:sldMk cId="1417163719" sldId="2147481341"/>
        </pc:sldMkLst>
        <pc:spChg chg="mod">
          <ac:chgData name="Pilat, Fulvia C." userId="49906fff-a06b-4fb3-9a8e-be011ae1fc7b" providerId="ADAL" clId="{DEE20C65-546B-48EC-B92F-01EE4BBEA239}" dt="2026-06-03T15:37:55.007" v="239" actId="20577"/>
          <ac:spMkLst>
            <pc:docMk/>
            <pc:sldMk cId="1417163719" sldId="2147481341"/>
            <ac:spMk id="2" creationId="{36B18B1F-BFB1-CC50-2580-E2ADE95FF0A0}"/>
          </ac:spMkLst>
        </pc:spChg>
        <pc:spChg chg="mod">
          <ac:chgData name="Pilat, Fulvia C." userId="49906fff-a06b-4fb3-9a8e-be011ae1fc7b" providerId="ADAL" clId="{DEE20C65-546B-48EC-B92F-01EE4BBEA239}" dt="2026-06-03T15:38:55.174" v="349" actId="113"/>
          <ac:spMkLst>
            <pc:docMk/>
            <pc:sldMk cId="1417163719" sldId="2147481341"/>
            <ac:spMk id="4" creationId="{A80AB052-C5ED-4604-BB32-C7CFB365406D}"/>
          </ac:spMkLst>
        </pc:spChg>
        <pc:spChg chg="mod">
          <ac:chgData name="Pilat, Fulvia C." userId="49906fff-a06b-4fb3-9a8e-be011ae1fc7b" providerId="ADAL" clId="{DEE20C65-546B-48EC-B92F-01EE4BBEA239}" dt="2026-06-03T15:38:04.564" v="262" actId="20577"/>
          <ac:spMkLst>
            <pc:docMk/>
            <pc:sldMk cId="1417163719" sldId="2147481341"/>
            <ac:spMk id="5" creationId="{36169892-B8FD-9314-2137-FD44D1A12AD5}"/>
          </ac:spMkLst>
        </pc:spChg>
        <pc:spChg chg="mod">
          <ac:chgData name="Pilat, Fulvia C." userId="49906fff-a06b-4fb3-9a8e-be011ae1fc7b" providerId="ADAL" clId="{DEE20C65-546B-48EC-B92F-01EE4BBEA239}" dt="2026-06-03T15:38:30.482" v="346" actId="20577"/>
          <ac:spMkLst>
            <pc:docMk/>
            <pc:sldMk cId="1417163719" sldId="2147481341"/>
            <ac:spMk id="6" creationId="{0E4AE62E-70C2-2BB8-D0AC-19F273245092}"/>
          </ac:spMkLst>
        </pc:spChg>
      </pc:sldChg>
      <pc:sldChg chg="addSp modSp new mod">
        <pc:chgData name="Pilat, Fulvia C." userId="49906fff-a06b-4fb3-9a8e-be011ae1fc7b" providerId="ADAL" clId="{DEE20C65-546B-48EC-B92F-01EE4BBEA239}" dt="2026-06-08T15:30:10.072" v="4561" actId="113"/>
        <pc:sldMkLst>
          <pc:docMk/>
          <pc:sldMk cId="62244911" sldId="2147481342"/>
        </pc:sldMkLst>
        <pc:spChg chg="mod">
          <ac:chgData name="Pilat, Fulvia C." userId="49906fff-a06b-4fb3-9a8e-be011ae1fc7b" providerId="ADAL" clId="{DEE20C65-546B-48EC-B92F-01EE4BBEA239}" dt="2026-06-03T15:44:38.454" v="468" actId="20577"/>
          <ac:spMkLst>
            <pc:docMk/>
            <pc:sldMk cId="62244911" sldId="2147481342"/>
            <ac:spMk id="2" creationId="{4D97C2EC-F61F-067E-4ABC-EEC8D141F9EB}"/>
          </ac:spMkLst>
        </pc:spChg>
        <pc:spChg chg="mod">
          <ac:chgData name="Pilat, Fulvia C." userId="49906fff-a06b-4fb3-9a8e-be011ae1fc7b" providerId="ADAL" clId="{DEE20C65-546B-48EC-B92F-01EE4BBEA239}" dt="2026-06-08T15:30:10.072" v="4561" actId="113"/>
          <ac:spMkLst>
            <pc:docMk/>
            <pc:sldMk cId="62244911" sldId="2147481342"/>
            <ac:spMk id="3" creationId="{6CED47FA-0F0F-DFCF-A2DE-5F6275CE6E42}"/>
          </ac:spMkLst>
        </pc:spChg>
        <pc:graphicFrameChg chg="add mod modGraphic">
          <ac:chgData name="Pilat, Fulvia C." userId="49906fff-a06b-4fb3-9a8e-be011ae1fc7b" providerId="ADAL" clId="{DEE20C65-546B-48EC-B92F-01EE4BBEA239}" dt="2026-06-03T15:57:00.196" v="502" actId="1076"/>
          <ac:graphicFrameMkLst>
            <pc:docMk/>
            <pc:sldMk cId="62244911" sldId="2147481342"/>
            <ac:graphicFrameMk id="4" creationId="{4BEE5E70-23B5-79F6-FB6D-DFFFA285588D}"/>
          </ac:graphicFrameMkLst>
        </pc:graphicFrameChg>
      </pc:sldChg>
      <pc:sldChg chg="modSp new mod">
        <pc:chgData name="Pilat, Fulvia C." userId="49906fff-a06b-4fb3-9a8e-be011ae1fc7b" providerId="ADAL" clId="{DEE20C65-546B-48EC-B92F-01EE4BBEA239}" dt="2026-06-08T15:32:30.183" v="4583" actId="115"/>
        <pc:sldMkLst>
          <pc:docMk/>
          <pc:sldMk cId="2213139137" sldId="2147481343"/>
        </pc:sldMkLst>
        <pc:spChg chg="mod">
          <ac:chgData name="Pilat, Fulvia C." userId="49906fff-a06b-4fb3-9a8e-be011ae1fc7b" providerId="ADAL" clId="{DEE20C65-546B-48EC-B92F-01EE4BBEA239}" dt="2026-06-03T16:33:02.553" v="1200" actId="20577"/>
          <ac:spMkLst>
            <pc:docMk/>
            <pc:sldMk cId="2213139137" sldId="2147481343"/>
            <ac:spMk id="2" creationId="{1BA938D4-61A8-DE87-4071-7CDE5F2F0E34}"/>
          </ac:spMkLst>
        </pc:spChg>
        <pc:spChg chg="mod">
          <ac:chgData name="Pilat, Fulvia C." userId="49906fff-a06b-4fb3-9a8e-be011ae1fc7b" providerId="ADAL" clId="{DEE20C65-546B-48EC-B92F-01EE4BBEA239}" dt="2026-06-08T15:32:30.183" v="4583" actId="115"/>
          <ac:spMkLst>
            <pc:docMk/>
            <pc:sldMk cId="2213139137" sldId="2147481343"/>
            <ac:spMk id="3" creationId="{959CEBFA-0CC3-1D45-1B90-C7AB8B6C2B4A}"/>
          </ac:spMkLst>
        </pc:spChg>
      </pc:sldChg>
      <pc:sldChg chg="modSp new mod">
        <pc:chgData name="Pilat, Fulvia C." userId="49906fff-a06b-4fb3-9a8e-be011ae1fc7b" providerId="ADAL" clId="{DEE20C65-546B-48EC-B92F-01EE4BBEA239}" dt="2026-06-08T15:32:50.574" v="4586" actId="20577"/>
        <pc:sldMkLst>
          <pc:docMk/>
          <pc:sldMk cId="583245664" sldId="2147481344"/>
        </pc:sldMkLst>
        <pc:spChg chg="mod">
          <ac:chgData name="Pilat, Fulvia C." userId="49906fff-a06b-4fb3-9a8e-be011ae1fc7b" providerId="ADAL" clId="{DEE20C65-546B-48EC-B92F-01EE4BBEA239}" dt="2026-06-08T15:32:50.574" v="4586" actId="20577"/>
          <ac:spMkLst>
            <pc:docMk/>
            <pc:sldMk cId="583245664" sldId="2147481344"/>
            <ac:spMk id="2" creationId="{330779A8-FAD7-6337-E2A0-5FC996F7CE81}"/>
          </ac:spMkLst>
        </pc:spChg>
        <pc:spChg chg="mod">
          <ac:chgData name="Pilat, Fulvia C." userId="49906fff-a06b-4fb3-9a8e-be011ae1fc7b" providerId="ADAL" clId="{DEE20C65-546B-48EC-B92F-01EE4BBEA239}" dt="2026-06-03T17:08:51.271" v="2440" actId="14100"/>
          <ac:spMkLst>
            <pc:docMk/>
            <pc:sldMk cId="583245664" sldId="2147481344"/>
            <ac:spMk id="3" creationId="{AEA7F909-B438-39B7-7A3B-D337A70263AC}"/>
          </ac:spMkLst>
        </pc:spChg>
      </pc:sldChg>
      <pc:sldChg chg="addSp delSp modSp new mod">
        <pc:chgData name="Pilat, Fulvia C." userId="49906fff-a06b-4fb3-9a8e-be011ae1fc7b" providerId="ADAL" clId="{DEE20C65-546B-48EC-B92F-01EE4BBEA239}" dt="2026-06-08T15:34:08.975" v="4596" actId="1076"/>
        <pc:sldMkLst>
          <pc:docMk/>
          <pc:sldMk cId="66294477" sldId="2147481345"/>
        </pc:sldMkLst>
        <pc:spChg chg="mod">
          <ac:chgData name="Pilat, Fulvia C." userId="49906fff-a06b-4fb3-9a8e-be011ae1fc7b" providerId="ADAL" clId="{DEE20C65-546B-48EC-B92F-01EE4BBEA239}" dt="2026-06-03T17:09:28.203" v="2465" actId="20577"/>
          <ac:spMkLst>
            <pc:docMk/>
            <pc:sldMk cId="66294477" sldId="2147481345"/>
            <ac:spMk id="2" creationId="{39389067-CD9A-CF38-F089-0AC49F7C6D5D}"/>
          </ac:spMkLst>
        </pc:spChg>
        <pc:spChg chg="mod">
          <ac:chgData name="Pilat, Fulvia C." userId="49906fff-a06b-4fb3-9a8e-be011ae1fc7b" providerId="ADAL" clId="{DEE20C65-546B-48EC-B92F-01EE4BBEA239}" dt="2026-06-08T15:33:18.018" v="4587" actId="1076"/>
          <ac:spMkLst>
            <pc:docMk/>
            <pc:sldMk cId="66294477" sldId="2147481345"/>
            <ac:spMk id="6" creationId="{6D0E03DA-69D7-A104-EE36-AD06DA063CE9}"/>
          </ac:spMkLst>
        </pc:spChg>
        <pc:spChg chg="mod">
          <ac:chgData name="Pilat, Fulvia C." userId="49906fff-a06b-4fb3-9a8e-be011ae1fc7b" providerId="ADAL" clId="{DEE20C65-546B-48EC-B92F-01EE4BBEA239}" dt="2026-06-08T15:33:28.819" v="4589" actId="1076"/>
          <ac:spMkLst>
            <pc:docMk/>
            <pc:sldMk cId="66294477" sldId="2147481345"/>
            <ac:spMk id="7" creationId="{BB9E0F36-A4AF-2788-9BAE-E5ADA13699B3}"/>
          </ac:spMkLst>
        </pc:spChg>
        <pc:spChg chg="mod">
          <ac:chgData name="Pilat, Fulvia C." userId="49906fff-a06b-4fb3-9a8e-be011ae1fc7b" providerId="ADAL" clId="{DEE20C65-546B-48EC-B92F-01EE4BBEA239}" dt="2026-06-08T15:33:38.731" v="4591" actId="1076"/>
          <ac:spMkLst>
            <pc:docMk/>
            <pc:sldMk cId="66294477" sldId="2147481345"/>
            <ac:spMk id="8" creationId="{63BA446B-0E99-659E-3E8D-48509D02FB9B}"/>
          </ac:spMkLst>
        </pc:spChg>
        <pc:spChg chg="add mod">
          <ac:chgData name="Pilat, Fulvia C." userId="49906fff-a06b-4fb3-9a8e-be011ae1fc7b" providerId="ADAL" clId="{DEE20C65-546B-48EC-B92F-01EE4BBEA239}" dt="2026-06-08T15:33:21.723" v="4588" actId="1076"/>
          <ac:spMkLst>
            <pc:docMk/>
            <pc:sldMk cId="66294477" sldId="2147481345"/>
            <ac:spMk id="9" creationId="{67F347CC-D0FC-16E1-D9DB-7C4B7A829F01}"/>
          </ac:spMkLst>
        </pc:spChg>
        <pc:spChg chg="add mod">
          <ac:chgData name="Pilat, Fulvia C." userId="49906fff-a06b-4fb3-9a8e-be011ae1fc7b" providerId="ADAL" clId="{DEE20C65-546B-48EC-B92F-01EE4BBEA239}" dt="2026-06-08T15:33:34.161" v="4590" actId="1076"/>
          <ac:spMkLst>
            <pc:docMk/>
            <pc:sldMk cId="66294477" sldId="2147481345"/>
            <ac:spMk id="10" creationId="{54349A3A-56F3-0D7C-3278-93386D67549C}"/>
          </ac:spMkLst>
        </pc:spChg>
        <pc:spChg chg="add mod">
          <ac:chgData name="Pilat, Fulvia C." userId="49906fff-a06b-4fb3-9a8e-be011ae1fc7b" providerId="ADAL" clId="{DEE20C65-546B-48EC-B92F-01EE4BBEA239}" dt="2026-06-08T15:34:08.975" v="4596" actId="1076"/>
          <ac:spMkLst>
            <pc:docMk/>
            <pc:sldMk cId="66294477" sldId="2147481345"/>
            <ac:spMk id="11" creationId="{8C659841-7C65-4BB7-25E7-4D4E3A0EC9D9}"/>
          </ac:spMkLst>
        </pc:spChg>
      </pc:sldChg>
      <pc:sldChg chg="delSp modSp new mod">
        <pc:chgData name="Pilat, Fulvia C." userId="49906fff-a06b-4fb3-9a8e-be011ae1fc7b" providerId="ADAL" clId="{DEE20C65-546B-48EC-B92F-01EE4BBEA239}" dt="2026-06-05T13:56:00.790" v="4558" actId="1076"/>
        <pc:sldMkLst>
          <pc:docMk/>
          <pc:sldMk cId="2398463094" sldId="2147481346"/>
        </pc:sldMkLst>
        <pc:spChg chg="mod">
          <ac:chgData name="Pilat, Fulvia C." userId="49906fff-a06b-4fb3-9a8e-be011ae1fc7b" providerId="ADAL" clId="{DEE20C65-546B-48EC-B92F-01EE4BBEA239}" dt="2026-06-05T13:56:00.790" v="4558" actId="1076"/>
          <ac:spMkLst>
            <pc:docMk/>
            <pc:sldMk cId="2398463094" sldId="2147481346"/>
            <ac:spMk id="2" creationId="{ABA3A148-EEEA-9984-E99F-71B0F6B0F29B}"/>
          </ac:spMkLst>
        </pc:spChg>
      </pc:sldChg>
      <pc:sldChg chg="modSp new mod">
        <pc:chgData name="Pilat, Fulvia C." userId="49906fff-a06b-4fb3-9a8e-be011ae1fc7b" providerId="ADAL" clId="{DEE20C65-546B-48EC-B92F-01EE4BBEA239}" dt="2026-06-08T15:39:20.009" v="4782" actId="20577"/>
        <pc:sldMkLst>
          <pc:docMk/>
          <pc:sldMk cId="2271644845" sldId="2147481347"/>
        </pc:sldMkLst>
        <pc:spChg chg="mod">
          <ac:chgData name="Pilat, Fulvia C." userId="49906fff-a06b-4fb3-9a8e-be011ae1fc7b" providerId="ADAL" clId="{DEE20C65-546B-48EC-B92F-01EE4BBEA239}" dt="2026-06-03T17:24:32.933" v="3479" actId="20577"/>
          <ac:spMkLst>
            <pc:docMk/>
            <pc:sldMk cId="2271644845" sldId="2147481347"/>
            <ac:spMk id="2" creationId="{F88770A7-FE2B-B06B-7DDB-A9499A7372BD}"/>
          </ac:spMkLst>
        </pc:spChg>
        <pc:spChg chg="mod">
          <ac:chgData name="Pilat, Fulvia C." userId="49906fff-a06b-4fb3-9a8e-be011ae1fc7b" providerId="ADAL" clId="{DEE20C65-546B-48EC-B92F-01EE4BBEA239}" dt="2026-06-08T15:39:20.009" v="4782" actId="20577"/>
          <ac:spMkLst>
            <pc:docMk/>
            <pc:sldMk cId="2271644845" sldId="2147481347"/>
            <ac:spMk id="3" creationId="{88089337-A8A9-978E-D32F-ED2877ECC95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6/8/2026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6/8/2026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7</a:t>
            </a:fld>
            <a:endParaRPr lang="en-US" dirty="0"/>
          </a:p>
        </p:txBody>
      </p:sp>
    </p:spTree>
    <p:extLst>
      <p:ext uri="{BB962C8B-B14F-4D97-AF65-F5344CB8AC3E}">
        <p14:creationId xmlns:p14="http://schemas.microsoft.com/office/powerpoint/2010/main" val="3394805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55650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959" r:id="rId27"/>
    <p:sldLayoutId id="2147483861" r:id="rId28"/>
    <p:sldLayoutId id="2147483958" r:id="rId29"/>
    <p:sldLayoutId id="2147483849" r:id="rId30"/>
    <p:sldLayoutId id="2147483960"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a:xfrm>
            <a:off x="1215450" y="2373952"/>
            <a:ext cx="3741111" cy="997196"/>
          </a:xfrm>
        </p:spPr>
        <p:txBody>
          <a:bodyPr/>
          <a:lstStyle/>
          <a:p>
            <a:r>
              <a:rPr lang="en-US" dirty="0"/>
              <a:t>Introduction and workshop goals</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a:xfrm>
            <a:off x="1215450" y="1714048"/>
            <a:ext cx="4517136" cy="193899"/>
          </a:xfrm>
        </p:spPr>
        <p:txBody>
          <a:bodyPr/>
          <a:lstStyle/>
          <a:p>
            <a:pPr>
              <a:spcBef>
                <a:spcPts val="0"/>
              </a:spcBef>
              <a:spcAft>
                <a:spcPts val="0"/>
              </a:spcAft>
            </a:pPr>
            <a:r>
              <a:rPr lang="en-US" dirty="0"/>
              <a:t>June 10-12, 2026</a:t>
            </a:r>
          </a:p>
          <a:p>
            <a:pPr>
              <a:spcBef>
                <a:spcPts val="0"/>
              </a:spcBef>
              <a:spcAft>
                <a:spcPts val="0"/>
              </a:spcAft>
            </a:pPr>
            <a:r>
              <a:rPr lang="en-US" b="1" dirty="0"/>
              <a:t>Workshop on New Science and Applications at the SNS</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Fulvia Pilat</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Oak Ridge Accelerator Institute</a:t>
            </a:r>
          </a:p>
        </p:txBody>
      </p:sp>
    </p:spTree>
    <p:extLst>
      <p:ext uri="{BB962C8B-B14F-4D97-AF65-F5344CB8AC3E}">
        <p14:creationId xmlns:p14="http://schemas.microsoft.com/office/powerpoint/2010/main" val="141716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C2EC-F61F-067E-4ABC-EEC8D141F9EB}"/>
              </a:ext>
            </a:extLst>
          </p:cNvPr>
          <p:cNvSpPr>
            <a:spLocks noGrp="1"/>
          </p:cNvSpPr>
          <p:nvPr>
            <p:ph type="title"/>
          </p:nvPr>
        </p:nvSpPr>
        <p:spPr/>
        <p:txBody>
          <a:bodyPr/>
          <a:lstStyle/>
          <a:p>
            <a:r>
              <a:rPr lang="en-US" dirty="0"/>
              <a:t>The SNS can deliver new science and applications concurrently with the neutron scattering main mission</a:t>
            </a:r>
          </a:p>
        </p:txBody>
      </p:sp>
      <p:sp>
        <p:nvSpPr>
          <p:cNvPr id="3" name="Content Placeholder 2">
            <a:extLst>
              <a:ext uri="{FF2B5EF4-FFF2-40B4-BE49-F238E27FC236}">
                <a16:creationId xmlns:a16="http://schemas.microsoft.com/office/drawing/2014/main" id="{6CED47FA-0F0F-DFCF-A2DE-5F6275CE6E42}"/>
              </a:ext>
            </a:extLst>
          </p:cNvPr>
          <p:cNvSpPr>
            <a:spLocks noGrp="1"/>
          </p:cNvSpPr>
          <p:nvPr>
            <p:ph idx="1"/>
          </p:nvPr>
        </p:nvSpPr>
        <p:spPr>
          <a:xfrm>
            <a:off x="314692" y="1477109"/>
            <a:ext cx="11492432" cy="4410346"/>
          </a:xfrm>
        </p:spPr>
        <p:txBody>
          <a:bodyPr/>
          <a:lstStyle/>
          <a:p>
            <a:r>
              <a:rPr lang="en-US" sz="2000" dirty="0"/>
              <a:t>The SNS facility, originally designed for </a:t>
            </a:r>
            <a:r>
              <a:rPr lang="en-US" sz="2000" b="1" dirty="0"/>
              <a:t>1.4 MW</a:t>
            </a:r>
            <a:r>
              <a:rPr lang="en-US" sz="2000" dirty="0"/>
              <a:t>, is now operating at </a:t>
            </a:r>
            <a:r>
              <a:rPr lang="en-US" sz="2000" b="1" dirty="0"/>
              <a:t>2 MW </a:t>
            </a:r>
            <a:r>
              <a:rPr lang="en-US" sz="2000" dirty="0"/>
              <a:t>following the successful execution of the Proton Power Upgrade. The accelerator is expected to ramp up to a full beam power of </a:t>
            </a:r>
            <a:r>
              <a:rPr lang="en-US" sz="2000" b="1" dirty="0"/>
              <a:t>2.8–3 MW </a:t>
            </a:r>
            <a:r>
              <a:rPr lang="en-US" sz="2000" dirty="0"/>
              <a:t>within a few years</a:t>
            </a:r>
          </a:p>
          <a:p>
            <a:r>
              <a:rPr lang="en-US" sz="2000" dirty="0"/>
              <a:t>Since the First Target Station (FTS) has a power limit of 2 MW, an additional 0.8–1 MW of beam power will be available until the Second Target Station (STS) becomes operational in the mid-to-late 2030s. After STS completion, 100–300 kW will remain accessible. </a:t>
            </a:r>
          </a:p>
          <a:p>
            <a:endParaRPr lang="en-US" dirty="0"/>
          </a:p>
          <a:p>
            <a:endParaRPr lang="en-US" dirty="0"/>
          </a:p>
          <a:p>
            <a:endParaRPr lang="en-US" dirty="0"/>
          </a:p>
          <a:p>
            <a:endParaRPr lang="en-US" dirty="0"/>
          </a:p>
          <a:p>
            <a:r>
              <a:rPr lang="en-US" sz="2400" dirty="0"/>
              <a:t>This surplus beam power can support a diverse portfolio of applications alongside the primary neutron scattering mission</a:t>
            </a:r>
          </a:p>
          <a:p>
            <a:endParaRPr lang="en-US" dirty="0"/>
          </a:p>
        </p:txBody>
      </p:sp>
      <p:graphicFrame>
        <p:nvGraphicFramePr>
          <p:cNvPr id="4" name="Table 3">
            <a:extLst>
              <a:ext uri="{FF2B5EF4-FFF2-40B4-BE49-F238E27FC236}">
                <a16:creationId xmlns:a16="http://schemas.microsoft.com/office/drawing/2014/main" id="{4BEE5E70-23B5-79F6-FB6D-DFFFA285588D}"/>
              </a:ext>
            </a:extLst>
          </p:cNvPr>
          <p:cNvGraphicFramePr>
            <a:graphicFrameLocks noGrp="1"/>
          </p:cNvGraphicFramePr>
          <p:nvPr>
            <p:extLst>
              <p:ext uri="{D42A27DB-BD31-4B8C-83A1-F6EECF244321}">
                <p14:modId xmlns:p14="http://schemas.microsoft.com/office/powerpoint/2010/main" val="4009527644"/>
              </p:ext>
            </p:extLst>
          </p:nvPr>
        </p:nvGraphicFramePr>
        <p:xfrm>
          <a:off x="1555260" y="3429000"/>
          <a:ext cx="8268677" cy="1108394"/>
        </p:xfrm>
        <a:graphic>
          <a:graphicData uri="http://schemas.openxmlformats.org/drawingml/2006/table">
            <a:tbl>
              <a:tblPr firstRow="1" firstCol="1" bandRow="1">
                <a:tableStyleId>{5C22544A-7EE6-4342-B048-85BDC9FD1C3A}</a:tableStyleId>
              </a:tblPr>
              <a:tblGrid>
                <a:gridCol w="2337159">
                  <a:extLst>
                    <a:ext uri="{9D8B030D-6E8A-4147-A177-3AD203B41FA5}">
                      <a16:colId xmlns:a16="http://schemas.microsoft.com/office/drawing/2014/main" val="3540150279"/>
                    </a:ext>
                  </a:extLst>
                </a:gridCol>
                <a:gridCol w="1187953">
                  <a:extLst>
                    <a:ext uri="{9D8B030D-6E8A-4147-A177-3AD203B41FA5}">
                      <a16:colId xmlns:a16="http://schemas.microsoft.com/office/drawing/2014/main" val="2269563802"/>
                    </a:ext>
                  </a:extLst>
                </a:gridCol>
                <a:gridCol w="1387821">
                  <a:extLst>
                    <a:ext uri="{9D8B030D-6E8A-4147-A177-3AD203B41FA5}">
                      <a16:colId xmlns:a16="http://schemas.microsoft.com/office/drawing/2014/main" val="3552970695"/>
                    </a:ext>
                  </a:extLst>
                </a:gridCol>
                <a:gridCol w="1362541">
                  <a:extLst>
                    <a:ext uri="{9D8B030D-6E8A-4147-A177-3AD203B41FA5}">
                      <a16:colId xmlns:a16="http://schemas.microsoft.com/office/drawing/2014/main" val="1903158064"/>
                    </a:ext>
                  </a:extLst>
                </a:gridCol>
                <a:gridCol w="1993203">
                  <a:extLst>
                    <a:ext uri="{9D8B030D-6E8A-4147-A177-3AD203B41FA5}">
                      <a16:colId xmlns:a16="http://schemas.microsoft.com/office/drawing/2014/main" val="3823627640"/>
                    </a:ext>
                  </a:extLst>
                </a:gridCol>
              </a:tblGrid>
              <a:tr h="78853">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Era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Beam Power Capability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Beam Power to FTS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Beam Power to STS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Available Beam Power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7710830"/>
                  </a:ext>
                </a:extLst>
              </a:tr>
              <a:tr h="190500">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2026 Capability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2.8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2.0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N/A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800 kW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11158365"/>
                  </a:ext>
                </a:extLst>
              </a:tr>
              <a:tr h="190500">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effectLst/>
                        </a:rPr>
                        <a:t>STS Project Baseline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2.8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2.0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0.7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100 kW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79370539"/>
                  </a:ext>
                </a:extLst>
              </a:tr>
              <a:tr h="190500">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Ultimate Capability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3.0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2.0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a:effectLst/>
                        </a:rPr>
                        <a:t>0.7 MW</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Aft>
                          <a:spcPts val="800"/>
                        </a:spcAft>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effectLst/>
                        </a:rPr>
                        <a:t>300 kW</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26327314"/>
                  </a:ext>
                </a:extLst>
              </a:tr>
            </a:tbl>
          </a:graphicData>
        </a:graphic>
      </p:graphicFrame>
    </p:spTree>
    <p:extLst>
      <p:ext uri="{BB962C8B-B14F-4D97-AF65-F5344CB8AC3E}">
        <p14:creationId xmlns:p14="http://schemas.microsoft.com/office/powerpoint/2010/main" val="6224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4-61A8-DE87-4071-7CDE5F2F0E34}"/>
              </a:ext>
            </a:extLst>
          </p:cNvPr>
          <p:cNvSpPr>
            <a:spLocks noGrp="1"/>
          </p:cNvSpPr>
          <p:nvPr>
            <p:ph type="title"/>
          </p:nvPr>
        </p:nvSpPr>
        <p:spPr>
          <a:xfrm>
            <a:off x="314692" y="365126"/>
            <a:ext cx="11492432" cy="486752"/>
          </a:xfrm>
        </p:spPr>
        <p:txBody>
          <a:bodyPr/>
          <a:lstStyle/>
          <a:p>
            <a:r>
              <a:rPr lang="en-US" dirty="0"/>
              <a:t>Why now and how?</a:t>
            </a:r>
          </a:p>
        </p:txBody>
      </p:sp>
      <p:sp>
        <p:nvSpPr>
          <p:cNvPr id="3" name="Content Placeholder 2">
            <a:extLst>
              <a:ext uri="{FF2B5EF4-FFF2-40B4-BE49-F238E27FC236}">
                <a16:creationId xmlns:a16="http://schemas.microsoft.com/office/drawing/2014/main" id="{959CEBFA-0CC3-1D45-1B90-C7AB8B6C2B4A}"/>
              </a:ext>
            </a:extLst>
          </p:cNvPr>
          <p:cNvSpPr>
            <a:spLocks noGrp="1"/>
          </p:cNvSpPr>
          <p:nvPr>
            <p:ph idx="1"/>
          </p:nvPr>
        </p:nvSpPr>
        <p:spPr>
          <a:xfrm>
            <a:off x="314692" y="1133231"/>
            <a:ext cx="11492432" cy="4754223"/>
          </a:xfrm>
        </p:spPr>
        <p:txBody>
          <a:bodyPr/>
          <a:lstStyle/>
          <a:p>
            <a:r>
              <a:rPr lang="en-US" sz="2000" dirty="0"/>
              <a:t>New applications have been considered over the 20 years of operational life of the SNS, but the focus of the sponsors and the facility were on reliably operating at the design power.</a:t>
            </a:r>
          </a:p>
          <a:p>
            <a:r>
              <a:rPr lang="en-US" sz="2000" dirty="0"/>
              <a:t>SNS is now </a:t>
            </a:r>
            <a:r>
              <a:rPr lang="en-US" sz="2000" dirty="0">
                <a:solidFill>
                  <a:schemeClr val="accent3"/>
                </a:solidFill>
              </a:rPr>
              <a:t>reliably working at 2MW </a:t>
            </a:r>
            <a:r>
              <a:rPr lang="en-US" sz="2000" dirty="0"/>
              <a:t>and on a trajectory to 3 MW</a:t>
            </a:r>
          </a:p>
          <a:p>
            <a:r>
              <a:rPr lang="en-US" sz="2000" dirty="0"/>
              <a:t>All other </a:t>
            </a:r>
            <a:r>
              <a:rPr lang="en-US" sz="2000" dirty="0">
                <a:solidFill>
                  <a:schemeClr val="accent3"/>
                </a:solidFill>
              </a:rPr>
              <a:t>major neutron facilities </a:t>
            </a:r>
            <a:r>
              <a:rPr lang="en-US" sz="2000" dirty="0"/>
              <a:t>worldwide (PSI, JPARC, ISIS, CSNS) and </a:t>
            </a:r>
            <a:r>
              <a:rPr lang="en-US" sz="2000" dirty="0">
                <a:solidFill>
                  <a:schemeClr val="accent3"/>
                </a:solidFill>
              </a:rPr>
              <a:t>high-power hadron facilities </a:t>
            </a:r>
            <a:r>
              <a:rPr lang="en-US" sz="2000" dirty="0"/>
              <a:t>(FRIB, TRIUMF, LANSCE) </a:t>
            </a:r>
            <a:r>
              <a:rPr lang="en-US" sz="2000" b="1" dirty="0"/>
              <a:t>are supporting a portfolio of applications</a:t>
            </a:r>
            <a:r>
              <a:rPr lang="en-US" sz="2000" dirty="0"/>
              <a:t>. ESS is planning to. </a:t>
            </a:r>
          </a:p>
          <a:p>
            <a:r>
              <a:rPr lang="en-US" sz="2000" b="1" dirty="0"/>
              <a:t>STRATEGY</a:t>
            </a:r>
            <a:r>
              <a:rPr lang="en-US" sz="2000" dirty="0"/>
              <a:t>:</a:t>
            </a:r>
          </a:p>
          <a:p>
            <a:pPr marL="342900" indent="-342900">
              <a:buFont typeface="Arial" panose="020B0604020202020204" pitchFamily="34" charset="0"/>
              <a:buChar char="•"/>
            </a:pPr>
            <a:r>
              <a:rPr lang="en-US" sz="2000" dirty="0"/>
              <a:t>Execution of an ongoing </a:t>
            </a:r>
            <a:r>
              <a:rPr lang="en-US" sz="2000" b="1" dirty="0">
                <a:solidFill>
                  <a:schemeClr val="accent3"/>
                </a:solidFill>
              </a:rPr>
              <a:t>LDRD</a:t>
            </a:r>
            <a:r>
              <a:rPr lang="en-US" sz="2000" dirty="0"/>
              <a:t> aimed at:</a:t>
            </a:r>
          </a:p>
          <a:p>
            <a:r>
              <a:rPr lang="en-US" dirty="0"/>
              <a:t>	1. Developing a </a:t>
            </a:r>
            <a:r>
              <a:rPr lang="en-US" b="1" dirty="0"/>
              <a:t>conceptual design report </a:t>
            </a:r>
            <a:r>
              <a:rPr lang="en-US" dirty="0"/>
              <a:t>for a “Third Target Station” at SNS</a:t>
            </a:r>
          </a:p>
          <a:p>
            <a:r>
              <a:rPr lang="en-US" dirty="0"/>
              <a:t>	2. Building a </a:t>
            </a:r>
            <a:r>
              <a:rPr lang="en-US" b="1" dirty="0"/>
              <a:t>test target station </a:t>
            </a:r>
            <a:r>
              <a:rPr lang="en-US" dirty="0"/>
              <a:t>at the SNS linac dump, utilizing the existing 7kW beam</a:t>
            </a:r>
          </a:p>
          <a:p>
            <a:pPr marL="342900" indent="-342900">
              <a:buFont typeface="Arial" panose="020B0604020202020204" pitchFamily="34" charset="0"/>
              <a:buChar char="•"/>
            </a:pPr>
            <a:r>
              <a:rPr lang="en-US" sz="2000" dirty="0"/>
              <a:t>Leveraging </a:t>
            </a:r>
            <a:r>
              <a:rPr lang="en-US" sz="2000" b="1" dirty="0">
                <a:solidFill>
                  <a:schemeClr val="accent3"/>
                </a:solidFill>
              </a:rPr>
              <a:t>collaborations at ORNL </a:t>
            </a:r>
            <a:r>
              <a:rPr lang="en-US" sz="2000" dirty="0"/>
              <a:t>(ex: development of a Volumetric Neutron Source for fusion material testing)</a:t>
            </a:r>
          </a:p>
          <a:p>
            <a:pPr marL="342900" indent="-342900">
              <a:buFont typeface="Arial" panose="020B0604020202020204" pitchFamily="34" charset="0"/>
              <a:buChar char="•"/>
            </a:pPr>
            <a:r>
              <a:rPr lang="en-US" sz="2000" dirty="0"/>
              <a:t>Reaching out to </a:t>
            </a:r>
            <a:r>
              <a:rPr lang="en-US" sz="2000" b="1" dirty="0">
                <a:solidFill>
                  <a:schemeClr val="accent3"/>
                </a:solidFill>
              </a:rPr>
              <a:t>stakeholders</a:t>
            </a:r>
            <a:r>
              <a:rPr lang="en-US" sz="2000" dirty="0"/>
              <a:t> (potential users, funding agencies) </a:t>
            </a:r>
            <a:r>
              <a:rPr lang="en-US" sz="2000" dirty="0">
                <a:sym typeface="Wingdings" panose="05000000000000000000" pitchFamily="2" charset="2"/>
              </a:rPr>
              <a:t> </a:t>
            </a:r>
            <a:r>
              <a:rPr lang="en-US" sz="2000" u="sng" dirty="0">
                <a:sym typeface="Wingdings" panose="05000000000000000000" pitchFamily="2" charset="2"/>
              </a:rPr>
              <a:t>THIS WORKSHOP</a:t>
            </a:r>
            <a:endParaRPr lang="en-US" sz="2000" u="sng" dirty="0"/>
          </a:p>
        </p:txBody>
      </p:sp>
    </p:spTree>
    <p:extLst>
      <p:ext uri="{BB962C8B-B14F-4D97-AF65-F5344CB8AC3E}">
        <p14:creationId xmlns:p14="http://schemas.microsoft.com/office/powerpoint/2010/main" val="221313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79A8-FAD7-6337-E2A0-5FC996F7CE81}"/>
              </a:ext>
            </a:extLst>
          </p:cNvPr>
          <p:cNvSpPr>
            <a:spLocks noGrp="1"/>
          </p:cNvSpPr>
          <p:nvPr>
            <p:ph type="title"/>
          </p:nvPr>
        </p:nvSpPr>
        <p:spPr/>
        <p:txBody>
          <a:bodyPr/>
          <a:lstStyle/>
          <a:p>
            <a:r>
              <a:rPr lang="en-US" dirty="0"/>
              <a:t>We will discuss exciting opportunities</a:t>
            </a:r>
            <a:br>
              <a:rPr lang="en-US" dirty="0"/>
            </a:br>
            <a:r>
              <a:rPr lang="en-US" dirty="0"/>
              <a:t>….thank you to all participants and to the Steering Committee!</a:t>
            </a:r>
          </a:p>
        </p:txBody>
      </p:sp>
      <p:sp>
        <p:nvSpPr>
          <p:cNvPr id="3" name="Content Placeholder 2">
            <a:extLst>
              <a:ext uri="{FF2B5EF4-FFF2-40B4-BE49-F238E27FC236}">
                <a16:creationId xmlns:a16="http://schemas.microsoft.com/office/drawing/2014/main" id="{AEA7F909-B438-39B7-7A3B-D337A70263AC}"/>
              </a:ext>
            </a:extLst>
          </p:cNvPr>
          <p:cNvSpPr>
            <a:spLocks noGrp="1"/>
          </p:cNvSpPr>
          <p:nvPr>
            <p:ph idx="1"/>
          </p:nvPr>
        </p:nvSpPr>
        <p:spPr>
          <a:xfrm>
            <a:off x="314692" y="1825625"/>
            <a:ext cx="11492432" cy="4379790"/>
          </a:xfrm>
        </p:spPr>
        <p:txBody>
          <a:bodyPr/>
          <a:lstStyle/>
          <a:p>
            <a:r>
              <a:rPr lang="en-US" sz="2000" dirty="0"/>
              <a:t>Opening session			Fulvia Pilat, Sarah Cousineau, ORNL-NScD</a:t>
            </a:r>
          </a:p>
          <a:p>
            <a:r>
              <a:rPr lang="en-US" sz="2000" dirty="0"/>
              <a:t>Fundamental Physics		Marcel Demarteau, ORNL-PSD</a:t>
            </a:r>
          </a:p>
          <a:p>
            <a:r>
              <a:rPr lang="en-US" sz="2000" dirty="0" err="1">
                <a:latin typeface="Symbol" panose="05050102010706020507" pitchFamily="18" charset="2"/>
              </a:rPr>
              <a:t>m</a:t>
            </a:r>
            <a:r>
              <a:rPr lang="en-US" sz="2000" dirty="0" err="1"/>
              <a:t>SR</a:t>
            </a:r>
            <a:r>
              <a:rPr lang="en-US" sz="2000" dirty="0"/>
              <a:t> and Irradiation		Despina Louca, UVA</a:t>
            </a:r>
          </a:p>
          <a:p>
            <a:r>
              <a:rPr lang="en-US" sz="2000" dirty="0"/>
              <a:t>Isotopes			Chris Bryan, ORNL-ISD</a:t>
            </a:r>
          </a:p>
          <a:p>
            <a:r>
              <a:rPr lang="en-US" sz="2000" dirty="0"/>
              <a:t>Fusion and ADS			Arnie </a:t>
            </a:r>
            <a:r>
              <a:rPr lang="en-US" sz="2000" dirty="0" err="1"/>
              <a:t>Lumsdaine</a:t>
            </a:r>
            <a:r>
              <a:rPr lang="en-US" sz="2000" dirty="0"/>
              <a:t>, ORNL-FFSD</a:t>
            </a:r>
          </a:p>
          <a:p>
            <a:r>
              <a:rPr lang="en-US" sz="2000" dirty="0"/>
              <a:t>Closing Session			Nick Evans, ORNL-NScD</a:t>
            </a:r>
          </a:p>
          <a:p>
            <a:endParaRPr lang="en-US" dirty="0"/>
          </a:p>
          <a:p>
            <a:r>
              <a:rPr lang="en-US" sz="2000" dirty="0"/>
              <a:t>We will also discuss:</a:t>
            </a:r>
          </a:p>
          <a:p>
            <a:r>
              <a:rPr lang="en-US" sz="2000" dirty="0"/>
              <a:t>Muon Collider </a:t>
            </a:r>
          </a:p>
          <a:p>
            <a:r>
              <a:rPr lang="en-US" sz="2000" dirty="0"/>
              <a:t>National Security (Panel discussion with participation from BNL, LANL and ORNL)</a:t>
            </a:r>
          </a:p>
          <a:p>
            <a:r>
              <a:rPr lang="en-US" dirty="0"/>
              <a:t>		</a:t>
            </a:r>
          </a:p>
        </p:txBody>
      </p:sp>
    </p:spTree>
    <p:extLst>
      <p:ext uri="{BB962C8B-B14F-4D97-AF65-F5344CB8AC3E}">
        <p14:creationId xmlns:p14="http://schemas.microsoft.com/office/powerpoint/2010/main" val="583245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9067-CD9A-CF38-F089-0AC49F7C6D5D}"/>
              </a:ext>
            </a:extLst>
          </p:cNvPr>
          <p:cNvSpPr>
            <a:spLocks noGrp="1"/>
          </p:cNvSpPr>
          <p:nvPr>
            <p:ph type="title"/>
          </p:nvPr>
        </p:nvSpPr>
        <p:spPr/>
        <p:txBody>
          <a:bodyPr/>
          <a:lstStyle/>
          <a:p>
            <a:r>
              <a:rPr lang="en-US" dirty="0"/>
              <a:t>Workshop goals</a:t>
            </a:r>
          </a:p>
        </p:txBody>
      </p:sp>
      <p:sp>
        <p:nvSpPr>
          <p:cNvPr id="6" name="Text Placeholder 5">
            <a:extLst>
              <a:ext uri="{FF2B5EF4-FFF2-40B4-BE49-F238E27FC236}">
                <a16:creationId xmlns:a16="http://schemas.microsoft.com/office/drawing/2014/main" id="{6D0E03DA-69D7-A104-EE36-AD06DA063CE9}"/>
              </a:ext>
            </a:extLst>
          </p:cNvPr>
          <p:cNvSpPr>
            <a:spLocks noGrp="1"/>
          </p:cNvSpPr>
          <p:nvPr>
            <p:ph type="body" sz="quarter" idx="20"/>
          </p:nvPr>
        </p:nvSpPr>
        <p:spPr>
          <a:xfrm>
            <a:off x="1962829" y="1094861"/>
            <a:ext cx="1744662" cy="1485900"/>
          </a:xfrm>
        </p:spPr>
        <p:txBody>
          <a:bodyPr/>
          <a:lstStyle/>
          <a:p>
            <a:r>
              <a:rPr lang="en-US" dirty="0"/>
              <a:t>Exploring ideas and opportunities</a:t>
            </a:r>
          </a:p>
        </p:txBody>
      </p:sp>
      <p:sp>
        <p:nvSpPr>
          <p:cNvPr id="7" name="Text Placeholder 6">
            <a:extLst>
              <a:ext uri="{FF2B5EF4-FFF2-40B4-BE49-F238E27FC236}">
                <a16:creationId xmlns:a16="http://schemas.microsoft.com/office/drawing/2014/main" id="{BB9E0F36-A4AF-2788-9BAE-E5ADA13699B3}"/>
              </a:ext>
            </a:extLst>
          </p:cNvPr>
          <p:cNvSpPr>
            <a:spLocks noGrp="1"/>
          </p:cNvSpPr>
          <p:nvPr>
            <p:ph type="body" sz="quarter" idx="21"/>
          </p:nvPr>
        </p:nvSpPr>
        <p:spPr>
          <a:xfrm>
            <a:off x="3706812" y="2791340"/>
            <a:ext cx="1744662" cy="1485900"/>
          </a:xfrm>
        </p:spPr>
        <p:txBody>
          <a:bodyPr/>
          <a:lstStyle/>
          <a:p>
            <a:r>
              <a:rPr lang="en-US" dirty="0"/>
              <a:t>Understanding stakeholders’ requirements</a:t>
            </a:r>
          </a:p>
        </p:txBody>
      </p:sp>
      <p:sp>
        <p:nvSpPr>
          <p:cNvPr id="8" name="Text Placeholder 7">
            <a:extLst>
              <a:ext uri="{FF2B5EF4-FFF2-40B4-BE49-F238E27FC236}">
                <a16:creationId xmlns:a16="http://schemas.microsoft.com/office/drawing/2014/main" id="{63BA446B-0E99-659E-3E8D-48509D02FB9B}"/>
              </a:ext>
            </a:extLst>
          </p:cNvPr>
          <p:cNvSpPr>
            <a:spLocks noGrp="1"/>
          </p:cNvSpPr>
          <p:nvPr>
            <p:ph type="body" sz="quarter" idx="22"/>
          </p:nvPr>
        </p:nvSpPr>
        <p:spPr>
          <a:xfrm>
            <a:off x="5451474" y="4487819"/>
            <a:ext cx="1744662" cy="1485900"/>
          </a:xfrm>
        </p:spPr>
        <p:txBody>
          <a:bodyPr/>
          <a:lstStyle/>
          <a:p>
            <a:r>
              <a:rPr lang="en-US" dirty="0"/>
              <a:t>Prioritizing opportunities</a:t>
            </a:r>
          </a:p>
        </p:txBody>
      </p:sp>
      <p:sp>
        <p:nvSpPr>
          <p:cNvPr id="9" name="TextBox 8">
            <a:extLst>
              <a:ext uri="{FF2B5EF4-FFF2-40B4-BE49-F238E27FC236}">
                <a16:creationId xmlns:a16="http://schemas.microsoft.com/office/drawing/2014/main" id="{67F347CC-D0FC-16E1-D9DB-7C4B7A829F01}"/>
              </a:ext>
            </a:extLst>
          </p:cNvPr>
          <p:cNvSpPr txBox="1"/>
          <p:nvPr/>
        </p:nvSpPr>
        <p:spPr>
          <a:xfrm>
            <a:off x="3770014" y="1094861"/>
            <a:ext cx="4991031"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Outline identified ideas for new science and application</a:t>
            </a:r>
            <a:r>
              <a:rPr lang="en-US" dirty="0"/>
              <a:t> </a:t>
            </a:r>
          </a:p>
          <a:p>
            <a:pPr marL="285750" indent="-285750">
              <a:buFont typeface="Arial" panose="020B0604020202020204" pitchFamily="34" charset="0"/>
              <a:buChar char="•"/>
            </a:pPr>
            <a:r>
              <a:rPr lang="en-US" dirty="0">
                <a:solidFill>
                  <a:schemeClr val="bg1"/>
                </a:solidFill>
              </a:rPr>
              <a:t>Exploring new opportunities</a:t>
            </a:r>
          </a:p>
        </p:txBody>
      </p:sp>
      <p:sp>
        <p:nvSpPr>
          <p:cNvPr id="10" name="TextBox 9">
            <a:extLst>
              <a:ext uri="{FF2B5EF4-FFF2-40B4-BE49-F238E27FC236}">
                <a16:creationId xmlns:a16="http://schemas.microsoft.com/office/drawing/2014/main" id="{54349A3A-56F3-0D7C-3278-93386D67549C}"/>
              </a:ext>
            </a:extLst>
          </p:cNvPr>
          <p:cNvSpPr txBox="1"/>
          <p:nvPr/>
        </p:nvSpPr>
        <p:spPr>
          <a:xfrm>
            <a:off x="5451474" y="2765116"/>
            <a:ext cx="4991031"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Outline SNS capabilities</a:t>
            </a:r>
            <a:endParaRPr lang="en-US" dirty="0"/>
          </a:p>
          <a:p>
            <a:pPr marL="285750" indent="-285750">
              <a:buFont typeface="Arial" panose="020B0604020202020204" pitchFamily="34" charset="0"/>
              <a:buChar char="•"/>
            </a:pPr>
            <a:r>
              <a:rPr lang="en-US" dirty="0">
                <a:solidFill>
                  <a:schemeClr val="bg1"/>
                </a:solidFill>
              </a:rPr>
              <a:t>Gather stakeholders beam and facility requirements</a:t>
            </a:r>
          </a:p>
          <a:p>
            <a:pPr marL="285750" indent="-285750">
              <a:buFont typeface="Arial" panose="020B0604020202020204" pitchFamily="34" charset="0"/>
              <a:buChar char="•"/>
            </a:pPr>
            <a:r>
              <a:rPr lang="en-US" dirty="0">
                <a:solidFill>
                  <a:schemeClr val="bg1"/>
                </a:solidFill>
              </a:rPr>
              <a:t>Provide input for funding agencies feedback</a:t>
            </a:r>
          </a:p>
        </p:txBody>
      </p:sp>
      <p:sp>
        <p:nvSpPr>
          <p:cNvPr id="11" name="TextBox 10">
            <a:extLst>
              <a:ext uri="{FF2B5EF4-FFF2-40B4-BE49-F238E27FC236}">
                <a16:creationId xmlns:a16="http://schemas.microsoft.com/office/drawing/2014/main" id="{8C659841-7C65-4BB7-25E7-4D4E3A0EC9D9}"/>
              </a:ext>
            </a:extLst>
          </p:cNvPr>
          <p:cNvSpPr txBox="1"/>
          <p:nvPr/>
        </p:nvSpPr>
        <p:spPr>
          <a:xfrm>
            <a:off x="7200969" y="4496391"/>
            <a:ext cx="4991031"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Identify most promising opportunities</a:t>
            </a:r>
            <a:endParaRPr lang="en-US" dirty="0"/>
          </a:p>
          <a:p>
            <a:pPr marL="285750" indent="-285750">
              <a:buFont typeface="Arial" panose="020B0604020202020204" pitchFamily="34" charset="0"/>
              <a:buChar char="•"/>
            </a:pPr>
            <a:r>
              <a:rPr lang="en-US" dirty="0">
                <a:solidFill>
                  <a:schemeClr val="bg1"/>
                </a:solidFill>
              </a:rPr>
              <a:t>Establish basis for the design of a multi-purpose facility </a:t>
            </a:r>
          </a:p>
          <a:p>
            <a:pPr marL="285750" indent="-285750">
              <a:buFont typeface="Arial" panose="020B0604020202020204" pitchFamily="34" charset="0"/>
              <a:buChar char="•"/>
            </a:pPr>
            <a:r>
              <a:rPr lang="en-US" dirty="0">
                <a:solidFill>
                  <a:schemeClr val="bg1"/>
                </a:solidFill>
              </a:rPr>
              <a:t>Inform future plans for facility design and test facility construction</a:t>
            </a:r>
          </a:p>
        </p:txBody>
      </p:sp>
    </p:spTree>
    <p:extLst>
      <p:ext uri="{BB962C8B-B14F-4D97-AF65-F5344CB8AC3E}">
        <p14:creationId xmlns:p14="http://schemas.microsoft.com/office/powerpoint/2010/main" val="6629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70A7-FE2B-B06B-7DDB-A9499A7372BD}"/>
              </a:ext>
            </a:extLst>
          </p:cNvPr>
          <p:cNvSpPr>
            <a:spLocks noGrp="1"/>
          </p:cNvSpPr>
          <p:nvPr>
            <p:ph type="title"/>
          </p:nvPr>
        </p:nvSpPr>
        <p:spPr/>
        <p:txBody>
          <a:bodyPr/>
          <a:lstStyle/>
          <a:p>
            <a:r>
              <a:rPr lang="en-US" dirty="0"/>
              <a:t>A few communications….</a:t>
            </a:r>
          </a:p>
        </p:txBody>
      </p:sp>
      <p:sp>
        <p:nvSpPr>
          <p:cNvPr id="3" name="Content Placeholder 2">
            <a:extLst>
              <a:ext uri="{FF2B5EF4-FFF2-40B4-BE49-F238E27FC236}">
                <a16:creationId xmlns:a16="http://schemas.microsoft.com/office/drawing/2014/main" id="{88089337-A8A9-978E-D32F-ED2877ECC953}"/>
              </a:ext>
            </a:extLst>
          </p:cNvPr>
          <p:cNvSpPr>
            <a:spLocks noGrp="1"/>
          </p:cNvSpPr>
          <p:nvPr>
            <p:ph idx="1"/>
          </p:nvPr>
        </p:nvSpPr>
        <p:spPr>
          <a:xfrm>
            <a:off x="349784" y="1169133"/>
            <a:ext cx="11492432" cy="4879975"/>
          </a:xfrm>
        </p:spPr>
        <p:txBody>
          <a:bodyPr/>
          <a:lstStyle/>
          <a:p>
            <a:pPr marL="342900" indent="-342900">
              <a:buFont typeface="Arial" panose="020B0604020202020204" pitchFamily="34" charset="0"/>
              <a:buChar char="•"/>
            </a:pPr>
            <a:r>
              <a:rPr lang="en-US" sz="2400" dirty="0"/>
              <a:t>We plan to summarize the workshop in writing, with slides and </a:t>
            </a:r>
            <a:r>
              <a:rPr lang="en-US" sz="2400" b="1" dirty="0">
                <a:solidFill>
                  <a:schemeClr val="accent3"/>
                </a:solidFill>
              </a:rPr>
              <a:t>workshop recording </a:t>
            </a:r>
            <a:r>
              <a:rPr lang="en-US" sz="2400" dirty="0"/>
              <a:t>as input so please let me know asap if this is a problem</a:t>
            </a:r>
          </a:p>
          <a:p>
            <a:pPr marL="342900" indent="-342900">
              <a:buFont typeface="Arial" panose="020B0604020202020204" pitchFamily="34" charset="0"/>
              <a:buChar char="•"/>
            </a:pPr>
            <a:r>
              <a:rPr lang="en-US" sz="2400" dirty="0"/>
              <a:t>Please keep your presentations to the allotted time…we will have opportunities for further discussions during breaks and the tour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u="sng" dirty="0"/>
              <a:t>Refreshments</a:t>
            </a:r>
            <a:r>
              <a:rPr lang="en-US" sz="2400" dirty="0"/>
              <a:t>, catered </a:t>
            </a:r>
            <a:r>
              <a:rPr lang="en-US" sz="2400" u="sng" dirty="0"/>
              <a:t>lunch</a:t>
            </a:r>
            <a:r>
              <a:rPr lang="en-US" sz="2400" dirty="0"/>
              <a:t> and </a:t>
            </a:r>
            <a:r>
              <a:rPr lang="en-US" sz="2400" u="sng" dirty="0"/>
              <a:t>dinner</a:t>
            </a:r>
            <a:r>
              <a:rPr lang="en-US" sz="2400" dirty="0"/>
              <a:t> will be provided today (Wed June 10) for registered participants. Priority for non-ORNL visitors.</a:t>
            </a:r>
          </a:p>
          <a:p>
            <a:pPr marL="342900" indent="-342900">
              <a:buFont typeface="Arial" panose="020B0604020202020204" pitchFamily="34" charset="0"/>
              <a:buChar char="•"/>
            </a:pPr>
            <a:r>
              <a:rPr lang="en-US" sz="2400" u="sng" dirty="0"/>
              <a:t>Lunch</a:t>
            </a:r>
            <a:r>
              <a:rPr lang="en-US" sz="2400" dirty="0"/>
              <a:t> and </a:t>
            </a:r>
            <a:r>
              <a:rPr lang="en-US" sz="2400" u="sng" dirty="0"/>
              <a:t>refreshments</a:t>
            </a:r>
            <a:r>
              <a:rPr lang="en-US" sz="2400" dirty="0"/>
              <a:t> will be provided tomorrow (Thu June 11). </a:t>
            </a:r>
            <a:r>
              <a:rPr lang="en-US" sz="2400" b="1" dirty="0"/>
              <a:t>Please let Angie know asap TODAY if you plan to attend the </a:t>
            </a:r>
            <a:r>
              <a:rPr lang="en-US" sz="2400" b="1" u="sng" dirty="0"/>
              <a:t>no-host dinner </a:t>
            </a:r>
            <a:r>
              <a:rPr lang="en-US" sz="2400" b="1" dirty="0"/>
              <a:t>tomorrow at Calhoun on the lake in Oak Ridge.</a:t>
            </a:r>
          </a:p>
          <a:p>
            <a:pPr marL="342900" indent="-342900">
              <a:buFont typeface="Arial" panose="020B0604020202020204" pitchFamily="34" charset="0"/>
              <a:buChar char="•"/>
            </a:pPr>
            <a:r>
              <a:rPr lang="en-US" sz="2400" u="sng" dirty="0"/>
              <a:t>Refreshments</a:t>
            </a:r>
            <a:r>
              <a:rPr lang="en-US" sz="2400" dirty="0"/>
              <a:t> will be provided on Friday June 12</a:t>
            </a:r>
          </a:p>
          <a:p>
            <a:pPr marL="342900" indent="-342900">
              <a:buFont typeface="Arial" panose="020B0604020202020204" pitchFamily="34" charset="0"/>
              <a:buChar char="•"/>
            </a:pPr>
            <a:r>
              <a:rPr lang="en-US" sz="2400" u="sng" dirty="0"/>
              <a:t>The Cafeteria</a:t>
            </a:r>
            <a:r>
              <a:rPr lang="en-US" sz="2400" dirty="0"/>
              <a:t> will be also open at breakfast and lunchtime (Ground Floor)</a:t>
            </a:r>
          </a:p>
        </p:txBody>
      </p:sp>
    </p:spTree>
    <p:extLst>
      <p:ext uri="{BB962C8B-B14F-4D97-AF65-F5344CB8AC3E}">
        <p14:creationId xmlns:p14="http://schemas.microsoft.com/office/powerpoint/2010/main" val="227164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A148-EEEA-9984-E99F-71B0F6B0F29B}"/>
              </a:ext>
            </a:extLst>
          </p:cNvPr>
          <p:cNvSpPr>
            <a:spLocks noGrp="1"/>
          </p:cNvSpPr>
          <p:nvPr>
            <p:ph type="title"/>
          </p:nvPr>
        </p:nvSpPr>
        <p:spPr>
          <a:xfrm>
            <a:off x="643495" y="2218169"/>
            <a:ext cx="11045686" cy="498598"/>
          </a:xfrm>
        </p:spPr>
        <p:txBody>
          <a:bodyPr/>
          <a:lstStyle/>
          <a:p>
            <a:r>
              <a:rPr lang="en-US" dirty="0"/>
              <a:t>Looking forward to a productive workshop and thanks once again for your participation!</a:t>
            </a:r>
          </a:p>
        </p:txBody>
      </p:sp>
    </p:spTree>
    <p:extLst>
      <p:ext uri="{BB962C8B-B14F-4D97-AF65-F5344CB8AC3E}">
        <p14:creationId xmlns:p14="http://schemas.microsoft.com/office/powerpoint/2010/main" val="2398463094"/>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7046AE06-9846-7E4F-8310-1A5182779058}" vid="{9FE858FF-43F1-DB4C-AB9C-425F4E62A3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ORNL-Presentation-16x9-Template</Template>
  <TotalTime>2778</TotalTime>
  <Words>1007</Words>
  <Application>Microsoft Office PowerPoint</Application>
  <PresentationFormat>Widescreen</PresentationFormat>
  <Paragraphs>95</Paragraphs>
  <Slides>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Aptos Light</vt:lpstr>
      <vt:lpstr>Arial</vt:lpstr>
      <vt:lpstr>Calibri</vt:lpstr>
      <vt:lpstr>Symbol</vt:lpstr>
      <vt:lpstr>Wingdings</vt:lpstr>
      <vt:lpstr>ORNL Presentation</vt:lpstr>
      <vt:lpstr>Introduction and workshop goals</vt:lpstr>
      <vt:lpstr>The SNS can deliver new science and applications concurrently with the neutron scattering main mission</vt:lpstr>
      <vt:lpstr>Why now and how?</vt:lpstr>
      <vt:lpstr>We will discuss exciting opportunities ….thank you to all participants and to the Steering Committee!</vt:lpstr>
      <vt:lpstr>Workshop goals</vt:lpstr>
      <vt:lpstr>A few communications….</vt:lpstr>
      <vt:lpstr>Looking forward to a productive workshop and thanks once again for your participation!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Pilat, Fulvia C.</dc:creator>
  <cp:keywords/>
  <dc:description/>
  <cp:lastModifiedBy>Pilat, Fulvia C.</cp:lastModifiedBy>
  <cp:revision>1</cp:revision>
  <dcterms:created xsi:type="dcterms:W3CDTF">2026-06-03T15:31:07Z</dcterms:created>
  <dcterms:modified xsi:type="dcterms:W3CDTF">2026-06-08T15:39:27Z</dcterms:modified>
  <cp:category/>
</cp:coreProperties>
</file>