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62" r:id="rId3"/>
    <p:sldId id="261" r:id="rId4"/>
    <p:sldId id="263" r:id="rId5"/>
    <p:sldId id="280" r:id="rId6"/>
    <p:sldId id="264" r:id="rId7"/>
    <p:sldId id="265" r:id="rId8"/>
    <p:sldId id="266" r:id="rId9"/>
    <p:sldId id="267" r:id="rId10"/>
    <p:sldId id="274" r:id="rId11"/>
    <p:sldId id="276" r:id="rId12"/>
    <p:sldId id="281" r:id="rId13"/>
    <p:sldId id="282" r:id="rId14"/>
    <p:sldId id="283" r:id="rId15"/>
    <p:sldId id="308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305" r:id="rId30"/>
    <p:sldId id="306" r:id="rId31"/>
    <p:sldId id="307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48C5AB-131C-D042-AFCF-69EDCB47DA1A}" v="13" dt="2026-06-04T19:25:59.25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33" d="100"/>
          <a:sy n="33" d="100"/>
        </p:scale>
        <p:origin x="1128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"/>
          <p:cNvSpPr/>
          <p:nvPr/>
        </p:nvSpPr>
        <p:spPr>
          <a:xfrm>
            <a:off x="3958828" y="2768203"/>
            <a:ext cx="1646634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949381" y="303736"/>
            <a:ext cx="16680657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5800" b="0" spc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51671" y="3268265"/>
            <a:ext cx="7143751" cy="92332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369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ine"/>
          <p:cNvSpPr/>
          <p:nvPr/>
        </p:nvSpPr>
        <p:spPr>
          <a:xfrm>
            <a:off x="3958828" y="2768203"/>
            <a:ext cx="1646634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5800" b="0" spc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xfrm>
            <a:off x="3851671" y="3268265"/>
            <a:ext cx="16680658" cy="92332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369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125"/>
          <p:cNvSpPr/>
          <p:nvPr/>
        </p:nvSpPr>
        <p:spPr>
          <a:xfrm>
            <a:off x="3958828" y="2768204"/>
            <a:ext cx="16466344" cy="17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64292" tIns="64292" rIns="64292" bIns="64292"/>
          <a:lstStyle/>
          <a:p>
            <a:pPr defTabSz="821531">
              <a:defRPr sz="5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07" name="Title Text"/>
          <p:cNvSpPr txBox="1">
            <a:spLocks noGrp="1"/>
          </p:cNvSpPr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lnSpc>
                <a:spcPct val="100000"/>
              </a:lnSpc>
              <a:defRPr sz="5800" b="0" spc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9148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7" r:id="rId18"/>
    <p:sldLayoutId id="2147483670" r:id="rId19"/>
    <p:sldLayoutId id="2147483672" r:id="rId20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"/><Relationship Id="rId3" Type="http://schemas.openxmlformats.org/officeDocument/2006/relationships/image" Target="../media/image62.tif"/><Relationship Id="rId7" Type="http://schemas.openxmlformats.org/officeDocument/2006/relationships/image" Target="../media/image68.png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tif"/><Relationship Id="rId5" Type="http://schemas.openxmlformats.org/officeDocument/2006/relationships/image" Target="../media/image64.tif"/><Relationship Id="rId4" Type="http://schemas.openxmlformats.org/officeDocument/2006/relationships/image" Target="../media/image63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tif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8.png"/><Relationship Id="rId7" Type="http://schemas.openxmlformats.org/officeDocument/2006/relationships/hyperlink" Target="http://images.google.ca/imgres?imgurl=http://www.phys.ufl.edu/~pjh/research/dwave1.jpg&amp;imgrefurl=http://www.phys.ufl.edu/~pjh/research/disorder.html&amp;h=512&amp;w=512&amp;sz=55&amp;hl=en&amp;start=13&amp;um=1&amp;tbnid=lJZ8IqNcOx9x9M:&amp;tbnh=131&amp;tbnw=131&amp;prev=/images?q=d-wave&amp;um=1&amp;hl=en&amp;sa=N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t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images.google.ca/imgres?imgurl=http://www.phys.ufl.edu/~pjh/research/dwave1.jpg&amp;imgrefurl=http://www.phys.ufl.edu/~pjh/research/disorder.html&amp;h=512&amp;w=512&amp;sz=55&amp;hl=en&amp;start=13&amp;um=1&amp;tbnid=lJZ8IqNcOx9x9M:&amp;tbnh=131&amp;tbnw=131&amp;prev=/images?q=d-wave&amp;um=1&amp;hl=en&amp;sa=N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tif"/><Relationship Id="rId5" Type="http://schemas.openxmlformats.org/officeDocument/2006/relationships/image" Target="../media/image38.tif"/><Relationship Id="rId4" Type="http://schemas.openxmlformats.org/officeDocument/2006/relationships/image" Target="../media/image37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earching for Broken Symmetries in Superconductors with Muons"/>
          <p:cNvSpPr txBox="1">
            <a:spLocks noGrp="1"/>
          </p:cNvSpPr>
          <p:nvPr>
            <p:ph type="title"/>
          </p:nvPr>
        </p:nvSpPr>
        <p:spPr>
          <a:xfrm>
            <a:off x="644387" y="595306"/>
            <a:ext cx="9779001" cy="5882274"/>
          </a:xfrm>
          <a:prstGeom prst="rect">
            <a:avLst/>
          </a:prstGeom>
        </p:spPr>
        <p:txBody>
          <a:bodyPr anchor="t"/>
          <a:lstStyle/>
          <a:p>
            <a:pPr lvl="1"/>
            <a:r>
              <a:t>Searching for Broken Symmetries in Superconductors with Muons</a:t>
            </a:r>
          </a:p>
        </p:txBody>
      </p:sp>
      <p:sp>
        <p:nvSpPr>
          <p:cNvPr id="234" name="Graeme Luke…"/>
          <p:cNvSpPr txBox="1">
            <a:spLocks noGrp="1"/>
          </p:cNvSpPr>
          <p:nvPr>
            <p:ph type="body" sz="quarter" idx="1"/>
          </p:nvPr>
        </p:nvSpPr>
        <p:spPr>
          <a:xfrm>
            <a:off x="1206500" y="7060576"/>
            <a:ext cx="10115745" cy="5385424"/>
          </a:xfrm>
          <a:prstGeom prst="rect">
            <a:avLst/>
          </a:prstGeom>
        </p:spPr>
        <p:txBody>
          <a:bodyPr/>
          <a:lstStyle/>
          <a:p>
            <a:r>
              <a:t>Graeme Luke</a:t>
            </a:r>
          </a:p>
          <a:p>
            <a:r>
              <a:t>Dept. of Physics &amp; Astronomy</a:t>
            </a:r>
          </a:p>
          <a:p>
            <a:r>
              <a:t>McMaster University</a:t>
            </a:r>
          </a:p>
        </p:txBody>
      </p:sp>
      <p:pic>
        <p:nvPicPr>
          <p:cNvPr id="235" name="1.png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966" y="-380321"/>
            <a:ext cx="14530110" cy="918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65" y="12044415"/>
            <a:ext cx="2463801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093" y="12101565"/>
            <a:ext cx="3530601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4820" y="12648387"/>
            <a:ext cx="1378114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icture 12" descr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472" y="11886233"/>
            <a:ext cx="2312584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0467" y="12676157"/>
            <a:ext cx="3087973" cy="52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srcare_prev.png" descr="srcare_pre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399" y="4858293"/>
            <a:ext cx="8412577" cy="7303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cav3o7_data_prev.png" descr="cav3o7_data_p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98" y="671479"/>
            <a:ext cx="8608171" cy="652585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Zero Field ZF-μSR"/>
          <p:cNvSpPr txBox="1"/>
          <p:nvPr/>
        </p:nvSpPr>
        <p:spPr>
          <a:xfrm>
            <a:off x="12628672" y="762396"/>
            <a:ext cx="653895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algn="l" defTabSz="821531">
              <a:defRPr sz="5800" b="1">
                <a:solidFill>
                  <a:srgbClr val="000000"/>
                </a:solidFill>
              </a:defRPr>
            </a:lvl1pPr>
          </a:lstStyle>
          <a:p>
            <a:r>
              <a:t>Zero Field ZF-μSR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Ordered state, ν∝ Moment ∝…"/>
              <p:cNvSpPr txBox="1"/>
              <p:nvPr/>
            </p:nvSpPr>
            <p:spPr>
              <a:xfrm>
                <a:off x="12567046" y="2053828"/>
                <a:ext cx="7393783" cy="20606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>
                <a:spAutoFit/>
              </a:bodyPr>
              <a:lstStyle/>
              <a:p>
                <a:pPr marL="369276" indent="-369276" algn="l" defTabSz="821531">
                  <a:buSzPct val="100000"/>
                  <a:buChar char="•"/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t>Ordered state, ν∝ Moment ∝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sz="4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sz="4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sz="4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rad>
                  </m:oMath>
                </a14:m>
                <a:endParaRPr/>
              </a:p>
              <a:p>
                <a:pPr marL="369276" indent="-369276" algn="l" defTabSz="821531">
                  <a:buSzPct val="100000"/>
                  <a:buChar char="•"/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t>Random frozen spins give characteristic relaxation.</a:t>
                </a:r>
              </a:p>
            </p:txBody>
          </p:sp>
        </mc:Choice>
        <mc:Fallback xmlns="">
          <p:sp>
            <p:nvSpPr>
              <p:cNvPr id="354" name="Ordered state, ν∝ Moment ∝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7046" y="2053828"/>
                <a:ext cx="7393783" cy="2060697"/>
              </a:xfrm>
              <a:prstGeom prst="rect">
                <a:avLst/>
              </a:prstGeom>
              <a:blipFill>
                <a:blip r:embed="rId4"/>
                <a:stretch>
                  <a:fillRect l="-2744" b="-920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5" name="Line"/>
          <p:cNvSpPr/>
          <p:nvPr/>
        </p:nvSpPr>
        <p:spPr>
          <a:xfrm flipV="1">
            <a:off x="10352484" y="2393156"/>
            <a:ext cx="2053829" cy="285751"/>
          </a:xfrm>
          <a:prstGeom prst="line">
            <a:avLst/>
          </a:prstGeom>
          <a:ln w="25400">
            <a:solidFill>
              <a:srgbClr val="561029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6" name="Line"/>
          <p:cNvSpPr/>
          <p:nvPr/>
        </p:nvSpPr>
        <p:spPr>
          <a:xfrm flipH="1" flipV="1">
            <a:off x="14067234" y="4143375"/>
            <a:ext cx="714377" cy="4875610"/>
          </a:xfrm>
          <a:prstGeom prst="line">
            <a:avLst/>
          </a:prstGeom>
          <a:ln w="25400">
            <a:solidFill>
              <a:srgbClr val="3C081B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57" name="cav3o7_frq.png" descr="cav3o7_frq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218" y="7370983"/>
            <a:ext cx="7197330" cy="6077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ransverse Field µSR"/>
          <p:cNvSpPr txBox="1"/>
          <p:nvPr/>
        </p:nvSpPr>
        <p:spPr>
          <a:xfrm>
            <a:off x="1609966" y="770205"/>
            <a:ext cx="749503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sz="5800" b="1">
                <a:solidFill>
                  <a:srgbClr val="000000"/>
                </a:solidFill>
              </a:defRPr>
            </a:lvl1pPr>
          </a:lstStyle>
          <a:p>
            <a:r>
              <a:t>Transverse Field µSR</a:t>
            </a:r>
          </a:p>
        </p:txBody>
      </p:sp>
      <p:pic>
        <p:nvPicPr>
          <p:cNvPr id="368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9" y="2767914"/>
            <a:ext cx="14811708" cy="10177881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Amplitude: volume fraction of signal.…"/>
          <p:cNvSpPr txBox="1"/>
          <p:nvPr/>
        </p:nvSpPr>
        <p:spPr>
          <a:xfrm>
            <a:off x="14717430" y="3194918"/>
            <a:ext cx="8574310" cy="500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buSzPct val="123000"/>
              <a:buChar char="•"/>
              <a:defRPr sz="3600"/>
            </a:pPr>
            <a:r>
              <a:rPr dirty="0"/>
              <a:t>Amplitude: volume fraction of signal.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rPr dirty="0"/>
              <a:t>Frequency: local field at muon site(s): Knight shift</a:t>
            </a:r>
          </a:p>
          <a:p>
            <a:pPr marL="1066800" lvl="1" indent="-457200" algn="l">
              <a:buSzPct val="123000"/>
              <a:buChar char="•"/>
              <a:defRPr sz="3600"/>
            </a:pPr>
            <a:r>
              <a:rPr dirty="0"/>
              <a:t>Field of 8T gives 1GHz precession</a:t>
            </a:r>
          </a:p>
          <a:p>
            <a:pPr marL="1066800" lvl="1" indent="-457200" algn="l">
              <a:buSzPct val="123000"/>
              <a:buChar char="•"/>
              <a:defRPr sz="3600"/>
            </a:pPr>
            <a:r>
              <a:rPr dirty="0"/>
              <a:t>Max field of ~0.2T at pulsed facility due to pulse width, pion lifetime.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rPr dirty="0"/>
              <a:t>Damping: Field inhomogeneity: line shape gives field distribution.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Type-II Superconductors: Vortex State</a:t>
            </a:r>
          </a:p>
        </p:txBody>
      </p:sp>
      <p:pic>
        <p:nvPicPr>
          <p:cNvPr id="399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640" y="3250406"/>
            <a:ext cx="4768454" cy="4768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281" y="3107708"/>
            <a:ext cx="7215188" cy="5808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droppedImage.png" descr="dropped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281" y="8246939"/>
            <a:ext cx="7465219" cy="5129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3567" y="8804671"/>
            <a:ext cx="4507295" cy="4518425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Shape 321"/>
          <p:cNvSpPr txBox="1"/>
          <p:nvPr/>
        </p:nvSpPr>
        <p:spPr>
          <a:xfrm>
            <a:off x="15585281" y="3856088"/>
            <a:ext cx="5726361" cy="286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369276" indent="-369276" algn="l" defTabSz="642937">
              <a:buSzPct val="100000"/>
              <a:buChar char="•"/>
              <a:defRPr sz="3600">
                <a:solidFill>
                  <a:srgbClr val="242635"/>
                </a:solidFill>
              </a:defRPr>
            </a:pPr>
            <a:r>
              <a:t>2 lengthscales: λ, ξ</a:t>
            </a:r>
          </a:p>
          <a:p>
            <a:pPr marL="369276" indent="-369276" algn="l" defTabSz="642937">
              <a:buSzPct val="100000"/>
              <a:buChar char="•"/>
              <a:defRPr sz="3600">
                <a:solidFill>
                  <a:srgbClr val="242635"/>
                </a:solidFill>
              </a:defRPr>
            </a:pPr>
            <a:r>
              <a:t>Disorder: broadening of line shape features (convolute with Gaussian).</a:t>
            </a:r>
          </a:p>
        </p:txBody>
      </p:sp>
      <p:sp>
        <p:nvSpPr>
          <p:cNvPr id="404" name="Shape 322"/>
          <p:cNvSpPr txBox="1"/>
          <p:nvPr/>
        </p:nvSpPr>
        <p:spPr>
          <a:xfrm>
            <a:off x="16299656" y="8156474"/>
            <a:ext cx="4431767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3600">
                <a:solidFill>
                  <a:srgbClr val="242635"/>
                </a:solidFill>
              </a:defRPr>
            </a:lvl1pPr>
          </a:lstStyle>
          <a:p>
            <a:r>
              <a:t>Ceramics - Gaussian</a:t>
            </a:r>
          </a:p>
        </p:txBody>
      </p:sp>
      <p:sp>
        <p:nvSpPr>
          <p:cNvPr id="405" name="Shape 323"/>
          <p:cNvSpPr txBox="1"/>
          <p:nvPr/>
        </p:nvSpPr>
        <p:spPr>
          <a:xfrm>
            <a:off x="10584654" y="12964007"/>
            <a:ext cx="5740122" cy="5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>
                <a:solidFill>
                  <a:srgbClr val="242635"/>
                </a:solidFill>
              </a:defRPr>
            </a:pPr>
            <a:r>
              <a:t>Sonier, Rep. Prog. Phys. </a:t>
            </a:r>
            <a:r>
              <a:rPr b="1"/>
              <a:t>70</a:t>
            </a:r>
            <a:r>
              <a:t>, 1717 (2007).</a:t>
            </a:r>
          </a:p>
        </p:txBody>
      </p:sp>
      <p:sp>
        <p:nvSpPr>
          <p:cNvPr id="406" name="Shape 324"/>
          <p:cNvSpPr txBox="1"/>
          <p:nvPr/>
        </p:nvSpPr>
        <p:spPr>
          <a:xfrm>
            <a:off x="3604676" y="8017570"/>
            <a:ext cx="2678711" cy="5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>
                <a:solidFill>
                  <a:srgbClr val="242635"/>
                </a:solidFill>
              </a:defRPr>
            </a:lvl1pPr>
          </a:lstStyle>
          <a:p>
            <a:r>
              <a:t>J.C. Davis website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3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Vortex Lattice Field Distribution</a:t>
            </a:r>
          </a:p>
        </p:txBody>
      </p:sp>
      <p:pic>
        <p:nvPicPr>
          <p:cNvPr id="409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953" y="2803921"/>
            <a:ext cx="7901534" cy="2053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5032392"/>
            <a:ext cx="9894094" cy="595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droppedImage.png" descr="dropped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031" y="6822281"/>
            <a:ext cx="16341329" cy="6661548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Shape 330"/>
          <p:cNvSpPr txBox="1"/>
          <p:nvPr/>
        </p:nvSpPr>
        <p:spPr>
          <a:xfrm>
            <a:off x="12888515" y="3447563"/>
            <a:ext cx="7454977" cy="5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 sz="2800">
                <a:solidFill>
                  <a:srgbClr val="242635"/>
                </a:solidFill>
              </a:defRPr>
            </a:pPr>
            <a:r>
              <a:t>Yaouanc et al., Phys. Rev. B </a:t>
            </a:r>
            <a:r>
              <a:rPr b="1"/>
              <a:t>55</a:t>
            </a:r>
            <a:r>
              <a:t>, 11107 (1997).</a:t>
            </a:r>
          </a:p>
        </p:txBody>
      </p:sp>
      <p:sp>
        <p:nvSpPr>
          <p:cNvPr id="413" name="Shape 331"/>
          <p:cNvSpPr txBox="1"/>
          <p:nvPr/>
        </p:nvSpPr>
        <p:spPr>
          <a:xfrm>
            <a:off x="19585781" y="8682139"/>
            <a:ext cx="1002158" cy="67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algn="l" defTabSz="642937">
              <a:defRPr sz="3600">
                <a:solidFill>
                  <a:srgbClr val="242635"/>
                </a:solidFill>
              </a:defRPr>
            </a:pPr>
            <a:r>
              <a:t>V</a:t>
            </a:r>
            <a:r>
              <a:rPr baseline="-5999"/>
              <a:t>3</a:t>
            </a:r>
            <a:r>
              <a:t>Si</a:t>
            </a:r>
          </a:p>
        </p:txBody>
      </p:sp>
      <p:sp>
        <p:nvSpPr>
          <p:cNvPr id="414" name="Line"/>
          <p:cNvSpPr/>
          <p:nvPr/>
        </p:nvSpPr>
        <p:spPr>
          <a:xfrm>
            <a:off x="5598455" y="11380504"/>
            <a:ext cx="1560210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15" name="Line"/>
          <p:cNvSpPr/>
          <p:nvPr/>
        </p:nvSpPr>
        <p:spPr>
          <a:xfrm flipH="1" flipV="1">
            <a:off x="9190864" y="11839954"/>
            <a:ext cx="1289050" cy="1042457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6" name="Text"/>
              <p:cNvSpPr txBox="1"/>
              <p:nvPr/>
            </p:nvSpPr>
            <p:spPr>
              <a:xfrm>
                <a:off x="6152783" y="10452793"/>
                <a:ext cx="451555" cy="95945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1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783" y="10452793"/>
                <a:ext cx="451555" cy="959459"/>
              </a:xfrm>
              <a:prstGeom prst="rect">
                <a:avLst/>
              </a:prstGeom>
              <a:blipFill>
                <a:blip r:embed="rId5"/>
                <a:stretch>
                  <a:fillRect l="-44444" r="-52778" b="-13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7" name="Text"/>
              <p:cNvSpPr txBox="1"/>
              <p:nvPr/>
            </p:nvSpPr>
            <p:spPr>
              <a:xfrm>
                <a:off x="10540438" y="12396352"/>
                <a:ext cx="448610" cy="95945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1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0438" y="12396352"/>
                <a:ext cx="448610" cy="959459"/>
              </a:xfrm>
              <a:prstGeom prst="rect">
                <a:avLst/>
              </a:prstGeom>
              <a:blipFill>
                <a:blip r:embed="rId6"/>
                <a:stretch>
                  <a:fillRect l="-59459" r="-62162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ybco_prev.tiff" descr="ybco_prev.tif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2404527"/>
            <a:ext cx="8318772" cy="6394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core.png" descr="core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959828" y="2248994"/>
            <a:ext cx="7302253" cy="6394006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uperfluid density &amp; Vortex Core Si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Superfluid density &amp; Vortex Core Size</a:t>
            </a:r>
          </a:p>
        </p:txBody>
      </p:sp>
      <p:sp>
        <p:nvSpPr>
          <p:cNvPr id="422" name="Curve is ZF μ-wave result. (Hardy et al.)…"/>
          <p:cNvSpPr txBox="1">
            <a:spLocks noGrp="1"/>
          </p:cNvSpPr>
          <p:nvPr>
            <p:ph type="body" sz="quarter" idx="1"/>
          </p:nvPr>
        </p:nvSpPr>
        <p:spPr>
          <a:xfrm>
            <a:off x="3851671" y="9258620"/>
            <a:ext cx="7302253" cy="423309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600"/>
              </a:spcBef>
            </a:pPr>
            <a:r>
              <a:t>Curve is ZF μ-wave result. (Hardy et al.)</a:t>
            </a:r>
          </a:p>
          <a:p>
            <a:pPr>
              <a:spcBef>
                <a:spcPts val="1600"/>
              </a:spcBef>
            </a:pPr>
            <a:r>
              <a:t>Linear T-dependence due to d-wave pairing (gap nodes)</a:t>
            </a:r>
          </a:p>
          <a:p>
            <a:pPr>
              <a:spcBef>
                <a:spcPts val="1600"/>
              </a:spcBef>
            </a:pPr>
            <a:r>
              <a:t>High field flattening due to q.p.’s at gap nodes.</a:t>
            </a:r>
          </a:p>
        </p:txBody>
      </p:sp>
      <p:sp>
        <p:nvSpPr>
          <p:cNvPr id="423" name="Weak dependence of 𝝃 on T indicates absence of bound states in vortex cores."/>
          <p:cNvSpPr txBox="1"/>
          <p:nvPr/>
        </p:nvSpPr>
        <p:spPr>
          <a:xfrm>
            <a:off x="12924234" y="9044308"/>
            <a:ext cx="7302253" cy="4233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marL="369276" indent="-369276" algn="l" defTabSz="821531">
              <a:spcBef>
                <a:spcPts val="1600"/>
              </a:spcBef>
              <a:buSzPct val="100000"/>
              <a:buChar char="•"/>
              <a:defRPr sz="3600">
                <a:solidFill>
                  <a:srgbClr val="747474"/>
                </a:solidFill>
              </a:defRPr>
            </a:lvl1pPr>
          </a:lstStyle>
          <a:p>
            <a:r>
              <a:t>Weak dependence of 𝝃 on T indicates absence of bound states in vortex cores.</a:t>
            </a:r>
          </a:p>
        </p:txBody>
      </p:sp>
      <p:sp>
        <p:nvSpPr>
          <p:cNvPr id="424" name="Sonier et al."/>
          <p:cNvSpPr txBox="1"/>
          <p:nvPr/>
        </p:nvSpPr>
        <p:spPr>
          <a:xfrm>
            <a:off x="19196941" y="5362554"/>
            <a:ext cx="1579119" cy="47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Sonier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et al.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5F328-77E4-C4EF-19AC-851A545F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1047321"/>
          </a:xfrm>
        </p:spPr>
        <p:txBody>
          <a:bodyPr>
            <a:normAutofit fontScale="90000"/>
          </a:bodyPr>
          <a:lstStyle/>
          <a:p>
            <a:r>
              <a:rPr lang="en-US" dirty="0"/>
              <a:t>Broken Time Reversal Symmetry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672CF-F885-3AEE-0B96-249386654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8" y="1991334"/>
            <a:ext cx="5570805" cy="3964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046DA-3C2F-8F91-E0B3-CA5C43C9C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1" y="5955958"/>
            <a:ext cx="5511114" cy="68407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112FED-AF69-CA99-8DBE-ED1D41065133}"/>
              </a:ext>
            </a:extLst>
          </p:cNvPr>
          <p:cNvSpPr txBox="1"/>
          <p:nvPr/>
        </p:nvSpPr>
        <p:spPr>
          <a:xfrm>
            <a:off x="-2689495" y="12829075"/>
            <a:ext cx="1219611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CA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Luke </a:t>
            </a:r>
            <a:r>
              <a:rPr lang="en-CA" i="1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et al.</a:t>
            </a:r>
            <a:r>
              <a:rPr lang="en-CA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, Nature </a:t>
            </a:r>
            <a:r>
              <a:rPr lang="en-CA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394</a:t>
            </a:r>
            <a:r>
              <a:rPr lang="en-CA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, 156 (1998).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4B01D8-E914-BCA6-8340-F4ABEF5A9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114" y="2079809"/>
            <a:ext cx="5327855" cy="4106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335899-1D26-7386-6559-053CCA24A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59" y="5874753"/>
            <a:ext cx="5570805" cy="72662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A10BC5-DD34-568E-03D2-9E0852B65969}"/>
              </a:ext>
            </a:extLst>
          </p:cNvPr>
          <p:cNvSpPr txBox="1"/>
          <p:nvPr/>
        </p:nvSpPr>
        <p:spPr>
          <a:xfrm>
            <a:off x="4175539" y="13098037"/>
            <a:ext cx="13543004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CA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Aoki </a:t>
            </a:r>
            <a:r>
              <a:rPr lang="en-CA" i="1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et al</a:t>
            </a:r>
            <a:r>
              <a:rPr lang="en-CA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., Phys. Rev. Lett. </a:t>
            </a:r>
            <a:r>
              <a:rPr lang="en-CA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91</a:t>
            </a:r>
            <a:r>
              <a:rPr lang="en-CA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, 1067003 (2003).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7A7CF-8FFC-925E-5D08-04410CF98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9013" y="730250"/>
            <a:ext cx="7772400" cy="54780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5BF9CF-58F0-D26A-9EBA-EA0E510F07D3}"/>
              </a:ext>
            </a:extLst>
          </p:cNvPr>
          <p:cNvSpPr txBox="1"/>
          <p:nvPr/>
        </p:nvSpPr>
        <p:spPr>
          <a:xfrm>
            <a:off x="14103180" y="6186698"/>
            <a:ext cx="13543004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CA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Luke </a:t>
            </a:r>
            <a:r>
              <a:rPr lang="en-CA" i="1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et al</a:t>
            </a:r>
            <a:r>
              <a:rPr lang="en-CA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., Phys. Rev. Lett. </a:t>
            </a:r>
            <a:r>
              <a:rPr lang="en-CA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71</a:t>
            </a:r>
            <a:r>
              <a:rPr lang="en-CA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, 1466 (1993).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E89C41-F00D-2E9A-7355-CC65B5E58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14953" y="6829702"/>
            <a:ext cx="6736460" cy="61137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593A51D-90F6-D44C-6BC9-48AF7932B909}"/>
              </a:ext>
            </a:extLst>
          </p:cNvPr>
          <p:cNvSpPr txBox="1"/>
          <p:nvPr/>
        </p:nvSpPr>
        <p:spPr>
          <a:xfrm>
            <a:off x="12912809" y="12981593"/>
            <a:ext cx="1517409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CA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Schemm </a:t>
            </a:r>
            <a:r>
              <a:rPr lang="en-CA" i="1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et al</a:t>
            </a:r>
            <a:r>
              <a:rPr lang="en-CA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., Science </a:t>
            </a:r>
            <a:r>
              <a:rPr lang="en-CA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345</a:t>
            </a:r>
            <a:r>
              <a:rPr lang="en-CA" dirty="0">
                <a:solidFill>
                  <a:srgbClr val="000000"/>
                </a:solidFill>
                <a:effectLst/>
                <a:latin typeface="Helvetica Neue Light" panose="02000403000000020004" pitchFamily="2" charset="0"/>
              </a:rPr>
              <a:t>, 190 (2014).</a:t>
            </a:r>
          </a:p>
        </p:txBody>
      </p:sp>
    </p:spTree>
    <p:extLst>
      <p:ext uri="{BB962C8B-B14F-4D97-AF65-F5344CB8AC3E}">
        <p14:creationId xmlns:p14="http://schemas.microsoft.com/office/powerpoint/2010/main" val="250567470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pin Orbit Coupling w/o Inversion Sym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 b="0" spc="-132"/>
            </a:lvl1pPr>
          </a:lstStyle>
          <a:p>
            <a:r>
              <a:t>Spin Orbit Coupling w/o Inversion Symmetry</a:t>
            </a:r>
          </a:p>
        </p:txBody>
      </p:sp>
      <p:sp>
        <p:nvSpPr>
          <p:cNvPr id="427" name="TaReSi &amp; TaRuSi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/>
            </a:lvl1pPr>
          </a:lstStyle>
          <a:p>
            <a:r>
              <a:t>TaReSi &amp; TaRuSi</a:t>
            </a:r>
          </a:p>
        </p:txBody>
      </p:sp>
      <p:pic>
        <p:nvPicPr>
          <p:cNvPr id="4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63" y="4343882"/>
            <a:ext cx="4914330" cy="7124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127" y="4801112"/>
            <a:ext cx="619105" cy="2093162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Re/Ru"/>
          <p:cNvSpPr txBox="1"/>
          <p:nvPr/>
        </p:nvSpPr>
        <p:spPr>
          <a:xfrm>
            <a:off x="7139209" y="4735987"/>
            <a:ext cx="181874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Re/Ru</a:t>
            </a:r>
          </a:p>
        </p:txBody>
      </p:sp>
      <p:sp>
        <p:nvSpPr>
          <p:cNvPr id="431" name="Si"/>
          <p:cNvSpPr txBox="1"/>
          <p:nvPr/>
        </p:nvSpPr>
        <p:spPr>
          <a:xfrm>
            <a:off x="7164782" y="5443477"/>
            <a:ext cx="64465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Si</a:t>
            </a:r>
          </a:p>
        </p:txBody>
      </p:sp>
      <p:sp>
        <p:nvSpPr>
          <p:cNvPr id="432" name="Ta"/>
          <p:cNvSpPr txBox="1"/>
          <p:nvPr/>
        </p:nvSpPr>
        <p:spPr>
          <a:xfrm>
            <a:off x="7125158" y="6116938"/>
            <a:ext cx="72390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Ta</a:t>
            </a:r>
          </a:p>
        </p:txBody>
      </p:sp>
      <p:pic>
        <p:nvPicPr>
          <p:cNvPr id="43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968" y="3336687"/>
            <a:ext cx="6903849" cy="3831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163" y="7329534"/>
            <a:ext cx="7059856" cy="3238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0348" y="7354726"/>
            <a:ext cx="6604001" cy="31877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6" name="Text"/>
              <p:cNvSpPr txBox="1"/>
              <p:nvPr/>
            </p:nvSpPr>
            <p:spPr>
              <a:xfrm>
                <a:off x="18276316" y="10559005"/>
                <a:ext cx="4861224" cy="10027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(0)/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=1.4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3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6316" y="10559005"/>
                <a:ext cx="4861224" cy="1002766"/>
              </a:xfrm>
              <a:prstGeom prst="rect">
                <a:avLst/>
              </a:prstGeom>
              <a:blipFill>
                <a:blip r:embed="rId7"/>
                <a:stretch>
                  <a:fillRect l="-4167" r="-12500" b="-237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7" name="Sajilesh K P and R.P. Singh, Supercond. Sci. Technol. 34, 055003 (2021)."/>
          <p:cNvSpPr txBox="1"/>
          <p:nvPr/>
        </p:nvSpPr>
        <p:spPr>
          <a:xfrm>
            <a:off x="10271921" y="12564827"/>
            <a:ext cx="1350049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pPr>
            <a:r>
              <a:rPr sz="3200" dirty="0" err="1"/>
              <a:t>Sajilesh</a:t>
            </a:r>
            <a:r>
              <a:rPr sz="3200" dirty="0"/>
              <a:t> K P and R.P. Singh, </a:t>
            </a:r>
            <a:r>
              <a:rPr sz="3200" dirty="0" err="1"/>
              <a:t>Supercond</a:t>
            </a:r>
            <a:r>
              <a:rPr sz="3200" dirty="0"/>
              <a:t>. Sci. Technol. </a:t>
            </a:r>
            <a:r>
              <a:rPr sz="3200" b="1" dirty="0"/>
              <a:t>34</a:t>
            </a:r>
            <a:r>
              <a:rPr sz="3200" dirty="0"/>
              <a:t>, 055003 (2021).</a:t>
            </a:r>
          </a:p>
        </p:txBody>
      </p:sp>
      <p:pic>
        <p:nvPicPr>
          <p:cNvPr id="438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63983" y="2594841"/>
            <a:ext cx="6071107" cy="4679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0" name="Transverse Field  SR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206500" y="683116"/>
                <a:ext cx="21971000" cy="1434949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defRPr sz="6600" b="0" spc="-132"/>
                </a:pPr>
                <a:r>
                  <a:t>Transverse Field </a:t>
                </a:r>
                <a14:m>
                  <m:oMath xmlns:m="http://schemas.openxmlformats.org/officeDocument/2006/math">
                    <m:r>
                      <a:rPr sz="7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t>SR</a:t>
                </a:r>
              </a:p>
            </p:txBody>
          </p:sp>
        </mc:Choice>
        <mc:Fallback xmlns="">
          <p:sp>
            <p:nvSpPr>
              <p:cNvPr id="440" name="Transverse Field  SR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06500" y="683116"/>
                <a:ext cx="21971000" cy="1434949"/>
              </a:xfrm>
              <a:prstGeom prst="rect">
                <a:avLst/>
              </a:prstGeom>
              <a:blipFill>
                <a:blip r:embed="rId2"/>
                <a:stretch>
                  <a:fillRect l="-2081" t="-21053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24" y="2698240"/>
            <a:ext cx="14204763" cy="10070648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harma et al., PRB 108, 144510 (2023)."/>
          <p:cNvSpPr txBox="1"/>
          <p:nvPr/>
        </p:nvSpPr>
        <p:spPr>
          <a:xfrm>
            <a:off x="2433749" y="12887430"/>
            <a:ext cx="5057421" cy="46319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pPr>
            <a:r>
              <a:t>Sharma </a:t>
            </a:r>
            <a:r>
              <a:rPr i="1"/>
              <a:t>et al</a:t>
            </a:r>
            <a:r>
              <a:t>., PRB </a:t>
            </a:r>
            <a:r>
              <a:rPr b="1"/>
              <a:t>108</a:t>
            </a:r>
            <a:r>
              <a:t>, 144510 (2023).</a:t>
            </a:r>
          </a:p>
        </p:txBody>
      </p:sp>
      <p:sp>
        <p:nvSpPr>
          <p:cNvPr id="443" name="Line"/>
          <p:cNvSpPr/>
          <p:nvPr/>
        </p:nvSpPr>
        <p:spPr>
          <a:xfrm flipV="1">
            <a:off x="15827715" y="4782475"/>
            <a:ext cx="1" cy="5189528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4" name="SOC"/>
          <p:cNvSpPr txBox="1"/>
          <p:nvPr/>
        </p:nvSpPr>
        <p:spPr>
          <a:xfrm>
            <a:off x="15211868" y="10183069"/>
            <a:ext cx="141274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SOC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5" name="Text"/>
              <p:cNvSpPr txBox="1"/>
              <p:nvPr/>
            </p:nvSpPr>
            <p:spPr>
              <a:xfrm>
                <a:off x="16623044" y="6294406"/>
                <a:ext cx="2478434" cy="15531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sz="57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4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3044" y="6294406"/>
                <a:ext cx="2478434" cy="1553141"/>
              </a:xfrm>
              <a:prstGeom prst="rect">
                <a:avLst/>
              </a:prstGeom>
              <a:blipFill>
                <a:blip r:embed="rId4"/>
                <a:stretch>
                  <a:fillRect l="-4592" t="-813" b="-731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7" name="Zero Field  SR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pPr>
                  <a:defRPr sz="6600" b="0" spc="-132"/>
                </a:pPr>
                <a:r>
                  <a:t>Zero Field </a:t>
                </a:r>
                <a14:m>
                  <m:oMath xmlns:m="http://schemas.openxmlformats.org/officeDocument/2006/math">
                    <m:r>
                      <a:rPr sz="7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t>SR</a:t>
                </a:r>
              </a:p>
            </p:txBody>
          </p:sp>
        </mc:Choice>
        <mc:Fallback xmlns="">
          <p:sp>
            <p:nvSpPr>
              <p:cNvPr id="447" name="Zero Field  SR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2081" t="-21053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57" y="3091604"/>
            <a:ext cx="17106901" cy="857250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Line"/>
          <p:cNvSpPr/>
          <p:nvPr/>
        </p:nvSpPr>
        <p:spPr>
          <a:xfrm flipH="1">
            <a:off x="3980125" y="12296357"/>
            <a:ext cx="5710035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50" name="SOC"/>
          <p:cNvSpPr txBox="1"/>
          <p:nvPr/>
        </p:nvSpPr>
        <p:spPr>
          <a:xfrm>
            <a:off x="6219294" y="12407933"/>
            <a:ext cx="141274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SOC</a:t>
            </a:r>
          </a:p>
        </p:txBody>
      </p:sp>
      <p:sp>
        <p:nvSpPr>
          <p:cNvPr id="451" name="Broken TRS in TaRuSi…"/>
          <p:cNvSpPr txBox="1"/>
          <p:nvPr/>
        </p:nvSpPr>
        <p:spPr>
          <a:xfrm>
            <a:off x="18353036" y="4595631"/>
            <a:ext cx="5203820" cy="3339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Broken TRS in TaRuSi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Conserved TRS in TaReSi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2" name="C  point group: Broken TRS only with weak SOC"/>
              <p:cNvSpPr txBox="1"/>
              <p:nvPr/>
            </p:nvSpPr>
            <p:spPr>
              <a:xfrm>
                <a:off x="18455329" y="10016395"/>
                <a:ext cx="5465385" cy="22930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pPr>
                <a:r>
                  <a:rPr dirty="0"/>
                  <a:t>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/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dirty="0"/>
                  <a:t> point group: Broken TRS only with weak SOC</a:t>
                </a:r>
              </a:p>
            </p:txBody>
          </p:sp>
        </mc:Choice>
        <mc:Fallback xmlns="">
          <p:sp>
            <p:nvSpPr>
              <p:cNvPr id="452" name="C  point group: Broken TRS only with weak SOC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5329" y="10016395"/>
                <a:ext cx="5465385" cy="2293060"/>
              </a:xfrm>
              <a:prstGeom prst="rect">
                <a:avLst/>
              </a:prstGeom>
              <a:blipFill>
                <a:blip r:embed="rId4"/>
                <a:stretch>
                  <a:fillRect l="-5556" t="-3297" r="-6944" b="-1208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3" name="Sharma et al., PRB 108, 144510 (2023)."/>
          <p:cNvSpPr txBox="1"/>
          <p:nvPr/>
        </p:nvSpPr>
        <p:spPr>
          <a:xfrm>
            <a:off x="1032265" y="11583198"/>
            <a:ext cx="5057420" cy="46319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pPr>
            <a:r>
              <a:t>Sharma </a:t>
            </a:r>
            <a:r>
              <a:rPr i="1"/>
              <a:t>et al</a:t>
            </a:r>
            <a:r>
              <a:t>., PRB </a:t>
            </a:r>
            <a:r>
              <a:rPr b="1"/>
              <a:t>108</a:t>
            </a:r>
            <a:r>
              <a:t>, 144510 (2023).</a:t>
            </a:r>
          </a:p>
        </p:txBody>
      </p:sp>
      <p:sp>
        <p:nvSpPr>
          <p:cNvPr id="454" name="Quintanilla et al., Phys. Rev. B 82, 174511 (2010)"/>
          <p:cNvSpPr txBox="1"/>
          <p:nvPr/>
        </p:nvSpPr>
        <p:spPr>
          <a:xfrm>
            <a:off x="17850932" y="12366090"/>
            <a:ext cx="620803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000000"/>
                </a:solidFill>
                <a:latin typeface="CMU Sans Serif"/>
                <a:ea typeface="CMU Sans Serif"/>
                <a:cs typeface="CMU Sans Serif"/>
                <a:sym typeface="CMU Sans Serif"/>
              </a:defRPr>
            </a:pPr>
            <a:r>
              <a:t>Quintanilla </a:t>
            </a:r>
            <a:r>
              <a:rPr i="1"/>
              <a:t>et al</a:t>
            </a:r>
            <a:r>
              <a:t>., Phys. Rev. B </a:t>
            </a:r>
            <a:r>
              <a:rPr b="1"/>
              <a:t>82</a:t>
            </a:r>
            <a:r>
              <a:t>, 174511 (2010)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Role of Spin Orbit Coup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 b="0" spc="-132"/>
            </a:lvl1pPr>
          </a:lstStyle>
          <a:p>
            <a:r>
              <a:t>Role of Spin Orbit Coupling</a:t>
            </a:r>
          </a:p>
        </p:txBody>
      </p:sp>
      <p:sp>
        <p:nvSpPr>
          <p:cNvPr id="457" name="DFT (Addison Richards &amp; Erik Sorensen)"/>
          <p:cNvSpPr txBox="1">
            <a:spLocks noGrp="1"/>
          </p:cNvSpPr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4500" b="0"/>
            </a:lvl1pPr>
          </a:lstStyle>
          <a:p>
            <a:r>
              <a:t>DFT (Addison Richards &amp; Erik Sorensen)</a:t>
            </a:r>
          </a:p>
        </p:txBody>
      </p:sp>
      <p:pic>
        <p:nvPicPr>
          <p:cNvPr id="4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33" y="5120717"/>
            <a:ext cx="21600057" cy="7947363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TaReSi"/>
          <p:cNvSpPr txBox="1"/>
          <p:nvPr/>
        </p:nvSpPr>
        <p:spPr>
          <a:xfrm>
            <a:off x="5234009" y="3981579"/>
            <a:ext cx="1999185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TaReSi</a:t>
            </a:r>
          </a:p>
        </p:txBody>
      </p:sp>
      <p:sp>
        <p:nvSpPr>
          <p:cNvPr id="460" name="TaRuSi"/>
          <p:cNvSpPr txBox="1"/>
          <p:nvPr/>
        </p:nvSpPr>
        <p:spPr>
          <a:xfrm>
            <a:off x="16268825" y="3981579"/>
            <a:ext cx="2010767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TaRuSi</a:t>
            </a:r>
          </a:p>
        </p:txBody>
      </p:sp>
      <p:sp>
        <p:nvSpPr>
          <p:cNvPr id="461" name="Line"/>
          <p:cNvSpPr/>
          <p:nvPr/>
        </p:nvSpPr>
        <p:spPr>
          <a:xfrm flipH="1">
            <a:off x="9682265" y="13076338"/>
            <a:ext cx="4662209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2" name="SOC"/>
          <p:cNvSpPr txBox="1"/>
          <p:nvPr/>
        </p:nvSpPr>
        <p:spPr>
          <a:xfrm>
            <a:off x="14990167" y="12672122"/>
            <a:ext cx="141274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SOC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uperconductivity"/>
          <p:cNvSpPr txBox="1"/>
          <p:nvPr/>
        </p:nvSpPr>
        <p:spPr>
          <a:xfrm>
            <a:off x="1442960" y="1031887"/>
            <a:ext cx="6458637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sz="5800" b="1">
                <a:solidFill>
                  <a:srgbClr val="000000"/>
                </a:solidFill>
              </a:defRPr>
            </a:lvl1pPr>
          </a:lstStyle>
          <a:p>
            <a:r>
              <a:t>Superconductivity</a:t>
            </a:r>
          </a:p>
        </p:txBody>
      </p:sp>
      <p:pic>
        <p:nvPicPr>
          <p:cNvPr id="274" name="maglev-train-line-big1.jpg" descr="maglev-train-line-bi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22" y="2715214"/>
            <a:ext cx="6915629" cy="5186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2021-10-pet-mri-photo-scaled.jpeg" descr="2021-10-pet-mri-photo-scaled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958" y="2715214"/>
            <a:ext cx="7780084" cy="5186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2011-09-20_MR-1000-1.png" descr="2011-09-20_MR-1000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3248" y="2703545"/>
            <a:ext cx="5418953" cy="5269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quantum-computers-and-accelerated-discovery_40645906341_o.jpg" descr="quantum-computers-and-accelerated-discovery_40645906341_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67" y="8032545"/>
            <a:ext cx="8056723" cy="537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qchem_device_blue (1).jpg" descr="qchem_device_blue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6052" y="8109916"/>
            <a:ext cx="6458637" cy="5269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BM Quantum Lab (1).jpg" descr="IBM Quantum Lab (1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60911" y="8117002"/>
            <a:ext cx="7778528" cy="5186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64" name="Broken TRS in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pPr defTabSz="2413955">
                  <a:defRPr sz="8415" spc="-168"/>
                </a:pPr>
                <a:r>
                  <a:rPr sz="6435" b="0" spc="-128"/>
                  <a:t>Broken TRS in</a:t>
                </a:r>
                <a: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8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8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sz="8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8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sz="8500"/>
              </a:p>
            </p:txBody>
          </p:sp>
        </mc:Choice>
        <mc:Fallback xmlns="">
          <p:sp>
            <p:nvSpPr>
              <p:cNvPr id="464" name="Broken TRS in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2023" t="-14035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885" y="2529190"/>
            <a:ext cx="17979083" cy="8657620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Hillier, Quintanilla and Cywinski, PRL 102, 117007 (2009)."/>
          <p:cNvSpPr txBox="1"/>
          <p:nvPr/>
        </p:nvSpPr>
        <p:spPr>
          <a:xfrm>
            <a:off x="4159937" y="12785442"/>
            <a:ext cx="7877862" cy="462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>
                <a:solidFill>
                  <a:srgbClr val="000000"/>
                </a:solidFill>
              </a:defRPr>
            </a:pPr>
            <a:r>
              <a:t>Hillier, Quintanilla and Cywinski, PRL </a:t>
            </a:r>
            <a:r>
              <a:rPr b="1"/>
              <a:t>102</a:t>
            </a:r>
            <a:r>
              <a:t>, 117007 (2009).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7" name="[ unitary:   ]"/>
              <p:cNvSpPr txBox="1"/>
              <p:nvPr/>
            </p:nvSpPr>
            <p:spPr>
              <a:xfrm>
                <a:off x="3968139" y="11225309"/>
                <a:ext cx="7079734" cy="9999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pPr>
                <a:r>
                  <a:t>[ unitary: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limUp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lim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⃗</m:t>
                        </m:r>
                      </m:lim>
                    </m:limUpp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limUpp>
                      <m:limUp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lim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⃗</m:t>
                        </m:r>
                      </m:lim>
                    </m:limUpp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)∝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t> ]</a:t>
                </a:r>
              </a:p>
            </p:txBody>
          </p:sp>
        </mc:Choice>
        <mc:Fallback xmlns="">
          <p:sp>
            <p:nvSpPr>
              <p:cNvPr id="467" name="[ unitary:   ]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139" y="11225309"/>
                <a:ext cx="7079734" cy="999961"/>
              </a:xfrm>
              <a:prstGeom prst="rect">
                <a:avLst/>
              </a:prstGeom>
              <a:blipFill>
                <a:blip r:embed="rId4"/>
                <a:stretch>
                  <a:fillRect l="-4480" t="-23750" r="-9498" b="-462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Non-Unitary Triplet Pairing in TaRuSi with weak SO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 b="0" spc="-132"/>
            </a:lvl1pPr>
          </a:lstStyle>
          <a:p>
            <a:r>
              <a:t>Non-Unitary Triplet Pairing in TaRuSi with weak SOC</a:t>
            </a:r>
          </a:p>
        </p:txBody>
      </p:sp>
      <p:sp>
        <p:nvSpPr>
          <p:cNvPr id="470" name="Isostructural SC’s w/o inversion symmetr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4500" b="0"/>
            </a:lvl1pPr>
          </a:lstStyle>
          <a:p>
            <a:r>
              <a:t>Isostructural SC’s w/o inversion 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" name="ZF- SR shows broken TRS in TaRuSi, conserved TRS in TaReSi…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t>ZF-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t>SR shows broken TRS in TaRuSi, conserved TRS in TaReSi</a:t>
                </a:r>
              </a:p>
              <a:p>
                <a:r>
                  <a:t>TF-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t>SR shows isotropic s-wave (conventional) SC in TaReSi</a:t>
                </a:r>
              </a:p>
              <a:p>
                <a:r>
                  <a:t>TF-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t>SR shows multi-gap SC in TaRuSi</a:t>
                </a:r>
              </a:p>
              <a:p>
                <a:r>
                  <a:t>DFT indicates weak SOC in TaRuSi, strong SOC in TaReSi</a:t>
                </a:r>
              </a:p>
              <a:p>
                <a:r>
                  <a:t>Symmetry analysis attributes SC state in TaRuSi to non-unitary triplet pairing state.</a:t>
                </a:r>
              </a:p>
            </p:txBody>
          </p:sp>
        </mc:Choice>
        <mc:Fallback xmlns="">
          <p:sp>
            <p:nvSpPr>
              <p:cNvPr id="471" name="ZF- SR shows broken TRS in TaRuSi, conserved TRS in TaReSi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792" t="-3379" r="-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opological Supercondu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500" b="0" spc="-130"/>
            </a:lvl1pPr>
          </a:lstStyle>
          <a:p>
            <a:r>
              <a:t>Topological Superconductivity</a:t>
            </a:r>
          </a:p>
        </p:txBody>
      </p:sp>
      <p:sp>
        <p:nvSpPr>
          <p:cNvPr id="474" name="Majorana Fermion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4500" b="0"/>
            </a:lvl1pPr>
          </a:lstStyle>
          <a:p>
            <a:r>
              <a:t>Majorana Fermions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5" name="Normal fermions can be represented as composed of two Majorana fermions (which are their own anti-particles).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206500" y="3473627"/>
                <a:ext cx="11552771" cy="9030889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defRPr sz="3300"/>
                </a:pPr>
                <a:r>
                  <a:t>Normal fermions can be represented as composed of two Majorana fermions (which are their own anti-particles).</a:t>
                </a:r>
              </a:p>
              <a:p>
                <a:pPr>
                  <a:defRPr sz="3300"/>
                </a:pPr>
                <a:r>
                  <a:t>Interest comes if Majoranas can be spatially separated, independently probed.</a:t>
                </a:r>
              </a:p>
              <a:p>
                <a:pPr lvl="1">
                  <a:defRPr sz="3300"/>
                </a:pPr>
                <a:r>
                  <a:t>immune to decoherence</a:t>
                </a:r>
              </a:p>
              <a:p>
                <a:pPr lvl="1">
                  <a:defRPr sz="3300"/>
                </a:pPr>
                <a:r>
                  <a:t>Possible application to quantum computation.</a:t>
                </a:r>
              </a:p>
              <a:p>
                <a:pPr>
                  <a:defRPr sz="3300"/>
                </a:pPr>
                <a:r>
                  <a:t>Exist in vortex cores of chiral superconductors (eg.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3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t>): Sr</a:t>
                </a:r>
                <a:r>
                  <a:rPr baseline="-5999"/>
                  <a:t>2</a:t>
                </a:r>
                <a:r>
                  <a:t>RuO</a:t>
                </a:r>
                <a:r>
                  <a:rPr baseline="-5999"/>
                  <a:t>4</a:t>
                </a:r>
                <a:r>
                  <a:t>?</a:t>
                </a:r>
              </a:p>
              <a:p>
                <a:pPr>
                  <a:defRPr sz="3300"/>
                </a:pPr>
                <a:r>
                  <a:t>predicted in vortex cores of topological surface state coupled to bulk s-wave superconductor (Fu &amp; Kane, PRL </a:t>
                </a:r>
                <a:r>
                  <a:rPr b="1"/>
                  <a:t>100</a:t>
                </a:r>
                <a:r>
                  <a:t>, 096407).</a:t>
                </a:r>
              </a:p>
            </p:txBody>
          </p:sp>
        </mc:Choice>
        <mc:Fallback xmlns="">
          <p:sp>
            <p:nvSpPr>
              <p:cNvPr id="475" name="Normal fermions can be represented as composed of two Majorana fermions (which are their own anti-particles)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206500" y="3473627"/>
                <a:ext cx="11552771" cy="9030889"/>
              </a:xfrm>
              <a:prstGeom prst="rect">
                <a:avLst/>
              </a:prstGeom>
              <a:blipFill>
                <a:blip r:embed="rId2"/>
                <a:stretch>
                  <a:fillRect l="-2198" t="-2669" r="-2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6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3024" y="1999914"/>
            <a:ext cx="7679009" cy="2434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Delft_Majorana.jpg" descr="Delft_Majora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091" y="5779930"/>
            <a:ext cx="5601511" cy="5487728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M. Franz, Nature Nanotech. 8, 149 (2013)"/>
          <p:cNvSpPr txBox="1"/>
          <p:nvPr/>
        </p:nvSpPr>
        <p:spPr>
          <a:xfrm>
            <a:off x="14420266" y="4501780"/>
            <a:ext cx="5132604" cy="437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M. Franz, Nature Nanotech.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 8</a:t>
            </a:r>
            <a:r>
              <a:t>, 149 (2013)</a:t>
            </a:r>
          </a:p>
        </p:txBody>
      </p:sp>
      <p:sp>
        <p:nvSpPr>
          <p:cNvPr id="479" name="Mourik et al., Science 336, 1003 (2012)."/>
          <p:cNvSpPr txBox="1"/>
          <p:nvPr/>
        </p:nvSpPr>
        <p:spPr>
          <a:xfrm>
            <a:off x="13816149" y="11622364"/>
            <a:ext cx="4930877" cy="437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Mourik et al., Science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336</a:t>
            </a:r>
            <a:r>
              <a:t>, 1003 (2012).</a:t>
            </a:r>
          </a:p>
        </p:txBody>
      </p:sp>
      <p:pic>
        <p:nvPicPr>
          <p:cNvPr id="480" name="pasted-image.tif" descr="pasted-image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1836" y="5543136"/>
            <a:ext cx="4432301" cy="5486401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Luke et al., Nature 394, 156 (1998)."/>
          <p:cNvSpPr txBox="1"/>
          <p:nvPr/>
        </p:nvSpPr>
        <p:spPr>
          <a:xfrm>
            <a:off x="19803905" y="11250661"/>
            <a:ext cx="4390797" cy="437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Luke </a:t>
            </a:r>
            <a:r>
              <a:rPr i="1"/>
              <a:t>et al.</a:t>
            </a:r>
            <a:r>
              <a:t>, Nature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394</a:t>
            </a:r>
            <a:r>
              <a:t>, 156 (1998).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opological Superconductivit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 b="0" spc="-132"/>
            </a:lvl1pPr>
          </a:lstStyle>
          <a:p>
            <a:r>
              <a:t>Topological Superconductivity?</a:t>
            </a:r>
          </a:p>
        </p:txBody>
      </p:sp>
      <p:sp>
        <p:nvSpPr>
          <p:cNvPr id="484" name="Hexagonal crystal structur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4400" b="0"/>
            </a:lvl1pPr>
          </a:lstStyle>
          <a:p>
            <a:r>
              <a:t>Hexagonal crystal structure</a:t>
            </a:r>
          </a:p>
        </p:txBody>
      </p:sp>
      <p:sp>
        <p:nvSpPr>
          <p:cNvPr id="485" name="Hexagonal structure: Dirac cones, flat bands.…"/>
          <p:cNvSpPr txBox="1">
            <a:spLocks noGrp="1"/>
          </p:cNvSpPr>
          <p:nvPr>
            <p:ph type="body" idx="1"/>
          </p:nvPr>
        </p:nvSpPr>
        <p:spPr>
          <a:xfrm>
            <a:off x="925195" y="3511304"/>
            <a:ext cx="21971001" cy="8256012"/>
          </a:xfrm>
          <a:prstGeom prst="rect">
            <a:avLst/>
          </a:prstGeom>
        </p:spPr>
        <p:txBody>
          <a:bodyPr/>
          <a:lstStyle/>
          <a:p>
            <a:r>
              <a:t>Hexagonal structure: Dirac cones, flat bands.</a:t>
            </a:r>
          </a:p>
          <a:p>
            <a:r>
              <a:t>BiPt : Superconductivity reported in 1952 (Alekseevskii), 1953 (Matthias).</a:t>
            </a:r>
          </a:p>
          <a:p>
            <a:pPr lvl="1"/>
            <a:r>
              <a:t>only Tc reported (around 1.2K-1.3K)</a:t>
            </a:r>
          </a:p>
        </p:txBody>
      </p:sp>
      <p:pic>
        <p:nvPicPr>
          <p:cNvPr id="486" name="1.png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436" y="5258559"/>
            <a:ext cx="14530110" cy="918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40" y="7521415"/>
            <a:ext cx="5422901" cy="3997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988" y="7474289"/>
            <a:ext cx="5422901" cy="554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Cao et al., Nature 595, 526 (2021)"/>
          <p:cNvSpPr txBox="1"/>
          <p:nvPr/>
        </p:nvSpPr>
        <p:spPr>
          <a:xfrm>
            <a:off x="1668982" y="12057235"/>
            <a:ext cx="3104186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Cao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et al.</a:t>
            </a:r>
            <a:r>
              <a:t>, Nature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595,</a:t>
            </a:r>
            <a:r>
              <a:t> 526 (2021)</a:t>
            </a:r>
          </a:p>
        </p:txBody>
      </p:sp>
      <p:sp>
        <p:nvSpPr>
          <p:cNvPr id="490" name="Twisted tri-layer Graphene"/>
          <p:cNvSpPr txBox="1"/>
          <p:nvPr/>
        </p:nvSpPr>
        <p:spPr>
          <a:xfrm>
            <a:off x="2241951" y="12765957"/>
            <a:ext cx="727100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Twisted tri-layer Graphene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BiPt"/>
          <p:cNvSpPr txBox="1"/>
          <p:nvPr/>
        </p:nvSpPr>
        <p:spPr>
          <a:xfrm>
            <a:off x="2660838" y="545231"/>
            <a:ext cx="1614679" cy="10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6600" spc="-132">
                <a:solidFill>
                  <a:srgbClr val="000000"/>
                </a:solidFill>
              </a:defRPr>
            </a:lvl1pPr>
          </a:lstStyle>
          <a:p>
            <a:r>
              <a:t>BiPt</a:t>
            </a:r>
          </a:p>
        </p:txBody>
      </p:sp>
      <p:pic>
        <p:nvPicPr>
          <p:cNvPr id="493" name="fig1.pdf" descr="fig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83" y="1878684"/>
            <a:ext cx="7560000" cy="1069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fig2.pdf" descr="fig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665" y="2027544"/>
            <a:ext cx="13582556" cy="4968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ResistivityandHc.pdf" descr="ResistivityandHc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785" y="7423327"/>
            <a:ext cx="13582557" cy="48626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32E370-391A-5868-61E6-F45FD614F210}"/>
              </a:ext>
            </a:extLst>
          </p:cNvPr>
          <p:cNvSpPr txBox="1"/>
          <p:nvPr/>
        </p:nvSpPr>
        <p:spPr>
          <a:xfrm>
            <a:off x="9630884" y="12713356"/>
            <a:ext cx="12196118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3600"/>
            </a:pPr>
            <a:r>
              <a:rPr lang="en-CA" dirty="0"/>
              <a:t>Sharma </a:t>
            </a:r>
            <a:r>
              <a:rPr lang="en-CA" i="1" dirty="0"/>
              <a:t>et al</a:t>
            </a:r>
            <a:r>
              <a:rPr lang="en-CA" dirty="0"/>
              <a:t>., Phys. Rev. B </a:t>
            </a:r>
            <a:r>
              <a:rPr lang="en-CA" b="1" dirty="0"/>
              <a:t>113</a:t>
            </a:r>
            <a:r>
              <a:rPr lang="en-CA" dirty="0"/>
              <a:t>, 094522 (2026)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BiPt"/>
          <p:cNvSpPr txBox="1"/>
          <p:nvPr/>
        </p:nvSpPr>
        <p:spPr>
          <a:xfrm>
            <a:off x="1556024" y="585595"/>
            <a:ext cx="1614679" cy="108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6600" spc="-132">
                <a:solidFill>
                  <a:srgbClr val="000000"/>
                </a:solidFill>
              </a:defRPr>
            </a:lvl1pPr>
          </a:lstStyle>
          <a:p>
            <a:r>
              <a:t>BiPt</a:t>
            </a:r>
          </a:p>
        </p:txBody>
      </p:sp>
      <p:pic>
        <p:nvPicPr>
          <p:cNvPr id="498" name="muSRComplete.pdf" descr="muSRComple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52" y="3546980"/>
            <a:ext cx="23121096" cy="9051169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Anisotropic (Abrikosov) Lineshape"/>
          <p:cNvSpPr txBox="1"/>
          <p:nvPr/>
        </p:nvSpPr>
        <p:spPr>
          <a:xfrm>
            <a:off x="14040129" y="2310943"/>
            <a:ext cx="7121297" cy="6984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Anisotropic (Abrikosov) Lineshape</a:t>
            </a:r>
          </a:p>
        </p:txBody>
      </p:sp>
      <p:sp>
        <p:nvSpPr>
          <p:cNvPr id="500" name="Line"/>
          <p:cNvSpPr/>
          <p:nvPr/>
        </p:nvSpPr>
        <p:spPr>
          <a:xfrm flipH="1">
            <a:off x="11901465" y="3231364"/>
            <a:ext cx="2090384" cy="27538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Line"/>
          <p:cNvSpPr/>
          <p:nvPr/>
        </p:nvSpPr>
        <p:spPr>
          <a:xfrm flipH="1">
            <a:off x="13628209" y="3288915"/>
            <a:ext cx="802542" cy="327473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2" name="Anisotropic superfluid density"/>
          <p:cNvSpPr txBox="1"/>
          <p:nvPr/>
        </p:nvSpPr>
        <p:spPr>
          <a:xfrm>
            <a:off x="9835465" y="12644130"/>
            <a:ext cx="6232501" cy="69839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Anisotropic superfluid density</a:t>
            </a:r>
          </a:p>
        </p:txBody>
      </p:sp>
      <p:sp>
        <p:nvSpPr>
          <p:cNvPr id="505" name="Connection Line"/>
          <p:cNvSpPr/>
          <p:nvPr/>
        </p:nvSpPr>
        <p:spPr>
          <a:xfrm>
            <a:off x="1572152" y="4908971"/>
            <a:ext cx="7568300" cy="8159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2897" y="15693"/>
                  <a:pt x="5697" y="8493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06" name="Connection Line"/>
          <p:cNvSpPr/>
          <p:nvPr/>
        </p:nvSpPr>
        <p:spPr>
          <a:xfrm>
            <a:off x="16359144" y="5039208"/>
            <a:ext cx="1051851" cy="7931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97" h="21600" extrusionOk="0">
                <a:moveTo>
                  <a:pt x="0" y="21600"/>
                </a:moveTo>
                <a:cubicBezTo>
                  <a:pt x="19468" y="15008"/>
                  <a:pt x="21600" y="7808"/>
                  <a:pt x="6397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CB93C-C217-D36D-E7A7-9D28149AF87E}"/>
              </a:ext>
            </a:extLst>
          </p:cNvPr>
          <p:cNvSpPr txBox="1"/>
          <p:nvPr/>
        </p:nvSpPr>
        <p:spPr>
          <a:xfrm>
            <a:off x="14430751" y="490180"/>
            <a:ext cx="12196118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3600"/>
            </a:pPr>
            <a:r>
              <a:rPr lang="en-CA" dirty="0"/>
              <a:t>Sharma </a:t>
            </a:r>
            <a:r>
              <a:rPr lang="en-CA" i="1" dirty="0"/>
              <a:t>et al</a:t>
            </a:r>
            <a:r>
              <a:rPr lang="en-CA" dirty="0"/>
              <a:t>., Phys. Rev. B </a:t>
            </a:r>
            <a:r>
              <a:rPr lang="en-CA" b="1" dirty="0"/>
              <a:t>113</a:t>
            </a:r>
            <a:r>
              <a:rPr lang="en-CA" dirty="0"/>
              <a:t>, 094522 (2026)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dft_fig1.pdf" descr="dft_fig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05" y="2088494"/>
            <a:ext cx="15612893" cy="940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dft_fig2.pdf" descr="dft_fig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203" y="2619567"/>
            <a:ext cx="8115986" cy="5004326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BiPt1-xPdx DFT"/>
          <p:cNvSpPr txBox="1"/>
          <p:nvPr/>
        </p:nvSpPr>
        <p:spPr>
          <a:xfrm>
            <a:off x="2428356" y="703017"/>
            <a:ext cx="5401946" cy="10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6600" spc="-132">
                <a:solidFill>
                  <a:srgbClr val="000000"/>
                </a:solidFill>
              </a:defRPr>
            </a:pPr>
            <a:r>
              <a:t>BiPt</a:t>
            </a:r>
            <a:r>
              <a:rPr baseline="-5999"/>
              <a:t>1-x</a:t>
            </a:r>
            <a:r>
              <a:t>Pd</a:t>
            </a:r>
            <a:r>
              <a:rPr baseline="-5999"/>
              <a:t>x</a:t>
            </a:r>
            <a:r>
              <a:t> DFT</a:t>
            </a:r>
          </a:p>
        </p:txBody>
      </p:sp>
      <p:sp>
        <p:nvSpPr>
          <p:cNvPr id="511" name="BiPt1-xPdx changes from topologically trivial to non-trivial around x=0.75.…"/>
          <p:cNvSpPr txBox="1"/>
          <p:nvPr/>
        </p:nvSpPr>
        <p:spPr>
          <a:xfrm>
            <a:off x="16632794" y="8292599"/>
            <a:ext cx="7891434" cy="336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buSzPct val="123000"/>
              <a:buChar char="•"/>
              <a:defRPr sz="3600"/>
            </a:pPr>
            <a:r>
              <a:t>BiPt</a:t>
            </a:r>
            <a:r>
              <a:rPr baseline="-5999"/>
              <a:t>1-x</a:t>
            </a:r>
            <a:r>
              <a:t>Pd</a:t>
            </a:r>
            <a:r>
              <a:rPr baseline="-5999"/>
              <a:t>x</a:t>
            </a:r>
            <a:r>
              <a:t> changes from topologically trivial to non-trivial around x=0.75.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hexagonal BiPd not stabilized in bulk, but predict Dirac crossing at Fermi level for surface state.</a:t>
            </a:r>
          </a:p>
        </p:txBody>
      </p:sp>
      <p:sp>
        <p:nvSpPr>
          <p:cNvPr id="512" name="Sharma et al., Phys. Rev. B 109, 224509 (2024)"/>
          <p:cNvSpPr txBox="1"/>
          <p:nvPr/>
        </p:nvSpPr>
        <p:spPr>
          <a:xfrm>
            <a:off x="704858" y="12637494"/>
            <a:ext cx="9694470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rPr dirty="0"/>
              <a:t>Sharma </a:t>
            </a:r>
            <a:r>
              <a:rPr i="1" dirty="0"/>
              <a:t>et al</a:t>
            </a:r>
            <a:r>
              <a:rPr dirty="0"/>
              <a:t>., Phys. Rev. B </a:t>
            </a:r>
            <a:r>
              <a:rPr b="1" dirty="0"/>
              <a:t>109</a:t>
            </a:r>
            <a:r>
              <a:rPr dirty="0"/>
              <a:t>, 224509 (2024)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XRDElectronMicroscopy.pdf" descr="XRDElectronMicroscop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23" y="619791"/>
            <a:ext cx="7262448" cy="13096209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BiPt1-xPdx"/>
          <p:cNvSpPr txBox="1"/>
          <p:nvPr/>
        </p:nvSpPr>
        <p:spPr>
          <a:xfrm>
            <a:off x="9041772" y="893331"/>
            <a:ext cx="3683636" cy="108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6600" spc="-132">
                <a:solidFill>
                  <a:srgbClr val="000000"/>
                </a:solidFill>
              </a:defRPr>
            </a:pPr>
            <a:r>
              <a:t>BiPt</a:t>
            </a:r>
            <a:r>
              <a:rPr baseline="-5999"/>
              <a:t>1-x</a:t>
            </a:r>
            <a:r>
              <a:t>Pd</a:t>
            </a:r>
            <a:r>
              <a:rPr baseline="-5999"/>
              <a:t>x</a:t>
            </a:r>
          </a:p>
        </p:txBody>
      </p:sp>
      <p:sp>
        <p:nvSpPr>
          <p:cNvPr id="516" name="Hexagonal crystal structure…"/>
          <p:cNvSpPr txBox="1"/>
          <p:nvPr/>
        </p:nvSpPr>
        <p:spPr>
          <a:xfrm>
            <a:off x="8694977" y="2128168"/>
            <a:ext cx="9158033" cy="2819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457200" indent="-457200" algn="l">
              <a:buSzPct val="123000"/>
              <a:buChar char="•"/>
              <a:defRPr sz="3600"/>
            </a:lvl1pPr>
            <a:lvl2pPr marL="1066800" indent="-457200" algn="l">
              <a:buSzPct val="123000"/>
              <a:buChar char="•"/>
              <a:defRPr sz="3600"/>
            </a:lvl2pPr>
          </a:lstStyle>
          <a:p>
            <a:r>
              <a:t>Hexagonal crystal structure</a:t>
            </a:r>
          </a:p>
          <a:p>
            <a:pPr lvl="1"/>
            <a:r>
              <a:t>predicted to exhibit Dirac band crossings, flat bands which potentially support topologically non-trivial behaviour.</a:t>
            </a:r>
          </a:p>
        </p:txBody>
      </p:sp>
      <p:pic>
        <p:nvPicPr>
          <p:cNvPr id="517" name="Magnetisation-2.pdf" descr="Magnetisation-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332" y="4893326"/>
            <a:ext cx="6196317" cy="8397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heatcap-2.pdf" descr="heatcap-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1694" y="3949617"/>
            <a:ext cx="6724604" cy="8935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fig3-3.pdf" descr="fig3-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57" y="2083938"/>
            <a:ext cx="21218210" cy="6430519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BiPt0.5Pd0.5 Muon Spin Rotation/Relaxation"/>
          <p:cNvSpPr txBox="1"/>
          <p:nvPr/>
        </p:nvSpPr>
        <p:spPr>
          <a:xfrm>
            <a:off x="2428356" y="703017"/>
            <a:ext cx="15527402" cy="10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6600" spc="-132">
                <a:solidFill>
                  <a:srgbClr val="000000"/>
                </a:solidFill>
              </a:defRPr>
            </a:pPr>
            <a:r>
              <a:t>BiPt</a:t>
            </a:r>
            <a:r>
              <a:rPr baseline="-5999"/>
              <a:t>0.5</a:t>
            </a:r>
            <a:r>
              <a:t>Pd</a:t>
            </a:r>
            <a:r>
              <a:rPr baseline="-5999"/>
              <a:t>0.5</a:t>
            </a:r>
            <a:r>
              <a:t> Muon Spin Rotation/Relaxation</a:t>
            </a:r>
          </a:p>
        </p:txBody>
      </p:sp>
      <p:pic>
        <p:nvPicPr>
          <p:cNvPr id="522" name="ZFmuSR-2.pdf" descr="ZFmuSR-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07" y="8361706"/>
            <a:ext cx="8676259" cy="5269145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Sharma et al., Phys. Rev. B 109, 224509 (2024)"/>
          <p:cNvSpPr txBox="1"/>
          <p:nvPr/>
        </p:nvSpPr>
        <p:spPr>
          <a:xfrm>
            <a:off x="10358126" y="12766069"/>
            <a:ext cx="9719870" cy="67253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Sharma </a:t>
            </a:r>
            <a:r>
              <a:rPr i="1"/>
              <a:t>et al</a:t>
            </a:r>
            <a:r>
              <a:t>., Phys. Rev. B </a:t>
            </a:r>
            <a:r>
              <a:rPr b="1"/>
              <a:t>109</a:t>
            </a:r>
            <a:r>
              <a:t>, 224509 (2024)</a:t>
            </a:r>
          </a:p>
        </p:txBody>
      </p:sp>
      <p:sp>
        <p:nvSpPr>
          <p:cNvPr id="524" name="BiPt0.5Pd0.5 fully gapped with preserved time reversal symmetry.…"/>
          <p:cNvSpPr txBox="1"/>
          <p:nvPr/>
        </p:nvSpPr>
        <p:spPr>
          <a:xfrm>
            <a:off x="10189410" y="8813947"/>
            <a:ext cx="8703992" cy="2273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buSzPct val="123000"/>
              <a:buChar char="•"/>
              <a:defRPr sz="3600"/>
            </a:pPr>
            <a:r>
              <a:t>BiPt</a:t>
            </a:r>
            <a:r>
              <a:rPr baseline="-5999"/>
              <a:t>0.5</a:t>
            </a:r>
            <a:r>
              <a:t>Pd</a:t>
            </a:r>
            <a:r>
              <a:rPr baseline="-5999"/>
              <a:t>0.5</a:t>
            </a:r>
            <a:r>
              <a:t> fully gapped with preserved time reversal symmetry.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Next steps, proceed to higher Pd substitution levels.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Unconventional Supercondu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 spc="-132"/>
            </a:lvl1pPr>
          </a:lstStyle>
          <a:p>
            <a:r>
              <a:t>Unconventional Superconductivity</a:t>
            </a:r>
          </a:p>
        </p:txBody>
      </p:sp>
      <p:sp>
        <p:nvSpPr>
          <p:cNvPr id="561" name="Synthesis, Characterization &amp; Identific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4400" b="0"/>
            </a:lvl1pPr>
          </a:lstStyle>
          <a:p>
            <a:r>
              <a:t>Synthesis, Characterization &amp; Identification</a:t>
            </a:r>
          </a:p>
        </p:txBody>
      </p:sp>
      <p:sp>
        <p:nvSpPr>
          <p:cNvPr id="562" name="Multiple routes to unconventional superconductivity…"/>
          <p:cNvSpPr txBox="1">
            <a:spLocks noGrp="1"/>
          </p:cNvSpPr>
          <p:nvPr>
            <p:ph type="body" idx="1"/>
          </p:nvPr>
        </p:nvSpPr>
        <p:spPr>
          <a:xfrm>
            <a:off x="336304" y="3505942"/>
            <a:ext cx="21971001" cy="8256012"/>
          </a:xfrm>
          <a:prstGeom prst="rect">
            <a:avLst/>
          </a:prstGeom>
        </p:spPr>
        <p:txBody>
          <a:bodyPr/>
          <a:lstStyle/>
          <a:p>
            <a:r>
              <a:t>Multiple routes to unconventional superconductivity</a:t>
            </a:r>
          </a:p>
          <a:p>
            <a:r>
              <a:t>Strong correlations, cooperative crystal structure critical.</a:t>
            </a:r>
          </a:p>
          <a:p>
            <a:r>
              <a:t>Muons provide a real space/volume sensitive probe.</a:t>
            </a:r>
          </a:p>
        </p:txBody>
      </p:sp>
      <p:pic>
        <p:nvPicPr>
          <p:cNvPr id="56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6413" y="6429832"/>
            <a:ext cx="2381174" cy="2408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3725" y="9270858"/>
            <a:ext cx="2806548" cy="510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6007" y="10221707"/>
            <a:ext cx="3257838" cy="845195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Thanks for your attention!"/>
          <p:cNvSpPr txBox="1"/>
          <p:nvPr/>
        </p:nvSpPr>
        <p:spPr>
          <a:xfrm>
            <a:off x="16831433" y="12686879"/>
            <a:ext cx="7144309" cy="87193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chemeClr val="accent5"/>
                </a:solidFill>
              </a:defRPr>
            </a:lvl1pPr>
          </a:lstStyle>
          <a:p>
            <a:r>
              <a:t>Thanks for your attention!</a:t>
            </a:r>
          </a:p>
        </p:txBody>
      </p:sp>
      <p:pic>
        <p:nvPicPr>
          <p:cNvPr id="567" name="IMG_1020.jpeg" descr="IMG_102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30" y="8895388"/>
            <a:ext cx="3353234" cy="4470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G_1053.jpeg" descr="IMG_1053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309" y="9171716"/>
            <a:ext cx="4962064" cy="3721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IMG_1021.jpeg" descr="IMG_102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8760" y="8719674"/>
            <a:ext cx="3469224" cy="4625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TechnionIIT English 3-lines.png" descr="TechnionIIT English 3-lin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8081" y="4633767"/>
            <a:ext cx="3257838" cy="1468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Arindam_Ghara.jpg" descr="Arindam_Ghara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38772" y="8832556"/>
            <a:ext cx="3257837" cy="325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IMG_1565.jpeg" descr="IMG_1565.jpeg"/>
          <p:cNvPicPr>
            <a:picLocks noChangeAspect="1"/>
          </p:cNvPicPr>
          <p:nvPr/>
        </p:nvPicPr>
        <p:blipFill>
          <a:blip r:embed="rId10"/>
          <a:srcRect l="50941" t="23512" r="6180" b="23512"/>
          <a:stretch>
            <a:fillRect/>
          </a:stretch>
        </p:blipFill>
        <p:spPr>
          <a:xfrm>
            <a:off x="17419061" y="8462241"/>
            <a:ext cx="2245993" cy="3699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uperconductivity"/>
          <p:cNvSpPr txBox="1"/>
          <p:nvPr/>
        </p:nvSpPr>
        <p:spPr>
          <a:xfrm>
            <a:off x="1442960" y="1031887"/>
            <a:ext cx="6458637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sz="5800" b="1">
                <a:solidFill>
                  <a:srgbClr val="000000"/>
                </a:solidFill>
              </a:defRPr>
            </a:lvl1pPr>
          </a:lstStyle>
          <a:p>
            <a:r>
              <a:t>Superconductivity</a:t>
            </a:r>
          </a:p>
        </p:txBody>
      </p:sp>
      <p:pic>
        <p:nvPicPr>
          <p:cNvPr id="266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288" y="2559394"/>
            <a:ext cx="4668825" cy="6227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141" y="2420806"/>
            <a:ext cx="5918201" cy="436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1917" y="308809"/>
            <a:ext cx="8254315" cy="8254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icture 1" descr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84" y="9045816"/>
            <a:ext cx="5992569" cy="4697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1473" y="8890351"/>
            <a:ext cx="11903589" cy="3937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icture 4" descr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7806" y="8918151"/>
            <a:ext cx="4306449" cy="430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88" y="604698"/>
            <a:ext cx="7802267" cy="3020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14" y="3984023"/>
            <a:ext cx="16644712" cy="9157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5474" y="3561224"/>
            <a:ext cx="5173686" cy="9567775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Coming Soon: TRIUMF M9H"/>
          <p:cNvSpPr txBox="1"/>
          <p:nvPr/>
        </p:nvSpPr>
        <p:spPr>
          <a:xfrm>
            <a:off x="9605106" y="362347"/>
            <a:ext cx="11858824" cy="915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6600" spc="-132">
                <a:solidFill>
                  <a:srgbClr val="000000"/>
                </a:solidFill>
              </a:defRPr>
            </a:lvl1pPr>
          </a:lstStyle>
          <a:p>
            <a:r>
              <a:rPr lang="en-CA" dirty="0"/>
              <a:t>Now with muons!</a:t>
            </a:r>
            <a:r>
              <a:rPr dirty="0"/>
              <a:t> TRIUMF M9H</a:t>
            </a:r>
          </a:p>
        </p:txBody>
      </p:sp>
      <p:sp>
        <p:nvSpPr>
          <p:cNvPr id="578" name="First muon decay channel explicitly designed for delivery of transversely spin polarized beams."/>
          <p:cNvSpPr txBox="1"/>
          <p:nvPr/>
        </p:nvSpPr>
        <p:spPr>
          <a:xfrm>
            <a:off x="6374810" y="8522674"/>
            <a:ext cx="8703992" cy="1727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600"/>
            </a:lvl1pPr>
          </a:lstStyle>
          <a:p>
            <a:r>
              <a:t>First muon decay channel explicitly designed for delivery of transversely spin polarized beams.</a:t>
            </a:r>
          </a:p>
        </p:txBody>
      </p:sp>
      <p:sp>
        <p:nvSpPr>
          <p:cNvPr id="579" name="4T 6 port magnet with DR,SiPM spectrometer"/>
          <p:cNvSpPr txBox="1"/>
          <p:nvPr/>
        </p:nvSpPr>
        <p:spPr>
          <a:xfrm>
            <a:off x="17603685" y="2174178"/>
            <a:ext cx="6155016" cy="118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/>
            </a:lvl1pPr>
          </a:lstStyle>
          <a:p>
            <a:r>
              <a:t>4T 6 port magnet with DR,SiPM spectrometer</a:t>
            </a:r>
          </a:p>
        </p:txBody>
      </p:sp>
      <p:sp>
        <p:nvSpPr>
          <p:cNvPr id="580" name="High energy decay muons (µ+/µ-), suitable for pressure cells, muonic x-rays for elemental analysis."/>
          <p:cNvSpPr txBox="1"/>
          <p:nvPr/>
        </p:nvSpPr>
        <p:spPr>
          <a:xfrm>
            <a:off x="6374810" y="10910068"/>
            <a:ext cx="8703992" cy="1727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/>
            </a:pPr>
            <a:r>
              <a:t>High energy decay muons (µ</a:t>
            </a:r>
            <a:r>
              <a:rPr baseline="31999"/>
              <a:t>+</a:t>
            </a:r>
            <a:r>
              <a:t>/µ</a:t>
            </a:r>
            <a:r>
              <a:rPr baseline="31999"/>
              <a:t>-</a:t>
            </a:r>
            <a:r>
              <a:t>), suitable for pressure cells, muonic x-rays for elemental analysis.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Superconductivity in Elements and Compounds</a:t>
            </a:r>
          </a:p>
        </p:txBody>
      </p:sp>
      <p:pic>
        <p:nvPicPr>
          <p:cNvPr id="282" name="Content Placeholder 4" descr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29" y="3725390"/>
            <a:ext cx="6656438" cy="8702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Graphic 6" descr="Graphic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859" y="2916191"/>
            <a:ext cx="13664141" cy="849184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extBox 7"/>
          <p:cNvSpPr txBox="1"/>
          <p:nvPr/>
        </p:nvSpPr>
        <p:spPr>
          <a:xfrm>
            <a:off x="1500110" y="12616418"/>
            <a:ext cx="1707153" cy="64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Blundell</a:t>
            </a:r>
          </a:p>
        </p:txBody>
      </p:sp>
      <p:sp>
        <p:nvSpPr>
          <p:cNvPr id="285" name="TextBox 8"/>
          <p:cNvSpPr txBox="1"/>
          <p:nvPr/>
        </p:nvSpPr>
        <p:spPr>
          <a:xfrm>
            <a:off x="12398770" y="12356755"/>
            <a:ext cx="2051840" cy="64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Wikipedia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Length Scales in Supercondu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 b="0" spc="-132"/>
            </a:lvl1pPr>
          </a:lstStyle>
          <a:p>
            <a:r>
              <a:t>Length Scales in Superconductivity</a:t>
            </a:r>
          </a:p>
        </p:txBody>
      </p:sp>
      <p:sp>
        <p:nvSpPr>
          <p:cNvPr id="390" name="Penetration Depth &amp; Coherence Length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4500" b="0"/>
            </a:lvl1pPr>
          </a:lstStyle>
          <a:p>
            <a:r>
              <a:t>Penetration Depth &amp; Coherence Length</a:t>
            </a:r>
          </a:p>
        </p:txBody>
      </p:sp>
      <p:pic>
        <p:nvPicPr>
          <p:cNvPr id="39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139" y="4900118"/>
            <a:ext cx="4533901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801" y="6779716"/>
            <a:ext cx="2501901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676" y="8124153"/>
            <a:ext cx="5427116" cy="3987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5996" y="3419510"/>
            <a:ext cx="9948472" cy="491205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5" name=": length scale for field screening"/>
              <p:cNvSpPr txBox="1"/>
              <p:nvPr/>
            </p:nvSpPr>
            <p:spPr>
              <a:xfrm>
                <a:off x="1640982" y="12217341"/>
                <a:ext cx="9088368" cy="9594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pP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t>: length scale for field screening</a:t>
                </a:r>
              </a:p>
            </p:txBody>
          </p:sp>
        </mc:Choice>
        <mc:Fallback xmlns="">
          <p:sp>
            <p:nvSpPr>
              <p:cNvPr id="395" name=": length scale for field screeni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982" y="12217341"/>
                <a:ext cx="9088368" cy="959458"/>
              </a:xfrm>
              <a:prstGeom prst="rect">
                <a:avLst/>
              </a:prstGeom>
              <a:blipFill>
                <a:blip r:embed="rId6"/>
                <a:stretch>
                  <a:fillRect l="-2374" t="-7792" r="-4190" b="-2597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6" name=": variation of SC order parameter…"/>
              <p:cNvSpPr txBox="1"/>
              <p:nvPr/>
            </p:nvSpPr>
            <p:spPr>
              <a:xfrm>
                <a:off x="13749869" y="8992682"/>
                <a:ext cx="9367667" cy="33937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pP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t>: variation of SC order parameter</a:t>
                </a:r>
              </a:p>
              <a:p>
                <a:pPr lvl="1"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pPr>
                <a:r>
                  <a:t>size of Cooper pair</a:t>
                </a:r>
              </a:p>
              <a:p>
                <a:pPr lvl="1"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pPr>
                <a:r>
                  <a:t>size of vortex core</a:t>
                </a:r>
              </a:p>
            </p:txBody>
          </p:sp>
        </mc:Choice>
        <mc:Fallback xmlns="">
          <p:sp>
            <p:nvSpPr>
              <p:cNvPr id="396" name=": variation of SC order parameter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9869" y="8992682"/>
                <a:ext cx="9367667" cy="3393790"/>
              </a:xfrm>
              <a:prstGeom prst="rect">
                <a:avLst/>
              </a:prstGeom>
              <a:blipFill>
                <a:blip r:embed="rId7"/>
                <a:stretch>
                  <a:fillRect l="-2977" t="-2985" r="-3789" b="-858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538551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Unconventional Supercondu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 b="0" spc="-132"/>
            </a:lvl1pPr>
          </a:lstStyle>
          <a:p>
            <a:r>
              <a:t>Unconventional Superconductivity</a:t>
            </a:r>
          </a:p>
        </p:txBody>
      </p:sp>
      <p:pic>
        <p:nvPicPr>
          <p:cNvPr id="288" name="gap_structures.png" descr="gap_structu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83" y="2821790"/>
            <a:ext cx="12313418" cy="6063428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159"/>
          <p:cNvSpPr txBox="1"/>
          <p:nvPr/>
        </p:nvSpPr>
        <p:spPr>
          <a:xfrm>
            <a:off x="1634347" y="9370359"/>
            <a:ext cx="447184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3600" u="sng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Conventional</a:t>
            </a:r>
          </a:p>
          <a:p>
            <a:pPr marL="152400" indent="-152400" algn="l" defTabSz="584200">
              <a:buSzPct val="75000"/>
              <a:buFont typeface="Helvetica Neue"/>
              <a:buChar char="•"/>
              <a:defRPr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Δ(k) has symmetry of crystal</a:t>
            </a:r>
          </a:p>
          <a:p>
            <a:pPr marL="152400" indent="-152400" algn="l" defTabSz="584200">
              <a:buSzPct val="75000"/>
              <a:buFont typeface="Helvetica Neue"/>
              <a:buChar char="•"/>
              <a:defRPr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Usually Δ(k)=Δ (s-wave)</a:t>
            </a:r>
          </a:p>
        </p:txBody>
      </p:sp>
      <p:sp>
        <p:nvSpPr>
          <p:cNvPr id="290" name="Shape 164"/>
          <p:cNvSpPr txBox="1"/>
          <p:nvPr/>
        </p:nvSpPr>
        <p:spPr>
          <a:xfrm>
            <a:off x="8376786" y="9192559"/>
            <a:ext cx="4040536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3600" u="sng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Unconventional</a:t>
            </a:r>
          </a:p>
          <a:p>
            <a:pPr marL="152400" indent="-152400" algn="l" defTabSz="584200">
              <a:buSzPct val="75000"/>
              <a:buFont typeface="Helvetica Neue"/>
              <a:buChar char="•"/>
              <a:defRPr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Δ(k) has lower symmetry</a:t>
            </a:r>
          </a:p>
          <a:p>
            <a:pPr marL="152400" indent="-152400" algn="l" defTabSz="584200">
              <a:buSzPct val="75000"/>
              <a:buFont typeface="Helvetica Neue"/>
              <a:buChar char="•"/>
              <a:defRPr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Possible nodes in gap.</a:t>
            </a:r>
          </a:p>
          <a:p>
            <a:pPr marL="152400" indent="-152400" algn="l" defTabSz="584200">
              <a:buSzPct val="75000"/>
              <a:buFont typeface="Helvetica Neue"/>
              <a:buChar char="•"/>
              <a:defRPr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Other broken 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Text"/>
              <p:cNvSpPr txBox="1"/>
              <p:nvPr/>
            </p:nvSpPr>
            <p:spPr>
              <a:xfrm>
                <a:off x="3942565" y="3578937"/>
                <a:ext cx="2915098" cy="9999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limUpp>
                        <m:limUpp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lim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9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565" y="3578937"/>
                <a:ext cx="2915098" cy="999961"/>
              </a:xfrm>
              <a:prstGeom prst="rect">
                <a:avLst/>
              </a:prstGeom>
              <a:blipFill>
                <a:blip r:embed="rId3"/>
                <a:stretch>
                  <a:fillRect l="-6957" t="-25000" r="-8261" b="-462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2" name="Text"/>
              <p:cNvSpPr txBox="1"/>
              <p:nvPr/>
            </p:nvSpPr>
            <p:spPr>
              <a:xfrm>
                <a:off x="8788678" y="2665768"/>
                <a:ext cx="2091107" cy="95945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9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678" y="2665768"/>
                <a:ext cx="2091107" cy="959459"/>
              </a:xfrm>
              <a:prstGeom prst="rect">
                <a:avLst/>
              </a:prstGeom>
              <a:blipFill>
                <a:blip r:embed="rId4"/>
                <a:stretch>
                  <a:fillRect l="-9697" r="-181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3" name="Equation"/>
              <p:cNvSpPr txBox="1"/>
              <p:nvPr/>
            </p:nvSpPr>
            <p:spPr>
              <a:xfrm>
                <a:off x="12077113" y="4725306"/>
                <a:ext cx="1457284" cy="42062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sz="4800"/>
              </a:p>
            </p:txBody>
          </p:sp>
        </mc:Choice>
        <mc:Fallback xmlns="">
          <p:sp>
            <p:nvSpPr>
              <p:cNvPr id="29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7113" y="4725306"/>
                <a:ext cx="1457284" cy="420625"/>
              </a:xfrm>
              <a:prstGeom prst="rect">
                <a:avLst/>
              </a:prstGeom>
              <a:blipFill>
                <a:blip r:embed="rId5"/>
                <a:stretch>
                  <a:fillRect l="-13793" r="-16379" b="-8823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4969" y="1211780"/>
            <a:ext cx="4864161" cy="6706056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Ding et al., PRB 54, 9678 (1996)"/>
          <p:cNvSpPr txBox="1"/>
          <p:nvPr/>
        </p:nvSpPr>
        <p:spPr>
          <a:xfrm>
            <a:off x="17969439" y="8156310"/>
            <a:ext cx="4094913" cy="437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pPr>
            <a:r>
              <a:t>Ding </a:t>
            </a:r>
            <a:r>
              <a:rPr i="1"/>
              <a:t>et al</a:t>
            </a:r>
            <a:r>
              <a:t>., PRB </a:t>
            </a:r>
            <a:r>
              <a:rPr b="1"/>
              <a:t>54</a:t>
            </a:r>
            <a:r>
              <a:t>, 9678 (1996)</a:t>
            </a:r>
          </a:p>
        </p:txBody>
      </p:sp>
      <p:pic>
        <p:nvPicPr>
          <p:cNvPr id="296" name="Picture 4" descr="Picture 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7616" y="9102794"/>
            <a:ext cx="3457574" cy="3457575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Bi-2212"/>
          <p:cNvSpPr txBox="1"/>
          <p:nvPr/>
        </p:nvSpPr>
        <p:spPr>
          <a:xfrm>
            <a:off x="18886848" y="375765"/>
            <a:ext cx="226009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Bi-2212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 1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122211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7800"/>
            </a:lvl1pPr>
          </a:lstStyle>
          <a:p>
            <a:r>
              <a:t>Pairing Symmetry – Penetration Depth</a:t>
            </a:r>
          </a:p>
        </p:txBody>
      </p:sp>
      <p:pic>
        <p:nvPicPr>
          <p:cNvPr id="30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07" y="2274672"/>
            <a:ext cx="14234249" cy="2544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8204" y="2593545"/>
            <a:ext cx="7519087" cy="6192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705" y="5141438"/>
            <a:ext cx="6773124" cy="5213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011" y="5397500"/>
            <a:ext cx="8146193" cy="64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TextBox 6"/>
          <p:cNvSpPr txBox="1"/>
          <p:nvPr/>
        </p:nvSpPr>
        <p:spPr>
          <a:xfrm>
            <a:off x="9087158" y="12247085"/>
            <a:ext cx="5651938" cy="645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𝜆(0) from 𝜇SR measurements</a:t>
            </a:r>
          </a:p>
        </p:txBody>
      </p:sp>
      <p:pic>
        <p:nvPicPr>
          <p:cNvPr id="305" name="Picture 4" descr="Picture 4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0364" y="9205087"/>
            <a:ext cx="3457575" cy="3457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Unconventional Supercondu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 b="0" spc="-132"/>
            </a:lvl1pPr>
          </a:lstStyle>
          <a:p>
            <a:r>
              <a:t>Unconventional Superconductivity</a:t>
            </a:r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717" y="2711254"/>
            <a:ext cx="5507586" cy="829349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Trappmann, Lohneysen, and Taillefer, (1991)"/>
          <p:cNvSpPr txBox="1"/>
          <p:nvPr/>
        </p:nvSpPr>
        <p:spPr>
          <a:xfrm>
            <a:off x="1899773" y="11046635"/>
            <a:ext cx="5580203" cy="4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lvl1pPr>
          </a:lstStyle>
          <a:p>
            <a:r>
              <a:t>Trappmann, Lohneysen, and Taillefer, (1991)</a:t>
            </a:r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982" y="2871325"/>
            <a:ext cx="5707916" cy="4465809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Adenwalla et al., (1990)"/>
          <p:cNvSpPr txBox="1"/>
          <p:nvPr/>
        </p:nvSpPr>
        <p:spPr>
          <a:xfrm>
            <a:off x="11251597" y="3359361"/>
            <a:ext cx="3001900" cy="4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pPr>
            <a:r>
              <a:t>Adenwalla </a:t>
            </a:r>
            <a:r>
              <a:rPr i="1"/>
              <a:t>et al</a:t>
            </a:r>
            <a:r>
              <a:t>., (1990)</a:t>
            </a:r>
          </a:p>
        </p:txBody>
      </p:sp>
      <p:pic>
        <p:nvPicPr>
          <p:cNvPr id="31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1780" y="407119"/>
            <a:ext cx="5091791" cy="476446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Trappmann, Lohneysen, and Taillefer, (1992)"/>
          <p:cNvSpPr txBox="1"/>
          <p:nvPr/>
        </p:nvSpPr>
        <p:spPr>
          <a:xfrm>
            <a:off x="18113426" y="5194670"/>
            <a:ext cx="5580203" cy="436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lvl1pPr>
          </a:lstStyle>
          <a:p>
            <a:r>
              <a:t>Trappmann, Lohneysen, and Taillefer, (1992)</a:t>
            </a:r>
          </a:p>
        </p:txBody>
      </p:sp>
      <p:pic>
        <p:nvPicPr>
          <p:cNvPr id="31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062" y="7413492"/>
            <a:ext cx="7441756" cy="5224041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Luke et al., PRL 72, 1466 (1993)."/>
          <p:cNvSpPr txBox="1"/>
          <p:nvPr/>
        </p:nvSpPr>
        <p:spPr>
          <a:xfrm>
            <a:off x="11097975" y="12726761"/>
            <a:ext cx="4193236" cy="46207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pPr>
            <a:r>
              <a:t>Luke </a:t>
            </a:r>
            <a:r>
              <a:rPr i="1"/>
              <a:t>et al</a:t>
            </a:r>
            <a:r>
              <a:t>., PRL 72, 1466 (1993).</a:t>
            </a:r>
          </a:p>
        </p:txBody>
      </p:sp>
      <p:pic>
        <p:nvPicPr>
          <p:cNvPr id="31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7650" y="5810777"/>
            <a:ext cx="5707858" cy="790082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Multiple SC phases vs. B, P"/>
          <p:cNvSpPr txBox="1"/>
          <p:nvPr/>
        </p:nvSpPr>
        <p:spPr>
          <a:xfrm>
            <a:off x="515763" y="12261104"/>
            <a:ext cx="7742937" cy="87193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Multiple SC phases vs. B, P</a:t>
            </a:r>
          </a:p>
        </p:txBody>
      </p:sp>
      <p:sp>
        <p:nvSpPr>
          <p:cNvPr id="318" name="ultrasound"/>
          <p:cNvSpPr txBox="1"/>
          <p:nvPr/>
        </p:nvSpPr>
        <p:spPr>
          <a:xfrm>
            <a:off x="12074828" y="3924954"/>
            <a:ext cx="155966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r>
              <a:t>ultrasound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outes to Unconventional Supercondu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 b="0" spc="-132"/>
            </a:lvl1pPr>
          </a:lstStyle>
          <a:p>
            <a:r>
              <a:t>Routes to Unconventional Superconductivity</a:t>
            </a:r>
          </a:p>
        </p:txBody>
      </p:sp>
      <p:sp>
        <p:nvSpPr>
          <p:cNvPr id="321" name="Conventional SC (BCS): electron phonon interaction overcomes Coulomb repulsion via retardation.…"/>
          <p:cNvSpPr txBox="1">
            <a:spLocks noGrp="1"/>
          </p:cNvSpPr>
          <p:nvPr>
            <p:ph type="body" idx="1"/>
          </p:nvPr>
        </p:nvSpPr>
        <p:spPr>
          <a:xfrm>
            <a:off x="1206500" y="2729994"/>
            <a:ext cx="21971000" cy="10814376"/>
          </a:xfrm>
          <a:prstGeom prst="rect">
            <a:avLst/>
          </a:prstGeom>
        </p:spPr>
        <p:txBody>
          <a:bodyPr/>
          <a:lstStyle/>
          <a:p>
            <a:r>
              <a:t>Conventional SC (BCS): electron phonon interaction overcomes Coulomb repulsion via retardation.</a:t>
            </a:r>
          </a:p>
          <a:p>
            <a:r>
              <a:t>Strongly correlated metals, electrons retain more localized character (Coulomb &gt; electron-phonon): retardation less effective.</a:t>
            </a:r>
          </a:p>
          <a:p>
            <a:pPr lvl="1"/>
            <a:r>
              <a:t>Other interactions (eg. spin fluctuations)</a:t>
            </a:r>
          </a:p>
          <a:p>
            <a:pPr lvl="1"/>
            <a:r>
              <a:t>Superconductivity near magnetic quantum critical point.</a:t>
            </a:r>
          </a:p>
          <a:p>
            <a:r>
              <a:t>Role of crystal structure, such as presence/absence of inversion symmetry.</a:t>
            </a:r>
          </a:p>
          <a:p>
            <a:pPr lvl="1"/>
            <a:r>
              <a:t>ASOC gives mixture of spin-singlet/spin-triplet pairs, with possibility of broken TRS, gap nodes, multiple gaps.</a:t>
            </a:r>
          </a:p>
          <a:p>
            <a:r>
              <a:t>Topologically non-trivial bands hosting SC.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1162</Words>
  <Application>Microsoft Office PowerPoint</Application>
  <PresentationFormat>Custom</PresentationFormat>
  <Paragraphs>154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Helvetica Neue</vt:lpstr>
      <vt:lpstr>Helvetica Neue Light</vt:lpstr>
      <vt:lpstr>Helvetica Neue Medium</vt:lpstr>
      <vt:lpstr>21_BasicWhite</vt:lpstr>
      <vt:lpstr>Searching for Broken Symmetries in Superconductors with Muons</vt:lpstr>
      <vt:lpstr>PowerPoint Presentation</vt:lpstr>
      <vt:lpstr>PowerPoint Presentation</vt:lpstr>
      <vt:lpstr>Superconductivity in Elements and Compounds</vt:lpstr>
      <vt:lpstr>Length Scales in Superconductivity</vt:lpstr>
      <vt:lpstr>Unconventional Superconductivity</vt:lpstr>
      <vt:lpstr>Pairing Symmetry – Penetration Depth</vt:lpstr>
      <vt:lpstr>Unconventional Superconductivity</vt:lpstr>
      <vt:lpstr>Routes to Unconventional Superconductivity</vt:lpstr>
      <vt:lpstr>PowerPoint Presentation</vt:lpstr>
      <vt:lpstr>PowerPoint Presentation</vt:lpstr>
      <vt:lpstr>Type-II Superconductors: Vortex State</vt:lpstr>
      <vt:lpstr>Vortex Lattice Field Distribution</vt:lpstr>
      <vt:lpstr>Superfluid density &amp; Vortex Core Size</vt:lpstr>
      <vt:lpstr>Broken Time Reversal Symmetry</vt:lpstr>
      <vt:lpstr>Spin Orbit Coupling w/o Inversion Symmetry</vt:lpstr>
      <vt:lpstr>Transverse Field μSR</vt:lpstr>
      <vt:lpstr>Zero Field μSR</vt:lpstr>
      <vt:lpstr>Role of Spin Orbit Coupling</vt:lpstr>
      <vt:lpstr>Broken TRS in C_2v</vt:lpstr>
      <vt:lpstr>Non-Unitary Triplet Pairing in TaRuSi with weak SOC</vt:lpstr>
      <vt:lpstr>Topological Superconductivity</vt:lpstr>
      <vt:lpstr>Topological Superconductivity?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Unconventional Superconductivity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Woody, Angela</dc:creator>
  <cp:lastModifiedBy>Woody, Angela</cp:lastModifiedBy>
  <cp:revision>2</cp:revision>
  <dcterms:modified xsi:type="dcterms:W3CDTF">2026-06-05T13:53:17Z</dcterms:modified>
</cp:coreProperties>
</file>