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734" r:id="rId5"/>
  </p:sldMasterIdLst>
  <p:notesMasterIdLst>
    <p:notesMasterId r:id="rId29"/>
  </p:notesMasterIdLst>
  <p:handoutMasterIdLst>
    <p:handoutMasterId r:id="rId30"/>
  </p:handoutMasterIdLst>
  <p:sldIdLst>
    <p:sldId id="2147481337" r:id="rId6"/>
    <p:sldId id="340" r:id="rId7"/>
    <p:sldId id="341" r:id="rId8"/>
    <p:sldId id="342" r:id="rId9"/>
    <p:sldId id="310" r:id="rId10"/>
    <p:sldId id="316" r:id="rId11"/>
    <p:sldId id="343" r:id="rId12"/>
    <p:sldId id="315" r:id="rId13"/>
    <p:sldId id="314" r:id="rId14"/>
    <p:sldId id="344" r:id="rId15"/>
    <p:sldId id="345" r:id="rId16"/>
    <p:sldId id="346" r:id="rId17"/>
    <p:sldId id="331" r:id="rId18"/>
    <p:sldId id="334" r:id="rId19"/>
    <p:sldId id="337" r:id="rId20"/>
    <p:sldId id="338" r:id="rId21"/>
    <p:sldId id="323" r:id="rId22"/>
    <p:sldId id="327" r:id="rId23"/>
    <p:sldId id="347" r:id="rId24"/>
    <p:sldId id="320" r:id="rId25"/>
    <p:sldId id="317" r:id="rId26"/>
    <p:sldId id="319" r:id="rId27"/>
    <p:sldId id="339" r:id="rId2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8FF08"/>
    <a:srgbClr val="CC00CC"/>
    <a:srgbClr val="008000"/>
    <a:srgbClr val="CC0099"/>
    <a:srgbClr val="00B050"/>
    <a:srgbClr val="00FF00"/>
    <a:srgbClr val="FF9900"/>
    <a:srgbClr val="3424A8"/>
    <a:srgbClr val="9A9B9D"/>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5" autoAdjust="0"/>
    <p:restoredTop sz="93285" autoAdjust="0"/>
  </p:normalViewPr>
  <p:slideViewPr>
    <p:cSldViewPr snapToGrid="0" showGuides="1">
      <p:cViewPr varScale="1">
        <p:scale>
          <a:sx n="96" d="100"/>
          <a:sy n="96" d="100"/>
        </p:scale>
        <p:origin x="1632" y="78"/>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2598" y="10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6/4/2026</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6/3/2026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A2CD3-FB95-D94F-9F04-F9F995EAB822}" type="slidenum">
              <a:rPr kumimoji="0" lang="en-US"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A7CD-FC9A-46D3-1575-996D125E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3D17B-FFF4-E4E9-49E5-74E311EA9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328EF-D7A2-A1E2-763E-69F0609ED0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9B5BC6-6067-F750-C8B6-E62745233014}"/>
              </a:ext>
            </a:extLst>
          </p:cNvPr>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3040113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D691-CD19-0671-AEA9-9172BE9B7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6D7FB-0029-11AD-6D0D-FC1006B6B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2DEAA-8DB6-6093-B346-9D988D5B0B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EFB834-ECC4-C86B-606C-61607F602102}"/>
              </a:ext>
            </a:extLst>
          </p:cNvPr>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161940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236422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2B2A-3111-CD7D-34D2-32DE02CD8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894B0-1E8B-FC93-56B1-8FFF3145A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CDC4A-547E-25DC-5471-4D8DECA4A4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B8297B-DFB1-452D-5873-FD8F39B8C7F9}"/>
              </a:ext>
            </a:extLst>
          </p:cNvPr>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180847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7ADB5-9422-8CA2-10AA-958D1E1A5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ADF58-EA2E-925B-3701-46B0626E8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0BD0F-BACE-C267-066D-8E86826374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1AD1B0-A680-BBC9-0001-B0BFEEB45CFD}"/>
              </a:ext>
            </a:extLst>
          </p:cNvPr>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409483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5C952-4932-5E4D-4964-66F70C9E4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2106D-2B34-4659-1978-09E44ACD2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4626F-9E6B-8988-2D52-D5F742946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C8CBED-4043-4054-C7E7-23D1273F3CB3}"/>
              </a:ext>
            </a:extLst>
          </p:cNvPr>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2417325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2242A-BEB3-F0E1-FE29-EE218A3FA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687C9-5389-DA60-A4D5-03253F3F6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BC793-B40B-75EB-D1BC-7D3436933F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7254E4-4733-3D88-850A-67463786E0C3}"/>
              </a:ext>
            </a:extLst>
          </p:cNvPr>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307344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869-385B-6133-67D1-13132C8B0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EA449-4A41-2B7C-1D70-1D2B5A71A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180CE-B67B-C153-EF98-2CA56E877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790A45-3DFA-F394-B37D-E6548F52A871}"/>
              </a:ext>
            </a:extLst>
          </p:cNvPr>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104511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C7D03-74FD-B00C-9E1C-C540DF17C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8D5BF-C841-CEFF-FE4B-E725009C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CC176-F354-4E67-5AE1-5F2443B5F0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9D499C-5065-728E-D14D-DC88C31C3B84}"/>
              </a:ext>
            </a:extLst>
          </p:cNvPr>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154290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D4AAF-F751-2493-45A8-56828FD97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6DAE7-2F22-3B75-A146-9E68513A6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DAB32-9CF8-C324-A0D1-913E6F9381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751046-048E-70AD-F340-F2657CAEB588}"/>
              </a:ext>
            </a:extLst>
          </p:cNvPr>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137463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A44D-CE69-0F28-9F15-FBBEB94F2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51ACB-82B2-962E-D80C-1204818E0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42753-8C02-1EFA-3961-A5FED3308F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143A8F-C109-ECC6-584D-E1D94FC962E9}"/>
              </a:ext>
            </a:extLst>
          </p:cNvPr>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316888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1EB5-A92B-77BA-750C-6873AAEB5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D32FA-F4E0-CB15-10B6-A236739EB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7AC52-F7F3-58CC-1DCF-D94A0E86FE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41DC0C-2F7B-0A39-16DC-100C6C5B82BD}"/>
              </a:ext>
            </a:extLst>
          </p:cNvPr>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172298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36F6-63A9-6572-1D8D-CA7ABC622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9E62A-5377-48CC-8E5D-A624CAA1F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69BB2-012C-319F-7B26-F28E87429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1CC56-D60F-5D1C-F8C5-3EC42936515B}"/>
              </a:ext>
            </a:extLst>
          </p:cNvPr>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1974368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50F0-8A4E-50A4-1B50-D8B47D2EC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B8E45-746E-7F57-8C2B-45DF6E345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926E4-B816-5181-9469-A5196DFD85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EAB68-EE39-976A-312F-BD6FF49BF92E}"/>
              </a:ext>
            </a:extLst>
          </p:cNvPr>
          <p:cNvSpPr>
            <a:spLocks noGrp="1"/>
          </p:cNvSpPr>
          <p:nvPr>
            <p:ph type="sldNum" sz="quarter" idx="5"/>
          </p:nvPr>
        </p:nvSpPr>
        <p:spPr/>
        <p:txBody>
          <a:bodyPr/>
          <a:lstStyle/>
          <a:p>
            <a:fld id="{DBFF095A-F86B-4B29-8A9F-DF3D3D1F3E2A}" type="slidenum">
              <a:rPr lang="en-US" smtClean="0"/>
              <a:pPr/>
              <a:t>22</a:t>
            </a:fld>
            <a:endParaRPr lang="en-US" dirty="0"/>
          </a:p>
        </p:txBody>
      </p:sp>
    </p:spTree>
    <p:extLst>
      <p:ext uri="{BB962C8B-B14F-4D97-AF65-F5344CB8AC3E}">
        <p14:creationId xmlns:p14="http://schemas.microsoft.com/office/powerpoint/2010/main" val="3835273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C975-DCB1-09C1-F7C7-E14127DA8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38291-A4D6-A0D2-2C7C-130DC19DF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E89C3-43E8-2127-604B-5834B27984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5AA64A-8D8E-B59B-DA60-306E705B2EDE}"/>
              </a:ext>
            </a:extLst>
          </p:cNvPr>
          <p:cNvSpPr>
            <a:spLocks noGrp="1"/>
          </p:cNvSpPr>
          <p:nvPr>
            <p:ph type="sldNum" sz="quarter" idx="5"/>
          </p:nvPr>
        </p:nvSpPr>
        <p:spPr/>
        <p:txBody>
          <a:bodyPr/>
          <a:lstStyle/>
          <a:p>
            <a:fld id="{DBFF095A-F86B-4B29-8A9F-DF3D3D1F3E2A}" type="slidenum">
              <a:rPr lang="en-US" smtClean="0"/>
              <a:pPr/>
              <a:t>23</a:t>
            </a:fld>
            <a:endParaRPr lang="en-US" dirty="0"/>
          </a:p>
        </p:txBody>
      </p:sp>
    </p:spTree>
    <p:extLst>
      <p:ext uri="{BB962C8B-B14F-4D97-AF65-F5344CB8AC3E}">
        <p14:creationId xmlns:p14="http://schemas.microsoft.com/office/powerpoint/2010/main" val="1211024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606A-BEDA-B401-1FE5-F90716616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FEB6D-45AF-C37D-E2CD-E727D4034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94542-F5D4-A0DE-19AB-D3860505DE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C8D865-73ED-F658-6F25-0494BC0DD461}"/>
              </a:ext>
            </a:extLst>
          </p:cNvPr>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140214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F676-D172-D051-B04C-943E5E7F6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298CD-11F9-0D43-EE33-384F49A34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C4E1A-4947-7690-D702-EC9C6E8DC1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14555-ED48-6B36-DCF8-171F4C6E2E7D}"/>
              </a:ext>
            </a:extLst>
          </p:cNvPr>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424423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150343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EB41E-DDE7-A64D-81E5-966A1BDF5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92E07-C9EE-9798-813D-173022325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C9326-4C0D-CCC4-95D0-17301BEBEE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326E74-DE5E-4F7D-FB54-F3FB006B252A}"/>
              </a:ext>
            </a:extLst>
          </p:cNvPr>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36961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A4187-297C-6BAA-65B7-0FA91DED3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79CD5-1B31-55EE-0FEA-B4A6A5632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DC7D2-6FD3-B950-C672-C16EA103A0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CE6C0E-E7B7-9E34-6EDB-8956054D0274}"/>
              </a:ext>
            </a:extLst>
          </p:cNvPr>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78364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8B7BC-6F2C-EC0F-B013-E9100EE4B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DC77C-7328-ED95-461E-4CD52CE5B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FE213-DB37-846F-8008-1059379D52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82922A-2038-75BC-0F68-1920C90A3CC7}"/>
              </a:ext>
            </a:extLst>
          </p:cNvPr>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149683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7E808-F350-440F-62DD-C3B7338BB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381F-ECF0-CD59-9217-5A4403466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423F2-41CB-7146-DF04-CBD1B58ED9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C0C888-6DF4-1084-E933-16DEB115E23E}"/>
              </a:ext>
            </a:extLst>
          </p:cNvPr>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343209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7673546" y="6379911"/>
            <a:ext cx="4204509"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000" b="0" baseline="0" dirty="0">
                <a:solidFill>
                  <a:schemeClr val="tx1"/>
                </a:solidFill>
                <a:latin typeface="Arial" pitchFamily="34" charset="0"/>
                <a:cs typeface="Arial" pitchFamily="34" charset="0"/>
              </a:rPr>
              <a:t>June 10, 2026 </a:t>
            </a:r>
          </a:p>
        </p:txBody>
      </p:sp>
    </p:spTree>
    <p:extLst>
      <p:ext uri="{BB962C8B-B14F-4D97-AF65-F5344CB8AC3E}">
        <p14:creationId xmlns:p14="http://schemas.microsoft.com/office/powerpoint/2010/main" val="22274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4134551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7388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511200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114196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526699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976477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27815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057679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667732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09831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592570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246441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4312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3650325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814494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3258932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481969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122143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96105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1897205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411826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740296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658147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1246068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68557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197689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424786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79916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520215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255229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3799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image" Target="../media/image2.sv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3"/>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561095" y="6379911"/>
            <a:ext cx="2309987" cy="246221"/>
          </a:xfrm>
          <a:prstGeom prst="rect">
            <a:avLst/>
          </a:prstGeom>
          <a:noFill/>
        </p:spPr>
        <p:txBody>
          <a:bodyPr wrap="square" rtlCol="0">
            <a:spAutoFit/>
          </a:bodyPr>
          <a:lstStyle/>
          <a:p>
            <a:pPr algn="l"/>
            <a:r>
              <a:rPr lang="en-US" sz="1000" b="0" baseline="0" dirty="0" err="1">
                <a:solidFill>
                  <a:srgbClr val="BFBFBF"/>
                </a:solidFill>
                <a:latin typeface="Arial" pitchFamily="34" charset="0"/>
                <a:cs typeface="Arial" pitchFamily="34" charset="0"/>
              </a:rPr>
              <a:t>PyORBIT</a:t>
            </a:r>
            <a:r>
              <a:rPr lang="en-US" sz="1000" b="0" baseline="0" dirty="0">
                <a:solidFill>
                  <a:srgbClr val="BFBFBF"/>
                </a:solidFill>
                <a:latin typeface="Arial" pitchFamily="34" charset="0"/>
                <a:cs typeface="Arial" pitchFamily="34" charset="0"/>
              </a:rPr>
              <a:t> Solver Package</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732" r:id="rId1"/>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70147285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2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373952"/>
            <a:ext cx="4758630" cy="997196"/>
          </a:xfrm>
        </p:spPr>
        <p:txBody>
          <a:bodyPr/>
          <a:lstStyle/>
          <a:p>
            <a:r>
              <a:rPr lang="en-US" dirty="0"/>
              <a:t>Options for “3rd Target Station” at SNS</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a:xfrm>
            <a:off x="1215450" y="1790277"/>
            <a:ext cx="4758630" cy="193899"/>
          </a:xfrm>
        </p:spPr>
        <p:txBody>
          <a:bodyPr/>
          <a:lstStyle/>
          <a:p>
            <a:pPr>
              <a:spcBef>
                <a:spcPts val="0"/>
              </a:spcBef>
              <a:spcAft>
                <a:spcPts val="0"/>
              </a:spcAft>
            </a:pPr>
            <a:r>
              <a:rPr lang="en-US" dirty="0"/>
              <a:t>June 10-12, 2026</a:t>
            </a:r>
          </a:p>
          <a:p>
            <a:pPr>
              <a:spcBef>
                <a:spcPts val="0"/>
              </a:spcBef>
              <a:spcAft>
                <a:spcPts val="0"/>
              </a:spcAft>
            </a:pPr>
            <a:r>
              <a:rPr lang="en-US" dirty="0"/>
              <a:t>Workshop on New Science and Applications at SNS</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Vasiliy Morozov</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Research Accelerator Division</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DCE9-C18D-6C24-21BB-137D9599606B}"/>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AF3CD260-0162-31E0-1322-0BFDBF7E9A37}"/>
                  </a:ext>
                </a:extLst>
              </p:cNvPr>
              <p:cNvSpPr txBox="1">
                <a:spLocks/>
              </p:cNvSpPr>
              <p:nvPr/>
            </p:nvSpPr>
            <p:spPr bwMode="auto">
              <a:xfrm>
                <a:off x="429767" y="9946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800" dirty="0"/>
                  <a:t>Depending on experimental requirements both 1 </a:t>
                </a:r>
                <a14:m>
                  <m:oMath xmlns:m="http://schemas.openxmlformats.org/officeDocument/2006/math">
                    <m:r>
                      <m:rPr>
                        <m:sty m:val="p"/>
                      </m:rPr>
                      <a:rPr lang="en-US" sz="1800">
                        <a:latin typeface="Cambria Math" panose="02040503050406030204" pitchFamily="18" charset="0"/>
                      </a:rPr>
                      <m:t>μ</m:t>
                    </m:r>
                  </m:oMath>
                </a14:m>
                <a:r>
                  <a:rPr lang="en-US" sz="1800" dirty="0"/>
                  <a:t>s and 1 </a:t>
                </a:r>
                <a:r>
                  <a:rPr lang="en-US" sz="1800" dirty="0" err="1"/>
                  <a:t>ms</a:t>
                </a:r>
                <a:r>
                  <a:rPr lang="en-US" sz="1800" dirty="0"/>
                  <a:t> pulses are available after the ring</a:t>
                </a:r>
              </a:p>
              <a:p>
                <a:pPr>
                  <a:lnSpc>
                    <a:spcPct val="100000"/>
                  </a:lnSpc>
                  <a:spcBef>
                    <a:spcPts val="300"/>
                  </a:spcBef>
                  <a:tabLst>
                    <a:tab pos="11090275" algn="r"/>
                  </a:tabLst>
                </a:pPr>
                <a:r>
                  <a:rPr lang="en-US" sz="1800" dirty="0"/>
                  <a:t>In production, 1 </a:t>
                </a:r>
                <a:r>
                  <a:rPr lang="en-US" sz="1800" dirty="0" err="1"/>
                  <a:t>ms</a:t>
                </a:r>
                <a:r>
                  <a:rPr lang="en-US" sz="1800" dirty="0"/>
                  <a:t> linac pulse is accumulated for about 1000 turns in the ring resulting in 1 </a:t>
                </a:r>
                <a14:m>
                  <m:oMath xmlns:m="http://schemas.openxmlformats.org/officeDocument/2006/math">
                    <m:r>
                      <m:rPr>
                        <m:sty m:val="p"/>
                      </m:rPr>
                      <a:rPr lang="en-US" sz="1800" b="0" i="0" smtClean="0">
                        <a:latin typeface="Cambria Math" panose="02040503050406030204" pitchFamily="18" charset="0"/>
                      </a:rPr>
                      <m:t>μ</m:t>
                    </m:r>
                  </m:oMath>
                </a14:m>
                <a:r>
                  <a:rPr lang="en-US" sz="1800" dirty="0"/>
                  <a:t>s at extraction</a:t>
                </a:r>
              </a:p>
              <a:p>
                <a:pPr>
                  <a:lnSpc>
                    <a:spcPct val="100000"/>
                  </a:lnSpc>
                  <a:spcBef>
                    <a:spcPts val="300"/>
                  </a:spcBef>
                  <a:tabLst>
                    <a:tab pos="11090275" algn="r"/>
                  </a:tabLst>
                </a:pPr>
                <a:r>
                  <a:rPr lang="en-US" sz="1800" dirty="0"/>
                  <a:t>1 </a:t>
                </a:r>
                <a:r>
                  <a:rPr lang="en-US" sz="1800" dirty="0" err="1"/>
                  <a:t>ms</a:t>
                </a:r>
                <a:r>
                  <a:rPr lang="en-US" sz="1800" dirty="0"/>
                  <a:t> pulse can also go around a half of the ring and be immediately extracted without accumulation by shifting the ring’s orbit</a:t>
                </a:r>
              </a:p>
            </p:txBody>
          </p:sp>
        </mc:Choice>
        <mc:Fallback>
          <p:sp>
            <p:nvSpPr>
              <p:cNvPr id="8" name="Content Placeholder 2">
                <a:extLst>
                  <a:ext uri="{FF2B5EF4-FFF2-40B4-BE49-F238E27FC236}">
                    <a16:creationId xmlns:a16="http://schemas.microsoft.com/office/drawing/2014/main" id="{AF3CD260-0162-31E0-1322-0BFDBF7E9A37}"/>
                  </a:ext>
                </a:extLst>
              </p:cNvPr>
              <p:cNvSpPr txBox="1">
                <a:spLocks noRot="1" noChangeAspect="1" noMove="1" noResize="1" noEditPoints="1" noAdjustHandles="1" noChangeArrowheads="1" noChangeShapeType="1" noTextEdit="1"/>
              </p:cNvSpPr>
              <p:nvPr/>
            </p:nvSpPr>
            <p:spPr bwMode="auto">
              <a:xfrm>
                <a:off x="429767" y="994611"/>
                <a:ext cx="11430000" cy="5205020"/>
              </a:xfrm>
              <a:prstGeom prst="rect">
                <a:avLst/>
              </a:prstGeom>
              <a:blipFill>
                <a:blip r:embed="rId3"/>
                <a:stretch>
                  <a:fillRect l="-267" t="-585"/>
                </a:stretch>
              </a:blipFill>
              <a:ln w="9525">
                <a:noFill/>
                <a:miter lim="800000"/>
                <a:headEnd/>
                <a:tailEnd/>
              </a:ln>
            </p:spPr>
            <p:txBody>
              <a:bodyPr/>
              <a:lstStyle/>
              <a:p>
                <a:r>
                  <a:rPr lang="en-US">
                    <a:noFill/>
                  </a:rPr>
                  <a:t> </a:t>
                </a:r>
              </a:p>
            </p:txBody>
          </p:sp>
        </mc:Fallback>
      </mc:AlternateContent>
      <p:sp>
        <p:nvSpPr>
          <p:cNvPr id="2" name="Title 1">
            <a:extLst>
              <a:ext uri="{FF2B5EF4-FFF2-40B4-BE49-F238E27FC236}">
                <a16:creationId xmlns:a16="http://schemas.microsoft.com/office/drawing/2014/main" id="{A450EE95-08E6-B1F4-8D10-8073ACAA74C3}"/>
              </a:ext>
            </a:extLst>
          </p:cNvPr>
          <p:cNvSpPr>
            <a:spLocks noGrp="1"/>
          </p:cNvSpPr>
          <p:nvPr>
            <p:ph type="title"/>
          </p:nvPr>
        </p:nvSpPr>
        <p:spPr/>
        <p:txBody>
          <a:bodyPr/>
          <a:lstStyle/>
          <a:p>
            <a:r>
              <a:rPr lang="en-US" sz="3200" dirty="0"/>
              <a:t>Kicker Extraction after Accumulator Ring</a:t>
            </a:r>
            <a:endParaRPr lang="en-US" dirty="0"/>
          </a:p>
        </p:txBody>
      </p:sp>
      <p:pic>
        <p:nvPicPr>
          <p:cNvPr id="7" name="Picture 6">
            <a:extLst>
              <a:ext uri="{FF2B5EF4-FFF2-40B4-BE49-F238E27FC236}">
                <a16:creationId xmlns:a16="http://schemas.microsoft.com/office/drawing/2014/main" id="{5990169E-790A-A7B1-43DC-34D06AA3FD6D}"/>
              </a:ext>
            </a:extLst>
          </p:cNvPr>
          <p:cNvPicPr>
            <a:picLocks noChangeAspect="1"/>
          </p:cNvPicPr>
          <p:nvPr/>
        </p:nvPicPr>
        <p:blipFill>
          <a:blip r:embed="rId4"/>
          <a:stretch>
            <a:fillRect/>
          </a:stretch>
        </p:blipFill>
        <p:spPr>
          <a:xfrm>
            <a:off x="1279874" y="2625980"/>
            <a:ext cx="9126397" cy="3573651"/>
          </a:xfrm>
          <a:prstGeom prst="rect">
            <a:avLst/>
          </a:prstGeom>
        </p:spPr>
      </p:pic>
      <p:sp>
        <p:nvSpPr>
          <p:cNvPr id="9" name="Arc 8">
            <a:extLst>
              <a:ext uri="{FF2B5EF4-FFF2-40B4-BE49-F238E27FC236}">
                <a16:creationId xmlns:a16="http://schemas.microsoft.com/office/drawing/2014/main" id="{B44C1D7A-91D2-B0CC-274A-9AABD867BDBA}"/>
              </a:ext>
            </a:extLst>
          </p:cNvPr>
          <p:cNvSpPr/>
          <p:nvPr/>
        </p:nvSpPr>
        <p:spPr>
          <a:xfrm>
            <a:off x="7533860" y="3025594"/>
            <a:ext cx="685800" cy="681701"/>
          </a:xfrm>
          <a:prstGeom prst="arc">
            <a:avLst>
              <a:gd name="adj1" fmla="val 12246486"/>
              <a:gd name="adj2" fmla="val 8550968"/>
            </a:avLst>
          </a:prstGeom>
          <a:ln w="28575">
            <a:solidFill>
              <a:srgbClr val="FF0000"/>
            </a:solidFill>
            <a:miter lim="800000"/>
            <a:headEnd type="none"/>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dirty="0"/>
              <a:t>x1000</a:t>
            </a:r>
          </a:p>
        </p:txBody>
      </p:sp>
      <p:cxnSp>
        <p:nvCxnSpPr>
          <p:cNvPr id="11" name="Straight Arrow Connector 10">
            <a:extLst>
              <a:ext uri="{FF2B5EF4-FFF2-40B4-BE49-F238E27FC236}">
                <a16:creationId xmlns:a16="http://schemas.microsoft.com/office/drawing/2014/main" id="{ED405E70-D052-50EA-BBDB-D1B66CA1B40D}"/>
              </a:ext>
            </a:extLst>
          </p:cNvPr>
          <p:cNvCxnSpPr>
            <a:cxnSpLocks/>
          </p:cNvCxnSpPr>
          <p:nvPr/>
        </p:nvCxnSpPr>
        <p:spPr>
          <a:xfrm flipV="1">
            <a:off x="7245626" y="3438938"/>
            <a:ext cx="79513" cy="348039"/>
          </a:xfrm>
          <a:prstGeom prst="straightConnector1">
            <a:avLst/>
          </a:prstGeom>
          <a:ln w="28575">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9C8F91-7CE6-2F4A-327C-B236D26B4124}"/>
              </a:ext>
            </a:extLst>
          </p:cNvPr>
          <p:cNvCxnSpPr>
            <a:cxnSpLocks/>
          </p:cNvCxnSpPr>
          <p:nvPr/>
        </p:nvCxnSpPr>
        <p:spPr>
          <a:xfrm>
            <a:off x="8478078" y="3448878"/>
            <a:ext cx="102705" cy="322262"/>
          </a:xfrm>
          <a:prstGeom prst="straightConnector1">
            <a:avLst/>
          </a:prstGeom>
          <a:ln w="28575">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D612D60-D111-18B5-879A-A956ED012EE2}"/>
              </a:ext>
            </a:extLst>
          </p:cNvPr>
          <p:cNvCxnSpPr>
            <a:cxnSpLocks/>
          </p:cNvCxnSpPr>
          <p:nvPr/>
        </p:nvCxnSpPr>
        <p:spPr>
          <a:xfrm flipV="1">
            <a:off x="7166113" y="3438938"/>
            <a:ext cx="79513" cy="348039"/>
          </a:xfrm>
          <a:prstGeom prst="straightConnector1">
            <a:avLst/>
          </a:prstGeom>
          <a:ln w="28575">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E0A8467C-064E-D4E1-742A-5C0A6AC49306}"/>
              </a:ext>
            </a:extLst>
          </p:cNvPr>
          <p:cNvSpPr/>
          <p:nvPr/>
        </p:nvSpPr>
        <p:spPr>
          <a:xfrm>
            <a:off x="7305260" y="2756289"/>
            <a:ext cx="1152939" cy="1220309"/>
          </a:xfrm>
          <a:prstGeom prst="arc">
            <a:avLst>
              <a:gd name="adj1" fmla="val 12246486"/>
              <a:gd name="adj2" fmla="val 21142111"/>
            </a:avLst>
          </a:prstGeom>
          <a:ln w="28575">
            <a:solidFill>
              <a:srgbClr val="0000FF"/>
            </a:solidFill>
            <a:miter lim="800000"/>
            <a:headEnd type="none"/>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cxnSp>
        <p:nvCxnSpPr>
          <p:cNvPr id="18" name="Straight Arrow Connector 17">
            <a:extLst>
              <a:ext uri="{FF2B5EF4-FFF2-40B4-BE49-F238E27FC236}">
                <a16:creationId xmlns:a16="http://schemas.microsoft.com/office/drawing/2014/main" id="{5D43CA3F-D582-B7F2-2353-8D116EAB9166}"/>
              </a:ext>
            </a:extLst>
          </p:cNvPr>
          <p:cNvCxnSpPr>
            <a:cxnSpLocks/>
          </p:cNvCxnSpPr>
          <p:nvPr/>
        </p:nvCxnSpPr>
        <p:spPr>
          <a:xfrm>
            <a:off x="8549309" y="3443148"/>
            <a:ext cx="102705" cy="322262"/>
          </a:xfrm>
          <a:prstGeom prst="straightConnector1">
            <a:avLst/>
          </a:prstGeom>
          <a:ln w="28575">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41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62BD-C8B8-A787-FE7D-EA15999C4AD8}"/>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CB28B7B-E3D2-E8CF-97FB-D62B5E94F231}"/>
              </a:ext>
            </a:extLst>
          </p:cNvPr>
          <p:cNvSpPr txBox="1">
            <a:spLocks/>
          </p:cNvSpPr>
          <p:nvPr/>
        </p:nvSpPr>
        <p:spPr bwMode="auto">
          <a:xfrm>
            <a:off x="429767" y="9946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800" dirty="0"/>
              <a:t>3</a:t>
            </a:r>
            <a:r>
              <a:rPr lang="en-US" sz="1800" baseline="30000" dirty="0"/>
              <a:t>rd</a:t>
            </a:r>
            <a:r>
              <a:rPr lang="en-US" sz="1800" dirty="0"/>
              <a:t> target station must be compatible with operation </a:t>
            </a:r>
            <a:br>
              <a:rPr lang="en-US" sz="1800" dirty="0"/>
            </a:br>
            <a:r>
              <a:rPr lang="en-US" sz="1800" dirty="0"/>
              <a:t>of the first two stations</a:t>
            </a:r>
          </a:p>
          <a:p>
            <a:pPr>
              <a:lnSpc>
                <a:spcPct val="100000"/>
              </a:lnSpc>
              <a:spcBef>
                <a:spcPts val="300"/>
              </a:spcBef>
              <a:tabLst>
                <a:tab pos="11090275" algn="r"/>
              </a:tabLst>
            </a:pPr>
            <a:r>
              <a:rPr lang="en-US" sz="1800" dirty="0"/>
              <a:t>Laser-assisted extraction available for Option 1 makes </a:t>
            </a:r>
            <a:br>
              <a:rPr lang="en-US" sz="1800" dirty="0"/>
            </a:br>
            <a:r>
              <a:rPr lang="en-US" sz="1800" dirty="0"/>
              <a:t>the 3</a:t>
            </a:r>
            <a:r>
              <a:rPr lang="en-US" sz="1800" baseline="30000" dirty="0"/>
              <a:t>rd</a:t>
            </a:r>
            <a:r>
              <a:rPr lang="en-US" sz="1800" dirty="0"/>
              <a:t> target station invisible to the first two stations</a:t>
            </a:r>
          </a:p>
          <a:p>
            <a:pPr>
              <a:lnSpc>
                <a:spcPct val="100000"/>
              </a:lnSpc>
              <a:spcBef>
                <a:spcPts val="300"/>
              </a:spcBef>
              <a:tabLst>
                <a:tab pos="11090275" algn="r"/>
              </a:tabLst>
            </a:pPr>
            <a:r>
              <a:rPr lang="en-US" sz="1800" dirty="0"/>
              <a:t>Kicker extraction for both Options 1 and 2 require </a:t>
            </a:r>
            <a:br>
              <a:rPr lang="en-US" sz="1800" dirty="0"/>
            </a:br>
            <a:r>
              <a:rPr lang="en-US" sz="1800" dirty="0"/>
              <a:t>modification of the time structure and charge per </a:t>
            </a:r>
            <a:br>
              <a:rPr lang="en-US" sz="1800" dirty="0"/>
            </a:br>
            <a:r>
              <a:rPr lang="en-US" sz="1800" dirty="0"/>
              <a:t>pulse to maintain constant power</a:t>
            </a:r>
          </a:p>
          <a:p>
            <a:pPr>
              <a:lnSpc>
                <a:spcPct val="100000"/>
              </a:lnSpc>
              <a:spcBef>
                <a:spcPts val="300"/>
              </a:spcBef>
              <a:tabLst>
                <a:tab pos="11090275" algn="r"/>
              </a:tabLst>
            </a:pPr>
            <a:r>
              <a:rPr lang="en-US" sz="1800" dirty="0"/>
              <a:t>All target stations must be operable independently </a:t>
            </a:r>
            <a:br>
              <a:rPr lang="en-US" sz="1800" dirty="0"/>
            </a:br>
            <a:r>
              <a:rPr lang="en-US" sz="1800" dirty="0"/>
              <a:t>of each other</a:t>
            </a:r>
          </a:p>
        </p:txBody>
      </p:sp>
      <p:sp>
        <p:nvSpPr>
          <p:cNvPr id="2" name="Title 1">
            <a:extLst>
              <a:ext uri="{FF2B5EF4-FFF2-40B4-BE49-F238E27FC236}">
                <a16:creationId xmlns:a16="http://schemas.microsoft.com/office/drawing/2014/main" id="{CD37D305-AFD9-1E52-9110-CA68EB095079}"/>
              </a:ext>
            </a:extLst>
          </p:cNvPr>
          <p:cNvSpPr>
            <a:spLocks noGrp="1"/>
          </p:cNvSpPr>
          <p:nvPr>
            <p:ph type="title"/>
          </p:nvPr>
        </p:nvSpPr>
        <p:spPr/>
        <p:txBody>
          <a:bodyPr/>
          <a:lstStyle/>
          <a:p>
            <a:r>
              <a:rPr lang="en-US" sz="3200" dirty="0"/>
              <a:t>Compatibility with Other Target Stations</a:t>
            </a:r>
            <a:endParaRPr lang="en-US" dirty="0"/>
          </a:p>
        </p:txBody>
      </p:sp>
      <p:graphicFrame>
        <p:nvGraphicFramePr>
          <p:cNvPr id="3" name="Table 2">
            <a:extLst>
              <a:ext uri="{FF2B5EF4-FFF2-40B4-BE49-F238E27FC236}">
                <a16:creationId xmlns:a16="http://schemas.microsoft.com/office/drawing/2014/main" id="{B7385A15-4CE6-7920-0E35-FC46AD6B6375}"/>
              </a:ext>
            </a:extLst>
          </p:cNvPr>
          <p:cNvGraphicFramePr>
            <a:graphicFrameLocks noGrp="1"/>
          </p:cNvGraphicFramePr>
          <p:nvPr>
            <p:extLst>
              <p:ext uri="{D42A27DB-BD31-4B8C-83A1-F6EECF244321}">
                <p14:modId xmlns:p14="http://schemas.microsoft.com/office/powerpoint/2010/main" val="2715905996"/>
              </p:ext>
            </p:extLst>
          </p:nvPr>
        </p:nvGraphicFramePr>
        <p:xfrm>
          <a:off x="429766" y="4137151"/>
          <a:ext cx="11596585" cy="2062480"/>
        </p:xfrm>
        <a:graphic>
          <a:graphicData uri="http://schemas.openxmlformats.org/drawingml/2006/table">
            <a:tbl>
              <a:tblPr firstRow="1" bandRow="1">
                <a:tableStyleId>{2D5ABB26-0587-4C30-8999-92F81FD0307C}</a:tableStyleId>
              </a:tblPr>
              <a:tblGrid>
                <a:gridCol w="925645">
                  <a:extLst>
                    <a:ext uri="{9D8B030D-6E8A-4147-A177-3AD203B41FA5}">
                      <a16:colId xmlns:a16="http://schemas.microsoft.com/office/drawing/2014/main" val="3266233401"/>
                    </a:ext>
                  </a:extLst>
                </a:gridCol>
                <a:gridCol w="1185660">
                  <a:extLst>
                    <a:ext uri="{9D8B030D-6E8A-4147-A177-3AD203B41FA5}">
                      <a16:colId xmlns:a16="http://schemas.microsoft.com/office/drawing/2014/main" val="2584992610"/>
                    </a:ext>
                  </a:extLst>
                </a:gridCol>
                <a:gridCol w="1185660">
                  <a:extLst>
                    <a:ext uri="{9D8B030D-6E8A-4147-A177-3AD203B41FA5}">
                      <a16:colId xmlns:a16="http://schemas.microsoft.com/office/drawing/2014/main" val="3662600171"/>
                    </a:ext>
                  </a:extLst>
                </a:gridCol>
                <a:gridCol w="1185660">
                  <a:extLst>
                    <a:ext uri="{9D8B030D-6E8A-4147-A177-3AD203B41FA5}">
                      <a16:colId xmlns:a16="http://schemas.microsoft.com/office/drawing/2014/main" val="2207619665"/>
                    </a:ext>
                  </a:extLst>
                </a:gridCol>
                <a:gridCol w="1185660">
                  <a:extLst>
                    <a:ext uri="{9D8B030D-6E8A-4147-A177-3AD203B41FA5}">
                      <a16:colId xmlns:a16="http://schemas.microsoft.com/office/drawing/2014/main" val="3177008437"/>
                    </a:ext>
                  </a:extLst>
                </a:gridCol>
                <a:gridCol w="1185660">
                  <a:extLst>
                    <a:ext uri="{9D8B030D-6E8A-4147-A177-3AD203B41FA5}">
                      <a16:colId xmlns:a16="http://schemas.microsoft.com/office/drawing/2014/main" val="433360266"/>
                    </a:ext>
                  </a:extLst>
                </a:gridCol>
                <a:gridCol w="1185660">
                  <a:extLst>
                    <a:ext uri="{9D8B030D-6E8A-4147-A177-3AD203B41FA5}">
                      <a16:colId xmlns:a16="http://schemas.microsoft.com/office/drawing/2014/main" val="3030183811"/>
                    </a:ext>
                  </a:extLst>
                </a:gridCol>
                <a:gridCol w="1185660">
                  <a:extLst>
                    <a:ext uri="{9D8B030D-6E8A-4147-A177-3AD203B41FA5}">
                      <a16:colId xmlns:a16="http://schemas.microsoft.com/office/drawing/2014/main" val="1128262429"/>
                    </a:ext>
                  </a:extLst>
                </a:gridCol>
                <a:gridCol w="1185660">
                  <a:extLst>
                    <a:ext uri="{9D8B030D-6E8A-4147-A177-3AD203B41FA5}">
                      <a16:colId xmlns:a16="http://schemas.microsoft.com/office/drawing/2014/main" val="479271690"/>
                    </a:ext>
                  </a:extLst>
                </a:gridCol>
                <a:gridCol w="1185660">
                  <a:extLst>
                    <a:ext uri="{9D8B030D-6E8A-4147-A177-3AD203B41FA5}">
                      <a16:colId xmlns:a16="http://schemas.microsoft.com/office/drawing/2014/main" val="3540075745"/>
                    </a:ext>
                  </a:extLst>
                </a:gridCol>
              </a:tblGrid>
              <a:tr h="370840">
                <a:tc rowSpan="2">
                  <a:txBody>
                    <a:bodyPr/>
                    <a:lstStyle/>
                    <a:p>
                      <a:pPr algn="ctr"/>
                      <a:endParaRPr lang="en-US" sz="1600"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algn="ctr"/>
                      <a:r>
                        <a:rPr lang="en-US" sz="1600" dirty="0"/>
                        <a:t>Baseline with two targets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algn="ctr"/>
                      <a:r>
                        <a:rPr lang="en-US" sz="1600" dirty="0"/>
                        <a:t>Laser-assisted extraction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3">
                  <a:txBody>
                    <a:bodyPr/>
                    <a:lstStyle/>
                    <a:p>
                      <a:pPr algn="ctr"/>
                      <a:r>
                        <a:rPr lang="en-US" sz="1600" dirty="0"/>
                        <a:t>Kicker extraction</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821518"/>
                  </a:ext>
                </a:extLst>
              </a:tr>
              <a:tr h="370840">
                <a:tc vMerge="1">
                  <a:txBody>
                    <a:bodyPr/>
                    <a:lstStyle/>
                    <a:p>
                      <a:pPr algn="ctr"/>
                      <a:endParaRPr lang="en-US" dirty="0"/>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Rep. Rate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Q/pulse (kJ)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P (kW)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Rep. Rate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Q/pulse (kJ)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 (kW)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Rep. Rate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600" dirty="0"/>
                        <a:t>Q/pulse (kJ)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 (kW)</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37365"/>
                  </a:ext>
                </a:extLst>
              </a:tr>
              <a:tr h="370840">
                <a:tc>
                  <a:txBody>
                    <a:bodyPr/>
                    <a:lstStyle/>
                    <a:p>
                      <a:pPr algn="ctr"/>
                      <a:r>
                        <a:rPr lang="en-US" sz="1600" dirty="0"/>
                        <a:t>1</a:t>
                      </a:r>
                      <a:r>
                        <a:rPr lang="en-US" sz="1600" baseline="30000" dirty="0"/>
                        <a:t>st</a:t>
                      </a:r>
                      <a:r>
                        <a:rPr lang="en-US" sz="1600" dirty="0"/>
                        <a:t> TS</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2,000</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21736"/>
                  </a:ext>
                </a:extLst>
              </a:tr>
              <a:tr h="370840">
                <a:tc>
                  <a:txBody>
                    <a:bodyPr/>
                    <a:lstStyle/>
                    <a:p>
                      <a:pPr algn="ctr"/>
                      <a:r>
                        <a:rPr lang="en-US" sz="1600" dirty="0"/>
                        <a:t>2</a:t>
                      </a:r>
                      <a:r>
                        <a:rPr lang="en-US" sz="1600" baseline="30000" dirty="0"/>
                        <a:t>nd</a:t>
                      </a:r>
                      <a:r>
                        <a:rPr lang="en-US" sz="1600" dirty="0"/>
                        <a:t> 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184893"/>
                  </a:ext>
                </a:extLst>
              </a:tr>
              <a:tr h="370840">
                <a:tc>
                  <a:txBody>
                    <a:bodyPr/>
                    <a:lstStyle/>
                    <a:p>
                      <a:pPr algn="ctr"/>
                      <a:r>
                        <a:rPr lang="en-US" sz="1600" dirty="0"/>
                        <a:t>3</a:t>
                      </a:r>
                      <a:r>
                        <a:rPr lang="en-US" sz="1600" baseline="30000" dirty="0"/>
                        <a:t>rd</a:t>
                      </a:r>
                      <a:r>
                        <a:rPr lang="en-US" sz="1600" dirty="0"/>
                        <a:t> TS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300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5825930"/>
                  </a:ext>
                </a:extLst>
              </a:tr>
            </a:tbl>
          </a:graphicData>
        </a:graphic>
      </p:graphicFrame>
      <p:pic>
        <p:nvPicPr>
          <p:cNvPr id="37" name="Picture 36">
            <a:extLst>
              <a:ext uri="{FF2B5EF4-FFF2-40B4-BE49-F238E27FC236}">
                <a16:creationId xmlns:a16="http://schemas.microsoft.com/office/drawing/2014/main" id="{829D664A-9033-A053-2ECB-74587294CF54}"/>
              </a:ext>
            </a:extLst>
          </p:cNvPr>
          <p:cNvPicPr>
            <a:picLocks noChangeAspect="1"/>
          </p:cNvPicPr>
          <p:nvPr/>
        </p:nvPicPr>
        <p:blipFill>
          <a:blip r:embed="rId3"/>
          <a:stretch>
            <a:fillRect/>
          </a:stretch>
        </p:blipFill>
        <p:spPr>
          <a:xfrm>
            <a:off x="7492267" y="870405"/>
            <a:ext cx="4269966" cy="3146532"/>
          </a:xfrm>
          <a:prstGeom prst="rect">
            <a:avLst/>
          </a:prstGeom>
        </p:spPr>
      </p:pic>
      <p:cxnSp>
        <p:nvCxnSpPr>
          <p:cNvPr id="38" name="Straight Connector 37">
            <a:extLst>
              <a:ext uri="{FF2B5EF4-FFF2-40B4-BE49-F238E27FC236}">
                <a16:creationId xmlns:a16="http://schemas.microsoft.com/office/drawing/2014/main" id="{91B58C02-F475-2373-AF0F-31E2BB2ACC8E}"/>
              </a:ext>
            </a:extLst>
          </p:cNvPr>
          <p:cNvCxnSpPr>
            <a:cxnSpLocks/>
            <a:stCxn id="39" idx="0"/>
          </p:cNvCxnSpPr>
          <p:nvPr/>
        </p:nvCxnSpPr>
        <p:spPr>
          <a:xfrm flipV="1">
            <a:off x="6698974" y="3279913"/>
            <a:ext cx="1143000" cy="917819"/>
          </a:xfrm>
          <a:prstGeom prst="line">
            <a:avLst/>
          </a:prstGeom>
          <a:ln w="28575">
            <a:solidFill>
              <a:srgbClr val="FF0000"/>
            </a:solidFill>
            <a:prstDash val="sysDash"/>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9C56C6A-4CAF-6FE2-05C1-852E4E6185C4}"/>
              </a:ext>
            </a:extLst>
          </p:cNvPr>
          <p:cNvSpPr/>
          <p:nvPr/>
        </p:nvSpPr>
        <p:spPr>
          <a:xfrm>
            <a:off x="5446643" y="4197732"/>
            <a:ext cx="2504661" cy="238609"/>
          </a:xfrm>
          <a:prstGeom prst="rect">
            <a:avLst/>
          </a:prstGeom>
          <a:noFill/>
          <a:ln w="28575">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3" name="Rectangle 42">
            <a:extLst>
              <a:ext uri="{FF2B5EF4-FFF2-40B4-BE49-F238E27FC236}">
                <a16:creationId xmlns:a16="http://schemas.microsoft.com/office/drawing/2014/main" id="{A6D78328-7DCC-E308-56E4-34B569DBCCCB}"/>
              </a:ext>
            </a:extLst>
          </p:cNvPr>
          <p:cNvSpPr/>
          <p:nvPr/>
        </p:nvSpPr>
        <p:spPr>
          <a:xfrm>
            <a:off x="8968408" y="4197732"/>
            <a:ext cx="2504661" cy="238609"/>
          </a:xfrm>
          <a:prstGeom prst="rect">
            <a:avLst/>
          </a:prstGeom>
          <a:noFill/>
          <a:ln w="28575">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44" name="Straight Connector 43">
            <a:extLst>
              <a:ext uri="{FF2B5EF4-FFF2-40B4-BE49-F238E27FC236}">
                <a16:creationId xmlns:a16="http://schemas.microsoft.com/office/drawing/2014/main" id="{F194B8CF-3151-CF05-0403-32BD42DA7909}"/>
              </a:ext>
            </a:extLst>
          </p:cNvPr>
          <p:cNvCxnSpPr>
            <a:cxnSpLocks/>
            <a:stCxn id="43" idx="0"/>
          </p:cNvCxnSpPr>
          <p:nvPr/>
        </p:nvCxnSpPr>
        <p:spPr>
          <a:xfrm flipH="1" flipV="1">
            <a:off x="8348870" y="3339548"/>
            <a:ext cx="1871869" cy="858184"/>
          </a:xfrm>
          <a:prstGeom prst="line">
            <a:avLst/>
          </a:prstGeom>
          <a:ln w="28575">
            <a:solidFill>
              <a:srgbClr val="FF0000"/>
            </a:solidFill>
            <a:prstDash val="sysDash"/>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CF70AB2-5CDC-9863-4EF9-E01BAA6587AF}"/>
              </a:ext>
            </a:extLst>
          </p:cNvPr>
          <p:cNvCxnSpPr>
            <a:cxnSpLocks/>
            <a:stCxn id="43" idx="0"/>
          </p:cNvCxnSpPr>
          <p:nvPr/>
        </p:nvCxnSpPr>
        <p:spPr>
          <a:xfrm flipV="1">
            <a:off x="10220739" y="1580322"/>
            <a:ext cx="120694" cy="2617410"/>
          </a:xfrm>
          <a:prstGeom prst="line">
            <a:avLst/>
          </a:prstGeom>
          <a:ln w="28575">
            <a:solidFill>
              <a:srgbClr val="FF0000"/>
            </a:solidFill>
            <a:prstDash val="sysDash"/>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913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E9E1-EFD9-6983-3B29-99ADBFBEBCC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Content Placeholder 2">
                <a:extLst>
                  <a:ext uri="{FF2B5EF4-FFF2-40B4-BE49-F238E27FC236}">
                    <a16:creationId xmlns:a16="http://schemas.microsoft.com/office/drawing/2014/main" id="{B893EABB-49D4-0F78-E89E-B5740460C9EE}"/>
                  </a:ext>
                </a:extLst>
              </p:cNvPr>
              <p:cNvSpPr>
                <a:spLocks noGrp="1"/>
              </p:cNvSpPr>
              <p:nvPr>
                <p:ph idx="1"/>
              </p:nvPr>
            </p:nvSpPr>
            <p:spPr>
              <a:xfrm>
                <a:off x="381000" y="903170"/>
                <a:ext cx="11430000" cy="5680510"/>
              </a:xfrm>
            </p:spPr>
            <p:txBody>
              <a:bodyPr/>
              <a:lstStyle/>
              <a:p>
                <a:pPr>
                  <a:lnSpc>
                    <a:spcPct val="100000"/>
                  </a:lnSpc>
                  <a:spcBef>
                    <a:spcPts val="300"/>
                  </a:spcBef>
                  <a:tabLst>
                    <a:tab pos="11090275" algn="r"/>
                  </a:tabLst>
                </a:pPr>
                <a:r>
                  <a:rPr lang="en-US" sz="1800" dirty="0"/>
                  <a:t>Example application: Volumetric Neutron Source in collaboration with ORNL FFESD, PSD, </a:t>
                </a:r>
                <a:r>
                  <a:rPr lang="en-US" sz="1800" dirty="0" err="1"/>
                  <a:t>NScD</a:t>
                </a:r>
                <a:r>
                  <a:rPr lang="en-US" sz="1800" dirty="0"/>
                  <a:t> and industry (Acceleron) </a:t>
                </a:r>
              </a:p>
              <a:p>
                <a:pPr lvl="1">
                  <a:lnSpc>
                    <a:spcPct val="100000"/>
                  </a:lnSpc>
                  <a:spcBef>
                    <a:spcPts val="300"/>
                  </a:spcBef>
                  <a:tabLst>
                    <a:tab pos="11090275" algn="r"/>
                  </a:tabLst>
                </a:pPr>
                <a:r>
                  <a:rPr lang="en-US" sz="1600" dirty="0"/>
                  <a:t>1.3 GeV proton beam hits a target </a:t>
                </a:r>
                <a:br>
                  <a:rPr lang="en-US" sz="1600" dirty="0"/>
                </a:br>
                <a:r>
                  <a:rPr lang="en-US" sz="1600" dirty="0"/>
                  <a:t>generating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endParaRPr lang="en-US" sz="1600" dirty="0"/>
              </a:p>
              <a:p>
                <a:pPr lvl="1">
                  <a:lnSpc>
                    <a:spcPct val="100000"/>
                  </a:lnSpc>
                  <a:spcBef>
                    <a:spcPts val="300"/>
                  </a:spcBef>
                  <a:tabLst>
                    <a:tab pos="11090275" algn="r"/>
                  </a:tabLst>
                </a:pP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are captured and decay into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𝜇</m:t>
                        </m:r>
                      </m:e>
                      <m:sup>
                        <m:r>
                          <a:rPr lang="en-US" sz="1600" b="0" i="1" smtClean="0">
                            <a:latin typeface="Cambria Math" panose="02040503050406030204" pitchFamily="18" charset="0"/>
                          </a:rPr>
                          <m:t>−</m:t>
                        </m:r>
                      </m:sup>
                    </m:sSup>
                  </m:oMath>
                </a14:m>
                <a:endParaRPr lang="en-US" sz="1600" dirty="0"/>
              </a:p>
              <a:p>
                <a:pPr lvl="1">
                  <a:lnSpc>
                    <a:spcPct val="100000"/>
                  </a:lnSpc>
                  <a:spcBef>
                    <a:spcPts val="300"/>
                  </a:spcBef>
                  <a:tabLst>
                    <a:tab pos="11090275" algn="r"/>
                  </a:tabLst>
                </a:pP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𝜇</m:t>
                        </m:r>
                      </m:e>
                      <m:sup>
                        <m:r>
                          <a:rPr lang="en-US" sz="1600" b="0" i="1" smtClean="0">
                            <a:latin typeface="Cambria Math" panose="02040503050406030204" pitchFamily="18" charset="0"/>
                          </a:rPr>
                          <m:t>−</m:t>
                        </m:r>
                      </m:sup>
                    </m:sSup>
                  </m:oMath>
                </a14:m>
                <a:r>
                  <a:rPr lang="en-US" sz="1600" dirty="0"/>
                  <a:t> are cooled and sent to </a:t>
                </a:r>
                <a:br>
                  <a:rPr lang="en-US" sz="1600" dirty="0"/>
                </a:br>
                <a:r>
                  <a:rPr lang="en-US" sz="1600" dirty="0"/>
                  <a:t>a fusion target</a:t>
                </a:r>
              </a:p>
              <a:p>
                <a:pPr lvl="1">
                  <a:lnSpc>
                    <a:spcPct val="100000"/>
                  </a:lnSpc>
                  <a:spcBef>
                    <a:spcPts val="300"/>
                  </a:spcBef>
                  <a:tabLst>
                    <a:tab pos="11090275" algn="r"/>
                  </a:tabLst>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𝜇</m:t>
                        </m:r>
                      </m:e>
                      <m:sup>
                        <m:r>
                          <a:rPr lang="en-US" sz="1600" i="1">
                            <a:latin typeface="Cambria Math" panose="02040503050406030204" pitchFamily="18" charset="0"/>
                          </a:rPr>
                          <m:t>−</m:t>
                        </m:r>
                      </m:sup>
                    </m:sSup>
                  </m:oMath>
                </a14:m>
                <a:r>
                  <a:rPr lang="en-US" sz="1600" dirty="0"/>
                  <a:t> binds </a:t>
                </a:r>
                <a14:m>
                  <m:oMath xmlns:m="http://schemas.openxmlformats.org/officeDocument/2006/math">
                    <m:r>
                      <a:rPr lang="en-US" sz="1600" i="1" dirty="0" smtClean="0">
                        <a:latin typeface="Cambria Math" panose="02040503050406030204" pitchFamily="18" charset="0"/>
                      </a:rPr>
                      <m:t>𝐷</m:t>
                    </m:r>
                  </m:oMath>
                </a14:m>
                <a:r>
                  <a:rPr lang="en-US" sz="1600" dirty="0"/>
                  <a:t> and </a:t>
                </a:r>
                <a14:m>
                  <m:oMath xmlns:m="http://schemas.openxmlformats.org/officeDocument/2006/math">
                    <m:r>
                      <a:rPr lang="en-US" sz="1600" i="1" dirty="0" smtClean="0">
                        <a:latin typeface="Cambria Math" panose="02040503050406030204" pitchFamily="18" charset="0"/>
                      </a:rPr>
                      <m:t>𝑇</m:t>
                    </m:r>
                  </m:oMath>
                </a14:m>
                <a:r>
                  <a:rPr lang="en-US" sz="1600" dirty="0"/>
                  <a:t> into a molecule</a:t>
                </a:r>
              </a:p>
              <a:p>
                <a:pPr lvl="1">
                  <a:lnSpc>
                    <a:spcPct val="100000"/>
                  </a:lnSpc>
                  <a:spcBef>
                    <a:spcPts val="300"/>
                  </a:spcBef>
                  <a:tabLst>
                    <a:tab pos="11090275" algn="r"/>
                  </a:tabLst>
                </a:pPr>
                <a14:m>
                  <m:oMath xmlns:m="http://schemas.openxmlformats.org/officeDocument/2006/math">
                    <m:r>
                      <a:rPr lang="en-US" sz="1600" i="1" dirty="0">
                        <a:latin typeface="Cambria Math" panose="02040503050406030204" pitchFamily="18" charset="0"/>
                      </a:rPr>
                      <m:t>𝐷</m:t>
                    </m:r>
                  </m:oMath>
                </a14:m>
                <a:r>
                  <a:rPr lang="en-US" sz="1600" dirty="0"/>
                  <a:t> and </a:t>
                </a:r>
                <a14:m>
                  <m:oMath xmlns:m="http://schemas.openxmlformats.org/officeDocument/2006/math">
                    <m:r>
                      <a:rPr lang="en-US" sz="1600" i="1" dirty="0">
                        <a:latin typeface="Cambria Math" panose="02040503050406030204" pitchFamily="18" charset="0"/>
                      </a:rPr>
                      <m:t>𝑇</m:t>
                    </m:r>
                  </m:oMath>
                </a14:m>
                <a:r>
                  <a:rPr lang="en-US" sz="1600" dirty="0"/>
                  <a:t> fuse due to small separation</a:t>
                </a:r>
                <a:br>
                  <a:rPr lang="en-US" sz="1600" dirty="0"/>
                </a:br>
                <a:r>
                  <a:rPr lang="en-US" sz="1600" dirty="0"/>
                  <a:t>generating a high flux of </a:t>
                </a:r>
                <a:br>
                  <a:rPr lang="en-US" sz="1600" dirty="0"/>
                </a:br>
                <a:r>
                  <a:rPr lang="en-US" sz="1600" dirty="0"/>
                  <a:t>14 MeV neutrons</a:t>
                </a:r>
              </a:p>
              <a:p>
                <a:pPr>
                  <a:lnSpc>
                    <a:spcPct val="100000"/>
                  </a:lnSpc>
                  <a:spcBef>
                    <a:spcPts val="300"/>
                  </a:spcBef>
                  <a:tabLst>
                    <a:tab pos="11090275" algn="r"/>
                  </a:tabLst>
                </a:pPr>
                <a:endParaRPr lang="en-US" sz="1800" dirty="0"/>
              </a:p>
            </p:txBody>
          </p:sp>
        </mc:Choice>
        <mc:Fallback>
          <p:sp>
            <p:nvSpPr>
              <p:cNvPr id="9" name="Content Placeholder 2">
                <a:extLst>
                  <a:ext uri="{FF2B5EF4-FFF2-40B4-BE49-F238E27FC236}">
                    <a16:creationId xmlns:a16="http://schemas.microsoft.com/office/drawing/2014/main" id="{B893EABB-49D4-0F78-E89E-B5740460C9EE}"/>
                  </a:ext>
                </a:extLst>
              </p:cNvPr>
              <p:cNvSpPr>
                <a:spLocks noGrp="1" noRot="1" noChangeAspect="1" noMove="1" noResize="1" noEditPoints="1" noAdjustHandles="1" noChangeArrowheads="1" noChangeShapeType="1" noTextEdit="1"/>
              </p:cNvSpPr>
              <p:nvPr>
                <p:ph idx="1"/>
              </p:nvPr>
            </p:nvSpPr>
            <p:spPr>
              <a:xfrm>
                <a:off x="381000" y="903170"/>
                <a:ext cx="11430000" cy="5680510"/>
              </a:xfrm>
              <a:blipFill>
                <a:blip r:embed="rId3"/>
                <a:stretch>
                  <a:fillRect l="-320" t="-536" r="-2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8AED3663-2FCE-C92D-3058-42E929EE3021}"/>
                  </a:ext>
                </a:extLst>
              </p:cNvPr>
              <p:cNvSpPr>
                <a:spLocks noGrp="1"/>
              </p:cNvSpPr>
              <p:nvPr>
                <p:ph type="title"/>
              </p:nvPr>
            </p:nvSpPr>
            <p:spPr>
              <a:xfrm>
                <a:off x="429767" y="274320"/>
                <a:ext cx="11430000" cy="535531"/>
              </a:xfrm>
            </p:spPr>
            <p:txBody>
              <a:bodyPr/>
              <a:lstStyle/>
              <a:p>
                <a:r>
                  <a:rPr lang="en-US" dirty="0"/>
                  <a:t>Current Collaboration on </a:t>
                </a:r>
                <a14:m>
                  <m:oMath xmlns:m="http://schemas.openxmlformats.org/officeDocument/2006/math">
                    <m:r>
                      <a:rPr lang="en-US" i="1">
                        <a:latin typeface="Cambria Math" panose="02040503050406030204" pitchFamily="18" charset="0"/>
                      </a:rPr>
                      <m:t>𝜇</m:t>
                    </m:r>
                  </m:oMath>
                </a14:m>
                <a:r>
                  <a:rPr lang="en-US" dirty="0"/>
                  <a:t>-Catalyzed Fusion </a:t>
                </a:r>
              </a:p>
            </p:txBody>
          </p:sp>
        </mc:Choice>
        <mc:Fallback>
          <p:sp>
            <p:nvSpPr>
              <p:cNvPr id="2" name="Title 1">
                <a:extLst>
                  <a:ext uri="{FF2B5EF4-FFF2-40B4-BE49-F238E27FC236}">
                    <a16:creationId xmlns:a16="http://schemas.microsoft.com/office/drawing/2014/main" id="{8AED3663-2FCE-C92D-3058-42E929EE3021}"/>
                  </a:ext>
                </a:extLst>
              </p:cNvPr>
              <p:cNvSpPr>
                <a:spLocks noGrp="1" noRot="1" noChangeAspect="1" noMove="1" noResize="1" noEditPoints="1" noAdjustHandles="1" noChangeArrowheads="1" noChangeShapeType="1" noTextEdit="1"/>
              </p:cNvSpPr>
              <p:nvPr>
                <p:ph type="title"/>
              </p:nvPr>
            </p:nvSpPr>
            <p:spPr>
              <a:xfrm>
                <a:off x="429767" y="274320"/>
                <a:ext cx="11430000" cy="535531"/>
              </a:xfrm>
              <a:blipFill>
                <a:blip r:embed="rId4"/>
                <a:stretch>
                  <a:fillRect l="-1333" t="-23864" b="-36364"/>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43544B2-EBB2-325F-B524-DCF856574D2D}"/>
              </a:ext>
            </a:extLst>
          </p:cNvPr>
          <p:cNvCxnSpPr>
            <a:cxnSpLocks/>
            <a:stCxn id="37" idx="2"/>
          </p:cNvCxnSpPr>
          <p:nvPr/>
        </p:nvCxnSpPr>
        <p:spPr>
          <a:xfrm rot="19235918">
            <a:off x="2711291" y="5409845"/>
            <a:ext cx="1091994" cy="9979"/>
          </a:xfrm>
          <a:prstGeom prst="straightConnector1">
            <a:avLst/>
          </a:prstGeom>
          <a:ln w="19050">
            <a:solidFill>
              <a:schemeClr val="tx1"/>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54A32D-AD2B-40B9-8266-AD04D4965C1F}"/>
              </a:ext>
            </a:extLst>
          </p:cNvPr>
          <p:cNvCxnSpPr>
            <a:cxnSpLocks/>
          </p:cNvCxnSpPr>
          <p:nvPr/>
        </p:nvCxnSpPr>
        <p:spPr>
          <a:xfrm flipV="1">
            <a:off x="3645026" y="3226949"/>
            <a:ext cx="2308831" cy="1884802"/>
          </a:xfrm>
          <a:prstGeom prst="straightConnector1">
            <a:avLst/>
          </a:prstGeom>
          <a:ln w="19050">
            <a:solidFill>
              <a:schemeClr val="tx1"/>
            </a:solidFill>
            <a:prstDash val="dash"/>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77381E9-788D-57CB-D701-81EFF5790A8C}"/>
              </a:ext>
            </a:extLst>
          </p:cNvPr>
          <p:cNvSpPr/>
          <p:nvPr/>
        </p:nvSpPr>
        <p:spPr>
          <a:xfrm>
            <a:off x="4894697" y="4209820"/>
            <a:ext cx="752048" cy="138126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Capture  Solenoid</a:t>
            </a:r>
          </a:p>
        </p:txBody>
      </p:sp>
      <p:sp>
        <p:nvSpPr>
          <p:cNvPr id="37" name="TextBox 36">
            <a:extLst>
              <a:ext uri="{FF2B5EF4-FFF2-40B4-BE49-F238E27FC236}">
                <a16:creationId xmlns:a16="http://schemas.microsoft.com/office/drawing/2014/main" id="{8DB77F93-ADAF-75D9-5F02-D281C712C913}"/>
              </a:ext>
            </a:extLst>
          </p:cNvPr>
          <p:cNvSpPr txBox="1"/>
          <p:nvPr/>
        </p:nvSpPr>
        <p:spPr>
          <a:xfrm rot="19235918">
            <a:off x="2168994" y="5454742"/>
            <a:ext cx="1109599" cy="341632"/>
          </a:xfrm>
          <a:prstGeom prst="rect">
            <a:avLst/>
          </a:prstGeom>
          <a:noFill/>
        </p:spPr>
        <p:txBody>
          <a:bodyPr wrap="none" rtlCol="0">
            <a:spAutoFit/>
          </a:bodyPr>
          <a:lstStyle/>
          <a:p>
            <a:pPr algn="l">
              <a:lnSpc>
                <a:spcPct val="90000"/>
              </a:lnSpc>
            </a:pPr>
            <a:r>
              <a:rPr lang="en-US" dirty="0">
                <a:latin typeface="+mn-lt"/>
              </a:rPr>
              <a:t>~300 kW</a:t>
            </a:r>
          </a:p>
        </p:txBody>
      </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2EEE58A0-5889-ECB0-7D7C-49A821A23F13}"/>
                  </a:ext>
                </a:extLst>
              </p:cNvPr>
              <p:cNvSpPr txBox="1"/>
              <p:nvPr/>
            </p:nvSpPr>
            <p:spPr>
              <a:xfrm>
                <a:off x="7411631" y="4040503"/>
                <a:ext cx="845040"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r>
                        <a:rPr lang="en-US" b="0" i="1" smtClean="0">
                          <a:solidFill>
                            <a:srgbClr val="FF0000"/>
                          </a:solidFill>
                          <a:latin typeface="Cambria Math" panose="02040503050406030204" pitchFamily="18" charset="0"/>
                        </a:rPr>
                        <m:t>→</m:t>
                      </m:r>
                      <m:r>
                        <a:rPr lang="en-US" b="0" i="1" smtClean="0">
                          <a:solidFill>
                            <a:srgbClr val="0000FF"/>
                          </a:solidFill>
                          <a:latin typeface="Cambria Math" panose="02040503050406030204" pitchFamily="18" charset="0"/>
                        </a:rPr>
                        <m:t>𝜇</m:t>
                      </m:r>
                    </m:oMath>
                  </m:oMathPara>
                </a14:m>
                <a:endParaRPr lang="en-US" dirty="0">
                  <a:solidFill>
                    <a:srgbClr val="FF0000"/>
                  </a:solidFill>
                  <a:latin typeface="+mn-lt"/>
                </a:endParaRPr>
              </a:p>
            </p:txBody>
          </p:sp>
        </mc:Choice>
        <mc:Fallback>
          <p:sp>
            <p:nvSpPr>
              <p:cNvPr id="40" name="TextBox 39">
                <a:extLst>
                  <a:ext uri="{FF2B5EF4-FFF2-40B4-BE49-F238E27FC236}">
                    <a16:creationId xmlns:a16="http://schemas.microsoft.com/office/drawing/2014/main" id="{2EEE58A0-5889-ECB0-7D7C-49A821A23F13}"/>
                  </a:ext>
                </a:extLst>
              </p:cNvPr>
              <p:cNvSpPr txBox="1">
                <a:spLocks noRot="1" noChangeAspect="1" noMove="1" noResize="1" noEditPoints="1" noAdjustHandles="1" noChangeArrowheads="1" noChangeShapeType="1" noTextEdit="1"/>
              </p:cNvSpPr>
              <p:nvPr/>
            </p:nvSpPr>
            <p:spPr>
              <a:xfrm>
                <a:off x="7411631" y="4040503"/>
                <a:ext cx="845040" cy="341632"/>
              </a:xfrm>
              <a:prstGeom prst="rect">
                <a:avLst/>
              </a:prstGeom>
              <a:blipFill>
                <a:blip r:embed="rId5"/>
                <a:stretch>
                  <a:fillRect b="-7143"/>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BE4E1FB5-1890-72FB-3D21-1C917429A852}"/>
              </a:ext>
            </a:extLst>
          </p:cNvPr>
          <p:cNvSpPr/>
          <p:nvPr/>
        </p:nvSpPr>
        <p:spPr>
          <a:xfrm rot="8460000">
            <a:off x="5849490" y="1727346"/>
            <a:ext cx="1206105" cy="2179350"/>
          </a:xfrm>
          <a:prstGeom prst="rect">
            <a:avLst/>
          </a:prstGeom>
          <a:solidFill>
            <a:schemeClr val="bg1"/>
          </a:solidFill>
          <a:ln w="25400">
            <a:solidFill>
              <a:schemeClr val="tx1"/>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Another experiment, such as isotope production</a:t>
            </a:r>
          </a:p>
        </p:txBody>
      </p:sp>
      <p:cxnSp>
        <p:nvCxnSpPr>
          <p:cNvPr id="43" name="Straight Arrow Connector 42">
            <a:extLst>
              <a:ext uri="{FF2B5EF4-FFF2-40B4-BE49-F238E27FC236}">
                <a16:creationId xmlns:a16="http://schemas.microsoft.com/office/drawing/2014/main" id="{F4DE9F87-E063-0F06-5B85-8D762DF39AA7}"/>
              </a:ext>
            </a:extLst>
          </p:cNvPr>
          <p:cNvCxnSpPr>
            <a:cxnSpLocks/>
          </p:cNvCxnSpPr>
          <p:nvPr/>
        </p:nvCxnSpPr>
        <p:spPr>
          <a:xfrm flipV="1">
            <a:off x="3908102" y="4705918"/>
            <a:ext cx="846130" cy="16410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FB2F5A36-2C0F-5673-E427-918F4776CD29}"/>
                  </a:ext>
                </a:extLst>
              </p:cNvPr>
              <p:cNvSpPr/>
              <p:nvPr/>
            </p:nvSpPr>
            <p:spPr>
              <a:xfrm rot="21014350">
                <a:off x="3405975" y="4362894"/>
                <a:ext cx="569168" cy="1381268"/>
              </a:xfrm>
              <a:prstGeom prst="rect">
                <a:avLst/>
              </a:prstGeom>
              <a:solidFill>
                <a:schemeClr val="bg1"/>
              </a:solidFill>
              <a:ln w="38100">
                <a:solidFill>
                  <a:srgbClr val="008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14:m>
                  <m:oMath xmlns:m="http://schemas.openxmlformats.org/officeDocument/2006/math">
                    <m:r>
                      <a:rPr lang="en-US" b="0" i="1" smtClean="0">
                        <a:solidFill>
                          <a:schemeClr val="tx1"/>
                        </a:solidFill>
                        <a:latin typeface="Cambria Math" panose="02040503050406030204" pitchFamily="18" charset="0"/>
                      </a:rPr>
                      <m:t>𝜇</m:t>
                    </m:r>
                  </m:oMath>
                </a14:m>
                <a:r>
                  <a:rPr lang="en-US" dirty="0">
                    <a:solidFill>
                      <a:schemeClr val="tx1"/>
                    </a:solidFill>
                  </a:rPr>
                  <a:t> Target</a:t>
                </a:r>
              </a:p>
            </p:txBody>
          </p:sp>
        </mc:Choice>
        <mc:Fallback>
          <p:sp>
            <p:nvSpPr>
              <p:cNvPr id="15" name="Rectangle 14">
                <a:extLst>
                  <a:ext uri="{FF2B5EF4-FFF2-40B4-BE49-F238E27FC236}">
                    <a16:creationId xmlns:a16="http://schemas.microsoft.com/office/drawing/2014/main" id="{FB2F5A36-2C0F-5673-E427-918F4776CD29}"/>
                  </a:ext>
                </a:extLst>
              </p:cNvPr>
              <p:cNvSpPr>
                <a:spLocks noRot="1" noChangeAspect="1" noMove="1" noResize="1" noEditPoints="1" noAdjustHandles="1" noChangeArrowheads="1" noChangeShapeType="1" noTextEdit="1"/>
              </p:cNvSpPr>
              <p:nvPr/>
            </p:nvSpPr>
            <p:spPr>
              <a:xfrm rot="21014350">
                <a:off x="3405975" y="4362894"/>
                <a:ext cx="569168" cy="1381268"/>
              </a:xfrm>
              <a:prstGeom prst="rect">
                <a:avLst/>
              </a:prstGeom>
              <a:blipFill>
                <a:blip r:embed="rId6"/>
                <a:stretch>
                  <a:fillRect/>
                </a:stretch>
              </a:blipFill>
              <a:ln w="38100">
                <a:solidFill>
                  <a:srgbClr val="008000"/>
                </a:solidFill>
                <a:miter lim="800000"/>
              </a:ln>
              <a:effectLst/>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B3F0BADC-F256-89B6-16D7-27437C52587F}"/>
              </a:ext>
            </a:extLst>
          </p:cNvPr>
          <p:cNvCxnSpPr>
            <a:cxnSpLocks/>
          </p:cNvCxnSpPr>
          <p:nvPr/>
        </p:nvCxnSpPr>
        <p:spPr>
          <a:xfrm>
            <a:off x="3963697" y="4900454"/>
            <a:ext cx="790535" cy="13218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F2C4111-AABE-B023-BE52-FD4AB3F17BEE}"/>
              </a:ext>
            </a:extLst>
          </p:cNvPr>
          <p:cNvCxnSpPr>
            <a:cxnSpLocks/>
          </p:cNvCxnSpPr>
          <p:nvPr/>
        </p:nvCxnSpPr>
        <p:spPr>
          <a:xfrm flipV="1">
            <a:off x="3963697" y="4870018"/>
            <a:ext cx="817286" cy="10236"/>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25C7B55F-1B02-D201-8D8B-E23399AC3292}"/>
                  </a:ext>
                </a:extLst>
              </p:cNvPr>
              <p:cNvSpPr txBox="1"/>
              <p:nvPr/>
            </p:nvSpPr>
            <p:spPr>
              <a:xfrm>
                <a:off x="4239557" y="5141406"/>
                <a:ext cx="389979"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𝜋</m:t>
                      </m:r>
                    </m:oMath>
                  </m:oMathPara>
                </a14:m>
                <a:endParaRPr lang="en-US" dirty="0">
                  <a:solidFill>
                    <a:srgbClr val="FF0000"/>
                  </a:solidFill>
                  <a:latin typeface="+mn-lt"/>
                </a:endParaRPr>
              </a:p>
            </p:txBody>
          </p:sp>
        </mc:Choice>
        <mc:Fallback>
          <p:sp>
            <p:nvSpPr>
              <p:cNvPr id="48" name="TextBox 47">
                <a:extLst>
                  <a:ext uri="{FF2B5EF4-FFF2-40B4-BE49-F238E27FC236}">
                    <a16:creationId xmlns:a16="http://schemas.microsoft.com/office/drawing/2014/main" id="{25C7B55F-1B02-D201-8D8B-E23399AC3292}"/>
                  </a:ext>
                </a:extLst>
              </p:cNvPr>
              <p:cNvSpPr txBox="1">
                <a:spLocks noRot="1" noChangeAspect="1" noMove="1" noResize="1" noEditPoints="1" noAdjustHandles="1" noChangeArrowheads="1" noChangeShapeType="1" noTextEdit="1"/>
              </p:cNvSpPr>
              <p:nvPr/>
            </p:nvSpPr>
            <p:spPr>
              <a:xfrm>
                <a:off x="4239557" y="5141406"/>
                <a:ext cx="389979" cy="341632"/>
              </a:xfrm>
              <a:prstGeom prst="rect">
                <a:avLst/>
              </a:prstGeom>
              <a:blipFill>
                <a:blip r:embed="rId7"/>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B32CE9AE-6383-4E70-AB83-47B3F103F5D1}"/>
              </a:ext>
            </a:extLst>
          </p:cNvPr>
          <p:cNvCxnSpPr>
            <a:cxnSpLocks/>
          </p:cNvCxnSpPr>
          <p:nvPr/>
        </p:nvCxnSpPr>
        <p:spPr>
          <a:xfrm>
            <a:off x="5860602" y="4609137"/>
            <a:ext cx="1429225" cy="178831"/>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B35167-0D3D-EC29-1A76-B0E86B64EFA3}"/>
              </a:ext>
            </a:extLst>
          </p:cNvPr>
          <p:cNvCxnSpPr>
            <a:cxnSpLocks/>
          </p:cNvCxnSpPr>
          <p:nvPr/>
        </p:nvCxnSpPr>
        <p:spPr>
          <a:xfrm>
            <a:off x="5846354" y="4900454"/>
            <a:ext cx="1438934" cy="0"/>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4137F67-E422-2661-9637-5BB9F8A66107}"/>
              </a:ext>
            </a:extLst>
          </p:cNvPr>
          <p:cNvCxnSpPr>
            <a:cxnSpLocks/>
          </p:cNvCxnSpPr>
          <p:nvPr/>
        </p:nvCxnSpPr>
        <p:spPr>
          <a:xfrm flipV="1">
            <a:off x="5846354" y="5032641"/>
            <a:ext cx="1443473" cy="122007"/>
          </a:xfrm>
          <a:prstGeom prst="straightConnector1">
            <a:avLst/>
          </a:prstGeom>
          <a:ln w="19050">
            <a:solidFill>
              <a:srgbClr val="FF0000"/>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4A5FCCE-5185-9ABB-8EBF-D97AF8596B7F}"/>
              </a:ext>
            </a:extLst>
          </p:cNvPr>
          <p:cNvCxnSpPr>
            <a:cxnSpLocks/>
          </p:cNvCxnSpPr>
          <p:nvPr/>
        </p:nvCxnSpPr>
        <p:spPr>
          <a:xfrm flipV="1">
            <a:off x="5986553" y="5445321"/>
            <a:ext cx="2016736" cy="3520"/>
          </a:xfrm>
          <a:prstGeom prst="straightConnector1">
            <a:avLst/>
          </a:prstGeom>
          <a:ln w="19050">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254C6B04-584B-0322-4556-166E2AA021B8}"/>
                  </a:ext>
                </a:extLst>
              </p:cNvPr>
              <p:cNvSpPr txBox="1"/>
              <p:nvPr/>
            </p:nvSpPr>
            <p:spPr>
              <a:xfrm>
                <a:off x="5935111" y="5565365"/>
                <a:ext cx="2119619" cy="590931"/>
              </a:xfrm>
              <a:prstGeom prst="rect">
                <a:avLst/>
              </a:prstGeom>
              <a:noFill/>
            </p:spPr>
            <p:txBody>
              <a:bodyPr wrap="none" rtlCol="0">
                <a:spAutoFit/>
              </a:bodyPr>
              <a:lstStyle/>
              <a:p>
                <a:pPr algn="l">
                  <a:lnSpc>
                    <a:spcPct val="90000"/>
                  </a:lnSpc>
                </a:pPr>
                <a14:m>
                  <m:oMath xmlns:m="http://schemas.openxmlformats.org/officeDocument/2006/math">
                    <m:r>
                      <a:rPr lang="en-US" b="0" i="1" smtClean="0">
                        <a:latin typeface="Cambria Math" panose="02040503050406030204" pitchFamily="18" charset="0"/>
                      </a:rPr>
                      <m:t>𝜋</m:t>
                    </m:r>
                  </m:oMath>
                </a14:m>
                <a:r>
                  <a:rPr lang="en-US" dirty="0">
                    <a:latin typeface="+mn-lt"/>
                  </a:rPr>
                  <a:t> decay channel</a:t>
                </a:r>
                <a:br>
                  <a:rPr lang="en-US" dirty="0">
                    <a:latin typeface="+mn-lt"/>
                  </a:rPr>
                </a:br>
                <a:r>
                  <a:rPr lang="en-US" dirty="0">
                    <a:latin typeface="+mn-lt"/>
                  </a:rPr>
                  <a:t>~20 m</a:t>
                </a:r>
              </a:p>
            </p:txBody>
          </p:sp>
        </mc:Choice>
        <mc:Fallback>
          <p:sp>
            <p:nvSpPr>
              <p:cNvPr id="63" name="TextBox 62">
                <a:extLst>
                  <a:ext uri="{FF2B5EF4-FFF2-40B4-BE49-F238E27FC236}">
                    <a16:creationId xmlns:a16="http://schemas.microsoft.com/office/drawing/2014/main" id="{254C6B04-584B-0322-4556-166E2AA021B8}"/>
                  </a:ext>
                </a:extLst>
              </p:cNvPr>
              <p:cNvSpPr txBox="1">
                <a:spLocks noRot="1" noChangeAspect="1" noMove="1" noResize="1" noEditPoints="1" noAdjustHandles="1" noChangeArrowheads="1" noChangeShapeType="1" noTextEdit="1"/>
              </p:cNvSpPr>
              <p:nvPr/>
            </p:nvSpPr>
            <p:spPr>
              <a:xfrm>
                <a:off x="5935111" y="5565365"/>
                <a:ext cx="2119619" cy="590931"/>
              </a:xfrm>
              <a:prstGeom prst="rect">
                <a:avLst/>
              </a:prstGeom>
              <a:blipFill>
                <a:blip r:embed="rId8"/>
                <a:stretch>
                  <a:fillRect l="-2594" t="-11340" r="-2305" b="-15464"/>
                </a:stretch>
              </a:blipFill>
            </p:spPr>
            <p:txBody>
              <a:bodyPr/>
              <a:lstStyle/>
              <a:p>
                <a:r>
                  <a:rPr lang="en-US">
                    <a:noFill/>
                  </a:rPr>
                  <a:t> </a:t>
                </a:r>
              </a:p>
            </p:txBody>
          </p:sp>
        </mc:Fallback>
      </mc:AlternateContent>
      <p:cxnSp>
        <p:nvCxnSpPr>
          <p:cNvPr id="64" name="Straight Arrow Connector 63">
            <a:extLst>
              <a:ext uri="{FF2B5EF4-FFF2-40B4-BE49-F238E27FC236}">
                <a16:creationId xmlns:a16="http://schemas.microsoft.com/office/drawing/2014/main" id="{99122C3C-BF57-10EF-01B3-D559924BE0C7}"/>
              </a:ext>
            </a:extLst>
          </p:cNvPr>
          <p:cNvCxnSpPr>
            <a:cxnSpLocks/>
          </p:cNvCxnSpPr>
          <p:nvPr/>
        </p:nvCxnSpPr>
        <p:spPr>
          <a:xfrm flipV="1">
            <a:off x="7299536" y="4609137"/>
            <a:ext cx="534615" cy="174793"/>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CA5DB38-C640-6BF5-E78A-91505C2317A3}"/>
              </a:ext>
            </a:extLst>
          </p:cNvPr>
          <p:cNvCxnSpPr>
            <a:cxnSpLocks/>
          </p:cNvCxnSpPr>
          <p:nvPr/>
        </p:nvCxnSpPr>
        <p:spPr>
          <a:xfrm>
            <a:off x="7289827" y="4900454"/>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30012D9-D9E1-413E-BEFE-F20D2A367150}"/>
              </a:ext>
            </a:extLst>
          </p:cNvPr>
          <p:cNvCxnSpPr>
            <a:cxnSpLocks/>
          </p:cNvCxnSpPr>
          <p:nvPr/>
        </p:nvCxnSpPr>
        <p:spPr>
          <a:xfrm>
            <a:off x="7289827" y="5032641"/>
            <a:ext cx="568805" cy="122007"/>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03DAF7CD-C6A2-25A8-D1FB-0C48B02CEE3A}"/>
              </a:ext>
            </a:extLst>
          </p:cNvPr>
          <p:cNvSpPr/>
          <p:nvPr/>
        </p:nvSpPr>
        <p:spPr>
          <a:xfrm>
            <a:off x="8415676" y="4182390"/>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Muon ionization cooling</a:t>
            </a:r>
          </a:p>
        </p:txBody>
      </p:sp>
      <p:cxnSp>
        <p:nvCxnSpPr>
          <p:cNvPr id="77" name="Straight Arrow Connector 76">
            <a:extLst>
              <a:ext uri="{FF2B5EF4-FFF2-40B4-BE49-F238E27FC236}">
                <a16:creationId xmlns:a16="http://schemas.microsoft.com/office/drawing/2014/main" id="{41086F40-4FD9-8524-2874-394C567E8EB8}"/>
              </a:ext>
            </a:extLst>
          </p:cNvPr>
          <p:cNvCxnSpPr>
            <a:cxnSpLocks/>
          </p:cNvCxnSpPr>
          <p:nvPr/>
        </p:nvCxnSpPr>
        <p:spPr>
          <a:xfrm>
            <a:off x="9452095" y="4693690"/>
            <a:ext cx="502643"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E5B2A3A-A53E-2014-BEC8-9C399BE8E994}"/>
              </a:ext>
            </a:extLst>
          </p:cNvPr>
          <p:cNvCxnSpPr>
            <a:cxnSpLocks/>
          </p:cNvCxnSpPr>
          <p:nvPr/>
        </p:nvCxnSpPr>
        <p:spPr>
          <a:xfrm>
            <a:off x="9452095" y="4810214"/>
            <a:ext cx="713462"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527C443-0228-8356-179B-33A698B240F2}"/>
              </a:ext>
            </a:extLst>
          </p:cNvPr>
          <p:cNvCxnSpPr>
            <a:cxnSpLocks/>
          </p:cNvCxnSpPr>
          <p:nvPr/>
        </p:nvCxnSpPr>
        <p:spPr>
          <a:xfrm>
            <a:off x="9452095" y="4942401"/>
            <a:ext cx="602124" cy="0"/>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34389FD5-6FB1-9E14-A016-56807ACA1C85}"/>
              </a:ext>
            </a:extLst>
          </p:cNvPr>
          <p:cNvSpPr/>
          <p:nvPr/>
        </p:nvSpPr>
        <p:spPr>
          <a:xfrm>
            <a:off x="10366064" y="4189430"/>
            <a:ext cx="752048" cy="1436128"/>
          </a:xfrm>
          <a:prstGeom prst="rect">
            <a:avLst/>
          </a:prstGeom>
          <a:solidFill>
            <a:schemeClr val="bg1"/>
          </a:solidFill>
          <a:ln w="38100">
            <a:solidFill>
              <a:srgbClr val="0000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rgbClr val="0000FF"/>
                </a:solidFill>
              </a:rPr>
              <a:t>Fusion target</a:t>
            </a:r>
          </a:p>
        </p:txBody>
      </p:sp>
    </p:spTree>
    <p:extLst>
      <p:ext uri="{BB962C8B-B14F-4D97-AF65-F5344CB8AC3E}">
        <p14:creationId xmlns:p14="http://schemas.microsoft.com/office/powerpoint/2010/main" val="285512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7E830-FF9B-2DEC-5585-D63D14F10E7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16FC9-5A44-9EED-D060-472E808CDEBC}"/>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p:sp>
        <p:nvSpPr>
          <p:cNvPr id="2" name="Title 1">
            <a:extLst>
              <a:ext uri="{FF2B5EF4-FFF2-40B4-BE49-F238E27FC236}">
                <a16:creationId xmlns:a16="http://schemas.microsoft.com/office/drawing/2014/main" id="{22408A4B-590B-B510-EDC4-7DA24C867082}"/>
              </a:ext>
            </a:extLst>
          </p:cNvPr>
          <p:cNvSpPr>
            <a:spLocks noGrp="1"/>
          </p:cNvSpPr>
          <p:nvPr>
            <p:ph type="title"/>
          </p:nvPr>
        </p:nvSpPr>
        <p:spPr>
          <a:xfrm>
            <a:off x="429767" y="274320"/>
            <a:ext cx="11430000" cy="535531"/>
          </a:xfrm>
        </p:spPr>
        <p:txBody>
          <a:bodyPr/>
          <a:lstStyle/>
          <a:p>
            <a:r>
              <a:rPr lang="en-US" dirty="0"/>
              <a:t>Pion Spectrum</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D85D5388-2803-8378-535C-D7AB3E88499F}"/>
                  </a:ext>
                </a:extLst>
              </p:cNvPr>
              <p:cNvSpPr txBox="1">
                <a:spLocks/>
              </p:cNvSpPr>
              <p:nvPr/>
            </p:nvSpPr>
            <p:spPr bwMode="auto">
              <a:xfrm>
                <a:off x="533400" y="11470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t>QGSP_BERT GEANT4 Physics list</a:t>
                </a:r>
              </a:p>
              <a:p>
                <a:pPr>
                  <a:lnSpc>
                    <a:spcPct val="100000"/>
                  </a:lnSpc>
                  <a:spcBef>
                    <a:spcPts val="300"/>
                  </a:spcBef>
                  <a:tabLst>
                    <a:tab pos="11090275" algn="r"/>
                  </a:tabLst>
                </a:pPr>
                <a:r>
                  <a:rPr lang="en-US" sz="1600" dirty="0"/>
                  <a:t>1 mm radius, 2 mm long cylindrical W target</a:t>
                </a:r>
              </a:p>
              <a:p>
                <a:pPr>
                  <a:lnSpc>
                    <a:spcPct val="100000"/>
                  </a:lnSpc>
                  <a:spcBef>
                    <a:spcPts val="300"/>
                  </a:spcBef>
                  <a:tabLst>
                    <a:tab pos="11090275" algn="r"/>
                  </a:tabLst>
                </a:pPr>
                <a:r>
                  <a:rPr lang="en-US" sz="1600" dirty="0"/>
                  <a:t>Produced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momentum centered at ~150 MeV/c</a:t>
                </a:r>
              </a:p>
              <a:p>
                <a:pPr>
                  <a:lnSpc>
                    <a:spcPct val="100000"/>
                  </a:lnSpc>
                  <a:spcBef>
                    <a:spcPts val="300"/>
                  </a:spcBef>
                  <a:tabLst>
                    <a:tab pos="11090275" algn="r"/>
                  </a:tabLst>
                </a:pP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average angle is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90</m:t>
                        </m:r>
                      </m:e>
                      <m:sup>
                        <m:r>
                          <a:rPr lang="en-US" sz="1600" b="0" i="1" smtClean="0">
                            <a:latin typeface="Cambria Math" panose="02040503050406030204" pitchFamily="18" charset="0"/>
                          </a:rPr>
                          <m:t>∘</m:t>
                        </m:r>
                      </m:sup>
                    </m:sSup>
                  </m:oMath>
                </a14:m>
                <a:r>
                  <a:rPr lang="en-US" sz="1600" dirty="0"/>
                  <a:t> with respect to the beam direction </a:t>
                </a:r>
              </a:p>
              <a:p>
                <a:pPr>
                  <a:lnSpc>
                    <a:spcPct val="100000"/>
                  </a:lnSpc>
                  <a:spcBef>
                    <a:spcPts val="300"/>
                  </a:spcBef>
                  <a:tabLst>
                    <a:tab pos="11090275" algn="r"/>
                  </a:tabLst>
                </a:pP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8</m:t>
                        </m:r>
                      </m:sup>
                    </m:sSup>
                  </m:oMath>
                </a14:m>
                <a:r>
                  <a:rPr lang="en-US" sz="1600" dirty="0"/>
                  <a:t> incoming 1.3 GeV protons generate a total of </a:t>
                </a:r>
                <a:br>
                  <a:rPr lang="en-US" sz="1600" dirty="0"/>
                </a:br>
                <a14:m>
                  <m:oMath xmlns:m="http://schemas.openxmlformats.org/officeDocument/2006/math">
                    <m:r>
                      <a:rPr lang="en-US" sz="1600" b="0" i="1" smtClean="0">
                        <a:latin typeface="Cambria Math" panose="02040503050406030204" pitchFamily="18" charset="0"/>
                      </a:rPr>
                      <m:t>1.8⋅</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5</m:t>
                        </m:r>
                      </m:sup>
                    </m:sSup>
                  </m:oMath>
                </a14:m>
                <a:r>
                  <a:rPr lang="en-US" sz="1600" dirty="0"/>
                  <a:t> </a:t>
                </a:r>
                <a14:m>
                  <m:oMath xmlns:m="http://schemas.openxmlformats.org/officeDocument/2006/math">
                    <m:sSup>
                      <m:sSupPr>
                        <m:ctrlPr>
                          <a:rPr lang="en-US" sz="1600" b="0" i="1" dirty="0" smtClean="0">
                            <a:latin typeface="Cambria Math" panose="02040503050406030204" pitchFamily="18" charset="0"/>
                          </a:rPr>
                        </m:ctrlPr>
                      </m:sSupPr>
                      <m:e>
                        <m:r>
                          <a:rPr lang="en-US" sz="1600" b="0" i="1" dirty="0" smtClean="0">
                            <a:latin typeface="Cambria Math" panose="02040503050406030204" pitchFamily="18" charset="0"/>
                          </a:rPr>
                          <m:t>𝜋</m:t>
                        </m:r>
                      </m:e>
                      <m:sup>
                        <m:r>
                          <a:rPr lang="en-US" sz="1600" b="0" i="1" dirty="0" smtClean="0">
                            <a:latin typeface="Cambria Math" panose="02040503050406030204" pitchFamily="18" charset="0"/>
                          </a:rPr>
                          <m:t>−</m:t>
                        </m:r>
                      </m:sup>
                    </m:sSup>
                  </m:oMath>
                </a14:m>
                <a:r>
                  <a:rPr lang="en-US" sz="1600" dirty="0"/>
                  <a:t> total (</a:t>
                </a:r>
                <a14:m>
                  <m:oMath xmlns:m="http://schemas.openxmlformats.org/officeDocument/2006/math">
                    <m:r>
                      <a:rPr lang="en-US" sz="1600" b="0" i="1" smtClean="0">
                        <a:latin typeface="Cambria Math" panose="02040503050406030204" pitchFamily="18" charset="0"/>
                      </a:rPr>
                      <m:t>1.8⋅</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−3</m:t>
                        </m:r>
                      </m:sup>
                    </m:sSup>
                  </m:oMath>
                </a14:m>
                <a:r>
                  <a:rPr lang="en-US" sz="1600" dirty="0"/>
                  <a:t> </a:t>
                </a:r>
                <a14:m>
                  <m:oMath xmlns:m="http://schemas.openxmlformats.org/officeDocument/2006/math">
                    <m:sSup>
                      <m:sSupPr>
                        <m:ctrlPr>
                          <a:rPr lang="en-US" sz="1600" b="0" i="1" dirty="0" smtClean="0">
                            <a:latin typeface="Cambria Math" panose="02040503050406030204" pitchFamily="18" charset="0"/>
                          </a:rPr>
                        </m:ctrlPr>
                      </m:sSupPr>
                      <m:e>
                        <m:r>
                          <a:rPr lang="en-US" sz="1600" b="0" i="1" dirty="0" smtClean="0">
                            <a:latin typeface="Cambria Math" panose="02040503050406030204" pitchFamily="18" charset="0"/>
                          </a:rPr>
                          <m:t>𝜋</m:t>
                        </m:r>
                      </m:e>
                      <m:sup>
                        <m:r>
                          <a:rPr lang="en-US" sz="1600" b="0" i="1" dirty="0" smtClean="0">
                            <a:latin typeface="Cambria Math" panose="02040503050406030204" pitchFamily="18" charset="0"/>
                          </a:rPr>
                          <m:t>−</m:t>
                        </m:r>
                      </m:sup>
                    </m:sSup>
                  </m:oMath>
                </a14:m>
                <a:r>
                  <a:rPr lang="en-US" sz="1600" dirty="0"/>
                  <a:t>/</a:t>
                </a:r>
                <a14:m>
                  <m:oMath xmlns:m="http://schemas.openxmlformats.org/officeDocument/2006/math">
                    <m:r>
                      <a:rPr lang="en-US" sz="1600" b="0" i="1" dirty="0" smtClean="0">
                        <a:latin typeface="Cambria Math" panose="02040503050406030204" pitchFamily="18" charset="0"/>
                      </a:rPr>
                      <m:t>𝑝</m:t>
                    </m:r>
                  </m:oMath>
                </a14:m>
                <a:r>
                  <a:rPr lang="en-US" sz="1600" dirty="0"/>
                  <a:t>)</a:t>
                </a:r>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mc:Choice>
        <mc:Fallback>
          <p:sp>
            <p:nvSpPr>
              <p:cNvPr id="8" name="Content Placeholder 2">
                <a:extLst>
                  <a:ext uri="{FF2B5EF4-FFF2-40B4-BE49-F238E27FC236}">
                    <a16:creationId xmlns:a16="http://schemas.microsoft.com/office/drawing/2014/main" id="{D85D5388-2803-8378-535C-D7AB3E88499F}"/>
                  </a:ext>
                </a:extLst>
              </p:cNvPr>
              <p:cNvSpPr txBox="1">
                <a:spLocks noRot="1" noChangeAspect="1" noMove="1" noResize="1" noEditPoints="1" noAdjustHandles="1" noChangeArrowheads="1" noChangeShapeType="1" noTextEdit="1"/>
              </p:cNvSpPr>
              <p:nvPr/>
            </p:nvSpPr>
            <p:spPr bwMode="auto">
              <a:xfrm>
                <a:off x="533400" y="1147011"/>
                <a:ext cx="11430000" cy="5205020"/>
              </a:xfrm>
              <a:prstGeom prst="rect">
                <a:avLst/>
              </a:prstGeom>
              <a:blipFill>
                <a:blip r:embed="rId3"/>
                <a:stretch>
                  <a:fillRect l="-213" t="-351"/>
                </a:stretch>
              </a:blipFill>
              <a:ln w="9525">
                <a:noFill/>
                <a:miter lim="800000"/>
                <a:headEnd/>
                <a:tailEnd/>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98F9B9E-E518-856D-6843-CAC2694F576C}"/>
              </a:ext>
            </a:extLst>
          </p:cNvPr>
          <p:cNvPicPr>
            <a:picLocks noChangeAspect="1"/>
          </p:cNvPicPr>
          <p:nvPr/>
        </p:nvPicPr>
        <p:blipFill>
          <a:blip r:embed="rId4"/>
          <a:stretch>
            <a:fillRect/>
          </a:stretch>
        </p:blipFill>
        <p:spPr>
          <a:xfrm>
            <a:off x="7007087" y="994611"/>
            <a:ext cx="4460871" cy="4328743"/>
          </a:xfrm>
          <a:prstGeom prst="rect">
            <a:avLst/>
          </a:prstGeom>
        </p:spPr>
      </p:pic>
      <p:pic>
        <p:nvPicPr>
          <p:cNvPr id="13" name="Picture 12">
            <a:extLst>
              <a:ext uri="{FF2B5EF4-FFF2-40B4-BE49-F238E27FC236}">
                <a16:creationId xmlns:a16="http://schemas.microsoft.com/office/drawing/2014/main" id="{D809CFE8-A335-2619-2B62-6BCD371DBB4D}"/>
              </a:ext>
            </a:extLst>
          </p:cNvPr>
          <p:cNvPicPr>
            <a:picLocks noChangeAspect="1"/>
          </p:cNvPicPr>
          <p:nvPr/>
        </p:nvPicPr>
        <p:blipFill>
          <a:blip r:embed="rId5"/>
          <a:stretch>
            <a:fillRect/>
          </a:stretch>
        </p:blipFill>
        <p:spPr>
          <a:xfrm>
            <a:off x="934220" y="3039451"/>
            <a:ext cx="4671450" cy="3236380"/>
          </a:xfrm>
          <a:prstGeom prst="rect">
            <a:avLst/>
          </a:prstGeom>
        </p:spPr>
      </p:pic>
    </p:spTree>
    <p:extLst>
      <p:ext uri="{BB962C8B-B14F-4D97-AF65-F5344CB8AC3E}">
        <p14:creationId xmlns:p14="http://schemas.microsoft.com/office/powerpoint/2010/main" val="333222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8C02F-44D6-7573-4086-B76110E927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8E3B8-68C7-A6A8-4A7C-8483455760BD}"/>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p:sp>
        <p:nvSpPr>
          <p:cNvPr id="2" name="Title 1">
            <a:extLst>
              <a:ext uri="{FF2B5EF4-FFF2-40B4-BE49-F238E27FC236}">
                <a16:creationId xmlns:a16="http://schemas.microsoft.com/office/drawing/2014/main" id="{BE73E247-DE6B-1BF1-9FEF-FE9B1F253A41}"/>
              </a:ext>
            </a:extLst>
          </p:cNvPr>
          <p:cNvSpPr>
            <a:spLocks noGrp="1"/>
          </p:cNvSpPr>
          <p:nvPr>
            <p:ph type="title"/>
          </p:nvPr>
        </p:nvSpPr>
        <p:spPr>
          <a:xfrm>
            <a:off x="429767" y="274320"/>
            <a:ext cx="11430000" cy="535531"/>
          </a:xfrm>
        </p:spPr>
        <p:txBody>
          <a:bodyPr/>
          <a:lstStyle/>
          <a:p>
            <a:r>
              <a:rPr lang="en-US" dirty="0"/>
              <a:t>Pion Production in Thick Target</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D02F7708-3F4C-33A1-8BE7-AF29D8CA9CDD}"/>
                  </a:ext>
                </a:extLst>
              </p:cNvPr>
              <p:cNvSpPr txBox="1">
                <a:spLocks/>
              </p:cNvSpPr>
              <p:nvPr/>
            </p:nvSpPr>
            <p:spPr bwMode="auto">
              <a:xfrm>
                <a:off x="533400" y="9946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t>QGSP_BERT GEANT4 Physics list</a:t>
                </a:r>
              </a:p>
              <a:p>
                <a:pPr>
                  <a:lnSpc>
                    <a:spcPct val="100000"/>
                  </a:lnSpc>
                  <a:spcBef>
                    <a:spcPts val="300"/>
                  </a:spcBef>
                  <a:tabLst>
                    <a:tab pos="11090275" algn="r"/>
                  </a:tabLst>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8</m:t>
                        </m:r>
                      </m:sup>
                    </m:sSup>
                  </m:oMath>
                </a14:m>
                <a:r>
                  <a:rPr lang="en-US" sz="1600" dirty="0"/>
                  <a:t> incoming 1.3 GeV protons</a:t>
                </a:r>
              </a:p>
              <a:p>
                <a:pPr>
                  <a:lnSpc>
                    <a:spcPct val="100000"/>
                  </a:lnSpc>
                  <a:spcBef>
                    <a:spcPts val="300"/>
                  </a:spcBef>
                  <a:tabLst>
                    <a:tab pos="11090275" algn="r"/>
                  </a:tabLst>
                </a:pPr>
                <a:r>
                  <a:rPr lang="en-US" sz="1600" dirty="0"/>
                  <a:t>Cylindrical target of 1 cm radius and variable length</a:t>
                </a:r>
              </a:p>
              <a:p>
                <a:pPr>
                  <a:lnSpc>
                    <a:spcPct val="100000"/>
                  </a:lnSpc>
                  <a:spcBef>
                    <a:spcPts val="300"/>
                  </a:spcBef>
                  <a:tabLst>
                    <a:tab pos="11090275" algn="r"/>
                  </a:tabLst>
                </a:pPr>
                <a:r>
                  <a:rPr lang="en-US" sz="1600" dirty="0"/>
                  <a:t>Total number of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decays disabled, no capture efficiency factored in</a:t>
                </a:r>
              </a:p>
              <a:p>
                <a:pPr>
                  <a:lnSpc>
                    <a:spcPct val="100000"/>
                  </a:lnSpc>
                  <a:spcBef>
                    <a:spcPts val="300"/>
                  </a:spcBef>
                  <a:tabLst>
                    <a:tab pos="11090275" algn="r"/>
                  </a:tabLst>
                </a:pPr>
                <a:r>
                  <a:rPr lang="en-US" sz="1600" dirty="0"/>
                  <a:t>Carbon and tungsten are good prospective pion target materials from the point of view of target cooling</a:t>
                </a:r>
              </a:p>
              <a:p>
                <a:pPr>
                  <a:lnSpc>
                    <a:spcPct val="100000"/>
                  </a:lnSpc>
                  <a:spcBef>
                    <a:spcPts val="300"/>
                  </a:spcBef>
                  <a:tabLst>
                    <a:tab pos="11090275" algn="r"/>
                  </a:tabLst>
                </a:pPr>
                <a:r>
                  <a:rPr lang="en-US" sz="1600" dirty="0"/>
                  <a:t>Carbon has nominally higher production efficiency for thicker targets, but capture becomes harder</a:t>
                </a:r>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mc:Choice>
        <mc:Fallback>
          <p:sp>
            <p:nvSpPr>
              <p:cNvPr id="8" name="Content Placeholder 2">
                <a:extLst>
                  <a:ext uri="{FF2B5EF4-FFF2-40B4-BE49-F238E27FC236}">
                    <a16:creationId xmlns:a16="http://schemas.microsoft.com/office/drawing/2014/main" id="{D02F7708-3F4C-33A1-8BE7-AF29D8CA9CDD}"/>
                  </a:ext>
                </a:extLst>
              </p:cNvPr>
              <p:cNvSpPr txBox="1">
                <a:spLocks noRot="1" noChangeAspect="1" noMove="1" noResize="1" noEditPoints="1" noAdjustHandles="1" noChangeArrowheads="1" noChangeShapeType="1" noTextEdit="1"/>
              </p:cNvSpPr>
              <p:nvPr/>
            </p:nvSpPr>
            <p:spPr bwMode="auto">
              <a:xfrm>
                <a:off x="533400" y="994611"/>
                <a:ext cx="11430000" cy="5205020"/>
              </a:xfrm>
              <a:prstGeom prst="rect">
                <a:avLst/>
              </a:prstGeom>
              <a:blipFill>
                <a:blip r:embed="rId3"/>
                <a:stretch>
                  <a:fillRect l="-213" t="-351"/>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52EDE4D2-020C-A0D9-8B75-A87BA73060BF}"/>
                  </a:ext>
                </a:extLst>
              </p:cNvPr>
              <p:cNvGraphicFramePr>
                <a:graphicFrameLocks noGrp="1"/>
              </p:cNvGraphicFramePr>
              <p:nvPr>
                <p:extLst>
                  <p:ext uri="{D42A27DB-BD31-4B8C-83A1-F6EECF244321}">
                    <p14:modId xmlns:p14="http://schemas.microsoft.com/office/powerpoint/2010/main" val="1406568955"/>
                  </p:ext>
                </p:extLst>
              </p:nvPr>
            </p:nvGraphicFramePr>
            <p:xfrm>
              <a:off x="805070" y="3001617"/>
              <a:ext cx="10634865" cy="2595880"/>
            </p:xfrm>
            <a:graphic>
              <a:graphicData uri="http://schemas.openxmlformats.org/drawingml/2006/table">
                <a:tbl>
                  <a:tblPr firstRow="1" bandRow="1">
                    <a:tableStyleId>{2D5ABB26-0587-4C30-8999-92F81FD0307C}</a:tableStyleId>
                  </a:tblPr>
                  <a:tblGrid>
                    <a:gridCol w="2126973">
                      <a:extLst>
                        <a:ext uri="{9D8B030D-6E8A-4147-A177-3AD203B41FA5}">
                          <a16:colId xmlns:a16="http://schemas.microsoft.com/office/drawing/2014/main" val="3266233401"/>
                        </a:ext>
                      </a:extLst>
                    </a:gridCol>
                    <a:gridCol w="2126973">
                      <a:extLst>
                        <a:ext uri="{9D8B030D-6E8A-4147-A177-3AD203B41FA5}">
                          <a16:colId xmlns:a16="http://schemas.microsoft.com/office/drawing/2014/main" val="2584992610"/>
                        </a:ext>
                      </a:extLst>
                    </a:gridCol>
                    <a:gridCol w="2126973">
                      <a:extLst>
                        <a:ext uri="{9D8B030D-6E8A-4147-A177-3AD203B41FA5}">
                          <a16:colId xmlns:a16="http://schemas.microsoft.com/office/drawing/2014/main" val="3662600171"/>
                        </a:ext>
                      </a:extLst>
                    </a:gridCol>
                    <a:gridCol w="2126973">
                      <a:extLst>
                        <a:ext uri="{9D8B030D-6E8A-4147-A177-3AD203B41FA5}">
                          <a16:colId xmlns:a16="http://schemas.microsoft.com/office/drawing/2014/main" val="2532289796"/>
                        </a:ext>
                      </a:extLst>
                    </a:gridCol>
                    <a:gridCol w="2126973">
                      <a:extLst>
                        <a:ext uri="{9D8B030D-6E8A-4147-A177-3AD203B41FA5}">
                          <a16:colId xmlns:a16="http://schemas.microsoft.com/office/drawing/2014/main" val="442582865"/>
                        </a:ext>
                      </a:extLst>
                    </a:gridCol>
                  </a:tblGrid>
                  <a:tr h="370840">
                    <a:tc rowSpan="2">
                      <a:txBody>
                        <a:bodyPr/>
                        <a:lstStyle/>
                        <a:p>
                          <a:pPr algn="ctr"/>
                          <a14:m>
                            <m:oMath xmlns:m="http://schemas.openxmlformats.org/officeDocument/2006/math">
                              <m:r>
                                <a:rPr lang="en-US" b="0" i="1" smtClean="0">
                                  <a:latin typeface="Cambria Math" panose="02040503050406030204" pitchFamily="18" charset="0"/>
                                </a:rPr>
                                <m:t>𝐿</m:t>
                              </m:r>
                            </m:oMath>
                          </a14:m>
                          <a:r>
                            <a:rPr lang="en-US" dirty="0"/>
                            <a:t> (cm)</a:t>
                          </a: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gridSpan="2">
                      <a:txBody>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𝑝</m:t>
                                </m:r>
                              </m:oMath>
                            </m:oMathPara>
                          </a14:m>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gridSpan="2">
                      <a:txBody>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𝑎𝑏𝑠𝑜𝑟𝑏𝑒𝑑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𝑖𝑛𝑐𝑖𝑑𝑒𝑛𝑡</m:t>
                                    </m:r>
                                  </m:sub>
                                </m:sSub>
                              </m:oMath>
                            </m:oMathPara>
                          </a14:m>
                          <a:endParaRPr lang="en-US" dirty="0"/>
                        </a:p>
                      </a:txBody>
                      <a:tcPr>
                        <a:lnL w="1270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345208"/>
                      </a:ext>
                    </a:extLst>
                  </a:tr>
                  <a:tr h="370840">
                    <a:tc vMerge="1">
                      <a:txBody>
                        <a:bodyPr/>
                        <a:lstStyle/>
                        <a:p>
                          <a:endParaRPr lang="en-US" dirty="0"/>
                        </a:p>
                      </a:txBody>
                      <a:tcPr>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oMath>
                            </m:oMathPara>
                          </a14:m>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oMath>
                            </m:oMathPara>
                          </a14:m>
                          <a:endParaRPr lang="en-US" dirty="0"/>
                        </a:p>
                      </a:txBody>
                      <a:tcPr>
                        <a:lnL w="1270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821518"/>
                      </a:ext>
                    </a:extLst>
                  </a:tr>
                  <a:tr h="370840">
                    <a:tc>
                      <a:txBody>
                        <a:bodyPr/>
                        <a:lstStyle/>
                        <a:p>
                          <a:pPr algn="ctr"/>
                          <a:r>
                            <a:rPr lang="en-US" sz="1600" dirty="0"/>
                            <a:t>10</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0.020 (66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0.028 (46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0.215</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21736"/>
                      </a:ext>
                    </a:extLst>
                  </a:tr>
                  <a:tr h="370840">
                    <a:tc>
                      <a:txBody>
                        <a:bodyPr/>
                        <a:lstStyle/>
                        <a:p>
                          <a:pPr algn="ctr"/>
                          <a:r>
                            <a:rPr lang="en-US" sz="1600" dirty="0"/>
                            <a:t>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0.034 (38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0.034 (39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184893"/>
                      </a:ext>
                    </a:extLst>
                  </a:tr>
                  <a:tr h="370840">
                    <a:tc>
                      <a:txBody>
                        <a:bodyPr/>
                        <a:lstStyle/>
                        <a:p>
                          <a:pPr algn="ctr"/>
                          <a:r>
                            <a:rPr lang="en-US" sz="1600" dirty="0"/>
                            <a:t>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0.055 (24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0.034 (38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544356"/>
                      </a:ext>
                    </a:extLst>
                  </a:tr>
                  <a:tr h="370840">
                    <a:tc>
                      <a:txBody>
                        <a:bodyPr/>
                        <a:lstStyle/>
                        <a:p>
                          <a:pPr algn="ctr"/>
                          <a:r>
                            <a:rPr lang="en-US" sz="1600" dirty="0"/>
                            <a:t>100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0.061 (21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0.034 (38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330783"/>
                      </a:ext>
                    </a:extLst>
                  </a:tr>
                  <a:tr h="370840">
                    <a:tc>
                      <a:txBody>
                        <a:bodyPr/>
                        <a:lstStyle/>
                        <a:p>
                          <a:pPr algn="ctr"/>
                          <a:r>
                            <a:rPr lang="en-US" sz="1600" dirty="0"/>
                            <a:t>150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0.062 (21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0.034 (38 GeV/</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0.118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5825930"/>
                      </a:ext>
                    </a:extLst>
                  </a:tr>
                </a:tbl>
              </a:graphicData>
            </a:graphic>
          </p:graphicFrame>
        </mc:Choice>
        <mc:Fallback>
          <p:graphicFrame>
            <p:nvGraphicFramePr>
              <p:cNvPr id="4" name="Table 3">
                <a:extLst>
                  <a:ext uri="{FF2B5EF4-FFF2-40B4-BE49-F238E27FC236}">
                    <a16:creationId xmlns:a16="http://schemas.microsoft.com/office/drawing/2014/main" id="{52EDE4D2-020C-A0D9-8B75-A87BA73060BF}"/>
                  </a:ext>
                </a:extLst>
              </p:cNvPr>
              <p:cNvGraphicFramePr>
                <a:graphicFrameLocks noGrp="1"/>
              </p:cNvGraphicFramePr>
              <p:nvPr>
                <p:extLst>
                  <p:ext uri="{D42A27DB-BD31-4B8C-83A1-F6EECF244321}">
                    <p14:modId xmlns:p14="http://schemas.microsoft.com/office/powerpoint/2010/main" val="1406568955"/>
                  </p:ext>
                </p:extLst>
              </p:nvPr>
            </p:nvGraphicFramePr>
            <p:xfrm>
              <a:off x="805070" y="3001617"/>
              <a:ext cx="10634865" cy="2595880"/>
            </p:xfrm>
            <a:graphic>
              <a:graphicData uri="http://schemas.openxmlformats.org/drawingml/2006/table">
                <a:tbl>
                  <a:tblPr firstRow="1" bandRow="1">
                    <a:tableStyleId>{2D5ABB26-0587-4C30-8999-92F81FD0307C}</a:tableStyleId>
                  </a:tblPr>
                  <a:tblGrid>
                    <a:gridCol w="2126973">
                      <a:extLst>
                        <a:ext uri="{9D8B030D-6E8A-4147-A177-3AD203B41FA5}">
                          <a16:colId xmlns:a16="http://schemas.microsoft.com/office/drawing/2014/main" val="3266233401"/>
                        </a:ext>
                      </a:extLst>
                    </a:gridCol>
                    <a:gridCol w="2126973">
                      <a:extLst>
                        <a:ext uri="{9D8B030D-6E8A-4147-A177-3AD203B41FA5}">
                          <a16:colId xmlns:a16="http://schemas.microsoft.com/office/drawing/2014/main" val="2584992610"/>
                        </a:ext>
                      </a:extLst>
                    </a:gridCol>
                    <a:gridCol w="2126973">
                      <a:extLst>
                        <a:ext uri="{9D8B030D-6E8A-4147-A177-3AD203B41FA5}">
                          <a16:colId xmlns:a16="http://schemas.microsoft.com/office/drawing/2014/main" val="3662600171"/>
                        </a:ext>
                      </a:extLst>
                    </a:gridCol>
                    <a:gridCol w="2126973">
                      <a:extLst>
                        <a:ext uri="{9D8B030D-6E8A-4147-A177-3AD203B41FA5}">
                          <a16:colId xmlns:a16="http://schemas.microsoft.com/office/drawing/2014/main" val="2532289796"/>
                        </a:ext>
                      </a:extLst>
                    </a:gridCol>
                    <a:gridCol w="2126973">
                      <a:extLst>
                        <a:ext uri="{9D8B030D-6E8A-4147-A177-3AD203B41FA5}">
                          <a16:colId xmlns:a16="http://schemas.microsoft.com/office/drawing/2014/main" val="442582865"/>
                        </a:ext>
                      </a:extLst>
                    </a:gridCol>
                  </a:tblGrid>
                  <a:tr h="370840">
                    <a:tc rowSpan="2">
                      <a:txBody>
                        <a:bodyPr/>
                        <a:lstStyle/>
                        <a:p>
                          <a:endParaRPr lang="en-US"/>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blipFill>
                          <a:blip r:embed="rId4"/>
                          <a:stretch>
                            <a:fillRect r="-400573" b="-257377"/>
                          </a:stretch>
                        </a:blip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blipFill>
                          <a:blip r:embed="rId4"/>
                          <a:stretch>
                            <a:fillRect l="-50000" r="-100287" b="-614754"/>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blipFill>
                          <a:blip r:embed="rId4"/>
                          <a:stretch>
                            <a:fillRect l="-150000" r="-287" b="-614754"/>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0345208"/>
                      </a:ext>
                    </a:extLst>
                  </a:tr>
                  <a:tr h="370840">
                    <a:tc vMerge="1">
                      <a:txBody>
                        <a:bodyPr/>
                        <a:lstStyle/>
                        <a:p>
                          <a:endParaRPr lang="en-US" dirty="0"/>
                        </a:p>
                      </a:txBody>
                      <a:tcPr>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100000" t="-100000" r="-300573" b="-51475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200000" t="-100000" r="-200573" b="-51475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300000" t="-100000" r="-100573" b="-514754"/>
                          </a:stretch>
                        </a:blipFill>
                      </a:tcPr>
                    </a:tc>
                    <a:tc>
                      <a:txBody>
                        <a:bodyPr/>
                        <a:lstStyle/>
                        <a:p>
                          <a:endParaRPr lang="en-US"/>
                        </a:p>
                      </a:txBody>
                      <a:tcPr>
                        <a:lnL w="1270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400000" t="-100000" r="-573" b="-514754"/>
                          </a:stretch>
                        </a:blipFill>
                      </a:tcPr>
                    </a:tc>
                    <a:extLst>
                      <a:ext uri="{0D108BD9-81ED-4DB2-BD59-A6C34878D82A}">
                        <a16:rowId xmlns:a16="http://schemas.microsoft.com/office/drawing/2014/main" val="2735821518"/>
                      </a:ext>
                    </a:extLst>
                  </a:tr>
                  <a:tr h="370840">
                    <a:tc>
                      <a:txBody>
                        <a:bodyPr/>
                        <a:lstStyle/>
                        <a:p>
                          <a:pPr algn="ctr"/>
                          <a:r>
                            <a:rPr lang="en-US" sz="1600" dirty="0"/>
                            <a:t>10</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200000" r="-300573" b="-41475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t="-200000" r="-200573" b="-414754"/>
                          </a:stretch>
                        </a:blipFill>
                      </a:tcPr>
                    </a:tc>
                    <a:tc>
                      <a:txBody>
                        <a:bodyPr/>
                        <a:lstStyle/>
                        <a:p>
                          <a:pPr algn="ctr"/>
                          <a:r>
                            <a:rPr lang="en-US" sz="1600" dirty="0"/>
                            <a:t>0.033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0.215</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21736"/>
                      </a:ext>
                    </a:extLst>
                  </a:tr>
                  <a:tr h="370840">
                    <a:tc>
                      <a:txBody>
                        <a:bodyPr/>
                        <a:lstStyle/>
                        <a:p>
                          <a:pPr algn="ctr"/>
                          <a:r>
                            <a:rPr lang="en-US" sz="1600" dirty="0"/>
                            <a:t>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300000" r="-300573" b="-31475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t="-300000" r="-200573" b="-314754"/>
                          </a:stretch>
                        </a:blipFill>
                      </a:tcPr>
                    </a:tc>
                    <a:tc>
                      <a:txBody>
                        <a:bodyPr/>
                        <a:lstStyle/>
                        <a:p>
                          <a:pPr algn="ctr"/>
                          <a:r>
                            <a:rPr lang="en-US" sz="1600" dirty="0"/>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184893"/>
                      </a:ext>
                    </a:extLst>
                  </a:tr>
                  <a:tr h="370840">
                    <a:tc>
                      <a:txBody>
                        <a:bodyPr/>
                        <a:lstStyle/>
                        <a:p>
                          <a:pPr algn="ctr"/>
                          <a:r>
                            <a:rPr lang="en-US" sz="1600" dirty="0"/>
                            <a:t>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400000" r="-300573" b="-21475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t="-400000" r="-200573" b="-214754"/>
                          </a:stretch>
                        </a:blipFill>
                      </a:tcPr>
                    </a:tc>
                    <a:tc>
                      <a:txBody>
                        <a:bodyPr/>
                        <a:lstStyle/>
                        <a:p>
                          <a:pPr algn="ctr"/>
                          <a:r>
                            <a:rPr lang="en-US" sz="1600" dirty="0"/>
                            <a:t>0.101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544356"/>
                      </a:ext>
                    </a:extLst>
                  </a:tr>
                  <a:tr h="370840">
                    <a:tc>
                      <a:txBody>
                        <a:bodyPr/>
                        <a:lstStyle/>
                        <a:p>
                          <a:pPr algn="ctr"/>
                          <a:r>
                            <a:rPr lang="en-US" sz="1600" dirty="0"/>
                            <a:t>100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00000" t="-500000" r="-300573" b="-11475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0000" t="-500000" r="-200573" b="-114754"/>
                          </a:stretch>
                        </a:blipFill>
                      </a:tcPr>
                    </a:tc>
                    <a:tc>
                      <a:txBody>
                        <a:bodyPr/>
                        <a:lstStyle/>
                        <a:p>
                          <a:pPr algn="ctr"/>
                          <a:r>
                            <a:rPr lang="en-US" sz="1600" dirty="0"/>
                            <a:t>0.117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330783"/>
                      </a:ext>
                    </a:extLst>
                  </a:tr>
                  <a:tr h="370840">
                    <a:tc>
                      <a:txBody>
                        <a:bodyPr/>
                        <a:lstStyle/>
                        <a:p>
                          <a:pPr algn="ctr"/>
                          <a:r>
                            <a:rPr lang="en-US" sz="1600" dirty="0"/>
                            <a:t>150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100000" t="-600000" r="-300573" b="-1475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200000" t="-600000" r="-200573" b="-14754"/>
                          </a:stretch>
                        </a:blipFill>
                      </a:tcPr>
                    </a:tc>
                    <a:tc>
                      <a:txBody>
                        <a:bodyPr/>
                        <a:lstStyle/>
                        <a:p>
                          <a:pPr algn="ctr"/>
                          <a:r>
                            <a:rPr lang="en-US" sz="1600" dirty="0"/>
                            <a:t>0.118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0.288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5825930"/>
                      </a:ext>
                    </a:extLst>
                  </a:tr>
                </a:tbl>
              </a:graphicData>
            </a:graphic>
          </p:graphicFrame>
        </mc:Fallback>
      </mc:AlternateContent>
    </p:spTree>
    <p:extLst>
      <p:ext uri="{BB962C8B-B14F-4D97-AF65-F5344CB8AC3E}">
        <p14:creationId xmlns:p14="http://schemas.microsoft.com/office/powerpoint/2010/main" val="1396639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6DCD-69F3-7E40-5578-07E65BDF4D5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670839-8534-8111-CDAA-606F7646382A}"/>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p:sp>
        <p:nvSpPr>
          <p:cNvPr id="2" name="Title 1">
            <a:extLst>
              <a:ext uri="{FF2B5EF4-FFF2-40B4-BE49-F238E27FC236}">
                <a16:creationId xmlns:a16="http://schemas.microsoft.com/office/drawing/2014/main" id="{18FBBEA4-F1EF-183A-E1BF-D217D2A2FE9B}"/>
              </a:ext>
            </a:extLst>
          </p:cNvPr>
          <p:cNvSpPr>
            <a:spLocks noGrp="1"/>
          </p:cNvSpPr>
          <p:nvPr>
            <p:ph type="title"/>
          </p:nvPr>
        </p:nvSpPr>
        <p:spPr>
          <a:xfrm>
            <a:off x="429767" y="274320"/>
            <a:ext cx="11430000" cy="535531"/>
          </a:xfrm>
        </p:spPr>
        <p:txBody>
          <a:bodyPr/>
          <a:lstStyle/>
          <a:p>
            <a:r>
              <a:rPr lang="en-US" dirty="0"/>
              <a:t>Pion Capture</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D5B0342A-CCB6-403B-541F-E03F52FA6F5A}"/>
                  </a:ext>
                </a:extLst>
              </p:cNvPr>
              <p:cNvSpPr txBox="1">
                <a:spLocks/>
              </p:cNvSpPr>
              <p:nvPr/>
            </p:nvSpPr>
            <p:spPr bwMode="auto">
              <a:xfrm>
                <a:off x="533400" y="1018754"/>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t>Target outside of 0.5 m solenoid</a:t>
                </a:r>
              </a:p>
              <a:p>
                <a:pPr>
                  <a:lnSpc>
                    <a:spcPct val="100000"/>
                  </a:lnSpc>
                  <a:spcBef>
                    <a:spcPts val="300"/>
                  </a:spcBef>
                  <a:tabLst>
                    <a:tab pos="11090275" algn="r"/>
                  </a:tabLst>
                </a:pPr>
                <a:r>
                  <a:rPr lang="en-US" sz="1600" dirty="0"/>
                  <a:t>Target at the focal point of the solenoid for 150 MeV/c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𝐵</m:t>
                        </m:r>
                      </m:e>
                      <m:sub>
                        <m:r>
                          <a:rPr lang="en-US" sz="1600" b="0" i="1" smtClean="0">
                            <a:latin typeface="Cambria Math" panose="02040503050406030204" pitchFamily="18" charset="0"/>
                          </a:rPr>
                          <m:t>𝑠𝑜𝑙</m:t>
                        </m:r>
                      </m:sub>
                    </m:sSub>
                    <m:r>
                      <a:rPr lang="en-US" sz="1600" b="0" i="1" smtClean="0">
                        <a:latin typeface="Cambria Math" panose="02040503050406030204" pitchFamily="18" charset="0"/>
                      </a:rPr>
                      <m:t>~2.5</m:t>
                    </m:r>
                  </m:oMath>
                </a14:m>
                <a:r>
                  <a:rPr lang="en-US" sz="1600" dirty="0"/>
                  <a:t> T)</a:t>
                </a:r>
              </a:p>
              <a:p>
                <a:pPr>
                  <a:lnSpc>
                    <a:spcPct val="100000"/>
                  </a:lnSpc>
                  <a:spcBef>
                    <a:spcPts val="300"/>
                  </a:spcBef>
                  <a:tabLst>
                    <a:tab pos="11090275" algn="r"/>
                  </a:tabLst>
                </a:pPr>
                <a:r>
                  <a:rPr lang="en-US" sz="1600" dirty="0"/>
                  <a:t>Cylindrical target of 1 cm radius</a:t>
                </a:r>
              </a:p>
              <a:p>
                <a:pPr>
                  <a:lnSpc>
                    <a:spcPct val="100000"/>
                  </a:lnSpc>
                  <a:spcBef>
                    <a:spcPts val="300"/>
                  </a:spcBef>
                  <a:tabLst>
                    <a:tab pos="11090275" algn="r"/>
                  </a:tabLst>
                </a:pPr>
                <a:r>
                  <a:rPr lang="en-US" sz="1600" dirty="0"/>
                  <a:t>Total number of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after the solenoid, decays disabled</a:t>
                </a:r>
              </a:p>
              <a:p>
                <a:pPr marL="0" indent="0">
                  <a:lnSpc>
                    <a:spcPct val="100000"/>
                  </a:lnSpc>
                  <a:spcBef>
                    <a:spcPts val="300"/>
                  </a:spcBef>
                  <a:buNone/>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mc:Choice>
        <mc:Fallback>
          <p:sp>
            <p:nvSpPr>
              <p:cNvPr id="8" name="Content Placeholder 2">
                <a:extLst>
                  <a:ext uri="{FF2B5EF4-FFF2-40B4-BE49-F238E27FC236}">
                    <a16:creationId xmlns:a16="http://schemas.microsoft.com/office/drawing/2014/main" id="{D5B0342A-CCB6-403B-541F-E03F52FA6F5A}"/>
                  </a:ext>
                </a:extLst>
              </p:cNvPr>
              <p:cNvSpPr txBox="1">
                <a:spLocks noRot="1" noChangeAspect="1" noMove="1" noResize="1" noEditPoints="1" noAdjustHandles="1" noChangeArrowheads="1" noChangeShapeType="1" noTextEdit="1"/>
              </p:cNvSpPr>
              <p:nvPr/>
            </p:nvSpPr>
            <p:spPr bwMode="auto">
              <a:xfrm>
                <a:off x="533400" y="1018754"/>
                <a:ext cx="11430000" cy="5205020"/>
              </a:xfrm>
              <a:prstGeom prst="rect">
                <a:avLst/>
              </a:prstGeom>
              <a:blipFill>
                <a:blip r:embed="rId3"/>
                <a:stretch>
                  <a:fillRect l="-213" t="-351"/>
                </a:stretch>
              </a:blipFill>
              <a:ln w="9525">
                <a:noFill/>
                <a:miter lim="800000"/>
                <a:headEnd/>
                <a:tailEnd/>
              </a:ln>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38449481-1867-B9F2-8A86-46F72D16A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33" t="2472" r="12003" b="6560"/>
          <a:stretch>
            <a:fillRect/>
          </a:stretch>
        </p:blipFill>
        <p:spPr bwMode="auto">
          <a:xfrm>
            <a:off x="6792668" y="2628932"/>
            <a:ext cx="4838028" cy="2956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4FBA7B-C1E4-4C5E-0B3B-61240F2C0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953" y="2790320"/>
            <a:ext cx="4940011" cy="263338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06A4BB69-E38D-1CDA-3B60-4F50D4E0E186}"/>
              </a:ext>
            </a:extLst>
          </p:cNvPr>
          <p:cNvCxnSpPr/>
          <p:nvPr/>
        </p:nvCxnSpPr>
        <p:spPr>
          <a:xfrm>
            <a:off x="1649896" y="4590230"/>
            <a:ext cx="526774" cy="357809"/>
          </a:xfrm>
          <a:prstGeom prst="straightConnector1">
            <a:avLst/>
          </a:prstGeom>
          <a:ln w="22225">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CBF902E-C26A-9B72-18AB-81EE1A28799C}"/>
              </a:ext>
            </a:extLst>
          </p:cNvPr>
          <p:cNvCxnSpPr>
            <a:cxnSpLocks/>
          </p:cNvCxnSpPr>
          <p:nvPr/>
        </p:nvCxnSpPr>
        <p:spPr>
          <a:xfrm flipV="1">
            <a:off x="2176670" y="4380344"/>
            <a:ext cx="864704" cy="142215"/>
          </a:xfrm>
          <a:prstGeom prst="straightConnector1">
            <a:avLst/>
          </a:prstGeom>
          <a:ln w="22225">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CE0DD1E-0091-B395-D442-1433FAA942EA}"/>
              </a:ext>
            </a:extLst>
          </p:cNvPr>
          <p:cNvCxnSpPr>
            <a:cxnSpLocks/>
          </p:cNvCxnSpPr>
          <p:nvPr/>
        </p:nvCxnSpPr>
        <p:spPr>
          <a:xfrm>
            <a:off x="3041374" y="4380344"/>
            <a:ext cx="238540" cy="368911"/>
          </a:xfrm>
          <a:prstGeom prst="straightConnector1">
            <a:avLst/>
          </a:prstGeom>
          <a:ln w="22225">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F62EF53-D566-B451-8239-1B5588050595}"/>
                  </a:ext>
                </a:extLst>
              </p:cNvPr>
              <p:cNvSpPr txBox="1"/>
              <p:nvPr/>
            </p:nvSpPr>
            <p:spPr>
              <a:xfrm>
                <a:off x="1452195" y="4777223"/>
                <a:ext cx="499239"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𝑇</m:t>
                          </m:r>
                        </m:sub>
                      </m:sSub>
                    </m:oMath>
                  </m:oMathPara>
                </a14:m>
                <a:endParaRPr lang="en-US" dirty="0">
                  <a:latin typeface="+mn-lt"/>
                </a:endParaRPr>
              </a:p>
            </p:txBody>
          </p:sp>
        </mc:Choice>
        <mc:Fallback>
          <p:sp>
            <p:nvSpPr>
              <p:cNvPr id="16" name="TextBox 15">
                <a:extLst>
                  <a:ext uri="{FF2B5EF4-FFF2-40B4-BE49-F238E27FC236}">
                    <a16:creationId xmlns:a16="http://schemas.microsoft.com/office/drawing/2014/main" id="{7F62EF53-D566-B451-8239-1B5588050595}"/>
                  </a:ext>
                </a:extLst>
              </p:cNvPr>
              <p:cNvSpPr txBox="1">
                <a:spLocks noRot="1" noChangeAspect="1" noMove="1" noResize="1" noEditPoints="1" noAdjustHandles="1" noChangeArrowheads="1" noChangeShapeType="1" noTextEdit="1"/>
              </p:cNvSpPr>
              <p:nvPr/>
            </p:nvSpPr>
            <p:spPr>
              <a:xfrm>
                <a:off x="1452195" y="4777223"/>
                <a:ext cx="499239" cy="3416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2761C2C-BA02-99C7-DEB9-F933BAE84CB7}"/>
                  </a:ext>
                </a:extLst>
              </p:cNvPr>
              <p:cNvSpPr txBox="1"/>
              <p:nvPr/>
            </p:nvSpPr>
            <p:spPr>
              <a:xfrm>
                <a:off x="2341447" y="4107013"/>
                <a:ext cx="415818"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oMath>
                  </m:oMathPara>
                </a14:m>
                <a:endParaRPr lang="en-US" dirty="0">
                  <a:latin typeface="+mn-lt"/>
                </a:endParaRPr>
              </a:p>
            </p:txBody>
          </p:sp>
        </mc:Choice>
        <mc:Fallback>
          <p:sp>
            <p:nvSpPr>
              <p:cNvPr id="17" name="TextBox 16">
                <a:extLst>
                  <a:ext uri="{FF2B5EF4-FFF2-40B4-BE49-F238E27FC236}">
                    <a16:creationId xmlns:a16="http://schemas.microsoft.com/office/drawing/2014/main" id="{12761C2C-BA02-99C7-DEB9-F933BAE84CB7}"/>
                  </a:ext>
                </a:extLst>
              </p:cNvPr>
              <p:cNvSpPr txBox="1">
                <a:spLocks noRot="1" noChangeAspect="1" noMove="1" noResize="1" noEditPoints="1" noAdjustHandles="1" noChangeArrowheads="1" noChangeShapeType="1" noTextEdit="1"/>
              </p:cNvSpPr>
              <p:nvPr/>
            </p:nvSpPr>
            <p:spPr>
              <a:xfrm>
                <a:off x="2341447" y="4107013"/>
                <a:ext cx="415818" cy="3416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0DE3F01E-0471-1879-630E-2EA728031EA1}"/>
                  </a:ext>
                </a:extLst>
              </p:cNvPr>
              <p:cNvSpPr txBox="1"/>
              <p:nvPr/>
            </p:nvSpPr>
            <p:spPr>
              <a:xfrm>
                <a:off x="3119614" y="4277829"/>
                <a:ext cx="491545"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𝑆</m:t>
                          </m:r>
                        </m:sub>
                      </m:sSub>
                    </m:oMath>
                  </m:oMathPara>
                </a14:m>
                <a:endParaRPr lang="en-US" dirty="0">
                  <a:latin typeface="+mn-lt"/>
                </a:endParaRPr>
              </a:p>
            </p:txBody>
          </p:sp>
        </mc:Choice>
        <mc:Fallback>
          <p:sp>
            <p:nvSpPr>
              <p:cNvPr id="18" name="TextBox 17">
                <a:extLst>
                  <a:ext uri="{FF2B5EF4-FFF2-40B4-BE49-F238E27FC236}">
                    <a16:creationId xmlns:a16="http://schemas.microsoft.com/office/drawing/2014/main" id="{0DE3F01E-0471-1879-630E-2EA728031EA1}"/>
                  </a:ext>
                </a:extLst>
              </p:cNvPr>
              <p:cNvSpPr txBox="1">
                <a:spLocks noRot="1" noChangeAspect="1" noMove="1" noResize="1" noEditPoints="1" noAdjustHandles="1" noChangeArrowheads="1" noChangeShapeType="1" noTextEdit="1"/>
              </p:cNvSpPr>
              <p:nvPr/>
            </p:nvSpPr>
            <p:spPr>
              <a:xfrm>
                <a:off x="3119614" y="4277829"/>
                <a:ext cx="491545" cy="3416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4799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4ED12-620B-E2EF-C753-99B6443E1E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FA7EBF-5FEF-88EA-8F8F-749F23CB3FC9}"/>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p:sp>
        <p:nvSpPr>
          <p:cNvPr id="2" name="Title 1">
            <a:extLst>
              <a:ext uri="{FF2B5EF4-FFF2-40B4-BE49-F238E27FC236}">
                <a16:creationId xmlns:a16="http://schemas.microsoft.com/office/drawing/2014/main" id="{AFBEB735-D4B1-A28A-0828-62D067E4B89E}"/>
              </a:ext>
            </a:extLst>
          </p:cNvPr>
          <p:cNvSpPr>
            <a:spLocks noGrp="1"/>
          </p:cNvSpPr>
          <p:nvPr>
            <p:ph type="title"/>
          </p:nvPr>
        </p:nvSpPr>
        <p:spPr>
          <a:xfrm>
            <a:off x="429767" y="274320"/>
            <a:ext cx="11430000" cy="535531"/>
          </a:xfrm>
        </p:spPr>
        <p:txBody>
          <a:bodyPr/>
          <a:lstStyle/>
          <a:p>
            <a:r>
              <a:rPr lang="en-US" dirty="0"/>
              <a:t>Captured Pion Distribution</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614C6970-03AF-237C-9D2C-DED645BA5F45}"/>
                  </a:ext>
                </a:extLst>
              </p:cNvPr>
              <p:cNvSpPr txBox="1">
                <a:spLocks/>
              </p:cNvSpPr>
              <p:nvPr/>
            </p:nvSpPr>
            <p:spPr bwMode="auto">
              <a:xfrm>
                <a:off x="533400" y="11470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latin typeface="+mn-lt"/>
                  </a:rPr>
                  <a:t>10 cm long cylindrical W target</a:t>
                </a:r>
              </a:p>
              <a:p>
                <a:pPr>
                  <a:lnSpc>
                    <a:spcPct val="100000"/>
                  </a:lnSpc>
                  <a:spcBef>
                    <a:spcPts val="300"/>
                  </a:spcBef>
                  <a:tabLst>
                    <a:tab pos="11090275" algn="r"/>
                  </a:tabLst>
                </a:pPr>
                <a:r>
                  <a:rPr lang="en-US" sz="1600" dirty="0"/>
                  <a:t>Assuming 7 kW on the </a:t>
                </a:r>
                <a:r>
                  <a:rPr lang="en-US" sz="1600" dirty="0" err="1"/>
                  <a:t>LDmp</a:t>
                </a:r>
                <a:r>
                  <a:rPr lang="en-US" sz="1600" dirty="0"/>
                  <a:t> target:</a:t>
                </a:r>
                <a:br>
                  <a:rPr lang="en-US" sz="1600" dirty="0"/>
                </a:b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=3.4⋅</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13</m:t>
                        </m:r>
                      </m:sup>
                    </m:sSup>
                  </m:oMath>
                </a14:m>
                <a:r>
                  <a:rPr lang="en-US" sz="1600" dirty="0"/>
                  <a:t> s</a:t>
                </a:r>
                <a:r>
                  <a:rPr lang="en-US" sz="1600" baseline="30000" dirty="0"/>
                  <a:t>-1</a:t>
                </a:r>
                <a:r>
                  <a:rPr lang="en-US" sz="1600" dirty="0"/>
                  <a:t>, </a:t>
                </a:r>
                <a14:m>
                  <m:oMath xmlns:m="http://schemas.openxmlformats.org/officeDocument/2006/math">
                    <m:f>
                      <m:fPr>
                        <m:type m:val="lin"/>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𝜋</m:t>
                            </m:r>
                          </m:e>
                          <m:sup>
                            <m:r>
                              <a:rPr lang="en-US" sz="1600" i="1">
                                <a:latin typeface="Cambria Math" panose="02040503050406030204" pitchFamily="18" charset="0"/>
                              </a:rPr>
                              <m:t>−</m:t>
                            </m:r>
                          </m:sup>
                        </m:sSup>
                      </m:num>
                      <m:den>
                        <m:r>
                          <a:rPr lang="en-US" sz="1600" i="1">
                            <a:latin typeface="Cambria Math" panose="02040503050406030204" pitchFamily="18" charset="0"/>
                          </a:rPr>
                          <m:t>𝑝</m:t>
                        </m:r>
                      </m:den>
                    </m:f>
                    <m:r>
                      <a:rPr lang="en-US" sz="1600" i="1">
                        <a:latin typeface="Cambria Math" panose="02040503050406030204" pitchFamily="18" charset="0"/>
                      </a:rPr>
                      <m:t>=1⋅</m:t>
                    </m:r>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−4</m:t>
                        </m:r>
                      </m:sup>
                    </m:sSup>
                  </m:oMath>
                </a14:m>
                <a:r>
                  <a:rPr lang="en-US" sz="1600" dirty="0"/>
                  <a:t> </a:t>
                </a:r>
                <a:r>
                  <a:rPr lang="en-US" sz="1600" dirty="0">
                    <a:sym typeface="Symbol" panose="05050102010706020507" pitchFamily="18" charset="2"/>
                  </a:rPr>
                  <a:t> </a:t>
                </a:r>
                <a14:m>
                  <m:oMath xmlns:m="http://schemas.openxmlformats.org/officeDocument/2006/math">
                    <m:sSub>
                      <m:sSubPr>
                        <m:ctrlPr>
                          <a:rPr lang="en-US" sz="1600" b="0" i="1" smtClean="0">
                            <a:latin typeface="Cambria Math" panose="02040503050406030204" pitchFamily="18" charset="0"/>
                            <a:sym typeface="Symbol" panose="05050102010706020507" pitchFamily="18" charset="2"/>
                          </a:rPr>
                        </m:ctrlPr>
                      </m:sSubPr>
                      <m:e>
                        <m:r>
                          <a:rPr lang="en-US" sz="1600" b="0" i="1" smtClean="0">
                            <a:latin typeface="Cambria Math" panose="02040503050406030204" pitchFamily="18" charset="0"/>
                            <a:sym typeface="Symbol" panose="05050102010706020507" pitchFamily="18" charset="2"/>
                          </a:rPr>
                          <m:t>𝑁</m:t>
                        </m:r>
                      </m:e>
                      <m:sub>
                        <m:sSup>
                          <m:sSupPr>
                            <m:ctrlPr>
                              <a:rPr lang="en-US" sz="1600" b="0" i="1" smtClean="0">
                                <a:latin typeface="Cambria Math" panose="02040503050406030204" pitchFamily="18" charset="0"/>
                                <a:sym typeface="Symbol" panose="05050102010706020507" pitchFamily="18" charset="2"/>
                              </a:rPr>
                            </m:ctrlPr>
                          </m:sSupPr>
                          <m:e>
                            <m:r>
                              <a:rPr lang="en-US" sz="1600" b="0" i="1" smtClean="0">
                                <a:latin typeface="Cambria Math" panose="02040503050406030204" pitchFamily="18" charset="0"/>
                                <a:sym typeface="Symbol" panose="05050102010706020507" pitchFamily="18" charset="2"/>
                              </a:rPr>
                              <m:t>𝜋</m:t>
                            </m:r>
                          </m:e>
                          <m:sup>
                            <m:r>
                              <a:rPr lang="en-US" sz="1600" b="0" i="1" smtClean="0">
                                <a:latin typeface="Cambria Math" panose="02040503050406030204" pitchFamily="18" charset="0"/>
                                <a:sym typeface="Symbol" panose="05050102010706020507" pitchFamily="18" charset="2"/>
                              </a:rPr>
                              <m:t>−</m:t>
                            </m:r>
                          </m:sup>
                        </m:sSup>
                      </m:sub>
                    </m:sSub>
                    <m:r>
                      <a:rPr lang="en-US" sz="1600" b="0" i="1" smtClean="0">
                        <a:latin typeface="Cambria Math" panose="02040503050406030204" pitchFamily="18" charset="0"/>
                        <a:sym typeface="Symbol" panose="05050102010706020507" pitchFamily="18" charset="2"/>
                      </a:rPr>
                      <m:t>=3⋅</m:t>
                    </m:r>
                    <m:sSup>
                      <m:sSupPr>
                        <m:ctrlPr>
                          <a:rPr lang="en-US" sz="1600" b="0" i="1" smtClean="0">
                            <a:latin typeface="Cambria Math" panose="02040503050406030204" pitchFamily="18" charset="0"/>
                            <a:sym typeface="Symbol" panose="05050102010706020507" pitchFamily="18" charset="2"/>
                          </a:rPr>
                        </m:ctrlPr>
                      </m:sSupPr>
                      <m:e>
                        <m:r>
                          <a:rPr lang="en-US" sz="1600" b="0" i="1" smtClean="0">
                            <a:latin typeface="Cambria Math" panose="02040503050406030204" pitchFamily="18" charset="0"/>
                            <a:sym typeface="Symbol" panose="05050102010706020507" pitchFamily="18" charset="2"/>
                          </a:rPr>
                          <m:t>10</m:t>
                        </m:r>
                      </m:e>
                      <m:sup>
                        <m:r>
                          <a:rPr lang="en-US" sz="1600" b="0" i="1" smtClean="0">
                            <a:latin typeface="Cambria Math" panose="02040503050406030204" pitchFamily="18" charset="0"/>
                            <a:sym typeface="Symbol" panose="05050102010706020507" pitchFamily="18" charset="2"/>
                          </a:rPr>
                          <m:t>9</m:t>
                        </m:r>
                      </m:sup>
                    </m:sSup>
                  </m:oMath>
                </a14:m>
                <a:r>
                  <a:rPr lang="en-US" sz="1600" dirty="0"/>
                  <a:t> s</a:t>
                </a:r>
                <a:r>
                  <a:rPr lang="en-US" sz="1600" baseline="30000" dirty="0"/>
                  <a:t>-1</a:t>
                </a:r>
                <a:endParaRPr lang="en-US" sz="1600" dirty="0"/>
              </a:p>
              <a:p>
                <a:pPr>
                  <a:lnSpc>
                    <a:spcPct val="100000"/>
                  </a:lnSpc>
                  <a:spcBef>
                    <a:spcPts val="300"/>
                  </a:spcBef>
                  <a:tabLst>
                    <a:tab pos="11090275" algn="r"/>
                  </a:tabLst>
                </a:pPr>
                <a:endParaRPr lang="en-US" sz="1600" dirty="0"/>
              </a:p>
            </p:txBody>
          </p:sp>
        </mc:Choice>
        <mc:Fallback>
          <p:sp>
            <p:nvSpPr>
              <p:cNvPr id="8" name="Content Placeholder 2">
                <a:extLst>
                  <a:ext uri="{FF2B5EF4-FFF2-40B4-BE49-F238E27FC236}">
                    <a16:creationId xmlns:a16="http://schemas.microsoft.com/office/drawing/2014/main" id="{614C6970-03AF-237C-9D2C-DED645BA5F45}"/>
                  </a:ext>
                </a:extLst>
              </p:cNvPr>
              <p:cNvSpPr txBox="1">
                <a:spLocks noRot="1" noChangeAspect="1" noMove="1" noResize="1" noEditPoints="1" noAdjustHandles="1" noChangeArrowheads="1" noChangeShapeType="1" noTextEdit="1"/>
              </p:cNvSpPr>
              <p:nvPr/>
            </p:nvSpPr>
            <p:spPr bwMode="auto">
              <a:xfrm>
                <a:off x="533400" y="1147011"/>
                <a:ext cx="11430000" cy="5205020"/>
              </a:xfrm>
              <a:prstGeom prst="rect">
                <a:avLst/>
              </a:prstGeom>
              <a:blipFill>
                <a:blip r:embed="rId3"/>
                <a:stretch>
                  <a:fillRect l="-213" t="-351"/>
                </a:stretch>
              </a:blipFill>
              <a:ln w="9525">
                <a:noFill/>
                <a:miter lim="800000"/>
                <a:headEnd/>
                <a:tailEnd/>
              </a:ln>
            </p:spPr>
            <p:txBody>
              <a:bodyPr/>
              <a:lstStyle/>
              <a:p>
                <a:r>
                  <a:rPr lang="en-US">
                    <a:noFill/>
                  </a:rPr>
                  <a:t> </a:t>
                </a:r>
              </a:p>
            </p:txBody>
          </p:sp>
        </mc:Fallback>
      </mc:AlternateContent>
      <p:pic>
        <p:nvPicPr>
          <p:cNvPr id="1030" name="Picture 6">
            <a:extLst>
              <a:ext uri="{FF2B5EF4-FFF2-40B4-BE49-F238E27FC236}">
                <a16:creationId xmlns:a16="http://schemas.microsoft.com/office/drawing/2014/main" id="{E296549D-2C8A-97CA-AF75-4B2B2A315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893" y="188152"/>
            <a:ext cx="3873586" cy="29575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D4EE9C0-6A0B-4F46-FCA2-EE84A415B9F3}"/>
                  </a:ext>
                </a:extLst>
              </p:cNvPr>
              <p:cNvSpPr txBox="1"/>
              <p:nvPr/>
            </p:nvSpPr>
            <p:spPr>
              <a:xfrm>
                <a:off x="8769537" y="299089"/>
                <a:ext cx="1339149" cy="341632"/>
              </a:xfrm>
              <a:prstGeom prst="rect">
                <a:avLst/>
              </a:prstGeom>
              <a:noFill/>
            </p:spPr>
            <p:txBody>
              <a:bodyPr wrap="none" rtlCol="0">
                <a:spAutoFit/>
              </a:bodyPr>
              <a:lstStyle/>
              <a:p>
                <a:pPr algn="l">
                  <a:lnSpc>
                    <a:spcPct val="90000"/>
                  </a:lnSpc>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=20</m:t>
                    </m:r>
                  </m:oMath>
                </a14:m>
                <a:r>
                  <a:rPr lang="en-US" dirty="0">
                    <a:latin typeface="+mn-lt"/>
                  </a:rPr>
                  <a:t> cm</a:t>
                </a:r>
              </a:p>
            </p:txBody>
          </p:sp>
        </mc:Choice>
        <mc:Fallback>
          <p:sp>
            <p:nvSpPr>
              <p:cNvPr id="6" name="TextBox 5">
                <a:extLst>
                  <a:ext uri="{FF2B5EF4-FFF2-40B4-BE49-F238E27FC236}">
                    <a16:creationId xmlns:a16="http://schemas.microsoft.com/office/drawing/2014/main" id="{AD4EE9C0-6A0B-4F46-FCA2-EE84A415B9F3}"/>
                  </a:ext>
                </a:extLst>
              </p:cNvPr>
              <p:cNvSpPr txBox="1">
                <a:spLocks noRot="1" noChangeAspect="1" noMove="1" noResize="1" noEditPoints="1" noAdjustHandles="1" noChangeArrowheads="1" noChangeShapeType="1" noTextEdit="1"/>
              </p:cNvSpPr>
              <p:nvPr/>
            </p:nvSpPr>
            <p:spPr>
              <a:xfrm>
                <a:off x="8769537" y="299089"/>
                <a:ext cx="1339149" cy="341632"/>
              </a:xfrm>
              <a:prstGeom prst="rect">
                <a:avLst/>
              </a:prstGeom>
              <a:blipFill>
                <a:blip r:embed="rId5"/>
                <a:stretch>
                  <a:fillRect t="-17857" r="-4110" b="-267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8325686-DE56-FEFE-AA3A-F4302058FC4B}"/>
                  </a:ext>
                </a:extLst>
              </p:cNvPr>
              <p:cNvSpPr txBox="1"/>
              <p:nvPr/>
            </p:nvSpPr>
            <p:spPr>
              <a:xfrm>
                <a:off x="849023" y="2403044"/>
                <a:ext cx="3263970" cy="341632"/>
              </a:xfrm>
              <a:prstGeom prst="rect">
                <a:avLst/>
              </a:prstGeom>
              <a:noFill/>
            </p:spPr>
            <p:txBody>
              <a:bodyPr wrap="none" rtlCol="0">
                <a:spAutoFit/>
              </a:bodyPr>
              <a:lstStyle/>
              <a:p>
                <a:pPr algn="l">
                  <a:lnSpc>
                    <a:spcPct val="90000"/>
                  </a:lnSpc>
                </a:pP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US" dirty="0">
                    <a:latin typeface="+mn-lt"/>
                  </a:rPr>
                  <a:t> spot side at solenoid exit</a:t>
                </a:r>
              </a:p>
            </p:txBody>
          </p:sp>
        </mc:Choice>
        <mc:Fallback>
          <p:sp>
            <p:nvSpPr>
              <p:cNvPr id="7" name="TextBox 6">
                <a:extLst>
                  <a:ext uri="{FF2B5EF4-FFF2-40B4-BE49-F238E27FC236}">
                    <a16:creationId xmlns:a16="http://schemas.microsoft.com/office/drawing/2014/main" id="{18325686-DE56-FEFE-AA3A-F4302058FC4B}"/>
                  </a:ext>
                </a:extLst>
              </p:cNvPr>
              <p:cNvSpPr txBox="1">
                <a:spLocks noRot="1" noChangeAspect="1" noMove="1" noResize="1" noEditPoints="1" noAdjustHandles="1" noChangeArrowheads="1" noChangeShapeType="1" noTextEdit="1"/>
              </p:cNvSpPr>
              <p:nvPr/>
            </p:nvSpPr>
            <p:spPr>
              <a:xfrm>
                <a:off x="849023" y="2403044"/>
                <a:ext cx="3263970" cy="341632"/>
              </a:xfrm>
              <a:prstGeom prst="rect">
                <a:avLst/>
              </a:prstGeom>
              <a:blipFill>
                <a:blip r:embed="rId6"/>
                <a:stretch>
                  <a:fillRect t="-17857" r="-1306" b="-26786"/>
                </a:stretch>
              </a:blipFill>
            </p:spPr>
            <p:txBody>
              <a:bodyPr/>
              <a:lstStyle/>
              <a:p>
                <a:r>
                  <a:rPr lang="en-US">
                    <a:noFill/>
                  </a:rPr>
                  <a:t> </a:t>
                </a:r>
              </a:p>
            </p:txBody>
          </p:sp>
        </mc:Fallback>
      </mc:AlternateContent>
      <p:pic>
        <p:nvPicPr>
          <p:cNvPr id="1032" name="Picture 8">
            <a:extLst>
              <a:ext uri="{FF2B5EF4-FFF2-40B4-BE49-F238E27FC236}">
                <a16:creationId xmlns:a16="http://schemas.microsoft.com/office/drawing/2014/main" id="{99AF75CD-8B88-365B-1C47-3E21BE1B59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1893" y="3330475"/>
            <a:ext cx="3877056" cy="2960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B0A7D0B-BD4D-3C51-EC4F-E93BC465B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001" y="2836676"/>
            <a:ext cx="3364992" cy="30267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970A12E-0C28-22DB-CBD3-036ED91C282B}"/>
                  </a:ext>
                </a:extLst>
              </p:cNvPr>
              <p:cNvSpPr txBox="1"/>
              <p:nvPr/>
            </p:nvSpPr>
            <p:spPr>
              <a:xfrm>
                <a:off x="2107096" y="3007817"/>
                <a:ext cx="1446871" cy="590931"/>
              </a:xfrm>
              <a:prstGeom prst="rect">
                <a:avLst/>
              </a:prstGeom>
              <a:noFill/>
            </p:spPr>
            <p:txBody>
              <a:bodyPr wrap="none" rtlCol="0">
                <a:spAutoFit/>
              </a:bodyPr>
              <a:lstStyle/>
              <a:p>
                <a:pPr algn="l">
                  <a:lnSpc>
                    <a:spcPct val="90000"/>
                  </a:lnSpc>
                </a:pP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=20</m:t>
                    </m:r>
                  </m:oMath>
                </a14:m>
                <a:r>
                  <a:rPr lang="en-US" dirty="0">
                    <a:latin typeface="+mn-lt"/>
                  </a:rPr>
                  <a:t> cm</a:t>
                </a:r>
              </a:p>
              <a:p>
                <a:pPr algn="l">
                  <a:lnSpc>
                    <a:spcPct val="9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𝑠𝑜𝑙</m:t>
                          </m:r>
                        </m:sub>
                      </m:sSub>
                      <m:r>
                        <a:rPr lang="en-US" b="0" i="1" smtClean="0">
                          <a:latin typeface="Cambria Math" panose="02040503050406030204" pitchFamily="18" charset="0"/>
                        </a:rPr>
                        <m:t>=2.5 </m:t>
                      </m:r>
                      <m:r>
                        <a:rPr lang="en-US" b="0" i="1" smtClean="0">
                          <a:latin typeface="Cambria Math" panose="02040503050406030204" pitchFamily="18" charset="0"/>
                        </a:rPr>
                        <m:t>𝑇</m:t>
                      </m:r>
                    </m:oMath>
                  </m:oMathPara>
                </a14:m>
                <a:endParaRPr lang="en-US" dirty="0">
                  <a:latin typeface="+mn-lt"/>
                </a:endParaRPr>
              </a:p>
            </p:txBody>
          </p:sp>
        </mc:Choice>
        <mc:Fallback>
          <p:sp>
            <p:nvSpPr>
              <p:cNvPr id="9" name="TextBox 8">
                <a:extLst>
                  <a:ext uri="{FF2B5EF4-FFF2-40B4-BE49-F238E27FC236}">
                    <a16:creationId xmlns:a16="http://schemas.microsoft.com/office/drawing/2014/main" id="{6970A12E-0C28-22DB-CBD3-036ED91C282B}"/>
                  </a:ext>
                </a:extLst>
              </p:cNvPr>
              <p:cNvSpPr txBox="1">
                <a:spLocks noRot="1" noChangeAspect="1" noMove="1" noResize="1" noEditPoints="1" noAdjustHandles="1" noChangeArrowheads="1" noChangeShapeType="1" noTextEdit="1"/>
              </p:cNvSpPr>
              <p:nvPr/>
            </p:nvSpPr>
            <p:spPr>
              <a:xfrm>
                <a:off x="2107096" y="3007817"/>
                <a:ext cx="1446871" cy="590931"/>
              </a:xfrm>
              <a:prstGeom prst="rect">
                <a:avLst/>
              </a:prstGeom>
              <a:blipFill>
                <a:blip r:embed="rId9"/>
                <a:stretch>
                  <a:fillRect t="-10309" b="-1031"/>
                </a:stretch>
              </a:blipFill>
            </p:spPr>
            <p:txBody>
              <a:bodyPr/>
              <a:lstStyle/>
              <a:p>
                <a:r>
                  <a:rPr lang="en-US">
                    <a:noFill/>
                  </a:rPr>
                  <a:t> </a:t>
                </a:r>
              </a:p>
            </p:txBody>
          </p:sp>
        </mc:Fallback>
      </mc:AlternateContent>
      <p:pic>
        <p:nvPicPr>
          <p:cNvPr id="1036" name="Picture 12">
            <a:extLst>
              <a:ext uri="{FF2B5EF4-FFF2-40B4-BE49-F238E27FC236}">
                <a16:creationId xmlns:a16="http://schemas.microsoft.com/office/drawing/2014/main" id="{D5701374-F724-E74E-B39F-D87648D72A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8133" y="2836676"/>
            <a:ext cx="3000534" cy="30266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A8B24B-AA71-11FB-86A1-4AFCB45CB51C}"/>
              </a:ext>
            </a:extLst>
          </p:cNvPr>
          <p:cNvSpPr txBox="1"/>
          <p:nvPr/>
        </p:nvSpPr>
        <p:spPr>
          <a:xfrm>
            <a:off x="5054557" y="2245745"/>
            <a:ext cx="2770310" cy="590931"/>
          </a:xfrm>
          <a:prstGeom prst="rect">
            <a:avLst/>
          </a:prstGeom>
          <a:noFill/>
        </p:spPr>
        <p:txBody>
          <a:bodyPr wrap="none" rtlCol="0">
            <a:spAutoFit/>
          </a:bodyPr>
          <a:lstStyle/>
          <a:p>
            <a:pPr algn="l">
              <a:lnSpc>
                <a:spcPct val="90000"/>
              </a:lnSpc>
            </a:pPr>
            <a:r>
              <a:rPr lang="en-US" dirty="0">
                <a:latin typeface="+mn-lt"/>
              </a:rPr>
              <a:t>Proton distribution after</a:t>
            </a:r>
            <a:br>
              <a:rPr lang="en-US" dirty="0">
                <a:latin typeface="+mn-lt"/>
              </a:rPr>
            </a:br>
            <a:r>
              <a:rPr lang="en-US" dirty="0">
                <a:latin typeface="+mn-lt"/>
              </a:rPr>
              <a:t>passing through target</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C6D847E-E17C-C96D-A259-9D4C814D10A5}"/>
                  </a:ext>
                </a:extLst>
              </p:cNvPr>
              <p:cNvSpPr txBox="1"/>
              <p:nvPr/>
            </p:nvSpPr>
            <p:spPr>
              <a:xfrm>
                <a:off x="6144767" y="3032241"/>
                <a:ext cx="1422569" cy="341632"/>
              </a:xfrm>
              <a:prstGeom prst="rect">
                <a:avLst/>
              </a:prstGeom>
              <a:noFill/>
            </p:spPr>
            <p:txBody>
              <a:bodyPr wrap="none" rtlCol="0">
                <a:spAutoFit/>
              </a:bodyPr>
              <a:lstStyle/>
              <a:p>
                <a:pPr algn="l">
                  <a:lnSpc>
                    <a:spcPct val="9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𝑇</m:t>
                        </m:r>
                      </m:sub>
                    </m:sSub>
                    <m:r>
                      <a:rPr lang="en-US" b="0" i="1" smtClean="0">
                        <a:latin typeface="Cambria Math" panose="02040503050406030204" pitchFamily="18" charset="0"/>
                      </a:rPr>
                      <m:t>=10</m:t>
                    </m:r>
                  </m:oMath>
                </a14:m>
                <a:r>
                  <a:rPr lang="en-US" dirty="0">
                    <a:latin typeface="+mn-lt"/>
                  </a:rPr>
                  <a:t> cm</a:t>
                </a:r>
              </a:p>
            </p:txBody>
          </p:sp>
        </mc:Choice>
        <mc:Fallback>
          <p:sp>
            <p:nvSpPr>
              <p:cNvPr id="11" name="TextBox 10">
                <a:extLst>
                  <a:ext uri="{FF2B5EF4-FFF2-40B4-BE49-F238E27FC236}">
                    <a16:creationId xmlns:a16="http://schemas.microsoft.com/office/drawing/2014/main" id="{2C6D847E-E17C-C96D-A259-9D4C814D10A5}"/>
                  </a:ext>
                </a:extLst>
              </p:cNvPr>
              <p:cNvSpPr txBox="1">
                <a:spLocks noRot="1" noChangeAspect="1" noMove="1" noResize="1" noEditPoints="1" noAdjustHandles="1" noChangeArrowheads="1" noChangeShapeType="1" noTextEdit="1"/>
              </p:cNvSpPr>
              <p:nvPr/>
            </p:nvSpPr>
            <p:spPr>
              <a:xfrm>
                <a:off x="6144767" y="3032241"/>
                <a:ext cx="1422569" cy="341632"/>
              </a:xfrm>
              <a:prstGeom prst="rect">
                <a:avLst/>
              </a:prstGeom>
              <a:blipFill>
                <a:blip r:embed="rId11"/>
                <a:stretch>
                  <a:fillRect t="-17857" r="-3433" b="-26786"/>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9E78364E-0662-A4C4-4515-D17F99B425DE}"/>
              </a:ext>
            </a:extLst>
          </p:cNvPr>
          <p:cNvCxnSpPr>
            <a:cxnSpLocks/>
          </p:cNvCxnSpPr>
          <p:nvPr/>
        </p:nvCxnSpPr>
        <p:spPr>
          <a:xfrm flipV="1">
            <a:off x="7643192" y="5385359"/>
            <a:ext cx="0" cy="905327"/>
          </a:xfrm>
          <a:prstGeom prst="straightConnector1">
            <a:avLst/>
          </a:prstGeom>
          <a:ln w="22225">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555EF10-1FE2-DF82-2C9D-5976F73A9530}"/>
                  </a:ext>
                </a:extLst>
              </p:cNvPr>
              <p:cNvSpPr txBox="1"/>
              <p:nvPr/>
            </p:nvSpPr>
            <p:spPr>
              <a:xfrm>
                <a:off x="6710661" y="6363410"/>
                <a:ext cx="1865062" cy="368371"/>
              </a:xfrm>
              <a:prstGeom prst="rect">
                <a:avLst/>
              </a:prstGeom>
              <a:noFill/>
            </p:spPr>
            <p:txBody>
              <a:bodyPr wrap="none" rtlCol="0">
                <a:spAutoFit/>
              </a:bodyPr>
              <a:lstStyle/>
              <a:p>
                <a:pPr algn="l">
                  <a:lnSpc>
                    <a:spcPct val="9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𝑝𝑟𝑜𝑡</m:t>
                        </m:r>
                      </m:sub>
                    </m:sSub>
                    <m:r>
                      <a:rPr lang="en-US" b="0" i="1" smtClean="0">
                        <a:latin typeface="Cambria Math" panose="02040503050406030204" pitchFamily="18" charset="0"/>
                      </a:rPr>
                      <m:t>=1.3</m:t>
                    </m:r>
                  </m:oMath>
                </a14:m>
                <a:r>
                  <a:rPr lang="en-US" dirty="0">
                    <a:latin typeface="+mn-lt"/>
                  </a:rPr>
                  <a:t> GeV</a:t>
                </a:r>
              </a:p>
            </p:txBody>
          </p:sp>
        </mc:Choice>
        <mc:Fallback>
          <p:sp>
            <p:nvSpPr>
              <p:cNvPr id="15" name="TextBox 14">
                <a:extLst>
                  <a:ext uri="{FF2B5EF4-FFF2-40B4-BE49-F238E27FC236}">
                    <a16:creationId xmlns:a16="http://schemas.microsoft.com/office/drawing/2014/main" id="{7555EF10-1FE2-DF82-2C9D-5976F73A9530}"/>
                  </a:ext>
                </a:extLst>
              </p:cNvPr>
              <p:cNvSpPr txBox="1">
                <a:spLocks noRot="1" noChangeAspect="1" noMove="1" noResize="1" noEditPoints="1" noAdjustHandles="1" noChangeArrowheads="1" noChangeShapeType="1" noTextEdit="1"/>
              </p:cNvSpPr>
              <p:nvPr/>
            </p:nvSpPr>
            <p:spPr>
              <a:xfrm>
                <a:off x="6710661" y="6363410"/>
                <a:ext cx="1865062" cy="368371"/>
              </a:xfrm>
              <a:prstGeom prst="rect">
                <a:avLst/>
              </a:prstGeom>
              <a:blipFill>
                <a:blip r:embed="rId12"/>
                <a:stretch>
                  <a:fillRect t="-18333" r="-1961" b="-18333"/>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392AB2F-AD80-762D-3C11-0C1AE1206A46}"/>
              </a:ext>
            </a:extLst>
          </p:cNvPr>
          <p:cNvCxnSpPr>
            <a:cxnSpLocks/>
          </p:cNvCxnSpPr>
          <p:nvPr/>
        </p:nvCxnSpPr>
        <p:spPr>
          <a:xfrm flipV="1">
            <a:off x="5807485" y="5385359"/>
            <a:ext cx="0" cy="687449"/>
          </a:xfrm>
          <a:prstGeom prst="straightConnector1">
            <a:avLst/>
          </a:prstGeom>
          <a:ln w="22225">
            <a:solidFill>
              <a:schemeClr val="tx1"/>
            </a:solidFill>
            <a:miter lim="800000"/>
            <a:headEnd type="none" w="med" len="lg"/>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BA271A5-16CF-E5E0-BB41-C0629D814887}"/>
                  </a:ext>
                </a:extLst>
              </p:cNvPr>
              <p:cNvSpPr txBox="1"/>
              <p:nvPr/>
            </p:nvSpPr>
            <p:spPr>
              <a:xfrm>
                <a:off x="4805381" y="6106501"/>
                <a:ext cx="1993303" cy="368371"/>
              </a:xfrm>
              <a:prstGeom prst="rect">
                <a:avLst/>
              </a:prstGeom>
              <a:noFill/>
            </p:spPr>
            <p:txBody>
              <a:bodyPr wrap="none" rtlCol="0">
                <a:spAutoFit/>
              </a:bodyPr>
              <a:lstStyle/>
              <a:p>
                <a:pPr algn="l">
                  <a:lnSpc>
                    <a:spcPct val="9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𝑝𝑟𝑜𝑡</m:t>
                        </m:r>
                      </m:sub>
                    </m:sSub>
                    <m:r>
                      <a:rPr lang="en-US" b="0" i="1" smtClean="0">
                        <a:latin typeface="Cambria Math" panose="02040503050406030204" pitchFamily="18" charset="0"/>
                      </a:rPr>
                      <m:t>=1.07</m:t>
                    </m:r>
                  </m:oMath>
                </a14:m>
                <a:r>
                  <a:rPr lang="en-US" dirty="0">
                    <a:latin typeface="+mn-lt"/>
                  </a:rPr>
                  <a:t> GeV</a:t>
                </a:r>
              </a:p>
            </p:txBody>
          </p:sp>
        </mc:Choice>
        <mc:Fallback>
          <p:sp>
            <p:nvSpPr>
              <p:cNvPr id="18" name="TextBox 17">
                <a:extLst>
                  <a:ext uri="{FF2B5EF4-FFF2-40B4-BE49-F238E27FC236}">
                    <a16:creationId xmlns:a16="http://schemas.microsoft.com/office/drawing/2014/main" id="{1BA271A5-16CF-E5E0-BB41-C0629D814887}"/>
                  </a:ext>
                </a:extLst>
              </p:cNvPr>
              <p:cNvSpPr txBox="1">
                <a:spLocks noRot="1" noChangeAspect="1" noMove="1" noResize="1" noEditPoints="1" noAdjustHandles="1" noChangeArrowheads="1" noChangeShapeType="1" noTextEdit="1"/>
              </p:cNvSpPr>
              <p:nvPr/>
            </p:nvSpPr>
            <p:spPr>
              <a:xfrm>
                <a:off x="4805381" y="6106501"/>
                <a:ext cx="1993303" cy="368371"/>
              </a:xfrm>
              <a:prstGeom prst="rect">
                <a:avLst/>
              </a:prstGeom>
              <a:blipFill>
                <a:blip r:embed="rId13"/>
                <a:stretch>
                  <a:fillRect t="-18333" r="-2141" b="-1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E5C2631-859D-32D0-B25B-3E26EE93533D}"/>
                  </a:ext>
                </a:extLst>
              </p:cNvPr>
              <p:cNvSpPr txBox="1"/>
              <p:nvPr/>
            </p:nvSpPr>
            <p:spPr>
              <a:xfrm>
                <a:off x="10402230" y="4104574"/>
                <a:ext cx="1446870" cy="341632"/>
              </a:xfrm>
              <a:prstGeom prst="rect">
                <a:avLst/>
              </a:prstGeom>
              <a:noFill/>
            </p:spPr>
            <p:txBody>
              <a:bodyPr wrap="none" rtlCol="0">
                <a:spAutoFit/>
              </a:bodyPr>
              <a:lstStyle/>
              <a:p>
                <a:pPr algn="l">
                  <a:lnSpc>
                    <a:spcPct val="90000"/>
                  </a:lnSpc>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𝑠𝑜𝑙</m:t>
                          </m:r>
                        </m:sub>
                      </m:sSub>
                      <m:r>
                        <a:rPr lang="en-US" b="0" i="1" smtClean="0">
                          <a:latin typeface="Cambria Math" panose="02040503050406030204" pitchFamily="18" charset="0"/>
                        </a:rPr>
                        <m:t>=2.5 </m:t>
                      </m:r>
                      <m:r>
                        <a:rPr lang="en-US" b="0" i="1" smtClean="0">
                          <a:latin typeface="Cambria Math" panose="02040503050406030204" pitchFamily="18" charset="0"/>
                        </a:rPr>
                        <m:t>𝑇</m:t>
                      </m:r>
                    </m:oMath>
                  </m:oMathPara>
                </a14:m>
                <a:endParaRPr lang="en-US" dirty="0">
                  <a:latin typeface="+mn-lt"/>
                </a:endParaRPr>
              </a:p>
            </p:txBody>
          </p:sp>
        </mc:Choice>
        <mc:Fallback>
          <p:sp>
            <p:nvSpPr>
              <p:cNvPr id="20" name="TextBox 19">
                <a:extLst>
                  <a:ext uri="{FF2B5EF4-FFF2-40B4-BE49-F238E27FC236}">
                    <a16:creationId xmlns:a16="http://schemas.microsoft.com/office/drawing/2014/main" id="{0E5C2631-859D-32D0-B25B-3E26EE93533D}"/>
                  </a:ext>
                </a:extLst>
              </p:cNvPr>
              <p:cNvSpPr txBox="1">
                <a:spLocks noRot="1" noChangeAspect="1" noMove="1" noResize="1" noEditPoints="1" noAdjustHandles="1" noChangeArrowheads="1" noChangeShapeType="1" noTextEdit="1"/>
              </p:cNvSpPr>
              <p:nvPr/>
            </p:nvSpPr>
            <p:spPr>
              <a:xfrm>
                <a:off x="10402230" y="4104574"/>
                <a:ext cx="1446870" cy="341632"/>
              </a:xfrm>
              <a:prstGeom prst="rect">
                <a:avLst/>
              </a:prstGeom>
              <a:blipFill>
                <a:blip r:embed="rId14"/>
                <a:stretch>
                  <a:fillRect b="-1786"/>
                </a:stretch>
              </a:blipFill>
            </p:spPr>
            <p:txBody>
              <a:bodyPr/>
              <a:lstStyle/>
              <a:p>
                <a:r>
                  <a:rPr lang="en-US">
                    <a:noFill/>
                  </a:rPr>
                  <a:t> </a:t>
                </a:r>
              </a:p>
            </p:txBody>
          </p:sp>
        </mc:Fallback>
      </mc:AlternateContent>
    </p:spTree>
    <p:extLst>
      <p:ext uri="{BB962C8B-B14F-4D97-AF65-F5344CB8AC3E}">
        <p14:creationId xmlns:p14="http://schemas.microsoft.com/office/powerpoint/2010/main" val="105790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BE39-1025-F29A-DC99-A6388105ED37}"/>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AD35C14-7855-76C9-C490-331AD0B9A040}"/>
                  </a:ext>
                </a:extLst>
              </p:cNvPr>
              <p:cNvSpPr>
                <a:spLocks noGrp="1"/>
              </p:cNvSpPr>
              <p:nvPr>
                <p:ph idx="1"/>
              </p:nvPr>
            </p:nvSpPr>
            <p:spPr>
              <a:xfrm>
                <a:off x="381000" y="994611"/>
                <a:ext cx="11430000" cy="5205020"/>
              </a:xfrm>
            </p:spPr>
            <p:txBody>
              <a:bodyPr/>
              <a:lstStyle/>
              <a:p>
                <a:pPr>
                  <a:lnSpc>
                    <a:spcPct val="100000"/>
                  </a:lnSpc>
                  <a:spcBef>
                    <a:spcPts val="300"/>
                  </a:spcBef>
                  <a:spcAft>
                    <a:spcPts val="600"/>
                  </a:spcAft>
                  <a:tabLst>
                    <a:tab pos="11090275" algn="r"/>
                  </a:tabLst>
                </a:pPr>
                <a:r>
                  <a:rPr lang="en-US" sz="2000" dirty="0"/>
                  <a:t>SNS accelerator has substantial extra power available even when the second target station becomes operational</a:t>
                </a:r>
              </a:p>
              <a:p>
                <a:pPr>
                  <a:lnSpc>
                    <a:spcPct val="100000"/>
                  </a:lnSpc>
                  <a:spcBef>
                    <a:spcPts val="300"/>
                  </a:spcBef>
                  <a:spcAft>
                    <a:spcPts val="600"/>
                  </a:spcAft>
                  <a:tabLst>
                    <a:tab pos="11090275" algn="r"/>
                  </a:tabLst>
                </a:pPr>
                <a:r>
                  <a:rPr lang="en-US" sz="2000" dirty="0"/>
                  <a:t>There is a wide range of potential applications that could use the extra power</a:t>
                </a:r>
              </a:p>
              <a:p>
                <a:pPr>
                  <a:lnSpc>
                    <a:spcPct val="100000"/>
                  </a:lnSpc>
                  <a:spcBef>
                    <a:spcPts val="300"/>
                  </a:spcBef>
                  <a:spcAft>
                    <a:spcPts val="600"/>
                  </a:spcAft>
                  <a:tabLst>
                    <a:tab pos="11090275" algn="r"/>
                  </a:tabLst>
                </a:pPr>
                <a:r>
                  <a:rPr lang="en-US" sz="2000" dirty="0"/>
                  <a:t>This workshop is to help gauge user interest and better understand experimental requirements</a:t>
                </a:r>
              </a:p>
              <a:p>
                <a:pPr>
                  <a:lnSpc>
                    <a:spcPct val="100000"/>
                  </a:lnSpc>
                  <a:spcBef>
                    <a:spcPts val="300"/>
                  </a:spcBef>
                  <a:spcAft>
                    <a:spcPts val="600"/>
                  </a:spcAft>
                  <a:tabLst>
                    <a:tab pos="11090275" algn="r"/>
                  </a:tabLst>
                </a:pPr>
                <a:r>
                  <a:rPr lang="en-US" sz="2000" dirty="0"/>
                  <a:t>Potential new target station locations have been identified</a:t>
                </a:r>
              </a:p>
              <a:p>
                <a:pPr>
                  <a:lnSpc>
                    <a:spcPct val="100000"/>
                  </a:lnSpc>
                  <a:spcBef>
                    <a:spcPts val="300"/>
                  </a:spcBef>
                  <a:spcAft>
                    <a:spcPts val="600"/>
                  </a:spcAft>
                  <a:tabLst>
                    <a:tab pos="11090275" algn="r"/>
                  </a:tabLst>
                </a:pPr>
                <a:r>
                  <a:rPr lang="en-US" sz="2000" dirty="0"/>
                  <a:t>Available beam parameters at the prospective locations have been estimated</a:t>
                </a:r>
              </a:p>
              <a:p>
                <a:pPr>
                  <a:lnSpc>
                    <a:spcPct val="100000"/>
                  </a:lnSpc>
                  <a:spcBef>
                    <a:spcPts val="300"/>
                  </a:spcBef>
                  <a:spcAft>
                    <a:spcPts val="600"/>
                  </a:spcAft>
                  <a:tabLst>
                    <a:tab pos="11090275" algn="r"/>
                  </a:tabLst>
                </a:pPr>
                <a:r>
                  <a:rPr lang="en-US" sz="2000" dirty="0"/>
                  <a:t>Basic operational boundary conditions have been specified</a:t>
                </a:r>
              </a:p>
              <a:p>
                <a:pPr>
                  <a:lnSpc>
                    <a:spcPct val="100000"/>
                  </a:lnSpc>
                  <a:spcBef>
                    <a:spcPts val="300"/>
                  </a:spcBef>
                  <a:spcAft>
                    <a:spcPts val="600"/>
                  </a:spcAft>
                  <a:tabLst>
                    <a:tab pos="11090275" algn="r"/>
                  </a:tabLst>
                </a:pPr>
                <a:r>
                  <a:rPr lang="en-US" sz="2000" dirty="0"/>
                  <a:t>Since several important potential applications involve muon beams, estimates of the practically achievable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𝜋</m:t>
                        </m:r>
                      </m:e>
                      <m:sup>
                        <m:r>
                          <a:rPr lang="en-US" sz="2000" b="0" i="1" smtClean="0">
                            <a:latin typeface="Cambria Math" panose="02040503050406030204" pitchFamily="18" charset="0"/>
                          </a:rPr>
                          <m:t>−</m:t>
                        </m:r>
                      </m:sup>
                    </m:sSup>
                  </m:oMath>
                </a14:m>
                <a:r>
                  <a:rPr lang="en-US" sz="2000" dirty="0"/>
                  <a:t> production efficiency have begun</a:t>
                </a:r>
              </a:p>
            </p:txBody>
          </p:sp>
        </mc:Choice>
        <mc:Fallback>
          <p:sp>
            <p:nvSpPr>
              <p:cNvPr id="3" name="Content Placeholder 2">
                <a:extLst>
                  <a:ext uri="{FF2B5EF4-FFF2-40B4-BE49-F238E27FC236}">
                    <a16:creationId xmlns:a16="http://schemas.microsoft.com/office/drawing/2014/main" id="{8AD35C14-7855-76C9-C490-331AD0B9A040}"/>
                  </a:ext>
                </a:extLst>
              </p:cNvPr>
              <p:cNvSpPr>
                <a:spLocks noGrp="1" noRot="1" noChangeAspect="1" noMove="1" noResize="1" noEditPoints="1" noAdjustHandles="1" noChangeArrowheads="1" noChangeShapeType="1" noTextEdit="1"/>
              </p:cNvSpPr>
              <p:nvPr>
                <p:ph idx="1"/>
              </p:nvPr>
            </p:nvSpPr>
            <p:spPr>
              <a:xfrm>
                <a:off x="381000" y="994611"/>
                <a:ext cx="11430000" cy="5205020"/>
              </a:xfrm>
              <a:blipFill>
                <a:blip r:embed="rId3"/>
                <a:stretch>
                  <a:fillRect l="-427" t="-58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DA251D3-9745-452B-DDDA-F16F3DDE59CD}"/>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235625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0C0F-DDB4-7D3F-E7BD-3E7040133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AA876-E897-EA4C-58FD-5CF2A4444B9B}"/>
              </a:ext>
            </a:extLst>
          </p:cNvPr>
          <p:cNvSpPr>
            <a:spLocks noGrp="1"/>
          </p:cNvSpPr>
          <p:nvPr>
            <p:ph type="title"/>
          </p:nvPr>
        </p:nvSpPr>
        <p:spPr>
          <a:xfrm>
            <a:off x="429767" y="3159252"/>
            <a:ext cx="11430000" cy="539496"/>
          </a:xfrm>
        </p:spPr>
        <p:txBody>
          <a:bodyPr/>
          <a:lstStyle/>
          <a:p>
            <a:pPr algn="ctr"/>
            <a:r>
              <a:rPr lang="en-US" dirty="0"/>
              <a:t>Backup</a:t>
            </a:r>
          </a:p>
        </p:txBody>
      </p:sp>
    </p:spTree>
    <p:extLst>
      <p:ext uri="{BB962C8B-B14F-4D97-AF65-F5344CB8AC3E}">
        <p14:creationId xmlns:p14="http://schemas.microsoft.com/office/powerpoint/2010/main" val="884595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05007-68BF-F487-29A0-E71D7746A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954CA-CAB6-4284-2F25-9C0328B3E580}"/>
              </a:ext>
            </a:extLst>
          </p:cNvPr>
          <p:cNvSpPr>
            <a:spLocks noGrp="1"/>
          </p:cNvSpPr>
          <p:nvPr>
            <p:ph type="title"/>
          </p:nvPr>
        </p:nvSpPr>
        <p:spPr/>
        <p:txBody>
          <a:bodyPr/>
          <a:lstStyle/>
          <a:p>
            <a:r>
              <a:rPr lang="en-US" dirty="0"/>
              <a:t>Summary of Applications and Requirements</a:t>
            </a:r>
          </a:p>
        </p:txBody>
      </p:sp>
      <p:graphicFrame>
        <p:nvGraphicFramePr>
          <p:cNvPr id="3" name="Table 2">
            <a:extLst>
              <a:ext uri="{FF2B5EF4-FFF2-40B4-BE49-F238E27FC236}">
                <a16:creationId xmlns:a16="http://schemas.microsoft.com/office/drawing/2014/main" id="{E7070DAD-0723-1D36-A121-961354BAF6CC}"/>
              </a:ext>
            </a:extLst>
          </p:cNvPr>
          <p:cNvGraphicFramePr>
            <a:graphicFrameLocks noGrp="1"/>
          </p:cNvGraphicFramePr>
          <p:nvPr>
            <p:extLst>
              <p:ext uri="{D42A27DB-BD31-4B8C-83A1-F6EECF244321}">
                <p14:modId xmlns:p14="http://schemas.microsoft.com/office/powerpoint/2010/main" val="542765246"/>
              </p:ext>
            </p:extLst>
          </p:nvPr>
        </p:nvGraphicFramePr>
        <p:xfrm>
          <a:off x="429766" y="896996"/>
          <a:ext cx="11576703" cy="5401224"/>
        </p:xfrm>
        <a:graphic>
          <a:graphicData uri="http://schemas.openxmlformats.org/drawingml/2006/table">
            <a:tbl>
              <a:tblPr firstRow="1" bandRow="1">
                <a:tableStyleId>{2D5ABB26-0587-4C30-8999-92F81FD0307C}</a:tableStyleId>
              </a:tblPr>
              <a:tblGrid>
                <a:gridCol w="3009173">
                  <a:extLst>
                    <a:ext uri="{9D8B030D-6E8A-4147-A177-3AD203B41FA5}">
                      <a16:colId xmlns:a16="http://schemas.microsoft.com/office/drawing/2014/main" val="3266233401"/>
                    </a:ext>
                  </a:extLst>
                </a:gridCol>
                <a:gridCol w="856753">
                  <a:extLst>
                    <a:ext uri="{9D8B030D-6E8A-4147-A177-3AD203B41FA5}">
                      <a16:colId xmlns:a16="http://schemas.microsoft.com/office/drawing/2014/main" val="2539220179"/>
                    </a:ext>
                  </a:extLst>
                </a:gridCol>
                <a:gridCol w="856753">
                  <a:extLst>
                    <a:ext uri="{9D8B030D-6E8A-4147-A177-3AD203B41FA5}">
                      <a16:colId xmlns:a16="http://schemas.microsoft.com/office/drawing/2014/main" val="1178753070"/>
                    </a:ext>
                  </a:extLst>
                </a:gridCol>
                <a:gridCol w="856753">
                  <a:extLst>
                    <a:ext uri="{9D8B030D-6E8A-4147-A177-3AD203B41FA5}">
                      <a16:colId xmlns:a16="http://schemas.microsoft.com/office/drawing/2014/main" val="2592650211"/>
                    </a:ext>
                  </a:extLst>
                </a:gridCol>
                <a:gridCol w="856753">
                  <a:extLst>
                    <a:ext uri="{9D8B030D-6E8A-4147-A177-3AD203B41FA5}">
                      <a16:colId xmlns:a16="http://schemas.microsoft.com/office/drawing/2014/main" val="2584992610"/>
                    </a:ext>
                  </a:extLst>
                </a:gridCol>
                <a:gridCol w="856753">
                  <a:extLst>
                    <a:ext uri="{9D8B030D-6E8A-4147-A177-3AD203B41FA5}">
                      <a16:colId xmlns:a16="http://schemas.microsoft.com/office/drawing/2014/main" val="3662600171"/>
                    </a:ext>
                  </a:extLst>
                </a:gridCol>
                <a:gridCol w="856753">
                  <a:extLst>
                    <a:ext uri="{9D8B030D-6E8A-4147-A177-3AD203B41FA5}">
                      <a16:colId xmlns:a16="http://schemas.microsoft.com/office/drawing/2014/main" val="2207619665"/>
                    </a:ext>
                  </a:extLst>
                </a:gridCol>
                <a:gridCol w="856753">
                  <a:extLst>
                    <a:ext uri="{9D8B030D-6E8A-4147-A177-3AD203B41FA5}">
                      <a16:colId xmlns:a16="http://schemas.microsoft.com/office/drawing/2014/main" val="3177008437"/>
                    </a:ext>
                  </a:extLst>
                </a:gridCol>
                <a:gridCol w="856753">
                  <a:extLst>
                    <a:ext uri="{9D8B030D-6E8A-4147-A177-3AD203B41FA5}">
                      <a16:colId xmlns:a16="http://schemas.microsoft.com/office/drawing/2014/main" val="433360266"/>
                    </a:ext>
                  </a:extLst>
                </a:gridCol>
                <a:gridCol w="856753">
                  <a:extLst>
                    <a:ext uri="{9D8B030D-6E8A-4147-A177-3AD203B41FA5}">
                      <a16:colId xmlns:a16="http://schemas.microsoft.com/office/drawing/2014/main" val="3030183811"/>
                    </a:ext>
                  </a:extLst>
                </a:gridCol>
                <a:gridCol w="856753">
                  <a:extLst>
                    <a:ext uri="{9D8B030D-6E8A-4147-A177-3AD203B41FA5}">
                      <a16:colId xmlns:a16="http://schemas.microsoft.com/office/drawing/2014/main" val="1128262429"/>
                    </a:ext>
                  </a:extLst>
                </a:gridCol>
              </a:tblGrid>
              <a:tr h="711796">
                <a:tc rowSpan="2">
                  <a:txBody>
                    <a:bodyPr/>
                    <a:lstStyle/>
                    <a:p>
                      <a:pPr algn="ctr"/>
                      <a:r>
                        <a:rPr lang="en-US" dirty="0"/>
                        <a:t>Application</a:t>
                      </a:r>
                    </a:p>
                  </a:txBody>
                  <a:tcPr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Lead time for technical maturity</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Funding source</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Sponsor’s priority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(high, medium, low)</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Most suitable option (Prototype, 1, 2)</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Beam Power (kW)</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l"/>
                      <a:r>
                        <a:rPr lang="en-US" sz="1600" dirty="0"/>
                        <a:t>Time structure</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Typical irradiation time</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Access requirements</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l"/>
                      <a:r>
                        <a:rPr lang="en-US" sz="1600" dirty="0"/>
                        <a:t>Space requirements</a:t>
                      </a:r>
                    </a:p>
                  </a:txBody>
                  <a:tcPr marL="137160" marR="137160" marT="137160" marB="13716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37365"/>
                  </a:ext>
                </a:extLst>
              </a:tr>
              <a:tr h="161148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Rep. Rate (Hz)</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1600" dirty="0"/>
                        <a:t>Pulse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50001085"/>
                  </a:ext>
                </a:extLst>
              </a:tr>
              <a:tr h="416470">
                <a:tc>
                  <a:txBody>
                    <a:bodyPr/>
                    <a:lstStyle/>
                    <a:p>
                      <a:pPr algn="l"/>
                      <a:r>
                        <a:rPr lang="en-US" sz="1600" dirty="0"/>
                        <a:t>Material irradiation for risk mitigation of STS</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BES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Prot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 </a:t>
                      </a:r>
                      <a:r>
                        <a:rPr lang="en-US" sz="1600" dirty="0" err="1"/>
                        <a:t>ms</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Daily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1x1 m</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21736"/>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184893"/>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382390"/>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2968375"/>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4639644"/>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1625316"/>
                  </a:ext>
                </a:extLst>
              </a:tr>
              <a:tr h="416470">
                <a:tc>
                  <a:txBody>
                    <a:bodyPr/>
                    <a:lstStyle/>
                    <a:p>
                      <a:pPr algn="l"/>
                      <a:endParaRPr lang="en-US" sz="16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5825930"/>
                  </a:ext>
                </a:extLst>
              </a:tr>
            </a:tbl>
          </a:graphicData>
        </a:graphic>
      </p:graphicFrame>
    </p:spTree>
    <p:extLst>
      <p:ext uri="{BB962C8B-B14F-4D97-AF65-F5344CB8AC3E}">
        <p14:creationId xmlns:p14="http://schemas.microsoft.com/office/powerpoint/2010/main" val="151293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782B-0E51-7376-D724-62D8DF5E3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592FA-9BB1-1BAC-36AC-B529B0FAB7C4}"/>
              </a:ext>
            </a:extLst>
          </p:cNvPr>
          <p:cNvSpPr>
            <a:spLocks noGrp="1"/>
          </p:cNvSpPr>
          <p:nvPr>
            <p:ph type="title"/>
          </p:nvPr>
        </p:nvSpPr>
        <p:spPr/>
        <p:txBody>
          <a:bodyPr/>
          <a:lstStyle/>
          <a:p>
            <a:r>
              <a:rPr lang="en-US" sz="3200" dirty="0"/>
              <a:t>Application of SNS Excess Power</a:t>
            </a:r>
            <a:endParaRPr lang="en-US" dirty="0"/>
          </a:p>
        </p:txBody>
      </p:sp>
      <p:sp>
        <p:nvSpPr>
          <p:cNvPr id="3" name="Content Placeholder 2">
            <a:extLst>
              <a:ext uri="{FF2B5EF4-FFF2-40B4-BE49-F238E27FC236}">
                <a16:creationId xmlns:a16="http://schemas.microsoft.com/office/drawing/2014/main" id="{82038F7F-68A2-3450-E6DF-53BC409A8CC2}"/>
              </a:ext>
            </a:extLst>
          </p:cNvPr>
          <p:cNvSpPr>
            <a:spLocks noGrp="1"/>
          </p:cNvSpPr>
          <p:nvPr>
            <p:ph idx="1"/>
          </p:nvPr>
        </p:nvSpPr>
        <p:spPr>
          <a:xfrm>
            <a:off x="381000" y="994610"/>
            <a:ext cx="11430000" cy="5495641"/>
          </a:xfrm>
        </p:spPr>
        <p:txBody>
          <a:bodyPr/>
          <a:lstStyle/>
          <a:p>
            <a:pPr>
              <a:lnSpc>
                <a:spcPct val="100000"/>
              </a:lnSpc>
              <a:spcBef>
                <a:spcPts val="0"/>
              </a:spcBef>
              <a:spcAft>
                <a:spcPts val="300"/>
              </a:spcAft>
              <a:tabLst>
                <a:tab pos="11090275" algn="r"/>
              </a:tabLst>
            </a:pPr>
            <a:r>
              <a:rPr lang="en-US" sz="2000" dirty="0"/>
              <a:t>Substantial additional power available even when First Target Station (FTS) and Second Target Station (STS) operate simultaneously</a:t>
            </a:r>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r>
              <a:rPr lang="en-US" sz="2000" dirty="0"/>
              <a:t>Oak Ridge Accelerator Institute established</a:t>
            </a:r>
          </a:p>
          <a:p>
            <a:pPr lvl="1">
              <a:lnSpc>
                <a:spcPct val="100000"/>
              </a:lnSpc>
              <a:spcBef>
                <a:spcPts val="0"/>
              </a:spcBef>
              <a:spcAft>
                <a:spcPts val="300"/>
              </a:spcAft>
              <a:tabLst>
                <a:tab pos="11090275" algn="r"/>
              </a:tabLst>
            </a:pPr>
            <a:r>
              <a:rPr lang="en-US" sz="1800" dirty="0"/>
              <a:t>Gauge user needs</a:t>
            </a:r>
          </a:p>
          <a:p>
            <a:pPr lvl="1">
              <a:lnSpc>
                <a:spcPct val="100000"/>
              </a:lnSpc>
              <a:spcBef>
                <a:spcPts val="0"/>
              </a:spcBef>
              <a:spcAft>
                <a:spcPts val="300"/>
              </a:spcAft>
              <a:tabLst>
                <a:tab pos="11090275" algn="r"/>
              </a:tabLst>
            </a:pPr>
            <a:r>
              <a:rPr lang="en-US" sz="1800" dirty="0">
                <a:highlight>
                  <a:srgbClr val="FFFF00"/>
                </a:highlight>
              </a:rPr>
              <a:t>Conceptual design of a high-power ~300 kW dedicated facility </a:t>
            </a:r>
          </a:p>
          <a:p>
            <a:pPr lvl="1">
              <a:lnSpc>
                <a:spcPct val="100000"/>
              </a:lnSpc>
              <a:spcBef>
                <a:spcPts val="0"/>
              </a:spcBef>
              <a:spcAft>
                <a:spcPts val="300"/>
              </a:spcAft>
              <a:tabLst>
                <a:tab pos="11090275" algn="r"/>
              </a:tabLst>
            </a:pPr>
            <a:r>
              <a:rPr lang="en-US" sz="1800" dirty="0"/>
              <a:t>Design, install, and commission a prototype low-power target in the existing tunnel</a:t>
            </a:r>
            <a:endParaRPr lang="en-US" sz="2400" dirty="0"/>
          </a:p>
          <a:p>
            <a:pPr>
              <a:lnSpc>
                <a:spcPct val="100000"/>
              </a:lnSpc>
              <a:spcBef>
                <a:spcPts val="0"/>
              </a:spcBef>
              <a:spcAft>
                <a:spcPts val="300"/>
              </a:spcAft>
              <a:tabLst>
                <a:tab pos="11090275" algn="r"/>
              </a:tabLst>
            </a:pPr>
            <a:endParaRPr lang="en-US" sz="2000" dirty="0"/>
          </a:p>
        </p:txBody>
      </p:sp>
      <p:pic>
        <p:nvPicPr>
          <p:cNvPr id="4" name="Picture 3" descr="Table&#10;&#10;AI-generated content may be incorrect.">
            <a:extLst>
              <a:ext uri="{FF2B5EF4-FFF2-40B4-BE49-F238E27FC236}">
                <a16:creationId xmlns:a16="http://schemas.microsoft.com/office/drawing/2014/main" id="{929BDFD3-03B9-49F7-BA0F-AD3724C3C8BF}"/>
              </a:ext>
            </a:extLst>
          </p:cNvPr>
          <p:cNvPicPr>
            <a:picLocks noChangeAspect="1"/>
          </p:cNvPicPr>
          <p:nvPr/>
        </p:nvPicPr>
        <p:blipFill>
          <a:blip r:embed="rId3"/>
          <a:stretch>
            <a:fillRect/>
          </a:stretch>
        </p:blipFill>
        <p:spPr>
          <a:xfrm>
            <a:off x="1199936" y="1759923"/>
            <a:ext cx="9395177" cy="1551553"/>
          </a:xfrm>
          <a:prstGeom prst="rect">
            <a:avLst/>
          </a:prstGeom>
        </p:spPr>
      </p:pic>
    </p:spTree>
    <p:extLst>
      <p:ext uri="{BB962C8B-B14F-4D97-AF65-F5344CB8AC3E}">
        <p14:creationId xmlns:p14="http://schemas.microsoft.com/office/powerpoint/2010/main" val="23847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ED8BD-1A51-4642-17A8-FB2C29F9B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FC060-0364-7300-7308-B5FE1093EE1D}"/>
              </a:ext>
            </a:extLst>
          </p:cNvPr>
          <p:cNvSpPr>
            <a:spLocks noGrp="1"/>
          </p:cNvSpPr>
          <p:nvPr>
            <p:ph type="title"/>
          </p:nvPr>
        </p:nvSpPr>
        <p:spPr/>
        <p:txBody>
          <a:bodyPr/>
          <a:lstStyle/>
          <a:p>
            <a:r>
              <a:rPr lang="en-US" sz="3200" dirty="0"/>
              <a:t>High-Intensity Muon Target at PSI</a:t>
            </a:r>
            <a:endParaRPr lang="en-US" dirty="0"/>
          </a:p>
        </p:txBody>
      </p:sp>
      <p:pic>
        <p:nvPicPr>
          <p:cNvPr id="8" name="Picture 7">
            <a:extLst>
              <a:ext uri="{FF2B5EF4-FFF2-40B4-BE49-F238E27FC236}">
                <a16:creationId xmlns:a16="http://schemas.microsoft.com/office/drawing/2014/main" id="{B8C52305-3DE7-6367-15EC-6F13893FC08D}"/>
              </a:ext>
            </a:extLst>
          </p:cNvPr>
          <p:cNvPicPr>
            <a:picLocks noChangeAspect="1"/>
          </p:cNvPicPr>
          <p:nvPr/>
        </p:nvPicPr>
        <p:blipFill>
          <a:blip r:embed="rId3"/>
          <a:stretch>
            <a:fillRect/>
          </a:stretch>
        </p:blipFill>
        <p:spPr>
          <a:xfrm>
            <a:off x="550107" y="1376704"/>
            <a:ext cx="4741983" cy="1765632"/>
          </a:xfrm>
          <a:prstGeom prst="rect">
            <a:avLst/>
          </a:prstGeom>
        </p:spPr>
      </p:pic>
      <p:pic>
        <p:nvPicPr>
          <p:cNvPr id="10" name="Picture 9">
            <a:extLst>
              <a:ext uri="{FF2B5EF4-FFF2-40B4-BE49-F238E27FC236}">
                <a16:creationId xmlns:a16="http://schemas.microsoft.com/office/drawing/2014/main" id="{4D76F7B5-6F35-B303-B53F-34304174E8F3}"/>
              </a:ext>
            </a:extLst>
          </p:cNvPr>
          <p:cNvPicPr>
            <a:picLocks noChangeAspect="1"/>
          </p:cNvPicPr>
          <p:nvPr/>
        </p:nvPicPr>
        <p:blipFill>
          <a:blip r:embed="rId4"/>
          <a:stretch>
            <a:fillRect/>
          </a:stretch>
        </p:blipFill>
        <p:spPr>
          <a:xfrm>
            <a:off x="1249338" y="3140380"/>
            <a:ext cx="3309379" cy="3059251"/>
          </a:xfrm>
          <a:prstGeom prst="rect">
            <a:avLst/>
          </a:prstGeom>
        </p:spPr>
      </p:pic>
      <p:pic>
        <p:nvPicPr>
          <p:cNvPr id="12" name="Picture 11">
            <a:extLst>
              <a:ext uri="{FF2B5EF4-FFF2-40B4-BE49-F238E27FC236}">
                <a16:creationId xmlns:a16="http://schemas.microsoft.com/office/drawing/2014/main" id="{EB742E8F-B794-B08E-84DD-D289E2467BBB}"/>
              </a:ext>
            </a:extLst>
          </p:cNvPr>
          <p:cNvPicPr>
            <a:picLocks noChangeAspect="1"/>
          </p:cNvPicPr>
          <p:nvPr/>
        </p:nvPicPr>
        <p:blipFill>
          <a:blip r:embed="rId5"/>
          <a:stretch>
            <a:fillRect/>
          </a:stretch>
        </p:blipFill>
        <p:spPr>
          <a:xfrm>
            <a:off x="6144767" y="1376704"/>
            <a:ext cx="5433645" cy="4254297"/>
          </a:xfrm>
          <a:prstGeom prst="rect">
            <a:avLst/>
          </a:prstGeom>
        </p:spPr>
      </p:pic>
      <p:sp>
        <p:nvSpPr>
          <p:cNvPr id="3" name="Content Placeholder 2">
            <a:extLst>
              <a:ext uri="{FF2B5EF4-FFF2-40B4-BE49-F238E27FC236}">
                <a16:creationId xmlns:a16="http://schemas.microsoft.com/office/drawing/2014/main" id="{7F03373F-0E81-0A9A-2608-3710A82A4F14}"/>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r>
              <a:rPr lang="en-US" sz="1800" dirty="0"/>
              <a:t>20 mm thick carbon target, ~20 kW of 2.4 mA 1.4 GeV proton beam </a:t>
            </a:r>
          </a:p>
        </p:txBody>
      </p:sp>
    </p:spTree>
    <p:extLst>
      <p:ext uri="{BB962C8B-B14F-4D97-AF65-F5344CB8AC3E}">
        <p14:creationId xmlns:p14="http://schemas.microsoft.com/office/powerpoint/2010/main" val="3101560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8455-B5A3-A2B9-5DB9-82C0EA702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BBCF1-21A4-64FD-8639-EB319F70290F}"/>
              </a:ext>
            </a:extLst>
          </p:cNvPr>
          <p:cNvSpPr>
            <a:spLocks noGrp="1"/>
          </p:cNvSpPr>
          <p:nvPr>
            <p:ph type="title"/>
          </p:nvPr>
        </p:nvSpPr>
        <p:spPr/>
        <p:txBody>
          <a:bodyPr/>
          <a:lstStyle/>
          <a:p>
            <a:r>
              <a:rPr lang="en-US" sz="3200" dirty="0"/>
              <a:t>Experimental Beamline Scenarios</a:t>
            </a:r>
            <a:endParaRPr lang="en-US" dirty="0"/>
          </a:p>
        </p:txBody>
      </p:sp>
      <p:sp>
        <p:nvSpPr>
          <p:cNvPr id="3" name="Content Placeholder 2">
            <a:extLst>
              <a:ext uri="{FF2B5EF4-FFF2-40B4-BE49-F238E27FC236}">
                <a16:creationId xmlns:a16="http://schemas.microsoft.com/office/drawing/2014/main" id="{D504FE6C-6DDF-1606-4650-446764A576DE}"/>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r>
              <a:rPr lang="en-US" sz="1800" dirty="0"/>
              <a:t>Can be optimized for surface (MUH3) and non-surface muons (MUH2)</a:t>
            </a:r>
          </a:p>
        </p:txBody>
      </p:sp>
      <p:pic>
        <p:nvPicPr>
          <p:cNvPr id="4" name="Picture 2">
            <a:extLst>
              <a:ext uri="{FF2B5EF4-FFF2-40B4-BE49-F238E27FC236}">
                <a16:creationId xmlns:a16="http://schemas.microsoft.com/office/drawing/2014/main" id="{3869633D-688F-A3A2-3D5D-E19EBEFAA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266" y="1515614"/>
            <a:ext cx="8261001" cy="468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57D1-D53B-425F-327F-18F362467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6CEAC-67BE-7C95-D5B0-12526AF8A8A8}"/>
              </a:ext>
            </a:extLst>
          </p:cNvPr>
          <p:cNvSpPr>
            <a:spLocks noGrp="1"/>
          </p:cNvSpPr>
          <p:nvPr>
            <p:ph type="title"/>
          </p:nvPr>
        </p:nvSpPr>
        <p:spPr/>
        <p:txBody>
          <a:bodyPr/>
          <a:lstStyle/>
          <a:p>
            <a:r>
              <a:rPr lang="en-US" sz="3200" dirty="0"/>
              <a:t>PSI Examples</a:t>
            </a:r>
            <a:endParaRPr lang="en-US" dirty="0"/>
          </a:p>
        </p:txBody>
      </p:sp>
      <p:pic>
        <p:nvPicPr>
          <p:cNvPr id="8" name="Picture 7">
            <a:extLst>
              <a:ext uri="{FF2B5EF4-FFF2-40B4-BE49-F238E27FC236}">
                <a16:creationId xmlns:a16="http://schemas.microsoft.com/office/drawing/2014/main" id="{D6E4DC50-1BFB-41AB-19D3-9246A7D0E891}"/>
              </a:ext>
            </a:extLst>
          </p:cNvPr>
          <p:cNvPicPr>
            <a:picLocks noChangeAspect="1"/>
          </p:cNvPicPr>
          <p:nvPr/>
        </p:nvPicPr>
        <p:blipFill>
          <a:blip r:embed="rId3"/>
          <a:stretch>
            <a:fillRect/>
          </a:stretch>
        </p:blipFill>
        <p:spPr>
          <a:xfrm>
            <a:off x="2000387" y="1162554"/>
            <a:ext cx="7897993" cy="4344862"/>
          </a:xfrm>
          <a:prstGeom prst="rect">
            <a:avLst/>
          </a:prstGeom>
        </p:spPr>
      </p:pic>
      <p:cxnSp>
        <p:nvCxnSpPr>
          <p:cNvPr id="10" name="Straight Arrow Connector 9">
            <a:extLst>
              <a:ext uri="{FF2B5EF4-FFF2-40B4-BE49-F238E27FC236}">
                <a16:creationId xmlns:a16="http://schemas.microsoft.com/office/drawing/2014/main" id="{2C426AF0-DFA3-B80B-6E41-6AE47BC537CE}"/>
              </a:ext>
            </a:extLst>
          </p:cNvPr>
          <p:cNvCxnSpPr>
            <a:cxnSpLocks/>
          </p:cNvCxnSpPr>
          <p:nvPr/>
        </p:nvCxnSpPr>
        <p:spPr>
          <a:xfrm flipV="1">
            <a:off x="4171950" y="2148840"/>
            <a:ext cx="1394460" cy="742950"/>
          </a:xfrm>
          <a:prstGeom prst="straightConnector1">
            <a:avLst/>
          </a:prstGeom>
          <a:ln w="19050">
            <a:solidFill>
              <a:schemeClr val="tx1"/>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C7A235-90AB-F0C0-D640-2B6821285CFA}"/>
              </a:ext>
            </a:extLst>
          </p:cNvPr>
          <p:cNvSpPr txBox="1"/>
          <p:nvPr/>
        </p:nvSpPr>
        <p:spPr>
          <a:xfrm>
            <a:off x="4777740" y="2640330"/>
            <a:ext cx="593432" cy="341632"/>
          </a:xfrm>
          <a:prstGeom prst="rect">
            <a:avLst/>
          </a:prstGeom>
          <a:noFill/>
        </p:spPr>
        <p:txBody>
          <a:bodyPr wrap="none" rtlCol="0">
            <a:spAutoFit/>
          </a:bodyPr>
          <a:lstStyle/>
          <a:p>
            <a:pPr algn="l">
              <a:lnSpc>
                <a:spcPct val="90000"/>
              </a:lnSpc>
            </a:pPr>
            <a:r>
              <a:rPr lang="en-US" dirty="0">
                <a:latin typeface="+mn-lt"/>
              </a:rPr>
              <a:t>8 m</a:t>
            </a:r>
          </a:p>
        </p:txBody>
      </p:sp>
    </p:spTree>
    <p:extLst>
      <p:ext uri="{BB962C8B-B14F-4D97-AF65-F5344CB8AC3E}">
        <p14:creationId xmlns:p14="http://schemas.microsoft.com/office/powerpoint/2010/main" val="2721317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95E2-86C8-39D1-3211-E4669E7468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310F8-0FA3-E7F9-7278-D3F1A1247EB9}"/>
              </a:ext>
            </a:extLst>
          </p:cNvPr>
          <p:cNvSpPr>
            <a:spLocks noGrp="1"/>
          </p:cNvSpPr>
          <p:nvPr>
            <p:ph idx="1"/>
          </p:nvPr>
        </p:nvSpPr>
        <p:spPr>
          <a:xfrm>
            <a:off x="381000" y="994611"/>
            <a:ext cx="11430000" cy="5205020"/>
          </a:xfrm>
        </p:spPr>
        <p:txBody>
          <a:bodyPr/>
          <a:lstStyle/>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p:sp>
        <p:nvSpPr>
          <p:cNvPr id="2" name="Title 1">
            <a:extLst>
              <a:ext uri="{FF2B5EF4-FFF2-40B4-BE49-F238E27FC236}">
                <a16:creationId xmlns:a16="http://schemas.microsoft.com/office/drawing/2014/main" id="{1FF6BD20-1206-9120-F38A-B32373976EC9}"/>
              </a:ext>
            </a:extLst>
          </p:cNvPr>
          <p:cNvSpPr>
            <a:spLocks noGrp="1"/>
          </p:cNvSpPr>
          <p:nvPr>
            <p:ph type="title"/>
          </p:nvPr>
        </p:nvSpPr>
        <p:spPr>
          <a:xfrm>
            <a:off x="429767" y="274320"/>
            <a:ext cx="11430000" cy="535531"/>
          </a:xfrm>
        </p:spPr>
        <p:txBody>
          <a:bodyPr/>
          <a:lstStyle/>
          <a:p>
            <a:r>
              <a:rPr lang="en-US" dirty="0"/>
              <a:t>Pion Capture with F2R Triplet</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8B49C151-4CDD-A316-3797-0FC00186AEFB}"/>
                  </a:ext>
                </a:extLst>
              </p:cNvPr>
              <p:cNvSpPr txBox="1">
                <a:spLocks/>
              </p:cNvSpPr>
              <p:nvPr/>
            </p:nvSpPr>
            <p:spPr bwMode="auto">
              <a:xfrm>
                <a:off x="533400" y="1147011"/>
                <a:ext cx="11430000"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600" dirty="0"/>
                  <a:t>Pion distribution at a long target is somewhat flat</a:t>
                </a:r>
              </a:p>
              <a:p>
                <a:pPr>
                  <a:lnSpc>
                    <a:spcPct val="100000"/>
                  </a:lnSpc>
                  <a:spcBef>
                    <a:spcPts val="300"/>
                  </a:spcBef>
                  <a:tabLst>
                    <a:tab pos="11090275" algn="r"/>
                  </a:tabLst>
                </a:pPr>
                <a:r>
                  <a:rPr lang="en-US" sz="1600" dirty="0"/>
                  <a:t>Try capturing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with a flat-to-round triplet</a:t>
                </a:r>
              </a:p>
              <a:p>
                <a:pPr>
                  <a:lnSpc>
                    <a:spcPct val="100000"/>
                  </a:lnSpc>
                  <a:spcBef>
                    <a:spcPts val="300"/>
                  </a:spcBef>
                  <a:tabLst>
                    <a:tab pos="11090275" algn="r"/>
                  </a:tabLst>
                </a:pPr>
                <a:r>
                  <a:rPr lang="en-US" sz="1600" dirty="0"/>
                  <a:t>Three 0.2 m long quads separated by 0.2 m at 0.1 m </a:t>
                </a:r>
                <a:br>
                  <a:rPr lang="en-US" sz="1600" dirty="0"/>
                </a:br>
                <a:r>
                  <a:rPr lang="en-US" sz="1600" dirty="0"/>
                  <a:t>from the target</a:t>
                </a:r>
              </a:p>
              <a:p>
                <a:pPr>
                  <a:lnSpc>
                    <a:spcPct val="100000"/>
                  </a:lnSpc>
                  <a:spcBef>
                    <a:spcPts val="300"/>
                  </a:spcBef>
                  <a:tabLst>
                    <a:tab pos="11090275" algn="r"/>
                  </a:tabLst>
                </a:pP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8</m:t>
                        </m:r>
                      </m:sup>
                    </m:sSup>
                  </m:oMath>
                </a14:m>
                <a:r>
                  <a:rPr lang="en-US" sz="1600" dirty="0"/>
                  <a:t> incoming 1.3 GeV protons</a:t>
                </a:r>
              </a:p>
              <a:p>
                <a:pPr>
                  <a:lnSpc>
                    <a:spcPct val="100000"/>
                  </a:lnSpc>
                  <a:spcBef>
                    <a:spcPts val="300"/>
                  </a:spcBef>
                  <a:tabLst>
                    <a:tab pos="11090275" algn="r"/>
                  </a:tabLst>
                </a:pPr>
                <a:r>
                  <a:rPr lang="en-US" sz="1600" dirty="0"/>
                  <a:t>Cylindrical target of 1 cm radius</a:t>
                </a:r>
              </a:p>
              <a:p>
                <a:pPr>
                  <a:lnSpc>
                    <a:spcPct val="100000"/>
                  </a:lnSpc>
                  <a:spcBef>
                    <a:spcPts val="300"/>
                  </a:spcBef>
                  <a:tabLst>
                    <a:tab pos="11090275" algn="r"/>
                  </a:tabLst>
                </a:pPr>
                <a:r>
                  <a:rPr lang="en-US" sz="1600" dirty="0"/>
                  <a:t>Total number of </a:t>
                </a:r>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𝜋</m:t>
                        </m:r>
                      </m:e>
                      <m:sup>
                        <m:r>
                          <a:rPr lang="en-US" sz="1600" b="0" i="1" smtClean="0">
                            <a:latin typeface="Cambria Math" panose="02040503050406030204" pitchFamily="18" charset="0"/>
                          </a:rPr>
                          <m:t>−</m:t>
                        </m:r>
                      </m:sup>
                    </m:sSup>
                  </m:oMath>
                </a14:m>
                <a:r>
                  <a:rPr lang="en-US" sz="1600" dirty="0"/>
                  <a:t> after the triplet, decays disabled</a:t>
                </a:r>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a:p>
                <a:pPr>
                  <a:lnSpc>
                    <a:spcPct val="100000"/>
                  </a:lnSpc>
                  <a:spcBef>
                    <a:spcPts val="300"/>
                  </a:spcBef>
                  <a:tabLst>
                    <a:tab pos="11090275" algn="r"/>
                  </a:tabLst>
                </a:pPr>
                <a:endParaRPr lang="en-US" sz="1600" dirty="0"/>
              </a:p>
            </p:txBody>
          </p:sp>
        </mc:Choice>
        <mc:Fallback xmlns="">
          <p:sp>
            <p:nvSpPr>
              <p:cNvPr id="8" name="Content Placeholder 2">
                <a:extLst>
                  <a:ext uri="{FF2B5EF4-FFF2-40B4-BE49-F238E27FC236}">
                    <a16:creationId xmlns:a16="http://schemas.microsoft.com/office/drawing/2014/main" id="{8B49C151-4CDD-A316-3797-0FC00186AEFB}"/>
                  </a:ext>
                </a:extLst>
              </p:cNvPr>
              <p:cNvSpPr txBox="1">
                <a:spLocks noRot="1" noChangeAspect="1" noMove="1" noResize="1" noEditPoints="1" noAdjustHandles="1" noChangeArrowheads="1" noChangeShapeType="1" noTextEdit="1"/>
              </p:cNvSpPr>
              <p:nvPr/>
            </p:nvSpPr>
            <p:spPr bwMode="auto">
              <a:xfrm>
                <a:off x="533400" y="1147011"/>
                <a:ext cx="11430000" cy="5205020"/>
              </a:xfrm>
              <a:prstGeom prst="rect">
                <a:avLst/>
              </a:prstGeom>
              <a:blipFill>
                <a:blip r:embed="rId3"/>
                <a:stretch>
                  <a:fillRect l="-213" t="-35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8A87C99C-77E3-8278-B0D2-73DED967092B}"/>
                  </a:ext>
                </a:extLst>
              </p:cNvPr>
              <p:cNvGraphicFramePr>
                <a:graphicFrameLocks noGrp="1"/>
              </p:cNvGraphicFramePr>
              <p:nvPr>
                <p:extLst>
                  <p:ext uri="{D42A27DB-BD31-4B8C-83A1-F6EECF244321}">
                    <p14:modId xmlns:p14="http://schemas.microsoft.com/office/powerpoint/2010/main" val="415962665"/>
                  </p:ext>
                </p:extLst>
              </p:nvPr>
            </p:nvGraphicFramePr>
            <p:xfrm>
              <a:off x="533399" y="3597121"/>
              <a:ext cx="6036366" cy="1129157"/>
            </p:xfrm>
            <a:graphic>
              <a:graphicData uri="http://schemas.openxmlformats.org/drawingml/2006/table">
                <a:tbl>
                  <a:tblPr firstRow="1" bandRow="1">
                    <a:tableStyleId>{2D5ABB26-0587-4C30-8999-92F81FD0307C}</a:tableStyleId>
                  </a:tblPr>
                  <a:tblGrid>
                    <a:gridCol w="1196010">
                      <a:extLst>
                        <a:ext uri="{9D8B030D-6E8A-4147-A177-3AD203B41FA5}">
                          <a16:colId xmlns:a16="http://schemas.microsoft.com/office/drawing/2014/main" val="3266233401"/>
                        </a:ext>
                      </a:extLst>
                    </a:gridCol>
                    <a:gridCol w="1068457">
                      <a:extLst>
                        <a:ext uri="{9D8B030D-6E8A-4147-A177-3AD203B41FA5}">
                          <a16:colId xmlns:a16="http://schemas.microsoft.com/office/drawing/2014/main" val="2584992610"/>
                        </a:ext>
                      </a:extLst>
                    </a:gridCol>
                    <a:gridCol w="1068457">
                      <a:extLst>
                        <a:ext uri="{9D8B030D-6E8A-4147-A177-3AD203B41FA5}">
                          <a16:colId xmlns:a16="http://schemas.microsoft.com/office/drawing/2014/main" val="3662600171"/>
                        </a:ext>
                      </a:extLst>
                    </a:gridCol>
                    <a:gridCol w="1639956">
                      <a:extLst>
                        <a:ext uri="{9D8B030D-6E8A-4147-A177-3AD203B41FA5}">
                          <a16:colId xmlns:a16="http://schemas.microsoft.com/office/drawing/2014/main" val="2532289796"/>
                        </a:ext>
                      </a:extLst>
                    </a:gridCol>
                    <a:gridCol w="1063486">
                      <a:extLst>
                        <a:ext uri="{9D8B030D-6E8A-4147-A177-3AD203B41FA5}">
                          <a16:colId xmlns:a16="http://schemas.microsoft.com/office/drawing/2014/main" val="3540075745"/>
                        </a:ext>
                      </a:extLst>
                    </a:gridCol>
                  </a:tblGrid>
                  <a:tr h="370840">
                    <a:tc>
                      <a:txBody>
                        <a:bodyPr/>
                        <a:lstStyle/>
                        <a:p>
                          <a:r>
                            <a:rPr lang="en-US" dirty="0"/>
                            <a:t>Material</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𝑇</m:t>
                                  </m:r>
                                </m:sub>
                              </m:sSub>
                            </m:oMath>
                          </a14:m>
                          <a:r>
                            <a:rPr lang="en-US" dirty="0"/>
                            <a:t>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𝑄</m:t>
                                  </m:r>
                                </m:sub>
                              </m:sSub>
                            </m:oMath>
                          </a14:m>
                          <a:r>
                            <a:rPr lang="en-US" dirty="0"/>
                            <a:t>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𝑦</m:t>
                                  </m:r>
                                </m:sub>
                              </m:sSub>
                              <m:r>
                                <a:rPr lang="en-US" b="0"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𝑥</m:t>
                              </m:r>
                            </m:oMath>
                          </a14:m>
                          <a:r>
                            <a:rPr lang="en-US" dirty="0"/>
                            <a:t> (T/m)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𝑝</m:t>
                                </m:r>
                              </m:oMath>
                            </m:oMathPara>
                          </a14:m>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5821518"/>
                      </a:ext>
                    </a:extLst>
                  </a:tr>
                  <a:tr h="370840">
                    <a:tc>
                      <a:txBody>
                        <a:bodyPr/>
                        <a:lstStyle/>
                        <a:p>
                          <a:pPr algn="ctr"/>
                          <a:r>
                            <a:rPr lang="en-US" sz="1600" dirty="0"/>
                            <a:t>Be</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7.4⋅</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−5</m:t>
                                    </m:r>
                                  </m:sup>
                                </m:sSup>
                              </m:oMath>
                            </m:oMathPara>
                          </a14:m>
                          <a:endParaRPr lang="en-US" sz="1600" dirty="0"/>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121736"/>
                      </a:ext>
                    </a:extLst>
                  </a:tr>
                  <a:tr h="370840">
                    <a:tc>
                      <a:txBody>
                        <a:bodyPr/>
                        <a:lstStyle/>
                        <a:p>
                          <a:pPr algn="ctr"/>
                          <a:r>
                            <a:rPr lang="en-US" sz="1600" dirty="0"/>
                            <a:t>Be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3.0⋅</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−4</m:t>
                                    </m:r>
                                  </m:sup>
                                </m:sSup>
                              </m:oMath>
                            </m:oMathPara>
                          </a14:m>
                          <a:endParaRPr lang="en-US"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29544356"/>
                      </a:ext>
                    </a:extLst>
                  </a:tr>
                </a:tbl>
              </a:graphicData>
            </a:graphic>
          </p:graphicFrame>
        </mc:Choice>
        <mc:Fallback xmlns="">
          <p:graphicFrame>
            <p:nvGraphicFramePr>
              <p:cNvPr id="12" name="Table 11">
                <a:extLst>
                  <a:ext uri="{FF2B5EF4-FFF2-40B4-BE49-F238E27FC236}">
                    <a16:creationId xmlns:a16="http://schemas.microsoft.com/office/drawing/2014/main" id="{8A87C99C-77E3-8278-B0D2-73DED967092B}"/>
                  </a:ext>
                </a:extLst>
              </p:cNvPr>
              <p:cNvGraphicFramePr>
                <a:graphicFrameLocks noGrp="1"/>
              </p:cNvGraphicFramePr>
              <p:nvPr>
                <p:extLst>
                  <p:ext uri="{D42A27DB-BD31-4B8C-83A1-F6EECF244321}">
                    <p14:modId xmlns:p14="http://schemas.microsoft.com/office/powerpoint/2010/main" val="415962665"/>
                  </p:ext>
                </p:extLst>
              </p:nvPr>
            </p:nvGraphicFramePr>
            <p:xfrm>
              <a:off x="533399" y="3597121"/>
              <a:ext cx="6036366" cy="1129157"/>
            </p:xfrm>
            <a:graphic>
              <a:graphicData uri="http://schemas.openxmlformats.org/drawingml/2006/table">
                <a:tbl>
                  <a:tblPr firstRow="1" bandRow="1">
                    <a:tableStyleId>{2D5ABB26-0587-4C30-8999-92F81FD0307C}</a:tableStyleId>
                  </a:tblPr>
                  <a:tblGrid>
                    <a:gridCol w="1196010">
                      <a:extLst>
                        <a:ext uri="{9D8B030D-6E8A-4147-A177-3AD203B41FA5}">
                          <a16:colId xmlns:a16="http://schemas.microsoft.com/office/drawing/2014/main" val="3266233401"/>
                        </a:ext>
                      </a:extLst>
                    </a:gridCol>
                    <a:gridCol w="1068457">
                      <a:extLst>
                        <a:ext uri="{9D8B030D-6E8A-4147-A177-3AD203B41FA5}">
                          <a16:colId xmlns:a16="http://schemas.microsoft.com/office/drawing/2014/main" val="2584992610"/>
                        </a:ext>
                      </a:extLst>
                    </a:gridCol>
                    <a:gridCol w="1068457">
                      <a:extLst>
                        <a:ext uri="{9D8B030D-6E8A-4147-A177-3AD203B41FA5}">
                          <a16:colId xmlns:a16="http://schemas.microsoft.com/office/drawing/2014/main" val="3662600171"/>
                        </a:ext>
                      </a:extLst>
                    </a:gridCol>
                    <a:gridCol w="1639956">
                      <a:extLst>
                        <a:ext uri="{9D8B030D-6E8A-4147-A177-3AD203B41FA5}">
                          <a16:colId xmlns:a16="http://schemas.microsoft.com/office/drawing/2014/main" val="2532289796"/>
                        </a:ext>
                      </a:extLst>
                    </a:gridCol>
                    <a:gridCol w="1063486">
                      <a:extLst>
                        <a:ext uri="{9D8B030D-6E8A-4147-A177-3AD203B41FA5}">
                          <a16:colId xmlns:a16="http://schemas.microsoft.com/office/drawing/2014/main" val="3540075745"/>
                        </a:ext>
                      </a:extLst>
                    </a:gridCol>
                  </a:tblGrid>
                  <a:tr h="387477">
                    <a:tc>
                      <a:txBody>
                        <a:bodyPr/>
                        <a:lstStyle/>
                        <a:p>
                          <a:r>
                            <a:rPr lang="en-US" dirty="0"/>
                            <a:t>Material</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111364" t="-9375" r="-353409" b="-20468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212571" t="-9375" r="-255429" b="-20468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203346" t="-9375" r="-66171" b="-204688"/>
                          </a:stretch>
                        </a:blipFill>
                      </a:tcPr>
                    </a:tc>
                    <a:tc>
                      <a:txBody>
                        <a:bodyPr/>
                        <a:lstStyle/>
                        <a:p>
                          <a:endParaRPr lang="en-US"/>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blipFill>
                          <a:blip r:embed="rId4"/>
                          <a:stretch>
                            <a:fillRect l="-466286" t="-9375" r="-1714" b="-204688"/>
                          </a:stretch>
                        </a:blipFill>
                      </a:tcPr>
                    </a:tc>
                    <a:extLst>
                      <a:ext uri="{0D108BD9-81ED-4DB2-BD59-A6C34878D82A}">
                        <a16:rowId xmlns:a16="http://schemas.microsoft.com/office/drawing/2014/main" val="2735821518"/>
                      </a:ext>
                    </a:extLst>
                  </a:tr>
                  <a:tr h="370840">
                    <a:tc>
                      <a:txBody>
                        <a:bodyPr/>
                        <a:lstStyle/>
                        <a:p>
                          <a:pPr algn="ctr"/>
                          <a:r>
                            <a:rPr lang="en-US" sz="1600" dirty="0"/>
                            <a:t>Be</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6286" t="-114754" r="-1714" b="-114754"/>
                          </a:stretch>
                        </a:blipFill>
                      </a:tcPr>
                    </a:tc>
                    <a:extLst>
                      <a:ext uri="{0D108BD9-81ED-4DB2-BD59-A6C34878D82A}">
                        <a16:rowId xmlns:a16="http://schemas.microsoft.com/office/drawing/2014/main" val="4266121736"/>
                      </a:ext>
                    </a:extLst>
                  </a:tr>
                  <a:tr h="370840">
                    <a:tc>
                      <a:txBody>
                        <a:bodyPr/>
                        <a:lstStyle/>
                        <a:p>
                          <a:pPr algn="ctr"/>
                          <a:r>
                            <a:rPr lang="en-US" sz="1600" dirty="0"/>
                            <a:t>Be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4"/>
                          <a:stretch>
                            <a:fillRect l="-466286" t="-214754" r="-1714" b="-14754"/>
                          </a:stretch>
                        </a:blipFill>
                      </a:tcPr>
                    </a:tc>
                    <a:extLst>
                      <a:ext uri="{0D108BD9-81ED-4DB2-BD59-A6C34878D82A}">
                        <a16:rowId xmlns:a16="http://schemas.microsoft.com/office/drawing/2014/main" val="4229544356"/>
                      </a:ext>
                    </a:extLst>
                  </a:tr>
                </a:tbl>
              </a:graphicData>
            </a:graphic>
          </p:graphicFrame>
        </mc:Fallback>
      </mc:AlternateContent>
      <p:pic>
        <p:nvPicPr>
          <p:cNvPr id="3074" name="Picture 2">
            <a:extLst>
              <a:ext uri="{FF2B5EF4-FFF2-40B4-BE49-F238E27FC236}">
                <a16:creationId xmlns:a16="http://schemas.microsoft.com/office/drawing/2014/main" id="{4808E05A-46AB-AE23-BA4F-78DD50E98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0305" y="505969"/>
            <a:ext cx="4549462" cy="2918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5C5CA4-B987-F06B-80DE-16B34960A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3753" y="3826435"/>
            <a:ext cx="2269210" cy="20547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B692F24-FBF6-A66B-8681-D0328ED39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8721" y="3826435"/>
            <a:ext cx="2269210" cy="205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301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F461-57A3-A9A5-754F-AA79F09C3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D5F20-6B18-4F2F-A5EE-97E392787708}"/>
              </a:ext>
            </a:extLst>
          </p:cNvPr>
          <p:cNvSpPr>
            <a:spLocks noGrp="1"/>
          </p:cNvSpPr>
          <p:nvPr>
            <p:ph type="title"/>
          </p:nvPr>
        </p:nvSpPr>
        <p:spPr/>
        <p:txBody>
          <a:bodyPr/>
          <a:lstStyle/>
          <a:p>
            <a:r>
              <a:rPr lang="en-US" sz="3200" dirty="0"/>
              <a:t>Ongoing Activities at SNS</a:t>
            </a:r>
            <a:endParaRPr lang="en-US" dirty="0"/>
          </a:p>
        </p:txBody>
      </p:sp>
      <p:sp>
        <p:nvSpPr>
          <p:cNvPr id="3" name="Content Placeholder 2">
            <a:extLst>
              <a:ext uri="{FF2B5EF4-FFF2-40B4-BE49-F238E27FC236}">
                <a16:creationId xmlns:a16="http://schemas.microsoft.com/office/drawing/2014/main" id="{83D9E530-1C96-D9F6-6399-DA08E051D6EC}"/>
              </a:ext>
            </a:extLst>
          </p:cNvPr>
          <p:cNvSpPr>
            <a:spLocks noGrp="1"/>
          </p:cNvSpPr>
          <p:nvPr>
            <p:ph idx="1"/>
          </p:nvPr>
        </p:nvSpPr>
        <p:spPr>
          <a:xfrm>
            <a:off x="381000" y="994610"/>
            <a:ext cx="11430000" cy="5495641"/>
          </a:xfrm>
        </p:spPr>
        <p:txBody>
          <a:bodyPr/>
          <a:lstStyle/>
          <a:p>
            <a:pPr>
              <a:lnSpc>
                <a:spcPct val="100000"/>
              </a:lnSpc>
              <a:spcBef>
                <a:spcPts val="0"/>
              </a:spcBef>
              <a:spcAft>
                <a:spcPts val="300"/>
              </a:spcAft>
              <a:tabLst>
                <a:tab pos="11090275" algn="r"/>
              </a:tabLst>
            </a:pPr>
            <a:r>
              <a:rPr lang="en-US" sz="2000" dirty="0"/>
              <a:t>FY 2025-26 LDRD DEPUTY DISCRETIONARY PROPOSAL:</a:t>
            </a:r>
            <a:br>
              <a:rPr lang="en-US" sz="2000" dirty="0"/>
            </a:br>
            <a:r>
              <a:rPr lang="en-US" sz="2000" dirty="0"/>
              <a:t>Investigation of new applications of the Spallation Neutron Source facility</a:t>
            </a:r>
            <a:br>
              <a:rPr lang="en-US" sz="2000" dirty="0"/>
            </a:br>
            <a:r>
              <a:rPr lang="en-US" sz="2000" dirty="0"/>
              <a:t>PI: Fulvia Pilat, Co-PI: Vasiliy Morozov</a:t>
            </a:r>
          </a:p>
          <a:p>
            <a:pPr>
              <a:lnSpc>
                <a:spcPct val="100000"/>
              </a:lnSpc>
              <a:spcBef>
                <a:spcPts val="0"/>
              </a:spcBef>
              <a:spcAft>
                <a:spcPts val="300"/>
              </a:spcAft>
              <a:tabLst>
                <a:tab pos="11090275" algn="r"/>
              </a:tabLst>
            </a:pPr>
            <a:endParaRPr lang="en-US" sz="2000" dirty="0"/>
          </a:p>
        </p:txBody>
      </p:sp>
      <p:pic>
        <p:nvPicPr>
          <p:cNvPr id="8" name="Picture 7">
            <a:extLst>
              <a:ext uri="{FF2B5EF4-FFF2-40B4-BE49-F238E27FC236}">
                <a16:creationId xmlns:a16="http://schemas.microsoft.com/office/drawing/2014/main" id="{C996F224-66EE-B9FE-8533-049AC4208F42}"/>
              </a:ext>
            </a:extLst>
          </p:cNvPr>
          <p:cNvPicPr>
            <a:picLocks noChangeAspect="1"/>
          </p:cNvPicPr>
          <p:nvPr/>
        </p:nvPicPr>
        <p:blipFill>
          <a:blip r:embed="rId3"/>
          <a:stretch>
            <a:fillRect/>
          </a:stretch>
        </p:blipFill>
        <p:spPr>
          <a:xfrm>
            <a:off x="1452771" y="2007702"/>
            <a:ext cx="9056820" cy="4084286"/>
          </a:xfrm>
          <a:prstGeom prst="rect">
            <a:avLst/>
          </a:prstGeom>
        </p:spPr>
      </p:pic>
    </p:spTree>
    <p:extLst>
      <p:ext uri="{BB962C8B-B14F-4D97-AF65-F5344CB8AC3E}">
        <p14:creationId xmlns:p14="http://schemas.microsoft.com/office/powerpoint/2010/main" val="425059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447B4-BC77-F16C-0286-A3B591DDA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0984A-6944-D573-F62A-F4B0469CE4D3}"/>
              </a:ext>
            </a:extLst>
          </p:cNvPr>
          <p:cNvSpPr>
            <a:spLocks noGrp="1"/>
          </p:cNvSpPr>
          <p:nvPr>
            <p:ph type="title"/>
          </p:nvPr>
        </p:nvSpPr>
        <p:spPr/>
        <p:txBody>
          <a:bodyPr/>
          <a:lstStyle/>
          <a:p>
            <a:r>
              <a:rPr lang="en-US" sz="3200" dirty="0"/>
              <a:t>Potential Application of SNS Excess Power</a:t>
            </a:r>
            <a:endParaRPr lang="en-US" dirty="0"/>
          </a:p>
        </p:txBody>
      </p:sp>
      <p:sp>
        <p:nvSpPr>
          <p:cNvPr id="3" name="Content Placeholder 2">
            <a:extLst>
              <a:ext uri="{FF2B5EF4-FFF2-40B4-BE49-F238E27FC236}">
                <a16:creationId xmlns:a16="http://schemas.microsoft.com/office/drawing/2014/main" id="{9F7C9867-CE8A-3957-5ACD-1E616668090E}"/>
              </a:ext>
            </a:extLst>
          </p:cNvPr>
          <p:cNvSpPr>
            <a:spLocks noGrp="1"/>
          </p:cNvSpPr>
          <p:nvPr>
            <p:ph idx="1"/>
          </p:nvPr>
        </p:nvSpPr>
        <p:spPr>
          <a:xfrm>
            <a:off x="381000" y="994610"/>
            <a:ext cx="11430000" cy="5495641"/>
          </a:xfrm>
        </p:spPr>
        <p:txBody>
          <a:bodyPr/>
          <a:lstStyle/>
          <a:p>
            <a:pPr>
              <a:lnSpc>
                <a:spcPct val="100000"/>
              </a:lnSpc>
              <a:spcBef>
                <a:spcPts val="0"/>
              </a:spcBef>
              <a:spcAft>
                <a:spcPts val="300"/>
              </a:spcAft>
              <a:tabLst>
                <a:tab pos="11090275" algn="r"/>
              </a:tabLst>
            </a:pPr>
            <a:r>
              <a:rPr lang="en-US" sz="2000" dirty="0"/>
              <a:t>Preliminary compilation of </a:t>
            </a:r>
            <a:br>
              <a:rPr lang="en-US" sz="2000" dirty="0"/>
            </a:br>
            <a:r>
              <a:rPr lang="en-US" sz="2000" dirty="0"/>
              <a:t>potential applications</a:t>
            </a:r>
          </a:p>
          <a:p>
            <a:pPr>
              <a:lnSpc>
                <a:spcPct val="100000"/>
              </a:lnSpc>
              <a:spcBef>
                <a:spcPts val="0"/>
              </a:spcBef>
              <a:spcAft>
                <a:spcPts val="300"/>
              </a:spcAft>
              <a:tabLst>
                <a:tab pos="11090275" algn="r"/>
              </a:tabLst>
            </a:pPr>
            <a:endParaRPr lang="en-US" sz="2000" dirty="0"/>
          </a:p>
          <a:p>
            <a:pPr>
              <a:lnSpc>
                <a:spcPct val="100000"/>
              </a:lnSpc>
              <a:spcBef>
                <a:spcPts val="0"/>
              </a:spcBef>
              <a:spcAft>
                <a:spcPts val="300"/>
              </a:spcAft>
              <a:tabLst>
                <a:tab pos="11090275" algn="r"/>
              </a:tabLst>
            </a:pPr>
            <a:r>
              <a:rPr lang="en-US" sz="2000" dirty="0"/>
              <a:t>This workshop aims to collect, </a:t>
            </a:r>
            <a:br>
              <a:rPr lang="en-US" sz="2000" dirty="0"/>
            </a:br>
            <a:r>
              <a:rPr lang="en-US" sz="2000" dirty="0"/>
              <a:t>refine and prioritize potential </a:t>
            </a:r>
            <a:br>
              <a:rPr lang="en-US" sz="2000" dirty="0"/>
            </a:br>
            <a:r>
              <a:rPr lang="en-US" sz="2000" dirty="0"/>
              <a:t>applications as well as identify </a:t>
            </a:r>
            <a:br>
              <a:rPr lang="en-US" sz="2000" dirty="0"/>
            </a:br>
            <a:r>
              <a:rPr lang="en-US" sz="2000" dirty="0"/>
              <a:t>their requirements </a:t>
            </a:r>
          </a:p>
        </p:txBody>
      </p:sp>
      <p:pic>
        <p:nvPicPr>
          <p:cNvPr id="6" name="Picture 5">
            <a:extLst>
              <a:ext uri="{FF2B5EF4-FFF2-40B4-BE49-F238E27FC236}">
                <a16:creationId xmlns:a16="http://schemas.microsoft.com/office/drawing/2014/main" id="{ED44622F-AC33-BF6E-8F27-BF6F00EE205A}"/>
              </a:ext>
            </a:extLst>
          </p:cNvPr>
          <p:cNvPicPr>
            <a:picLocks noChangeAspect="1"/>
          </p:cNvPicPr>
          <p:nvPr/>
        </p:nvPicPr>
        <p:blipFill>
          <a:blip r:embed="rId3"/>
          <a:stretch>
            <a:fillRect/>
          </a:stretch>
        </p:blipFill>
        <p:spPr>
          <a:xfrm>
            <a:off x="4899613" y="994610"/>
            <a:ext cx="6960154" cy="4684354"/>
          </a:xfrm>
          <a:prstGeom prst="rect">
            <a:avLst/>
          </a:prstGeom>
        </p:spPr>
      </p:pic>
    </p:spTree>
    <p:extLst>
      <p:ext uri="{BB962C8B-B14F-4D97-AF65-F5344CB8AC3E}">
        <p14:creationId xmlns:p14="http://schemas.microsoft.com/office/powerpoint/2010/main" val="25441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2">
            <a:extLst>
              <a:ext uri="{FF2B5EF4-FFF2-40B4-BE49-F238E27FC236}">
                <a16:creationId xmlns:a16="http://schemas.microsoft.com/office/drawing/2014/main" id="{2F899C02-6139-E754-90EC-D159B7042D38}"/>
              </a:ext>
            </a:extLst>
          </p:cNvPr>
          <p:cNvSpPr>
            <a:spLocks noGrp="1"/>
          </p:cNvSpPr>
          <p:nvPr>
            <p:ph idx="1"/>
          </p:nvPr>
        </p:nvSpPr>
        <p:spPr>
          <a:xfrm>
            <a:off x="381000" y="903170"/>
            <a:ext cx="11430000" cy="5680510"/>
          </a:xfrm>
        </p:spPr>
        <p:txBody>
          <a:bodyPr/>
          <a:lstStyle/>
          <a:p>
            <a:pPr marL="342900" indent="-342900">
              <a:lnSpc>
                <a:spcPct val="100000"/>
              </a:lnSpc>
              <a:spcBef>
                <a:spcPts val="300"/>
              </a:spcBef>
              <a:buFont typeface="+mj-lt"/>
              <a:buAutoNum type="arabicPeriod"/>
              <a:tabLst>
                <a:tab pos="11090275" algn="r"/>
              </a:tabLst>
            </a:pPr>
            <a:r>
              <a:rPr lang="en-US" sz="1600" dirty="0"/>
              <a:t>Area near injection into the accumulator  ring</a:t>
            </a:r>
          </a:p>
          <a:p>
            <a:pPr marL="342900" indent="-342900">
              <a:lnSpc>
                <a:spcPct val="100000"/>
              </a:lnSpc>
              <a:spcBef>
                <a:spcPts val="300"/>
              </a:spcBef>
              <a:buFont typeface="+mj-lt"/>
              <a:buAutoNum type="arabicPeriod"/>
              <a:tabLst>
                <a:tab pos="11090275" algn="r"/>
              </a:tabLst>
            </a:pPr>
            <a:r>
              <a:rPr lang="en-US" sz="1600" dirty="0"/>
              <a:t>Area beyond STS</a:t>
            </a:r>
          </a:p>
          <a:p>
            <a:pPr>
              <a:lnSpc>
                <a:spcPct val="100000"/>
              </a:lnSpc>
              <a:spcBef>
                <a:spcPts val="300"/>
              </a:spcBef>
              <a:buFont typeface="Arial" panose="020B0604020202020204" pitchFamily="34" charset="0"/>
              <a:buChar char="•"/>
              <a:tabLst>
                <a:tab pos="11090275" algn="r"/>
              </a:tabLst>
            </a:pPr>
            <a:r>
              <a:rPr lang="en-US" sz="1600" dirty="0"/>
              <a:t>Location 1 was studied earlier for a lower-power </a:t>
            </a:r>
            <a:br>
              <a:rPr lang="en-US" sz="1600" dirty="0"/>
            </a:br>
            <a:r>
              <a:rPr lang="en-US" sz="1600" dirty="0"/>
              <a:t>target station</a:t>
            </a:r>
          </a:p>
          <a:p>
            <a:pPr>
              <a:lnSpc>
                <a:spcPct val="100000"/>
              </a:lnSpc>
              <a:spcBef>
                <a:spcPts val="300"/>
              </a:spcBef>
              <a:buFont typeface="Arial" panose="020B0604020202020204" pitchFamily="34" charset="0"/>
              <a:buChar char="•"/>
              <a:tabLst>
                <a:tab pos="11090275" algn="r"/>
              </a:tabLst>
            </a:pPr>
            <a:r>
              <a:rPr lang="en-US" sz="1600" dirty="0"/>
              <a:t>Shielding thickness grows logarithmically with power</a:t>
            </a:r>
          </a:p>
          <a:p>
            <a:pPr>
              <a:lnSpc>
                <a:spcPct val="100000"/>
              </a:lnSpc>
              <a:spcBef>
                <a:spcPts val="300"/>
              </a:spcBef>
              <a:buFont typeface="Arial" panose="020B0604020202020204" pitchFamily="34" charset="0"/>
              <a:buChar char="•"/>
              <a:tabLst>
                <a:tab pos="11090275" algn="r"/>
              </a:tabLst>
            </a:pPr>
            <a:r>
              <a:rPr lang="en-US" sz="1600" dirty="0"/>
              <a:t>Green areas are leveled by the STS and </a:t>
            </a:r>
            <a:br>
              <a:rPr lang="en-US" sz="1600" dirty="0"/>
            </a:br>
            <a:r>
              <a:rPr lang="en-US" sz="1600" dirty="0"/>
              <a:t>available for 3</a:t>
            </a:r>
            <a:r>
              <a:rPr lang="en-US" sz="1600" baseline="30000" dirty="0"/>
              <a:t>rd</a:t>
            </a:r>
            <a:r>
              <a:rPr lang="en-US" sz="1600" dirty="0"/>
              <a:t> TS</a:t>
            </a:r>
          </a:p>
          <a:p>
            <a:pPr>
              <a:lnSpc>
                <a:spcPct val="100000"/>
              </a:lnSpc>
              <a:spcBef>
                <a:spcPts val="300"/>
              </a:spcBef>
              <a:buFont typeface="Arial" panose="020B0604020202020204" pitchFamily="34" charset="0"/>
              <a:buChar char="•"/>
              <a:tabLst>
                <a:tab pos="11090275" algn="r"/>
              </a:tabLst>
            </a:pPr>
            <a:r>
              <a:rPr lang="en-US" sz="1600" dirty="0"/>
              <a:t>Reference for beam line cost</a:t>
            </a:r>
          </a:p>
          <a:p>
            <a:pPr lvl="1">
              <a:lnSpc>
                <a:spcPct val="100000"/>
              </a:lnSpc>
              <a:spcBef>
                <a:spcPts val="300"/>
              </a:spcBef>
              <a:tabLst>
                <a:tab pos="11090275" algn="r"/>
              </a:tabLst>
            </a:pPr>
            <a:r>
              <a:rPr lang="en-US" sz="1400" dirty="0"/>
              <a:t>STS tunnel construction: $40M</a:t>
            </a:r>
          </a:p>
          <a:p>
            <a:pPr lvl="1">
              <a:lnSpc>
                <a:spcPct val="100000"/>
              </a:lnSpc>
              <a:spcBef>
                <a:spcPts val="300"/>
              </a:spcBef>
              <a:tabLst>
                <a:tab pos="11090275" algn="r"/>
              </a:tabLst>
            </a:pPr>
            <a:r>
              <a:rPr lang="en-US" sz="1400" dirty="0"/>
              <a:t>Total STS tunnel cost including beamline design, </a:t>
            </a:r>
            <a:br>
              <a:rPr lang="en-US" sz="1400" dirty="0"/>
            </a:br>
            <a:r>
              <a:rPr lang="en-US" sz="1400" dirty="0"/>
              <a:t>element procurement and installation: $75M</a:t>
            </a:r>
          </a:p>
        </p:txBody>
      </p:sp>
      <p:pic>
        <p:nvPicPr>
          <p:cNvPr id="42" name="Picture 41">
            <a:extLst>
              <a:ext uri="{FF2B5EF4-FFF2-40B4-BE49-F238E27FC236}">
                <a16:creationId xmlns:a16="http://schemas.microsoft.com/office/drawing/2014/main" id="{1203C8CB-27A5-C060-9EE3-E8B4F1418195}"/>
              </a:ext>
            </a:extLst>
          </p:cNvPr>
          <p:cNvPicPr>
            <a:picLocks noChangeAspect="1"/>
          </p:cNvPicPr>
          <p:nvPr/>
        </p:nvPicPr>
        <p:blipFill>
          <a:blip r:embed="rId3"/>
          <a:srcRect b="21004"/>
          <a:stretch>
            <a:fillRect/>
          </a:stretch>
        </p:blipFill>
        <p:spPr>
          <a:xfrm>
            <a:off x="968035" y="3912663"/>
            <a:ext cx="3827807" cy="2450032"/>
          </a:xfrm>
          <a:prstGeom prst="rect">
            <a:avLst/>
          </a:prstGeom>
        </p:spPr>
      </p:pic>
      <p:pic>
        <p:nvPicPr>
          <p:cNvPr id="33" name="Picture 32">
            <a:extLst>
              <a:ext uri="{FF2B5EF4-FFF2-40B4-BE49-F238E27FC236}">
                <a16:creationId xmlns:a16="http://schemas.microsoft.com/office/drawing/2014/main" id="{9549045E-1A8D-F019-1BDE-03A3A080B605}"/>
              </a:ext>
            </a:extLst>
          </p:cNvPr>
          <p:cNvPicPr>
            <a:picLocks noChangeAspect="1"/>
          </p:cNvPicPr>
          <p:nvPr/>
        </p:nvPicPr>
        <p:blipFill>
          <a:blip r:embed="rId4"/>
          <a:stretch>
            <a:fillRect/>
          </a:stretch>
        </p:blipFill>
        <p:spPr>
          <a:xfrm>
            <a:off x="6092388" y="1063190"/>
            <a:ext cx="5602965" cy="4125993"/>
          </a:xfrm>
          <a:prstGeom prst="rect">
            <a:avLst/>
          </a:prstGeom>
        </p:spPr>
      </p:pic>
      <p:sp>
        <p:nvSpPr>
          <p:cNvPr id="2" name="Title 1">
            <a:extLst>
              <a:ext uri="{FF2B5EF4-FFF2-40B4-BE49-F238E27FC236}">
                <a16:creationId xmlns:a16="http://schemas.microsoft.com/office/drawing/2014/main" id="{09EC46EF-A548-4196-9198-C74467C18917}"/>
              </a:ext>
            </a:extLst>
          </p:cNvPr>
          <p:cNvSpPr>
            <a:spLocks noGrp="1"/>
          </p:cNvSpPr>
          <p:nvPr>
            <p:ph type="title"/>
          </p:nvPr>
        </p:nvSpPr>
        <p:spPr/>
        <p:txBody>
          <a:bodyPr/>
          <a:lstStyle/>
          <a:p>
            <a:r>
              <a:rPr lang="en-US" dirty="0"/>
              <a:t>Potential Siting of 3</a:t>
            </a:r>
            <a:r>
              <a:rPr lang="en-US" baseline="30000" dirty="0"/>
              <a:t>rd</a:t>
            </a:r>
            <a:r>
              <a:rPr lang="en-US" dirty="0"/>
              <a:t> Target Station</a:t>
            </a:r>
          </a:p>
        </p:txBody>
      </p:sp>
      <p:pic>
        <p:nvPicPr>
          <p:cNvPr id="11" name="Picture 10">
            <a:extLst>
              <a:ext uri="{FF2B5EF4-FFF2-40B4-BE49-F238E27FC236}">
                <a16:creationId xmlns:a16="http://schemas.microsoft.com/office/drawing/2014/main" id="{EC45D28E-0806-972E-8B55-5DA4CAB4F864}"/>
              </a:ext>
            </a:extLst>
          </p:cNvPr>
          <p:cNvPicPr>
            <a:picLocks noChangeAspect="1"/>
          </p:cNvPicPr>
          <p:nvPr/>
        </p:nvPicPr>
        <p:blipFill>
          <a:blip r:embed="rId5"/>
          <a:stretch>
            <a:fillRect/>
          </a:stretch>
        </p:blipFill>
        <p:spPr>
          <a:xfrm rot="1481447">
            <a:off x="7817397" y="1680414"/>
            <a:ext cx="2720190" cy="2673106"/>
          </a:xfrm>
          <a:prstGeom prst="rect">
            <a:avLst/>
          </a:prstGeom>
        </p:spPr>
      </p:pic>
      <p:sp>
        <p:nvSpPr>
          <p:cNvPr id="14" name="Arc 13">
            <a:extLst>
              <a:ext uri="{FF2B5EF4-FFF2-40B4-BE49-F238E27FC236}">
                <a16:creationId xmlns:a16="http://schemas.microsoft.com/office/drawing/2014/main" id="{87A02F95-5916-900B-1B58-2CDCDE6D5465}"/>
              </a:ext>
            </a:extLst>
          </p:cNvPr>
          <p:cNvSpPr/>
          <p:nvPr/>
        </p:nvSpPr>
        <p:spPr>
          <a:xfrm rot="20664414">
            <a:off x="6795844" y="3861534"/>
            <a:ext cx="481188" cy="491847"/>
          </a:xfrm>
          <a:prstGeom prst="arc">
            <a:avLst>
              <a:gd name="adj1" fmla="val 13109472"/>
              <a:gd name="adj2" fmla="val 21127977"/>
            </a:avLst>
          </a:prstGeom>
          <a:ln w="47625">
            <a:solidFill>
              <a:srgbClr val="FFFF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a:extLst>
              <a:ext uri="{FF2B5EF4-FFF2-40B4-BE49-F238E27FC236}">
                <a16:creationId xmlns:a16="http://schemas.microsoft.com/office/drawing/2014/main" id="{A2039221-9902-2802-66A1-EB7E07A5B184}"/>
              </a:ext>
            </a:extLst>
          </p:cNvPr>
          <p:cNvSpPr/>
          <p:nvPr/>
        </p:nvSpPr>
        <p:spPr>
          <a:xfrm>
            <a:off x="6635723" y="3982138"/>
            <a:ext cx="320040" cy="321591"/>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r>
              <a:rPr lang="en-US" b="1" dirty="0">
                <a:solidFill>
                  <a:srgbClr val="FFC000"/>
                </a:solidFill>
                <a:effectLst>
                  <a:glow rad="127000">
                    <a:srgbClr val="CC0099"/>
                  </a:glow>
                </a:effectLst>
              </a:rPr>
              <a:t>1</a:t>
            </a:r>
          </a:p>
        </p:txBody>
      </p:sp>
      <p:sp>
        <p:nvSpPr>
          <p:cNvPr id="16" name="Arc 15">
            <a:extLst>
              <a:ext uri="{FF2B5EF4-FFF2-40B4-BE49-F238E27FC236}">
                <a16:creationId xmlns:a16="http://schemas.microsoft.com/office/drawing/2014/main" id="{A48BB44B-9BDF-68F2-DD53-2FCBC0F7AA6C}"/>
              </a:ext>
            </a:extLst>
          </p:cNvPr>
          <p:cNvSpPr/>
          <p:nvPr/>
        </p:nvSpPr>
        <p:spPr>
          <a:xfrm rot="6935799">
            <a:off x="7526670" y="2667612"/>
            <a:ext cx="1439984" cy="1020966"/>
          </a:xfrm>
          <a:prstGeom prst="arc">
            <a:avLst>
              <a:gd name="adj1" fmla="val 18271903"/>
              <a:gd name="adj2" fmla="val 0"/>
            </a:avLst>
          </a:prstGeom>
          <a:ln w="47625">
            <a:solidFill>
              <a:srgbClr val="FFC000"/>
            </a:solidFill>
            <a:prstDash val="sysDot"/>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B7C00063-CE93-560C-E615-6F13A1D432A0}"/>
              </a:ext>
            </a:extLst>
          </p:cNvPr>
          <p:cNvSpPr/>
          <p:nvPr/>
        </p:nvSpPr>
        <p:spPr>
          <a:xfrm>
            <a:off x="9696540" y="1482258"/>
            <a:ext cx="320040" cy="321591"/>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r>
              <a:rPr lang="en-US" b="1" dirty="0">
                <a:solidFill>
                  <a:srgbClr val="FFC000"/>
                </a:solidFill>
                <a:effectLst>
                  <a:glow rad="127000">
                    <a:srgbClr val="CC0099"/>
                  </a:glow>
                </a:effectLst>
              </a:rPr>
              <a:t>2</a:t>
            </a:r>
          </a:p>
        </p:txBody>
      </p:sp>
      <p:cxnSp>
        <p:nvCxnSpPr>
          <p:cNvPr id="18" name="Straight Arrow Connector 17">
            <a:extLst>
              <a:ext uri="{FF2B5EF4-FFF2-40B4-BE49-F238E27FC236}">
                <a16:creationId xmlns:a16="http://schemas.microsoft.com/office/drawing/2014/main" id="{F7EDC990-522A-5ECD-6246-F77E177A86E5}"/>
              </a:ext>
            </a:extLst>
          </p:cNvPr>
          <p:cNvCxnSpPr>
            <a:cxnSpLocks/>
          </p:cNvCxnSpPr>
          <p:nvPr/>
        </p:nvCxnSpPr>
        <p:spPr>
          <a:xfrm flipH="1" flipV="1">
            <a:off x="6698370" y="4748162"/>
            <a:ext cx="403804" cy="879858"/>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80BACB9-741B-2B8D-B3B1-BB2CE48835E4}"/>
              </a:ext>
            </a:extLst>
          </p:cNvPr>
          <p:cNvCxnSpPr>
            <a:cxnSpLocks/>
          </p:cNvCxnSpPr>
          <p:nvPr/>
        </p:nvCxnSpPr>
        <p:spPr>
          <a:xfrm>
            <a:off x="7019358" y="2465064"/>
            <a:ext cx="195949" cy="708357"/>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BD2FE99-379A-7FC7-FCDC-FB27A57EEC4E}"/>
              </a:ext>
            </a:extLst>
          </p:cNvPr>
          <p:cNvCxnSpPr>
            <a:cxnSpLocks/>
          </p:cNvCxnSpPr>
          <p:nvPr/>
        </p:nvCxnSpPr>
        <p:spPr>
          <a:xfrm flipH="1" flipV="1">
            <a:off x="9654658" y="3303496"/>
            <a:ext cx="501234" cy="439929"/>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A78AA56-4993-41D6-5EB5-DB808055D858}"/>
              </a:ext>
            </a:extLst>
          </p:cNvPr>
          <p:cNvSpPr txBox="1"/>
          <p:nvPr/>
        </p:nvSpPr>
        <p:spPr>
          <a:xfrm>
            <a:off x="6608472" y="5676502"/>
            <a:ext cx="1071127" cy="286232"/>
          </a:xfrm>
          <a:prstGeom prst="rect">
            <a:avLst/>
          </a:prstGeom>
          <a:noFill/>
        </p:spPr>
        <p:txBody>
          <a:bodyPr wrap="none" rtlCol="0">
            <a:spAutoFit/>
          </a:bodyPr>
          <a:lstStyle/>
          <a:p>
            <a:pPr algn="ctr">
              <a:lnSpc>
                <a:spcPct val="90000"/>
              </a:lnSpc>
            </a:pPr>
            <a:r>
              <a:rPr lang="en-US" sz="1400" b="1" dirty="0">
                <a:solidFill>
                  <a:srgbClr val="FFC000"/>
                </a:solidFill>
                <a:effectLst>
                  <a:glow rad="127000">
                    <a:srgbClr val="CC0099"/>
                  </a:glow>
                </a:effectLst>
              </a:rPr>
              <a:t>SNS Linac</a:t>
            </a:r>
          </a:p>
        </p:txBody>
      </p:sp>
      <p:sp>
        <p:nvSpPr>
          <p:cNvPr id="22" name="TextBox 21">
            <a:extLst>
              <a:ext uri="{FF2B5EF4-FFF2-40B4-BE49-F238E27FC236}">
                <a16:creationId xmlns:a16="http://schemas.microsoft.com/office/drawing/2014/main" id="{F574D5BC-B102-6819-1EA5-B5891DA56510}"/>
              </a:ext>
            </a:extLst>
          </p:cNvPr>
          <p:cNvSpPr txBox="1"/>
          <p:nvPr/>
        </p:nvSpPr>
        <p:spPr>
          <a:xfrm>
            <a:off x="6092388" y="2102848"/>
            <a:ext cx="1726756" cy="286232"/>
          </a:xfrm>
          <a:prstGeom prst="rect">
            <a:avLst/>
          </a:prstGeom>
          <a:noFill/>
        </p:spPr>
        <p:txBody>
          <a:bodyPr wrap="none" rtlCol="0">
            <a:spAutoFit/>
          </a:bodyPr>
          <a:lstStyle/>
          <a:p>
            <a:pPr algn="ctr">
              <a:lnSpc>
                <a:spcPct val="90000"/>
              </a:lnSpc>
            </a:pPr>
            <a:r>
              <a:rPr lang="en-US" sz="1400" b="1" dirty="0">
                <a:solidFill>
                  <a:srgbClr val="FFC000"/>
                </a:solidFill>
                <a:effectLst>
                  <a:glow rad="127000">
                    <a:srgbClr val="CC0099"/>
                  </a:glow>
                </a:effectLst>
              </a:rPr>
              <a:t>Accumulator Ring</a:t>
            </a:r>
          </a:p>
        </p:txBody>
      </p:sp>
      <p:sp>
        <p:nvSpPr>
          <p:cNvPr id="25" name="TextBox 24">
            <a:extLst>
              <a:ext uri="{FF2B5EF4-FFF2-40B4-BE49-F238E27FC236}">
                <a16:creationId xmlns:a16="http://schemas.microsoft.com/office/drawing/2014/main" id="{6D9D1046-C1C0-5EA2-4991-D8CD79CC3659}"/>
              </a:ext>
            </a:extLst>
          </p:cNvPr>
          <p:cNvSpPr txBox="1"/>
          <p:nvPr/>
        </p:nvSpPr>
        <p:spPr>
          <a:xfrm>
            <a:off x="10090734" y="3785039"/>
            <a:ext cx="534121" cy="286232"/>
          </a:xfrm>
          <a:prstGeom prst="rect">
            <a:avLst/>
          </a:prstGeom>
          <a:noFill/>
        </p:spPr>
        <p:txBody>
          <a:bodyPr wrap="none" rtlCol="0">
            <a:spAutoFit/>
          </a:bodyPr>
          <a:lstStyle/>
          <a:p>
            <a:pPr algn="ctr">
              <a:lnSpc>
                <a:spcPct val="90000"/>
              </a:lnSpc>
            </a:pPr>
            <a:r>
              <a:rPr lang="en-US" sz="1400" b="1" dirty="0">
                <a:solidFill>
                  <a:srgbClr val="FFC000"/>
                </a:solidFill>
                <a:effectLst>
                  <a:glow rad="127000">
                    <a:srgbClr val="CC0099"/>
                  </a:glow>
                </a:effectLst>
              </a:rPr>
              <a:t>STS</a:t>
            </a:r>
          </a:p>
        </p:txBody>
      </p:sp>
      <p:cxnSp>
        <p:nvCxnSpPr>
          <p:cNvPr id="26" name="Straight Arrow Connector 25">
            <a:extLst>
              <a:ext uri="{FF2B5EF4-FFF2-40B4-BE49-F238E27FC236}">
                <a16:creationId xmlns:a16="http://schemas.microsoft.com/office/drawing/2014/main" id="{27E40353-EC13-21DC-E306-316B29502938}"/>
              </a:ext>
            </a:extLst>
          </p:cNvPr>
          <p:cNvCxnSpPr>
            <a:cxnSpLocks/>
          </p:cNvCxnSpPr>
          <p:nvPr/>
        </p:nvCxnSpPr>
        <p:spPr>
          <a:xfrm flipH="1" flipV="1">
            <a:off x="9153424" y="4385081"/>
            <a:ext cx="501234" cy="439929"/>
          </a:xfrm>
          <a:prstGeom prst="straightConnector1">
            <a:avLst/>
          </a:prstGeom>
          <a:ln w="28575">
            <a:solidFill>
              <a:srgbClr val="FAC908"/>
            </a:solidFill>
            <a:miter lim="8000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28023BF-E8C8-C3EE-7857-67FC761CECE7}"/>
              </a:ext>
            </a:extLst>
          </p:cNvPr>
          <p:cNvSpPr txBox="1"/>
          <p:nvPr/>
        </p:nvSpPr>
        <p:spPr>
          <a:xfrm>
            <a:off x="9595111" y="4866624"/>
            <a:ext cx="522900" cy="286232"/>
          </a:xfrm>
          <a:prstGeom prst="rect">
            <a:avLst/>
          </a:prstGeom>
          <a:noFill/>
        </p:spPr>
        <p:txBody>
          <a:bodyPr wrap="none" rtlCol="0">
            <a:spAutoFit/>
          </a:bodyPr>
          <a:lstStyle/>
          <a:p>
            <a:pPr algn="ctr">
              <a:lnSpc>
                <a:spcPct val="90000"/>
              </a:lnSpc>
            </a:pPr>
            <a:r>
              <a:rPr lang="en-US" sz="1400" b="1" dirty="0">
                <a:solidFill>
                  <a:srgbClr val="FFC000"/>
                </a:solidFill>
                <a:effectLst>
                  <a:glow rad="127000">
                    <a:srgbClr val="CC0099"/>
                  </a:glow>
                </a:effectLst>
              </a:rPr>
              <a:t>FTS</a:t>
            </a:r>
          </a:p>
        </p:txBody>
      </p:sp>
      <p:sp>
        <p:nvSpPr>
          <p:cNvPr id="34" name="Arc 33">
            <a:extLst>
              <a:ext uri="{FF2B5EF4-FFF2-40B4-BE49-F238E27FC236}">
                <a16:creationId xmlns:a16="http://schemas.microsoft.com/office/drawing/2014/main" id="{E0E36E7F-1230-F57F-B1EE-81D74D1D74CF}"/>
              </a:ext>
            </a:extLst>
          </p:cNvPr>
          <p:cNvSpPr/>
          <p:nvPr/>
        </p:nvSpPr>
        <p:spPr>
          <a:xfrm rot="18906967">
            <a:off x="8274002" y="2149905"/>
            <a:ext cx="1363828" cy="1240686"/>
          </a:xfrm>
          <a:prstGeom prst="arc">
            <a:avLst>
              <a:gd name="adj1" fmla="val 16239410"/>
              <a:gd name="adj2" fmla="val 20368066"/>
            </a:avLst>
          </a:prstGeom>
          <a:ln w="47625">
            <a:solidFill>
              <a:srgbClr val="C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09E4DB86-B959-F704-2A02-BAC86A5C6963}"/>
              </a:ext>
            </a:extLst>
          </p:cNvPr>
          <p:cNvSpPr/>
          <p:nvPr/>
        </p:nvSpPr>
        <p:spPr>
          <a:xfrm rot="13506967">
            <a:off x="8258028" y="2536920"/>
            <a:ext cx="1914152" cy="907602"/>
          </a:xfrm>
          <a:prstGeom prst="arc">
            <a:avLst>
              <a:gd name="adj1" fmla="val 20780051"/>
              <a:gd name="adj2" fmla="val 6684"/>
            </a:avLst>
          </a:prstGeom>
          <a:ln w="47625">
            <a:solidFill>
              <a:srgbClr val="C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F5D9AF21-433B-1FE7-0EAE-5FDCBB6DD885}"/>
              </a:ext>
            </a:extLst>
          </p:cNvPr>
          <p:cNvSpPr/>
          <p:nvPr/>
        </p:nvSpPr>
        <p:spPr>
          <a:xfrm rot="8093033" flipH="1">
            <a:off x="7816967" y="2758021"/>
            <a:ext cx="851262" cy="552157"/>
          </a:xfrm>
          <a:prstGeom prst="arc">
            <a:avLst>
              <a:gd name="adj1" fmla="val 18050392"/>
              <a:gd name="adj2" fmla="val 21482380"/>
            </a:avLst>
          </a:prstGeom>
          <a:ln w="47625">
            <a:solidFill>
              <a:srgbClr val="C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27EE98A8-C824-C7AF-7D3E-219D92225AE6}"/>
              </a:ext>
            </a:extLst>
          </p:cNvPr>
          <p:cNvSpPr/>
          <p:nvPr/>
        </p:nvSpPr>
        <p:spPr>
          <a:xfrm rot="10800000">
            <a:off x="8461326" y="1836585"/>
            <a:ext cx="1914152" cy="1275988"/>
          </a:xfrm>
          <a:prstGeom prst="arc">
            <a:avLst>
              <a:gd name="adj1" fmla="val 20541844"/>
              <a:gd name="adj2" fmla="val 21461644"/>
            </a:avLst>
          </a:prstGeom>
          <a:ln w="47625">
            <a:solidFill>
              <a:srgbClr val="C00000"/>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Oval 42">
            <a:extLst>
              <a:ext uri="{FF2B5EF4-FFF2-40B4-BE49-F238E27FC236}">
                <a16:creationId xmlns:a16="http://schemas.microsoft.com/office/drawing/2014/main" id="{37F51578-919F-7213-42C9-B0533CFC6CBD}"/>
              </a:ext>
            </a:extLst>
          </p:cNvPr>
          <p:cNvSpPr/>
          <p:nvPr/>
        </p:nvSpPr>
        <p:spPr>
          <a:xfrm>
            <a:off x="4316675" y="4866624"/>
            <a:ext cx="320040" cy="321591"/>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r>
              <a:rPr lang="en-US" b="1" dirty="0">
                <a:solidFill>
                  <a:srgbClr val="FFC000"/>
                </a:solidFill>
                <a:effectLst>
                  <a:glow rad="127000">
                    <a:srgbClr val="CC0099"/>
                  </a:glow>
                </a:effectLst>
              </a:rPr>
              <a:t>1</a:t>
            </a:r>
          </a:p>
        </p:txBody>
      </p:sp>
      <p:sp>
        <p:nvSpPr>
          <p:cNvPr id="3" name="Oval 2">
            <a:extLst>
              <a:ext uri="{FF2B5EF4-FFF2-40B4-BE49-F238E27FC236}">
                <a16:creationId xmlns:a16="http://schemas.microsoft.com/office/drawing/2014/main" id="{1060C82C-DF09-1121-3A5D-7953C285FAA5}"/>
              </a:ext>
            </a:extLst>
          </p:cNvPr>
          <p:cNvSpPr/>
          <p:nvPr/>
        </p:nvSpPr>
        <p:spPr>
          <a:xfrm>
            <a:off x="375300" y="948053"/>
            <a:ext cx="274320" cy="27432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endParaRPr lang="en-US" b="1" dirty="0">
              <a:solidFill>
                <a:srgbClr val="FFC000"/>
              </a:solidFill>
              <a:effectLst>
                <a:glow rad="127000">
                  <a:srgbClr val="CC0099"/>
                </a:glow>
              </a:effectLst>
            </a:endParaRPr>
          </a:p>
        </p:txBody>
      </p:sp>
      <p:sp>
        <p:nvSpPr>
          <p:cNvPr id="4" name="Oval 3">
            <a:extLst>
              <a:ext uri="{FF2B5EF4-FFF2-40B4-BE49-F238E27FC236}">
                <a16:creationId xmlns:a16="http://schemas.microsoft.com/office/drawing/2014/main" id="{2C842DF2-0BCA-A17B-2C37-88721CC99D92}"/>
              </a:ext>
            </a:extLst>
          </p:cNvPr>
          <p:cNvSpPr/>
          <p:nvPr/>
        </p:nvSpPr>
        <p:spPr>
          <a:xfrm>
            <a:off x="377210" y="1234466"/>
            <a:ext cx="274320" cy="274320"/>
          </a:xfrm>
          <a:prstGeom prst="ellipse">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182880" rIns="0" bIns="182880" numCol="1" spcCol="0" rtlCol="0" fromWordArt="0" anchor="ctr" anchorCtr="0" forceAA="0" compatLnSpc="1">
            <a:prstTxWarp prst="textNoShape">
              <a:avLst/>
            </a:prstTxWarp>
            <a:noAutofit/>
          </a:bodyPr>
          <a:lstStyle/>
          <a:p>
            <a:pPr algn="ctr">
              <a:lnSpc>
                <a:spcPct val="90000"/>
              </a:lnSpc>
            </a:pPr>
            <a:endParaRPr lang="en-US" b="1" dirty="0">
              <a:solidFill>
                <a:srgbClr val="FFC000"/>
              </a:solidFill>
              <a:effectLst>
                <a:glow rad="127000">
                  <a:srgbClr val="CC0099"/>
                </a:glow>
              </a:effectLst>
            </a:endParaRPr>
          </a:p>
        </p:txBody>
      </p:sp>
      <p:cxnSp>
        <p:nvCxnSpPr>
          <p:cNvPr id="7" name="Straight Connector 6">
            <a:extLst>
              <a:ext uri="{FF2B5EF4-FFF2-40B4-BE49-F238E27FC236}">
                <a16:creationId xmlns:a16="http://schemas.microsoft.com/office/drawing/2014/main" id="{B7AD2AE8-E174-F12B-4E20-DB53F99D0431}"/>
              </a:ext>
            </a:extLst>
          </p:cNvPr>
          <p:cNvCxnSpPr>
            <a:cxnSpLocks/>
          </p:cNvCxnSpPr>
          <p:nvPr/>
        </p:nvCxnSpPr>
        <p:spPr>
          <a:xfrm>
            <a:off x="10805673" y="1583273"/>
            <a:ext cx="777240" cy="0"/>
          </a:xfrm>
          <a:prstGeom prst="line">
            <a:avLst/>
          </a:prstGeom>
          <a:ln w="28575">
            <a:solidFill>
              <a:srgbClr val="FF0000"/>
            </a:solidFill>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A51868-779D-7492-293E-6BC82F20618C}"/>
              </a:ext>
            </a:extLst>
          </p:cNvPr>
          <p:cNvSpPr txBox="1"/>
          <p:nvPr/>
        </p:nvSpPr>
        <p:spPr>
          <a:xfrm>
            <a:off x="10782351" y="1234466"/>
            <a:ext cx="774571" cy="313932"/>
          </a:xfrm>
          <a:prstGeom prst="rect">
            <a:avLst/>
          </a:prstGeom>
          <a:noFill/>
        </p:spPr>
        <p:txBody>
          <a:bodyPr wrap="none" rtlCol="0">
            <a:spAutoFit/>
          </a:bodyPr>
          <a:lstStyle/>
          <a:p>
            <a:pPr algn="l">
              <a:lnSpc>
                <a:spcPct val="90000"/>
              </a:lnSpc>
            </a:pPr>
            <a:r>
              <a:rPr lang="en-US" sz="1600" b="1" dirty="0">
                <a:solidFill>
                  <a:srgbClr val="FF0000"/>
                </a:solidFill>
                <a:latin typeface="+mn-lt"/>
              </a:rPr>
              <a:t>100 m</a:t>
            </a:r>
          </a:p>
        </p:txBody>
      </p:sp>
      <p:sp>
        <p:nvSpPr>
          <p:cNvPr id="10" name="Rectangle 9">
            <a:extLst>
              <a:ext uri="{FF2B5EF4-FFF2-40B4-BE49-F238E27FC236}">
                <a16:creationId xmlns:a16="http://schemas.microsoft.com/office/drawing/2014/main" id="{C3B379BB-E945-55A3-6A35-BF25CB3A4CF1}"/>
              </a:ext>
            </a:extLst>
          </p:cNvPr>
          <p:cNvSpPr/>
          <p:nvPr/>
        </p:nvSpPr>
        <p:spPr>
          <a:xfrm rot="1618301">
            <a:off x="9997443" y="1819786"/>
            <a:ext cx="1046748" cy="598381"/>
          </a:xfrm>
          <a:prstGeom prst="rect">
            <a:avLst/>
          </a:prstGeom>
          <a:noFill/>
          <a:ln w="38100">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17E24945-4CA4-84D1-0D84-095C97702A30}"/>
              </a:ext>
            </a:extLst>
          </p:cNvPr>
          <p:cNvSpPr/>
          <p:nvPr/>
        </p:nvSpPr>
        <p:spPr>
          <a:xfrm rot="19780354">
            <a:off x="6262513" y="3936750"/>
            <a:ext cx="844968" cy="572497"/>
          </a:xfrm>
          <a:prstGeom prst="rect">
            <a:avLst/>
          </a:prstGeom>
          <a:noFill/>
          <a:ln w="38100">
            <a:solidFill>
              <a:srgbClr val="FF0000"/>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88979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1D8C4-8086-54BB-D08F-48D9F8C91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22AD8-87B0-A2F0-596F-AA86792BE876}"/>
              </a:ext>
            </a:extLst>
          </p:cNvPr>
          <p:cNvSpPr>
            <a:spLocks noGrp="1"/>
          </p:cNvSpPr>
          <p:nvPr>
            <p:ph type="title"/>
          </p:nvPr>
        </p:nvSpPr>
        <p:spPr/>
        <p:txBody>
          <a:bodyPr/>
          <a:lstStyle/>
          <a:p>
            <a:r>
              <a:rPr lang="en-US" sz="3200" dirty="0"/>
              <a:t>Beam Time Structure</a:t>
            </a:r>
            <a:endParaRPr lang="en-US" dirty="0"/>
          </a:p>
        </p:txBody>
      </p:sp>
      <p:pic>
        <p:nvPicPr>
          <p:cNvPr id="6" name="Picture 5">
            <a:extLst>
              <a:ext uri="{FF2B5EF4-FFF2-40B4-BE49-F238E27FC236}">
                <a16:creationId xmlns:a16="http://schemas.microsoft.com/office/drawing/2014/main" id="{966C62B4-CB43-0A94-01BC-EA0ABFD579FB}"/>
              </a:ext>
            </a:extLst>
          </p:cNvPr>
          <p:cNvPicPr>
            <a:picLocks noChangeAspect="1"/>
          </p:cNvPicPr>
          <p:nvPr/>
        </p:nvPicPr>
        <p:blipFill>
          <a:blip r:embed="rId3"/>
          <a:stretch>
            <a:fillRect/>
          </a:stretch>
        </p:blipFill>
        <p:spPr>
          <a:xfrm>
            <a:off x="6026657" y="994611"/>
            <a:ext cx="5784343" cy="4230834"/>
          </a:xfrm>
          <a:prstGeom prst="rect">
            <a:avLst/>
          </a:prstGeom>
        </p:spPr>
      </p:pic>
      <p:cxnSp>
        <p:nvCxnSpPr>
          <p:cNvPr id="7" name="Straight Arrow Connector 6">
            <a:extLst>
              <a:ext uri="{FF2B5EF4-FFF2-40B4-BE49-F238E27FC236}">
                <a16:creationId xmlns:a16="http://schemas.microsoft.com/office/drawing/2014/main" id="{42A2F09D-2063-FEC6-A339-CEE26EB0355B}"/>
              </a:ext>
            </a:extLst>
          </p:cNvPr>
          <p:cNvCxnSpPr>
            <a:cxnSpLocks/>
          </p:cNvCxnSpPr>
          <p:nvPr/>
        </p:nvCxnSpPr>
        <p:spPr>
          <a:xfrm flipH="1">
            <a:off x="7189470" y="3131820"/>
            <a:ext cx="2903220" cy="0"/>
          </a:xfrm>
          <a:prstGeom prst="straightConnector1">
            <a:avLst/>
          </a:prstGeom>
          <a:ln w="19050">
            <a:solidFill>
              <a:srgbClr val="0000FF"/>
            </a:solidFill>
            <a:prstDash val="dash"/>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4F9B3D5-7D8E-44D4-2576-8BA413CEAC69}"/>
              </a:ext>
            </a:extLst>
          </p:cNvPr>
          <p:cNvCxnSpPr>
            <a:cxnSpLocks/>
          </p:cNvCxnSpPr>
          <p:nvPr/>
        </p:nvCxnSpPr>
        <p:spPr>
          <a:xfrm flipH="1">
            <a:off x="7189470" y="2335530"/>
            <a:ext cx="3806190" cy="0"/>
          </a:xfrm>
          <a:prstGeom prst="straightConnector1">
            <a:avLst/>
          </a:prstGeom>
          <a:ln w="19050">
            <a:solidFill>
              <a:srgbClr val="0000FF"/>
            </a:solidFill>
            <a:prstDash val="dash"/>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F28284-4CAB-644E-AE46-95767E31B266}"/>
              </a:ext>
            </a:extLst>
          </p:cNvPr>
          <p:cNvSpPr txBox="1"/>
          <p:nvPr/>
        </p:nvSpPr>
        <p:spPr>
          <a:xfrm>
            <a:off x="8229749" y="2722879"/>
            <a:ext cx="822661" cy="341632"/>
          </a:xfrm>
          <a:prstGeom prst="rect">
            <a:avLst/>
          </a:prstGeom>
          <a:noFill/>
        </p:spPr>
        <p:txBody>
          <a:bodyPr wrap="none" rtlCol="0">
            <a:spAutoFit/>
          </a:bodyPr>
          <a:lstStyle/>
          <a:p>
            <a:pPr algn="l">
              <a:lnSpc>
                <a:spcPct val="90000"/>
              </a:lnSpc>
            </a:pPr>
            <a:r>
              <a:rPr lang="en-US" dirty="0">
                <a:solidFill>
                  <a:srgbClr val="0000FF"/>
                </a:solidFill>
                <a:latin typeface="+mn-lt"/>
              </a:rPr>
              <a:t>&lt;1 </a:t>
            </a:r>
            <a:r>
              <a:rPr lang="en-US" dirty="0" err="1">
                <a:solidFill>
                  <a:srgbClr val="0000FF"/>
                </a:solidFill>
                <a:latin typeface="+mn-lt"/>
              </a:rPr>
              <a:t>ms</a:t>
            </a:r>
            <a:endParaRPr lang="en-US" dirty="0">
              <a:solidFill>
                <a:srgbClr val="0000FF"/>
              </a:solidFill>
              <a:latin typeface="+mn-l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FC648B-DACE-6F4A-8AA3-0175AE2E72B6}"/>
                  </a:ext>
                </a:extLst>
              </p:cNvPr>
              <p:cNvSpPr txBox="1"/>
              <p:nvPr/>
            </p:nvSpPr>
            <p:spPr>
              <a:xfrm>
                <a:off x="8681234" y="1948182"/>
                <a:ext cx="1290738" cy="341632"/>
              </a:xfrm>
              <a:prstGeom prst="rect">
                <a:avLst/>
              </a:prstGeom>
              <a:noFill/>
            </p:spPr>
            <p:txBody>
              <a:bodyPr wrap="none" rtlCol="0">
                <a:spAutoFit/>
              </a:bodyPr>
              <a:lstStyle/>
              <a:p>
                <a:pPr algn="l">
                  <a:lnSpc>
                    <a:spcPct val="90000"/>
                  </a:lnSpc>
                </a:pPr>
                <a14:m>
                  <m:oMath xmlns:m="http://schemas.openxmlformats.org/officeDocument/2006/math">
                    <m:r>
                      <a:rPr lang="en-US" b="0" i="1" smtClean="0">
                        <a:solidFill>
                          <a:srgbClr val="0000FF"/>
                        </a:solidFill>
                        <a:latin typeface="Cambria Math" panose="02040503050406030204" pitchFamily="18" charset="0"/>
                      </a:rPr>
                      <m:t>&lt;1/60</m:t>
                    </m:r>
                  </m:oMath>
                </a14:m>
                <a:r>
                  <a:rPr lang="en-US" dirty="0">
                    <a:solidFill>
                      <a:srgbClr val="0000FF"/>
                    </a:solidFill>
                    <a:latin typeface="+mn-lt"/>
                  </a:rPr>
                  <a:t> </a:t>
                </a:r>
                <a:r>
                  <a:rPr lang="en-US" dirty="0" err="1">
                    <a:solidFill>
                      <a:srgbClr val="0000FF"/>
                    </a:solidFill>
                    <a:latin typeface="+mn-lt"/>
                  </a:rPr>
                  <a:t>ms</a:t>
                </a:r>
                <a:endParaRPr lang="en-US" dirty="0">
                  <a:solidFill>
                    <a:srgbClr val="0000FF"/>
                  </a:solidFill>
                  <a:latin typeface="+mn-lt"/>
                </a:endParaRPr>
              </a:p>
            </p:txBody>
          </p:sp>
        </mc:Choice>
        <mc:Fallback xmlns="">
          <p:sp>
            <p:nvSpPr>
              <p:cNvPr id="14" name="TextBox 13">
                <a:extLst>
                  <a:ext uri="{FF2B5EF4-FFF2-40B4-BE49-F238E27FC236}">
                    <a16:creationId xmlns:a16="http://schemas.microsoft.com/office/drawing/2014/main" id="{2CFC648B-DACE-6F4A-8AA3-0175AE2E72B6}"/>
                  </a:ext>
                </a:extLst>
              </p:cNvPr>
              <p:cNvSpPr txBox="1">
                <a:spLocks noRot="1" noChangeAspect="1" noMove="1" noResize="1" noEditPoints="1" noAdjustHandles="1" noChangeArrowheads="1" noChangeShapeType="1" noTextEdit="1"/>
              </p:cNvSpPr>
              <p:nvPr/>
            </p:nvSpPr>
            <p:spPr>
              <a:xfrm>
                <a:off x="8681234" y="1948182"/>
                <a:ext cx="1290738" cy="341632"/>
              </a:xfrm>
              <a:prstGeom prst="rect">
                <a:avLst/>
              </a:prstGeom>
              <a:blipFill>
                <a:blip r:embed="rId4"/>
                <a:stretch>
                  <a:fillRect t="-19643" r="-4245" b="-26786"/>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C3850345-F43C-CE20-2D6B-626C064C081F}"/>
              </a:ext>
            </a:extLst>
          </p:cNvPr>
          <p:cNvCxnSpPr>
            <a:cxnSpLocks/>
          </p:cNvCxnSpPr>
          <p:nvPr/>
        </p:nvCxnSpPr>
        <p:spPr>
          <a:xfrm flipV="1">
            <a:off x="8138160" y="1379222"/>
            <a:ext cx="0" cy="2975608"/>
          </a:xfrm>
          <a:prstGeom prst="straightConnector1">
            <a:avLst/>
          </a:prstGeom>
          <a:ln w="19050">
            <a:solidFill>
              <a:srgbClr val="008000"/>
            </a:solidFill>
            <a:prstDash val="dash"/>
            <a:miter lim="8000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6153E3-A7BC-5A83-9D6A-E5CC22CE73CD}"/>
              </a:ext>
            </a:extLst>
          </p:cNvPr>
          <p:cNvSpPr txBox="1"/>
          <p:nvPr/>
        </p:nvSpPr>
        <p:spPr>
          <a:xfrm rot="16200000">
            <a:off x="7909886" y="1628318"/>
            <a:ext cx="981359" cy="341632"/>
          </a:xfrm>
          <a:prstGeom prst="rect">
            <a:avLst/>
          </a:prstGeom>
          <a:noFill/>
        </p:spPr>
        <p:txBody>
          <a:bodyPr wrap="none" rtlCol="0">
            <a:spAutoFit/>
          </a:bodyPr>
          <a:lstStyle/>
          <a:p>
            <a:pPr algn="l">
              <a:lnSpc>
                <a:spcPct val="90000"/>
              </a:lnSpc>
            </a:pPr>
            <a:r>
              <a:rPr lang="en-US" dirty="0">
                <a:solidFill>
                  <a:srgbClr val="008000"/>
                </a:solidFill>
                <a:latin typeface="+mn-lt"/>
              </a:rPr>
              <a:t>&lt;47 kW</a:t>
            </a:r>
          </a:p>
        </p:txBody>
      </p: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402C2C60-F419-5FD8-29A3-948955F6812B}"/>
                  </a:ext>
                </a:extLst>
              </p:cNvPr>
              <p:cNvSpPr>
                <a:spLocks noGrp="1"/>
              </p:cNvSpPr>
              <p:nvPr>
                <p:ph idx="1"/>
              </p:nvPr>
            </p:nvSpPr>
            <p:spPr>
              <a:xfrm>
                <a:off x="381000" y="903170"/>
                <a:ext cx="11430000" cy="5680510"/>
              </a:xfrm>
            </p:spPr>
            <p:txBody>
              <a:bodyPr/>
              <a:lstStyle/>
              <a:p>
                <a:pPr marL="342900" indent="-342900">
                  <a:lnSpc>
                    <a:spcPct val="100000"/>
                  </a:lnSpc>
                  <a:spcBef>
                    <a:spcPts val="300"/>
                  </a:spcBef>
                  <a:buFont typeface="+mj-lt"/>
                  <a:buAutoNum type="arabicPeriod"/>
                  <a:tabLst>
                    <a:tab pos="11090275" algn="r"/>
                  </a:tabLst>
                </a:pPr>
                <a:r>
                  <a:rPr lang="en-US" sz="1800" dirty="0"/>
                  <a:t>Station after the linac</a:t>
                </a:r>
              </a:p>
              <a:p>
                <a:pPr marL="625475" lvl="1" indent="-227013">
                  <a:lnSpc>
                    <a:spcPct val="100000"/>
                  </a:lnSpc>
                  <a:spcBef>
                    <a:spcPts val="300"/>
                  </a:spcBef>
                  <a:buFont typeface="+mj-lt"/>
                  <a:buAutoNum type="alphaLcPeriod"/>
                  <a:tabLst>
                    <a:tab pos="11090275" algn="r"/>
                  </a:tabLst>
                </a:pPr>
                <a:r>
                  <a:rPr lang="en-US" sz="1600" dirty="0">
                    <a:highlight>
                      <a:srgbClr val="FFFF00"/>
                    </a:highlight>
                  </a:rPr>
                  <a:t>Low-power high-rep-rate </a:t>
                </a:r>
                <a:r>
                  <a:rPr lang="en-US" sz="1600" dirty="0"/>
                  <a:t>laser-assisted extraction </a:t>
                </a:r>
                <a:br>
                  <a:rPr lang="en-US" sz="1600" dirty="0"/>
                </a:br>
                <a:r>
                  <a:rPr lang="en-US" sz="1600" dirty="0"/>
                  <a:t>Low-power 1 </a:t>
                </a:r>
                <a:r>
                  <a:rPr lang="en-US" sz="1600" dirty="0" err="1"/>
                  <a:t>ms</a:t>
                </a:r>
                <a:r>
                  <a:rPr lang="en-US" sz="1600" dirty="0"/>
                  <a:t> pulses at 60 Hz (up to100 kW)</a:t>
                </a:r>
              </a:p>
              <a:p>
                <a:pPr marL="625475" lvl="1" indent="-227013">
                  <a:lnSpc>
                    <a:spcPct val="100000"/>
                  </a:lnSpc>
                  <a:spcBef>
                    <a:spcPts val="300"/>
                  </a:spcBef>
                  <a:buFont typeface="+mj-lt"/>
                  <a:buAutoNum type="alphaLcPeriod"/>
                  <a:tabLst>
                    <a:tab pos="11090275" algn="r"/>
                  </a:tabLst>
                </a:pPr>
                <a:r>
                  <a:rPr lang="en-US" sz="1600" dirty="0">
                    <a:highlight>
                      <a:srgbClr val="FFFF00"/>
                    </a:highlight>
                  </a:rPr>
                  <a:t>High-power low-rep-rate </a:t>
                </a:r>
                <a:r>
                  <a:rPr lang="en-US" sz="1600" dirty="0"/>
                  <a:t>conventional kicker </a:t>
                </a:r>
                <a:br>
                  <a:rPr lang="en-US" sz="1600" dirty="0"/>
                </a:br>
                <a:r>
                  <a:rPr lang="en-US" sz="1600" dirty="0"/>
                  <a:t>extraction</a:t>
                </a:r>
                <a:br>
                  <a:rPr lang="en-US" sz="1600" dirty="0"/>
                </a:br>
                <a:r>
                  <a:rPr lang="en-US" sz="1600" dirty="0"/>
                  <a:t>Full-power 1 </a:t>
                </a:r>
                <a:r>
                  <a:rPr lang="en-US" sz="1600" dirty="0" err="1"/>
                  <a:t>ms</a:t>
                </a:r>
                <a:r>
                  <a:rPr lang="en-US" sz="1600" dirty="0"/>
                  <a:t> pulses at ~6 Hz (up to 300 kW)</a:t>
                </a:r>
                <a:br>
                  <a:rPr lang="en-US" sz="1400" dirty="0"/>
                </a:br>
                <a:endParaRPr lang="en-US" sz="1400" dirty="0"/>
              </a:p>
              <a:p>
                <a:pPr marL="342900" indent="-342900">
                  <a:lnSpc>
                    <a:spcPct val="100000"/>
                  </a:lnSpc>
                  <a:spcBef>
                    <a:spcPts val="300"/>
                  </a:spcBef>
                  <a:buFont typeface="+mj-lt"/>
                  <a:buAutoNum type="arabicPeriod"/>
                  <a:tabLst>
                    <a:tab pos="11090275" algn="r"/>
                  </a:tabLst>
                </a:pPr>
                <a:r>
                  <a:rPr lang="en-US" sz="1800" dirty="0"/>
                  <a:t>Station after the accumulator ring</a:t>
                </a:r>
                <a:br>
                  <a:rPr lang="en-US" sz="1800" dirty="0"/>
                </a:br>
                <a:r>
                  <a:rPr lang="en-US" sz="1600" dirty="0">
                    <a:highlight>
                      <a:srgbClr val="FFFF00"/>
                    </a:highlight>
                  </a:rPr>
                  <a:t>High-power low-rep-rate </a:t>
                </a:r>
                <a:r>
                  <a:rPr lang="en-US" sz="1600" dirty="0"/>
                  <a:t>conventional kicker </a:t>
                </a:r>
                <a:br>
                  <a:rPr lang="en-US" sz="1600" dirty="0"/>
                </a:br>
                <a:r>
                  <a:rPr lang="en-US" sz="1600" dirty="0"/>
                  <a:t>extraction only</a:t>
                </a:r>
              </a:p>
              <a:p>
                <a:pPr marL="625475" lvl="1" indent="-227013">
                  <a:lnSpc>
                    <a:spcPct val="100000"/>
                  </a:lnSpc>
                  <a:spcBef>
                    <a:spcPts val="300"/>
                  </a:spcBef>
                  <a:buFont typeface="+mj-lt"/>
                  <a:buAutoNum type="alphaLcPeriod"/>
                  <a:tabLst>
                    <a:tab pos="11090275" algn="r"/>
                  </a:tabLst>
                </a:pPr>
                <a:r>
                  <a:rPr lang="en-US" sz="1600" dirty="0">
                    <a:highlight>
                      <a:srgbClr val="FFFF00"/>
                    </a:highlight>
                  </a:rPr>
                  <a:t>1 </a:t>
                </a:r>
                <a:r>
                  <a:rPr lang="en-US" sz="1600" dirty="0" err="1">
                    <a:highlight>
                      <a:srgbClr val="FFFF00"/>
                    </a:highlight>
                  </a:rPr>
                  <a:t>ms</a:t>
                </a:r>
                <a:r>
                  <a:rPr lang="en-US" sz="1600" dirty="0"/>
                  <a:t> full-power pulses without accumulation in </a:t>
                </a:r>
                <a:br>
                  <a:rPr lang="en-US" sz="1600" dirty="0"/>
                </a:br>
                <a:r>
                  <a:rPr lang="en-US" sz="1600" dirty="0"/>
                  <a:t>the ring at ~6 Hz (up to 300 kW)</a:t>
                </a:r>
              </a:p>
              <a:p>
                <a:pPr marL="625475" lvl="1" indent="-227013">
                  <a:lnSpc>
                    <a:spcPct val="100000"/>
                  </a:lnSpc>
                  <a:spcBef>
                    <a:spcPts val="300"/>
                  </a:spcBef>
                  <a:buFont typeface="+mj-lt"/>
                  <a:buAutoNum type="alphaLcPeriod"/>
                  <a:tabLst>
                    <a:tab pos="11090275" algn="r"/>
                  </a:tabLst>
                </a:pPr>
                <a:r>
                  <a:rPr lang="en-US" sz="1600" dirty="0">
                    <a:highlight>
                      <a:srgbClr val="FFFF00"/>
                    </a:highlight>
                  </a:rPr>
                  <a:t>1 </a:t>
                </a:r>
                <a14:m>
                  <m:oMath xmlns:m="http://schemas.openxmlformats.org/officeDocument/2006/math">
                    <m:r>
                      <m:rPr>
                        <m:sty m:val="p"/>
                      </m:rPr>
                      <a:rPr lang="en-US" sz="1800">
                        <a:highlight>
                          <a:srgbClr val="FFFF00"/>
                        </a:highlight>
                        <a:latin typeface="Cambria Math" panose="02040503050406030204" pitchFamily="18" charset="0"/>
                      </a:rPr>
                      <m:t>μ</m:t>
                    </m:r>
                  </m:oMath>
                </a14:m>
                <a:r>
                  <a:rPr lang="en-US" sz="1600" dirty="0">
                    <a:highlight>
                      <a:srgbClr val="FFFF00"/>
                    </a:highlight>
                  </a:rPr>
                  <a:t>s </a:t>
                </a:r>
                <a:r>
                  <a:rPr lang="en-US" sz="1600" dirty="0"/>
                  <a:t>full-power pulses with accumulation in </a:t>
                </a:r>
                <a:br>
                  <a:rPr lang="en-US" sz="1600" dirty="0"/>
                </a:br>
                <a:r>
                  <a:rPr lang="en-US" sz="1600" dirty="0"/>
                  <a:t>the ring at ~6 Hz (up to 300 kW)</a:t>
                </a:r>
              </a:p>
              <a:p>
                <a:pPr>
                  <a:lnSpc>
                    <a:spcPct val="100000"/>
                  </a:lnSpc>
                  <a:spcBef>
                    <a:spcPts val="300"/>
                  </a:spcBef>
                  <a:tabLst>
                    <a:tab pos="11090275" algn="r"/>
                  </a:tabLst>
                </a:pPr>
                <a:endParaRPr lang="en-US" sz="1800" dirty="0"/>
              </a:p>
            </p:txBody>
          </p:sp>
        </mc:Choice>
        <mc:Fallback>
          <p:sp>
            <p:nvSpPr>
              <p:cNvPr id="8" name="Content Placeholder 2">
                <a:extLst>
                  <a:ext uri="{FF2B5EF4-FFF2-40B4-BE49-F238E27FC236}">
                    <a16:creationId xmlns:a16="http://schemas.microsoft.com/office/drawing/2014/main" id="{402C2C60-F419-5FD8-29A3-948955F6812B}"/>
                  </a:ext>
                </a:extLst>
              </p:cNvPr>
              <p:cNvSpPr>
                <a:spLocks noGrp="1" noRot="1" noChangeAspect="1" noMove="1" noResize="1" noEditPoints="1" noAdjustHandles="1" noChangeArrowheads="1" noChangeShapeType="1" noTextEdit="1"/>
              </p:cNvSpPr>
              <p:nvPr>
                <p:ph idx="1"/>
              </p:nvPr>
            </p:nvSpPr>
            <p:spPr>
              <a:xfrm>
                <a:off x="381000" y="903170"/>
                <a:ext cx="11430000" cy="5680510"/>
              </a:xfrm>
              <a:blipFill>
                <a:blip r:embed="rId5"/>
                <a:stretch>
                  <a:fillRect l="-320" t="-536"/>
                </a:stretch>
              </a:blipFill>
            </p:spPr>
            <p:txBody>
              <a:bodyPr/>
              <a:lstStyle/>
              <a:p>
                <a:r>
                  <a:rPr lang="en-US">
                    <a:noFill/>
                  </a:rPr>
                  <a:t> </a:t>
                </a:r>
              </a:p>
            </p:txBody>
          </p:sp>
        </mc:Fallback>
      </mc:AlternateContent>
    </p:spTree>
    <p:extLst>
      <p:ext uri="{BB962C8B-B14F-4D97-AF65-F5344CB8AC3E}">
        <p14:creationId xmlns:p14="http://schemas.microsoft.com/office/powerpoint/2010/main" val="265285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9D140-C711-71BE-F708-068D77CD66F6}"/>
            </a:ext>
          </a:extLst>
        </p:cNvPr>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B7D8E725-F23A-9C95-5765-EC92F0A77C9D}"/>
              </a:ext>
            </a:extLst>
          </p:cNvPr>
          <p:cNvSpPr txBox="1">
            <a:spLocks/>
          </p:cNvSpPr>
          <p:nvPr/>
        </p:nvSpPr>
        <p:spPr bwMode="auto">
          <a:xfrm>
            <a:off x="6340632" y="251789"/>
            <a:ext cx="5519135"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800" dirty="0"/>
              <a:t>After extensive development over many years, the laser-assisted extraction technique is now well established and routinely used for diagnostic measurements at the SNS</a:t>
            </a:r>
            <a:r>
              <a:rPr lang="en-US" sz="1800" baseline="30000" dirty="0"/>
              <a:t>*</a:t>
            </a:r>
            <a:r>
              <a:rPr lang="en-US" sz="1800" dirty="0"/>
              <a:t>.</a:t>
            </a:r>
          </a:p>
        </p:txBody>
      </p:sp>
      <p:sp>
        <p:nvSpPr>
          <p:cNvPr id="2" name="Title 1">
            <a:extLst>
              <a:ext uri="{FF2B5EF4-FFF2-40B4-BE49-F238E27FC236}">
                <a16:creationId xmlns:a16="http://schemas.microsoft.com/office/drawing/2014/main" id="{23FA7208-6318-467E-68C0-00EE249A1BB8}"/>
              </a:ext>
            </a:extLst>
          </p:cNvPr>
          <p:cNvSpPr>
            <a:spLocks noGrp="1"/>
          </p:cNvSpPr>
          <p:nvPr>
            <p:ph type="title"/>
          </p:nvPr>
        </p:nvSpPr>
        <p:spPr/>
        <p:txBody>
          <a:bodyPr/>
          <a:lstStyle/>
          <a:p>
            <a:r>
              <a:rPr lang="en-US" sz="3200" dirty="0"/>
              <a:t>Laser-Assisted Extraction</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F07C17-FAAA-50E5-E0D8-08BAE0C1632F}"/>
                  </a:ext>
                </a:extLst>
              </p:cNvPr>
              <p:cNvSpPr>
                <a:spLocks noGrp="1"/>
              </p:cNvSpPr>
              <p:nvPr>
                <p:ph idx="1"/>
              </p:nvPr>
            </p:nvSpPr>
            <p:spPr>
              <a:xfrm>
                <a:off x="381000" y="994611"/>
                <a:ext cx="5470369" cy="5205020"/>
              </a:xfrm>
            </p:spPr>
            <p:txBody>
              <a:bodyPr/>
              <a:lstStyle/>
              <a:p>
                <a:pPr>
                  <a:lnSpc>
                    <a:spcPct val="100000"/>
                  </a:lnSpc>
                  <a:spcBef>
                    <a:spcPts val="300"/>
                  </a:spcBef>
                  <a:tabLst>
                    <a:tab pos="11090275" algn="r"/>
                  </a:tabLst>
                </a:pPr>
                <a:r>
                  <a:rPr lang="en-US" sz="1800" b="0" dirty="0"/>
                  <a:t>Relatively small fraction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𝐻</m:t>
                        </m:r>
                      </m:e>
                      <m:sup>
                        <m:r>
                          <a:rPr lang="en-US" sz="1800" b="0" i="1" smtClean="0">
                            <a:latin typeface="Cambria Math" panose="02040503050406030204" pitchFamily="18" charset="0"/>
                          </a:rPr>
                          <m:t>−</m:t>
                        </m:r>
                      </m:sup>
                    </m:sSup>
                  </m:oMath>
                </a14:m>
                <a:r>
                  <a:rPr lang="en-US" sz="1800" dirty="0"/>
                  <a:t> ions is </a:t>
                </a:r>
                <a:br>
                  <a:rPr lang="en-US" sz="1800" dirty="0"/>
                </a:br>
                <a:r>
                  <a:rPr lang="en-US" sz="1800" dirty="0"/>
                  <a:t>neutralized by laser photons and</a:t>
                </a:r>
                <a:br>
                  <a:rPr lang="en-US" sz="1800" dirty="0"/>
                </a:br>
                <a:r>
                  <a:rPr lang="en-US" sz="1800" dirty="0"/>
                  <a:t>separated from the rest of the beam by</a:t>
                </a:r>
                <a:br>
                  <a:rPr lang="en-US" sz="1800" dirty="0"/>
                </a:br>
                <a:r>
                  <a:rPr lang="en-US" sz="1800" dirty="0"/>
                  <a:t>a dipole</a:t>
                </a:r>
              </a:p>
            </p:txBody>
          </p:sp>
        </mc:Choice>
        <mc:Fallback>
          <p:sp>
            <p:nvSpPr>
              <p:cNvPr id="3" name="Content Placeholder 2">
                <a:extLst>
                  <a:ext uri="{FF2B5EF4-FFF2-40B4-BE49-F238E27FC236}">
                    <a16:creationId xmlns:a16="http://schemas.microsoft.com/office/drawing/2014/main" id="{50F07C17-FAAA-50E5-E0D8-08BAE0C1632F}"/>
                  </a:ext>
                </a:extLst>
              </p:cNvPr>
              <p:cNvSpPr>
                <a:spLocks noGrp="1" noRot="1" noChangeAspect="1" noMove="1" noResize="1" noEditPoints="1" noAdjustHandles="1" noChangeArrowheads="1" noChangeShapeType="1" noTextEdit="1"/>
              </p:cNvSpPr>
              <p:nvPr>
                <p:ph idx="1"/>
              </p:nvPr>
            </p:nvSpPr>
            <p:spPr>
              <a:xfrm>
                <a:off x="381000" y="994611"/>
                <a:ext cx="5470369" cy="5205020"/>
              </a:xfrm>
              <a:blipFill>
                <a:blip r:embed="rId3"/>
                <a:stretch>
                  <a:fillRect l="-669" t="-58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CCF8643-EE7C-8A78-9C22-1B54D3497362}"/>
              </a:ext>
            </a:extLst>
          </p:cNvPr>
          <p:cNvPicPr>
            <a:picLocks noChangeAspect="1"/>
          </p:cNvPicPr>
          <p:nvPr/>
        </p:nvPicPr>
        <p:blipFill>
          <a:blip r:embed="rId4"/>
          <a:stretch>
            <a:fillRect/>
          </a:stretch>
        </p:blipFill>
        <p:spPr>
          <a:xfrm>
            <a:off x="6909111" y="1495444"/>
            <a:ext cx="4669694" cy="2471595"/>
          </a:xfrm>
          <a:prstGeom prst="rect">
            <a:avLst/>
          </a:prstGeom>
        </p:spPr>
      </p:pic>
      <p:pic>
        <p:nvPicPr>
          <p:cNvPr id="14" name="Picture 13">
            <a:extLst>
              <a:ext uri="{FF2B5EF4-FFF2-40B4-BE49-F238E27FC236}">
                <a16:creationId xmlns:a16="http://schemas.microsoft.com/office/drawing/2014/main" id="{A0F20E74-D193-8326-DC09-CCFFE083FB83}"/>
              </a:ext>
            </a:extLst>
          </p:cNvPr>
          <p:cNvPicPr>
            <a:picLocks noChangeAspect="1"/>
          </p:cNvPicPr>
          <p:nvPr/>
        </p:nvPicPr>
        <p:blipFill>
          <a:blip r:embed="rId5"/>
          <a:stretch>
            <a:fillRect/>
          </a:stretch>
        </p:blipFill>
        <p:spPr>
          <a:xfrm>
            <a:off x="6621593" y="4126758"/>
            <a:ext cx="4957212" cy="2213856"/>
          </a:xfrm>
          <a:prstGeom prst="rect">
            <a:avLst/>
          </a:prstGeom>
        </p:spPr>
      </p:pic>
      <p:sp>
        <p:nvSpPr>
          <p:cNvPr id="17" name="TextBox 16">
            <a:extLst>
              <a:ext uri="{FF2B5EF4-FFF2-40B4-BE49-F238E27FC236}">
                <a16:creationId xmlns:a16="http://schemas.microsoft.com/office/drawing/2014/main" id="{DC3D7964-BE09-D4C3-D48F-B66422F47271}"/>
              </a:ext>
            </a:extLst>
          </p:cNvPr>
          <p:cNvSpPr txBox="1"/>
          <p:nvPr/>
        </p:nvSpPr>
        <p:spPr>
          <a:xfrm>
            <a:off x="6964037" y="1570029"/>
            <a:ext cx="3577248" cy="867930"/>
          </a:xfrm>
          <a:prstGeom prst="rect">
            <a:avLst/>
          </a:prstGeom>
          <a:noFill/>
        </p:spPr>
        <p:txBody>
          <a:bodyPr wrap="square" rtlCol="0">
            <a:spAutoFit/>
          </a:bodyPr>
          <a:lstStyle/>
          <a:p>
            <a:pPr algn="l">
              <a:lnSpc>
                <a:spcPct val="90000"/>
              </a:lnSpc>
            </a:pPr>
            <a:r>
              <a:rPr lang="en-US" sz="1400" b="1" baseline="30000" dirty="0">
                <a:latin typeface="+mn-lt"/>
              </a:rPr>
              <a:t>*</a:t>
            </a:r>
            <a:r>
              <a:rPr lang="en-US" sz="1400" b="1" dirty="0">
                <a:latin typeface="+mn-lt"/>
              </a:rPr>
              <a:t>Illustration of laser-assisted extraction setup in the linac dump area (can be adopted for prototype target, see the next talk by N. Evans)</a:t>
            </a:r>
          </a:p>
        </p:txBody>
      </p:sp>
      <p:pic>
        <p:nvPicPr>
          <p:cNvPr id="19" name="Picture 18">
            <a:extLst>
              <a:ext uri="{FF2B5EF4-FFF2-40B4-BE49-F238E27FC236}">
                <a16:creationId xmlns:a16="http://schemas.microsoft.com/office/drawing/2014/main" id="{20E6A399-15DF-E354-D91D-4ACDC1768F4A}"/>
              </a:ext>
            </a:extLst>
          </p:cNvPr>
          <p:cNvPicPr>
            <a:picLocks noChangeAspect="1"/>
          </p:cNvPicPr>
          <p:nvPr/>
        </p:nvPicPr>
        <p:blipFill>
          <a:blip r:embed="rId6"/>
          <a:srcRect l="58657" t="29073" r="30949" b="33450"/>
          <a:stretch>
            <a:fillRect/>
          </a:stretch>
        </p:blipFill>
        <p:spPr>
          <a:xfrm>
            <a:off x="3165824" y="2131723"/>
            <a:ext cx="2826026" cy="3990070"/>
          </a:xfrm>
          <a:prstGeom prst="rect">
            <a:avLst/>
          </a:prstGeom>
        </p:spPr>
      </p:pic>
      <p:pic>
        <p:nvPicPr>
          <p:cNvPr id="10" name="Picture 9">
            <a:extLst>
              <a:ext uri="{FF2B5EF4-FFF2-40B4-BE49-F238E27FC236}">
                <a16:creationId xmlns:a16="http://schemas.microsoft.com/office/drawing/2014/main" id="{101AEFA2-4ACA-C8B5-6798-5B7E69753DC0}"/>
              </a:ext>
            </a:extLst>
          </p:cNvPr>
          <p:cNvPicPr>
            <a:picLocks noChangeAspect="1"/>
          </p:cNvPicPr>
          <p:nvPr/>
        </p:nvPicPr>
        <p:blipFill>
          <a:blip r:embed="rId7"/>
          <a:stretch>
            <a:fillRect/>
          </a:stretch>
        </p:blipFill>
        <p:spPr>
          <a:xfrm>
            <a:off x="332233" y="2326363"/>
            <a:ext cx="4274929" cy="2205274"/>
          </a:xfrm>
          <a:prstGeom prst="rect">
            <a:avLst/>
          </a:prstGeom>
        </p:spPr>
      </p:pic>
      <p:sp>
        <p:nvSpPr>
          <p:cNvPr id="20" name="Rectangle 19">
            <a:extLst>
              <a:ext uri="{FF2B5EF4-FFF2-40B4-BE49-F238E27FC236}">
                <a16:creationId xmlns:a16="http://schemas.microsoft.com/office/drawing/2014/main" id="{9020784F-BF87-DD8D-4B2C-71D65A197AE0}"/>
              </a:ext>
            </a:extLst>
          </p:cNvPr>
          <p:cNvSpPr/>
          <p:nvPr/>
        </p:nvSpPr>
        <p:spPr>
          <a:xfrm>
            <a:off x="3558209" y="5233686"/>
            <a:ext cx="964095" cy="435063"/>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1" name="Straight Arrow Connector 20">
            <a:extLst>
              <a:ext uri="{FF2B5EF4-FFF2-40B4-BE49-F238E27FC236}">
                <a16:creationId xmlns:a16="http://schemas.microsoft.com/office/drawing/2014/main" id="{DF2A0773-54B4-1FAF-B2D0-0839FB92E491}"/>
              </a:ext>
            </a:extLst>
          </p:cNvPr>
          <p:cNvCxnSpPr>
            <a:cxnSpLocks/>
          </p:cNvCxnSpPr>
          <p:nvPr/>
        </p:nvCxnSpPr>
        <p:spPr>
          <a:xfrm flipV="1">
            <a:off x="4522304" y="3967039"/>
            <a:ext cx="2386807" cy="1701710"/>
          </a:xfrm>
          <a:prstGeom prst="straightConnector1">
            <a:avLst/>
          </a:prstGeom>
          <a:ln w="19050">
            <a:solidFill>
              <a:srgbClr val="FF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3C3CEAF-E43C-4DE6-A863-54D108C52EE6}"/>
              </a:ext>
            </a:extLst>
          </p:cNvPr>
          <p:cNvCxnSpPr>
            <a:cxnSpLocks/>
          </p:cNvCxnSpPr>
          <p:nvPr/>
        </p:nvCxnSpPr>
        <p:spPr>
          <a:xfrm flipV="1">
            <a:off x="4522304" y="1495444"/>
            <a:ext cx="2386807" cy="3738242"/>
          </a:xfrm>
          <a:prstGeom prst="straightConnector1">
            <a:avLst/>
          </a:prstGeom>
          <a:ln w="19050">
            <a:solidFill>
              <a:srgbClr val="FF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4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83FE3-8A67-8052-C37B-6EF08C34C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3AEF5-3680-4A51-43DF-FBB86FB773F9}"/>
              </a:ext>
            </a:extLst>
          </p:cNvPr>
          <p:cNvSpPr>
            <a:spLocks noGrp="1"/>
          </p:cNvSpPr>
          <p:nvPr>
            <p:ph type="title"/>
          </p:nvPr>
        </p:nvSpPr>
        <p:spPr/>
        <p:txBody>
          <a:bodyPr/>
          <a:lstStyle/>
          <a:p>
            <a:r>
              <a:rPr lang="en-US" dirty="0"/>
              <a:t>Laser-Assisted E</a:t>
            </a:r>
            <a:r>
              <a:rPr lang="en-US" sz="3200" dirty="0"/>
              <a:t>xtraction</a:t>
            </a:r>
            <a:endParaRPr lang="en-US" dirty="0"/>
          </a:p>
        </p:txBody>
      </p:sp>
      <p:sp>
        <p:nvSpPr>
          <p:cNvPr id="3" name="Content Placeholder 2">
            <a:extLst>
              <a:ext uri="{FF2B5EF4-FFF2-40B4-BE49-F238E27FC236}">
                <a16:creationId xmlns:a16="http://schemas.microsoft.com/office/drawing/2014/main" id="{7AECEE23-AA92-8B6E-D615-F42F16D0F219}"/>
              </a:ext>
            </a:extLst>
          </p:cNvPr>
          <p:cNvSpPr>
            <a:spLocks noGrp="1"/>
          </p:cNvSpPr>
          <p:nvPr>
            <p:ph idx="1"/>
          </p:nvPr>
        </p:nvSpPr>
        <p:spPr>
          <a:xfrm>
            <a:off x="6583596" y="813816"/>
            <a:ext cx="5446244" cy="5205020"/>
          </a:xfrm>
        </p:spPr>
        <p:txBody>
          <a:bodyPr/>
          <a:lstStyle/>
          <a:p>
            <a:pPr>
              <a:lnSpc>
                <a:spcPct val="100000"/>
              </a:lnSpc>
              <a:spcBef>
                <a:spcPts val="300"/>
              </a:spcBef>
              <a:tabLst>
                <a:tab pos="11090275" algn="r"/>
              </a:tabLst>
            </a:pPr>
            <a:r>
              <a:rPr lang="en-US" sz="1800" dirty="0"/>
              <a:t>Same concept as an earlier SEEMS project</a:t>
            </a:r>
          </a:p>
          <a:p>
            <a:pPr>
              <a:lnSpc>
                <a:spcPct val="100000"/>
              </a:lnSpc>
              <a:spcBef>
                <a:spcPts val="300"/>
              </a:spcBef>
              <a:tabLst>
                <a:tab pos="11090275" algn="r"/>
              </a:tabLst>
            </a:pPr>
            <a:r>
              <a:rPr lang="en-US" sz="1800" dirty="0"/>
              <a:t>Can capitalize on some of the earlier results</a:t>
            </a:r>
          </a:p>
        </p:txBody>
      </p:sp>
      <p:sp>
        <p:nvSpPr>
          <p:cNvPr id="8" name="Content Placeholder 2">
            <a:extLst>
              <a:ext uri="{FF2B5EF4-FFF2-40B4-BE49-F238E27FC236}">
                <a16:creationId xmlns:a16="http://schemas.microsoft.com/office/drawing/2014/main" id="{20C22B3E-BEFF-0103-EBA8-6EB84DF60F71}"/>
              </a:ext>
            </a:extLst>
          </p:cNvPr>
          <p:cNvSpPr txBox="1">
            <a:spLocks/>
          </p:cNvSpPr>
          <p:nvPr/>
        </p:nvSpPr>
        <p:spPr bwMode="auto">
          <a:xfrm>
            <a:off x="429767" y="826490"/>
            <a:ext cx="5277277"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800" dirty="0"/>
              <a:t>Only available for Option 1</a:t>
            </a:r>
          </a:p>
          <a:p>
            <a:pPr>
              <a:lnSpc>
                <a:spcPct val="100000"/>
              </a:lnSpc>
              <a:spcBef>
                <a:spcPts val="300"/>
              </a:spcBef>
              <a:tabLst>
                <a:tab pos="11090275" algn="r"/>
              </a:tabLst>
            </a:pPr>
            <a:r>
              <a:rPr lang="en-US" sz="1800" dirty="0"/>
              <a:t>Can be setup in the ring injection line </a:t>
            </a:r>
            <a:br>
              <a:rPr lang="en-US" sz="1800" dirty="0"/>
            </a:br>
            <a:r>
              <a:rPr lang="en-US" sz="1800" dirty="0"/>
              <a:t>(similar to extraction in the linac dump line)</a:t>
            </a:r>
          </a:p>
          <a:p>
            <a:pPr>
              <a:lnSpc>
                <a:spcPct val="100000"/>
              </a:lnSpc>
              <a:spcBef>
                <a:spcPts val="300"/>
              </a:spcBef>
              <a:tabLst>
                <a:tab pos="11090275" algn="r"/>
              </a:tabLst>
            </a:pPr>
            <a:r>
              <a:rPr lang="en-US" sz="1800" dirty="0"/>
              <a:t>Extracted power </a:t>
            </a:r>
            <a:br>
              <a:rPr lang="en-US" sz="1800" dirty="0"/>
            </a:br>
            <a:r>
              <a:rPr lang="en-US" sz="1800" dirty="0"/>
              <a:t>limited by laser power </a:t>
            </a:r>
            <a:br>
              <a:rPr lang="en-US" sz="1800" dirty="0"/>
            </a:br>
            <a:r>
              <a:rPr lang="en-US" sz="1800" dirty="0"/>
              <a:t>and stripping efficiency </a:t>
            </a:r>
            <a:br>
              <a:rPr lang="en-US" sz="1800" dirty="0"/>
            </a:br>
            <a:r>
              <a:rPr lang="en-US" sz="1800" dirty="0"/>
              <a:t>to 100 kW</a:t>
            </a:r>
          </a:p>
        </p:txBody>
      </p:sp>
      <p:pic>
        <p:nvPicPr>
          <p:cNvPr id="6" name="Picture 5">
            <a:extLst>
              <a:ext uri="{FF2B5EF4-FFF2-40B4-BE49-F238E27FC236}">
                <a16:creationId xmlns:a16="http://schemas.microsoft.com/office/drawing/2014/main" id="{4DECEBD6-8948-89A2-DBB7-5CDA9467A572}"/>
              </a:ext>
            </a:extLst>
          </p:cNvPr>
          <p:cNvPicPr>
            <a:picLocks noChangeAspect="1"/>
          </p:cNvPicPr>
          <p:nvPr/>
        </p:nvPicPr>
        <p:blipFill>
          <a:blip r:embed="rId3"/>
          <a:stretch>
            <a:fillRect/>
          </a:stretch>
        </p:blipFill>
        <p:spPr>
          <a:xfrm>
            <a:off x="7353841" y="1438951"/>
            <a:ext cx="3976746" cy="2310648"/>
          </a:xfrm>
          <a:prstGeom prst="rect">
            <a:avLst/>
          </a:prstGeom>
        </p:spPr>
      </p:pic>
      <p:pic>
        <p:nvPicPr>
          <p:cNvPr id="9" name="Picture 8">
            <a:extLst>
              <a:ext uri="{FF2B5EF4-FFF2-40B4-BE49-F238E27FC236}">
                <a16:creationId xmlns:a16="http://schemas.microsoft.com/office/drawing/2014/main" id="{1CA5A500-18A2-1FE5-8B20-C21D0199D9BB}"/>
              </a:ext>
            </a:extLst>
          </p:cNvPr>
          <p:cNvPicPr>
            <a:picLocks noChangeAspect="1"/>
          </p:cNvPicPr>
          <p:nvPr/>
        </p:nvPicPr>
        <p:blipFill>
          <a:blip r:embed="rId4"/>
          <a:srcRect b="21004"/>
          <a:stretch>
            <a:fillRect/>
          </a:stretch>
        </p:blipFill>
        <p:spPr>
          <a:xfrm>
            <a:off x="7353841" y="3791010"/>
            <a:ext cx="3827807" cy="2450032"/>
          </a:xfrm>
          <a:prstGeom prst="rect">
            <a:avLst/>
          </a:prstGeom>
        </p:spPr>
      </p:pic>
      <p:pic>
        <p:nvPicPr>
          <p:cNvPr id="4" name="Picture 3">
            <a:extLst>
              <a:ext uri="{FF2B5EF4-FFF2-40B4-BE49-F238E27FC236}">
                <a16:creationId xmlns:a16="http://schemas.microsoft.com/office/drawing/2014/main" id="{CBBFE1F5-FF0F-78E2-B593-400892635B94}"/>
              </a:ext>
            </a:extLst>
          </p:cNvPr>
          <p:cNvPicPr>
            <a:picLocks noChangeAspect="1"/>
          </p:cNvPicPr>
          <p:nvPr/>
        </p:nvPicPr>
        <p:blipFill>
          <a:blip r:embed="rId5"/>
          <a:srcRect r="52986"/>
          <a:stretch>
            <a:fillRect/>
          </a:stretch>
        </p:blipFill>
        <p:spPr>
          <a:xfrm>
            <a:off x="3476186" y="2037634"/>
            <a:ext cx="2789332" cy="4546046"/>
          </a:xfrm>
          <a:prstGeom prst="rect">
            <a:avLst/>
          </a:prstGeom>
        </p:spPr>
      </p:pic>
      <p:cxnSp>
        <p:nvCxnSpPr>
          <p:cNvPr id="10" name="Straight Arrow Connector 9">
            <a:extLst>
              <a:ext uri="{FF2B5EF4-FFF2-40B4-BE49-F238E27FC236}">
                <a16:creationId xmlns:a16="http://schemas.microsoft.com/office/drawing/2014/main" id="{1049740C-91BA-D6DD-65E4-3FB6C7EA0F87}"/>
              </a:ext>
            </a:extLst>
          </p:cNvPr>
          <p:cNvCxnSpPr>
            <a:cxnSpLocks/>
          </p:cNvCxnSpPr>
          <p:nvPr/>
        </p:nvCxnSpPr>
        <p:spPr>
          <a:xfrm>
            <a:off x="4870852" y="3800375"/>
            <a:ext cx="785730" cy="403379"/>
          </a:xfrm>
          <a:prstGeom prst="straightConnector1">
            <a:avLst/>
          </a:prstGeom>
          <a:ln w="19050">
            <a:solidFill>
              <a:srgbClr val="CC0099"/>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3216CDE-77CB-6778-63E3-CED91DDE8D68}"/>
              </a:ext>
            </a:extLst>
          </p:cNvPr>
          <p:cNvSpPr txBox="1"/>
          <p:nvPr/>
        </p:nvSpPr>
        <p:spPr>
          <a:xfrm>
            <a:off x="3552445" y="3537832"/>
            <a:ext cx="1295547" cy="341632"/>
          </a:xfrm>
          <a:prstGeom prst="rect">
            <a:avLst/>
          </a:prstGeom>
          <a:noFill/>
        </p:spPr>
        <p:txBody>
          <a:bodyPr wrap="none" rtlCol="0">
            <a:spAutoFit/>
          </a:bodyPr>
          <a:lstStyle/>
          <a:p>
            <a:pPr algn="l">
              <a:lnSpc>
                <a:spcPct val="90000"/>
              </a:lnSpc>
            </a:pPr>
            <a:r>
              <a:rPr lang="en-US" b="1" dirty="0">
                <a:solidFill>
                  <a:srgbClr val="CC0099"/>
                </a:solidFill>
                <a:latin typeface="+mn-lt"/>
              </a:rPr>
              <a:t>Laser light</a:t>
            </a:r>
          </a:p>
        </p:txBody>
      </p:sp>
      <p:cxnSp>
        <p:nvCxnSpPr>
          <p:cNvPr id="12" name="Straight Arrow Connector 11">
            <a:extLst>
              <a:ext uri="{FF2B5EF4-FFF2-40B4-BE49-F238E27FC236}">
                <a16:creationId xmlns:a16="http://schemas.microsoft.com/office/drawing/2014/main" id="{21682DFC-B0D3-64AB-B8B4-16DB6D8B6404}"/>
              </a:ext>
            </a:extLst>
          </p:cNvPr>
          <p:cNvCxnSpPr>
            <a:cxnSpLocks/>
          </p:cNvCxnSpPr>
          <p:nvPr/>
        </p:nvCxnSpPr>
        <p:spPr>
          <a:xfrm flipH="1" flipV="1">
            <a:off x="5110191" y="3297437"/>
            <a:ext cx="523531" cy="643427"/>
          </a:xfrm>
          <a:prstGeom prst="straightConnector1">
            <a:avLst/>
          </a:prstGeom>
          <a:ln w="19050">
            <a:solidFill>
              <a:srgbClr val="0000FF"/>
            </a:solidFill>
            <a:miter lim="800000"/>
            <a:tailEnd type="stealth"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36733B-5E7E-FEC1-8EBD-51535414B1E5}"/>
              </a:ext>
            </a:extLst>
          </p:cNvPr>
          <p:cNvSpPr txBox="1"/>
          <p:nvPr/>
        </p:nvSpPr>
        <p:spPr>
          <a:xfrm>
            <a:off x="3522661" y="3015405"/>
            <a:ext cx="1560042" cy="341632"/>
          </a:xfrm>
          <a:prstGeom prst="rect">
            <a:avLst/>
          </a:prstGeom>
          <a:noFill/>
        </p:spPr>
        <p:txBody>
          <a:bodyPr wrap="none" rtlCol="0">
            <a:spAutoFit/>
          </a:bodyPr>
          <a:lstStyle/>
          <a:p>
            <a:pPr algn="l">
              <a:lnSpc>
                <a:spcPct val="90000"/>
              </a:lnSpc>
            </a:pPr>
            <a:r>
              <a:rPr lang="en-US" b="1" dirty="0">
                <a:solidFill>
                  <a:srgbClr val="0000FF"/>
                </a:solidFill>
                <a:latin typeface="+mn-lt"/>
              </a:rPr>
              <a:t>Proton pulse</a:t>
            </a:r>
          </a:p>
        </p:txBody>
      </p:sp>
    </p:spTree>
    <p:extLst>
      <p:ext uri="{BB962C8B-B14F-4D97-AF65-F5344CB8AC3E}">
        <p14:creationId xmlns:p14="http://schemas.microsoft.com/office/powerpoint/2010/main" val="359724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DECD-0D6D-B882-796E-F15F974F0E7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AE81EA6B-38ED-D48B-7AA7-EBD21F8E6991}"/>
                  </a:ext>
                </a:extLst>
              </p:cNvPr>
              <p:cNvSpPr txBox="1">
                <a:spLocks/>
              </p:cNvSpPr>
              <p:nvPr/>
            </p:nvSpPr>
            <p:spPr bwMode="auto">
              <a:xfrm>
                <a:off x="429767" y="994611"/>
                <a:ext cx="5277277" cy="5205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300"/>
                  </a:spcBef>
                  <a:tabLst>
                    <a:tab pos="11090275" algn="r"/>
                  </a:tabLst>
                </a:pPr>
                <a:r>
                  <a:rPr lang="en-US" sz="1800" dirty="0"/>
                  <a:t>Available for both potential locations</a:t>
                </a:r>
              </a:p>
              <a:p>
                <a:pPr>
                  <a:lnSpc>
                    <a:spcPct val="100000"/>
                  </a:lnSpc>
                  <a:spcBef>
                    <a:spcPts val="300"/>
                  </a:spcBef>
                  <a:tabLst>
                    <a:tab pos="11090275" algn="r"/>
                  </a:tabLst>
                </a:pPr>
                <a:r>
                  <a:rPr lang="en-US" sz="1800" dirty="0"/>
                  <a:t>Entire 1 </a:t>
                </a:r>
                <a:r>
                  <a:rPr lang="en-US" sz="1800" dirty="0" err="1"/>
                  <a:t>ms</a:t>
                </a:r>
                <a:r>
                  <a:rPr lang="en-US" sz="1800" dirty="0"/>
                  <a:t> macro pulse extracted without or with (1 </a:t>
                </a:r>
                <a:r>
                  <a:rPr lang="en-US" sz="1800" dirty="0" err="1"/>
                  <a:t>ms</a:t>
                </a:r>
                <a:r>
                  <a:rPr lang="en-US" sz="1800" dirty="0"/>
                  <a:t> → 1 </a:t>
                </a:r>
                <a14:m>
                  <m:oMath xmlns:m="http://schemas.openxmlformats.org/officeDocument/2006/math">
                    <m:r>
                      <m:rPr>
                        <m:sty m:val="p"/>
                      </m:rPr>
                      <a:rPr lang="en-US" sz="1800" b="0" i="0" smtClean="0">
                        <a:latin typeface="Cambria Math" panose="02040503050406030204" pitchFamily="18" charset="0"/>
                      </a:rPr>
                      <m:t>μ</m:t>
                    </m:r>
                  </m:oMath>
                </a14:m>
                <a:r>
                  <a:rPr lang="en-US" sz="1800" dirty="0"/>
                  <a:t>s) accumulation</a:t>
                </a:r>
              </a:p>
              <a:p>
                <a:pPr>
                  <a:lnSpc>
                    <a:spcPct val="100000"/>
                  </a:lnSpc>
                  <a:spcBef>
                    <a:spcPts val="300"/>
                  </a:spcBef>
                  <a:tabLst>
                    <a:tab pos="11090275" algn="r"/>
                  </a:tabLst>
                </a:pPr>
                <a:r>
                  <a:rPr lang="en-US" sz="1800" dirty="0"/>
                  <a:t>Same extraction setup as from RTBT to RTST</a:t>
                </a:r>
              </a:p>
            </p:txBody>
          </p:sp>
        </mc:Choice>
        <mc:Fallback>
          <p:sp>
            <p:nvSpPr>
              <p:cNvPr id="8" name="Content Placeholder 2">
                <a:extLst>
                  <a:ext uri="{FF2B5EF4-FFF2-40B4-BE49-F238E27FC236}">
                    <a16:creationId xmlns:a16="http://schemas.microsoft.com/office/drawing/2014/main" id="{AE81EA6B-38ED-D48B-7AA7-EBD21F8E6991}"/>
                  </a:ext>
                </a:extLst>
              </p:cNvPr>
              <p:cNvSpPr txBox="1">
                <a:spLocks noRot="1" noChangeAspect="1" noMove="1" noResize="1" noEditPoints="1" noAdjustHandles="1" noChangeArrowheads="1" noChangeShapeType="1" noTextEdit="1"/>
              </p:cNvSpPr>
              <p:nvPr/>
            </p:nvSpPr>
            <p:spPr bwMode="auto">
              <a:xfrm>
                <a:off x="429767" y="994611"/>
                <a:ext cx="5277277" cy="5205020"/>
              </a:xfrm>
              <a:prstGeom prst="rect">
                <a:avLst/>
              </a:prstGeom>
              <a:blipFill>
                <a:blip r:embed="rId3"/>
                <a:stretch>
                  <a:fillRect l="-577" t="-585"/>
                </a:stretch>
              </a:blipFill>
              <a:ln w="9525">
                <a:noFill/>
                <a:miter lim="800000"/>
                <a:headEnd/>
                <a:tailEnd/>
              </a:ln>
            </p:spPr>
            <p:txBody>
              <a:bodyPr/>
              <a:lstStyle/>
              <a:p>
                <a:r>
                  <a:rPr lang="en-US">
                    <a:noFill/>
                  </a:rPr>
                  <a:t> </a:t>
                </a:r>
              </a:p>
            </p:txBody>
          </p:sp>
        </mc:Fallback>
      </mc:AlternateContent>
      <p:sp>
        <p:nvSpPr>
          <p:cNvPr id="2" name="Title 1">
            <a:extLst>
              <a:ext uri="{FF2B5EF4-FFF2-40B4-BE49-F238E27FC236}">
                <a16:creationId xmlns:a16="http://schemas.microsoft.com/office/drawing/2014/main" id="{53ED81C1-3EA3-A4CC-0226-EC645286F96A}"/>
              </a:ext>
            </a:extLst>
          </p:cNvPr>
          <p:cNvSpPr>
            <a:spLocks noGrp="1"/>
          </p:cNvSpPr>
          <p:nvPr>
            <p:ph type="title"/>
          </p:nvPr>
        </p:nvSpPr>
        <p:spPr/>
        <p:txBody>
          <a:bodyPr/>
          <a:lstStyle/>
          <a:p>
            <a:r>
              <a:rPr lang="en-US" sz="3200" dirty="0"/>
              <a:t>Kicker Extraction</a:t>
            </a:r>
            <a:endParaRPr lang="en-US" dirty="0"/>
          </a:p>
        </p:txBody>
      </p:sp>
      <p:sp>
        <p:nvSpPr>
          <p:cNvPr id="3" name="Content Placeholder 2">
            <a:extLst>
              <a:ext uri="{FF2B5EF4-FFF2-40B4-BE49-F238E27FC236}">
                <a16:creationId xmlns:a16="http://schemas.microsoft.com/office/drawing/2014/main" id="{3EED515F-19B2-D96E-9060-E2CEA4FCA01D}"/>
              </a:ext>
            </a:extLst>
          </p:cNvPr>
          <p:cNvSpPr>
            <a:spLocks noGrp="1"/>
          </p:cNvSpPr>
          <p:nvPr>
            <p:ph idx="1"/>
          </p:nvPr>
        </p:nvSpPr>
        <p:spPr>
          <a:xfrm>
            <a:off x="6801142" y="994611"/>
            <a:ext cx="5277277" cy="5205020"/>
          </a:xfrm>
        </p:spPr>
        <p:txBody>
          <a:bodyPr/>
          <a:lstStyle/>
          <a:p>
            <a:pPr>
              <a:lnSpc>
                <a:spcPct val="100000"/>
              </a:lnSpc>
              <a:spcBef>
                <a:spcPts val="300"/>
              </a:spcBef>
              <a:tabLst>
                <a:tab pos="11090275" algn="r"/>
              </a:tabLst>
            </a:pPr>
            <a:r>
              <a:rPr lang="en-US" sz="1800" dirty="0"/>
              <a:t>Extraction to STS with 4 kickers</a:t>
            </a:r>
          </a:p>
        </p:txBody>
      </p:sp>
      <p:pic>
        <p:nvPicPr>
          <p:cNvPr id="5" name="Picture 4">
            <a:extLst>
              <a:ext uri="{FF2B5EF4-FFF2-40B4-BE49-F238E27FC236}">
                <a16:creationId xmlns:a16="http://schemas.microsoft.com/office/drawing/2014/main" id="{6A621EE4-0462-7A8C-CF1A-2B83C1932961}"/>
              </a:ext>
            </a:extLst>
          </p:cNvPr>
          <p:cNvPicPr>
            <a:picLocks noChangeAspect="1"/>
          </p:cNvPicPr>
          <p:nvPr/>
        </p:nvPicPr>
        <p:blipFill>
          <a:blip r:embed="rId4"/>
          <a:stretch>
            <a:fillRect/>
          </a:stretch>
        </p:blipFill>
        <p:spPr>
          <a:xfrm>
            <a:off x="6801142" y="1338784"/>
            <a:ext cx="4653708" cy="4860847"/>
          </a:xfrm>
          <a:prstGeom prst="rect">
            <a:avLst/>
          </a:prstGeom>
        </p:spPr>
      </p:pic>
      <p:pic>
        <p:nvPicPr>
          <p:cNvPr id="13" name="Picture 12">
            <a:extLst>
              <a:ext uri="{FF2B5EF4-FFF2-40B4-BE49-F238E27FC236}">
                <a16:creationId xmlns:a16="http://schemas.microsoft.com/office/drawing/2014/main" id="{3AB7D73E-3F62-9C7F-3052-3607FED26545}"/>
              </a:ext>
            </a:extLst>
          </p:cNvPr>
          <p:cNvPicPr>
            <a:picLocks noChangeAspect="1"/>
          </p:cNvPicPr>
          <p:nvPr/>
        </p:nvPicPr>
        <p:blipFill>
          <a:blip r:embed="rId5"/>
          <a:stretch>
            <a:fillRect/>
          </a:stretch>
        </p:blipFill>
        <p:spPr>
          <a:xfrm>
            <a:off x="1003144" y="2778008"/>
            <a:ext cx="4703900" cy="2946233"/>
          </a:xfrm>
          <a:prstGeom prst="rect">
            <a:avLst/>
          </a:prstGeom>
        </p:spPr>
      </p:pic>
    </p:spTree>
    <p:extLst>
      <p:ext uri="{BB962C8B-B14F-4D97-AF65-F5344CB8AC3E}">
        <p14:creationId xmlns:p14="http://schemas.microsoft.com/office/powerpoint/2010/main" val="1603980058"/>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6F5DE5-FF42-42F2-9962-F83010572F4E}">
  <ds:schemaRefs>
    <ds:schemaRef ds:uri="http://schemas.microsoft.com/office/infopath/2007/PartnerControls"/>
    <ds:schemaRef ds:uri="http://www.w3.org/XML/1998/namespace"/>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FF1CA81-B025-421E-9746-B1FF59551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1862</Words>
  <Application>Microsoft Office PowerPoint</Application>
  <PresentationFormat>Widescreen</PresentationFormat>
  <Paragraphs>309</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Aptos</vt:lpstr>
      <vt:lpstr>Aptos Light</vt:lpstr>
      <vt:lpstr>Arial</vt:lpstr>
      <vt:lpstr>Arial Black</vt:lpstr>
      <vt:lpstr>Cambria Math</vt:lpstr>
      <vt:lpstr>Century Gothic</vt:lpstr>
      <vt:lpstr>Symbol</vt:lpstr>
      <vt:lpstr>ORNL</vt:lpstr>
      <vt:lpstr>ORNL Presentation</vt:lpstr>
      <vt:lpstr>Options for “3rd Target Station” at SNS</vt:lpstr>
      <vt:lpstr>Application of SNS Excess Power</vt:lpstr>
      <vt:lpstr>Ongoing Activities at SNS</vt:lpstr>
      <vt:lpstr>Potential Application of SNS Excess Power</vt:lpstr>
      <vt:lpstr>Potential Siting of 3rd Target Station</vt:lpstr>
      <vt:lpstr>Beam Time Structure</vt:lpstr>
      <vt:lpstr>Laser-Assisted Extraction</vt:lpstr>
      <vt:lpstr>Laser-Assisted Extraction</vt:lpstr>
      <vt:lpstr>Kicker Extraction</vt:lpstr>
      <vt:lpstr>Kicker Extraction after Accumulator Ring</vt:lpstr>
      <vt:lpstr>Compatibility with Other Target Stations</vt:lpstr>
      <vt:lpstr>Current Collaboration on μ-Catalyzed Fusion </vt:lpstr>
      <vt:lpstr>Pion Spectrum</vt:lpstr>
      <vt:lpstr>Pion Production in Thick Target</vt:lpstr>
      <vt:lpstr>Pion Capture</vt:lpstr>
      <vt:lpstr>Captured Pion Distribution</vt:lpstr>
      <vt:lpstr>Summary</vt:lpstr>
      <vt:lpstr>Backup</vt:lpstr>
      <vt:lpstr>Summary of Applications and Requirements</vt:lpstr>
      <vt:lpstr>High-Intensity Muon Target at PSI</vt:lpstr>
      <vt:lpstr>Experimental Beamline Scenarios</vt:lpstr>
      <vt:lpstr>PSI Examples</vt:lpstr>
      <vt:lpstr>Pion Capture with F2R Triplet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2026-06-09T16:26:34Z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