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4"/>
    <p:sldMasterId id="2147484110" r:id="rId5"/>
  </p:sldMasterIdLst>
  <p:notesMasterIdLst>
    <p:notesMasterId r:id="rId18"/>
  </p:notesMasterIdLst>
  <p:handoutMasterIdLst>
    <p:handoutMasterId r:id="rId19"/>
  </p:handoutMasterIdLst>
  <p:sldIdLst>
    <p:sldId id="2147481344" r:id="rId6"/>
    <p:sldId id="2147310134" r:id="rId7"/>
    <p:sldId id="2147481532" r:id="rId8"/>
    <p:sldId id="2147481510" r:id="rId9"/>
    <p:sldId id="2147481370" r:id="rId10"/>
    <p:sldId id="2147481494" r:id="rId11"/>
    <p:sldId id="2147481533" r:id="rId12"/>
    <p:sldId id="5336" r:id="rId13"/>
    <p:sldId id="2147468825" r:id="rId14"/>
    <p:sldId id="2147481423" r:id="rId15"/>
    <p:sldId id="2147481523" r:id="rId16"/>
    <p:sldId id="21474815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BA6"/>
    <a:srgbClr val="007600"/>
    <a:srgbClr val="84B147"/>
    <a:srgbClr val="2485C0"/>
    <a:srgbClr val="B50092"/>
    <a:srgbClr val="7DBA00"/>
    <a:srgbClr val="FF9E1B"/>
    <a:srgbClr val="7DC397"/>
    <a:srgbClr val="ECECEC"/>
    <a:srgbClr val="4E00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77"/>
    <p:restoredTop sz="88082"/>
  </p:normalViewPr>
  <p:slideViewPr>
    <p:cSldViewPr snapToGrid="0">
      <p:cViewPr varScale="1">
        <p:scale>
          <a:sx n="111" d="100"/>
          <a:sy n="111" d="100"/>
        </p:scale>
        <p:origin x="368"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6/8/26</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20:32:00.399"/>
    </inkml:context>
    <inkml:brush xml:id="br0">
      <inkml:brushProperty name="width" value="0.1" units="cm"/>
      <inkml:brushProperty name="height" value="0.1" units="cm"/>
    </inkml:brush>
  </inkml:definitions>
  <inkml:trace contextRef="#ctx0" brushRef="#br0">15957 6671 1315 0 0,'0'-1'92'0'0,"1"3"-336"0"0,0 3-188 0 0,1 2-296 0 0,0 1 728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20:32:00.400"/>
    </inkml:context>
    <inkml:brush xml:id="br0">
      <inkml:brushProperty name="width" value="0.1" units="cm"/>
      <inkml:brushProperty name="height" value="0.1" units="cm"/>
    </inkml:brush>
  </inkml:definitions>
  <inkml:trace contextRef="#ctx0" brushRef="#br0">15927 4829 739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20:32:00.401"/>
    </inkml:context>
    <inkml:brush xml:id="br0">
      <inkml:brushProperty name="width" value="0.1" units="cm"/>
      <inkml:brushProperty name="height" value="0.1" units="cm"/>
    </inkml:brush>
  </inkml:definitions>
  <inkml:trace contextRef="#ctx0" brushRef="#br0">14795 4870 307 0 0,'4'3'472'0'0,"0"1"-472"0"0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20:32:00.402"/>
    </inkml:context>
    <inkml:brush xml:id="br0">
      <inkml:brushProperty name="width" value="0.1" units="cm"/>
      <inkml:brushProperty name="height" value="0.1" units="cm"/>
    </inkml:brush>
  </inkml:definitions>
  <inkml:trace contextRef="#ctx0" brushRef="#br0">31349 3670 459 0 0,'-5'-2'60'0'0,"-2"0"-60"0"0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01T20:37:50.230"/>
    </inkml:context>
    <inkml:brush xml:id="br0">
      <inkml:brushProperty name="width" value="0.1" units="cm"/>
      <inkml:brushProperty name="height" value="0.1" units="cm"/>
    </inkml:brush>
  </inkml:definitions>
  <inkml:trace contextRef="#ctx0" brushRef="#br0">1072 6485 227 0 0,'0'4'780'0'0,"0"0"-780"0"0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6/8/26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33386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9491A-CAAE-B4E5-B815-AE8B5ED79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6BD10-104F-60F7-6EEE-E78A918803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9F500-10A0-D7E4-5111-F300FD08D3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A9371B-17C0-353D-77B5-75B56280BF31}"/>
              </a:ext>
            </a:extLst>
          </p:cNvPr>
          <p:cNvSpPr>
            <a:spLocks noGrp="1"/>
          </p:cNvSpPr>
          <p:nvPr>
            <p:ph type="sldNum" sz="quarter" idx="5"/>
          </p:nvPr>
        </p:nvSpPr>
        <p:spPr/>
        <p:txBody>
          <a:bodyPr/>
          <a:lstStyle/>
          <a:p>
            <a:fld id="{CEEA2CD3-FB95-D94F-9F04-F9F995EAB822}" type="slidenum">
              <a:rPr lang="en-US" smtClean="0"/>
              <a:t>3</a:t>
            </a:fld>
            <a:endParaRPr lang="en-US"/>
          </a:p>
        </p:txBody>
      </p:sp>
    </p:spTree>
    <p:extLst>
      <p:ext uri="{BB962C8B-B14F-4D97-AF65-F5344CB8AC3E}">
        <p14:creationId xmlns:p14="http://schemas.microsoft.com/office/powerpoint/2010/main" val="341362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E6EB61F-AA14-AA44-BE57-972F23426526}"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4274028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a:solidFill>
                    <a:schemeClr val="tx1"/>
                  </a:solidFill>
                  <a:latin typeface="Roboto" panose="02000000000000000000" pitchFamily="2" charset="0"/>
                  <a:ea typeface="Roboto" panose="02000000000000000000" pitchFamily="2" charset="0"/>
                </a:rPr>
                <a:t>ORNL IS MANAGED BY UT-BATTELLE LLC </a:t>
              </a:r>
              <a:br>
                <a:rPr lang="en-US" sz="900" b="0">
                  <a:solidFill>
                    <a:schemeClr val="tx1"/>
                  </a:solidFill>
                  <a:latin typeface="Roboto" panose="02000000000000000000" pitchFamily="2" charset="0"/>
                  <a:ea typeface="Roboto" panose="02000000000000000000" pitchFamily="2" charset="0"/>
                </a:rPr>
              </a:br>
              <a:r>
                <a:rPr lang="en-US" sz="900" b="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620304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078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19"/>
            <a:ext cx="11425236" cy="1017586"/>
          </a:xfrm>
        </p:spPr>
        <p:txBody>
          <a:bodyPr/>
          <a:lstStyle>
            <a:lvl1pPr>
              <a:lnSpc>
                <a:spcPct val="90000"/>
              </a:lnSpc>
              <a:defRPr sz="3200" baseline="0"/>
            </a:lvl1pPr>
          </a:lstStyle>
          <a:p>
            <a:r>
              <a:rPr lang="en-US" dirty="0"/>
              <a:t>Click to edit Master title style</a:t>
            </a:r>
          </a:p>
        </p:txBody>
      </p:sp>
    </p:spTree>
    <p:extLst>
      <p:ext uri="{BB962C8B-B14F-4D97-AF65-F5344CB8AC3E}">
        <p14:creationId xmlns:p14="http://schemas.microsoft.com/office/powerpoint/2010/main" val="3513608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55555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495590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029311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221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171948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1245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3530906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67050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4150370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069204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986268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848184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37080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032419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3723401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3490259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93889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897680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a:solidFill>
                    <a:schemeClr val="bg1"/>
                  </a:solidFill>
                  <a:latin typeface="Roboto" panose="02000000000000000000" pitchFamily="2" charset="0"/>
                  <a:ea typeface="Roboto" panose="02000000000000000000" pitchFamily="2" charset="0"/>
                </a:rPr>
                <a:t>ORNL IS MANAGED BY UT-BATTELLE LLC </a:t>
              </a:r>
              <a:br>
                <a:rPr lang="en-US" sz="900" b="0">
                  <a:solidFill>
                    <a:schemeClr val="bg1"/>
                  </a:solidFill>
                  <a:latin typeface="Roboto" panose="02000000000000000000" pitchFamily="2" charset="0"/>
                  <a:ea typeface="Roboto" panose="02000000000000000000" pitchFamily="2" charset="0"/>
                </a:rPr>
              </a:br>
              <a:r>
                <a:rPr lang="en-US" sz="900" b="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521298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3177694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94854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828203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697164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641892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3414293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2548426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550106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329181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845795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543763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7345176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1668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image" Target="../media/image11.sv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39" r:id="rId2"/>
    <p:sldLayoutId id="2147483896" r:id="rId3"/>
    <p:sldLayoutId id="2147483927" r:id="rId4"/>
    <p:sldLayoutId id="2147483941" r:id="rId5"/>
    <p:sldLayoutId id="2147483832" r:id="rId6"/>
    <p:sldLayoutId id="2147483894" r:id="rId7"/>
    <p:sldLayoutId id="2147483829" r:id="rId8"/>
    <p:sldLayoutId id="2147483897" r:id="rId9"/>
    <p:sldLayoutId id="2147483833" r:id="rId10"/>
    <p:sldLayoutId id="2147483952" r:id="rId11"/>
    <p:sldLayoutId id="2147483953" r:id="rId12"/>
    <p:sldLayoutId id="2147483954" r:id="rId13"/>
    <p:sldLayoutId id="2147483955" r:id="rId14"/>
    <p:sldLayoutId id="2147483956" r:id="rId15"/>
    <p:sldLayoutId id="2147483834" r:id="rId16"/>
    <p:sldLayoutId id="2147483940" r:id="rId17"/>
    <p:sldLayoutId id="2147483835" r:id="rId18"/>
    <p:sldLayoutId id="2147483928" r:id="rId19"/>
    <p:sldLayoutId id="2147483906" r:id="rId20"/>
    <p:sldLayoutId id="2147483905" r:id="rId21"/>
    <p:sldLayoutId id="2147483937" r:id="rId22"/>
    <p:sldLayoutId id="2147483947" r:id="rId23"/>
    <p:sldLayoutId id="2147483948" r:id="rId24"/>
    <p:sldLayoutId id="2147483951" r:id="rId25"/>
    <p:sldLayoutId id="2147483949" r:id="rId26"/>
    <p:sldLayoutId id="2147483959" r:id="rId27"/>
    <p:sldLayoutId id="2147483861" r:id="rId28"/>
    <p:sldLayoutId id="2147483958" r:id="rId29"/>
    <p:sldLayoutId id="2147483849" r:id="rId30"/>
    <p:sldLayoutId id="2147484043" r:id="rId31"/>
    <p:sldLayoutId id="2147484142" r:id="rId32"/>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a:extLst>
              <a:ext uri="{96DAC541-7B7A-43D3-8B79-37D633B846F1}">
                <asvg:svgBlip xmlns:asvg="http://schemas.microsoft.com/office/drawing/2016/SVG/main" r:embed="rId3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067092009"/>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 id="2147484138" r:id="rId28"/>
    <p:sldLayoutId id="2147484139" r:id="rId29"/>
    <p:sldLayoutId id="2147484140" r:id="rId30"/>
    <p:sldLayoutId id="2147484141"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6.png"/><Relationship Id="rId4" Type="http://schemas.openxmlformats.org/officeDocument/2006/relationships/image" Target="../media/image130.png"/><Relationship Id="rId9" Type="http://schemas.openxmlformats.org/officeDocument/2006/relationships/customXml" Target="../ink/ink4.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8.xml"/><Relationship Id="rId5" Type="http://schemas.openxmlformats.org/officeDocument/2006/relationships/image" Target="../media/image47.tiff"/><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8.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39" Type="http://schemas.openxmlformats.org/officeDocument/2006/relationships/image" Target="NULL"/><Relationship Id="rId3" Type="http://schemas.openxmlformats.org/officeDocument/2006/relationships/oleObject" Target="../embeddings/oleObject1.bin"/><Relationship Id="rId34" Type="http://schemas.openxmlformats.org/officeDocument/2006/relationships/image" Target="NULL"/><Relationship Id="rId42" Type="http://schemas.openxmlformats.org/officeDocument/2006/relationships/image" Target="NULL"/><Relationship Id="rId47" Type="http://schemas.openxmlformats.org/officeDocument/2006/relationships/image" Target="NULL"/><Relationship Id="rId7"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 Id="rId46"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19.png"/><Relationship Id="rId32" Type="http://schemas.openxmlformats.org/officeDocument/2006/relationships/image" Target="NULL"/><Relationship Id="rId37" Type="http://schemas.openxmlformats.org/officeDocument/2006/relationships/image" Target="NULL"/><Relationship Id="rId40" Type="http://schemas.openxmlformats.org/officeDocument/2006/relationships/image" Target="NULL"/><Relationship Id="rId45" Type="http://schemas.openxmlformats.org/officeDocument/2006/relationships/image" Target="NULL"/><Relationship Id="rId5" Type="http://schemas.openxmlformats.org/officeDocument/2006/relationships/image" Target="../media/image18.png"/><Relationship Id="rId36" Type="http://schemas.openxmlformats.org/officeDocument/2006/relationships/image" Target="NULL"/><Relationship Id="rId31" Type="http://schemas.openxmlformats.org/officeDocument/2006/relationships/image" Target="NULL"/><Relationship Id="rId44" Type="http://schemas.openxmlformats.org/officeDocument/2006/relationships/image" Target="NULL"/><Relationship Id="rId4" Type="http://schemas.openxmlformats.org/officeDocument/2006/relationships/image" Target="../media/image16.wmf"/><Relationship Id="rId35" Type="http://schemas.openxmlformats.org/officeDocument/2006/relationships/image" Target="NULL"/><Relationship Id="rId43"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2.xml"/><Relationship Id="rId5" Type="http://schemas.openxmlformats.org/officeDocument/2006/relationships/image" Target="../media/image35.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79E3-FF57-1E29-4207-BACD02CA5CB0}"/>
              </a:ext>
            </a:extLst>
          </p:cNvPr>
          <p:cNvSpPr>
            <a:spLocks noGrp="1"/>
          </p:cNvSpPr>
          <p:nvPr>
            <p:ph type="ctrTitle"/>
          </p:nvPr>
        </p:nvSpPr>
        <p:spPr>
          <a:xfrm>
            <a:off x="1215450" y="2254309"/>
            <a:ext cx="4517136" cy="997196"/>
          </a:xfrm>
        </p:spPr>
        <p:txBody>
          <a:bodyPr tIns="182880"/>
          <a:lstStyle/>
          <a:p>
            <a:r>
              <a:rPr lang="en-US" sz="2800" dirty="0">
                <a:latin typeface="Roboto"/>
                <a:ea typeface="Roboto"/>
                <a:cs typeface="Roboto"/>
              </a:rPr>
              <a:t>Opportunities for Fundamental Physics </a:t>
            </a:r>
            <a:br>
              <a:rPr lang="en-US" sz="2800" dirty="0">
                <a:latin typeface="Roboto"/>
                <a:ea typeface="Roboto"/>
                <a:cs typeface="Roboto"/>
              </a:rPr>
            </a:br>
            <a:r>
              <a:rPr lang="en-US" sz="2800" dirty="0">
                <a:latin typeface="Roboto"/>
                <a:ea typeface="Roboto"/>
                <a:cs typeface="Roboto"/>
              </a:rPr>
              <a:t>at the SNS</a:t>
            </a:r>
            <a:endParaRPr lang="en-US" sz="2800" dirty="0">
              <a:cs typeface="Roboto"/>
            </a:endParaRPr>
          </a:p>
        </p:txBody>
      </p:sp>
      <p:sp>
        <p:nvSpPr>
          <p:cNvPr id="13" name="Subtitle 12">
            <a:extLst>
              <a:ext uri="{FF2B5EF4-FFF2-40B4-BE49-F238E27FC236}">
                <a16:creationId xmlns:a16="http://schemas.microsoft.com/office/drawing/2014/main" id="{B835D4D0-204C-5DE2-BC14-106463C364A8}"/>
              </a:ext>
            </a:extLst>
          </p:cNvPr>
          <p:cNvSpPr>
            <a:spLocks noGrp="1"/>
          </p:cNvSpPr>
          <p:nvPr>
            <p:ph type="subTitle" idx="1"/>
          </p:nvPr>
        </p:nvSpPr>
        <p:spPr/>
        <p:txBody>
          <a:bodyPr/>
          <a:lstStyle/>
          <a:p>
            <a:endParaRPr lang="en-US"/>
          </a:p>
        </p:txBody>
      </p:sp>
      <p:sp>
        <p:nvSpPr>
          <p:cNvPr id="14" name="Text Placeholder 13">
            <a:extLst>
              <a:ext uri="{FF2B5EF4-FFF2-40B4-BE49-F238E27FC236}">
                <a16:creationId xmlns:a16="http://schemas.microsoft.com/office/drawing/2014/main" id="{B27AA0B7-2679-85ED-87FA-FFA447D262C1}"/>
              </a:ext>
            </a:extLst>
          </p:cNvPr>
          <p:cNvSpPr>
            <a:spLocks noGrp="1"/>
          </p:cNvSpPr>
          <p:nvPr>
            <p:ph type="body" sz="quarter" idx="14"/>
          </p:nvPr>
        </p:nvSpPr>
        <p:spPr/>
        <p:txBody>
          <a:bodyPr/>
          <a:lstStyle/>
          <a:p>
            <a:r>
              <a:rPr lang="en-US" dirty="0"/>
              <a:t>June 10, 2026 | Oak Ridge</a:t>
            </a:r>
          </a:p>
        </p:txBody>
      </p:sp>
      <p:sp>
        <p:nvSpPr>
          <p:cNvPr id="15" name="Text Placeholder 14">
            <a:extLst>
              <a:ext uri="{FF2B5EF4-FFF2-40B4-BE49-F238E27FC236}">
                <a16:creationId xmlns:a16="http://schemas.microsoft.com/office/drawing/2014/main" id="{3052B34E-3EFB-7F82-1810-3D50115E7636}"/>
              </a:ext>
            </a:extLst>
          </p:cNvPr>
          <p:cNvSpPr>
            <a:spLocks noGrp="1"/>
          </p:cNvSpPr>
          <p:nvPr>
            <p:ph type="body" sz="quarter" idx="15"/>
          </p:nvPr>
        </p:nvSpPr>
        <p:spPr/>
        <p:txBody>
          <a:bodyPr/>
          <a:lstStyle/>
          <a:p>
            <a:r>
              <a:rPr lang="en-US" dirty="0"/>
              <a:t>Marcel Demarteau </a:t>
            </a:r>
            <a:r>
              <a:rPr lang="en-US" sz="1400" dirty="0"/>
              <a:t>(</a:t>
            </a:r>
            <a:r>
              <a:rPr lang="en-US" sz="1400" dirty="0" err="1"/>
              <a:t>demarteau@ornl.gov</a:t>
            </a:r>
            <a:r>
              <a:rPr lang="en-US" sz="1400" dirty="0"/>
              <a:t>)</a:t>
            </a:r>
            <a:endParaRPr lang="en-US" dirty="0"/>
          </a:p>
        </p:txBody>
      </p:sp>
      <p:sp>
        <p:nvSpPr>
          <p:cNvPr id="16" name="Text Placeholder 15">
            <a:extLst>
              <a:ext uri="{FF2B5EF4-FFF2-40B4-BE49-F238E27FC236}">
                <a16:creationId xmlns:a16="http://schemas.microsoft.com/office/drawing/2014/main" id="{80134DAF-01C3-C6BE-E1F2-30C27580A5E7}"/>
              </a:ext>
            </a:extLst>
          </p:cNvPr>
          <p:cNvSpPr>
            <a:spLocks noGrp="1"/>
          </p:cNvSpPr>
          <p:nvPr>
            <p:ph type="body" sz="quarter" idx="17"/>
          </p:nvPr>
        </p:nvSpPr>
        <p:spPr/>
        <p:txBody>
          <a:bodyPr/>
          <a:lstStyle/>
          <a:p>
            <a:r>
              <a:rPr lang="en-US"/>
              <a:t>Oak Ridge National Laboratory </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C23740F-3168-51CA-9F10-BEBD8C4E6051}"/>
                  </a:ext>
                </a:extLst>
              </p14:cNvPr>
              <p14:cNvContentPartPr/>
              <p14:nvPr/>
            </p14:nvContentPartPr>
            <p14:xfrm>
              <a:off x="4117659" y="3065169"/>
              <a:ext cx="15711" cy="15711"/>
            </p14:xfrm>
          </p:contentPart>
        </mc:Choice>
        <mc:Fallback xmlns="">
          <p:pic>
            <p:nvPicPr>
              <p:cNvPr id="3" name="Ink 2">
                <a:extLst>
                  <a:ext uri="{FF2B5EF4-FFF2-40B4-BE49-F238E27FC236}">
                    <a16:creationId xmlns:a16="http://schemas.microsoft.com/office/drawing/2014/main" id="{6C23740F-3168-51CA-9F10-BEBD8C4E6051}"/>
                  </a:ext>
                </a:extLst>
              </p:cNvPr>
              <p:cNvPicPr/>
              <p:nvPr/>
            </p:nvPicPr>
            <p:blipFill>
              <a:blip r:embed="rId4"/>
              <a:stretch>
                <a:fillRect/>
              </a:stretch>
            </p:blipFill>
            <p:spPr>
              <a:xfrm>
                <a:off x="4005438" y="3031015"/>
                <a:ext cx="237909" cy="8333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5DB817FF-7453-92C1-1898-99AA3934EE43}"/>
                  </a:ext>
                </a:extLst>
              </p14:cNvPr>
              <p14:cNvContentPartPr/>
              <p14:nvPr/>
            </p14:nvContentPartPr>
            <p14:xfrm>
              <a:off x="4100291" y="1972018"/>
              <a:ext cx="15711" cy="15711"/>
            </p14:xfrm>
          </p:contentPart>
        </mc:Choice>
        <mc:Fallback xmlns="">
          <p:pic>
            <p:nvPicPr>
              <p:cNvPr id="4" name="Ink 3">
                <a:extLst>
                  <a:ext uri="{FF2B5EF4-FFF2-40B4-BE49-F238E27FC236}">
                    <a16:creationId xmlns:a16="http://schemas.microsoft.com/office/drawing/2014/main" id="{5DB817FF-7453-92C1-1898-99AA3934EE43}"/>
                  </a:ext>
                </a:extLst>
              </p:cNvPr>
              <p:cNvPicPr/>
              <p:nvPr/>
            </p:nvPicPr>
            <p:blipFill>
              <a:blip r:embed="rId6"/>
              <a:stretch>
                <a:fillRect/>
              </a:stretch>
            </p:blipFill>
            <p:spPr>
              <a:xfrm>
                <a:off x="3314741" y="1186468"/>
                <a:ext cx="1571100" cy="1571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C2F8C5AC-1219-D077-6338-83B4BC9DE35D}"/>
                  </a:ext>
                </a:extLst>
              </p14:cNvPr>
              <p14:cNvContentPartPr/>
              <p14:nvPr/>
            </p14:nvContentPartPr>
            <p14:xfrm>
              <a:off x="3428079" y="1996076"/>
              <a:ext cx="15711" cy="15711"/>
            </p14:xfrm>
          </p:contentPart>
        </mc:Choice>
        <mc:Fallback xmlns="">
          <p:pic>
            <p:nvPicPr>
              <p:cNvPr id="5" name="Ink 4">
                <a:extLst>
                  <a:ext uri="{FF2B5EF4-FFF2-40B4-BE49-F238E27FC236}">
                    <a16:creationId xmlns:a16="http://schemas.microsoft.com/office/drawing/2014/main" id="{C2F8C5AC-1219-D077-6338-83B4BC9DE35D}"/>
                  </a:ext>
                </a:extLst>
              </p:cNvPr>
              <p:cNvPicPr/>
              <p:nvPr/>
            </p:nvPicPr>
            <p:blipFill>
              <a:blip r:embed="rId8"/>
              <a:stretch>
                <a:fillRect/>
              </a:stretch>
            </p:blipFill>
            <p:spPr>
              <a:xfrm>
                <a:off x="3340796" y="1897882"/>
                <a:ext cx="188532" cy="21013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2FCC2B-837C-0924-9973-DAA36957E182}"/>
                  </a:ext>
                </a:extLst>
              </p14:cNvPr>
              <p14:cNvContentPartPr/>
              <p14:nvPr/>
            </p14:nvContentPartPr>
            <p14:xfrm>
              <a:off x="13251082" y="1281506"/>
              <a:ext cx="15711" cy="15711"/>
            </p14:xfrm>
          </p:contentPart>
        </mc:Choice>
        <mc:Fallback xmlns="">
          <p:pic>
            <p:nvPicPr>
              <p:cNvPr id="6" name="Ink 5">
                <a:extLst>
                  <a:ext uri="{FF2B5EF4-FFF2-40B4-BE49-F238E27FC236}">
                    <a16:creationId xmlns:a16="http://schemas.microsoft.com/office/drawing/2014/main" id="{982FCC2B-837C-0924-9973-DAA36957E182}"/>
                  </a:ext>
                </a:extLst>
              </p:cNvPr>
              <p:cNvPicPr/>
              <p:nvPr/>
            </p:nvPicPr>
            <p:blipFill>
              <a:blip r:embed="rId10"/>
              <a:stretch>
                <a:fillRect/>
              </a:stretch>
            </p:blipFill>
            <p:spPr>
              <a:xfrm>
                <a:off x="13190655" y="1124396"/>
                <a:ext cx="135356" cy="32678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E6A13BF7-5318-0545-D100-78C354B3DD7C}"/>
                  </a:ext>
                </a:extLst>
              </p14:cNvPr>
              <p14:cNvContentPartPr/>
              <p14:nvPr/>
            </p14:nvContentPartPr>
            <p14:xfrm>
              <a:off x="-1636763" y="1849540"/>
              <a:ext cx="9832" cy="9832"/>
            </p14:xfrm>
          </p:contentPart>
        </mc:Choice>
        <mc:Fallback xmlns="">
          <p:pic>
            <p:nvPicPr>
              <p:cNvPr id="7" name="Ink 6">
                <a:extLst>
                  <a:ext uri="{FF2B5EF4-FFF2-40B4-BE49-F238E27FC236}">
                    <a16:creationId xmlns:a16="http://schemas.microsoft.com/office/drawing/2014/main" id="{E6A13BF7-5318-0545-D100-78C354B3DD7C}"/>
                  </a:ext>
                </a:extLst>
              </p:cNvPr>
              <p:cNvPicPr/>
              <p:nvPr/>
            </p:nvPicPr>
            <p:blipFill>
              <a:blip r:embed="rId12"/>
              <a:stretch>
                <a:fillRect/>
              </a:stretch>
            </p:blipFill>
            <p:spPr>
              <a:xfrm>
                <a:off x="-2128363" y="1794918"/>
                <a:ext cx="983200" cy="117984"/>
              </a:xfrm>
              <a:prstGeom prst="rect">
                <a:avLst/>
              </a:prstGeom>
            </p:spPr>
          </p:pic>
        </mc:Fallback>
      </mc:AlternateContent>
    </p:spTree>
    <p:extLst>
      <p:ext uri="{BB962C8B-B14F-4D97-AF65-F5344CB8AC3E}">
        <p14:creationId xmlns:p14="http://schemas.microsoft.com/office/powerpoint/2010/main" val="20250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4E8FC3-3D6D-A8AF-A1E1-34E0AFA6608F}"/>
              </a:ext>
            </a:extLst>
          </p:cNvPr>
          <p:cNvSpPr txBox="1"/>
          <p:nvPr/>
        </p:nvSpPr>
        <p:spPr>
          <a:xfrm>
            <a:off x="302258" y="120834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373A36"/>
              </a:solidFill>
              <a:effectLst/>
              <a:uLnTx/>
              <a:uFillTx/>
              <a:latin typeface="Aptos"/>
              <a:ea typeface="+mn-ea"/>
              <a:cs typeface="+mn-cs"/>
            </a:endParaRPr>
          </a:p>
        </p:txBody>
      </p:sp>
      <p:sp>
        <p:nvSpPr>
          <p:cNvPr id="6" name="Title 5">
            <a:extLst>
              <a:ext uri="{FF2B5EF4-FFF2-40B4-BE49-F238E27FC236}">
                <a16:creationId xmlns:a16="http://schemas.microsoft.com/office/drawing/2014/main" id="{835D7BE9-834E-5EB4-BD17-EC97F2261719}"/>
              </a:ext>
            </a:extLst>
          </p:cNvPr>
          <p:cNvSpPr>
            <a:spLocks noGrp="1"/>
          </p:cNvSpPr>
          <p:nvPr>
            <p:ph type="title"/>
          </p:nvPr>
        </p:nvSpPr>
        <p:spPr/>
        <p:txBody>
          <a:bodyPr/>
          <a:lstStyle/>
          <a:p>
            <a:r>
              <a:rPr lang="en-US" dirty="0"/>
              <a:t>Neutrino Program at HFIR </a:t>
            </a:r>
            <a:br>
              <a:rPr lang="en-US" dirty="0"/>
            </a:br>
            <a:br>
              <a:rPr lang="en-US" sz="1800" b="0" dirty="0"/>
            </a:br>
            <a:r>
              <a:rPr lang="en-US" sz="1800" b="0" dirty="0"/>
              <a:t>The PROSPECT experiment demonstrated how precision detector design and segmentation can enable high-quality reactor antineutrino measurements in a challenging environment, helping establish ORNL as a leading site for low-energy neutrino detector development</a:t>
            </a:r>
            <a:endParaRPr lang="en-US" sz="2000" b="0" dirty="0"/>
          </a:p>
        </p:txBody>
      </p:sp>
      <p:sp>
        <p:nvSpPr>
          <p:cNvPr id="9" name="Content Placeholder 8">
            <a:extLst>
              <a:ext uri="{FF2B5EF4-FFF2-40B4-BE49-F238E27FC236}">
                <a16:creationId xmlns:a16="http://schemas.microsoft.com/office/drawing/2014/main" id="{7DF0C823-F3F7-17C7-4A7A-BB9F5B20E9FC}"/>
              </a:ext>
            </a:extLst>
          </p:cNvPr>
          <p:cNvSpPr>
            <a:spLocks noGrp="1"/>
          </p:cNvSpPr>
          <p:nvPr>
            <p:ph type="body" sz="quarter" idx="12"/>
          </p:nvPr>
        </p:nvSpPr>
        <p:spPr>
          <a:xfrm>
            <a:off x="314693" y="3006246"/>
            <a:ext cx="5781307" cy="3136135"/>
          </a:xfrm>
        </p:spPr>
        <p:txBody>
          <a:bodyPr/>
          <a:lstStyle/>
          <a:p>
            <a:r>
              <a:rPr lang="en-US" sz="2000" b="1" dirty="0"/>
              <a:t>First above-ground </a:t>
            </a:r>
            <a:r>
              <a:rPr lang="en-US" sz="2000" dirty="0"/>
              <a:t>reactor neutrino experiment </a:t>
            </a:r>
          </a:p>
          <a:p>
            <a:r>
              <a:rPr lang="en-US" sz="2000" dirty="0"/>
              <a:t>Measurement of the absolute </a:t>
            </a:r>
            <a:r>
              <a:rPr lang="en-US" sz="2000" b="1" dirty="0"/>
              <a:t>neutrino flux </a:t>
            </a:r>
            <a:r>
              <a:rPr lang="en-US" sz="2000" dirty="0"/>
              <a:t>and </a:t>
            </a:r>
            <a:r>
              <a:rPr lang="en-US" sz="2000" b="1" dirty="0"/>
              <a:t>neutrino energy spectrum</a:t>
            </a:r>
            <a:r>
              <a:rPr lang="en-US" sz="2000" dirty="0"/>
              <a:t> </a:t>
            </a:r>
          </a:p>
          <a:p>
            <a:r>
              <a:rPr lang="en-US" sz="2000" dirty="0"/>
              <a:t>Search for </a:t>
            </a:r>
            <a:r>
              <a:rPr lang="en-US" sz="2000" b="1" dirty="0"/>
              <a:t>sterile neutrinos</a:t>
            </a:r>
            <a:r>
              <a:rPr lang="en-US" sz="2000" dirty="0"/>
              <a:t> </a:t>
            </a:r>
          </a:p>
          <a:p>
            <a:r>
              <a:rPr lang="en-US" sz="2000" dirty="0"/>
              <a:t>Non-proliferation applications </a:t>
            </a:r>
          </a:p>
          <a:p>
            <a:endParaRPr lang="en-US" sz="2000" i="1" dirty="0"/>
          </a:p>
          <a:p>
            <a:r>
              <a:rPr lang="en-US" sz="2000" i="1" dirty="0"/>
              <a:t>Also a testbed for fundamental neutron physics (e.g., the search for neutron–mirror neutron oscillations) </a:t>
            </a:r>
          </a:p>
        </p:txBody>
      </p:sp>
      <p:pic>
        <p:nvPicPr>
          <p:cNvPr id="14" name="Picture Placeholder 4" descr="https://www.flickr.com/photos/oakridgelab/52779784870/ - The High Flux Isotope Reactor at Oak Ridge National Laboratory is the highest flux reactor-based source of neutrons for research in the United States, and it provides one of the highest steady-state neutron fluxes of any research reactor in the world. Operating at 85 MW, an average fuel cycle for the HFIR generally runs for approximately 26 days—depending on the experiment loading for that cycle—followed by a refueling and maintenance outage for various scheduled calibrations, modifications, repairs, and inspections.&#10;&#10; &#10;&#10;The reactor underwent routine refueling in July 2015, as seen in these photos. While submersed in water, the spent fuel emits a luminescent blue glow due to Cherenkov radiation, in which shedding electrons move through the water faster than the speed of light. Once removed from the reactor, spent fuel is then relocated into an adjacent holding pool for interim storage.">
            <a:extLst>
              <a:ext uri="{FF2B5EF4-FFF2-40B4-BE49-F238E27FC236}">
                <a16:creationId xmlns:a16="http://schemas.microsoft.com/office/drawing/2014/main" id="{95CB1929-8778-29AB-6AE8-B143D7391210}"/>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a:fillRect/>
          </a:stretch>
        </p:blipFill>
        <p:spPr>
          <a:prstGeom prst="rect">
            <a:avLst/>
          </a:prstGeom>
        </p:spPr>
      </p:pic>
      <p:pic>
        <p:nvPicPr>
          <p:cNvPr id="15" name="Picture Placeholder 14">
            <a:extLst>
              <a:ext uri="{FF2B5EF4-FFF2-40B4-BE49-F238E27FC236}">
                <a16:creationId xmlns:a16="http://schemas.microsoft.com/office/drawing/2014/main" id="{D9656B80-4429-DB63-DB53-E80244B537B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l="-14706" t="-3164" r="-14706" b="-1364"/>
          <a:stretch>
            <a:fillRect/>
          </a:stretch>
        </p:blipFill>
        <p:spPr>
          <a:xfrm>
            <a:off x="7645400" y="2352675"/>
            <a:ext cx="4546600" cy="2149475"/>
          </a:xfrm>
          <a:prstGeom prst="rect">
            <a:avLst/>
          </a:prstGeom>
          <a:solidFill>
            <a:schemeClr val="bg1"/>
          </a:solidFill>
          <a:ln>
            <a:solidFill>
              <a:schemeClr val="accent1"/>
            </a:solidFill>
          </a:ln>
        </p:spPr>
      </p:pic>
      <p:pic>
        <p:nvPicPr>
          <p:cNvPr id="16" name="Content Placeholder 6" descr="A chart with yellow lines and black text&#10;&#10;Description automatically generated">
            <a:extLst>
              <a:ext uri="{FF2B5EF4-FFF2-40B4-BE49-F238E27FC236}">
                <a16:creationId xmlns:a16="http://schemas.microsoft.com/office/drawing/2014/main" id="{DDDF8807-6973-3BD8-0D2E-64B0207FECB8}"/>
              </a:ext>
            </a:extLst>
          </p:cNvPr>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l="-34900" t="-688" r="-37126"/>
          <a:stretch>
            <a:fillRect/>
          </a:stretch>
        </p:blipFill>
        <p:spPr>
          <a:xfrm>
            <a:off x="7645400" y="4703763"/>
            <a:ext cx="4546600" cy="2154237"/>
          </a:xfrm>
          <a:solidFill>
            <a:schemeClr val="bg1"/>
          </a:solidFill>
          <a:ln>
            <a:solidFill>
              <a:schemeClr val="accent1"/>
            </a:solidFill>
          </a:ln>
        </p:spPr>
      </p:pic>
      <p:sp>
        <p:nvSpPr>
          <p:cNvPr id="18" name="TextBox 17">
            <a:extLst>
              <a:ext uri="{FF2B5EF4-FFF2-40B4-BE49-F238E27FC236}">
                <a16:creationId xmlns:a16="http://schemas.microsoft.com/office/drawing/2014/main" id="{69B5389E-1674-50EB-43D8-862653189D47}"/>
              </a:ext>
            </a:extLst>
          </p:cNvPr>
          <p:cNvSpPr txBox="1"/>
          <p:nvPr/>
        </p:nvSpPr>
        <p:spPr>
          <a:xfrm>
            <a:off x="5661764" y="4002792"/>
            <a:ext cx="1983636" cy="107721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73A36"/>
                </a:solidFill>
                <a:effectLst/>
                <a:uLnTx/>
                <a:uFillTx/>
                <a:latin typeface="Aptos"/>
                <a:ea typeface="+mn-ea"/>
                <a:cs typeface="+mn-cs"/>
              </a:rPr>
              <a:t>Powerful features of the PROSPECT detector enable sensitive searches </a:t>
            </a:r>
          </a:p>
        </p:txBody>
      </p:sp>
      <p:sp>
        <p:nvSpPr>
          <p:cNvPr id="19" name="TextBox 18">
            <a:extLst>
              <a:ext uri="{FF2B5EF4-FFF2-40B4-BE49-F238E27FC236}">
                <a16:creationId xmlns:a16="http://schemas.microsoft.com/office/drawing/2014/main" id="{8457EB6C-A192-69AB-3D5C-6F399A7B03AD}"/>
              </a:ext>
            </a:extLst>
          </p:cNvPr>
          <p:cNvSpPr txBox="1"/>
          <p:nvPr/>
        </p:nvSpPr>
        <p:spPr>
          <a:xfrm>
            <a:off x="8757983" y="180459"/>
            <a:ext cx="3434017" cy="369332"/>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High Energy and Nuclear Physics</a:t>
            </a:r>
          </a:p>
        </p:txBody>
      </p:sp>
    </p:spTree>
    <p:extLst>
      <p:ext uri="{BB962C8B-B14F-4D97-AF65-F5344CB8AC3E}">
        <p14:creationId xmlns:p14="http://schemas.microsoft.com/office/powerpoint/2010/main" val="24468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49522-77EB-5262-1D50-2199F6A205D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187AC70-64EE-1AAD-E859-7C641697F50D}"/>
              </a:ext>
            </a:extLst>
          </p:cNvPr>
          <p:cNvSpPr txBox="1">
            <a:spLocks/>
          </p:cNvSpPr>
          <p:nvPr/>
        </p:nvSpPr>
        <p:spPr>
          <a:xfrm>
            <a:off x="314692" y="1139825"/>
            <a:ext cx="11492432" cy="4061829"/>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2"/>
                </a:solidFill>
              </a:rPr>
              <a:t>Development of a testbed for quantum sensors for reactor neutrino detection</a:t>
            </a:r>
            <a:endParaRPr lang="en-US" dirty="0"/>
          </a:p>
        </p:txBody>
      </p:sp>
      <p:sp>
        <p:nvSpPr>
          <p:cNvPr id="3" name="Title 2">
            <a:extLst>
              <a:ext uri="{FF2B5EF4-FFF2-40B4-BE49-F238E27FC236}">
                <a16:creationId xmlns:a16="http://schemas.microsoft.com/office/drawing/2014/main" id="{F17449A3-D8F4-ACD4-441F-1CF649EC3B32}"/>
              </a:ext>
            </a:extLst>
          </p:cNvPr>
          <p:cNvSpPr>
            <a:spLocks noGrp="1"/>
          </p:cNvSpPr>
          <p:nvPr>
            <p:ph type="title"/>
          </p:nvPr>
        </p:nvSpPr>
        <p:spPr/>
        <p:txBody>
          <a:bodyPr/>
          <a:lstStyle/>
          <a:p>
            <a:r>
              <a:rPr lang="en-US" dirty="0"/>
              <a:t>HFIR for Neutrino Physics </a:t>
            </a:r>
          </a:p>
        </p:txBody>
      </p:sp>
      <p:sp>
        <p:nvSpPr>
          <p:cNvPr id="51" name="Content Placeholder 3">
            <a:extLst>
              <a:ext uri="{FF2B5EF4-FFF2-40B4-BE49-F238E27FC236}">
                <a16:creationId xmlns:a16="http://schemas.microsoft.com/office/drawing/2014/main" id="{624B347B-CB14-D397-1394-4866FF57B739}"/>
              </a:ext>
            </a:extLst>
          </p:cNvPr>
          <p:cNvSpPr txBox="1">
            <a:spLocks/>
          </p:cNvSpPr>
          <p:nvPr/>
        </p:nvSpPr>
        <p:spPr>
          <a:xfrm>
            <a:off x="314692" y="1252840"/>
            <a:ext cx="6938354" cy="3756990"/>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5" name="Picture 4">
            <a:extLst>
              <a:ext uri="{FF2B5EF4-FFF2-40B4-BE49-F238E27FC236}">
                <a16:creationId xmlns:a16="http://schemas.microsoft.com/office/drawing/2014/main" id="{5D9E3785-F8F1-E0D1-10C9-A182383D501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195183" y="2637693"/>
            <a:ext cx="2149307" cy="1852135"/>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0F28B97F-3C35-9FBF-F17B-B0E5FE1C6C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4692" y="1824307"/>
            <a:ext cx="2391232" cy="3756990"/>
          </a:xfrm>
          <a:prstGeom prst="rect">
            <a:avLst/>
          </a:prstGeom>
        </p:spPr>
      </p:pic>
      <p:sp>
        <p:nvSpPr>
          <p:cNvPr id="12" name="TextBox 11">
            <a:extLst>
              <a:ext uri="{FF2B5EF4-FFF2-40B4-BE49-F238E27FC236}">
                <a16:creationId xmlns:a16="http://schemas.microsoft.com/office/drawing/2014/main" id="{2904357B-F02C-019D-347B-71BE8098DFFC}"/>
              </a:ext>
            </a:extLst>
          </p:cNvPr>
          <p:cNvSpPr txBox="1"/>
          <p:nvPr/>
        </p:nvSpPr>
        <p:spPr>
          <a:xfrm>
            <a:off x="633046" y="5591909"/>
            <a:ext cx="1957587" cy="338554"/>
          </a:xfrm>
          <a:prstGeom prst="rect">
            <a:avLst/>
          </a:prstGeom>
          <a:noFill/>
        </p:spPr>
        <p:txBody>
          <a:bodyPr wrap="none" rtlCol="0">
            <a:spAutoFit/>
          </a:bodyPr>
          <a:lstStyle/>
          <a:p>
            <a:r>
              <a:rPr lang="en-US" sz="1600" i="1" dirty="0"/>
              <a:t>Dilution refrigerator</a:t>
            </a:r>
          </a:p>
        </p:txBody>
      </p:sp>
      <p:sp>
        <p:nvSpPr>
          <p:cNvPr id="13" name="TextBox 12">
            <a:extLst>
              <a:ext uri="{FF2B5EF4-FFF2-40B4-BE49-F238E27FC236}">
                <a16:creationId xmlns:a16="http://schemas.microsoft.com/office/drawing/2014/main" id="{407A8C38-439C-490D-18A4-FAEEF17CEB25}"/>
              </a:ext>
            </a:extLst>
          </p:cNvPr>
          <p:cNvSpPr txBox="1"/>
          <p:nvPr/>
        </p:nvSpPr>
        <p:spPr>
          <a:xfrm>
            <a:off x="3081221" y="4849964"/>
            <a:ext cx="2907317"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Sub - 100eV ER/NR recoils from CE</a:t>
            </a:r>
            <a:r>
              <a:rPr lang="en-US" sz="1600" dirty="0">
                <a:sym typeface="Symbol" panose="05050102010706020507" pitchFamily="18" charset="2"/>
              </a:rPr>
              <a:t></a:t>
            </a:r>
            <a:r>
              <a:rPr lang="en-US" sz="1600" dirty="0"/>
              <a:t>NS and ALPs </a:t>
            </a:r>
          </a:p>
          <a:p>
            <a:pPr marL="285750" indent="-285750">
              <a:buFont typeface="Arial" panose="020B0604020202020204" pitchFamily="34" charset="0"/>
              <a:buChar char="•"/>
            </a:pPr>
            <a:r>
              <a:rPr lang="en-US" sz="1600" dirty="0"/>
              <a:t>Event rate ~300/kg/day</a:t>
            </a:r>
          </a:p>
          <a:p>
            <a:pPr marL="285750" indent="-285750">
              <a:buFont typeface="Arial" panose="020B0604020202020204" pitchFamily="34" charset="0"/>
              <a:buChar char="•"/>
            </a:pPr>
            <a:r>
              <a:rPr lang="en-US" sz="1600" dirty="0"/>
              <a:t>3-kg detector payload with 7-kg </a:t>
            </a:r>
            <a:r>
              <a:rPr lang="en-US" sz="1600" dirty="0" err="1"/>
              <a:t>cryo</a:t>
            </a:r>
            <a:r>
              <a:rPr lang="en-US" sz="1600" dirty="0"/>
              <a:t> shielding</a:t>
            </a:r>
          </a:p>
          <a:p>
            <a:pPr marL="285750" indent="-285750">
              <a:buFont typeface="Arial" panose="020B0604020202020204" pitchFamily="34" charset="0"/>
              <a:buChar char="•"/>
            </a:pPr>
            <a:r>
              <a:rPr lang="en-US" sz="1600" dirty="0"/>
              <a:t>Lead, borated rubber, water shielding</a:t>
            </a:r>
          </a:p>
        </p:txBody>
      </p:sp>
      <p:sp>
        <p:nvSpPr>
          <p:cNvPr id="14" name="TextBox 13">
            <a:extLst>
              <a:ext uri="{FF2B5EF4-FFF2-40B4-BE49-F238E27FC236}">
                <a16:creationId xmlns:a16="http://schemas.microsoft.com/office/drawing/2014/main" id="{DED6B138-8939-97E7-CF57-50A51BAC1872}"/>
              </a:ext>
            </a:extLst>
          </p:cNvPr>
          <p:cNvSpPr txBox="1"/>
          <p:nvPr/>
        </p:nvSpPr>
        <p:spPr>
          <a:xfrm>
            <a:off x="3690814" y="2086708"/>
            <a:ext cx="1247457" cy="369332"/>
          </a:xfrm>
          <a:prstGeom prst="rect">
            <a:avLst/>
          </a:prstGeom>
          <a:noFill/>
        </p:spPr>
        <p:txBody>
          <a:bodyPr wrap="none" rtlCol="0">
            <a:spAutoFit/>
          </a:bodyPr>
          <a:lstStyle/>
          <a:p>
            <a:r>
              <a:rPr lang="en-US" dirty="0"/>
              <a:t>Bolometer</a:t>
            </a:r>
          </a:p>
        </p:txBody>
      </p:sp>
      <p:pic>
        <p:nvPicPr>
          <p:cNvPr id="15" name="Picture 14">
            <a:extLst>
              <a:ext uri="{FF2B5EF4-FFF2-40B4-BE49-F238E27FC236}">
                <a16:creationId xmlns:a16="http://schemas.microsoft.com/office/drawing/2014/main" id="{725C127A-F57A-5C4F-22AC-BA1B9FD89FA3}"/>
              </a:ext>
            </a:extLst>
          </p:cNvPr>
          <p:cNvPicPr>
            <a:picLocks noChangeAspect="1"/>
          </p:cNvPicPr>
          <p:nvPr/>
        </p:nvPicPr>
        <p:blipFill>
          <a:blip r:embed="rId4"/>
          <a:stretch>
            <a:fillRect/>
          </a:stretch>
        </p:blipFill>
        <p:spPr>
          <a:xfrm>
            <a:off x="6482864" y="2133605"/>
            <a:ext cx="4801146" cy="3329354"/>
          </a:xfrm>
          <a:prstGeom prst="rect">
            <a:avLst/>
          </a:prstGeom>
        </p:spPr>
      </p:pic>
      <p:sp>
        <p:nvSpPr>
          <p:cNvPr id="16" name="TextBox 15">
            <a:extLst>
              <a:ext uri="{FF2B5EF4-FFF2-40B4-BE49-F238E27FC236}">
                <a16:creationId xmlns:a16="http://schemas.microsoft.com/office/drawing/2014/main" id="{C1FBCB6E-1F36-3A06-ED9B-59D0E7F04527}"/>
              </a:ext>
            </a:extLst>
          </p:cNvPr>
          <p:cNvSpPr txBox="1"/>
          <p:nvPr/>
        </p:nvSpPr>
        <p:spPr>
          <a:xfrm>
            <a:off x="6998677" y="1711569"/>
            <a:ext cx="3778599" cy="369332"/>
          </a:xfrm>
          <a:prstGeom prst="rect">
            <a:avLst/>
          </a:prstGeom>
          <a:noFill/>
        </p:spPr>
        <p:txBody>
          <a:bodyPr wrap="none" rtlCol="0">
            <a:spAutoFit/>
          </a:bodyPr>
          <a:lstStyle/>
          <a:p>
            <a:r>
              <a:rPr lang="en-US" dirty="0"/>
              <a:t> Mobile Antineutrino Demonstrator:</a:t>
            </a:r>
          </a:p>
        </p:txBody>
      </p:sp>
      <p:sp>
        <p:nvSpPr>
          <p:cNvPr id="17" name="TextBox 16">
            <a:extLst>
              <a:ext uri="{FF2B5EF4-FFF2-40B4-BE49-F238E27FC236}">
                <a16:creationId xmlns:a16="http://schemas.microsoft.com/office/drawing/2014/main" id="{0E67C458-854C-957A-61D0-4847E800D0B8}"/>
              </a:ext>
            </a:extLst>
          </p:cNvPr>
          <p:cNvSpPr txBox="1"/>
          <p:nvPr/>
        </p:nvSpPr>
        <p:spPr>
          <a:xfrm>
            <a:off x="7253046" y="5523445"/>
            <a:ext cx="3651962" cy="1107996"/>
          </a:xfrm>
          <a:prstGeom prst="rect">
            <a:avLst/>
          </a:prstGeom>
          <a:noFill/>
        </p:spPr>
        <p:txBody>
          <a:bodyPr wrap="none" rtlCol="0">
            <a:spAutoFit/>
          </a:bodyPr>
          <a:lstStyle/>
          <a:p>
            <a:pPr marL="285750" indent="-285750">
              <a:buFont typeface="Arial" panose="020B0604020202020204" pitchFamily="34" charset="0"/>
              <a:buChar char="•"/>
            </a:pPr>
            <a:r>
              <a:rPr lang="en-US" sz="1600" dirty="0"/>
              <a:t>8x8 bars of Li-6 doped PSD plastic </a:t>
            </a:r>
          </a:p>
          <a:p>
            <a:pPr marL="285750" indent="-285750">
              <a:buFont typeface="Arial" panose="020B0604020202020204" pitchFamily="34" charset="0"/>
              <a:buChar char="•"/>
            </a:pPr>
            <a:r>
              <a:rPr lang="en-US" sz="1600" dirty="0"/>
              <a:t>~250kg active mass</a:t>
            </a:r>
          </a:p>
          <a:p>
            <a:pPr marL="285750" indent="-285750">
              <a:buFont typeface="Arial" panose="020B0604020202020204" pitchFamily="34" charset="0"/>
              <a:buChar char="•"/>
            </a:pPr>
            <a:r>
              <a:rPr lang="en-US" sz="1600" dirty="0"/>
              <a:t>Instrumented with 128 x 2” PMTs</a:t>
            </a:r>
          </a:p>
          <a:p>
            <a:pPr marL="285750" indent="-285750">
              <a:buFont typeface="Arial" panose="020B0604020202020204" pitchFamily="34" charset="0"/>
              <a:buChar char="•"/>
            </a:pPr>
            <a:r>
              <a:rPr lang="en-US" sz="1600" dirty="0"/>
              <a:t>Assembly at LLNL</a:t>
            </a:r>
          </a:p>
        </p:txBody>
      </p:sp>
    </p:spTree>
    <p:extLst>
      <p:ext uri="{BB962C8B-B14F-4D97-AF65-F5344CB8AC3E}">
        <p14:creationId xmlns:p14="http://schemas.microsoft.com/office/powerpoint/2010/main" val="28061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DA7D54-5862-063B-85A5-8AB1AF078345}"/>
            </a:ext>
          </a:extLst>
        </p:cNvPr>
        <p:cNvGrpSpPr/>
        <p:nvPr/>
      </p:nvGrpSpPr>
      <p:grpSpPr>
        <a:xfrm>
          <a:off x="0" y="0"/>
          <a:ext cx="0" cy="0"/>
          <a:chOff x="0" y="0"/>
          <a:chExt cx="0" cy="0"/>
        </a:xfrm>
      </p:grpSpPr>
      <p:pic>
        <p:nvPicPr>
          <p:cNvPr id="12" name="Picture 11" descr="A mathematical equation with numbers and symbols&#10;&#10;Description automatically generated">
            <a:extLst>
              <a:ext uri="{FF2B5EF4-FFF2-40B4-BE49-F238E27FC236}">
                <a16:creationId xmlns:a16="http://schemas.microsoft.com/office/drawing/2014/main" id="{97E05D5A-C2A2-3524-02A1-A7ADF0CBBD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85308" y="4567278"/>
            <a:ext cx="4170423" cy="1108304"/>
          </a:xfrm>
          <a:prstGeom prst="rect">
            <a:avLst/>
          </a:prstGeom>
        </p:spPr>
      </p:pic>
      <p:sp>
        <p:nvSpPr>
          <p:cNvPr id="2" name="Title 1">
            <a:extLst>
              <a:ext uri="{FF2B5EF4-FFF2-40B4-BE49-F238E27FC236}">
                <a16:creationId xmlns:a16="http://schemas.microsoft.com/office/drawing/2014/main" id="{63FDBAC9-655B-0746-3A83-6F2223D7D449}"/>
              </a:ext>
            </a:extLst>
          </p:cNvPr>
          <p:cNvSpPr>
            <a:spLocks noGrp="1"/>
          </p:cNvSpPr>
          <p:nvPr>
            <p:ph type="title"/>
          </p:nvPr>
        </p:nvSpPr>
        <p:spPr/>
        <p:txBody>
          <a:bodyPr/>
          <a:lstStyle/>
          <a:p>
            <a:r>
              <a:rPr lang="en-US" dirty="0"/>
              <a:t>Neutron Program at SNS: Maximizing Research Opportunities at the Fundamental neutron Physics Beamline (</a:t>
            </a:r>
            <a:r>
              <a:rPr lang="en-US" dirty="0" err="1"/>
              <a:t>FnPB</a:t>
            </a:r>
            <a:r>
              <a:rPr lang="en-US" dirty="0"/>
              <a:t>)</a:t>
            </a:r>
            <a:br>
              <a:rPr lang="en-US" dirty="0"/>
            </a:br>
            <a:r>
              <a:rPr lang="en-US" sz="2000" i="1" dirty="0"/>
              <a:t>BL13 at the SNS is a unique, high flux, cold neutron source with two beamlines</a:t>
            </a:r>
            <a:endParaRPr lang="en-US" dirty="0"/>
          </a:p>
        </p:txBody>
      </p:sp>
      <p:sp>
        <p:nvSpPr>
          <p:cNvPr id="3" name="Content Placeholder 2">
            <a:extLst>
              <a:ext uri="{FF2B5EF4-FFF2-40B4-BE49-F238E27FC236}">
                <a16:creationId xmlns:a16="http://schemas.microsoft.com/office/drawing/2014/main" id="{4479E4D2-55AE-5E29-5250-27D7D0572EAB}"/>
              </a:ext>
            </a:extLst>
          </p:cNvPr>
          <p:cNvSpPr>
            <a:spLocks noGrp="1"/>
          </p:cNvSpPr>
          <p:nvPr>
            <p:ph idx="1"/>
          </p:nvPr>
        </p:nvSpPr>
        <p:spPr>
          <a:xfrm>
            <a:off x="314692" y="1991639"/>
            <a:ext cx="3681111" cy="3732977"/>
          </a:xfrm>
        </p:spPr>
        <p:txBody>
          <a:bodyPr/>
          <a:lstStyle/>
          <a:p>
            <a:r>
              <a:rPr lang="en-US" b="1" dirty="0"/>
              <a:t>World-leading measurements on hadronic parity violation </a:t>
            </a:r>
          </a:p>
          <a:p>
            <a:r>
              <a:rPr lang="en-US" b="1" dirty="0"/>
              <a:t>World-leading measurement on weak decay of neutron </a:t>
            </a:r>
          </a:p>
          <a:p>
            <a:r>
              <a:rPr lang="en-US" b="1" dirty="0"/>
              <a:t>Search for physics beyond the Standard Model</a:t>
            </a:r>
          </a:p>
          <a:p>
            <a:r>
              <a:rPr lang="en-US" dirty="0"/>
              <a:t>The Nab (neutron ‘a’ and ‘b’) experiment is a high-precision free neutron beta decay experiment</a:t>
            </a:r>
          </a:p>
        </p:txBody>
      </p:sp>
      <p:pic>
        <p:nvPicPr>
          <p:cNvPr id="4" name="Content Placeholder 4">
            <a:extLst>
              <a:ext uri="{FF2B5EF4-FFF2-40B4-BE49-F238E27FC236}">
                <a16:creationId xmlns:a16="http://schemas.microsoft.com/office/drawing/2014/main" id="{B0179276-6ACC-62ED-0724-0915F98651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2222" y="1866633"/>
            <a:ext cx="4143509" cy="2700645"/>
          </a:xfrm>
          <a:prstGeom prst="rect">
            <a:avLst/>
          </a:prstGeom>
        </p:spPr>
      </p:pic>
      <p:pic>
        <p:nvPicPr>
          <p:cNvPr id="9" name="Picture 8" descr="Diagram&#10;&#10;Description automatically generated">
            <a:extLst>
              <a:ext uri="{FF2B5EF4-FFF2-40B4-BE49-F238E27FC236}">
                <a16:creationId xmlns:a16="http://schemas.microsoft.com/office/drawing/2014/main" id="{A40B52F3-A392-7A08-C62C-04BE64DE74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74822" y="3046425"/>
            <a:ext cx="2183181" cy="3283611"/>
          </a:xfrm>
          <a:prstGeom prst="rect">
            <a:avLst/>
          </a:prstGeom>
        </p:spPr>
      </p:pic>
      <p:sp>
        <p:nvSpPr>
          <p:cNvPr id="10" name="Rectangle: Rounded Corners 7">
            <a:extLst>
              <a:ext uri="{FF2B5EF4-FFF2-40B4-BE49-F238E27FC236}">
                <a16:creationId xmlns:a16="http://schemas.microsoft.com/office/drawing/2014/main" id="{498E8427-1AD1-34BF-E222-17DE4B857B63}"/>
              </a:ext>
            </a:extLst>
          </p:cNvPr>
          <p:cNvSpPr/>
          <p:nvPr/>
        </p:nvSpPr>
        <p:spPr>
          <a:xfrm>
            <a:off x="3506234" y="5594759"/>
            <a:ext cx="2523673" cy="735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A36"/>
                </a:solidFill>
                <a:effectLst/>
                <a:uLnTx/>
                <a:uFillTx/>
                <a:latin typeface="Aptos"/>
                <a:ea typeface="+mn-ea"/>
                <a:cs typeface="+mn-cs"/>
              </a:rPr>
              <a:t>‘a’ – CKM unitarity test</a:t>
            </a:r>
          </a:p>
        </p:txBody>
      </p:sp>
      <p:sp>
        <p:nvSpPr>
          <p:cNvPr id="11" name="Rectangle: Rounded Corners 8">
            <a:extLst>
              <a:ext uri="{FF2B5EF4-FFF2-40B4-BE49-F238E27FC236}">
                <a16:creationId xmlns:a16="http://schemas.microsoft.com/office/drawing/2014/main" id="{B6E444C8-AD4B-751A-F479-18CDF6A6148B}"/>
              </a:ext>
            </a:extLst>
          </p:cNvPr>
          <p:cNvSpPr/>
          <p:nvPr/>
        </p:nvSpPr>
        <p:spPr>
          <a:xfrm>
            <a:off x="6179960" y="5594758"/>
            <a:ext cx="3231058" cy="735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A36"/>
                </a:solidFill>
                <a:effectLst/>
                <a:uLnTx/>
                <a:uFillTx/>
                <a:latin typeface="Aptos"/>
                <a:ea typeface="+mn-ea"/>
                <a:cs typeface="+mn-cs"/>
              </a:rPr>
              <a:t>‘b’ – scalar/tensor coupling in weak interaction </a:t>
            </a:r>
          </a:p>
        </p:txBody>
      </p:sp>
      <p:sp>
        <p:nvSpPr>
          <p:cNvPr id="14" name="TextBox 13">
            <a:extLst>
              <a:ext uri="{FF2B5EF4-FFF2-40B4-BE49-F238E27FC236}">
                <a16:creationId xmlns:a16="http://schemas.microsoft.com/office/drawing/2014/main" id="{192F1D33-ACB2-A024-92B6-524CA4D5E697}"/>
              </a:ext>
            </a:extLst>
          </p:cNvPr>
          <p:cNvSpPr txBox="1"/>
          <p:nvPr/>
        </p:nvSpPr>
        <p:spPr>
          <a:xfrm>
            <a:off x="8757983" y="1757830"/>
            <a:ext cx="3434017" cy="369332"/>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High Energy and Nuclear Physics</a:t>
            </a:r>
          </a:p>
        </p:txBody>
      </p:sp>
      <p:pic>
        <p:nvPicPr>
          <p:cNvPr id="15" name="Picture 14">
            <a:extLst>
              <a:ext uri="{FF2B5EF4-FFF2-40B4-BE49-F238E27FC236}">
                <a16:creationId xmlns:a16="http://schemas.microsoft.com/office/drawing/2014/main" id="{0806304E-8198-F97E-4A71-1F94132BA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7016" y="3458974"/>
            <a:ext cx="850140" cy="701951"/>
          </a:xfrm>
          <a:prstGeom prst="rect">
            <a:avLst/>
          </a:prstGeom>
        </p:spPr>
      </p:pic>
    </p:spTree>
    <p:extLst>
      <p:ext uri="{BB962C8B-B14F-4D97-AF65-F5344CB8AC3E}">
        <p14:creationId xmlns:p14="http://schemas.microsoft.com/office/powerpoint/2010/main" val="36074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75.png">
            <a:extLst>
              <a:ext uri="{FF2B5EF4-FFF2-40B4-BE49-F238E27FC236}">
                <a16:creationId xmlns:a16="http://schemas.microsoft.com/office/drawing/2014/main" id="{EC3C09C2-912A-8D42-B825-D538097F10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430" y="1649142"/>
            <a:ext cx="4433463" cy="1444787"/>
          </a:xfrm>
          <a:prstGeom prst="rect">
            <a:avLst/>
          </a:prstGeom>
          <a:ln w="12700" cap="flat">
            <a:noFill/>
            <a:miter lim="400000"/>
          </a:ln>
          <a:effectLst/>
        </p:spPr>
      </p:pic>
      <p:sp>
        <p:nvSpPr>
          <p:cNvPr id="2" name="Title 1">
            <a:extLst>
              <a:ext uri="{FF2B5EF4-FFF2-40B4-BE49-F238E27FC236}">
                <a16:creationId xmlns:a16="http://schemas.microsoft.com/office/drawing/2014/main" id="{26FD20D6-67A6-1644-9CF9-2ABE8689F01A}"/>
              </a:ext>
            </a:extLst>
          </p:cNvPr>
          <p:cNvSpPr>
            <a:spLocks noGrp="1"/>
          </p:cNvSpPr>
          <p:nvPr>
            <p:ph type="title"/>
          </p:nvPr>
        </p:nvSpPr>
        <p:spPr/>
        <p:txBody>
          <a:bodyPr/>
          <a:lstStyle/>
          <a:p>
            <a:r>
              <a:rPr lang="en-US" dirty="0"/>
              <a:t>Neutrino Program at the SNS </a:t>
            </a:r>
            <a:br>
              <a:rPr lang="en-US" dirty="0"/>
            </a:br>
            <a:r>
              <a:rPr lang="en-US" sz="2400" i="1" dirty="0"/>
              <a:t>World-unique neutron user facilities are also world unique neutrino facilities  </a:t>
            </a:r>
            <a:endParaRPr lang="en-US" i="1" dirty="0"/>
          </a:p>
        </p:txBody>
      </p:sp>
      <p:sp>
        <p:nvSpPr>
          <p:cNvPr id="3" name="Content Placeholder 2">
            <a:extLst>
              <a:ext uri="{FF2B5EF4-FFF2-40B4-BE49-F238E27FC236}">
                <a16:creationId xmlns:a16="http://schemas.microsoft.com/office/drawing/2014/main" id="{2C42460B-EA17-EF46-BBCB-08296FE2E2AA}"/>
              </a:ext>
            </a:extLst>
          </p:cNvPr>
          <p:cNvSpPr>
            <a:spLocks noGrp="1"/>
          </p:cNvSpPr>
          <p:nvPr>
            <p:ph idx="1"/>
          </p:nvPr>
        </p:nvSpPr>
        <p:spPr>
          <a:xfrm>
            <a:off x="1856195" y="1349102"/>
            <a:ext cx="2720319" cy="521323"/>
          </a:xfrm>
          <a:solidFill>
            <a:schemeClr val="accent1"/>
          </a:solidFill>
        </p:spPr>
        <p:txBody>
          <a:bodyPr anchor="ctr"/>
          <a:lstStyle/>
          <a:p>
            <a:pPr algn="ctr">
              <a:spcBef>
                <a:spcPts val="0"/>
              </a:spcBef>
            </a:pPr>
            <a:r>
              <a:rPr lang="en-US" sz="1600" dirty="0">
                <a:solidFill>
                  <a:schemeClr val="bg1"/>
                </a:solidFill>
              </a:rPr>
              <a:t>”Neutrino alley”: </a:t>
            </a:r>
          </a:p>
          <a:p>
            <a:pPr algn="ctr">
              <a:spcBef>
                <a:spcPts val="0"/>
              </a:spcBef>
            </a:pPr>
            <a:r>
              <a:rPr lang="en-US" sz="1600" dirty="0">
                <a:solidFill>
                  <a:schemeClr val="bg1"/>
                </a:solidFill>
              </a:rPr>
              <a:t>Service corridor at the SNS</a:t>
            </a:r>
          </a:p>
        </p:txBody>
      </p:sp>
      <p:pic>
        <p:nvPicPr>
          <p:cNvPr id="5" name="image1.jpeg" descr="image1.jpeg">
            <a:extLst>
              <a:ext uri="{FF2B5EF4-FFF2-40B4-BE49-F238E27FC236}">
                <a16:creationId xmlns:a16="http://schemas.microsoft.com/office/drawing/2014/main" id="{2B629D8C-7ACD-4747-BDB0-55AE73B55099}"/>
              </a:ext>
            </a:extLst>
          </p:cNvPr>
          <p:cNvPicPr>
            <a:picLocks noChangeAspect="1"/>
          </p:cNvPicPr>
          <p:nvPr/>
        </p:nvPicPr>
        <p:blipFill>
          <a:blip r:embed="rId3"/>
          <a:stretch>
            <a:fillRect/>
          </a:stretch>
        </p:blipFill>
        <p:spPr>
          <a:xfrm>
            <a:off x="2553242" y="3558622"/>
            <a:ext cx="1893964" cy="2410136"/>
          </a:xfrm>
          <a:prstGeom prst="rect">
            <a:avLst/>
          </a:prstGeom>
          <a:ln w="12700">
            <a:miter lim="400000"/>
          </a:ln>
        </p:spPr>
      </p:pic>
      <p:sp>
        <p:nvSpPr>
          <p:cNvPr id="6" name="TextBox 5">
            <a:extLst>
              <a:ext uri="{FF2B5EF4-FFF2-40B4-BE49-F238E27FC236}">
                <a16:creationId xmlns:a16="http://schemas.microsoft.com/office/drawing/2014/main" id="{29EB6744-893B-8640-9B8A-89584E9A3797}"/>
              </a:ext>
            </a:extLst>
          </p:cNvPr>
          <p:cNvSpPr txBox="1"/>
          <p:nvPr/>
        </p:nvSpPr>
        <p:spPr>
          <a:xfrm>
            <a:off x="134430" y="2976501"/>
            <a:ext cx="2394738" cy="2974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73A36"/>
                </a:solidFill>
                <a:effectLst/>
                <a:uLnTx/>
                <a:uFillTx/>
                <a:latin typeface="Aptos"/>
                <a:ea typeface="+mn-ea"/>
                <a:cs typeface="+mn-cs"/>
              </a:rPr>
              <a:t>COHERENT experiment: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50093"/>
                </a:solidFill>
                <a:effectLst/>
                <a:uLnTx/>
                <a:uFillTx/>
                <a:latin typeface="Aptos"/>
                <a:ea typeface="+mn-ea"/>
                <a:cs typeface="+mn-cs"/>
              </a:rPr>
              <a:t>First measurement ever </a:t>
            </a:r>
            <a:r>
              <a:rPr kumimoji="0" lang="en-US" sz="1600" b="0" i="0" u="none" strike="noStrike" kern="1200" cap="none" spc="0" normalizeH="0" baseline="0" noProof="0" dirty="0">
                <a:ln>
                  <a:noFill/>
                </a:ln>
                <a:solidFill>
                  <a:srgbClr val="373A36"/>
                </a:solidFill>
                <a:effectLst/>
                <a:uLnTx/>
                <a:uFillTx/>
                <a:latin typeface="Aptos"/>
                <a:ea typeface="+mn-ea"/>
                <a:cs typeface="+mn-cs"/>
              </a:rPr>
              <a:t>of a process that had eluded discovery for 40 years: Coherent Elastic Neutrino Nucleus Scattering (</a:t>
            </a:r>
            <a:r>
              <a:rPr kumimoji="0" lang="en-US" sz="1600" b="0" i="0" u="none" strike="noStrike" kern="1200" cap="none" spc="0" normalizeH="0" baseline="0" noProof="0" dirty="0" err="1">
                <a:ln>
                  <a:noFill/>
                </a:ln>
                <a:solidFill>
                  <a:srgbClr val="373A36"/>
                </a:solidFill>
                <a:effectLst/>
                <a:uLnTx/>
                <a:uFillTx/>
                <a:latin typeface="Aptos"/>
                <a:ea typeface="+mn-ea"/>
                <a:cs typeface="+mn-cs"/>
              </a:rPr>
              <a:t>CEvNS</a:t>
            </a:r>
            <a:r>
              <a:rPr kumimoji="0" lang="en-US" sz="1600" b="0" i="0" u="none" strike="noStrike" kern="1200" cap="none" spc="0" normalizeH="0" baseline="0" noProof="0" dirty="0">
                <a:ln>
                  <a:noFill/>
                </a:ln>
                <a:solidFill>
                  <a:srgbClr val="373A36"/>
                </a:solidFill>
                <a:effectLst/>
                <a:uLnTx/>
                <a:uFillTx/>
                <a:latin typeface="Aptos"/>
                <a:ea typeface="+mn-ea"/>
                <a:cs typeface="+mn-cs"/>
              </a:rPr>
              <a:t>)</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73A36"/>
              </a:solidFill>
              <a:effectLst/>
              <a:uLnTx/>
              <a:uFillTx/>
              <a:latin typeface="Aptos"/>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A36"/>
                </a:solidFill>
                <a:effectLst/>
                <a:uLnTx/>
                <a:uFillTx/>
                <a:latin typeface="Aptos"/>
                <a:ea typeface="+mn-ea"/>
                <a:cs typeface="+mn-cs"/>
              </a:rPr>
              <a:t>Since then, continue world-leading </a:t>
            </a:r>
            <a:r>
              <a:rPr kumimoji="0" lang="en-US" sz="1600" b="0" i="0" u="none" strike="noStrike" kern="1200" cap="none" spc="0" normalizeH="0" baseline="0" noProof="0" dirty="0" err="1">
                <a:ln>
                  <a:noFill/>
                </a:ln>
                <a:solidFill>
                  <a:srgbClr val="373A36"/>
                </a:solidFill>
                <a:effectLst/>
                <a:uLnTx/>
                <a:uFillTx/>
                <a:latin typeface="Aptos"/>
                <a:ea typeface="+mn-ea"/>
                <a:cs typeface="+mn-cs"/>
              </a:rPr>
              <a:t>CEvNS</a:t>
            </a:r>
            <a:r>
              <a:rPr kumimoji="0" lang="en-US" sz="1600" b="0" i="0" u="none" strike="noStrike" kern="1200" cap="none" spc="0" normalizeH="0" baseline="0" noProof="0" dirty="0">
                <a:ln>
                  <a:noFill/>
                </a:ln>
                <a:solidFill>
                  <a:srgbClr val="373A36"/>
                </a:solidFill>
                <a:effectLst/>
                <a:uLnTx/>
                <a:uFillTx/>
                <a:latin typeface="Aptos"/>
                <a:ea typeface="+mn-ea"/>
                <a:cs typeface="+mn-cs"/>
              </a:rPr>
              <a:t> measurements on multiple isotopes, including argon </a:t>
            </a:r>
          </a:p>
        </p:txBody>
      </p:sp>
      <p:sp>
        <p:nvSpPr>
          <p:cNvPr id="7" name="TextBox 6">
            <a:extLst>
              <a:ext uri="{FF2B5EF4-FFF2-40B4-BE49-F238E27FC236}">
                <a16:creationId xmlns:a16="http://schemas.microsoft.com/office/drawing/2014/main" id="{D3907C0A-EB1C-F34A-87BC-6D21C583CD07}"/>
              </a:ext>
            </a:extLst>
          </p:cNvPr>
          <p:cNvSpPr txBox="1"/>
          <p:nvPr/>
        </p:nvSpPr>
        <p:spPr>
          <a:xfrm>
            <a:off x="9628015" y="3700886"/>
            <a:ext cx="697627" cy="3416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73A36"/>
                </a:solidFill>
                <a:effectLst/>
                <a:uLnTx/>
                <a:uFillTx/>
                <a:latin typeface="Aptos"/>
                <a:ea typeface="+mn-ea"/>
                <a:cs typeface="+mn-cs"/>
              </a:rPr>
              <a:t>2017</a:t>
            </a:r>
          </a:p>
        </p:txBody>
      </p:sp>
      <p:sp>
        <p:nvSpPr>
          <p:cNvPr id="8" name="TextBox 7">
            <a:extLst>
              <a:ext uri="{FF2B5EF4-FFF2-40B4-BE49-F238E27FC236}">
                <a16:creationId xmlns:a16="http://schemas.microsoft.com/office/drawing/2014/main" id="{1D1E977C-F191-EE4A-AC88-4FC864227D82}"/>
              </a:ext>
            </a:extLst>
          </p:cNvPr>
          <p:cNvSpPr txBox="1"/>
          <p:nvPr/>
        </p:nvSpPr>
        <p:spPr>
          <a:xfrm rot="5400000">
            <a:off x="3216771" y="4650243"/>
            <a:ext cx="27194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a:latin typeface="Arial"/>
                <a:ea typeface="Arial"/>
                <a:cs typeface="Arial"/>
                <a:sym typeface="Arial"/>
              </a:defRPr>
            </a:pPr>
            <a:r>
              <a:rPr kumimoji="0" lang="en-US" sz="1200" b="0" i="1" u="none" strike="noStrike" kern="1200" cap="none" spc="0" normalizeH="0" baseline="0" noProof="0" dirty="0" err="1">
                <a:ln>
                  <a:noFill/>
                </a:ln>
                <a:solidFill>
                  <a:srgbClr val="373A36"/>
                </a:solidFill>
                <a:effectLst/>
                <a:uLnTx/>
                <a:uFillTx/>
                <a:latin typeface="Arial"/>
                <a:cs typeface="Arial"/>
                <a:sym typeface="Arial"/>
              </a:rPr>
              <a:t>Akimov</a:t>
            </a:r>
            <a:r>
              <a:rPr kumimoji="0" lang="en-US" sz="1200" b="0" i="1" u="none" strike="noStrike" kern="1200" cap="none" spc="0" normalizeH="0" baseline="0" noProof="0" dirty="0">
                <a:ln>
                  <a:noFill/>
                </a:ln>
                <a:solidFill>
                  <a:srgbClr val="373A36"/>
                </a:solidFill>
                <a:effectLst/>
                <a:uLnTx/>
                <a:uFillTx/>
                <a:latin typeface="Arial"/>
                <a:cs typeface="Arial"/>
                <a:sym typeface="Arial"/>
              </a:rPr>
              <a:t> et al. Science Vol 357, 6356</a:t>
            </a:r>
          </a:p>
        </p:txBody>
      </p:sp>
      <p:pic>
        <p:nvPicPr>
          <p:cNvPr id="13" name="Picture 12">
            <a:extLst>
              <a:ext uri="{FF2B5EF4-FFF2-40B4-BE49-F238E27FC236}">
                <a16:creationId xmlns:a16="http://schemas.microsoft.com/office/drawing/2014/main" id="{38105FF1-DD52-A80C-7BC7-CEBE8AF8FD3A}"/>
              </a:ext>
            </a:extLst>
          </p:cNvPr>
          <p:cNvPicPr>
            <a:picLocks noChangeAspect="1"/>
          </p:cNvPicPr>
          <p:nvPr/>
        </p:nvPicPr>
        <p:blipFill>
          <a:blip r:embed="rId4"/>
          <a:stretch>
            <a:fillRect/>
          </a:stretch>
        </p:blipFill>
        <p:spPr>
          <a:xfrm>
            <a:off x="5018387" y="2024180"/>
            <a:ext cx="7772400" cy="4833820"/>
          </a:xfrm>
          <a:prstGeom prst="rect">
            <a:avLst/>
          </a:prstGeom>
        </p:spPr>
      </p:pic>
      <p:sp>
        <p:nvSpPr>
          <p:cNvPr id="15" name="TextBox 14">
            <a:extLst>
              <a:ext uri="{FF2B5EF4-FFF2-40B4-BE49-F238E27FC236}">
                <a16:creationId xmlns:a16="http://schemas.microsoft.com/office/drawing/2014/main" id="{B5D38D7A-4FE6-AD6A-2EC5-3D08659A14FA}"/>
              </a:ext>
            </a:extLst>
          </p:cNvPr>
          <p:cNvSpPr txBox="1"/>
          <p:nvPr/>
        </p:nvSpPr>
        <p:spPr>
          <a:xfrm>
            <a:off x="5123145" y="1651834"/>
            <a:ext cx="7068856" cy="372346"/>
          </a:xfrm>
          <a:prstGeom prst="rect">
            <a:avLst/>
          </a:prstGeom>
          <a:noFill/>
        </p:spPr>
        <p:txBody>
          <a:bodyPr wrap="square">
            <a:spAutoFit/>
          </a:bodyP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73A36"/>
                </a:solidFill>
                <a:effectLst/>
                <a:uLnTx/>
                <a:uFillTx/>
                <a:latin typeface="Aptos"/>
                <a:ea typeface="Arial"/>
                <a:cs typeface="Arial"/>
                <a:sym typeface="Arial"/>
              </a:rPr>
              <a:t>Ongoing </a:t>
            </a:r>
            <a:r>
              <a:rPr kumimoji="0" lang="en-US" sz="1800" b="1" i="0" u="none" strike="noStrike" kern="1200" cap="none" spc="0" normalizeH="0" baseline="0" noProof="0" dirty="0" err="1">
                <a:ln>
                  <a:noFill/>
                </a:ln>
                <a:solidFill>
                  <a:srgbClr val="373A36"/>
                </a:solidFill>
                <a:effectLst/>
                <a:uLnTx/>
                <a:uFillTx/>
                <a:latin typeface="Aptos"/>
                <a:ea typeface="Arial"/>
                <a:cs typeface="Arial"/>
                <a:sym typeface="Arial"/>
              </a:rPr>
              <a:t>CEvNS</a:t>
            </a:r>
            <a:r>
              <a:rPr kumimoji="0" lang="en-US" sz="1800" b="1" i="0" u="none" strike="noStrike" kern="1200" cap="none" spc="0" normalizeH="0" baseline="0" noProof="0" dirty="0">
                <a:ln>
                  <a:noFill/>
                </a:ln>
                <a:solidFill>
                  <a:srgbClr val="373A36"/>
                </a:solidFill>
                <a:effectLst/>
                <a:uLnTx/>
                <a:uFillTx/>
                <a:latin typeface="Aptos"/>
                <a:ea typeface="Arial"/>
                <a:cs typeface="Arial"/>
                <a:sym typeface="Arial"/>
              </a:rPr>
              <a:t> in Neutrino Alley</a:t>
            </a:r>
            <a:endParaRPr kumimoji="0" lang="en-US" sz="1050" b="0" i="0" u="none" strike="noStrike" kern="1200" cap="none" spc="0" normalizeH="0" baseline="0" noProof="0" dirty="0">
              <a:ln>
                <a:noFill/>
              </a:ln>
              <a:solidFill>
                <a:srgbClr val="373A36"/>
              </a:solidFill>
              <a:effectLst/>
              <a:uLnTx/>
              <a:uFillTx/>
              <a:latin typeface="Aptos"/>
              <a:ea typeface="+mn-ea"/>
              <a:cs typeface="+mn-cs"/>
            </a:endParaRPr>
          </a:p>
        </p:txBody>
      </p:sp>
      <p:sp>
        <p:nvSpPr>
          <p:cNvPr id="16" name="TextBox 15">
            <a:extLst>
              <a:ext uri="{FF2B5EF4-FFF2-40B4-BE49-F238E27FC236}">
                <a16:creationId xmlns:a16="http://schemas.microsoft.com/office/drawing/2014/main" id="{4ECE15B9-1307-E24D-C231-EE8AAD9773CC}"/>
              </a:ext>
            </a:extLst>
          </p:cNvPr>
          <p:cNvSpPr txBox="1"/>
          <p:nvPr/>
        </p:nvSpPr>
        <p:spPr>
          <a:xfrm>
            <a:off x="8757983" y="180459"/>
            <a:ext cx="3434017" cy="369332"/>
          </a:xfrm>
          <a:prstGeom prst="rect">
            <a:avLst/>
          </a:prstGeom>
          <a:solidFill>
            <a:schemeClr val="accent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High Energy and Nuclear Physics</a:t>
            </a:r>
          </a:p>
        </p:txBody>
      </p:sp>
    </p:spTree>
    <p:extLst>
      <p:ext uri="{BB962C8B-B14F-4D97-AF65-F5344CB8AC3E}">
        <p14:creationId xmlns:p14="http://schemas.microsoft.com/office/powerpoint/2010/main" val="29053123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1D50-14D6-ACAF-ED28-D1BF8C4FA4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C21D5-9539-BEE7-32F2-C30E3982C458}"/>
              </a:ext>
            </a:extLst>
          </p:cNvPr>
          <p:cNvSpPr>
            <a:spLocks noGrp="1"/>
          </p:cNvSpPr>
          <p:nvPr>
            <p:ph type="title"/>
          </p:nvPr>
        </p:nvSpPr>
        <p:spPr/>
        <p:txBody>
          <a:bodyPr/>
          <a:lstStyle/>
          <a:p>
            <a:r>
              <a:rPr lang="en-US" dirty="0"/>
              <a:t>Complementary Probe: CKM Unitarity </a:t>
            </a:r>
          </a:p>
        </p:txBody>
      </p:sp>
      <p:sp>
        <p:nvSpPr>
          <p:cNvPr id="3" name="Content Placeholder 2">
            <a:extLst>
              <a:ext uri="{FF2B5EF4-FFF2-40B4-BE49-F238E27FC236}">
                <a16:creationId xmlns:a16="http://schemas.microsoft.com/office/drawing/2014/main" id="{E95C979A-C563-2410-CD96-9E2CF0D69FA4}"/>
              </a:ext>
            </a:extLst>
          </p:cNvPr>
          <p:cNvSpPr>
            <a:spLocks noGrp="1"/>
          </p:cNvSpPr>
          <p:nvPr>
            <p:ph idx="1"/>
          </p:nvPr>
        </p:nvSpPr>
        <p:spPr>
          <a:xfrm>
            <a:off x="314692" y="1139825"/>
            <a:ext cx="11492432" cy="4061829"/>
          </a:xfrm>
        </p:spPr>
        <p:txBody>
          <a:bodyPr/>
          <a:lstStyle/>
          <a:p>
            <a:r>
              <a:rPr lang="en-US" b="1" dirty="0">
                <a:solidFill>
                  <a:schemeClr val="accent2"/>
                </a:solidFill>
              </a:rPr>
              <a:t>The tension in the Unitarity of the CKM matrix is most prominent </a:t>
            </a:r>
            <a:br>
              <a:rPr lang="en-US" b="1" dirty="0">
                <a:solidFill>
                  <a:schemeClr val="accent2"/>
                </a:solidFill>
              </a:rPr>
            </a:br>
            <a:r>
              <a:rPr lang="en-US" b="1" dirty="0">
                <a:solidFill>
                  <a:schemeClr val="accent2"/>
                </a:solidFill>
              </a:rPr>
              <a:t>in the first row: </a:t>
            </a:r>
          </a:p>
          <a:p>
            <a:endParaRPr lang="en-US" dirty="0"/>
          </a:p>
          <a:p>
            <a:endParaRPr lang="en-US" dirty="0"/>
          </a:p>
          <a:p>
            <a:endParaRPr lang="en-US" dirty="0"/>
          </a:p>
        </p:txBody>
      </p:sp>
      <p:graphicFrame>
        <p:nvGraphicFramePr>
          <p:cNvPr id="4" name="Object 9">
            <a:extLst>
              <a:ext uri="{FF2B5EF4-FFF2-40B4-BE49-F238E27FC236}">
                <a16:creationId xmlns:a16="http://schemas.microsoft.com/office/drawing/2014/main" id="{C216BB70-6A48-4CD3-D345-AA9B96EE408B}"/>
              </a:ext>
            </a:extLst>
          </p:cNvPr>
          <p:cNvGraphicFramePr>
            <a:graphicFrameLocks noChangeAspect="1"/>
          </p:cNvGraphicFramePr>
          <p:nvPr/>
        </p:nvGraphicFramePr>
        <p:xfrm>
          <a:off x="489951" y="1659441"/>
          <a:ext cx="3583713" cy="549661"/>
        </p:xfrm>
        <a:graphic>
          <a:graphicData uri="http://schemas.openxmlformats.org/presentationml/2006/ole">
            <mc:AlternateContent xmlns:mc="http://schemas.openxmlformats.org/markup-compatibility/2006">
              <mc:Choice xmlns:v="urn:schemas-microsoft-com:vml" Requires="v">
                <p:oleObj name="Equation" r:id="rId3" imgW="1574800" imgH="241300" progId="Equation.3">
                  <p:embed/>
                </p:oleObj>
              </mc:Choice>
              <mc:Fallback>
                <p:oleObj name="Equation" r:id="rId3" imgW="1574800" imgH="241300" progId="Equation.3">
                  <p:embed/>
                  <p:pic>
                    <p:nvPicPr>
                      <p:cNvPr id="4" name="Object 9">
                        <a:extLst>
                          <a:ext uri="{FF2B5EF4-FFF2-40B4-BE49-F238E27FC236}">
                            <a16:creationId xmlns:a16="http://schemas.microsoft.com/office/drawing/2014/main" id="{C216BB70-6A48-4CD3-D345-AA9B96EE4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51" y="1659441"/>
                        <a:ext cx="3583713" cy="549661"/>
                      </a:xfrm>
                      <a:prstGeom prst="rect">
                        <a:avLst/>
                      </a:prstGeom>
                      <a:solidFill>
                        <a:schemeClr val="bg1"/>
                      </a:solidFill>
                      <a:ln w="38100" cmpd="dbl">
                        <a:noFill/>
                        <a:miter lim="800000"/>
                        <a:headEnd/>
                        <a:tailEnd/>
                      </a:ln>
                      <a:effectLst/>
                    </p:spPr>
                  </p:pic>
                </p:oleObj>
              </mc:Fallback>
            </mc:AlternateContent>
          </a:graphicData>
        </a:graphic>
      </p:graphicFrame>
      <p:sp>
        <p:nvSpPr>
          <p:cNvPr id="6" name="Content Placeholder 2">
            <a:extLst>
              <a:ext uri="{FF2B5EF4-FFF2-40B4-BE49-F238E27FC236}">
                <a16:creationId xmlns:a16="http://schemas.microsoft.com/office/drawing/2014/main" id="{6E4AC29E-782A-B315-56D9-E2AE69532E92}"/>
              </a:ext>
            </a:extLst>
          </p:cNvPr>
          <p:cNvSpPr txBox="1">
            <a:spLocks/>
          </p:cNvSpPr>
          <p:nvPr/>
        </p:nvSpPr>
        <p:spPr>
          <a:xfrm>
            <a:off x="318502" y="2298065"/>
            <a:ext cx="11722636" cy="4061829"/>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that is mainly probed by neutron, pion; kaon, hyperon, tau decays.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24" name="Picture 30">
            <a:extLst>
              <a:ext uri="{FF2B5EF4-FFF2-40B4-BE49-F238E27FC236}">
                <a16:creationId xmlns:a16="http://schemas.microsoft.com/office/drawing/2014/main" id="{4BFA233E-2764-7E88-04B6-9CEB58A3E81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0862" y="3199565"/>
            <a:ext cx="3632468" cy="2724849"/>
          </a:xfrm>
          <a:prstGeom prst="rect">
            <a:avLst/>
          </a:prstGeom>
          <a:noFill/>
          <a:ln w="57150" cmpd="thinThick">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 name="TextBox 124">
            <a:extLst>
              <a:ext uri="{FF2B5EF4-FFF2-40B4-BE49-F238E27FC236}">
                <a16:creationId xmlns:a16="http://schemas.microsoft.com/office/drawing/2014/main" id="{B4FE9C67-6CD4-2965-04CA-4E7069B4BA20}"/>
              </a:ext>
            </a:extLst>
          </p:cNvPr>
          <p:cNvSpPr txBox="1"/>
          <p:nvPr/>
        </p:nvSpPr>
        <p:spPr>
          <a:xfrm>
            <a:off x="2103120" y="4309110"/>
            <a:ext cx="503664" cy="369332"/>
          </a:xfrm>
          <a:prstGeom prst="rect">
            <a:avLst/>
          </a:prstGeom>
          <a:noFill/>
        </p:spPr>
        <p:txBody>
          <a:bodyPr wrap="none" rtlCol="0">
            <a:spAutoFit/>
          </a:bodyPr>
          <a:lstStyle/>
          <a:p>
            <a:r>
              <a:rPr lang="en-US" i="1" dirty="0" err="1"/>
              <a:t>V</a:t>
            </a:r>
            <a:r>
              <a:rPr lang="en-US" i="1" baseline="-25000" dirty="0" err="1"/>
              <a:t>ud</a:t>
            </a:r>
            <a:endParaRPr lang="en-US" i="1" baseline="-25000" dirty="0"/>
          </a:p>
        </p:txBody>
      </p:sp>
      <p:pic>
        <p:nvPicPr>
          <p:cNvPr id="127" name="Picture 126" descr="A picture containing text&#10;&#10;AI-generated content may be incorrect.">
            <a:extLst>
              <a:ext uri="{FF2B5EF4-FFF2-40B4-BE49-F238E27FC236}">
                <a16:creationId xmlns:a16="http://schemas.microsoft.com/office/drawing/2014/main" id="{E2F7880E-E274-0306-2EBD-AFE47A0E0853}"/>
              </a:ext>
            </a:extLst>
          </p:cNvPr>
          <p:cNvPicPr>
            <a:picLocks noChangeAspect="1"/>
          </p:cNvPicPr>
          <p:nvPr/>
        </p:nvPicPr>
        <p:blipFill>
          <a:blip r:embed="rId6"/>
          <a:stretch>
            <a:fillRect/>
          </a:stretch>
        </p:blipFill>
        <p:spPr>
          <a:xfrm>
            <a:off x="3661409" y="2708461"/>
            <a:ext cx="3606253" cy="1068519"/>
          </a:xfrm>
          <a:prstGeom prst="rect">
            <a:avLst/>
          </a:prstGeom>
        </p:spPr>
      </p:pic>
      <p:sp>
        <p:nvSpPr>
          <p:cNvPr id="128" name="Content Placeholder 2">
            <a:extLst>
              <a:ext uri="{FF2B5EF4-FFF2-40B4-BE49-F238E27FC236}">
                <a16:creationId xmlns:a16="http://schemas.microsoft.com/office/drawing/2014/main" id="{783FA4F8-C3FC-192F-98A9-4A0A01AAFCD6}"/>
              </a:ext>
            </a:extLst>
          </p:cNvPr>
          <p:cNvSpPr txBox="1">
            <a:spLocks/>
          </p:cNvSpPr>
          <p:nvPr/>
        </p:nvSpPr>
        <p:spPr>
          <a:xfrm>
            <a:off x="3869422" y="4043046"/>
            <a:ext cx="3514358" cy="2205152"/>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Neutron Lifetime (</a:t>
            </a:r>
            <a:r>
              <a:rPr lang="en-US" sz="2000" dirty="0" err="1">
                <a:latin typeface="Symbol" pitchFamily="2" charset="2"/>
              </a:rPr>
              <a:t>t</a:t>
            </a:r>
            <a:r>
              <a:rPr lang="en-US" baseline="-25000" dirty="0" err="1"/>
              <a:t>n</a:t>
            </a:r>
            <a:r>
              <a:rPr lang="en-US" dirty="0"/>
              <a:t>) discrepancy Bottle vs Beam experiment </a:t>
            </a:r>
          </a:p>
          <a:p>
            <a:pPr marL="285750" indent="-285750">
              <a:buFont typeface="Arial" panose="020B0604020202020204" pitchFamily="34" charset="0"/>
              <a:buChar char="•"/>
            </a:pPr>
            <a:r>
              <a:rPr lang="en-US" dirty="0"/>
              <a:t>Ratio axial-vector coupling constants through precision neutron angular correlation measurements </a:t>
            </a:r>
          </a:p>
        </p:txBody>
      </p:sp>
      <p:sp>
        <p:nvSpPr>
          <p:cNvPr id="5" name="TextBox 4">
            <a:extLst>
              <a:ext uri="{FF2B5EF4-FFF2-40B4-BE49-F238E27FC236}">
                <a16:creationId xmlns:a16="http://schemas.microsoft.com/office/drawing/2014/main" id="{23AB2C0E-CEEF-74A8-26A3-7E99B490421D}"/>
              </a:ext>
            </a:extLst>
          </p:cNvPr>
          <p:cNvSpPr txBox="1"/>
          <p:nvPr/>
        </p:nvSpPr>
        <p:spPr>
          <a:xfrm rot="16200000">
            <a:off x="10628741" y="3931995"/>
            <a:ext cx="2590774" cy="246221"/>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https://doi.org/10.1051/epjconf/202430305001</a:t>
            </a:r>
            <a:endParaRPr lang="en-US" sz="400" i="1" dirty="0">
              <a:latin typeface="Times New Roman" panose="02020603050405020304" pitchFamily="18" charset="0"/>
              <a:cs typeface="Times New Roman" panose="02020603050405020304" pitchFamily="18" charset="0"/>
            </a:endParaRPr>
          </a:p>
        </p:txBody>
      </p:sp>
      <p:grpSp>
        <p:nvGrpSpPr>
          <p:cNvPr id="126" name="Group 125">
            <a:extLst>
              <a:ext uri="{FF2B5EF4-FFF2-40B4-BE49-F238E27FC236}">
                <a16:creationId xmlns:a16="http://schemas.microsoft.com/office/drawing/2014/main" id="{5E12BFE9-3548-873F-0121-A9C3F665A3C5}"/>
              </a:ext>
            </a:extLst>
          </p:cNvPr>
          <p:cNvGrpSpPr>
            <a:grpSpLocks noChangeAspect="1"/>
          </p:cNvGrpSpPr>
          <p:nvPr/>
        </p:nvGrpSpPr>
        <p:grpSpPr>
          <a:xfrm>
            <a:off x="7035907" y="1313012"/>
            <a:ext cx="5079117" cy="4568175"/>
            <a:chOff x="357866" y="3269154"/>
            <a:chExt cx="3790745" cy="3409414"/>
          </a:xfrm>
        </p:grpSpPr>
        <p:grpSp>
          <p:nvGrpSpPr>
            <p:cNvPr id="129" name="Group 128">
              <a:extLst>
                <a:ext uri="{FF2B5EF4-FFF2-40B4-BE49-F238E27FC236}">
                  <a16:creationId xmlns:a16="http://schemas.microsoft.com/office/drawing/2014/main" id="{C070961A-A4D3-B9F1-F2E4-2760E95A1C2B}"/>
                </a:ext>
              </a:extLst>
            </p:cNvPr>
            <p:cNvGrpSpPr/>
            <p:nvPr/>
          </p:nvGrpSpPr>
          <p:grpSpPr>
            <a:xfrm>
              <a:off x="2591331" y="3327639"/>
              <a:ext cx="630936" cy="2962656"/>
              <a:chOff x="2591331" y="3327639"/>
              <a:chExt cx="630936" cy="2962656"/>
            </a:xfrm>
          </p:grpSpPr>
          <p:sp>
            <p:nvSpPr>
              <p:cNvPr id="246" name="Rectangle 172">
                <a:extLst>
                  <a:ext uri="{FF2B5EF4-FFF2-40B4-BE49-F238E27FC236}">
                    <a16:creationId xmlns:a16="http://schemas.microsoft.com/office/drawing/2014/main" id="{1E70031F-5CD4-BA55-F20E-1E562EDAED06}"/>
                  </a:ext>
                </a:extLst>
              </p:cNvPr>
              <p:cNvSpPr>
                <a:spLocks noChangeArrowheads="1"/>
              </p:cNvSpPr>
              <p:nvPr/>
            </p:nvSpPr>
            <p:spPr bwMode="auto">
              <a:xfrm>
                <a:off x="2591331" y="3327639"/>
                <a:ext cx="630936" cy="2962656"/>
              </a:xfrm>
              <a:prstGeom prst="rect">
                <a:avLst/>
              </a:prstGeom>
              <a:solidFill>
                <a:srgbClr val="FFF1C7"/>
              </a:solidFill>
              <a:ln w="4763">
                <a:solidFill>
                  <a:srgbClr val="FFC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247" name="Rectangle 173">
                    <a:extLst>
                      <a:ext uri="{FF2B5EF4-FFF2-40B4-BE49-F238E27FC236}">
                        <a16:creationId xmlns:a16="http://schemas.microsoft.com/office/drawing/2014/main" id="{8D470A18-3F00-464E-0160-EE384CE3FD2D}"/>
                      </a:ext>
                    </a:extLst>
                  </p:cNvPr>
                  <p:cNvSpPr>
                    <a:spLocks noChangeArrowheads="1"/>
                  </p:cNvSpPr>
                  <p:nvPr/>
                </p:nvSpPr>
                <p:spPr bwMode="auto">
                  <a:xfrm>
                    <a:off x="2785458" y="5886425"/>
                    <a:ext cx="235064"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400" b="0" i="1" u="none" strike="noStrike" cap="none" normalizeH="0" baseline="0" dirty="0" smtClean="0">
                                  <a:ln>
                                    <a:noFill/>
                                  </a:ln>
                                  <a:solidFill>
                                    <a:schemeClr val="tx1"/>
                                  </a:solidFill>
                                  <a:effectLst/>
                                  <a:latin typeface="Cambria Math" panose="02040503050406030204" pitchFamily="18" charset="0"/>
                                </a:rPr>
                              </m:ctrlPr>
                            </m:sSubPr>
                            <m:e>
                              <m:r>
                                <a:rPr kumimoji="0" lang="en-US" altLang="en-US" sz="1400" b="0" i="1" u="none" strike="noStrike" cap="none" normalizeH="0" baseline="0" dirty="0" smtClean="0">
                                  <a:ln>
                                    <a:noFill/>
                                  </a:ln>
                                  <a:solidFill>
                                    <a:schemeClr val="tx1"/>
                                  </a:solidFill>
                                  <a:effectLst/>
                                  <a:latin typeface="Cambria Math" panose="02040503050406030204" pitchFamily="18" charset="0"/>
                                </a:rPr>
                                <m:t>𝜆</m:t>
                              </m:r>
                            </m:e>
                            <m:sub>
                              <m:r>
                                <a:rPr kumimoji="0" lang="en-US" altLang="en-US" sz="1400" b="0" i="1" u="none" strike="noStrike" cap="none" normalizeH="0" baseline="0" dirty="0" smtClean="0">
                                  <a:ln>
                                    <a:noFill/>
                                  </a:ln>
                                  <a:solidFill>
                                    <a:schemeClr val="tx1"/>
                                  </a:solidFill>
                                  <a:effectLst/>
                                  <a:latin typeface="Cambria Math" panose="02040503050406030204" pitchFamily="18" charset="0"/>
                                </a:rPr>
                                <m:t>𝑎</m:t>
                              </m:r>
                            </m:sub>
                          </m:sSub>
                        </m:oMath>
                      </m:oMathPara>
                    </a14:m>
                    <a:endParaRPr kumimoji="0" lang="en-US" altLang="en-US" sz="1400" b="0" i="0" u="none" strike="noStrike" cap="none" normalizeH="0" baseline="0" dirty="0">
                      <a:ln>
                        <a:noFill/>
                      </a:ln>
                      <a:solidFill>
                        <a:schemeClr val="tx1"/>
                      </a:solidFill>
                      <a:effectLst/>
                    </a:endParaRPr>
                  </a:p>
                </p:txBody>
              </p:sp>
            </mc:Choice>
            <mc:Fallback xmlns="">
              <p:sp>
                <p:nvSpPr>
                  <p:cNvPr id="5" name="Rectangle 173">
                    <a:extLst>
                      <a:ext uri="{FF2B5EF4-FFF2-40B4-BE49-F238E27FC236}">
                        <a16:creationId xmlns:a16="http://schemas.microsoft.com/office/drawing/2014/main" id="{54D91E52-9C6F-B30C-566C-B63C72DC2927}"/>
                      </a:ext>
                    </a:extLst>
                  </p:cNvPr>
                  <p:cNvSpPr>
                    <a:spLocks noRot="1" noChangeAspect="1" noMove="1" noResize="1" noEditPoints="1" noAdjustHandles="1" noChangeArrowheads="1" noChangeShapeType="1" noTextEdit="1"/>
                  </p:cNvSpPr>
                  <p:nvPr/>
                </p:nvSpPr>
                <p:spPr bwMode="auto">
                  <a:xfrm>
                    <a:off x="2785458" y="5886425"/>
                    <a:ext cx="235064" cy="215444"/>
                  </a:xfrm>
                  <a:prstGeom prst="rect">
                    <a:avLst/>
                  </a:prstGeom>
                  <a:blipFill>
                    <a:blip r:embed="rId7"/>
                    <a:stretch>
                      <a:fillRect l="-18421" b="-1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130" name="Group 129">
              <a:extLst>
                <a:ext uri="{FF2B5EF4-FFF2-40B4-BE49-F238E27FC236}">
                  <a16:creationId xmlns:a16="http://schemas.microsoft.com/office/drawing/2014/main" id="{F2750AB2-0F6C-289C-4502-57D2A25001BF}"/>
                </a:ext>
              </a:extLst>
            </p:cNvPr>
            <p:cNvGrpSpPr/>
            <p:nvPr/>
          </p:nvGrpSpPr>
          <p:grpSpPr>
            <a:xfrm>
              <a:off x="357866" y="3269154"/>
              <a:ext cx="3790745" cy="3409414"/>
              <a:chOff x="226271" y="3370515"/>
              <a:chExt cx="3790745" cy="3409414"/>
            </a:xfrm>
          </p:grpSpPr>
          <p:sp>
            <p:nvSpPr>
              <p:cNvPr id="131" name="Rectangle 169">
                <a:extLst>
                  <a:ext uri="{FF2B5EF4-FFF2-40B4-BE49-F238E27FC236}">
                    <a16:creationId xmlns:a16="http://schemas.microsoft.com/office/drawing/2014/main" id="{DAFEF3D6-CC13-3A0D-8FAB-5725D716C781}"/>
                  </a:ext>
                </a:extLst>
              </p:cNvPr>
              <p:cNvSpPr>
                <a:spLocks noChangeArrowheads="1"/>
              </p:cNvSpPr>
              <p:nvPr/>
            </p:nvSpPr>
            <p:spPr bwMode="auto">
              <a:xfrm>
                <a:off x="1615064" y="3431038"/>
                <a:ext cx="147579" cy="2959236"/>
              </a:xfrm>
              <a:prstGeom prst="rect">
                <a:avLst/>
              </a:prstGeom>
              <a:solidFill>
                <a:srgbClr val="FFF1C7"/>
              </a:solidFill>
              <a:ln w="3175">
                <a:solidFill>
                  <a:srgbClr val="FFC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32" name="Rectangle 105">
                    <a:extLst>
                      <a:ext uri="{FF2B5EF4-FFF2-40B4-BE49-F238E27FC236}">
                        <a16:creationId xmlns:a16="http://schemas.microsoft.com/office/drawing/2014/main" id="{4C693C88-1C3A-6267-F7F6-3EE08BCAED38}"/>
                      </a:ext>
                    </a:extLst>
                  </p:cNvPr>
                  <p:cNvSpPr>
                    <a:spLocks noChangeArrowheads="1"/>
                  </p:cNvSpPr>
                  <p:nvPr/>
                </p:nvSpPr>
                <p:spPr bwMode="auto">
                  <a:xfrm>
                    <a:off x="367844" y="3370515"/>
                    <a:ext cx="484107"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0.977</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12" name="Rectangle 105">
                    <a:extLst>
                      <a:ext uri="{FF2B5EF4-FFF2-40B4-BE49-F238E27FC236}">
                        <a16:creationId xmlns:a16="http://schemas.microsoft.com/office/drawing/2014/main" id="{DA4E4FEA-7F3C-5D6A-0D50-D1B15AFDE201}"/>
                      </a:ext>
                    </a:extLst>
                  </p:cNvPr>
                  <p:cNvSpPr>
                    <a:spLocks noRot="1" noChangeAspect="1" noMove="1" noResize="1" noEditPoints="1" noAdjustHandles="1" noChangeArrowheads="1" noChangeShapeType="1" noTextEdit="1"/>
                  </p:cNvSpPr>
                  <p:nvPr/>
                </p:nvSpPr>
                <p:spPr bwMode="auto">
                  <a:xfrm>
                    <a:off x="367844" y="3370515"/>
                    <a:ext cx="484107" cy="215444"/>
                  </a:xfrm>
                  <a:prstGeom prst="rect">
                    <a:avLst/>
                  </a:prstGeom>
                  <a:blipFill>
                    <a:blip r:embed="rId31"/>
                    <a:stretch>
                      <a:fillRect l="-7500" r="-500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3" name="Freeform 5">
                <a:extLst>
                  <a:ext uri="{FF2B5EF4-FFF2-40B4-BE49-F238E27FC236}">
                    <a16:creationId xmlns:a16="http://schemas.microsoft.com/office/drawing/2014/main" id="{F559B1D3-378C-D791-42B9-0847DBFC9D21}"/>
                  </a:ext>
                </a:extLst>
              </p:cNvPr>
              <p:cNvSpPr>
                <a:spLocks/>
              </p:cNvSpPr>
              <p:nvPr/>
            </p:nvSpPr>
            <p:spPr bwMode="auto">
              <a:xfrm>
                <a:off x="863756" y="6390273"/>
                <a:ext cx="2878739" cy="0"/>
              </a:xfrm>
              <a:custGeom>
                <a:avLst/>
                <a:gdLst>
                  <a:gd name="T0" fmla="*/ 0 w 846"/>
                  <a:gd name="T1" fmla="*/ 846 w 846"/>
                  <a:gd name="T2" fmla="*/ 0 w 846"/>
                </a:gdLst>
                <a:ahLst/>
                <a:cxnLst>
                  <a:cxn ang="0">
                    <a:pos x="T0" y="0"/>
                  </a:cxn>
                  <a:cxn ang="0">
                    <a:pos x="T1" y="0"/>
                  </a:cxn>
                  <a:cxn ang="0">
                    <a:pos x="T2" y="0"/>
                  </a:cxn>
                </a:cxnLst>
                <a:rect l="0" t="0" r="r" b="b"/>
                <a:pathLst>
                  <a:path w="846">
                    <a:moveTo>
                      <a:pt x="0" y="0"/>
                    </a:moveTo>
                    <a:lnTo>
                      <a:pt x="846" y="0"/>
                    </a:lnTo>
                    <a:lnTo>
                      <a:pt x="0" y="0"/>
                    </a:lnTo>
                    <a:close/>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34" name="Line 6">
                <a:extLst>
                  <a:ext uri="{FF2B5EF4-FFF2-40B4-BE49-F238E27FC236}">
                    <a16:creationId xmlns:a16="http://schemas.microsoft.com/office/drawing/2014/main" id="{3820DB40-5E34-62E5-BBA9-7B29FD9D22CF}"/>
                  </a:ext>
                </a:extLst>
              </p:cNvPr>
              <p:cNvSpPr>
                <a:spLocks noChangeShapeType="1"/>
              </p:cNvSpPr>
              <p:nvPr/>
            </p:nvSpPr>
            <p:spPr bwMode="auto">
              <a:xfrm flipV="1">
                <a:off x="863756"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35" name="Line 7">
                <a:extLst>
                  <a:ext uri="{FF2B5EF4-FFF2-40B4-BE49-F238E27FC236}">
                    <a16:creationId xmlns:a16="http://schemas.microsoft.com/office/drawing/2014/main" id="{8EAACEFC-FA01-80A6-8AB0-B52AF566DE45}"/>
                  </a:ext>
                </a:extLst>
              </p:cNvPr>
              <p:cNvSpPr>
                <a:spLocks noChangeShapeType="1"/>
              </p:cNvSpPr>
              <p:nvPr/>
            </p:nvSpPr>
            <p:spPr bwMode="auto">
              <a:xfrm flipV="1">
                <a:off x="1126330" y="6304026"/>
                <a:ext cx="0" cy="8624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36" name="Rectangle 8">
                    <a:extLst>
                      <a:ext uri="{FF2B5EF4-FFF2-40B4-BE49-F238E27FC236}">
                        <a16:creationId xmlns:a16="http://schemas.microsoft.com/office/drawing/2014/main" id="{130512A5-B6D0-603C-EB9F-104CF6EDCE75}"/>
                      </a:ext>
                    </a:extLst>
                  </p:cNvPr>
                  <p:cNvSpPr>
                    <a:spLocks noChangeArrowheads="1"/>
                  </p:cNvSpPr>
                  <p:nvPr/>
                </p:nvSpPr>
                <p:spPr bwMode="auto">
                  <a:xfrm>
                    <a:off x="779678" y="6413272"/>
                    <a:ext cx="618759"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−1.280</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21" name="Rectangle 8">
                    <a:extLst>
                      <a:ext uri="{FF2B5EF4-FFF2-40B4-BE49-F238E27FC236}">
                        <a16:creationId xmlns:a16="http://schemas.microsoft.com/office/drawing/2014/main" id="{C58759EF-5152-7ADE-CD46-78BD8AC46C60}"/>
                      </a:ext>
                    </a:extLst>
                  </p:cNvPr>
                  <p:cNvSpPr>
                    <a:spLocks noRot="1" noChangeAspect="1" noMove="1" noResize="1" noEditPoints="1" noAdjustHandles="1" noChangeArrowheads="1" noChangeShapeType="1" noTextEdit="1"/>
                  </p:cNvSpPr>
                  <p:nvPr/>
                </p:nvSpPr>
                <p:spPr bwMode="auto">
                  <a:xfrm>
                    <a:off x="779678" y="6413272"/>
                    <a:ext cx="618759" cy="215444"/>
                  </a:xfrm>
                  <a:prstGeom prst="rect">
                    <a:avLst/>
                  </a:prstGeom>
                  <a:blipFill>
                    <a:blip r:embed="rId32"/>
                    <a:stretch>
                      <a:fillRect l="-990" r="-495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7" name="Line 14">
                <a:extLst>
                  <a:ext uri="{FF2B5EF4-FFF2-40B4-BE49-F238E27FC236}">
                    <a16:creationId xmlns:a16="http://schemas.microsoft.com/office/drawing/2014/main" id="{82F6EA2B-C87E-2F45-60C6-576CB12591C0}"/>
                  </a:ext>
                </a:extLst>
              </p:cNvPr>
              <p:cNvSpPr>
                <a:spLocks noChangeShapeType="1"/>
              </p:cNvSpPr>
              <p:nvPr/>
            </p:nvSpPr>
            <p:spPr bwMode="auto">
              <a:xfrm flipV="1">
                <a:off x="1386988"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38" name="Line 15">
                <a:extLst>
                  <a:ext uri="{FF2B5EF4-FFF2-40B4-BE49-F238E27FC236}">
                    <a16:creationId xmlns:a16="http://schemas.microsoft.com/office/drawing/2014/main" id="{23ECEC23-DB64-BDB4-8663-BC48B89D3102}"/>
                  </a:ext>
                </a:extLst>
              </p:cNvPr>
              <p:cNvSpPr>
                <a:spLocks noChangeShapeType="1"/>
              </p:cNvSpPr>
              <p:nvPr/>
            </p:nvSpPr>
            <p:spPr bwMode="auto">
              <a:xfrm flipV="1">
                <a:off x="1649562"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39" name="Line 16">
                <a:extLst>
                  <a:ext uri="{FF2B5EF4-FFF2-40B4-BE49-F238E27FC236}">
                    <a16:creationId xmlns:a16="http://schemas.microsoft.com/office/drawing/2014/main" id="{478641C2-BD5C-3E2D-9C13-18B6AABEAA91}"/>
                  </a:ext>
                </a:extLst>
              </p:cNvPr>
              <p:cNvSpPr>
                <a:spLocks noChangeShapeType="1"/>
              </p:cNvSpPr>
              <p:nvPr/>
            </p:nvSpPr>
            <p:spPr bwMode="auto">
              <a:xfrm flipV="1">
                <a:off x="1912137"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40" name="Line 17">
                <a:extLst>
                  <a:ext uri="{FF2B5EF4-FFF2-40B4-BE49-F238E27FC236}">
                    <a16:creationId xmlns:a16="http://schemas.microsoft.com/office/drawing/2014/main" id="{236DA43C-C744-F4B6-362E-6F54BCEF1806}"/>
                  </a:ext>
                </a:extLst>
              </p:cNvPr>
              <p:cNvSpPr>
                <a:spLocks noChangeShapeType="1"/>
              </p:cNvSpPr>
              <p:nvPr/>
            </p:nvSpPr>
            <p:spPr bwMode="auto">
              <a:xfrm flipV="1">
                <a:off x="2174713"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41" name="Line 18">
                <a:extLst>
                  <a:ext uri="{FF2B5EF4-FFF2-40B4-BE49-F238E27FC236}">
                    <a16:creationId xmlns:a16="http://schemas.microsoft.com/office/drawing/2014/main" id="{6E1C6198-5C54-4114-6655-01D721087B07}"/>
                  </a:ext>
                </a:extLst>
              </p:cNvPr>
              <p:cNvSpPr>
                <a:spLocks noChangeShapeType="1"/>
              </p:cNvSpPr>
              <p:nvPr/>
            </p:nvSpPr>
            <p:spPr bwMode="auto">
              <a:xfrm flipV="1">
                <a:off x="2435371" y="6304026"/>
                <a:ext cx="0" cy="8624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42" name="Rectangle 19">
                    <a:extLst>
                      <a:ext uri="{FF2B5EF4-FFF2-40B4-BE49-F238E27FC236}">
                        <a16:creationId xmlns:a16="http://schemas.microsoft.com/office/drawing/2014/main" id="{43D56BC7-72E8-53A3-12DA-D5F493D2F076}"/>
                      </a:ext>
                    </a:extLst>
                  </p:cNvPr>
                  <p:cNvSpPr>
                    <a:spLocks noChangeArrowheads="1"/>
                  </p:cNvSpPr>
                  <p:nvPr/>
                </p:nvSpPr>
                <p:spPr bwMode="auto">
                  <a:xfrm>
                    <a:off x="2086799" y="6413272"/>
                    <a:ext cx="618759"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−1.270</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28" name="Rectangle 19">
                    <a:extLst>
                      <a:ext uri="{FF2B5EF4-FFF2-40B4-BE49-F238E27FC236}">
                        <a16:creationId xmlns:a16="http://schemas.microsoft.com/office/drawing/2014/main" id="{571818E8-C507-8A87-8BD6-FF136FEFF830}"/>
                      </a:ext>
                    </a:extLst>
                  </p:cNvPr>
                  <p:cNvSpPr>
                    <a:spLocks noRot="1" noChangeAspect="1" noMove="1" noResize="1" noEditPoints="1" noAdjustHandles="1" noChangeArrowheads="1" noChangeShapeType="1" noTextEdit="1"/>
                  </p:cNvSpPr>
                  <p:nvPr/>
                </p:nvSpPr>
                <p:spPr bwMode="auto">
                  <a:xfrm>
                    <a:off x="2086799" y="6413272"/>
                    <a:ext cx="618759" cy="215444"/>
                  </a:xfrm>
                  <a:prstGeom prst="rect">
                    <a:avLst/>
                  </a:prstGeom>
                  <a:blipFill>
                    <a:blip r:embed="rId33"/>
                    <a:stretch>
                      <a:fillRect l="-980" r="-3922"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3" name="Line 25">
                <a:extLst>
                  <a:ext uri="{FF2B5EF4-FFF2-40B4-BE49-F238E27FC236}">
                    <a16:creationId xmlns:a16="http://schemas.microsoft.com/office/drawing/2014/main" id="{3364B98F-10B7-E9A5-9C6D-C414F7D6E368}"/>
                  </a:ext>
                </a:extLst>
              </p:cNvPr>
              <p:cNvSpPr>
                <a:spLocks noChangeShapeType="1"/>
              </p:cNvSpPr>
              <p:nvPr/>
            </p:nvSpPr>
            <p:spPr bwMode="auto">
              <a:xfrm flipV="1">
                <a:off x="2697945"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44" name="Line 26">
                <a:extLst>
                  <a:ext uri="{FF2B5EF4-FFF2-40B4-BE49-F238E27FC236}">
                    <a16:creationId xmlns:a16="http://schemas.microsoft.com/office/drawing/2014/main" id="{73DB4489-749B-2F8C-52AB-02B6EE5BE738}"/>
                  </a:ext>
                </a:extLst>
              </p:cNvPr>
              <p:cNvSpPr>
                <a:spLocks noChangeShapeType="1"/>
              </p:cNvSpPr>
              <p:nvPr/>
            </p:nvSpPr>
            <p:spPr bwMode="auto">
              <a:xfrm flipV="1">
                <a:off x="2956688"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45" name="Line 27">
                <a:extLst>
                  <a:ext uri="{FF2B5EF4-FFF2-40B4-BE49-F238E27FC236}">
                    <a16:creationId xmlns:a16="http://schemas.microsoft.com/office/drawing/2014/main" id="{06D77419-AD89-4CB9-2573-75078D2BF407}"/>
                  </a:ext>
                </a:extLst>
              </p:cNvPr>
              <p:cNvSpPr>
                <a:spLocks noChangeShapeType="1"/>
              </p:cNvSpPr>
              <p:nvPr/>
            </p:nvSpPr>
            <p:spPr bwMode="auto">
              <a:xfrm flipV="1">
                <a:off x="3219261"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46" name="Line 28">
                <a:extLst>
                  <a:ext uri="{FF2B5EF4-FFF2-40B4-BE49-F238E27FC236}">
                    <a16:creationId xmlns:a16="http://schemas.microsoft.com/office/drawing/2014/main" id="{82701D26-BEE4-45A9-F889-9ABE45AD5C25}"/>
                  </a:ext>
                </a:extLst>
              </p:cNvPr>
              <p:cNvSpPr>
                <a:spLocks noChangeShapeType="1"/>
              </p:cNvSpPr>
              <p:nvPr/>
            </p:nvSpPr>
            <p:spPr bwMode="auto">
              <a:xfrm flipV="1">
                <a:off x="3481836" y="6346191"/>
                <a:ext cx="0" cy="44082"/>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47" name="Line 29">
                <a:extLst>
                  <a:ext uri="{FF2B5EF4-FFF2-40B4-BE49-F238E27FC236}">
                    <a16:creationId xmlns:a16="http://schemas.microsoft.com/office/drawing/2014/main" id="{1683B495-8EED-0DEB-49CD-6F746FCD5418}"/>
                  </a:ext>
                </a:extLst>
              </p:cNvPr>
              <p:cNvSpPr>
                <a:spLocks noChangeShapeType="1"/>
              </p:cNvSpPr>
              <p:nvPr/>
            </p:nvSpPr>
            <p:spPr bwMode="auto">
              <a:xfrm flipV="1">
                <a:off x="3742494" y="6304026"/>
                <a:ext cx="0" cy="8624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48" name="Rectangle 30">
                    <a:extLst>
                      <a:ext uri="{FF2B5EF4-FFF2-40B4-BE49-F238E27FC236}">
                        <a16:creationId xmlns:a16="http://schemas.microsoft.com/office/drawing/2014/main" id="{DD2B0401-A798-9B36-1763-74C5E129A09E}"/>
                      </a:ext>
                    </a:extLst>
                  </p:cNvPr>
                  <p:cNvSpPr>
                    <a:spLocks noChangeArrowheads="1"/>
                  </p:cNvSpPr>
                  <p:nvPr/>
                </p:nvSpPr>
                <p:spPr bwMode="auto">
                  <a:xfrm>
                    <a:off x="3173574" y="6413272"/>
                    <a:ext cx="618759"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−1.260</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34" name="Rectangle 30">
                    <a:extLst>
                      <a:ext uri="{FF2B5EF4-FFF2-40B4-BE49-F238E27FC236}">
                        <a16:creationId xmlns:a16="http://schemas.microsoft.com/office/drawing/2014/main" id="{20D5CD2F-8741-1EE9-C217-844012211CD5}"/>
                      </a:ext>
                    </a:extLst>
                  </p:cNvPr>
                  <p:cNvSpPr>
                    <a:spLocks noRot="1" noChangeAspect="1" noMove="1" noResize="1" noEditPoints="1" noAdjustHandles="1" noChangeArrowheads="1" noChangeShapeType="1" noTextEdit="1"/>
                  </p:cNvSpPr>
                  <p:nvPr/>
                </p:nvSpPr>
                <p:spPr bwMode="auto">
                  <a:xfrm>
                    <a:off x="3173574" y="6413272"/>
                    <a:ext cx="618759" cy="215444"/>
                  </a:xfrm>
                  <a:prstGeom prst="rect">
                    <a:avLst/>
                  </a:prstGeom>
                  <a:blipFill>
                    <a:blip r:embed="rId34"/>
                    <a:stretch>
                      <a:fillRect l="-990" r="-495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9" name="Freeform 43">
                <a:extLst>
                  <a:ext uri="{FF2B5EF4-FFF2-40B4-BE49-F238E27FC236}">
                    <a16:creationId xmlns:a16="http://schemas.microsoft.com/office/drawing/2014/main" id="{8CC57325-F46D-2744-32F1-F4A0CE41B399}"/>
                  </a:ext>
                </a:extLst>
              </p:cNvPr>
              <p:cNvSpPr>
                <a:spLocks/>
              </p:cNvSpPr>
              <p:nvPr/>
            </p:nvSpPr>
            <p:spPr bwMode="auto">
              <a:xfrm>
                <a:off x="863756" y="3427205"/>
                <a:ext cx="0" cy="2963069"/>
              </a:xfrm>
              <a:custGeom>
                <a:avLst/>
                <a:gdLst>
                  <a:gd name="T0" fmla="*/ 870 h 870"/>
                  <a:gd name="T1" fmla="*/ 0 h 870"/>
                  <a:gd name="T2" fmla="*/ 870 h 870"/>
                </a:gdLst>
                <a:ahLst/>
                <a:cxnLst>
                  <a:cxn ang="0">
                    <a:pos x="0" y="T0"/>
                  </a:cxn>
                  <a:cxn ang="0">
                    <a:pos x="0" y="T1"/>
                  </a:cxn>
                  <a:cxn ang="0">
                    <a:pos x="0" y="T2"/>
                  </a:cxn>
                </a:cxnLst>
                <a:rect l="0" t="0" r="r" b="b"/>
                <a:pathLst>
                  <a:path h="870">
                    <a:moveTo>
                      <a:pt x="0" y="870"/>
                    </a:moveTo>
                    <a:lnTo>
                      <a:pt x="0" y="0"/>
                    </a:lnTo>
                    <a:lnTo>
                      <a:pt x="0" y="870"/>
                    </a:lnTo>
                    <a:close/>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50" name="Line 44">
                <a:extLst>
                  <a:ext uri="{FF2B5EF4-FFF2-40B4-BE49-F238E27FC236}">
                    <a16:creationId xmlns:a16="http://schemas.microsoft.com/office/drawing/2014/main" id="{557C9CDF-6BF8-2963-B33F-5C75DF02969B}"/>
                  </a:ext>
                </a:extLst>
              </p:cNvPr>
              <p:cNvSpPr>
                <a:spLocks noChangeShapeType="1"/>
              </p:cNvSpPr>
              <p:nvPr/>
            </p:nvSpPr>
            <p:spPr bwMode="auto">
              <a:xfrm>
                <a:off x="863756" y="6390273"/>
                <a:ext cx="8433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51" name="Rectangle 45">
                    <a:extLst>
                      <a:ext uri="{FF2B5EF4-FFF2-40B4-BE49-F238E27FC236}">
                        <a16:creationId xmlns:a16="http://schemas.microsoft.com/office/drawing/2014/main" id="{D663B2B8-24E1-F774-4A63-D4E0E3906CED}"/>
                      </a:ext>
                    </a:extLst>
                  </p:cNvPr>
                  <p:cNvSpPr>
                    <a:spLocks noChangeArrowheads="1"/>
                  </p:cNvSpPr>
                  <p:nvPr/>
                </p:nvSpPr>
                <p:spPr bwMode="auto">
                  <a:xfrm>
                    <a:off x="367844" y="6248165"/>
                    <a:ext cx="484107"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0.971</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37" name="Rectangle 45">
                    <a:extLst>
                      <a:ext uri="{FF2B5EF4-FFF2-40B4-BE49-F238E27FC236}">
                        <a16:creationId xmlns:a16="http://schemas.microsoft.com/office/drawing/2014/main" id="{3990D0A9-C3B7-B555-9FD9-E5D7BEA00353}"/>
                      </a:ext>
                    </a:extLst>
                  </p:cNvPr>
                  <p:cNvSpPr>
                    <a:spLocks noRot="1" noChangeAspect="1" noMove="1" noResize="1" noEditPoints="1" noAdjustHandles="1" noChangeArrowheads="1" noChangeShapeType="1" noTextEdit="1"/>
                  </p:cNvSpPr>
                  <p:nvPr/>
                </p:nvSpPr>
                <p:spPr bwMode="auto">
                  <a:xfrm>
                    <a:off x="367844" y="6248165"/>
                    <a:ext cx="484107" cy="215444"/>
                  </a:xfrm>
                  <a:prstGeom prst="rect">
                    <a:avLst/>
                  </a:prstGeom>
                  <a:blipFill>
                    <a:blip r:embed="rId35"/>
                    <a:stretch>
                      <a:fillRect l="-7500" r="-500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52" name="Line 50">
                <a:extLst>
                  <a:ext uri="{FF2B5EF4-FFF2-40B4-BE49-F238E27FC236}">
                    <a16:creationId xmlns:a16="http://schemas.microsoft.com/office/drawing/2014/main" id="{BA9C89C9-B997-223F-9761-F2BEE7C1DC40}"/>
                  </a:ext>
                </a:extLst>
              </p:cNvPr>
              <p:cNvSpPr>
                <a:spLocks noChangeShapeType="1"/>
              </p:cNvSpPr>
              <p:nvPr/>
            </p:nvSpPr>
            <p:spPr bwMode="auto">
              <a:xfrm>
                <a:off x="863756" y="6288693"/>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53" name="Line 51">
                <a:extLst>
                  <a:ext uri="{FF2B5EF4-FFF2-40B4-BE49-F238E27FC236}">
                    <a16:creationId xmlns:a16="http://schemas.microsoft.com/office/drawing/2014/main" id="{0EDB3578-D6F8-4BBF-233A-03C402E3ECC3}"/>
                  </a:ext>
                </a:extLst>
              </p:cNvPr>
              <p:cNvSpPr>
                <a:spLocks noChangeShapeType="1"/>
              </p:cNvSpPr>
              <p:nvPr/>
            </p:nvSpPr>
            <p:spPr bwMode="auto">
              <a:xfrm>
                <a:off x="863756" y="6189030"/>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54" name="Line 52">
                <a:extLst>
                  <a:ext uri="{FF2B5EF4-FFF2-40B4-BE49-F238E27FC236}">
                    <a16:creationId xmlns:a16="http://schemas.microsoft.com/office/drawing/2014/main" id="{6F9CA13C-2E0A-6B15-E74E-4401E4D636AE}"/>
                  </a:ext>
                </a:extLst>
              </p:cNvPr>
              <p:cNvSpPr>
                <a:spLocks noChangeShapeType="1"/>
              </p:cNvSpPr>
              <p:nvPr/>
            </p:nvSpPr>
            <p:spPr bwMode="auto">
              <a:xfrm>
                <a:off x="863756" y="6091282"/>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55" name="Line 53">
                <a:extLst>
                  <a:ext uri="{FF2B5EF4-FFF2-40B4-BE49-F238E27FC236}">
                    <a16:creationId xmlns:a16="http://schemas.microsoft.com/office/drawing/2014/main" id="{32A50A63-DB4F-A70A-4657-F2530BC529D0}"/>
                  </a:ext>
                </a:extLst>
              </p:cNvPr>
              <p:cNvSpPr>
                <a:spLocks noChangeShapeType="1"/>
              </p:cNvSpPr>
              <p:nvPr/>
            </p:nvSpPr>
            <p:spPr bwMode="auto">
              <a:xfrm>
                <a:off x="863756" y="5991619"/>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56" name="Line 54">
                <a:extLst>
                  <a:ext uri="{FF2B5EF4-FFF2-40B4-BE49-F238E27FC236}">
                    <a16:creationId xmlns:a16="http://schemas.microsoft.com/office/drawing/2014/main" id="{6277AA75-E846-AF73-BFF9-EC4E60A2EC33}"/>
                  </a:ext>
                </a:extLst>
              </p:cNvPr>
              <p:cNvSpPr>
                <a:spLocks noChangeShapeType="1"/>
              </p:cNvSpPr>
              <p:nvPr/>
            </p:nvSpPr>
            <p:spPr bwMode="auto">
              <a:xfrm>
                <a:off x="863756" y="5895789"/>
                <a:ext cx="8433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57" name="Rectangle 55">
                    <a:extLst>
                      <a:ext uri="{FF2B5EF4-FFF2-40B4-BE49-F238E27FC236}">
                        <a16:creationId xmlns:a16="http://schemas.microsoft.com/office/drawing/2014/main" id="{525035F8-C369-DD41-4DDC-CE6192AB0EB4}"/>
                      </a:ext>
                    </a:extLst>
                  </p:cNvPr>
                  <p:cNvSpPr>
                    <a:spLocks noChangeArrowheads="1"/>
                  </p:cNvSpPr>
                  <p:nvPr/>
                </p:nvSpPr>
                <p:spPr bwMode="auto">
                  <a:xfrm>
                    <a:off x="367844" y="5807625"/>
                    <a:ext cx="484107"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0.972</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43" name="Rectangle 55">
                    <a:extLst>
                      <a:ext uri="{FF2B5EF4-FFF2-40B4-BE49-F238E27FC236}">
                        <a16:creationId xmlns:a16="http://schemas.microsoft.com/office/drawing/2014/main" id="{7B3422AF-D7F9-B061-598A-3ED5D877CCAD}"/>
                      </a:ext>
                    </a:extLst>
                  </p:cNvPr>
                  <p:cNvSpPr>
                    <a:spLocks noRot="1" noChangeAspect="1" noMove="1" noResize="1" noEditPoints="1" noAdjustHandles="1" noChangeArrowheads="1" noChangeShapeType="1" noTextEdit="1"/>
                  </p:cNvSpPr>
                  <p:nvPr/>
                </p:nvSpPr>
                <p:spPr bwMode="auto">
                  <a:xfrm>
                    <a:off x="367844" y="5807625"/>
                    <a:ext cx="484107" cy="215444"/>
                  </a:xfrm>
                  <a:prstGeom prst="rect">
                    <a:avLst/>
                  </a:prstGeom>
                  <a:blipFill>
                    <a:blip r:embed="rId36"/>
                    <a:stretch>
                      <a:fillRect l="-7500" r="-500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58" name="Line 60">
                <a:extLst>
                  <a:ext uri="{FF2B5EF4-FFF2-40B4-BE49-F238E27FC236}">
                    <a16:creationId xmlns:a16="http://schemas.microsoft.com/office/drawing/2014/main" id="{6BF6FBCB-A003-D644-A54B-8A6FC3D8E4EA}"/>
                  </a:ext>
                </a:extLst>
              </p:cNvPr>
              <p:cNvSpPr>
                <a:spLocks noChangeShapeType="1"/>
              </p:cNvSpPr>
              <p:nvPr/>
            </p:nvSpPr>
            <p:spPr bwMode="auto">
              <a:xfrm>
                <a:off x="863756" y="5794209"/>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59" name="Line 61">
                <a:extLst>
                  <a:ext uri="{FF2B5EF4-FFF2-40B4-BE49-F238E27FC236}">
                    <a16:creationId xmlns:a16="http://schemas.microsoft.com/office/drawing/2014/main" id="{FCD31AC2-8C12-E91E-F5D1-5F8328C3A621}"/>
                  </a:ext>
                </a:extLst>
              </p:cNvPr>
              <p:cNvSpPr>
                <a:spLocks noChangeShapeType="1"/>
              </p:cNvSpPr>
              <p:nvPr/>
            </p:nvSpPr>
            <p:spPr bwMode="auto">
              <a:xfrm>
                <a:off x="863756" y="5698379"/>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60" name="Line 62">
                <a:extLst>
                  <a:ext uri="{FF2B5EF4-FFF2-40B4-BE49-F238E27FC236}">
                    <a16:creationId xmlns:a16="http://schemas.microsoft.com/office/drawing/2014/main" id="{6E153329-F50A-BAB9-8F48-8324DD319A3E}"/>
                  </a:ext>
                </a:extLst>
              </p:cNvPr>
              <p:cNvSpPr>
                <a:spLocks noChangeShapeType="1"/>
              </p:cNvSpPr>
              <p:nvPr/>
            </p:nvSpPr>
            <p:spPr bwMode="auto">
              <a:xfrm>
                <a:off x="863756" y="559679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61" name="Line 63">
                <a:extLst>
                  <a:ext uri="{FF2B5EF4-FFF2-40B4-BE49-F238E27FC236}">
                    <a16:creationId xmlns:a16="http://schemas.microsoft.com/office/drawing/2014/main" id="{A2D5C4D8-0892-44DB-4093-A119DB37BBAB}"/>
                  </a:ext>
                </a:extLst>
              </p:cNvPr>
              <p:cNvSpPr>
                <a:spLocks noChangeShapeType="1"/>
              </p:cNvSpPr>
              <p:nvPr/>
            </p:nvSpPr>
            <p:spPr bwMode="auto">
              <a:xfrm>
                <a:off x="863756" y="5500970"/>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62" name="Line 64">
                <a:extLst>
                  <a:ext uri="{FF2B5EF4-FFF2-40B4-BE49-F238E27FC236}">
                    <a16:creationId xmlns:a16="http://schemas.microsoft.com/office/drawing/2014/main" id="{166C1735-CF94-2D4B-5FF6-280E893E1817}"/>
                  </a:ext>
                </a:extLst>
              </p:cNvPr>
              <p:cNvSpPr>
                <a:spLocks noChangeShapeType="1"/>
              </p:cNvSpPr>
              <p:nvPr/>
            </p:nvSpPr>
            <p:spPr bwMode="auto">
              <a:xfrm>
                <a:off x="863756" y="5403222"/>
                <a:ext cx="8433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63" name="Rectangle 65">
                    <a:extLst>
                      <a:ext uri="{FF2B5EF4-FFF2-40B4-BE49-F238E27FC236}">
                        <a16:creationId xmlns:a16="http://schemas.microsoft.com/office/drawing/2014/main" id="{87B88B35-9CBE-4B75-FB7D-7AD61337C855}"/>
                      </a:ext>
                    </a:extLst>
                  </p:cNvPr>
                  <p:cNvSpPr>
                    <a:spLocks noChangeArrowheads="1"/>
                  </p:cNvSpPr>
                  <p:nvPr/>
                </p:nvSpPr>
                <p:spPr bwMode="auto">
                  <a:xfrm>
                    <a:off x="367844" y="5313141"/>
                    <a:ext cx="484107"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0.973</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49" name="Rectangle 65">
                    <a:extLst>
                      <a:ext uri="{FF2B5EF4-FFF2-40B4-BE49-F238E27FC236}">
                        <a16:creationId xmlns:a16="http://schemas.microsoft.com/office/drawing/2014/main" id="{4E47AA53-8A15-0412-B89F-16848EB8ED41}"/>
                      </a:ext>
                    </a:extLst>
                  </p:cNvPr>
                  <p:cNvSpPr>
                    <a:spLocks noRot="1" noChangeAspect="1" noMove="1" noResize="1" noEditPoints="1" noAdjustHandles="1" noChangeArrowheads="1" noChangeShapeType="1" noTextEdit="1"/>
                  </p:cNvSpPr>
                  <p:nvPr/>
                </p:nvSpPr>
                <p:spPr bwMode="auto">
                  <a:xfrm>
                    <a:off x="367844" y="5313141"/>
                    <a:ext cx="484107" cy="215444"/>
                  </a:xfrm>
                  <a:prstGeom prst="rect">
                    <a:avLst/>
                  </a:prstGeom>
                  <a:blipFill>
                    <a:blip r:embed="rId37"/>
                    <a:stretch>
                      <a:fillRect l="-7500" r="-500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4" name="Line 70">
                <a:extLst>
                  <a:ext uri="{FF2B5EF4-FFF2-40B4-BE49-F238E27FC236}">
                    <a16:creationId xmlns:a16="http://schemas.microsoft.com/office/drawing/2014/main" id="{EBF590D9-4DAC-F694-9110-1C902E06A4C7}"/>
                  </a:ext>
                </a:extLst>
              </p:cNvPr>
              <p:cNvSpPr>
                <a:spLocks noChangeShapeType="1"/>
              </p:cNvSpPr>
              <p:nvPr/>
            </p:nvSpPr>
            <p:spPr bwMode="auto">
              <a:xfrm>
                <a:off x="863756" y="5299726"/>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65" name="Line 71">
                <a:extLst>
                  <a:ext uri="{FF2B5EF4-FFF2-40B4-BE49-F238E27FC236}">
                    <a16:creationId xmlns:a16="http://schemas.microsoft.com/office/drawing/2014/main" id="{598F00EB-F882-F969-D82D-E031E328D927}"/>
                  </a:ext>
                </a:extLst>
              </p:cNvPr>
              <p:cNvSpPr>
                <a:spLocks noChangeShapeType="1"/>
              </p:cNvSpPr>
              <p:nvPr/>
            </p:nvSpPr>
            <p:spPr bwMode="auto">
              <a:xfrm>
                <a:off x="863756" y="5205812"/>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66" name="Line 72">
                <a:extLst>
                  <a:ext uri="{FF2B5EF4-FFF2-40B4-BE49-F238E27FC236}">
                    <a16:creationId xmlns:a16="http://schemas.microsoft.com/office/drawing/2014/main" id="{E876573E-D45A-E291-C05C-AC88CD2E1E0C}"/>
                  </a:ext>
                </a:extLst>
              </p:cNvPr>
              <p:cNvSpPr>
                <a:spLocks noChangeShapeType="1"/>
              </p:cNvSpPr>
              <p:nvPr/>
            </p:nvSpPr>
            <p:spPr bwMode="auto">
              <a:xfrm>
                <a:off x="863756" y="5102315"/>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67" name="Line 73">
                <a:extLst>
                  <a:ext uri="{FF2B5EF4-FFF2-40B4-BE49-F238E27FC236}">
                    <a16:creationId xmlns:a16="http://schemas.microsoft.com/office/drawing/2014/main" id="{F60AC0E7-7D7C-A5F8-10F2-89B2DEEC3786}"/>
                  </a:ext>
                </a:extLst>
              </p:cNvPr>
              <p:cNvSpPr>
                <a:spLocks noChangeShapeType="1"/>
              </p:cNvSpPr>
              <p:nvPr/>
            </p:nvSpPr>
            <p:spPr bwMode="auto">
              <a:xfrm>
                <a:off x="863756" y="5008402"/>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68" name="Line 74">
                <a:extLst>
                  <a:ext uri="{FF2B5EF4-FFF2-40B4-BE49-F238E27FC236}">
                    <a16:creationId xmlns:a16="http://schemas.microsoft.com/office/drawing/2014/main" id="{F27457BB-4DB7-14EB-B813-E65A226BD6E1}"/>
                  </a:ext>
                </a:extLst>
              </p:cNvPr>
              <p:cNvSpPr>
                <a:spLocks noChangeShapeType="1"/>
              </p:cNvSpPr>
              <p:nvPr/>
            </p:nvSpPr>
            <p:spPr bwMode="auto">
              <a:xfrm>
                <a:off x="863756" y="4908739"/>
                <a:ext cx="8433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69" name="Rectangle 75">
                    <a:extLst>
                      <a:ext uri="{FF2B5EF4-FFF2-40B4-BE49-F238E27FC236}">
                        <a16:creationId xmlns:a16="http://schemas.microsoft.com/office/drawing/2014/main" id="{9D556075-E8A4-1581-878F-892A921AEE47}"/>
                      </a:ext>
                    </a:extLst>
                  </p:cNvPr>
                  <p:cNvSpPr>
                    <a:spLocks noChangeArrowheads="1"/>
                  </p:cNvSpPr>
                  <p:nvPr/>
                </p:nvSpPr>
                <p:spPr bwMode="auto">
                  <a:xfrm>
                    <a:off x="367844" y="4820575"/>
                    <a:ext cx="484107"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0.974</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55" name="Rectangle 75">
                    <a:extLst>
                      <a:ext uri="{FF2B5EF4-FFF2-40B4-BE49-F238E27FC236}">
                        <a16:creationId xmlns:a16="http://schemas.microsoft.com/office/drawing/2014/main" id="{F23786F5-8D35-71E3-E5AA-058F45EAD6DB}"/>
                      </a:ext>
                    </a:extLst>
                  </p:cNvPr>
                  <p:cNvSpPr>
                    <a:spLocks noRot="1" noChangeAspect="1" noMove="1" noResize="1" noEditPoints="1" noAdjustHandles="1" noChangeArrowheads="1" noChangeShapeType="1" noTextEdit="1"/>
                  </p:cNvSpPr>
                  <p:nvPr/>
                </p:nvSpPr>
                <p:spPr bwMode="auto">
                  <a:xfrm>
                    <a:off x="367844" y="4820575"/>
                    <a:ext cx="484107" cy="215444"/>
                  </a:xfrm>
                  <a:prstGeom prst="rect">
                    <a:avLst/>
                  </a:prstGeom>
                  <a:blipFill>
                    <a:blip r:embed="rId38"/>
                    <a:stretch>
                      <a:fillRect l="-7500" r="-500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70" name="Line 80">
                <a:extLst>
                  <a:ext uri="{FF2B5EF4-FFF2-40B4-BE49-F238E27FC236}">
                    <a16:creationId xmlns:a16="http://schemas.microsoft.com/office/drawing/2014/main" id="{BE689C24-3585-BFD4-EFE6-298378316249}"/>
                  </a:ext>
                </a:extLst>
              </p:cNvPr>
              <p:cNvSpPr>
                <a:spLocks noChangeShapeType="1"/>
              </p:cNvSpPr>
              <p:nvPr/>
            </p:nvSpPr>
            <p:spPr bwMode="auto">
              <a:xfrm>
                <a:off x="863756" y="4810991"/>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71" name="Line 81">
                <a:extLst>
                  <a:ext uri="{FF2B5EF4-FFF2-40B4-BE49-F238E27FC236}">
                    <a16:creationId xmlns:a16="http://schemas.microsoft.com/office/drawing/2014/main" id="{4ADB387C-3738-9612-EBBC-D02ED4B10310}"/>
                  </a:ext>
                </a:extLst>
              </p:cNvPr>
              <p:cNvSpPr>
                <a:spLocks noChangeShapeType="1"/>
              </p:cNvSpPr>
              <p:nvPr/>
            </p:nvSpPr>
            <p:spPr bwMode="auto">
              <a:xfrm>
                <a:off x="863756" y="4711327"/>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72" name="Line 82">
                <a:extLst>
                  <a:ext uri="{FF2B5EF4-FFF2-40B4-BE49-F238E27FC236}">
                    <a16:creationId xmlns:a16="http://schemas.microsoft.com/office/drawing/2014/main" id="{22C0A465-6CBF-17F3-8861-D825300BF687}"/>
                  </a:ext>
                </a:extLst>
              </p:cNvPr>
              <p:cNvSpPr>
                <a:spLocks noChangeShapeType="1"/>
              </p:cNvSpPr>
              <p:nvPr/>
            </p:nvSpPr>
            <p:spPr bwMode="auto">
              <a:xfrm>
                <a:off x="863756" y="4613583"/>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73" name="Line 83">
                <a:extLst>
                  <a:ext uri="{FF2B5EF4-FFF2-40B4-BE49-F238E27FC236}">
                    <a16:creationId xmlns:a16="http://schemas.microsoft.com/office/drawing/2014/main" id="{85DC716A-78CD-3401-AE2E-A9EF36D95DF2}"/>
                  </a:ext>
                </a:extLst>
              </p:cNvPr>
              <p:cNvSpPr>
                <a:spLocks noChangeShapeType="1"/>
              </p:cNvSpPr>
              <p:nvPr/>
            </p:nvSpPr>
            <p:spPr bwMode="auto">
              <a:xfrm>
                <a:off x="863756" y="451391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74" name="Line 84">
                <a:extLst>
                  <a:ext uri="{FF2B5EF4-FFF2-40B4-BE49-F238E27FC236}">
                    <a16:creationId xmlns:a16="http://schemas.microsoft.com/office/drawing/2014/main" id="{4FB9CD84-21BF-7E70-F46A-1CA660EE50CD}"/>
                  </a:ext>
                </a:extLst>
              </p:cNvPr>
              <p:cNvSpPr>
                <a:spLocks noChangeShapeType="1"/>
              </p:cNvSpPr>
              <p:nvPr/>
            </p:nvSpPr>
            <p:spPr bwMode="auto">
              <a:xfrm>
                <a:off x="863756" y="4416171"/>
                <a:ext cx="8433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75" name="Rectangle 85">
                    <a:extLst>
                      <a:ext uri="{FF2B5EF4-FFF2-40B4-BE49-F238E27FC236}">
                        <a16:creationId xmlns:a16="http://schemas.microsoft.com/office/drawing/2014/main" id="{42CFFD50-3984-E3B6-8A5C-830EDB258883}"/>
                      </a:ext>
                    </a:extLst>
                  </p:cNvPr>
                  <p:cNvSpPr>
                    <a:spLocks noChangeArrowheads="1"/>
                  </p:cNvSpPr>
                  <p:nvPr/>
                </p:nvSpPr>
                <p:spPr bwMode="auto">
                  <a:xfrm>
                    <a:off x="367844" y="4326091"/>
                    <a:ext cx="484107"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0.975</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61" name="Rectangle 85">
                    <a:extLst>
                      <a:ext uri="{FF2B5EF4-FFF2-40B4-BE49-F238E27FC236}">
                        <a16:creationId xmlns:a16="http://schemas.microsoft.com/office/drawing/2014/main" id="{D68F5055-1135-4C24-0C00-FCC3903803A0}"/>
                      </a:ext>
                    </a:extLst>
                  </p:cNvPr>
                  <p:cNvSpPr>
                    <a:spLocks noRot="1" noChangeAspect="1" noMove="1" noResize="1" noEditPoints="1" noAdjustHandles="1" noChangeArrowheads="1" noChangeShapeType="1" noTextEdit="1"/>
                  </p:cNvSpPr>
                  <p:nvPr/>
                </p:nvSpPr>
                <p:spPr bwMode="auto">
                  <a:xfrm>
                    <a:off x="367844" y="4326091"/>
                    <a:ext cx="484107" cy="215444"/>
                  </a:xfrm>
                  <a:prstGeom prst="rect">
                    <a:avLst/>
                  </a:prstGeom>
                  <a:blipFill>
                    <a:blip r:embed="rId39"/>
                    <a:stretch>
                      <a:fillRect l="-7500" r="-625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76" name="Line 90">
                <a:extLst>
                  <a:ext uri="{FF2B5EF4-FFF2-40B4-BE49-F238E27FC236}">
                    <a16:creationId xmlns:a16="http://schemas.microsoft.com/office/drawing/2014/main" id="{8BB75C63-2F90-6F85-60E9-E56C092EED4D}"/>
                  </a:ext>
                </a:extLst>
              </p:cNvPr>
              <p:cNvSpPr>
                <a:spLocks noChangeShapeType="1"/>
              </p:cNvSpPr>
              <p:nvPr/>
            </p:nvSpPr>
            <p:spPr bwMode="auto">
              <a:xfrm>
                <a:off x="863756" y="431650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77" name="Line 91">
                <a:extLst>
                  <a:ext uri="{FF2B5EF4-FFF2-40B4-BE49-F238E27FC236}">
                    <a16:creationId xmlns:a16="http://schemas.microsoft.com/office/drawing/2014/main" id="{D700F490-582A-3E63-FEE5-8E2D50C3B146}"/>
                  </a:ext>
                </a:extLst>
              </p:cNvPr>
              <p:cNvSpPr>
                <a:spLocks noChangeShapeType="1"/>
              </p:cNvSpPr>
              <p:nvPr/>
            </p:nvSpPr>
            <p:spPr bwMode="auto">
              <a:xfrm>
                <a:off x="863756" y="4218761"/>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78" name="Line 92">
                <a:extLst>
                  <a:ext uri="{FF2B5EF4-FFF2-40B4-BE49-F238E27FC236}">
                    <a16:creationId xmlns:a16="http://schemas.microsoft.com/office/drawing/2014/main" id="{2443F9A0-9C22-6195-A86E-89806C6AE72D}"/>
                  </a:ext>
                </a:extLst>
              </p:cNvPr>
              <p:cNvSpPr>
                <a:spLocks noChangeShapeType="1"/>
              </p:cNvSpPr>
              <p:nvPr/>
            </p:nvSpPr>
            <p:spPr bwMode="auto">
              <a:xfrm>
                <a:off x="863756" y="411909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79" name="Line 93">
                <a:extLst>
                  <a:ext uri="{FF2B5EF4-FFF2-40B4-BE49-F238E27FC236}">
                    <a16:creationId xmlns:a16="http://schemas.microsoft.com/office/drawing/2014/main" id="{508FDC78-B2C9-698A-EB0E-BB35BC3398AE}"/>
                  </a:ext>
                </a:extLst>
              </p:cNvPr>
              <p:cNvSpPr>
                <a:spLocks noChangeShapeType="1"/>
              </p:cNvSpPr>
              <p:nvPr/>
            </p:nvSpPr>
            <p:spPr bwMode="auto">
              <a:xfrm>
                <a:off x="863756" y="4019435"/>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80" name="Line 94">
                <a:extLst>
                  <a:ext uri="{FF2B5EF4-FFF2-40B4-BE49-F238E27FC236}">
                    <a16:creationId xmlns:a16="http://schemas.microsoft.com/office/drawing/2014/main" id="{D394704F-8B40-FB48-9239-D9212CE7E79E}"/>
                  </a:ext>
                </a:extLst>
              </p:cNvPr>
              <p:cNvSpPr>
                <a:spLocks noChangeShapeType="1"/>
              </p:cNvSpPr>
              <p:nvPr/>
            </p:nvSpPr>
            <p:spPr bwMode="auto">
              <a:xfrm>
                <a:off x="863756" y="3921686"/>
                <a:ext cx="8433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81" name="Rectangle 95">
                    <a:extLst>
                      <a:ext uri="{FF2B5EF4-FFF2-40B4-BE49-F238E27FC236}">
                        <a16:creationId xmlns:a16="http://schemas.microsoft.com/office/drawing/2014/main" id="{7EE2736A-9D54-9547-073E-5240506AD7B4}"/>
                      </a:ext>
                    </a:extLst>
                  </p:cNvPr>
                  <p:cNvSpPr>
                    <a:spLocks noChangeArrowheads="1"/>
                  </p:cNvSpPr>
                  <p:nvPr/>
                </p:nvSpPr>
                <p:spPr bwMode="auto">
                  <a:xfrm>
                    <a:off x="367844" y="3831607"/>
                    <a:ext cx="484107"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altLang="en-US" sz="1400" b="0" i="1" u="none" strike="noStrike" cap="none" normalizeH="0" baseline="0" dirty="0" smtClean="0">
                              <a:ln>
                                <a:noFill/>
                              </a:ln>
                              <a:solidFill>
                                <a:srgbClr val="000000"/>
                              </a:solidFill>
                              <a:effectLst/>
                              <a:latin typeface="Cambria Math" panose="02040503050406030204" pitchFamily="18" charset="0"/>
                            </a:rPr>
                            <m:t>0.976</m:t>
                          </m:r>
                        </m:oMath>
                      </m:oMathPara>
                    </a14:m>
                    <a:endParaRPr kumimoji="0" lang="en-US" altLang="en-US" sz="1400" b="0" i="0" u="none" strike="noStrike" cap="none" normalizeH="0" baseline="0" dirty="0">
                      <a:ln>
                        <a:noFill/>
                      </a:ln>
                      <a:solidFill>
                        <a:schemeClr val="tx1"/>
                      </a:solidFill>
                      <a:effectLst/>
                    </a:endParaRPr>
                  </a:p>
                </p:txBody>
              </p:sp>
            </mc:Choice>
            <mc:Fallback xmlns="">
              <p:sp>
                <p:nvSpPr>
                  <p:cNvPr id="67" name="Rectangle 95">
                    <a:extLst>
                      <a:ext uri="{FF2B5EF4-FFF2-40B4-BE49-F238E27FC236}">
                        <a16:creationId xmlns:a16="http://schemas.microsoft.com/office/drawing/2014/main" id="{59EDF50E-EB19-D633-790E-AE0606F39CD9}"/>
                      </a:ext>
                    </a:extLst>
                  </p:cNvPr>
                  <p:cNvSpPr>
                    <a:spLocks noRot="1" noChangeAspect="1" noMove="1" noResize="1" noEditPoints="1" noAdjustHandles="1" noChangeArrowheads="1" noChangeShapeType="1" noTextEdit="1"/>
                  </p:cNvSpPr>
                  <p:nvPr/>
                </p:nvSpPr>
                <p:spPr bwMode="auto">
                  <a:xfrm>
                    <a:off x="367844" y="3831607"/>
                    <a:ext cx="484107" cy="215444"/>
                  </a:xfrm>
                  <a:prstGeom prst="rect">
                    <a:avLst/>
                  </a:prstGeom>
                  <a:blipFill>
                    <a:blip r:embed="rId40"/>
                    <a:stretch>
                      <a:fillRect l="-7500" r="-5000" b="-85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82" name="Line 100">
                <a:extLst>
                  <a:ext uri="{FF2B5EF4-FFF2-40B4-BE49-F238E27FC236}">
                    <a16:creationId xmlns:a16="http://schemas.microsoft.com/office/drawing/2014/main" id="{BEE5E717-7450-0C1A-9B79-5B0EB1F2494D}"/>
                  </a:ext>
                </a:extLst>
              </p:cNvPr>
              <p:cNvSpPr>
                <a:spLocks noChangeShapeType="1"/>
              </p:cNvSpPr>
              <p:nvPr/>
            </p:nvSpPr>
            <p:spPr bwMode="auto">
              <a:xfrm>
                <a:off x="863756" y="3822024"/>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83" name="Line 101">
                <a:extLst>
                  <a:ext uri="{FF2B5EF4-FFF2-40B4-BE49-F238E27FC236}">
                    <a16:creationId xmlns:a16="http://schemas.microsoft.com/office/drawing/2014/main" id="{5DB9CDD2-ECC6-5496-32E7-52F8940524A4}"/>
                  </a:ext>
                </a:extLst>
              </p:cNvPr>
              <p:cNvSpPr>
                <a:spLocks noChangeShapeType="1"/>
              </p:cNvSpPr>
              <p:nvPr/>
            </p:nvSpPr>
            <p:spPr bwMode="auto">
              <a:xfrm>
                <a:off x="863756" y="372427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84" name="Line 102">
                <a:extLst>
                  <a:ext uri="{FF2B5EF4-FFF2-40B4-BE49-F238E27FC236}">
                    <a16:creationId xmlns:a16="http://schemas.microsoft.com/office/drawing/2014/main" id="{FDAD4035-12DB-ABA7-3439-FF14ADE95F08}"/>
                  </a:ext>
                </a:extLst>
              </p:cNvPr>
              <p:cNvSpPr>
                <a:spLocks noChangeShapeType="1"/>
              </p:cNvSpPr>
              <p:nvPr/>
            </p:nvSpPr>
            <p:spPr bwMode="auto">
              <a:xfrm>
                <a:off x="863756" y="3624614"/>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85" name="Line 103">
                <a:extLst>
                  <a:ext uri="{FF2B5EF4-FFF2-40B4-BE49-F238E27FC236}">
                    <a16:creationId xmlns:a16="http://schemas.microsoft.com/office/drawing/2014/main" id="{646535A5-B8C3-6769-B2D1-E5A0C8C31E9E}"/>
                  </a:ext>
                </a:extLst>
              </p:cNvPr>
              <p:cNvSpPr>
                <a:spLocks noChangeShapeType="1"/>
              </p:cNvSpPr>
              <p:nvPr/>
            </p:nvSpPr>
            <p:spPr bwMode="auto">
              <a:xfrm>
                <a:off x="863756" y="3526867"/>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86" name="Line 104">
                <a:extLst>
                  <a:ext uri="{FF2B5EF4-FFF2-40B4-BE49-F238E27FC236}">
                    <a16:creationId xmlns:a16="http://schemas.microsoft.com/office/drawing/2014/main" id="{CC24ED60-678D-6892-B5E4-1E32DF724D4B}"/>
                  </a:ext>
                </a:extLst>
              </p:cNvPr>
              <p:cNvSpPr>
                <a:spLocks noChangeShapeType="1"/>
              </p:cNvSpPr>
              <p:nvPr/>
            </p:nvSpPr>
            <p:spPr bwMode="auto">
              <a:xfrm>
                <a:off x="863756" y="3427205"/>
                <a:ext cx="8433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87" name="Freeform 113">
                <a:extLst>
                  <a:ext uri="{FF2B5EF4-FFF2-40B4-BE49-F238E27FC236}">
                    <a16:creationId xmlns:a16="http://schemas.microsoft.com/office/drawing/2014/main" id="{55ADCCDA-E64C-08C0-CD6D-B1E49371562B}"/>
                  </a:ext>
                </a:extLst>
              </p:cNvPr>
              <p:cNvSpPr>
                <a:spLocks/>
              </p:cNvSpPr>
              <p:nvPr/>
            </p:nvSpPr>
            <p:spPr bwMode="auto">
              <a:xfrm>
                <a:off x="863756" y="3427205"/>
                <a:ext cx="2878739" cy="0"/>
              </a:xfrm>
              <a:custGeom>
                <a:avLst/>
                <a:gdLst>
                  <a:gd name="T0" fmla="*/ 0 w 846"/>
                  <a:gd name="T1" fmla="*/ 846 w 846"/>
                  <a:gd name="T2" fmla="*/ 0 w 846"/>
                </a:gdLst>
                <a:ahLst/>
                <a:cxnLst>
                  <a:cxn ang="0">
                    <a:pos x="T0" y="0"/>
                  </a:cxn>
                  <a:cxn ang="0">
                    <a:pos x="T1" y="0"/>
                  </a:cxn>
                  <a:cxn ang="0">
                    <a:pos x="T2" y="0"/>
                  </a:cxn>
                </a:cxnLst>
                <a:rect l="0" t="0" r="r" b="b"/>
                <a:pathLst>
                  <a:path w="846">
                    <a:moveTo>
                      <a:pt x="0" y="0"/>
                    </a:moveTo>
                    <a:lnTo>
                      <a:pt x="846" y="0"/>
                    </a:lnTo>
                    <a:lnTo>
                      <a:pt x="0" y="0"/>
                    </a:lnTo>
                    <a:close/>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88" name="Line 114">
                <a:extLst>
                  <a:ext uri="{FF2B5EF4-FFF2-40B4-BE49-F238E27FC236}">
                    <a16:creationId xmlns:a16="http://schemas.microsoft.com/office/drawing/2014/main" id="{544DAD5C-8D5C-698A-3DC4-4C7D05704F7A}"/>
                  </a:ext>
                </a:extLst>
              </p:cNvPr>
              <p:cNvSpPr>
                <a:spLocks noChangeShapeType="1"/>
              </p:cNvSpPr>
              <p:nvPr/>
            </p:nvSpPr>
            <p:spPr bwMode="auto">
              <a:xfrm>
                <a:off x="863756"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89" name="Line 115">
                <a:extLst>
                  <a:ext uri="{FF2B5EF4-FFF2-40B4-BE49-F238E27FC236}">
                    <a16:creationId xmlns:a16="http://schemas.microsoft.com/office/drawing/2014/main" id="{01D13AA4-5B9C-2971-4DBA-4B3D566E6662}"/>
                  </a:ext>
                </a:extLst>
              </p:cNvPr>
              <p:cNvSpPr>
                <a:spLocks noChangeShapeType="1"/>
              </p:cNvSpPr>
              <p:nvPr/>
            </p:nvSpPr>
            <p:spPr bwMode="auto">
              <a:xfrm>
                <a:off x="1126330" y="3427205"/>
                <a:ext cx="0" cy="8241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0" name="Line 116">
                <a:extLst>
                  <a:ext uri="{FF2B5EF4-FFF2-40B4-BE49-F238E27FC236}">
                    <a16:creationId xmlns:a16="http://schemas.microsoft.com/office/drawing/2014/main" id="{C9B4D211-F195-8670-C407-5E057C53FF6B}"/>
                  </a:ext>
                </a:extLst>
              </p:cNvPr>
              <p:cNvSpPr>
                <a:spLocks noChangeShapeType="1"/>
              </p:cNvSpPr>
              <p:nvPr/>
            </p:nvSpPr>
            <p:spPr bwMode="auto">
              <a:xfrm>
                <a:off x="1386988"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1" name="Line 117">
                <a:extLst>
                  <a:ext uri="{FF2B5EF4-FFF2-40B4-BE49-F238E27FC236}">
                    <a16:creationId xmlns:a16="http://schemas.microsoft.com/office/drawing/2014/main" id="{51DE72A6-5AEE-F431-1443-DA5A45C0BA74}"/>
                  </a:ext>
                </a:extLst>
              </p:cNvPr>
              <p:cNvSpPr>
                <a:spLocks noChangeShapeType="1"/>
              </p:cNvSpPr>
              <p:nvPr/>
            </p:nvSpPr>
            <p:spPr bwMode="auto">
              <a:xfrm>
                <a:off x="1649564"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2" name="Line 118">
                <a:extLst>
                  <a:ext uri="{FF2B5EF4-FFF2-40B4-BE49-F238E27FC236}">
                    <a16:creationId xmlns:a16="http://schemas.microsoft.com/office/drawing/2014/main" id="{7894CA92-A877-B5A4-6887-7D2705AB2C37}"/>
                  </a:ext>
                </a:extLst>
              </p:cNvPr>
              <p:cNvSpPr>
                <a:spLocks noChangeShapeType="1"/>
              </p:cNvSpPr>
              <p:nvPr/>
            </p:nvSpPr>
            <p:spPr bwMode="auto">
              <a:xfrm>
                <a:off x="1912137"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3" name="Line 119">
                <a:extLst>
                  <a:ext uri="{FF2B5EF4-FFF2-40B4-BE49-F238E27FC236}">
                    <a16:creationId xmlns:a16="http://schemas.microsoft.com/office/drawing/2014/main" id="{E6A0F96A-BEB8-3410-BB8F-21D6AFF78517}"/>
                  </a:ext>
                </a:extLst>
              </p:cNvPr>
              <p:cNvSpPr>
                <a:spLocks noChangeShapeType="1"/>
              </p:cNvSpPr>
              <p:nvPr/>
            </p:nvSpPr>
            <p:spPr bwMode="auto">
              <a:xfrm>
                <a:off x="2174713"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4" name="Line 120">
                <a:extLst>
                  <a:ext uri="{FF2B5EF4-FFF2-40B4-BE49-F238E27FC236}">
                    <a16:creationId xmlns:a16="http://schemas.microsoft.com/office/drawing/2014/main" id="{93A3BAA5-6C62-245F-C64C-F6046586B0DD}"/>
                  </a:ext>
                </a:extLst>
              </p:cNvPr>
              <p:cNvSpPr>
                <a:spLocks noChangeShapeType="1"/>
              </p:cNvSpPr>
              <p:nvPr/>
            </p:nvSpPr>
            <p:spPr bwMode="auto">
              <a:xfrm>
                <a:off x="2435371" y="3427205"/>
                <a:ext cx="0" cy="8241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5" name="Line 121">
                <a:extLst>
                  <a:ext uri="{FF2B5EF4-FFF2-40B4-BE49-F238E27FC236}">
                    <a16:creationId xmlns:a16="http://schemas.microsoft.com/office/drawing/2014/main" id="{6ACCC4CF-DD8B-3A8B-73BB-FC7DA74F304B}"/>
                  </a:ext>
                </a:extLst>
              </p:cNvPr>
              <p:cNvSpPr>
                <a:spLocks noChangeShapeType="1"/>
              </p:cNvSpPr>
              <p:nvPr/>
            </p:nvSpPr>
            <p:spPr bwMode="auto">
              <a:xfrm>
                <a:off x="2697945"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6" name="Line 122">
                <a:extLst>
                  <a:ext uri="{FF2B5EF4-FFF2-40B4-BE49-F238E27FC236}">
                    <a16:creationId xmlns:a16="http://schemas.microsoft.com/office/drawing/2014/main" id="{931A43E6-AF40-F8AC-1DEA-29C02FD9A4E6}"/>
                  </a:ext>
                </a:extLst>
              </p:cNvPr>
              <p:cNvSpPr>
                <a:spLocks noChangeShapeType="1"/>
              </p:cNvSpPr>
              <p:nvPr/>
            </p:nvSpPr>
            <p:spPr bwMode="auto">
              <a:xfrm>
                <a:off x="2956688"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7" name="Line 123">
                <a:extLst>
                  <a:ext uri="{FF2B5EF4-FFF2-40B4-BE49-F238E27FC236}">
                    <a16:creationId xmlns:a16="http://schemas.microsoft.com/office/drawing/2014/main" id="{C7244ACD-4E75-B917-AA19-7BC5209C6D28}"/>
                  </a:ext>
                </a:extLst>
              </p:cNvPr>
              <p:cNvSpPr>
                <a:spLocks noChangeShapeType="1"/>
              </p:cNvSpPr>
              <p:nvPr/>
            </p:nvSpPr>
            <p:spPr bwMode="auto">
              <a:xfrm>
                <a:off x="3219261"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8" name="Line 124">
                <a:extLst>
                  <a:ext uri="{FF2B5EF4-FFF2-40B4-BE49-F238E27FC236}">
                    <a16:creationId xmlns:a16="http://schemas.microsoft.com/office/drawing/2014/main" id="{37B66F57-FC44-EE69-7630-39B8D84E3F79}"/>
                  </a:ext>
                </a:extLst>
              </p:cNvPr>
              <p:cNvSpPr>
                <a:spLocks noChangeShapeType="1"/>
              </p:cNvSpPr>
              <p:nvPr/>
            </p:nvSpPr>
            <p:spPr bwMode="auto">
              <a:xfrm>
                <a:off x="3481836" y="3427205"/>
                <a:ext cx="0" cy="42165"/>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199" name="Line 125">
                <a:extLst>
                  <a:ext uri="{FF2B5EF4-FFF2-40B4-BE49-F238E27FC236}">
                    <a16:creationId xmlns:a16="http://schemas.microsoft.com/office/drawing/2014/main" id="{4E65A9A0-4D53-12CC-5E12-879412D78C6E}"/>
                  </a:ext>
                </a:extLst>
              </p:cNvPr>
              <p:cNvSpPr>
                <a:spLocks noChangeShapeType="1"/>
              </p:cNvSpPr>
              <p:nvPr/>
            </p:nvSpPr>
            <p:spPr bwMode="auto">
              <a:xfrm>
                <a:off x="3742494" y="3427205"/>
                <a:ext cx="0" cy="8241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0" name="Freeform 126">
                <a:extLst>
                  <a:ext uri="{FF2B5EF4-FFF2-40B4-BE49-F238E27FC236}">
                    <a16:creationId xmlns:a16="http://schemas.microsoft.com/office/drawing/2014/main" id="{89D7A01D-5494-C0B7-C70F-81C7C32D3756}"/>
                  </a:ext>
                </a:extLst>
              </p:cNvPr>
              <p:cNvSpPr>
                <a:spLocks/>
              </p:cNvSpPr>
              <p:nvPr/>
            </p:nvSpPr>
            <p:spPr bwMode="auto">
              <a:xfrm>
                <a:off x="3742494" y="3427205"/>
                <a:ext cx="0" cy="2963069"/>
              </a:xfrm>
              <a:custGeom>
                <a:avLst/>
                <a:gdLst>
                  <a:gd name="T0" fmla="*/ 870 h 870"/>
                  <a:gd name="T1" fmla="*/ 0 h 870"/>
                  <a:gd name="T2" fmla="*/ 870 h 870"/>
                </a:gdLst>
                <a:ahLst/>
                <a:cxnLst>
                  <a:cxn ang="0">
                    <a:pos x="0" y="T0"/>
                  </a:cxn>
                  <a:cxn ang="0">
                    <a:pos x="0" y="T1"/>
                  </a:cxn>
                  <a:cxn ang="0">
                    <a:pos x="0" y="T2"/>
                  </a:cxn>
                </a:cxnLst>
                <a:rect l="0" t="0" r="r" b="b"/>
                <a:pathLst>
                  <a:path h="870">
                    <a:moveTo>
                      <a:pt x="0" y="870"/>
                    </a:moveTo>
                    <a:lnTo>
                      <a:pt x="0" y="0"/>
                    </a:lnTo>
                    <a:lnTo>
                      <a:pt x="0" y="870"/>
                    </a:lnTo>
                    <a:close/>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1" name="Line 127">
                <a:extLst>
                  <a:ext uri="{FF2B5EF4-FFF2-40B4-BE49-F238E27FC236}">
                    <a16:creationId xmlns:a16="http://schemas.microsoft.com/office/drawing/2014/main" id="{9E80070A-8A63-7809-DB8A-3A4AEAF6C081}"/>
                  </a:ext>
                </a:extLst>
              </p:cNvPr>
              <p:cNvSpPr>
                <a:spLocks noChangeShapeType="1"/>
              </p:cNvSpPr>
              <p:nvPr/>
            </p:nvSpPr>
            <p:spPr bwMode="auto">
              <a:xfrm flipH="1">
                <a:off x="3661997" y="6390274"/>
                <a:ext cx="80497"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2" name="Line 128">
                <a:extLst>
                  <a:ext uri="{FF2B5EF4-FFF2-40B4-BE49-F238E27FC236}">
                    <a16:creationId xmlns:a16="http://schemas.microsoft.com/office/drawing/2014/main" id="{A3047365-5C3A-EC62-C9A2-1444FB8E49FD}"/>
                  </a:ext>
                </a:extLst>
              </p:cNvPr>
              <p:cNvSpPr>
                <a:spLocks noChangeShapeType="1"/>
              </p:cNvSpPr>
              <p:nvPr/>
            </p:nvSpPr>
            <p:spPr bwMode="auto">
              <a:xfrm flipH="1">
                <a:off x="3702245" y="6288695"/>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3" name="Line 129">
                <a:extLst>
                  <a:ext uri="{FF2B5EF4-FFF2-40B4-BE49-F238E27FC236}">
                    <a16:creationId xmlns:a16="http://schemas.microsoft.com/office/drawing/2014/main" id="{6A7006C4-0048-BED0-72B7-1D5BB4B2069B}"/>
                  </a:ext>
                </a:extLst>
              </p:cNvPr>
              <p:cNvSpPr>
                <a:spLocks noChangeShapeType="1"/>
              </p:cNvSpPr>
              <p:nvPr/>
            </p:nvSpPr>
            <p:spPr bwMode="auto">
              <a:xfrm flipH="1">
                <a:off x="3702245" y="6189031"/>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4" name="Line 130">
                <a:extLst>
                  <a:ext uri="{FF2B5EF4-FFF2-40B4-BE49-F238E27FC236}">
                    <a16:creationId xmlns:a16="http://schemas.microsoft.com/office/drawing/2014/main" id="{08293EDA-1E34-2472-0446-97759EF5B029}"/>
                  </a:ext>
                </a:extLst>
              </p:cNvPr>
              <p:cNvSpPr>
                <a:spLocks noChangeShapeType="1"/>
              </p:cNvSpPr>
              <p:nvPr/>
            </p:nvSpPr>
            <p:spPr bwMode="auto">
              <a:xfrm flipH="1">
                <a:off x="3702245" y="6091283"/>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5" name="Line 131">
                <a:extLst>
                  <a:ext uri="{FF2B5EF4-FFF2-40B4-BE49-F238E27FC236}">
                    <a16:creationId xmlns:a16="http://schemas.microsoft.com/office/drawing/2014/main" id="{C659DB6B-030E-D7D3-BA6C-10DD05B1C3C8}"/>
                  </a:ext>
                </a:extLst>
              </p:cNvPr>
              <p:cNvSpPr>
                <a:spLocks noChangeShapeType="1"/>
              </p:cNvSpPr>
              <p:nvPr/>
            </p:nvSpPr>
            <p:spPr bwMode="auto">
              <a:xfrm flipH="1">
                <a:off x="3702245" y="5991619"/>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6" name="Line 132">
                <a:extLst>
                  <a:ext uri="{FF2B5EF4-FFF2-40B4-BE49-F238E27FC236}">
                    <a16:creationId xmlns:a16="http://schemas.microsoft.com/office/drawing/2014/main" id="{6EA15B39-F3D1-158F-21A7-FE832A7D5F44}"/>
                  </a:ext>
                </a:extLst>
              </p:cNvPr>
              <p:cNvSpPr>
                <a:spLocks noChangeShapeType="1"/>
              </p:cNvSpPr>
              <p:nvPr/>
            </p:nvSpPr>
            <p:spPr bwMode="auto">
              <a:xfrm flipH="1">
                <a:off x="3661997" y="5895789"/>
                <a:ext cx="80497"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7" name="Line 133">
                <a:extLst>
                  <a:ext uri="{FF2B5EF4-FFF2-40B4-BE49-F238E27FC236}">
                    <a16:creationId xmlns:a16="http://schemas.microsoft.com/office/drawing/2014/main" id="{C14A0CF8-CF1A-F532-FC23-ECE5D1421DEC}"/>
                  </a:ext>
                </a:extLst>
              </p:cNvPr>
              <p:cNvSpPr>
                <a:spLocks noChangeShapeType="1"/>
              </p:cNvSpPr>
              <p:nvPr/>
            </p:nvSpPr>
            <p:spPr bwMode="auto">
              <a:xfrm flipH="1">
                <a:off x="3702245" y="5794210"/>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8" name="Line 134">
                <a:extLst>
                  <a:ext uri="{FF2B5EF4-FFF2-40B4-BE49-F238E27FC236}">
                    <a16:creationId xmlns:a16="http://schemas.microsoft.com/office/drawing/2014/main" id="{04EDDF8B-C106-2D74-D280-3606C9ACB9CF}"/>
                  </a:ext>
                </a:extLst>
              </p:cNvPr>
              <p:cNvSpPr>
                <a:spLocks noChangeShapeType="1"/>
              </p:cNvSpPr>
              <p:nvPr/>
            </p:nvSpPr>
            <p:spPr bwMode="auto">
              <a:xfrm flipH="1">
                <a:off x="3702245" y="5698380"/>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09" name="Line 135">
                <a:extLst>
                  <a:ext uri="{FF2B5EF4-FFF2-40B4-BE49-F238E27FC236}">
                    <a16:creationId xmlns:a16="http://schemas.microsoft.com/office/drawing/2014/main" id="{16DBC2F0-7D1B-C745-A107-F36D4643551C}"/>
                  </a:ext>
                </a:extLst>
              </p:cNvPr>
              <p:cNvSpPr>
                <a:spLocks noChangeShapeType="1"/>
              </p:cNvSpPr>
              <p:nvPr/>
            </p:nvSpPr>
            <p:spPr bwMode="auto">
              <a:xfrm flipH="1">
                <a:off x="3702245" y="5596800"/>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0" name="Line 136">
                <a:extLst>
                  <a:ext uri="{FF2B5EF4-FFF2-40B4-BE49-F238E27FC236}">
                    <a16:creationId xmlns:a16="http://schemas.microsoft.com/office/drawing/2014/main" id="{9C9E45FF-A9BF-9337-EDDB-4B4F70042161}"/>
                  </a:ext>
                </a:extLst>
              </p:cNvPr>
              <p:cNvSpPr>
                <a:spLocks noChangeShapeType="1"/>
              </p:cNvSpPr>
              <p:nvPr/>
            </p:nvSpPr>
            <p:spPr bwMode="auto">
              <a:xfrm flipH="1">
                <a:off x="3702245" y="5500970"/>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1" name="Line 137">
                <a:extLst>
                  <a:ext uri="{FF2B5EF4-FFF2-40B4-BE49-F238E27FC236}">
                    <a16:creationId xmlns:a16="http://schemas.microsoft.com/office/drawing/2014/main" id="{775CBB5B-7A38-BD5B-95C6-8E419E63AE37}"/>
                  </a:ext>
                </a:extLst>
              </p:cNvPr>
              <p:cNvSpPr>
                <a:spLocks noChangeShapeType="1"/>
              </p:cNvSpPr>
              <p:nvPr/>
            </p:nvSpPr>
            <p:spPr bwMode="auto">
              <a:xfrm flipH="1">
                <a:off x="3661997" y="5403222"/>
                <a:ext cx="80497"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2" name="Line 138">
                <a:extLst>
                  <a:ext uri="{FF2B5EF4-FFF2-40B4-BE49-F238E27FC236}">
                    <a16:creationId xmlns:a16="http://schemas.microsoft.com/office/drawing/2014/main" id="{18C6DDAA-CCA7-DB0B-9F6D-57E15A05134F}"/>
                  </a:ext>
                </a:extLst>
              </p:cNvPr>
              <p:cNvSpPr>
                <a:spLocks noChangeShapeType="1"/>
              </p:cNvSpPr>
              <p:nvPr/>
            </p:nvSpPr>
            <p:spPr bwMode="auto">
              <a:xfrm flipH="1">
                <a:off x="3702245" y="5299727"/>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3" name="Line 139">
                <a:extLst>
                  <a:ext uri="{FF2B5EF4-FFF2-40B4-BE49-F238E27FC236}">
                    <a16:creationId xmlns:a16="http://schemas.microsoft.com/office/drawing/2014/main" id="{83B75FDB-15BF-CC12-515D-3ED680C135E4}"/>
                  </a:ext>
                </a:extLst>
              </p:cNvPr>
              <p:cNvSpPr>
                <a:spLocks noChangeShapeType="1"/>
              </p:cNvSpPr>
              <p:nvPr/>
            </p:nvSpPr>
            <p:spPr bwMode="auto">
              <a:xfrm flipH="1">
                <a:off x="3702245" y="5205813"/>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4" name="Line 140">
                <a:extLst>
                  <a:ext uri="{FF2B5EF4-FFF2-40B4-BE49-F238E27FC236}">
                    <a16:creationId xmlns:a16="http://schemas.microsoft.com/office/drawing/2014/main" id="{364763EC-6F59-8773-E583-6951F6B4A3E0}"/>
                  </a:ext>
                </a:extLst>
              </p:cNvPr>
              <p:cNvSpPr>
                <a:spLocks noChangeShapeType="1"/>
              </p:cNvSpPr>
              <p:nvPr/>
            </p:nvSpPr>
            <p:spPr bwMode="auto">
              <a:xfrm flipH="1">
                <a:off x="3702245" y="5102315"/>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5" name="Line 141">
                <a:extLst>
                  <a:ext uri="{FF2B5EF4-FFF2-40B4-BE49-F238E27FC236}">
                    <a16:creationId xmlns:a16="http://schemas.microsoft.com/office/drawing/2014/main" id="{CF369B6C-0544-D651-5D73-8EC21DBCF3C3}"/>
                  </a:ext>
                </a:extLst>
              </p:cNvPr>
              <p:cNvSpPr>
                <a:spLocks noChangeShapeType="1"/>
              </p:cNvSpPr>
              <p:nvPr/>
            </p:nvSpPr>
            <p:spPr bwMode="auto">
              <a:xfrm flipH="1">
                <a:off x="3702245" y="5008402"/>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6" name="Line 142">
                <a:extLst>
                  <a:ext uri="{FF2B5EF4-FFF2-40B4-BE49-F238E27FC236}">
                    <a16:creationId xmlns:a16="http://schemas.microsoft.com/office/drawing/2014/main" id="{99C71534-E099-9EF0-1B81-BDB86E2B1094}"/>
                  </a:ext>
                </a:extLst>
              </p:cNvPr>
              <p:cNvSpPr>
                <a:spLocks noChangeShapeType="1"/>
              </p:cNvSpPr>
              <p:nvPr/>
            </p:nvSpPr>
            <p:spPr bwMode="auto">
              <a:xfrm flipH="1">
                <a:off x="3661997" y="4908739"/>
                <a:ext cx="80497"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7" name="Line 143">
                <a:extLst>
                  <a:ext uri="{FF2B5EF4-FFF2-40B4-BE49-F238E27FC236}">
                    <a16:creationId xmlns:a16="http://schemas.microsoft.com/office/drawing/2014/main" id="{AE9964F2-C395-900A-910A-C81C5D6C6C92}"/>
                  </a:ext>
                </a:extLst>
              </p:cNvPr>
              <p:cNvSpPr>
                <a:spLocks noChangeShapeType="1"/>
              </p:cNvSpPr>
              <p:nvPr/>
            </p:nvSpPr>
            <p:spPr bwMode="auto">
              <a:xfrm flipH="1">
                <a:off x="3702245" y="4810992"/>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8" name="Line 144">
                <a:extLst>
                  <a:ext uri="{FF2B5EF4-FFF2-40B4-BE49-F238E27FC236}">
                    <a16:creationId xmlns:a16="http://schemas.microsoft.com/office/drawing/2014/main" id="{1EC6484C-66D7-748C-9468-F80F12B954A6}"/>
                  </a:ext>
                </a:extLst>
              </p:cNvPr>
              <p:cNvSpPr>
                <a:spLocks noChangeShapeType="1"/>
              </p:cNvSpPr>
              <p:nvPr/>
            </p:nvSpPr>
            <p:spPr bwMode="auto">
              <a:xfrm flipH="1">
                <a:off x="3702245" y="4711329"/>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19" name="Line 145">
                <a:extLst>
                  <a:ext uri="{FF2B5EF4-FFF2-40B4-BE49-F238E27FC236}">
                    <a16:creationId xmlns:a16="http://schemas.microsoft.com/office/drawing/2014/main" id="{5F793F53-1B58-76C4-E09D-F73DD5D000DD}"/>
                  </a:ext>
                </a:extLst>
              </p:cNvPr>
              <p:cNvSpPr>
                <a:spLocks noChangeShapeType="1"/>
              </p:cNvSpPr>
              <p:nvPr/>
            </p:nvSpPr>
            <p:spPr bwMode="auto">
              <a:xfrm flipH="1">
                <a:off x="3702245" y="4613583"/>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0" name="Line 146">
                <a:extLst>
                  <a:ext uri="{FF2B5EF4-FFF2-40B4-BE49-F238E27FC236}">
                    <a16:creationId xmlns:a16="http://schemas.microsoft.com/office/drawing/2014/main" id="{BE2DBF14-5FB3-BDB4-E60C-28F6F0E4C4E9}"/>
                  </a:ext>
                </a:extLst>
              </p:cNvPr>
              <p:cNvSpPr>
                <a:spLocks noChangeShapeType="1"/>
              </p:cNvSpPr>
              <p:nvPr/>
            </p:nvSpPr>
            <p:spPr bwMode="auto">
              <a:xfrm flipH="1">
                <a:off x="3702245" y="451391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1" name="Line 147">
                <a:extLst>
                  <a:ext uri="{FF2B5EF4-FFF2-40B4-BE49-F238E27FC236}">
                    <a16:creationId xmlns:a16="http://schemas.microsoft.com/office/drawing/2014/main" id="{EF5BB194-C158-15BB-39A9-638488222B79}"/>
                  </a:ext>
                </a:extLst>
              </p:cNvPr>
              <p:cNvSpPr>
                <a:spLocks noChangeShapeType="1"/>
              </p:cNvSpPr>
              <p:nvPr/>
            </p:nvSpPr>
            <p:spPr bwMode="auto">
              <a:xfrm flipH="1">
                <a:off x="3661997" y="4416172"/>
                <a:ext cx="80497"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2" name="Line 148">
                <a:extLst>
                  <a:ext uri="{FF2B5EF4-FFF2-40B4-BE49-F238E27FC236}">
                    <a16:creationId xmlns:a16="http://schemas.microsoft.com/office/drawing/2014/main" id="{10E9E8FA-DBFF-F401-D14F-AAA485121364}"/>
                  </a:ext>
                </a:extLst>
              </p:cNvPr>
              <p:cNvSpPr>
                <a:spLocks noChangeShapeType="1"/>
              </p:cNvSpPr>
              <p:nvPr/>
            </p:nvSpPr>
            <p:spPr bwMode="auto">
              <a:xfrm flipH="1">
                <a:off x="3702245" y="4316509"/>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3" name="Line 149">
                <a:extLst>
                  <a:ext uri="{FF2B5EF4-FFF2-40B4-BE49-F238E27FC236}">
                    <a16:creationId xmlns:a16="http://schemas.microsoft.com/office/drawing/2014/main" id="{93E963B0-DEBC-8E57-60DC-2DE73BFDBCD5}"/>
                  </a:ext>
                </a:extLst>
              </p:cNvPr>
              <p:cNvSpPr>
                <a:spLocks noChangeShapeType="1"/>
              </p:cNvSpPr>
              <p:nvPr/>
            </p:nvSpPr>
            <p:spPr bwMode="auto">
              <a:xfrm flipH="1">
                <a:off x="3702245" y="4218761"/>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4" name="Line 150">
                <a:extLst>
                  <a:ext uri="{FF2B5EF4-FFF2-40B4-BE49-F238E27FC236}">
                    <a16:creationId xmlns:a16="http://schemas.microsoft.com/office/drawing/2014/main" id="{EBA5E6C8-7F0F-695F-A63E-2C9010B50AF4}"/>
                  </a:ext>
                </a:extLst>
              </p:cNvPr>
              <p:cNvSpPr>
                <a:spLocks noChangeShapeType="1"/>
              </p:cNvSpPr>
              <p:nvPr/>
            </p:nvSpPr>
            <p:spPr bwMode="auto">
              <a:xfrm flipH="1">
                <a:off x="3702245" y="411909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5" name="Line 151">
                <a:extLst>
                  <a:ext uri="{FF2B5EF4-FFF2-40B4-BE49-F238E27FC236}">
                    <a16:creationId xmlns:a16="http://schemas.microsoft.com/office/drawing/2014/main" id="{C2CFC40A-4E96-ABD7-CC2E-590B1B8AF372}"/>
                  </a:ext>
                </a:extLst>
              </p:cNvPr>
              <p:cNvSpPr>
                <a:spLocks noChangeShapeType="1"/>
              </p:cNvSpPr>
              <p:nvPr/>
            </p:nvSpPr>
            <p:spPr bwMode="auto">
              <a:xfrm flipH="1">
                <a:off x="3702245" y="4019436"/>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6" name="Line 152">
                <a:extLst>
                  <a:ext uri="{FF2B5EF4-FFF2-40B4-BE49-F238E27FC236}">
                    <a16:creationId xmlns:a16="http://schemas.microsoft.com/office/drawing/2014/main" id="{6575CE30-E7A8-07B7-37A2-C8D082905332}"/>
                  </a:ext>
                </a:extLst>
              </p:cNvPr>
              <p:cNvSpPr>
                <a:spLocks noChangeShapeType="1"/>
              </p:cNvSpPr>
              <p:nvPr/>
            </p:nvSpPr>
            <p:spPr bwMode="auto">
              <a:xfrm flipH="1">
                <a:off x="3661997" y="3921688"/>
                <a:ext cx="80497"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7" name="Line 153">
                <a:extLst>
                  <a:ext uri="{FF2B5EF4-FFF2-40B4-BE49-F238E27FC236}">
                    <a16:creationId xmlns:a16="http://schemas.microsoft.com/office/drawing/2014/main" id="{53ED2710-F7AC-AF1E-0F80-688C8CDCA337}"/>
                  </a:ext>
                </a:extLst>
              </p:cNvPr>
              <p:cNvSpPr>
                <a:spLocks noChangeShapeType="1"/>
              </p:cNvSpPr>
              <p:nvPr/>
            </p:nvSpPr>
            <p:spPr bwMode="auto">
              <a:xfrm flipH="1">
                <a:off x="3702245" y="3822024"/>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8" name="Line 154">
                <a:extLst>
                  <a:ext uri="{FF2B5EF4-FFF2-40B4-BE49-F238E27FC236}">
                    <a16:creationId xmlns:a16="http://schemas.microsoft.com/office/drawing/2014/main" id="{DFD30243-4D3E-3CBA-B1E8-CBE4502C2086}"/>
                  </a:ext>
                </a:extLst>
              </p:cNvPr>
              <p:cNvSpPr>
                <a:spLocks noChangeShapeType="1"/>
              </p:cNvSpPr>
              <p:nvPr/>
            </p:nvSpPr>
            <p:spPr bwMode="auto">
              <a:xfrm flipH="1">
                <a:off x="3702245" y="372427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29" name="Line 155">
                <a:extLst>
                  <a:ext uri="{FF2B5EF4-FFF2-40B4-BE49-F238E27FC236}">
                    <a16:creationId xmlns:a16="http://schemas.microsoft.com/office/drawing/2014/main" id="{2F42EA31-6AB0-857E-388F-A93BDDBE544C}"/>
                  </a:ext>
                </a:extLst>
              </p:cNvPr>
              <p:cNvSpPr>
                <a:spLocks noChangeShapeType="1"/>
              </p:cNvSpPr>
              <p:nvPr/>
            </p:nvSpPr>
            <p:spPr bwMode="auto">
              <a:xfrm flipH="1">
                <a:off x="3702245" y="3624615"/>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30" name="Line 156">
                <a:extLst>
                  <a:ext uri="{FF2B5EF4-FFF2-40B4-BE49-F238E27FC236}">
                    <a16:creationId xmlns:a16="http://schemas.microsoft.com/office/drawing/2014/main" id="{3FF6AF7A-5B11-27B3-5AD5-E42181D229C5}"/>
                  </a:ext>
                </a:extLst>
              </p:cNvPr>
              <p:cNvSpPr>
                <a:spLocks noChangeShapeType="1"/>
              </p:cNvSpPr>
              <p:nvPr/>
            </p:nvSpPr>
            <p:spPr bwMode="auto">
              <a:xfrm flipH="1">
                <a:off x="3702245" y="3526868"/>
                <a:ext cx="40249"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31" name="Line 157">
                <a:extLst>
                  <a:ext uri="{FF2B5EF4-FFF2-40B4-BE49-F238E27FC236}">
                    <a16:creationId xmlns:a16="http://schemas.microsoft.com/office/drawing/2014/main" id="{3A928AFA-A961-FD99-AA17-5303717365BA}"/>
                  </a:ext>
                </a:extLst>
              </p:cNvPr>
              <p:cNvSpPr>
                <a:spLocks noChangeShapeType="1"/>
              </p:cNvSpPr>
              <p:nvPr/>
            </p:nvSpPr>
            <p:spPr bwMode="auto">
              <a:xfrm flipH="1">
                <a:off x="3661997" y="3427205"/>
                <a:ext cx="80497"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32" name="Freeform 161">
                <a:extLst>
                  <a:ext uri="{FF2B5EF4-FFF2-40B4-BE49-F238E27FC236}">
                    <a16:creationId xmlns:a16="http://schemas.microsoft.com/office/drawing/2014/main" id="{51BBC614-FAB1-3AFF-0C3B-585B866BC412}"/>
                  </a:ext>
                </a:extLst>
              </p:cNvPr>
              <p:cNvSpPr>
                <a:spLocks/>
              </p:cNvSpPr>
              <p:nvPr/>
            </p:nvSpPr>
            <p:spPr bwMode="auto">
              <a:xfrm>
                <a:off x="1898722" y="3434871"/>
                <a:ext cx="1677029" cy="2947736"/>
              </a:xfrm>
              <a:custGeom>
                <a:avLst/>
                <a:gdLst>
                  <a:gd name="T0" fmla="*/ 7 w 493"/>
                  <a:gd name="T1" fmla="*/ 848 h 866"/>
                  <a:gd name="T2" fmla="*/ 22 w 493"/>
                  <a:gd name="T3" fmla="*/ 813 h 866"/>
                  <a:gd name="T4" fmla="*/ 36 w 493"/>
                  <a:gd name="T5" fmla="*/ 778 h 866"/>
                  <a:gd name="T6" fmla="*/ 51 w 493"/>
                  <a:gd name="T7" fmla="*/ 743 h 866"/>
                  <a:gd name="T8" fmla="*/ 66 w 493"/>
                  <a:gd name="T9" fmla="*/ 708 h 866"/>
                  <a:gd name="T10" fmla="*/ 81 w 493"/>
                  <a:gd name="T11" fmla="*/ 672 h 866"/>
                  <a:gd name="T12" fmla="*/ 95 w 493"/>
                  <a:gd name="T13" fmla="*/ 637 h 866"/>
                  <a:gd name="T14" fmla="*/ 110 w 493"/>
                  <a:gd name="T15" fmla="*/ 602 h 866"/>
                  <a:gd name="T16" fmla="*/ 125 w 493"/>
                  <a:gd name="T17" fmla="*/ 567 h 866"/>
                  <a:gd name="T18" fmla="*/ 140 w 493"/>
                  <a:gd name="T19" fmla="*/ 531 h 866"/>
                  <a:gd name="T20" fmla="*/ 155 w 493"/>
                  <a:gd name="T21" fmla="*/ 496 h 866"/>
                  <a:gd name="T22" fmla="*/ 169 w 493"/>
                  <a:gd name="T23" fmla="*/ 461 h 866"/>
                  <a:gd name="T24" fmla="*/ 184 w 493"/>
                  <a:gd name="T25" fmla="*/ 425 h 866"/>
                  <a:gd name="T26" fmla="*/ 199 w 493"/>
                  <a:gd name="T27" fmla="*/ 390 h 866"/>
                  <a:gd name="T28" fmla="*/ 214 w 493"/>
                  <a:gd name="T29" fmla="*/ 355 h 866"/>
                  <a:gd name="T30" fmla="*/ 228 w 493"/>
                  <a:gd name="T31" fmla="*/ 319 h 866"/>
                  <a:gd name="T32" fmla="*/ 243 w 493"/>
                  <a:gd name="T33" fmla="*/ 284 h 866"/>
                  <a:gd name="T34" fmla="*/ 258 w 493"/>
                  <a:gd name="T35" fmla="*/ 249 h 866"/>
                  <a:gd name="T36" fmla="*/ 272 w 493"/>
                  <a:gd name="T37" fmla="*/ 213 h 866"/>
                  <a:gd name="T38" fmla="*/ 287 w 493"/>
                  <a:gd name="T39" fmla="*/ 178 h 866"/>
                  <a:gd name="T40" fmla="*/ 302 w 493"/>
                  <a:gd name="T41" fmla="*/ 142 h 866"/>
                  <a:gd name="T42" fmla="*/ 317 w 493"/>
                  <a:gd name="T43" fmla="*/ 107 h 866"/>
                  <a:gd name="T44" fmla="*/ 332 w 493"/>
                  <a:gd name="T45" fmla="*/ 71 h 866"/>
                  <a:gd name="T46" fmla="*/ 346 w 493"/>
                  <a:gd name="T47" fmla="*/ 36 h 866"/>
                  <a:gd name="T48" fmla="*/ 361 w 493"/>
                  <a:gd name="T49" fmla="*/ 0 h 866"/>
                  <a:gd name="T50" fmla="*/ 486 w 493"/>
                  <a:gd name="T51" fmla="*/ 17 h 866"/>
                  <a:gd name="T52" fmla="*/ 471 w 493"/>
                  <a:gd name="T53" fmla="*/ 53 h 866"/>
                  <a:gd name="T54" fmla="*/ 457 w 493"/>
                  <a:gd name="T55" fmla="*/ 88 h 866"/>
                  <a:gd name="T56" fmla="*/ 442 w 493"/>
                  <a:gd name="T57" fmla="*/ 124 h 866"/>
                  <a:gd name="T58" fmla="*/ 427 w 493"/>
                  <a:gd name="T59" fmla="*/ 159 h 866"/>
                  <a:gd name="T60" fmla="*/ 412 w 493"/>
                  <a:gd name="T61" fmla="*/ 195 h 866"/>
                  <a:gd name="T62" fmla="*/ 398 w 493"/>
                  <a:gd name="T63" fmla="*/ 230 h 866"/>
                  <a:gd name="T64" fmla="*/ 383 w 493"/>
                  <a:gd name="T65" fmla="*/ 266 h 866"/>
                  <a:gd name="T66" fmla="*/ 368 w 493"/>
                  <a:gd name="T67" fmla="*/ 301 h 866"/>
                  <a:gd name="T68" fmla="*/ 353 w 493"/>
                  <a:gd name="T69" fmla="*/ 336 h 866"/>
                  <a:gd name="T70" fmla="*/ 339 w 493"/>
                  <a:gd name="T71" fmla="*/ 372 h 866"/>
                  <a:gd name="T72" fmla="*/ 324 w 493"/>
                  <a:gd name="T73" fmla="*/ 407 h 866"/>
                  <a:gd name="T74" fmla="*/ 309 w 493"/>
                  <a:gd name="T75" fmla="*/ 443 h 866"/>
                  <a:gd name="T76" fmla="*/ 295 w 493"/>
                  <a:gd name="T77" fmla="*/ 478 h 866"/>
                  <a:gd name="T78" fmla="*/ 280 w 493"/>
                  <a:gd name="T79" fmla="*/ 513 h 866"/>
                  <a:gd name="T80" fmla="*/ 265 w 493"/>
                  <a:gd name="T81" fmla="*/ 548 h 866"/>
                  <a:gd name="T82" fmla="*/ 250 w 493"/>
                  <a:gd name="T83" fmla="*/ 584 h 866"/>
                  <a:gd name="T84" fmla="*/ 236 w 493"/>
                  <a:gd name="T85" fmla="*/ 619 h 866"/>
                  <a:gd name="T86" fmla="*/ 221 w 493"/>
                  <a:gd name="T87" fmla="*/ 654 h 866"/>
                  <a:gd name="T88" fmla="*/ 206 w 493"/>
                  <a:gd name="T89" fmla="*/ 689 h 866"/>
                  <a:gd name="T90" fmla="*/ 191 w 493"/>
                  <a:gd name="T91" fmla="*/ 725 h 866"/>
                  <a:gd name="T92" fmla="*/ 177 w 493"/>
                  <a:gd name="T93" fmla="*/ 760 h 866"/>
                  <a:gd name="T94" fmla="*/ 162 w 493"/>
                  <a:gd name="T95" fmla="*/ 795 h 866"/>
                  <a:gd name="T96" fmla="*/ 147 w 493"/>
                  <a:gd name="T97" fmla="*/ 830 h 866"/>
                  <a:gd name="T98" fmla="*/ 133 w 493"/>
                  <a:gd name="T99" fmla="*/ 865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3" h="866">
                    <a:moveTo>
                      <a:pt x="0" y="866"/>
                    </a:moveTo>
                    <a:lnTo>
                      <a:pt x="7" y="848"/>
                    </a:lnTo>
                    <a:lnTo>
                      <a:pt x="14" y="831"/>
                    </a:lnTo>
                    <a:lnTo>
                      <a:pt x="22" y="813"/>
                    </a:lnTo>
                    <a:lnTo>
                      <a:pt x="29" y="796"/>
                    </a:lnTo>
                    <a:lnTo>
                      <a:pt x="36" y="778"/>
                    </a:lnTo>
                    <a:lnTo>
                      <a:pt x="44" y="760"/>
                    </a:lnTo>
                    <a:lnTo>
                      <a:pt x="51" y="743"/>
                    </a:lnTo>
                    <a:lnTo>
                      <a:pt x="59" y="725"/>
                    </a:lnTo>
                    <a:lnTo>
                      <a:pt x="66" y="708"/>
                    </a:lnTo>
                    <a:lnTo>
                      <a:pt x="73" y="690"/>
                    </a:lnTo>
                    <a:lnTo>
                      <a:pt x="81" y="672"/>
                    </a:lnTo>
                    <a:lnTo>
                      <a:pt x="88" y="655"/>
                    </a:lnTo>
                    <a:lnTo>
                      <a:pt x="95" y="637"/>
                    </a:lnTo>
                    <a:lnTo>
                      <a:pt x="103" y="620"/>
                    </a:lnTo>
                    <a:lnTo>
                      <a:pt x="110" y="602"/>
                    </a:lnTo>
                    <a:lnTo>
                      <a:pt x="118" y="584"/>
                    </a:lnTo>
                    <a:lnTo>
                      <a:pt x="125" y="567"/>
                    </a:lnTo>
                    <a:lnTo>
                      <a:pt x="132" y="549"/>
                    </a:lnTo>
                    <a:lnTo>
                      <a:pt x="140" y="531"/>
                    </a:lnTo>
                    <a:lnTo>
                      <a:pt x="147" y="514"/>
                    </a:lnTo>
                    <a:lnTo>
                      <a:pt x="155" y="496"/>
                    </a:lnTo>
                    <a:lnTo>
                      <a:pt x="162" y="478"/>
                    </a:lnTo>
                    <a:lnTo>
                      <a:pt x="169" y="461"/>
                    </a:lnTo>
                    <a:lnTo>
                      <a:pt x="177" y="443"/>
                    </a:lnTo>
                    <a:lnTo>
                      <a:pt x="184" y="425"/>
                    </a:lnTo>
                    <a:lnTo>
                      <a:pt x="191" y="408"/>
                    </a:lnTo>
                    <a:lnTo>
                      <a:pt x="199" y="390"/>
                    </a:lnTo>
                    <a:lnTo>
                      <a:pt x="206" y="372"/>
                    </a:lnTo>
                    <a:lnTo>
                      <a:pt x="214" y="355"/>
                    </a:lnTo>
                    <a:lnTo>
                      <a:pt x="221" y="337"/>
                    </a:lnTo>
                    <a:lnTo>
                      <a:pt x="228" y="319"/>
                    </a:lnTo>
                    <a:lnTo>
                      <a:pt x="236" y="302"/>
                    </a:lnTo>
                    <a:lnTo>
                      <a:pt x="243" y="284"/>
                    </a:lnTo>
                    <a:lnTo>
                      <a:pt x="250" y="266"/>
                    </a:lnTo>
                    <a:lnTo>
                      <a:pt x="258" y="249"/>
                    </a:lnTo>
                    <a:lnTo>
                      <a:pt x="265" y="231"/>
                    </a:lnTo>
                    <a:lnTo>
                      <a:pt x="272" y="213"/>
                    </a:lnTo>
                    <a:lnTo>
                      <a:pt x="280" y="195"/>
                    </a:lnTo>
                    <a:lnTo>
                      <a:pt x="287" y="178"/>
                    </a:lnTo>
                    <a:lnTo>
                      <a:pt x="295" y="160"/>
                    </a:lnTo>
                    <a:lnTo>
                      <a:pt x="302" y="142"/>
                    </a:lnTo>
                    <a:lnTo>
                      <a:pt x="309" y="125"/>
                    </a:lnTo>
                    <a:lnTo>
                      <a:pt x="317" y="107"/>
                    </a:lnTo>
                    <a:lnTo>
                      <a:pt x="324" y="89"/>
                    </a:lnTo>
                    <a:lnTo>
                      <a:pt x="332" y="71"/>
                    </a:lnTo>
                    <a:lnTo>
                      <a:pt x="339" y="54"/>
                    </a:lnTo>
                    <a:lnTo>
                      <a:pt x="346" y="36"/>
                    </a:lnTo>
                    <a:lnTo>
                      <a:pt x="354" y="18"/>
                    </a:lnTo>
                    <a:lnTo>
                      <a:pt x="361" y="0"/>
                    </a:lnTo>
                    <a:lnTo>
                      <a:pt x="493" y="0"/>
                    </a:lnTo>
                    <a:lnTo>
                      <a:pt x="486" y="17"/>
                    </a:lnTo>
                    <a:lnTo>
                      <a:pt x="479" y="35"/>
                    </a:lnTo>
                    <a:lnTo>
                      <a:pt x="471" y="53"/>
                    </a:lnTo>
                    <a:lnTo>
                      <a:pt x="464" y="71"/>
                    </a:lnTo>
                    <a:lnTo>
                      <a:pt x="457" y="88"/>
                    </a:lnTo>
                    <a:lnTo>
                      <a:pt x="449" y="106"/>
                    </a:lnTo>
                    <a:lnTo>
                      <a:pt x="442" y="124"/>
                    </a:lnTo>
                    <a:lnTo>
                      <a:pt x="434" y="142"/>
                    </a:lnTo>
                    <a:lnTo>
                      <a:pt x="427" y="159"/>
                    </a:lnTo>
                    <a:lnTo>
                      <a:pt x="420" y="177"/>
                    </a:lnTo>
                    <a:lnTo>
                      <a:pt x="412" y="195"/>
                    </a:lnTo>
                    <a:lnTo>
                      <a:pt x="405" y="213"/>
                    </a:lnTo>
                    <a:lnTo>
                      <a:pt x="398" y="230"/>
                    </a:lnTo>
                    <a:lnTo>
                      <a:pt x="390" y="248"/>
                    </a:lnTo>
                    <a:lnTo>
                      <a:pt x="383" y="266"/>
                    </a:lnTo>
                    <a:lnTo>
                      <a:pt x="376" y="283"/>
                    </a:lnTo>
                    <a:lnTo>
                      <a:pt x="368" y="301"/>
                    </a:lnTo>
                    <a:lnTo>
                      <a:pt x="361" y="319"/>
                    </a:lnTo>
                    <a:lnTo>
                      <a:pt x="353" y="336"/>
                    </a:lnTo>
                    <a:lnTo>
                      <a:pt x="346" y="354"/>
                    </a:lnTo>
                    <a:lnTo>
                      <a:pt x="339" y="372"/>
                    </a:lnTo>
                    <a:lnTo>
                      <a:pt x="331" y="390"/>
                    </a:lnTo>
                    <a:lnTo>
                      <a:pt x="324" y="407"/>
                    </a:lnTo>
                    <a:lnTo>
                      <a:pt x="317" y="425"/>
                    </a:lnTo>
                    <a:lnTo>
                      <a:pt x="309" y="443"/>
                    </a:lnTo>
                    <a:lnTo>
                      <a:pt x="302" y="460"/>
                    </a:lnTo>
                    <a:lnTo>
                      <a:pt x="295" y="478"/>
                    </a:lnTo>
                    <a:lnTo>
                      <a:pt x="287" y="496"/>
                    </a:lnTo>
                    <a:lnTo>
                      <a:pt x="280" y="513"/>
                    </a:lnTo>
                    <a:lnTo>
                      <a:pt x="272" y="531"/>
                    </a:lnTo>
                    <a:lnTo>
                      <a:pt x="265" y="548"/>
                    </a:lnTo>
                    <a:lnTo>
                      <a:pt x="258" y="566"/>
                    </a:lnTo>
                    <a:lnTo>
                      <a:pt x="250" y="584"/>
                    </a:lnTo>
                    <a:lnTo>
                      <a:pt x="243" y="601"/>
                    </a:lnTo>
                    <a:lnTo>
                      <a:pt x="236" y="619"/>
                    </a:lnTo>
                    <a:lnTo>
                      <a:pt x="228" y="637"/>
                    </a:lnTo>
                    <a:lnTo>
                      <a:pt x="221" y="654"/>
                    </a:lnTo>
                    <a:lnTo>
                      <a:pt x="214" y="672"/>
                    </a:lnTo>
                    <a:lnTo>
                      <a:pt x="206" y="689"/>
                    </a:lnTo>
                    <a:lnTo>
                      <a:pt x="199" y="707"/>
                    </a:lnTo>
                    <a:lnTo>
                      <a:pt x="191" y="725"/>
                    </a:lnTo>
                    <a:lnTo>
                      <a:pt x="184" y="742"/>
                    </a:lnTo>
                    <a:lnTo>
                      <a:pt x="177" y="760"/>
                    </a:lnTo>
                    <a:lnTo>
                      <a:pt x="169" y="778"/>
                    </a:lnTo>
                    <a:lnTo>
                      <a:pt x="162" y="795"/>
                    </a:lnTo>
                    <a:lnTo>
                      <a:pt x="155" y="813"/>
                    </a:lnTo>
                    <a:lnTo>
                      <a:pt x="147" y="830"/>
                    </a:lnTo>
                    <a:lnTo>
                      <a:pt x="140" y="848"/>
                    </a:lnTo>
                    <a:lnTo>
                      <a:pt x="133" y="865"/>
                    </a:lnTo>
                    <a:lnTo>
                      <a:pt x="0" y="866"/>
                    </a:lnTo>
                  </a:path>
                </a:pathLst>
              </a:custGeom>
              <a:solidFill>
                <a:srgbClr val="FF0000">
                  <a:alpha val="26000"/>
                </a:srgbClr>
              </a:solidFill>
              <a:ln w="3175">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33" name="Freeform 175">
                <a:extLst>
                  <a:ext uri="{FF2B5EF4-FFF2-40B4-BE49-F238E27FC236}">
                    <a16:creationId xmlns:a16="http://schemas.microsoft.com/office/drawing/2014/main" id="{5B29FE79-1131-9620-12FE-4B25B990D381}"/>
                  </a:ext>
                </a:extLst>
              </p:cNvPr>
              <p:cNvSpPr>
                <a:spLocks/>
              </p:cNvSpPr>
              <p:nvPr/>
            </p:nvSpPr>
            <p:spPr bwMode="auto">
              <a:xfrm>
                <a:off x="863756" y="4912572"/>
                <a:ext cx="2876823" cy="316240"/>
              </a:xfrm>
              <a:custGeom>
                <a:avLst/>
                <a:gdLst>
                  <a:gd name="T0" fmla="*/ 0 w 845"/>
                  <a:gd name="T1" fmla="*/ 0 h 93"/>
                  <a:gd name="T2" fmla="*/ 845 w 845"/>
                  <a:gd name="T3" fmla="*/ 0 h 93"/>
                  <a:gd name="T4" fmla="*/ 845 w 845"/>
                  <a:gd name="T5" fmla="*/ 93 h 93"/>
                  <a:gd name="T6" fmla="*/ 0 w 845"/>
                  <a:gd name="T7" fmla="*/ 93 h 93"/>
                </a:gdLst>
                <a:ahLst/>
                <a:cxnLst>
                  <a:cxn ang="0">
                    <a:pos x="T0" y="T1"/>
                  </a:cxn>
                  <a:cxn ang="0">
                    <a:pos x="T2" y="T3"/>
                  </a:cxn>
                  <a:cxn ang="0">
                    <a:pos x="T4" y="T5"/>
                  </a:cxn>
                  <a:cxn ang="0">
                    <a:pos x="T6" y="T7"/>
                  </a:cxn>
                </a:cxnLst>
                <a:rect l="0" t="0" r="r" b="b"/>
                <a:pathLst>
                  <a:path w="845" h="93">
                    <a:moveTo>
                      <a:pt x="0" y="0"/>
                    </a:moveTo>
                    <a:lnTo>
                      <a:pt x="845" y="0"/>
                    </a:lnTo>
                    <a:lnTo>
                      <a:pt x="845" y="93"/>
                    </a:lnTo>
                    <a:lnTo>
                      <a:pt x="0" y="93"/>
                    </a:lnTo>
                  </a:path>
                </a:pathLst>
              </a:custGeom>
              <a:solidFill>
                <a:schemeClr val="accent1">
                  <a:alpha val="22000"/>
                </a:schemeClr>
              </a:solidFill>
              <a:ln w="317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34" name="Line 192">
                <a:extLst>
                  <a:ext uri="{FF2B5EF4-FFF2-40B4-BE49-F238E27FC236}">
                    <a16:creationId xmlns:a16="http://schemas.microsoft.com/office/drawing/2014/main" id="{D786524A-1B7F-AB09-79A7-D78F4AAA9704}"/>
                  </a:ext>
                </a:extLst>
              </p:cNvPr>
              <p:cNvSpPr>
                <a:spLocks noChangeShapeType="1"/>
              </p:cNvSpPr>
              <p:nvPr/>
            </p:nvSpPr>
            <p:spPr bwMode="auto">
              <a:xfrm flipV="1">
                <a:off x="1146892" y="5063772"/>
                <a:ext cx="0" cy="302394"/>
              </a:xfrm>
              <a:prstGeom prst="line">
                <a:avLst/>
              </a:prstGeom>
              <a:noFill/>
              <a:ln w="9525">
                <a:solidFill>
                  <a:schemeClr val="accent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35" name="Freeform 194">
                <a:extLst>
                  <a:ext uri="{FF2B5EF4-FFF2-40B4-BE49-F238E27FC236}">
                    <a16:creationId xmlns:a16="http://schemas.microsoft.com/office/drawing/2014/main" id="{77F36111-3009-166D-80DE-567237782ABE}"/>
                  </a:ext>
                </a:extLst>
              </p:cNvPr>
              <p:cNvSpPr>
                <a:spLocks/>
              </p:cNvSpPr>
              <p:nvPr/>
            </p:nvSpPr>
            <p:spPr bwMode="auto">
              <a:xfrm>
                <a:off x="863756" y="4553712"/>
                <a:ext cx="2876823" cy="192024"/>
              </a:xfrm>
              <a:custGeom>
                <a:avLst/>
                <a:gdLst>
                  <a:gd name="T0" fmla="*/ 0 w 845"/>
                  <a:gd name="T1" fmla="*/ 0 h 45"/>
                  <a:gd name="T2" fmla="*/ 845 w 845"/>
                  <a:gd name="T3" fmla="*/ 0 h 45"/>
                  <a:gd name="T4" fmla="*/ 845 w 845"/>
                  <a:gd name="T5" fmla="*/ 45 h 45"/>
                  <a:gd name="T6" fmla="*/ 0 w 845"/>
                  <a:gd name="T7" fmla="*/ 45 h 45"/>
                </a:gdLst>
                <a:ahLst/>
                <a:cxnLst>
                  <a:cxn ang="0">
                    <a:pos x="T0" y="T1"/>
                  </a:cxn>
                  <a:cxn ang="0">
                    <a:pos x="T2" y="T3"/>
                  </a:cxn>
                  <a:cxn ang="0">
                    <a:pos x="T4" y="T5"/>
                  </a:cxn>
                  <a:cxn ang="0">
                    <a:pos x="T6" y="T7"/>
                  </a:cxn>
                </a:cxnLst>
                <a:rect l="0" t="0" r="r" b="b"/>
                <a:pathLst>
                  <a:path w="845" h="45">
                    <a:moveTo>
                      <a:pt x="0" y="0"/>
                    </a:moveTo>
                    <a:lnTo>
                      <a:pt x="845" y="0"/>
                    </a:lnTo>
                    <a:lnTo>
                      <a:pt x="845" y="45"/>
                    </a:lnTo>
                    <a:lnTo>
                      <a:pt x="0" y="45"/>
                    </a:lnTo>
                  </a:path>
                </a:pathLst>
              </a:custGeom>
              <a:solidFill>
                <a:schemeClr val="accent3">
                  <a:lumMod val="60000"/>
                  <a:lumOff val="40000"/>
                  <a:alpha val="22000"/>
                </a:schemeClr>
              </a:solidFill>
              <a:ln w="3175">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p:sp>
            <p:nvSpPr>
              <p:cNvPr id="236" name="Line 219">
                <a:extLst>
                  <a:ext uri="{FF2B5EF4-FFF2-40B4-BE49-F238E27FC236}">
                    <a16:creationId xmlns:a16="http://schemas.microsoft.com/office/drawing/2014/main" id="{8B3A5649-335F-6A8D-1A80-D3AA7EEADFC6}"/>
                  </a:ext>
                </a:extLst>
              </p:cNvPr>
              <p:cNvSpPr>
                <a:spLocks noChangeShapeType="1"/>
              </p:cNvSpPr>
              <p:nvPr/>
            </p:nvSpPr>
            <p:spPr bwMode="auto">
              <a:xfrm>
                <a:off x="1330399" y="4469836"/>
                <a:ext cx="0" cy="214661"/>
              </a:xfrm>
              <a:prstGeom prst="line">
                <a:avLst/>
              </a:prstGeom>
              <a:noFill/>
              <a:ln w="9525">
                <a:solidFill>
                  <a:schemeClr val="accent3">
                    <a:lumMod val="50000"/>
                  </a:schemeClr>
                </a:solidFill>
                <a:prstDash val="solid"/>
                <a:round/>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237" name="Rectangle 173">
                    <a:extLst>
                      <a:ext uri="{FF2B5EF4-FFF2-40B4-BE49-F238E27FC236}">
                        <a16:creationId xmlns:a16="http://schemas.microsoft.com/office/drawing/2014/main" id="{4AFF1E32-7B86-C27F-DF6F-CBDABFDBD0B9}"/>
                      </a:ext>
                    </a:extLst>
                  </p:cNvPr>
                  <p:cNvSpPr>
                    <a:spLocks noChangeArrowheads="1"/>
                  </p:cNvSpPr>
                  <p:nvPr/>
                </p:nvSpPr>
                <p:spPr bwMode="auto">
                  <a:xfrm rot="17579375">
                    <a:off x="1947128" y="5849695"/>
                    <a:ext cx="608242" cy="2248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400" b="0" i="1" u="none" strike="noStrike" cap="none" normalizeH="0" baseline="0" dirty="0" smtClean="0">
                                  <a:ln>
                                    <a:noFill/>
                                  </a:ln>
                                  <a:solidFill>
                                    <a:schemeClr val="tx1"/>
                                  </a:solidFill>
                                  <a:effectLst/>
                                  <a:latin typeface="Cambria Math" panose="02040503050406030204" pitchFamily="18" charset="0"/>
                                </a:rPr>
                              </m:ctrlPr>
                            </m:sSubPr>
                            <m:e>
                              <m:r>
                                <a:rPr kumimoji="0" lang="en-US" altLang="en-US" sz="1400" b="0" i="1" u="none" strike="noStrike" cap="none" normalizeH="0" baseline="0" dirty="0" smtClean="0">
                                  <a:ln>
                                    <a:noFill/>
                                  </a:ln>
                                  <a:solidFill>
                                    <a:schemeClr val="tx1"/>
                                  </a:solidFill>
                                  <a:effectLst/>
                                  <a:latin typeface="Cambria Math" panose="02040503050406030204" pitchFamily="18" charset="0"/>
                                </a:rPr>
                                <m:t>𝜏</m:t>
                              </m:r>
                            </m:e>
                            <m:sub>
                              <m:r>
                                <a:rPr kumimoji="0" lang="en-US" altLang="en-US" sz="1400" b="0" i="1" u="none" strike="noStrike" cap="none" normalizeH="0" baseline="0" dirty="0" smtClean="0">
                                  <a:ln>
                                    <a:noFill/>
                                  </a:ln>
                                  <a:solidFill>
                                    <a:schemeClr val="tx1"/>
                                  </a:solidFill>
                                  <a:effectLst/>
                                  <a:latin typeface="Cambria Math" panose="02040503050406030204" pitchFamily="18" charset="0"/>
                                </a:rPr>
                                <m:t>𝑛</m:t>
                              </m:r>
                              <m:r>
                                <a:rPr kumimoji="0" lang="en-US" altLang="en-US" sz="1400" b="0" i="1" u="none" strike="noStrike" cap="none" normalizeH="0" baseline="0" dirty="0" smtClean="0">
                                  <a:ln>
                                    <a:noFill/>
                                  </a:ln>
                                  <a:solidFill>
                                    <a:schemeClr val="tx1"/>
                                  </a:solidFill>
                                  <a:effectLst/>
                                  <a:latin typeface="Cambria Math" panose="02040503050406030204" pitchFamily="18" charset="0"/>
                                </a:rPr>
                                <m:t>, </m:t>
                              </m:r>
                              <m:r>
                                <a:rPr kumimoji="0" lang="en-US" altLang="en-US" sz="1400" b="0" i="1" u="none" strike="noStrike" cap="none" normalizeH="0" baseline="0" dirty="0" smtClean="0">
                                  <a:ln>
                                    <a:noFill/>
                                  </a:ln>
                                  <a:solidFill>
                                    <a:schemeClr val="tx1"/>
                                  </a:solidFill>
                                  <a:effectLst/>
                                  <a:latin typeface="Cambria Math" panose="02040503050406030204" pitchFamily="18" charset="0"/>
                                </a:rPr>
                                <m:t>𝑏𝑒𝑎𝑚</m:t>
                              </m:r>
                            </m:sub>
                          </m:sSub>
                        </m:oMath>
                      </m:oMathPara>
                    </a14:m>
                    <a:endParaRPr kumimoji="0" lang="en-US" altLang="en-US" sz="1400" b="0" i="0" u="none" strike="noStrike" cap="none" normalizeH="0" baseline="0" dirty="0">
                      <a:ln>
                        <a:noFill/>
                      </a:ln>
                      <a:solidFill>
                        <a:schemeClr val="tx1"/>
                      </a:solidFill>
                      <a:effectLst/>
                    </a:endParaRPr>
                  </a:p>
                </p:txBody>
              </p:sp>
            </mc:Choice>
            <mc:Fallback xmlns="">
              <p:sp>
                <p:nvSpPr>
                  <p:cNvPr id="127" name="Rectangle 173">
                    <a:extLst>
                      <a:ext uri="{FF2B5EF4-FFF2-40B4-BE49-F238E27FC236}">
                        <a16:creationId xmlns:a16="http://schemas.microsoft.com/office/drawing/2014/main" id="{774BCA7B-AF2C-C85C-97F5-58D95B80193B}"/>
                      </a:ext>
                    </a:extLst>
                  </p:cNvPr>
                  <p:cNvSpPr>
                    <a:spLocks noRot="1" noChangeAspect="1" noMove="1" noResize="1" noEditPoints="1" noAdjustHandles="1" noChangeArrowheads="1" noChangeShapeType="1" noTextEdit="1"/>
                  </p:cNvSpPr>
                  <p:nvPr/>
                </p:nvSpPr>
                <p:spPr bwMode="auto">
                  <a:xfrm rot="17579375">
                    <a:off x="1947128" y="5849695"/>
                    <a:ext cx="608242" cy="224870"/>
                  </a:xfrm>
                  <a:prstGeom prst="rect">
                    <a:avLst/>
                  </a:prstGeom>
                  <a:blipFill>
                    <a:blip r:embed="rId42"/>
                    <a:stretch>
                      <a:fillRect r="-5405" b="-9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 name="Rectangle 173">
                    <a:extLst>
                      <a:ext uri="{FF2B5EF4-FFF2-40B4-BE49-F238E27FC236}">
                        <a16:creationId xmlns:a16="http://schemas.microsoft.com/office/drawing/2014/main" id="{AB905289-7C65-644E-B1F4-763B0D880999}"/>
                      </a:ext>
                    </a:extLst>
                  </p:cNvPr>
                  <p:cNvSpPr>
                    <a:spLocks noChangeArrowheads="1"/>
                  </p:cNvSpPr>
                  <p:nvPr/>
                </p:nvSpPr>
                <p:spPr bwMode="auto">
                  <a:xfrm rot="17601175">
                    <a:off x="851275" y="5847740"/>
                    <a:ext cx="645240" cy="2248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400" b="0" i="1" u="none" strike="noStrike" cap="none" normalizeH="0" baseline="0" dirty="0" smtClean="0">
                                  <a:ln>
                                    <a:noFill/>
                                  </a:ln>
                                  <a:solidFill>
                                    <a:schemeClr val="tx1"/>
                                  </a:solidFill>
                                  <a:effectLst/>
                                  <a:latin typeface="Cambria Math" panose="02040503050406030204" pitchFamily="18" charset="0"/>
                                </a:rPr>
                              </m:ctrlPr>
                            </m:sSubPr>
                            <m:e>
                              <m:r>
                                <a:rPr kumimoji="0" lang="en-US" altLang="en-US" sz="1400" b="0" i="1" u="none" strike="noStrike" cap="none" normalizeH="0" baseline="0" dirty="0" smtClean="0">
                                  <a:ln>
                                    <a:noFill/>
                                  </a:ln>
                                  <a:solidFill>
                                    <a:schemeClr val="tx1"/>
                                  </a:solidFill>
                                  <a:effectLst/>
                                  <a:latin typeface="Cambria Math" panose="02040503050406030204" pitchFamily="18" charset="0"/>
                                </a:rPr>
                                <m:t>𝜏</m:t>
                              </m:r>
                            </m:e>
                            <m:sub>
                              <m:r>
                                <a:rPr kumimoji="0" lang="en-US" altLang="en-US" sz="1400" b="0" i="1" u="none" strike="noStrike" cap="none" normalizeH="0" baseline="0" dirty="0" smtClean="0">
                                  <a:ln>
                                    <a:noFill/>
                                  </a:ln>
                                  <a:solidFill>
                                    <a:schemeClr val="tx1"/>
                                  </a:solidFill>
                                  <a:effectLst/>
                                  <a:latin typeface="Cambria Math" panose="02040503050406030204" pitchFamily="18" charset="0"/>
                                </a:rPr>
                                <m:t>𝑛</m:t>
                              </m:r>
                              <m:r>
                                <a:rPr kumimoji="0" lang="en-US" altLang="en-US" sz="1400" b="0" i="1" u="none" strike="noStrike" cap="none" normalizeH="0" baseline="0" dirty="0" smtClean="0">
                                  <a:ln>
                                    <a:noFill/>
                                  </a:ln>
                                  <a:solidFill>
                                    <a:schemeClr val="tx1"/>
                                  </a:solidFill>
                                  <a:effectLst/>
                                  <a:latin typeface="Cambria Math" panose="02040503050406030204" pitchFamily="18" charset="0"/>
                                </a:rPr>
                                <m:t>, </m:t>
                              </m:r>
                              <m:r>
                                <a:rPr kumimoji="0" lang="en-US" altLang="en-US" sz="1400" b="0" i="1" u="none" strike="noStrike" cap="none" normalizeH="0" baseline="0" dirty="0" smtClean="0">
                                  <a:ln>
                                    <a:noFill/>
                                  </a:ln>
                                  <a:solidFill>
                                    <a:schemeClr val="tx1"/>
                                  </a:solidFill>
                                  <a:effectLst/>
                                  <a:latin typeface="Cambria Math" panose="02040503050406030204" pitchFamily="18" charset="0"/>
                                </a:rPr>
                                <m:t>𝑏𝑜𝑡𝑡𝑙𝑒</m:t>
                              </m:r>
                            </m:sub>
                          </m:sSub>
                        </m:oMath>
                      </m:oMathPara>
                    </a14:m>
                    <a:endParaRPr kumimoji="0" lang="en-US" altLang="en-US" sz="1400" b="0" i="0" u="none" strike="noStrike" cap="none" normalizeH="0" baseline="0" dirty="0">
                      <a:ln>
                        <a:noFill/>
                      </a:ln>
                      <a:solidFill>
                        <a:schemeClr val="tx1"/>
                      </a:solidFill>
                      <a:effectLst/>
                    </a:endParaRPr>
                  </a:p>
                </p:txBody>
              </p:sp>
            </mc:Choice>
            <mc:Fallback xmlns="">
              <p:sp>
                <p:nvSpPr>
                  <p:cNvPr id="192" name="Rectangle 173">
                    <a:extLst>
                      <a:ext uri="{FF2B5EF4-FFF2-40B4-BE49-F238E27FC236}">
                        <a16:creationId xmlns:a16="http://schemas.microsoft.com/office/drawing/2014/main" id="{7EA09368-BA5E-28CC-4A58-6454F0C9947B}"/>
                      </a:ext>
                    </a:extLst>
                  </p:cNvPr>
                  <p:cNvSpPr>
                    <a:spLocks noRot="1" noChangeAspect="1" noMove="1" noResize="1" noEditPoints="1" noAdjustHandles="1" noChangeArrowheads="1" noChangeShapeType="1" noTextEdit="1"/>
                  </p:cNvSpPr>
                  <p:nvPr/>
                </p:nvSpPr>
                <p:spPr bwMode="auto">
                  <a:xfrm rot="17601175">
                    <a:off x="851275" y="5847740"/>
                    <a:ext cx="645240" cy="224870"/>
                  </a:xfrm>
                  <a:prstGeom prst="rect">
                    <a:avLst/>
                  </a:prstGeom>
                  <a:blipFill>
                    <a:blip r:embed="rId43"/>
                    <a:stretch>
                      <a:fillRect r="-3896" b="-17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9" name="Rectangle 173">
                    <a:extLst>
                      <a:ext uri="{FF2B5EF4-FFF2-40B4-BE49-F238E27FC236}">
                        <a16:creationId xmlns:a16="http://schemas.microsoft.com/office/drawing/2014/main" id="{2028C6EA-D042-8189-2BDA-02B1DA325D1A}"/>
                      </a:ext>
                    </a:extLst>
                  </p:cNvPr>
                  <p:cNvSpPr>
                    <a:spLocks noChangeArrowheads="1"/>
                  </p:cNvSpPr>
                  <p:nvPr/>
                </p:nvSpPr>
                <p:spPr bwMode="auto">
                  <a:xfrm>
                    <a:off x="1601889" y="5957241"/>
                    <a:ext cx="229038"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altLang="en-US" sz="1400" b="0" i="1" u="none" strike="noStrike" cap="none" normalizeH="0" baseline="0" dirty="0" smtClean="0">
                                  <a:ln>
                                    <a:noFill/>
                                  </a:ln>
                                  <a:solidFill>
                                    <a:schemeClr val="tx1"/>
                                  </a:solidFill>
                                  <a:effectLst/>
                                  <a:latin typeface="Cambria Math" panose="02040503050406030204" pitchFamily="18" charset="0"/>
                                </a:rPr>
                              </m:ctrlPr>
                            </m:sSubPr>
                            <m:e>
                              <m:r>
                                <a:rPr kumimoji="0" lang="en-US" altLang="en-US" sz="1400" b="0" i="1" u="none" strike="noStrike" cap="none" normalizeH="0" baseline="0" dirty="0" smtClean="0">
                                  <a:ln>
                                    <a:noFill/>
                                  </a:ln>
                                  <a:solidFill>
                                    <a:schemeClr val="tx1"/>
                                  </a:solidFill>
                                  <a:effectLst/>
                                  <a:latin typeface="Cambria Math" panose="02040503050406030204" pitchFamily="18" charset="0"/>
                                </a:rPr>
                                <m:t>𝜆</m:t>
                              </m:r>
                            </m:e>
                            <m:sub>
                              <m:r>
                                <a:rPr kumimoji="0" lang="en-US" altLang="en-US" sz="1400" b="0" i="1" u="none" strike="noStrike" cap="none" normalizeH="0" baseline="0" dirty="0" smtClean="0">
                                  <a:ln>
                                    <a:noFill/>
                                  </a:ln>
                                  <a:solidFill>
                                    <a:schemeClr val="tx1"/>
                                  </a:solidFill>
                                  <a:effectLst/>
                                  <a:latin typeface="Cambria Math" panose="02040503050406030204" pitchFamily="18" charset="0"/>
                                </a:rPr>
                                <m:t>𝐴</m:t>
                              </m:r>
                            </m:sub>
                          </m:sSub>
                        </m:oMath>
                      </m:oMathPara>
                    </a14:m>
                    <a:endParaRPr kumimoji="0" lang="en-US" altLang="en-US" sz="1400" b="0" i="0" u="none" strike="noStrike" cap="none" normalizeH="0" baseline="0" dirty="0">
                      <a:ln>
                        <a:noFill/>
                      </a:ln>
                      <a:solidFill>
                        <a:schemeClr val="tx1"/>
                      </a:solidFill>
                      <a:effectLst/>
                    </a:endParaRPr>
                  </a:p>
                </p:txBody>
              </p:sp>
            </mc:Choice>
            <mc:Fallback xmlns="">
              <p:sp>
                <p:nvSpPr>
                  <p:cNvPr id="193" name="Rectangle 173">
                    <a:extLst>
                      <a:ext uri="{FF2B5EF4-FFF2-40B4-BE49-F238E27FC236}">
                        <a16:creationId xmlns:a16="http://schemas.microsoft.com/office/drawing/2014/main" id="{DFFA9310-D8A5-8FCA-066A-1700C5B39981}"/>
                      </a:ext>
                    </a:extLst>
                  </p:cNvPr>
                  <p:cNvSpPr>
                    <a:spLocks noRot="1" noChangeAspect="1" noMove="1" noResize="1" noEditPoints="1" noAdjustHandles="1" noChangeArrowheads="1" noChangeShapeType="1" noTextEdit="1"/>
                  </p:cNvSpPr>
                  <p:nvPr/>
                </p:nvSpPr>
                <p:spPr bwMode="auto">
                  <a:xfrm>
                    <a:off x="1601889" y="5957241"/>
                    <a:ext cx="229038" cy="215444"/>
                  </a:xfrm>
                  <a:prstGeom prst="rect">
                    <a:avLst/>
                  </a:prstGeom>
                  <a:blipFill>
                    <a:blip r:embed="rId44"/>
                    <a:stretch>
                      <a:fillRect l="-18919" r="-5405"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0" name="Rectangle 173">
                    <a:extLst>
                      <a:ext uri="{FF2B5EF4-FFF2-40B4-BE49-F238E27FC236}">
                        <a16:creationId xmlns:a16="http://schemas.microsoft.com/office/drawing/2014/main" id="{0719FAA0-E6E2-1432-2878-4DE614AEFB62}"/>
                      </a:ext>
                    </a:extLst>
                  </p:cNvPr>
                  <p:cNvSpPr>
                    <a:spLocks noChangeArrowheads="1"/>
                  </p:cNvSpPr>
                  <p:nvPr/>
                </p:nvSpPr>
                <p:spPr bwMode="auto">
                  <a:xfrm>
                    <a:off x="1024686" y="4306924"/>
                    <a:ext cx="1320426" cy="215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14:m>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𝑉</m:t>
                            </m:r>
                          </m:e>
                          <m:sub>
                            <m:r>
                              <a:rPr lang="en-US" altLang="en-US" sz="1400" b="0" i="1" smtClean="0">
                                <a:latin typeface="Cambria Math" panose="02040503050406030204" pitchFamily="18" charset="0"/>
                              </a:rPr>
                              <m:t>𝑢𝑠</m:t>
                            </m:r>
                          </m:sub>
                        </m:sSub>
                      </m:oMath>
                    </a14:m>
                    <a:r>
                      <a:rPr lang="en-US" altLang="en-US" sz="1400" dirty="0">
                        <a:latin typeface="Calibri" panose="020F0502020204030204" pitchFamily="34" charset="0"/>
                      </a:rPr>
                      <a:t>, CKM unitarity</a:t>
                    </a:r>
                    <a:endParaRPr kumimoji="0" lang="en-US" altLang="en-US" sz="1400" b="0" i="0" u="none" strike="noStrike" cap="none" normalizeH="0" baseline="0" dirty="0">
                      <a:ln>
                        <a:noFill/>
                      </a:ln>
                      <a:effectLst/>
                      <a:latin typeface="Calibri" panose="020F0502020204030204" pitchFamily="34" charset="0"/>
                    </a:endParaRPr>
                  </a:p>
                </p:txBody>
              </p:sp>
            </mc:Choice>
            <mc:Fallback xmlns="">
              <p:sp>
                <p:nvSpPr>
                  <p:cNvPr id="194" name="Rectangle 173">
                    <a:extLst>
                      <a:ext uri="{FF2B5EF4-FFF2-40B4-BE49-F238E27FC236}">
                        <a16:creationId xmlns:a16="http://schemas.microsoft.com/office/drawing/2014/main" id="{8C1809B3-02FD-F5B2-487D-81F4965433B8}"/>
                      </a:ext>
                    </a:extLst>
                  </p:cNvPr>
                  <p:cNvSpPr>
                    <a:spLocks noRot="1" noChangeAspect="1" noMove="1" noResize="1" noEditPoints="1" noAdjustHandles="1" noChangeArrowheads="1" noChangeShapeType="1" noTextEdit="1"/>
                  </p:cNvSpPr>
                  <p:nvPr/>
                </p:nvSpPr>
                <p:spPr bwMode="auto">
                  <a:xfrm>
                    <a:off x="1024686" y="4306924"/>
                    <a:ext cx="1320426" cy="215444"/>
                  </a:xfrm>
                  <a:prstGeom prst="rect">
                    <a:avLst/>
                  </a:prstGeom>
                  <a:blipFill>
                    <a:blip r:embed="rId45"/>
                    <a:stretch>
                      <a:fillRect l="-4608" t="-28571" r="-6912" b="-5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41" name="Rectangle 173">
                <a:extLst>
                  <a:ext uri="{FF2B5EF4-FFF2-40B4-BE49-F238E27FC236}">
                    <a16:creationId xmlns:a16="http://schemas.microsoft.com/office/drawing/2014/main" id="{D8415BBE-4E4F-386E-E81F-9DB4E7E09BD5}"/>
                  </a:ext>
                </a:extLst>
              </p:cNvPr>
              <p:cNvSpPr>
                <a:spLocks noChangeArrowheads="1"/>
              </p:cNvSpPr>
              <p:nvPr/>
            </p:nvSpPr>
            <p:spPr bwMode="auto">
              <a:xfrm>
                <a:off x="1030772" y="5368855"/>
                <a:ext cx="10291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latin typeface="Calibri" panose="020F0502020204030204" pitchFamily="34" charset="0"/>
                  </a:rPr>
                  <a:t>Nuclear decay</a:t>
                </a:r>
                <a:endParaRPr kumimoji="0" lang="en-US" altLang="en-US" sz="1400" b="0" i="0" u="none" strike="noStrike" cap="none" normalizeH="0" baseline="0" dirty="0">
                  <a:ln>
                    <a:noFill/>
                  </a:ln>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465B79E9-8C4E-3DE9-8738-8C0CEE32C226}"/>
                      </a:ext>
                    </a:extLst>
                  </p:cNvPr>
                  <p:cNvSpPr txBox="1"/>
                  <p:nvPr/>
                </p:nvSpPr>
                <p:spPr>
                  <a:xfrm>
                    <a:off x="2528196" y="6550223"/>
                    <a:ext cx="804832" cy="229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𝝀</m:t>
                          </m:r>
                          <m:r>
                            <a:rPr lang="en-US" sz="1400" b="1"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𝒈</m:t>
                              </m:r>
                            </m:e>
                            <m:sub>
                              <m:r>
                                <a:rPr lang="en-US" sz="1400" b="1" i="1" smtClean="0">
                                  <a:latin typeface="Cambria Math" panose="02040503050406030204" pitchFamily="18" charset="0"/>
                                </a:rPr>
                                <m:t>𝑨</m:t>
                              </m:r>
                            </m:sub>
                          </m:sSub>
                          <m:r>
                            <a:rPr lang="en-US" sz="1400" b="1"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𝒈</m:t>
                              </m:r>
                            </m:e>
                            <m:sub>
                              <m:r>
                                <a:rPr lang="en-US" sz="1400" b="1" i="1" smtClean="0">
                                  <a:latin typeface="Cambria Math" panose="02040503050406030204" pitchFamily="18" charset="0"/>
                                </a:rPr>
                                <m:t>𝑽</m:t>
                              </m:r>
                            </m:sub>
                          </m:sSub>
                        </m:oMath>
                      </m:oMathPara>
                    </a14:m>
                    <a:endParaRPr lang="en-US" sz="1400" b="1" dirty="0">
                      <a:latin typeface="Calibri" panose="020F0502020204030204" pitchFamily="34" charset="0"/>
                    </a:endParaRPr>
                  </a:p>
                </p:txBody>
              </p:sp>
            </mc:Choice>
            <mc:Fallback xmlns="">
              <p:sp>
                <p:nvSpPr>
                  <p:cNvPr id="242" name="TextBox 241">
                    <a:extLst>
                      <a:ext uri="{FF2B5EF4-FFF2-40B4-BE49-F238E27FC236}">
                        <a16:creationId xmlns:a16="http://schemas.microsoft.com/office/drawing/2014/main" id="{DD19AF7D-B4B2-D386-DCC4-6422AF9D2F11}"/>
                      </a:ext>
                    </a:extLst>
                  </p:cNvPr>
                  <p:cNvSpPr txBox="1">
                    <a:spLocks noRot="1" noChangeAspect="1" noMove="1" noResize="1" noEditPoints="1" noAdjustHandles="1" noChangeArrowheads="1" noChangeShapeType="1" noTextEdit="1"/>
                  </p:cNvSpPr>
                  <p:nvPr/>
                </p:nvSpPr>
                <p:spPr>
                  <a:xfrm>
                    <a:off x="2528196" y="6550223"/>
                    <a:ext cx="804832" cy="229706"/>
                  </a:xfrm>
                  <a:prstGeom prst="rect">
                    <a:avLst/>
                  </a:prstGeom>
                  <a:blipFill>
                    <a:blip r:embed="rId46"/>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E436DB7E-295D-1F88-9712-899A4AFE7387}"/>
                      </a:ext>
                    </a:extLst>
                  </p:cNvPr>
                  <p:cNvSpPr txBox="1"/>
                  <p:nvPr/>
                </p:nvSpPr>
                <p:spPr>
                  <a:xfrm rot="16200000">
                    <a:off x="147405" y="3629771"/>
                    <a:ext cx="387437" cy="2297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𝑽</m:t>
                              </m:r>
                            </m:e>
                            <m:sub>
                              <m:r>
                                <a:rPr lang="en-US" sz="1400" b="1" i="1" smtClean="0">
                                  <a:latin typeface="Cambria Math" panose="02040503050406030204" pitchFamily="18" charset="0"/>
                                </a:rPr>
                                <m:t>𝒖𝒅</m:t>
                              </m:r>
                            </m:sub>
                          </m:sSub>
                        </m:oMath>
                      </m:oMathPara>
                    </a14:m>
                    <a:endParaRPr lang="en-US" sz="1400" b="1" dirty="0">
                      <a:latin typeface="Calibri" panose="020F0502020204030204" pitchFamily="34" charset="0"/>
                    </a:endParaRPr>
                  </a:p>
                </p:txBody>
              </p:sp>
            </mc:Choice>
            <mc:Fallback xmlns="">
              <p:sp>
                <p:nvSpPr>
                  <p:cNvPr id="243" name="TextBox 242">
                    <a:extLst>
                      <a:ext uri="{FF2B5EF4-FFF2-40B4-BE49-F238E27FC236}">
                        <a16:creationId xmlns:a16="http://schemas.microsoft.com/office/drawing/2014/main" id="{D21C810D-AB42-514A-78DD-BC58F0C339AC}"/>
                      </a:ext>
                    </a:extLst>
                  </p:cNvPr>
                  <p:cNvSpPr txBox="1">
                    <a:spLocks noRot="1" noChangeAspect="1" noMove="1" noResize="1" noEditPoints="1" noAdjustHandles="1" noChangeArrowheads="1" noChangeShapeType="1" noTextEdit="1"/>
                  </p:cNvSpPr>
                  <p:nvPr/>
                </p:nvSpPr>
                <p:spPr>
                  <a:xfrm rot="16200000">
                    <a:off x="147405" y="3629771"/>
                    <a:ext cx="387437" cy="229706"/>
                  </a:xfrm>
                  <a:prstGeom prst="rect">
                    <a:avLst/>
                  </a:prstGeom>
                  <a:blipFill>
                    <a:blip r:embed="rId47"/>
                    <a:stretch>
                      <a:fillRect/>
                    </a:stretch>
                  </a:blipFill>
                </p:spPr>
                <p:txBody>
                  <a:bodyPr/>
                  <a:lstStyle/>
                  <a:p>
                    <a:r>
                      <a:rPr lang="en-US">
                        <a:noFill/>
                      </a:rPr>
                      <a:t> </a:t>
                    </a:r>
                  </a:p>
                </p:txBody>
              </p:sp>
            </mc:Fallback>
          </mc:AlternateContent>
          <p:sp>
            <p:nvSpPr>
              <p:cNvPr id="244" name="TextBox 243">
                <a:extLst>
                  <a:ext uri="{FF2B5EF4-FFF2-40B4-BE49-F238E27FC236}">
                    <a16:creationId xmlns:a16="http://schemas.microsoft.com/office/drawing/2014/main" id="{45C3EB6E-C3FF-EBC2-B464-9C3A4BF80965}"/>
                  </a:ext>
                </a:extLst>
              </p:cNvPr>
              <p:cNvSpPr txBox="1"/>
              <p:nvPr/>
            </p:nvSpPr>
            <p:spPr>
              <a:xfrm>
                <a:off x="2403695" y="3480425"/>
                <a:ext cx="1613321" cy="307777"/>
              </a:xfrm>
              <a:prstGeom prst="rect">
                <a:avLst/>
              </a:prstGeom>
              <a:noFill/>
            </p:spPr>
            <p:txBody>
              <a:bodyPr wrap="square" rtlCol="0">
                <a:spAutoFit/>
              </a:bodyPr>
              <a:lstStyle/>
              <a:p>
                <a:r>
                  <a:rPr lang="en-US" sz="1400" dirty="0"/>
                  <a:t>(data up to 2025) </a:t>
                </a:r>
              </a:p>
            </p:txBody>
          </p:sp>
          <p:sp>
            <p:nvSpPr>
              <p:cNvPr id="245" name="Parallelogram 244">
                <a:extLst>
                  <a:ext uri="{FF2B5EF4-FFF2-40B4-BE49-F238E27FC236}">
                    <a16:creationId xmlns:a16="http://schemas.microsoft.com/office/drawing/2014/main" id="{45002FD8-0FBD-853A-1652-7A99E755C88B}"/>
                  </a:ext>
                </a:extLst>
              </p:cNvPr>
              <p:cNvSpPr/>
              <p:nvPr/>
            </p:nvSpPr>
            <p:spPr>
              <a:xfrm>
                <a:off x="984550" y="3427203"/>
                <a:ext cx="1335024" cy="2962656"/>
              </a:xfrm>
              <a:prstGeom prst="parallelogram">
                <a:avLst>
                  <a:gd name="adj" fmla="val 92383"/>
                </a:avLst>
              </a:prstGeom>
              <a:solidFill>
                <a:srgbClr val="FF0000">
                  <a:alpha val="26000"/>
                </a:srgbClr>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TextBox 6">
            <a:extLst>
              <a:ext uri="{FF2B5EF4-FFF2-40B4-BE49-F238E27FC236}">
                <a16:creationId xmlns:a16="http://schemas.microsoft.com/office/drawing/2014/main" id="{D7AFE3C8-168F-B15C-5777-091BD260B272}"/>
              </a:ext>
            </a:extLst>
          </p:cNvPr>
          <p:cNvSpPr txBox="1"/>
          <p:nvPr/>
        </p:nvSpPr>
        <p:spPr>
          <a:xfrm>
            <a:off x="235576" y="5991762"/>
            <a:ext cx="11854784" cy="369332"/>
          </a:xfrm>
          <a:prstGeom prst="rect">
            <a:avLst/>
          </a:prstGeom>
          <a:noFill/>
        </p:spPr>
        <p:txBody>
          <a:bodyPr wrap="none" rtlCol="0">
            <a:spAutoFit/>
          </a:bodyPr>
          <a:lstStyle/>
          <a:p>
            <a:r>
              <a:rPr lang="en-US" b="1" dirty="0"/>
              <a:t>The most precise measurement of </a:t>
            </a:r>
            <a:r>
              <a:rPr lang="en-US" b="1" dirty="0" err="1"/>
              <a:t>V</a:t>
            </a:r>
            <a:r>
              <a:rPr lang="en-US" b="1" baseline="-25000" dirty="0" err="1"/>
              <a:t>ud</a:t>
            </a:r>
            <a:r>
              <a:rPr lang="en-US" b="1" dirty="0"/>
              <a:t> will come from neutron decays. </a:t>
            </a:r>
            <a:r>
              <a:rPr lang="en-US" dirty="0"/>
              <a:t>(Nab, PERKEO, PERC, BRAND, PIONEER, …)</a:t>
            </a:r>
            <a:r>
              <a:rPr lang="en-US" b="1" dirty="0"/>
              <a:t> </a:t>
            </a:r>
          </a:p>
        </p:txBody>
      </p:sp>
    </p:spTree>
    <p:extLst>
      <p:ext uri="{BB962C8B-B14F-4D97-AF65-F5344CB8AC3E}">
        <p14:creationId xmlns:p14="http://schemas.microsoft.com/office/powerpoint/2010/main" val="12193316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C64A0-2B47-7074-1450-B0D2463DD16E}"/>
            </a:ext>
          </a:extLst>
        </p:cNvPr>
        <p:cNvGrpSpPr/>
        <p:nvPr/>
      </p:nvGrpSpPr>
      <p:grpSpPr>
        <a:xfrm>
          <a:off x="0" y="0"/>
          <a:ext cx="0" cy="0"/>
          <a:chOff x="0" y="0"/>
          <a:chExt cx="0" cy="0"/>
        </a:xfrm>
      </p:grpSpPr>
      <p:pic>
        <p:nvPicPr>
          <p:cNvPr id="5" name="Content Placeholder 15" descr="A picture containing indoor, ceiling, working, several&#10;&#10;AI-generated content may be incorrect.">
            <a:extLst>
              <a:ext uri="{FF2B5EF4-FFF2-40B4-BE49-F238E27FC236}">
                <a16:creationId xmlns:a16="http://schemas.microsoft.com/office/drawing/2014/main" id="{72B0096A-630C-5F91-6FFC-A39468B5B7E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971888" y="1824307"/>
            <a:ext cx="4979868" cy="4564257"/>
          </a:xfrm>
          <a:prstGeom prst="rect">
            <a:avLst/>
          </a:prstGeom>
        </p:spPr>
      </p:pic>
      <p:sp>
        <p:nvSpPr>
          <p:cNvPr id="7" name="Content Placeholder 6">
            <a:extLst>
              <a:ext uri="{FF2B5EF4-FFF2-40B4-BE49-F238E27FC236}">
                <a16:creationId xmlns:a16="http://schemas.microsoft.com/office/drawing/2014/main" id="{0C270BAC-4B32-3B62-623A-04A13D1F7DC6}"/>
              </a:ext>
            </a:extLst>
          </p:cNvPr>
          <p:cNvSpPr>
            <a:spLocks noGrp="1"/>
          </p:cNvSpPr>
          <p:nvPr>
            <p:ph idx="1"/>
          </p:nvPr>
        </p:nvSpPr>
        <p:spPr/>
        <p:txBody>
          <a:bodyPr/>
          <a:lstStyle/>
          <a:p>
            <a:r>
              <a:rPr lang="en-US" b="1" dirty="0"/>
              <a:t>Proposal to deploy the Eos detector on Beam Line 8 on the </a:t>
            </a:r>
            <a:br>
              <a:rPr lang="en-US" b="1" dirty="0"/>
            </a:br>
            <a:r>
              <a:rPr lang="en-US" b="1" dirty="0"/>
              <a:t>instrument floor of the SNS </a:t>
            </a:r>
          </a:p>
          <a:p>
            <a:r>
              <a:rPr lang="en-US" b="1" dirty="0"/>
              <a:t>Project is supported by DNN, NP and HEP (proposal pending </a:t>
            </a:r>
            <a:br>
              <a:rPr lang="en-US" b="1" dirty="0"/>
            </a:br>
            <a:r>
              <a:rPr lang="en-US" b="1" dirty="0"/>
              <a:t>with Japan) </a:t>
            </a:r>
          </a:p>
          <a:p>
            <a:r>
              <a:rPr lang="en-US" b="1" dirty="0"/>
              <a:t>Science program: </a:t>
            </a:r>
          </a:p>
          <a:p>
            <a:pPr marL="285750" indent="-285750">
              <a:buFont typeface="Arial" panose="020B0604020202020204" pitchFamily="34" charset="0"/>
              <a:buChar char="•"/>
            </a:pPr>
            <a:r>
              <a:rPr lang="en-US" dirty="0"/>
              <a:t>Measure CC </a:t>
            </a:r>
            <a:r>
              <a:rPr lang="en-US" sz="2000" dirty="0">
                <a:latin typeface="Symbol" pitchFamily="2" charset="2"/>
              </a:rPr>
              <a:t>n</a:t>
            </a:r>
            <a:r>
              <a:rPr lang="en-US" baseline="-25000" dirty="0"/>
              <a:t>e</a:t>
            </a:r>
            <a:r>
              <a:rPr lang="en-US" baseline="30000" dirty="0"/>
              <a:t>16</a:t>
            </a:r>
            <a:r>
              <a:rPr lang="en-US" dirty="0"/>
              <a:t>O cross section </a:t>
            </a:r>
          </a:p>
          <a:p>
            <a:pPr marL="285750" indent="-285750">
              <a:buFont typeface="Arial" panose="020B0604020202020204" pitchFamily="34" charset="0"/>
              <a:buChar char="•"/>
            </a:pPr>
            <a:r>
              <a:rPr lang="en-US" dirty="0"/>
              <a:t>Measure (</a:t>
            </a:r>
            <a:r>
              <a:rPr lang="en-US" sz="2000" dirty="0">
                <a:latin typeface="Symbol" pitchFamily="2" charset="2"/>
              </a:rPr>
              <a:t>n</a:t>
            </a:r>
            <a:r>
              <a:rPr lang="en-US" baseline="-25000" dirty="0"/>
              <a:t>e,</a:t>
            </a:r>
            <a:r>
              <a:rPr lang="en-US" baseline="30000" dirty="0"/>
              <a:t>130</a:t>
            </a:r>
            <a:r>
              <a:rPr lang="en-US" dirty="0"/>
              <a:t>Te) cross section </a:t>
            </a:r>
          </a:p>
          <a:p>
            <a:pPr marL="285750" indent="-285750">
              <a:buFont typeface="Arial" panose="020B0604020202020204" pitchFamily="34" charset="0"/>
              <a:buChar char="•"/>
            </a:pPr>
            <a:r>
              <a:rPr lang="en-US" dirty="0"/>
              <a:t>Cherenkov-Scintillation light separation</a:t>
            </a:r>
          </a:p>
          <a:p>
            <a:pPr marL="285750" indent="-285750">
              <a:buFont typeface="Arial" panose="020B0604020202020204" pitchFamily="34" charset="0"/>
              <a:buChar char="•"/>
            </a:pPr>
            <a:r>
              <a:rPr lang="en-US" dirty="0"/>
              <a:t>Scalable near-surface neutrino detection</a:t>
            </a:r>
          </a:p>
          <a:p>
            <a:pPr marL="285750" indent="-285750">
              <a:buFont typeface="Arial" panose="020B0604020202020204" pitchFamily="34" charset="0"/>
              <a:buChar char="•"/>
            </a:pPr>
            <a:r>
              <a:rPr lang="en-US" dirty="0"/>
              <a:t>Pathway to beyond ton-scale </a:t>
            </a:r>
            <a:r>
              <a:rPr lang="en-US" dirty="0" err="1"/>
              <a:t>neutrinoless</a:t>
            </a:r>
            <a:r>
              <a:rPr lang="en-US" dirty="0"/>
              <a:t> double beta decay </a:t>
            </a:r>
          </a:p>
        </p:txBody>
      </p:sp>
      <p:sp>
        <p:nvSpPr>
          <p:cNvPr id="4" name="Content Placeholder 2">
            <a:extLst>
              <a:ext uri="{FF2B5EF4-FFF2-40B4-BE49-F238E27FC236}">
                <a16:creationId xmlns:a16="http://schemas.microsoft.com/office/drawing/2014/main" id="{C08DC212-9C38-A14B-A0A1-F3AFA850265E}"/>
              </a:ext>
            </a:extLst>
          </p:cNvPr>
          <p:cNvSpPr txBox="1">
            <a:spLocks/>
          </p:cNvSpPr>
          <p:nvPr/>
        </p:nvSpPr>
        <p:spPr>
          <a:xfrm>
            <a:off x="314692" y="1139825"/>
            <a:ext cx="11492432" cy="4061829"/>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2"/>
                </a:solidFill>
              </a:rPr>
              <a:t>Development of novel technology: water-based liquid scintillator detectors (Eos)</a:t>
            </a:r>
            <a:endParaRPr lang="en-US" dirty="0"/>
          </a:p>
        </p:txBody>
      </p:sp>
      <p:sp>
        <p:nvSpPr>
          <p:cNvPr id="3" name="Title 2">
            <a:extLst>
              <a:ext uri="{FF2B5EF4-FFF2-40B4-BE49-F238E27FC236}">
                <a16:creationId xmlns:a16="http://schemas.microsoft.com/office/drawing/2014/main" id="{CC3270E1-16B9-74F9-3F26-DA0BAF188751}"/>
              </a:ext>
            </a:extLst>
          </p:cNvPr>
          <p:cNvSpPr>
            <a:spLocks noGrp="1"/>
          </p:cNvSpPr>
          <p:nvPr>
            <p:ph type="title"/>
          </p:nvPr>
        </p:nvSpPr>
        <p:spPr/>
        <p:txBody>
          <a:bodyPr/>
          <a:lstStyle/>
          <a:p>
            <a:r>
              <a:rPr lang="en-US" dirty="0"/>
              <a:t>SNS for Neutrino Physics </a:t>
            </a:r>
          </a:p>
        </p:txBody>
      </p:sp>
      <p:sp>
        <p:nvSpPr>
          <p:cNvPr id="51" name="Content Placeholder 3">
            <a:extLst>
              <a:ext uri="{FF2B5EF4-FFF2-40B4-BE49-F238E27FC236}">
                <a16:creationId xmlns:a16="http://schemas.microsoft.com/office/drawing/2014/main" id="{7E5EF60E-89B3-E3F7-A3D3-AF9FAB47DBFD}"/>
              </a:ext>
            </a:extLst>
          </p:cNvPr>
          <p:cNvSpPr txBox="1">
            <a:spLocks/>
          </p:cNvSpPr>
          <p:nvPr/>
        </p:nvSpPr>
        <p:spPr>
          <a:xfrm>
            <a:off x="314692" y="1252840"/>
            <a:ext cx="6938354" cy="3756990"/>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8" name="Picture 7">
            <a:extLst>
              <a:ext uri="{FF2B5EF4-FFF2-40B4-BE49-F238E27FC236}">
                <a16:creationId xmlns:a16="http://schemas.microsoft.com/office/drawing/2014/main" id="{63693ADC-CE8C-E647-E503-A2CADEC937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95210" y="1775095"/>
            <a:ext cx="3605804" cy="4831778"/>
          </a:xfrm>
          <a:prstGeom prst="rect">
            <a:avLst/>
          </a:prstGeom>
        </p:spPr>
      </p:pic>
      <p:sp>
        <p:nvSpPr>
          <p:cNvPr id="9" name="TextBox 8">
            <a:extLst>
              <a:ext uri="{FF2B5EF4-FFF2-40B4-BE49-F238E27FC236}">
                <a16:creationId xmlns:a16="http://schemas.microsoft.com/office/drawing/2014/main" id="{388D67D1-501E-06A4-304B-DE62EBBA6529}"/>
              </a:ext>
            </a:extLst>
          </p:cNvPr>
          <p:cNvSpPr txBox="1"/>
          <p:nvPr/>
        </p:nvSpPr>
        <p:spPr>
          <a:xfrm>
            <a:off x="9906822" y="1558058"/>
            <a:ext cx="1499128" cy="369332"/>
          </a:xfrm>
          <a:prstGeom prst="rect">
            <a:avLst/>
          </a:prstGeom>
          <a:noFill/>
        </p:spPr>
        <p:txBody>
          <a:bodyPr wrap="none" rtlCol="0">
            <a:spAutoFit/>
          </a:bodyPr>
          <a:lstStyle/>
          <a:p>
            <a:r>
              <a:rPr lang="en-US" dirty="0"/>
              <a:t>Eos Detector</a:t>
            </a:r>
          </a:p>
        </p:txBody>
      </p:sp>
    </p:spTree>
    <p:extLst>
      <p:ext uri="{BB962C8B-B14F-4D97-AF65-F5344CB8AC3E}">
        <p14:creationId xmlns:p14="http://schemas.microsoft.com/office/powerpoint/2010/main" val="3205428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grpId="1"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A7D54-5862-063B-85A5-8AB1AF078345}"/>
            </a:ext>
          </a:extLst>
        </p:cNvPr>
        <p:cNvGrpSpPr/>
        <p:nvPr/>
      </p:nvGrpSpPr>
      <p:grpSpPr>
        <a:xfrm>
          <a:off x="0" y="0"/>
          <a:ext cx="0" cy="0"/>
          <a:chOff x="0" y="0"/>
          <a:chExt cx="0" cy="0"/>
        </a:xfrm>
      </p:grpSpPr>
      <p:sp>
        <p:nvSpPr>
          <p:cNvPr id="5" name="object 2">
            <a:extLst>
              <a:ext uri="{FF2B5EF4-FFF2-40B4-BE49-F238E27FC236}">
                <a16:creationId xmlns:a16="http://schemas.microsoft.com/office/drawing/2014/main" id="{1B83D1C1-DA42-6BC7-F81C-377F4D148DD3}"/>
              </a:ext>
            </a:extLst>
          </p:cNvPr>
          <p:cNvSpPr/>
          <p:nvPr/>
        </p:nvSpPr>
        <p:spPr>
          <a:xfrm>
            <a:off x="5306172" y="956440"/>
            <a:ext cx="6627073" cy="5297214"/>
          </a:xfrm>
          <a:custGeom>
            <a:avLst/>
            <a:gdLst/>
            <a:ahLst/>
            <a:cxnLst/>
            <a:rect l="l" t="t" r="r" b="b"/>
            <a:pathLst>
              <a:path w="3457575" h="6858000">
                <a:moveTo>
                  <a:pt x="3457575" y="0"/>
                </a:moveTo>
                <a:lnTo>
                  <a:pt x="0" y="0"/>
                </a:lnTo>
                <a:lnTo>
                  <a:pt x="0" y="6858000"/>
                </a:lnTo>
                <a:lnTo>
                  <a:pt x="3457575" y="6858000"/>
                </a:lnTo>
                <a:lnTo>
                  <a:pt x="3457575" y="0"/>
                </a:lnTo>
                <a:close/>
              </a:path>
            </a:pathLst>
          </a:custGeom>
          <a:solidFill>
            <a:srgbClr val="DBDCDB"/>
          </a:solidFill>
        </p:spPr>
        <p:txBody>
          <a:bodyPr wrap="square" lIns="0" tIns="0" rIns="0" bIns="0" rtlCol="0"/>
          <a:lstStyle/>
          <a:p>
            <a:endParaRPr/>
          </a:p>
        </p:txBody>
      </p:sp>
      <p:sp>
        <p:nvSpPr>
          <p:cNvPr id="2" name="Title 1">
            <a:extLst>
              <a:ext uri="{FF2B5EF4-FFF2-40B4-BE49-F238E27FC236}">
                <a16:creationId xmlns:a16="http://schemas.microsoft.com/office/drawing/2014/main" id="{63FDBAC9-655B-0746-3A83-6F2223D7D449}"/>
              </a:ext>
            </a:extLst>
          </p:cNvPr>
          <p:cNvSpPr>
            <a:spLocks noGrp="1"/>
          </p:cNvSpPr>
          <p:nvPr>
            <p:ph type="title"/>
          </p:nvPr>
        </p:nvSpPr>
        <p:spPr/>
        <p:txBody>
          <a:bodyPr/>
          <a:lstStyle/>
          <a:p>
            <a:r>
              <a:rPr lang="en-US"/>
              <a:t>Maximizing Research Opportunities at the </a:t>
            </a:r>
            <a:r>
              <a:rPr lang="en-US" err="1"/>
              <a:t>FnPB</a:t>
            </a:r>
            <a:br>
              <a:rPr lang="en-US"/>
            </a:br>
            <a:br>
              <a:rPr lang="en-US"/>
            </a:br>
            <a:endParaRPr lang="en-US"/>
          </a:p>
        </p:txBody>
      </p:sp>
      <p:sp>
        <p:nvSpPr>
          <p:cNvPr id="3" name="Content Placeholder 2">
            <a:extLst>
              <a:ext uri="{FF2B5EF4-FFF2-40B4-BE49-F238E27FC236}">
                <a16:creationId xmlns:a16="http://schemas.microsoft.com/office/drawing/2014/main" id="{4479E4D2-55AE-5E29-5250-27D7D0572EAB}"/>
              </a:ext>
            </a:extLst>
          </p:cNvPr>
          <p:cNvSpPr>
            <a:spLocks noGrp="1"/>
          </p:cNvSpPr>
          <p:nvPr>
            <p:ph idx="1"/>
          </p:nvPr>
        </p:nvSpPr>
        <p:spPr>
          <a:xfrm>
            <a:off x="314692" y="1825625"/>
            <a:ext cx="4478025" cy="4061829"/>
          </a:xfrm>
        </p:spPr>
        <p:txBody>
          <a:bodyPr/>
          <a:lstStyle/>
          <a:p>
            <a:r>
              <a:rPr lang="en-US" dirty="0"/>
              <a:t>BL13 at the SNS, the Fundamental neutron Physics Beamline, is a unique, high flux, cold neutron source with two beamlines. </a:t>
            </a:r>
          </a:p>
          <a:p>
            <a:r>
              <a:rPr lang="en-US" dirty="0"/>
              <a:t>Currently only hosting one experiment. </a:t>
            </a:r>
          </a:p>
          <a:p>
            <a:r>
              <a:rPr lang="en-US" dirty="0"/>
              <a:t>Solicited proposals for new experiments. Multiple proposals were received and reviewed that could be implemented with minimal investment. </a:t>
            </a:r>
          </a:p>
          <a:p>
            <a:r>
              <a:rPr lang="en-US" dirty="0"/>
              <a:t>With the termination of the </a:t>
            </a:r>
            <a:r>
              <a:rPr lang="en-US" dirty="0" err="1"/>
              <a:t>nEDM</a:t>
            </a:r>
            <a:r>
              <a:rPr lang="en-US" dirty="0"/>
              <a:t> experiment, it is proposed to make the </a:t>
            </a:r>
            <a:br>
              <a:rPr lang="en-US" dirty="0"/>
            </a:br>
            <a:r>
              <a:rPr lang="en-US" dirty="0" err="1"/>
              <a:t>FnPB</a:t>
            </a:r>
            <a:r>
              <a:rPr lang="en-US" dirty="0"/>
              <a:t> a user-facing facility accommodating multiple experiments. </a:t>
            </a:r>
          </a:p>
          <a:p>
            <a:endParaRPr lang="en-US" dirty="0"/>
          </a:p>
        </p:txBody>
      </p:sp>
      <p:pic>
        <p:nvPicPr>
          <p:cNvPr id="4" name="Content Placeholder 4">
            <a:extLst>
              <a:ext uri="{FF2B5EF4-FFF2-40B4-BE49-F238E27FC236}">
                <a16:creationId xmlns:a16="http://schemas.microsoft.com/office/drawing/2014/main" id="{B0179276-6ACC-62ED-0724-0915F98651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06172" y="1466565"/>
            <a:ext cx="6619015" cy="4314123"/>
          </a:xfrm>
          <a:prstGeom prst="rect">
            <a:avLst/>
          </a:prstGeom>
        </p:spPr>
      </p:pic>
      <p:sp>
        <p:nvSpPr>
          <p:cNvPr id="6" name="TextBox 5">
            <a:extLst>
              <a:ext uri="{FF2B5EF4-FFF2-40B4-BE49-F238E27FC236}">
                <a16:creationId xmlns:a16="http://schemas.microsoft.com/office/drawing/2014/main" id="{57507527-2649-0BEA-3E1D-91193958B56B}"/>
              </a:ext>
            </a:extLst>
          </p:cNvPr>
          <p:cNvSpPr txBox="1"/>
          <p:nvPr/>
        </p:nvSpPr>
        <p:spPr>
          <a:xfrm>
            <a:off x="8113988" y="1731035"/>
            <a:ext cx="1529586" cy="369332"/>
          </a:xfrm>
          <a:prstGeom prst="rect">
            <a:avLst/>
          </a:prstGeom>
          <a:noFill/>
        </p:spPr>
        <p:txBody>
          <a:bodyPr wrap="none" rtlCol="0">
            <a:spAutoFit/>
          </a:bodyPr>
          <a:lstStyle/>
          <a:p>
            <a:r>
              <a:rPr lang="en-US"/>
              <a:t>Experiment 1</a:t>
            </a:r>
          </a:p>
        </p:txBody>
      </p:sp>
      <p:sp>
        <p:nvSpPr>
          <p:cNvPr id="7" name="TextBox 6">
            <a:extLst>
              <a:ext uri="{FF2B5EF4-FFF2-40B4-BE49-F238E27FC236}">
                <a16:creationId xmlns:a16="http://schemas.microsoft.com/office/drawing/2014/main" id="{13932786-13BD-0BD4-0B09-A332A2C1AF81}"/>
              </a:ext>
            </a:extLst>
          </p:cNvPr>
          <p:cNvSpPr txBox="1"/>
          <p:nvPr/>
        </p:nvSpPr>
        <p:spPr>
          <a:xfrm>
            <a:off x="7086093" y="4572968"/>
            <a:ext cx="1529586" cy="369332"/>
          </a:xfrm>
          <a:prstGeom prst="rect">
            <a:avLst/>
          </a:prstGeom>
          <a:noFill/>
        </p:spPr>
        <p:txBody>
          <a:bodyPr wrap="none" rtlCol="0">
            <a:spAutoFit/>
          </a:bodyPr>
          <a:lstStyle/>
          <a:p>
            <a:r>
              <a:rPr lang="en-US"/>
              <a:t>Experiment 2</a:t>
            </a:r>
          </a:p>
        </p:txBody>
      </p:sp>
      <p:sp>
        <p:nvSpPr>
          <p:cNvPr id="8" name="TextBox 7">
            <a:extLst>
              <a:ext uri="{FF2B5EF4-FFF2-40B4-BE49-F238E27FC236}">
                <a16:creationId xmlns:a16="http://schemas.microsoft.com/office/drawing/2014/main" id="{CF3A459E-4E08-85DD-D809-93C70221D956}"/>
              </a:ext>
            </a:extLst>
          </p:cNvPr>
          <p:cNvSpPr txBox="1"/>
          <p:nvPr/>
        </p:nvSpPr>
        <p:spPr>
          <a:xfrm>
            <a:off x="10277538" y="3487207"/>
            <a:ext cx="1529586" cy="369332"/>
          </a:xfrm>
          <a:prstGeom prst="rect">
            <a:avLst/>
          </a:prstGeom>
          <a:noFill/>
        </p:spPr>
        <p:txBody>
          <a:bodyPr wrap="none" rtlCol="0">
            <a:spAutoFit/>
          </a:bodyPr>
          <a:lstStyle/>
          <a:p>
            <a:r>
              <a:rPr lang="en-US"/>
              <a:t>Experiment 3</a:t>
            </a:r>
          </a:p>
        </p:txBody>
      </p:sp>
    </p:spTree>
    <p:extLst>
      <p:ext uri="{BB962C8B-B14F-4D97-AF65-F5344CB8AC3E}">
        <p14:creationId xmlns:p14="http://schemas.microsoft.com/office/powerpoint/2010/main" val="4932416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5B4A3-B288-767F-A9F7-3A988FE18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D5068-B64B-E45A-9607-B55BC29E5615}"/>
              </a:ext>
            </a:extLst>
          </p:cNvPr>
          <p:cNvSpPr>
            <a:spLocks noGrp="1"/>
          </p:cNvSpPr>
          <p:nvPr>
            <p:ph type="title"/>
          </p:nvPr>
        </p:nvSpPr>
        <p:spPr/>
        <p:txBody>
          <a:bodyPr/>
          <a:lstStyle/>
          <a:p>
            <a:r>
              <a:rPr lang="en-US" dirty="0"/>
              <a:t>Interferometry With Neutrons </a:t>
            </a:r>
          </a:p>
        </p:txBody>
      </p:sp>
      <p:sp>
        <p:nvSpPr>
          <p:cNvPr id="3" name="Content Placeholder 2">
            <a:extLst>
              <a:ext uri="{FF2B5EF4-FFF2-40B4-BE49-F238E27FC236}">
                <a16:creationId xmlns:a16="http://schemas.microsoft.com/office/drawing/2014/main" id="{1F520ADC-2553-197F-027A-E806B80B52E5}"/>
              </a:ext>
            </a:extLst>
          </p:cNvPr>
          <p:cNvSpPr>
            <a:spLocks noGrp="1"/>
          </p:cNvSpPr>
          <p:nvPr>
            <p:ph idx="1"/>
          </p:nvPr>
        </p:nvSpPr>
        <p:spPr>
          <a:xfrm>
            <a:off x="314692" y="1139825"/>
            <a:ext cx="11492432" cy="4061829"/>
          </a:xfrm>
        </p:spPr>
        <p:txBody>
          <a:bodyPr/>
          <a:lstStyle/>
          <a:p>
            <a:r>
              <a:rPr lang="en-US" b="1" dirty="0">
                <a:solidFill>
                  <a:schemeClr val="accent2"/>
                </a:solidFill>
              </a:rPr>
              <a:t>Neutron Interferometry provides a powerful probe to look for BSM Physics</a:t>
            </a:r>
            <a:br>
              <a:rPr lang="en-US" b="1" dirty="0">
                <a:solidFill>
                  <a:schemeClr val="accent2"/>
                </a:solidFill>
              </a:rPr>
            </a:br>
            <a:endParaRPr lang="en-US" b="1" dirty="0">
              <a:solidFill>
                <a:schemeClr val="accent2"/>
              </a:solidFill>
            </a:endParaRPr>
          </a:p>
        </p:txBody>
      </p:sp>
      <p:pic>
        <p:nvPicPr>
          <p:cNvPr id="22" name="Picture 21" descr="Shape, rectangle&#10;&#10;AI-generated content may be incorrect.">
            <a:extLst>
              <a:ext uri="{FF2B5EF4-FFF2-40B4-BE49-F238E27FC236}">
                <a16:creationId xmlns:a16="http://schemas.microsoft.com/office/drawing/2014/main" id="{2ECF49AB-0447-8AB5-3BE4-E0409754AB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692" y="1495857"/>
            <a:ext cx="3232150" cy="1174091"/>
          </a:xfrm>
          <a:prstGeom prst="rect">
            <a:avLst/>
          </a:prstGeom>
        </p:spPr>
      </p:pic>
      <p:pic>
        <p:nvPicPr>
          <p:cNvPr id="24" name="Picture 23" descr="Text&#10;&#10;AI-generated content may be incorrect.">
            <a:extLst>
              <a:ext uri="{FF2B5EF4-FFF2-40B4-BE49-F238E27FC236}">
                <a16:creationId xmlns:a16="http://schemas.microsoft.com/office/drawing/2014/main" id="{0CE15A0A-2571-D34C-B6B7-8A4BAA4D67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1810" y="2538731"/>
            <a:ext cx="2425700" cy="606425"/>
          </a:xfrm>
          <a:prstGeom prst="rect">
            <a:avLst/>
          </a:prstGeom>
        </p:spPr>
      </p:pic>
      <p:sp>
        <p:nvSpPr>
          <p:cNvPr id="26" name="TextBox 25">
            <a:extLst>
              <a:ext uri="{FF2B5EF4-FFF2-40B4-BE49-F238E27FC236}">
                <a16:creationId xmlns:a16="http://schemas.microsoft.com/office/drawing/2014/main" id="{12120511-1E70-9438-D461-92906679D9A4}"/>
              </a:ext>
            </a:extLst>
          </p:cNvPr>
          <p:cNvSpPr txBox="1"/>
          <p:nvPr/>
        </p:nvSpPr>
        <p:spPr>
          <a:xfrm>
            <a:off x="6530973" y="1527314"/>
            <a:ext cx="4083169" cy="1200329"/>
          </a:xfrm>
          <a:prstGeom prst="rect">
            <a:avLst/>
          </a:prstGeom>
          <a:noFill/>
        </p:spPr>
        <p:txBody>
          <a:bodyPr wrap="none" rtlCol="0">
            <a:spAutoFit/>
          </a:bodyPr>
          <a:lstStyle/>
          <a:p>
            <a:r>
              <a:rPr lang="en-US" dirty="0">
                <a:solidFill>
                  <a:schemeClr val="accent2"/>
                </a:solidFill>
              </a:rPr>
              <a:t>Probe for: </a:t>
            </a:r>
          </a:p>
          <a:p>
            <a:pPr marL="285750" indent="-285750">
              <a:buFont typeface="Arial" panose="020B0604020202020204" pitchFamily="34" charset="0"/>
              <a:buChar char="•"/>
            </a:pPr>
            <a:r>
              <a:rPr lang="en-US" dirty="0">
                <a:solidFill>
                  <a:schemeClr val="accent2"/>
                </a:solidFill>
              </a:rPr>
              <a:t>Gravitationally-induced interactions</a:t>
            </a:r>
          </a:p>
          <a:p>
            <a:pPr marL="285750" indent="-285750">
              <a:buFont typeface="Arial" panose="020B0604020202020204" pitchFamily="34" charset="0"/>
              <a:buChar char="•"/>
            </a:pPr>
            <a:r>
              <a:rPr lang="en-US" dirty="0">
                <a:solidFill>
                  <a:schemeClr val="accent2"/>
                </a:solidFill>
              </a:rPr>
              <a:t>Nuclear interactions at low energy </a:t>
            </a:r>
          </a:p>
          <a:p>
            <a:pPr marL="285750" indent="-285750">
              <a:buFont typeface="Arial" panose="020B0604020202020204" pitchFamily="34" charset="0"/>
              <a:buChar char="•"/>
            </a:pPr>
            <a:r>
              <a:rPr lang="en-US" dirty="0">
                <a:solidFill>
                  <a:schemeClr val="accent2"/>
                </a:solidFill>
              </a:rPr>
              <a:t>CPT and Lorentz invariance, …. </a:t>
            </a:r>
          </a:p>
        </p:txBody>
      </p:sp>
      <p:sp>
        <p:nvSpPr>
          <p:cNvPr id="30" name="TextBox 29">
            <a:extLst>
              <a:ext uri="{FF2B5EF4-FFF2-40B4-BE49-F238E27FC236}">
                <a16:creationId xmlns:a16="http://schemas.microsoft.com/office/drawing/2014/main" id="{4D939A4E-13B9-4D02-5DEB-1F92BA227B42}"/>
              </a:ext>
            </a:extLst>
          </p:cNvPr>
          <p:cNvSpPr txBox="1"/>
          <p:nvPr/>
        </p:nvSpPr>
        <p:spPr>
          <a:xfrm>
            <a:off x="866140" y="5440680"/>
            <a:ext cx="3237230" cy="369332"/>
          </a:xfrm>
          <a:prstGeom prst="rect">
            <a:avLst/>
          </a:prstGeom>
          <a:noFill/>
        </p:spPr>
        <p:txBody>
          <a:bodyPr wrap="square" rtlCol="0">
            <a:spAutoFit/>
          </a:bodyPr>
          <a:lstStyle/>
          <a:p>
            <a:r>
              <a:rPr lang="en-US" i="1" dirty="0" err="1"/>
              <a:t>Pendellösung</a:t>
            </a:r>
            <a:r>
              <a:rPr lang="en-US" i="1" dirty="0"/>
              <a:t> Interferometry</a:t>
            </a:r>
            <a:endParaRPr lang="en-US" dirty="0"/>
          </a:p>
        </p:txBody>
      </p:sp>
      <p:grpSp>
        <p:nvGrpSpPr>
          <p:cNvPr id="39" name="Group 38">
            <a:extLst>
              <a:ext uri="{FF2B5EF4-FFF2-40B4-BE49-F238E27FC236}">
                <a16:creationId xmlns:a16="http://schemas.microsoft.com/office/drawing/2014/main" id="{497BA6D5-A93B-93C9-4D50-35BF8027B143}"/>
              </a:ext>
            </a:extLst>
          </p:cNvPr>
          <p:cNvGrpSpPr>
            <a:grpSpLocks noChangeAspect="1"/>
          </p:cNvGrpSpPr>
          <p:nvPr/>
        </p:nvGrpSpPr>
        <p:grpSpPr>
          <a:xfrm>
            <a:off x="371842" y="3407926"/>
            <a:ext cx="4531628" cy="2174537"/>
            <a:chOff x="371842" y="3407926"/>
            <a:chExt cx="4531628" cy="2174537"/>
          </a:xfrm>
        </p:grpSpPr>
        <p:pic>
          <p:nvPicPr>
            <p:cNvPr id="31" name="Picture 30">
              <a:extLst>
                <a:ext uri="{FF2B5EF4-FFF2-40B4-BE49-F238E27FC236}">
                  <a16:creationId xmlns:a16="http://schemas.microsoft.com/office/drawing/2014/main" id="{BC2035DA-810A-145F-2AE2-C8B3B0E675A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71842" y="3407926"/>
              <a:ext cx="4531628" cy="2174537"/>
            </a:xfrm>
            <a:prstGeom prst="rect">
              <a:avLst/>
            </a:prstGeom>
          </p:spPr>
        </p:pic>
        <p:pic>
          <p:nvPicPr>
            <p:cNvPr id="33" name="Picture 32">
              <a:extLst>
                <a:ext uri="{FF2B5EF4-FFF2-40B4-BE49-F238E27FC236}">
                  <a16:creationId xmlns:a16="http://schemas.microsoft.com/office/drawing/2014/main" id="{5D24CDBB-41C7-452A-E888-0E7A1300C45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6200000">
              <a:off x="1602373" y="2771776"/>
              <a:ext cx="171449" cy="1463040"/>
            </a:xfrm>
            <a:prstGeom prst="rect">
              <a:avLst/>
            </a:prstGeom>
          </p:spPr>
        </p:pic>
        <p:pic>
          <p:nvPicPr>
            <p:cNvPr id="35" name="Picture 34">
              <a:extLst>
                <a:ext uri="{FF2B5EF4-FFF2-40B4-BE49-F238E27FC236}">
                  <a16:creationId xmlns:a16="http://schemas.microsoft.com/office/drawing/2014/main" id="{8B846E9F-E0B9-AD4F-2E98-E517AF8A599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2290282">
              <a:off x="1106393" y="3646794"/>
              <a:ext cx="689422" cy="101858"/>
            </a:xfrm>
            <a:prstGeom prst="rect">
              <a:avLst/>
            </a:prstGeom>
          </p:spPr>
        </p:pic>
        <p:cxnSp>
          <p:nvCxnSpPr>
            <p:cNvPr id="38" name="Straight Connector 37">
              <a:extLst>
                <a:ext uri="{FF2B5EF4-FFF2-40B4-BE49-F238E27FC236}">
                  <a16:creationId xmlns:a16="http://schemas.microsoft.com/office/drawing/2014/main" id="{172D0762-AFD5-F09E-C991-7017FA4248D1}"/>
                </a:ext>
              </a:extLst>
            </p:cNvPr>
            <p:cNvCxnSpPr/>
            <p:nvPr/>
          </p:nvCxnSpPr>
          <p:spPr>
            <a:xfrm>
              <a:off x="371842" y="3407926"/>
              <a:ext cx="432000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5444899A-11B6-0600-3170-5AA53052EBDA}"/>
              </a:ext>
            </a:extLst>
          </p:cNvPr>
          <p:cNvSpPr txBox="1"/>
          <p:nvPr/>
        </p:nvSpPr>
        <p:spPr>
          <a:xfrm>
            <a:off x="348982" y="5174363"/>
            <a:ext cx="1260986"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Credit: M. Huber</a:t>
            </a:r>
          </a:p>
        </p:txBody>
      </p:sp>
      <p:pic>
        <p:nvPicPr>
          <p:cNvPr id="42" name="Picture 41" descr="Chart&#10;&#10;AI-generated content may be incorrect.">
            <a:extLst>
              <a:ext uri="{FF2B5EF4-FFF2-40B4-BE49-F238E27FC236}">
                <a16:creationId xmlns:a16="http://schemas.microsoft.com/office/drawing/2014/main" id="{A07E55A5-BF2F-917D-09CD-4B607DB8D2C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07430" y="2741865"/>
            <a:ext cx="5910456" cy="3795865"/>
          </a:xfrm>
          <a:prstGeom prst="rect">
            <a:avLst/>
          </a:prstGeom>
        </p:spPr>
      </p:pic>
      <p:sp>
        <p:nvSpPr>
          <p:cNvPr id="43" name="TextBox 42">
            <a:extLst>
              <a:ext uri="{FF2B5EF4-FFF2-40B4-BE49-F238E27FC236}">
                <a16:creationId xmlns:a16="http://schemas.microsoft.com/office/drawing/2014/main" id="{71085D93-E5BE-C048-79C2-275888BABB01}"/>
              </a:ext>
            </a:extLst>
          </p:cNvPr>
          <p:cNvSpPr txBox="1"/>
          <p:nvPr/>
        </p:nvSpPr>
        <p:spPr>
          <a:xfrm rot="16200000">
            <a:off x="4620048" y="4549586"/>
            <a:ext cx="290464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Strength of Yukawa modification to gravity </a:t>
            </a:r>
          </a:p>
        </p:txBody>
      </p:sp>
      <p:sp>
        <p:nvSpPr>
          <p:cNvPr id="44" name="TextBox 43">
            <a:extLst>
              <a:ext uri="{FF2B5EF4-FFF2-40B4-BE49-F238E27FC236}">
                <a16:creationId xmlns:a16="http://schemas.microsoft.com/office/drawing/2014/main" id="{2FA72C7A-083A-98AD-C8CB-480928509BBD}"/>
              </a:ext>
            </a:extLst>
          </p:cNvPr>
          <p:cNvSpPr txBox="1"/>
          <p:nvPr/>
        </p:nvSpPr>
        <p:spPr>
          <a:xfrm>
            <a:off x="9298728" y="6302186"/>
            <a:ext cx="134203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Penetration Depth </a:t>
            </a:r>
          </a:p>
        </p:txBody>
      </p:sp>
      <p:sp>
        <p:nvSpPr>
          <p:cNvPr id="45" name="TextBox 44">
            <a:extLst>
              <a:ext uri="{FF2B5EF4-FFF2-40B4-BE49-F238E27FC236}">
                <a16:creationId xmlns:a16="http://schemas.microsoft.com/office/drawing/2014/main" id="{D60CDF00-C3B1-4170-E216-EE79D384328C}"/>
              </a:ext>
            </a:extLst>
          </p:cNvPr>
          <p:cNvSpPr txBox="1"/>
          <p:nvPr/>
        </p:nvSpPr>
        <p:spPr>
          <a:xfrm>
            <a:off x="6720840" y="5699355"/>
            <a:ext cx="2061590"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Doi: 10.1126/science.abc2794</a:t>
            </a:r>
          </a:p>
        </p:txBody>
      </p:sp>
      <p:sp>
        <p:nvSpPr>
          <p:cNvPr id="46" name="TextBox 45">
            <a:extLst>
              <a:ext uri="{FF2B5EF4-FFF2-40B4-BE49-F238E27FC236}">
                <a16:creationId xmlns:a16="http://schemas.microsoft.com/office/drawing/2014/main" id="{78428510-AC4D-26E9-E212-7D8F79531FFD}"/>
              </a:ext>
            </a:extLst>
          </p:cNvPr>
          <p:cNvSpPr txBox="1"/>
          <p:nvPr/>
        </p:nvSpPr>
        <p:spPr>
          <a:xfrm>
            <a:off x="348982" y="5867276"/>
            <a:ext cx="3898824" cy="400110"/>
          </a:xfrm>
          <a:prstGeom prst="rect">
            <a:avLst/>
          </a:prstGeom>
          <a:noFill/>
        </p:spPr>
        <p:txBody>
          <a:bodyPr wrap="none" rtlCol="0">
            <a:spAutoFit/>
          </a:bodyPr>
          <a:lstStyle/>
          <a:p>
            <a:r>
              <a:rPr lang="en-US" sz="1000" i="1" dirty="0">
                <a:latin typeface="Times New Roman" panose="02020603050405020304" pitchFamily="18" charset="0"/>
                <a:cs typeface="Times New Roman" panose="02020603050405020304" pitchFamily="18" charset="0"/>
              </a:rPr>
              <a:t>See: https://www.nature.com/articles/s42254-021-00298-2</a:t>
            </a:r>
          </a:p>
          <a:p>
            <a:r>
              <a:rPr lang="en-US" sz="1000" i="1" dirty="0">
                <a:latin typeface="Times New Roman" panose="02020603050405020304" pitchFamily="18" charset="0"/>
                <a:cs typeface="Times New Roman" panose="02020603050405020304" pitchFamily="18" charset="0"/>
              </a:rPr>
              <a:t>        https://journals.aps.org/rmp/pdf/10.1103/RevModPhys.90.025008 </a:t>
            </a:r>
          </a:p>
        </p:txBody>
      </p:sp>
    </p:spTree>
    <p:extLst>
      <p:ext uri="{BB962C8B-B14F-4D97-AF65-F5344CB8AC3E}">
        <p14:creationId xmlns:p14="http://schemas.microsoft.com/office/powerpoint/2010/main" val="16372190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ADBE-EDF5-DE81-D2FD-C5494F5EAC70}"/>
              </a:ext>
            </a:extLst>
          </p:cNvPr>
          <p:cNvSpPr>
            <a:spLocks noGrp="1"/>
          </p:cNvSpPr>
          <p:nvPr>
            <p:ph type="title"/>
          </p:nvPr>
        </p:nvSpPr>
        <p:spPr/>
        <p:txBody>
          <a:bodyPr/>
          <a:lstStyle/>
          <a:p>
            <a:r>
              <a:rPr lang="en-US" dirty="0"/>
              <a:t>Broad Programs At Other Facilities </a:t>
            </a:r>
          </a:p>
        </p:txBody>
      </p:sp>
      <p:sp>
        <p:nvSpPr>
          <p:cNvPr id="3" name="Content Placeholder 2">
            <a:extLst>
              <a:ext uri="{FF2B5EF4-FFF2-40B4-BE49-F238E27FC236}">
                <a16:creationId xmlns:a16="http://schemas.microsoft.com/office/drawing/2014/main" id="{EEFB5560-6F18-4FA6-BF3B-9B8349A82F8B}"/>
              </a:ext>
            </a:extLst>
          </p:cNvPr>
          <p:cNvSpPr>
            <a:spLocks noGrp="1"/>
          </p:cNvSpPr>
          <p:nvPr>
            <p:ph idx="1"/>
          </p:nvPr>
        </p:nvSpPr>
        <p:spPr>
          <a:xfrm>
            <a:off x="314692" y="1243735"/>
            <a:ext cx="11492432" cy="4061829"/>
          </a:xfrm>
        </p:spPr>
        <p:txBody>
          <a:bodyPr/>
          <a:lstStyle/>
          <a:p>
            <a:r>
              <a:rPr lang="en-US" b="1" dirty="0"/>
              <a:t>PSI – Switzerland: </a:t>
            </a:r>
          </a:p>
          <a:p>
            <a:pPr marL="285750" indent="-285750">
              <a:buFont typeface="Arial" panose="020B0604020202020204" pitchFamily="34" charset="0"/>
              <a:buChar char="•"/>
            </a:pPr>
            <a:r>
              <a:rPr lang="en-US" dirty="0"/>
              <a:t>590 MeV proton cyclotron (CW): </a:t>
            </a:r>
            <a:br>
              <a:rPr lang="en-US" dirty="0"/>
            </a:br>
            <a:r>
              <a:rPr lang="en-US" dirty="0" err="1"/>
              <a:t>SμS</a:t>
            </a:r>
            <a:r>
              <a:rPr lang="en-US" dirty="0"/>
              <a:t>, SINQ, UCN, Irradiation</a:t>
            </a:r>
          </a:p>
          <a:p>
            <a:endParaRPr lang="en-US" b="1" dirty="0"/>
          </a:p>
          <a:p>
            <a:r>
              <a:rPr lang="en-US" b="1" dirty="0"/>
              <a:t>ISIS – UK: </a:t>
            </a:r>
          </a:p>
          <a:p>
            <a:pPr marL="285750" indent="-285750">
              <a:buFont typeface="Arial" panose="020B0604020202020204" pitchFamily="34" charset="0"/>
              <a:buChar char="•"/>
            </a:pPr>
            <a:r>
              <a:rPr lang="en-US" dirty="0"/>
              <a:t>800 MeV synchrotron:</a:t>
            </a:r>
            <a:br>
              <a:rPr lang="en-US" dirty="0"/>
            </a:br>
            <a:r>
              <a:rPr lang="en-US" dirty="0"/>
              <a:t>Two neutron targets, muons  </a:t>
            </a:r>
          </a:p>
          <a:p>
            <a:endParaRPr lang="en-US" b="1" dirty="0"/>
          </a:p>
          <a:p>
            <a:r>
              <a:rPr lang="en-US" b="1" dirty="0"/>
              <a:t>JPARC – Japan</a:t>
            </a:r>
            <a:endParaRPr lang="en-US" dirty="0"/>
          </a:p>
          <a:p>
            <a:pPr marL="285750" indent="-285750">
              <a:buFont typeface="Arial" panose="020B0604020202020204" pitchFamily="34" charset="0"/>
              <a:buChar char="•"/>
            </a:pPr>
            <a:r>
              <a:rPr lang="en-US" dirty="0"/>
              <a:t>400 MeV Linac, </a:t>
            </a:r>
            <a:br>
              <a:rPr lang="en-US" dirty="0"/>
            </a:br>
            <a:r>
              <a:rPr lang="en-US" dirty="0"/>
              <a:t>50 GeV PS: </a:t>
            </a:r>
            <a:br>
              <a:rPr lang="en-US" dirty="0"/>
            </a:br>
            <a:r>
              <a:rPr lang="en-US" dirty="0" err="1"/>
              <a:t>muSR</a:t>
            </a:r>
            <a:r>
              <a:rPr lang="en-US" dirty="0"/>
              <a:t>, neutrinos, </a:t>
            </a:r>
            <a:br>
              <a:rPr lang="en-US" dirty="0"/>
            </a:br>
            <a:r>
              <a:rPr lang="en-US" dirty="0"/>
              <a:t>particle physics, </a:t>
            </a:r>
            <a:br>
              <a:rPr lang="en-US" dirty="0"/>
            </a:br>
            <a:r>
              <a:rPr lang="en-US" dirty="0"/>
              <a:t>transmutation</a:t>
            </a:r>
          </a:p>
        </p:txBody>
      </p:sp>
      <p:grpSp>
        <p:nvGrpSpPr>
          <p:cNvPr id="14" name="Group 13">
            <a:extLst>
              <a:ext uri="{FF2B5EF4-FFF2-40B4-BE49-F238E27FC236}">
                <a16:creationId xmlns:a16="http://schemas.microsoft.com/office/drawing/2014/main" id="{DF18F0C5-BC4D-E8EF-69E5-FF7333C2D8EF}"/>
              </a:ext>
            </a:extLst>
          </p:cNvPr>
          <p:cNvGrpSpPr/>
          <p:nvPr/>
        </p:nvGrpSpPr>
        <p:grpSpPr>
          <a:xfrm>
            <a:off x="4244527" y="824178"/>
            <a:ext cx="4652337" cy="3161491"/>
            <a:chOff x="4244527" y="824178"/>
            <a:chExt cx="4652337" cy="3161491"/>
          </a:xfrm>
        </p:grpSpPr>
        <p:pic>
          <p:nvPicPr>
            <p:cNvPr id="5" name="Picture 4">
              <a:extLst>
                <a:ext uri="{FF2B5EF4-FFF2-40B4-BE49-F238E27FC236}">
                  <a16:creationId xmlns:a16="http://schemas.microsoft.com/office/drawing/2014/main" id="{96122216-30C4-917D-AB27-853C505197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44527" y="824178"/>
              <a:ext cx="4652337" cy="3161491"/>
            </a:xfrm>
            <a:prstGeom prst="rect">
              <a:avLst/>
            </a:prstGeom>
            <a:ln w="28575">
              <a:solidFill>
                <a:srgbClr val="006BA6"/>
              </a:solidFill>
            </a:ln>
          </p:spPr>
        </p:pic>
        <p:sp>
          <p:nvSpPr>
            <p:cNvPr id="8" name="TextBox 7">
              <a:extLst>
                <a:ext uri="{FF2B5EF4-FFF2-40B4-BE49-F238E27FC236}">
                  <a16:creationId xmlns:a16="http://schemas.microsoft.com/office/drawing/2014/main" id="{A89AFF17-30F0-4A80-3D34-1315F3FC1199}"/>
                </a:ext>
              </a:extLst>
            </p:cNvPr>
            <p:cNvSpPr txBox="1"/>
            <p:nvPr/>
          </p:nvSpPr>
          <p:spPr>
            <a:xfrm>
              <a:off x="4263078" y="852613"/>
              <a:ext cx="601447" cy="369332"/>
            </a:xfrm>
            <a:prstGeom prst="rect">
              <a:avLst/>
            </a:prstGeom>
            <a:noFill/>
          </p:spPr>
          <p:txBody>
            <a:bodyPr wrap="none" rtlCol="0">
              <a:spAutoFit/>
            </a:bodyPr>
            <a:lstStyle/>
            <a:p>
              <a:r>
                <a:rPr lang="en-US" b="1" dirty="0"/>
                <a:t>PSI </a:t>
              </a:r>
            </a:p>
          </p:txBody>
        </p:sp>
      </p:grpSp>
      <p:grpSp>
        <p:nvGrpSpPr>
          <p:cNvPr id="12" name="Group 11">
            <a:extLst>
              <a:ext uri="{FF2B5EF4-FFF2-40B4-BE49-F238E27FC236}">
                <a16:creationId xmlns:a16="http://schemas.microsoft.com/office/drawing/2014/main" id="{4A84C7EF-7AE4-436B-2A41-B7B5C2128AB9}"/>
              </a:ext>
            </a:extLst>
          </p:cNvPr>
          <p:cNvGrpSpPr/>
          <p:nvPr/>
        </p:nvGrpSpPr>
        <p:grpSpPr>
          <a:xfrm>
            <a:off x="2724267" y="4115511"/>
            <a:ext cx="5072854" cy="2623390"/>
            <a:chOff x="2724267" y="4115511"/>
            <a:chExt cx="5072854" cy="2623390"/>
          </a:xfrm>
        </p:grpSpPr>
        <p:pic>
          <p:nvPicPr>
            <p:cNvPr id="13" name="Picture 12">
              <a:extLst>
                <a:ext uri="{FF2B5EF4-FFF2-40B4-BE49-F238E27FC236}">
                  <a16:creationId xmlns:a16="http://schemas.microsoft.com/office/drawing/2014/main" id="{79D5D83C-75DB-6E58-99F6-A14FC4B735CF}"/>
                </a:ext>
              </a:extLst>
            </p:cNvPr>
            <p:cNvPicPr>
              <a:picLocks noChangeAspect="1"/>
            </p:cNvPicPr>
            <p:nvPr/>
          </p:nvPicPr>
          <p:blipFill>
            <a:blip r:embed="rId3"/>
            <a:stretch>
              <a:fillRect/>
            </a:stretch>
          </p:blipFill>
          <p:spPr>
            <a:xfrm>
              <a:off x="2724267" y="4115511"/>
              <a:ext cx="5072854" cy="2623390"/>
            </a:xfrm>
            <a:prstGeom prst="rect">
              <a:avLst/>
            </a:prstGeom>
            <a:ln w="28575">
              <a:solidFill>
                <a:srgbClr val="006BA6"/>
              </a:solidFill>
            </a:ln>
          </p:spPr>
        </p:pic>
        <p:sp>
          <p:nvSpPr>
            <p:cNvPr id="9" name="TextBox 8">
              <a:extLst>
                <a:ext uri="{FF2B5EF4-FFF2-40B4-BE49-F238E27FC236}">
                  <a16:creationId xmlns:a16="http://schemas.microsoft.com/office/drawing/2014/main" id="{345F0CCD-991A-EEF2-F8B0-2857EFE3622A}"/>
                </a:ext>
              </a:extLst>
            </p:cNvPr>
            <p:cNvSpPr txBox="1"/>
            <p:nvPr/>
          </p:nvSpPr>
          <p:spPr>
            <a:xfrm>
              <a:off x="2736624" y="4143628"/>
              <a:ext cx="973343" cy="369332"/>
            </a:xfrm>
            <a:prstGeom prst="rect">
              <a:avLst/>
            </a:prstGeom>
            <a:noFill/>
          </p:spPr>
          <p:txBody>
            <a:bodyPr wrap="none" rtlCol="0">
              <a:spAutoFit/>
            </a:bodyPr>
            <a:lstStyle/>
            <a:p>
              <a:r>
                <a:rPr lang="en-US" b="1" dirty="0"/>
                <a:t>JPARC </a:t>
              </a:r>
            </a:p>
          </p:txBody>
        </p:sp>
      </p:grpSp>
      <p:grpSp>
        <p:nvGrpSpPr>
          <p:cNvPr id="11" name="Group 10">
            <a:extLst>
              <a:ext uri="{FF2B5EF4-FFF2-40B4-BE49-F238E27FC236}">
                <a16:creationId xmlns:a16="http://schemas.microsoft.com/office/drawing/2014/main" id="{96F04D98-C8DC-AC30-B57D-E6E3C5517847}"/>
              </a:ext>
            </a:extLst>
          </p:cNvPr>
          <p:cNvGrpSpPr/>
          <p:nvPr/>
        </p:nvGrpSpPr>
        <p:grpSpPr>
          <a:xfrm>
            <a:off x="8081319" y="3694669"/>
            <a:ext cx="4015946" cy="3044657"/>
            <a:chOff x="8081319" y="3694669"/>
            <a:chExt cx="4015946" cy="3044657"/>
          </a:xfrm>
        </p:grpSpPr>
        <p:grpSp>
          <p:nvGrpSpPr>
            <p:cNvPr id="7" name="Group 6">
              <a:extLst>
                <a:ext uri="{FF2B5EF4-FFF2-40B4-BE49-F238E27FC236}">
                  <a16:creationId xmlns:a16="http://schemas.microsoft.com/office/drawing/2014/main" id="{315F5B3E-5BFC-79CA-BC16-522B8A82E4A1}"/>
                </a:ext>
              </a:extLst>
            </p:cNvPr>
            <p:cNvGrpSpPr/>
            <p:nvPr/>
          </p:nvGrpSpPr>
          <p:grpSpPr>
            <a:xfrm>
              <a:off x="8081319" y="3694669"/>
              <a:ext cx="4015946" cy="3044309"/>
              <a:chOff x="8081319" y="3694669"/>
              <a:chExt cx="4015946" cy="3044309"/>
            </a:xfrm>
          </p:grpSpPr>
          <p:sp>
            <p:nvSpPr>
              <p:cNvPr id="6" name="Rectangle 5">
                <a:extLst>
                  <a:ext uri="{FF2B5EF4-FFF2-40B4-BE49-F238E27FC236}">
                    <a16:creationId xmlns:a16="http://schemas.microsoft.com/office/drawing/2014/main" id="{D44DA83B-A391-6377-0906-62DE272F353A}"/>
                  </a:ext>
                </a:extLst>
              </p:cNvPr>
              <p:cNvSpPr/>
              <p:nvPr/>
            </p:nvSpPr>
            <p:spPr>
              <a:xfrm>
                <a:off x="8081319" y="3694670"/>
                <a:ext cx="4015946" cy="3027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animations &amp; models\models\foyer model\Site Drawings\schematics\ISIS Plan5 - with text.jpg">
                <a:extLst>
                  <a:ext uri="{FF2B5EF4-FFF2-40B4-BE49-F238E27FC236}">
                    <a16:creationId xmlns:a16="http://schemas.microsoft.com/office/drawing/2014/main" id="{CFEAB4BA-B0D4-16E9-D7EE-347EDA4F4B7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6200000">
                <a:off x="8559030" y="3218583"/>
                <a:ext cx="3044309" cy="3996481"/>
              </a:xfrm>
              <a:prstGeom prst="rect">
                <a:avLst/>
              </a:prstGeom>
              <a:noFill/>
              <a:ln w="28575">
                <a:solidFill>
                  <a:srgbClr val="006BA6"/>
                </a:solidFill>
                <a:miter lim="800000"/>
                <a:headEnd/>
                <a:tailEnd/>
              </a:ln>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4548D009-BDF5-94F5-DFE5-ADFEDF9DAD1F}"/>
                </a:ext>
              </a:extLst>
            </p:cNvPr>
            <p:cNvSpPr txBox="1"/>
            <p:nvPr/>
          </p:nvSpPr>
          <p:spPr>
            <a:xfrm>
              <a:off x="11439716" y="6369994"/>
              <a:ext cx="604653" cy="369332"/>
            </a:xfrm>
            <a:prstGeom prst="rect">
              <a:avLst/>
            </a:prstGeom>
            <a:noFill/>
          </p:spPr>
          <p:txBody>
            <a:bodyPr wrap="none" rtlCol="0">
              <a:spAutoFit/>
            </a:bodyPr>
            <a:lstStyle/>
            <a:p>
              <a:r>
                <a:rPr lang="en-US" b="1" dirty="0"/>
                <a:t>ISIS</a:t>
              </a:r>
            </a:p>
          </p:txBody>
        </p:sp>
      </p:grpSp>
    </p:spTree>
    <p:extLst>
      <p:ext uri="{BB962C8B-B14F-4D97-AF65-F5344CB8AC3E}">
        <p14:creationId xmlns:p14="http://schemas.microsoft.com/office/powerpoint/2010/main" val="188795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diagram, text, line, screenshot&#10;&#10;Description automatically generated">
            <a:extLst>
              <a:ext uri="{FF2B5EF4-FFF2-40B4-BE49-F238E27FC236}">
                <a16:creationId xmlns:a16="http://schemas.microsoft.com/office/drawing/2014/main" id="{9283EBBB-3134-729F-0546-9CFDAA4EB4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89436" y="1498146"/>
            <a:ext cx="2899852" cy="1665262"/>
          </a:xfrm>
          <a:prstGeom prst="rect">
            <a:avLst/>
          </a:prstGeom>
        </p:spPr>
      </p:pic>
      <p:sp>
        <p:nvSpPr>
          <p:cNvPr id="2" name="Title 1">
            <a:extLst>
              <a:ext uri="{FF2B5EF4-FFF2-40B4-BE49-F238E27FC236}">
                <a16:creationId xmlns:a16="http://schemas.microsoft.com/office/drawing/2014/main" id="{644748F9-DDDD-6740-994D-CC775BEEE973}"/>
              </a:ext>
            </a:extLst>
          </p:cNvPr>
          <p:cNvSpPr>
            <a:spLocks noGrp="1"/>
          </p:cNvSpPr>
          <p:nvPr>
            <p:ph type="title"/>
          </p:nvPr>
        </p:nvSpPr>
        <p:spPr/>
        <p:txBody>
          <a:bodyPr/>
          <a:lstStyle/>
          <a:p>
            <a:r>
              <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New Opportunities for Fundamental Physics at the SNS</a:t>
            </a:r>
            <a:endParaRPr lang="en-US" dirty="0"/>
          </a:p>
        </p:txBody>
      </p:sp>
      <p:sp>
        <p:nvSpPr>
          <p:cNvPr id="4" name="Freeform 3">
            <a:extLst>
              <a:ext uri="{FF2B5EF4-FFF2-40B4-BE49-F238E27FC236}">
                <a16:creationId xmlns:a16="http://schemas.microsoft.com/office/drawing/2014/main" id="{22B9515D-B815-3F4A-9D3E-0C6ABCA4FD7C}"/>
              </a:ext>
            </a:extLst>
          </p:cNvPr>
          <p:cNvSpPr/>
          <p:nvPr/>
        </p:nvSpPr>
        <p:spPr>
          <a:xfrm>
            <a:off x="530789" y="1081583"/>
            <a:ext cx="2743200" cy="365760"/>
          </a:xfrm>
          <a:custGeom>
            <a:avLst/>
            <a:gdLst>
              <a:gd name="connsiteX0" fmla="*/ 0 w 1857374"/>
              <a:gd name="connsiteY0" fmla="*/ 0 h 455020"/>
              <a:gd name="connsiteX1" fmla="*/ 1857374 w 1857374"/>
              <a:gd name="connsiteY1" fmla="*/ 0 h 455020"/>
              <a:gd name="connsiteX2" fmla="*/ 1857374 w 1857374"/>
              <a:gd name="connsiteY2" fmla="*/ 455020 h 455020"/>
              <a:gd name="connsiteX3" fmla="*/ 0 w 1857374"/>
              <a:gd name="connsiteY3" fmla="*/ 455020 h 455020"/>
              <a:gd name="connsiteX4" fmla="*/ 0 w 1857374"/>
              <a:gd name="connsiteY4" fmla="*/ 0 h 45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455020">
                <a:moveTo>
                  <a:pt x="0" y="0"/>
                </a:moveTo>
                <a:lnTo>
                  <a:pt x="1857374" y="0"/>
                </a:lnTo>
                <a:lnTo>
                  <a:pt x="1857374" y="455020"/>
                </a:lnTo>
                <a:lnTo>
                  <a:pt x="0" y="455020"/>
                </a:lnTo>
                <a:lnTo>
                  <a:pt x="0" y="0"/>
                </a:lnTo>
                <a:close/>
              </a:path>
            </a:pathLst>
          </a:custGeom>
          <a:solidFill>
            <a:srgbClr val="3CA779"/>
          </a:solidFill>
          <a:ln w="10795" cap="flat" cmpd="sng" algn="ctr">
            <a:solidFill>
              <a:srgbClr val="3CA779"/>
            </a:solidFill>
            <a:prstDash val="solid"/>
          </a:ln>
          <a:effectLst/>
        </p:spPr>
        <p:txBody>
          <a:bodyPr spcFirstLastPara="0" vert="horz" wrap="square" lIns="92432" tIns="52818" rIns="92432" bIns="52818" numCol="1" spcCol="1270" anchor="ctr" anchorCtr="0">
            <a:noAutofit/>
          </a:bodyPr>
          <a:lstStyle/>
          <a:p>
            <a:pPr marL="0" marR="0" lvl="0" indent="0" algn="ctr" defTabSz="577677" eaLnBrk="1" fontAlgn="auto" latinLnBrk="0" hangingPunct="1">
              <a:lnSpc>
                <a:spcPct val="90000"/>
              </a:lnSpc>
              <a:spcBef>
                <a:spcPts val="0"/>
              </a:spcBef>
              <a:spcAft>
                <a:spcPct val="350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entury Gothic" panose="020F0302020204030204"/>
                <a:cs typeface="+mn-cs"/>
              </a:rPr>
              <a:t>Muonium </a:t>
            </a:r>
          </a:p>
        </p:txBody>
      </p:sp>
      <p:sp>
        <p:nvSpPr>
          <p:cNvPr id="5" name="Freeform 4">
            <a:extLst>
              <a:ext uri="{FF2B5EF4-FFF2-40B4-BE49-F238E27FC236}">
                <a16:creationId xmlns:a16="http://schemas.microsoft.com/office/drawing/2014/main" id="{9FEE982A-94DF-5B4D-AB51-222A9F6EF252}"/>
              </a:ext>
            </a:extLst>
          </p:cNvPr>
          <p:cNvSpPr/>
          <p:nvPr/>
        </p:nvSpPr>
        <p:spPr>
          <a:xfrm>
            <a:off x="530784" y="1489404"/>
            <a:ext cx="2743200" cy="4661617"/>
          </a:xfrm>
          <a:custGeom>
            <a:avLst/>
            <a:gdLst>
              <a:gd name="connsiteX0" fmla="*/ 0 w 1857374"/>
              <a:gd name="connsiteY0" fmla="*/ 0 h 3497129"/>
              <a:gd name="connsiteX1" fmla="*/ 1857374 w 1857374"/>
              <a:gd name="connsiteY1" fmla="*/ 0 h 3497129"/>
              <a:gd name="connsiteX2" fmla="*/ 1857374 w 1857374"/>
              <a:gd name="connsiteY2" fmla="*/ 3497129 h 3497129"/>
              <a:gd name="connsiteX3" fmla="*/ 0 w 1857374"/>
              <a:gd name="connsiteY3" fmla="*/ 3497129 h 3497129"/>
              <a:gd name="connsiteX4" fmla="*/ 0 w 1857374"/>
              <a:gd name="connsiteY4" fmla="*/ 0 h 349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97129">
                <a:moveTo>
                  <a:pt x="0" y="0"/>
                </a:moveTo>
                <a:lnTo>
                  <a:pt x="1857374" y="0"/>
                </a:lnTo>
                <a:lnTo>
                  <a:pt x="1857374" y="3497129"/>
                </a:lnTo>
                <a:lnTo>
                  <a:pt x="0" y="3497129"/>
                </a:lnTo>
                <a:lnTo>
                  <a:pt x="0" y="0"/>
                </a:lnTo>
                <a:close/>
              </a:path>
            </a:pathLst>
          </a:custGeom>
          <a:noFill/>
          <a:ln w="10795" cap="flat" cmpd="sng" algn="ctr">
            <a:gradFill flip="none" rotWithShape="1">
              <a:gsLst>
                <a:gs pos="0">
                  <a:srgbClr val="3CA779"/>
                </a:gs>
                <a:gs pos="100000">
                  <a:srgbClr val="FFFFFF">
                    <a:alpha val="0"/>
                  </a:srgbClr>
                </a:gs>
              </a:gsLst>
              <a:lin ang="5400000" scaled="1"/>
              <a:tileRect/>
            </a:gradFill>
            <a:prstDash val="solid"/>
          </a:ln>
          <a:effectLst/>
        </p:spPr>
        <p:txBody>
          <a:bodyPr spcFirstLastPara="0" vert="horz" wrap="square" lIns="69324" tIns="91416" rIns="92432" bIns="103986" numCol="1" spcCol="1270" anchor="t" anchorCtr="0">
            <a:noAutofit/>
          </a:bodyPr>
          <a:lstStyle/>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Bound state of </a:t>
            </a:r>
            <a:r>
              <a:rPr lang="en-US" sz="1700" kern="0" dirty="0">
                <a:solidFill>
                  <a:prstClr val="black">
                    <a:hueOff val="0"/>
                    <a:satOff val="0"/>
                    <a:lumOff val="0"/>
                    <a:alphaOff val="0"/>
                  </a:prstClr>
                </a:solidFill>
                <a:latin typeface="Symbol" pitchFamily="2" charset="2"/>
                <a:cs typeface="+mn-cs"/>
              </a:rPr>
              <a:t>m</a:t>
            </a:r>
            <a:r>
              <a:rPr lang="en-US" sz="1700" kern="0" baseline="30000" dirty="0">
                <a:solidFill>
                  <a:prstClr val="black">
                    <a:hueOff val="0"/>
                    <a:satOff val="0"/>
                    <a:lumOff val="0"/>
                    <a:alphaOff val="0"/>
                  </a:prstClr>
                </a:solidFill>
                <a:latin typeface="Century Gothic" panose="020F0302020204030204"/>
                <a:cs typeface="+mn-cs"/>
              </a:rPr>
              <a:t>+</a:t>
            </a:r>
            <a:r>
              <a:rPr lang="en-US" sz="1700" kern="0" dirty="0">
                <a:solidFill>
                  <a:prstClr val="black">
                    <a:hueOff val="0"/>
                    <a:satOff val="0"/>
                    <a:lumOff val="0"/>
                    <a:alphaOff val="0"/>
                  </a:prstClr>
                </a:solidFill>
                <a:latin typeface="Century Gothic" panose="020F0302020204030204"/>
                <a:cs typeface="+mn-cs"/>
              </a:rPr>
              <a:t> - e</a:t>
            </a:r>
            <a:r>
              <a:rPr lang="en-US" sz="1700" kern="0" baseline="30000" dirty="0">
                <a:solidFill>
                  <a:prstClr val="black">
                    <a:hueOff val="0"/>
                    <a:satOff val="0"/>
                    <a:lumOff val="0"/>
                    <a:alphaOff val="0"/>
                  </a:prstClr>
                </a:solidFill>
                <a:latin typeface="Century Gothic" panose="020F0302020204030204"/>
                <a:cs typeface="+mn-cs"/>
              </a:rPr>
              <a:t>-</a:t>
            </a:r>
            <a:r>
              <a:rPr lang="en-US" sz="1700" kern="0" dirty="0">
                <a:solidFill>
                  <a:prstClr val="black">
                    <a:hueOff val="0"/>
                    <a:satOff val="0"/>
                    <a:lumOff val="0"/>
                    <a:alphaOff val="0"/>
                  </a:prstClr>
                </a:solidFill>
                <a:latin typeface="Century Gothic" panose="020F0302020204030204"/>
                <a:cs typeface="+mn-cs"/>
              </a:rPr>
              <a:t>. </a:t>
            </a: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Muon spectroscopy for tests of QED and new physics  </a:t>
            </a: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Measurement of equivalence principle with anti-matter</a:t>
            </a: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Muonium oscillations for Lepton Flavor Violation </a:t>
            </a: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Muon anomalous magnetic moment</a:t>
            </a:r>
          </a:p>
        </p:txBody>
      </p:sp>
      <p:sp>
        <p:nvSpPr>
          <p:cNvPr id="6" name="Freeform 5">
            <a:extLst>
              <a:ext uri="{FF2B5EF4-FFF2-40B4-BE49-F238E27FC236}">
                <a16:creationId xmlns:a16="http://schemas.microsoft.com/office/drawing/2014/main" id="{B893E744-8417-AF45-8655-1C63E0476800}"/>
              </a:ext>
            </a:extLst>
          </p:cNvPr>
          <p:cNvSpPr/>
          <p:nvPr/>
        </p:nvSpPr>
        <p:spPr>
          <a:xfrm>
            <a:off x="6365859" y="1081583"/>
            <a:ext cx="2743200" cy="365760"/>
          </a:xfrm>
          <a:custGeom>
            <a:avLst/>
            <a:gdLst>
              <a:gd name="connsiteX0" fmla="*/ 0 w 1857374"/>
              <a:gd name="connsiteY0" fmla="*/ 0 h 455020"/>
              <a:gd name="connsiteX1" fmla="*/ 1857374 w 1857374"/>
              <a:gd name="connsiteY1" fmla="*/ 0 h 455020"/>
              <a:gd name="connsiteX2" fmla="*/ 1857374 w 1857374"/>
              <a:gd name="connsiteY2" fmla="*/ 455020 h 455020"/>
              <a:gd name="connsiteX3" fmla="*/ 0 w 1857374"/>
              <a:gd name="connsiteY3" fmla="*/ 455020 h 455020"/>
              <a:gd name="connsiteX4" fmla="*/ 0 w 1857374"/>
              <a:gd name="connsiteY4" fmla="*/ 0 h 45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455020">
                <a:moveTo>
                  <a:pt x="0" y="0"/>
                </a:moveTo>
                <a:lnTo>
                  <a:pt x="1857374" y="0"/>
                </a:lnTo>
                <a:lnTo>
                  <a:pt x="1857374" y="455020"/>
                </a:lnTo>
                <a:lnTo>
                  <a:pt x="0" y="455020"/>
                </a:lnTo>
                <a:lnTo>
                  <a:pt x="0" y="0"/>
                </a:lnTo>
                <a:close/>
              </a:path>
            </a:pathLst>
          </a:custGeom>
          <a:solidFill>
            <a:srgbClr val="3CA779"/>
          </a:solidFill>
          <a:ln w="10795" cap="flat" cmpd="sng" algn="ctr">
            <a:solidFill>
              <a:srgbClr val="3CA779"/>
            </a:solidFill>
            <a:prstDash val="solid"/>
          </a:ln>
          <a:effectLst/>
        </p:spPr>
        <p:txBody>
          <a:bodyPr spcFirstLastPara="0" vert="horz" wrap="square" lIns="92432" tIns="52818" rIns="92432" bIns="52818" numCol="1" spcCol="1270" anchor="ctr" anchorCtr="0">
            <a:noAutofit/>
          </a:bodyPr>
          <a:lstStyle/>
          <a:p>
            <a:pPr marL="0" marR="0" lvl="0" indent="0" algn="ctr" defTabSz="577677" eaLnBrk="1" fontAlgn="auto" latinLnBrk="0" hangingPunct="1">
              <a:lnSpc>
                <a:spcPct val="90000"/>
              </a:lnSpc>
              <a:spcBef>
                <a:spcPts val="0"/>
              </a:spcBef>
              <a:spcAft>
                <a:spcPct val="350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entury Gothic" panose="020F0302020204030204"/>
                <a:cs typeface="+mn-cs"/>
              </a:rPr>
              <a:t>Muon Properties</a:t>
            </a:r>
          </a:p>
        </p:txBody>
      </p:sp>
      <p:sp>
        <p:nvSpPr>
          <p:cNvPr id="7" name="Freeform 6">
            <a:extLst>
              <a:ext uri="{FF2B5EF4-FFF2-40B4-BE49-F238E27FC236}">
                <a16:creationId xmlns:a16="http://schemas.microsoft.com/office/drawing/2014/main" id="{9467A3F7-0F94-BF47-B7C4-4487C179C957}"/>
              </a:ext>
            </a:extLst>
          </p:cNvPr>
          <p:cNvSpPr/>
          <p:nvPr/>
        </p:nvSpPr>
        <p:spPr>
          <a:xfrm>
            <a:off x="6370246" y="1489404"/>
            <a:ext cx="2743200" cy="4661617"/>
          </a:xfrm>
          <a:custGeom>
            <a:avLst/>
            <a:gdLst>
              <a:gd name="connsiteX0" fmla="*/ 0 w 1857374"/>
              <a:gd name="connsiteY0" fmla="*/ 0 h 3497129"/>
              <a:gd name="connsiteX1" fmla="*/ 1857374 w 1857374"/>
              <a:gd name="connsiteY1" fmla="*/ 0 h 3497129"/>
              <a:gd name="connsiteX2" fmla="*/ 1857374 w 1857374"/>
              <a:gd name="connsiteY2" fmla="*/ 3497129 h 3497129"/>
              <a:gd name="connsiteX3" fmla="*/ 0 w 1857374"/>
              <a:gd name="connsiteY3" fmla="*/ 3497129 h 3497129"/>
              <a:gd name="connsiteX4" fmla="*/ 0 w 1857374"/>
              <a:gd name="connsiteY4" fmla="*/ 0 h 349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97129">
                <a:moveTo>
                  <a:pt x="0" y="0"/>
                </a:moveTo>
                <a:lnTo>
                  <a:pt x="1857374" y="0"/>
                </a:lnTo>
                <a:lnTo>
                  <a:pt x="1857374" y="3497129"/>
                </a:lnTo>
                <a:lnTo>
                  <a:pt x="0" y="3497129"/>
                </a:lnTo>
                <a:lnTo>
                  <a:pt x="0" y="0"/>
                </a:lnTo>
                <a:close/>
              </a:path>
            </a:pathLst>
          </a:custGeom>
          <a:noFill/>
          <a:ln w="10795" cap="flat" cmpd="sng" algn="ctr">
            <a:gradFill flip="none" rotWithShape="1">
              <a:gsLst>
                <a:gs pos="0">
                  <a:srgbClr val="3CA779"/>
                </a:gs>
                <a:gs pos="100000">
                  <a:srgbClr val="FFFFFF">
                    <a:alpha val="0"/>
                  </a:srgbClr>
                </a:gs>
              </a:gsLst>
              <a:lin ang="5400000" scaled="1"/>
              <a:tileRect/>
            </a:gradFill>
            <a:prstDash val="solid"/>
          </a:ln>
          <a:effectLst/>
        </p:spPr>
        <p:txBody>
          <a:bodyPr spcFirstLastPara="0" vert="horz" wrap="square" lIns="69324" tIns="91416" rIns="92432" bIns="103986" numCol="1" spcCol="1270" anchor="t" anchorCtr="0">
            <a:noAutofit/>
          </a:bodyPr>
          <a:lstStyle/>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Dedicated experiments to search for </a:t>
            </a:r>
            <a:r>
              <a:rPr lang="en-US" sz="1700" kern="0" dirty="0">
                <a:solidFill>
                  <a:srgbClr val="00B050"/>
                </a:solidFill>
                <a:latin typeface="Century Gothic" panose="020F0302020204030204"/>
                <a:cs typeface="+mn-cs"/>
              </a:rPr>
              <a:t>lepton flavor violation</a:t>
            </a:r>
            <a:r>
              <a:rPr lang="en-US" sz="1700" kern="0" dirty="0">
                <a:solidFill>
                  <a:prstClr val="black">
                    <a:hueOff val="0"/>
                    <a:satOff val="0"/>
                    <a:lumOff val="0"/>
                    <a:alphaOff val="0"/>
                  </a:prstClr>
                </a:solidFill>
                <a:latin typeface="Century Gothic" panose="020F0302020204030204"/>
                <a:cs typeface="+mn-cs"/>
              </a:rPr>
              <a:t> (LFV):</a:t>
            </a:r>
          </a:p>
          <a:p>
            <a:pPr marL="630186" lvl="2"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Symbol" pitchFamily="2" charset="2"/>
                <a:cs typeface="+mn-cs"/>
              </a:rPr>
              <a:t>m</a:t>
            </a:r>
            <a:r>
              <a:rPr lang="en-US" sz="1700" kern="0" dirty="0">
                <a:solidFill>
                  <a:prstClr val="black">
                    <a:hueOff val="0"/>
                    <a:satOff val="0"/>
                    <a:lumOff val="0"/>
                    <a:alphaOff val="0"/>
                  </a:prstClr>
                </a:solidFill>
                <a:latin typeface="Century Gothic" panose="020F0302020204030204"/>
                <a:cs typeface="+mn-cs"/>
              </a:rPr>
              <a:t> </a:t>
            </a:r>
            <a:r>
              <a:rPr lang="en-US" sz="1700" kern="0" dirty="0">
                <a:solidFill>
                  <a:prstClr val="black">
                    <a:hueOff val="0"/>
                    <a:satOff val="0"/>
                    <a:lumOff val="0"/>
                    <a:alphaOff val="0"/>
                  </a:prstClr>
                </a:solidFill>
                <a:latin typeface="Century Gothic" panose="020F0302020204030204"/>
                <a:cs typeface="+mn-cs"/>
                <a:sym typeface="Wingdings" pitchFamily="2" charset="2"/>
              </a:rPr>
              <a:t>→ 3 e</a:t>
            </a:r>
          </a:p>
          <a:p>
            <a:pPr marL="630186" lvl="2"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Symbol" pitchFamily="2" charset="2"/>
                <a:cs typeface="+mn-cs"/>
              </a:rPr>
              <a:t>m</a:t>
            </a:r>
            <a:r>
              <a:rPr lang="en-US" sz="1700" kern="0" dirty="0">
                <a:solidFill>
                  <a:prstClr val="black">
                    <a:hueOff val="0"/>
                    <a:satOff val="0"/>
                    <a:lumOff val="0"/>
                    <a:alphaOff val="0"/>
                  </a:prstClr>
                </a:solidFill>
                <a:latin typeface="Century Gothic" panose="020F0302020204030204"/>
                <a:cs typeface="+mn-cs"/>
              </a:rPr>
              <a:t> </a:t>
            </a:r>
            <a:r>
              <a:rPr lang="en-US" sz="1700" kern="0" dirty="0">
                <a:solidFill>
                  <a:prstClr val="black">
                    <a:hueOff val="0"/>
                    <a:satOff val="0"/>
                    <a:lumOff val="0"/>
                    <a:alphaOff val="0"/>
                  </a:prstClr>
                </a:solidFill>
                <a:latin typeface="Century Gothic" panose="020F0302020204030204"/>
                <a:cs typeface="+mn-cs"/>
                <a:sym typeface="Wingdings" pitchFamily="2" charset="2"/>
              </a:rPr>
              <a:t>→ e </a:t>
            </a:r>
            <a:r>
              <a:rPr lang="en-US" sz="1700" kern="0" dirty="0">
                <a:solidFill>
                  <a:prstClr val="black">
                    <a:hueOff val="0"/>
                    <a:satOff val="0"/>
                    <a:lumOff val="0"/>
                    <a:alphaOff val="0"/>
                  </a:prstClr>
                </a:solidFill>
                <a:latin typeface="Symbol" pitchFamily="2" charset="2"/>
                <a:cs typeface="+mn-cs"/>
                <a:sym typeface="Wingdings" pitchFamily="2" charset="2"/>
              </a:rPr>
              <a:t>g</a:t>
            </a:r>
          </a:p>
          <a:p>
            <a:pPr marL="630186" lvl="2"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Symbol" pitchFamily="2" charset="2"/>
                <a:cs typeface="+mn-cs"/>
              </a:rPr>
              <a:t>m N</a:t>
            </a:r>
            <a:r>
              <a:rPr lang="en-US" sz="1700" kern="0" dirty="0">
                <a:solidFill>
                  <a:prstClr val="black">
                    <a:hueOff val="0"/>
                    <a:satOff val="0"/>
                    <a:lumOff val="0"/>
                    <a:alphaOff val="0"/>
                  </a:prstClr>
                </a:solidFill>
                <a:latin typeface="Century Gothic" panose="020F0302020204030204"/>
                <a:cs typeface="+mn-cs"/>
              </a:rPr>
              <a:t> </a:t>
            </a:r>
            <a:r>
              <a:rPr lang="en-US" sz="1700" kern="0" dirty="0">
                <a:solidFill>
                  <a:prstClr val="black">
                    <a:hueOff val="0"/>
                    <a:satOff val="0"/>
                    <a:lumOff val="0"/>
                    <a:alphaOff val="0"/>
                  </a:prstClr>
                </a:solidFill>
                <a:latin typeface="Century Gothic" panose="020F0302020204030204"/>
                <a:cs typeface="+mn-cs"/>
                <a:sym typeface="Wingdings" pitchFamily="2" charset="2"/>
              </a:rPr>
              <a:t>→ e </a:t>
            </a:r>
            <a:r>
              <a:rPr lang="en-US" sz="1700" kern="0" dirty="0">
                <a:solidFill>
                  <a:prstClr val="black">
                    <a:hueOff val="0"/>
                    <a:satOff val="0"/>
                    <a:lumOff val="0"/>
                    <a:alphaOff val="0"/>
                  </a:prstClr>
                </a:solidFill>
                <a:latin typeface="Symbol" pitchFamily="2" charset="2"/>
                <a:cs typeface="+mn-cs"/>
                <a:sym typeface="Wingdings" pitchFamily="2" charset="2"/>
              </a:rPr>
              <a:t>N</a:t>
            </a: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Measure </a:t>
            </a:r>
            <a:r>
              <a:rPr lang="en-US" sz="1700" kern="0" dirty="0">
                <a:solidFill>
                  <a:srgbClr val="00B050"/>
                </a:solidFill>
                <a:latin typeface="Century Gothic" panose="020F0302020204030204"/>
                <a:cs typeface="+mn-cs"/>
              </a:rPr>
              <a:t>muon EDM</a:t>
            </a:r>
          </a:p>
          <a:p>
            <a:pPr marL="630186" lvl="2"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p:txBody>
      </p:sp>
      <p:sp>
        <p:nvSpPr>
          <p:cNvPr id="3" name="Freeform 2">
            <a:extLst>
              <a:ext uri="{FF2B5EF4-FFF2-40B4-BE49-F238E27FC236}">
                <a16:creationId xmlns:a16="http://schemas.microsoft.com/office/drawing/2014/main" id="{D2354AB6-9638-DBED-4738-D95BC511C5C9}"/>
              </a:ext>
            </a:extLst>
          </p:cNvPr>
          <p:cNvSpPr/>
          <p:nvPr/>
        </p:nvSpPr>
        <p:spPr>
          <a:xfrm>
            <a:off x="3448324" y="1081583"/>
            <a:ext cx="2743200" cy="365760"/>
          </a:xfrm>
          <a:custGeom>
            <a:avLst/>
            <a:gdLst>
              <a:gd name="connsiteX0" fmla="*/ 0 w 1857374"/>
              <a:gd name="connsiteY0" fmla="*/ 0 h 455020"/>
              <a:gd name="connsiteX1" fmla="*/ 1857374 w 1857374"/>
              <a:gd name="connsiteY1" fmla="*/ 0 h 455020"/>
              <a:gd name="connsiteX2" fmla="*/ 1857374 w 1857374"/>
              <a:gd name="connsiteY2" fmla="*/ 455020 h 455020"/>
              <a:gd name="connsiteX3" fmla="*/ 0 w 1857374"/>
              <a:gd name="connsiteY3" fmla="*/ 455020 h 455020"/>
              <a:gd name="connsiteX4" fmla="*/ 0 w 1857374"/>
              <a:gd name="connsiteY4" fmla="*/ 0 h 45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455020">
                <a:moveTo>
                  <a:pt x="0" y="0"/>
                </a:moveTo>
                <a:lnTo>
                  <a:pt x="1857374" y="0"/>
                </a:lnTo>
                <a:lnTo>
                  <a:pt x="1857374" y="455020"/>
                </a:lnTo>
                <a:lnTo>
                  <a:pt x="0" y="455020"/>
                </a:lnTo>
                <a:lnTo>
                  <a:pt x="0" y="0"/>
                </a:lnTo>
                <a:close/>
              </a:path>
            </a:pathLst>
          </a:custGeom>
          <a:solidFill>
            <a:srgbClr val="3CA779"/>
          </a:solidFill>
          <a:ln w="10795" cap="flat" cmpd="sng" algn="ctr">
            <a:solidFill>
              <a:srgbClr val="3CA779"/>
            </a:solidFill>
            <a:prstDash val="solid"/>
          </a:ln>
          <a:effectLst/>
        </p:spPr>
        <p:txBody>
          <a:bodyPr spcFirstLastPara="0" vert="horz" wrap="square" lIns="92432" tIns="52818" rIns="92432" bIns="52818" numCol="1" spcCol="1270" anchor="ctr" anchorCtr="0">
            <a:noAutofit/>
          </a:bodyPr>
          <a:lstStyle/>
          <a:p>
            <a:pPr marL="0" marR="0" lvl="0" indent="0" algn="ctr" defTabSz="577677" eaLnBrk="1" fontAlgn="auto" latinLnBrk="0" hangingPunct="1">
              <a:lnSpc>
                <a:spcPct val="90000"/>
              </a:lnSpc>
              <a:spcBef>
                <a:spcPts val="0"/>
              </a:spcBef>
              <a:spcAft>
                <a:spcPct val="350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entury Gothic" panose="020F0302020204030204"/>
                <a:cs typeface="+mn-cs"/>
              </a:rPr>
              <a:t>Dark Matter Search</a:t>
            </a:r>
          </a:p>
        </p:txBody>
      </p:sp>
      <p:sp>
        <p:nvSpPr>
          <p:cNvPr id="8" name="Freeform 7">
            <a:extLst>
              <a:ext uri="{FF2B5EF4-FFF2-40B4-BE49-F238E27FC236}">
                <a16:creationId xmlns:a16="http://schemas.microsoft.com/office/drawing/2014/main" id="{DEB5CC77-377B-F4AA-9AB5-84D21B092EE2}"/>
              </a:ext>
            </a:extLst>
          </p:cNvPr>
          <p:cNvSpPr/>
          <p:nvPr/>
        </p:nvSpPr>
        <p:spPr>
          <a:xfrm>
            <a:off x="9283394" y="1081583"/>
            <a:ext cx="2743200" cy="365760"/>
          </a:xfrm>
          <a:custGeom>
            <a:avLst/>
            <a:gdLst>
              <a:gd name="connsiteX0" fmla="*/ 0 w 1857374"/>
              <a:gd name="connsiteY0" fmla="*/ 0 h 455020"/>
              <a:gd name="connsiteX1" fmla="*/ 1857374 w 1857374"/>
              <a:gd name="connsiteY1" fmla="*/ 0 h 455020"/>
              <a:gd name="connsiteX2" fmla="*/ 1857374 w 1857374"/>
              <a:gd name="connsiteY2" fmla="*/ 455020 h 455020"/>
              <a:gd name="connsiteX3" fmla="*/ 0 w 1857374"/>
              <a:gd name="connsiteY3" fmla="*/ 455020 h 455020"/>
              <a:gd name="connsiteX4" fmla="*/ 0 w 1857374"/>
              <a:gd name="connsiteY4" fmla="*/ 0 h 45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455020">
                <a:moveTo>
                  <a:pt x="0" y="0"/>
                </a:moveTo>
                <a:lnTo>
                  <a:pt x="1857374" y="0"/>
                </a:lnTo>
                <a:lnTo>
                  <a:pt x="1857374" y="455020"/>
                </a:lnTo>
                <a:lnTo>
                  <a:pt x="0" y="455020"/>
                </a:lnTo>
                <a:lnTo>
                  <a:pt x="0" y="0"/>
                </a:lnTo>
                <a:close/>
              </a:path>
            </a:pathLst>
          </a:custGeom>
          <a:solidFill>
            <a:srgbClr val="3CA779"/>
          </a:solidFill>
          <a:ln w="10795" cap="flat" cmpd="sng" algn="ctr">
            <a:solidFill>
              <a:srgbClr val="3CA779"/>
            </a:solidFill>
            <a:prstDash val="solid"/>
          </a:ln>
          <a:effectLst/>
        </p:spPr>
        <p:txBody>
          <a:bodyPr spcFirstLastPara="0" vert="horz" wrap="square" lIns="92432" tIns="52818" rIns="92432" bIns="52818" numCol="1" spcCol="1270" anchor="ctr" anchorCtr="0">
            <a:noAutofit/>
          </a:bodyPr>
          <a:lstStyle/>
          <a:p>
            <a:pPr marL="0" marR="0" lvl="0" indent="0" algn="ctr" defTabSz="577677" eaLnBrk="1" fontAlgn="auto" latinLnBrk="0" hangingPunct="1">
              <a:lnSpc>
                <a:spcPct val="90000"/>
              </a:lnSpc>
              <a:spcBef>
                <a:spcPts val="0"/>
              </a:spcBef>
              <a:spcAft>
                <a:spcPct val="3500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Century Gothic" panose="020F0302020204030204"/>
                <a:cs typeface="+mn-cs"/>
              </a:rPr>
              <a:t>UCN</a:t>
            </a:r>
          </a:p>
        </p:txBody>
      </p:sp>
      <p:sp>
        <p:nvSpPr>
          <p:cNvPr id="9" name="Freeform 8">
            <a:extLst>
              <a:ext uri="{FF2B5EF4-FFF2-40B4-BE49-F238E27FC236}">
                <a16:creationId xmlns:a16="http://schemas.microsoft.com/office/drawing/2014/main" id="{AFD4F64E-F123-44A0-B7EE-3E882FA8884C}"/>
              </a:ext>
            </a:extLst>
          </p:cNvPr>
          <p:cNvSpPr/>
          <p:nvPr/>
        </p:nvSpPr>
        <p:spPr>
          <a:xfrm>
            <a:off x="3450515" y="1489404"/>
            <a:ext cx="2743200" cy="4661617"/>
          </a:xfrm>
          <a:custGeom>
            <a:avLst/>
            <a:gdLst>
              <a:gd name="connsiteX0" fmla="*/ 0 w 1857374"/>
              <a:gd name="connsiteY0" fmla="*/ 0 h 3497129"/>
              <a:gd name="connsiteX1" fmla="*/ 1857374 w 1857374"/>
              <a:gd name="connsiteY1" fmla="*/ 0 h 3497129"/>
              <a:gd name="connsiteX2" fmla="*/ 1857374 w 1857374"/>
              <a:gd name="connsiteY2" fmla="*/ 3497129 h 3497129"/>
              <a:gd name="connsiteX3" fmla="*/ 0 w 1857374"/>
              <a:gd name="connsiteY3" fmla="*/ 3497129 h 3497129"/>
              <a:gd name="connsiteX4" fmla="*/ 0 w 1857374"/>
              <a:gd name="connsiteY4" fmla="*/ 0 h 349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97129">
                <a:moveTo>
                  <a:pt x="0" y="0"/>
                </a:moveTo>
                <a:lnTo>
                  <a:pt x="1857374" y="0"/>
                </a:lnTo>
                <a:lnTo>
                  <a:pt x="1857374" y="3497129"/>
                </a:lnTo>
                <a:lnTo>
                  <a:pt x="0" y="3497129"/>
                </a:lnTo>
                <a:lnTo>
                  <a:pt x="0" y="0"/>
                </a:lnTo>
                <a:close/>
              </a:path>
            </a:pathLst>
          </a:custGeom>
          <a:noFill/>
          <a:ln w="10795" cap="flat" cmpd="sng" algn="ctr">
            <a:gradFill flip="none" rotWithShape="1">
              <a:gsLst>
                <a:gs pos="0">
                  <a:srgbClr val="3CA779"/>
                </a:gs>
                <a:gs pos="100000">
                  <a:srgbClr val="FFFFFF">
                    <a:alpha val="0"/>
                  </a:srgbClr>
                </a:gs>
              </a:gsLst>
              <a:lin ang="5400000" scaled="1"/>
              <a:tileRect/>
            </a:gradFill>
            <a:prstDash val="solid"/>
          </a:ln>
          <a:effectLst/>
        </p:spPr>
        <p:txBody>
          <a:bodyPr spcFirstLastPara="0" vert="horz" wrap="square" lIns="69324" tIns="91416" rIns="92432" bIns="103986" numCol="1" spcCol="1270" anchor="t" anchorCtr="0">
            <a:noAutofit/>
          </a:bodyPr>
          <a:lstStyle/>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r>
              <a:rPr lang="en-US" sz="1700" kern="0" dirty="0">
                <a:solidFill>
                  <a:srgbClr val="00B050"/>
                </a:solidFill>
                <a:latin typeface="Century Gothic" panose="020F0302020204030204"/>
                <a:cs typeface="+mn-cs"/>
              </a:rPr>
              <a:t>Beam dump experiment </a:t>
            </a:r>
            <a:r>
              <a:rPr lang="en-US" sz="1700" kern="0" dirty="0">
                <a:solidFill>
                  <a:prstClr val="black">
                    <a:hueOff val="0"/>
                    <a:satOff val="0"/>
                    <a:lumOff val="0"/>
                    <a:alphaOff val="0"/>
                  </a:prstClr>
                </a:solidFill>
                <a:latin typeface="Century Gothic" panose="020F0302020204030204"/>
                <a:cs typeface="+mn-cs"/>
              </a:rPr>
              <a:t>to search for dark matter candidates  </a:t>
            </a: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Axion like particles interact through the </a:t>
            </a:r>
            <a:r>
              <a:rPr lang="en-US" sz="1700" kern="0" dirty="0" err="1">
                <a:solidFill>
                  <a:prstClr val="black">
                    <a:hueOff val="0"/>
                    <a:satOff val="0"/>
                    <a:lumOff val="0"/>
                    <a:alphaOff val="0"/>
                  </a:prstClr>
                </a:solidFill>
                <a:latin typeface="Century Gothic" panose="020F0302020204030204"/>
                <a:cs typeface="+mn-cs"/>
              </a:rPr>
              <a:t>Primakoff</a:t>
            </a:r>
            <a:r>
              <a:rPr lang="en-US" sz="1700" kern="0" dirty="0">
                <a:solidFill>
                  <a:prstClr val="black">
                    <a:hueOff val="0"/>
                    <a:satOff val="0"/>
                    <a:lumOff val="0"/>
                    <a:alphaOff val="0"/>
                  </a:prstClr>
                </a:solidFill>
                <a:latin typeface="Century Gothic" panose="020F0302020204030204"/>
                <a:cs typeface="+mn-cs"/>
              </a:rPr>
              <a:t> effect and create photons, detected in high-grained EM calorimeter</a:t>
            </a:r>
          </a:p>
        </p:txBody>
      </p:sp>
      <p:sp>
        <p:nvSpPr>
          <p:cNvPr id="17" name="Freeform 16">
            <a:extLst>
              <a:ext uri="{FF2B5EF4-FFF2-40B4-BE49-F238E27FC236}">
                <a16:creationId xmlns:a16="http://schemas.microsoft.com/office/drawing/2014/main" id="{32CD53E3-AFA3-6433-41C3-FE43EE01ABFB}"/>
              </a:ext>
            </a:extLst>
          </p:cNvPr>
          <p:cNvSpPr/>
          <p:nvPr/>
        </p:nvSpPr>
        <p:spPr>
          <a:xfrm>
            <a:off x="9289978" y="1489404"/>
            <a:ext cx="2743200" cy="4661617"/>
          </a:xfrm>
          <a:custGeom>
            <a:avLst/>
            <a:gdLst>
              <a:gd name="connsiteX0" fmla="*/ 0 w 1857374"/>
              <a:gd name="connsiteY0" fmla="*/ 0 h 3497129"/>
              <a:gd name="connsiteX1" fmla="*/ 1857374 w 1857374"/>
              <a:gd name="connsiteY1" fmla="*/ 0 h 3497129"/>
              <a:gd name="connsiteX2" fmla="*/ 1857374 w 1857374"/>
              <a:gd name="connsiteY2" fmla="*/ 3497129 h 3497129"/>
              <a:gd name="connsiteX3" fmla="*/ 0 w 1857374"/>
              <a:gd name="connsiteY3" fmla="*/ 3497129 h 3497129"/>
              <a:gd name="connsiteX4" fmla="*/ 0 w 1857374"/>
              <a:gd name="connsiteY4" fmla="*/ 0 h 349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3497129">
                <a:moveTo>
                  <a:pt x="0" y="0"/>
                </a:moveTo>
                <a:lnTo>
                  <a:pt x="1857374" y="0"/>
                </a:lnTo>
                <a:lnTo>
                  <a:pt x="1857374" y="3497129"/>
                </a:lnTo>
                <a:lnTo>
                  <a:pt x="0" y="3497129"/>
                </a:lnTo>
                <a:lnTo>
                  <a:pt x="0" y="0"/>
                </a:lnTo>
                <a:close/>
              </a:path>
            </a:pathLst>
          </a:custGeom>
          <a:noFill/>
          <a:ln w="10795" cap="flat" cmpd="sng" algn="ctr">
            <a:gradFill flip="none" rotWithShape="1">
              <a:gsLst>
                <a:gs pos="0">
                  <a:srgbClr val="3CA779"/>
                </a:gs>
                <a:gs pos="100000">
                  <a:srgbClr val="FFFFFF">
                    <a:alpha val="0"/>
                  </a:srgbClr>
                </a:gs>
              </a:gsLst>
              <a:lin ang="5400000" scaled="1"/>
              <a:tileRect/>
            </a:gradFill>
            <a:prstDash val="solid"/>
          </a:ln>
          <a:effectLst/>
        </p:spPr>
        <p:txBody>
          <a:bodyPr spcFirstLastPara="0" vert="horz" wrap="square" lIns="69324" tIns="91416" rIns="92432" bIns="103986" numCol="1" spcCol="1270" anchor="t" anchorCtr="0">
            <a:noAutofit/>
          </a:bodyPr>
          <a:lstStyle/>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endParaRPr>
          </a:p>
          <a:p>
            <a:pPr marL="172986" lvl="1" indent="-172986" defTabSz="577677" fontAlgn="auto">
              <a:lnSpc>
                <a:spcPct val="90000"/>
              </a:lnSpc>
              <a:spcBef>
                <a:spcPts val="900"/>
              </a:spcBef>
              <a:spcAft>
                <a:spcPts val="0"/>
              </a:spcAft>
              <a:buFontTx/>
              <a:buChar char="••"/>
              <a:defRPr/>
            </a:pPr>
            <a:endParaRPr lang="en-US" sz="1700" kern="0" dirty="0">
              <a:solidFill>
                <a:prstClr val="black">
                  <a:hueOff val="0"/>
                  <a:satOff val="0"/>
                  <a:lumOff val="0"/>
                  <a:alphaOff val="0"/>
                </a:prstClr>
              </a:solidFill>
              <a:latin typeface="Century Gothic" panose="020F0302020204030204"/>
              <a:cs typeface="+mn-cs"/>
            </a:endParaRPr>
          </a:p>
          <a:p>
            <a:pPr marL="172986" lvl="1"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F0302020204030204"/>
                <a:cs typeface="+mn-cs"/>
              </a:rPr>
              <a:t>Search for Beyond the Standard Model physics:</a:t>
            </a:r>
          </a:p>
          <a:p>
            <a:pPr marL="630186" lvl="2"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B0502020202020204" pitchFamily="34" charset="0"/>
              </a:rPr>
              <a:t>Neutron EDM </a:t>
            </a:r>
          </a:p>
          <a:p>
            <a:pPr marL="630186" lvl="2"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B0502020202020204" pitchFamily="34" charset="0"/>
              </a:rPr>
              <a:t>Lifetime </a:t>
            </a:r>
          </a:p>
          <a:p>
            <a:pPr marL="630186" lvl="2" indent="-172986" defTabSz="577677" fontAlgn="auto">
              <a:lnSpc>
                <a:spcPct val="90000"/>
              </a:lnSpc>
              <a:spcBef>
                <a:spcPts val="900"/>
              </a:spcBef>
              <a:spcAft>
                <a:spcPts val="0"/>
              </a:spcAft>
              <a:buFontTx/>
              <a:buChar char="••"/>
              <a:defRPr/>
            </a:pPr>
            <a:r>
              <a:rPr lang="en-US" sz="1700" kern="0" dirty="0">
                <a:solidFill>
                  <a:prstClr val="black">
                    <a:hueOff val="0"/>
                    <a:satOff val="0"/>
                    <a:lumOff val="0"/>
                    <a:alphaOff val="0"/>
                  </a:prstClr>
                </a:solidFill>
                <a:latin typeface="Century Gothic" panose="020B0502020202020204" pitchFamily="34" charset="0"/>
              </a:rPr>
              <a:t>Quantum gravity</a:t>
            </a:r>
          </a:p>
        </p:txBody>
      </p:sp>
      <p:pic>
        <p:nvPicPr>
          <p:cNvPr id="19" name="Picture 18" descr="A picture containing screenshot, ball, circle, design&#10;&#10;Description automatically generated">
            <a:extLst>
              <a:ext uri="{FF2B5EF4-FFF2-40B4-BE49-F238E27FC236}">
                <a16:creationId xmlns:a16="http://schemas.microsoft.com/office/drawing/2014/main" id="{30A407F1-A99A-DCB7-E992-1DCB24259D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5053" y="1518484"/>
            <a:ext cx="2627852" cy="1313926"/>
          </a:xfrm>
          <a:prstGeom prst="rect">
            <a:avLst/>
          </a:prstGeom>
        </p:spPr>
      </p:pic>
      <p:grpSp>
        <p:nvGrpSpPr>
          <p:cNvPr id="28" name="Group 27">
            <a:extLst>
              <a:ext uri="{FF2B5EF4-FFF2-40B4-BE49-F238E27FC236}">
                <a16:creationId xmlns:a16="http://schemas.microsoft.com/office/drawing/2014/main" id="{39EA5AF9-98C6-2759-884F-77F8FBFAD5ED}"/>
              </a:ext>
            </a:extLst>
          </p:cNvPr>
          <p:cNvGrpSpPr>
            <a:grpSpLocks noChangeAspect="1"/>
          </p:cNvGrpSpPr>
          <p:nvPr/>
        </p:nvGrpSpPr>
        <p:grpSpPr>
          <a:xfrm>
            <a:off x="6790782" y="1517922"/>
            <a:ext cx="2142500" cy="2416350"/>
            <a:chOff x="3345060" y="68263"/>
            <a:chExt cx="6218833" cy="7013730"/>
          </a:xfrm>
        </p:grpSpPr>
        <p:grpSp>
          <p:nvGrpSpPr>
            <p:cNvPr id="29" name="Group 28">
              <a:extLst>
                <a:ext uri="{FF2B5EF4-FFF2-40B4-BE49-F238E27FC236}">
                  <a16:creationId xmlns:a16="http://schemas.microsoft.com/office/drawing/2014/main" id="{303BD998-CDEE-EB17-982C-584B4E711679}"/>
                </a:ext>
              </a:extLst>
            </p:cNvPr>
            <p:cNvGrpSpPr>
              <a:grpSpLocks noChangeAspect="1"/>
            </p:cNvGrpSpPr>
            <p:nvPr/>
          </p:nvGrpSpPr>
          <p:grpSpPr>
            <a:xfrm>
              <a:off x="3345060" y="68263"/>
              <a:ext cx="6218833" cy="6340475"/>
              <a:chOff x="1828494" y="68263"/>
              <a:chExt cx="6218833" cy="6340475"/>
            </a:xfrm>
          </p:grpSpPr>
          <p:pic>
            <p:nvPicPr>
              <p:cNvPr id="31" name="Picture 30">
                <a:extLst>
                  <a:ext uri="{FF2B5EF4-FFF2-40B4-BE49-F238E27FC236}">
                    <a16:creationId xmlns:a16="http://schemas.microsoft.com/office/drawing/2014/main" id="{74D0E8E0-426B-62F3-2BA3-26B19A3A20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8494" y="68263"/>
                <a:ext cx="5105706" cy="6340475"/>
              </a:xfrm>
              <a:prstGeom prst="rect">
                <a:avLst/>
              </a:prstGeom>
              <a:noFill/>
            </p:spPr>
          </p:pic>
          <p:sp>
            <p:nvSpPr>
              <p:cNvPr id="32" name="Rectangle 31">
                <a:extLst>
                  <a:ext uri="{FF2B5EF4-FFF2-40B4-BE49-F238E27FC236}">
                    <a16:creationId xmlns:a16="http://schemas.microsoft.com/office/drawing/2014/main" id="{7AC0D47B-6361-778E-B7E0-FC653604E62B}"/>
                  </a:ext>
                </a:extLst>
              </p:cNvPr>
              <p:cNvSpPr/>
              <p:nvPr/>
            </p:nvSpPr>
            <p:spPr>
              <a:xfrm>
                <a:off x="5954751" y="5408341"/>
                <a:ext cx="1182029" cy="713679"/>
              </a:xfrm>
              <a:prstGeom prst="rect">
                <a:avLst/>
              </a:prstGeom>
              <a:solidFill>
                <a:schemeClr val="bg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3" name="TextBox 32">
                <a:extLst>
                  <a:ext uri="{FF2B5EF4-FFF2-40B4-BE49-F238E27FC236}">
                    <a16:creationId xmlns:a16="http://schemas.microsoft.com/office/drawing/2014/main" id="{E372566D-A9D2-700F-E547-AD3590B4B56B}"/>
                  </a:ext>
                </a:extLst>
              </p:cNvPr>
              <p:cNvSpPr txBox="1"/>
              <p:nvPr/>
            </p:nvSpPr>
            <p:spPr>
              <a:xfrm>
                <a:off x="5837611" y="5605515"/>
                <a:ext cx="1689929" cy="750418"/>
              </a:xfrm>
              <a:prstGeom prst="rect">
                <a:avLst/>
              </a:prstGeom>
              <a:noFill/>
            </p:spPr>
            <p:txBody>
              <a:bodyPr wrap="none" rtlCol="0">
                <a:spAutoFit/>
              </a:bodyPr>
              <a:lstStyle/>
              <a:p>
                <a:pPr algn="l">
                  <a:lnSpc>
                    <a:spcPct val="90000"/>
                  </a:lnSpc>
                </a:pPr>
                <a:r>
                  <a:rPr lang="en-US" sz="1200" dirty="0" err="1">
                    <a:latin typeface="+mn-lt"/>
                  </a:rPr>
                  <a:t>Scint</a:t>
                </a:r>
                <a:r>
                  <a:rPr lang="en-US" sz="1200" dirty="0">
                    <a:latin typeface="+mn-lt"/>
                  </a:rPr>
                  <a:t>.</a:t>
                </a:r>
              </a:p>
            </p:txBody>
          </p:sp>
          <p:sp>
            <p:nvSpPr>
              <p:cNvPr id="34" name="TextBox 33">
                <a:extLst>
                  <a:ext uri="{FF2B5EF4-FFF2-40B4-BE49-F238E27FC236}">
                    <a16:creationId xmlns:a16="http://schemas.microsoft.com/office/drawing/2014/main" id="{35019204-4A6D-B8C9-7B97-E39BA327AD0C}"/>
                  </a:ext>
                </a:extLst>
              </p:cNvPr>
              <p:cNvSpPr txBox="1"/>
              <p:nvPr/>
            </p:nvSpPr>
            <p:spPr>
              <a:xfrm>
                <a:off x="6357398" y="118780"/>
                <a:ext cx="1689929" cy="750419"/>
              </a:xfrm>
              <a:prstGeom prst="rect">
                <a:avLst/>
              </a:prstGeom>
              <a:noFill/>
            </p:spPr>
            <p:txBody>
              <a:bodyPr wrap="none" rtlCol="0">
                <a:spAutoFit/>
              </a:bodyPr>
              <a:lstStyle/>
              <a:p>
                <a:pPr algn="l">
                  <a:lnSpc>
                    <a:spcPct val="90000"/>
                  </a:lnSpc>
                </a:pPr>
                <a:r>
                  <a:rPr lang="en-US" sz="1200" dirty="0" err="1">
                    <a:latin typeface="+mn-lt"/>
                  </a:rPr>
                  <a:t>Scint</a:t>
                </a:r>
                <a:r>
                  <a:rPr lang="en-US" sz="1200" dirty="0">
                    <a:latin typeface="+mn-lt"/>
                  </a:rPr>
                  <a:t>.</a:t>
                </a:r>
              </a:p>
            </p:txBody>
          </p:sp>
        </p:grpSp>
        <p:sp>
          <p:nvSpPr>
            <p:cNvPr id="30" name="Pie 29">
              <a:extLst>
                <a:ext uri="{FF2B5EF4-FFF2-40B4-BE49-F238E27FC236}">
                  <a16:creationId xmlns:a16="http://schemas.microsoft.com/office/drawing/2014/main" id="{65F1D357-0E53-9F61-EF8E-7D32939B7DE5}"/>
                </a:ext>
              </a:extLst>
            </p:cNvPr>
            <p:cNvSpPr/>
            <p:nvPr/>
          </p:nvSpPr>
          <p:spPr>
            <a:xfrm rot="5400000">
              <a:off x="4938574" y="4883789"/>
              <a:ext cx="1339114" cy="3057294"/>
            </a:xfrm>
            <a:prstGeom prst="pie">
              <a:avLst>
                <a:gd name="adj1" fmla="val 5325901"/>
                <a:gd name="adj2" fmla="val 16200000"/>
              </a:avLst>
            </a:prstGeom>
            <a:solidFill>
              <a:schemeClr val="bg1"/>
            </a:solidFill>
            <a:ln w="19050">
              <a:solidFill>
                <a:schemeClr val="bg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36" name="TextBox 35">
            <a:extLst>
              <a:ext uri="{FF2B5EF4-FFF2-40B4-BE49-F238E27FC236}">
                <a16:creationId xmlns:a16="http://schemas.microsoft.com/office/drawing/2014/main" id="{96B3B931-0C1C-C6C2-E188-B0595EB6A28C}"/>
              </a:ext>
            </a:extLst>
          </p:cNvPr>
          <p:cNvSpPr txBox="1"/>
          <p:nvPr/>
        </p:nvSpPr>
        <p:spPr>
          <a:xfrm>
            <a:off x="9647722" y="6568067"/>
            <a:ext cx="1704313" cy="237757"/>
          </a:xfrm>
          <a:prstGeom prst="rect">
            <a:avLst/>
          </a:prstGeom>
          <a:noFill/>
        </p:spPr>
        <p:txBody>
          <a:bodyPr wrap="none" rtlCol="0">
            <a:spAutoFit/>
          </a:bodyPr>
          <a:lstStyle/>
          <a:p>
            <a:pPr>
              <a:lnSpc>
                <a:spcPct val="90000"/>
              </a:lnSpc>
            </a:pPr>
            <a:r>
              <a:rPr lang="en-US" sz="1050" i="1" dirty="0">
                <a:latin typeface="Times New Roman" panose="02020603050405020304" pitchFamily="18" charset="0"/>
                <a:cs typeface="Times New Roman" panose="02020603050405020304" pitchFamily="18" charset="0"/>
              </a:rPr>
              <a:t>10.1016/j.nima.2014.12.091</a:t>
            </a:r>
          </a:p>
        </p:txBody>
      </p:sp>
      <p:sp>
        <p:nvSpPr>
          <p:cNvPr id="39" name="TextBox 38">
            <a:extLst>
              <a:ext uri="{FF2B5EF4-FFF2-40B4-BE49-F238E27FC236}">
                <a16:creationId xmlns:a16="http://schemas.microsoft.com/office/drawing/2014/main" id="{3C594B31-974E-970F-0A4E-76C6A26D5E1F}"/>
              </a:ext>
            </a:extLst>
          </p:cNvPr>
          <p:cNvSpPr txBox="1"/>
          <p:nvPr/>
        </p:nvSpPr>
        <p:spPr>
          <a:xfrm>
            <a:off x="3668751" y="6584515"/>
            <a:ext cx="2225289" cy="237757"/>
          </a:xfrm>
          <a:prstGeom prst="rect">
            <a:avLst/>
          </a:prstGeom>
          <a:noFill/>
        </p:spPr>
        <p:txBody>
          <a:bodyPr wrap="none" rtlCol="0">
            <a:spAutoFit/>
          </a:bodyPr>
          <a:lstStyle/>
          <a:p>
            <a:pPr>
              <a:lnSpc>
                <a:spcPct val="90000"/>
              </a:lnSpc>
            </a:pPr>
            <a:r>
              <a:rPr lang="en-US" sz="1050" i="1" dirty="0">
                <a:solidFill>
                  <a:srgbClr val="231F20"/>
                </a:solidFill>
                <a:effectLst/>
                <a:latin typeface="Arial" panose="020B0604020202020204" pitchFamily="34" charset="0"/>
                <a:cs typeface="Arial" panose="020B0604020202020204" pitchFamily="34" charset="0"/>
              </a:rPr>
              <a:t>Phys Rev. </a:t>
            </a:r>
            <a:r>
              <a:rPr lang="en-US" sz="1050" b="1" dirty="0">
                <a:solidFill>
                  <a:srgbClr val="231F20"/>
                </a:solidFill>
                <a:effectLst/>
                <a:latin typeface="Arial" panose="020B0604020202020204" pitchFamily="34" charset="0"/>
                <a:cs typeface="Arial" panose="020B0604020202020204" pitchFamily="34" charset="0"/>
              </a:rPr>
              <a:t>D</a:t>
            </a:r>
            <a:r>
              <a:rPr lang="en-US" sz="1050" dirty="0">
                <a:solidFill>
                  <a:srgbClr val="231F20"/>
                </a:solidFill>
                <a:effectLst/>
                <a:latin typeface="Arial" panose="020B0604020202020204" pitchFamily="34" charset="0"/>
                <a:cs typeface="Arial" panose="020B0604020202020204" pitchFamily="34" charset="0"/>
              </a:rPr>
              <a:t> 107, L031901 (2023)</a:t>
            </a:r>
          </a:p>
        </p:txBody>
      </p:sp>
      <p:sp>
        <p:nvSpPr>
          <p:cNvPr id="40" name="TextBox 39">
            <a:extLst>
              <a:ext uri="{FF2B5EF4-FFF2-40B4-BE49-F238E27FC236}">
                <a16:creationId xmlns:a16="http://schemas.microsoft.com/office/drawing/2014/main" id="{FD482B75-E485-8037-04A7-0135EC1BBF3B}"/>
              </a:ext>
            </a:extLst>
          </p:cNvPr>
          <p:cNvSpPr txBox="1"/>
          <p:nvPr/>
        </p:nvSpPr>
        <p:spPr>
          <a:xfrm>
            <a:off x="1583475" y="6583681"/>
            <a:ext cx="1749197" cy="238591"/>
          </a:xfrm>
          <a:prstGeom prst="rect">
            <a:avLst/>
          </a:prstGeom>
          <a:noFill/>
        </p:spPr>
        <p:txBody>
          <a:bodyPr wrap="none" rtlCol="0">
            <a:spAutoFit/>
          </a:bodyPr>
          <a:lstStyle/>
          <a:p>
            <a:pPr>
              <a:lnSpc>
                <a:spcPct val="90000"/>
              </a:lnSpc>
            </a:pPr>
            <a:r>
              <a:rPr lang="en-US" sz="1050" i="1" dirty="0">
                <a:effectLst/>
                <a:latin typeface="Helvetica" pitchFamily="2" charset="0"/>
              </a:rPr>
              <a:t>Phys. Rev. Lett. 82 (1999)</a:t>
            </a:r>
          </a:p>
        </p:txBody>
      </p:sp>
      <p:sp>
        <p:nvSpPr>
          <p:cNvPr id="41" name="TextBox 40">
            <a:extLst>
              <a:ext uri="{FF2B5EF4-FFF2-40B4-BE49-F238E27FC236}">
                <a16:creationId xmlns:a16="http://schemas.microsoft.com/office/drawing/2014/main" id="{A169F08A-EC31-3444-972A-7C78BBDACD5F}"/>
              </a:ext>
            </a:extLst>
          </p:cNvPr>
          <p:cNvSpPr txBox="1"/>
          <p:nvPr/>
        </p:nvSpPr>
        <p:spPr>
          <a:xfrm>
            <a:off x="6456556" y="6416410"/>
            <a:ext cx="1887055" cy="238591"/>
          </a:xfrm>
          <a:prstGeom prst="rect">
            <a:avLst/>
          </a:prstGeom>
          <a:noFill/>
        </p:spPr>
        <p:txBody>
          <a:bodyPr wrap="none" rtlCol="0">
            <a:spAutoFit/>
          </a:bodyPr>
          <a:lstStyle/>
          <a:p>
            <a:pPr>
              <a:lnSpc>
                <a:spcPct val="90000"/>
              </a:lnSpc>
            </a:pPr>
            <a:r>
              <a:rPr lang="en-US" sz="1050" i="1" dirty="0">
                <a:effectLst/>
                <a:latin typeface="Helvetica" pitchFamily="2" charset="0"/>
              </a:rPr>
              <a:t>Riv. Nuovo Cim. 41.2 (2018)</a:t>
            </a:r>
            <a:endParaRPr lang="en-US" sz="1050" dirty="0">
              <a:effectLst/>
              <a:latin typeface="Helvetica" pitchFamily="2" charset="0"/>
            </a:endParaRPr>
          </a:p>
        </p:txBody>
      </p:sp>
      <p:sp>
        <p:nvSpPr>
          <p:cNvPr id="42" name="TextBox 41">
            <a:extLst>
              <a:ext uri="{FF2B5EF4-FFF2-40B4-BE49-F238E27FC236}">
                <a16:creationId xmlns:a16="http://schemas.microsoft.com/office/drawing/2014/main" id="{24D0D177-FA61-2B85-D14B-6266DA98EB73}"/>
              </a:ext>
            </a:extLst>
          </p:cNvPr>
          <p:cNvSpPr txBox="1"/>
          <p:nvPr/>
        </p:nvSpPr>
        <p:spPr>
          <a:xfrm>
            <a:off x="6467707" y="6576756"/>
            <a:ext cx="1329210" cy="245516"/>
          </a:xfrm>
          <a:prstGeom prst="rect">
            <a:avLst/>
          </a:prstGeom>
          <a:noFill/>
        </p:spPr>
        <p:txBody>
          <a:bodyPr wrap="none" rtlCol="0">
            <a:spAutoFit/>
          </a:bodyPr>
          <a:lstStyle/>
          <a:p>
            <a:pPr>
              <a:lnSpc>
                <a:spcPct val="90000"/>
              </a:lnSpc>
            </a:pPr>
            <a:r>
              <a:rPr lang="en-US" sz="1050" i="1" dirty="0" err="1">
                <a:effectLst/>
                <a:latin typeface="Helvetica" pitchFamily="2" charset="0"/>
              </a:rPr>
              <a:t>arXiv</a:t>
            </a:r>
            <a:r>
              <a:rPr lang="en-US" sz="1050" i="1" dirty="0">
                <a:effectLst/>
                <a:latin typeface="Helvetica" pitchFamily="2" charset="0"/>
              </a:rPr>
              <a:t>: 2102.08838</a:t>
            </a:r>
            <a:endParaRPr lang="en-US" sz="1050" dirty="0">
              <a:effectLst/>
              <a:latin typeface="Helvetica" pitchFamily="2" charset="0"/>
            </a:endParaRPr>
          </a:p>
        </p:txBody>
      </p:sp>
      <p:pic>
        <p:nvPicPr>
          <p:cNvPr id="13" name="Picture 12">
            <a:extLst>
              <a:ext uri="{FF2B5EF4-FFF2-40B4-BE49-F238E27FC236}">
                <a16:creationId xmlns:a16="http://schemas.microsoft.com/office/drawing/2014/main" id="{14D69AE8-001D-083D-52D4-8999B652D8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05315" y="1535326"/>
            <a:ext cx="1407685" cy="2616544"/>
          </a:xfrm>
          <a:prstGeom prst="rect">
            <a:avLst/>
          </a:prstGeom>
        </p:spPr>
      </p:pic>
    </p:spTree>
    <p:extLst>
      <p:ext uri="{BB962C8B-B14F-4D97-AF65-F5344CB8AC3E}">
        <p14:creationId xmlns:p14="http://schemas.microsoft.com/office/powerpoint/2010/main" val="4958534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B3BB078-F793-40A9-0A6E-6228FDD32979}"/>
              </a:ext>
            </a:extLst>
          </p:cNvPr>
          <p:cNvGrpSpPr/>
          <p:nvPr/>
        </p:nvGrpSpPr>
        <p:grpSpPr>
          <a:xfrm>
            <a:off x="0" y="0"/>
            <a:ext cx="12192000" cy="6875886"/>
            <a:chOff x="0" y="0"/>
            <a:chExt cx="12192000" cy="6875886"/>
          </a:xfrm>
        </p:grpSpPr>
        <p:grpSp>
          <p:nvGrpSpPr>
            <p:cNvPr id="4" name="Group 3" descr="2019-P16159 - Aerial overview of ORNL, September 5, 2019.">
              <a:extLst>
                <a:ext uri="{FF2B5EF4-FFF2-40B4-BE49-F238E27FC236}">
                  <a16:creationId xmlns:a16="http://schemas.microsoft.com/office/drawing/2014/main" id="{0AFDDC69-E697-58BE-9B93-81589CE10EF7}"/>
                </a:ext>
              </a:extLst>
            </p:cNvPr>
            <p:cNvGrpSpPr/>
            <p:nvPr/>
          </p:nvGrpSpPr>
          <p:grpSpPr>
            <a:xfrm>
              <a:off x="0" y="0"/>
              <a:ext cx="12192000" cy="6875886"/>
              <a:chOff x="-1" y="0"/>
              <a:chExt cx="12192000" cy="6875886"/>
            </a:xfrm>
          </p:grpSpPr>
          <p:grpSp>
            <p:nvGrpSpPr>
              <p:cNvPr id="2" name="Group 1">
                <a:extLst>
                  <a:ext uri="{FF2B5EF4-FFF2-40B4-BE49-F238E27FC236}">
                    <a16:creationId xmlns:a16="http://schemas.microsoft.com/office/drawing/2014/main" id="{7E6F0303-27A3-4344-5961-989B552240AA}"/>
                  </a:ext>
                </a:extLst>
              </p:cNvPr>
              <p:cNvGrpSpPr/>
              <p:nvPr/>
            </p:nvGrpSpPr>
            <p:grpSpPr>
              <a:xfrm>
                <a:off x="-1" y="0"/>
                <a:ext cx="12192000" cy="6875886"/>
                <a:chOff x="-1" y="0"/>
                <a:chExt cx="12192000" cy="6875886"/>
              </a:xfrm>
            </p:grpSpPr>
            <p:pic>
              <p:nvPicPr>
                <p:cNvPr id="7" name="Picture 6" descr="2019-P16159 - Aerial overview of ORNL, September 5, 2019.">
                  <a:extLst>
                    <a:ext uri="{FF2B5EF4-FFF2-40B4-BE49-F238E27FC236}">
                      <a16:creationId xmlns:a16="http://schemas.microsoft.com/office/drawing/2014/main" id="{5D55FEEA-E49F-39A0-FE4A-AD586E37D0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Rectangle 2" descr="2019-P16159 - Aerial overview of ORNL, September 5, 2019.">
                  <a:extLst>
                    <a:ext uri="{FF2B5EF4-FFF2-40B4-BE49-F238E27FC236}">
                      <a16:creationId xmlns:a16="http://schemas.microsoft.com/office/drawing/2014/main" id="{40D57432-A674-74A1-D700-ADCA87C75153}"/>
                    </a:ext>
                  </a:extLst>
                </p:cNvPr>
                <p:cNvSpPr/>
                <p:nvPr/>
              </p:nvSpPr>
              <p:spPr>
                <a:xfrm>
                  <a:off x="-1" y="0"/>
                  <a:ext cx="5765801" cy="6858000"/>
                </a:xfrm>
                <a:prstGeom prst="rect">
                  <a:avLst/>
                </a:prstGeom>
                <a:gradFill>
                  <a:gsLst>
                    <a:gs pos="18000">
                      <a:schemeClr val="tx1">
                        <a:alpha val="0"/>
                      </a:schemeClr>
                    </a:gs>
                    <a:gs pos="100000">
                      <a:schemeClr val="tx1">
                        <a:alpha val="77792"/>
                      </a:schemeClr>
                    </a:gs>
                  </a:gsLst>
                  <a:lin ang="10800000" scaled="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7CFF37B4-DD98-EEE7-82CF-4B6454ABE7F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04713" y="6358497"/>
                  <a:ext cx="1379707" cy="517389"/>
                </a:xfrm>
                <a:prstGeom prst="rect">
                  <a:avLst/>
                </a:prstGeom>
              </p:spPr>
            </p:pic>
          </p:grpSp>
          <p:sp>
            <p:nvSpPr>
              <p:cNvPr id="6" name="Rectangle 5" descr="2019-P16159 - Aerial overview of ORNL, September 5, 2019.">
                <a:extLst>
                  <a:ext uri="{FF2B5EF4-FFF2-40B4-BE49-F238E27FC236}">
                    <a16:creationId xmlns:a16="http://schemas.microsoft.com/office/drawing/2014/main" id="{CA9486AA-7709-BFE9-1366-771BF6AA39F3}"/>
                  </a:ext>
                </a:extLst>
              </p:cNvPr>
              <p:cNvSpPr/>
              <p:nvPr/>
            </p:nvSpPr>
            <p:spPr>
              <a:xfrm rot="10800000">
                <a:off x="9545053" y="0"/>
                <a:ext cx="2646946" cy="6858000"/>
              </a:xfrm>
              <a:prstGeom prst="rect">
                <a:avLst/>
              </a:prstGeom>
              <a:gradFill>
                <a:gsLst>
                  <a:gs pos="46000">
                    <a:schemeClr val="tx1">
                      <a:alpha val="0"/>
                    </a:schemeClr>
                  </a:gs>
                  <a:gs pos="100000">
                    <a:schemeClr val="tx1">
                      <a:alpha val="58067"/>
                    </a:schemeClr>
                  </a:gs>
                </a:gsLst>
                <a:lin ang="10800000" scaled="0"/>
              </a:gra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sp>
          <p:nvSpPr>
            <p:cNvPr id="8" name="Title 16">
              <a:extLst>
                <a:ext uri="{FF2B5EF4-FFF2-40B4-BE49-F238E27FC236}">
                  <a16:creationId xmlns:a16="http://schemas.microsoft.com/office/drawing/2014/main" id="{E47C0F5B-C7CA-BBFE-33D8-4B191330A672}"/>
                </a:ext>
              </a:extLst>
            </p:cNvPr>
            <p:cNvSpPr txBox="1">
              <a:spLocks/>
            </p:cNvSpPr>
            <p:nvPr/>
          </p:nvSpPr>
          <p:spPr bwMode="auto">
            <a:xfrm>
              <a:off x="1235196" y="2297539"/>
              <a:ext cx="4860804" cy="8006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lnSpc>
                  <a:spcPct val="90000"/>
                </a:lnSpc>
                <a:spcBef>
                  <a:spcPct val="0"/>
                </a:spcBef>
                <a:spcAft>
                  <a:spcPct val="0"/>
                </a:spcAft>
                <a:defRPr sz="3200" b="0" kern="1200" baseline="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Discussion</a:t>
              </a:r>
            </a:p>
          </p:txBody>
        </p:sp>
        <p:sp>
          <p:nvSpPr>
            <p:cNvPr id="9" name="Rectangle 8">
              <a:extLst>
                <a:ext uri="{FF2B5EF4-FFF2-40B4-BE49-F238E27FC236}">
                  <a16:creationId xmlns:a16="http://schemas.microsoft.com/office/drawing/2014/main" id="{3D0967E5-4547-6ED2-F5C7-3A53BC9CD1ED}"/>
                </a:ext>
              </a:extLst>
            </p:cNvPr>
            <p:cNvSpPr/>
            <p:nvPr/>
          </p:nvSpPr>
          <p:spPr>
            <a:xfrm>
              <a:off x="1058777" y="2197571"/>
              <a:ext cx="96209" cy="1017586"/>
            </a:xfrm>
            <a:prstGeom prst="rect">
              <a:avLst/>
            </a:prstGeom>
            <a:solidFill>
              <a:schemeClr val="tx2"/>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41609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 Presentation 16x9 Template" id="{15F1EDB1-644E-C748-8245-FEA8598B5561}" vid="{8418BCC7-4D0A-BF43-99D3-2FD175AA12C8}"/>
    </a:ext>
  </a:extLst>
</a:theme>
</file>

<file path=ppt/theme/theme2.xml><?xml version="1.0" encoding="utf-8"?>
<a:theme xmlns:a="http://schemas.openxmlformats.org/drawingml/2006/main" name="3_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Template" id="{7046AE06-9846-7E4F-8310-1A5182779058}" vid="{9FE858FF-43F1-DB4C-AB9C-425F4E62A3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ed38346-4763-49a1-8ba8-1f0cef68ac98" xsi:nil="true"/>
    <lcf76f155ced4ddcb4097134ff3c332f xmlns="80978abb-0f55-405f-864d-4ecd8c2dbb0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D0EA40933C1C4F9B5F26E7F1E4C0B8" ma:contentTypeVersion="11" ma:contentTypeDescription="Create a new document." ma:contentTypeScope="" ma:versionID="4cfe11075d881a823c29df19b54124b4">
  <xsd:schema xmlns:xsd="http://www.w3.org/2001/XMLSchema" xmlns:xs="http://www.w3.org/2001/XMLSchema" xmlns:p="http://schemas.microsoft.com/office/2006/metadata/properties" xmlns:ns2="80978abb-0f55-405f-864d-4ecd8c2dbb07" xmlns:ns3="3ed38346-4763-49a1-8ba8-1f0cef68ac98" targetNamespace="http://schemas.microsoft.com/office/2006/metadata/properties" ma:root="true" ma:fieldsID="e743ce46de428b129f361a43b16e7708" ns2:_="" ns3:_="">
    <xsd:import namespace="80978abb-0f55-405f-864d-4ecd8c2dbb07"/>
    <xsd:import namespace="3ed38346-4763-49a1-8ba8-1f0cef68ac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978abb-0f55-405f-864d-4ecd8c2db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d38346-4763-49a1-8ba8-1f0cef68ac9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d511cb6-0b5e-4798-a800-60c4430cb989}" ma:internalName="TaxCatchAll" ma:showField="CatchAllData" ma:web="3ed38346-4763-49a1-8ba8-1f0cef68ac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8C61CF-FD0B-4719-AB11-BF7C5A52B985}">
  <ds:schemaRefs>
    <ds:schemaRef ds:uri="http://schemas.microsoft.com/sharepoint/v3/contenttype/forms"/>
  </ds:schemaRefs>
</ds:datastoreItem>
</file>

<file path=customXml/itemProps2.xml><?xml version="1.0" encoding="utf-8"?>
<ds:datastoreItem xmlns:ds="http://schemas.openxmlformats.org/officeDocument/2006/customXml" ds:itemID="{4E344D8E-1CD9-4BE2-A84F-44708B2F54F8}">
  <ds:schemaRefs>
    <ds:schemaRef ds:uri="http://purl.org/dc/terms/"/>
    <ds:schemaRef ds:uri="http://schemas.microsoft.com/office/infopath/2007/PartnerControls"/>
    <ds:schemaRef ds:uri="http://purl.org/dc/elements/1.1/"/>
    <ds:schemaRef ds:uri="http://schemas.microsoft.com/office/2006/documentManagement/types"/>
    <ds:schemaRef ds:uri="http://purl.org/dc/dcmitype/"/>
    <ds:schemaRef ds:uri="80978abb-0f55-405f-864d-4ecd8c2dbb07"/>
    <ds:schemaRef ds:uri="http://schemas.openxmlformats.org/package/2006/metadata/core-properties"/>
    <ds:schemaRef ds:uri="3ed38346-4763-49a1-8ba8-1f0cef68ac98"/>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697A98C-6539-4B51-AA3F-B45C8B1E9892}">
  <ds:schemaRefs>
    <ds:schemaRef ds:uri="3ed38346-4763-49a1-8ba8-1f0cef68ac98"/>
    <ds:schemaRef ds:uri="80978abb-0f55-405f-864d-4ecd8c2dbb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ORNL Presentation</Template>
  <TotalTime>10377</TotalTime>
  <Words>993</Words>
  <Application>Microsoft Macintosh PowerPoint</Application>
  <PresentationFormat>Widescreen</PresentationFormat>
  <Paragraphs>182</Paragraphs>
  <Slides>12</Slides>
  <Notes>3</Notes>
  <HiddenSlides>1</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6" baseType="lpstr">
      <vt:lpstr>Aptos</vt:lpstr>
      <vt:lpstr>Aptos Light</vt:lpstr>
      <vt:lpstr>Arial</vt:lpstr>
      <vt:lpstr>Calibri</vt:lpstr>
      <vt:lpstr>Cambria Math</vt:lpstr>
      <vt:lpstr>Century Gothic</vt:lpstr>
      <vt:lpstr>Helvetica</vt:lpstr>
      <vt:lpstr>Roboto</vt:lpstr>
      <vt:lpstr>Roboto Light</vt:lpstr>
      <vt:lpstr>Symbol</vt:lpstr>
      <vt:lpstr>Times New Roman</vt:lpstr>
      <vt:lpstr>ORNL Presentation</vt:lpstr>
      <vt:lpstr>3_ORNL Presentation</vt:lpstr>
      <vt:lpstr>Equation</vt:lpstr>
      <vt:lpstr>Opportunities for Fundamental Physics  at the SNS</vt:lpstr>
      <vt:lpstr>Neutrino Program at the SNS  World-unique neutron user facilities are also world unique neutrino facilities  </vt:lpstr>
      <vt:lpstr>Complementary Probe: CKM Unitarity </vt:lpstr>
      <vt:lpstr>SNS for Neutrino Physics </vt:lpstr>
      <vt:lpstr>Maximizing Research Opportunities at the FnPB  </vt:lpstr>
      <vt:lpstr>Interferometry With Neutrons </vt:lpstr>
      <vt:lpstr>Broad Programs At Other Facilities </vt:lpstr>
      <vt:lpstr>New Opportunities for Fundamental Physics at the SNS</vt:lpstr>
      <vt:lpstr>PowerPoint Presentation</vt:lpstr>
      <vt:lpstr>Neutrino Program at HFIR   The PROSPECT experiment demonstrated how precision detector design and segmentation can enable high-quality reactor antineutrino measurements in a challenging environment, helping establish ORNL as a leading site for low-energy neutrino detector development</vt:lpstr>
      <vt:lpstr>HFIR for Neutrino Physics </vt:lpstr>
      <vt:lpstr>Neutron Program at SNS: Maximizing Research Opportunities at the Fundamental neutron Physics Beamline (FnPB) BL13 at the SNS is a unique, high flux, cold neutron source with two beamlines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Janiga, Jaimee</dc:creator>
  <cp:lastModifiedBy>Demarteau, Marcel</cp:lastModifiedBy>
  <cp:revision>60</cp:revision>
  <dcterms:created xsi:type="dcterms:W3CDTF">2025-05-23T03:26:14Z</dcterms:created>
  <dcterms:modified xsi:type="dcterms:W3CDTF">2026-06-08T19:54:21Z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0x010100E8D0EA40933C1C4F9B5F26E7F1E4C0B8</vt:lpwstr>
  </property>
  <property fmtid="{D5CDD505-2E9C-101B-9397-08002B2CF9AE}" pid="3" name="MediaServiceImageTags">
    <vt:lpwstr/>
  </property>
</Properties>
</file>