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1" r:id="rId4"/>
  </p:sldMasterIdLst>
  <p:notesMasterIdLst>
    <p:notesMasterId r:id="rId26"/>
  </p:notesMasterIdLst>
  <p:handoutMasterIdLst>
    <p:handoutMasterId r:id="rId27"/>
  </p:handoutMasterIdLst>
  <p:sldIdLst>
    <p:sldId id="2147481337" r:id="rId5"/>
    <p:sldId id="2147481341" r:id="rId6"/>
    <p:sldId id="2147481379" r:id="rId7"/>
    <p:sldId id="2147481364" r:id="rId8"/>
    <p:sldId id="2147481366" r:id="rId9"/>
    <p:sldId id="2147481368" r:id="rId10"/>
    <p:sldId id="2147469132" r:id="rId11"/>
    <p:sldId id="326" r:id="rId12"/>
    <p:sldId id="2147481373" r:id="rId13"/>
    <p:sldId id="2147481369" r:id="rId14"/>
    <p:sldId id="2147481372" r:id="rId15"/>
    <p:sldId id="2147481371" r:id="rId16"/>
    <p:sldId id="325" r:id="rId17"/>
    <p:sldId id="2147481348" r:id="rId18"/>
    <p:sldId id="2147469123" r:id="rId19"/>
    <p:sldId id="2147481343" r:id="rId20"/>
    <p:sldId id="2147481345" r:id="rId21"/>
    <p:sldId id="2147481374" r:id="rId22"/>
    <p:sldId id="2147481370" r:id="rId23"/>
    <p:sldId id="332" r:id="rId24"/>
    <p:sldId id="144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476F3E-2B2C-D02E-A927-755D46376812}" name="Elicia Ferrer" initials="EF" userId="ac7d01b8666ae590" providerId="Windows Live"/>
  <p188:author id="{BEF8CA72-6AE8-8AD8-5B9A-8F576BAC3FD5}" name="Janiga, Jaimee" initials="JJ" userId="S::7nj@ornl.gov::c06abe94-9752-4f8c-96a2-49efdf1f636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6FF"/>
    <a:srgbClr val="FF2600"/>
    <a:srgbClr val="FFFF00"/>
    <a:srgbClr val="7DBA00"/>
    <a:srgbClr val="FF9E1B"/>
    <a:srgbClr val="7DC397"/>
    <a:srgbClr val="ECECEC"/>
    <a:srgbClr val="4E008E"/>
    <a:srgbClr val="B50094"/>
    <a:srgbClr val="FE5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83"/>
    <p:restoredTop sz="95485"/>
  </p:normalViewPr>
  <p:slideViewPr>
    <p:cSldViewPr snapToGrid="0">
      <p:cViewPr varScale="1">
        <p:scale>
          <a:sx n="46" d="100"/>
          <a:sy n="46" d="100"/>
        </p:scale>
        <p:origin x="1042" y="261"/>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05" d="100"/>
          <a:sy n="105" d="100"/>
        </p:scale>
        <p:origin x="4152" y="-5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2F454D-A2FB-E28F-62C2-050A837E17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ptos" panose="020B0004020202020204" pitchFamily="34" charset="0"/>
            </a:endParaRPr>
          </a:p>
        </p:txBody>
      </p:sp>
      <p:sp>
        <p:nvSpPr>
          <p:cNvPr id="3" name="Date Placeholder 2">
            <a:extLst>
              <a:ext uri="{FF2B5EF4-FFF2-40B4-BE49-F238E27FC236}">
                <a16:creationId xmlns:a16="http://schemas.microsoft.com/office/drawing/2014/main" id="{BA896BDF-7ADA-716C-F5CA-D157A094BB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614C3F-0AF5-DA4C-84F9-3990FF0B58A5}" type="datetimeFigureOut">
              <a:rPr lang="en-US" smtClean="0">
                <a:latin typeface="Aptos" panose="020B0004020202020204" pitchFamily="34" charset="0"/>
              </a:rPr>
              <a:t>6/9/2026</a:t>
            </a:fld>
            <a:endParaRPr lang="en-US" dirty="0">
              <a:latin typeface="Aptos" panose="020B0004020202020204" pitchFamily="34" charset="0"/>
            </a:endParaRPr>
          </a:p>
        </p:txBody>
      </p:sp>
      <p:sp>
        <p:nvSpPr>
          <p:cNvPr id="4" name="Footer Placeholder 3">
            <a:extLst>
              <a:ext uri="{FF2B5EF4-FFF2-40B4-BE49-F238E27FC236}">
                <a16:creationId xmlns:a16="http://schemas.microsoft.com/office/drawing/2014/main" id="{72677AF2-C6EF-69B3-EBC0-F3BECE6632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ptos" panose="020B0004020202020204" pitchFamily="34" charset="0"/>
            </a:endParaRPr>
          </a:p>
        </p:txBody>
      </p:sp>
      <p:sp>
        <p:nvSpPr>
          <p:cNvPr id="5" name="Slide Number Placeholder 4">
            <a:extLst>
              <a:ext uri="{FF2B5EF4-FFF2-40B4-BE49-F238E27FC236}">
                <a16:creationId xmlns:a16="http://schemas.microsoft.com/office/drawing/2014/main" id="{E24AEBCA-6ABE-1DFD-7AA8-A3B2F1B635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7AB913-EDAA-C746-870D-9B7877FA5A85}" type="slidenum">
              <a:rPr lang="en-US" smtClean="0">
                <a:latin typeface="Aptos" panose="020B0004020202020204" pitchFamily="34" charset="0"/>
              </a:rPr>
              <a:t>‹#›</a:t>
            </a:fld>
            <a:endParaRPr lang="en-US" dirty="0">
              <a:latin typeface="Aptos" panose="020B0004020202020204" pitchFamily="34" charset="0"/>
            </a:endParaRPr>
          </a:p>
        </p:txBody>
      </p:sp>
    </p:spTree>
    <p:extLst>
      <p:ext uri="{BB962C8B-B14F-4D97-AF65-F5344CB8AC3E}">
        <p14:creationId xmlns:p14="http://schemas.microsoft.com/office/powerpoint/2010/main" val="1005690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ptos" panose="020B00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ptos" panose="020B0004020202020204" pitchFamily="34" charset="0"/>
              </a:defRPr>
            </a:lvl1pPr>
          </a:lstStyle>
          <a:p>
            <a:fld id="{9F2D4C33-E834-184F-A85B-4B1A7D742F82}" type="datetimeFigureOut">
              <a:rPr lang="en-US" smtClean="0"/>
              <a:pPr/>
              <a:t>6/9/2026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ptos" panose="020B00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ptos" panose="020B0004020202020204" pitchFamily="34" charset="0"/>
              </a:defRPr>
            </a:lvl1pPr>
          </a:lstStyle>
          <a:p>
            <a:fld id="{CEEA2CD3-FB95-D94F-9F04-F9F995EAB822}" type="slidenum">
              <a:rPr lang="en-US" smtClean="0"/>
              <a:pPr/>
              <a:t>‹#›</a:t>
            </a:fld>
            <a:endParaRPr lang="en-US" dirty="0"/>
          </a:p>
        </p:txBody>
      </p:sp>
    </p:spTree>
    <p:extLst>
      <p:ext uri="{BB962C8B-B14F-4D97-AF65-F5344CB8AC3E}">
        <p14:creationId xmlns:p14="http://schemas.microsoft.com/office/powerpoint/2010/main" val="1818331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ptos" panose="020B000402020202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a:xfrm>
            <a:off x="685800" y="4400550"/>
            <a:ext cx="5486400" cy="3774460"/>
          </a:xfrm>
        </p:spPr>
        <p:txBody>
          <a:bodyPr/>
          <a:lstStyle/>
          <a:p>
            <a:pPr>
              <a:lnSpc>
                <a:spcPct val="90000"/>
              </a:lnSpc>
              <a:spcBef>
                <a:spcPts val="1200"/>
              </a:spcBef>
              <a:spcAft>
                <a:spcPts val="60"/>
              </a:spcAft>
              <a:buNone/>
            </a:pPr>
            <a:r>
              <a:rPr lang="en-US" b="1" dirty="0">
                <a:latin typeface="Aptos Light" panose="020B0004020202020204" pitchFamily="34" charset="0"/>
                <a:ea typeface="Aptos" panose="02000000000000000000" pitchFamily="2" charset="0"/>
              </a:rPr>
              <a:t>Accessing Title Slide Options </a:t>
            </a:r>
            <a:br>
              <a:rPr lang="en-US" b="1" dirty="0">
                <a:latin typeface="Aptos Light" panose="020B0004020202020204" pitchFamily="34" charset="0"/>
                <a:ea typeface="Aptos" panose="02000000000000000000" pitchFamily="2" charset="0"/>
              </a:rPr>
            </a:br>
            <a:r>
              <a:rPr lang="en-US" dirty="0">
                <a:latin typeface="Aptos Light" panose="020B0004020202020204" pitchFamily="34" charset="0"/>
                <a:ea typeface="Aptos" panose="02000000000000000000" pitchFamily="2" charset="0"/>
              </a:rPr>
              <a:t>The standard ORNL presentation template includes five branded title slide layouts:</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Title | Standard</a:t>
            </a:r>
            <a:r>
              <a:rPr lang="en-US" dirty="0">
                <a:latin typeface="Aptos Light" panose="020B0004020202020204" pitchFamily="34" charset="0"/>
                <a:ea typeface="Aptos" panose="02000000000000000000" pitchFamily="2" charset="0"/>
              </a:rPr>
              <a:t>. The preferred layout for lab-wide and general presentations. Features a default aerial photograph of the lab.</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Title | Custom Image</a:t>
            </a:r>
            <a:r>
              <a:rPr lang="en-US" dirty="0">
                <a:latin typeface="Aptos Light" panose="020B0004020202020204" pitchFamily="34" charset="0"/>
                <a:ea typeface="Aptos" panose="02000000000000000000" pitchFamily="2" charset="0"/>
              </a:rPr>
              <a:t>. Allows replacement of the default background with a custom full-slide image (16:9 or 4:3 landscape format).</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Title | Custom Portrait Image</a:t>
            </a:r>
            <a:r>
              <a:rPr lang="en-US" dirty="0">
                <a:latin typeface="Aptos Light" panose="020B0004020202020204" pitchFamily="34" charset="0"/>
                <a:ea typeface="Aptos" panose="02000000000000000000" pitchFamily="2" charset="0"/>
              </a:rPr>
              <a:t>. Supports inclusion of a custom 4:3 portrait image positioned next to the introductory text.</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Title | Custom Landscape Image</a:t>
            </a:r>
            <a:r>
              <a:rPr lang="en-US" dirty="0">
                <a:latin typeface="Aptos Light" panose="020B0004020202020204" pitchFamily="34" charset="0"/>
                <a:ea typeface="Aptos" panose="02000000000000000000" pitchFamily="2" charset="0"/>
              </a:rPr>
              <a:t>. Supports inclusion of a custom 16:9 landscape image positioned next to the introductory text.</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Title | Text Only</a:t>
            </a:r>
            <a:r>
              <a:rPr lang="en-US" dirty="0">
                <a:latin typeface="Aptos Light" panose="020B0004020202020204" pitchFamily="34" charset="0"/>
                <a:ea typeface="Aptos" panose="02000000000000000000" pitchFamily="2" charset="0"/>
              </a:rPr>
              <a:t>. Offers additional space for longer titles and multiple presenters.</a:t>
            </a:r>
          </a:p>
          <a:p>
            <a:pPr>
              <a:lnSpc>
                <a:spcPct val="90000"/>
              </a:lnSpc>
              <a:spcBef>
                <a:spcPts val="1200"/>
              </a:spcBef>
              <a:spcAft>
                <a:spcPts val="60"/>
              </a:spcAft>
              <a:buNone/>
            </a:pPr>
            <a:r>
              <a:rPr lang="en-US" dirty="0">
                <a:latin typeface="Aptos Light" panose="020B0004020202020204" pitchFamily="34" charset="0"/>
                <a:ea typeface="Aptos" panose="02000000000000000000" pitchFamily="2" charset="0"/>
              </a:rPr>
              <a:t>Additional Lab-approved title slides specific to directorates and user facilities are available in PowerPoint under the following folders: </a:t>
            </a:r>
            <a:r>
              <a:rPr lang="en-US" b="1" dirty="0">
                <a:latin typeface="Aptos Light" panose="020B0004020202020204" pitchFamily="34" charset="0"/>
                <a:ea typeface="Aptos" panose="02000000000000000000" pitchFamily="2" charset="0"/>
              </a:rPr>
              <a:t>Custom Title Slides</a:t>
            </a:r>
            <a:r>
              <a:rPr lang="en-US" dirty="0">
                <a:latin typeface="Aptos Light" panose="020B0004020202020204" pitchFamily="34" charset="0"/>
                <a:ea typeface="Aptos" panose="02000000000000000000" pitchFamily="2" charset="0"/>
              </a:rPr>
              <a:t> and </a:t>
            </a:r>
            <a:r>
              <a:rPr lang="en-US" b="1" dirty="0">
                <a:latin typeface="Aptos Light" panose="020B0004020202020204" pitchFamily="34" charset="0"/>
                <a:ea typeface="Aptos" panose="02000000000000000000" pitchFamily="2" charset="0"/>
              </a:rPr>
              <a:t>User Facility Templates</a:t>
            </a:r>
            <a:r>
              <a:rPr lang="en-US" dirty="0">
                <a:latin typeface="Aptos Light" panose="020B0004020202020204" pitchFamily="34" charset="0"/>
                <a:ea typeface="Aptos" panose="02000000000000000000" pitchFamily="2" charset="0"/>
              </a:rPr>
              <a:t>, located in </a:t>
            </a:r>
            <a:r>
              <a:rPr lang="en-US" b="1" dirty="0">
                <a:latin typeface="Aptos Light" panose="020B0004020202020204" pitchFamily="34" charset="0"/>
                <a:ea typeface="Aptos" panose="02000000000000000000" pitchFamily="2" charset="0"/>
              </a:rPr>
              <a:t>Presentation Templates</a:t>
            </a:r>
            <a:r>
              <a:rPr lang="en-US" dirty="0">
                <a:latin typeface="Aptos Light" panose="020B0004020202020204" pitchFamily="34" charset="0"/>
                <a:ea typeface="Aptos" panose="02000000000000000000" pitchFamily="2" charset="0"/>
              </a:rPr>
              <a:t>.</a:t>
            </a:r>
          </a:p>
          <a:p>
            <a:pPr>
              <a:lnSpc>
                <a:spcPct val="90000"/>
              </a:lnSpc>
              <a:spcBef>
                <a:spcPts val="1200"/>
              </a:spcBef>
              <a:spcAft>
                <a:spcPts val="60"/>
              </a:spcAft>
              <a:buNone/>
            </a:pPr>
            <a:endParaRPr lang="en-US" b="1" dirty="0">
              <a:latin typeface="Aptos Light" panose="020B0004020202020204" pitchFamily="34" charset="0"/>
              <a:ea typeface="Aptos" panose="02000000000000000000" pitchFamily="2" charset="0"/>
            </a:endParaRPr>
          </a:p>
          <a:p>
            <a:pPr>
              <a:lnSpc>
                <a:spcPct val="90000"/>
              </a:lnSpc>
              <a:spcBef>
                <a:spcPts val="1200"/>
              </a:spcBef>
              <a:spcAft>
                <a:spcPts val="60"/>
              </a:spcAft>
              <a:buNone/>
            </a:pPr>
            <a:r>
              <a:rPr lang="en-US" b="1" dirty="0">
                <a:latin typeface="Aptos Light" panose="020B0004020202020204" pitchFamily="34" charset="0"/>
                <a:ea typeface="Aptos" panose="02000000000000000000" pitchFamily="2" charset="0"/>
              </a:rPr>
              <a:t>Custom Title Slide Guidelines</a:t>
            </a:r>
            <a:endParaRPr lang="en-US" dirty="0">
              <a:latin typeface="Aptos Light" panose="020B0004020202020204" pitchFamily="34" charset="0"/>
              <a:ea typeface="Aptos" panose="02000000000000000000" pitchFamily="2" charset="0"/>
            </a:endParaRP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Image Rights</a:t>
            </a:r>
            <a:r>
              <a:rPr lang="en-US" dirty="0">
                <a:latin typeface="Aptos Light" panose="020B0004020202020204" pitchFamily="34" charset="0"/>
                <a:ea typeface="Aptos" panose="02000000000000000000" pitchFamily="2" charset="0"/>
              </a:rPr>
              <a:t>. Any custom images, graphics, or photography must be owned by ORNL or used with documented permission from the original creator or source.</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Appropriate Image Use</a:t>
            </a:r>
            <a:r>
              <a:rPr lang="en-US" dirty="0">
                <a:latin typeface="Aptos Light" panose="020B0004020202020204" pitchFamily="34" charset="0"/>
                <a:ea typeface="Aptos" panose="02000000000000000000" pitchFamily="2" charset="0"/>
              </a:rPr>
              <a:t>. Select images that work well with the layout. Ensure the focal point of the image is not obscured by the title text and white overlay box.</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Relevance and Impact.</a:t>
            </a:r>
            <a:r>
              <a:rPr lang="en-US" dirty="0">
                <a:latin typeface="Aptos Light" panose="020B0004020202020204" pitchFamily="34" charset="0"/>
                <a:ea typeface="Aptos" panose="02000000000000000000" pitchFamily="2" charset="0"/>
              </a:rPr>
              <a:t> Visuals are a key element of effective communication. Whenever possible, use imagery that enhances the message of your presentation and reflects ORNL’s mission and values.</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Quality and Clarity.</a:t>
            </a:r>
            <a:r>
              <a:rPr lang="en-US" dirty="0">
                <a:latin typeface="Aptos Light" panose="020B0004020202020204" pitchFamily="34" charset="0"/>
                <a:ea typeface="Aptos" panose="02000000000000000000" pitchFamily="2" charset="0"/>
              </a:rPr>
              <a:t> Use high-resolution images for clarity on large screens. Avoid overly complex or dark images that may conflict with the title text.</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Text-Only Option.</a:t>
            </a:r>
            <a:r>
              <a:rPr lang="en-US" dirty="0">
                <a:latin typeface="Aptos Light" panose="020B0004020202020204" pitchFamily="34" charset="0"/>
                <a:ea typeface="Aptos" panose="02000000000000000000" pitchFamily="2" charset="0"/>
              </a:rPr>
              <a:t> If no appropriate or approved imagery is available, or if imagery is not permitted for the subject matter, the </a:t>
            </a:r>
            <a:r>
              <a:rPr lang="en-US" b="1" dirty="0">
                <a:latin typeface="Aptos Light" panose="020B0004020202020204" pitchFamily="34" charset="0"/>
                <a:ea typeface="Aptos" panose="02000000000000000000" pitchFamily="2" charset="0"/>
              </a:rPr>
              <a:t>Title | Text Only</a:t>
            </a:r>
            <a:r>
              <a:rPr lang="en-US" dirty="0">
                <a:latin typeface="Aptos Light" panose="020B0004020202020204" pitchFamily="34" charset="0"/>
                <a:ea typeface="Aptos" panose="02000000000000000000" pitchFamily="2" charset="0"/>
              </a:rPr>
              <a:t> layout provides a clean, professional alternative.</a:t>
            </a:r>
            <a:endParaRPr lang="en-US" dirty="0">
              <a:effectLst/>
              <a:latin typeface="Aptos Light" panose="020B0004020202020204" pitchFamily="34" charset="0"/>
              <a:ea typeface="Aptos" panose="02000000000000000000" pitchFamily="2" charset="0"/>
            </a:endParaRPr>
          </a:p>
          <a:p>
            <a:pPr>
              <a:lnSpc>
                <a:spcPct val="90000"/>
              </a:lnSpc>
              <a:spcBef>
                <a:spcPts val="1200"/>
              </a:spcBef>
              <a:spcAft>
                <a:spcPts val="60"/>
              </a:spcAft>
            </a:pPr>
            <a:endParaRPr lang="en-US" dirty="0">
              <a:effectLst/>
              <a:latin typeface="Aptos Light" panose="020B0004020202020204" pitchFamily="34" charset="0"/>
              <a:ea typeface="Aptos" panose="02000000000000000000" pitchFamily="2" charset="0"/>
            </a:endParaRPr>
          </a:p>
          <a:p>
            <a:pPr marL="0" indent="0">
              <a:lnSpc>
                <a:spcPct val="90000"/>
              </a:lnSpc>
              <a:spcBef>
                <a:spcPts val="1200"/>
              </a:spcBef>
              <a:spcAft>
                <a:spcPts val="60"/>
              </a:spcAft>
              <a:buFont typeface="Arial" panose="020B0604020202020204" pitchFamily="34" charset="0"/>
              <a:buNone/>
            </a:pPr>
            <a:r>
              <a:rPr lang="en-US" b="1" dirty="0">
                <a:effectLst/>
                <a:latin typeface="Aptos Light" panose="020B0004020202020204" pitchFamily="34" charset="0"/>
                <a:ea typeface="Aptos" panose="02000000000000000000" pitchFamily="2" charset="0"/>
              </a:rPr>
              <a:t>Learn more about ORNL presentations</a:t>
            </a:r>
          </a:p>
          <a:p>
            <a:pPr marL="628650" lvl="1" indent="-171450">
              <a:lnSpc>
                <a:spcPct val="90000"/>
              </a:lnSpc>
              <a:spcBef>
                <a:spcPts val="1200"/>
              </a:spcBef>
              <a:spcAft>
                <a:spcPts val="60"/>
              </a:spcAft>
              <a:buFont typeface="Arial" panose="020B0604020202020204" pitchFamily="34" charset="0"/>
              <a:buChar char="•"/>
            </a:pPr>
            <a:r>
              <a:rPr lang="en-US" b="0" dirty="0">
                <a:latin typeface="Aptos Light" panose="020B0004020202020204" pitchFamily="34" charset="0"/>
                <a:ea typeface="Aptos" panose="02000000000000000000" pitchFamily="2" charset="0"/>
              </a:rPr>
              <a:t>https://</a:t>
            </a:r>
            <a:r>
              <a:rPr lang="en-US" b="0" dirty="0" err="1">
                <a:latin typeface="Aptos Light" panose="020B0004020202020204" pitchFamily="34" charset="0"/>
                <a:ea typeface="Aptos" panose="02000000000000000000" pitchFamily="2" charset="0"/>
              </a:rPr>
              <a:t>ornl.sharepoint.com</a:t>
            </a:r>
            <a:r>
              <a:rPr lang="en-US" b="0" dirty="0">
                <a:latin typeface="Aptos Light" panose="020B0004020202020204" pitchFamily="34" charset="0"/>
                <a:ea typeface="Aptos" panose="02000000000000000000" pitchFamily="2" charset="0"/>
              </a:rPr>
              <a:t>/sites/Branding/</a:t>
            </a:r>
            <a:r>
              <a:rPr lang="en-US" b="0" dirty="0" err="1">
                <a:latin typeface="Aptos Light" panose="020B0004020202020204" pitchFamily="34" charset="0"/>
                <a:ea typeface="Aptos" panose="02000000000000000000" pitchFamily="2" charset="0"/>
              </a:rPr>
              <a:t>SitePages</a:t>
            </a:r>
            <a:r>
              <a:rPr lang="en-US" b="0" dirty="0">
                <a:latin typeface="Aptos Light" panose="020B0004020202020204" pitchFamily="34" charset="0"/>
                <a:ea typeface="Aptos" panose="02000000000000000000" pitchFamily="2" charset="0"/>
              </a:rPr>
              <a:t>/</a:t>
            </a:r>
            <a:r>
              <a:rPr lang="en-US" b="0" dirty="0" err="1">
                <a:latin typeface="Aptos Light" panose="020B0004020202020204" pitchFamily="34" charset="0"/>
                <a:ea typeface="Aptos" panose="02000000000000000000" pitchFamily="2" charset="0"/>
              </a:rPr>
              <a:t>Presentations.aspx</a:t>
            </a:r>
            <a:r>
              <a:rPr lang="en-US" b="0" dirty="0">
                <a:latin typeface="Aptos Light" panose="020B0004020202020204" pitchFamily="34" charset="0"/>
                <a:ea typeface="Aptos" panose="02000000000000000000" pitchFamily="2" charset="0"/>
              </a:rPr>
              <a:t> </a:t>
            </a:r>
          </a:p>
        </p:txBody>
      </p:sp>
      <p:sp>
        <p:nvSpPr>
          <p:cNvPr id="4" name="Slide Number Placeholder 3"/>
          <p:cNvSpPr>
            <a:spLocks noGrp="1"/>
          </p:cNvSpPr>
          <p:nvPr>
            <p:ph type="sldNum" sz="quarter" idx="5"/>
          </p:nvPr>
        </p:nvSpPr>
        <p:spPr/>
        <p:txBody>
          <a:bodyPr/>
          <a:lstStyle/>
          <a:p>
            <a:fld id="{CEEA2CD3-FB95-D94F-9F04-F9F995EAB822}" type="slidenum">
              <a:rPr lang="en-US" smtClean="0"/>
              <a:t>1</a:t>
            </a:fld>
            <a:endParaRPr lang="en-US"/>
          </a:p>
        </p:txBody>
      </p:sp>
    </p:spTree>
    <p:extLst>
      <p:ext uri="{BB962C8B-B14F-4D97-AF65-F5344CB8AC3E}">
        <p14:creationId xmlns:p14="http://schemas.microsoft.com/office/powerpoint/2010/main" val="4034575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DDE5B-4512-98A8-D1CA-419B808200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44ADA6-9998-06C7-7077-9A751789B7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316C2E-32EA-B257-340A-4FE8189EA5E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962641A-5D05-4815-0C6D-DC7B7235A28C}"/>
              </a:ext>
            </a:extLst>
          </p:cNvPr>
          <p:cNvSpPr>
            <a:spLocks noGrp="1"/>
          </p:cNvSpPr>
          <p:nvPr>
            <p:ph type="sldNum" sz="quarter" idx="5"/>
          </p:nvPr>
        </p:nvSpPr>
        <p:spPr/>
        <p:txBody>
          <a:bodyPr/>
          <a:lstStyle/>
          <a:p>
            <a:fld id="{DBFF095A-F86B-4B29-8A9F-DF3D3D1F3E2A}" type="slidenum">
              <a:rPr lang="en-US" smtClean="0"/>
              <a:pPr/>
              <a:t>8</a:t>
            </a:fld>
            <a:endParaRPr lang="en-US" dirty="0"/>
          </a:p>
        </p:txBody>
      </p:sp>
    </p:spTree>
    <p:extLst>
      <p:ext uri="{BB962C8B-B14F-4D97-AF65-F5344CB8AC3E}">
        <p14:creationId xmlns:p14="http://schemas.microsoft.com/office/powerpoint/2010/main" val="425853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9B84B-6EE9-6CB4-50A9-DD5774D64F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5F23C9-DE36-E766-42E7-31C3AA2CBC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EDE452-C027-AB54-D8A8-0FBCB1E24F6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9F143BB-A27F-22A3-D453-E2098147A2B6}"/>
              </a:ext>
            </a:extLst>
          </p:cNvPr>
          <p:cNvSpPr>
            <a:spLocks noGrp="1"/>
          </p:cNvSpPr>
          <p:nvPr>
            <p:ph type="sldNum" sz="quarter" idx="5"/>
          </p:nvPr>
        </p:nvSpPr>
        <p:spPr/>
        <p:txBody>
          <a:bodyPr/>
          <a:lstStyle/>
          <a:p>
            <a:fld id="{DBFF095A-F86B-4B29-8A9F-DF3D3D1F3E2A}" type="slidenum">
              <a:rPr lang="en-US" smtClean="0"/>
              <a:pPr/>
              <a:t>9</a:t>
            </a:fld>
            <a:endParaRPr lang="en-US" dirty="0"/>
          </a:p>
        </p:txBody>
      </p:sp>
    </p:spTree>
    <p:extLst>
      <p:ext uri="{BB962C8B-B14F-4D97-AF65-F5344CB8AC3E}">
        <p14:creationId xmlns:p14="http://schemas.microsoft.com/office/powerpoint/2010/main" val="1166881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7D2F7-71AA-37B8-040E-C80339D716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606F1C-927E-1911-34F6-674BF54859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98114A-E29E-6308-1B65-079D68F7230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797CFC5-01A7-D41A-C94A-2A86DC4F9DAE}"/>
              </a:ext>
            </a:extLst>
          </p:cNvPr>
          <p:cNvSpPr>
            <a:spLocks noGrp="1"/>
          </p:cNvSpPr>
          <p:nvPr>
            <p:ph type="sldNum" sz="quarter" idx="5"/>
          </p:nvPr>
        </p:nvSpPr>
        <p:spPr/>
        <p:txBody>
          <a:bodyPr/>
          <a:lstStyle/>
          <a:p>
            <a:fld id="{DBFF095A-F86B-4B29-8A9F-DF3D3D1F3E2A}" type="slidenum">
              <a:rPr lang="en-US" smtClean="0"/>
              <a:pPr/>
              <a:t>13</a:t>
            </a:fld>
            <a:endParaRPr lang="en-US" dirty="0"/>
          </a:p>
        </p:txBody>
      </p:sp>
    </p:spTree>
    <p:extLst>
      <p:ext uri="{BB962C8B-B14F-4D97-AF65-F5344CB8AC3E}">
        <p14:creationId xmlns:p14="http://schemas.microsoft.com/office/powerpoint/2010/main" val="120441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422D7-6C31-3104-42AA-6968A1AA8D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ABE91A-C075-B8E9-8DC6-678DE0281D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F3B0C0-B18B-9DD0-5DBD-8B3481C8769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F0A6D44-D747-36AC-62E1-EA6700538FD8}"/>
              </a:ext>
            </a:extLst>
          </p:cNvPr>
          <p:cNvSpPr>
            <a:spLocks noGrp="1"/>
          </p:cNvSpPr>
          <p:nvPr>
            <p:ph type="sldNum" sz="quarter" idx="5"/>
          </p:nvPr>
        </p:nvSpPr>
        <p:spPr/>
        <p:txBody>
          <a:bodyPr/>
          <a:lstStyle/>
          <a:p>
            <a:fld id="{DBFF095A-F86B-4B29-8A9F-DF3D3D1F3E2A}" type="slidenum">
              <a:rPr lang="en-US" smtClean="0"/>
              <a:pPr/>
              <a:t>20</a:t>
            </a:fld>
            <a:endParaRPr lang="en-US" dirty="0"/>
          </a:p>
        </p:txBody>
      </p:sp>
    </p:spTree>
    <p:extLst>
      <p:ext uri="{BB962C8B-B14F-4D97-AF65-F5344CB8AC3E}">
        <p14:creationId xmlns:p14="http://schemas.microsoft.com/office/powerpoint/2010/main" val="19182120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NS | Standard">
    <p:spTree>
      <p:nvGrpSpPr>
        <p:cNvPr id="1" name=""/>
        <p:cNvGrpSpPr/>
        <p:nvPr/>
      </p:nvGrpSpPr>
      <p:grpSpPr>
        <a:xfrm>
          <a:off x="0" y="0"/>
          <a:ext cx="0" cy="0"/>
          <a:chOff x="0" y="0"/>
          <a:chExt cx="0" cy="0"/>
        </a:xfrm>
      </p:grpSpPr>
      <p:pic>
        <p:nvPicPr>
          <p:cNvPr id="9" name="Picture 8" descr="2021-P09584: Aerial overview of the Spallation Neutron Source, SNS, and the future location for the SNS Second Target Station, September 30, 2021.  This image has been reviewed by an ORNL Releasing Official and is approved for public release, September 26, 2022.&#10;">
            <a:extLst>
              <a:ext uri="{FF2B5EF4-FFF2-40B4-BE49-F238E27FC236}">
                <a16:creationId xmlns:a16="http://schemas.microsoft.com/office/drawing/2014/main" id="{23605ACD-41F8-B102-BD71-359116C767B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a typeface="Aptos"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mn-lt"/>
                <a:ea typeface="Aptos Light" panose="020B0004020202020204" pitchFamily="34"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grpSp>
        <p:nvGrpSpPr>
          <p:cNvPr id="4" name="Group 3">
            <a:extLst>
              <a:ext uri="{FF2B5EF4-FFF2-40B4-BE49-F238E27FC236}">
                <a16:creationId xmlns:a16="http://schemas.microsoft.com/office/drawing/2014/main" id="{989A2CD0-329A-AD66-9E82-A1DB6C6F93A4}"/>
              </a:ext>
            </a:extLst>
          </p:cNvPr>
          <p:cNvGrpSpPr/>
          <p:nvPr userDrawn="1"/>
        </p:nvGrpSpPr>
        <p:grpSpPr>
          <a:xfrm>
            <a:off x="1177351" y="5301081"/>
            <a:ext cx="4558967" cy="438406"/>
            <a:chOff x="1177351" y="5301081"/>
            <a:chExt cx="4558967" cy="438406"/>
          </a:xfrm>
        </p:grpSpPr>
        <p:sp>
          <p:nvSpPr>
            <p:cNvPr id="6" name="TextBox 5">
              <a:extLst>
                <a:ext uri="{FF2B5EF4-FFF2-40B4-BE49-F238E27FC236}">
                  <a16:creationId xmlns:a16="http://schemas.microsoft.com/office/drawing/2014/main" id="{18CD3442-F157-B130-4C8C-C1C6563CA624}"/>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mn-lt"/>
                  <a:ea typeface="Aptos" panose="02000000000000000000" pitchFamily="2" charset="0"/>
                </a:rPr>
                <a:t>ORNL IS MANAGED BY UT-BATTELLE LLC </a:t>
              </a:r>
              <a:br>
                <a:rPr lang="en-US" sz="900" b="0" i="0" dirty="0">
                  <a:solidFill>
                    <a:schemeClr val="tx1"/>
                  </a:solidFill>
                  <a:latin typeface="+mn-lt"/>
                  <a:ea typeface="Aptos" panose="02000000000000000000" pitchFamily="2" charset="0"/>
                </a:rPr>
              </a:br>
              <a:r>
                <a:rPr lang="en-US" sz="900" b="0" i="0" dirty="0">
                  <a:solidFill>
                    <a:schemeClr val="tx1"/>
                  </a:solidFill>
                  <a:latin typeface="+mn-lt"/>
                  <a:ea typeface="Aptos" panose="02000000000000000000" pitchFamily="2" charset="0"/>
                </a:rPr>
                <a:t>FOR THE US DEPARTMENT OF ENERGY</a:t>
              </a:r>
            </a:p>
          </p:txBody>
        </p:sp>
        <p:pic>
          <p:nvPicPr>
            <p:cNvPr id="7" name="Picture 6" descr="Shape&#10;&#10;AI-generated content may be incorrect.">
              <a:extLst>
                <a:ext uri="{FF2B5EF4-FFF2-40B4-BE49-F238E27FC236}">
                  <a16:creationId xmlns:a16="http://schemas.microsoft.com/office/drawing/2014/main" id="{442A6DA9-8C3C-81D4-6B8A-D16A90DD9BD7}"/>
                </a:ext>
              </a:extLst>
            </p:cNvPr>
            <p:cNvPicPr>
              <a:picLocks noChangeAspect="1"/>
            </p:cNvPicPr>
            <p:nvPr userDrawn="1"/>
          </p:nvPicPr>
          <p:blipFill>
            <a:blip r:embed="rId3"/>
            <a:stretch>
              <a:fillRect/>
            </a:stretch>
          </p:blipFill>
          <p:spPr>
            <a:xfrm>
              <a:off x="1177351" y="5301081"/>
              <a:ext cx="1526303" cy="438406"/>
            </a:xfrm>
            <a:prstGeom prst="rect">
              <a:avLst/>
            </a:prstGeom>
          </p:spPr>
        </p:pic>
      </p:grpSp>
      <p:pic>
        <p:nvPicPr>
          <p:cNvPr id="8" name="Picture 7" descr="A green text on a black background&#10;&#10;Description automatically generated">
            <a:extLst>
              <a:ext uri="{FF2B5EF4-FFF2-40B4-BE49-F238E27FC236}">
                <a16:creationId xmlns:a16="http://schemas.microsoft.com/office/drawing/2014/main" id="{CE5F83F0-C855-D604-9187-C2557574248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99502" y="1104908"/>
            <a:ext cx="2718596" cy="494292"/>
          </a:xfrm>
          <a:prstGeom prst="rect">
            <a:avLst/>
          </a:prstGeom>
        </p:spPr>
      </p:pic>
    </p:spTree>
    <p:extLst>
      <p:ext uri="{BB962C8B-B14F-4D97-AF65-F5344CB8AC3E}">
        <p14:creationId xmlns:p14="http://schemas.microsoft.com/office/powerpoint/2010/main" val="1720754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Column Stacked Image Series">
    <p:spTree>
      <p:nvGrpSpPr>
        <p:cNvPr id="1" name=""/>
        <p:cNvGrpSpPr/>
        <p:nvPr/>
      </p:nvGrpSpPr>
      <p:grpSpPr>
        <a:xfrm>
          <a:off x="0" y="0"/>
          <a:ext cx="0" cy="0"/>
          <a:chOff x="0" y="0"/>
          <a:chExt cx="0" cy="0"/>
        </a:xfrm>
      </p:grpSpPr>
      <p:sp>
        <p:nvSpPr>
          <p:cNvPr id="118" name="Picture Placeholder 117">
            <a:extLst>
              <a:ext uri="{FF2B5EF4-FFF2-40B4-BE49-F238E27FC236}">
                <a16:creationId xmlns:a16="http://schemas.microsoft.com/office/drawing/2014/main" id="{FCAA6D76-9D9F-EEEC-3A19-B8672A58A5A7}"/>
              </a:ext>
            </a:extLst>
          </p:cNvPr>
          <p:cNvSpPr>
            <a:spLocks noGrp="1"/>
          </p:cNvSpPr>
          <p:nvPr>
            <p:ph type="pic" sz="quarter" idx="13"/>
          </p:nvPr>
        </p:nvSpPr>
        <p:spPr>
          <a:xfrm>
            <a:off x="7645400" y="-6350"/>
            <a:ext cx="4546600" cy="2155825"/>
          </a:xfrm>
          <a:solidFill>
            <a:schemeClr val="bg2"/>
          </a:solidFill>
        </p:spPr>
        <p:txBody>
          <a:bodyPr/>
          <a:lstStyle>
            <a:lvl1pPr>
              <a:defRPr/>
            </a:lvl1pPr>
          </a:lstStyle>
          <a:p>
            <a:r>
              <a:rPr lang="en-US"/>
              <a:t>Click icon to add picture</a:t>
            </a:r>
            <a:endParaRPr lang="en-US" dirty="0"/>
          </a:p>
        </p:txBody>
      </p:sp>
      <p:sp>
        <p:nvSpPr>
          <p:cNvPr id="121" name="Picture Placeholder 120">
            <a:extLst>
              <a:ext uri="{FF2B5EF4-FFF2-40B4-BE49-F238E27FC236}">
                <a16:creationId xmlns:a16="http://schemas.microsoft.com/office/drawing/2014/main" id="{374474B3-1A16-3799-2DA6-5E1F9B62F1F2}"/>
              </a:ext>
            </a:extLst>
          </p:cNvPr>
          <p:cNvSpPr>
            <a:spLocks noGrp="1"/>
          </p:cNvSpPr>
          <p:nvPr>
            <p:ph type="pic" sz="quarter" idx="14"/>
          </p:nvPr>
        </p:nvSpPr>
        <p:spPr>
          <a:xfrm>
            <a:off x="7645400" y="2352675"/>
            <a:ext cx="4546600" cy="2149475"/>
          </a:xfrm>
          <a:solidFill>
            <a:schemeClr val="bg2"/>
          </a:solidFill>
        </p:spPr>
        <p:txBody>
          <a:bodyPr/>
          <a:lstStyle>
            <a:lvl1pPr>
              <a:defRPr/>
            </a:lvl1pPr>
          </a:lstStyle>
          <a:p>
            <a:r>
              <a:rPr lang="en-US"/>
              <a:t>Click icon to add picture</a:t>
            </a:r>
            <a:endParaRPr lang="en-US" dirty="0"/>
          </a:p>
        </p:txBody>
      </p:sp>
      <p:sp>
        <p:nvSpPr>
          <p:cNvPr id="123" name="Picture Placeholder 122">
            <a:extLst>
              <a:ext uri="{FF2B5EF4-FFF2-40B4-BE49-F238E27FC236}">
                <a16:creationId xmlns:a16="http://schemas.microsoft.com/office/drawing/2014/main" id="{0285EA67-185C-FA9B-F112-0DEA71BAF9A1}"/>
              </a:ext>
            </a:extLst>
          </p:cNvPr>
          <p:cNvSpPr>
            <a:spLocks noGrp="1"/>
          </p:cNvSpPr>
          <p:nvPr>
            <p:ph type="pic" sz="quarter" idx="15"/>
          </p:nvPr>
        </p:nvSpPr>
        <p:spPr>
          <a:xfrm>
            <a:off x="7645400" y="4703763"/>
            <a:ext cx="4546600" cy="215423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1006475"/>
          </a:xfrm>
        </p:spPr>
        <p:txBody>
          <a:bodyPr>
            <a:noAutofit/>
          </a:bodyPr>
          <a:lstStyle>
            <a:lvl1pPr>
              <a:defRPr b="1">
                <a:solidFill>
                  <a:schemeClr val="tx1"/>
                </a:solidFill>
                <a:latin typeface="+mj-lt"/>
              </a:defRPr>
            </a:lvl1pPr>
          </a:lstStyle>
          <a:p>
            <a:r>
              <a:rPr lang="en-US" dirty="0"/>
              <a:t>One-sentence headline stating the main takeaway message</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59"/>
            <a:ext cx="6763894" cy="4324823"/>
          </a:xfrm>
        </p:spPr>
        <p:txBody>
          <a:bodyPr>
            <a:noAutofit/>
          </a:bodyPr>
          <a:lstStyle>
            <a:lvl1pPr marL="0" indent="0">
              <a:buNone/>
              <a:defRPr sz="1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dirty="0"/>
              <a:t>Place content here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314968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Column 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Tree>
    <p:extLst>
      <p:ext uri="{BB962C8B-B14F-4D97-AF65-F5344CB8AC3E}">
        <p14:creationId xmlns:p14="http://schemas.microsoft.com/office/powerpoint/2010/main" val="4115577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pic>
        <p:nvPicPr>
          <p:cNvPr id="2" name="Picture 1" descr="White text on a black background&#10;&#10;Description automatically generated">
            <a:extLst>
              <a:ext uri="{FF2B5EF4-FFF2-40B4-BE49-F238E27FC236}">
                <a16:creationId xmlns:a16="http://schemas.microsoft.com/office/drawing/2014/main" id="{8C27F674-A3DD-139E-4888-A613126C068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2409650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172851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
        <p:nvSpPr>
          <p:cNvPr id="2" name="Content Placeholder 2">
            <a:extLst>
              <a:ext uri="{FF2B5EF4-FFF2-40B4-BE49-F238E27FC236}">
                <a16:creationId xmlns:a16="http://schemas.microsoft.com/office/drawing/2014/main" id="{7C908273-EAF5-86C7-7DA1-4B3A63FA40AD}"/>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9" name="Content Placeholder 2">
            <a:extLst>
              <a:ext uri="{FF2B5EF4-FFF2-40B4-BE49-F238E27FC236}">
                <a16:creationId xmlns:a16="http://schemas.microsoft.com/office/drawing/2014/main" id="{328AC23A-F6F3-1406-A41C-A53D31762F5B}"/>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0" name="Content Placeholder 2">
            <a:extLst>
              <a:ext uri="{FF2B5EF4-FFF2-40B4-BE49-F238E27FC236}">
                <a16:creationId xmlns:a16="http://schemas.microsoft.com/office/drawing/2014/main" id="{08990C39-D2EB-2C24-D563-540A447C8980}"/>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pic>
        <p:nvPicPr>
          <p:cNvPr id="3" name="Picture 2" descr="White text on a black background&#10;&#10;Description automatically generated">
            <a:extLst>
              <a:ext uri="{FF2B5EF4-FFF2-40B4-BE49-F238E27FC236}">
                <a16:creationId xmlns:a16="http://schemas.microsoft.com/office/drawing/2014/main" id="{77A8A020-D26D-E32D-AD42-E4650FF20CF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15501899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41067462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4E3954A7-39D8-F93F-8AB5-8AFDA80ABC34}"/>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Content Placeholder 2">
            <a:extLst>
              <a:ext uri="{FF2B5EF4-FFF2-40B4-BE49-F238E27FC236}">
                <a16:creationId xmlns:a16="http://schemas.microsoft.com/office/drawing/2014/main" id="{E933C006-27BF-E46C-6464-DF2AED8EF3CF}"/>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1" name="Content Placeholder 2">
            <a:extLst>
              <a:ext uri="{FF2B5EF4-FFF2-40B4-BE49-F238E27FC236}">
                <a16:creationId xmlns:a16="http://schemas.microsoft.com/office/drawing/2014/main" id="{372DE149-7914-DD03-AF2A-717A4DBC4C42}"/>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2" name="Content Placeholder 2">
            <a:extLst>
              <a:ext uri="{FF2B5EF4-FFF2-40B4-BE49-F238E27FC236}">
                <a16:creationId xmlns:a16="http://schemas.microsoft.com/office/drawing/2014/main" id="{C563E755-9A43-BCF9-FC26-D2B9312D44A8}"/>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pic>
        <p:nvPicPr>
          <p:cNvPr id="2" name="Picture 1" descr="White text on a black background&#10;&#10;Description automatically generated">
            <a:extLst>
              <a:ext uri="{FF2B5EF4-FFF2-40B4-BE49-F238E27FC236}">
                <a16:creationId xmlns:a16="http://schemas.microsoft.com/office/drawing/2014/main" id="{6C255948-843E-49EC-B0C3-9B19170E207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1434581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51529"/>
            <a:ext cx="5528426"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37905" y="2151529"/>
            <a:ext cx="5534113"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5" name="Text Placeholder 212">
            <a:extLst>
              <a:ext uri="{FF2B5EF4-FFF2-40B4-BE49-F238E27FC236}">
                <a16:creationId xmlns:a16="http://schemas.microsoft.com/office/drawing/2014/main" id="{E5D92591-51DF-3209-1704-154E381BA6FD}"/>
              </a:ext>
            </a:extLst>
          </p:cNvPr>
          <p:cNvSpPr>
            <a:spLocks noGrp="1"/>
          </p:cNvSpPr>
          <p:nvPr>
            <p:ph type="body" sz="quarter" idx="13" hasCustomPrompt="1"/>
          </p:nvPr>
        </p:nvSpPr>
        <p:spPr>
          <a:xfrm>
            <a:off x="314691" y="1636713"/>
            <a:ext cx="5534113"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322623F-B85A-91ED-9131-7E60FBA08AAC}"/>
              </a:ext>
            </a:extLst>
          </p:cNvPr>
          <p:cNvSpPr>
            <a:spLocks noGrp="1"/>
          </p:cNvSpPr>
          <p:nvPr>
            <p:ph type="body" sz="quarter" idx="14" hasCustomPrompt="1"/>
          </p:nvPr>
        </p:nvSpPr>
        <p:spPr>
          <a:xfrm>
            <a:off x="6238429" y="1636672"/>
            <a:ext cx="5534113"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20008359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365069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2191870"/>
            <a:ext cx="364642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2191870"/>
            <a:ext cx="364739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0EDE83FF-6880-0C2B-F666-A52972148FBD}"/>
              </a:ext>
            </a:extLst>
          </p:cNvPr>
          <p:cNvSpPr>
            <a:spLocks noGrp="1"/>
          </p:cNvSpPr>
          <p:nvPr>
            <p:ph type="body" sz="quarter" idx="13" hasCustomPrompt="1"/>
          </p:nvPr>
        </p:nvSpPr>
        <p:spPr>
          <a:xfrm>
            <a:off x="314691"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8CEEB1B0-74A1-A9A5-0E01-2E2E2380F2DF}"/>
              </a:ext>
            </a:extLst>
          </p:cNvPr>
          <p:cNvSpPr>
            <a:spLocks noGrp="1"/>
          </p:cNvSpPr>
          <p:nvPr>
            <p:ph type="body" sz="quarter" idx="15" hasCustomPrompt="1"/>
          </p:nvPr>
        </p:nvSpPr>
        <p:spPr>
          <a:xfrm>
            <a:off x="4231283"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B1FC136-726A-E90A-AA01-55CC4CA7F5C6}"/>
              </a:ext>
            </a:extLst>
          </p:cNvPr>
          <p:cNvSpPr>
            <a:spLocks noGrp="1"/>
          </p:cNvSpPr>
          <p:nvPr>
            <p:ph type="body" sz="quarter" idx="17" hasCustomPrompt="1"/>
          </p:nvPr>
        </p:nvSpPr>
        <p:spPr>
          <a:xfrm>
            <a:off x="8159995"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14014456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2743968"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2191870"/>
            <a:ext cx="274076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2191870"/>
            <a:ext cx="2741489"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2191870"/>
            <a:ext cx="2737553"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A8FB3702-489D-7133-5029-0EED83D74255}"/>
              </a:ext>
            </a:extLst>
          </p:cNvPr>
          <p:cNvSpPr>
            <a:spLocks noGrp="1"/>
          </p:cNvSpPr>
          <p:nvPr>
            <p:ph type="body" sz="quarter" idx="13" hasCustomPrompt="1"/>
          </p:nvPr>
        </p:nvSpPr>
        <p:spPr>
          <a:xfrm>
            <a:off x="314692" y="1636713"/>
            <a:ext cx="2740760" cy="433965"/>
          </a:xfrm>
          <a:solidFill>
            <a:schemeClr val="tx2"/>
          </a:solidFill>
        </p:spPr>
        <p:txBody>
          <a:bodyPr wrap="square" lIns="182880" tIns="91440" rIns="91440" bIns="91440">
            <a:sp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A472ABD6-D4AF-51A3-D274-EB02E1F7D698}"/>
              </a:ext>
            </a:extLst>
          </p:cNvPr>
          <p:cNvSpPr>
            <a:spLocks noGrp="1"/>
          </p:cNvSpPr>
          <p:nvPr>
            <p:ph type="body" sz="quarter" idx="15" hasCustomPrompt="1"/>
          </p:nvPr>
        </p:nvSpPr>
        <p:spPr>
          <a:xfrm>
            <a:off x="323770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9B2846D9-98D8-E207-8370-E81B28729B49}"/>
              </a:ext>
            </a:extLst>
          </p:cNvPr>
          <p:cNvSpPr>
            <a:spLocks noGrp="1"/>
          </p:cNvSpPr>
          <p:nvPr>
            <p:ph type="body" sz="quarter" idx="17" hasCustomPrompt="1"/>
          </p:nvPr>
        </p:nvSpPr>
        <p:spPr>
          <a:xfrm>
            <a:off x="614476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7" name="Text Placeholder 212">
            <a:extLst>
              <a:ext uri="{FF2B5EF4-FFF2-40B4-BE49-F238E27FC236}">
                <a16:creationId xmlns:a16="http://schemas.microsoft.com/office/drawing/2014/main" id="{5A4E93FB-938D-13A6-A78B-46943641C35D}"/>
              </a:ext>
            </a:extLst>
          </p:cNvPr>
          <p:cNvSpPr>
            <a:spLocks noGrp="1"/>
          </p:cNvSpPr>
          <p:nvPr>
            <p:ph type="body" sz="quarter" idx="19" hasCustomPrompt="1"/>
          </p:nvPr>
        </p:nvSpPr>
        <p:spPr>
          <a:xfrm>
            <a:off x="906957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498188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pic>
        <p:nvPicPr>
          <p:cNvPr id="2" name="Picture 1" descr="2025-P07743 - Edited by Laddy Fields&#10;&#10;Drone Mission - Aerial view of ORNL's east Campus Quad facing southwest.&#10;&#10;This image has been reviewed by an ORNL Releasing Official and is approved for public release, May 19, 2025.">
            <a:extLst>
              <a:ext uri="{FF2B5EF4-FFF2-40B4-BE49-F238E27FC236}">
                <a16:creationId xmlns:a16="http://schemas.microsoft.com/office/drawing/2014/main" id="{01F17512-BEEB-E940-3B9F-9FDBDB21217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a typeface="Aptos"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mn-lt"/>
                <a:ea typeface="Aptos Light" panose="020B0004020202020204" pitchFamily="34"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grpSp>
        <p:nvGrpSpPr>
          <p:cNvPr id="4" name="Group 3">
            <a:extLst>
              <a:ext uri="{FF2B5EF4-FFF2-40B4-BE49-F238E27FC236}">
                <a16:creationId xmlns:a16="http://schemas.microsoft.com/office/drawing/2014/main" id="{989A2CD0-329A-AD66-9E82-A1DB6C6F93A4}"/>
              </a:ext>
            </a:extLst>
          </p:cNvPr>
          <p:cNvGrpSpPr/>
          <p:nvPr userDrawn="1"/>
        </p:nvGrpSpPr>
        <p:grpSpPr>
          <a:xfrm>
            <a:off x="1177351" y="5301081"/>
            <a:ext cx="4558967" cy="438406"/>
            <a:chOff x="1177351" y="5301081"/>
            <a:chExt cx="4558967" cy="438406"/>
          </a:xfrm>
        </p:grpSpPr>
        <p:sp>
          <p:nvSpPr>
            <p:cNvPr id="6" name="TextBox 5">
              <a:extLst>
                <a:ext uri="{FF2B5EF4-FFF2-40B4-BE49-F238E27FC236}">
                  <a16:creationId xmlns:a16="http://schemas.microsoft.com/office/drawing/2014/main" id="{18CD3442-F157-B130-4C8C-C1C6563CA624}"/>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mn-lt"/>
                  <a:ea typeface="Aptos" panose="02000000000000000000" pitchFamily="2" charset="0"/>
                </a:rPr>
                <a:t>ORNL IS MANAGED BY UT-BATTELLE LLC </a:t>
              </a:r>
              <a:br>
                <a:rPr lang="en-US" sz="900" b="0" i="0" dirty="0">
                  <a:solidFill>
                    <a:schemeClr val="tx1"/>
                  </a:solidFill>
                  <a:latin typeface="+mn-lt"/>
                  <a:ea typeface="Aptos" panose="02000000000000000000" pitchFamily="2" charset="0"/>
                </a:rPr>
              </a:br>
              <a:r>
                <a:rPr lang="en-US" sz="900" b="0" i="0" dirty="0">
                  <a:solidFill>
                    <a:schemeClr val="tx1"/>
                  </a:solidFill>
                  <a:latin typeface="+mn-lt"/>
                  <a:ea typeface="Aptos" panose="02000000000000000000" pitchFamily="2" charset="0"/>
                </a:rPr>
                <a:t>FOR THE US DEPARTMENT OF ENERGY</a:t>
              </a:r>
            </a:p>
          </p:txBody>
        </p:sp>
        <p:pic>
          <p:nvPicPr>
            <p:cNvPr id="7" name="Picture 6" descr="Shape&#10;&#10;AI-generated content may be incorrect.">
              <a:extLst>
                <a:ext uri="{FF2B5EF4-FFF2-40B4-BE49-F238E27FC236}">
                  <a16:creationId xmlns:a16="http://schemas.microsoft.com/office/drawing/2014/main" id="{442A6DA9-8C3C-81D4-6B8A-D16A90DD9BD7}"/>
                </a:ext>
              </a:extLst>
            </p:cNvPr>
            <p:cNvPicPr>
              <a:picLocks noChangeAspect="1"/>
            </p:cNvPicPr>
            <p:nvPr userDrawn="1"/>
          </p:nvPicPr>
          <p:blipFill>
            <a:blip r:embed="rId3"/>
            <a:stretch>
              <a:fillRect/>
            </a:stretch>
          </p:blipFill>
          <p:spPr>
            <a:xfrm>
              <a:off x="1177351" y="5301081"/>
              <a:ext cx="1526303" cy="438406"/>
            </a:xfrm>
            <a:prstGeom prst="rect">
              <a:avLst/>
            </a:prstGeom>
          </p:spPr>
        </p:pic>
      </p:grpSp>
      <p:pic>
        <p:nvPicPr>
          <p:cNvPr id="8" name="Picture 7" descr="A green text on a black background&#10;&#10;Description automatically generated">
            <a:extLst>
              <a:ext uri="{FF2B5EF4-FFF2-40B4-BE49-F238E27FC236}">
                <a16:creationId xmlns:a16="http://schemas.microsoft.com/office/drawing/2014/main" id="{CE5F83F0-C855-D604-9187-C2557574248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99502" y="1104908"/>
            <a:ext cx="2718596" cy="494292"/>
          </a:xfrm>
          <a:prstGeom prst="rect">
            <a:avLst/>
          </a:prstGeom>
        </p:spPr>
      </p:pic>
    </p:spTree>
    <p:extLst>
      <p:ext uri="{BB962C8B-B14F-4D97-AF65-F5344CB8AC3E}">
        <p14:creationId xmlns:p14="http://schemas.microsoft.com/office/powerpoint/2010/main" val="16473565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Image Series A">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0731A8F-A5F9-DD23-C897-CABCBA301C32}"/>
              </a:ext>
            </a:extLst>
          </p:cNvPr>
          <p:cNvSpPr/>
          <p:nvPr userDrawn="1"/>
        </p:nvSpPr>
        <p:spPr>
          <a:xfrm>
            <a:off x="0" y="2874040"/>
            <a:ext cx="12192000" cy="3983959"/>
          </a:xfrm>
          <a:custGeom>
            <a:avLst/>
            <a:gdLst>
              <a:gd name="connsiteX0" fmla="*/ 0 w 12192000"/>
              <a:gd name="connsiteY0" fmla="*/ 0 h 3728466"/>
              <a:gd name="connsiteX1" fmla="*/ 12192000 w 12192000"/>
              <a:gd name="connsiteY1" fmla="*/ 0 h 3728466"/>
              <a:gd name="connsiteX2" fmla="*/ 12192000 w 12192000"/>
              <a:gd name="connsiteY2" fmla="*/ 3728466 h 3728466"/>
              <a:gd name="connsiteX3" fmla="*/ 0 w 12192000"/>
              <a:gd name="connsiteY3" fmla="*/ 3728466 h 3728466"/>
            </a:gdLst>
            <a:ahLst/>
            <a:cxnLst>
              <a:cxn ang="0">
                <a:pos x="connsiteX0" y="connsiteY0"/>
              </a:cxn>
              <a:cxn ang="0">
                <a:pos x="connsiteX1" y="connsiteY1"/>
              </a:cxn>
              <a:cxn ang="0">
                <a:pos x="connsiteX2" y="connsiteY2"/>
              </a:cxn>
              <a:cxn ang="0">
                <a:pos x="connsiteX3" y="connsiteY3"/>
              </a:cxn>
            </a:cxnLst>
            <a:rect l="l" t="t" r="r" b="b"/>
            <a:pathLst>
              <a:path w="12192000" h="3728466">
                <a:moveTo>
                  <a:pt x="0" y="0"/>
                </a:moveTo>
                <a:lnTo>
                  <a:pt x="12192000" y="0"/>
                </a:lnTo>
                <a:lnTo>
                  <a:pt x="12192000" y="3728466"/>
                </a:lnTo>
                <a:lnTo>
                  <a:pt x="0" y="3728466"/>
                </a:lnTo>
                <a:close/>
              </a:path>
            </a:pathLst>
          </a:custGeom>
          <a:solidFill>
            <a:schemeClr val="tx2"/>
          </a:solidFill>
          <a:ln w="0" cap="flat">
            <a:noFill/>
            <a:prstDash val="solid"/>
            <a:miter/>
          </a:ln>
        </p:spPr>
        <p:txBody>
          <a:bodyPr rtlCol="0" anchor="ctr"/>
          <a:lstStyle/>
          <a:p>
            <a:endParaRPr lang="en-US" dirty="0">
              <a:latin typeface="Aptos Light" panose="020B0004020202020204" pitchFamily="34" charset="0"/>
            </a:endParaRPr>
          </a:p>
        </p:txBody>
      </p:sp>
      <p:sp>
        <p:nvSpPr>
          <p:cNvPr id="361" name="Picture Placeholder 360">
            <a:extLst>
              <a:ext uri="{FF2B5EF4-FFF2-40B4-BE49-F238E27FC236}">
                <a16:creationId xmlns:a16="http://schemas.microsoft.com/office/drawing/2014/main" id="{BDA3E75D-82B9-D08B-2F03-A683518AC717}"/>
              </a:ext>
            </a:extLst>
          </p:cNvPr>
          <p:cNvSpPr>
            <a:spLocks noGrp="1" noChangeAspect="1"/>
          </p:cNvSpPr>
          <p:nvPr>
            <p:ph type="pic" sz="quarter" idx="12"/>
          </p:nvPr>
        </p:nvSpPr>
        <p:spPr>
          <a:xfrm>
            <a:off x="1069848" y="1645920"/>
            <a:ext cx="2923908" cy="2926080"/>
          </a:xfrm>
          <a:solidFill>
            <a:schemeClr val="bg2"/>
          </a:solidFill>
        </p:spPr>
        <p:txBody>
          <a:bodyPr/>
          <a:lstStyle>
            <a:lvl1pPr>
              <a:defRPr/>
            </a:lvl1pPr>
          </a:lstStyle>
          <a:p>
            <a:r>
              <a:rPr lang="en-US"/>
              <a:t>Click icon to add picture</a:t>
            </a:r>
            <a:endParaRPr lang="en-US" dirty="0"/>
          </a:p>
        </p:txBody>
      </p:sp>
      <p:sp>
        <p:nvSpPr>
          <p:cNvPr id="362" name="Picture Placeholder 360">
            <a:extLst>
              <a:ext uri="{FF2B5EF4-FFF2-40B4-BE49-F238E27FC236}">
                <a16:creationId xmlns:a16="http://schemas.microsoft.com/office/drawing/2014/main" id="{B61B4DFE-D0E9-B57A-176A-09A1C664C95C}"/>
              </a:ext>
            </a:extLst>
          </p:cNvPr>
          <p:cNvSpPr>
            <a:spLocks noGrp="1" noChangeAspect="1"/>
          </p:cNvSpPr>
          <p:nvPr>
            <p:ph type="pic" sz="quarter" idx="13"/>
          </p:nvPr>
        </p:nvSpPr>
        <p:spPr>
          <a:xfrm>
            <a:off x="4636008" y="1645920"/>
            <a:ext cx="2926080" cy="2926080"/>
          </a:xfrm>
          <a:solidFill>
            <a:schemeClr val="bg2"/>
          </a:solidFill>
        </p:spPr>
        <p:txBody>
          <a:bodyPr/>
          <a:lstStyle>
            <a:lvl1pPr>
              <a:defRPr/>
            </a:lvl1pPr>
          </a:lstStyle>
          <a:p>
            <a:r>
              <a:rPr lang="en-US"/>
              <a:t>Click icon to add picture</a:t>
            </a:r>
            <a:endParaRPr lang="en-US" dirty="0"/>
          </a:p>
        </p:txBody>
      </p:sp>
      <p:sp>
        <p:nvSpPr>
          <p:cNvPr id="363" name="Picture Placeholder 360">
            <a:extLst>
              <a:ext uri="{FF2B5EF4-FFF2-40B4-BE49-F238E27FC236}">
                <a16:creationId xmlns:a16="http://schemas.microsoft.com/office/drawing/2014/main" id="{174E554B-4BD8-EF29-58CE-4FB93A18B3CF}"/>
              </a:ext>
            </a:extLst>
          </p:cNvPr>
          <p:cNvSpPr>
            <a:spLocks noGrp="1" noChangeAspect="1"/>
          </p:cNvSpPr>
          <p:nvPr>
            <p:ph type="pic" sz="quarter" idx="14"/>
          </p:nvPr>
        </p:nvSpPr>
        <p:spPr>
          <a:xfrm>
            <a:off x="8202168" y="1645920"/>
            <a:ext cx="2926080" cy="2926080"/>
          </a:xfrm>
          <a:solidFill>
            <a:schemeClr val="bg2"/>
          </a:solidFill>
        </p:spPr>
        <p:txBody>
          <a:bodyPr/>
          <a:lstStyle>
            <a:lvl1pPr>
              <a:defRPr/>
            </a:lvl1pPr>
          </a:lstStyle>
          <a:p>
            <a:r>
              <a:rPr lang="en-US"/>
              <a:t>Click icon to add picture</a:t>
            </a:r>
            <a:endParaRPr lang="en-US" dirty="0"/>
          </a:p>
        </p:txBody>
      </p:sp>
      <p:sp>
        <p:nvSpPr>
          <p:cNvPr id="7" name="Title 6">
            <a:extLst>
              <a:ext uri="{FF2B5EF4-FFF2-40B4-BE49-F238E27FC236}">
                <a16:creationId xmlns:a16="http://schemas.microsoft.com/office/drawing/2014/main" id="{6E6634D6-1ACC-26AC-A117-291B7F184582}"/>
              </a:ext>
            </a:extLst>
          </p:cNvPr>
          <p:cNvSpPr>
            <a:spLocks noGrp="1"/>
          </p:cNvSpPr>
          <p:nvPr>
            <p:ph type="title" hasCustomPrompt="1"/>
          </p:nvPr>
        </p:nvSpPr>
        <p:spPr>
          <a:xfrm>
            <a:off x="314692" y="365125"/>
            <a:ext cx="11492432" cy="886397"/>
          </a:xfrm>
        </p:spPr>
        <p:txBody>
          <a:bodyPr>
            <a:noAutofit/>
          </a:bodyPr>
          <a:lstStyle>
            <a:lvl1pPr>
              <a:defRPr>
                <a:latin typeface="+mj-lt"/>
              </a:defRPr>
            </a:lvl1pPr>
          </a:lstStyle>
          <a:p>
            <a:r>
              <a:rPr lang="en-US" dirty="0"/>
              <a:t>One-sentence headline stating the main takeaway message</a:t>
            </a:r>
          </a:p>
        </p:txBody>
      </p:sp>
      <p:sp>
        <p:nvSpPr>
          <p:cNvPr id="3" name="Rectangle 6">
            <a:extLst>
              <a:ext uri="{FF2B5EF4-FFF2-40B4-BE49-F238E27FC236}">
                <a16:creationId xmlns:a16="http://schemas.microsoft.com/office/drawing/2014/main" id="{AB6D4833-11C2-F073-A788-EE5CF0875463}"/>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sp>
        <p:nvSpPr>
          <p:cNvPr id="9" name="Text Placeholder 364">
            <a:extLst>
              <a:ext uri="{FF2B5EF4-FFF2-40B4-BE49-F238E27FC236}">
                <a16:creationId xmlns:a16="http://schemas.microsoft.com/office/drawing/2014/main" id="{87DB2D28-593F-795D-4528-4F36687F3FCB}"/>
              </a:ext>
            </a:extLst>
          </p:cNvPr>
          <p:cNvSpPr>
            <a:spLocks noGrp="1"/>
          </p:cNvSpPr>
          <p:nvPr>
            <p:ph type="body" sz="quarter" idx="18" hasCustomPrompt="1"/>
          </p:nvPr>
        </p:nvSpPr>
        <p:spPr>
          <a:xfrm>
            <a:off x="1335024"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7376F770-679C-5A79-745B-C16311760FBF}"/>
              </a:ext>
            </a:extLst>
          </p:cNvPr>
          <p:cNvSpPr>
            <a:spLocks noGrp="1"/>
          </p:cNvSpPr>
          <p:nvPr>
            <p:ph type="body" sz="quarter" idx="19" hasCustomPrompt="1"/>
          </p:nvPr>
        </p:nvSpPr>
        <p:spPr>
          <a:xfrm>
            <a:off x="4906516"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BE984742-C45A-DB0D-15F8-E82D7B9C2FC6}"/>
              </a:ext>
            </a:extLst>
          </p:cNvPr>
          <p:cNvSpPr>
            <a:spLocks noGrp="1"/>
          </p:cNvSpPr>
          <p:nvPr>
            <p:ph type="body" sz="quarter" idx="20" hasCustomPrompt="1"/>
          </p:nvPr>
        </p:nvSpPr>
        <p:spPr>
          <a:xfrm>
            <a:off x="8458200"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pic>
        <p:nvPicPr>
          <p:cNvPr id="4" name="Picture 3" descr="White text on a black background&#10;&#10;Description automatically generated">
            <a:extLst>
              <a:ext uri="{FF2B5EF4-FFF2-40B4-BE49-F238E27FC236}">
                <a16:creationId xmlns:a16="http://schemas.microsoft.com/office/drawing/2014/main" id="{637F376A-E4A2-AB64-38FD-718380B7B8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20681992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Image Series B">
    <p:spTree>
      <p:nvGrpSpPr>
        <p:cNvPr id="1" name=""/>
        <p:cNvGrpSpPr/>
        <p:nvPr/>
      </p:nvGrpSpPr>
      <p:grpSpPr>
        <a:xfrm>
          <a:off x="0" y="0"/>
          <a:ext cx="0" cy="0"/>
          <a:chOff x="0" y="0"/>
          <a:chExt cx="0" cy="0"/>
        </a:xfrm>
      </p:grpSpPr>
      <p:pic>
        <p:nvPicPr>
          <p:cNvPr id="17" name="Graphic 285">
            <a:extLst>
              <a:ext uri="{FF2B5EF4-FFF2-40B4-BE49-F238E27FC236}">
                <a16:creationId xmlns:a16="http://schemas.microsoft.com/office/drawing/2014/main" id="{33C27B49-A27E-0D8E-47DA-07C46ED6F87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886397"/>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sp>
        <p:nvSpPr>
          <p:cNvPr id="5" name="Picture Placeholder 360">
            <a:extLst>
              <a:ext uri="{FF2B5EF4-FFF2-40B4-BE49-F238E27FC236}">
                <a16:creationId xmlns:a16="http://schemas.microsoft.com/office/drawing/2014/main" id="{B6C3CAB0-9F19-5F7D-262F-075849CDF9D2}"/>
              </a:ext>
            </a:extLst>
          </p:cNvPr>
          <p:cNvSpPr>
            <a:spLocks noGrp="1" noChangeAspect="1"/>
          </p:cNvSpPr>
          <p:nvPr>
            <p:ph type="pic" sz="quarter" idx="12"/>
          </p:nvPr>
        </p:nvSpPr>
        <p:spPr>
          <a:xfrm>
            <a:off x="1069848" y="1645920"/>
            <a:ext cx="2923908" cy="2926080"/>
          </a:xfrm>
          <a:solidFill>
            <a:schemeClr val="bg2"/>
          </a:solidFill>
        </p:spPr>
        <p:txBody>
          <a:bodyPr/>
          <a:lstStyle>
            <a:lvl1pPr>
              <a:defRPr/>
            </a:lvl1pPr>
          </a:lstStyle>
          <a:p>
            <a:r>
              <a:rPr lang="en-US"/>
              <a:t>Click icon to add picture</a:t>
            </a:r>
            <a:endParaRPr lang="en-US" dirty="0"/>
          </a:p>
        </p:txBody>
      </p:sp>
      <p:sp>
        <p:nvSpPr>
          <p:cNvPr id="12" name="Picture Placeholder 360">
            <a:extLst>
              <a:ext uri="{FF2B5EF4-FFF2-40B4-BE49-F238E27FC236}">
                <a16:creationId xmlns:a16="http://schemas.microsoft.com/office/drawing/2014/main" id="{F6D66F89-B82D-509A-9415-1271514F009C}"/>
              </a:ext>
            </a:extLst>
          </p:cNvPr>
          <p:cNvSpPr>
            <a:spLocks noGrp="1" noChangeAspect="1"/>
          </p:cNvSpPr>
          <p:nvPr>
            <p:ph type="pic" sz="quarter" idx="13"/>
          </p:nvPr>
        </p:nvSpPr>
        <p:spPr>
          <a:xfrm>
            <a:off x="4636008" y="1645920"/>
            <a:ext cx="2926080" cy="2926080"/>
          </a:xfrm>
          <a:solidFill>
            <a:schemeClr val="bg2"/>
          </a:solidFill>
        </p:spPr>
        <p:txBody>
          <a:bodyPr/>
          <a:lstStyle>
            <a:lvl1pPr>
              <a:defRPr/>
            </a:lvl1pPr>
          </a:lstStyle>
          <a:p>
            <a:r>
              <a:rPr lang="en-US"/>
              <a:t>Click icon to add picture</a:t>
            </a:r>
            <a:endParaRPr lang="en-US" dirty="0"/>
          </a:p>
        </p:txBody>
      </p:sp>
      <p:sp>
        <p:nvSpPr>
          <p:cNvPr id="13" name="Picture Placeholder 360">
            <a:extLst>
              <a:ext uri="{FF2B5EF4-FFF2-40B4-BE49-F238E27FC236}">
                <a16:creationId xmlns:a16="http://schemas.microsoft.com/office/drawing/2014/main" id="{5B2950D5-5445-9250-7264-D5F1C7CFF621}"/>
              </a:ext>
            </a:extLst>
          </p:cNvPr>
          <p:cNvSpPr>
            <a:spLocks noGrp="1" noChangeAspect="1"/>
          </p:cNvSpPr>
          <p:nvPr>
            <p:ph type="pic" sz="quarter" idx="14"/>
          </p:nvPr>
        </p:nvSpPr>
        <p:spPr>
          <a:xfrm>
            <a:off x="8202168" y="1645920"/>
            <a:ext cx="2926080" cy="2926080"/>
          </a:xfrm>
          <a:solidFill>
            <a:schemeClr val="bg2"/>
          </a:solidFill>
        </p:spPr>
        <p:txBody>
          <a:bodyPr/>
          <a:lstStyle>
            <a:lvl1pPr>
              <a:defRPr/>
            </a:lvl1pPr>
          </a:lstStyle>
          <a:p>
            <a:r>
              <a:rPr lang="en-US"/>
              <a:t>Click icon to add picture</a:t>
            </a:r>
            <a:endParaRPr lang="en-US" dirty="0"/>
          </a:p>
        </p:txBody>
      </p:sp>
      <p:sp>
        <p:nvSpPr>
          <p:cNvPr id="14" name="Text Placeholder 364">
            <a:extLst>
              <a:ext uri="{FF2B5EF4-FFF2-40B4-BE49-F238E27FC236}">
                <a16:creationId xmlns:a16="http://schemas.microsoft.com/office/drawing/2014/main" id="{00EE450A-4A48-CD8F-195B-EFA7253FE339}"/>
              </a:ext>
            </a:extLst>
          </p:cNvPr>
          <p:cNvSpPr>
            <a:spLocks noGrp="1"/>
          </p:cNvSpPr>
          <p:nvPr>
            <p:ph type="body" sz="quarter" idx="18" hasCustomPrompt="1"/>
          </p:nvPr>
        </p:nvSpPr>
        <p:spPr>
          <a:xfrm>
            <a:off x="1335024"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5" name="Text Placeholder 364">
            <a:extLst>
              <a:ext uri="{FF2B5EF4-FFF2-40B4-BE49-F238E27FC236}">
                <a16:creationId xmlns:a16="http://schemas.microsoft.com/office/drawing/2014/main" id="{6D24BE53-367A-F7EE-4A10-86C720DD949F}"/>
              </a:ext>
            </a:extLst>
          </p:cNvPr>
          <p:cNvSpPr>
            <a:spLocks noGrp="1"/>
          </p:cNvSpPr>
          <p:nvPr>
            <p:ph type="body" sz="quarter" idx="19" hasCustomPrompt="1"/>
          </p:nvPr>
        </p:nvSpPr>
        <p:spPr>
          <a:xfrm>
            <a:off x="4906516"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6" name="Text Placeholder 364">
            <a:extLst>
              <a:ext uri="{FF2B5EF4-FFF2-40B4-BE49-F238E27FC236}">
                <a16:creationId xmlns:a16="http://schemas.microsoft.com/office/drawing/2014/main" id="{C5AB6D40-14EE-39E1-1C1E-DD4771CAD98A}"/>
              </a:ext>
            </a:extLst>
          </p:cNvPr>
          <p:cNvSpPr>
            <a:spLocks noGrp="1"/>
          </p:cNvSpPr>
          <p:nvPr>
            <p:ph type="body" sz="quarter" idx="20" hasCustomPrompt="1"/>
          </p:nvPr>
        </p:nvSpPr>
        <p:spPr>
          <a:xfrm>
            <a:off x="8458200"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pic>
        <p:nvPicPr>
          <p:cNvPr id="6" name="Picture 5" descr="White text on a black background&#10;&#10;Description automatically generated">
            <a:extLst>
              <a:ext uri="{FF2B5EF4-FFF2-40B4-BE49-F238E27FC236}">
                <a16:creationId xmlns:a16="http://schemas.microsoft.com/office/drawing/2014/main" id="{19B4E507-BF01-38E3-AAC8-D8380974F59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6527932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Image Series C">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917575"/>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sp>
        <p:nvSpPr>
          <p:cNvPr id="5" name="Picture Placeholder 360">
            <a:extLst>
              <a:ext uri="{FF2B5EF4-FFF2-40B4-BE49-F238E27FC236}">
                <a16:creationId xmlns:a16="http://schemas.microsoft.com/office/drawing/2014/main" id="{62FE7C8B-D853-CA32-F02A-E0E431FE24C2}"/>
              </a:ext>
            </a:extLst>
          </p:cNvPr>
          <p:cNvSpPr>
            <a:spLocks noGrp="1" noChangeAspect="1"/>
          </p:cNvSpPr>
          <p:nvPr>
            <p:ph type="pic" sz="quarter" idx="12"/>
          </p:nvPr>
        </p:nvSpPr>
        <p:spPr>
          <a:xfrm>
            <a:off x="1069848" y="1645920"/>
            <a:ext cx="2923908" cy="2926080"/>
          </a:xfrm>
          <a:solidFill>
            <a:schemeClr val="bg2"/>
          </a:solidFill>
        </p:spPr>
        <p:txBody>
          <a:bodyPr/>
          <a:lstStyle>
            <a:lvl1pPr>
              <a:defRPr/>
            </a:lvl1pPr>
          </a:lstStyle>
          <a:p>
            <a:r>
              <a:rPr lang="en-US"/>
              <a:t>Click icon to add picture</a:t>
            </a:r>
            <a:endParaRPr lang="en-US" dirty="0"/>
          </a:p>
        </p:txBody>
      </p:sp>
      <p:sp>
        <p:nvSpPr>
          <p:cNvPr id="12" name="Picture Placeholder 360">
            <a:extLst>
              <a:ext uri="{FF2B5EF4-FFF2-40B4-BE49-F238E27FC236}">
                <a16:creationId xmlns:a16="http://schemas.microsoft.com/office/drawing/2014/main" id="{25985483-66E5-0277-9E8E-8234D001A489}"/>
              </a:ext>
            </a:extLst>
          </p:cNvPr>
          <p:cNvSpPr>
            <a:spLocks noGrp="1" noChangeAspect="1"/>
          </p:cNvSpPr>
          <p:nvPr>
            <p:ph type="pic" sz="quarter" idx="13"/>
          </p:nvPr>
        </p:nvSpPr>
        <p:spPr>
          <a:xfrm>
            <a:off x="4636008" y="1645920"/>
            <a:ext cx="2926080" cy="2926080"/>
          </a:xfrm>
          <a:solidFill>
            <a:schemeClr val="bg2"/>
          </a:solidFill>
        </p:spPr>
        <p:txBody>
          <a:bodyPr/>
          <a:lstStyle>
            <a:lvl1pPr>
              <a:defRPr/>
            </a:lvl1pPr>
          </a:lstStyle>
          <a:p>
            <a:r>
              <a:rPr lang="en-US"/>
              <a:t>Click icon to add picture</a:t>
            </a:r>
            <a:endParaRPr lang="en-US" dirty="0"/>
          </a:p>
        </p:txBody>
      </p:sp>
      <p:sp>
        <p:nvSpPr>
          <p:cNvPr id="13" name="Picture Placeholder 360">
            <a:extLst>
              <a:ext uri="{FF2B5EF4-FFF2-40B4-BE49-F238E27FC236}">
                <a16:creationId xmlns:a16="http://schemas.microsoft.com/office/drawing/2014/main" id="{E1C6DB72-7F04-7416-51DB-F05F0035A595}"/>
              </a:ext>
            </a:extLst>
          </p:cNvPr>
          <p:cNvSpPr>
            <a:spLocks noGrp="1" noChangeAspect="1"/>
          </p:cNvSpPr>
          <p:nvPr>
            <p:ph type="pic" sz="quarter" idx="14"/>
          </p:nvPr>
        </p:nvSpPr>
        <p:spPr>
          <a:xfrm>
            <a:off x="8202168" y="1645920"/>
            <a:ext cx="2926080" cy="2926080"/>
          </a:xfrm>
          <a:solidFill>
            <a:schemeClr val="bg2"/>
          </a:solidFill>
        </p:spPr>
        <p:txBody>
          <a:bodyPr/>
          <a:lstStyle>
            <a:lvl1pPr>
              <a:defRPr/>
            </a:lvl1pPr>
          </a:lstStyle>
          <a:p>
            <a:r>
              <a:rPr lang="en-US"/>
              <a:t>Click icon to add picture</a:t>
            </a:r>
            <a:endParaRPr lang="en-US" dirty="0"/>
          </a:p>
        </p:txBody>
      </p:sp>
      <p:sp>
        <p:nvSpPr>
          <p:cNvPr id="14" name="Text Placeholder 364">
            <a:extLst>
              <a:ext uri="{FF2B5EF4-FFF2-40B4-BE49-F238E27FC236}">
                <a16:creationId xmlns:a16="http://schemas.microsoft.com/office/drawing/2014/main" id="{D0DEB0A1-96DC-E93B-DFED-C24D86572DCE}"/>
              </a:ext>
            </a:extLst>
          </p:cNvPr>
          <p:cNvSpPr>
            <a:spLocks noGrp="1"/>
          </p:cNvSpPr>
          <p:nvPr>
            <p:ph type="body" sz="quarter" idx="18" hasCustomPrompt="1"/>
          </p:nvPr>
        </p:nvSpPr>
        <p:spPr>
          <a:xfrm>
            <a:off x="1335024"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5" name="Text Placeholder 364">
            <a:extLst>
              <a:ext uri="{FF2B5EF4-FFF2-40B4-BE49-F238E27FC236}">
                <a16:creationId xmlns:a16="http://schemas.microsoft.com/office/drawing/2014/main" id="{1A9B287A-BCA2-477B-B96F-5895AA3949FD}"/>
              </a:ext>
            </a:extLst>
          </p:cNvPr>
          <p:cNvSpPr>
            <a:spLocks noGrp="1"/>
          </p:cNvSpPr>
          <p:nvPr>
            <p:ph type="body" sz="quarter" idx="19" hasCustomPrompt="1"/>
          </p:nvPr>
        </p:nvSpPr>
        <p:spPr>
          <a:xfrm>
            <a:off x="4906516"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6" name="Text Placeholder 364">
            <a:extLst>
              <a:ext uri="{FF2B5EF4-FFF2-40B4-BE49-F238E27FC236}">
                <a16:creationId xmlns:a16="http://schemas.microsoft.com/office/drawing/2014/main" id="{058C8352-E125-59CC-3CDA-4422103AE837}"/>
              </a:ext>
            </a:extLst>
          </p:cNvPr>
          <p:cNvSpPr>
            <a:spLocks noGrp="1"/>
          </p:cNvSpPr>
          <p:nvPr>
            <p:ph type="body" sz="quarter" idx="20" hasCustomPrompt="1"/>
          </p:nvPr>
        </p:nvSpPr>
        <p:spPr>
          <a:xfrm>
            <a:off x="8458200"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pic>
        <p:nvPicPr>
          <p:cNvPr id="6" name="Picture 5" descr="White text on a black background&#10;&#10;Description automatically generated">
            <a:extLst>
              <a:ext uri="{FF2B5EF4-FFF2-40B4-BE49-F238E27FC236}">
                <a16:creationId xmlns:a16="http://schemas.microsoft.com/office/drawing/2014/main" id="{A37F9136-1277-D89B-C939-E7F549393F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296653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Image Series Stacked">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latin typeface="+mj-lt"/>
              </a:defRPr>
            </a:lvl1pPr>
          </a:lstStyle>
          <a:p>
            <a:r>
              <a:rPr lang="en-US" dirty="0"/>
              <a:t>One-sentence headline stating the main takeaway message</a:t>
            </a:r>
          </a:p>
        </p:txBody>
      </p:sp>
      <p:sp>
        <p:nvSpPr>
          <p:cNvPr id="17" name="Picture Placeholder 122">
            <a:extLst>
              <a:ext uri="{FF2B5EF4-FFF2-40B4-BE49-F238E27FC236}">
                <a16:creationId xmlns:a16="http://schemas.microsoft.com/office/drawing/2014/main" id="{87D78755-2DCD-D8CC-0E1B-26B8798C9E36}"/>
              </a:ext>
            </a:extLst>
          </p:cNvPr>
          <p:cNvSpPr>
            <a:spLocks noGrp="1"/>
          </p:cNvSpPr>
          <p:nvPr>
            <p:ph type="pic" sz="quarter" idx="15"/>
          </p:nvPr>
        </p:nvSpPr>
        <p:spPr>
          <a:xfrm>
            <a:off x="3707498" y="1371574"/>
            <a:ext cx="3075236" cy="1490472"/>
          </a:xfrm>
          <a:solidFill>
            <a:schemeClr val="bg2"/>
          </a:solidFill>
        </p:spPr>
        <p:txBody>
          <a:bodyPr/>
          <a:lstStyle>
            <a:lvl1pPr>
              <a:defRPr/>
            </a:lvl1pPr>
          </a:lstStyle>
          <a:p>
            <a:r>
              <a:rPr lang="en-US"/>
              <a:t>Click icon to add picture</a:t>
            </a:r>
            <a:endParaRPr lang="en-US" dirty="0"/>
          </a:p>
        </p:txBody>
      </p:sp>
      <p:sp>
        <p:nvSpPr>
          <p:cNvPr id="32" name="Picture Placeholder 122">
            <a:extLst>
              <a:ext uri="{FF2B5EF4-FFF2-40B4-BE49-F238E27FC236}">
                <a16:creationId xmlns:a16="http://schemas.microsoft.com/office/drawing/2014/main" id="{A646BC9C-4F8B-B5BA-4137-4E5CE8FA2E83}"/>
              </a:ext>
            </a:extLst>
          </p:cNvPr>
          <p:cNvSpPr>
            <a:spLocks noGrp="1"/>
          </p:cNvSpPr>
          <p:nvPr>
            <p:ph type="pic" sz="quarter" idx="23"/>
          </p:nvPr>
        </p:nvSpPr>
        <p:spPr>
          <a:xfrm>
            <a:off x="5451474" y="3039052"/>
            <a:ext cx="3075236" cy="1490472"/>
          </a:xfrm>
          <a:solidFill>
            <a:schemeClr val="bg2"/>
          </a:solidFill>
        </p:spPr>
        <p:txBody>
          <a:bodyPr/>
          <a:lstStyle>
            <a:lvl1pPr>
              <a:defRPr/>
            </a:lvl1pPr>
          </a:lstStyle>
          <a:p>
            <a:r>
              <a:rPr lang="en-US"/>
              <a:t>Click icon to add picture</a:t>
            </a:r>
            <a:endParaRPr lang="en-US" dirty="0"/>
          </a:p>
        </p:txBody>
      </p:sp>
      <p:sp>
        <p:nvSpPr>
          <p:cNvPr id="33" name="Picture Placeholder 122">
            <a:extLst>
              <a:ext uri="{FF2B5EF4-FFF2-40B4-BE49-F238E27FC236}">
                <a16:creationId xmlns:a16="http://schemas.microsoft.com/office/drawing/2014/main" id="{30C68DC1-70B2-C7B0-A2FE-80122E4F85AF}"/>
              </a:ext>
            </a:extLst>
          </p:cNvPr>
          <p:cNvSpPr>
            <a:spLocks noGrp="1"/>
          </p:cNvSpPr>
          <p:nvPr>
            <p:ph type="pic" sz="quarter" idx="24"/>
          </p:nvPr>
        </p:nvSpPr>
        <p:spPr>
          <a:xfrm>
            <a:off x="7196136" y="4707798"/>
            <a:ext cx="3075236" cy="1490472"/>
          </a:xfrm>
          <a:solidFill>
            <a:schemeClr val="bg2"/>
          </a:solidFill>
        </p:spPr>
        <p:txBody>
          <a:bodyPr/>
          <a:lstStyle>
            <a:lvl1pPr>
              <a:defRPr/>
            </a:lvl1pPr>
          </a:lstStyle>
          <a:p>
            <a:r>
              <a:rPr lang="en-US"/>
              <a:t>Click icon to add picture</a:t>
            </a:r>
            <a:endParaRPr lang="en-US" dirty="0"/>
          </a:p>
        </p:txBody>
      </p:sp>
      <p:sp>
        <p:nvSpPr>
          <p:cNvPr id="2" name="Text Placeholder 21">
            <a:extLst>
              <a:ext uri="{FF2B5EF4-FFF2-40B4-BE49-F238E27FC236}">
                <a16:creationId xmlns:a16="http://schemas.microsoft.com/office/drawing/2014/main" id="{46ACBB2B-C7F0-E810-9B2C-BD70D1820D4F}"/>
              </a:ext>
            </a:extLst>
          </p:cNvPr>
          <p:cNvSpPr>
            <a:spLocks noGrp="1"/>
          </p:cNvSpPr>
          <p:nvPr>
            <p:ph type="body" sz="quarter" idx="20" hasCustomPrompt="1"/>
          </p:nvPr>
        </p:nvSpPr>
        <p:spPr>
          <a:xfrm>
            <a:off x="1962830" y="1376146"/>
            <a:ext cx="1744662" cy="1485900"/>
          </a:xfrm>
          <a:solidFill>
            <a:schemeClr val="accent5"/>
          </a:solidFill>
        </p:spPr>
        <p:txBody>
          <a:bodyPr lIns="91440" tIns="182880" rIns="91440" bIns="182880">
            <a:noAutofit/>
          </a:bodyPr>
          <a:lstStyle>
            <a:lvl1pPr marL="0" indent="0" algn="l">
              <a:buNone/>
              <a:defRPr sz="1800" b="1">
                <a:solidFill>
                  <a:schemeClr val="tx1"/>
                </a:solidFill>
                <a:latin typeface="+mj-lt"/>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6" name="Text Placeholder 21">
            <a:extLst>
              <a:ext uri="{FF2B5EF4-FFF2-40B4-BE49-F238E27FC236}">
                <a16:creationId xmlns:a16="http://schemas.microsoft.com/office/drawing/2014/main" id="{A5AB8117-0D0B-F4A2-5D9D-8D07A6153612}"/>
              </a:ext>
            </a:extLst>
          </p:cNvPr>
          <p:cNvSpPr>
            <a:spLocks noGrp="1"/>
          </p:cNvSpPr>
          <p:nvPr>
            <p:ph type="body" sz="quarter" idx="21" hasCustomPrompt="1"/>
          </p:nvPr>
        </p:nvSpPr>
        <p:spPr>
          <a:xfrm>
            <a:off x="3707492" y="3043624"/>
            <a:ext cx="1744662" cy="1485900"/>
          </a:xfrm>
          <a:solidFill>
            <a:schemeClr val="accent4"/>
          </a:solidFill>
        </p:spPr>
        <p:txBody>
          <a:bodyPr lIns="91440" tIns="182880" rIns="91440" bIns="182880">
            <a:noAutofit/>
          </a:bodyPr>
          <a:lstStyle>
            <a:lvl1pPr marL="0" indent="0" algn="l">
              <a:buNone/>
              <a:defRPr sz="1800" b="1">
                <a:solidFill>
                  <a:schemeClr val="tx1"/>
                </a:solidFill>
                <a:latin typeface="+mj-lt"/>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8" name="Text Placeholder 21">
            <a:extLst>
              <a:ext uri="{FF2B5EF4-FFF2-40B4-BE49-F238E27FC236}">
                <a16:creationId xmlns:a16="http://schemas.microsoft.com/office/drawing/2014/main" id="{269DCCB0-CA4C-C341-313C-4C6AB851C3F8}"/>
              </a:ext>
            </a:extLst>
          </p:cNvPr>
          <p:cNvSpPr>
            <a:spLocks noGrp="1"/>
          </p:cNvSpPr>
          <p:nvPr>
            <p:ph type="body" sz="quarter" idx="22" hasCustomPrompt="1"/>
          </p:nvPr>
        </p:nvSpPr>
        <p:spPr>
          <a:xfrm>
            <a:off x="5451474" y="4712370"/>
            <a:ext cx="1744662" cy="1485900"/>
          </a:xfrm>
          <a:solidFill>
            <a:schemeClr val="accent3"/>
          </a:solidFill>
        </p:spPr>
        <p:txBody>
          <a:bodyPr lIns="91440" tIns="182880" rIns="91440" bIns="182880">
            <a:noAutofit/>
          </a:bodyPr>
          <a:lstStyle>
            <a:lvl1pPr marL="0" indent="0" algn="l">
              <a:buNone/>
              <a:defRPr sz="1800" b="1">
                <a:solidFill>
                  <a:schemeClr val="tx1"/>
                </a:solidFill>
                <a:latin typeface="+mj-lt"/>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pic>
        <p:nvPicPr>
          <p:cNvPr id="5" name="Picture 4" descr="White text on a black background&#10;&#10;Description automatically generated">
            <a:extLst>
              <a:ext uri="{FF2B5EF4-FFF2-40B4-BE49-F238E27FC236}">
                <a16:creationId xmlns:a16="http://schemas.microsoft.com/office/drawing/2014/main" id="{D365332D-B10B-403C-08B5-E19621E828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17830676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Image Series Color Box">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580965" y="1758896"/>
            <a:ext cx="2194560" cy="1874520"/>
          </a:xfrm>
          <a:solidFill>
            <a:schemeClr val="bg2"/>
          </a:solidFill>
        </p:spPr>
        <p:txBody>
          <a:bodyPr/>
          <a:lstStyle>
            <a:lvl1pPr>
              <a:defRPr/>
            </a:lvl1pPr>
          </a:lstStyle>
          <a:p>
            <a:r>
              <a:rPr lang="en-US"/>
              <a:t>Click icon to add picture</a:t>
            </a:r>
            <a:endParaRPr lang="en-US" dirty="0"/>
          </a:p>
        </p:txBody>
      </p:sp>
      <p:sp>
        <p:nvSpPr>
          <p:cNvPr id="13" name="Picture Placeholder 360">
            <a:extLst>
              <a:ext uri="{FF2B5EF4-FFF2-40B4-BE49-F238E27FC236}">
                <a16:creationId xmlns:a16="http://schemas.microsoft.com/office/drawing/2014/main" id="{939E5704-91D7-1C33-1BB9-D89551BB48DB}"/>
              </a:ext>
            </a:extLst>
          </p:cNvPr>
          <p:cNvSpPr>
            <a:spLocks noGrp="1"/>
          </p:cNvSpPr>
          <p:nvPr>
            <p:ph type="pic" sz="quarter" idx="13"/>
          </p:nvPr>
        </p:nvSpPr>
        <p:spPr>
          <a:xfrm>
            <a:off x="3580965" y="3911299"/>
            <a:ext cx="2194560" cy="1874520"/>
          </a:xfrm>
          <a:solidFill>
            <a:schemeClr val="bg2"/>
          </a:solidFill>
        </p:spPr>
        <p:txBody>
          <a:bodyPr/>
          <a:lstStyle>
            <a:lvl1pPr>
              <a:defRPr/>
            </a:lvl1pPr>
          </a:lstStyle>
          <a:p>
            <a:r>
              <a:rPr lang="en-US"/>
              <a:t>Click icon to add picture</a:t>
            </a:r>
            <a:endParaRPr lang="en-US" dirty="0"/>
          </a:p>
        </p:txBody>
      </p:sp>
      <p:sp>
        <p:nvSpPr>
          <p:cNvPr id="14" name="Picture Placeholder 360">
            <a:extLst>
              <a:ext uri="{FF2B5EF4-FFF2-40B4-BE49-F238E27FC236}">
                <a16:creationId xmlns:a16="http://schemas.microsoft.com/office/drawing/2014/main" id="{18357D60-C329-E014-7EC4-02AD7930A529}"/>
              </a:ext>
            </a:extLst>
          </p:cNvPr>
          <p:cNvSpPr>
            <a:spLocks noGrp="1"/>
          </p:cNvSpPr>
          <p:nvPr>
            <p:ph type="pic" sz="quarter" idx="14"/>
          </p:nvPr>
        </p:nvSpPr>
        <p:spPr>
          <a:xfrm>
            <a:off x="8521865" y="1758896"/>
            <a:ext cx="2194560" cy="1874520"/>
          </a:xfrm>
          <a:solidFill>
            <a:schemeClr val="bg2"/>
          </a:solidFill>
        </p:spPr>
        <p:txBody>
          <a:bodyPr/>
          <a:lstStyle>
            <a:lvl1pPr>
              <a:defRPr/>
            </a:lvl1pPr>
          </a:lstStyle>
          <a:p>
            <a:r>
              <a:rPr lang="en-US"/>
              <a:t>Click icon to add picture</a:t>
            </a:r>
            <a:endParaRPr lang="en-US" dirty="0"/>
          </a:p>
        </p:txBody>
      </p:sp>
      <p:sp>
        <p:nvSpPr>
          <p:cNvPr id="15" name="Picture Placeholder 360">
            <a:extLst>
              <a:ext uri="{FF2B5EF4-FFF2-40B4-BE49-F238E27FC236}">
                <a16:creationId xmlns:a16="http://schemas.microsoft.com/office/drawing/2014/main" id="{1823B7A0-FA70-81A4-C409-2C310328D23B}"/>
              </a:ext>
            </a:extLst>
          </p:cNvPr>
          <p:cNvSpPr>
            <a:spLocks noGrp="1"/>
          </p:cNvSpPr>
          <p:nvPr>
            <p:ph type="pic" sz="quarter" idx="15"/>
          </p:nvPr>
        </p:nvSpPr>
        <p:spPr>
          <a:xfrm>
            <a:off x="8521865" y="3911299"/>
            <a:ext cx="2194560" cy="1874520"/>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24" name="Text Placeholder 22">
            <a:extLst>
              <a:ext uri="{FF2B5EF4-FFF2-40B4-BE49-F238E27FC236}">
                <a16:creationId xmlns:a16="http://schemas.microsoft.com/office/drawing/2014/main" id="{84D16B10-4114-3D13-50FC-848A8724398C}"/>
              </a:ext>
            </a:extLst>
          </p:cNvPr>
          <p:cNvSpPr>
            <a:spLocks noGrp="1"/>
          </p:cNvSpPr>
          <p:nvPr>
            <p:ph type="body" sz="quarter" idx="17" hasCustomPrompt="1"/>
          </p:nvPr>
        </p:nvSpPr>
        <p:spPr>
          <a:xfrm>
            <a:off x="1384410" y="3911299"/>
            <a:ext cx="2192338" cy="1873250"/>
          </a:xfrm>
          <a:solidFill>
            <a:schemeClr val="accent6"/>
          </a:solidFill>
        </p:spPr>
        <p:txBody>
          <a:bodyPr lIns="182880" tIns="182880" rIns="182880"/>
          <a:lstStyle>
            <a:lvl1pPr marL="0" indent="0">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7" name="Text Placeholder 22">
            <a:extLst>
              <a:ext uri="{FF2B5EF4-FFF2-40B4-BE49-F238E27FC236}">
                <a16:creationId xmlns:a16="http://schemas.microsoft.com/office/drawing/2014/main" id="{069C9FFD-3BEB-F410-9877-CC941D3224B1}"/>
              </a:ext>
            </a:extLst>
          </p:cNvPr>
          <p:cNvSpPr>
            <a:spLocks noGrp="1"/>
          </p:cNvSpPr>
          <p:nvPr>
            <p:ph type="body" sz="quarter" idx="18" hasCustomPrompt="1"/>
          </p:nvPr>
        </p:nvSpPr>
        <p:spPr>
          <a:xfrm>
            <a:off x="6329527" y="1758896"/>
            <a:ext cx="2192338" cy="1873250"/>
          </a:xfrm>
          <a:solidFill>
            <a:schemeClr val="accent2"/>
          </a:solidFill>
        </p:spPr>
        <p:txBody>
          <a:bodyPr lIns="182880" tIns="182880" rIns="182880"/>
          <a:lstStyle>
            <a:lvl1pPr marL="0" indent="0">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8" name="Text Placeholder 22">
            <a:extLst>
              <a:ext uri="{FF2B5EF4-FFF2-40B4-BE49-F238E27FC236}">
                <a16:creationId xmlns:a16="http://schemas.microsoft.com/office/drawing/2014/main" id="{C39CDA33-6D16-DEAF-0280-749663549D57}"/>
              </a:ext>
            </a:extLst>
          </p:cNvPr>
          <p:cNvSpPr>
            <a:spLocks noGrp="1"/>
          </p:cNvSpPr>
          <p:nvPr>
            <p:ph type="body" sz="quarter" idx="19" hasCustomPrompt="1"/>
          </p:nvPr>
        </p:nvSpPr>
        <p:spPr>
          <a:xfrm>
            <a:off x="6329527" y="3911299"/>
            <a:ext cx="2192338" cy="1873250"/>
          </a:xfrm>
          <a:solidFill>
            <a:schemeClr val="accent4"/>
          </a:solidFill>
        </p:spPr>
        <p:txBody>
          <a:bodyPr lIns="182880" tIns="182880" rIns="182880"/>
          <a:lstStyle>
            <a:lvl1pPr marL="0" indent="0">
              <a:buNone/>
              <a:defRPr sz="1800" b="1" i="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3" name="Text Placeholder 22">
            <a:extLst>
              <a:ext uri="{FF2B5EF4-FFF2-40B4-BE49-F238E27FC236}">
                <a16:creationId xmlns:a16="http://schemas.microsoft.com/office/drawing/2014/main" id="{FD3A4D06-1EC0-67D1-BF1F-4A91D1E34147}"/>
              </a:ext>
            </a:extLst>
          </p:cNvPr>
          <p:cNvSpPr>
            <a:spLocks noGrp="1"/>
          </p:cNvSpPr>
          <p:nvPr>
            <p:ph type="body" sz="quarter" idx="16" hasCustomPrompt="1"/>
          </p:nvPr>
        </p:nvSpPr>
        <p:spPr>
          <a:xfrm>
            <a:off x="1384410" y="1758896"/>
            <a:ext cx="2192338" cy="1873250"/>
          </a:xfrm>
          <a:solidFill>
            <a:schemeClr val="tx2"/>
          </a:solidFill>
        </p:spPr>
        <p:txBody>
          <a:bodyPr lIns="182880" tIns="182880" rIns="182880"/>
          <a:lstStyle>
            <a:lvl1pPr marL="0" indent="0">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26649671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Image Series Color Bar">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468099" y="1465385"/>
            <a:ext cx="2658427" cy="1547446"/>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vl1pPr>
          </a:lstStyle>
          <a:p>
            <a:r>
              <a:rPr lang="en-US" dirty="0"/>
              <a:t>One-sentence headline stating the main takeaway message</a:t>
            </a:r>
          </a:p>
        </p:txBody>
      </p:sp>
      <p:sp>
        <p:nvSpPr>
          <p:cNvPr id="9" name="Text Placeholder 22">
            <a:extLst>
              <a:ext uri="{FF2B5EF4-FFF2-40B4-BE49-F238E27FC236}">
                <a16:creationId xmlns:a16="http://schemas.microsoft.com/office/drawing/2014/main" id="{26F353B8-FF4B-42ED-1CE7-EDC4F7EF61D1}"/>
              </a:ext>
            </a:extLst>
          </p:cNvPr>
          <p:cNvSpPr>
            <a:spLocks noGrp="1"/>
          </p:cNvSpPr>
          <p:nvPr>
            <p:ph type="body" sz="quarter" idx="18" hasCustomPrompt="1"/>
          </p:nvPr>
        </p:nvSpPr>
        <p:spPr>
          <a:xfrm>
            <a:off x="1468099" y="3012831"/>
            <a:ext cx="2658427" cy="656942"/>
          </a:xfrm>
          <a:solidFill>
            <a:schemeClr val="tx2"/>
          </a:solidFill>
        </p:spPr>
        <p:txBody>
          <a:bodyPr lIns="91440" tIns="91440" rIns="91440" bIns="91440"/>
          <a:lstStyle>
            <a:lvl1pPr marL="0" indent="0" algn="ctr">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1" name="Picture Placeholder 360">
            <a:extLst>
              <a:ext uri="{FF2B5EF4-FFF2-40B4-BE49-F238E27FC236}">
                <a16:creationId xmlns:a16="http://schemas.microsoft.com/office/drawing/2014/main" id="{6E81FCDA-4DA3-AB4A-5D95-88A3FEFC3A25}"/>
              </a:ext>
            </a:extLst>
          </p:cNvPr>
          <p:cNvSpPr>
            <a:spLocks noGrp="1"/>
          </p:cNvSpPr>
          <p:nvPr>
            <p:ph type="pic" sz="quarter" idx="19"/>
          </p:nvPr>
        </p:nvSpPr>
        <p:spPr>
          <a:xfrm>
            <a:off x="1468099" y="3960136"/>
            <a:ext cx="2658427" cy="1547446"/>
          </a:xfrm>
          <a:solidFill>
            <a:schemeClr val="bg2"/>
          </a:solidFill>
        </p:spPr>
        <p:txBody>
          <a:bodyPr/>
          <a:lstStyle>
            <a:lvl1pPr>
              <a:defRPr/>
            </a:lvl1pPr>
          </a:lstStyle>
          <a:p>
            <a:r>
              <a:rPr lang="en-US"/>
              <a:t>Click icon to add picture</a:t>
            </a:r>
            <a:endParaRPr lang="en-US" dirty="0"/>
          </a:p>
        </p:txBody>
      </p:sp>
      <p:sp>
        <p:nvSpPr>
          <p:cNvPr id="16" name="Text Placeholder 22">
            <a:extLst>
              <a:ext uri="{FF2B5EF4-FFF2-40B4-BE49-F238E27FC236}">
                <a16:creationId xmlns:a16="http://schemas.microsoft.com/office/drawing/2014/main" id="{3F669257-B949-89C3-AFAB-C056282DB494}"/>
              </a:ext>
            </a:extLst>
          </p:cNvPr>
          <p:cNvSpPr>
            <a:spLocks noGrp="1"/>
          </p:cNvSpPr>
          <p:nvPr>
            <p:ph type="body" sz="quarter" idx="20" hasCustomPrompt="1"/>
          </p:nvPr>
        </p:nvSpPr>
        <p:spPr>
          <a:xfrm>
            <a:off x="1468099" y="5507582"/>
            <a:ext cx="2658427" cy="656942"/>
          </a:xfrm>
          <a:solidFill>
            <a:schemeClr val="accent5"/>
          </a:solidFill>
        </p:spPr>
        <p:txBody>
          <a:bodyPr lIns="91440" tIns="91440" rIns="91440" bIns="91440"/>
          <a:lstStyle>
            <a:lvl1pPr marL="0" indent="0" algn="ctr">
              <a:buNone/>
              <a:defRPr sz="1800" b="1" i="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7" name="Picture Placeholder 360">
            <a:extLst>
              <a:ext uri="{FF2B5EF4-FFF2-40B4-BE49-F238E27FC236}">
                <a16:creationId xmlns:a16="http://schemas.microsoft.com/office/drawing/2014/main" id="{13D2DA25-934B-21FF-2966-29EF546C487A}"/>
              </a:ext>
            </a:extLst>
          </p:cNvPr>
          <p:cNvSpPr>
            <a:spLocks noGrp="1"/>
          </p:cNvSpPr>
          <p:nvPr>
            <p:ph type="pic" sz="quarter" idx="21"/>
          </p:nvPr>
        </p:nvSpPr>
        <p:spPr>
          <a:xfrm>
            <a:off x="4766787" y="1465385"/>
            <a:ext cx="2658427" cy="1547446"/>
          </a:xfrm>
          <a:solidFill>
            <a:schemeClr val="bg2"/>
          </a:solidFill>
        </p:spPr>
        <p:txBody>
          <a:bodyPr/>
          <a:lstStyle>
            <a:lvl1pPr>
              <a:defRPr/>
            </a:lvl1pPr>
          </a:lstStyle>
          <a:p>
            <a:r>
              <a:rPr lang="en-US"/>
              <a:t>Click icon to add picture</a:t>
            </a:r>
            <a:endParaRPr lang="en-US" dirty="0"/>
          </a:p>
        </p:txBody>
      </p:sp>
      <p:sp>
        <p:nvSpPr>
          <p:cNvPr id="18" name="Text Placeholder 22">
            <a:extLst>
              <a:ext uri="{FF2B5EF4-FFF2-40B4-BE49-F238E27FC236}">
                <a16:creationId xmlns:a16="http://schemas.microsoft.com/office/drawing/2014/main" id="{17D533C8-B6CD-B35B-9678-CFA2D4FF71A7}"/>
              </a:ext>
            </a:extLst>
          </p:cNvPr>
          <p:cNvSpPr>
            <a:spLocks noGrp="1"/>
          </p:cNvSpPr>
          <p:nvPr>
            <p:ph type="body" sz="quarter" idx="22" hasCustomPrompt="1"/>
          </p:nvPr>
        </p:nvSpPr>
        <p:spPr>
          <a:xfrm>
            <a:off x="4766787" y="3012831"/>
            <a:ext cx="2658427" cy="656942"/>
          </a:xfrm>
          <a:solidFill>
            <a:schemeClr val="accent3"/>
          </a:solidFill>
        </p:spPr>
        <p:txBody>
          <a:bodyPr lIns="91440" tIns="91440" rIns="91440" bIns="91440"/>
          <a:lstStyle>
            <a:lvl1pPr marL="0" indent="0" algn="ctr">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9" name="Picture Placeholder 360">
            <a:extLst>
              <a:ext uri="{FF2B5EF4-FFF2-40B4-BE49-F238E27FC236}">
                <a16:creationId xmlns:a16="http://schemas.microsoft.com/office/drawing/2014/main" id="{FFFA52E8-8238-7D32-74C3-C442340BACDD}"/>
              </a:ext>
            </a:extLst>
          </p:cNvPr>
          <p:cNvSpPr>
            <a:spLocks noGrp="1"/>
          </p:cNvSpPr>
          <p:nvPr>
            <p:ph type="pic" sz="quarter" idx="23"/>
          </p:nvPr>
        </p:nvSpPr>
        <p:spPr>
          <a:xfrm>
            <a:off x="4766787" y="3960136"/>
            <a:ext cx="2658427" cy="1547446"/>
          </a:xfrm>
          <a:solidFill>
            <a:schemeClr val="bg2"/>
          </a:solidFill>
        </p:spPr>
        <p:txBody>
          <a:bodyPr/>
          <a:lstStyle>
            <a:lvl1pPr>
              <a:defRPr/>
            </a:lvl1pPr>
          </a:lstStyle>
          <a:p>
            <a:r>
              <a:rPr lang="en-US"/>
              <a:t>Click icon to add picture</a:t>
            </a:r>
            <a:endParaRPr lang="en-US" dirty="0"/>
          </a:p>
        </p:txBody>
      </p:sp>
      <p:sp>
        <p:nvSpPr>
          <p:cNvPr id="20" name="Text Placeholder 22">
            <a:extLst>
              <a:ext uri="{FF2B5EF4-FFF2-40B4-BE49-F238E27FC236}">
                <a16:creationId xmlns:a16="http://schemas.microsoft.com/office/drawing/2014/main" id="{EAA931B9-F65E-5FA9-1A52-F298BEA03A31}"/>
              </a:ext>
            </a:extLst>
          </p:cNvPr>
          <p:cNvSpPr>
            <a:spLocks noGrp="1"/>
          </p:cNvSpPr>
          <p:nvPr>
            <p:ph type="body" sz="quarter" idx="24" hasCustomPrompt="1"/>
          </p:nvPr>
        </p:nvSpPr>
        <p:spPr>
          <a:xfrm>
            <a:off x="4766787" y="5507582"/>
            <a:ext cx="2658427" cy="656942"/>
          </a:xfrm>
          <a:solidFill>
            <a:schemeClr val="accent4"/>
          </a:solidFill>
        </p:spPr>
        <p:txBody>
          <a:bodyPr lIns="91440" tIns="91440" rIns="91440" bIns="91440"/>
          <a:lstStyle>
            <a:lvl1pPr marL="0" indent="0" algn="ctr">
              <a:buNone/>
              <a:defRPr sz="1800" b="1" i="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1" name="Picture Placeholder 360">
            <a:extLst>
              <a:ext uri="{FF2B5EF4-FFF2-40B4-BE49-F238E27FC236}">
                <a16:creationId xmlns:a16="http://schemas.microsoft.com/office/drawing/2014/main" id="{E2163388-A63C-577D-E1F5-098DA5ECC07B}"/>
              </a:ext>
            </a:extLst>
          </p:cNvPr>
          <p:cNvSpPr>
            <a:spLocks noGrp="1"/>
          </p:cNvSpPr>
          <p:nvPr>
            <p:ph type="pic" sz="quarter" idx="25"/>
          </p:nvPr>
        </p:nvSpPr>
        <p:spPr>
          <a:xfrm>
            <a:off x="8065474" y="1465385"/>
            <a:ext cx="2658427" cy="1547446"/>
          </a:xfrm>
          <a:solidFill>
            <a:schemeClr val="bg2"/>
          </a:solidFill>
        </p:spPr>
        <p:txBody>
          <a:bodyPr/>
          <a:lstStyle>
            <a:lvl1pPr>
              <a:defRPr/>
            </a:lvl1pPr>
          </a:lstStyle>
          <a:p>
            <a:r>
              <a:rPr lang="en-US"/>
              <a:t>Click icon to add picture</a:t>
            </a:r>
            <a:endParaRPr lang="en-US" dirty="0"/>
          </a:p>
        </p:txBody>
      </p:sp>
      <p:sp>
        <p:nvSpPr>
          <p:cNvPr id="22" name="Text Placeholder 22">
            <a:extLst>
              <a:ext uri="{FF2B5EF4-FFF2-40B4-BE49-F238E27FC236}">
                <a16:creationId xmlns:a16="http://schemas.microsoft.com/office/drawing/2014/main" id="{6A354D75-2850-EFEF-9B6E-16282EFCDE4B}"/>
              </a:ext>
            </a:extLst>
          </p:cNvPr>
          <p:cNvSpPr>
            <a:spLocks noGrp="1"/>
          </p:cNvSpPr>
          <p:nvPr>
            <p:ph type="body" sz="quarter" idx="26" hasCustomPrompt="1"/>
          </p:nvPr>
        </p:nvSpPr>
        <p:spPr>
          <a:xfrm>
            <a:off x="8065474" y="3012831"/>
            <a:ext cx="2658427" cy="656942"/>
          </a:xfrm>
          <a:solidFill>
            <a:schemeClr val="accent6"/>
          </a:solidFill>
        </p:spPr>
        <p:txBody>
          <a:bodyPr lIns="91440" tIns="91440" rIns="91440" bIns="91440"/>
          <a:lstStyle>
            <a:lvl1pPr marL="0" indent="0" algn="ctr">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3" name="Picture Placeholder 360">
            <a:extLst>
              <a:ext uri="{FF2B5EF4-FFF2-40B4-BE49-F238E27FC236}">
                <a16:creationId xmlns:a16="http://schemas.microsoft.com/office/drawing/2014/main" id="{FBABECBC-CDDA-6887-FB75-25BC231CEC93}"/>
              </a:ext>
            </a:extLst>
          </p:cNvPr>
          <p:cNvSpPr>
            <a:spLocks noGrp="1"/>
          </p:cNvSpPr>
          <p:nvPr>
            <p:ph type="pic" sz="quarter" idx="27"/>
          </p:nvPr>
        </p:nvSpPr>
        <p:spPr>
          <a:xfrm>
            <a:off x="8065474" y="3960136"/>
            <a:ext cx="2658427" cy="1547446"/>
          </a:xfrm>
          <a:solidFill>
            <a:schemeClr val="bg2"/>
          </a:solidFill>
        </p:spPr>
        <p:txBody>
          <a:bodyPr/>
          <a:lstStyle>
            <a:lvl1pPr>
              <a:defRPr/>
            </a:lvl1pPr>
          </a:lstStyle>
          <a:p>
            <a:r>
              <a:rPr lang="en-US"/>
              <a:t>Click icon to add picture</a:t>
            </a:r>
            <a:endParaRPr lang="en-US" dirty="0"/>
          </a:p>
        </p:txBody>
      </p:sp>
      <p:sp>
        <p:nvSpPr>
          <p:cNvPr id="25" name="Text Placeholder 22">
            <a:extLst>
              <a:ext uri="{FF2B5EF4-FFF2-40B4-BE49-F238E27FC236}">
                <a16:creationId xmlns:a16="http://schemas.microsoft.com/office/drawing/2014/main" id="{AA63FF33-3432-1D2E-53DE-B6F0895069F1}"/>
              </a:ext>
            </a:extLst>
          </p:cNvPr>
          <p:cNvSpPr>
            <a:spLocks noGrp="1"/>
          </p:cNvSpPr>
          <p:nvPr>
            <p:ph type="body" sz="quarter" idx="28" hasCustomPrompt="1"/>
          </p:nvPr>
        </p:nvSpPr>
        <p:spPr>
          <a:xfrm>
            <a:off x="8065474" y="5507582"/>
            <a:ext cx="2658427" cy="656942"/>
          </a:xfrm>
          <a:solidFill>
            <a:schemeClr val="tx1"/>
          </a:solidFill>
        </p:spPr>
        <p:txBody>
          <a:bodyPr lIns="91440" tIns="91440" rIns="91440" bIns="91440"/>
          <a:lstStyle>
            <a:lvl1pPr marL="0" indent="0" algn="ctr">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18581818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510445" y="1682263"/>
            <a:ext cx="1411061" cy="140817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b="1">
                <a:latin typeface="+mj-lt"/>
              </a:defRPr>
            </a:lvl1p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1510079"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3409584" y="1682263"/>
            <a:ext cx="1411061" cy="1408177"/>
          </a:xfrm>
          <a:solidFill>
            <a:schemeClr val="bg2"/>
          </a:solidFill>
        </p:spPr>
        <p:txBody>
          <a:bodyPr/>
          <a:lstStyle>
            <a:lvl1pPr>
              <a:defRPr/>
            </a:lvl1p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3409218"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5308182" y="1682263"/>
            <a:ext cx="1411061" cy="1408177"/>
          </a:xfrm>
          <a:solidFill>
            <a:schemeClr val="bg2"/>
          </a:solidFill>
        </p:spPr>
        <p:txBody>
          <a:bodyPr/>
          <a:lstStyle>
            <a:lvl1pPr>
              <a:defRPr/>
            </a:lvl1p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5307640"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7206077" y="1682263"/>
            <a:ext cx="1411061" cy="1408177"/>
          </a:xfrm>
          <a:solidFill>
            <a:schemeClr val="bg2"/>
          </a:solidFill>
        </p:spPr>
        <p:txBody>
          <a:bodyPr/>
          <a:lstStyle>
            <a:lvl1pPr>
              <a:defRPr/>
            </a:lvl1p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7205711"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9103782" y="1682263"/>
            <a:ext cx="1411061" cy="1408177"/>
          </a:xfrm>
          <a:solidFill>
            <a:schemeClr val="bg2"/>
          </a:solidFill>
        </p:spPr>
        <p:txBody>
          <a:bodyPr/>
          <a:lstStyle>
            <a:lvl1pPr>
              <a:defRPr/>
            </a:lvl1p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9103416"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 name="Picture Placeholder 360">
            <a:extLst>
              <a:ext uri="{FF2B5EF4-FFF2-40B4-BE49-F238E27FC236}">
                <a16:creationId xmlns:a16="http://schemas.microsoft.com/office/drawing/2014/main" id="{50C0265D-4C37-A6EB-018A-088C3665D77B}"/>
              </a:ext>
            </a:extLst>
          </p:cNvPr>
          <p:cNvSpPr>
            <a:spLocks noGrp="1"/>
          </p:cNvSpPr>
          <p:nvPr>
            <p:ph type="pic" sz="quarter" idx="23"/>
          </p:nvPr>
        </p:nvSpPr>
        <p:spPr>
          <a:xfrm>
            <a:off x="1510079" y="3970677"/>
            <a:ext cx="1411061" cy="1408177"/>
          </a:xfrm>
          <a:solidFill>
            <a:schemeClr val="bg2"/>
          </a:solidFill>
        </p:spPr>
        <p:txBody>
          <a:bodyPr/>
          <a:lstStyle>
            <a:lvl1pPr>
              <a:defRPr/>
            </a:lvl1pPr>
          </a:lstStyle>
          <a:p>
            <a:r>
              <a:rPr lang="en-US"/>
              <a:t>Click icon to add picture</a:t>
            </a:r>
            <a:endParaRPr lang="en-US" dirty="0"/>
          </a:p>
        </p:txBody>
      </p:sp>
      <p:sp>
        <p:nvSpPr>
          <p:cNvPr id="4" name="Text Placeholder 4">
            <a:extLst>
              <a:ext uri="{FF2B5EF4-FFF2-40B4-BE49-F238E27FC236}">
                <a16:creationId xmlns:a16="http://schemas.microsoft.com/office/drawing/2014/main" id="{3171DB7C-B77B-BA2F-D42D-E70799E1CF45}"/>
              </a:ext>
            </a:extLst>
          </p:cNvPr>
          <p:cNvSpPr>
            <a:spLocks noGrp="1"/>
          </p:cNvSpPr>
          <p:nvPr>
            <p:ph type="body" sz="quarter" idx="24" hasCustomPrompt="1"/>
          </p:nvPr>
        </p:nvSpPr>
        <p:spPr>
          <a:xfrm>
            <a:off x="1509713"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6" name="Picture Placeholder 360">
            <a:extLst>
              <a:ext uri="{FF2B5EF4-FFF2-40B4-BE49-F238E27FC236}">
                <a16:creationId xmlns:a16="http://schemas.microsoft.com/office/drawing/2014/main" id="{54228786-C065-7CF8-8C9C-C9622BDB5F7E}"/>
              </a:ext>
            </a:extLst>
          </p:cNvPr>
          <p:cNvSpPr>
            <a:spLocks noGrp="1"/>
          </p:cNvSpPr>
          <p:nvPr>
            <p:ph type="pic" sz="quarter" idx="25"/>
          </p:nvPr>
        </p:nvSpPr>
        <p:spPr>
          <a:xfrm>
            <a:off x="3409218" y="3970677"/>
            <a:ext cx="1411061" cy="1408177"/>
          </a:xfrm>
          <a:solidFill>
            <a:schemeClr val="bg2"/>
          </a:solidFill>
        </p:spPr>
        <p:txBody>
          <a:bodyPr/>
          <a:lstStyle>
            <a:lvl1pPr>
              <a:defRPr/>
            </a:lvl1pPr>
          </a:lstStyle>
          <a:p>
            <a:r>
              <a:rPr lang="en-US"/>
              <a:t>Click icon to add picture</a:t>
            </a:r>
            <a:endParaRPr lang="en-US" dirty="0"/>
          </a:p>
        </p:txBody>
      </p:sp>
      <p:sp>
        <p:nvSpPr>
          <p:cNvPr id="9" name="Text Placeholder 4">
            <a:extLst>
              <a:ext uri="{FF2B5EF4-FFF2-40B4-BE49-F238E27FC236}">
                <a16:creationId xmlns:a16="http://schemas.microsoft.com/office/drawing/2014/main" id="{9C03BA11-280F-ED2F-8FE5-AD08B0D44816}"/>
              </a:ext>
            </a:extLst>
          </p:cNvPr>
          <p:cNvSpPr>
            <a:spLocks noGrp="1"/>
          </p:cNvSpPr>
          <p:nvPr>
            <p:ph type="body" sz="quarter" idx="26" hasCustomPrompt="1"/>
          </p:nvPr>
        </p:nvSpPr>
        <p:spPr>
          <a:xfrm>
            <a:off x="3408852"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1" name="Picture Placeholder 360">
            <a:extLst>
              <a:ext uri="{FF2B5EF4-FFF2-40B4-BE49-F238E27FC236}">
                <a16:creationId xmlns:a16="http://schemas.microsoft.com/office/drawing/2014/main" id="{D0FFE670-33BD-AB72-DB9E-26A7E5785E56}"/>
              </a:ext>
            </a:extLst>
          </p:cNvPr>
          <p:cNvSpPr>
            <a:spLocks noGrp="1"/>
          </p:cNvSpPr>
          <p:nvPr>
            <p:ph type="pic" sz="quarter" idx="27"/>
          </p:nvPr>
        </p:nvSpPr>
        <p:spPr>
          <a:xfrm>
            <a:off x="5307816" y="3970677"/>
            <a:ext cx="1411061" cy="1408177"/>
          </a:xfrm>
          <a:solidFill>
            <a:schemeClr val="bg2"/>
          </a:solidFill>
        </p:spPr>
        <p:txBody>
          <a:bodyPr/>
          <a:lstStyle>
            <a:lvl1pPr>
              <a:defRPr/>
            </a:lvl1pPr>
          </a:lstStyle>
          <a:p>
            <a:r>
              <a:rPr lang="en-US"/>
              <a:t>Click icon to add picture</a:t>
            </a:r>
            <a:endParaRPr lang="en-US" dirty="0"/>
          </a:p>
        </p:txBody>
      </p:sp>
      <p:sp>
        <p:nvSpPr>
          <p:cNvPr id="16" name="Text Placeholder 4">
            <a:extLst>
              <a:ext uri="{FF2B5EF4-FFF2-40B4-BE49-F238E27FC236}">
                <a16:creationId xmlns:a16="http://schemas.microsoft.com/office/drawing/2014/main" id="{36FD3033-3412-943B-9B60-3555F20EAC66}"/>
              </a:ext>
            </a:extLst>
          </p:cNvPr>
          <p:cNvSpPr>
            <a:spLocks noGrp="1"/>
          </p:cNvSpPr>
          <p:nvPr>
            <p:ph type="body" sz="quarter" idx="28" hasCustomPrompt="1"/>
          </p:nvPr>
        </p:nvSpPr>
        <p:spPr>
          <a:xfrm>
            <a:off x="5307274"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7" name="Picture Placeholder 360">
            <a:extLst>
              <a:ext uri="{FF2B5EF4-FFF2-40B4-BE49-F238E27FC236}">
                <a16:creationId xmlns:a16="http://schemas.microsoft.com/office/drawing/2014/main" id="{D90F4C59-A65F-7802-34A6-70D69C5041A5}"/>
              </a:ext>
            </a:extLst>
          </p:cNvPr>
          <p:cNvSpPr>
            <a:spLocks noGrp="1"/>
          </p:cNvSpPr>
          <p:nvPr>
            <p:ph type="pic" sz="quarter" idx="29"/>
          </p:nvPr>
        </p:nvSpPr>
        <p:spPr>
          <a:xfrm>
            <a:off x="7205711" y="3970677"/>
            <a:ext cx="1411061" cy="1408177"/>
          </a:xfrm>
          <a:solidFill>
            <a:schemeClr val="bg2"/>
          </a:solidFill>
        </p:spPr>
        <p:txBody>
          <a:bodyPr/>
          <a:lstStyle>
            <a:lvl1pPr>
              <a:defRPr/>
            </a:lvl1pPr>
          </a:lstStyle>
          <a:p>
            <a:r>
              <a:rPr lang="en-US"/>
              <a:t>Click icon to add picture</a:t>
            </a:r>
            <a:endParaRPr lang="en-US" dirty="0"/>
          </a:p>
        </p:txBody>
      </p:sp>
      <p:sp>
        <p:nvSpPr>
          <p:cNvPr id="18" name="Text Placeholder 4">
            <a:extLst>
              <a:ext uri="{FF2B5EF4-FFF2-40B4-BE49-F238E27FC236}">
                <a16:creationId xmlns:a16="http://schemas.microsoft.com/office/drawing/2014/main" id="{134846F9-F8EB-3656-08DF-03E1A00CD633}"/>
              </a:ext>
            </a:extLst>
          </p:cNvPr>
          <p:cNvSpPr>
            <a:spLocks noGrp="1"/>
          </p:cNvSpPr>
          <p:nvPr>
            <p:ph type="body" sz="quarter" idx="30" hasCustomPrompt="1"/>
          </p:nvPr>
        </p:nvSpPr>
        <p:spPr>
          <a:xfrm>
            <a:off x="7205345"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9" name="Picture Placeholder 360">
            <a:extLst>
              <a:ext uri="{FF2B5EF4-FFF2-40B4-BE49-F238E27FC236}">
                <a16:creationId xmlns:a16="http://schemas.microsoft.com/office/drawing/2014/main" id="{9694CBBD-6AE6-ADDC-80FB-FDFA2458BCB3}"/>
              </a:ext>
            </a:extLst>
          </p:cNvPr>
          <p:cNvSpPr>
            <a:spLocks noGrp="1"/>
          </p:cNvSpPr>
          <p:nvPr>
            <p:ph type="pic" sz="quarter" idx="31"/>
          </p:nvPr>
        </p:nvSpPr>
        <p:spPr>
          <a:xfrm>
            <a:off x="9103416" y="3970677"/>
            <a:ext cx="1411061" cy="1408177"/>
          </a:xfrm>
          <a:solidFill>
            <a:schemeClr val="bg2"/>
          </a:solidFill>
        </p:spPr>
        <p:txBody>
          <a:bodyPr/>
          <a:lstStyle>
            <a:lvl1pPr>
              <a:defRPr/>
            </a:lvl1pPr>
          </a:lstStyle>
          <a:p>
            <a:r>
              <a:rPr lang="en-US"/>
              <a:t>Click icon to add picture</a:t>
            </a:r>
            <a:endParaRPr lang="en-US" dirty="0"/>
          </a:p>
        </p:txBody>
      </p:sp>
      <p:sp>
        <p:nvSpPr>
          <p:cNvPr id="20" name="Text Placeholder 4">
            <a:extLst>
              <a:ext uri="{FF2B5EF4-FFF2-40B4-BE49-F238E27FC236}">
                <a16:creationId xmlns:a16="http://schemas.microsoft.com/office/drawing/2014/main" id="{4DB0CCF3-7E0B-FACF-F244-CCF6EC2D9306}"/>
              </a:ext>
            </a:extLst>
          </p:cNvPr>
          <p:cNvSpPr>
            <a:spLocks noGrp="1"/>
          </p:cNvSpPr>
          <p:nvPr>
            <p:ph type="body" sz="quarter" idx="32" hasCustomPrompt="1"/>
          </p:nvPr>
        </p:nvSpPr>
        <p:spPr>
          <a:xfrm>
            <a:off x="9103050"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7933756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14691" y="1676401"/>
            <a:ext cx="1411061" cy="140817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3143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1991091" y="1676401"/>
            <a:ext cx="1411061" cy="1408177"/>
          </a:xfrm>
          <a:solidFill>
            <a:schemeClr val="bg2"/>
          </a:solidFill>
        </p:spPr>
        <p:txBody>
          <a:bodyPr/>
          <a:lstStyle>
            <a:lvl1pPr>
              <a:defRPr/>
            </a:lvl1p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19907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3667491" y="1676401"/>
            <a:ext cx="1411061" cy="1408177"/>
          </a:xfrm>
          <a:solidFill>
            <a:schemeClr val="bg2"/>
          </a:solidFill>
        </p:spPr>
        <p:txBody>
          <a:bodyPr/>
          <a:lstStyle>
            <a:lvl1pPr>
              <a:defRPr/>
            </a:lvl1p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36671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5343891" y="1676401"/>
            <a:ext cx="1411061" cy="1408177"/>
          </a:xfrm>
          <a:solidFill>
            <a:schemeClr val="bg2"/>
          </a:solidFill>
        </p:spPr>
        <p:txBody>
          <a:bodyPr/>
          <a:lstStyle>
            <a:lvl1pPr>
              <a:defRPr/>
            </a:lvl1p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53435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7020291" y="1676401"/>
            <a:ext cx="1411061" cy="1408177"/>
          </a:xfrm>
          <a:solidFill>
            <a:schemeClr val="bg2"/>
          </a:solidFill>
        </p:spPr>
        <p:txBody>
          <a:bodyPr/>
          <a:lstStyle>
            <a:lvl1pPr>
              <a:defRPr/>
            </a:lvl1p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70199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7" name="Picture Placeholder 360">
            <a:extLst>
              <a:ext uri="{FF2B5EF4-FFF2-40B4-BE49-F238E27FC236}">
                <a16:creationId xmlns:a16="http://schemas.microsoft.com/office/drawing/2014/main" id="{7EDA5855-F73F-935A-1566-720D38EC07DF}"/>
              </a:ext>
            </a:extLst>
          </p:cNvPr>
          <p:cNvSpPr>
            <a:spLocks noGrp="1"/>
          </p:cNvSpPr>
          <p:nvPr>
            <p:ph type="pic" sz="quarter" idx="23"/>
          </p:nvPr>
        </p:nvSpPr>
        <p:spPr>
          <a:xfrm>
            <a:off x="8696325" y="1676401"/>
            <a:ext cx="1411061" cy="1408177"/>
          </a:xfrm>
          <a:solidFill>
            <a:schemeClr val="bg2"/>
          </a:solidFill>
        </p:spPr>
        <p:txBody>
          <a:bodyPr/>
          <a:lstStyle>
            <a:lvl1pPr>
              <a:defRPr/>
            </a:lvl1pPr>
          </a:lstStyle>
          <a:p>
            <a:r>
              <a:rPr lang="en-US"/>
              <a:t>Click icon to add picture</a:t>
            </a:r>
            <a:endParaRPr lang="en-US" dirty="0"/>
          </a:p>
        </p:txBody>
      </p:sp>
      <p:sp>
        <p:nvSpPr>
          <p:cNvPr id="28" name="Text Placeholder 4">
            <a:extLst>
              <a:ext uri="{FF2B5EF4-FFF2-40B4-BE49-F238E27FC236}">
                <a16:creationId xmlns:a16="http://schemas.microsoft.com/office/drawing/2014/main" id="{CA7A6897-50BB-69EA-CE0D-8428224909F6}"/>
              </a:ext>
            </a:extLst>
          </p:cNvPr>
          <p:cNvSpPr>
            <a:spLocks noGrp="1"/>
          </p:cNvSpPr>
          <p:nvPr>
            <p:ph type="body" sz="quarter" idx="24" hasCustomPrompt="1"/>
          </p:nvPr>
        </p:nvSpPr>
        <p:spPr>
          <a:xfrm>
            <a:off x="8695959"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9" name="Picture Placeholder 360">
            <a:extLst>
              <a:ext uri="{FF2B5EF4-FFF2-40B4-BE49-F238E27FC236}">
                <a16:creationId xmlns:a16="http://schemas.microsoft.com/office/drawing/2014/main" id="{D09EF4CE-B526-1CEA-9EDD-34A61A70EE7C}"/>
              </a:ext>
            </a:extLst>
          </p:cNvPr>
          <p:cNvSpPr>
            <a:spLocks noGrp="1"/>
          </p:cNvSpPr>
          <p:nvPr>
            <p:ph type="pic" sz="quarter" idx="25"/>
          </p:nvPr>
        </p:nvSpPr>
        <p:spPr>
          <a:xfrm>
            <a:off x="10371993" y="1676401"/>
            <a:ext cx="1411061" cy="1408177"/>
          </a:xfrm>
          <a:solidFill>
            <a:schemeClr val="bg2"/>
          </a:solidFill>
        </p:spPr>
        <p:txBody>
          <a:bodyPr/>
          <a:lstStyle>
            <a:lvl1pPr>
              <a:defRPr/>
            </a:lvl1pPr>
          </a:lstStyle>
          <a:p>
            <a:r>
              <a:rPr lang="en-US"/>
              <a:t>Click icon to add picture</a:t>
            </a:r>
            <a:endParaRPr lang="en-US" dirty="0"/>
          </a:p>
        </p:txBody>
      </p:sp>
      <p:sp>
        <p:nvSpPr>
          <p:cNvPr id="30" name="Text Placeholder 4">
            <a:extLst>
              <a:ext uri="{FF2B5EF4-FFF2-40B4-BE49-F238E27FC236}">
                <a16:creationId xmlns:a16="http://schemas.microsoft.com/office/drawing/2014/main" id="{993FC27B-1624-B783-DF96-5521C31FB6AD}"/>
              </a:ext>
            </a:extLst>
          </p:cNvPr>
          <p:cNvSpPr>
            <a:spLocks noGrp="1"/>
          </p:cNvSpPr>
          <p:nvPr>
            <p:ph type="body" sz="quarter" idx="26" hasCustomPrompt="1"/>
          </p:nvPr>
        </p:nvSpPr>
        <p:spPr>
          <a:xfrm>
            <a:off x="10371627"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1" name="Picture Placeholder 360">
            <a:extLst>
              <a:ext uri="{FF2B5EF4-FFF2-40B4-BE49-F238E27FC236}">
                <a16:creationId xmlns:a16="http://schemas.microsoft.com/office/drawing/2014/main" id="{5A8BA158-C0D0-7A81-D0D2-8428A63A3D75}"/>
              </a:ext>
            </a:extLst>
          </p:cNvPr>
          <p:cNvSpPr>
            <a:spLocks noGrp="1"/>
          </p:cNvSpPr>
          <p:nvPr>
            <p:ph type="pic" sz="quarter" idx="27"/>
          </p:nvPr>
        </p:nvSpPr>
        <p:spPr>
          <a:xfrm>
            <a:off x="317151" y="3962401"/>
            <a:ext cx="1411061" cy="1408177"/>
          </a:xfrm>
          <a:solidFill>
            <a:schemeClr val="bg2"/>
          </a:solidFill>
        </p:spPr>
        <p:txBody>
          <a:bodyPr/>
          <a:lstStyle>
            <a:lvl1pPr>
              <a:defRPr/>
            </a:lvl1pPr>
          </a:lstStyle>
          <a:p>
            <a:r>
              <a:rPr lang="en-US"/>
              <a:t>Click icon to add picture</a:t>
            </a:r>
            <a:endParaRPr lang="en-US" dirty="0"/>
          </a:p>
        </p:txBody>
      </p:sp>
      <p:sp>
        <p:nvSpPr>
          <p:cNvPr id="32" name="Text Placeholder 4">
            <a:extLst>
              <a:ext uri="{FF2B5EF4-FFF2-40B4-BE49-F238E27FC236}">
                <a16:creationId xmlns:a16="http://schemas.microsoft.com/office/drawing/2014/main" id="{39D4BA50-34B9-66B8-EAF5-82AF534969D1}"/>
              </a:ext>
            </a:extLst>
          </p:cNvPr>
          <p:cNvSpPr>
            <a:spLocks noGrp="1"/>
          </p:cNvSpPr>
          <p:nvPr>
            <p:ph type="body" sz="quarter" idx="28" hasCustomPrompt="1"/>
          </p:nvPr>
        </p:nvSpPr>
        <p:spPr>
          <a:xfrm>
            <a:off x="3167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3" name="Picture Placeholder 360">
            <a:extLst>
              <a:ext uri="{FF2B5EF4-FFF2-40B4-BE49-F238E27FC236}">
                <a16:creationId xmlns:a16="http://schemas.microsoft.com/office/drawing/2014/main" id="{9764F327-567A-B4BD-324B-5E6E4A38AE8A}"/>
              </a:ext>
            </a:extLst>
          </p:cNvPr>
          <p:cNvSpPr>
            <a:spLocks noGrp="1"/>
          </p:cNvSpPr>
          <p:nvPr>
            <p:ph type="pic" sz="quarter" idx="29"/>
          </p:nvPr>
        </p:nvSpPr>
        <p:spPr>
          <a:xfrm>
            <a:off x="1993551" y="3962401"/>
            <a:ext cx="1411061" cy="1408177"/>
          </a:xfrm>
          <a:solidFill>
            <a:schemeClr val="bg2"/>
          </a:solidFill>
        </p:spPr>
        <p:txBody>
          <a:bodyPr/>
          <a:lstStyle>
            <a:lvl1pPr>
              <a:defRPr/>
            </a:lvl1pPr>
          </a:lstStyle>
          <a:p>
            <a:r>
              <a:rPr lang="en-US"/>
              <a:t>Click icon to add picture</a:t>
            </a:r>
            <a:endParaRPr lang="en-US" dirty="0"/>
          </a:p>
        </p:txBody>
      </p:sp>
      <p:sp>
        <p:nvSpPr>
          <p:cNvPr id="34" name="Text Placeholder 4">
            <a:extLst>
              <a:ext uri="{FF2B5EF4-FFF2-40B4-BE49-F238E27FC236}">
                <a16:creationId xmlns:a16="http://schemas.microsoft.com/office/drawing/2014/main" id="{81407771-83D8-01C3-0563-CE45ADD67E2A}"/>
              </a:ext>
            </a:extLst>
          </p:cNvPr>
          <p:cNvSpPr>
            <a:spLocks noGrp="1"/>
          </p:cNvSpPr>
          <p:nvPr>
            <p:ph type="body" sz="quarter" idx="30" hasCustomPrompt="1"/>
          </p:nvPr>
        </p:nvSpPr>
        <p:spPr>
          <a:xfrm>
            <a:off x="19931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5" name="Picture Placeholder 360">
            <a:extLst>
              <a:ext uri="{FF2B5EF4-FFF2-40B4-BE49-F238E27FC236}">
                <a16:creationId xmlns:a16="http://schemas.microsoft.com/office/drawing/2014/main" id="{053F6908-A1A4-51D5-C068-74AE8BBE8575}"/>
              </a:ext>
            </a:extLst>
          </p:cNvPr>
          <p:cNvSpPr>
            <a:spLocks noGrp="1"/>
          </p:cNvSpPr>
          <p:nvPr>
            <p:ph type="pic" sz="quarter" idx="31"/>
          </p:nvPr>
        </p:nvSpPr>
        <p:spPr>
          <a:xfrm>
            <a:off x="3669951" y="3962401"/>
            <a:ext cx="1411061" cy="1408177"/>
          </a:xfrm>
          <a:solidFill>
            <a:schemeClr val="bg2"/>
          </a:solidFill>
        </p:spPr>
        <p:txBody>
          <a:bodyPr/>
          <a:lstStyle>
            <a:lvl1pPr>
              <a:defRPr/>
            </a:lvl1pPr>
          </a:lstStyle>
          <a:p>
            <a:r>
              <a:rPr lang="en-US"/>
              <a:t>Click icon to add picture</a:t>
            </a:r>
            <a:endParaRPr lang="en-US" dirty="0"/>
          </a:p>
        </p:txBody>
      </p:sp>
      <p:sp>
        <p:nvSpPr>
          <p:cNvPr id="36" name="Text Placeholder 4">
            <a:extLst>
              <a:ext uri="{FF2B5EF4-FFF2-40B4-BE49-F238E27FC236}">
                <a16:creationId xmlns:a16="http://schemas.microsoft.com/office/drawing/2014/main" id="{0159B219-D993-9F5C-A25E-271704131301}"/>
              </a:ext>
            </a:extLst>
          </p:cNvPr>
          <p:cNvSpPr>
            <a:spLocks noGrp="1"/>
          </p:cNvSpPr>
          <p:nvPr>
            <p:ph type="body" sz="quarter" idx="32" hasCustomPrompt="1"/>
          </p:nvPr>
        </p:nvSpPr>
        <p:spPr>
          <a:xfrm>
            <a:off x="36695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7" name="Picture Placeholder 360">
            <a:extLst>
              <a:ext uri="{FF2B5EF4-FFF2-40B4-BE49-F238E27FC236}">
                <a16:creationId xmlns:a16="http://schemas.microsoft.com/office/drawing/2014/main" id="{3B1CFCF1-1BBA-A77B-07C5-CE89C6D37D8E}"/>
              </a:ext>
            </a:extLst>
          </p:cNvPr>
          <p:cNvSpPr>
            <a:spLocks noGrp="1"/>
          </p:cNvSpPr>
          <p:nvPr>
            <p:ph type="pic" sz="quarter" idx="33"/>
          </p:nvPr>
        </p:nvSpPr>
        <p:spPr>
          <a:xfrm>
            <a:off x="5346351" y="3962401"/>
            <a:ext cx="1411061" cy="1408177"/>
          </a:xfrm>
          <a:solidFill>
            <a:schemeClr val="bg2"/>
          </a:solidFill>
        </p:spPr>
        <p:txBody>
          <a:bodyPr/>
          <a:lstStyle>
            <a:lvl1pPr>
              <a:defRPr/>
            </a:lvl1pPr>
          </a:lstStyle>
          <a:p>
            <a:r>
              <a:rPr lang="en-US"/>
              <a:t>Click icon to add picture</a:t>
            </a:r>
            <a:endParaRPr lang="en-US" dirty="0"/>
          </a:p>
        </p:txBody>
      </p:sp>
      <p:sp>
        <p:nvSpPr>
          <p:cNvPr id="38" name="Text Placeholder 4">
            <a:extLst>
              <a:ext uri="{FF2B5EF4-FFF2-40B4-BE49-F238E27FC236}">
                <a16:creationId xmlns:a16="http://schemas.microsoft.com/office/drawing/2014/main" id="{924D5DB3-FDA3-34E1-683B-AF880C6B5647}"/>
              </a:ext>
            </a:extLst>
          </p:cNvPr>
          <p:cNvSpPr>
            <a:spLocks noGrp="1"/>
          </p:cNvSpPr>
          <p:nvPr>
            <p:ph type="body" sz="quarter" idx="34" hasCustomPrompt="1"/>
          </p:nvPr>
        </p:nvSpPr>
        <p:spPr>
          <a:xfrm>
            <a:off x="53459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9" name="Picture Placeholder 360">
            <a:extLst>
              <a:ext uri="{FF2B5EF4-FFF2-40B4-BE49-F238E27FC236}">
                <a16:creationId xmlns:a16="http://schemas.microsoft.com/office/drawing/2014/main" id="{CD18FDA3-0BAD-70CF-4A1C-E0AC365F43EC}"/>
              </a:ext>
            </a:extLst>
          </p:cNvPr>
          <p:cNvSpPr>
            <a:spLocks noGrp="1"/>
          </p:cNvSpPr>
          <p:nvPr>
            <p:ph type="pic" sz="quarter" idx="35"/>
          </p:nvPr>
        </p:nvSpPr>
        <p:spPr>
          <a:xfrm>
            <a:off x="7022751" y="3962401"/>
            <a:ext cx="1411061" cy="1408177"/>
          </a:xfrm>
          <a:solidFill>
            <a:schemeClr val="bg2"/>
          </a:solidFill>
        </p:spPr>
        <p:txBody>
          <a:bodyPr/>
          <a:lstStyle>
            <a:lvl1pPr>
              <a:defRPr/>
            </a:lvl1pPr>
          </a:lstStyle>
          <a:p>
            <a:r>
              <a:rPr lang="en-US"/>
              <a:t>Click icon to add picture</a:t>
            </a:r>
            <a:endParaRPr lang="en-US" dirty="0"/>
          </a:p>
        </p:txBody>
      </p:sp>
      <p:sp>
        <p:nvSpPr>
          <p:cNvPr id="40" name="Text Placeholder 4">
            <a:extLst>
              <a:ext uri="{FF2B5EF4-FFF2-40B4-BE49-F238E27FC236}">
                <a16:creationId xmlns:a16="http://schemas.microsoft.com/office/drawing/2014/main" id="{BC7D472D-B446-D4C9-7FEA-8337576DA47E}"/>
              </a:ext>
            </a:extLst>
          </p:cNvPr>
          <p:cNvSpPr>
            <a:spLocks noGrp="1"/>
          </p:cNvSpPr>
          <p:nvPr>
            <p:ph type="body" sz="quarter" idx="36" hasCustomPrompt="1"/>
          </p:nvPr>
        </p:nvSpPr>
        <p:spPr>
          <a:xfrm>
            <a:off x="70223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1" name="Picture Placeholder 360">
            <a:extLst>
              <a:ext uri="{FF2B5EF4-FFF2-40B4-BE49-F238E27FC236}">
                <a16:creationId xmlns:a16="http://schemas.microsoft.com/office/drawing/2014/main" id="{00CD14FC-B345-724A-1702-9ECB7309E7BA}"/>
              </a:ext>
            </a:extLst>
          </p:cNvPr>
          <p:cNvSpPr>
            <a:spLocks noGrp="1"/>
          </p:cNvSpPr>
          <p:nvPr>
            <p:ph type="pic" sz="quarter" idx="37"/>
          </p:nvPr>
        </p:nvSpPr>
        <p:spPr>
          <a:xfrm>
            <a:off x="8698785" y="3962401"/>
            <a:ext cx="1411061" cy="1408177"/>
          </a:xfrm>
          <a:solidFill>
            <a:schemeClr val="bg2"/>
          </a:solidFill>
        </p:spPr>
        <p:txBody>
          <a:bodyPr/>
          <a:lstStyle>
            <a:lvl1pPr>
              <a:defRPr/>
            </a:lvl1pPr>
          </a:lstStyle>
          <a:p>
            <a:r>
              <a:rPr lang="en-US"/>
              <a:t>Click icon to add picture</a:t>
            </a:r>
            <a:endParaRPr lang="en-US" dirty="0"/>
          </a:p>
        </p:txBody>
      </p:sp>
      <p:sp>
        <p:nvSpPr>
          <p:cNvPr id="42" name="Text Placeholder 4">
            <a:extLst>
              <a:ext uri="{FF2B5EF4-FFF2-40B4-BE49-F238E27FC236}">
                <a16:creationId xmlns:a16="http://schemas.microsoft.com/office/drawing/2014/main" id="{A39A6918-941C-CFDA-46B7-7B3F5821B260}"/>
              </a:ext>
            </a:extLst>
          </p:cNvPr>
          <p:cNvSpPr>
            <a:spLocks noGrp="1"/>
          </p:cNvSpPr>
          <p:nvPr>
            <p:ph type="body" sz="quarter" idx="38" hasCustomPrompt="1"/>
          </p:nvPr>
        </p:nvSpPr>
        <p:spPr>
          <a:xfrm>
            <a:off x="8698419"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3" name="Picture Placeholder 360">
            <a:extLst>
              <a:ext uri="{FF2B5EF4-FFF2-40B4-BE49-F238E27FC236}">
                <a16:creationId xmlns:a16="http://schemas.microsoft.com/office/drawing/2014/main" id="{13F06704-FC82-77D6-CD12-259FDE55A8D4}"/>
              </a:ext>
            </a:extLst>
          </p:cNvPr>
          <p:cNvSpPr>
            <a:spLocks noGrp="1"/>
          </p:cNvSpPr>
          <p:nvPr>
            <p:ph type="pic" sz="quarter" idx="39"/>
          </p:nvPr>
        </p:nvSpPr>
        <p:spPr>
          <a:xfrm>
            <a:off x="10374453" y="3962401"/>
            <a:ext cx="1411061" cy="1408177"/>
          </a:xfrm>
          <a:solidFill>
            <a:schemeClr val="bg2"/>
          </a:solidFill>
        </p:spPr>
        <p:txBody>
          <a:bodyPr/>
          <a:lstStyle>
            <a:lvl1pPr>
              <a:defRPr/>
            </a:lvl1pPr>
          </a:lstStyle>
          <a:p>
            <a:r>
              <a:rPr lang="en-US"/>
              <a:t>Click icon to add picture</a:t>
            </a:r>
            <a:endParaRPr lang="en-US" dirty="0"/>
          </a:p>
        </p:txBody>
      </p:sp>
      <p:sp>
        <p:nvSpPr>
          <p:cNvPr id="44" name="Text Placeholder 4">
            <a:extLst>
              <a:ext uri="{FF2B5EF4-FFF2-40B4-BE49-F238E27FC236}">
                <a16:creationId xmlns:a16="http://schemas.microsoft.com/office/drawing/2014/main" id="{DAE33098-4EF0-1E1A-7F23-76F0D50AACBE}"/>
              </a:ext>
            </a:extLst>
          </p:cNvPr>
          <p:cNvSpPr>
            <a:spLocks noGrp="1"/>
          </p:cNvSpPr>
          <p:nvPr>
            <p:ph type="body" sz="quarter" idx="40" hasCustomPrompt="1"/>
          </p:nvPr>
        </p:nvSpPr>
        <p:spPr>
          <a:xfrm>
            <a:off x="10374087"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3864884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clusion | Aerial">
    <p:spTree>
      <p:nvGrpSpPr>
        <p:cNvPr id="1" name=""/>
        <p:cNvGrpSpPr/>
        <p:nvPr/>
      </p:nvGrpSpPr>
      <p:grpSpPr>
        <a:xfrm>
          <a:off x="0" y="0"/>
          <a:ext cx="0" cy="0"/>
          <a:chOff x="0" y="0"/>
          <a:chExt cx="0" cy="0"/>
        </a:xfrm>
      </p:grpSpPr>
      <p:pic>
        <p:nvPicPr>
          <p:cNvPr id="4" name="Picture 3" descr="2023-P05692: Jaimee edited &#10;&#10;Drone Mission - Aerial of ORNL East Campus facing west. May 9, 2023.&#10;">
            <a:extLst>
              <a:ext uri="{FF2B5EF4-FFF2-40B4-BE49-F238E27FC236}">
                <a16:creationId xmlns:a16="http://schemas.microsoft.com/office/drawing/2014/main" id="{29026065-7CE6-26BF-5E11-E2573F33EFA6}"/>
              </a:ext>
            </a:extLst>
          </p:cNvPr>
          <p:cNvPicPr>
            <a:picLocks noChangeAspect="1"/>
          </p:cNvPicPr>
          <p:nvPr userDrawn="1"/>
        </p:nvPicPr>
        <p:blipFill>
          <a:blip r:embed="rId2"/>
          <a:srcRect t="9089" b="20607"/>
          <a:stretch>
            <a:fillRect/>
          </a:stretch>
        </p:blipFill>
        <p:spPr>
          <a:xfrm>
            <a:off x="0" y="414"/>
            <a:ext cx="12192000" cy="6857172"/>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55388" y="2258209"/>
            <a:ext cx="12081224" cy="664797"/>
          </a:xfrm>
        </p:spPr>
        <p:txBody>
          <a:bodyPr anchor="t" anchorCtr="0">
            <a:noAutofit/>
          </a:bodyPr>
          <a:lstStyle>
            <a:lvl1pPr algn="ctr">
              <a:spcBef>
                <a:spcPts val="1200"/>
              </a:spcBef>
              <a:spcAft>
                <a:spcPts val="60"/>
              </a:spcAft>
              <a:defRPr sz="4800" b="1">
                <a:solidFill>
                  <a:schemeClr val="tx1"/>
                </a:solidFill>
                <a:latin typeface="+mj-lt"/>
              </a:defRPr>
            </a:lvl1pPr>
          </a:lstStyle>
          <a:p>
            <a:r>
              <a:rPr lang="en-US" dirty="0"/>
              <a:t>One-sentence statement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64437" y="2922742"/>
            <a:ext cx="12063127" cy="397032"/>
          </a:xfrm>
        </p:spPr>
        <p:txBody>
          <a:bodyPr tIns="91440" anchor="t" anchorCtr="0">
            <a:noAutofit/>
          </a:bodyPr>
          <a:lstStyle>
            <a:lvl1pPr marL="0" indent="0" algn="ctr">
              <a:spcBef>
                <a:spcPts val="1200"/>
              </a:spcBef>
              <a:spcAft>
                <a:spcPts val="60"/>
              </a:spcAft>
              <a:buNone/>
              <a:defRPr sz="2200" b="1" spc="3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PLACE CONTENT HERE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5668818" y="3468601"/>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Tree>
    <p:extLst>
      <p:ext uri="{BB962C8B-B14F-4D97-AF65-F5344CB8AC3E}">
        <p14:creationId xmlns:p14="http://schemas.microsoft.com/office/powerpoint/2010/main" val="27790787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clusion | Hexagon">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B71230B-9536-B5A5-160D-DBECD2D263EE}"/>
              </a:ext>
            </a:extLst>
          </p:cNvPr>
          <p:cNvSpPr>
            <a:spLocks noGrp="1"/>
          </p:cNvSpPr>
          <p:nvPr>
            <p:ph type="title" hasCustomPrompt="1"/>
          </p:nvPr>
        </p:nvSpPr>
        <p:spPr>
          <a:xfrm>
            <a:off x="573157" y="2624569"/>
            <a:ext cx="11045686" cy="498598"/>
          </a:xfrm>
        </p:spPr>
        <p:txBody>
          <a:bodyPr anchor="t" anchorCtr="0">
            <a:noAutofit/>
          </a:bodyPr>
          <a:lstStyle>
            <a:lvl1pPr algn="ctr">
              <a:defRPr sz="3600">
                <a:solidFill>
                  <a:schemeClr val="bg1"/>
                </a:solidFill>
                <a:latin typeface="+mj-lt"/>
              </a:defRPr>
            </a:lvl1pPr>
          </a:lstStyle>
          <a:p>
            <a:r>
              <a:rPr lang="en-US" dirty="0"/>
              <a:t>One-sentence headline stating the main takeaway</a:t>
            </a:r>
          </a:p>
        </p:txBody>
      </p:sp>
      <p:sp>
        <p:nvSpPr>
          <p:cNvPr id="320" name="Text Placeholder 368">
            <a:extLst>
              <a:ext uri="{FF2B5EF4-FFF2-40B4-BE49-F238E27FC236}">
                <a16:creationId xmlns:a16="http://schemas.microsoft.com/office/drawing/2014/main" id="{EE706859-C661-2A5C-56D3-6BE7DBBC71DD}"/>
              </a:ext>
            </a:extLst>
          </p:cNvPr>
          <p:cNvSpPr>
            <a:spLocks noGrp="1"/>
          </p:cNvSpPr>
          <p:nvPr>
            <p:ph type="body" sz="quarter" idx="18" hasCustomPrompt="1"/>
          </p:nvPr>
        </p:nvSpPr>
        <p:spPr>
          <a:xfrm>
            <a:off x="556069" y="3774422"/>
            <a:ext cx="11062774" cy="249299"/>
          </a:xfrm>
        </p:spPr>
        <p:txBody>
          <a:bodyPr anchor="t" anchorCtr="0">
            <a:noAutofit/>
          </a:bodyPr>
          <a:lstStyle>
            <a:lvl1pPr marL="0" indent="0" algn="ctr">
              <a:spcBef>
                <a:spcPts val="1200"/>
              </a:spcBef>
              <a:spcAft>
                <a:spcPts val="60"/>
              </a:spcAft>
              <a:buNone/>
              <a:defRPr sz="1800" b="0" i="0">
                <a:solidFill>
                  <a:schemeClr val="bg1"/>
                </a:solidFill>
                <a:latin typeface="+mn-lt"/>
                <a:ea typeface="Aptos Light" panose="02000000000000000000" pitchFamily="2"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3" name="Rectangle 2">
            <a:extLst>
              <a:ext uri="{FF2B5EF4-FFF2-40B4-BE49-F238E27FC236}">
                <a16:creationId xmlns:a16="http://schemas.microsoft.com/office/drawing/2014/main" id="{297D526D-05AB-C716-46F5-6CDC1D14E2ED}"/>
              </a:ext>
            </a:extLst>
          </p:cNvPr>
          <p:cNvSpPr/>
          <p:nvPr userDrawn="1"/>
        </p:nvSpPr>
        <p:spPr>
          <a:xfrm>
            <a:off x="5668818" y="3393042"/>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dirty="0">
              <a:latin typeface="Aptos Light" panose="020B0004020202020204" pitchFamily="34" charset="0"/>
            </a:endParaRPr>
          </a:p>
        </p:txBody>
      </p:sp>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5" name="Picture 4" descr="White text on a black background&#10;&#10;Description automatically generated">
            <a:extLst>
              <a:ext uri="{FF2B5EF4-FFF2-40B4-BE49-F238E27FC236}">
                <a16:creationId xmlns:a16="http://schemas.microsoft.com/office/drawing/2014/main" id="{056CB10E-250C-C369-03F6-F45AAA841B8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356864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Custom Imag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25B3089-0A48-0AC4-08EB-C9D35463AC28}"/>
              </a:ext>
            </a:extLst>
          </p:cNvPr>
          <p:cNvSpPr/>
          <p:nvPr userDrawn="1"/>
        </p:nvSpPr>
        <p:spPr>
          <a:xfrm>
            <a:off x="385763" y="6015038"/>
            <a:ext cx="6899620" cy="5759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26" name="Picture Placeholder 25">
            <a:extLst>
              <a:ext uri="{FF2B5EF4-FFF2-40B4-BE49-F238E27FC236}">
                <a16:creationId xmlns:a16="http://schemas.microsoft.com/office/drawing/2014/main" id="{98CF54AA-7F0F-038A-AAAF-AD02F6AA5ACA}"/>
              </a:ext>
            </a:extLst>
          </p:cNvPr>
          <p:cNvSpPr>
            <a:spLocks noGrp="1"/>
          </p:cNvSpPr>
          <p:nvPr>
            <p:ph type="pic" sz="quarter" idx="21"/>
          </p:nvPr>
        </p:nvSpPr>
        <p:spPr>
          <a:xfrm>
            <a:off x="0" y="0"/>
            <a:ext cx="12192000" cy="6858000"/>
          </a:xfrm>
          <a:custGeom>
            <a:avLst/>
            <a:gdLst>
              <a:gd name="connsiteX0" fmla="*/ 896615 w 12192000"/>
              <a:gd name="connsiteY0" fmla="*/ 829307 h 6858000"/>
              <a:gd name="connsiteX1" fmla="*/ 896615 w 12192000"/>
              <a:gd name="connsiteY1" fmla="*/ 6028692 h 6858000"/>
              <a:gd name="connsiteX2" fmla="*/ 6096000 w 12192000"/>
              <a:gd name="connsiteY2" fmla="*/ 6028692 h 6858000"/>
              <a:gd name="connsiteX3" fmla="*/ 6096000 w 12192000"/>
              <a:gd name="connsiteY3" fmla="*/ 82930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96615" y="829307"/>
                </a:moveTo>
                <a:lnTo>
                  <a:pt x="896615" y="6028692"/>
                </a:lnTo>
                <a:lnTo>
                  <a:pt x="6096000" y="6028692"/>
                </a:lnTo>
                <a:lnTo>
                  <a:pt x="6096000" y="829307"/>
                </a:lnTo>
                <a:close/>
                <a:moveTo>
                  <a:pt x="0" y="0"/>
                </a:moveTo>
                <a:lnTo>
                  <a:pt x="12192000" y="0"/>
                </a:lnTo>
                <a:lnTo>
                  <a:pt x="12192000" y="6858000"/>
                </a:lnTo>
                <a:lnTo>
                  <a:pt x="0" y="6858000"/>
                </a:lnTo>
                <a:close/>
              </a:path>
            </a:pathLst>
          </a:custGeom>
          <a:solidFill>
            <a:schemeClr val="bg1">
              <a:lumMod val="95000"/>
            </a:schemeClr>
          </a:solidFill>
        </p:spPr>
        <p:txBody>
          <a:bodyPr wrap="square">
            <a:noAutofit/>
          </a:bodyPr>
          <a:lstStyle>
            <a:lvl1pPr>
              <a:defRPr/>
            </a:lvl1pPr>
          </a:lstStyle>
          <a:p>
            <a:r>
              <a:rPr lang="en-US"/>
              <a:t>Click icon to add picture</a:t>
            </a:r>
            <a:endParaRPr lang="en-US" dirty="0"/>
          </a:p>
        </p:txBody>
      </p:sp>
      <p:sp>
        <p:nvSpPr>
          <p:cNvPr id="41" name="Title 1">
            <a:extLst>
              <a:ext uri="{FF2B5EF4-FFF2-40B4-BE49-F238E27FC236}">
                <a16:creationId xmlns:a16="http://schemas.microsoft.com/office/drawing/2014/main" id="{2B6A4265-6FDC-7301-BD87-6CE0C2335A99}"/>
              </a:ext>
            </a:extLst>
          </p:cNvPr>
          <p:cNvSpPr>
            <a:spLocks noGrp="1"/>
          </p:cNvSpPr>
          <p:nvPr>
            <p:ph type="ctrTitle" hasCustomPrompt="1"/>
          </p:nvPr>
        </p:nvSpPr>
        <p:spPr>
          <a:xfrm>
            <a:off x="1215450" y="2254309"/>
            <a:ext cx="4518085"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43" name="Text Placeholder 1961">
            <a:extLst>
              <a:ext uri="{FF2B5EF4-FFF2-40B4-BE49-F238E27FC236}">
                <a16:creationId xmlns:a16="http://schemas.microsoft.com/office/drawing/2014/main" id="{1061D354-0A2B-B951-F1BE-22D610DF35A9}"/>
              </a:ext>
            </a:extLst>
          </p:cNvPr>
          <p:cNvSpPr>
            <a:spLocks noGrp="1"/>
          </p:cNvSpPr>
          <p:nvPr>
            <p:ph type="body" sz="quarter" idx="14" hasCustomPrompt="1"/>
          </p:nvPr>
        </p:nvSpPr>
        <p:spPr>
          <a:xfrm>
            <a:off x="1215450" y="1934670"/>
            <a:ext cx="4518085"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7" name="Text Placeholder 1963">
            <a:extLst>
              <a:ext uri="{FF2B5EF4-FFF2-40B4-BE49-F238E27FC236}">
                <a16:creationId xmlns:a16="http://schemas.microsoft.com/office/drawing/2014/main" id="{3B1CF4E8-BDC8-B225-DB1D-63D508EC3889}"/>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mn-lt"/>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0" name="Text Placeholder 47">
            <a:extLst>
              <a:ext uri="{FF2B5EF4-FFF2-40B4-BE49-F238E27FC236}">
                <a16:creationId xmlns:a16="http://schemas.microsoft.com/office/drawing/2014/main" id="{67FCB669-B9C0-1E9C-516B-D8A804C4C36C}"/>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13" name="Rectangle 12">
            <a:extLst>
              <a:ext uri="{FF2B5EF4-FFF2-40B4-BE49-F238E27FC236}">
                <a16:creationId xmlns:a16="http://schemas.microsoft.com/office/drawing/2014/main" id="{8D17B51F-DF85-E9E0-712B-297B83E802F9}"/>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grpSp>
        <p:nvGrpSpPr>
          <p:cNvPr id="2" name="Group 1">
            <a:extLst>
              <a:ext uri="{FF2B5EF4-FFF2-40B4-BE49-F238E27FC236}">
                <a16:creationId xmlns:a16="http://schemas.microsoft.com/office/drawing/2014/main" id="{69BE50A6-F625-0BB9-2DA3-BD2A1D5A1C99}"/>
              </a:ext>
            </a:extLst>
          </p:cNvPr>
          <p:cNvGrpSpPr/>
          <p:nvPr userDrawn="1"/>
        </p:nvGrpSpPr>
        <p:grpSpPr>
          <a:xfrm>
            <a:off x="1177351" y="5301081"/>
            <a:ext cx="4558967" cy="438406"/>
            <a:chOff x="1177351" y="5301081"/>
            <a:chExt cx="4558967" cy="438406"/>
          </a:xfrm>
        </p:grpSpPr>
        <p:sp>
          <p:nvSpPr>
            <p:cNvPr id="3" name="TextBox 2">
              <a:extLst>
                <a:ext uri="{FF2B5EF4-FFF2-40B4-BE49-F238E27FC236}">
                  <a16:creationId xmlns:a16="http://schemas.microsoft.com/office/drawing/2014/main" id="{F46153C1-920A-60DA-AB29-D732EC8AD9DD}"/>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mn-lt"/>
                  <a:ea typeface="Aptos" panose="02000000000000000000" pitchFamily="2" charset="0"/>
                </a:rPr>
                <a:t>ORNL IS MANAGED BY UT-BATTELLE LLC </a:t>
              </a:r>
              <a:br>
                <a:rPr lang="en-US" sz="900" b="0" i="0" dirty="0">
                  <a:solidFill>
                    <a:schemeClr val="tx1"/>
                  </a:solidFill>
                  <a:latin typeface="+mn-lt"/>
                  <a:ea typeface="Aptos" panose="02000000000000000000" pitchFamily="2" charset="0"/>
                </a:rPr>
              </a:br>
              <a:r>
                <a:rPr lang="en-US" sz="900" b="0" i="0" dirty="0">
                  <a:solidFill>
                    <a:schemeClr val="tx1"/>
                  </a:solidFill>
                  <a:latin typeface="+mn-lt"/>
                  <a:ea typeface="Aptos" panose="02000000000000000000" pitchFamily="2" charset="0"/>
                </a:rPr>
                <a:t>FOR THE US DEPARTMENT OF ENERGY</a:t>
              </a:r>
            </a:p>
          </p:txBody>
        </p:sp>
        <p:pic>
          <p:nvPicPr>
            <p:cNvPr id="4" name="Picture 3" descr="Shape&#10;&#10;AI-generated content may be incorrect.">
              <a:extLst>
                <a:ext uri="{FF2B5EF4-FFF2-40B4-BE49-F238E27FC236}">
                  <a16:creationId xmlns:a16="http://schemas.microsoft.com/office/drawing/2014/main" id="{2B8A78FF-CBBF-0925-0C04-834044AF1A8A}"/>
                </a:ext>
              </a:extLst>
            </p:cNvPr>
            <p:cNvPicPr>
              <a:picLocks noChangeAspect="1"/>
            </p:cNvPicPr>
            <p:nvPr userDrawn="1"/>
          </p:nvPicPr>
          <p:blipFill>
            <a:blip r:embed="rId2"/>
            <a:stretch>
              <a:fillRect/>
            </a:stretch>
          </p:blipFill>
          <p:spPr>
            <a:xfrm>
              <a:off x="1177351" y="5301081"/>
              <a:ext cx="1526303" cy="438406"/>
            </a:xfrm>
            <a:prstGeom prst="rect">
              <a:avLst/>
            </a:prstGeom>
          </p:spPr>
        </p:pic>
      </p:grpSp>
      <p:sp>
        <p:nvSpPr>
          <p:cNvPr id="5" name="Subtitle 2">
            <a:extLst>
              <a:ext uri="{FF2B5EF4-FFF2-40B4-BE49-F238E27FC236}">
                <a16:creationId xmlns:a16="http://schemas.microsoft.com/office/drawing/2014/main" id="{9461967E-4A3D-99FD-12D2-D204FBEBAFB5}"/>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pic>
        <p:nvPicPr>
          <p:cNvPr id="6" name="Picture 5" descr="A green text on a black background&#10;&#10;Description automatically generated">
            <a:extLst>
              <a:ext uri="{FF2B5EF4-FFF2-40B4-BE49-F238E27FC236}">
                <a16:creationId xmlns:a16="http://schemas.microsoft.com/office/drawing/2014/main" id="{EBDBC3AD-160A-7CC8-14A2-91CCF318F55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99502" y="1104908"/>
            <a:ext cx="2718596" cy="494292"/>
          </a:xfrm>
          <a:prstGeom prst="rect">
            <a:avLst/>
          </a:prstGeom>
        </p:spPr>
      </p:pic>
    </p:spTree>
    <p:extLst>
      <p:ext uri="{BB962C8B-B14F-4D97-AF65-F5344CB8AC3E}">
        <p14:creationId xmlns:p14="http://schemas.microsoft.com/office/powerpoint/2010/main" val="36203042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clusion | Aerial + Social">
    <p:spTree>
      <p:nvGrpSpPr>
        <p:cNvPr id="1" name=""/>
        <p:cNvGrpSpPr/>
        <p:nvPr/>
      </p:nvGrpSpPr>
      <p:grpSpPr>
        <a:xfrm>
          <a:off x="0" y="0"/>
          <a:ext cx="0" cy="0"/>
          <a:chOff x="0" y="0"/>
          <a:chExt cx="0" cy="0"/>
        </a:xfrm>
      </p:grpSpPr>
      <p:pic>
        <p:nvPicPr>
          <p:cNvPr id="6" name="Picture 5" descr="2025-P08154: Drone Mission - Aerial of sunrise over ORNL east campus, April 3, 2023.  &#10;&#10;Electronic Reference Image – For more images in this series, please contact, creativeservices@ornl.gov&#10;This image has been reviewed by an ORNL Releasing Official and is approved for public release, January 4, 2023.">
            <a:extLst>
              <a:ext uri="{FF2B5EF4-FFF2-40B4-BE49-F238E27FC236}">
                <a16:creationId xmlns:a16="http://schemas.microsoft.com/office/drawing/2014/main" id="{23DA0192-253A-9416-8E30-B9B66EED54F7}"/>
              </a:ext>
            </a:extLst>
          </p:cNvPr>
          <p:cNvPicPr>
            <a:picLocks noChangeAspect="1"/>
          </p:cNvPicPr>
          <p:nvPr userDrawn="1"/>
        </p:nvPicPr>
        <p:blipFill>
          <a:blip r:embed="rId2"/>
          <a:srcRect l="4494" t="5003" r="5511" b="5003"/>
          <a:stretch>
            <a:fillRect/>
          </a:stretch>
        </p:blipFill>
        <p:spPr>
          <a:xfrm>
            <a:off x="0" y="414"/>
            <a:ext cx="12192000" cy="6857172"/>
          </a:xfrm>
          <a:prstGeom prst="rect">
            <a:avLst/>
          </a:prstGeom>
        </p:spPr>
      </p:pic>
      <p:grpSp>
        <p:nvGrpSpPr>
          <p:cNvPr id="147" name="Group 146">
            <a:extLst>
              <a:ext uri="{FF2B5EF4-FFF2-40B4-BE49-F238E27FC236}">
                <a16:creationId xmlns:a16="http://schemas.microsoft.com/office/drawing/2014/main" id="{0E904804-90C2-92CD-EBBE-DEE84A1EF57E}"/>
              </a:ext>
            </a:extLst>
          </p:cNvPr>
          <p:cNvGrpSpPr/>
          <p:nvPr userDrawn="1"/>
        </p:nvGrpSpPr>
        <p:grpSpPr>
          <a:xfrm>
            <a:off x="2230425" y="2155963"/>
            <a:ext cx="7731150" cy="1180116"/>
            <a:chOff x="2419238" y="1689595"/>
            <a:chExt cx="7333183" cy="1119369"/>
          </a:xfrm>
        </p:grpSpPr>
        <p:sp>
          <p:nvSpPr>
            <p:cNvPr id="120" name="Freeform 119">
              <a:extLst>
                <a:ext uri="{FF2B5EF4-FFF2-40B4-BE49-F238E27FC236}">
                  <a16:creationId xmlns:a16="http://schemas.microsoft.com/office/drawing/2014/main" id="{B35B19EB-28CC-5046-67D8-0AC0F092D8F9}"/>
                </a:ext>
              </a:extLst>
            </p:cNvPr>
            <p:cNvSpPr/>
            <p:nvPr userDrawn="1"/>
          </p:nvSpPr>
          <p:spPr>
            <a:xfrm>
              <a:off x="6151118" y="1690962"/>
              <a:ext cx="1113318" cy="1113317"/>
            </a:xfrm>
            <a:custGeom>
              <a:avLst/>
              <a:gdLst>
                <a:gd name="connsiteX0" fmla="*/ 0 w 543306"/>
                <a:gd name="connsiteY0" fmla="*/ 0 h 543305"/>
                <a:gd name="connsiteX1" fmla="*/ 543306 w 543306"/>
                <a:gd name="connsiteY1" fmla="*/ 0 h 543305"/>
                <a:gd name="connsiteX2" fmla="*/ 543306 w 543306"/>
                <a:gd name="connsiteY2" fmla="*/ 543306 h 543305"/>
                <a:gd name="connsiteX3" fmla="*/ 0 w 543306"/>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6"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1" name="Freeform 120">
              <a:extLst>
                <a:ext uri="{FF2B5EF4-FFF2-40B4-BE49-F238E27FC236}">
                  <a16:creationId xmlns:a16="http://schemas.microsoft.com/office/drawing/2014/main" id="{9F8B7F74-14E3-0359-48F7-8887F481B3F3}"/>
                </a:ext>
              </a:extLst>
            </p:cNvPr>
            <p:cNvSpPr/>
            <p:nvPr userDrawn="1"/>
          </p:nvSpPr>
          <p:spPr>
            <a:xfrm>
              <a:off x="6531907" y="1870334"/>
              <a:ext cx="352119" cy="754014"/>
            </a:xfrm>
            <a:custGeom>
              <a:avLst/>
              <a:gdLst>
                <a:gd name="connsiteX0" fmla="*/ 136975 w 171836"/>
                <a:gd name="connsiteY0" fmla="*/ 62674 h 367963"/>
                <a:gd name="connsiteX1" fmla="*/ 167646 w 171836"/>
                <a:gd name="connsiteY1" fmla="*/ 62674 h 367963"/>
                <a:gd name="connsiteX2" fmla="*/ 171837 w 171836"/>
                <a:gd name="connsiteY2" fmla="*/ 58483 h 367963"/>
                <a:gd name="connsiteX3" fmla="*/ 171837 w 171836"/>
                <a:gd name="connsiteY3" fmla="*/ 3905 h 367963"/>
                <a:gd name="connsiteX4" fmla="*/ 168027 w 171836"/>
                <a:gd name="connsiteY4" fmla="*/ 0 h 367963"/>
                <a:gd name="connsiteX5" fmla="*/ 104305 w 171836"/>
                <a:gd name="connsiteY5" fmla="*/ 667 h 367963"/>
                <a:gd name="connsiteX6" fmla="*/ 53156 w 171836"/>
                <a:gd name="connsiteY6" fmla="*/ 26670 h 367963"/>
                <a:gd name="connsiteX7" fmla="*/ 38392 w 171836"/>
                <a:gd name="connsiteY7" fmla="*/ 72580 h 367963"/>
                <a:gd name="connsiteX8" fmla="*/ 38392 w 171836"/>
                <a:gd name="connsiteY8" fmla="*/ 113633 h 367963"/>
                <a:gd name="connsiteX9" fmla="*/ 32105 w 171836"/>
                <a:gd name="connsiteY9" fmla="*/ 120205 h 367963"/>
                <a:gd name="connsiteX10" fmla="*/ 4483 w 171836"/>
                <a:gd name="connsiteY10" fmla="*/ 120015 h 367963"/>
                <a:gd name="connsiteX11" fmla="*/ 6 w 171836"/>
                <a:gd name="connsiteY11" fmla="*/ 124492 h 367963"/>
                <a:gd name="connsiteX12" fmla="*/ 6 w 171836"/>
                <a:gd name="connsiteY12" fmla="*/ 178403 h 367963"/>
                <a:gd name="connsiteX13" fmla="*/ 4959 w 171836"/>
                <a:gd name="connsiteY13" fmla="*/ 183166 h 367963"/>
                <a:gd name="connsiteX14" fmla="*/ 31915 w 171836"/>
                <a:gd name="connsiteY14" fmla="*/ 182975 h 367963"/>
                <a:gd name="connsiteX15" fmla="*/ 38106 w 171836"/>
                <a:gd name="connsiteY15" fmla="*/ 189167 h 367963"/>
                <a:gd name="connsiteX16" fmla="*/ 38011 w 171836"/>
                <a:gd name="connsiteY16" fmla="*/ 275558 h 367963"/>
                <a:gd name="connsiteX17" fmla="*/ 37915 w 171836"/>
                <a:gd name="connsiteY17" fmla="*/ 360807 h 367963"/>
                <a:gd name="connsiteX18" fmla="*/ 44773 w 171836"/>
                <a:gd name="connsiteY18" fmla="*/ 367951 h 367963"/>
                <a:gd name="connsiteX19" fmla="*/ 107924 w 171836"/>
                <a:gd name="connsiteY19" fmla="*/ 367951 h 367963"/>
                <a:gd name="connsiteX20" fmla="*/ 115354 w 171836"/>
                <a:gd name="connsiteY20" fmla="*/ 360617 h 367963"/>
                <a:gd name="connsiteX21" fmla="*/ 115258 w 171836"/>
                <a:gd name="connsiteY21" fmla="*/ 191452 h 367963"/>
                <a:gd name="connsiteX22" fmla="*/ 123164 w 171836"/>
                <a:gd name="connsiteY22" fmla="*/ 183737 h 367963"/>
                <a:gd name="connsiteX23" fmla="*/ 159931 w 171836"/>
                <a:gd name="connsiteY23" fmla="*/ 183737 h 367963"/>
                <a:gd name="connsiteX24" fmla="*/ 165836 w 171836"/>
                <a:gd name="connsiteY24" fmla="*/ 178975 h 367963"/>
                <a:gd name="connsiteX25" fmla="*/ 170980 w 171836"/>
                <a:gd name="connsiteY25" fmla="*/ 124682 h 367963"/>
                <a:gd name="connsiteX26" fmla="*/ 165455 w 171836"/>
                <a:gd name="connsiteY26" fmla="*/ 118872 h 367963"/>
                <a:gd name="connsiteX27" fmla="*/ 118878 w 171836"/>
                <a:gd name="connsiteY27" fmla="*/ 118967 h 367963"/>
                <a:gd name="connsiteX28" fmla="*/ 114115 w 171836"/>
                <a:gd name="connsiteY28" fmla="*/ 115348 h 367963"/>
                <a:gd name="connsiteX29" fmla="*/ 114592 w 171836"/>
                <a:gd name="connsiteY29" fmla="*/ 82867 h 367963"/>
                <a:gd name="connsiteX30" fmla="*/ 137166 w 171836"/>
                <a:gd name="connsiteY30" fmla="*/ 62389 h 36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836" h="367963">
                  <a:moveTo>
                    <a:pt x="136975" y="62674"/>
                  </a:moveTo>
                  <a:cubicBezTo>
                    <a:pt x="147167" y="62674"/>
                    <a:pt x="157454" y="62579"/>
                    <a:pt x="167646" y="62674"/>
                  </a:cubicBezTo>
                  <a:cubicBezTo>
                    <a:pt x="170789" y="62674"/>
                    <a:pt x="171837" y="61722"/>
                    <a:pt x="171837" y="58483"/>
                  </a:cubicBezTo>
                  <a:cubicBezTo>
                    <a:pt x="171742" y="40291"/>
                    <a:pt x="171742" y="22098"/>
                    <a:pt x="171837" y="3905"/>
                  </a:cubicBezTo>
                  <a:cubicBezTo>
                    <a:pt x="171837" y="1048"/>
                    <a:pt x="170980" y="0"/>
                    <a:pt x="168027" y="0"/>
                  </a:cubicBezTo>
                  <a:cubicBezTo>
                    <a:pt x="146786" y="190"/>
                    <a:pt x="125546" y="-286"/>
                    <a:pt x="104305" y="667"/>
                  </a:cubicBezTo>
                  <a:cubicBezTo>
                    <a:pt x="83635" y="1619"/>
                    <a:pt x="65729" y="9430"/>
                    <a:pt x="53156" y="26670"/>
                  </a:cubicBezTo>
                  <a:cubicBezTo>
                    <a:pt x="43154" y="40291"/>
                    <a:pt x="38677" y="55817"/>
                    <a:pt x="38392" y="72580"/>
                  </a:cubicBezTo>
                  <a:cubicBezTo>
                    <a:pt x="38106" y="86296"/>
                    <a:pt x="38106" y="100013"/>
                    <a:pt x="38392" y="113633"/>
                  </a:cubicBezTo>
                  <a:cubicBezTo>
                    <a:pt x="38487" y="118586"/>
                    <a:pt x="37439" y="120491"/>
                    <a:pt x="32105" y="120205"/>
                  </a:cubicBezTo>
                  <a:cubicBezTo>
                    <a:pt x="22961" y="119729"/>
                    <a:pt x="13722" y="120205"/>
                    <a:pt x="4483" y="120015"/>
                  </a:cubicBezTo>
                  <a:cubicBezTo>
                    <a:pt x="958" y="120015"/>
                    <a:pt x="-89" y="121063"/>
                    <a:pt x="6" y="124492"/>
                  </a:cubicBezTo>
                  <a:cubicBezTo>
                    <a:pt x="197" y="142494"/>
                    <a:pt x="197" y="160496"/>
                    <a:pt x="6" y="178403"/>
                  </a:cubicBezTo>
                  <a:cubicBezTo>
                    <a:pt x="6" y="182213"/>
                    <a:pt x="1339" y="183261"/>
                    <a:pt x="4959" y="183166"/>
                  </a:cubicBezTo>
                  <a:cubicBezTo>
                    <a:pt x="13913" y="182975"/>
                    <a:pt x="22961" y="183356"/>
                    <a:pt x="31915" y="182975"/>
                  </a:cubicBezTo>
                  <a:cubicBezTo>
                    <a:pt x="36772" y="182785"/>
                    <a:pt x="38106" y="184309"/>
                    <a:pt x="38106" y="189167"/>
                  </a:cubicBezTo>
                  <a:cubicBezTo>
                    <a:pt x="37915" y="217932"/>
                    <a:pt x="38011" y="246793"/>
                    <a:pt x="38011" y="275558"/>
                  </a:cubicBezTo>
                  <a:cubicBezTo>
                    <a:pt x="38011" y="304324"/>
                    <a:pt x="38106" y="332327"/>
                    <a:pt x="37915" y="360807"/>
                  </a:cubicBezTo>
                  <a:cubicBezTo>
                    <a:pt x="37915" y="366141"/>
                    <a:pt x="38868" y="368141"/>
                    <a:pt x="44773" y="367951"/>
                  </a:cubicBezTo>
                  <a:cubicBezTo>
                    <a:pt x="65824" y="367570"/>
                    <a:pt x="86874" y="367570"/>
                    <a:pt x="107924" y="367951"/>
                  </a:cubicBezTo>
                  <a:cubicBezTo>
                    <a:pt x="113830" y="368046"/>
                    <a:pt x="115354" y="366617"/>
                    <a:pt x="115354" y="360617"/>
                  </a:cubicBezTo>
                  <a:cubicBezTo>
                    <a:pt x="115068" y="304229"/>
                    <a:pt x="115163" y="247841"/>
                    <a:pt x="115258" y="191452"/>
                  </a:cubicBezTo>
                  <a:cubicBezTo>
                    <a:pt x="115258" y="182499"/>
                    <a:pt x="114401" y="183833"/>
                    <a:pt x="123164" y="183737"/>
                  </a:cubicBezTo>
                  <a:cubicBezTo>
                    <a:pt x="135451" y="183737"/>
                    <a:pt x="147643" y="183642"/>
                    <a:pt x="159931" y="183737"/>
                  </a:cubicBezTo>
                  <a:cubicBezTo>
                    <a:pt x="163646" y="183737"/>
                    <a:pt x="165455" y="182975"/>
                    <a:pt x="165836" y="178975"/>
                  </a:cubicBezTo>
                  <a:cubicBezTo>
                    <a:pt x="167360" y="160877"/>
                    <a:pt x="169075" y="142780"/>
                    <a:pt x="170980" y="124682"/>
                  </a:cubicBezTo>
                  <a:cubicBezTo>
                    <a:pt x="171456" y="119920"/>
                    <a:pt x="170027" y="118872"/>
                    <a:pt x="165455" y="118872"/>
                  </a:cubicBezTo>
                  <a:cubicBezTo>
                    <a:pt x="149930" y="119158"/>
                    <a:pt x="134404" y="118872"/>
                    <a:pt x="118878" y="118967"/>
                  </a:cubicBezTo>
                  <a:cubicBezTo>
                    <a:pt x="116306" y="118967"/>
                    <a:pt x="114020" y="119253"/>
                    <a:pt x="114115" y="115348"/>
                  </a:cubicBezTo>
                  <a:cubicBezTo>
                    <a:pt x="114401" y="104489"/>
                    <a:pt x="113830" y="93631"/>
                    <a:pt x="114592" y="82867"/>
                  </a:cubicBezTo>
                  <a:cubicBezTo>
                    <a:pt x="115449" y="69437"/>
                    <a:pt x="123545" y="62389"/>
                    <a:pt x="137166" y="62389"/>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2" name="Freeform 121">
              <a:extLst>
                <a:ext uri="{FF2B5EF4-FFF2-40B4-BE49-F238E27FC236}">
                  <a16:creationId xmlns:a16="http://schemas.microsoft.com/office/drawing/2014/main" id="{C1A6707B-2CA3-3F65-45C2-727FD45B5C49}"/>
                </a:ext>
              </a:extLst>
            </p:cNvPr>
            <p:cNvSpPr/>
            <p:nvPr userDrawn="1"/>
          </p:nvSpPr>
          <p:spPr>
            <a:xfrm>
              <a:off x="4907224" y="1690572"/>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3" name="Freeform 122">
              <a:extLst>
                <a:ext uri="{FF2B5EF4-FFF2-40B4-BE49-F238E27FC236}">
                  <a16:creationId xmlns:a16="http://schemas.microsoft.com/office/drawing/2014/main" id="{D4C61578-C993-8405-291A-DEF5EE57846B}"/>
                </a:ext>
              </a:extLst>
            </p:cNvPr>
            <p:cNvSpPr/>
            <p:nvPr userDrawn="1"/>
          </p:nvSpPr>
          <p:spPr>
            <a:xfrm>
              <a:off x="5613002" y="2009890"/>
              <a:ext cx="88611" cy="88611"/>
            </a:xfrm>
            <a:custGeom>
              <a:avLst/>
              <a:gdLst>
                <a:gd name="connsiteX0" fmla="*/ 21622 w 43243"/>
                <a:gd name="connsiteY0" fmla="*/ 0 h 43243"/>
                <a:gd name="connsiteX1" fmla="*/ 0 w 43243"/>
                <a:gd name="connsiteY1" fmla="*/ 21622 h 43243"/>
                <a:gd name="connsiteX2" fmla="*/ 21622 w 43243"/>
                <a:gd name="connsiteY2" fmla="*/ 43244 h 43243"/>
                <a:gd name="connsiteX3" fmla="*/ 43244 w 43243"/>
                <a:gd name="connsiteY3" fmla="*/ 21622 h 43243"/>
                <a:gd name="connsiteX4" fmla="*/ 21622 w 43243"/>
                <a:gd name="connsiteY4" fmla="*/ 0 h 4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3" h="43243">
                  <a:moveTo>
                    <a:pt x="21622" y="0"/>
                  </a:moveTo>
                  <a:cubicBezTo>
                    <a:pt x="9715" y="0"/>
                    <a:pt x="0" y="9716"/>
                    <a:pt x="0" y="21622"/>
                  </a:cubicBezTo>
                  <a:cubicBezTo>
                    <a:pt x="0" y="33528"/>
                    <a:pt x="9715" y="43244"/>
                    <a:pt x="21622" y="43244"/>
                  </a:cubicBezTo>
                  <a:cubicBezTo>
                    <a:pt x="33528" y="43244"/>
                    <a:pt x="43244" y="33528"/>
                    <a:pt x="43244" y="21622"/>
                  </a:cubicBezTo>
                  <a:cubicBezTo>
                    <a:pt x="43244" y="9716"/>
                    <a:pt x="33528" y="0"/>
                    <a:pt x="21622"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4" name="Freeform 123">
              <a:extLst>
                <a:ext uri="{FF2B5EF4-FFF2-40B4-BE49-F238E27FC236}">
                  <a16:creationId xmlns:a16="http://schemas.microsoft.com/office/drawing/2014/main" id="{74412687-F6B8-FF14-A681-2E7D9389F291}"/>
                </a:ext>
              </a:extLst>
            </p:cNvPr>
            <p:cNvSpPr/>
            <p:nvPr userDrawn="1"/>
          </p:nvSpPr>
          <p:spPr>
            <a:xfrm>
              <a:off x="5100064" y="1883412"/>
              <a:ext cx="727442" cy="727442"/>
            </a:xfrm>
            <a:custGeom>
              <a:avLst/>
              <a:gdLst>
                <a:gd name="connsiteX0" fmla="*/ 265462 w 354996"/>
                <a:gd name="connsiteY0" fmla="*/ 0 h 354996"/>
                <a:gd name="connsiteX1" fmla="*/ 89535 w 354996"/>
                <a:gd name="connsiteY1" fmla="*/ 0 h 354996"/>
                <a:gd name="connsiteX2" fmla="*/ 0 w 354996"/>
                <a:gd name="connsiteY2" fmla="*/ 89535 h 354996"/>
                <a:gd name="connsiteX3" fmla="*/ 0 w 354996"/>
                <a:gd name="connsiteY3" fmla="*/ 265462 h 354996"/>
                <a:gd name="connsiteX4" fmla="*/ 89535 w 354996"/>
                <a:gd name="connsiteY4" fmla="*/ 354997 h 354996"/>
                <a:gd name="connsiteX5" fmla="*/ 265462 w 354996"/>
                <a:gd name="connsiteY5" fmla="*/ 354997 h 354996"/>
                <a:gd name="connsiteX6" fmla="*/ 354997 w 354996"/>
                <a:gd name="connsiteY6" fmla="*/ 265462 h 354996"/>
                <a:gd name="connsiteX7" fmla="*/ 354997 w 354996"/>
                <a:gd name="connsiteY7" fmla="*/ 89535 h 354996"/>
                <a:gd name="connsiteX8" fmla="*/ 265462 w 354996"/>
                <a:gd name="connsiteY8" fmla="*/ 0 h 354996"/>
                <a:gd name="connsiteX9" fmla="*/ 316421 w 354996"/>
                <a:gd name="connsiteY9" fmla="*/ 265462 h 354996"/>
                <a:gd name="connsiteX10" fmla="*/ 265462 w 354996"/>
                <a:gd name="connsiteY10" fmla="*/ 316421 h 354996"/>
                <a:gd name="connsiteX11" fmla="*/ 89535 w 354996"/>
                <a:gd name="connsiteY11" fmla="*/ 316421 h 354996"/>
                <a:gd name="connsiteX12" fmla="*/ 38576 w 354996"/>
                <a:gd name="connsiteY12" fmla="*/ 265462 h 354996"/>
                <a:gd name="connsiteX13" fmla="*/ 38576 w 354996"/>
                <a:gd name="connsiteY13" fmla="*/ 89535 h 354996"/>
                <a:gd name="connsiteX14" fmla="*/ 89535 w 354996"/>
                <a:gd name="connsiteY14" fmla="*/ 38576 h 354996"/>
                <a:gd name="connsiteX15" fmla="*/ 265462 w 354996"/>
                <a:gd name="connsiteY15" fmla="*/ 38576 h 354996"/>
                <a:gd name="connsiteX16" fmla="*/ 316421 w 354996"/>
                <a:gd name="connsiteY16" fmla="*/ 89535 h 354996"/>
                <a:gd name="connsiteX17" fmla="*/ 316421 w 354996"/>
                <a:gd name="connsiteY17" fmla="*/ 265462 h 35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996" h="354996">
                  <a:moveTo>
                    <a:pt x="265462" y="0"/>
                  </a:moveTo>
                  <a:lnTo>
                    <a:pt x="89535" y="0"/>
                  </a:lnTo>
                  <a:cubicBezTo>
                    <a:pt x="40196" y="0"/>
                    <a:pt x="0" y="40196"/>
                    <a:pt x="0" y="89535"/>
                  </a:cubicBezTo>
                  <a:lnTo>
                    <a:pt x="0" y="265462"/>
                  </a:lnTo>
                  <a:cubicBezTo>
                    <a:pt x="0" y="314896"/>
                    <a:pt x="40196" y="354997"/>
                    <a:pt x="89535" y="354997"/>
                  </a:cubicBezTo>
                  <a:lnTo>
                    <a:pt x="265462" y="354997"/>
                  </a:lnTo>
                  <a:cubicBezTo>
                    <a:pt x="314801" y="354997"/>
                    <a:pt x="354997" y="314801"/>
                    <a:pt x="354997" y="265462"/>
                  </a:cubicBezTo>
                  <a:lnTo>
                    <a:pt x="354997" y="89535"/>
                  </a:lnTo>
                  <a:cubicBezTo>
                    <a:pt x="354997" y="40196"/>
                    <a:pt x="314801" y="0"/>
                    <a:pt x="265462" y="0"/>
                  </a:cubicBezTo>
                  <a:close/>
                  <a:moveTo>
                    <a:pt x="316421" y="265462"/>
                  </a:moveTo>
                  <a:cubicBezTo>
                    <a:pt x="316421" y="293560"/>
                    <a:pt x="293561" y="316421"/>
                    <a:pt x="265462" y="316421"/>
                  </a:cubicBezTo>
                  <a:lnTo>
                    <a:pt x="89535" y="316421"/>
                  </a:lnTo>
                  <a:cubicBezTo>
                    <a:pt x="61436" y="316421"/>
                    <a:pt x="38576" y="293560"/>
                    <a:pt x="38576" y="265462"/>
                  </a:cubicBezTo>
                  <a:lnTo>
                    <a:pt x="38576" y="89535"/>
                  </a:lnTo>
                  <a:cubicBezTo>
                    <a:pt x="38576" y="61436"/>
                    <a:pt x="61436" y="38576"/>
                    <a:pt x="89535" y="38576"/>
                  </a:cubicBezTo>
                  <a:lnTo>
                    <a:pt x="265462" y="38576"/>
                  </a:lnTo>
                  <a:cubicBezTo>
                    <a:pt x="293561" y="38576"/>
                    <a:pt x="316421" y="61436"/>
                    <a:pt x="316421" y="89535"/>
                  </a:cubicBezTo>
                  <a:lnTo>
                    <a:pt x="316421" y="265462"/>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5" name="Freeform 124">
              <a:extLst>
                <a:ext uri="{FF2B5EF4-FFF2-40B4-BE49-F238E27FC236}">
                  <a16:creationId xmlns:a16="http://schemas.microsoft.com/office/drawing/2014/main" id="{611DCFC7-265A-A74C-9128-D2C19FEB1FE1}"/>
                </a:ext>
              </a:extLst>
            </p:cNvPr>
            <p:cNvSpPr/>
            <p:nvPr userDrawn="1"/>
          </p:nvSpPr>
          <p:spPr>
            <a:xfrm>
              <a:off x="5276508" y="2059857"/>
              <a:ext cx="374747" cy="374750"/>
            </a:xfrm>
            <a:custGeom>
              <a:avLst/>
              <a:gdLst>
                <a:gd name="connsiteX0" fmla="*/ 91440 w 182879"/>
                <a:gd name="connsiteY0" fmla="*/ 0 h 182880"/>
                <a:gd name="connsiteX1" fmla="*/ 0 w 182879"/>
                <a:gd name="connsiteY1" fmla="*/ 91440 h 182880"/>
                <a:gd name="connsiteX2" fmla="*/ 91440 w 182879"/>
                <a:gd name="connsiteY2" fmla="*/ 182880 h 182880"/>
                <a:gd name="connsiteX3" fmla="*/ 182880 w 182879"/>
                <a:gd name="connsiteY3" fmla="*/ 91440 h 182880"/>
                <a:gd name="connsiteX4" fmla="*/ 91440 w 182879"/>
                <a:gd name="connsiteY4" fmla="*/ 0 h 182880"/>
                <a:gd name="connsiteX5" fmla="*/ 91440 w 182879"/>
                <a:gd name="connsiteY5" fmla="*/ 144209 h 182880"/>
                <a:gd name="connsiteX6" fmla="*/ 38671 w 182879"/>
                <a:gd name="connsiteY6" fmla="*/ 91440 h 182880"/>
                <a:gd name="connsiteX7" fmla="*/ 91440 w 182879"/>
                <a:gd name="connsiteY7" fmla="*/ 38672 h 182880"/>
                <a:gd name="connsiteX8" fmla="*/ 144304 w 182879"/>
                <a:gd name="connsiteY8" fmla="*/ 91440 h 182880"/>
                <a:gd name="connsiteX9" fmla="*/ 91440 w 182879"/>
                <a:gd name="connsiteY9" fmla="*/ 144209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79" h="182880">
                  <a:moveTo>
                    <a:pt x="91440" y="0"/>
                  </a:moveTo>
                  <a:cubicBezTo>
                    <a:pt x="41053" y="0"/>
                    <a:pt x="0" y="41053"/>
                    <a:pt x="0" y="91440"/>
                  </a:cubicBezTo>
                  <a:cubicBezTo>
                    <a:pt x="0" y="141827"/>
                    <a:pt x="41053" y="182880"/>
                    <a:pt x="91440" y="182880"/>
                  </a:cubicBezTo>
                  <a:cubicBezTo>
                    <a:pt x="141827" y="182880"/>
                    <a:pt x="182880" y="141827"/>
                    <a:pt x="182880" y="91440"/>
                  </a:cubicBezTo>
                  <a:cubicBezTo>
                    <a:pt x="182880" y="41053"/>
                    <a:pt x="141922" y="0"/>
                    <a:pt x="91440" y="0"/>
                  </a:cubicBezTo>
                  <a:close/>
                  <a:moveTo>
                    <a:pt x="91440" y="144209"/>
                  </a:moveTo>
                  <a:cubicBezTo>
                    <a:pt x="62389" y="144209"/>
                    <a:pt x="38671" y="120491"/>
                    <a:pt x="38671" y="91440"/>
                  </a:cubicBezTo>
                  <a:cubicBezTo>
                    <a:pt x="38671" y="62389"/>
                    <a:pt x="62389" y="38672"/>
                    <a:pt x="91440" y="38672"/>
                  </a:cubicBezTo>
                  <a:cubicBezTo>
                    <a:pt x="120491" y="38672"/>
                    <a:pt x="144304" y="62389"/>
                    <a:pt x="144304" y="91440"/>
                  </a:cubicBezTo>
                  <a:cubicBezTo>
                    <a:pt x="144304" y="120491"/>
                    <a:pt x="120586" y="144209"/>
                    <a:pt x="91440" y="144209"/>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6" name="Freeform 125">
              <a:extLst>
                <a:ext uri="{FF2B5EF4-FFF2-40B4-BE49-F238E27FC236}">
                  <a16:creationId xmlns:a16="http://schemas.microsoft.com/office/drawing/2014/main" id="{CF71412B-57D0-8C3F-863B-747D72482FB6}"/>
                </a:ext>
              </a:extLst>
            </p:cNvPr>
            <p:cNvSpPr/>
            <p:nvPr userDrawn="1"/>
          </p:nvSpPr>
          <p:spPr>
            <a:xfrm>
              <a:off x="7395013" y="1695646"/>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7" name="Freeform 126">
              <a:extLst>
                <a:ext uri="{FF2B5EF4-FFF2-40B4-BE49-F238E27FC236}">
                  <a16:creationId xmlns:a16="http://schemas.microsoft.com/office/drawing/2014/main" id="{432E9776-B6B4-0737-83B3-225F4D4AE1BF}"/>
                </a:ext>
              </a:extLst>
            </p:cNvPr>
            <p:cNvSpPr/>
            <p:nvPr userDrawn="1"/>
          </p:nvSpPr>
          <p:spPr>
            <a:xfrm>
              <a:off x="7581999" y="1991739"/>
              <a:ext cx="739350" cy="521135"/>
            </a:xfrm>
            <a:custGeom>
              <a:avLst/>
              <a:gdLst>
                <a:gd name="connsiteX0" fmla="*/ 353282 w 360807"/>
                <a:gd name="connsiteY0" fmla="*/ 39719 h 254317"/>
                <a:gd name="connsiteX1" fmla="*/ 321373 w 360807"/>
                <a:gd name="connsiteY1" fmla="*/ 7620 h 254317"/>
                <a:gd name="connsiteX2" fmla="*/ 180404 w 360807"/>
                <a:gd name="connsiteY2" fmla="*/ 0 h 254317"/>
                <a:gd name="connsiteX3" fmla="*/ 39433 w 360807"/>
                <a:gd name="connsiteY3" fmla="*/ 7620 h 254317"/>
                <a:gd name="connsiteX4" fmla="*/ 7525 w 360807"/>
                <a:gd name="connsiteY4" fmla="*/ 39719 h 254317"/>
                <a:gd name="connsiteX5" fmla="*/ 0 w 360807"/>
                <a:gd name="connsiteY5" fmla="*/ 127159 h 254317"/>
                <a:gd name="connsiteX6" fmla="*/ 7525 w 360807"/>
                <a:gd name="connsiteY6" fmla="*/ 214598 h 254317"/>
                <a:gd name="connsiteX7" fmla="*/ 39433 w 360807"/>
                <a:gd name="connsiteY7" fmla="*/ 246697 h 254317"/>
                <a:gd name="connsiteX8" fmla="*/ 180404 w 360807"/>
                <a:gd name="connsiteY8" fmla="*/ 254317 h 254317"/>
                <a:gd name="connsiteX9" fmla="*/ 321373 w 360807"/>
                <a:gd name="connsiteY9" fmla="*/ 246697 h 254317"/>
                <a:gd name="connsiteX10" fmla="*/ 353282 w 360807"/>
                <a:gd name="connsiteY10" fmla="*/ 214598 h 254317"/>
                <a:gd name="connsiteX11" fmla="*/ 360807 w 360807"/>
                <a:gd name="connsiteY11" fmla="*/ 127159 h 254317"/>
                <a:gd name="connsiteX12" fmla="*/ 353282 w 360807"/>
                <a:gd name="connsiteY12" fmla="*/ 39719 h 254317"/>
                <a:gd name="connsiteX13" fmla="*/ 143542 w 360807"/>
                <a:gd name="connsiteY13" fmla="*/ 180784 h 254317"/>
                <a:gd name="connsiteX14" fmla="*/ 143542 w 360807"/>
                <a:gd name="connsiteY14" fmla="*/ 73533 h 254317"/>
                <a:gd name="connsiteX15" fmla="*/ 237839 w 360807"/>
                <a:gd name="connsiteY15" fmla="*/ 127159 h 254317"/>
                <a:gd name="connsiteX16" fmla="*/ 143542 w 360807"/>
                <a:gd name="connsiteY16" fmla="*/ 180784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807" h="254317">
                  <a:moveTo>
                    <a:pt x="353282" y="39719"/>
                  </a:moveTo>
                  <a:cubicBezTo>
                    <a:pt x="349091" y="24098"/>
                    <a:pt x="336899" y="11811"/>
                    <a:pt x="321373" y="7620"/>
                  </a:cubicBezTo>
                  <a:cubicBezTo>
                    <a:pt x="293275" y="0"/>
                    <a:pt x="180404" y="0"/>
                    <a:pt x="180404" y="0"/>
                  </a:cubicBezTo>
                  <a:cubicBezTo>
                    <a:pt x="180404" y="0"/>
                    <a:pt x="67532" y="0"/>
                    <a:pt x="39433" y="7620"/>
                  </a:cubicBezTo>
                  <a:cubicBezTo>
                    <a:pt x="23908" y="11811"/>
                    <a:pt x="11716" y="24098"/>
                    <a:pt x="7525" y="39719"/>
                  </a:cubicBezTo>
                  <a:cubicBezTo>
                    <a:pt x="0" y="68008"/>
                    <a:pt x="0" y="127159"/>
                    <a:pt x="0" y="127159"/>
                  </a:cubicBezTo>
                  <a:cubicBezTo>
                    <a:pt x="0" y="127159"/>
                    <a:pt x="0" y="186214"/>
                    <a:pt x="7525" y="214598"/>
                  </a:cubicBezTo>
                  <a:cubicBezTo>
                    <a:pt x="11716" y="230219"/>
                    <a:pt x="23908" y="242506"/>
                    <a:pt x="39433" y="246697"/>
                  </a:cubicBezTo>
                  <a:cubicBezTo>
                    <a:pt x="67532" y="254317"/>
                    <a:pt x="180404" y="254317"/>
                    <a:pt x="180404" y="254317"/>
                  </a:cubicBezTo>
                  <a:cubicBezTo>
                    <a:pt x="180404" y="254317"/>
                    <a:pt x="293275" y="254317"/>
                    <a:pt x="321373" y="246697"/>
                  </a:cubicBezTo>
                  <a:cubicBezTo>
                    <a:pt x="336899" y="242506"/>
                    <a:pt x="349091" y="230219"/>
                    <a:pt x="353282" y="214598"/>
                  </a:cubicBezTo>
                  <a:cubicBezTo>
                    <a:pt x="360807" y="186309"/>
                    <a:pt x="360807" y="127159"/>
                    <a:pt x="360807" y="127159"/>
                  </a:cubicBezTo>
                  <a:cubicBezTo>
                    <a:pt x="360807" y="127159"/>
                    <a:pt x="360807" y="68104"/>
                    <a:pt x="353282" y="39719"/>
                  </a:cubicBezTo>
                  <a:close/>
                  <a:moveTo>
                    <a:pt x="143542" y="180784"/>
                  </a:moveTo>
                  <a:lnTo>
                    <a:pt x="143542" y="73533"/>
                  </a:lnTo>
                  <a:lnTo>
                    <a:pt x="237839" y="127159"/>
                  </a:lnTo>
                  <a:lnTo>
                    <a:pt x="143542" y="180784"/>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8" name="Freeform 127">
              <a:extLst>
                <a:ext uri="{FF2B5EF4-FFF2-40B4-BE49-F238E27FC236}">
                  <a16:creationId xmlns:a16="http://schemas.microsoft.com/office/drawing/2014/main" id="{46B36695-9D44-CF4A-14FC-6D97E6B5EEB6}"/>
                </a:ext>
              </a:extLst>
            </p:cNvPr>
            <p:cNvSpPr/>
            <p:nvPr userDrawn="1"/>
          </p:nvSpPr>
          <p:spPr>
            <a:xfrm>
              <a:off x="2419238" y="1689595"/>
              <a:ext cx="1113317" cy="1113317"/>
            </a:xfrm>
            <a:custGeom>
              <a:avLst/>
              <a:gdLst>
                <a:gd name="connsiteX0" fmla="*/ 0 w 543305"/>
                <a:gd name="connsiteY0" fmla="*/ 0 h 543305"/>
                <a:gd name="connsiteX1" fmla="*/ 543306 w 543305"/>
                <a:gd name="connsiteY1" fmla="*/ 0 h 543305"/>
                <a:gd name="connsiteX2" fmla="*/ 543306 w 543305"/>
                <a:gd name="connsiteY2" fmla="*/ 543306 h 543305"/>
                <a:gd name="connsiteX3" fmla="*/ 0 w 543305"/>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5"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9" name="Freeform 128">
              <a:extLst>
                <a:ext uri="{FF2B5EF4-FFF2-40B4-BE49-F238E27FC236}">
                  <a16:creationId xmlns:a16="http://schemas.microsoft.com/office/drawing/2014/main" id="{E46E7525-5FF1-8346-5B8E-E85830C2BFE2}"/>
                </a:ext>
              </a:extLst>
            </p:cNvPr>
            <p:cNvSpPr/>
            <p:nvPr userDrawn="1"/>
          </p:nvSpPr>
          <p:spPr>
            <a:xfrm>
              <a:off x="2628279" y="2125633"/>
              <a:ext cx="149117" cy="479562"/>
            </a:xfrm>
            <a:custGeom>
              <a:avLst/>
              <a:gdLst>
                <a:gd name="connsiteX0" fmla="*/ 0 w 72770"/>
                <a:gd name="connsiteY0" fmla="*/ 0 h 234029"/>
                <a:gd name="connsiteX1" fmla="*/ 72771 w 72770"/>
                <a:gd name="connsiteY1" fmla="*/ 0 h 234029"/>
                <a:gd name="connsiteX2" fmla="*/ 72771 w 72770"/>
                <a:gd name="connsiteY2" fmla="*/ 234029 h 234029"/>
                <a:gd name="connsiteX3" fmla="*/ 0 w 72770"/>
                <a:gd name="connsiteY3" fmla="*/ 234029 h 234029"/>
              </a:gdLst>
              <a:ahLst/>
              <a:cxnLst>
                <a:cxn ang="0">
                  <a:pos x="connsiteX0" y="connsiteY0"/>
                </a:cxn>
                <a:cxn ang="0">
                  <a:pos x="connsiteX1" y="connsiteY1"/>
                </a:cxn>
                <a:cxn ang="0">
                  <a:pos x="connsiteX2" y="connsiteY2"/>
                </a:cxn>
                <a:cxn ang="0">
                  <a:pos x="connsiteX3" y="connsiteY3"/>
                </a:cxn>
              </a:cxnLst>
              <a:rect l="l" t="t" r="r" b="b"/>
              <a:pathLst>
                <a:path w="72770" h="234029">
                  <a:moveTo>
                    <a:pt x="0" y="0"/>
                  </a:moveTo>
                  <a:lnTo>
                    <a:pt x="72771" y="0"/>
                  </a:lnTo>
                  <a:lnTo>
                    <a:pt x="72771" y="234029"/>
                  </a:lnTo>
                  <a:lnTo>
                    <a:pt x="0" y="234029"/>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0" name="Freeform 129">
              <a:extLst>
                <a:ext uri="{FF2B5EF4-FFF2-40B4-BE49-F238E27FC236}">
                  <a16:creationId xmlns:a16="http://schemas.microsoft.com/office/drawing/2014/main" id="{E2643B9D-593C-28B6-33C7-94AC849E27E6}"/>
                </a:ext>
              </a:extLst>
            </p:cNvPr>
            <p:cNvSpPr/>
            <p:nvPr userDrawn="1"/>
          </p:nvSpPr>
          <p:spPr>
            <a:xfrm>
              <a:off x="2616371" y="1887316"/>
              <a:ext cx="172539" cy="172930"/>
            </a:xfrm>
            <a:custGeom>
              <a:avLst/>
              <a:gdLst>
                <a:gd name="connsiteX0" fmla="*/ 42100 w 84200"/>
                <a:gd name="connsiteY0" fmla="*/ 0 h 84391"/>
                <a:gd name="connsiteX1" fmla="*/ 0 w 84200"/>
                <a:gd name="connsiteY1" fmla="*/ 42196 h 84391"/>
                <a:gd name="connsiteX2" fmla="*/ 42100 w 84200"/>
                <a:gd name="connsiteY2" fmla="*/ 84392 h 84391"/>
                <a:gd name="connsiteX3" fmla="*/ 84201 w 84200"/>
                <a:gd name="connsiteY3" fmla="*/ 42196 h 84391"/>
                <a:gd name="connsiteX4" fmla="*/ 42100 w 84200"/>
                <a:gd name="connsiteY4" fmla="*/ 0 h 84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00" h="84391">
                  <a:moveTo>
                    <a:pt x="42100" y="0"/>
                  </a:moveTo>
                  <a:cubicBezTo>
                    <a:pt x="18764" y="0"/>
                    <a:pt x="0" y="18860"/>
                    <a:pt x="0" y="42196"/>
                  </a:cubicBezTo>
                  <a:cubicBezTo>
                    <a:pt x="0" y="65532"/>
                    <a:pt x="18859" y="84392"/>
                    <a:pt x="42100" y="84392"/>
                  </a:cubicBezTo>
                  <a:cubicBezTo>
                    <a:pt x="65342" y="84392"/>
                    <a:pt x="84201" y="65532"/>
                    <a:pt x="84201" y="42196"/>
                  </a:cubicBezTo>
                  <a:cubicBezTo>
                    <a:pt x="84201" y="18860"/>
                    <a:pt x="65342" y="0"/>
                    <a:pt x="42100"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1" name="Freeform 130">
              <a:extLst>
                <a:ext uri="{FF2B5EF4-FFF2-40B4-BE49-F238E27FC236}">
                  <a16:creationId xmlns:a16="http://schemas.microsoft.com/office/drawing/2014/main" id="{DA44CA4D-A7B1-8C2B-5E9A-F02818DF16DD}"/>
                </a:ext>
              </a:extLst>
            </p:cNvPr>
            <p:cNvSpPr/>
            <p:nvPr userDrawn="1"/>
          </p:nvSpPr>
          <p:spPr>
            <a:xfrm>
              <a:off x="2870888" y="2113727"/>
              <a:ext cx="464728" cy="491467"/>
            </a:xfrm>
            <a:custGeom>
              <a:avLst/>
              <a:gdLst>
                <a:gd name="connsiteX0" fmla="*/ 139446 w 226790"/>
                <a:gd name="connsiteY0" fmla="*/ 0 h 239839"/>
                <a:gd name="connsiteX1" fmla="*/ 70675 w 226790"/>
                <a:gd name="connsiteY1" fmla="*/ 37814 h 239839"/>
                <a:gd name="connsiteX2" fmla="*/ 69723 w 226790"/>
                <a:gd name="connsiteY2" fmla="*/ 37814 h 239839"/>
                <a:gd name="connsiteX3" fmla="*/ 69723 w 226790"/>
                <a:gd name="connsiteY3" fmla="*/ 5810 h 239839"/>
                <a:gd name="connsiteX4" fmla="*/ 0 w 226790"/>
                <a:gd name="connsiteY4" fmla="*/ 5810 h 239839"/>
                <a:gd name="connsiteX5" fmla="*/ 0 w 226790"/>
                <a:gd name="connsiteY5" fmla="*/ 239839 h 239839"/>
                <a:gd name="connsiteX6" fmla="*/ 72676 w 226790"/>
                <a:gd name="connsiteY6" fmla="*/ 239839 h 239839"/>
                <a:gd name="connsiteX7" fmla="*/ 72676 w 226790"/>
                <a:gd name="connsiteY7" fmla="*/ 124111 h 239839"/>
                <a:gd name="connsiteX8" fmla="*/ 116300 w 226790"/>
                <a:gd name="connsiteY8" fmla="*/ 64008 h 239839"/>
                <a:gd name="connsiteX9" fmla="*/ 154115 w 226790"/>
                <a:gd name="connsiteY9" fmla="*/ 126016 h 239839"/>
                <a:gd name="connsiteX10" fmla="*/ 154115 w 226790"/>
                <a:gd name="connsiteY10" fmla="*/ 239839 h 239839"/>
                <a:gd name="connsiteX11" fmla="*/ 226790 w 226790"/>
                <a:gd name="connsiteY11" fmla="*/ 239839 h 239839"/>
                <a:gd name="connsiteX12" fmla="*/ 226790 w 226790"/>
                <a:gd name="connsiteY12" fmla="*/ 111538 h 239839"/>
                <a:gd name="connsiteX13" fmla="*/ 139541 w 226790"/>
                <a:gd name="connsiteY13" fmla="*/ 95 h 23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790" h="239839">
                  <a:moveTo>
                    <a:pt x="139446" y="0"/>
                  </a:moveTo>
                  <a:cubicBezTo>
                    <a:pt x="104108" y="0"/>
                    <a:pt x="80391" y="19431"/>
                    <a:pt x="70675" y="37814"/>
                  </a:cubicBezTo>
                  <a:lnTo>
                    <a:pt x="69723" y="37814"/>
                  </a:lnTo>
                  <a:lnTo>
                    <a:pt x="69723" y="5810"/>
                  </a:lnTo>
                  <a:lnTo>
                    <a:pt x="0" y="5810"/>
                  </a:lnTo>
                  <a:lnTo>
                    <a:pt x="0" y="239839"/>
                  </a:lnTo>
                  <a:lnTo>
                    <a:pt x="72676" y="239839"/>
                  </a:lnTo>
                  <a:lnTo>
                    <a:pt x="72676" y="124111"/>
                  </a:lnTo>
                  <a:cubicBezTo>
                    <a:pt x="72676" y="93631"/>
                    <a:pt x="78486" y="64008"/>
                    <a:pt x="116300" y="64008"/>
                  </a:cubicBezTo>
                  <a:cubicBezTo>
                    <a:pt x="154115" y="64008"/>
                    <a:pt x="154115" y="98869"/>
                    <a:pt x="154115" y="126016"/>
                  </a:cubicBezTo>
                  <a:lnTo>
                    <a:pt x="154115" y="239839"/>
                  </a:lnTo>
                  <a:lnTo>
                    <a:pt x="226790" y="239839"/>
                  </a:lnTo>
                  <a:lnTo>
                    <a:pt x="226790" y="111538"/>
                  </a:lnTo>
                  <a:cubicBezTo>
                    <a:pt x="226790" y="48577"/>
                    <a:pt x="213170" y="95"/>
                    <a:pt x="139541" y="95"/>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2" name="Freeform 131">
              <a:extLst>
                <a:ext uri="{FF2B5EF4-FFF2-40B4-BE49-F238E27FC236}">
                  <a16:creationId xmlns:a16="http://schemas.microsoft.com/office/drawing/2014/main" id="{D7235AA9-6C56-4AF4-5D5D-249E43C4A4B9}"/>
                </a:ext>
              </a:extLst>
            </p:cNvPr>
            <p:cNvSpPr/>
            <p:nvPr userDrawn="1"/>
          </p:nvSpPr>
          <p:spPr>
            <a:xfrm>
              <a:off x="8639104" y="1690572"/>
              <a:ext cx="1113317" cy="1113318"/>
            </a:xfrm>
            <a:custGeom>
              <a:avLst/>
              <a:gdLst>
                <a:gd name="connsiteX0" fmla="*/ 0 w 543305"/>
                <a:gd name="connsiteY0" fmla="*/ 0 h 543306"/>
                <a:gd name="connsiteX1" fmla="*/ 543306 w 543305"/>
                <a:gd name="connsiteY1" fmla="*/ 0 h 543306"/>
                <a:gd name="connsiteX2" fmla="*/ 543306 w 543305"/>
                <a:gd name="connsiteY2" fmla="*/ 543306 h 543306"/>
                <a:gd name="connsiteX3" fmla="*/ 0 w 543305"/>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5"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33" name="Freeform 132">
              <a:extLst>
                <a:ext uri="{FF2B5EF4-FFF2-40B4-BE49-F238E27FC236}">
                  <a16:creationId xmlns:a16="http://schemas.microsoft.com/office/drawing/2014/main" id="{79F594E5-39F7-5122-ACD7-B01BB6AD6085}"/>
                </a:ext>
              </a:extLst>
            </p:cNvPr>
            <p:cNvSpPr/>
            <p:nvPr userDrawn="1"/>
          </p:nvSpPr>
          <p:spPr>
            <a:xfrm>
              <a:off x="9250999" y="2079375"/>
              <a:ext cx="335713" cy="335714"/>
            </a:xfrm>
            <a:custGeom>
              <a:avLst/>
              <a:gdLst>
                <a:gd name="connsiteX0" fmla="*/ 81915 w 163830"/>
                <a:gd name="connsiteY0" fmla="*/ 0 h 163830"/>
                <a:gd name="connsiteX1" fmla="*/ 0 w 163830"/>
                <a:gd name="connsiteY1" fmla="*/ 81915 h 163830"/>
                <a:gd name="connsiteX2" fmla="*/ 81915 w 163830"/>
                <a:gd name="connsiteY2" fmla="*/ 163830 h 163830"/>
                <a:gd name="connsiteX3" fmla="*/ 163830 w 163830"/>
                <a:gd name="connsiteY3" fmla="*/ 81915 h 163830"/>
                <a:gd name="connsiteX4" fmla="*/ 81915 w 163830"/>
                <a:gd name="connsiteY4" fmla="*/ 0 h 16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30">
                  <a:moveTo>
                    <a:pt x="81915" y="0"/>
                  </a:moveTo>
                  <a:cubicBezTo>
                    <a:pt x="36672" y="0"/>
                    <a:pt x="0" y="36671"/>
                    <a:pt x="0" y="81915"/>
                  </a:cubicBezTo>
                  <a:cubicBezTo>
                    <a:pt x="0" y="127159"/>
                    <a:pt x="36672" y="163830"/>
                    <a:pt x="81915" y="163830"/>
                  </a:cubicBezTo>
                  <a:cubicBezTo>
                    <a:pt x="127159" y="163830"/>
                    <a:pt x="163830" y="127159"/>
                    <a:pt x="163830" y="81915"/>
                  </a:cubicBezTo>
                  <a:cubicBezTo>
                    <a:pt x="163830" y="36671"/>
                    <a:pt x="127159" y="0"/>
                    <a:pt x="81915"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4" name="Freeform 133">
              <a:extLst>
                <a:ext uri="{FF2B5EF4-FFF2-40B4-BE49-F238E27FC236}">
                  <a16:creationId xmlns:a16="http://schemas.microsoft.com/office/drawing/2014/main" id="{9221A9C7-C6AD-0626-16DC-BE6C6F74C19B}"/>
                </a:ext>
              </a:extLst>
            </p:cNvPr>
            <p:cNvSpPr/>
            <p:nvPr userDrawn="1"/>
          </p:nvSpPr>
          <p:spPr>
            <a:xfrm>
              <a:off x="8804617" y="2079375"/>
              <a:ext cx="335713" cy="335711"/>
            </a:xfrm>
            <a:custGeom>
              <a:avLst/>
              <a:gdLst>
                <a:gd name="connsiteX0" fmla="*/ 163830 w 163830"/>
                <a:gd name="connsiteY0" fmla="*/ 81915 h 163829"/>
                <a:gd name="connsiteX1" fmla="*/ 81915 w 163830"/>
                <a:gd name="connsiteY1" fmla="*/ 163830 h 163829"/>
                <a:gd name="connsiteX2" fmla="*/ 1 w 163830"/>
                <a:gd name="connsiteY2" fmla="*/ 81915 h 163829"/>
                <a:gd name="connsiteX3" fmla="*/ 81915 w 163830"/>
                <a:gd name="connsiteY3" fmla="*/ 0 h 163829"/>
                <a:gd name="connsiteX4" fmla="*/ 163830 w 163830"/>
                <a:gd name="connsiteY4" fmla="*/ 81915 h 163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29">
                  <a:moveTo>
                    <a:pt x="163830" y="81915"/>
                  </a:moveTo>
                  <a:cubicBezTo>
                    <a:pt x="163830" y="127155"/>
                    <a:pt x="127156" y="163830"/>
                    <a:pt x="81915" y="163830"/>
                  </a:cubicBezTo>
                  <a:cubicBezTo>
                    <a:pt x="36675" y="163830"/>
                    <a:pt x="1" y="127155"/>
                    <a:pt x="1" y="81915"/>
                  </a:cubicBezTo>
                  <a:cubicBezTo>
                    <a:pt x="1" y="36675"/>
                    <a:pt x="36675" y="0"/>
                    <a:pt x="81915" y="0"/>
                  </a:cubicBezTo>
                  <a:cubicBezTo>
                    <a:pt x="127156" y="0"/>
                    <a:pt x="163830" y="36675"/>
                    <a:pt x="163830" y="81915"/>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5" name="Freeform 134">
              <a:extLst>
                <a:ext uri="{FF2B5EF4-FFF2-40B4-BE49-F238E27FC236}">
                  <a16:creationId xmlns:a16="http://schemas.microsoft.com/office/drawing/2014/main" id="{2857E51B-0F39-5587-5067-B466AAFF56CC}"/>
                </a:ext>
              </a:extLst>
            </p:cNvPr>
            <p:cNvSpPr/>
            <p:nvPr userDrawn="1"/>
          </p:nvSpPr>
          <p:spPr>
            <a:xfrm>
              <a:off x="3663327" y="1692523"/>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36" name="Freeform 135">
              <a:extLst>
                <a:ext uri="{FF2B5EF4-FFF2-40B4-BE49-F238E27FC236}">
                  <a16:creationId xmlns:a16="http://schemas.microsoft.com/office/drawing/2014/main" id="{B9A5378C-3AD2-2975-4FF4-12CED3D169DD}"/>
                </a:ext>
              </a:extLst>
            </p:cNvPr>
            <p:cNvSpPr/>
            <p:nvPr userDrawn="1"/>
          </p:nvSpPr>
          <p:spPr>
            <a:xfrm>
              <a:off x="3867878" y="1889462"/>
              <a:ext cx="703825" cy="719246"/>
            </a:xfrm>
            <a:custGeom>
              <a:avLst/>
              <a:gdLst>
                <a:gd name="connsiteX0" fmla="*/ 204406 w 343471"/>
                <a:gd name="connsiteY0" fmla="*/ 148685 h 350996"/>
                <a:gd name="connsiteX1" fmla="*/ 332327 w 343471"/>
                <a:gd name="connsiteY1" fmla="*/ 0 h 350996"/>
                <a:gd name="connsiteX2" fmla="*/ 302038 w 343471"/>
                <a:gd name="connsiteY2" fmla="*/ 0 h 350996"/>
                <a:gd name="connsiteX3" fmla="*/ 190976 w 343471"/>
                <a:gd name="connsiteY3" fmla="*/ 129064 h 350996"/>
                <a:gd name="connsiteX4" fmla="*/ 102298 w 343471"/>
                <a:gd name="connsiteY4" fmla="*/ 0 h 350996"/>
                <a:gd name="connsiteX5" fmla="*/ 0 w 343471"/>
                <a:gd name="connsiteY5" fmla="*/ 0 h 350996"/>
                <a:gd name="connsiteX6" fmla="*/ 134112 w 343471"/>
                <a:gd name="connsiteY6" fmla="*/ 195167 h 350996"/>
                <a:gd name="connsiteX7" fmla="*/ 0 w 343471"/>
                <a:gd name="connsiteY7" fmla="*/ 350996 h 350996"/>
                <a:gd name="connsiteX8" fmla="*/ 30289 w 343471"/>
                <a:gd name="connsiteY8" fmla="*/ 350996 h 350996"/>
                <a:gd name="connsiteX9" fmla="*/ 147542 w 343471"/>
                <a:gd name="connsiteY9" fmla="*/ 214694 h 350996"/>
                <a:gd name="connsiteX10" fmla="*/ 241173 w 343471"/>
                <a:gd name="connsiteY10" fmla="*/ 350996 h 350996"/>
                <a:gd name="connsiteX11" fmla="*/ 343471 w 343471"/>
                <a:gd name="connsiteY11" fmla="*/ 350996 h 350996"/>
                <a:gd name="connsiteX12" fmla="*/ 204406 w 343471"/>
                <a:gd name="connsiteY12" fmla="*/ 148590 h 350996"/>
                <a:gd name="connsiteX13" fmla="*/ 204406 w 343471"/>
                <a:gd name="connsiteY13" fmla="*/ 148590 h 350996"/>
                <a:gd name="connsiteX14" fmla="*/ 162973 w 343471"/>
                <a:gd name="connsiteY14" fmla="*/ 196882 h 350996"/>
                <a:gd name="connsiteX15" fmla="*/ 149352 w 343471"/>
                <a:gd name="connsiteY15" fmla="*/ 177451 h 350996"/>
                <a:gd name="connsiteX16" fmla="*/ 41243 w 343471"/>
                <a:gd name="connsiteY16" fmla="*/ 22765 h 350996"/>
                <a:gd name="connsiteX17" fmla="*/ 87821 w 343471"/>
                <a:gd name="connsiteY17" fmla="*/ 22765 h 350996"/>
                <a:gd name="connsiteX18" fmla="*/ 175070 w 343471"/>
                <a:gd name="connsiteY18" fmla="*/ 147542 h 350996"/>
                <a:gd name="connsiteX19" fmla="*/ 188690 w 343471"/>
                <a:gd name="connsiteY19" fmla="*/ 166973 h 350996"/>
                <a:gd name="connsiteX20" fmla="*/ 302133 w 343471"/>
                <a:gd name="connsiteY20" fmla="*/ 329184 h 350996"/>
                <a:gd name="connsiteX21" fmla="*/ 255556 w 343471"/>
                <a:gd name="connsiteY21" fmla="*/ 329184 h 350996"/>
                <a:gd name="connsiteX22" fmla="*/ 162973 w 343471"/>
                <a:gd name="connsiteY22" fmla="*/ 196787 h 350996"/>
                <a:gd name="connsiteX23" fmla="*/ 162973 w 343471"/>
                <a:gd name="connsiteY23" fmla="*/ 196787 h 35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471" h="350996">
                  <a:moveTo>
                    <a:pt x="204406" y="148685"/>
                  </a:moveTo>
                  <a:lnTo>
                    <a:pt x="332327" y="0"/>
                  </a:lnTo>
                  <a:lnTo>
                    <a:pt x="302038" y="0"/>
                  </a:lnTo>
                  <a:lnTo>
                    <a:pt x="190976" y="129064"/>
                  </a:lnTo>
                  <a:lnTo>
                    <a:pt x="102298" y="0"/>
                  </a:lnTo>
                  <a:lnTo>
                    <a:pt x="0" y="0"/>
                  </a:lnTo>
                  <a:lnTo>
                    <a:pt x="134112" y="195167"/>
                  </a:lnTo>
                  <a:lnTo>
                    <a:pt x="0" y="350996"/>
                  </a:lnTo>
                  <a:lnTo>
                    <a:pt x="30289" y="350996"/>
                  </a:lnTo>
                  <a:lnTo>
                    <a:pt x="147542" y="214694"/>
                  </a:lnTo>
                  <a:lnTo>
                    <a:pt x="241173" y="350996"/>
                  </a:lnTo>
                  <a:lnTo>
                    <a:pt x="343471" y="350996"/>
                  </a:lnTo>
                  <a:lnTo>
                    <a:pt x="204406" y="148590"/>
                  </a:lnTo>
                  <a:lnTo>
                    <a:pt x="204406" y="148590"/>
                  </a:lnTo>
                  <a:close/>
                  <a:moveTo>
                    <a:pt x="162973" y="196882"/>
                  </a:moveTo>
                  <a:lnTo>
                    <a:pt x="149352" y="177451"/>
                  </a:lnTo>
                  <a:lnTo>
                    <a:pt x="41243" y="22765"/>
                  </a:lnTo>
                  <a:lnTo>
                    <a:pt x="87821" y="22765"/>
                  </a:lnTo>
                  <a:lnTo>
                    <a:pt x="175070" y="147542"/>
                  </a:lnTo>
                  <a:lnTo>
                    <a:pt x="188690" y="166973"/>
                  </a:lnTo>
                  <a:lnTo>
                    <a:pt x="302133" y="329184"/>
                  </a:lnTo>
                  <a:lnTo>
                    <a:pt x="255556" y="329184"/>
                  </a:lnTo>
                  <a:lnTo>
                    <a:pt x="162973" y="196787"/>
                  </a:lnTo>
                  <a:lnTo>
                    <a:pt x="162973" y="196787"/>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grpSp>
      <p:sp>
        <p:nvSpPr>
          <p:cNvPr id="2" name="Title 7">
            <a:extLst>
              <a:ext uri="{FF2B5EF4-FFF2-40B4-BE49-F238E27FC236}">
                <a16:creationId xmlns:a16="http://schemas.microsoft.com/office/drawing/2014/main" id="{DAE593DB-8ADA-2B81-0837-94D520E6318E}"/>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Keep up with ORNL’s latest scientific discoveries, economic impacts, and solutions for energy and national security</a:t>
            </a:r>
          </a:p>
        </p:txBody>
      </p:sp>
    </p:spTree>
    <p:extLst>
      <p:ext uri="{BB962C8B-B14F-4D97-AF65-F5344CB8AC3E}">
        <p14:creationId xmlns:p14="http://schemas.microsoft.com/office/powerpoint/2010/main" val="28733716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clusion | Logo">
    <p:spTree>
      <p:nvGrpSpPr>
        <p:cNvPr id="1" name=""/>
        <p:cNvGrpSpPr/>
        <p:nvPr/>
      </p:nvGrpSpPr>
      <p:grpSpPr>
        <a:xfrm>
          <a:off x="0" y="0"/>
          <a:ext cx="0" cy="0"/>
          <a:chOff x="0" y="0"/>
          <a:chExt cx="0" cy="0"/>
        </a:xfrm>
      </p:grpSpPr>
      <p:pic>
        <p:nvPicPr>
          <p:cNvPr id="3" name="Graphic 285">
            <a:extLst>
              <a:ext uri="{FF2B5EF4-FFF2-40B4-BE49-F238E27FC236}">
                <a16:creationId xmlns:a16="http://schemas.microsoft.com/office/drawing/2014/main" id="{89B1F087-DF83-09A8-95A1-156B3E903116}"/>
              </a:ext>
            </a:extLst>
          </p:cNvPr>
          <p:cNvPicPr>
            <a:picLocks noChangeAspect="1"/>
          </p:cNvPicPr>
          <p:nvPr userDrawn="1"/>
        </p:nvPicPr>
        <p:blipFill>
          <a:blip r:embed="rId2"/>
          <a:src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3CBD199E-AAB8-C86C-7065-B0DAAC996DDA}"/>
              </a:ext>
            </a:extLst>
          </p:cNvPr>
          <p:cNvGrpSpPr/>
          <p:nvPr userDrawn="1"/>
        </p:nvGrpSpPr>
        <p:grpSpPr>
          <a:xfrm>
            <a:off x="4217981" y="6109219"/>
            <a:ext cx="4556510" cy="438912"/>
            <a:chOff x="859536" y="6108192"/>
            <a:chExt cx="4556510" cy="438912"/>
          </a:xfrm>
        </p:grpSpPr>
        <p:sp>
          <p:nvSpPr>
            <p:cNvPr id="7" name="TextBox 6">
              <a:extLst>
                <a:ext uri="{FF2B5EF4-FFF2-40B4-BE49-F238E27FC236}">
                  <a16:creationId xmlns:a16="http://schemas.microsoft.com/office/drawing/2014/main" id="{97197F97-DD05-46DC-A43C-9A85A489A4DD}"/>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mn-lt"/>
                  <a:ea typeface="Aptos" panose="02000000000000000000" pitchFamily="2" charset="0"/>
                </a:rPr>
                <a:t>ORNL IS MANAGED BY UT-BATTELLE LLC </a:t>
              </a:r>
              <a:br>
                <a:rPr lang="en-US" sz="900" b="0" i="0" dirty="0">
                  <a:solidFill>
                    <a:schemeClr val="bg1"/>
                  </a:solidFill>
                  <a:latin typeface="+mn-lt"/>
                  <a:ea typeface="Aptos" panose="02000000000000000000" pitchFamily="2" charset="0"/>
                </a:rPr>
              </a:br>
              <a:r>
                <a:rPr lang="en-US" sz="900" b="0" i="0" dirty="0">
                  <a:solidFill>
                    <a:schemeClr val="bg1"/>
                  </a:solidFill>
                  <a:latin typeface="+mn-lt"/>
                  <a:ea typeface="Aptos" panose="02000000000000000000" pitchFamily="2" charset="0"/>
                </a:rPr>
                <a:t>FOR THE US DEPARTMENT OF ENERGY</a:t>
              </a:r>
            </a:p>
          </p:txBody>
        </p:sp>
        <p:pic>
          <p:nvPicPr>
            <p:cNvPr id="8" name="Picture 7" descr="Text&#10;&#10;AI-generated content may be incorrect.">
              <a:extLst>
                <a:ext uri="{FF2B5EF4-FFF2-40B4-BE49-F238E27FC236}">
                  <a16:creationId xmlns:a16="http://schemas.microsoft.com/office/drawing/2014/main" id="{CCDFDBFA-B5E9-EA5B-FE47-B868EED9A8DE}"/>
                </a:ext>
              </a:extLst>
            </p:cNvPr>
            <p:cNvPicPr>
              <a:picLocks noChangeAspect="1"/>
            </p:cNvPicPr>
            <p:nvPr userDrawn="1"/>
          </p:nvPicPr>
          <p:blipFill>
            <a:blip r:embed="rId3"/>
            <a:stretch>
              <a:fillRect/>
            </a:stretch>
          </p:blipFill>
          <p:spPr>
            <a:xfrm>
              <a:off x="859536" y="6108192"/>
              <a:ext cx="1528065" cy="438912"/>
            </a:xfrm>
            <a:prstGeom prst="rect">
              <a:avLst/>
            </a:prstGeom>
          </p:spPr>
        </p:pic>
      </p:grpSp>
      <p:pic>
        <p:nvPicPr>
          <p:cNvPr id="2" name="Picture 1" descr="White text on a black background&#10;&#10;Description automatically generated">
            <a:extLst>
              <a:ext uri="{FF2B5EF4-FFF2-40B4-BE49-F238E27FC236}">
                <a16:creationId xmlns:a16="http://schemas.microsoft.com/office/drawing/2014/main" id="{F129B57F-7D47-5092-AF95-4A09FC00010B}"/>
              </a:ext>
            </a:extLst>
          </p:cNvPr>
          <p:cNvPicPr>
            <a:picLocks noChangeAspect="1"/>
          </p:cNvPicPr>
          <p:nvPr userDrawn="1"/>
        </p:nvPicPr>
        <p:blipFill>
          <a:blip r:embed="rId4"/>
          <a:stretch>
            <a:fillRect/>
          </a:stretch>
        </p:blipFill>
        <p:spPr>
          <a:xfrm>
            <a:off x="2481752" y="2771864"/>
            <a:ext cx="7228496" cy="1314272"/>
          </a:xfrm>
          <a:prstGeom prst="rect">
            <a:avLst/>
          </a:prstGeom>
        </p:spPr>
      </p:pic>
    </p:spTree>
    <p:extLst>
      <p:ext uri="{BB962C8B-B14F-4D97-AF65-F5344CB8AC3E}">
        <p14:creationId xmlns:p14="http://schemas.microsoft.com/office/powerpoint/2010/main" val="17541547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dirty="0"/>
              <a:t>Click to edit Master title style</a:t>
            </a:r>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8" name="Rectangle 256">
            <a:extLst>
              <a:ext uri="{FF2B5EF4-FFF2-40B4-BE49-F238E27FC236}">
                <a16:creationId xmlns:a16="http://schemas.microsoft.com/office/drawing/2014/main" id="{6349825E-C749-4CDB-BDE4-DDAFE00D2BF9}"/>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4" name="Picture 13">
            <a:extLst>
              <a:ext uri="{FF2B5EF4-FFF2-40B4-BE49-F238E27FC236}">
                <a16:creationId xmlns:a16="http://schemas.microsoft.com/office/drawing/2014/main" id="{65298622-4D3C-4849-B0FA-4101271A784D}"/>
              </a:ext>
            </a:extLst>
          </p:cNvPr>
          <p:cNvPicPr>
            <a:picLocks noChangeAspect="1"/>
          </p:cNvPicPr>
          <p:nvPr userDrawn="1"/>
        </p:nvPicPr>
        <p:blipFill>
          <a:blip r:embed="rId2"/>
          <a:stretch>
            <a:fillRect/>
          </a:stretch>
        </p:blipFill>
        <p:spPr>
          <a:xfrm>
            <a:off x="405644" y="6452482"/>
            <a:ext cx="2112264" cy="301752"/>
          </a:xfrm>
          <a:prstGeom prst="rect">
            <a:avLst/>
          </a:prstGeom>
        </p:spPr>
      </p:pic>
      <p:sp>
        <p:nvSpPr>
          <p:cNvPr id="9" name="TextBox 8">
            <a:extLst>
              <a:ext uri="{FF2B5EF4-FFF2-40B4-BE49-F238E27FC236}">
                <a16:creationId xmlns:a16="http://schemas.microsoft.com/office/drawing/2014/main" id="{CF3A1AE5-746F-4057-86D7-F0AA4F73942C}"/>
              </a:ext>
            </a:extLst>
          </p:cNvPr>
          <p:cNvSpPr txBox="1"/>
          <p:nvPr userDrawn="1"/>
        </p:nvSpPr>
        <p:spPr>
          <a:xfrm>
            <a:off x="7673546" y="6379911"/>
            <a:ext cx="4204509" cy="246221"/>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000" b="0" baseline="0" dirty="0">
                <a:solidFill>
                  <a:schemeClr val="tx1"/>
                </a:solidFill>
                <a:latin typeface="Arial" pitchFamily="34" charset="0"/>
                <a:cs typeface="Arial" pitchFamily="34" charset="0"/>
              </a:rPr>
              <a:t>June 2, 2026 </a:t>
            </a:r>
          </a:p>
        </p:txBody>
      </p:sp>
    </p:spTree>
    <p:extLst>
      <p:ext uri="{BB962C8B-B14F-4D97-AF65-F5344CB8AC3E}">
        <p14:creationId xmlns:p14="http://schemas.microsoft.com/office/powerpoint/2010/main" val="7289177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Tree>
    <p:extLst>
      <p:ext uri="{BB962C8B-B14F-4D97-AF65-F5344CB8AC3E}">
        <p14:creationId xmlns:p14="http://schemas.microsoft.com/office/powerpoint/2010/main" val="2390744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ustom Portrait Image">
    <p:spTree>
      <p:nvGrpSpPr>
        <p:cNvPr id="1" name=""/>
        <p:cNvGrpSpPr/>
        <p:nvPr/>
      </p:nvGrpSpPr>
      <p:grpSpPr>
        <a:xfrm>
          <a:off x="0" y="0"/>
          <a:ext cx="0" cy="0"/>
          <a:chOff x="0" y="0"/>
          <a:chExt cx="0" cy="0"/>
        </a:xfrm>
      </p:grpSpPr>
      <p:pic>
        <p:nvPicPr>
          <p:cNvPr id="7" name="Graphic 285">
            <a:extLst>
              <a:ext uri="{FF2B5EF4-FFF2-40B4-BE49-F238E27FC236}">
                <a16:creationId xmlns:a16="http://schemas.microsoft.com/office/drawing/2014/main" id="{B10B79AB-DA35-C9D9-2529-6A8AA0E5020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rot="10800000">
            <a:off x="-1" y="0"/>
            <a:ext cx="60452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(Text size no larger than 36pt)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mn-lt"/>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6045200" y="0"/>
            <a:ext cx="6146800" cy="6858000"/>
          </a:xfrm>
        </p:spPr>
        <p:txBody>
          <a:bodyPr/>
          <a:lstStyle>
            <a:lvl1pPr>
              <a:defRPr/>
            </a:lvl1pPr>
          </a:lstStyle>
          <a:p>
            <a:r>
              <a:rPr lang="en-US"/>
              <a:t>Click icon to add picture</a:t>
            </a:r>
            <a:endParaRPr lang="en-US" dirty="0"/>
          </a:p>
        </p:txBody>
      </p:sp>
      <p:grpSp>
        <p:nvGrpSpPr>
          <p:cNvPr id="5" name="Group 4">
            <a:extLst>
              <a:ext uri="{FF2B5EF4-FFF2-40B4-BE49-F238E27FC236}">
                <a16:creationId xmlns:a16="http://schemas.microsoft.com/office/drawing/2014/main" id="{5F2EFFC1-8D00-2422-39D7-701FD30A5CDF}"/>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A97F60E2-2A56-9EB3-6B56-9299A963E1A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mn-lt"/>
                  <a:ea typeface="Aptos" panose="02000000000000000000" pitchFamily="2" charset="0"/>
                </a:rPr>
                <a:t>ORNL IS MANAGED BY UT-BATTELLE LLC </a:t>
              </a:r>
              <a:br>
                <a:rPr lang="en-US" sz="900" b="0" i="0" dirty="0">
                  <a:solidFill>
                    <a:schemeClr val="bg1"/>
                  </a:solidFill>
                  <a:latin typeface="+mn-lt"/>
                  <a:ea typeface="Aptos" panose="02000000000000000000" pitchFamily="2" charset="0"/>
                </a:rPr>
              </a:br>
              <a:r>
                <a:rPr lang="en-US" sz="900" b="0" i="0" dirty="0">
                  <a:solidFill>
                    <a:schemeClr val="bg1"/>
                  </a:solidFill>
                  <a:latin typeface="+mn-lt"/>
                  <a:ea typeface="Aptos" panose="02000000000000000000" pitchFamily="2" charset="0"/>
                </a:rPr>
                <a:t>FOR THE US DEPARTMENT OF ENERGY</a:t>
              </a:r>
            </a:p>
          </p:txBody>
        </p:sp>
        <p:pic>
          <p:nvPicPr>
            <p:cNvPr id="10" name="Picture 9" descr="Text&#10;&#10;AI-generated content may be incorrect.">
              <a:extLst>
                <a:ext uri="{FF2B5EF4-FFF2-40B4-BE49-F238E27FC236}">
                  <a16:creationId xmlns:a16="http://schemas.microsoft.com/office/drawing/2014/main" id="{E05B343D-85E7-C42A-D96E-37A8AB109C5E}"/>
                </a:ext>
              </a:extLst>
            </p:cNvPr>
            <p:cNvPicPr>
              <a:picLocks noChangeAspect="1"/>
            </p:cNvPicPr>
            <p:nvPr userDrawn="1"/>
          </p:nvPicPr>
          <p:blipFill>
            <a:blip r:embed="rId3"/>
            <a:stretch>
              <a:fillRect/>
            </a:stretch>
          </p:blipFill>
          <p:spPr>
            <a:xfrm>
              <a:off x="859536" y="6108192"/>
              <a:ext cx="1528065" cy="438912"/>
            </a:xfrm>
            <a:prstGeom prst="rect">
              <a:avLst/>
            </a:prstGeom>
          </p:spPr>
        </p:pic>
      </p:grpSp>
      <p:pic>
        <p:nvPicPr>
          <p:cNvPr id="11" name="Picture 10" descr="White text on a black background&#10;&#10;Description automatically generated">
            <a:extLst>
              <a:ext uri="{FF2B5EF4-FFF2-40B4-BE49-F238E27FC236}">
                <a16:creationId xmlns:a16="http://schemas.microsoft.com/office/drawing/2014/main" id="{51C36CA6-56C8-B2DB-A66E-C1C7CCB3A93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87739" y="743312"/>
            <a:ext cx="2722731" cy="495042"/>
          </a:xfrm>
          <a:prstGeom prst="rect">
            <a:avLst/>
          </a:prstGeom>
        </p:spPr>
      </p:pic>
    </p:spTree>
    <p:extLst>
      <p:ext uri="{BB962C8B-B14F-4D97-AF65-F5344CB8AC3E}">
        <p14:creationId xmlns:p14="http://schemas.microsoft.com/office/powerpoint/2010/main" val="3540133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Custom Landscape Imag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0FE843FE-B2D6-28A8-6229-2F4F14E7EA05}"/>
              </a:ext>
            </a:extLst>
          </p:cNvPr>
          <p:cNvSpPr/>
          <p:nvPr userDrawn="1"/>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5609063 w 12192000"/>
              <a:gd name="connsiteY5" fmla="*/ 1505414 h 6858000"/>
              <a:gd name="connsiteX6" fmla="*/ 5609063 w 12192000"/>
              <a:gd name="connsiteY6" fmla="*/ 5352586 h 6858000"/>
              <a:gd name="connsiteX7" fmla="*/ 11452302 w 12192000"/>
              <a:gd name="connsiteY7" fmla="*/ 5352586 h 6858000"/>
              <a:gd name="connsiteX8" fmla="*/ 11452302 w 12192000"/>
              <a:gd name="connsiteY8" fmla="*/ 1505414 h 6858000"/>
              <a:gd name="connsiteX9" fmla="*/ 5609063 w 12192000"/>
              <a:gd name="connsiteY9" fmla="*/ 15054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0" y="6858000"/>
                </a:lnTo>
                <a:lnTo>
                  <a:pt x="0" y="0"/>
                </a:lnTo>
                <a:close/>
                <a:moveTo>
                  <a:pt x="5609063" y="1505414"/>
                </a:moveTo>
                <a:lnTo>
                  <a:pt x="5609063" y="5352586"/>
                </a:lnTo>
                <a:lnTo>
                  <a:pt x="11452302" y="5352586"/>
                </a:lnTo>
                <a:lnTo>
                  <a:pt x="11452302" y="1505414"/>
                </a:lnTo>
                <a:lnTo>
                  <a:pt x="5609063" y="1505414"/>
                </a:ln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(Text size no larger than 36pt)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mn-lt"/>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5609063" y="1481958"/>
            <a:ext cx="5843239" cy="3891648"/>
          </a:xfrm>
        </p:spPr>
        <p:txBody>
          <a:bodyPr/>
          <a:lstStyle>
            <a:lvl1pPr>
              <a:defRPr/>
            </a:lvl1pPr>
          </a:lstStyle>
          <a:p>
            <a:r>
              <a:rPr lang="en-US"/>
              <a:t>Click icon to add picture</a:t>
            </a:r>
            <a:endParaRPr lang="en-US" dirty="0"/>
          </a:p>
        </p:txBody>
      </p:sp>
      <p:grpSp>
        <p:nvGrpSpPr>
          <p:cNvPr id="5" name="Group 4">
            <a:extLst>
              <a:ext uri="{FF2B5EF4-FFF2-40B4-BE49-F238E27FC236}">
                <a16:creationId xmlns:a16="http://schemas.microsoft.com/office/drawing/2014/main" id="{C8EA40F8-43C7-91B8-DB7E-DDD5E2408A38}"/>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5252F9E3-A27C-53E8-B52E-49794F69B0D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mn-lt"/>
                  <a:ea typeface="Aptos" panose="02000000000000000000" pitchFamily="2" charset="0"/>
                </a:rPr>
                <a:t>ORNL IS MANAGED BY UT-BATTELLE LLC </a:t>
              </a:r>
              <a:br>
                <a:rPr lang="en-US" sz="900" b="0" i="0" dirty="0">
                  <a:solidFill>
                    <a:schemeClr val="bg1"/>
                  </a:solidFill>
                  <a:latin typeface="+mn-lt"/>
                  <a:ea typeface="Aptos" panose="02000000000000000000" pitchFamily="2" charset="0"/>
                </a:rPr>
              </a:br>
              <a:r>
                <a:rPr lang="en-US" sz="900" b="0" i="0" dirty="0">
                  <a:solidFill>
                    <a:schemeClr val="bg1"/>
                  </a:solidFill>
                  <a:latin typeface="+mn-lt"/>
                  <a:ea typeface="Aptos" panose="02000000000000000000" pitchFamily="2" charset="0"/>
                </a:rPr>
                <a:t>FOR THE US DEPARTMENT OF ENERGY</a:t>
              </a:r>
            </a:p>
          </p:txBody>
        </p:sp>
        <p:pic>
          <p:nvPicPr>
            <p:cNvPr id="7" name="Picture 6" descr="Text&#10;&#10;AI-generated content may be incorrect.">
              <a:extLst>
                <a:ext uri="{FF2B5EF4-FFF2-40B4-BE49-F238E27FC236}">
                  <a16:creationId xmlns:a16="http://schemas.microsoft.com/office/drawing/2014/main" id="{DB53C206-3DA3-C765-EB66-A35BBF705421}"/>
                </a:ext>
              </a:extLst>
            </p:cNvPr>
            <p:cNvPicPr>
              <a:picLocks noChangeAspect="1"/>
            </p:cNvPicPr>
            <p:nvPr userDrawn="1"/>
          </p:nvPicPr>
          <p:blipFill>
            <a:blip r:embed="rId3"/>
            <a:stretch>
              <a:fillRect/>
            </a:stretch>
          </p:blipFill>
          <p:spPr>
            <a:xfrm>
              <a:off x="859536" y="6108192"/>
              <a:ext cx="1528065" cy="438912"/>
            </a:xfrm>
            <a:prstGeom prst="rect">
              <a:avLst/>
            </a:prstGeom>
          </p:spPr>
        </p:pic>
      </p:grpSp>
      <p:pic>
        <p:nvPicPr>
          <p:cNvPr id="10" name="Picture 9" descr="White text on a black background&#10;&#10;Description automatically generated">
            <a:extLst>
              <a:ext uri="{FF2B5EF4-FFF2-40B4-BE49-F238E27FC236}">
                <a16:creationId xmlns:a16="http://schemas.microsoft.com/office/drawing/2014/main" id="{0C211395-41B4-120D-AEF2-60128461B24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87739" y="743312"/>
            <a:ext cx="2722731" cy="495042"/>
          </a:xfrm>
          <a:prstGeom prst="rect">
            <a:avLst/>
          </a:prstGeom>
        </p:spPr>
      </p:pic>
    </p:spTree>
    <p:extLst>
      <p:ext uri="{BB962C8B-B14F-4D97-AF65-F5344CB8AC3E}">
        <p14:creationId xmlns:p14="http://schemas.microsoft.com/office/powerpoint/2010/main" val="3768814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tandard Text-only">
    <p:spTree>
      <p:nvGrpSpPr>
        <p:cNvPr id="1" name=""/>
        <p:cNvGrpSpPr/>
        <p:nvPr/>
      </p:nvGrpSpPr>
      <p:grpSpPr>
        <a:xfrm>
          <a:off x="0" y="0"/>
          <a:ext cx="0" cy="0"/>
          <a:chOff x="0" y="0"/>
          <a:chExt cx="0" cy="0"/>
        </a:xfrm>
      </p:grpSpPr>
      <p:pic>
        <p:nvPicPr>
          <p:cNvPr id="5" name="Graphic 285">
            <a:extLst>
              <a:ext uri="{FF2B5EF4-FFF2-40B4-BE49-F238E27FC236}">
                <a16:creationId xmlns:a16="http://schemas.microsoft.com/office/drawing/2014/main" id="{A95873F9-24C5-691B-E0D0-B31D39B7FBB2}"/>
              </a:ext>
            </a:extLst>
          </p:cNvPr>
          <p:cNvPicPr>
            <a:picLocks noChangeAspect="1"/>
          </p:cNvPicPr>
          <p:nvPr userDrawn="1"/>
        </p:nvPicPr>
        <p:blipFill>
          <a:blip r:embed="rId2"/>
          <a:srcRect/>
          <a:stretch/>
        </p:blipFill>
        <p:spPr>
          <a:xfrm rot="10800000">
            <a:off x="0" y="0"/>
            <a:ext cx="121920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6" y="2292076"/>
            <a:ext cx="10396685"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Best Title Option for Longer Presentation Titles (Text Size no larger than 36pt and no smaller than 20pt) </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6" y="4019391"/>
            <a:ext cx="10396685"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6" y="1880997"/>
            <a:ext cx="10396685"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6" y="4371534"/>
            <a:ext cx="10396685" cy="332399"/>
          </a:xfrm>
        </p:spPr>
        <p:txBody>
          <a:bodyPr wrap="square" anchor="t" anchorCtr="0">
            <a:noAutofit/>
          </a:bodyPr>
          <a:lstStyle>
            <a:lvl1pPr marL="0" indent="0" algn="l">
              <a:spcBef>
                <a:spcPts val="1200"/>
              </a:spcBef>
              <a:spcAft>
                <a:spcPts val="60"/>
              </a:spcAft>
              <a:buNone/>
              <a:defRPr sz="2400" b="0" i="0">
                <a:solidFill>
                  <a:schemeClr val="bg1"/>
                </a:solidFill>
                <a:latin typeface="+mn-lt"/>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6" y="4881013"/>
            <a:ext cx="10396685"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grpSp>
        <p:nvGrpSpPr>
          <p:cNvPr id="6" name="Group 5">
            <a:extLst>
              <a:ext uri="{FF2B5EF4-FFF2-40B4-BE49-F238E27FC236}">
                <a16:creationId xmlns:a16="http://schemas.microsoft.com/office/drawing/2014/main" id="{68B2AD18-B7D9-77F5-D220-3EDA560B2C83}"/>
              </a:ext>
            </a:extLst>
          </p:cNvPr>
          <p:cNvGrpSpPr/>
          <p:nvPr userDrawn="1"/>
        </p:nvGrpSpPr>
        <p:grpSpPr>
          <a:xfrm>
            <a:off x="859536" y="6108192"/>
            <a:ext cx="4556510" cy="438912"/>
            <a:chOff x="859536" y="6108192"/>
            <a:chExt cx="4556510" cy="438912"/>
          </a:xfrm>
        </p:grpSpPr>
        <p:sp>
          <p:nvSpPr>
            <p:cNvPr id="7" name="TextBox 6">
              <a:extLst>
                <a:ext uri="{FF2B5EF4-FFF2-40B4-BE49-F238E27FC236}">
                  <a16:creationId xmlns:a16="http://schemas.microsoft.com/office/drawing/2014/main" id="{66E0B571-503C-1E4E-4585-513FD2198B27}"/>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mn-lt"/>
                  <a:ea typeface="Aptos" panose="02000000000000000000" pitchFamily="2" charset="0"/>
                </a:rPr>
                <a:t>ORNL IS MANAGED BY UT-BATTELLE LLC </a:t>
              </a:r>
              <a:br>
                <a:rPr lang="en-US" sz="900" b="0" i="0" dirty="0">
                  <a:solidFill>
                    <a:schemeClr val="bg1"/>
                  </a:solidFill>
                  <a:latin typeface="+mn-lt"/>
                  <a:ea typeface="Aptos" panose="02000000000000000000" pitchFamily="2" charset="0"/>
                </a:rPr>
              </a:br>
              <a:r>
                <a:rPr lang="en-US" sz="900" b="0" i="0" dirty="0">
                  <a:solidFill>
                    <a:schemeClr val="bg1"/>
                  </a:solidFill>
                  <a:latin typeface="+mn-lt"/>
                  <a:ea typeface="Aptos" panose="02000000000000000000" pitchFamily="2" charset="0"/>
                </a:rPr>
                <a:t>FOR THE US DEPARTMENT OF ENERGY</a:t>
              </a:r>
            </a:p>
          </p:txBody>
        </p:sp>
        <p:pic>
          <p:nvPicPr>
            <p:cNvPr id="9" name="Picture 8" descr="Text&#10;&#10;AI-generated content may be incorrect.">
              <a:extLst>
                <a:ext uri="{FF2B5EF4-FFF2-40B4-BE49-F238E27FC236}">
                  <a16:creationId xmlns:a16="http://schemas.microsoft.com/office/drawing/2014/main" id="{2FD5B24E-06B1-CD75-BC26-A89AA432FAC2}"/>
                </a:ext>
              </a:extLst>
            </p:cNvPr>
            <p:cNvPicPr>
              <a:picLocks noChangeAspect="1"/>
            </p:cNvPicPr>
            <p:nvPr userDrawn="1"/>
          </p:nvPicPr>
          <p:blipFill>
            <a:blip r:embed="rId3"/>
            <a:stretch>
              <a:fillRect/>
            </a:stretch>
          </p:blipFill>
          <p:spPr>
            <a:xfrm>
              <a:off x="859536" y="6108192"/>
              <a:ext cx="1528065" cy="438912"/>
            </a:xfrm>
            <a:prstGeom prst="rect">
              <a:avLst/>
            </a:prstGeom>
          </p:spPr>
        </p:pic>
      </p:grpSp>
      <p:pic>
        <p:nvPicPr>
          <p:cNvPr id="10" name="Picture 9" descr="White text on a black background&#10;&#10;Description automatically generated">
            <a:extLst>
              <a:ext uri="{FF2B5EF4-FFF2-40B4-BE49-F238E27FC236}">
                <a16:creationId xmlns:a16="http://schemas.microsoft.com/office/drawing/2014/main" id="{88FB1A7D-EC49-D31F-ECE1-F78D7288EB8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87739" y="743312"/>
            <a:ext cx="2722731" cy="495042"/>
          </a:xfrm>
          <a:prstGeom prst="rect">
            <a:avLst/>
          </a:prstGeom>
        </p:spPr>
      </p:pic>
    </p:spTree>
    <p:extLst>
      <p:ext uri="{BB962C8B-B14F-4D97-AF65-F5344CB8AC3E}">
        <p14:creationId xmlns:p14="http://schemas.microsoft.com/office/powerpoint/2010/main" val="267694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5791-4F91-34B2-5F77-014A7A421E14}"/>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1268E7B4-2380-B18C-C8C1-09BD437D6B16}"/>
              </a:ext>
            </a:extLst>
          </p:cNvPr>
          <p:cNvSpPr>
            <a:spLocks noGrp="1"/>
          </p:cNvSpPr>
          <p:nvPr>
            <p:ph idx="1" hasCustomPrompt="1"/>
          </p:nvPr>
        </p:nvSpPr>
        <p:spPr>
          <a:xfrm>
            <a:off x="314692" y="1825625"/>
            <a:ext cx="11492432" cy="4061829"/>
          </a:xfrm>
        </p:spPr>
        <p:txBody>
          <a:bodyPr/>
          <a:lstStyle>
            <a:lvl1pPr marL="0" indent="0">
              <a:spcBef>
                <a:spcPts val="1200"/>
              </a:spcBef>
              <a:buNone/>
              <a:defRPr sz="1800"/>
            </a:lvl1pPr>
          </a:lstStyle>
          <a:p>
            <a:r>
              <a:rPr lang="en-US" dirty="0"/>
              <a:t>Place content here</a:t>
            </a:r>
          </a:p>
        </p:txBody>
      </p:sp>
    </p:spTree>
    <p:extLst>
      <p:ext uri="{BB962C8B-B14F-4D97-AF65-F5344CB8AC3E}">
        <p14:creationId xmlns:p14="http://schemas.microsoft.com/office/powerpoint/2010/main" val="900239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Column Key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F232B-0EDE-9AF7-8505-73A82A1D984A}"/>
              </a:ext>
            </a:extLst>
          </p:cNvPr>
          <p:cNvSpPr/>
          <p:nvPr userDrawn="1"/>
        </p:nvSpPr>
        <p:spPr>
          <a:xfrm>
            <a:off x="0" y="0"/>
            <a:ext cx="467885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3899310" cy="1900997"/>
          </a:xfrm>
        </p:spPr>
        <p:txBody>
          <a:bodyPr/>
          <a:lstStyle>
            <a:lvl1pPr>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631247"/>
            <a:ext cx="3899310" cy="3511136"/>
          </a:xfrm>
        </p:spPr>
        <p:txBody>
          <a:bodyPr/>
          <a:lstStyle>
            <a:lvl1pPr marL="0" indent="0">
              <a:buNone/>
              <a:defRPr sz="1800"/>
            </a:lvl1pPr>
          </a:lstStyle>
          <a:p>
            <a:r>
              <a:rPr lang="en-US" dirty="0"/>
              <a:t>Place content here</a:t>
            </a:r>
          </a:p>
        </p:txBody>
      </p:sp>
      <p:sp>
        <p:nvSpPr>
          <p:cNvPr id="5" name="Picture Placeholder 4">
            <a:extLst>
              <a:ext uri="{FF2B5EF4-FFF2-40B4-BE49-F238E27FC236}">
                <a16:creationId xmlns:a16="http://schemas.microsoft.com/office/drawing/2014/main" id="{A40400C1-7283-FABD-80B9-45AEE1D1F5D9}"/>
              </a:ext>
            </a:extLst>
          </p:cNvPr>
          <p:cNvSpPr>
            <a:spLocks noGrp="1"/>
          </p:cNvSpPr>
          <p:nvPr>
            <p:ph type="pic" sz="quarter" idx="10"/>
          </p:nvPr>
        </p:nvSpPr>
        <p:spPr>
          <a:xfrm>
            <a:off x="4678363" y="0"/>
            <a:ext cx="7513637" cy="6858000"/>
          </a:xfrm>
        </p:spPr>
        <p:txBody>
          <a:bodyPr/>
          <a:lstStyle>
            <a:lvl1pPr>
              <a:defRPr/>
            </a:lvl1pPr>
          </a:lstStyle>
          <a:p>
            <a:r>
              <a:rPr lang="en-US"/>
              <a:t>Click icon to add picture</a:t>
            </a:r>
            <a:endParaRPr lang="en-US" dirty="0"/>
          </a:p>
        </p:txBody>
      </p:sp>
      <p:pic>
        <p:nvPicPr>
          <p:cNvPr id="7" name="Picture 6" descr="A green text on a black background&#10;&#10;Description automatically generated">
            <a:extLst>
              <a:ext uri="{FF2B5EF4-FFF2-40B4-BE49-F238E27FC236}">
                <a16:creationId xmlns:a16="http://schemas.microsoft.com/office/drawing/2014/main" id="{94BBB1FC-F2D0-0DB6-9C9A-8FA6F329887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5039" y="6395036"/>
            <a:ext cx="1825868" cy="331977"/>
          </a:xfrm>
          <a:prstGeom prst="rect">
            <a:avLst/>
          </a:prstGeom>
        </p:spPr>
      </p:pic>
    </p:spTree>
    <p:extLst>
      <p:ext uri="{BB962C8B-B14F-4D97-AF65-F5344CB8AC3E}">
        <p14:creationId xmlns:p14="http://schemas.microsoft.com/office/powerpoint/2010/main" val="1815376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Column Hexagon Cut-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AAFC910-D2D4-C5E3-4A8E-DB371D1637FC}"/>
              </a:ext>
            </a:extLst>
          </p:cNvPr>
          <p:cNvSpPr>
            <a:spLocks noGrp="1"/>
          </p:cNvSpPr>
          <p:nvPr>
            <p:ph type="pic" sz="quarter" idx="13"/>
          </p:nvPr>
        </p:nvSpPr>
        <p:spPr>
          <a:xfrm>
            <a:off x="5139371" y="-23484"/>
            <a:ext cx="6737350" cy="6865418"/>
          </a:xfrm>
          <a:custGeom>
            <a:avLst/>
            <a:gdLst>
              <a:gd name="connsiteX0" fmla="*/ 4765422 w 6737350"/>
              <a:gd name="connsiteY0" fmla="*/ 5955463 h 6865418"/>
              <a:gd name="connsiteX1" fmla="*/ 6080062 w 6737350"/>
              <a:gd name="connsiteY1" fmla="*/ 5955463 h 6865418"/>
              <a:gd name="connsiteX2" fmla="*/ 6604382 w 6737350"/>
              <a:gd name="connsiteY2" fmla="*/ 6863640 h 6865418"/>
              <a:gd name="connsiteX3" fmla="*/ 4240721 w 6737350"/>
              <a:gd name="connsiteY3" fmla="*/ 6864212 h 6865418"/>
              <a:gd name="connsiteX4" fmla="*/ 2712846 w 6737350"/>
              <a:gd name="connsiteY4" fmla="*/ 4762425 h 6865418"/>
              <a:gd name="connsiteX5" fmla="*/ 4027487 w 6737350"/>
              <a:gd name="connsiteY5" fmla="*/ 4762425 h 6865418"/>
              <a:gd name="connsiteX6" fmla="*/ 4684776 w 6737350"/>
              <a:gd name="connsiteY6" fmla="*/ 5900917 h 6865418"/>
              <a:gd name="connsiteX7" fmla="*/ 4128579 w 6737350"/>
              <a:gd name="connsiteY7" fmla="*/ 6864339 h 6865418"/>
              <a:gd name="connsiteX8" fmla="*/ 2612326 w 6737350"/>
              <a:gd name="connsiteY8" fmla="*/ 6865418 h 6865418"/>
              <a:gd name="connsiteX9" fmla="*/ 2055495 w 6737350"/>
              <a:gd name="connsiteY9" fmla="*/ 5900917 h 6865418"/>
              <a:gd name="connsiteX10" fmla="*/ 4765421 w 6737350"/>
              <a:gd name="connsiteY10" fmla="*/ 3584563 h 6865418"/>
              <a:gd name="connsiteX11" fmla="*/ 6080061 w 6737350"/>
              <a:gd name="connsiteY11" fmla="*/ 3584563 h 6865418"/>
              <a:gd name="connsiteX12" fmla="*/ 6737350 w 6737350"/>
              <a:gd name="connsiteY12" fmla="*/ 4723055 h 6865418"/>
              <a:gd name="connsiteX13" fmla="*/ 6080061 w 6737350"/>
              <a:gd name="connsiteY13" fmla="*/ 5861546 h 6865418"/>
              <a:gd name="connsiteX14" fmla="*/ 4765421 w 6737350"/>
              <a:gd name="connsiteY14" fmla="*/ 5861546 h 6865418"/>
              <a:gd name="connsiteX15" fmla="*/ 4108069 w 6737350"/>
              <a:gd name="connsiteY15" fmla="*/ 4723055 h 6865418"/>
              <a:gd name="connsiteX16" fmla="*/ 2712846 w 6737350"/>
              <a:gd name="connsiteY16" fmla="*/ 2395463 h 6865418"/>
              <a:gd name="connsiteX17" fmla="*/ 4027487 w 6737350"/>
              <a:gd name="connsiteY17" fmla="*/ 2395463 h 6865418"/>
              <a:gd name="connsiteX18" fmla="*/ 4684776 w 6737350"/>
              <a:gd name="connsiteY18" fmla="*/ 3533955 h 6865418"/>
              <a:gd name="connsiteX19" fmla="*/ 4027487 w 6737350"/>
              <a:gd name="connsiteY19" fmla="*/ 4672446 h 6865418"/>
              <a:gd name="connsiteX20" fmla="*/ 2712846 w 6737350"/>
              <a:gd name="connsiteY20" fmla="*/ 4672446 h 6865418"/>
              <a:gd name="connsiteX21" fmla="*/ 2055495 w 6737350"/>
              <a:gd name="connsiteY21" fmla="*/ 3533955 h 6865418"/>
              <a:gd name="connsiteX22" fmla="*/ 657289 w 6737350"/>
              <a:gd name="connsiteY22" fmla="*/ 1217538 h 6865418"/>
              <a:gd name="connsiteX23" fmla="*/ 1971929 w 6737350"/>
              <a:gd name="connsiteY23" fmla="*/ 1217538 h 6865418"/>
              <a:gd name="connsiteX24" fmla="*/ 2629281 w 6737350"/>
              <a:gd name="connsiteY24" fmla="*/ 2356092 h 6865418"/>
              <a:gd name="connsiteX25" fmla="*/ 1971929 w 6737350"/>
              <a:gd name="connsiteY25" fmla="*/ 3494584 h 6865418"/>
              <a:gd name="connsiteX26" fmla="*/ 657289 w 6737350"/>
              <a:gd name="connsiteY26" fmla="*/ 3494584 h 6865418"/>
              <a:gd name="connsiteX27" fmla="*/ 0 w 6737350"/>
              <a:gd name="connsiteY27" fmla="*/ 2356092 h 6865418"/>
              <a:gd name="connsiteX28" fmla="*/ 4765421 w 6737350"/>
              <a:gd name="connsiteY28" fmla="*/ 1217537 h 6865418"/>
              <a:gd name="connsiteX29" fmla="*/ 6080061 w 6737350"/>
              <a:gd name="connsiteY29" fmla="*/ 1217537 h 6865418"/>
              <a:gd name="connsiteX30" fmla="*/ 6737350 w 6737350"/>
              <a:gd name="connsiteY30" fmla="*/ 2356092 h 6865418"/>
              <a:gd name="connsiteX31" fmla="*/ 6080061 w 6737350"/>
              <a:gd name="connsiteY31" fmla="*/ 3494584 h 6865418"/>
              <a:gd name="connsiteX32" fmla="*/ 4765421 w 6737350"/>
              <a:gd name="connsiteY32" fmla="*/ 3494584 h 6865418"/>
              <a:gd name="connsiteX33" fmla="*/ 4108069 w 6737350"/>
              <a:gd name="connsiteY33" fmla="*/ 2356092 h 6865418"/>
              <a:gd name="connsiteX34" fmla="*/ 2712846 w 6737350"/>
              <a:gd name="connsiteY34" fmla="*/ 39549 h 6865418"/>
              <a:gd name="connsiteX35" fmla="*/ 4027487 w 6737350"/>
              <a:gd name="connsiteY35" fmla="*/ 39549 h 6865418"/>
              <a:gd name="connsiteX36" fmla="*/ 4684776 w 6737350"/>
              <a:gd name="connsiteY36" fmla="*/ 1178041 h 6865418"/>
              <a:gd name="connsiteX37" fmla="*/ 4027487 w 6737350"/>
              <a:gd name="connsiteY37" fmla="*/ 2316532 h 6865418"/>
              <a:gd name="connsiteX38" fmla="*/ 2712846 w 6737350"/>
              <a:gd name="connsiteY38" fmla="*/ 2316532 h 6865418"/>
              <a:gd name="connsiteX39" fmla="*/ 2055495 w 6737350"/>
              <a:gd name="connsiteY39" fmla="*/ 1178041 h 6865418"/>
              <a:gd name="connsiteX40" fmla="*/ 13492 w 6737350"/>
              <a:gd name="connsiteY40" fmla="*/ 0 h 6865418"/>
              <a:gd name="connsiteX41" fmla="*/ 2631396 w 6737350"/>
              <a:gd name="connsiteY41" fmla="*/ 13447 h 6865418"/>
              <a:gd name="connsiteX42" fmla="*/ 1973010 w 6737350"/>
              <a:gd name="connsiteY42" fmla="*/ 1137655 h 6865418"/>
              <a:gd name="connsiteX43" fmla="*/ 658369 w 6737350"/>
              <a:gd name="connsiteY43" fmla="*/ 1137655 h 686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737350" h="6865418">
                <a:moveTo>
                  <a:pt x="4765422" y="5955463"/>
                </a:moveTo>
                <a:lnTo>
                  <a:pt x="6080062" y="5955463"/>
                </a:lnTo>
                <a:lnTo>
                  <a:pt x="6604382" y="6863640"/>
                </a:lnTo>
                <a:lnTo>
                  <a:pt x="4240721" y="6864212"/>
                </a:lnTo>
                <a:close/>
                <a:moveTo>
                  <a:pt x="2712846" y="4762425"/>
                </a:moveTo>
                <a:lnTo>
                  <a:pt x="4027487" y="4762425"/>
                </a:lnTo>
                <a:lnTo>
                  <a:pt x="4684776" y="5900917"/>
                </a:lnTo>
                <a:lnTo>
                  <a:pt x="4128579" y="6864339"/>
                </a:lnTo>
                <a:lnTo>
                  <a:pt x="2612326" y="6865418"/>
                </a:lnTo>
                <a:lnTo>
                  <a:pt x="2055495" y="5900917"/>
                </a:lnTo>
                <a:close/>
                <a:moveTo>
                  <a:pt x="4765421" y="3584563"/>
                </a:moveTo>
                <a:lnTo>
                  <a:pt x="6080061" y="3584563"/>
                </a:lnTo>
                <a:lnTo>
                  <a:pt x="6737350" y="4723055"/>
                </a:lnTo>
                <a:lnTo>
                  <a:pt x="6080061" y="5861546"/>
                </a:lnTo>
                <a:lnTo>
                  <a:pt x="4765421" y="5861546"/>
                </a:lnTo>
                <a:lnTo>
                  <a:pt x="4108069" y="4723055"/>
                </a:lnTo>
                <a:close/>
                <a:moveTo>
                  <a:pt x="2712846" y="2395463"/>
                </a:moveTo>
                <a:lnTo>
                  <a:pt x="4027487" y="2395463"/>
                </a:lnTo>
                <a:lnTo>
                  <a:pt x="4684776" y="3533955"/>
                </a:lnTo>
                <a:lnTo>
                  <a:pt x="4027487" y="4672446"/>
                </a:lnTo>
                <a:lnTo>
                  <a:pt x="2712846" y="4672446"/>
                </a:lnTo>
                <a:lnTo>
                  <a:pt x="2055495" y="3533955"/>
                </a:lnTo>
                <a:close/>
                <a:moveTo>
                  <a:pt x="657289" y="1217538"/>
                </a:moveTo>
                <a:lnTo>
                  <a:pt x="1971929" y="1217538"/>
                </a:lnTo>
                <a:lnTo>
                  <a:pt x="2629281" y="2356092"/>
                </a:lnTo>
                <a:lnTo>
                  <a:pt x="1971929" y="3494584"/>
                </a:lnTo>
                <a:lnTo>
                  <a:pt x="657289" y="3494584"/>
                </a:lnTo>
                <a:lnTo>
                  <a:pt x="0" y="2356092"/>
                </a:lnTo>
                <a:close/>
                <a:moveTo>
                  <a:pt x="4765421" y="1217537"/>
                </a:moveTo>
                <a:lnTo>
                  <a:pt x="6080061" y="1217537"/>
                </a:lnTo>
                <a:lnTo>
                  <a:pt x="6737350" y="2356092"/>
                </a:lnTo>
                <a:lnTo>
                  <a:pt x="6080061" y="3494584"/>
                </a:lnTo>
                <a:lnTo>
                  <a:pt x="4765421" y="3494584"/>
                </a:lnTo>
                <a:lnTo>
                  <a:pt x="4108069" y="2356092"/>
                </a:lnTo>
                <a:close/>
                <a:moveTo>
                  <a:pt x="2712846" y="39549"/>
                </a:moveTo>
                <a:lnTo>
                  <a:pt x="4027487" y="39549"/>
                </a:lnTo>
                <a:lnTo>
                  <a:pt x="4684776" y="1178041"/>
                </a:lnTo>
                <a:lnTo>
                  <a:pt x="4027487" y="2316532"/>
                </a:lnTo>
                <a:lnTo>
                  <a:pt x="2712846" y="2316532"/>
                </a:lnTo>
                <a:lnTo>
                  <a:pt x="2055495" y="1178041"/>
                </a:lnTo>
                <a:close/>
                <a:moveTo>
                  <a:pt x="13492" y="0"/>
                </a:moveTo>
                <a:lnTo>
                  <a:pt x="2631396" y="13447"/>
                </a:lnTo>
                <a:lnTo>
                  <a:pt x="1973010" y="1137655"/>
                </a:lnTo>
                <a:lnTo>
                  <a:pt x="658369" y="1137655"/>
                </a:lnTo>
                <a:close/>
              </a:path>
            </a:pathLst>
          </a:custGeom>
        </p:spPr>
        <p:txBody>
          <a:bodyPr wrap="square">
            <a:noAutofit/>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3" y="365125"/>
            <a:ext cx="4412934" cy="1772793"/>
          </a:xfrm>
        </p:spPr>
        <p:txBody>
          <a:bodyPr anchor="t" anchorCtr="0">
            <a:noAutofit/>
          </a:bodyPr>
          <a:lstStyle>
            <a:lvl1pPr>
              <a:defRPr>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3" y="2514601"/>
            <a:ext cx="4412934" cy="3756990"/>
          </a:xfrm>
        </p:spPr>
        <p:txBody>
          <a:bodyPr anchor="t" anchorCtr="0">
            <a:noAutofit/>
          </a:bodyPr>
          <a:lstStyle>
            <a:lvl1pPr marL="0" indent="0">
              <a:buNone/>
              <a:defRPr sz="1800"/>
            </a:lvl1pPr>
          </a:lstStyle>
          <a:p>
            <a:r>
              <a:rPr lang="en-US" dirty="0"/>
              <a:t>Place content here</a:t>
            </a:r>
          </a:p>
        </p:txBody>
      </p:sp>
    </p:spTree>
    <p:extLst>
      <p:ext uri="{BB962C8B-B14F-4D97-AF65-F5344CB8AC3E}">
        <p14:creationId xmlns:p14="http://schemas.microsoft.com/office/powerpoint/2010/main" val="355420315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4753CB-6476-BF2C-3CDC-FAB102C713EC}"/>
              </a:ext>
            </a:extLst>
          </p:cNvPr>
          <p:cNvSpPr>
            <a:spLocks noGrp="1"/>
          </p:cNvSpPr>
          <p:nvPr>
            <p:ph type="title"/>
          </p:nvPr>
        </p:nvSpPr>
        <p:spPr>
          <a:xfrm>
            <a:off x="314692" y="365125"/>
            <a:ext cx="11492432" cy="443198"/>
          </a:xfrm>
          <a:prstGeom prst="rect">
            <a:avLst/>
          </a:prstGeom>
        </p:spPr>
        <p:txBody>
          <a:bodyPr vert="horz" wrap="square"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933DD6-9940-13F2-ECB0-187773310927}"/>
              </a:ext>
            </a:extLst>
          </p:cNvPr>
          <p:cNvSpPr>
            <a:spLocks noGrp="1"/>
          </p:cNvSpPr>
          <p:nvPr>
            <p:ph type="body" idx="1"/>
          </p:nvPr>
        </p:nvSpPr>
        <p:spPr>
          <a:xfrm>
            <a:off x="314692" y="1817556"/>
            <a:ext cx="11492432" cy="402055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0" name="Rectangle 6">
            <a:extLst>
              <a:ext uri="{FF2B5EF4-FFF2-40B4-BE49-F238E27FC236}">
                <a16:creationId xmlns:a16="http://schemas.microsoft.com/office/drawing/2014/main" id="{25FC33D5-6A3D-626E-929B-EDEF84A7F09B}"/>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100" b="1" i="0" smtClean="0">
                <a:solidFill>
                  <a:schemeClr val="bg2"/>
                </a:solidFill>
                <a:latin typeface="+mn-lt"/>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100" b="1" i="0" dirty="0">
              <a:solidFill>
                <a:schemeClr val="bg2"/>
              </a:solidFill>
              <a:latin typeface="+mn-lt"/>
              <a:ea typeface="Aptos" panose="02000000000000000000" pitchFamily="2" charset="0"/>
              <a:cs typeface="Times New Roman" panose="02020603050405020304" pitchFamily="18" charset="0"/>
            </a:endParaRPr>
          </a:p>
        </p:txBody>
      </p:sp>
      <p:sp>
        <p:nvSpPr>
          <p:cNvPr id="41" name="Rectangle 256">
            <a:extLst>
              <a:ext uri="{FF2B5EF4-FFF2-40B4-BE49-F238E27FC236}">
                <a16:creationId xmlns:a16="http://schemas.microsoft.com/office/drawing/2014/main" id="{DF5E4726-94A1-FED7-677B-96B372546603}"/>
              </a:ext>
            </a:extLst>
          </p:cNvPr>
          <p:cNvSpPr txBox="1">
            <a:spLocks noChangeArrowheads="1"/>
          </p:cNvSpPr>
          <p:nvPr userDrawn="1"/>
        </p:nvSpPr>
        <p:spPr>
          <a:xfrm>
            <a:off x="7599464" y="6576851"/>
            <a:ext cx="3860800" cy="152400"/>
          </a:xfrm>
          <a:prstGeom prst="rect">
            <a:avLst/>
          </a:prstGeom>
          <a:ln/>
        </p:spPr>
        <p:txBody>
          <a:bodyPr anchor="ctr"/>
          <a:lstStyle/>
          <a:p>
            <a:pPr algn="r"/>
            <a:r>
              <a:rPr lang="en-US" sz="1000" dirty="0">
                <a:solidFill>
                  <a:schemeClr val="bg2"/>
                </a:solidFill>
                <a:latin typeface="Aptos Light" panose="020B0004020202020204" pitchFamily="34" charset="0"/>
                <a:ea typeface="Aptos" panose="02000000000000000000" pitchFamily="2" charset="0"/>
                <a:cs typeface="Arial" pitchFamily="34" charset="0"/>
              </a:rPr>
              <a:t> </a:t>
            </a:r>
          </a:p>
        </p:txBody>
      </p:sp>
      <p:pic>
        <p:nvPicPr>
          <p:cNvPr id="5" name="Picture 4" descr="A green text on a black background&#10;&#10;Description automatically generated">
            <a:extLst>
              <a:ext uri="{FF2B5EF4-FFF2-40B4-BE49-F238E27FC236}">
                <a16:creationId xmlns:a16="http://schemas.microsoft.com/office/drawing/2014/main" id="{17590EE0-BA02-F30F-D8A6-CC6D23ADBF2E}"/>
              </a:ext>
            </a:extLst>
          </p:cNvPr>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285039" y="6395036"/>
            <a:ext cx="1825868" cy="331977"/>
          </a:xfrm>
          <a:prstGeom prst="rect">
            <a:avLst/>
          </a:prstGeom>
        </p:spPr>
      </p:pic>
    </p:spTree>
    <p:extLst>
      <p:ext uri="{BB962C8B-B14F-4D97-AF65-F5344CB8AC3E}">
        <p14:creationId xmlns:p14="http://schemas.microsoft.com/office/powerpoint/2010/main" val="2196214776"/>
      </p:ext>
    </p:extLst>
  </p:cSld>
  <p:clrMap bg1="lt1" tx1="dk1" bg2="lt2" tx2="dk2" accent1="accent1" accent2="accent2" accent3="accent3" accent4="accent4" accent5="accent5" accent6="accent6" hlink="hlink" folHlink="folHlink"/>
  <p:sldLayoutIdLst>
    <p:sldLayoutId id="2147483873" r:id="rId1"/>
    <p:sldLayoutId id="2147483960" r:id="rId2"/>
    <p:sldLayoutId id="2147483939" r:id="rId3"/>
    <p:sldLayoutId id="2147483896" r:id="rId4"/>
    <p:sldLayoutId id="2147483927" r:id="rId5"/>
    <p:sldLayoutId id="2147483941" r:id="rId6"/>
    <p:sldLayoutId id="2147483832" r:id="rId7"/>
    <p:sldLayoutId id="2147483894" r:id="rId8"/>
    <p:sldLayoutId id="2147483829" r:id="rId9"/>
    <p:sldLayoutId id="2147483897" r:id="rId10"/>
    <p:sldLayoutId id="2147483833" r:id="rId11"/>
    <p:sldLayoutId id="2147483952" r:id="rId12"/>
    <p:sldLayoutId id="2147483953" r:id="rId13"/>
    <p:sldLayoutId id="2147483954" r:id="rId14"/>
    <p:sldLayoutId id="2147483955" r:id="rId15"/>
    <p:sldLayoutId id="2147483956" r:id="rId16"/>
    <p:sldLayoutId id="2147483834" r:id="rId17"/>
    <p:sldLayoutId id="2147483940" r:id="rId18"/>
    <p:sldLayoutId id="2147483835" r:id="rId19"/>
    <p:sldLayoutId id="2147483928" r:id="rId20"/>
    <p:sldLayoutId id="2147483906" r:id="rId21"/>
    <p:sldLayoutId id="2147483905" r:id="rId22"/>
    <p:sldLayoutId id="2147483937" r:id="rId23"/>
    <p:sldLayoutId id="2147483947" r:id="rId24"/>
    <p:sldLayoutId id="2147483948" r:id="rId25"/>
    <p:sldLayoutId id="2147483951" r:id="rId26"/>
    <p:sldLayoutId id="2147483949" r:id="rId27"/>
    <p:sldLayoutId id="2147483959" r:id="rId28"/>
    <p:sldLayoutId id="2147483861" r:id="rId29"/>
    <p:sldLayoutId id="2147483958" r:id="rId30"/>
    <p:sldLayoutId id="2147483849" r:id="rId31"/>
    <p:sldLayoutId id="2147483961" r:id="rId32"/>
    <p:sldLayoutId id="2147483962" r:id="rId33"/>
  </p:sldLayoutIdLst>
  <p:hf hdr="0" dt="0"/>
  <p:txStyles>
    <p:titleStyle>
      <a:lvl1pPr algn="l" defTabSz="914400" rtl="0" eaLnBrk="1" latinLnBrk="0" hangingPunct="1">
        <a:lnSpc>
          <a:spcPct val="90000"/>
        </a:lnSpc>
        <a:spcBef>
          <a:spcPct val="0"/>
        </a:spcBef>
        <a:buNone/>
        <a:defRPr sz="3200" b="1" i="0" kern="1200">
          <a:solidFill>
            <a:schemeClr val="tx1"/>
          </a:solidFill>
          <a:latin typeface="+mj-lt"/>
          <a:ea typeface="Aptos" panose="02000000000000000000" pitchFamily="2" charset="0"/>
          <a:cs typeface="+mj-cs"/>
        </a:defRPr>
      </a:lvl1pPr>
    </p:titleStyle>
    <p:bodyStyle>
      <a:lvl1pPr marL="0" indent="0" algn="l" defTabSz="914400" rtl="0" eaLnBrk="1" latinLnBrk="0" hangingPunct="1">
        <a:lnSpc>
          <a:spcPct val="90000"/>
        </a:lnSpc>
        <a:spcBef>
          <a:spcPts val="1200"/>
        </a:spcBef>
        <a:spcAft>
          <a:spcPts val="60"/>
        </a:spcAft>
        <a:buFont typeface="Arial" panose="020B0604020202020204" pitchFamily="34" charset="0"/>
        <a:buNone/>
        <a:defRPr sz="2200" b="0" i="0" kern="1200">
          <a:solidFill>
            <a:schemeClr val="tx1"/>
          </a:solidFill>
          <a:latin typeface="+mn-lt"/>
          <a:ea typeface="Aptos"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b="0" i="0" kern="1200">
          <a:solidFill>
            <a:schemeClr val="tx1"/>
          </a:solidFill>
          <a:latin typeface="+mn-lt"/>
          <a:ea typeface="Aptos"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mn-lt"/>
          <a:ea typeface="Aptos"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mn-lt"/>
          <a:ea typeface="Aptos"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mn-lt"/>
          <a:ea typeface="Aptos"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2.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2.xml"/><Relationship Id="rId5" Type="http://schemas.openxmlformats.org/officeDocument/2006/relationships/image" Target="../media/image20.png"/><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2.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gif"/></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gif"/><Relationship Id="rId1" Type="http://schemas.openxmlformats.org/officeDocument/2006/relationships/slideLayout" Target="../slideLayouts/slideLayout11.xml"/><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notesSlide" Target="../notesSlides/notesSlide5.xml"/><Relationship Id="rId1" Type="http://schemas.openxmlformats.org/officeDocument/2006/relationships/slideLayout" Target="../slideLayouts/slideLayout32.xml"/><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microsoft.com/office/2007/relationships/hdphoto" Target="../media/hdphoto2.wdp"/><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33.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22.jp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image" Target="../media/image24.jp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18B1F-BFB1-CC50-2580-E2ADE95FF0A0}"/>
              </a:ext>
            </a:extLst>
          </p:cNvPr>
          <p:cNvSpPr>
            <a:spLocks noGrp="1"/>
          </p:cNvSpPr>
          <p:nvPr>
            <p:ph type="ctrTitle"/>
          </p:nvPr>
        </p:nvSpPr>
        <p:spPr/>
        <p:txBody>
          <a:bodyPr/>
          <a:lstStyle/>
          <a:p>
            <a:r>
              <a:rPr lang="en-US" dirty="0"/>
              <a:t>SNS Capabilities, Test station at the Linac dump </a:t>
            </a:r>
          </a:p>
        </p:txBody>
      </p:sp>
      <p:sp>
        <p:nvSpPr>
          <p:cNvPr id="3" name="Subtitle 2">
            <a:extLst>
              <a:ext uri="{FF2B5EF4-FFF2-40B4-BE49-F238E27FC236}">
                <a16:creationId xmlns:a16="http://schemas.microsoft.com/office/drawing/2014/main" id="{C563AA3E-CA79-A928-3E5C-72DD8F594C73}"/>
              </a:ext>
            </a:extLst>
          </p:cNvPr>
          <p:cNvSpPr>
            <a:spLocks noGrp="1"/>
          </p:cNvSpPr>
          <p:nvPr>
            <p:ph type="subTitle" idx="1"/>
          </p:nvPr>
        </p:nvSpPr>
        <p:spPr/>
        <p:txBody>
          <a:bodyPr/>
          <a:lstStyle/>
          <a:p>
            <a:endParaRPr lang="en-US" dirty="0"/>
          </a:p>
        </p:txBody>
      </p:sp>
      <p:sp>
        <p:nvSpPr>
          <p:cNvPr id="4" name="Text Placeholder 3">
            <a:extLst>
              <a:ext uri="{FF2B5EF4-FFF2-40B4-BE49-F238E27FC236}">
                <a16:creationId xmlns:a16="http://schemas.microsoft.com/office/drawing/2014/main" id="{A80AB052-C5ED-4604-BB32-C7CFB365406D}"/>
              </a:ext>
            </a:extLst>
          </p:cNvPr>
          <p:cNvSpPr>
            <a:spLocks noGrp="1"/>
          </p:cNvSpPr>
          <p:nvPr>
            <p:ph type="body" sz="quarter" idx="14"/>
          </p:nvPr>
        </p:nvSpPr>
        <p:spPr/>
        <p:txBody>
          <a:bodyPr/>
          <a:lstStyle/>
          <a:p>
            <a:r>
              <a:rPr lang="en-US" dirty="0">
                <a:latin typeface="+mn-lt"/>
              </a:rPr>
              <a:t>June 10, 2026 | Oak Ridge National Lab</a:t>
            </a:r>
          </a:p>
        </p:txBody>
      </p:sp>
      <p:sp>
        <p:nvSpPr>
          <p:cNvPr id="5" name="Text Placeholder 4">
            <a:extLst>
              <a:ext uri="{FF2B5EF4-FFF2-40B4-BE49-F238E27FC236}">
                <a16:creationId xmlns:a16="http://schemas.microsoft.com/office/drawing/2014/main" id="{36169892-B8FD-9314-2137-FD44D1A12AD5}"/>
              </a:ext>
            </a:extLst>
          </p:cNvPr>
          <p:cNvSpPr>
            <a:spLocks noGrp="1"/>
          </p:cNvSpPr>
          <p:nvPr>
            <p:ph type="body" sz="quarter" idx="15"/>
          </p:nvPr>
        </p:nvSpPr>
        <p:spPr/>
        <p:txBody>
          <a:bodyPr/>
          <a:lstStyle/>
          <a:p>
            <a:r>
              <a:rPr lang="en-US" dirty="0"/>
              <a:t>Nicholas Evans</a:t>
            </a:r>
          </a:p>
        </p:txBody>
      </p:sp>
      <p:sp>
        <p:nvSpPr>
          <p:cNvPr id="6" name="Text Placeholder 5">
            <a:extLst>
              <a:ext uri="{FF2B5EF4-FFF2-40B4-BE49-F238E27FC236}">
                <a16:creationId xmlns:a16="http://schemas.microsoft.com/office/drawing/2014/main" id="{0E4AE62E-70C2-2BB8-D0AC-19F273245092}"/>
              </a:ext>
            </a:extLst>
          </p:cNvPr>
          <p:cNvSpPr>
            <a:spLocks noGrp="1"/>
          </p:cNvSpPr>
          <p:nvPr>
            <p:ph type="body" sz="quarter" idx="17"/>
          </p:nvPr>
        </p:nvSpPr>
        <p:spPr/>
        <p:txBody>
          <a:bodyPr/>
          <a:lstStyle/>
          <a:p>
            <a:r>
              <a:rPr lang="en-US" dirty="0">
                <a:latin typeface="+mn-lt"/>
              </a:rPr>
              <a:t>Accelerator Science &amp; Technolog</a:t>
            </a:r>
            <a:r>
              <a:rPr lang="en-US" dirty="0"/>
              <a:t>y Section Head</a:t>
            </a:r>
            <a:endParaRPr lang="en-US" dirty="0">
              <a:latin typeface="+mn-lt"/>
            </a:endParaRPr>
          </a:p>
        </p:txBody>
      </p:sp>
    </p:spTree>
    <p:extLst>
      <p:ext uri="{BB962C8B-B14F-4D97-AF65-F5344CB8AC3E}">
        <p14:creationId xmlns:p14="http://schemas.microsoft.com/office/powerpoint/2010/main" val="4251991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8DD1B-0AD5-7BCF-696E-57B2671D6AC2}"/>
              </a:ext>
            </a:extLst>
          </p:cNvPr>
          <p:cNvSpPr>
            <a:spLocks noGrp="1"/>
          </p:cNvSpPr>
          <p:nvPr>
            <p:ph type="title"/>
          </p:nvPr>
        </p:nvSpPr>
        <p:spPr/>
        <p:txBody>
          <a:bodyPr/>
          <a:lstStyle/>
          <a:p>
            <a:r>
              <a:rPr lang="en-US" dirty="0"/>
              <a:t>Test Station Considerations</a:t>
            </a:r>
          </a:p>
        </p:txBody>
      </p:sp>
      <p:sp>
        <p:nvSpPr>
          <p:cNvPr id="3" name="Content Placeholder 2">
            <a:extLst>
              <a:ext uri="{FF2B5EF4-FFF2-40B4-BE49-F238E27FC236}">
                <a16:creationId xmlns:a16="http://schemas.microsoft.com/office/drawing/2014/main" id="{91EACD1C-667A-91D5-FD2B-4FC956E0EDE9}"/>
              </a:ext>
            </a:extLst>
          </p:cNvPr>
          <p:cNvSpPr>
            <a:spLocks noGrp="1"/>
          </p:cNvSpPr>
          <p:nvPr>
            <p:ph idx="1"/>
          </p:nvPr>
        </p:nvSpPr>
        <p:spPr>
          <a:xfrm>
            <a:off x="429767" y="921136"/>
            <a:ext cx="11430000" cy="5769224"/>
          </a:xfrm>
        </p:spPr>
        <p:txBody>
          <a:bodyPr/>
          <a:lstStyle/>
          <a:p>
            <a:r>
              <a:rPr lang="en-US" dirty="0"/>
              <a:t>Beamline modifications </a:t>
            </a:r>
          </a:p>
          <a:p>
            <a:pPr lvl="1"/>
            <a:r>
              <a:rPr lang="en-US" dirty="0"/>
              <a:t>Cannot impact on normal function of the dump for operations tune-up, including: </a:t>
            </a:r>
            <a:br>
              <a:rPr lang="en-US" dirty="0"/>
            </a:br>
            <a:r>
              <a:rPr lang="en-US" dirty="0"/>
              <a:t>optics, cooling, power, vacuum</a:t>
            </a:r>
          </a:p>
          <a:p>
            <a:r>
              <a:rPr lang="en-US" dirty="0"/>
              <a:t>Operational Impact</a:t>
            </a:r>
          </a:p>
          <a:p>
            <a:pPr lvl="1"/>
            <a:r>
              <a:rPr lang="en-US" dirty="0"/>
              <a:t>No impact on operations schedule – no exceptions </a:t>
            </a:r>
          </a:p>
          <a:p>
            <a:pPr lvl="1"/>
            <a:r>
              <a:rPr lang="en-US" dirty="0"/>
              <a:t>Can make use of already allocated study time, maintenance days</a:t>
            </a:r>
          </a:p>
          <a:p>
            <a:pPr lvl="1"/>
            <a:r>
              <a:rPr lang="en-US" dirty="0"/>
              <a:t>Above considerations generally limit tunnel access to weekly – potentially in/out on study day ~8hrs</a:t>
            </a:r>
          </a:p>
          <a:p>
            <a:r>
              <a:rPr lang="en-US" dirty="0"/>
              <a:t>Power to experiments </a:t>
            </a:r>
          </a:p>
          <a:p>
            <a:pPr lvl="1"/>
            <a:r>
              <a:rPr lang="en-US" dirty="0"/>
              <a:t>Limit at 7.0 kW for dump (3.36E15 protons/sec) from Operations Envelope</a:t>
            </a:r>
          </a:p>
          <a:p>
            <a:pPr lvl="1"/>
            <a:r>
              <a:rPr lang="en-US" dirty="0"/>
              <a:t>Dose to experiment during study periods, with potential for bleeding small amounts of beam with laser</a:t>
            </a:r>
          </a:p>
          <a:p>
            <a:r>
              <a:rPr lang="en-US" dirty="0"/>
              <a:t>Cost and Schedule</a:t>
            </a:r>
          </a:p>
          <a:p>
            <a:pPr lvl="1"/>
            <a:r>
              <a:rPr lang="en-US" dirty="0"/>
              <a:t>We estimate &lt;$1M (we have shielding on hand), potentially operational in 1 year based on operations cycle</a:t>
            </a:r>
          </a:p>
        </p:txBody>
      </p:sp>
    </p:spTree>
    <p:extLst>
      <p:ext uri="{BB962C8B-B14F-4D97-AF65-F5344CB8AC3E}">
        <p14:creationId xmlns:p14="http://schemas.microsoft.com/office/powerpoint/2010/main" val="16876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3A2719-7325-550B-4B3D-D01162D89F54}"/>
              </a:ext>
            </a:extLst>
          </p:cNvPr>
          <p:cNvPicPr>
            <a:picLocks noChangeAspect="1"/>
          </p:cNvPicPr>
          <p:nvPr/>
        </p:nvPicPr>
        <p:blipFill>
          <a:blip r:embed="rId2"/>
          <a:stretch>
            <a:fillRect/>
          </a:stretch>
        </p:blipFill>
        <p:spPr>
          <a:xfrm>
            <a:off x="8456177" y="80920"/>
            <a:ext cx="3351743" cy="4421011"/>
          </a:xfrm>
          <a:prstGeom prst="rect">
            <a:avLst/>
          </a:prstGeom>
        </p:spPr>
      </p:pic>
      <p:pic>
        <p:nvPicPr>
          <p:cNvPr id="8" name="Picture 7">
            <a:extLst>
              <a:ext uri="{FF2B5EF4-FFF2-40B4-BE49-F238E27FC236}">
                <a16:creationId xmlns:a16="http://schemas.microsoft.com/office/drawing/2014/main" id="{FDE3781E-FD07-8D56-6CCD-50CF81114DCC}"/>
              </a:ext>
            </a:extLst>
          </p:cNvPr>
          <p:cNvPicPr>
            <a:picLocks noChangeAspect="1"/>
          </p:cNvPicPr>
          <p:nvPr/>
        </p:nvPicPr>
        <p:blipFill>
          <a:blip r:embed="rId3"/>
          <a:srcRect t="20172" b="21720"/>
          <a:stretch>
            <a:fillRect/>
          </a:stretch>
        </p:blipFill>
        <p:spPr>
          <a:xfrm>
            <a:off x="6634362" y="1653735"/>
            <a:ext cx="2366847" cy="1032822"/>
          </a:xfrm>
          <a:prstGeom prst="rect">
            <a:avLst/>
          </a:prstGeom>
        </p:spPr>
      </p:pic>
      <p:pic>
        <p:nvPicPr>
          <p:cNvPr id="4" name="Picture 3">
            <a:extLst>
              <a:ext uri="{FF2B5EF4-FFF2-40B4-BE49-F238E27FC236}">
                <a16:creationId xmlns:a16="http://schemas.microsoft.com/office/drawing/2014/main" id="{E806ABDB-225F-C296-2F8F-D08313DFEAA8}"/>
              </a:ext>
            </a:extLst>
          </p:cNvPr>
          <p:cNvPicPr>
            <a:picLocks noChangeAspect="1"/>
          </p:cNvPicPr>
          <p:nvPr/>
        </p:nvPicPr>
        <p:blipFill>
          <a:blip r:embed="rId4"/>
          <a:stretch>
            <a:fillRect/>
          </a:stretch>
        </p:blipFill>
        <p:spPr>
          <a:xfrm>
            <a:off x="4290777" y="1583737"/>
            <a:ext cx="2135336" cy="1172817"/>
          </a:xfrm>
          <a:prstGeom prst="rect">
            <a:avLst/>
          </a:prstGeom>
        </p:spPr>
      </p:pic>
      <p:sp>
        <p:nvSpPr>
          <p:cNvPr id="9" name="TextBox 8">
            <a:extLst>
              <a:ext uri="{FF2B5EF4-FFF2-40B4-BE49-F238E27FC236}">
                <a16:creationId xmlns:a16="http://schemas.microsoft.com/office/drawing/2014/main" id="{89ABC3AC-7F98-5877-E640-7265C9A13885}"/>
              </a:ext>
            </a:extLst>
          </p:cNvPr>
          <p:cNvSpPr txBox="1"/>
          <p:nvPr/>
        </p:nvSpPr>
        <p:spPr>
          <a:xfrm>
            <a:off x="4800420" y="1307330"/>
            <a:ext cx="1633781" cy="369332"/>
          </a:xfrm>
          <a:prstGeom prst="rect">
            <a:avLst/>
          </a:prstGeom>
          <a:noFill/>
        </p:spPr>
        <p:txBody>
          <a:bodyPr wrap="none" rtlCol="0">
            <a:spAutoFit/>
          </a:bodyPr>
          <a:lstStyle/>
          <a:p>
            <a:r>
              <a:rPr lang="en-US" dirty="0"/>
              <a:t>Sample holder</a:t>
            </a:r>
          </a:p>
        </p:txBody>
      </p:sp>
      <p:sp>
        <p:nvSpPr>
          <p:cNvPr id="10" name="TextBox 9">
            <a:extLst>
              <a:ext uri="{FF2B5EF4-FFF2-40B4-BE49-F238E27FC236}">
                <a16:creationId xmlns:a16="http://schemas.microsoft.com/office/drawing/2014/main" id="{51B9E331-2652-CA4E-9590-C206F76345E5}"/>
              </a:ext>
            </a:extLst>
          </p:cNvPr>
          <p:cNvSpPr txBox="1"/>
          <p:nvPr/>
        </p:nvSpPr>
        <p:spPr>
          <a:xfrm>
            <a:off x="6833556" y="1105443"/>
            <a:ext cx="2025298" cy="646331"/>
          </a:xfrm>
          <a:prstGeom prst="rect">
            <a:avLst/>
          </a:prstGeom>
          <a:noFill/>
        </p:spPr>
        <p:txBody>
          <a:bodyPr wrap="none" rtlCol="0">
            <a:spAutoFit/>
          </a:bodyPr>
          <a:lstStyle/>
          <a:p>
            <a:r>
              <a:rPr lang="en-US" dirty="0"/>
              <a:t>Aluminum Insert </a:t>
            </a:r>
            <a:br>
              <a:rPr lang="en-US" dirty="0"/>
            </a:br>
            <a:r>
              <a:rPr lang="en-US" dirty="0"/>
              <a:t>(vacuum isolation)</a:t>
            </a:r>
          </a:p>
        </p:txBody>
      </p:sp>
      <p:sp>
        <p:nvSpPr>
          <p:cNvPr id="11" name="Rectangle 10">
            <a:extLst>
              <a:ext uri="{FF2B5EF4-FFF2-40B4-BE49-F238E27FC236}">
                <a16:creationId xmlns:a16="http://schemas.microsoft.com/office/drawing/2014/main" id="{048D5663-733E-0AC2-8E3A-7DBD3CC00719}"/>
              </a:ext>
            </a:extLst>
          </p:cNvPr>
          <p:cNvSpPr/>
          <p:nvPr/>
        </p:nvSpPr>
        <p:spPr>
          <a:xfrm>
            <a:off x="9309813" y="1105443"/>
            <a:ext cx="1513211" cy="134114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E48245F-478A-6A02-C373-8EE020BF95E4}"/>
              </a:ext>
            </a:extLst>
          </p:cNvPr>
          <p:cNvPicPr>
            <a:picLocks noChangeAspect="1"/>
          </p:cNvPicPr>
          <p:nvPr/>
        </p:nvPicPr>
        <p:blipFill>
          <a:blip r:embed="rId5"/>
          <a:stretch>
            <a:fillRect/>
          </a:stretch>
        </p:blipFill>
        <p:spPr>
          <a:xfrm>
            <a:off x="6822813" y="3429000"/>
            <a:ext cx="3163033" cy="2195667"/>
          </a:xfrm>
          <a:prstGeom prst="rect">
            <a:avLst/>
          </a:prstGeom>
          <a:ln w="28575">
            <a:solidFill>
              <a:srgbClr val="FF0000"/>
            </a:solidFill>
          </a:ln>
        </p:spPr>
      </p:pic>
      <p:sp>
        <p:nvSpPr>
          <p:cNvPr id="13" name="Content Placeholder 2">
            <a:extLst>
              <a:ext uri="{FF2B5EF4-FFF2-40B4-BE49-F238E27FC236}">
                <a16:creationId xmlns:a16="http://schemas.microsoft.com/office/drawing/2014/main" id="{AB0232D7-9B61-7024-1309-F9A4CB3EB281}"/>
              </a:ext>
            </a:extLst>
          </p:cNvPr>
          <p:cNvSpPr txBox="1">
            <a:spLocks/>
          </p:cNvSpPr>
          <p:nvPr/>
        </p:nvSpPr>
        <p:spPr>
          <a:xfrm>
            <a:off x="576524" y="2739451"/>
            <a:ext cx="6194442" cy="3621450"/>
          </a:xfrm>
          <a:prstGeom prst="rect">
            <a:avLst/>
          </a:prstGeom>
        </p:spPr>
        <p:txBody>
          <a:bodyPr vert="horz" lIns="0" tIns="0" rIns="0" bIns="0" rtlCol="0">
            <a:noAutofit/>
          </a:bodyPr>
          <a:lstStyle>
            <a:lvl1pPr marL="288925" indent="-288925" algn="l" defTabSz="914400" rtl="0" eaLnBrk="1" latinLnBrk="0" hangingPunct="1">
              <a:lnSpc>
                <a:spcPct val="90000"/>
              </a:lnSpc>
              <a:spcBef>
                <a:spcPts val="1800"/>
              </a:spcBef>
              <a:spcAft>
                <a:spcPts val="60"/>
              </a:spcAft>
              <a:buClr>
                <a:schemeClr val="tx1"/>
              </a:buClr>
              <a:buSzPct val="90000"/>
              <a:buFont typeface="Century Gothic" panose="020B0502020202020204" pitchFamily="34" charset="0"/>
              <a:buChar char="•"/>
              <a:defRPr lang="en-US" sz="2800" b="0" i="0" kern="1200" dirty="0">
                <a:solidFill>
                  <a:schemeClr val="tx1"/>
                </a:solidFill>
                <a:latin typeface="Century Gothic" panose="020B0502020202020204" pitchFamily="34" charset="0"/>
                <a:ea typeface="+mn-ea"/>
                <a:cs typeface="+mn-cs"/>
              </a:defRPr>
            </a:lvl1pPr>
            <a:lvl2pPr marL="687388" indent="-288925" algn="l" defTabSz="914400" rtl="0" eaLnBrk="1" latinLnBrk="0" hangingPunct="1">
              <a:lnSpc>
                <a:spcPct val="90000"/>
              </a:lnSpc>
              <a:spcBef>
                <a:spcPts val="1200"/>
              </a:spcBef>
              <a:spcAft>
                <a:spcPts val="60"/>
              </a:spcAft>
              <a:buClr>
                <a:schemeClr val="tx1"/>
              </a:buClr>
              <a:buSzPct val="90000"/>
              <a:buFont typeface="Century Gothic" panose="020B0502020202020204" pitchFamily="34" charset="0"/>
              <a:buChar char="–"/>
              <a:defRPr sz="1800" b="0" i="0" kern="1200">
                <a:solidFill>
                  <a:schemeClr val="tx1"/>
                </a:solidFill>
                <a:latin typeface="+mn-lt"/>
                <a:ea typeface="Aptos" panose="02000000000000000000" pitchFamily="2" charset="0"/>
                <a:cs typeface="Arial" panose="020B0604020202020204" pitchFamily="34" charset="0"/>
              </a:defRPr>
            </a:lvl2pPr>
            <a:lvl3pPr marL="1031875" indent="-288925" algn="l" defTabSz="914400" rtl="0" eaLnBrk="1" latinLnBrk="0" hangingPunct="1">
              <a:lnSpc>
                <a:spcPct val="90000"/>
              </a:lnSpc>
              <a:spcBef>
                <a:spcPts val="1200"/>
              </a:spcBef>
              <a:spcAft>
                <a:spcPts val="60"/>
              </a:spcAft>
              <a:buClr>
                <a:schemeClr val="tx1"/>
              </a:buClr>
              <a:buSzPct val="90000"/>
              <a:buFont typeface="Century Gothic" panose="020B0502020202020204" pitchFamily="34" charset="0"/>
              <a:buChar char="•"/>
              <a:defRPr sz="1600" b="0" i="0" kern="1200">
                <a:solidFill>
                  <a:schemeClr val="tx1"/>
                </a:solidFill>
                <a:latin typeface="+mn-lt"/>
                <a:ea typeface="Aptos"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1200"/>
              </a:spcBef>
              <a:spcAft>
                <a:spcPts val="60"/>
              </a:spcAft>
              <a:buClr>
                <a:schemeClr val="tx1"/>
              </a:buClr>
              <a:buFont typeface="Arial" panose="020B0604020202020204" pitchFamily="34" charset="0"/>
              <a:buChar char="•"/>
              <a:defRPr sz="1600" b="0" i="0" kern="1200">
                <a:solidFill>
                  <a:schemeClr val="tx1"/>
                </a:solidFill>
                <a:latin typeface="+mn-lt"/>
                <a:ea typeface="Aptos" panose="02000000000000000000" pitchFamily="2" charset="0"/>
                <a:cs typeface="Arial" panose="020B0604020202020204" pitchFamily="34" charset="0"/>
              </a:defRPr>
            </a:lvl4pPr>
            <a:lvl5pPr marL="1482725" indent="-222250" algn="l" defTabSz="914400" rtl="0" eaLnBrk="1" latinLnBrk="0" hangingPunct="1">
              <a:lnSpc>
                <a:spcPct val="90000"/>
              </a:lnSpc>
              <a:spcBef>
                <a:spcPts val="1200"/>
              </a:spcBef>
              <a:spcAft>
                <a:spcPts val="60"/>
              </a:spcAft>
              <a:buClr>
                <a:schemeClr val="tx1"/>
              </a:buClr>
              <a:buFont typeface="Arial" panose="020B0604020202020204" pitchFamily="34" charset="0"/>
              <a:buChar char="•"/>
              <a:defRPr sz="1600" b="0" i="0" kern="1200">
                <a:solidFill>
                  <a:schemeClr val="tx1"/>
                </a:solidFill>
                <a:latin typeface="+mn-lt"/>
                <a:ea typeface="Aptos"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Fit into existing beamline with minimal modification</a:t>
            </a:r>
          </a:p>
          <a:p>
            <a:r>
              <a:rPr lang="en-US" sz="2000" dirty="0"/>
              <a:t>Sample removal without breaking vacuum minimizes disruption to ops</a:t>
            </a:r>
          </a:p>
          <a:p>
            <a:r>
              <a:rPr lang="en-US" sz="2000" dirty="0"/>
              <a:t>Currently designed for manual changeout, which limits operation – we will discuss</a:t>
            </a:r>
          </a:p>
          <a:p>
            <a:r>
              <a:rPr lang="en-US" sz="2000" dirty="0"/>
              <a:t>Designed specifically for RIPS – </a:t>
            </a:r>
            <a:r>
              <a:rPr lang="en-US" sz="2000" b="1" dirty="0"/>
              <a:t>would love to hear feedback, requests from other potential users</a:t>
            </a:r>
          </a:p>
          <a:p>
            <a:endParaRPr lang="en-US" sz="2000" dirty="0"/>
          </a:p>
        </p:txBody>
      </p:sp>
      <p:sp>
        <p:nvSpPr>
          <p:cNvPr id="14" name="TextBox 13">
            <a:extLst>
              <a:ext uri="{FF2B5EF4-FFF2-40B4-BE49-F238E27FC236}">
                <a16:creationId xmlns:a16="http://schemas.microsoft.com/office/drawing/2014/main" id="{BC19A4A2-C41A-F0A3-39A2-0B08505D9AF3}"/>
              </a:ext>
            </a:extLst>
          </p:cNvPr>
          <p:cNvSpPr txBox="1"/>
          <p:nvPr/>
        </p:nvSpPr>
        <p:spPr>
          <a:xfrm>
            <a:off x="3733800" y="6273800"/>
            <a:ext cx="3684085" cy="369332"/>
          </a:xfrm>
          <a:prstGeom prst="rect">
            <a:avLst/>
          </a:prstGeom>
          <a:noFill/>
        </p:spPr>
        <p:txBody>
          <a:bodyPr wrap="none" rtlCol="0">
            <a:spAutoFit/>
          </a:bodyPr>
          <a:lstStyle/>
          <a:p>
            <a:r>
              <a:rPr lang="en-US" dirty="0"/>
              <a:t>*See: J. Griswold Tomorrow 1:20pm</a:t>
            </a:r>
          </a:p>
        </p:txBody>
      </p:sp>
      <p:sp>
        <p:nvSpPr>
          <p:cNvPr id="2" name="Title 1">
            <a:extLst>
              <a:ext uri="{FF2B5EF4-FFF2-40B4-BE49-F238E27FC236}">
                <a16:creationId xmlns:a16="http://schemas.microsoft.com/office/drawing/2014/main" id="{0D12A0EA-6D8E-006B-29E9-9BC0716B5566}"/>
              </a:ext>
            </a:extLst>
          </p:cNvPr>
          <p:cNvSpPr>
            <a:spLocks noGrp="1"/>
          </p:cNvSpPr>
          <p:nvPr>
            <p:ph type="title"/>
          </p:nvPr>
        </p:nvSpPr>
        <p:spPr/>
        <p:txBody>
          <a:bodyPr/>
          <a:lstStyle/>
          <a:p>
            <a:r>
              <a:rPr lang="en-US" dirty="0"/>
              <a:t>Radio Isotope Production at SNS (RIPS*) Design</a:t>
            </a:r>
          </a:p>
        </p:txBody>
      </p:sp>
      <p:cxnSp>
        <p:nvCxnSpPr>
          <p:cNvPr id="16" name="Straight Arrow Connector 15">
            <a:extLst>
              <a:ext uri="{FF2B5EF4-FFF2-40B4-BE49-F238E27FC236}">
                <a16:creationId xmlns:a16="http://schemas.microsoft.com/office/drawing/2014/main" id="{8D78FF98-916D-FC99-FE18-E897B6EDF638}"/>
              </a:ext>
            </a:extLst>
          </p:cNvPr>
          <p:cNvCxnSpPr>
            <a:cxnSpLocks/>
          </p:cNvCxnSpPr>
          <p:nvPr/>
        </p:nvCxnSpPr>
        <p:spPr>
          <a:xfrm>
            <a:off x="6168453" y="1971206"/>
            <a:ext cx="0" cy="337279"/>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CC4FFE1-C559-2DE9-9848-AF70BC45967B}"/>
              </a:ext>
            </a:extLst>
          </p:cNvPr>
          <p:cNvSpPr txBox="1"/>
          <p:nvPr/>
        </p:nvSpPr>
        <p:spPr>
          <a:xfrm>
            <a:off x="5181132" y="1955179"/>
            <a:ext cx="872355" cy="369332"/>
          </a:xfrm>
          <a:prstGeom prst="rect">
            <a:avLst/>
          </a:prstGeom>
          <a:noFill/>
        </p:spPr>
        <p:txBody>
          <a:bodyPr wrap="none" rtlCol="0">
            <a:spAutoFit/>
          </a:bodyPr>
          <a:lstStyle/>
          <a:p>
            <a:r>
              <a:rPr lang="en-US" dirty="0">
                <a:solidFill>
                  <a:srgbClr val="FF0000"/>
                </a:solidFill>
              </a:rPr>
              <a:t>66 mm</a:t>
            </a:r>
          </a:p>
        </p:txBody>
      </p:sp>
    </p:spTree>
    <p:extLst>
      <p:ext uri="{BB962C8B-B14F-4D97-AF65-F5344CB8AC3E}">
        <p14:creationId xmlns:p14="http://schemas.microsoft.com/office/powerpoint/2010/main" val="484995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D575261-DE1F-9B6B-3666-A2E50AC51910}"/>
              </a:ext>
            </a:extLst>
          </p:cNvPr>
          <p:cNvPicPr>
            <a:picLocks noChangeAspect="1"/>
          </p:cNvPicPr>
          <p:nvPr/>
        </p:nvPicPr>
        <p:blipFill>
          <a:blip r:embed="rId2"/>
          <a:srcRect b="8958"/>
          <a:stretch>
            <a:fillRect/>
          </a:stretch>
        </p:blipFill>
        <p:spPr>
          <a:xfrm rot="10800000">
            <a:off x="7097271" y="3890388"/>
            <a:ext cx="3929500" cy="2410383"/>
          </a:xfrm>
          <a:prstGeom prst="rect">
            <a:avLst/>
          </a:prstGeom>
        </p:spPr>
      </p:pic>
      <p:sp>
        <p:nvSpPr>
          <p:cNvPr id="2" name="Title 1">
            <a:extLst>
              <a:ext uri="{FF2B5EF4-FFF2-40B4-BE49-F238E27FC236}">
                <a16:creationId xmlns:a16="http://schemas.microsoft.com/office/drawing/2014/main" id="{649CA395-FF22-B5E0-0FC6-F9F113462276}"/>
              </a:ext>
            </a:extLst>
          </p:cNvPr>
          <p:cNvSpPr>
            <a:spLocks noGrp="1"/>
          </p:cNvSpPr>
          <p:nvPr>
            <p:ph type="title"/>
          </p:nvPr>
        </p:nvSpPr>
        <p:spPr/>
        <p:txBody>
          <a:bodyPr/>
          <a:lstStyle/>
          <a:p>
            <a:r>
              <a:rPr lang="en-US" dirty="0"/>
              <a:t>Shielding and Power</a:t>
            </a:r>
          </a:p>
        </p:txBody>
      </p:sp>
      <p:sp>
        <p:nvSpPr>
          <p:cNvPr id="3" name="Content Placeholder 2">
            <a:extLst>
              <a:ext uri="{FF2B5EF4-FFF2-40B4-BE49-F238E27FC236}">
                <a16:creationId xmlns:a16="http://schemas.microsoft.com/office/drawing/2014/main" id="{0175FD7B-0532-32E7-A9FC-03B8AF20FBC0}"/>
              </a:ext>
            </a:extLst>
          </p:cNvPr>
          <p:cNvSpPr>
            <a:spLocks noGrp="1"/>
          </p:cNvSpPr>
          <p:nvPr>
            <p:ph idx="1"/>
          </p:nvPr>
        </p:nvSpPr>
        <p:spPr>
          <a:xfrm>
            <a:off x="429767" y="840137"/>
            <a:ext cx="8324112" cy="2050820"/>
          </a:xfrm>
        </p:spPr>
        <p:txBody>
          <a:bodyPr/>
          <a:lstStyle/>
          <a:p>
            <a:r>
              <a:rPr lang="en-US" sz="1800" dirty="0"/>
              <a:t>Shielding requirements depend on application – (residual rate below 10 mrem &lt; </a:t>
            </a:r>
            <a:r>
              <a:rPr lang="en-US" sz="1800" dirty="0" err="1"/>
              <a:t>hr</a:t>
            </a:r>
            <a:r>
              <a:rPr lang="en-US" sz="1800" dirty="0"/>
              <a:t> at 30 cm)</a:t>
            </a:r>
          </a:p>
          <a:p>
            <a:r>
              <a:rPr lang="en-US" sz="1800" dirty="0"/>
              <a:t>In RIPS case, 46 cm concrete required for 1 kW beam on 0.25 mm target </a:t>
            </a:r>
          </a:p>
          <a:p>
            <a:r>
              <a:rPr lang="en-US" sz="1800" dirty="0"/>
              <a:t>More detailed modeling shows 7 kW* on target is possible with 130 cm  shielding, reasonable assumptions  on target interaction</a:t>
            </a:r>
          </a:p>
          <a:p>
            <a:r>
              <a:rPr lang="en-US" sz="1800" dirty="0"/>
              <a:t>Space is limited – more beam = more shielding = less space for test station</a:t>
            </a:r>
          </a:p>
        </p:txBody>
      </p:sp>
      <p:pic>
        <p:nvPicPr>
          <p:cNvPr id="7" name="Picture 6">
            <a:extLst>
              <a:ext uri="{FF2B5EF4-FFF2-40B4-BE49-F238E27FC236}">
                <a16:creationId xmlns:a16="http://schemas.microsoft.com/office/drawing/2014/main" id="{3D4993E9-ECD7-850A-8242-DCFB3A5790A3}"/>
              </a:ext>
            </a:extLst>
          </p:cNvPr>
          <p:cNvPicPr>
            <a:picLocks noChangeAspect="1"/>
          </p:cNvPicPr>
          <p:nvPr/>
        </p:nvPicPr>
        <p:blipFill>
          <a:blip r:embed="rId3"/>
          <a:srcRect r="14708" b="8737"/>
          <a:stretch>
            <a:fillRect/>
          </a:stretch>
        </p:blipFill>
        <p:spPr>
          <a:xfrm>
            <a:off x="3879621" y="3354198"/>
            <a:ext cx="2952545" cy="2663665"/>
          </a:xfrm>
          <a:prstGeom prst="rect">
            <a:avLst/>
          </a:prstGeom>
        </p:spPr>
      </p:pic>
      <p:grpSp>
        <p:nvGrpSpPr>
          <p:cNvPr id="25" name="Group 24">
            <a:extLst>
              <a:ext uri="{FF2B5EF4-FFF2-40B4-BE49-F238E27FC236}">
                <a16:creationId xmlns:a16="http://schemas.microsoft.com/office/drawing/2014/main" id="{E9B76D75-020A-F844-7FAD-984BEF0AD53F}"/>
              </a:ext>
            </a:extLst>
          </p:cNvPr>
          <p:cNvGrpSpPr/>
          <p:nvPr/>
        </p:nvGrpSpPr>
        <p:grpSpPr>
          <a:xfrm>
            <a:off x="429767" y="3723830"/>
            <a:ext cx="3233296" cy="2433422"/>
            <a:chOff x="429767" y="3723830"/>
            <a:chExt cx="3233296" cy="2433422"/>
          </a:xfrm>
        </p:grpSpPr>
        <p:pic>
          <p:nvPicPr>
            <p:cNvPr id="9" name="Picture 8">
              <a:extLst>
                <a:ext uri="{FF2B5EF4-FFF2-40B4-BE49-F238E27FC236}">
                  <a16:creationId xmlns:a16="http://schemas.microsoft.com/office/drawing/2014/main" id="{24BD66D0-E11D-519A-EFBC-10A3A7B8B59C}"/>
                </a:ext>
              </a:extLst>
            </p:cNvPr>
            <p:cNvPicPr>
              <a:picLocks noChangeAspect="1"/>
            </p:cNvPicPr>
            <p:nvPr/>
          </p:nvPicPr>
          <p:blipFill>
            <a:blip r:embed="rId4"/>
            <a:stretch>
              <a:fillRect/>
            </a:stretch>
          </p:blipFill>
          <p:spPr>
            <a:xfrm>
              <a:off x="429767" y="3723830"/>
              <a:ext cx="3233296" cy="2433422"/>
            </a:xfrm>
            <a:prstGeom prst="rect">
              <a:avLst/>
            </a:prstGeom>
          </p:spPr>
        </p:pic>
        <p:sp>
          <p:nvSpPr>
            <p:cNvPr id="10" name="Rectangle 9">
              <a:extLst>
                <a:ext uri="{FF2B5EF4-FFF2-40B4-BE49-F238E27FC236}">
                  <a16:creationId xmlns:a16="http://schemas.microsoft.com/office/drawing/2014/main" id="{C2878542-3D8D-4FE0-A0E1-4A0520FB7770}"/>
                </a:ext>
              </a:extLst>
            </p:cNvPr>
            <p:cNvSpPr/>
            <p:nvPr/>
          </p:nvSpPr>
          <p:spPr>
            <a:xfrm>
              <a:off x="1603936" y="4389122"/>
              <a:ext cx="343056" cy="1768130"/>
            </a:xfrm>
            <a:custGeom>
              <a:avLst/>
              <a:gdLst>
                <a:gd name="csX0" fmla="*/ 0 w 863600"/>
                <a:gd name="csY0" fmla="*/ 0 h 1104900"/>
                <a:gd name="csX1" fmla="*/ 863600 w 863600"/>
                <a:gd name="csY1" fmla="*/ 0 h 1104900"/>
                <a:gd name="csX2" fmla="*/ 863600 w 863600"/>
                <a:gd name="csY2" fmla="*/ 1104900 h 1104900"/>
                <a:gd name="csX3" fmla="*/ 0 w 863600"/>
                <a:gd name="csY3" fmla="*/ 1104900 h 1104900"/>
                <a:gd name="csX4" fmla="*/ 0 w 863600"/>
                <a:gd name="csY4" fmla="*/ 0 h 1104900"/>
                <a:gd name="csX0" fmla="*/ 0 w 863600"/>
                <a:gd name="csY0" fmla="*/ 0 h 1104900"/>
                <a:gd name="csX1" fmla="*/ 825500 w 863600"/>
                <a:gd name="csY1" fmla="*/ 203200 h 1104900"/>
                <a:gd name="csX2" fmla="*/ 863600 w 863600"/>
                <a:gd name="csY2" fmla="*/ 1104900 h 1104900"/>
                <a:gd name="csX3" fmla="*/ 0 w 863600"/>
                <a:gd name="csY3" fmla="*/ 1104900 h 1104900"/>
                <a:gd name="csX4" fmla="*/ 0 w 863600"/>
                <a:gd name="csY4" fmla="*/ 0 h 1104900"/>
                <a:gd name="csX0" fmla="*/ 0 w 825500"/>
                <a:gd name="csY0" fmla="*/ 0 h 1104900"/>
                <a:gd name="csX1" fmla="*/ 825500 w 825500"/>
                <a:gd name="csY1" fmla="*/ 203200 h 1104900"/>
                <a:gd name="csX2" fmla="*/ 787400 w 825500"/>
                <a:gd name="csY2" fmla="*/ 711200 h 1104900"/>
                <a:gd name="csX3" fmla="*/ 0 w 825500"/>
                <a:gd name="csY3" fmla="*/ 1104900 h 1104900"/>
                <a:gd name="csX4" fmla="*/ 0 w 825500"/>
                <a:gd name="csY4" fmla="*/ 0 h 1104900"/>
                <a:gd name="csX0" fmla="*/ 0 w 825500"/>
                <a:gd name="csY0" fmla="*/ 0 h 1399867"/>
                <a:gd name="csX1" fmla="*/ 825500 w 825500"/>
                <a:gd name="csY1" fmla="*/ 203200 h 1399867"/>
                <a:gd name="csX2" fmla="*/ 787400 w 825500"/>
                <a:gd name="csY2" fmla="*/ 711200 h 1399867"/>
                <a:gd name="csX3" fmla="*/ 9832 w 825500"/>
                <a:gd name="csY3" fmla="*/ 1399867 h 1399867"/>
                <a:gd name="csX4" fmla="*/ 0 w 825500"/>
                <a:gd name="csY4" fmla="*/ 0 h 1399867"/>
                <a:gd name="csX0" fmla="*/ 0 w 796004"/>
                <a:gd name="csY0" fmla="*/ 0 h 1399867"/>
                <a:gd name="csX1" fmla="*/ 796004 w 796004"/>
                <a:gd name="csY1" fmla="*/ 95045 h 1399867"/>
                <a:gd name="csX2" fmla="*/ 787400 w 796004"/>
                <a:gd name="csY2" fmla="*/ 711200 h 1399867"/>
                <a:gd name="csX3" fmla="*/ 9832 w 796004"/>
                <a:gd name="csY3" fmla="*/ 1399867 h 1399867"/>
                <a:gd name="csX4" fmla="*/ 0 w 796004"/>
                <a:gd name="csY4" fmla="*/ 0 h 1399867"/>
                <a:gd name="csX0" fmla="*/ 448126 w 786190"/>
                <a:gd name="csY0" fmla="*/ 0 h 1370370"/>
                <a:gd name="csX1" fmla="*/ 786190 w 786190"/>
                <a:gd name="csY1" fmla="*/ 65548 h 1370370"/>
                <a:gd name="csX2" fmla="*/ 777586 w 786190"/>
                <a:gd name="csY2" fmla="*/ 681703 h 1370370"/>
                <a:gd name="csX3" fmla="*/ 18 w 786190"/>
                <a:gd name="csY3" fmla="*/ 1370370 h 1370370"/>
                <a:gd name="csX4" fmla="*/ 448126 w 786190"/>
                <a:gd name="csY4" fmla="*/ 0 h 1370370"/>
                <a:gd name="csX0" fmla="*/ 0 w 338064"/>
                <a:gd name="csY0" fmla="*/ 0 h 996744"/>
                <a:gd name="csX1" fmla="*/ 338064 w 338064"/>
                <a:gd name="csY1" fmla="*/ 65548 h 996744"/>
                <a:gd name="csX2" fmla="*/ 329460 w 338064"/>
                <a:gd name="csY2" fmla="*/ 681703 h 996744"/>
                <a:gd name="csX3" fmla="*/ 29744 w 338064"/>
                <a:gd name="csY3" fmla="*/ 996744 h 996744"/>
                <a:gd name="csX4" fmla="*/ 0 w 338064"/>
                <a:gd name="csY4" fmla="*/ 0 h 996744"/>
                <a:gd name="csX0" fmla="*/ 1054 w 339118"/>
                <a:gd name="csY0" fmla="*/ 0 h 1006576"/>
                <a:gd name="csX1" fmla="*/ 339118 w 339118"/>
                <a:gd name="csY1" fmla="*/ 65548 h 1006576"/>
                <a:gd name="csX2" fmla="*/ 330514 w 339118"/>
                <a:gd name="csY2" fmla="*/ 681703 h 1006576"/>
                <a:gd name="csX3" fmla="*/ 932 w 339118"/>
                <a:gd name="csY3" fmla="*/ 1006576 h 1006576"/>
                <a:gd name="csX4" fmla="*/ 1054 w 339118"/>
                <a:gd name="csY4" fmla="*/ 0 h 1006576"/>
                <a:gd name="csX0" fmla="*/ 1054 w 339118"/>
                <a:gd name="csY0" fmla="*/ 0 h 995493"/>
                <a:gd name="csX1" fmla="*/ 339118 w 339118"/>
                <a:gd name="csY1" fmla="*/ 65548 h 995493"/>
                <a:gd name="csX2" fmla="*/ 330514 w 339118"/>
                <a:gd name="csY2" fmla="*/ 681703 h 995493"/>
                <a:gd name="csX3" fmla="*/ 932 w 339118"/>
                <a:gd name="csY3" fmla="*/ 995493 h 995493"/>
                <a:gd name="csX4" fmla="*/ 1054 w 339118"/>
                <a:gd name="csY4" fmla="*/ 0 h 995493"/>
                <a:gd name="csX0" fmla="*/ 1054 w 407667"/>
                <a:gd name="csY0" fmla="*/ 0 h 995493"/>
                <a:gd name="csX1" fmla="*/ 339118 w 407667"/>
                <a:gd name="csY1" fmla="*/ 65548 h 995493"/>
                <a:gd name="csX2" fmla="*/ 407667 w 407667"/>
                <a:gd name="csY2" fmla="*/ 784668 h 995493"/>
                <a:gd name="csX3" fmla="*/ 932 w 407667"/>
                <a:gd name="csY3" fmla="*/ 995493 h 995493"/>
                <a:gd name="csX4" fmla="*/ 1054 w 407667"/>
                <a:gd name="csY4" fmla="*/ 0 h 995493"/>
                <a:gd name="csX0" fmla="*/ 1054 w 339118"/>
                <a:gd name="csY0" fmla="*/ 0 h 995493"/>
                <a:gd name="csX1" fmla="*/ 339118 w 339118"/>
                <a:gd name="csY1" fmla="*/ 65548 h 995493"/>
                <a:gd name="csX2" fmla="*/ 315083 w 339118"/>
                <a:gd name="csY2" fmla="*/ 818990 h 995493"/>
                <a:gd name="csX3" fmla="*/ 932 w 339118"/>
                <a:gd name="csY3" fmla="*/ 995493 h 995493"/>
                <a:gd name="csX4" fmla="*/ 1054 w 339118"/>
                <a:gd name="csY4" fmla="*/ 0 h 995493"/>
                <a:gd name="csX0" fmla="*/ 1054 w 392236"/>
                <a:gd name="csY0" fmla="*/ 0 h 995493"/>
                <a:gd name="csX1" fmla="*/ 339118 w 392236"/>
                <a:gd name="csY1" fmla="*/ 65548 h 995493"/>
                <a:gd name="csX2" fmla="*/ 392236 w 392236"/>
                <a:gd name="csY2" fmla="*/ 784668 h 995493"/>
                <a:gd name="csX3" fmla="*/ 932 w 392236"/>
                <a:gd name="csY3" fmla="*/ 995493 h 995493"/>
                <a:gd name="csX4" fmla="*/ 1054 w 392236"/>
                <a:gd name="csY4" fmla="*/ 0 h 995493"/>
                <a:gd name="csX0" fmla="*/ 1054 w 347347"/>
                <a:gd name="csY0" fmla="*/ 0 h 995493"/>
                <a:gd name="csX1" fmla="*/ 339118 w 347347"/>
                <a:gd name="csY1" fmla="*/ 65548 h 995493"/>
                <a:gd name="csX2" fmla="*/ 347347 w 347347"/>
                <a:gd name="csY2" fmla="*/ 834590 h 995493"/>
                <a:gd name="csX3" fmla="*/ 932 w 347347"/>
                <a:gd name="csY3" fmla="*/ 995493 h 995493"/>
                <a:gd name="csX4" fmla="*/ 1054 w 347347"/>
                <a:gd name="csY4" fmla="*/ 0 h 995493"/>
              </a:gdLst>
              <a:ahLst/>
              <a:cxnLst>
                <a:cxn ang="0">
                  <a:pos x="csX0" y="csY0"/>
                </a:cxn>
                <a:cxn ang="0">
                  <a:pos x="csX1" y="csY1"/>
                </a:cxn>
                <a:cxn ang="0">
                  <a:pos x="csX2" y="csY2"/>
                </a:cxn>
                <a:cxn ang="0">
                  <a:pos x="csX3" y="csY3"/>
                </a:cxn>
                <a:cxn ang="0">
                  <a:pos x="csX4" y="csY4"/>
                </a:cxn>
              </a:cxnLst>
              <a:rect l="l" t="t" r="r" b="b"/>
              <a:pathLst>
                <a:path w="347347" h="995493">
                  <a:moveTo>
                    <a:pt x="1054" y="0"/>
                  </a:moveTo>
                  <a:lnTo>
                    <a:pt x="339118" y="65548"/>
                  </a:lnTo>
                  <a:lnTo>
                    <a:pt x="347347" y="834590"/>
                  </a:lnTo>
                  <a:lnTo>
                    <a:pt x="932" y="995493"/>
                  </a:lnTo>
                  <a:cubicBezTo>
                    <a:pt x="-2345" y="528871"/>
                    <a:pt x="4331" y="466622"/>
                    <a:pt x="1054" y="0"/>
                  </a:cubicBezTo>
                  <a:close/>
                </a:path>
              </a:pathLst>
            </a:custGeom>
            <a:solidFill>
              <a:srgbClr val="FFFF00">
                <a:alpha val="41176"/>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9">
              <a:extLst>
                <a:ext uri="{FF2B5EF4-FFF2-40B4-BE49-F238E27FC236}">
                  <a16:creationId xmlns:a16="http://schemas.microsoft.com/office/drawing/2014/main" id="{76157042-8A84-2259-16B8-E46D66AE0589}"/>
                </a:ext>
              </a:extLst>
            </p:cNvPr>
            <p:cNvSpPr/>
            <p:nvPr/>
          </p:nvSpPr>
          <p:spPr>
            <a:xfrm>
              <a:off x="1379140" y="4389120"/>
              <a:ext cx="226757" cy="1768130"/>
            </a:xfrm>
            <a:custGeom>
              <a:avLst/>
              <a:gdLst>
                <a:gd name="csX0" fmla="*/ 0 w 863600"/>
                <a:gd name="csY0" fmla="*/ 0 h 1104900"/>
                <a:gd name="csX1" fmla="*/ 863600 w 863600"/>
                <a:gd name="csY1" fmla="*/ 0 h 1104900"/>
                <a:gd name="csX2" fmla="*/ 863600 w 863600"/>
                <a:gd name="csY2" fmla="*/ 1104900 h 1104900"/>
                <a:gd name="csX3" fmla="*/ 0 w 863600"/>
                <a:gd name="csY3" fmla="*/ 1104900 h 1104900"/>
                <a:gd name="csX4" fmla="*/ 0 w 863600"/>
                <a:gd name="csY4" fmla="*/ 0 h 1104900"/>
                <a:gd name="csX0" fmla="*/ 0 w 863600"/>
                <a:gd name="csY0" fmla="*/ 0 h 1104900"/>
                <a:gd name="csX1" fmla="*/ 825500 w 863600"/>
                <a:gd name="csY1" fmla="*/ 203200 h 1104900"/>
                <a:gd name="csX2" fmla="*/ 863600 w 863600"/>
                <a:gd name="csY2" fmla="*/ 1104900 h 1104900"/>
                <a:gd name="csX3" fmla="*/ 0 w 863600"/>
                <a:gd name="csY3" fmla="*/ 1104900 h 1104900"/>
                <a:gd name="csX4" fmla="*/ 0 w 863600"/>
                <a:gd name="csY4" fmla="*/ 0 h 1104900"/>
                <a:gd name="csX0" fmla="*/ 0 w 825500"/>
                <a:gd name="csY0" fmla="*/ 0 h 1104900"/>
                <a:gd name="csX1" fmla="*/ 825500 w 825500"/>
                <a:gd name="csY1" fmla="*/ 203200 h 1104900"/>
                <a:gd name="csX2" fmla="*/ 787400 w 825500"/>
                <a:gd name="csY2" fmla="*/ 711200 h 1104900"/>
                <a:gd name="csX3" fmla="*/ 0 w 825500"/>
                <a:gd name="csY3" fmla="*/ 1104900 h 1104900"/>
                <a:gd name="csX4" fmla="*/ 0 w 825500"/>
                <a:gd name="csY4" fmla="*/ 0 h 1104900"/>
                <a:gd name="csX0" fmla="*/ 0 w 825500"/>
                <a:gd name="csY0" fmla="*/ 0 h 1399867"/>
                <a:gd name="csX1" fmla="*/ 825500 w 825500"/>
                <a:gd name="csY1" fmla="*/ 203200 h 1399867"/>
                <a:gd name="csX2" fmla="*/ 787400 w 825500"/>
                <a:gd name="csY2" fmla="*/ 711200 h 1399867"/>
                <a:gd name="csX3" fmla="*/ 9832 w 825500"/>
                <a:gd name="csY3" fmla="*/ 1399867 h 1399867"/>
                <a:gd name="csX4" fmla="*/ 0 w 825500"/>
                <a:gd name="csY4" fmla="*/ 0 h 1399867"/>
                <a:gd name="csX0" fmla="*/ 0 w 796004"/>
                <a:gd name="csY0" fmla="*/ 0 h 1399867"/>
                <a:gd name="csX1" fmla="*/ 796004 w 796004"/>
                <a:gd name="csY1" fmla="*/ 95045 h 1399867"/>
                <a:gd name="csX2" fmla="*/ 787400 w 796004"/>
                <a:gd name="csY2" fmla="*/ 711200 h 1399867"/>
                <a:gd name="csX3" fmla="*/ 9832 w 796004"/>
                <a:gd name="csY3" fmla="*/ 1399867 h 1399867"/>
                <a:gd name="csX4" fmla="*/ 0 w 796004"/>
                <a:gd name="csY4" fmla="*/ 0 h 1399867"/>
                <a:gd name="csX0" fmla="*/ 448126 w 786190"/>
                <a:gd name="csY0" fmla="*/ 0 h 1370370"/>
                <a:gd name="csX1" fmla="*/ 786190 w 786190"/>
                <a:gd name="csY1" fmla="*/ 65548 h 1370370"/>
                <a:gd name="csX2" fmla="*/ 777586 w 786190"/>
                <a:gd name="csY2" fmla="*/ 681703 h 1370370"/>
                <a:gd name="csX3" fmla="*/ 18 w 786190"/>
                <a:gd name="csY3" fmla="*/ 1370370 h 1370370"/>
                <a:gd name="csX4" fmla="*/ 448126 w 786190"/>
                <a:gd name="csY4" fmla="*/ 0 h 1370370"/>
                <a:gd name="csX0" fmla="*/ 0 w 338064"/>
                <a:gd name="csY0" fmla="*/ 0 h 996744"/>
                <a:gd name="csX1" fmla="*/ 338064 w 338064"/>
                <a:gd name="csY1" fmla="*/ 65548 h 996744"/>
                <a:gd name="csX2" fmla="*/ 329460 w 338064"/>
                <a:gd name="csY2" fmla="*/ 681703 h 996744"/>
                <a:gd name="csX3" fmla="*/ 29744 w 338064"/>
                <a:gd name="csY3" fmla="*/ 996744 h 996744"/>
                <a:gd name="csX4" fmla="*/ 0 w 338064"/>
                <a:gd name="csY4" fmla="*/ 0 h 996744"/>
                <a:gd name="csX0" fmla="*/ 1054 w 339118"/>
                <a:gd name="csY0" fmla="*/ 0 h 1006576"/>
                <a:gd name="csX1" fmla="*/ 339118 w 339118"/>
                <a:gd name="csY1" fmla="*/ 65548 h 1006576"/>
                <a:gd name="csX2" fmla="*/ 330514 w 339118"/>
                <a:gd name="csY2" fmla="*/ 681703 h 1006576"/>
                <a:gd name="csX3" fmla="*/ 932 w 339118"/>
                <a:gd name="csY3" fmla="*/ 1006576 h 1006576"/>
                <a:gd name="csX4" fmla="*/ 1054 w 339118"/>
                <a:gd name="csY4" fmla="*/ 0 h 1006576"/>
                <a:gd name="csX0" fmla="*/ 1054 w 339118"/>
                <a:gd name="csY0" fmla="*/ 0 h 995493"/>
                <a:gd name="csX1" fmla="*/ 339118 w 339118"/>
                <a:gd name="csY1" fmla="*/ 65548 h 995493"/>
                <a:gd name="csX2" fmla="*/ 330514 w 339118"/>
                <a:gd name="csY2" fmla="*/ 681703 h 995493"/>
                <a:gd name="csX3" fmla="*/ 932 w 339118"/>
                <a:gd name="csY3" fmla="*/ 995493 h 995493"/>
                <a:gd name="csX4" fmla="*/ 1054 w 339118"/>
                <a:gd name="csY4" fmla="*/ 0 h 995493"/>
                <a:gd name="csX0" fmla="*/ 228661 w 558120"/>
                <a:gd name="csY0" fmla="*/ 0 h 995493"/>
                <a:gd name="csX1" fmla="*/ 0 w 558120"/>
                <a:gd name="csY1" fmla="*/ 4588 h 995493"/>
                <a:gd name="csX2" fmla="*/ 558121 w 558120"/>
                <a:gd name="csY2" fmla="*/ 681703 h 995493"/>
                <a:gd name="csX3" fmla="*/ 228539 w 558120"/>
                <a:gd name="csY3" fmla="*/ 995493 h 995493"/>
                <a:gd name="csX4" fmla="*/ 228661 w 558120"/>
                <a:gd name="csY4" fmla="*/ 0 h 995493"/>
                <a:gd name="csX0" fmla="*/ 228661 w 229593"/>
                <a:gd name="csY0" fmla="*/ 0 h 995493"/>
                <a:gd name="csX1" fmla="*/ 0 w 229593"/>
                <a:gd name="csY1" fmla="*/ 4588 h 995493"/>
                <a:gd name="csX2" fmla="*/ 2619 w 229593"/>
                <a:gd name="csY2" fmla="*/ 942169 h 995493"/>
                <a:gd name="csX3" fmla="*/ 228539 w 229593"/>
                <a:gd name="csY3" fmla="*/ 995493 h 995493"/>
                <a:gd name="csX4" fmla="*/ 228661 w 229593"/>
                <a:gd name="csY4" fmla="*/ 0 h 995493"/>
              </a:gdLst>
              <a:ahLst/>
              <a:cxnLst>
                <a:cxn ang="0">
                  <a:pos x="csX0" y="csY0"/>
                </a:cxn>
                <a:cxn ang="0">
                  <a:pos x="csX1" y="csY1"/>
                </a:cxn>
                <a:cxn ang="0">
                  <a:pos x="csX2" y="csY2"/>
                </a:cxn>
                <a:cxn ang="0">
                  <a:pos x="csX3" y="csY3"/>
                </a:cxn>
                <a:cxn ang="0">
                  <a:pos x="csX4" y="csY4"/>
                </a:cxn>
              </a:cxnLst>
              <a:rect l="l" t="t" r="r" b="b"/>
              <a:pathLst>
                <a:path w="229593" h="995493">
                  <a:moveTo>
                    <a:pt x="228661" y="0"/>
                  </a:moveTo>
                  <a:lnTo>
                    <a:pt x="0" y="4588"/>
                  </a:lnTo>
                  <a:lnTo>
                    <a:pt x="2619" y="942169"/>
                  </a:lnTo>
                  <a:lnTo>
                    <a:pt x="228539" y="995493"/>
                  </a:lnTo>
                  <a:cubicBezTo>
                    <a:pt x="225262" y="528871"/>
                    <a:pt x="231938" y="466622"/>
                    <a:pt x="228661" y="0"/>
                  </a:cubicBezTo>
                  <a:close/>
                </a:path>
              </a:pathLst>
            </a:custGeom>
            <a:solidFill>
              <a:srgbClr val="FFFF00">
                <a:alpha val="41176"/>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a:extLst>
              <a:ext uri="{FF2B5EF4-FFF2-40B4-BE49-F238E27FC236}">
                <a16:creationId xmlns:a16="http://schemas.microsoft.com/office/drawing/2014/main" id="{8428750B-AB54-A08E-67CD-BBD3291BE4B2}"/>
              </a:ext>
            </a:extLst>
          </p:cNvPr>
          <p:cNvPicPr>
            <a:picLocks noChangeAspect="1"/>
          </p:cNvPicPr>
          <p:nvPr/>
        </p:nvPicPr>
        <p:blipFill>
          <a:blip r:embed="rId5"/>
          <a:srcRect l="31456"/>
          <a:stretch>
            <a:fillRect/>
          </a:stretch>
        </p:blipFill>
        <p:spPr>
          <a:xfrm>
            <a:off x="8753879" y="203537"/>
            <a:ext cx="3258805" cy="2086131"/>
          </a:xfrm>
          <a:prstGeom prst="rect">
            <a:avLst/>
          </a:prstGeom>
          <a:ln w="38100">
            <a:solidFill>
              <a:srgbClr val="8FEF9C"/>
            </a:solidFill>
          </a:ln>
        </p:spPr>
      </p:pic>
      <p:sp>
        <p:nvSpPr>
          <p:cNvPr id="23" name="TextBox 22">
            <a:extLst>
              <a:ext uri="{FF2B5EF4-FFF2-40B4-BE49-F238E27FC236}">
                <a16:creationId xmlns:a16="http://schemas.microsoft.com/office/drawing/2014/main" id="{1C1DBF69-F3B0-F71D-5A95-E943927BD264}"/>
              </a:ext>
            </a:extLst>
          </p:cNvPr>
          <p:cNvSpPr txBox="1"/>
          <p:nvPr/>
        </p:nvSpPr>
        <p:spPr>
          <a:xfrm>
            <a:off x="7046104" y="6399014"/>
            <a:ext cx="3415550" cy="369332"/>
          </a:xfrm>
          <a:prstGeom prst="rect">
            <a:avLst/>
          </a:prstGeom>
          <a:noFill/>
        </p:spPr>
        <p:txBody>
          <a:bodyPr wrap="none" rtlCol="0">
            <a:spAutoFit/>
          </a:bodyPr>
          <a:lstStyle/>
          <a:p>
            <a:r>
              <a:rPr lang="en-US" dirty="0"/>
              <a:t>*See Yong-Joong Lee’s talk today</a:t>
            </a:r>
          </a:p>
        </p:txBody>
      </p:sp>
      <p:sp>
        <p:nvSpPr>
          <p:cNvPr id="26" name="TextBox 25">
            <a:extLst>
              <a:ext uri="{FF2B5EF4-FFF2-40B4-BE49-F238E27FC236}">
                <a16:creationId xmlns:a16="http://schemas.microsoft.com/office/drawing/2014/main" id="{4868F96C-31C4-0370-26E8-A81718120448}"/>
              </a:ext>
            </a:extLst>
          </p:cNvPr>
          <p:cNvSpPr txBox="1"/>
          <p:nvPr/>
        </p:nvSpPr>
        <p:spPr>
          <a:xfrm>
            <a:off x="3951859" y="5972584"/>
            <a:ext cx="2856616" cy="369332"/>
          </a:xfrm>
          <a:prstGeom prst="rect">
            <a:avLst/>
          </a:prstGeom>
          <a:noFill/>
        </p:spPr>
        <p:txBody>
          <a:bodyPr wrap="none" rtlCol="0">
            <a:spAutoFit/>
          </a:bodyPr>
          <a:lstStyle/>
          <a:p>
            <a:r>
              <a:rPr lang="en-US" dirty="0"/>
              <a:t>Aisle view of RIPS shielding</a:t>
            </a:r>
          </a:p>
        </p:txBody>
      </p:sp>
      <p:sp>
        <p:nvSpPr>
          <p:cNvPr id="27" name="TextBox 26">
            <a:extLst>
              <a:ext uri="{FF2B5EF4-FFF2-40B4-BE49-F238E27FC236}">
                <a16:creationId xmlns:a16="http://schemas.microsoft.com/office/drawing/2014/main" id="{A6FF3A27-3019-299B-F82B-FFB526EC8B0A}"/>
              </a:ext>
            </a:extLst>
          </p:cNvPr>
          <p:cNvSpPr txBox="1"/>
          <p:nvPr/>
        </p:nvSpPr>
        <p:spPr>
          <a:xfrm>
            <a:off x="8070779" y="3674364"/>
            <a:ext cx="2721130" cy="369332"/>
          </a:xfrm>
          <a:prstGeom prst="rect">
            <a:avLst/>
          </a:prstGeom>
          <a:noFill/>
        </p:spPr>
        <p:txBody>
          <a:bodyPr wrap="none" rtlCol="0">
            <a:spAutoFit/>
          </a:bodyPr>
          <a:lstStyle/>
          <a:p>
            <a:r>
              <a:rPr lang="en-US" dirty="0"/>
              <a:t>Top view of RIPS shielding</a:t>
            </a:r>
          </a:p>
        </p:txBody>
      </p:sp>
    </p:spTree>
    <p:extLst>
      <p:ext uri="{BB962C8B-B14F-4D97-AF65-F5344CB8AC3E}">
        <p14:creationId xmlns:p14="http://schemas.microsoft.com/office/powerpoint/2010/main" val="14749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9654D-4C9F-AA65-94A0-ACCC0B3D0F4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AABFF5-16A4-DB27-693B-39C6258DC854}"/>
              </a:ext>
            </a:extLst>
          </p:cNvPr>
          <p:cNvSpPr>
            <a:spLocks noGrp="1"/>
          </p:cNvSpPr>
          <p:nvPr>
            <p:ph idx="1"/>
          </p:nvPr>
        </p:nvSpPr>
        <p:spPr>
          <a:xfrm>
            <a:off x="381000" y="994611"/>
            <a:ext cx="11430000" cy="5205020"/>
          </a:xfrm>
        </p:spPr>
        <p:txBody>
          <a:bodyPr/>
          <a:lstStyle/>
          <a:p>
            <a:pPr>
              <a:lnSpc>
                <a:spcPct val="100000"/>
              </a:lnSpc>
              <a:spcBef>
                <a:spcPts val="300"/>
              </a:spcBef>
              <a:tabLst>
                <a:tab pos="11090275" algn="r"/>
              </a:tabLst>
            </a:pPr>
            <a:r>
              <a:rPr lang="en-US" sz="1800" dirty="0"/>
              <a:t>Preliminary optics have been developed that require no modification to existing magnets and meet requirements for beam size at the test station</a:t>
            </a:r>
          </a:p>
          <a:p>
            <a:pPr>
              <a:lnSpc>
                <a:spcPct val="100000"/>
              </a:lnSpc>
              <a:spcBef>
                <a:spcPts val="300"/>
              </a:spcBef>
              <a:tabLst>
                <a:tab pos="11090275" algn="r"/>
              </a:tabLst>
            </a:pPr>
            <a:r>
              <a:rPr lang="en-US" sz="1800" dirty="0"/>
              <a:t>Beam size is tunable – solution shown here is 4 mm x 4 mm (aperture ~12 cm diameter in dump line)</a:t>
            </a:r>
          </a:p>
          <a:p>
            <a:pPr>
              <a:lnSpc>
                <a:spcPct val="100000"/>
              </a:lnSpc>
              <a:spcBef>
                <a:spcPts val="300"/>
              </a:spcBef>
              <a:tabLst>
                <a:tab pos="11090275" algn="r"/>
              </a:tabLst>
            </a:pPr>
            <a:endParaRPr lang="en-US" sz="1800" dirty="0"/>
          </a:p>
          <a:p>
            <a:pPr>
              <a:lnSpc>
                <a:spcPct val="100000"/>
              </a:lnSpc>
              <a:spcBef>
                <a:spcPts val="300"/>
              </a:spcBef>
              <a:tabLst>
                <a:tab pos="11090275" algn="r"/>
              </a:tabLst>
            </a:pPr>
            <a:endParaRPr lang="en-US" sz="1800" dirty="0"/>
          </a:p>
          <a:p>
            <a:pPr>
              <a:lnSpc>
                <a:spcPct val="100000"/>
              </a:lnSpc>
              <a:spcBef>
                <a:spcPts val="300"/>
              </a:spcBef>
              <a:tabLst>
                <a:tab pos="11090275" algn="r"/>
              </a:tabLst>
            </a:pPr>
            <a:endParaRPr lang="en-US" sz="1800" dirty="0"/>
          </a:p>
        </p:txBody>
      </p:sp>
      <p:sp>
        <p:nvSpPr>
          <p:cNvPr id="2" name="Title 1">
            <a:extLst>
              <a:ext uri="{FF2B5EF4-FFF2-40B4-BE49-F238E27FC236}">
                <a16:creationId xmlns:a16="http://schemas.microsoft.com/office/drawing/2014/main" id="{EC8AD439-2909-41BC-E791-C8805158F161}"/>
              </a:ext>
            </a:extLst>
          </p:cNvPr>
          <p:cNvSpPr>
            <a:spLocks noGrp="1"/>
          </p:cNvSpPr>
          <p:nvPr>
            <p:ph type="title"/>
          </p:nvPr>
        </p:nvSpPr>
        <p:spPr/>
        <p:txBody>
          <a:bodyPr/>
          <a:lstStyle/>
          <a:p>
            <a:r>
              <a:rPr lang="en-US" dirty="0"/>
              <a:t>HEBT1 and </a:t>
            </a:r>
            <a:r>
              <a:rPr lang="en-US" dirty="0" err="1"/>
              <a:t>LDmp</a:t>
            </a:r>
            <a:r>
              <a:rPr lang="en-US" dirty="0"/>
              <a:t> Optics</a:t>
            </a:r>
          </a:p>
        </p:txBody>
      </p:sp>
      <p:grpSp>
        <p:nvGrpSpPr>
          <p:cNvPr id="22" name="Group 21">
            <a:extLst>
              <a:ext uri="{FF2B5EF4-FFF2-40B4-BE49-F238E27FC236}">
                <a16:creationId xmlns:a16="http://schemas.microsoft.com/office/drawing/2014/main" id="{95E4F893-38D5-74EC-DAC6-85077196A5CF}"/>
              </a:ext>
            </a:extLst>
          </p:cNvPr>
          <p:cNvGrpSpPr/>
          <p:nvPr/>
        </p:nvGrpSpPr>
        <p:grpSpPr>
          <a:xfrm>
            <a:off x="1035988" y="2003980"/>
            <a:ext cx="7914099" cy="4462589"/>
            <a:chOff x="1019596" y="2216217"/>
            <a:chExt cx="7914099" cy="4462589"/>
          </a:xfrm>
        </p:grpSpPr>
        <p:pic>
          <p:nvPicPr>
            <p:cNvPr id="8" name="Picture 7">
              <a:extLst>
                <a:ext uri="{FF2B5EF4-FFF2-40B4-BE49-F238E27FC236}">
                  <a16:creationId xmlns:a16="http://schemas.microsoft.com/office/drawing/2014/main" id="{2416BF92-BB35-1930-7385-B3D7A570E7BF}"/>
                </a:ext>
              </a:extLst>
            </p:cNvPr>
            <p:cNvPicPr>
              <a:picLocks noChangeAspect="1"/>
            </p:cNvPicPr>
            <p:nvPr/>
          </p:nvPicPr>
          <p:blipFill>
            <a:blip r:embed="rId3"/>
            <a:stretch>
              <a:fillRect/>
            </a:stretch>
          </p:blipFill>
          <p:spPr>
            <a:xfrm>
              <a:off x="1218654" y="3657803"/>
              <a:ext cx="7715041" cy="3021003"/>
            </a:xfrm>
            <a:prstGeom prst="rect">
              <a:avLst/>
            </a:prstGeom>
          </p:spPr>
        </p:pic>
        <p:pic>
          <p:nvPicPr>
            <p:cNvPr id="19" name="Picture 18" descr="Chart, line chart&#10;&#10;AI-generated content may be incorrect.">
              <a:extLst>
                <a:ext uri="{FF2B5EF4-FFF2-40B4-BE49-F238E27FC236}">
                  <a16:creationId xmlns:a16="http://schemas.microsoft.com/office/drawing/2014/main" id="{5382B882-957D-4624-D306-AFF14AD51C91}"/>
                </a:ext>
              </a:extLst>
            </p:cNvPr>
            <p:cNvPicPr>
              <a:picLocks noChangeAspect="1"/>
            </p:cNvPicPr>
            <p:nvPr/>
          </p:nvPicPr>
          <p:blipFill>
            <a:blip r:embed="rId4"/>
            <a:stretch>
              <a:fillRect/>
            </a:stretch>
          </p:blipFill>
          <p:spPr>
            <a:xfrm>
              <a:off x="1019596" y="2463580"/>
              <a:ext cx="3506982" cy="2777701"/>
            </a:xfrm>
            <a:prstGeom prst="rect">
              <a:avLst/>
            </a:prstGeom>
          </p:spPr>
        </p:pic>
        <p:sp>
          <p:nvSpPr>
            <p:cNvPr id="9" name="Right Brace 8">
              <a:extLst>
                <a:ext uri="{FF2B5EF4-FFF2-40B4-BE49-F238E27FC236}">
                  <a16:creationId xmlns:a16="http://schemas.microsoft.com/office/drawing/2014/main" id="{773D7047-F98D-F1A1-63EE-CFEE4EAB7F3A}"/>
                </a:ext>
              </a:extLst>
            </p:cNvPr>
            <p:cNvSpPr/>
            <p:nvPr/>
          </p:nvSpPr>
          <p:spPr>
            <a:xfrm rot="16200000">
              <a:off x="5716156" y="4781106"/>
              <a:ext cx="165561" cy="774394"/>
            </a:xfrm>
            <a:prstGeom prst="rightBrace">
              <a:avLst>
                <a:gd name="adj1" fmla="val 61822"/>
                <a:gd name="adj2" fmla="val 50000"/>
              </a:avLst>
            </a:prstGeom>
            <a:ln w="22225">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FEF8E3D5-E912-9FA3-31CB-CF65F25105C8}"/>
                </a:ext>
              </a:extLst>
            </p:cNvPr>
            <p:cNvCxnSpPr>
              <a:cxnSpLocks/>
            </p:cNvCxnSpPr>
            <p:nvPr/>
          </p:nvCxnSpPr>
          <p:spPr>
            <a:xfrm flipH="1" flipV="1">
              <a:off x="4602923" y="4234070"/>
              <a:ext cx="1016675" cy="821073"/>
            </a:xfrm>
            <a:prstGeom prst="straightConnector1">
              <a:avLst/>
            </a:prstGeom>
            <a:ln w="19050">
              <a:solidFill>
                <a:schemeClr val="tx1"/>
              </a:solidFill>
              <a:miter lim="800000"/>
              <a:headEnd type="stealth" w="med" len="lg"/>
              <a:tailEnd type="non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2A75F8F2-252E-0D34-3419-354D8C08ABBE}"/>
                </a:ext>
              </a:extLst>
            </p:cNvPr>
            <p:cNvSpPr/>
            <p:nvPr/>
          </p:nvSpPr>
          <p:spPr>
            <a:xfrm>
              <a:off x="1666959" y="2216217"/>
              <a:ext cx="1480089" cy="550136"/>
            </a:xfrm>
            <a:prstGeom prst="rect">
              <a:avLst/>
            </a:prstGeom>
            <a:solidFill>
              <a:srgbClr val="FF2600">
                <a:alpha val="5098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C6E8B1C6-5077-EA23-9D02-5485892ECE99}"/>
                </a:ext>
              </a:extLst>
            </p:cNvPr>
            <p:cNvSpPr txBox="1"/>
            <p:nvPr/>
          </p:nvSpPr>
          <p:spPr>
            <a:xfrm>
              <a:off x="2017752" y="2216217"/>
              <a:ext cx="755335" cy="313932"/>
            </a:xfrm>
            <a:prstGeom prst="rect">
              <a:avLst/>
            </a:prstGeom>
            <a:noFill/>
            <a:ln>
              <a:noFill/>
            </a:ln>
          </p:spPr>
          <p:txBody>
            <a:bodyPr wrap="none" rtlCol="0">
              <a:spAutoFit/>
            </a:bodyPr>
            <a:lstStyle/>
            <a:p>
              <a:pPr algn="ctr">
                <a:lnSpc>
                  <a:spcPct val="90000"/>
                </a:lnSpc>
              </a:pPr>
              <a:r>
                <a:rPr lang="en-US" sz="1600" dirty="0">
                  <a:latin typeface="+mn-lt"/>
                </a:rPr>
                <a:t>HEBT1</a:t>
              </a:r>
            </a:p>
          </p:txBody>
        </p:sp>
        <p:sp>
          <p:nvSpPr>
            <p:cNvPr id="14" name="Rectangle 13">
              <a:extLst>
                <a:ext uri="{FF2B5EF4-FFF2-40B4-BE49-F238E27FC236}">
                  <a16:creationId xmlns:a16="http://schemas.microsoft.com/office/drawing/2014/main" id="{87D6608D-7636-A696-7876-632B6C5C8D5E}"/>
                </a:ext>
              </a:extLst>
            </p:cNvPr>
            <p:cNvSpPr/>
            <p:nvPr/>
          </p:nvSpPr>
          <p:spPr>
            <a:xfrm>
              <a:off x="3170354" y="2216217"/>
              <a:ext cx="1183161" cy="550136"/>
            </a:xfrm>
            <a:prstGeom prst="rect">
              <a:avLst/>
            </a:prstGeom>
            <a:solidFill>
              <a:srgbClr val="009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B9E695E-0F9C-ABA6-D74A-87DAB5C24B28}"/>
                </a:ext>
              </a:extLst>
            </p:cNvPr>
            <p:cNvSpPr txBox="1"/>
            <p:nvPr/>
          </p:nvSpPr>
          <p:spPr>
            <a:xfrm>
              <a:off x="3377112" y="2227910"/>
              <a:ext cx="763351" cy="313932"/>
            </a:xfrm>
            <a:prstGeom prst="rect">
              <a:avLst/>
            </a:prstGeom>
            <a:noFill/>
          </p:spPr>
          <p:txBody>
            <a:bodyPr wrap="none" rtlCol="0">
              <a:spAutoFit/>
            </a:bodyPr>
            <a:lstStyle/>
            <a:p>
              <a:pPr algn="ctr">
                <a:lnSpc>
                  <a:spcPct val="90000"/>
                </a:lnSpc>
              </a:pPr>
              <a:r>
                <a:rPr lang="en-US" sz="1600" dirty="0" err="1">
                  <a:latin typeface="+mn-lt"/>
                </a:rPr>
                <a:t>LDmp</a:t>
              </a:r>
              <a:endParaRPr lang="en-US" sz="1600" dirty="0">
                <a:latin typeface="+mn-lt"/>
              </a:endParaRPr>
            </a:p>
          </p:txBody>
        </p:sp>
      </p:grpSp>
      <p:sp>
        <p:nvSpPr>
          <p:cNvPr id="15" name="TextBox 14">
            <a:extLst>
              <a:ext uri="{FF2B5EF4-FFF2-40B4-BE49-F238E27FC236}">
                <a16:creationId xmlns:a16="http://schemas.microsoft.com/office/drawing/2014/main" id="{64205B66-6C07-53CD-CCBA-008FEA29723A}"/>
              </a:ext>
            </a:extLst>
          </p:cNvPr>
          <p:cNvSpPr txBox="1"/>
          <p:nvPr/>
        </p:nvSpPr>
        <p:spPr>
          <a:xfrm>
            <a:off x="2273862" y="2876026"/>
            <a:ext cx="1579278" cy="369332"/>
          </a:xfrm>
          <a:prstGeom prst="rect">
            <a:avLst/>
          </a:prstGeom>
          <a:noFill/>
        </p:spPr>
        <p:txBody>
          <a:bodyPr wrap="none" rtlCol="0">
            <a:spAutoFit/>
          </a:bodyPr>
          <a:lstStyle/>
          <a:p>
            <a:r>
              <a:rPr lang="en-US" dirty="0"/>
              <a:t>Design Optics</a:t>
            </a:r>
          </a:p>
        </p:txBody>
      </p:sp>
      <p:sp>
        <p:nvSpPr>
          <p:cNvPr id="16" name="TextBox 15">
            <a:extLst>
              <a:ext uri="{FF2B5EF4-FFF2-40B4-BE49-F238E27FC236}">
                <a16:creationId xmlns:a16="http://schemas.microsoft.com/office/drawing/2014/main" id="{BBA7D0C8-3C1C-9B98-1628-378F23DD42AB}"/>
              </a:ext>
            </a:extLst>
          </p:cNvPr>
          <p:cNvSpPr txBox="1"/>
          <p:nvPr/>
        </p:nvSpPr>
        <p:spPr>
          <a:xfrm>
            <a:off x="8573131" y="5245180"/>
            <a:ext cx="2048638" cy="369332"/>
          </a:xfrm>
          <a:prstGeom prst="rect">
            <a:avLst/>
          </a:prstGeom>
          <a:noFill/>
        </p:spPr>
        <p:txBody>
          <a:bodyPr wrap="none" rtlCol="0">
            <a:spAutoFit/>
          </a:bodyPr>
          <a:lstStyle/>
          <a:p>
            <a:r>
              <a:rPr lang="en-US" dirty="0"/>
              <a:t>Test Station Optics</a:t>
            </a:r>
          </a:p>
        </p:txBody>
      </p:sp>
      <p:grpSp>
        <p:nvGrpSpPr>
          <p:cNvPr id="23" name="Group 22">
            <a:extLst>
              <a:ext uri="{FF2B5EF4-FFF2-40B4-BE49-F238E27FC236}">
                <a16:creationId xmlns:a16="http://schemas.microsoft.com/office/drawing/2014/main" id="{AC1BD5B9-48D5-1D6F-D0E7-E46D4A51FFDC}"/>
              </a:ext>
            </a:extLst>
          </p:cNvPr>
          <p:cNvGrpSpPr>
            <a:grpSpLocks noChangeAspect="1"/>
          </p:cNvGrpSpPr>
          <p:nvPr/>
        </p:nvGrpSpPr>
        <p:grpSpPr>
          <a:xfrm>
            <a:off x="7611790" y="2451937"/>
            <a:ext cx="3971320" cy="2777701"/>
            <a:chOff x="8950087" y="3245358"/>
            <a:chExt cx="3147723" cy="2201644"/>
          </a:xfrm>
        </p:grpSpPr>
        <p:pic>
          <p:nvPicPr>
            <p:cNvPr id="12" name="Picture 11">
              <a:extLst>
                <a:ext uri="{FF2B5EF4-FFF2-40B4-BE49-F238E27FC236}">
                  <a16:creationId xmlns:a16="http://schemas.microsoft.com/office/drawing/2014/main" id="{7E795926-DA1C-D026-08DB-441542CF3287}"/>
                </a:ext>
              </a:extLst>
            </p:cNvPr>
            <p:cNvPicPr>
              <a:picLocks noChangeAspect="1"/>
            </p:cNvPicPr>
            <p:nvPr/>
          </p:nvPicPr>
          <p:blipFill>
            <a:blip r:embed="rId5"/>
            <a:srcRect t="44111"/>
            <a:stretch>
              <a:fillRect/>
            </a:stretch>
          </p:blipFill>
          <p:spPr>
            <a:xfrm>
              <a:off x="8950087" y="3245358"/>
              <a:ext cx="3147723" cy="2171457"/>
            </a:xfrm>
            <a:prstGeom prst="rect">
              <a:avLst/>
            </a:prstGeom>
            <a:ln>
              <a:solidFill>
                <a:schemeClr val="tx2"/>
              </a:solidFill>
            </a:ln>
          </p:spPr>
        </p:pic>
        <p:sp>
          <p:nvSpPr>
            <p:cNvPr id="17" name="Rectangle 16">
              <a:extLst>
                <a:ext uri="{FF2B5EF4-FFF2-40B4-BE49-F238E27FC236}">
                  <a16:creationId xmlns:a16="http://schemas.microsoft.com/office/drawing/2014/main" id="{E7EC44F6-D3C6-523F-2CFF-CD85AED381EA}"/>
                </a:ext>
              </a:extLst>
            </p:cNvPr>
            <p:cNvSpPr/>
            <p:nvPr/>
          </p:nvSpPr>
          <p:spPr>
            <a:xfrm>
              <a:off x="9257357" y="4896866"/>
              <a:ext cx="1480089" cy="550136"/>
            </a:xfrm>
            <a:prstGeom prst="rect">
              <a:avLst/>
            </a:prstGeom>
            <a:solidFill>
              <a:srgbClr val="FF2600">
                <a:alpha val="5098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C711E85A-EBD1-8D8A-BE70-E08844C54465}"/>
                </a:ext>
              </a:extLst>
            </p:cNvPr>
            <p:cNvSpPr txBox="1"/>
            <p:nvPr/>
          </p:nvSpPr>
          <p:spPr>
            <a:xfrm>
              <a:off x="9571298" y="4896866"/>
              <a:ext cx="755335" cy="313932"/>
            </a:xfrm>
            <a:prstGeom prst="rect">
              <a:avLst/>
            </a:prstGeom>
            <a:noFill/>
            <a:ln>
              <a:noFill/>
            </a:ln>
          </p:spPr>
          <p:txBody>
            <a:bodyPr wrap="none" rtlCol="0">
              <a:spAutoFit/>
            </a:bodyPr>
            <a:lstStyle/>
            <a:p>
              <a:pPr algn="ctr">
                <a:lnSpc>
                  <a:spcPct val="90000"/>
                </a:lnSpc>
              </a:pPr>
              <a:r>
                <a:rPr lang="en-US" sz="1600" dirty="0">
                  <a:latin typeface="+mn-lt"/>
                </a:rPr>
                <a:t>HEBT1</a:t>
              </a:r>
            </a:p>
          </p:txBody>
        </p:sp>
        <p:sp>
          <p:nvSpPr>
            <p:cNvPr id="20" name="Rectangle 19">
              <a:extLst>
                <a:ext uri="{FF2B5EF4-FFF2-40B4-BE49-F238E27FC236}">
                  <a16:creationId xmlns:a16="http://schemas.microsoft.com/office/drawing/2014/main" id="{6EE956EB-E4A2-9F16-D663-6C8CE097BCA6}"/>
                </a:ext>
              </a:extLst>
            </p:cNvPr>
            <p:cNvSpPr/>
            <p:nvPr/>
          </p:nvSpPr>
          <p:spPr>
            <a:xfrm>
              <a:off x="10748468" y="4896866"/>
              <a:ext cx="1183161" cy="550136"/>
            </a:xfrm>
            <a:prstGeom prst="rect">
              <a:avLst/>
            </a:prstGeom>
            <a:solidFill>
              <a:srgbClr val="009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7BD1BF4-474C-1E62-D1C2-710942847832}"/>
                </a:ext>
              </a:extLst>
            </p:cNvPr>
            <p:cNvSpPr txBox="1"/>
            <p:nvPr/>
          </p:nvSpPr>
          <p:spPr>
            <a:xfrm>
              <a:off x="10930658" y="4908559"/>
              <a:ext cx="763351" cy="313932"/>
            </a:xfrm>
            <a:prstGeom prst="rect">
              <a:avLst/>
            </a:prstGeom>
            <a:noFill/>
            <a:ln>
              <a:noFill/>
            </a:ln>
          </p:spPr>
          <p:txBody>
            <a:bodyPr wrap="none" rtlCol="0">
              <a:spAutoFit/>
            </a:bodyPr>
            <a:lstStyle/>
            <a:p>
              <a:pPr algn="ctr">
                <a:lnSpc>
                  <a:spcPct val="90000"/>
                </a:lnSpc>
              </a:pPr>
              <a:r>
                <a:rPr lang="en-US" sz="1600" dirty="0" err="1">
                  <a:latin typeface="+mn-lt"/>
                </a:rPr>
                <a:t>LDmp</a:t>
              </a:r>
              <a:endParaRPr lang="en-US" sz="1600" dirty="0">
                <a:latin typeface="+mn-lt"/>
              </a:endParaRPr>
            </a:p>
          </p:txBody>
        </p:sp>
      </p:grpSp>
    </p:spTree>
    <p:extLst>
      <p:ext uri="{BB962C8B-B14F-4D97-AF65-F5344CB8AC3E}">
        <p14:creationId xmlns:p14="http://schemas.microsoft.com/office/powerpoint/2010/main" val="37303693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7EB0FA7-6CC6-81FF-1CCF-44F600B0402C}"/>
              </a:ext>
            </a:extLst>
          </p:cNvPr>
          <p:cNvSpPr>
            <a:spLocks noGrp="1"/>
          </p:cNvSpPr>
          <p:nvPr>
            <p:ph type="title"/>
          </p:nvPr>
        </p:nvSpPr>
        <p:spPr/>
        <p:txBody>
          <a:bodyPr/>
          <a:lstStyle/>
          <a:p>
            <a:r>
              <a:rPr lang="en-US" dirty="0"/>
              <a:t>H- Neutralization – Existing Capability</a:t>
            </a:r>
          </a:p>
        </p:txBody>
      </p:sp>
      <p:pic>
        <p:nvPicPr>
          <p:cNvPr id="4" name="Picture 3">
            <a:extLst>
              <a:ext uri="{FF2B5EF4-FFF2-40B4-BE49-F238E27FC236}">
                <a16:creationId xmlns:a16="http://schemas.microsoft.com/office/drawing/2014/main" id="{D6537596-BB61-AE00-57BA-4AB95C0E5CF9}"/>
              </a:ext>
            </a:extLst>
          </p:cNvPr>
          <p:cNvPicPr>
            <a:picLocks noChangeAspect="1"/>
          </p:cNvPicPr>
          <p:nvPr/>
        </p:nvPicPr>
        <p:blipFill>
          <a:blip r:embed="rId2"/>
          <a:stretch>
            <a:fillRect/>
          </a:stretch>
        </p:blipFill>
        <p:spPr>
          <a:xfrm>
            <a:off x="246359" y="1135254"/>
            <a:ext cx="7772400" cy="2413990"/>
          </a:xfrm>
          <a:prstGeom prst="rect">
            <a:avLst/>
          </a:prstGeom>
          <a:ln>
            <a:solidFill>
              <a:schemeClr val="tx2"/>
            </a:solidFill>
          </a:ln>
        </p:spPr>
      </p:pic>
      <p:grpSp>
        <p:nvGrpSpPr>
          <p:cNvPr id="5" name="Group 4">
            <a:extLst>
              <a:ext uri="{FF2B5EF4-FFF2-40B4-BE49-F238E27FC236}">
                <a16:creationId xmlns:a16="http://schemas.microsoft.com/office/drawing/2014/main" id="{2109A88C-4DC8-2DE5-E062-3105EE82F27F}"/>
              </a:ext>
            </a:extLst>
          </p:cNvPr>
          <p:cNvGrpSpPr>
            <a:grpSpLocks noChangeAspect="1"/>
          </p:cNvGrpSpPr>
          <p:nvPr/>
        </p:nvGrpSpPr>
        <p:grpSpPr>
          <a:xfrm>
            <a:off x="5123927" y="4003103"/>
            <a:ext cx="6889095" cy="2413990"/>
            <a:chOff x="368615" y="2036979"/>
            <a:chExt cx="11823383" cy="4143001"/>
          </a:xfrm>
        </p:grpSpPr>
        <p:pic>
          <p:nvPicPr>
            <p:cNvPr id="6" name="Picture 5" descr="Diagram, engineering drawing&#10;&#10;Description automatically generated">
              <a:extLst>
                <a:ext uri="{FF2B5EF4-FFF2-40B4-BE49-F238E27FC236}">
                  <a16:creationId xmlns:a16="http://schemas.microsoft.com/office/drawing/2014/main" id="{4062C459-87EC-D3C9-5A8D-9D92D557F428}"/>
                </a:ext>
              </a:extLst>
            </p:cNvPr>
            <p:cNvPicPr>
              <a:picLocks noChangeAspect="1"/>
            </p:cNvPicPr>
            <p:nvPr/>
          </p:nvPicPr>
          <p:blipFill>
            <a:blip r:embed="rId3" cstate="screen">
              <a:extLst>
                <a:ext uri="{28A0092B-C50C-407E-A947-70E740481C1C}">
                  <a14:useLocalDpi xmlns:a14="http://schemas.microsoft.com/office/drawing/2010/main"/>
                </a:ext>
              </a:extLst>
            </a:blip>
            <a:srcRect l="-2"/>
            <a:stretch/>
          </p:blipFill>
          <p:spPr>
            <a:xfrm>
              <a:off x="368615" y="2036979"/>
              <a:ext cx="11823383" cy="4143001"/>
            </a:xfrm>
            <a:prstGeom prst="rect">
              <a:avLst/>
            </a:prstGeom>
          </p:spPr>
        </p:pic>
        <p:grpSp>
          <p:nvGrpSpPr>
            <p:cNvPr id="7" name="Group 6">
              <a:extLst>
                <a:ext uri="{FF2B5EF4-FFF2-40B4-BE49-F238E27FC236}">
                  <a16:creationId xmlns:a16="http://schemas.microsoft.com/office/drawing/2014/main" id="{6FBFE2A9-64AD-A5B1-BCC9-870CB48B5B76}"/>
                </a:ext>
              </a:extLst>
            </p:cNvPr>
            <p:cNvGrpSpPr/>
            <p:nvPr/>
          </p:nvGrpSpPr>
          <p:grpSpPr>
            <a:xfrm>
              <a:off x="9597312" y="2434458"/>
              <a:ext cx="2455142" cy="1814241"/>
              <a:chOff x="9597312" y="2597018"/>
              <a:chExt cx="2455142" cy="1814241"/>
            </a:xfrm>
          </p:grpSpPr>
          <p:sp>
            <p:nvSpPr>
              <p:cNvPr id="8" name="Rectangle 7">
                <a:extLst>
                  <a:ext uri="{FF2B5EF4-FFF2-40B4-BE49-F238E27FC236}">
                    <a16:creationId xmlns:a16="http://schemas.microsoft.com/office/drawing/2014/main" id="{3DB43B48-C9EA-9A0B-EDD1-EBD6244FC391}"/>
                  </a:ext>
                </a:extLst>
              </p:cNvPr>
              <p:cNvSpPr/>
              <p:nvPr/>
            </p:nvSpPr>
            <p:spPr>
              <a:xfrm>
                <a:off x="10092801" y="2597018"/>
                <a:ext cx="1959653" cy="1814241"/>
              </a:xfrm>
              <a:prstGeom prst="rect">
                <a:avLst/>
              </a:prstGeom>
              <a:solidFill>
                <a:schemeClr val="bg1"/>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9" name="Rectangle 8">
                <a:extLst>
                  <a:ext uri="{FF2B5EF4-FFF2-40B4-BE49-F238E27FC236}">
                    <a16:creationId xmlns:a16="http://schemas.microsoft.com/office/drawing/2014/main" id="{3FF33435-BB15-60C8-CA9B-987D3768B81E}"/>
                  </a:ext>
                </a:extLst>
              </p:cNvPr>
              <p:cNvSpPr/>
              <p:nvPr/>
            </p:nvSpPr>
            <p:spPr>
              <a:xfrm rot="19332243">
                <a:off x="9597312" y="3387951"/>
                <a:ext cx="803552" cy="592741"/>
              </a:xfrm>
              <a:prstGeom prst="rect">
                <a:avLst/>
              </a:prstGeom>
              <a:solidFill>
                <a:schemeClr val="bg1"/>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cxnSp>
        <p:nvCxnSpPr>
          <p:cNvPr id="11" name="Straight Arrow Connector 10">
            <a:extLst>
              <a:ext uri="{FF2B5EF4-FFF2-40B4-BE49-F238E27FC236}">
                <a16:creationId xmlns:a16="http://schemas.microsoft.com/office/drawing/2014/main" id="{4C7FACDA-0AEE-48A5-66EA-4BB14BE3FE24}"/>
              </a:ext>
            </a:extLst>
          </p:cNvPr>
          <p:cNvCxnSpPr>
            <a:cxnSpLocks/>
          </p:cNvCxnSpPr>
          <p:nvPr/>
        </p:nvCxnSpPr>
        <p:spPr>
          <a:xfrm>
            <a:off x="8739398" y="4003103"/>
            <a:ext cx="0" cy="1450929"/>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
            <a:extLst>
              <a:ext uri="{FF2B5EF4-FFF2-40B4-BE49-F238E27FC236}">
                <a16:creationId xmlns:a16="http://schemas.microsoft.com/office/drawing/2014/main" id="{A2F7359B-2673-C401-4910-1E40CFACEB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0748" y="1992581"/>
            <a:ext cx="3682274" cy="2010522"/>
          </a:xfrm>
          <a:prstGeom prst="rect">
            <a:avLst/>
          </a:prstGeom>
          <a:noFill/>
          <a:ln w="38100">
            <a:solidFill>
              <a:schemeClr val="tx2"/>
            </a:solidFill>
          </a:ln>
          <a:extLst>
            <a:ext uri="{909E8E84-426E-40DD-AFC4-6F175D3DCCD1}">
              <a14:hiddenFill xmlns:a14="http://schemas.microsoft.com/office/drawing/2010/main">
                <a:solidFill>
                  <a:srgbClr val="FFFFFF"/>
                </a:solidFill>
              </a14:hiddenFill>
            </a:ext>
          </a:extLst>
        </p:spPr>
      </p:pic>
      <p:sp>
        <p:nvSpPr>
          <p:cNvPr id="13" name="Content Placeholder 12">
            <a:extLst>
              <a:ext uri="{FF2B5EF4-FFF2-40B4-BE49-F238E27FC236}">
                <a16:creationId xmlns:a16="http://schemas.microsoft.com/office/drawing/2014/main" id="{A447B3CC-F07E-8646-332E-B1E40F30E0CD}"/>
              </a:ext>
            </a:extLst>
          </p:cNvPr>
          <p:cNvSpPr>
            <a:spLocks noGrp="1"/>
          </p:cNvSpPr>
          <p:nvPr>
            <p:ph idx="1"/>
          </p:nvPr>
        </p:nvSpPr>
        <p:spPr>
          <a:xfrm>
            <a:off x="314692" y="3685220"/>
            <a:ext cx="7772392" cy="1808569"/>
          </a:xfrm>
        </p:spPr>
        <p:txBody>
          <a:bodyPr/>
          <a:lstStyle/>
          <a:p>
            <a:pPr marL="285750" indent="-285750">
              <a:buFont typeface="Arial" panose="020B0604020202020204" pitchFamily="34" charset="0"/>
              <a:buChar char="•"/>
            </a:pPr>
            <a:r>
              <a:rPr lang="en-US" dirty="0"/>
              <a:t>Existing laser system can be used to bleed off beam from long linac pulse by neutralizing H- beam – would require additional stripping to ensure control of beam at test station</a:t>
            </a:r>
          </a:p>
          <a:p>
            <a:pPr marL="285750" indent="-285750">
              <a:buFont typeface="Arial" panose="020B0604020202020204" pitchFamily="34" charset="0"/>
              <a:buChar char="•"/>
            </a:pPr>
            <a:r>
              <a:rPr lang="en-US" dirty="0"/>
              <a:t>Any time structure consistent with SNS time structure would be possible during operation</a:t>
            </a:r>
          </a:p>
        </p:txBody>
      </p:sp>
    </p:spTree>
    <p:extLst>
      <p:ext uri="{BB962C8B-B14F-4D97-AF65-F5344CB8AC3E}">
        <p14:creationId xmlns:p14="http://schemas.microsoft.com/office/powerpoint/2010/main" val="22536233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DDBEB-41BF-3614-3F8B-01819979F7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C07C01-63ED-A291-0EF4-FD63D2A6EFA2}"/>
              </a:ext>
            </a:extLst>
          </p:cNvPr>
          <p:cNvSpPr>
            <a:spLocks noGrp="1"/>
          </p:cNvSpPr>
          <p:nvPr>
            <p:ph type="title"/>
          </p:nvPr>
        </p:nvSpPr>
        <p:spPr/>
        <p:txBody>
          <a:bodyPr/>
          <a:lstStyle/>
          <a:p>
            <a:r>
              <a:rPr lang="en-US" sz="3600" dirty="0"/>
              <a:t>Spallation Neutron Source – Operating Schedule</a:t>
            </a:r>
          </a:p>
        </p:txBody>
      </p:sp>
      <p:sp>
        <p:nvSpPr>
          <p:cNvPr id="3" name="Content Placeholder 2">
            <a:extLst>
              <a:ext uri="{FF2B5EF4-FFF2-40B4-BE49-F238E27FC236}">
                <a16:creationId xmlns:a16="http://schemas.microsoft.com/office/drawing/2014/main" id="{714E329E-61E0-D6BF-0A22-2BB693F6115E}"/>
              </a:ext>
            </a:extLst>
          </p:cNvPr>
          <p:cNvSpPr>
            <a:spLocks noGrp="1"/>
          </p:cNvSpPr>
          <p:nvPr>
            <p:ph idx="4294967295"/>
          </p:nvPr>
        </p:nvSpPr>
        <p:spPr>
          <a:xfrm>
            <a:off x="314692" y="1069267"/>
            <a:ext cx="11430000" cy="1190419"/>
          </a:xfrm>
        </p:spPr>
        <p:txBody>
          <a:bodyPr/>
          <a:lstStyle/>
          <a:p>
            <a:pPr>
              <a:lnSpc>
                <a:spcPct val="100000"/>
              </a:lnSpc>
              <a:spcBef>
                <a:spcPts val="600"/>
              </a:spcBef>
            </a:pPr>
            <a:r>
              <a:rPr lang="en-US" sz="2000" dirty="0"/>
              <a:t>SNS is working toward 5000 </a:t>
            </a:r>
            <a:r>
              <a:rPr lang="en-US" sz="2000" dirty="0" err="1"/>
              <a:t>hrs</a:t>
            </a:r>
            <a:r>
              <a:rPr lang="en-US" sz="2000" dirty="0"/>
              <a:t>/year of neutron production - test station cannot interfere! </a:t>
            </a:r>
          </a:p>
        </p:txBody>
      </p:sp>
      <p:sp>
        <p:nvSpPr>
          <p:cNvPr id="6" name="TextBox 5">
            <a:extLst>
              <a:ext uri="{FF2B5EF4-FFF2-40B4-BE49-F238E27FC236}">
                <a16:creationId xmlns:a16="http://schemas.microsoft.com/office/drawing/2014/main" id="{97867C7D-D56F-AC2A-CA83-4AF1EF277C84}"/>
              </a:ext>
            </a:extLst>
          </p:cNvPr>
          <p:cNvSpPr txBox="1"/>
          <p:nvPr/>
        </p:nvSpPr>
        <p:spPr>
          <a:xfrm>
            <a:off x="-30479" y="2050079"/>
            <a:ext cx="4065156" cy="4247317"/>
          </a:xfrm>
          <a:prstGeom prst="rect">
            <a:avLst/>
          </a:prstGeom>
          <a:noFill/>
        </p:spPr>
        <p:txBody>
          <a:bodyPr wrap="square" rtlCol="0">
            <a:spAutoFit/>
          </a:bodyPr>
          <a:lstStyle/>
          <a:p>
            <a:pPr algn="r"/>
            <a:r>
              <a:rPr lang="en-US" dirty="0">
                <a:solidFill>
                  <a:schemeClr val="tx2"/>
                </a:solidFill>
              </a:rPr>
              <a:t>Green</a:t>
            </a:r>
            <a:r>
              <a:rPr lang="en-US" dirty="0"/>
              <a:t> days are for neutron production – NO ACCESS</a:t>
            </a:r>
            <a:r>
              <a:rPr lang="en-US" dirty="0">
                <a:solidFill>
                  <a:srgbClr val="0070C0"/>
                </a:solidFill>
              </a:rPr>
              <a:t> </a:t>
            </a:r>
          </a:p>
          <a:p>
            <a:pPr algn="r"/>
            <a:endParaRPr lang="en-US" dirty="0">
              <a:solidFill>
                <a:srgbClr val="FF0000"/>
              </a:solidFill>
            </a:endParaRPr>
          </a:p>
          <a:p>
            <a:pPr algn="r"/>
            <a:r>
              <a:rPr lang="en-US" dirty="0">
                <a:solidFill>
                  <a:srgbClr val="FF0000"/>
                </a:solidFill>
              </a:rPr>
              <a:t>Red </a:t>
            </a:r>
            <a:r>
              <a:rPr lang="en-US" dirty="0"/>
              <a:t>days are extended outages for maintenance – Access, No beam</a:t>
            </a:r>
          </a:p>
          <a:p>
            <a:pPr algn="r"/>
            <a:endParaRPr lang="en-US" dirty="0"/>
          </a:p>
          <a:p>
            <a:pPr algn="r"/>
            <a:r>
              <a:rPr lang="en-US" dirty="0">
                <a:solidFill>
                  <a:srgbClr val="002EFF"/>
                </a:solidFill>
              </a:rPr>
              <a:t>Blue</a:t>
            </a:r>
            <a:r>
              <a:rPr lang="en-US" dirty="0"/>
              <a:t> days are bi-weekly maintenance days – Access, No beam</a:t>
            </a:r>
          </a:p>
          <a:p>
            <a:pPr algn="r"/>
            <a:endParaRPr lang="en-US" dirty="0">
              <a:solidFill>
                <a:srgbClr val="0070C0"/>
              </a:solidFill>
            </a:endParaRPr>
          </a:p>
          <a:p>
            <a:pPr algn="r"/>
            <a:r>
              <a:rPr lang="en-US" dirty="0">
                <a:solidFill>
                  <a:srgbClr val="FFFF00"/>
                </a:solidFill>
                <a:highlight>
                  <a:srgbClr val="C0C0C0"/>
                </a:highlight>
              </a:rPr>
              <a:t>Yellow</a:t>
            </a:r>
            <a:r>
              <a:rPr lang="en-US" dirty="0"/>
              <a:t> reserved for R&amp;D, and machine development – Access, beam</a:t>
            </a:r>
          </a:p>
          <a:p>
            <a:pPr algn="r"/>
            <a:endParaRPr lang="en-US" dirty="0"/>
          </a:p>
          <a:p>
            <a:pPr algn="r"/>
            <a:r>
              <a:rPr lang="en-US" dirty="0"/>
              <a:t>A future upgrade to allow remote handling could change the situation</a:t>
            </a:r>
          </a:p>
          <a:p>
            <a:pPr algn="r"/>
            <a:endParaRPr lang="en-US" dirty="0">
              <a:solidFill>
                <a:srgbClr val="0070C0"/>
              </a:solidFill>
            </a:endParaRPr>
          </a:p>
        </p:txBody>
      </p:sp>
      <p:pic>
        <p:nvPicPr>
          <p:cNvPr id="5" name="Picture 4" descr="SNS Operating Schedule for FY 2027 - Q1 Unofficial, Q2-4 Planning">
            <a:extLst>
              <a:ext uri="{FF2B5EF4-FFF2-40B4-BE49-F238E27FC236}">
                <a16:creationId xmlns:a16="http://schemas.microsoft.com/office/drawing/2014/main" id="{AC8C86D1-8747-FC59-34B7-BF27A16E06D1}"/>
              </a:ext>
            </a:extLst>
          </p:cNvPr>
          <p:cNvPicPr>
            <a:picLocks noChangeAspect="1"/>
          </p:cNvPicPr>
          <p:nvPr/>
        </p:nvPicPr>
        <p:blipFill>
          <a:blip r:embed="rId2"/>
          <a:stretch>
            <a:fillRect/>
          </a:stretch>
        </p:blipFill>
        <p:spPr>
          <a:xfrm>
            <a:off x="4065892" y="1488691"/>
            <a:ext cx="7956127" cy="5057823"/>
          </a:xfrm>
          <a:prstGeom prst="rect">
            <a:avLst/>
          </a:prstGeom>
        </p:spPr>
      </p:pic>
    </p:spTree>
    <p:extLst>
      <p:ext uri="{BB962C8B-B14F-4D97-AF65-F5344CB8AC3E}">
        <p14:creationId xmlns:p14="http://schemas.microsoft.com/office/powerpoint/2010/main" val="2509356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9A11ED-80A6-48A8-26A4-FD79531E8E0E}"/>
              </a:ext>
            </a:extLst>
          </p:cNvPr>
          <p:cNvPicPr>
            <a:picLocks noChangeAspect="1"/>
          </p:cNvPicPr>
          <p:nvPr/>
        </p:nvPicPr>
        <p:blipFill>
          <a:blip r:embed="rId2"/>
          <a:stretch>
            <a:fillRect/>
          </a:stretch>
        </p:blipFill>
        <p:spPr>
          <a:xfrm>
            <a:off x="8027492" y="0"/>
            <a:ext cx="3857936" cy="3685045"/>
          </a:xfrm>
          <a:prstGeom prst="rect">
            <a:avLst/>
          </a:prstGeom>
        </p:spPr>
      </p:pic>
      <p:pic>
        <p:nvPicPr>
          <p:cNvPr id="3" name="Picture 2" descr="Chart&#10;&#10;AI-generated content may be incorrect.">
            <a:extLst>
              <a:ext uri="{FF2B5EF4-FFF2-40B4-BE49-F238E27FC236}">
                <a16:creationId xmlns:a16="http://schemas.microsoft.com/office/drawing/2014/main" id="{E0392DA8-1764-4500-DE5D-786A5AFF9739}"/>
              </a:ext>
            </a:extLst>
          </p:cNvPr>
          <p:cNvPicPr>
            <a:picLocks noChangeAspect="1"/>
          </p:cNvPicPr>
          <p:nvPr/>
        </p:nvPicPr>
        <p:blipFill>
          <a:blip r:embed="rId3"/>
          <a:stretch>
            <a:fillRect/>
          </a:stretch>
        </p:blipFill>
        <p:spPr>
          <a:xfrm>
            <a:off x="10045364" y="4039123"/>
            <a:ext cx="2040610" cy="2167128"/>
          </a:xfrm>
          <a:prstGeom prst="rect">
            <a:avLst/>
          </a:prstGeom>
        </p:spPr>
      </p:pic>
      <p:pic>
        <p:nvPicPr>
          <p:cNvPr id="4" name="Picture 3" descr="Chart&#10;&#10;AI-generated content may be incorrect.">
            <a:extLst>
              <a:ext uri="{FF2B5EF4-FFF2-40B4-BE49-F238E27FC236}">
                <a16:creationId xmlns:a16="http://schemas.microsoft.com/office/drawing/2014/main" id="{E850312C-AC25-8620-6788-EE6A7F923C96}"/>
              </a:ext>
            </a:extLst>
          </p:cNvPr>
          <p:cNvPicPr>
            <a:picLocks noChangeAspect="1"/>
          </p:cNvPicPr>
          <p:nvPr/>
        </p:nvPicPr>
        <p:blipFill>
          <a:blip r:embed="rId4"/>
          <a:stretch>
            <a:fillRect/>
          </a:stretch>
        </p:blipFill>
        <p:spPr>
          <a:xfrm>
            <a:off x="8005569" y="4039556"/>
            <a:ext cx="2039795" cy="2166262"/>
          </a:xfrm>
          <a:prstGeom prst="rect">
            <a:avLst/>
          </a:prstGeom>
        </p:spPr>
      </p:pic>
      <p:pic>
        <p:nvPicPr>
          <p:cNvPr id="5" name="Picture 4">
            <a:extLst>
              <a:ext uri="{FF2B5EF4-FFF2-40B4-BE49-F238E27FC236}">
                <a16:creationId xmlns:a16="http://schemas.microsoft.com/office/drawing/2014/main" id="{6D34A2D6-F6F1-A493-D957-A86DA13E1A09}"/>
              </a:ext>
            </a:extLst>
          </p:cNvPr>
          <p:cNvPicPr>
            <a:picLocks noChangeAspect="1"/>
          </p:cNvPicPr>
          <p:nvPr/>
        </p:nvPicPr>
        <p:blipFill>
          <a:blip r:embed="rId5"/>
          <a:srcRect t="31177" b="20925"/>
          <a:stretch>
            <a:fillRect/>
          </a:stretch>
        </p:blipFill>
        <p:spPr>
          <a:xfrm>
            <a:off x="338947" y="3914941"/>
            <a:ext cx="6797398" cy="2415492"/>
          </a:xfrm>
          <a:prstGeom prst="rect">
            <a:avLst/>
          </a:prstGeom>
        </p:spPr>
      </p:pic>
      <p:sp>
        <p:nvSpPr>
          <p:cNvPr id="6" name="TextBox 5">
            <a:extLst>
              <a:ext uri="{FF2B5EF4-FFF2-40B4-BE49-F238E27FC236}">
                <a16:creationId xmlns:a16="http://schemas.microsoft.com/office/drawing/2014/main" id="{D5975FB7-65F0-DE75-F2D0-91241097F580}"/>
              </a:ext>
            </a:extLst>
          </p:cNvPr>
          <p:cNvSpPr txBox="1"/>
          <p:nvPr/>
        </p:nvSpPr>
        <p:spPr>
          <a:xfrm>
            <a:off x="8857829" y="6205818"/>
            <a:ext cx="668773" cy="369332"/>
          </a:xfrm>
          <a:prstGeom prst="rect">
            <a:avLst/>
          </a:prstGeom>
          <a:noFill/>
        </p:spPr>
        <p:txBody>
          <a:bodyPr wrap="none" rtlCol="0">
            <a:spAutoFit/>
          </a:bodyPr>
          <a:lstStyle/>
          <a:p>
            <a:r>
              <a:rPr lang="en-US" dirty="0"/>
              <a:t>Time</a:t>
            </a:r>
          </a:p>
        </p:txBody>
      </p:sp>
      <p:sp>
        <p:nvSpPr>
          <p:cNvPr id="8" name="TextBox 7">
            <a:extLst>
              <a:ext uri="{FF2B5EF4-FFF2-40B4-BE49-F238E27FC236}">
                <a16:creationId xmlns:a16="http://schemas.microsoft.com/office/drawing/2014/main" id="{4CC44BE6-7448-973A-F4A8-4EA04533893A}"/>
              </a:ext>
            </a:extLst>
          </p:cNvPr>
          <p:cNvSpPr txBox="1"/>
          <p:nvPr/>
        </p:nvSpPr>
        <p:spPr>
          <a:xfrm rot="16200000">
            <a:off x="7379342" y="4624415"/>
            <a:ext cx="852926" cy="369332"/>
          </a:xfrm>
          <a:prstGeom prst="rect">
            <a:avLst/>
          </a:prstGeom>
          <a:noFill/>
        </p:spPr>
        <p:txBody>
          <a:bodyPr wrap="none" rtlCol="0">
            <a:spAutoFit/>
          </a:bodyPr>
          <a:lstStyle/>
          <a:p>
            <a:r>
              <a:rPr lang="en-US" dirty="0"/>
              <a:t>Energy</a:t>
            </a:r>
          </a:p>
        </p:txBody>
      </p:sp>
      <p:sp>
        <p:nvSpPr>
          <p:cNvPr id="9" name="TextBox 8">
            <a:extLst>
              <a:ext uri="{FF2B5EF4-FFF2-40B4-BE49-F238E27FC236}">
                <a16:creationId xmlns:a16="http://schemas.microsoft.com/office/drawing/2014/main" id="{4D360330-87A0-56C6-1438-04AD97120A60}"/>
              </a:ext>
            </a:extLst>
          </p:cNvPr>
          <p:cNvSpPr txBox="1"/>
          <p:nvPr/>
        </p:nvSpPr>
        <p:spPr>
          <a:xfrm>
            <a:off x="8878683" y="2158488"/>
            <a:ext cx="668773" cy="369332"/>
          </a:xfrm>
          <a:prstGeom prst="rect">
            <a:avLst/>
          </a:prstGeom>
          <a:noFill/>
        </p:spPr>
        <p:txBody>
          <a:bodyPr wrap="none" rtlCol="0">
            <a:spAutoFit/>
          </a:bodyPr>
          <a:lstStyle/>
          <a:p>
            <a:r>
              <a:rPr lang="en-US" dirty="0"/>
              <a:t>Time</a:t>
            </a:r>
          </a:p>
        </p:txBody>
      </p:sp>
      <p:sp>
        <p:nvSpPr>
          <p:cNvPr id="10" name="TextBox 9">
            <a:extLst>
              <a:ext uri="{FF2B5EF4-FFF2-40B4-BE49-F238E27FC236}">
                <a16:creationId xmlns:a16="http://schemas.microsoft.com/office/drawing/2014/main" id="{C1FEEED5-0B1F-0ABC-5029-204A9160D93B}"/>
              </a:ext>
            </a:extLst>
          </p:cNvPr>
          <p:cNvSpPr txBox="1"/>
          <p:nvPr/>
        </p:nvSpPr>
        <p:spPr>
          <a:xfrm rot="16200000">
            <a:off x="7466524" y="746647"/>
            <a:ext cx="852926" cy="369332"/>
          </a:xfrm>
          <a:prstGeom prst="rect">
            <a:avLst/>
          </a:prstGeom>
          <a:noFill/>
        </p:spPr>
        <p:txBody>
          <a:bodyPr wrap="none" rtlCol="0">
            <a:spAutoFit/>
          </a:bodyPr>
          <a:lstStyle/>
          <a:p>
            <a:r>
              <a:rPr lang="en-US" dirty="0"/>
              <a:t>Energy</a:t>
            </a:r>
          </a:p>
        </p:txBody>
      </p:sp>
      <p:sp>
        <p:nvSpPr>
          <p:cNvPr id="11" name="TextBox 10">
            <a:extLst>
              <a:ext uri="{FF2B5EF4-FFF2-40B4-BE49-F238E27FC236}">
                <a16:creationId xmlns:a16="http://schemas.microsoft.com/office/drawing/2014/main" id="{AD001B59-94E7-DD6F-B976-4F1FB6F0B002}"/>
              </a:ext>
            </a:extLst>
          </p:cNvPr>
          <p:cNvSpPr txBox="1"/>
          <p:nvPr/>
        </p:nvSpPr>
        <p:spPr>
          <a:xfrm>
            <a:off x="429766" y="1294277"/>
            <a:ext cx="7278555" cy="1754326"/>
          </a:xfrm>
          <a:prstGeom prst="rect">
            <a:avLst/>
          </a:prstGeom>
          <a:noFill/>
        </p:spPr>
        <p:txBody>
          <a:bodyPr wrap="square" rtlCol="0">
            <a:spAutoFit/>
          </a:bodyPr>
          <a:lstStyle/>
          <a:p>
            <a:pPr marL="285750" indent="-285750">
              <a:buFont typeface="Arial" panose="020B0604020202020204" pitchFamily="34" charset="0"/>
              <a:buChar char="•"/>
            </a:pPr>
            <a:r>
              <a:rPr lang="en-US" dirty="0"/>
              <a:t>Austin Hoover is investigating  longitudinal bunch compression to explore space charge physics in the SNS ring </a:t>
            </a:r>
          </a:p>
          <a:p>
            <a:pPr marL="285750" indent="-285750">
              <a:buFont typeface="Arial" panose="020B0604020202020204" pitchFamily="34" charset="0"/>
              <a:buChar char="•"/>
            </a:pPr>
            <a:r>
              <a:rPr lang="en-US" dirty="0"/>
              <a:t>Bunch compression by a factor of 5-10 is possible with existing RF</a:t>
            </a:r>
          </a:p>
          <a:p>
            <a:pPr marL="285750" indent="-285750">
              <a:buFont typeface="Arial" panose="020B0604020202020204" pitchFamily="34" charset="0"/>
              <a:buChar char="•"/>
            </a:pPr>
            <a:r>
              <a:rPr lang="en-US" dirty="0"/>
              <a:t>Flexibility of energy in the SNS ring gives a wide range of space charge</a:t>
            </a:r>
          </a:p>
          <a:p>
            <a:pPr marL="285750" indent="-285750">
              <a:buFont typeface="Arial" panose="020B0604020202020204" pitchFamily="34" charset="0"/>
              <a:buChar char="•"/>
            </a:pPr>
            <a:r>
              <a:rPr lang="en-US" dirty="0"/>
              <a:t>Addresses a major challenge of most well-developed muon collider designs which require a SNS intensity, but 100 times shorter bunch</a:t>
            </a:r>
          </a:p>
        </p:txBody>
      </p:sp>
      <p:sp>
        <p:nvSpPr>
          <p:cNvPr id="12" name="TextBox 11">
            <a:extLst>
              <a:ext uri="{FF2B5EF4-FFF2-40B4-BE49-F238E27FC236}">
                <a16:creationId xmlns:a16="http://schemas.microsoft.com/office/drawing/2014/main" id="{D9224280-48C0-8458-5748-BEC4B4F6A921}"/>
              </a:ext>
            </a:extLst>
          </p:cNvPr>
          <p:cNvSpPr txBox="1"/>
          <p:nvPr/>
        </p:nvSpPr>
        <p:spPr>
          <a:xfrm>
            <a:off x="8606078" y="3697250"/>
            <a:ext cx="954492" cy="369332"/>
          </a:xfrm>
          <a:prstGeom prst="rect">
            <a:avLst/>
          </a:prstGeom>
          <a:noFill/>
        </p:spPr>
        <p:txBody>
          <a:bodyPr wrap="none" rtlCol="0">
            <a:spAutoFit/>
          </a:bodyPr>
          <a:lstStyle/>
          <a:p>
            <a:r>
              <a:rPr lang="en-US" dirty="0"/>
              <a:t>1.3 GeV</a:t>
            </a:r>
          </a:p>
        </p:txBody>
      </p:sp>
      <p:sp>
        <p:nvSpPr>
          <p:cNvPr id="13" name="TextBox 12">
            <a:extLst>
              <a:ext uri="{FF2B5EF4-FFF2-40B4-BE49-F238E27FC236}">
                <a16:creationId xmlns:a16="http://schemas.microsoft.com/office/drawing/2014/main" id="{9FA85D83-A047-E907-2A78-4CF7B4D4DEDF}"/>
              </a:ext>
            </a:extLst>
          </p:cNvPr>
          <p:cNvSpPr txBox="1"/>
          <p:nvPr/>
        </p:nvSpPr>
        <p:spPr>
          <a:xfrm>
            <a:off x="10662715" y="3697250"/>
            <a:ext cx="954492" cy="369332"/>
          </a:xfrm>
          <a:prstGeom prst="rect">
            <a:avLst/>
          </a:prstGeom>
          <a:noFill/>
        </p:spPr>
        <p:txBody>
          <a:bodyPr wrap="none" rtlCol="0">
            <a:spAutoFit/>
          </a:bodyPr>
          <a:lstStyle/>
          <a:p>
            <a:r>
              <a:rPr lang="en-US" dirty="0"/>
              <a:t>0.8 GeV</a:t>
            </a:r>
          </a:p>
        </p:txBody>
      </p:sp>
      <p:pic>
        <p:nvPicPr>
          <p:cNvPr id="15" name="Picture 14">
            <a:extLst>
              <a:ext uri="{FF2B5EF4-FFF2-40B4-BE49-F238E27FC236}">
                <a16:creationId xmlns:a16="http://schemas.microsoft.com/office/drawing/2014/main" id="{F5AF485C-28C2-B1CD-1E3C-374C12CA163B}"/>
              </a:ext>
            </a:extLst>
          </p:cNvPr>
          <p:cNvPicPr>
            <a:picLocks noChangeAspect="1"/>
          </p:cNvPicPr>
          <p:nvPr/>
        </p:nvPicPr>
        <p:blipFill>
          <a:blip r:embed="rId5"/>
          <a:srcRect t="1" b="81971"/>
          <a:stretch>
            <a:fillRect/>
          </a:stretch>
        </p:blipFill>
        <p:spPr>
          <a:xfrm>
            <a:off x="964929" y="3297400"/>
            <a:ext cx="5545434" cy="741723"/>
          </a:xfrm>
          <a:prstGeom prst="rect">
            <a:avLst/>
          </a:prstGeom>
        </p:spPr>
      </p:pic>
      <p:sp>
        <p:nvSpPr>
          <p:cNvPr id="2" name="Title 1">
            <a:extLst>
              <a:ext uri="{FF2B5EF4-FFF2-40B4-BE49-F238E27FC236}">
                <a16:creationId xmlns:a16="http://schemas.microsoft.com/office/drawing/2014/main" id="{8D25EECC-2FF8-A73C-217F-F8ED8295AB8B}"/>
              </a:ext>
            </a:extLst>
          </p:cNvPr>
          <p:cNvSpPr>
            <a:spLocks noGrp="1"/>
          </p:cNvSpPr>
          <p:nvPr>
            <p:ph type="title"/>
          </p:nvPr>
        </p:nvSpPr>
        <p:spPr/>
        <p:txBody>
          <a:bodyPr/>
          <a:lstStyle/>
          <a:p>
            <a:r>
              <a:rPr lang="en-US" dirty="0"/>
              <a:t>Bunch Compression for Space Charge </a:t>
            </a:r>
            <a:br>
              <a:rPr lang="en-US" dirty="0"/>
            </a:br>
            <a:r>
              <a:rPr lang="en-US" dirty="0"/>
              <a:t>Physics (and Muon Collider)</a:t>
            </a:r>
          </a:p>
        </p:txBody>
      </p:sp>
    </p:spTree>
    <p:extLst>
      <p:ext uri="{BB962C8B-B14F-4D97-AF65-F5344CB8AC3E}">
        <p14:creationId xmlns:p14="http://schemas.microsoft.com/office/powerpoint/2010/main" val="1037204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9006DEF-8771-86AC-3EA8-5E53B8BDCEAE}"/>
              </a:ext>
            </a:extLst>
          </p:cNvPr>
          <p:cNvPicPr>
            <a:picLocks noGrp="1" noChangeAspect="1"/>
          </p:cNvPicPr>
          <p:nvPr>
            <p:ph sz="half" idx="1"/>
          </p:nvPr>
        </p:nvPicPr>
        <p:blipFill>
          <a:blip r:embed="rId2"/>
          <a:stretch>
            <a:fillRect/>
          </a:stretch>
        </p:blipFill>
        <p:spPr>
          <a:xfrm>
            <a:off x="583413" y="958907"/>
            <a:ext cx="5459961" cy="2733257"/>
          </a:xfrm>
          <a:prstGeom prst="rect">
            <a:avLst/>
          </a:prstGeom>
        </p:spPr>
      </p:pic>
      <p:sp>
        <p:nvSpPr>
          <p:cNvPr id="10" name="Content Placeholder 9">
            <a:extLst>
              <a:ext uri="{FF2B5EF4-FFF2-40B4-BE49-F238E27FC236}">
                <a16:creationId xmlns:a16="http://schemas.microsoft.com/office/drawing/2014/main" id="{5459E24D-F341-77BA-2629-32F031E357C4}"/>
              </a:ext>
            </a:extLst>
          </p:cNvPr>
          <p:cNvSpPr>
            <a:spLocks noGrp="1"/>
          </p:cNvSpPr>
          <p:nvPr>
            <p:ph sz="half" idx="2"/>
          </p:nvPr>
        </p:nvSpPr>
        <p:spPr>
          <a:xfrm>
            <a:off x="6220079" y="3498655"/>
            <a:ext cx="5775673" cy="1746197"/>
          </a:xfrm>
        </p:spPr>
        <p:txBody>
          <a:bodyPr/>
          <a:lstStyle/>
          <a:p>
            <a:pPr marL="285750" indent="-285750">
              <a:buFont typeface="Arial" panose="020B0604020202020204" pitchFamily="34" charset="0"/>
              <a:buChar char="•"/>
            </a:pPr>
            <a:r>
              <a:rPr lang="en-US" sz="1600" dirty="0"/>
              <a:t>Can potentially achieve 30% modulation in beam current at 402.5 MHz</a:t>
            </a:r>
          </a:p>
          <a:p>
            <a:pPr marL="285750" indent="-285750">
              <a:buFont typeface="Arial" panose="020B0604020202020204" pitchFamily="34" charset="0"/>
              <a:buChar char="•"/>
            </a:pPr>
            <a:r>
              <a:rPr lang="en-US" sz="1600" dirty="0"/>
              <a:t>This effect only requires synchronization of timing in ring and linac</a:t>
            </a:r>
          </a:p>
          <a:p>
            <a:pPr marL="285750" indent="-285750">
              <a:buFont typeface="Arial" panose="020B0604020202020204" pitchFamily="34" charset="0"/>
              <a:buChar char="•"/>
            </a:pPr>
            <a:r>
              <a:rPr lang="en-US" sz="1600" dirty="0"/>
              <a:t>First observed at PSR, but also observed at SNS</a:t>
            </a:r>
          </a:p>
        </p:txBody>
      </p:sp>
      <p:sp>
        <p:nvSpPr>
          <p:cNvPr id="2" name="Title 1">
            <a:extLst>
              <a:ext uri="{FF2B5EF4-FFF2-40B4-BE49-F238E27FC236}">
                <a16:creationId xmlns:a16="http://schemas.microsoft.com/office/drawing/2014/main" id="{C2CD3A9B-D88B-3F2D-DE25-EF1575D775CF}"/>
              </a:ext>
            </a:extLst>
          </p:cNvPr>
          <p:cNvSpPr>
            <a:spLocks noGrp="1"/>
          </p:cNvSpPr>
          <p:nvPr>
            <p:ph type="title"/>
          </p:nvPr>
        </p:nvSpPr>
        <p:spPr>
          <a:xfrm>
            <a:off x="196491" y="314880"/>
            <a:ext cx="6359382" cy="886397"/>
          </a:xfrm>
        </p:spPr>
        <p:txBody>
          <a:bodyPr/>
          <a:lstStyle/>
          <a:p>
            <a:r>
              <a:rPr lang="en-US" dirty="0"/>
              <a:t>Potential for New Beam Structure </a:t>
            </a:r>
          </a:p>
        </p:txBody>
      </p:sp>
      <p:pic>
        <p:nvPicPr>
          <p:cNvPr id="4" name="Picture 3">
            <a:extLst>
              <a:ext uri="{FF2B5EF4-FFF2-40B4-BE49-F238E27FC236}">
                <a16:creationId xmlns:a16="http://schemas.microsoft.com/office/drawing/2014/main" id="{9A23FA7A-A848-1B83-37D9-D5894C26591A}"/>
              </a:ext>
            </a:extLst>
          </p:cNvPr>
          <p:cNvPicPr>
            <a:picLocks noChangeAspect="1"/>
          </p:cNvPicPr>
          <p:nvPr/>
        </p:nvPicPr>
        <p:blipFill>
          <a:blip r:embed="rId3"/>
          <a:stretch>
            <a:fillRect/>
          </a:stretch>
        </p:blipFill>
        <p:spPr>
          <a:xfrm>
            <a:off x="314692" y="1452070"/>
            <a:ext cx="2792654" cy="1321607"/>
          </a:xfrm>
          <a:prstGeom prst="rect">
            <a:avLst/>
          </a:prstGeom>
        </p:spPr>
      </p:pic>
      <p:sp>
        <p:nvSpPr>
          <p:cNvPr id="6" name="TextBox 5">
            <a:extLst>
              <a:ext uri="{FF2B5EF4-FFF2-40B4-BE49-F238E27FC236}">
                <a16:creationId xmlns:a16="http://schemas.microsoft.com/office/drawing/2014/main" id="{CAC03C1B-A72B-A490-8716-8DF8C0E38397}"/>
              </a:ext>
            </a:extLst>
          </p:cNvPr>
          <p:cNvSpPr txBox="1"/>
          <p:nvPr/>
        </p:nvSpPr>
        <p:spPr>
          <a:xfrm>
            <a:off x="248381" y="3692164"/>
            <a:ext cx="5717929"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a:t>Extraction kickers can only turn on for a limited time</a:t>
            </a:r>
          </a:p>
          <a:p>
            <a:pPr marL="285750" indent="-285750">
              <a:buFont typeface="Arial" panose="020B0604020202020204" pitchFamily="34" charset="0"/>
              <a:buChar char="•"/>
            </a:pPr>
            <a:r>
              <a:rPr lang="en-US" sz="1600" dirty="0"/>
              <a:t>Can pass linac beam through ½ of the ring and extract without kickers allowing a full 1 </a:t>
            </a:r>
            <a:r>
              <a:rPr lang="en-US" sz="1600" dirty="0" err="1"/>
              <a:t>ms</a:t>
            </a:r>
            <a:r>
              <a:rPr lang="en-US" sz="1600" dirty="0"/>
              <a:t> long pulse – requires a special ring setup</a:t>
            </a:r>
          </a:p>
          <a:p>
            <a:pPr marL="285750" indent="-285750">
              <a:buFont typeface="Arial" panose="020B0604020202020204" pitchFamily="34" charset="0"/>
              <a:buChar char="•"/>
            </a:pPr>
            <a:r>
              <a:rPr lang="en-US" sz="1600" dirty="0"/>
              <a:t>Some minor modifications to the ring could make this a normal operating mode</a:t>
            </a:r>
          </a:p>
        </p:txBody>
      </p:sp>
      <p:sp>
        <p:nvSpPr>
          <p:cNvPr id="7" name="TextBox 6">
            <a:extLst>
              <a:ext uri="{FF2B5EF4-FFF2-40B4-BE49-F238E27FC236}">
                <a16:creationId xmlns:a16="http://schemas.microsoft.com/office/drawing/2014/main" id="{D33F37C1-3716-B1EC-9318-CF2E5DACDC83}"/>
              </a:ext>
            </a:extLst>
          </p:cNvPr>
          <p:cNvSpPr txBox="1"/>
          <p:nvPr/>
        </p:nvSpPr>
        <p:spPr>
          <a:xfrm>
            <a:off x="56074" y="1140121"/>
            <a:ext cx="5839991" cy="307777"/>
          </a:xfrm>
          <a:prstGeom prst="rect">
            <a:avLst/>
          </a:prstGeom>
          <a:noFill/>
        </p:spPr>
        <p:txBody>
          <a:bodyPr wrap="square" rtlCol="0">
            <a:spAutoFit/>
          </a:bodyPr>
          <a:lstStyle/>
          <a:p>
            <a:pPr algn="ctr"/>
            <a:r>
              <a:rPr lang="en-US" sz="1400" dirty="0"/>
              <a:t>Beam trajectory for a ‘long pulse’ ring optics using existing capability</a:t>
            </a:r>
          </a:p>
        </p:txBody>
      </p:sp>
      <p:pic>
        <p:nvPicPr>
          <p:cNvPr id="3" name="Picture 2" descr="A picture containing diagram, line, plot, sketch&#10;&#10;Description automatically generated">
            <a:extLst>
              <a:ext uri="{FF2B5EF4-FFF2-40B4-BE49-F238E27FC236}">
                <a16:creationId xmlns:a16="http://schemas.microsoft.com/office/drawing/2014/main" id="{267C53D4-62C8-F7B5-336D-C002B82F0807}"/>
              </a:ext>
            </a:extLst>
          </p:cNvPr>
          <p:cNvPicPr>
            <a:picLocks noChangeAspect="1"/>
          </p:cNvPicPr>
          <p:nvPr/>
        </p:nvPicPr>
        <p:blipFill>
          <a:blip r:embed="rId4"/>
          <a:stretch>
            <a:fillRect/>
          </a:stretch>
        </p:blipFill>
        <p:spPr>
          <a:xfrm>
            <a:off x="7049033" y="1063043"/>
            <a:ext cx="4149877" cy="2301955"/>
          </a:xfrm>
          <a:prstGeom prst="rect">
            <a:avLst/>
          </a:prstGeom>
        </p:spPr>
      </p:pic>
      <p:sp>
        <p:nvSpPr>
          <p:cNvPr id="8" name="TextBox 7">
            <a:extLst>
              <a:ext uri="{FF2B5EF4-FFF2-40B4-BE49-F238E27FC236}">
                <a16:creationId xmlns:a16="http://schemas.microsoft.com/office/drawing/2014/main" id="{4DFA8389-96D0-A938-4755-496D87315DAC}"/>
              </a:ext>
            </a:extLst>
          </p:cNvPr>
          <p:cNvSpPr txBox="1"/>
          <p:nvPr/>
        </p:nvSpPr>
        <p:spPr>
          <a:xfrm>
            <a:off x="389460" y="3120509"/>
            <a:ext cx="2354555" cy="276999"/>
          </a:xfrm>
          <a:prstGeom prst="rect">
            <a:avLst/>
          </a:prstGeom>
          <a:noFill/>
        </p:spPr>
        <p:txBody>
          <a:bodyPr wrap="none" rtlCol="0">
            <a:spAutoFit/>
          </a:bodyPr>
          <a:lstStyle/>
          <a:p>
            <a:r>
              <a:rPr lang="en-US" sz="1200" dirty="0"/>
              <a:t>* Analysis courtesy of </a:t>
            </a:r>
            <a:r>
              <a:rPr lang="en-US" sz="1200" dirty="0" err="1"/>
              <a:t>Fanglei</a:t>
            </a:r>
            <a:r>
              <a:rPr lang="en-US" sz="1200" dirty="0"/>
              <a:t> Lin</a:t>
            </a:r>
          </a:p>
        </p:txBody>
      </p:sp>
      <p:sp>
        <p:nvSpPr>
          <p:cNvPr id="11" name="Title 1">
            <a:extLst>
              <a:ext uri="{FF2B5EF4-FFF2-40B4-BE49-F238E27FC236}">
                <a16:creationId xmlns:a16="http://schemas.microsoft.com/office/drawing/2014/main" id="{669C8C31-998F-22DE-B750-303B9CAF999F}"/>
              </a:ext>
            </a:extLst>
          </p:cNvPr>
          <p:cNvSpPr txBox="1">
            <a:spLocks/>
          </p:cNvSpPr>
          <p:nvPr/>
        </p:nvSpPr>
        <p:spPr>
          <a:xfrm>
            <a:off x="6742881" y="5512617"/>
            <a:ext cx="5048541" cy="886397"/>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3200" b="1" i="0" kern="1200">
                <a:solidFill>
                  <a:schemeClr val="tx1"/>
                </a:solidFill>
                <a:latin typeface="+mj-lt"/>
                <a:ea typeface="Aptos" panose="02000000000000000000" pitchFamily="2" charset="0"/>
                <a:cs typeface="+mj-cs"/>
              </a:defRPr>
            </a:lvl1pPr>
          </a:lstStyle>
          <a:p>
            <a:r>
              <a:rPr lang="en-US" dirty="0"/>
              <a:t>Microstructure beyond ring</a:t>
            </a:r>
          </a:p>
        </p:txBody>
      </p:sp>
      <p:cxnSp>
        <p:nvCxnSpPr>
          <p:cNvPr id="13" name="Straight Connector 12">
            <a:extLst>
              <a:ext uri="{FF2B5EF4-FFF2-40B4-BE49-F238E27FC236}">
                <a16:creationId xmlns:a16="http://schemas.microsoft.com/office/drawing/2014/main" id="{FFB1515F-1A28-613B-95DC-6BB4F76E5031}"/>
              </a:ext>
            </a:extLst>
          </p:cNvPr>
          <p:cNvCxnSpPr>
            <a:cxnSpLocks/>
          </p:cNvCxnSpPr>
          <p:nvPr/>
        </p:nvCxnSpPr>
        <p:spPr>
          <a:xfrm>
            <a:off x="5971922" y="887913"/>
            <a:ext cx="0" cy="5238567"/>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Content Placeholder 4" descr="A picture containing text, font, screenshot, algebra&#10;&#10;Description automatically generated">
            <a:extLst>
              <a:ext uri="{FF2B5EF4-FFF2-40B4-BE49-F238E27FC236}">
                <a16:creationId xmlns:a16="http://schemas.microsoft.com/office/drawing/2014/main" id="{02670A68-D5A2-D029-7DA1-184FD02D1E91}"/>
              </a:ext>
            </a:extLst>
          </p:cNvPr>
          <p:cNvPicPr>
            <a:picLocks noChangeAspect="1"/>
          </p:cNvPicPr>
          <p:nvPr/>
        </p:nvPicPr>
        <p:blipFill>
          <a:blip r:embed="rId5"/>
          <a:stretch>
            <a:fillRect/>
          </a:stretch>
        </p:blipFill>
        <p:spPr>
          <a:xfrm>
            <a:off x="7360744" y="128606"/>
            <a:ext cx="3526454" cy="941195"/>
          </a:xfrm>
          <a:prstGeom prst="rect">
            <a:avLst/>
          </a:prstGeom>
        </p:spPr>
      </p:pic>
      <p:sp>
        <p:nvSpPr>
          <p:cNvPr id="15" name="Title 1">
            <a:extLst>
              <a:ext uri="{FF2B5EF4-FFF2-40B4-BE49-F238E27FC236}">
                <a16:creationId xmlns:a16="http://schemas.microsoft.com/office/drawing/2014/main" id="{5F80CC72-9829-92A6-E00E-FABA93A982FF}"/>
              </a:ext>
            </a:extLst>
          </p:cNvPr>
          <p:cNvSpPr txBox="1">
            <a:spLocks/>
          </p:cNvSpPr>
          <p:nvPr/>
        </p:nvSpPr>
        <p:spPr>
          <a:xfrm>
            <a:off x="537902" y="5512617"/>
            <a:ext cx="5048541" cy="886397"/>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3200" b="1" i="0" kern="1200">
                <a:solidFill>
                  <a:schemeClr val="tx1"/>
                </a:solidFill>
                <a:latin typeface="+mj-lt"/>
                <a:ea typeface="Aptos" panose="02000000000000000000" pitchFamily="2" charset="0"/>
                <a:cs typeface="+mj-cs"/>
              </a:defRPr>
            </a:lvl1pPr>
          </a:lstStyle>
          <a:p>
            <a:r>
              <a:rPr lang="en-US"/>
              <a:t>Long Pulse After Ring</a:t>
            </a:r>
            <a:endParaRPr lang="en-US" dirty="0"/>
          </a:p>
        </p:txBody>
      </p:sp>
      <p:sp>
        <p:nvSpPr>
          <p:cNvPr id="16" name="TextBox 15">
            <a:extLst>
              <a:ext uri="{FF2B5EF4-FFF2-40B4-BE49-F238E27FC236}">
                <a16:creationId xmlns:a16="http://schemas.microsoft.com/office/drawing/2014/main" id="{7A9DC482-6004-11BF-8D8F-86EBF714445A}"/>
              </a:ext>
            </a:extLst>
          </p:cNvPr>
          <p:cNvSpPr txBox="1"/>
          <p:nvPr/>
        </p:nvSpPr>
        <p:spPr>
          <a:xfrm>
            <a:off x="2198796" y="6097970"/>
            <a:ext cx="8362524" cy="646331"/>
          </a:xfrm>
          <a:prstGeom prst="rect">
            <a:avLst/>
          </a:prstGeom>
          <a:noFill/>
        </p:spPr>
        <p:txBody>
          <a:bodyPr wrap="square" rtlCol="0">
            <a:spAutoFit/>
          </a:bodyPr>
          <a:lstStyle/>
          <a:p>
            <a:pPr algn="ctr"/>
            <a:r>
              <a:rPr lang="en-US" b="1" dirty="0"/>
              <a:t>We’ve suggested what we think could be useful – but user feedback is critical. If it could be helpful, maybe we can figure out how to do it!</a:t>
            </a:r>
          </a:p>
        </p:txBody>
      </p:sp>
    </p:spTree>
    <p:extLst>
      <p:ext uri="{BB962C8B-B14F-4D97-AF65-F5344CB8AC3E}">
        <p14:creationId xmlns:p14="http://schemas.microsoft.com/office/powerpoint/2010/main" val="22298949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FCE50B-B6E7-F4CC-6F1F-E0DDE0939BBA}"/>
              </a:ext>
            </a:extLst>
          </p:cNvPr>
          <p:cNvSpPr>
            <a:spLocks noGrp="1"/>
          </p:cNvSpPr>
          <p:nvPr>
            <p:ph type="title"/>
          </p:nvPr>
        </p:nvSpPr>
        <p:spPr/>
        <p:txBody>
          <a:bodyPr/>
          <a:lstStyle/>
          <a:p>
            <a:r>
              <a:rPr lang="en-US" dirty="0"/>
              <a:t>Summary</a:t>
            </a:r>
          </a:p>
        </p:txBody>
      </p:sp>
      <p:sp>
        <p:nvSpPr>
          <p:cNvPr id="5" name="Content Placeholder 4">
            <a:extLst>
              <a:ext uri="{FF2B5EF4-FFF2-40B4-BE49-F238E27FC236}">
                <a16:creationId xmlns:a16="http://schemas.microsoft.com/office/drawing/2014/main" id="{C62A0E3E-BE15-84E4-B48A-665F4AAC9897}"/>
              </a:ext>
            </a:extLst>
          </p:cNvPr>
          <p:cNvSpPr>
            <a:spLocks noGrp="1"/>
          </p:cNvSpPr>
          <p:nvPr>
            <p:ph idx="1"/>
          </p:nvPr>
        </p:nvSpPr>
        <p:spPr/>
        <p:txBody>
          <a:bodyPr/>
          <a:lstStyle/>
          <a:p>
            <a:pPr marL="285750" indent="-285750">
              <a:buFont typeface="Arial" panose="020B0604020202020204" pitchFamily="34" charset="0"/>
              <a:buChar char="•"/>
            </a:pPr>
            <a:r>
              <a:rPr lang="en-US" sz="2400" dirty="0"/>
              <a:t>We are planning a linac test station to explore applications beyond neutron scattering, build relationships, and provide some local R&amp;D capability which could be operational as soon as one year from now</a:t>
            </a:r>
          </a:p>
          <a:p>
            <a:pPr marL="285750" indent="-285750">
              <a:buFont typeface="Arial" panose="020B0604020202020204" pitchFamily="34" charset="0"/>
              <a:buChar char="•"/>
            </a:pPr>
            <a:r>
              <a:rPr lang="en-US" sz="2400" dirty="0"/>
              <a:t>Up to 7 kW of beam (3.36E15 protons/sec) will be available with a tunable beam spot size </a:t>
            </a:r>
            <a:r>
              <a:rPr lang="en-US" sz="2400"/>
              <a:t>(nominal 4 mm x 4 mm)</a:t>
            </a:r>
            <a:endParaRPr lang="en-US" sz="2400" dirty="0"/>
          </a:p>
          <a:p>
            <a:pPr marL="285750" indent="-285750">
              <a:buFont typeface="Arial" panose="020B0604020202020204" pitchFamily="34" charset="0"/>
              <a:buChar char="•"/>
            </a:pPr>
            <a:r>
              <a:rPr lang="en-US" sz="2400" dirty="0"/>
              <a:t>Some operational constraints may make the first iteration  </a:t>
            </a:r>
          </a:p>
          <a:p>
            <a:pPr marL="285750" indent="-285750">
              <a:buFont typeface="Arial" panose="020B0604020202020204" pitchFamily="34" charset="0"/>
              <a:buChar char="•"/>
            </a:pPr>
            <a:r>
              <a:rPr lang="en-US" sz="2400" dirty="0"/>
              <a:t>Beyond ‘beam on target’ there are applications for which SNS provides an ideal test-bed</a:t>
            </a:r>
          </a:p>
          <a:p>
            <a:pPr marL="285750" indent="-285750">
              <a:buFont typeface="Arial" panose="020B0604020202020204" pitchFamily="34" charset="0"/>
              <a:buChar char="•"/>
            </a:pPr>
            <a:r>
              <a:rPr lang="en-US" sz="2400" dirty="0"/>
              <a:t>Feedback from the community is critical to getting all that we can out of the linac test station and future high-power applications </a:t>
            </a:r>
          </a:p>
          <a:p>
            <a:endParaRPr lang="en-US" dirty="0"/>
          </a:p>
        </p:txBody>
      </p:sp>
    </p:spTree>
    <p:extLst>
      <p:ext uri="{BB962C8B-B14F-4D97-AF65-F5344CB8AC3E}">
        <p14:creationId xmlns:p14="http://schemas.microsoft.com/office/powerpoint/2010/main" val="32847468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EFD7A-B88D-9C9F-0651-148AFAF56437}"/>
              </a:ext>
            </a:extLst>
          </p:cNvPr>
          <p:cNvSpPr>
            <a:spLocks noGrp="1"/>
          </p:cNvSpPr>
          <p:nvPr>
            <p:ph type="title"/>
          </p:nvPr>
        </p:nvSpPr>
        <p:spPr/>
        <p:txBody>
          <a:bodyPr/>
          <a:lstStyle/>
          <a:p>
            <a:r>
              <a:rPr lang="en-US" dirty="0"/>
              <a:t>END</a:t>
            </a:r>
          </a:p>
        </p:txBody>
      </p:sp>
      <p:sp>
        <p:nvSpPr>
          <p:cNvPr id="3" name="Content Placeholder 2">
            <a:extLst>
              <a:ext uri="{FF2B5EF4-FFF2-40B4-BE49-F238E27FC236}">
                <a16:creationId xmlns:a16="http://schemas.microsoft.com/office/drawing/2014/main" id="{C2D9F233-44CE-2722-9434-0D0A3D36798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85897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468D6-B813-09A7-0F88-A1F5451F198E}"/>
              </a:ext>
            </a:extLst>
          </p:cNvPr>
          <p:cNvSpPr>
            <a:spLocks noGrp="1"/>
          </p:cNvSpPr>
          <p:nvPr>
            <p:ph type="title"/>
          </p:nvPr>
        </p:nvSpPr>
        <p:spPr/>
        <p:txBody>
          <a:bodyPr/>
          <a:lstStyle/>
          <a:p>
            <a:r>
              <a:rPr lang="en-US" dirty="0"/>
              <a:t>The Oak Ridge Accelerator Institute – Foundational LDRD</a:t>
            </a:r>
          </a:p>
        </p:txBody>
      </p:sp>
      <p:sp>
        <p:nvSpPr>
          <p:cNvPr id="3" name="Content Placeholder 2">
            <a:extLst>
              <a:ext uri="{FF2B5EF4-FFF2-40B4-BE49-F238E27FC236}">
                <a16:creationId xmlns:a16="http://schemas.microsoft.com/office/drawing/2014/main" id="{6E5845BE-D65A-3CCE-C71F-959105C075E9}"/>
              </a:ext>
            </a:extLst>
          </p:cNvPr>
          <p:cNvSpPr>
            <a:spLocks noGrp="1"/>
          </p:cNvSpPr>
          <p:nvPr>
            <p:ph idx="1"/>
          </p:nvPr>
        </p:nvSpPr>
        <p:spPr>
          <a:xfrm>
            <a:off x="314692" y="1170170"/>
            <a:ext cx="11492432" cy="4061829"/>
          </a:xfrm>
        </p:spPr>
        <p:txBody>
          <a:bodyPr/>
          <a:lstStyle/>
          <a:p>
            <a:pPr>
              <a:lnSpc>
                <a:spcPct val="100000"/>
              </a:lnSpc>
              <a:spcBef>
                <a:spcPts val="0"/>
              </a:spcBef>
              <a:spcAft>
                <a:spcPts val="300"/>
              </a:spcAft>
              <a:tabLst>
                <a:tab pos="11090275" algn="r"/>
              </a:tabLst>
            </a:pPr>
            <a:r>
              <a:rPr lang="en-US" dirty="0"/>
              <a:t>At its inception ORAI was awarded an LDRD with two aims:</a:t>
            </a:r>
            <a:br>
              <a:rPr lang="en-US" dirty="0"/>
            </a:br>
            <a:r>
              <a:rPr lang="en-US" sz="2000" dirty="0"/>
              <a:t>Aim 1</a:t>
            </a:r>
          </a:p>
          <a:p>
            <a:pPr lvl="1">
              <a:lnSpc>
                <a:spcPct val="100000"/>
              </a:lnSpc>
              <a:spcBef>
                <a:spcPts val="0"/>
              </a:spcBef>
              <a:spcAft>
                <a:spcPts val="300"/>
              </a:spcAft>
              <a:tabLst>
                <a:tab pos="11090275" algn="r"/>
              </a:tabLst>
            </a:pPr>
            <a:r>
              <a:rPr lang="en-US" sz="1600" dirty="0"/>
              <a:t>Year 1: Bottom-up analysis of available options for installation of a beam test facility at the SNS.</a:t>
            </a:r>
          </a:p>
          <a:p>
            <a:pPr marL="742950" lvl="2" indent="0">
              <a:lnSpc>
                <a:spcPct val="100000"/>
              </a:lnSpc>
              <a:spcBef>
                <a:spcPts val="0"/>
              </a:spcBef>
              <a:spcAft>
                <a:spcPts val="300"/>
              </a:spcAft>
              <a:buNone/>
              <a:tabLst>
                <a:tab pos="11090275" algn="r"/>
              </a:tabLst>
            </a:pPr>
            <a:r>
              <a:rPr lang="en-US" sz="1400" dirty="0"/>
              <a:t>Q1: Exploration of potential locations for facility installation and evaluation of required modifications. </a:t>
            </a:r>
          </a:p>
          <a:p>
            <a:pPr marL="742950" lvl="2" indent="0">
              <a:lnSpc>
                <a:spcPct val="100000"/>
              </a:lnSpc>
              <a:spcBef>
                <a:spcPts val="0"/>
              </a:spcBef>
              <a:spcAft>
                <a:spcPts val="300"/>
              </a:spcAft>
              <a:buNone/>
              <a:tabLst>
                <a:tab pos="11090275" algn="r"/>
              </a:tabLst>
            </a:pPr>
            <a:r>
              <a:rPr lang="en-US" sz="1400" dirty="0"/>
              <a:t>Q2: Shielding and beam dump analysis and estimation of the beam parameter range available at each location: average and peak powers, time structure, energy, etc. </a:t>
            </a:r>
          </a:p>
          <a:p>
            <a:pPr marL="742950" lvl="2" indent="0">
              <a:lnSpc>
                <a:spcPct val="100000"/>
              </a:lnSpc>
              <a:spcBef>
                <a:spcPts val="0"/>
              </a:spcBef>
              <a:spcAft>
                <a:spcPts val="300"/>
              </a:spcAft>
              <a:buNone/>
              <a:tabLst>
                <a:tab pos="11090275" algn="r"/>
              </a:tabLst>
            </a:pPr>
            <a:r>
              <a:rPr lang="en-US" sz="1400" dirty="0"/>
              <a:t>Q3: Layout of the beam line and component count for each potential location. </a:t>
            </a:r>
          </a:p>
          <a:p>
            <a:pPr marL="742950" lvl="2" indent="0">
              <a:lnSpc>
                <a:spcPct val="100000"/>
              </a:lnSpc>
              <a:spcBef>
                <a:spcPts val="0"/>
              </a:spcBef>
              <a:spcAft>
                <a:spcPts val="300"/>
              </a:spcAft>
              <a:buNone/>
              <a:tabLst>
                <a:tab pos="11090275" algn="r"/>
              </a:tabLst>
            </a:pPr>
            <a:r>
              <a:rPr lang="en-US" sz="1400" dirty="0"/>
              <a:t>Q4: Outline the beam delivery scheme, evaluate potential impact on operations, and identify key questions to be addressed during the conceptual design phase. </a:t>
            </a:r>
          </a:p>
          <a:p>
            <a:pPr>
              <a:lnSpc>
                <a:spcPct val="100000"/>
              </a:lnSpc>
              <a:spcBef>
                <a:spcPts val="0"/>
              </a:spcBef>
              <a:spcAft>
                <a:spcPts val="300"/>
              </a:spcAft>
              <a:tabLst>
                <a:tab pos="11090275" algn="r"/>
              </a:tabLst>
            </a:pPr>
            <a:endParaRPr lang="en-US" sz="2000" dirty="0"/>
          </a:p>
          <a:p>
            <a:pPr>
              <a:lnSpc>
                <a:spcPct val="100000"/>
              </a:lnSpc>
              <a:spcBef>
                <a:spcPts val="0"/>
              </a:spcBef>
              <a:spcAft>
                <a:spcPts val="300"/>
              </a:spcAft>
              <a:tabLst>
                <a:tab pos="11090275" algn="r"/>
              </a:tabLst>
            </a:pPr>
            <a:r>
              <a:rPr lang="en-US" sz="2000" dirty="0"/>
              <a:t>Aim 2</a:t>
            </a:r>
          </a:p>
          <a:p>
            <a:pPr lvl="1">
              <a:lnSpc>
                <a:spcPct val="100000"/>
              </a:lnSpc>
              <a:spcBef>
                <a:spcPts val="0"/>
              </a:spcBef>
              <a:spcAft>
                <a:spcPts val="300"/>
              </a:spcAft>
              <a:tabLst>
                <a:tab pos="11090275" algn="r"/>
              </a:tabLst>
            </a:pPr>
            <a:r>
              <a:rPr lang="en-US" sz="1600" dirty="0"/>
              <a:t>Year 1:</a:t>
            </a:r>
          </a:p>
          <a:p>
            <a:pPr marL="742950" lvl="2" indent="0">
              <a:lnSpc>
                <a:spcPct val="100000"/>
              </a:lnSpc>
              <a:spcBef>
                <a:spcPts val="0"/>
              </a:spcBef>
              <a:spcAft>
                <a:spcPts val="300"/>
              </a:spcAft>
              <a:buNone/>
              <a:tabLst>
                <a:tab pos="11090275" algn="r"/>
              </a:tabLst>
            </a:pPr>
            <a:r>
              <a:rPr lang="en-US" sz="1400" dirty="0"/>
              <a:t>Q2: Preliminary beamline parameters established – beamline PDR </a:t>
            </a:r>
          </a:p>
          <a:p>
            <a:pPr marL="742950" lvl="2" indent="0">
              <a:lnSpc>
                <a:spcPct val="100000"/>
              </a:lnSpc>
              <a:spcBef>
                <a:spcPts val="0"/>
              </a:spcBef>
              <a:spcAft>
                <a:spcPts val="300"/>
              </a:spcAft>
              <a:buNone/>
              <a:tabLst>
                <a:tab pos="11090275" algn="r"/>
              </a:tabLst>
            </a:pPr>
            <a:r>
              <a:rPr lang="en-US" sz="1400" dirty="0"/>
              <a:t>Q3: Optics design including diagnostics placement – beamline FDR </a:t>
            </a:r>
          </a:p>
          <a:p>
            <a:pPr marL="742950" lvl="2" indent="0">
              <a:lnSpc>
                <a:spcPct val="100000"/>
              </a:lnSpc>
              <a:spcBef>
                <a:spcPts val="0"/>
              </a:spcBef>
              <a:spcAft>
                <a:spcPts val="300"/>
              </a:spcAft>
              <a:buNone/>
              <a:tabLst>
                <a:tab pos="11090275" algn="r"/>
              </a:tabLst>
            </a:pPr>
            <a:r>
              <a:rPr lang="en-US" sz="1400" dirty="0"/>
              <a:t>Q4: Detailed magnet specifications complete, vacuum chamber designs complete – hardware FDRs, PRRs  </a:t>
            </a:r>
          </a:p>
          <a:p>
            <a:endParaRPr lang="en-US" dirty="0"/>
          </a:p>
          <a:p>
            <a:pPr lvl="1"/>
            <a:endParaRPr lang="en-US" dirty="0"/>
          </a:p>
        </p:txBody>
      </p:sp>
      <p:sp>
        <p:nvSpPr>
          <p:cNvPr id="4" name="Rectangle 3">
            <a:extLst>
              <a:ext uri="{FF2B5EF4-FFF2-40B4-BE49-F238E27FC236}">
                <a16:creationId xmlns:a16="http://schemas.microsoft.com/office/drawing/2014/main" id="{5FE0EDAE-3585-C3B3-611E-5106C6D096A9}"/>
              </a:ext>
            </a:extLst>
          </p:cNvPr>
          <p:cNvSpPr/>
          <p:nvPr/>
        </p:nvSpPr>
        <p:spPr>
          <a:xfrm>
            <a:off x="195098" y="3761481"/>
            <a:ext cx="11430000" cy="16383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14922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6C40D-0A61-2989-81EC-FE4F9218C5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E55D38-25D9-F34B-EB09-6887558602B8}"/>
              </a:ext>
            </a:extLst>
          </p:cNvPr>
          <p:cNvSpPr>
            <a:spLocks noGrp="1"/>
          </p:cNvSpPr>
          <p:nvPr>
            <p:ph type="title"/>
          </p:nvPr>
        </p:nvSpPr>
        <p:spPr/>
        <p:txBody>
          <a:bodyPr/>
          <a:lstStyle/>
          <a:p>
            <a:r>
              <a:rPr lang="en-US" dirty="0"/>
              <a:t>Isotope LDRD Shielding Concept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6E484A0-CA48-6C2D-3233-AF0B0EAA1D0F}"/>
                  </a:ext>
                </a:extLst>
              </p:cNvPr>
              <p:cNvSpPr txBox="1">
                <a:spLocks/>
              </p:cNvSpPr>
              <p:nvPr/>
            </p:nvSpPr>
            <p:spPr bwMode="auto">
              <a:xfrm>
                <a:off x="533400" y="1147011"/>
                <a:ext cx="11430000" cy="52050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Bef>
                    <a:spcPts val="300"/>
                  </a:spcBef>
                  <a:tabLst>
                    <a:tab pos="11090275" algn="r"/>
                  </a:tabLst>
                </a:pPr>
                <a:r>
                  <a:rPr lang="en-US" sz="1600" dirty="0"/>
                  <a:t>The dose to workers to be limited to 10 </a:t>
                </a:r>
                <a14:m>
                  <m:oMath xmlns:m="http://schemas.openxmlformats.org/officeDocument/2006/math">
                    <m:r>
                      <m:rPr>
                        <m:sty m:val="p"/>
                      </m:rPr>
                      <a:rPr lang="en-US" sz="1600" b="0" i="0" smtClean="0">
                        <a:latin typeface="Cambria Math" panose="02040503050406030204" pitchFamily="18" charset="0"/>
                      </a:rPr>
                      <m:t>mrem</m:t>
                    </m:r>
                    <m:r>
                      <a:rPr lang="en-US" sz="1600" b="0" i="0" smtClean="0">
                        <a:latin typeface="Cambria Math" panose="02040503050406030204" pitchFamily="18" charset="0"/>
                      </a:rPr>
                      <m:t>⋅</m:t>
                    </m:r>
                    <m:sSup>
                      <m:sSupPr>
                        <m:ctrlPr>
                          <a:rPr lang="en-US" sz="1600" b="0" i="1" smtClean="0">
                            <a:latin typeface="Cambria Math" panose="02040503050406030204" pitchFamily="18" charset="0"/>
                          </a:rPr>
                        </m:ctrlPr>
                      </m:sSupPr>
                      <m:e>
                        <m:r>
                          <m:rPr>
                            <m:sty m:val="p"/>
                          </m:rPr>
                          <a:rPr lang="en-US" sz="1600" b="0" i="0" smtClean="0">
                            <a:latin typeface="Cambria Math" panose="02040503050406030204" pitchFamily="18" charset="0"/>
                          </a:rPr>
                          <m:t>hr</m:t>
                        </m:r>
                      </m:e>
                      <m:sup>
                        <m:r>
                          <a:rPr lang="en-US" sz="1600" b="0" i="0" smtClean="0">
                            <a:latin typeface="Cambria Math" panose="02040503050406030204" pitchFamily="18" charset="0"/>
                          </a:rPr>
                          <m:t>−1</m:t>
                        </m:r>
                      </m:sup>
                    </m:sSup>
                  </m:oMath>
                </a14:m>
                <a:r>
                  <a:rPr lang="en-US" sz="1600" dirty="0"/>
                  <a:t> at 30 cm distance from the outside shielding surfaces after a day of cool down time.</a:t>
                </a:r>
              </a:p>
              <a:p>
                <a:pPr>
                  <a:lnSpc>
                    <a:spcPct val="100000"/>
                  </a:lnSpc>
                  <a:spcBef>
                    <a:spcPts val="300"/>
                  </a:spcBef>
                  <a:tabLst>
                    <a:tab pos="11090275" algn="r"/>
                  </a:tabLst>
                </a:pPr>
                <a:r>
                  <a:rPr lang="en-US" sz="1600" dirty="0"/>
                  <a:t>1 kW 1.3 GeV proton beam (16.7 J/pulse at 60 Hz) limited by mechanical stresses in the target.</a:t>
                </a:r>
              </a:p>
              <a:p>
                <a:pPr>
                  <a:lnSpc>
                    <a:spcPct val="100000"/>
                  </a:lnSpc>
                  <a:spcBef>
                    <a:spcPts val="300"/>
                  </a:spcBef>
                  <a:tabLst>
                    <a:tab pos="11090275" algn="r"/>
                  </a:tabLst>
                </a:pPr>
                <a:r>
                  <a:rPr lang="en-US" sz="1600" dirty="0"/>
                  <a:t>46-cm thick portable concrete shielding with a slide door made of 316L stainless steel.</a:t>
                </a:r>
              </a:p>
              <a:p>
                <a:pPr>
                  <a:lnSpc>
                    <a:spcPct val="100000"/>
                  </a:lnSpc>
                  <a:spcBef>
                    <a:spcPts val="300"/>
                  </a:spcBef>
                  <a:tabLst>
                    <a:tab pos="11090275" algn="r"/>
                  </a:tabLst>
                </a:pPr>
                <a:endParaRPr lang="en-US" sz="1600" dirty="0"/>
              </a:p>
              <a:p>
                <a:pPr>
                  <a:lnSpc>
                    <a:spcPct val="100000"/>
                  </a:lnSpc>
                  <a:spcBef>
                    <a:spcPts val="300"/>
                  </a:spcBef>
                  <a:tabLst>
                    <a:tab pos="11090275" algn="r"/>
                  </a:tabLst>
                </a:pPr>
                <a:endParaRPr lang="en-US" sz="1600" dirty="0"/>
              </a:p>
              <a:p>
                <a:pPr>
                  <a:lnSpc>
                    <a:spcPct val="100000"/>
                  </a:lnSpc>
                  <a:spcBef>
                    <a:spcPts val="300"/>
                  </a:spcBef>
                  <a:tabLst>
                    <a:tab pos="11090275" algn="r"/>
                  </a:tabLst>
                </a:pPr>
                <a:endParaRPr lang="en-US" sz="1600" dirty="0"/>
              </a:p>
              <a:p>
                <a:pPr>
                  <a:lnSpc>
                    <a:spcPct val="100000"/>
                  </a:lnSpc>
                  <a:spcBef>
                    <a:spcPts val="300"/>
                  </a:spcBef>
                  <a:tabLst>
                    <a:tab pos="11090275" algn="r"/>
                  </a:tabLst>
                </a:pPr>
                <a:endParaRPr lang="en-US" sz="1600" dirty="0"/>
              </a:p>
            </p:txBody>
          </p:sp>
        </mc:Choice>
        <mc:Fallback xmlns="">
          <p:sp>
            <p:nvSpPr>
              <p:cNvPr id="3" name="Content Placeholder 2">
                <a:extLst>
                  <a:ext uri="{FF2B5EF4-FFF2-40B4-BE49-F238E27FC236}">
                    <a16:creationId xmlns:a16="http://schemas.microsoft.com/office/drawing/2014/main" id="{86E484A0-CA48-6C2D-3233-AF0B0EAA1D0F}"/>
                  </a:ext>
                </a:extLst>
              </p:cNvPr>
              <p:cNvSpPr txBox="1">
                <a:spLocks noRot="1" noChangeAspect="1" noMove="1" noResize="1" noEditPoints="1" noAdjustHandles="1" noChangeArrowheads="1" noChangeShapeType="1" noTextEdit="1"/>
              </p:cNvSpPr>
              <p:nvPr/>
            </p:nvSpPr>
            <p:spPr bwMode="auto">
              <a:xfrm>
                <a:off x="533400" y="1147011"/>
                <a:ext cx="11430000" cy="5205020"/>
              </a:xfrm>
              <a:prstGeom prst="rect">
                <a:avLst/>
              </a:prstGeom>
              <a:blipFill>
                <a:blip r:embed="rId3"/>
                <a:stretch>
                  <a:fillRect l="-213" t="-351" r="-53"/>
                </a:stretch>
              </a:blipFill>
              <a:ln w="9525">
                <a:noFill/>
                <a:miter lim="800000"/>
                <a:headEnd/>
                <a:tailEnd/>
              </a:ln>
            </p:spPr>
            <p:txBody>
              <a:bodyPr/>
              <a:lstStyle/>
              <a:p>
                <a:r>
                  <a:rPr lang="en-US">
                    <a:noFill/>
                  </a:rPr>
                  <a:t> </a:t>
                </a:r>
              </a:p>
            </p:txBody>
          </p:sp>
        </mc:Fallback>
      </mc:AlternateContent>
      <p:pic>
        <p:nvPicPr>
          <p:cNvPr id="5" name="Picture 4">
            <a:extLst>
              <a:ext uri="{FF2B5EF4-FFF2-40B4-BE49-F238E27FC236}">
                <a16:creationId xmlns:a16="http://schemas.microsoft.com/office/drawing/2014/main" id="{AAC8D733-EB1C-5E84-5618-7175A5252F3B}"/>
              </a:ext>
            </a:extLst>
          </p:cNvPr>
          <p:cNvPicPr>
            <a:picLocks noChangeAspect="1"/>
          </p:cNvPicPr>
          <p:nvPr/>
        </p:nvPicPr>
        <p:blipFill>
          <a:blip r:embed="rId4"/>
          <a:stretch>
            <a:fillRect/>
          </a:stretch>
        </p:blipFill>
        <p:spPr>
          <a:xfrm>
            <a:off x="1219200" y="2795449"/>
            <a:ext cx="4776459" cy="3218227"/>
          </a:xfrm>
          <a:prstGeom prst="rect">
            <a:avLst/>
          </a:prstGeom>
        </p:spPr>
      </p:pic>
      <p:pic>
        <p:nvPicPr>
          <p:cNvPr id="9" name="Picture 8">
            <a:extLst>
              <a:ext uri="{FF2B5EF4-FFF2-40B4-BE49-F238E27FC236}">
                <a16:creationId xmlns:a16="http://schemas.microsoft.com/office/drawing/2014/main" id="{42371DA2-29C3-3DA6-4EDE-88A8B4A9A765}"/>
              </a:ext>
            </a:extLst>
          </p:cNvPr>
          <p:cNvPicPr>
            <a:picLocks noChangeAspect="1"/>
          </p:cNvPicPr>
          <p:nvPr/>
        </p:nvPicPr>
        <p:blipFill>
          <a:blip r:embed="rId5"/>
          <a:stretch>
            <a:fillRect/>
          </a:stretch>
        </p:blipFill>
        <p:spPr>
          <a:xfrm>
            <a:off x="7150441" y="2671666"/>
            <a:ext cx="4110594" cy="3465795"/>
          </a:xfrm>
          <a:prstGeom prst="rect">
            <a:avLst/>
          </a:prstGeom>
        </p:spPr>
      </p:pic>
    </p:spTree>
    <p:extLst>
      <p:ext uri="{BB962C8B-B14F-4D97-AF65-F5344CB8AC3E}">
        <p14:creationId xmlns:p14="http://schemas.microsoft.com/office/powerpoint/2010/main" val="16014428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0C81F-127C-E5D4-790E-E8C6FE32CA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F0294C-034A-F744-53BD-A3D3F0B6481C}"/>
              </a:ext>
            </a:extLst>
          </p:cNvPr>
          <p:cNvSpPr>
            <a:spLocks noGrp="1"/>
          </p:cNvSpPr>
          <p:nvPr>
            <p:ph type="title"/>
          </p:nvPr>
        </p:nvSpPr>
        <p:spPr/>
        <p:txBody>
          <a:bodyPr/>
          <a:lstStyle/>
          <a:p>
            <a:r>
              <a:rPr lang="en-US" dirty="0"/>
              <a:t>Beam Dumps and Limits</a:t>
            </a:r>
          </a:p>
        </p:txBody>
      </p:sp>
      <p:grpSp>
        <p:nvGrpSpPr>
          <p:cNvPr id="8" name="Group 7">
            <a:extLst>
              <a:ext uri="{FF2B5EF4-FFF2-40B4-BE49-F238E27FC236}">
                <a16:creationId xmlns:a16="http://schemas.microsoft.com/office/drawing/2014/main" id="{0769AE8B-5229-40CC-E6B5-BC4F917608F5}"/>
              </a:ext>
            </a:extLst>
          </p:cNvPr>
          <p:cNvGrpSpPr/>
          <p:nvPr/>
        </p:nvGrpSpPr>
        <p:grpSpPr>
          <a:xfrm>
            <a:off x="1502807" y="2362043"/>
            <a:ext cx="11823383" cy="4143001"/>
            <a:chOff x="368615" y="2036979"/>
            <a:chExt cx="11823383" cy="4143001"/>
          </a:xfrm>
        </p:grpSpPr>
        <p:pic>
          <p:nvPicPr>
            <p:cNvPr id="7" name="Picture 6" descr="Diagram, engineering drawing&#10;&#10;Description automatically generated">
              <a:extLst>
                <a:ext uri="{FF2B5EF4-FFF2-40B4-BE49-F238E27FC236}">
                  <a16:creationId xmlns:a16="http://schemas.microsoft.com/office/drawing/2014/main" id="{26CF0057-0482-6647-E532-1BE113C3B2FC}"/>
                </a:ext>
              </a:extLst>
            </p:cNvPr>
            <p:cNvPicPr>
              <a:picLocks noChangeAspect="1"/>
            </p:cNvPicPr>
            <p:nvPr/>
          </p:nvPicPr>
          <p:blipFill>
            <a:blip r:embed="rId2" cstate="screen">
              <a:extLst>
                <a:ext uri="{28A0092B-C50C-407E-A947-70E740481C1C}">
                  <a14:useLocalDpi xmlns:a14="http://schemas.microsoft.com/office/drawing/2010/main"/>
                </a:ext>
              </a:extLst>
            </a:blip>
            <a:srcRect l="-2"/>
            <a:stretch/>
          </p:blipFill>
          <p:spPr>
            <a:xfrm>
              <a:off x="368615" y="2036979"/>
              <a:ext cx="11823383" cy="4143001"/>
            </a:xfrm>
            <a:prstGeom prst="rect">
              <a:avLst/>
            </a:prstGeom>
          </p:spPr>
        </p:pic>
        <p:grpSp>
          <p:nvGrpSpPr>
            <p:cNvPr id="4" name="Group 3">
              <a:extLst>
                <a:ext uri="{FF2B5EF4-FFF2-40B4-BE49-F238E27FC236}">
                  <a16:creationId xmlns:a16="http://schemas.microsoft.com/office/drawing/2014/main" id="{F4FECDE9-D818-C65C-C6B7-10F993202E7A}"/>
                </a:ext>
              </a:extLst>
            </p:cNvPr>
            <p:cNvGrpSpPr/>
            <p:nvPr/>
          </p:nvGrpSpPr>
          <p:grpSpPr>
            <a:xfrm>
              <a:off x="9597312" y="2434458"/>
              <a:ext cx="2455142" cy="1814241"/>
              <a:chOff x="9597312" y="2597018"/>
              <a:chExt cx="2455142" cy="1814241"/>
            </a:xfrm>
          </p:grpSpPr>
          <p:sp>
            <p:nvSpPr>
              <p:cNvPr id="14" name="Rectangle 13">
                <a:extLst>
                  <a:ext uri="{FF2B5EF4-FFF2-40B4-BE49-F238E27FC236}">
                    <a16:creationId xmlns:a16="http://schemas.microsoft.com/office/drawing/2014/main" id="{1EED13F9-0950-87F7-5708-EE1875D9411B}"/>
                  </a:ext>
                </a:extLst>
              </p:cNvPr>
              <p:cNvSpPr/>
              <p:nvPr/>
            </p:nvSpPr>
            <p:spPr>
              <a:xfrm>
                <a:off x="10092801" y="2597018"/>
                <a:ext cx="1959653" cy="1814241"/>
              </a:xfrm>
              <a:prstGeom prst="rect">
                <a:avLst/>
              </a:prstGeom>
              <a:solidFill>
                <a:schemeClr val="bg1"/>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FCE79C68-8478-C440-6D2C-BA491BE1B455}"/>
                  </a:ext>
                </a:extLst>
              </p:cNvPr>
              <p:cNvSpPr/>
              <p:nvPr/>
            </p:nvSpPr>
            <p:spPr>
              <a:xfrm rot="19332243">
                <a:off x="9597312" y="3387951"/>
                <a:ext cx="803552" cy="592741"/>
              </a:xfrm>
              <a:prstGeom prst="rect">
                <a:avLst/>
              </a:prstGeom>
              <a:solidFill>
                <a:schemeClr val="bg1"/>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sp>
        <p:nvSpPr>
          <p:cNvPr id="5" name="Oval 4">
            <a:extLst>
              <a:ext uri="{FF2B5EF4-FFF2-40B4-BE49-F238E27FC236}">
                <a16:creationId xmlns:a16="http://schemas.microsoft.com/office/drawing/2014/main" id="{5286D36F-CC71-D93E-1305-8F600FD3D497}"/>
              </a:ext>
            </a:extLst>
          </p:cNvPr>
          <p:cNvSpPr>
            <a:spLocks noChangeAspect="1"/>
          </p:cNvSpPr>
          <p:nvPr/>
        </p:nvSpPr>
        <p:spPr>
          <a:xfrm>
            <a:off x="8478982" y="4318467"/>
            <a:ext cx="466344" cy="46313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7F0B290-01AE-EE07-4557-A73E3629528F}"/>
              </a:ext>
            </a:extLst>
          </p:cNvPr>
          <p:cNvSpPr>
            <a:spLocks noChangeAspect="1"/>
          </p:cNvSpPr>
          <p:nvPr/>
        </p:nvSpPr>
        <p:spPr>
          <a:xfrm>
            <a:off x="8245810" y="4740166"/>
            <a:ext cx="466344" cy="46313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A148E33-EDA4-9A97-D3DF-1D7D5512C17D}"/>
              </a:ext>
            </a:extLst>
          </p:cNvPr>
          <p:cNvSpPr>
            <a:spLocks noChangeAspect="1"/>
          </p:cNvSpPr>
          <p:nvPr/>
        </p:nvSpPr>
        <p:spPr>
          <a:xfrm>
            <a:off x="8478982" y="2504226"/>
            <a:ext cx="466344" cy="46313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F03EFF1-B83C-590F-19E7-CC4F1B96A0A2}"/>
              </a:ext>
            </a:extLst>
          </p:cNvPr>
          <p:cNvSpPr>
            <a:spLocks noChangeAspect="1"/>
          </p:cNvSpPr>
          <p:nvPr/>
        </p:nvSpPr>
        <p:spPr>
          <a:xfrm>
            <a:off x="9976195" y="4066179"/>
            <a:ext cx="466344" cy="46313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5-Point Star 16">
            <a:extLst>
              <a:ext uri="{FF2B5EF4-FFF2-40B4-BE49-F238E27FC236}">
                <a16:creationId xmlns:a16="http://schemas.microsoft.com/office/drawing/2014/main" id="{B6E4C503-A025-5490-81B9-F2E0895BAE47}"/>
              </a:ext>
            </a:extLst>
          </p:cNvPr>
          <p:cNvSpPr>
            <a:spLocks noChangeAspect="1"/>
          </p:cNvSpPr>
          <p:nvPr/>
        </p:nvSpPr>
        <p:spPr>
          <a:xfrm>
            <a:off x="10716256" y="5016913"/>
            <a:ext cx="498763" cy="498763"/>
          </a:xfrm>
          <a:prstGeom prst="star5">
            <a:avLst>
              <a:gd name="adj" fmla="val 5907"/>
              <a:gd name="hf" fmla="val 105146"/>
              <a:gd name="vf" fmla="val 110557"/>
            </a:avLst>
          </a:prstGeom>
          <a:solidFill>
            <a:schemeClr val="bg1">
              <a:lumMod val="85000"/>
            </a:schemeClr>
          </a:solid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9" name="TextBox 18">
            <a:extLst>
              <a:ext uri="{FF2B5EF4-FFF2-40B4-BE49-F238E27FC236}">
                <a16:creationId xmlns:a16="http://schemas.microsoft.com/office/drawing/2014/main" id="{BA5ABABA-4DFE-6F6B-D358-27A411EAFFCF}"/>
              </a:ext>
            </a:extLst>
          </p:cNvPr>
          <p:cNvSpPr txBox="1"/>
          <p:nvPr/>
        </p:nvSpPr>
        <p:spPr>
          <a:xfrm>
            <a:off x="8617059" y="5097894"/>
            <a:ext cx="744114" cy="369332"/>
          </a:xfrm>
          <a:prstGeom prst="rect">
            <a:avLst/>
          </a:prstGeom>
          <a:noFill/>
        </p:spPr>
        <p:txBody>
          <a:bodyPr wrap="none" rtlCol="0">
            <a:spAutoFit/>
          </a:bodyPr>
          <a:lstStyle/>
          <a:p>
            <a:r>
              <a:rPr lang="en-US" b="1" dirty="0" err="1"/>
              <a:t>Linac</a:t>
            </a:r>
            <a:endParaRPr lang="en-US" b="1" dirty="0"/>
          </a:p>
        </p:txBody>
      </p:sp>
      <p:sp>
        <p:nvSpPr>
          <p:cNvPr id="20" name="TextBox 19">
            <a:extLst>
              <a:ext uri="{FF2B5EF4-FFF2-40B4-BE49-F238E27FC236}">
                <a16:creationId xmlns:a16="http://schemas.microsoft.com/office/drawing/2014/main" id="{9991EB7B-72BB-5CD3-E14F-A630B46DD6A0}"/>
              </a:ext>
            </a:extLst>
          </p:cNvPr>
          <p:cNvSpPr txBox="1"/>
          <p:nvPr/>
        </p:nvSpPr>
        <p:spPr>
          <a:xfrm>
            <a:off x="8889205" y="4297748"/>
            <a:ext cx="780983" cy="369332"/>
          </a:xfrm>
          <a:prstGeom prst="rect">
            <a:avLst/>
          </a:prstGeom>
          <a:noFill/>
        </p:spPr>
        <p:txBody>
          <a:bodyPr wrap="none" rtlCol="0">
            <a:spAutoFit/>
          </a:bodyPr>
          <a:lstStyle/>
          <a:p>
            <a:r>
              <a:rPr lang="en-US" b="1" dirty="0"/>
              <a:t>Mom.</a:t>
            </a:r>
          </a:p>
        </p:txBody>
      </p:sp>
      <p:sp>
        <p:nvSpPr>
          <p:cNvPr id="21" name="TextBox 20">
            <a:extLst>
              <a:ext uri="{FF2B5EF4-FFF2-40B4-BE49-F238E27FC236}">
                <a16:creationId xmlns:a16="http://schemas.microsoft.com/office/drawing/2014/main" id="{C20C16E5-ED1D-AF1F-FB28-F47E7959F056}"/>
              </a:ext>
            </a:extLst>
          </p:cNvPr>
          <p:cNvSpPr txBox="1"/>
          <p:nvPr/>
        </p:nvSpPr>
        <p:spPr>
          <a:xfrm>
            <a:off x="8747556" y="2249423"/>
            <a:ext cx="508473" cy="369332"/>
          </a:xfrm>
          <a:prstGeom prst="rect">
            <a:avLst/>
          </a:prstGeom>
          <a:noFill/>
        </p:spPr>
        <p:txBody>
          <a:bodyPr wrap="none" rtlCol="0">
            <a:spAutoFit/>
          </a:bodyPr>
          <a:lstStyle/>
          <a:p>
            <a:r>
              <a:rPr lang="en-US" b="1" dirty="0"/>
              <a:t>Inj.</a:t>
            </a:r>
          </a:p>
        </p:txBody>
      </p:sp>
      <p:sp>
        <p:nvSpPr>
          <p:cNvPr id="22" name="TextBox 21">
            <a:extLst>
              <a:ext uri="{FF2B5EF4-FFF2-40B4-BE49-F238E27FC236}">
                <a16:creationId xmlns:a16="http://schemas.microsoft.com/office/drawing/2014/main" id="{1895386E-5E11-B94E-30B7-E6FF9BA918E8}"/>
              </a:ext>
            </a:extLst>
          </p:cNvPr>
          <p:cNvSpPr txBox="1"/>
          <p:nvPr/>
        </p:nvSpPr>
        <p:spPr>
          <a:xfrm>
            <a:off x="9833526" y="4482414"/>
            <a:ext cx="505267" cy="369332"/>
          </a:xfrm>
          <a:prstGeom prst="rect">
            <a:avLst/>
          </a:prstGeom>
          <a:noFill/>
        </p:spPr>
        <p:txBody>
          <a:bodyPr wrap="none" rtlCol="0">
            <a:spAutoFit/>
          </a:bodyPr>
          <a:lstStyle/>
          <a:p>
            <a:r>
              <a:rPr lang="en-US" b="1" dirty="0"/>
              <a:t>Ext</a:t>
            </a:r>
          </a:p>
        </p:txBody>
      </p:sp>
      <p:graphicFrame>
        <p:nvGraphicFramePr>
          <p:cNvPr id="3" name="Table 2">
            <a:extLst>
              <a:ext uri="{FF2B5EF4-FFF2-40B4-BE49-F238E27FC236}">
                <a16:creationId xmlns:a16="http://schemas.microsoft.com/office/drawing/2014/main" id="{06EDE533-84F1-D0E0-AECA-08E7E386CDE4}"/>
              </a:ext>
            </a:extLst>
          </p:cNvPr>
          <p:cNvGraphicFramePr>
            <a:graphicFrameLocks noGrp="1"/>
          </p:cNvGraphicFramePr>
          <p:nvPr/>
        </p:nvGraphicFramePr>
        <p:xfrm>
          <a:off x="1763474" y="1103625"/>
          <a:ext cx="4135608" cy="2743200"/>
        </p:xfrm>
        <a:graphic>
          <a:graphicData uri="http://schemas.openxmlformats.org/drawingml/2006/table">
            <a:tbl>
              <a:tblPr firstRow="1" bandRow="1">
                <a:tableStyleId>{073A0DAA-6AF3-43AB-8588-CEC1D06C72B9}</a:tableStyleId>
              </a:tblPr>
              <a:tblGrid>
                <a:gridCol w="2176273">
                  <a:extLst>
                    <a:ext uri="{9D8B030D-6E8A-4147-A177-3AD203B41FA5}">
                      <a16:colId xmlns:a16="http://schemas.microsoft.com/office/drawing/2014/main" val="3879198675"/>
                    </a:ext>
                  </a:extLst>
                </a:gridCol>
                <a:gridCol w="1959335">
                  <a:extLst>
                    <a:ext uri="{9D8B030D-6E8A-4147-A177-3AD203B41FA5}">
                      <a16:colId xmlns:a16="http://schemas.microsoft.com/office/drawing/2014/main" val="1675427716"/>
                    </a:ext>
                  </a:extLst>
                </a:gridCol>
              </a:tblGrid>
              <a:tr h="370840">
                <a:tc>
                  <a:txBody>
                    <a:bodyPr/>
                    <a:lstStyle/>
                    <a:p>
                      <a:pPr algn="r"/>
                      <a:endParaRPr lang="en-US" sz="2400" dirty="0"/>
                    </a:p>
                  </a:txBody>
                  <a:tcPr/>
                </a:tc>
                <a:tc>
                  <a:txBody>
                    <a:bodyPr/>
                    <a:lstStyle/>
                    <a:p>
                      <a:pPr algn="ctr"/>
                      <a:r>
                        <a:rPr lang="en-US" sz="2400" dirty="0"/>
                        <a:t>Avg. Power</a:t>
                      </a:r>
                    </a:p>
                  </a:txBody>
                  <a:tcPr/>
                </a:tc>
                <a:extLst>
                  <a:ext uri="{0D108BD9-81ED-4DB2-BD59-A6C34878D82A}">
                    <a16:rowId xmlns:a16="http://schemas.microsoft.com/office/drawing/2014/main" val="2346562176"/>
                  </a:ext>
                </a:extLst>
              </a:tr>
              <a:tr h="370840">
                <a:tc>
                  <a:txBody>
                    <a:bodyPr/>
                    <a:lstStyle/>
                    <a:p>
                      <a:pPr algn="r"/>
                      <a:r>
                        <a:rPr lang="en-US" sz="2400" dirty="0" err="1"/>
                        <a:t>Linac</a:t>
                      </a:r>
                      <a:endParaRPr lang="en-US" sz="2400" dirty="0"/>
                    </a:p>
                  </a:txBody>
                  <a:tcPr/>
                </a:tc>
                <a:tc>
                  <a:txBody>
                    <a:bodyPr/>
                    <a:lstStyle/>
                    <a:p>
                      <a:pPr algn="ctr"/>
                      <a:r>
                        <a:rPr lang="en-US" sz="2400" dirty="0"/>
                        <a:t>7.5 kW</a:t>
                      </a:r>
                    </a:p>
                  </a:txBody>
                  <a:tcPr/>
                </a:tc>
                <a:extLst>
                  <a:ext uri="{0D108BD9-81ED-4DB2-BD59-A6C34878D82A}">
                    <a16:rowId xmlns:a16="http://schemas.microsoft.com/office/drawing/2014/main" val="874854092"/>
                  </a:ext>
                </a:extLst>
              </a:tr>
              <a:tr h="370840">
                <a:tc>
                  <a:txBody>
                    <a:bodyPr/>
                    <a:lstStyle/>
                    <a:p>
                      <a:pPr algn="r"/>
                      <a:r>
                        <a:rPr lang="en-US" sz="2400" dirty="0"/>
                        <a:t>Momentum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2.5 kW</a:t>
                      </a:r>
                    </a:p>
                  </a:txBody>
                  <a:tcPr/>
                </a:tc>
                <a:extLst>
                  <a:ext uri="{0D108BD9-81ED-4DB2-BD59-A6C34878D82A}">
                    <a16:rowId xmlns:a16="http://schemas.microsoft.com/office/drawing/2014/main" val="1906670780"/>
                  </a:ext>
                </a:extLst>
              </a:tr>
              <a:tr h="370840">
                <a:tc>
                  <a:txBody>
                    <a:bodyPr/>
                    <a:lstStyle/>
                    <a:p>
                      <a:pPr algn="r"/>
                      <a:r>
                        <a:rPr lang="en-US" sz="2400" dirty="0"/>
                        <a:t>Injection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t>15</a:t>
                      </a:r>
                      <a:r>
                        <a:rPr lang="en-US" sz="2400" dirty="0"/>
                        <a:t>0</a:t>
                      </a:r>
                      <a:r>
                        <a:rPr lang="en-US" sz="2400"/>
                        <a:t> </a:t>
                      </a:r>
                      <a:r>
                        <a:rPr lang="en-US" sz="2400" dirty="0"/>
                        <a:t>kW</a:t>
                      </a:r>
                    </a:p>
                  </a:txBody>
                  <a:tcPr/>
                </a:tc>
                <a:extLst>
                  <a:ext uri="{0D108BD9-81ED-4DB2-BD59-A6C34878D82A}">
                    <a16:rowId xmlns:a16="http://schemas.microsoft.com/office/drawing/2014/main" val="1300117669"/>
                  </a:ext>
                </a:extLst>
              </a:tr>
              <a:tr h="370840">
                <a:tc>
                  <a:txBody>
                    <a:bodyPr/>
                    <a:lstStyle/>
                    <a:p>
                      <a:pPr algn="r"/>
                      <a:r>
                        <a:rPr lang="en-US" sz="2400" dirty="0"/>
                        <a:t>Extraction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7.5 kW</a:t>
                      </a:r>
                    </a:p>
                  </a:txBody>
                  <a:tcPr/>
                </a:tc>
                <a:extLst>
                  <a:ext uri="{0D108BD9-81ED-4DB2-BD59-A6C34878D82A}">
                    <a16:rowId xmlns:a16="http://schemas.microsoft.com/office/drawing/2014/main" val="535346939"/>
                  </a:ext>
                </a:extLst>
              </a:tr>
              <a:tr h="370840">
                <a:tc>
                  <a:txBody>
                    <a:bodyPr/>
                    <a:lstStyle/>
                    <a:p>
                      <a:pPr algn="r"/>
                      <a:r>
                        <a:rPr lang="en-US" sz="2400" dirty="0"/>
                        <a:t>First Target</a:t>
                      </a:r>
                    </a:p>
                  </a:txBody>
                  <a:tcPr/>
                </a:tc>
                <a:tc>
                  <a:txBody>
                    <a:bodyPr/>
                    <a:lstStyle/>
                    <a:p>
                      <a:pPr algn="ctr"/>
                      <a:r>
                        <a:rPr lang="en-US" sz="2400" dirty="0"/>
                        <a:t>2.1 MW</a:t>
                      </a:r>
                    </a:p>
                  </a:txBody>
                  <a:tcPr/>
                </a:tc>
                <a:extLst>
                  <a:ext uri="{0D108BD9-81ED-4DB2-BD59-A6C34878D82A}">
                    <a16:rowId xmlns:a16="http://schemas.microsoft.com/office/drawing/2014/main" val="3993380916"/>
                  </a:ext>
                </a:extLst>
              </a:tr>
            </a:tbl>
          </a:graphicData>
        </a:graphic>
      </p:graphicFrame>
      <p:sp>
        <p:nvSpPr>
          <p:cNvPr id="16" name="Oval 15">
            <a:extLst>
              <a:ext uri="{FF2B5EF4-FFF2-40B4-BE49-F238E27FC236}">
                <a16:creationId xmlns:a16="http://schemas.microsoft.com/office/drawing/2014/main" id="{76C6388A-0A13-534E-5192-BC16DB132232}"/>
              </a:ext>
            </a:extLst>
          </p:cNvPr>
          <p:cNvSpPr>
            <a:spLocks noChangeAspect="1"/>
          </p:cNvSpPr>
          <p:nvPr/>
        </p:nvSpPr>
        <p:spPr>
          <a:xfrm>
            <a:off x="10650505" y="3714127"/>
            <a:ext cx="587661" cy="58362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50D9732-6702-196C-4FA2-E6A6E56DCE43}"/>
              </a:ext>
            </a:extLst>
          </p:cNvPr>
          <p:cNvSpPr txBox="1"/>
          <p:nvPr/>
        </p:nvSpPr>
        <p:spPr>
          <a:xfrm>
            <a:off x="10972975" y="3172271"/>
            <a:ext cx="797579" cy="646331"/>
          </a:xfrm>
          <a:prstGeom prst="rect">
            <a:avLst/>
          </a:prstGeom>
          <a:noFill/>
        </p:spPr>
        <p:txBody>
          <a:bodyPr wrap="square" rtlCol="0">
            <a:spAutoFit/>
          </a:bodyPr>
          <a:lstStyle/>
          <a:p>
            <a:r>
              <a:rPr lang="en-US" b="1" dirty="0"/>
              <a:t>RTST Stub</a:t>
            </a:r>
          </a:p>
        </p:txBody>
      </p:sp>
      <p:sp>
        <p:nvSpPr>
          <p:cNvPr id="23" name="TextBox 22">
            <a:extLst>
              <a:ext uri="{FF2B5EF4-FFF2-40B4-BE49-F238E27FC236}">
                <a16:creationId xmlns:a16="http://schemas.microsoft.com/office/drawing/2014/main" id="{B07BFDE3-F2D0-CA6B-B219-EE68DD0BE25E}"/>
              </a:ext>
            </a:extLst>
          </p:cNvPr>
          <p:cNvSpPr txBox="1"/>
          <p:nvPr/>
        </p:nvSpPr>
        <p:spPr>
          <a:xfrm>
            <a:off x="9830184" y="5364028"/>
            <a:ext cx="1192028" cy="646331"/>
          </a:xfrm>
          <a:prstGeom prst="rect">
            <a:avLst/>
          </a:prstGeom>
          <a:noFill/>
        </p:spPr>
        <p:txBody>
          <a:bodyPr wrap="square" rtlCol="0">
            <a:spAutoFit/>
          </a:bodyPr>
          <a:lstStyle/>
          <a:p>
            <a:r>
              <a:rPr lang="en-US" b="1" dirty="0"/>
              <a:t>First Target</a:t>
            </a:r>
          </a:p>
        </p:txBody>
      </p:sp>
      <p:sp>
        <p:nvSpPr>
          <p:cNvPr id="6" name="TextBox 5">
            <a:extLst>
              <a:ext uri="{FF2B5EF4-FFF2-40B4-BE49-F238E27FC236}">
                <a16:creationId xmlns:a16="http://schemas.microsoft.com/office/drawing/2014/main" id="{1E59B55A-3AF6-4158-EBBA-426E4FB2F9C0}"/>
              </a:ext>
            </a:extLst>
          </p:cNvPr>
          <p:cNvSpPr txBox="1"/>
          <p:nvPr/>
        </p:nvSpPr>
        <p:spPr>
          <a:xfrm>
            <a:off x="3385751" y="6308209"/>
            <a:ext cx="3633944" cy="369332"/>
          </a:xfrm>
          <a:prstGeom prst="rect">
            <a:avLst/>
          </a:prstGeom>
          <a:noFill/>
        </p:spPr>
        <p:txBody>
          <a:bodyPr wrap="none" rtlCol="0">
            <a:spAutoFit/>
          </a:bodyPr>
          <a:lstStyle/>
          <a:p>
            <a:r>
              <a:rPr lang="en-US" dirty="0"/>
              <a:t>*Design values, OE is slightly lower</a:t>
            </a:r>
          </a:p>
        </p:txBody>
      </p:sp>
    </p:spTree>
    <p:extLst>
      <p:ext uri="{BB962C8B-B14F-4D97-AF65-F5344CB8AC3E}">
        <p14:creationId xmlns:p14="http://schemas.microsoft.com/office/powerpoint/2010/main" val="3224091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9AB30-FE40-F26B-4F63-8396C5263E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DD01DC-DD42-F6D3-7EF3-10B8FE2FD194}"/>
              </a:ext>
            </a:extLst>
          </p:cNvPr>
          <p:cNvSpPr>
            <a:spLocks noGrp="1"/>
          </p:cNvSpPr>
          <p:nvPr>
            <p:ph type="title"/>
          </p:nvPr>
        </p:nvSpPr>
        <p:spPr/>
        <p:txBody>
          <a:bodyPr/>
          <a:lstStyle/>
          <a:p>
            <a:r>
              <a:rPr lang="en-US" dirty="0"/>
              <a:t>The Oak Ridge Accelerator Institute – Test Station Goals</a:t>
            </a:r>
          </a:p>
        </p:txBody>
      </p:sp>
      <p:sp>
        <p:nvSpPr>
          <p:cNvPr id="3" name="Content Placeholder 2">
            <a:extLst>
              <a:ext uri="{FF2B5EF4-FFF2-40B4-BE49-F238E27FC236}">
                <a16:creationId xmlns:a16="http://schemas.microsoft.com/office/drawing/2014/main" id="{16116D2E-B141-F55C-DEA5-3BBEBABC8D7A}"/>
              </a:ext>
            </a:extLst>
          </p:cNvPr>
          <p:cNvSpPr>
            <a:spLocks noGrp="1"/>
          </p:cNvSpPr>
          <p:nvPr>
            <p:ph idx="1"/>
          </p:nvPr>
        </p:nvSpPr>
        <p:spPr>
          <a:xfrm>
            <a:off x="314692" y="1170170"/>
            <a:ext cx="11492432" cy="4061829"/>
          </a:xfrm>
        </p:spPr>
        <p:txBody>
          <a:bodyPr/>
          <a:lstStyle/>
          <a:p>
            <a:pPr>
              <a:lnSpc>
                <a:spcPct val="100000"/>
              </a:lnSpc>
              <a:spcBef>
                <a:spcPts val="0"/>
              </a:spcBef>
              <a:spcAft>
                <a:spcPts val="300"/>
              </a:spcAft>
              <a:tabLst>
                <a:tab pos="11090275" algn="r"/>
              </a:tabLst>
            </a:pPr>
            <a:endParaRPr lang="en-US" sz="2000" dirty="0"/>
          </a:p>
          <a:p>
            <a:pPr>
              <a:lnSpc>
                <a:spcPct val="100000"/>
              </a:lnSpc>
              <a:spcBef>
                <a:spcPts val="0"/>
              </a:spcBef>
              <a:spcAft>
                <a:spcPts val="300"/>
              </a:spcAft>
              <a:tabLst>
                <a:tab pos="11090275" algn="r"/>
              </a:tabLst>
            </a:pPr>
            <a:r>
              <a:rPr lang="en-US" sz="2000" dirty="0"/>
              <a:t>Aim 2</a:t>
            </a:r>
          </a:p>
          <a:p>
            <a:pPr lvl="1">
              <a:lnSpc>
                <a:spcPct val="100000"/>
              </a:lnSpc>
              <a:spcBef>
                <a:spcPts val="0"/>
              </a:spcBef>
              <a:spcAft>
                <a:spcPts val="300"/>
              </a:spcAft>
              <a:tabLst>
                <a:tab pos="11090275" algn="r"/>
              </a:tabLst>
            </a:pPr>
            <a:r>
              <a:rPr lang="en-US" sz="1600" dirty="0"/>
              <a:t>Year 1:</a:t>
            </a:r>
          </a:p>
          <a:p>
            <a:pPr marL="742950" lvl="2" indent="0">
              <a:lnSpc>
                <a:spcPct val="100000"/>
              </a:lnSpc>
              <a:spcBef>
                <a:spcPts val="0"/>
              </a:spcBef>
              <a:spcAft>
                <a:spcPts val="300"/>
              </a:spcAft>
              <a:buNone/>
              <a:tabLst>
                <a:tab pos="11090275" algn="r"/>
              </a:tabLst>
            </a:pPr>
            <a:r>
              <a:rPr lang="en-US" sz="1400" dirty="0"/>
              <a:t>Q2: Preliminary beamline parameters established – beamline PDR </a:t>
            </a:r>
          </a:p>
          <a:p>
            <a:pPr marL="742950" lvl="2" indent="0">
              <a:lnSpc>
                <a:spcPct val="100000"/>
              </a:lnSpc>
              <a:spcBef>
                <a:spcPts val="0"/>
              </a:spcBef>
              <a:spcAft>
                <a:spcPts val="300"/>
              </a:spcAft>
              <a:buNone/>
              <a:tabLst>
                <a:tab pos="11090275" algn="r"/>
              </a:tabLst>
            </a:pPr>
            <a:r>
              <a:rPr lang="en-US" sz="1400" dirty="0"/>
              <a:t>Q3: Optics design including diagnostics placement – beamline FDR </a:t>
            </a:r>
          </a:p>
          <a:p>
            <a:pPr marL="742950" lvl="2" indent="0">
              <a:lnSpc>
                <a:spcPct val="100000"/>
              </a:lnSpc>
              <a:spcBef>
                <a:spcPts val="0"/>
              </a:spcBef>
              <a:spcAft>
                <a:spcPts val="300"/>
              </a:spcAft>
              <a:buNone/>
              <a:tabLst>
                <a:tab pos="11090275" algn="r"/>
              </a:tabLst>
            </a:pPr>
            <a:r>
              <a:rPr lang="en-US" sz="1400" dirty="0"/>
              <a:t>Q4: Detailed magnet specifications complete, vacuum chamber designs complete – hardware FDRs, PRRs  </a:t>
            </a:r>
          </a:p>
          <a:p>
            <a:endParaRPr lang="en-US" dirty="0"/>
          </a:p>
          <a:p>
            <a:pPr lvl="1"/>
            <a:endParaRPr lang="en-US" dirty="0"/>
          </a:p>
        </p:txBody>
      </p:sp>
      <p:sp>
        <p:nvSpPr>
          <p:cNvPr id="4" name="Rectangle 3">
            <a:extLst>
              <a:ext uri="{FF2B5EF4-FFF2-40B4-BE49-F238E27FC236}">
                <a16:creationId xmlns:a16="http://schemas.microsoft.com/office/drawing/2014/main" id="{F570C729-9D10-4B3B-8FA3-13E3A3D72563}"/>
              </a:ext>
            </a:extLst>
          </p:cNvPr>
          <p:cNvSpPr/>
          <p:nvPr/>
        </p:nvSpPr>
        <p:spPr>
          <a:xfrm>
            <a:off x="179858" y="1399281"/>
            <a:ext cx="11430000" cy="16383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63D2ED09-397D-1EA0-B4B2-B2A295C96783}"/>
              </a:ext>
            </a:extLst>
          </p:cNvPr>
          <p:cNvSpPr txBox="1">
            <a:spLocks/>
          </p:cNvSpPr>
          <p:nvPr/>
        </p:nvSpPr>
        <p:spPr>
          <a:xfrm>
            <a:off x="314692" y="3294182"/>
            <a:ext cx="11492432" cy="2393647"/>
          </a:xfrm>
          <a:prstGeom prst="rect">
            <a:avLst/>
          </a:prstGeom>
        </p:spPr>
        <p:txBody>
          <a:bodyPr vert="horz" lIns="0" tIns="0" rIns="0" bIns="0" rtlCol="0">
            <a:noAutofit/>
          </a:bodyPr>
          <a:lstStyle>
            <a:lvl1pPr marL="0" indent="0" algn="l" defTabSz="914400" rtl="0" eaLnBrk="1" latinLnBrk="0" hangingPunct="1">
              <a:lnSpc>
                <a:spcPct val="90000"/>
              </a:lnSpc>
              <a:spcBef>
                <a:spcPts val="1200"/>
              </a:spcBef>
              <a:spcAft>
                <a:spcPts val="60"/>
              </a:spcAft>
              <a:buFont typeface="Arial" panose="020B0604020202020204" pitchFamily="34" charset="0"/>
              <a:buNone/>
              <a:defRPr sz="1800" b="0" i="0" kern="1200">
                <a:solidFill>
                  <a:schemeClr val="tx1"/>
                </a:solidFill>
                <a:latin typeface="+mn-lt"/>
                <a:ea typeface="Aptos"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b="0" i="0" kern="1200">
                <a:solidFill>
                  <a:schemeClr val="tx1"/>
                </a:solidFill>
                <a:latin typeface="+mn-lt"/>
                <a:ea typeface="Aptos"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mn-lt"/>
                <a:ea typeface="Aptos"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mn-lt"/>
                <a:ea typeface="Aptos"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mn-lt"/>
                <a:ea typeface="Aptos"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The high-level goals of the test station are:</a:t>
            </a:r>
          </a:p>
          <a:p>
            <a:pPr marL="285750" indent="-285750">
              <a:buFont typeface="Arial" panose="020B0604020202020204" pitchFamily="34" charset="0"/>
              <a:buChar char="•"/>
            </a:pPr>
            <a:r>
              <a:rPr lang="en-US" dirty="0"/>
              <a:t>Build working relationships outside of neutron science applications</a:t>
            </a:r>
          </a:p>
          <a:p>
            <a:pPr marL="971550" lvl="1" indent="-285750"/>
            <a:r>
              <a:rPr lang="en-US" dirty="0"/>
              <a:t>Isotope production, chip irradiation, materials testing, etc. </a:t>
            </a:r>
          </a:p>
          <a:p>
            <a:pPr marL="285750" indent="-285750">
              <a:buFont typeface="Arial" panose="020B0604020202020204" pitchFamily="34" charset="0"/>
              <a:buChar char="•"/>
            </a:pPr>
            <a:r>
              <a:rPr lang="en-US" dirty="0"/>
              <a:t> Provide a test-bed for proof-of-principle experiments </a:t>
            </a:r>
          </a:p>
          <a:p>
            <a:pPr marL="285750" indent="-285750">
              <a:buFont typeface="Arial" panose="020B0604020202020204" pitchFamily="34" charset="0"/>
              <a:buChar char="•"/>
            </a:pPr>
            <a:r>
              <a:rPr lang="en-US" dirty="0"/>
              <a:t>Bring some R&amp;D in-house that would require travel to other facilities</a:t>
            </a:r>
          </a:p>
          <a:p>
            <a:pPr marL="285750" indent="-285750">
              <a:buFont typeface="Arial" panose="020B0604020202020204" pitchFamily="34" charset="0"/>
              <a:buChar char="•"/>
            </a:pPr>
            <a:r>
              <a:rPr lang="en-US" dirty="0"/>
              <a:t>Slowly introduce additional capability to figure out issues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119083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C11E7-F33D-07B6-D2B3-388A425C34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985FB2-F12D-0354-9441-0E0AC7191A5D}"/>
              </a:ext>
            </a:extLst>
          </p:cNvPr>
          <p:cNvSpPr>
            <a:spLocks noGrp="1"/>
          </p:cNvSpPr>
          <p:nvPr>
            <p:ph type="title"/>
          </p:nvPr>
        </p:nvSpPr>
        <p:spPr/>
        <p:txBody>
          <a:bodyPr/>
          <a:lstStyle/>
          <a:p>
            <a:r>
              <a:rPr lang="en-US" sz="3600" dirty="0"/>
              <a:t>The Spallation Neutron Source Accelerator Overview</a:t>
            </a:r>
          </a:p>
        </p:txBody>
      </p:sp>
      <p:grpSp>
        <p:nvGrpSpPr>
          <p:cNvPr id="25" name="Group 24">
            <a:extLst>
              <a:ext uri="{FF2B5EF4-FFF2-40B4-BE49-F238E27FC236}">
                <a16:creationId xmlns:a16="http://schemas.microsoft.com/office/drawing/2014/main" id="{0C270B43-B2D5-843B-FB07-353D8C403CCA}"/>
              </a:ext>
            </a:extLst>
          </p:cNvPr>
          <p:cNvGrpSpPr/>
          <p:nvPr/>
        </p:nvGrpSpPr>
        <p:grpSpPr>
          <a:xfrm>
            <a:off x="773761" y="1555692"/>
            <a:ext cx="10693100" cy="4167977"/>
            <a:chOff x="773761" y="1860492"/>
            <a:chExt cx="10693100" cy="4167977"/>
          </a:xfrm>
        </p:grpSpPr>
        <p:pic>
          <p:nvPicPr>
            <p:cNvPr id="9" name="Picture 8">
              <a:extLst>
                <a:ext uri="{FF2B5EF4-FFF2-40B4-BE49-F238E27FC236}">
                  <a16:creationId xmlns:a16="http://schemas.microsoft.com/office/drawing/2014/main" id="{E1A8A5F2-0DF6-3A89-74BD-242723AF2037}"/>
                </a:ext>
              </a:extLst>
            </p:cNvPr>
            <p:cNvPicPr>
              <a:picLocks noChangeAspect="1"/>
            </p:cNvPicPr>
            <p:nvPr/>
          </p:nvPicPr>
          <p:blipFill>
            <a:blip r:embed="rId2"/>
            <a:stretch>
              <a:fillRect/>
            </a:stretch>
          </p:blipFill>
          <p:spPr>
            <a:xfrm>
              <a:off x="822673" y="1860492"/>
              <a:ext cx="10644188" cy="4167977"/>
            </a:xfrm>
            <a:prstGeom prst="rect">
              <a:avLst/>
            </a:prstGeom>
          </p:spPr>
        </p:pic>
        <p:sp>
          <p:nvSpPr>
            <p:cNvPr id="13" name="Left Brace 12">
              <a:extLst>
                <a:ext uri="{FF2B5EF4-FFF2-40B4-BE49-F238E27FC236}">
                  <a16:creationId xmlns:a16="http://schemas.microsoft.com/office/drawing/2014/main" id="{D8738D1C-D580-3148-F395-D4131F44797D}"/>
                </a:ext>
              </a:extLst>
            </p:cNvPr>
            <p:cNvSpPr/>
            <p:nvPr/>
          </p:nvSpPr>
          <p:spPr>
            <a:xfrm rot="5400000">
              <a:off x="4806639" y="3466255"/>
              <a:ext cx="123496" cy="1353541"/>
            </a:xfrm>
            <a:prstGeom prst="leftBrace">
              <a:avLst/>
            </a:prstGeom>
            <a:ln w="28575">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Left Brace 13">
              <a:extLst>
                <a:ext uri="{FF2B5EF4-FFF2-40B4-BE49-F238E27FC236}">
                  <a16:creationId xmlns:a16="http://schemas.microsoft.com/office/drawing/2014/main" id="{872EE760-73EF-E773-A6EC-49B281577B0E}"/>
                </a:ext>
              </a:extLst>
            </p:cNvPr>
            <p:cNvSpPr/>
            <p:nvPr/>
          </p:nvSpPr>
          <p:spPr>
            <a:xfrm rot="5400000">
              <a:off x="1630567" y="4047630"/>
              <a:ext cx="141384" cy="172904"/>
            </a:xfrm>
            <a:prstGeom prst="leftBrace">
              <a:avLst/>
            </a:prstGeom>
            <a:ln w="28575">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Left Brace 14">
              <a:extLst>
                <a:ext uri="{FF2B5EF4-FFF2-40B4-BE49-F238E27FC236}">
                  <a16:creationId xmlns:a16="http://schemas.microsoft.com/office/drawing/2014/main" id="{3E9398E3-E4F1-7C30-2F16-632D18694CDB}"/>
                </a:ext>
              </a:extLst>
            </p:cNvPr>
            <p:cNvSpPr/>
            <p:nvPr/>
          </p:nvSpPr>
          <p:spPr>
            <a:xfrm rot="5400000">
              <a:off x="2005280" y="3884899"/>
              <a:ext cx="141384" cy="498366"/>
            </a:xfrm>
            <a:prstGeom prst="leftBrace">
              <a:avLst/>
            </a:prstGeom>
            <a:ln w="28575">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Left Brace 15">
              <a:extLst>
                <a:ext uri="{FF2B5EF4-FFF2-40B4-BE49-F238E27FC236}">
                  <a16:creationId xmlns:a16="http://schemas.microsoft.com/office/drawing/2014/main" id="{DAC26312-6A1F-C17F-778C-49CAF15C3A46}"/>
                </a:ext>
              </a:extLst>
            </p:cNvPr>
            <p:cNvSpPr/>
            <p:nvPr/>
          </p:nvSpPr>
          <p:spPr>
            <a:xfrm rot="5400000">
              <a:off x="2698371" y="3728070"/>
              <a:ext cx="141384" cy="812024"/>
            </a:xfrm>
            <a:prstGeom prst="leftBrace">
              <a:avLst/>
            </a:prstGeom>
            <a:ln w="28575">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Left Brace 16">
              <a:extLst>
                <a:ext uri="{FF2B5EF4-FFF2-40B4-BE49-F238E27FC236}">
                  <a16:creationId xmlns:a16="http://schemas.microsoft.com/office/drawing/2014/main" id="{7F531E61-F9CE-4A88-BF65-7CC8E83F6B39}"/>
                </a:ext>
              </a:extLst>
            </p:cNvPr>
            <p:cNvSpPr/>
            <p:nvPr/>
          </p:nvSpPr>
          <p:spPr>
            <a:xfrm rot="5400000">
              <a:off x="3612654" y="3659636"/>
              <a:ext cx="141384" cy="948891"/>
            </a:xfrm>
            <a:prstGeom prst="leftBrace">
              <a:avLst/>
            </a:prstGeom>
            <a:ln w="28575">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Left Brace 17">
              <a:extLst>
                <a:ext uri="{FF2B5EF4-FFF2-40B4-BE49-F238E27FC236}">
                  <a16:creationId xmlns:a16="http://schemas.microsoft.com/office/drawing/2014/main" id="{92C3FFB8-7FEB-E8D2-AA8C-4C533A49CD75}"/>
                </a:ext>
              </a:extLst>
            </p:cNvPr>
            <p:cNvSpPr/>
            <p:nvPr/>
          </p:nvSpPr>
          <p:spPr>
            <a:xfrm rot="5400000">
              <a:off x="6038976" y="3621284"/>
              <a:ext cx="123497" cy="1043486"/>
            </a:xfrm>
            <a:prstGeom prst="leftBrace">
              <a:avLst/>
            </a:prstGeom>
            <a:ln w="2857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A3B761D1-EAB3-53D5-03A0-1660E476EF3B}"/>
                </a:ext>
              </a:extLst>
            </p:cNvPr>
            <p:cNvSpPr txBox="1"/>
            <p:nvPr/>
          </p:nvSpPr>
          <p:spPr>
            <a:xfrm rot="17687434">
              <a:off x="1661709" y="3147395"/>
              <a:ext cx="1470274" cy="341632"/>
            </a:xfrm>
            <a:prstGeom prst="rect">
              <a:avLst/>
            </a:prstGeom>
            <a:noFill/>
          </p:spPr>
          <p:txBody>
            <a:bodyPr wrap="none" rtlCol="0">
              <a:spAutoFit/>
            </a:bodyPr>
            <a:lstStyle/>
            <a:p>
              <a:pPr algn="l">
                <a:lnSpc>
                  <a:spcPct val="90000"/>
                </a:lnSpc>
              </a:pPr>
              <a:r>
                <a:rPr lang="en-US" dirty="0">
                  <a:latin typeface="+mn-lt"/>
                </a:rPr>
                <a:t>DTL 87 MeV</a:t>
              </a:r>
            </a:p>
          </p:txBody>
        </p:sp>
        <p:sp>
          <p:nvSpPr>
            <p:cNvPr id="20" name="TextBox 19">
              <a:extLst>
                <a:ext uri="{FF2B5EF4-FFF2-40B4-BE49-F238E27FC236}">
                  <a16:creationId xmlns:a16="http://schemas.microsoft.com/office/drawing/2014/main" id="{71A8242A-36C2-2DC2-9BDB-8DE3895EC92D}"/>
                </a:ext>
              </a:extLst>
            </p:cNvPr>
            <p:cNvSpPr txBox="1"/>
            <p:nvPr/>
          </p:nvSpPr>
          <p:spPr>
            <a:xfrm rot="17687434">
              <a:off x="2219305" y="3080976"/>
              <a:ext cx="1704313" cy="341632"/>
            </a:xfrm>
            <a:prstGeom prst="rect">
              <a:avLst/>
            </a:prstGeom>
            <a:noFill/>
          </p:spPr>
          <p:txBody>
            <a:bodyPr wrap="none" rtlCol="0">
              <a:spAutoFit/>
            </a:bodyPr>
            <a:lstStyle/>
            <a:p>
              <a:pPr algn="l">
                <a:lnSpc>
                  <a:spcPct val="90000"/>
                </a:lnSpc>
              </a:pPr>
              <a:r>
                <a:rPr lang="en-US" dirty="0">
                  <a:latin typeface="+mn-lt"/>
                </a:rPr>
                <a:t>CCL 186 MeV</a:t>
              </a:r>
            </a:p>
          </p:txBody>
        </p:sp>
        <p:sp>
          <p:nvSpPr>
            <p:cNvPr id="21" name="TextBox 20">
              <a:extLst>
                <a:ext uri="{FF2B5EF4-FFF2-40B4-BE49-F238E27FC236}">
                  <a16:creationId xmlns:a16="http://schemas.microsoft.com/office/drawing/2014/main" id="{D41EE177-563D-FD0F-DD0C-640DDAA662F5}"/>
                </a:ext>
              </a:extLst>
            </p:cNvPr>
            <p:cNvSpPr txBox="1"/>
            <p:nvPr/>
          </p:nvSpPr>
          <p:spPr>
            <a:xfrm rot="17687434">
              <a:off x="3200214" y="3113721"/>
              <a:ext cx="1632178" cy="341632"/>
            </a:xfrm>
            <a:prstGeom prst="rect">
              <a:avLst/>
            </a:prstGeom>
            <a:noFill/>
          </p:spPr>
          <p:txBody>
            <a:bodyPr wrap="none" rtlCol="0">
              <a:spAutoFit/>
            </a:bodyPr>
            <a:lstStyle/>
            <a:p>
              <a:pPr algn="l">
                <a:lnSpc>
                  <a:spcPct val="90000"/>
                </a:lnSpc>
              </a:pPr>
              <a:r>
                <a:rPr lang="en-US" dirty="0">
                  <a:latin typeface="+mn-lt"/>
                </a:rPr>
                <a:t>SCL 387 MeV</a:t>
              </a:r>
            </a:p>
          </p:txBody>
        </p:sp>
        <p:sp>
          <p:nvSpPr>
            <p:cNvPr id="22" name="TextBox 21">
              <a:extLst>
                <a:ext uri="{FF2B5EF4-FFF2-40B4-BE49-F238E27FC236}">
                  <a16:creationId xmlns:a16="http://schemas.microsoft.com/office/drawing/2014/main" id="{BC838D9D-D103-6BB5-D8F6-B28619CA7734}"/>
                </a:ext>
              </a:extLst>
            </p:cNvPr>
            <p:cNvSpPr txBox="1"/>
            <p:nvPr/>
          </p:nvSpPr>
          <p:spPr>
            <a:xfrm rot="17687434">
              <a:off x="4347089" y="3121652"/>
              <a:ext cx="1696298" cy="341632"/>
            </a:xfrm>
            <a:prstGeom prst="rect">
              <a:avLst/>
            </a:prstGeom>
            <a:noFill/>
          </p:spPr>
          <p:txBody>
            <a:bodyPr wrap="none" rtlCol="0">
              <a:spAutoFit/>
            </a:bodyPr>
            <a:lstStyle/>
            <a:p>
              <a:pPr algn="l">
                <a:lnSpc>
                  <a:spcPct val="90000"/>
                </a:lnSpc>
              </a:pPr>
              <a:r>
                <a:rPr lang="en-US" dirty="0">
                  <a:latin typeface="+mn-lt"/>
                </a:rPr>
                <a:t>SCL1000 MeV</a:t>
              </a:r>
            </a:p>
          </p:txBody>
        </p:sp>
        <p:sp>
          <p:nvSpPr>
            <p:cNvPr id="23" name="TextBox 22">
              <a:extLst>
                <a:ext uri="{FF2B5EF4-FFF2-40B4-BE49-F238E27FC236}">
                  <a16:creationId xmlns:a16="http://schemas.microsoft.com/office/drawing/2014/main" id="{1E6F908A-C2DF-7CCA-2312-6367F1363DD2}"/>
                </a:ext>
              </a:extLst>
            </p:cNvPr>
            <p:cNvSpPr txBox="1"/>
            <p:nvPr/>
          </p:nvSpPr>
          <p:spPr>
            <a:xfrm rot="17687434">
              <a:off x="5819082" y="3113025"/>
              <a:ext cx="1201355" cy="592535"/>
            </a:xfrm>
            <a:prstGeom prst="rect">
              <a:avLst/>
            </a:prstGeom>
            <a:noFill/>
          </p:spPr>
          <p:txBody>
            <a:bodyPr wrap="none" rtlCol="0">
              <a:spAutoFit/>
            </a:bodyPr>
            <a:lstStyle/>
            <a:p>
              <a:pPr algn="l">
                <a:lnSpc>
                  <a:spcPct val="90000"/>
                </a:lnSpc>
              </a:pPr>
              <a:r>
                <a:rPr lang="en-US" dirty="0">
                  <a:solidFill>
                    <a:schemeClr val="accent5"/>
                  </a:solidFill>
                  <a:latin typeface="+mn-lt"/>
                </a:rPr>
                <a:t>1300 MeV </a:t>
              </a:r>
              <a:br>
                <a:rPr lang="en-US" dirty="0">
                  <a:solidFill>
                    <a:schemeClr val="accent5"/>
                  </a:solidFill>
                  <a:latin typeface="+mn-lt"/>
                </a:rPr>
              </a:br>
              <a:r>
                <a:rPr lang="en-US" dirty="0">
                  <a:solidFill>
                    <a:schemeClr val="accent5"/>
                  </a:solidFill>
                  <a:latin typeface="+mn-lt"/>
                </a:rPr>
                <a:t>Upgrade</a:t>
              </a:r>
            </a:p>
          </p:txBody>
        </p:sp>
        <p:sp>
          <p:nvSpPr>
            <p:cNvPr id="24" name="TextBox 23">
              <a:extLst>
                <a:ext uri="{FF2B5EF4-FFF2-40B4-BE49-F238E27FC236}">
                  <a16:creationId xmlns:a16="http://schemas.microsoft.com/office/drawing/2014/main" id="{975EC100-F079-27D7-D578-93B223B35002}"/>
                </a:ext>
              </a:extLst>
            </p:cNvPr>
            <p:cNvSpPr txBox="1"/>
            <p:nvPr/>
          </p:nvSpPr>
          <p:spPr>
            <a:xfrm rot="17687434">
              <a:off x="1200159" y="3102822"/>
              <a:ext cx="1609736" cy="341632"/>
            </a:xfrm>
            <a:prstGeom prst="rect">
              <a:avLst/>
            </a:prstGeom>
            <a:noFill/>
          </p:spPr>
          <p:txBody>
            <a:bodyPr wrap="none" rtlCol="0">
              <a:spAutoFit/>
            </a:bodyPr>
            <a:lstStyle/>
            <a:p>
              <a:pPr algn="l">
                <a:lnSpc>
                  <a:spcPct val="90000"/>
                </a:lnSpc>
              </a:pPr>
              <a:r>
                <a:rPr lang="en-US" dirty="0">
                  <a:latin typeface="+mn-lt"/>
                </a:rPr>
                <a:t>RFQ 2.5 MeV</a:t>
              </a:r>
            </a:p>
          </p:txBody>
        </p:sp>
        <p:sp>
          <p:nvSpPr>
            <p:cNvPr id="4" name="Left Brace 3">
              <a:extLst>
                <a:ext uri="{FF2B5EF4-FFF2-40B4-BE49-F238E27FC236}">
                  <a16:creationId xmlns:a16="http://schemas.microsoft.com/office/drawing/2014/main" id="{BABB5476-1240-53E0-B86C-4085E009EDAE}"/>
                </a:ext>
              </a:extLst>
            </p:cNvPr>
            <p:cNvSpPr/>
            <p:nvPr/>
          </p:nvSpPr>
          <p:spPr>
            <a:xfrm rot="5400000" flipH="1">
              <a:off x="2332641" y="4083544"/>
              <a:ext cx="344550" cy="1434411"/>
            </a:xfrm>
            <a:prstGeom prst="leftBrace">
              <a:avLst/>
            </a:prstGeom>
            <a:ln w="28575">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Left Brace 4">
              <a:extLst>
                <a:ext uri="{FF2B5EF4-FFF2-40B4-BE49-F238E27FC236}">
                  <a16:creationId xmlns:a16="http://schemas.microsoft.com/office/drawing/2014/main" id="{48F5A9CF-8183-A621-41C1-9785C4D1ADC9}"/>
                </a:ext>
              </a:extLst>
            </p:cNvPr>
            <p:cNvSpPr/>
            <p:nvPr/>
          </p:nvSpPr>
          <p:spPr>
            <a:xfrm rot="5400000" flipH="1">
              <a:off x="4779683" y="3080350"/>
              <a:ext cx="361610" cy="3424760"/>
            </a:xfrm>
            <a:prstGeom prst="leftBrace">
              <a:avLst/>
            </a:prstGeom>
            <a:ln w="28575">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FE9AD9F1-048A-0F04-03D6-218522F54AE3}"/>
                </a:ext>
              </a:extLst>
            </p:cNvPr>
            <p:cNvSpPr txBox="1"/>
            <p:nvPr/>
          </p:nvSpPr>
          <p:spPr>
            <a:xfrm>
              <a:off x="1867555" y="5012312"/>
              <a:ext cx="1370503" cy="369332"/>
            </a:xfrm>
            <a:prstGeom prst="rect">
              <a:avLst/>
            </a:prstGeom>
            <a:noFill/>
          </p:spPr>
          <p:txBody>
            <a:bodyPr wrap="none" rtlCol="0">
              <a:spAutoFit/>
            </a:bodyPr>
            <a:lstStyle/>
            <a:p>
              <a:r>
                <a:rPr lang="en-US" b="1" dirty="0"/>
                <a:t>Warm linac</a:t>
              </a:r>
            </a:p>
          </p:txBody>
        </p:sp>
        <p:sp>
          <p:nvSpPr>
            <p:cNvPr id="7" name="TextBox 6">
              <a:extLst>
                <a:ext uri="{FF2B5EF4-FFF2-40B4-BE49-F238E27FC236}">
                  <a16:creationId xmlns:a16="http://schemas.microsoft.com/office/drawing/2014/main" id="{9DF03735-8363-55A2-B3F2-D4C0D63F95CB}"/>
                </a:ext>
              </a:extLst>
            </p:cNvPr>
            <p:cNvSpPr txBox="1"/>
            <p:nvPr/>
          </p:nvSpPr>
          <p:spPr>
            <a:xfrm>
              <a:off x="3377028" y="5013803"/>
              <a:ext cx="3245440" cy="369332"/>
            </a:xfrm>
            <a:prstGeom prst="rect">
              <a:avLst/>
            </a:prstGeom>
            <a:noFill/>
          </p:spPr>
          <p:txBody>
            <a:bodyPr wrap="none" rtlCol="0">
              <a:spAutoFit/>
            </a:bodyPr>
            <a:lstStyle/>
            <a:p>
              <a:r>
                <a:rPr lang="en-US" b="1" dirty="0"/>
                <a:t>Superconducting (cold) linac</a:t>
              </a:r>
            </a:p>
          </p:txBody>
        </p:sp>
        <p:sp>
          <p:nvSpPr>
            <p:cNvPr id="8" name="TextBox 7">
              <a:extLst>
                <a:ext uri="{FF2B5EF4-FFF2-40B4-BE49-F238E27FC236}">
                  <a16:creationId xmlns:a16="http://schemas.microsoft.com/office/drawing/2014/main" id="{E29AFEB0-BC90-43DE-EBAA-D8B6957D701E}"/>
                </a:ext>
              </a:extLst>
            </p:cNvPr>
            <p:cNvSpPr txBox="1"/>
            <p:nvPr/>
          </p:nvSpPr>
          <p:spPr>
            <a:xfrm>
              <a:off x="773761" y="4882074"/>
              <a:ext cx="927498" cy="646331"/>
            </a:xfrm>
            <a:prstGeom prst="rect">
              <a:avLst/>
            </a:prstGeom>
            <a:noFill/>
          </p:spPr>
          <p:txBody>
            <a:bodyPr wrap="none" rtlCol="0">
              <a:spAutoFit/>
            </a:bodyPr>
            <a:lstStyle/>
            <a:p>
              <a:r>
                <a:rPr lang="en-US" b="1" dirty="0"/>
                <a:t>H- Ion </a:t>
              </a:r>
              <a:br>
                <a:rPr lang="en-US" b="1" dirty="0"/>
              </a:br>
              <a:r>
                <a:rPr lang="en-US" b="1" dirty="0"/>
                <a:t>Source</a:t>
              </a:r>
            </a:p>
          </p:txBody>
        </p:sp>
      </p:grpSp>
      <p:sp>
        <p:nvSpPr>
          <p:cNvPr id="26" name="TextBox 25">
            <a:extLst>
              <a:ext uri="{FF2B5EF4-FFF2-40B4-BE49-F238E27FC236}">
                <a16:creationId xmlns:a16="http://schemas.microsoft.com/office/drawing/2014/main" id="{0633E6F4-3428-F258-CFF2-13608BAAC10B}"/>
              </a:ext>
            </a:extLst>
          </p:cNvPr>
          <p:cNvSpPr txBox="1"/>
          <p:nvPr/>
        </p:nvSpPr>
        <p:spPr>
          <a:xfrm>
            <a:off x="192917" y="5162791"/>
            <a:ext cx="4026079" cy="1200329"/>
          </a:xfrm>
          <a:prstGeom prst="rect">
            <a:avLst/>
          </a:prstGeom>
          <a:noFill/>
        </p:spPr>
        <p:txBody>
          <a:bodyPr wrap="square" rtlCol="0">
            <a:spAutoFit/>
          </a:bodyPr>
          <a:lstStyle/>
          <a:p>
            <a:r>
              <a:rPr lang="en-US" dirty="0"/>
              <a:t>Ion source produces 1 </a:t>
            </a:r>
            <a:r>
              <a:rPr lang="en-US" dirty="0" err="1"/>
              <a:t>ms</a:t>
            </a:r>
            <a:r>
              <a:rPr lang="en-US" dirty="0"/>
              <a:t> long pulse of H- beam at 60 pulses per second</a:t>
            </a:r>
          </a:p>
          <a:p>
            <a:r>
              <a:rPr lang="en-US" dirty="0"/>
              <a:t>Beam is chopped before RFQ to provide beam structure for ring</a:t>
            </a:r>
          </a:p>
        </p:txBody>
      </p:sp>
      <p:sp>
        <p:nvSpPr>
          <p:cNvPr id="29" name="Content Placeholder 2">
            <a:extLst>
              <a:ext uri="{FF2B5EF4-FFF2-40B4-BE49-F238E27FC236}">
                <a16:creationId xmlns:a16="http://schemas.microsoft.com/office/drawing/2014/main" id="{9EEB13C7-D4E2-AC13-660D-832149BF54D8}"/>
              </a:ext>
            </a:extLst>
          </p:cNvPr>
          <p:cNvSpPr txBox="1">
            <a:spLocks/>
          </p:cNvSpPr>
          <p:nvPr/>
        </p:nvSpPr>
        <p:spPr>
          <a:xfrm>
            <a:off x="192917" y="1353571"/>
            <a:ext cx="6931783" cy="482046"/>
          </a:xfrm>
          <a:prstGeom prst="rect">
            <a:avLst/>
          </a:prstGeom>
        </p:spPr>
        <p:txBody>
          <a:bodyPr vert="horz" lIns="0" tIns="0" rIns="0" bIns="0" rtlCol="0">
            <a:noAutofit/>
          </a:bodyPr>
          <a:lstStyle>
            <a:lvl1pPr marL="0" indent="0" algn="l" defTabSz="914400" rtl="0" eaLnBrk="1" latinLnBrk="0" hangingPunct="1">
              <a:lnSpc>
                <a:spcPct val="90000"/>
              </a:lnSpc>
              <a:spcBef>
                <a:spcPts val="1200"/>
              </a:spcBef>
              <a:spcAft>
                <a:spcPts val="60"/>
              </a:spcAft>
              <a:buFont typeface="Arial" panose="020B0604020202020204" pitchFamily="34" charset="0"/>
              <a:buNone/>
              <a:defRPr sz="1800" b="0" i="0" kern="1200">
                <a:solidFill>
                  <a:schemeClr val="tx1"/>
                </a:solidFill>
                <a:latin typeface="+mn-lt"/>
                <a:ea typeface="Aptos"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b="0" i="0" kern="1200">
                <a:solidFill>
                  <a:schemeClr val="tx1"/>
                </a:solidFill>
                <a:latin typeface="+mn-lt"/>
                <a:ea typeface="Aptos"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mn-lt"/>
                <a:ea typeface="Aptos"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mn-lt"/>
                <a:ea typeface="Aptos"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mn-lt"/>
                <a:ea typeface="Aptos"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US" sz="2000" dirty="0"/>
              <a:t>SNS was designed for 1.4 MW with future upgrades planned into the design to allow up to 2.8 MW of beam power</a:t>
            </a:r>
          </a:p>
        </p:txBody>
      </p:sp>
      <p:sp>
        <p:nvSpPr>
          <p:cNvPr id="30" name="TextBox 29">
            <a:extLst>
              <a:ext uri="{FF2B5EF4-FFF2-40B4-BE49-F238E27FC236}">
                <a16:creationId xmlns:a16="http://schemas.microsoft.com/office/drawing/2014/main" id="{A206604F-81C5-2A8F-FA28-58665ABF0958}"/>
              </a:ext>
            </a:extLst>
          </p:cNvPr>
          <p:cNvSpPr txBox="1"/>
          <p:nvPr/>
        </p:nvSpPr>
        <p:spPr>
          <a:xfrm>
            <a:off x="4960488" y="5223605"/>
            <a:ext cx="3524751" cy="841834"/>
          </a:xfrm>
          <a:prstGeom prst="rect">
            <a:avLst/>
          </a:prstGeom>
          <a:noFill/>
        </p:spPr>
        <p:txBody>
          <a:bodyPr wrap="square" rtlCol="0">
            <a:spAutoFit/>
          </a:bodyPr>
          <a:lstStyle/>
          <a:p>
            <a:pPr algn="l">
              <a:lnSpc>
                <a:spcPct val="90000"/>
              </a:lnSpc>
            </a:pPr>
            <a:r>
              <a:rPr lang="en-US" dirty="0">
                <a:latin typeface="+mn-lt"/>
              </a:rPr>
              <a:t>1000 mini-pulses of H</a:t>
            </a:r>
            <a:r>
              <a:rPr lang="en-US" baseline="30000" dirty="0">
                <a:latin typeface="+mn-lt"/>
              </a:rPr>
              <a:t>- </a:t>
            </a:r>
            <a:r>
              <a:rPr lang="en-US" dirty="0">
                <a:latin typeface="+mn-lt"/>
              </a:rPr>
              <a:t>beam</a:t>
            </a:r>
            <a:r>
              <a:rPr lang="en-US" dirty="0"/>
              <a:t> </a:t>
            </a:r>
          </a:p>
          <a:p>
            <a:pPr algn="l">
              <a:lnSpc>
                <a:spcPct val="90000"/>
              </a:lnSpc>
            </a:pPr>
            <a:r>
              <a:rPr lang="en-US" dirty="0">
                <a:latin typeface="+mn-lt"/>
              </a:rPr>
              <a:t>accelerated to 1.3 GeV or 0.91c in the linac</a:t>
            </a:r>
          </a:p>
        </p:txBody>
      </p:sp>
    </p:spTree>
    <p:extLst>
      <p:ext uri="{BB962C8B-B14F-4D97-AF65-F5344CB8AC3E}">
        <p14:creationId xmlns:p14="http://schemas.microsoft.com/office/powerpoint/2010/main" val="17318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9CEB9-4A7E-08A1-9DD8-4842FC9121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9DB656-9D94-E600-3899-02B972ABD27B}"/>
              </a:ext>
            </a:extLst>
          </p:cNvPr>
          <p:cNvSpPr>
            <a:spLocks noGrp="1"/>
          </p:cNvSpPr>
          <p:nvPr>
            <p:ph type="title"/>
          </p:nvPr>
        </p:nvSpPr>
        <p:spPr/>
        <p:txBody>
          <a:bodyPr/>
          <a:lstStyle/>
          <a:p>
            <a:r>
              <a:rPr lang="en-US" sz="3600" dirty="0"/>
              <a:t>The Spallation Neutron Source Accelerator Overview</a:t>
            </a:r>
          </a:p>
        </p:txBody>
      </p:sp>
      <p:grpSp>
        <p:nvGrpSpPr>
          <p:cNvPr id="25" name="Group 24">
            <a:extLst>
              <a:ext uri="{FF2B5EF4-FFF2-40B4-BE49-F238E27FC236}">
                <a16:creationId xmlns:a16="http://schemas.microsoft.com/office/drawing/2014/main" id="{FCD1E325-D8BF-3884-21C8-581CB6C6569C}"/>
              </a:ext>
            </a:extLst>
          </p:cNvPr>
          <p:cNvGrpSpPr/>
          <p:nvPr/>
        </p:nvGrpSpPr>
        <p:grpSpPr>
          <a:xfrm>
            <a:off x="773761" y="1555692"/>
            <a:ext cx="10693100" cy="4167977"/>
            <a:chOff x="773761" y="1860492"/>
            <a:chExt cx="10693100" cy="4167977"/>
          </a:xfrm>
        </p:grpSpPr>
        <p:pic>
          <p:nvPicPr>
            <p:cNvPr id="9" name="Picture 8">
              <a:extLst>
                <a:ext uri="{FF2B5EF4-FFF2-40B4-BE49-F238E27FC236}">
                  <a16:creationId xmlns:a16="http://schemas.microsoft.com/office/drawing/2014/main" id="{3D763CC5-64B9-596C-57F5-B0215B744D87}"/>
                </a:ext>
              </a:extLst>
            </p:cNvPr>
            <p:cNvPicPr>
              <a:picLocks noChangeAspect="1"/>
            </p:cNvPicPr>
            <p:nvPr/>
          </p:nvPicPr>
          <p:blipFill>
            <a:blip r:embed="rId2"/>
            <a:stretch>
              <a:fillRect/>
            </a:stretch>
          </p:blipFill>
          <p:spPr>
            <a:xfrm>
              <a:off x="822673" y="1860492"/>
              <a:ext cx="10644188" cy="4167977"/>
            </a:xfrm>
            <a:prstGeom prst="rect">
              <a:avLst/>
            </a:prstGeom>
          </p:spPr>
        </p:pic>
        <p:sp>
          <p:nvSpPr>
            <p:cNvPr id="4" name="Left Brace 3">
              <a:extLst>
                <a:ext uri="{FF2B5EF4-FFF2-40B4-BE49-F238E27FC236}">
                  <a16:creationId xmlns:a16="http://schemas.microsoft.com/office/drawing/2014/main" id="{C4E15D77-7C58-4D10-E49B-C2B762C330F8}"/>
                </a:ext>
              </a:extLst>
            </p:cNvPr>
            <p:cNvSpPr/>
            <p:nvPr/>
          </p:nvSpPr>
          <p:spPr>
            <a:xfrm rot="5400000" flipH="1">
              <a:off x="2332641" y="4083544"/>
              <a:ext cx="344550" cy="1434411"/>
            </a:xfrm>
            <a:prstGeom prst="leftBrace">
              <a:avLst/>
            </a:prstGeom>
            <a:ln w="28575">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Left Brace 4">
              <a:extLst>
                <a:ext uri="{FF2B5EF4-FFF2-40B4-BE49-F238E27FC236}">
                  <a16:creationId xmlns:a16="http://schemas.microsoft.com/office/drawing/2014/main" id="{BF855F31-2D89-927D-6532-93BCD45DBC86}"/>
                </a:ext>
              </a:extLst>
            </p:cNvPr>
            <p:cNvSpPr/>
            <p:nvPr/>
          </p:nvSpPr>
          <p:spPr>
            <a:xfrm rot="5400000" flipH="1">
              <a:off x="4779683" y="3080350"/>
              <a:ext cx="361610" cy="3424760"/>
            </a:xfrm>
            <a:prstGeom prst="leftBrace">
              <a:avLst/>
            </a:prstGeom>
            <a:ln w="28575">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2717BF2B-093E-D75A-7BAB-4ACDA4D969CF}"/>
                </a:ext>
              </a:extLst>
            </p:cNvPr>
            <p:cNvSpPr txBox="1"/>
            <p:nvPr/>
          </p:nvSpPr>
          <p:spPr>
            <a:xfrm>
              <a:off x="1867555" y="5012312"/>
              <a:ext cx="1370503" cy="369332"/>
            </a:xfrm>
            <a:prstGeom prst="rect">
              <a:avLst/>
            </a:prstGeom>
            <a:noFill/>
          </p:spPr>
          <p:txBody>
            <a:bodyPr wrap="none" rtlCol="0">
              <a:spAutoFit/>
            </a:bodyPr>
            <a:lstStyle/>
            <a:p>
              <a:r>
                <a:rPr lang="en-US" b="1" dirty="0"/>
                <a:t>Warm linac</a:t>
              </a:r>
            </a:p>
          </p:txBody>
        </p:sp>
        <p:sp>
          <p:nvSpPr>
            <p:cNvPr id="7" name="TextBox 6">
              <a:extLst>
                <a:ext uri="{FF2B5EF4-FFF2-40B4-BE49-F238E27FC236}">
                  <a16:creationId xmlns:a16="http://schemas.microsoft.com/office/drawing/2014/main" id="{0E7FF0C7-D562-FD2F-ABEC-3C028D1EBA88}"/>
                </a:ext>
              </a:extLst>
            </p:cNvPr>
            <p:cNvSpPr txBox="1"/>
            <p:nvPr/>
          </p:nvSpPr>
          <p:spPr>
            <a:xfrm>
              <a:off x="3377028" y="5013803"/>
              <a:ext cx="3245440" cy="369332"/>
            </a:xfrm>
            <a:prstGeom prst="rect">
              <a:avLst/>
            </a:prstGeom>
            <a:noFill/>
          </p:spPr>
          <p:txBody>
            <a:bodyPr wrap="none" rtlCol="0">
              <a:spAutoFit/>
            </a:bodyPr>
            <a:lstStyle/>
            <a:p>
              <a:r>
                <a:rPr lang="en-US" b="1" dirty="0"/>
                <a:t>Superconducting (cold) linac</a:t>
              </a:r>
            </a:p>
          </p:txBody>
        </p:sp>
        <p:sp>
          <p:nvSpPr>
            <p:cNvPr id="8" name="TextBox 7">
              <a:extLst>
                <a:ext uri="{FF2B5EF4-FFF2-40B4-BE49-F238E27FC236}">
                  <a16:creationId xmlns:a16="http://schemas.microsoft.com/office/drawing/2014/main" id="{DDE96EE5-2E80-0EB0-C1B6-B456E6C0B247}"/>
                </a:ext>
              </a:extLst>
            </p:cNvPr>
            <p:cNvSpPr txBox="1"/>
            <p:nvPr/>
          </p:nvSpPr>
          <p:spPr>
            <a:xfrm>
              <a:off x="773761" y="4882074"/>
              <a:ext cx="927498" cy="646331"/>
            </a:xfrm>
            <a:prstGeom prst="rect">
              <a:avLst/>
            </a:prstGeom>
            <a:noFill/>
          </p:spPr>
          <p:txBody>
            <a:bodyPr wrap="none" rtlCol="0">
              <a:spAutoFit/>
            </a:bodyPr>
            <a:lstStyle/>
            <a:p>
              <a:r>
                <a:rPr lang="en-US" b="1" dirty="0"/>
                <a:t>H- Ion </a:t>
              </a:r>
              <a:br>
                <a:rPr lang="en-US" b="1" dirty="0"/>
              </a:br>
              <a:r>
                <a:rPr lang="en-US" b="1" dirty="0"/>
                <a:t>Source</a:t>
              </a:r>
            </a:p>
          </p:txBody>
        </p:sp>
      </p:grpSp>
      <p:sp>
        <p:nvSpPr>
          <p:cNvPr id="3" name="Content Placeholder 2">
            <a:extLst>
              <a:ext uri="{FF2B5EF4-FFF2-40B4-BE49-F238E27FC236}">
                <a16:creationId xmlns:a16="http://schemas.microsoft.com/office/drawing/2014/main" id="{2CEAE0AE-D435-C937-8067-A4E1BD57108C}"/>
              </a:ext>
            </a:extLst>
          </p:cNvPr>
          <p:cNvSpPr>
            <a:spLocks noGrp="1"/>
          </p:cNvSpPr>
          <p:nvPr>
            <p:ph idx="1"/>
          </p:nvPr>
        </p:nvSpPr>
        <p:spPr>
          <a:xfrm>
            <a:off x="192917" y="1353571"/>
            <a:ext cx="6931783" cy="482046"/>
          </a:xfrm>
        </p:spPr>
        <p:txBody>
          <a:bodyPr/>
          <a:lstStyle/>
          <a:p>
            <a:pPr>
              <a:lnSpc>
                <a:spcPct val="100000"/>
              </a:lnSpc>
              <a:spcBef>
                <a:spcPts val="600"/>
              </a:spcBef>
            </a:pPr>
            <a:r>
              <a:rPr lang="en-US" sz="2000" dirty="0"/>
              <a:t>SNS was designed for 1.4 MW with future upgrades planned into the design to allow up to 2.8 MW of beam power</a:t>
            </a:r>
          </a:p>
        </p:txBody>
      </p:sp>
      <p:sp>
        <p:nvSpPr>
          <p:cNvPr id="11" name="TextBox 10">
            <a:extLst>
              <a:ext uri="{FF2B5EF4-FFF2-40B4-BE49-F238E27FC236}">
                <a16:creationId xmlns:a16="http://schemas.microsoft.com/office/drawing/2014/main" id="{B8BF1308-7D44-3D54-48EA-4E86151AFCC0}"/>
              </a:ext>
            </a:extLst>
          </p:cNvPr>
          <p:cNvSpPr txBox="1"/>
          <p:nvPr/>
        </p:nvSpPr>
        <p:spPr>
          <a:xfrm>
            <a:off x="9288294" y="1290050"/>
            <a:ext cx="2599624" cy="1091133"/>
          </a:xfrm>
          <a:prstGeom prst="rect">
            <a:avLst/>
          </a:prstGeom>
          <a:noFill/>
        </p:spPr>
        <p:txBody>
          <a:bodyPr wrap="square" rtlCol="0">
            <a:spAutoFit/>
          </a:bodyPr>
          <a:lstStyle/>
          <a:p>
            <a:pPr algn="l">
              <a:lnSpc>
                <a:spcPct val="90000"/>
              </a:lnSpc>
            </a:pPr>
            <a:r>
              <a:rPr lang="en-US" dirty="0"/>
              <a:t>P</a:t>
            </a:r>
            <a:r>
              <a:rPr lang="en-US" dirty="0">
                <a:latin typeface="+mn-lt"/>
              </a:rPr>
              <a:t>rotons accumulated via charge exchange injection to compress long linac pulse</a:t>
            </a:r>
          </a:p>
        </p:txBody>
      </p:sp>
      <p:sp>
        <p:nvSpPr>
          <p:cNvPr id="34" name="TextBox 33">
            <a:extLst>
              <a:ext uri="{FF2B5EF4-FFF2-40B4-BE49-F238E27FC236}">
                <a16:creationId xmlns:a16="http://schemas.microsoft.com/office/drawing/2014/main" id="{45895E74-2E4F-AB9F-692C-2D2548E0F6F2}"/>
              </a:ext>
            </a:extLst>
          </p:cNvPr>
          <p:cNvSpPr txBox="1"/>
          <p:nvPr/>
        </p:nvSpPr>
        <p:spPr>
          <a:xfrm>
            <a:off x="4617784" y="2828310"/>
            <a:ext cx="3164328" cy="646331"/>
          </a:xfrm>
          <a:prstGeom prst="rect">
            <a:avLst/>
          </a:prstGeom>
          <a:noFill/>
        </p:spPr>
        <p:txBody>
          <a:bodyPr wrap="none" rtlCol="0">
            <a:spAutoFit/>
          </a:bodyPr>
          <a:lstStyle/>
          <a:p>
            <a:pPr algn="r"/>
            <a:r>
              <a:rPr lang="en-US" b="1" dirty="0"/>
              <a:t>High Energy Beam Transport </a:t>
            </a:r>
            <a:br>
              <a:rPr lang="en-US" b="1" dirty="0"/>
            </a:br>
            <a:r>
              <a:rPr lang="en-US" b="1" dirty="0"/>
              <a:t>(HEBT)</a:t>
            </a:r>
          </a:p>
        </p:txBody>
      </p:sp>
      <p:sp>
        <p:nvSpPr>
          <p:cNvPr id="35" name="TextBox 34">
            <a:extLst>
              <a:ext uri="{FF2B5EF4-FFF2-40B4-BE49-F238E27FC236}">
                <a16:creationId xmlns:a16="http://schemas.microsoft.com/office/drawing/2014/main" id="{346FECD7-BD7D-C335-2D98-29DBC88E8BE7}"/>
              </a:ext>
            </a:extLst>
          </p:cNvPr>
          <p:cNvSpPr txBox="1"/>
          <p:nvPr/>
        </p:nvSpPr>
        <p:spPr>
          <a:xfrm>
            <a:off x="9745888" y="2949069"/>
            <a:ext cx="1831335" cy="923330"/>
          </a:xfrm>
          <a:prstGeom prst="rect">
            <a:avLst/>
          </a:prstGeom>
          <a:noFill/>
        </p:spPr>
        <p:txBody>
          <a:bodyPr wrap="none" rtlCol="0">
            <a:spAutoFit/>
          </a:bodyPr>
          <a:lstStyle/>
          <a:p>
            <a:r>
              <a:rPr lang="en-US" b="1" dirty="0"/>
              <a:t>Ring-Target </a:t>
            </a:r>
            <a:br>
              <a:rPr lang="en-US" b="1" dirty="0"/>
            </a:br>
            <a:r>
              <a:rPr lang="en-US" b="1" dirty="0"/>
              <a:t>Beam Transport</a:t>
            </a:r>
            <a:br>
              <a:rPr lang="en-US" b="1" dirty="0"/>
            </a:br>
            <a:r>
              <a:rPr lang="en-US" b="1" dirty="0"/>
              <a:t> (RTBT)</a:t>
            </a:r>
          </a:p>
        </p:txBody>
      </p:sp>
      <p:sp>
        <p:nvSpPr>
          <p:cNvPr id="36" name="TextBox 35">
            <a:extLst>
              <a:ext uri="{FF2B5EF4-FFF2-40B4-BE49-F238E27FC236}">
                <a16:creationId xmlns:a16="http://schemas.microsoft.com/office/drawing/2014/main" id="{F9798B29-E5F0-06AD-3B0E-945B368992F3}"/>
              </a:ext>
            </a:extLst>
          </p:cNvPr>
          <p:cNvSpPr txBox="1"/>
          <p:nvPr/>
        </p:nvSpPr>
        <p:spPr>
          <a:xfrm>
            <a:off x="8222509" y="2202529"/>
            <a:ext cx="644728" cy="369332"/>
          </a:xfrm>
          <a:prstGeom prst="rect">
            <a:avLst/>
          </a:prstGeom>
          <a:noFill/>
        </p:spPr>
        <p:txBody>
          <a:bodyPr wrap="none" rtlCol="0">
            <a:spAutoFit/>
          </a:bodyPr>
          <a:lstStyle/>
          <a:p>
            <a:r>
              <a:rPr lang="en-US" b="1" dirty="0"/>
              <a:t>Ring</a:t>
            </a:r>
          </a:p>
        </p:txBody>
      </p:sp>
      <p:sp>
        <p:nvSpPr>
          <p:cNvPr id="37" name="TextBox 36">
            <a:extLst>
              <a:ext uri="{FF2B5EF4-FFF2-40B4-BE49-F238E27FC236}">
                <a16:creationId xmlns:a16="http://schemas.microsoft.com/office/drawing/2014/main" id="{4E6AB3E0-F9CE-0C11-86A3-57C54E8CD91B}"/>
              </a:ext>
            </a:extLst>
          </p:cNvPr>
          <p:cNvSpPr txBox="1"/>
          <p:nvPr/>
        </p:nvSpPr>
        <p:spPr>
          <a:xfrm>
            <a:off x="10449265" y="3950408"/>
            <a:ext cx="818750" cy="369332"/>
          </a:xfrm>
          <a:prstGeom prst="rect">
            <a:avLst/>
          </a:prstGeom>
          <a:noFill/>
        </p:spPr>
        <p:txBody>
          <a:bodyPr wrap="none" rtlCol="0">
            <a:spAutoFit/>
          </a:bodyPr>
          <a:lstStyle/>
          <a:p>
            <a:r>
              <a:rPr lang="en-US" b="1" dirty="0"/>
              <a:t>Target</a:t>
            </a:r>
          </a:p>
        </p:txBody>
      </p:sp>
      <p:sp>
        <p:nvSpPr>
          <p:cNvPr id="13" name="TextBox 12">
            <a:extLst>
              <a:ext uri="{FF2B5EF4-FFF2-40B4-BE49-F238E27FC236}">
                <a16:creationId xmlns:a16="http://schemas.microsoft.com/office/drawing/2014/main" id="{3F768AF9-0FA7-72FB-0174-CADAF6D4CD4F}"/>
              </a:ext>
            </a:extLst>
          </p:cNvPr>
          <p:cNvSpPr txBox="1"/>
          <p:nvPr/>
        </p:nvSpPr>
        <p:spPr>
          <a:xfrm>
            <a:off x="4960488" y="5223605"/>
            <a:ext cx="3524751" cy="841834"/>
          </a:xfrm>
          <a:prstGeom prst="rect">
            <a:avLst/>
          </a:prstGeom>
          <a:noFill/>
        </p:spPr>
        <p:txBody>
          <a:bodyPr wrap="square" rtlCol="0">
            <a:spAutoFit/>
          </a:bodyPr>
          <a:lstStyle/>
          <a:p>
            <a:pPr algn="l">
              <a:lnSpc>
                <a:spcPct val="90000"/>
              </a:lnSpc>
            </a:pPr>
            <a:r>
              <a:rPr lang="en-US" dirty="0">
                <a:latin typeface="+mn-lt"/>
              </a:rPr>
              <a:t>1000 mini-pulses of H</a:t>
            </a:r>
            <a:r>
              <a:rPr lang="en-US" baseline="30000" dirty="0">
                <a:latin typeface="+mn-lt"/>
              </a:rPr>
              <a:t>- </a:t>
            </a:r>
            <a:r>
              <a:rPr lang="en-US" dirty="0">
                <a:latin typeface="+mn-lt"/>
              </a:rPr>
              <a:t>beam</a:t>
            </a:r>
            <a:r>
              <a:rPr lang="en-US" dirty="0"/>
              <a:t> </a:t>
            </a:r>
          </a:p>
          <a:p>
            <a:pPr algn="l">
              <a:lnSpc>
                <a:spcPct val="90000"/>
              </a:lnSpc>
            </a:pPr>
            <a:r>
              <a:rPr lang="en-US" dirty="0">
                <a:latin typeface="+mn-lt"/>
              </a:rPr>
              <a:t>accelerated to 1.3 GeV or 0.91c in the linac</a:t>
            </a:r>
          </a:p>
        </p:txBody>
      </p:sp>
      <p:sp>
        <p:nvSpPr>
          <p:cNvPr id="14" name="TextBox 13">
            <a:extLst>
              <a:ext uri="{FF2B5EF4-FFF2-40B4-BE49-F238E27FC236}">
                <a16:creationId xmlns:a16="http://schemas.microsoft.com/office/drawing/2014/main" id="{B2C4F07F-0E8C-5F37-3F3B-730F7DC9F3D1}"/>
              </a:ext>
            </a:extLst>
          </p:cNvPr>
          <p:cNvSpPr txBox="1"/>
          <p:nvPr/>
        </p:nvSpPr>
        <p:spPr>
          <a:xfrm>
            <a:off x="192917" y="5162791"/>
            <a:ext cx="4026079" cy="1200329"/>
          </a:xfrm>
          <a:prstGeom prst="rect">
            <a:avLst/>
          </a:prstGeom>
          <a:noFill/>
        </p:spPr>
        <p:txBody>
          <a:bodyPr wrap="square" rtlCol="0">
            <a:spAutoFit/>
          </a:bodyPr>
          <a:lstStyle/>
          <a:p>
            <a:r>
              <a:rPr lang="en-US" dirty="0"/>
              <a:t>Ion source produces 1 </a:t>
            </a:r>
            <a:r>
              <a:rPr lang="en-US" dirty="0" err="1"/>
              <a:t>ms</a:t>
            </a:r>
            <a:r>
              <a:rPr lang="en-US" dirty="0"/>
              <a:t> long pulse of H- beam at 60 pulses per second</a:t>
            </a:r>
          </a:p>
          <a:p>
            <a:r>
              <a:rPr lang="en-US" dirty="0"/>
              <a:t>Beam is chopped before RFQ to provide beam structure for ring</a:t>
            </a:r>
          </a:p>
        </p:txBody>
      </p:sp>
      <p:sp>
        <p:nvSpPr>
          <p:cNvPr id="12" name="TextBox 11">
            <a:extLst>
              <a:ext uri="{FF2B5EF4-FFF2-40B4-BE49-F238E27FC236}">
                <a16:creationId xmlns:a16="http://schemas.microsoft.com/office/drawing/2014/main" id="{9C922DF1-4199-440A-22D9-30C57A672D1F}"/>
              </a:ext>
            </a:extLst>
          </p:cNvPr>
          <p:cNvSpPr txBox="1"/>
          <p:nvPr/>
        </p:nvSpPr>
        <p:spPr>
          <a:xfrm>
            <a:off x="8772510" y="5601699"/>
            <a:ext cx="3115408" cy="1091133"/>
          </a:xfrm>
          <a:prstGeom prst="rect">
            <a:avLst/>
          </a:prstGeom>
          <a:noFill/>
        </p:spPr>
        <p:txBody>
          <a:bodyPr wrap="square" rtlCol="0">
            <a:spAutoFit/>
          </a:bodyPr>
          <a:lstStyle/>
          <a:p>
            <a:pPr algn="r">
              <a:lnSpc>
                <a:spcPct val="90000"/>
              </a:lnSpc>
            </a:pPr>
            <a:r>
              <a:rPr lang="en-US" dirty="0">
                <a:latin typeface="+mn-lt"/>
              </a:rPr>
              <a:t>700 ns pulse of 1.44 E14  protons is extracted to target 60 times a second – </a:t>
            </a:r>
            <a:r>
              <a:rPr lang="en-US" dirty="0"/>
              <a:t>33</a:t>
            </a:r>
            <a:r>
              <a:rPr lang="en-US" dirty="0">
                <a:latin typeface="+mn-lt"/>
              </a:rPr>
              <a:t> kJ per pulse</a:t>
            </a:r>
          </a:p>
        </p:txBody>
      </p:sp>
    </p:spTree>
    <p:extLst>
      <p:ext uri="{BB962C8B-B14F-4D97-AF65-F5344CB8AC3E}">
        <p14:creationId xmlns:p14="http://schemas.microsoft.com/office/powerpoint/2010/main" val="3537900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491B4-A230-4079-86B1-737A39C464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53F223-26C1-4770-962A-3D64947DE3CA}"/>
              </a:ext>
            </a:extLst>
          </p:cNvPr>
          <p:cNvSpPr>
            <a:spLocks noGrp="1"/>
          </p:cNvSpPr>
          <p:nvPr>
            <p:ph type="title"/>
          </p:nvPr>
        </p:nvSpPr>
        <p:spPr/>
        <p:txBody>
          <a:bodyPr/>
          <a:lstStyle/>
          <a:p>
            <a:r>
              <a:rPr lang="en-US" sz="3600" dirty="0"/>
              <a:t>The Spallation Neutron Source Accelerator Overview</a:t>
            </a:r>
          </a:p>
        </p:txBody>
      </p:sp>
      <p:grpSp>
        <p:nvGrpSpPr>
          <p:cNvPr id="25" name="Group 24">
            <a:extLst>
              <a:ext uri="{FF2B5EF4-FFF2-40B4-BE49-F238E27FC236}">
                <a16:creationId xmlns:a16="http://schemas.microsoft.com/office/drawing/2014/main" id="{EDE9137D-8EF5-B2CD-C854-D1D9DE2B81C3}"/>
              </a:ext>
            </a:extLst>
          </p:cNvPr>
          <p:cNvGrpSpPr/>
          <p:nvPr/>
        </p:nvGrpSpPr>
        <p:grpSpPr>
          <a:xfrm>
            <a:off x="773761" y="1555692"/>
            <a:ext cx="10693100" cy="4167977"/>
            <a:chOff x="773761" y="1860492"/>
            <a:chExt cx="10693100" cy="4167977"/>
          </a:xfrm>
        </p:grpSpPr>
        <p:pic>
          <p:nvPicPr>
            <p:cNvPr id="9" name="Picture 8">
              <a:extLst>
                <a:ext uri="{FF2B5EF4-FFF2-40B4-BE49-F238E27FC236}">
                  <a16:creationId xmlns:a16="http://schemas.microsoft.com/office/drawing/2014/main" id="{6E2EF7A5-C962-5184-743E-37FD09F2325B}"/>
                </a:ext>
              </a:extLst>
            </p:cNvPr>
            <p:cNvPicPr>
              <a:picLocks noChangeAspect="1"/>
            </p:cNvPicPr>
            <p:nvPr/>
          </p:nvPicPr>
          <p:blipFill>
            <a:blip r:embed="rId2"/>
            <a:stretch>
              <a:fillRect/>
            </a:stretch>
          </p:blipFill>
          <p:spPr>
            <a:xfrm>
              <a:off x="822673" y="1860492"/>
              <a:ext cx="10644188" cy="4167977"/>
            </a:xfrm>
            <a:prstGeom prst="rect">
              <a:avLst/>
            </a:prstGeom>
          </p:spPr>
        </p:pic>
        <p:sp>
          <p:nvSpPr>
            <p:cNvPr id="13" name="Left Brace 12">
              <a:extLst>
                <a:ext uri="{FF2B5EF4-FFF2-40B4-BE49-F238E27FC236}">
                  <a16:creationId xmlns:a16="http://schemas.microsoft.com/office/drawing/2014/main" id="{05E58E2F-BC8F-DCBC-540A-4EBA9D3D7E2E}"/>
                </a:ext>
              </a:extLst>
            </p:cNvPr>
            <p:cNvSpPr/>
            <p:nvPr/>
          </p:nvSpPr>
          <p:spPr>
            <a:xfrm rot="5400000">
              <a:off x="4806639" y="3466255"/>
              <a:ext cx="123496" cy="1353541"/>
            </a:xfrm>
            <a:prstGeom prst="leftBrace">
              <a:avLst/>
            </a:prstGeom>
            <a:ln w="28575">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Left Brace 13">
              <a:extLst>
                <a:ext uri="{FF2B5EF4-FFF2-40B4-BE49-F238E27FC236}">
                  <a16:creationId xmlns:a16="http://schemas.microsoft.com/office/drawing/2014/main" id="{F2CFB669-8C0C-15B6-87B8-BDF10C0B1973}"/>
                </a:ext>
              </a:extLst>
            </p:cNvPr>
            <p:cNvSpPr/>
            <p:nvPr/>
          </p:nvSpPr>
          <p:spPr>
            <a:xfrm rot="5400000">
              <a:off x="1630567" y="4047630"/>
              <a:ext cx="141384" cy="172904"/>
            </a:xfrm>
            <a:prstGeom prst="leftBrace">
              <a:avLst/>
            </a:prstGeom>
            <a:ln w="28575">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Left Brace 14">
              <a:extLst>
                <a:ext uri="{FF2B5EF4-FFF2-40B4-BE49-F238E27FC236}">
                  <a16:creationId xmlns:a16="http://schemas.microsoft.com/office/drawing/2014/main" id="{F768D9BA-722E-4DC8-3D33-7BD44F08E4BA}"/>
                </a:ext>
              </a:extLst>
            </p:cNvPr>
            <p:cNvSpPr/>
            <p:nvPr/>
          </p:nvSpPr>
          <p:spPr>
            <a:xfrm rot="5400000">
              <a:off x="2005280" y="3884899"/>
              <a:ext cx="141384" cy="498366"/>
            </a:xfrm>
            <a:prstGeom prst="leftBrace">
              <a:avLst/>
            </a:prstGeom>
            <a:ln w="28575">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Left Brace 15">
              <a:extLst>
                <a:ext uri="{FF2B5EF4-FFF2-40B4-BE49-F238E27FC236}">
                  <a16:creationId xmlns:a16="http://schemas.microsoft.com/office/drawing/2014/main" id="{0B8FF63E-34AC-D170-D3D5-5AF75616EABC}"/>
                </a:ext>
              </a:extLst>
            </p:cNvPr>
            <p:cNvSpPr/>
            <p:nvPr/>
          </p:nvSpPr>
          <p:spPr>
            <a:xfrm rot="5400000">
              <a:off x="2698371" y="3728070"/>
              <a:ext cx="141384" cy="812024"/>
            </a:xfrm>
            <a:prstGeom prst="leftBrace">
              <a:avLst/>
            </a:prstGeom>
            <a:ln w="28575">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Left Brace 16">
              <a:extLst>
                <a:ext uri="{FF2B5EF4-FFF2-40B4-BE49-F238E27FC236}">
                  <a16:creationId xmlns:a16="http://schemas.microsoft.com/office/drawing/2014/main" id="{C04E8FC8-3B25-683F-A31A-F0F0035F0F03}"/>
                </a:ext>
              </a:extLst>
            </p:cNvPr>
            <p:cNvSpPr/>
            <p:nvPr/>
          </p:nvSpPr>
          <p:spPr>
            <a:xfrm rot="5400000">
              <a:off x="3612654" y="3659636"/>
              <a:ext cx="141384" cy="948891"/>
            </a:xfrm>
            <a:prstGeom prst="leftBrace">
              <a:avLst/>
            </a:prstGeom>
            <a:ln w="28575">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Left Brace 17">
              <a:extLst>
                <a:ext uri="{FF2B5EF4-FFF2-40B4-BE49-F238E27FC236}">
                  <a16:creationId xmlns:a16="http://schemas.microsoft.com/office/drawing/2014/main" id="{1D69E435-692F-BD23-D037-C1EC04928CED}"/>
                </a:ext>
              </a:extLst>
            </p:cNvPr>
            <p:cNvSpPr/>
            <p:nvPr/>
          </p:nvSpPr>
          <p:spPr>
            <a:xfrm rot="5400000">
              <a:off x="6038976" y="3621284"/>
              <a:ext cx="123497" cy="1043486"/>
            </a:xfrm>
            <a:prstGeom prst="leftBrace">
              <a:avLst/>
            </a:prstGeom>
            <a:ln w="2857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1BBFAFA8-83AB-C5F0-1228-F3DF993DCDEF}"/>
                </a:ext>
              </a:extLst>
            </p:cNvPr>
            <p:cNvSpPr txBox="1"/>
            <p:nvPr/>
          </p:nvSpPr>
          <p:spPr>
            <a:xfrm rot="17687434">
              <a:off x="1661709" y="3147395"/>
              <a:ext cx="1470274" cy="341632"/>
            </a:xfrm>
            <a:prstGeom prst="rect">
              <a:avLst/>
            </a:prstGeom>
            <a:noFill/>
          </p:spPr>
          <p:txBody>
            <a:bodyPr wrap="none" rtlCol="0">
              <a:spAutoFit/>
            </a:bodyPr>
            <a:lstStyle/>
            <a:p>
              <a:pPr algn="l">
                <a:lnSpc>
                  <a:spcPct val="90000"/>
                </a:lnSpc>
              </a:pPr>
              <a:r>
                <a:rPr lang="en-US" dirty="0">
                  <a:latin typeface="+mn-lt"/>
                </a:rPr>
                <a:t>DTL 87 MeV</a:t>
              </a:r>
            </a:p>
          </p:txBody>
        </p:sp>
        <p:sp>
          <p:nvSpPr>
            <p:cNvPr id="20" name="TextBox 19">
              <a:extLst>
                <a:ext uri="{FF2B5EF4-FFF2-40B4-BE49-F238E27FC236}">
                  <a16:creationId xmlns:a16="http://schemas.microsoft.com/office/drawing/2014/main" id="{F42FEC13-8682-E593-49F0-9263E299274C}"/>
                </a:ext>
              </a:extLst>
            </p:cNvPr>
            <p:cNvSpPr txBox="1"/>
            <p:nvPr/>
          </p:nvSpPr>
          <p:spPr>
            <a:xfrm rot="17687434">
              <a:off x="2219305" y="3080976"/>
              <a:ext cx="1704313" cy="341632"/>
            </a:xfrm>
            <a:prstGeom prst="rect">
              <a:avLst/>
            </a:prstGeom>
            <a:noFill/>
          </p:spPr>
          <p:txBody>
            <a:bodyPr wrap="none" rtlCol="0">
              <a:spAutoFit/>
            </a:bodyPr>
            <a:lstStyle/>
            <a:p>
              <a:pPr algn="l">
                <a:lnSpc>
                  <a:spcPct val="90000"/>
                </a:lnSpc>
              </a:pPr>
              <a:r>
                <a:rPr lang="en-US" dirty="0">
                  <a:latin typeface="+mn-lt"/>
                </a:rPr>
                <a:t>CCL 186 MeV</a:t>
              </a:r>
            </a:p>
          </p:txBody>
        </p:sp>
        <p:sp>
          <p:nvSpPr>
            <p:cNvPr id="21" name="TextBox 20">
              <a:extLst>
                <a:ext uri="{FF2B5EF4-FFF2-40B4-BE49-F238E27FC236}">
                  <a16:creationId xmlns:a16="http://schemas.microsoft.com/office/drawing/2014/main" id="{A723792C-6B74-F2BA-E689-1F63367240AE}"/>
                </a:ext>
              </a:extLst>
            </p:cNvPr>
            <p:cNvSpPr txBox="1"/>
            <p:nvPr/>
          </p:nvSpPr>
          <p:spPr>
            <a:xfrm rot="17687434">
              <a:off x="3200214" y="3113721"/>
              <a:ext cx="1632178" cy="341632"/>
            </a:xfrm>
            <a:prstGeom prst="rect">
              <a:avLst/>
            </a:prstGeom>
            <a:noFill/>
          </p:spPr>
          <p:txBody>
            <a:bodyPr wrap="none" rtlCol="0">
              <a:spAutoFit/>
            </a:bodyPr>
            <a:lstStyle/>
            <a:p>
              <a:pPr algn="l">
                <a:lnSpc>
                  <a:spcPct val="90000"/>
                </a:lnSpc>
              </a:pPr>
              <a:r>
                <a:rPr lang="en-US" dirty="0">
                  <a:latin typeface="+mn-lt"/>
                </a:rPr>
                <a:t>SCL 387 MeV</a:t>
              </a:r>
            </a:p>
          </p:txBody>
        </p:sp>
        <p:sp>
          <p:nvSpPr>
            <p:cNvPr id="22" name="TextBox 21">
              <a:extLst>
                <a:ext uri="{FF2B5EF4-FFF2-40B4-BE49-F238E27FC236}">
                  <a16:creationId xmlns:a16="http://schemas.microsoft.com/office/drawing/2014/main" id="{BAE2473F-588D-B417-2C3B-B96B4D23394A}"/>
                </a:ext>
              </a:extLst>
            </p:cNvPr>
            <p:cNvSpPr txBox="1"/>
            <p:nvPr/>
          </p:nvSpPr>
          <p:spPr>
            <a:xfrm rot="17687434">
              <a:off x="4347089" y="3121652"/>
              <a:ext cx="1696298" cy="341632"/>
            </a:xfrm>
            <a:prstGeom prst="rect">
              <a:avLst/>
            </a:prstGeom>
            <a:noFill/>
          </p:spPr>
          <p:txBody>
            <a:bodyPr wrap="none" rtlCol="0">
              <a:spAutoFit/>
            </a:bodyPr>
            <a:lstStyle/>
            <a:p>
              <a:pPr algn="l">
                <a:lnSpc>
                  <a:spcPct val="90000"/>
                </a:lnSpc>
              </a:pPr>
              <a:r>
                <a:rPr lang="en-US" dirty="0">
                  <a:latin typeface="+mn-lt"/>
                </a:rPr>
                <a:t>SCL1000 MeV</a:t>
              </a:r>
            </a:p>
          </p:txBody>
        </p:sp>
        <p:sp>
          <p:nvSpPr>
            <p:cNvPr id="23" name="TextBox 22">
              <a:extLst>
                <a:ext uri="{FF2B5EF4-FFF2-40B4-BE49-F238E27FC236}">
                  <a16:creationId xmlns:a16="http://schemas.microsoft.com/office/drawing/2014/main" id="{FF0AB341-6FD9-F5E8-844A-67312C20899D}"/>
                </a:ext>
              </a:extLst>
            </p:cNvPr>
            <p:cNvSpPr txBox="1"/>
            <p:nvPr/>
          </p:nvSpPr>
          <p:spPr>
            <a:xfrm rot="17687434">
              <a:off x="5819082" y="3113025"/>
              <a:ext cx="1201355" cy="592535"/>
            </a:xfrm>
            <a:prstGeom prst="rect">
              <a:avLst/>
            </a:prstGeom>
            <a:noFill/>
          </p:spPr>
          <p:txBody>
            <a:bodyPr wrap="none" rtlCol="0">
              <a:spAutoFit/>
            </a:bodyPr>
            <a:lstStyle/>
            <a:p>
              <a:pPr algn="l">
                <a:lnSpc>
                  <a:spcPct val="90000"/>
                </a:lnSpc>
              </a:pPr>
              <a:r>
                <a:rPr lang="en-US" dirty="0">
                  <a:solidFill>
                    <a:schemeClr val="accent5"/>
                  </a:solidFill>
                  <a:latin typeface="+mn-lt"/>
                </a:rPr>
                <a:t>1300 MeV </a:t>
              </a:r>
              <a:br>
                <a:rPr lang="en-US" dirty="0">
                  <a:solidFill>
                    <a:schemeClr val="accent5"/>
                  </a:solidFill>
                  <a:latin typeface="+mn-lt"/>
                </a:rPr>
              </a:br>
              <a:r>
                <a:rPr lang="en-US" dirty="0">
                  <a:solidFill>
                    <a:schemeClr val="accent5"/>
                  </a:solidFill>
                  <a:latin typeface="+mn-lt"/>
                </a:rPr>
                <a:t>Upgrade</a:t>
              </a:r>
            </a:p>
          </p:txBody>
        </p:sp>
        <p:sp>
          <p:nvSpPr>
            <p:cNvPr id="24" name="TextBox 23">
              <a:extLst>
                <a:ext uri="{FF2B5EF4-FFF2-40B4-BE49-F238E27FC236}">
                  <a16:creationId xmlns:a16="http://schemas.microsoft.com/office/drawing/2014/main" id="{C1FFE9AF-1B47-08E3-F14C-31FD8BF58DAD}"/>
                </a:ext>
              </a:extLst>
            </p:cNvPr>
            <p:cNvSpPr txBox="1"/>
            <p:nvPr/>
          </p:nvSpPr>
          <p:spPr>
            <a:xfrm rot="17687434">
              <a:off x="1200159" y="3102822"/>
              <a:ext cx="1609736" cy="341632"/>
            </a:xfrm>
            <a:prstGeom prst="rect">
              <a:avLst/>
            </a:prstGeom>
            <a:noFill/>
          </p:spPr>
          <p:txBody>
            <a:bodyPr wrap="none" rtlCol="0">
              <a:spAutoFit/>
            </a:bodyPr>
            <a:lstStyle/>
            <a:p>
              <a:pPr algn="l">
                <a:lnSpc>
                  <a:spcPct val="90000"/>
                </a:lnSpc>
              </a:pPr>
              <a:r>
                <a:rPr lang="en-US" dirty="0">
                  <a:latin typeface="+mn-lt"/>
                </a:rPr>
                <a:t>RFQ 2.5 MeV</a:t>
              </a:r>
            </a:p>
          </p:txBody>
        </p:sp>
        <p:sp>
          <p:nvSpPr>
            <p:cNvPr id="4" name="Left Brace 3">
              <a:extLst>
                <a:ext uri="{FF2B5EF4-FFF2-40B4-BE49-F238E27FC236}">
                  <a16:creationId xmlns:a16="http://schemas.microsoft.com/office/drawing/2014/main" id="{6FD6C3BF-ED43-3AC9-3E6F-A7043114CC2A}"/>
                </a:ext>
              </a:extLst>
            </p:cNvPr>
            <p:cNvSpPr/>
            <p:nvPr/>
          </p:nvSpPr>
          <p:spPr>
            <a:xfrm rot="5400000" flipH="1">
              <a:off x="2332641" y="4083544"/>
              <a:ext cx="344550" cy="1434411"/>
            </a:xfrm>
            <a:prstGeom prst="leftBrace">
              <a:avLst/>
            </a:prstGeom>
            <a:ln w="28575">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Left Brace 4">
              <a:extLst>
                <a:ext uri="{FF2B5EF4-FFF2-40B4-BE49-F238E27FC236}">
                  <a16:creationId xmlns:a16="http://schemas.microsoft.com/office/drawing/2014/main" id="{BC3C3D94-98E0-FB22-97E2-5B45B0B13B68}"/>
                </a:ext>
              </a:extLst>
            </p:cNvPr>
            <p:cNvSpPr/>
            <p:nvPr/>
          </p:nvSpPr>
          <p:spPr>
            <a:xfrm rot="5400000" flipH="1">
              <a:off x="4779683" y="3080350"/>
              <a:ext cx="361610" cy="3424760"/>
            </a:xfrm>
            <a:prstGeom prst="leftBrace">
              <a:avLst/>
            </a:prstGeom>
            <a:ln w="28575">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AB3BF667-76C2-E4C5-06C2-35383B1D4824}"/>
                </a:ext>
              </a:extLst>
            </p:cNvPr>
            <p:cNvSpPr txBox="1"/>
            <p:nvPr/>
          </p:nvSpPr>
          <p:spPr>
            <a:xfrm>
              <a:off x="1867555" y="5012312"/>
              <a:ext cx="1370503" cy="369332"/>
            </a:xfrm>
            <a:prstGeom prst="rect">
              <a:avLst/>
            </a:prstGeom>
            <a:noFill/>
          </p:spPr>
          <p:txBody>
            <a:bodyPr wrap="none" rtlCol="0">
              <a:spAutoFit/>
            </a:bodyPr>
            <a:lstStyle/>
            <a:p>
              <a:r>
                <a:rPr lang="en-US" b="1" dirty="0"/>
                <a:t>Warm linac</a:t>
              </a:r>
            </a:p>
          </p:txBody>
        </p:sp>
        <p:sp>
          <p:nvSpPr>
            <p:cNvPr id="7" name="TextBox 6">
              <a:extLst>
                <a:ext uri="{FF2B5EF4-FFF2-40B4-BE49-F238E27FC236}">
                  <a16:creationId xmlns:a16="http://schemas.microsoft.com/office/drawing/2014/main" id="{2C58A0E5-35C7-C43F-0F02-2C7BF262DD90}"/>
                </a:ext>
              </a:extLst>
            </p:cNvPr>
            <p:cNvSpPr txBox="1"/>
            <p:nvPr/>
          </p:nvSpPr>
          <p:spPr>
            <a:xfrm>
              <a:off x="3377028" y="5013803"/>
              <a:ext cx="3245440" cy="369332"/>
            </a:xfrm>
            <a:prstGeom prst="rect">
              <a:avLst/>
            </a:prstGeom>
            <a:noFill/>
          </p:spPr>
          <p:txBody>
            <a:bodyPr wrap="none" rtlCol="0">
              <a:spAutoFit/>
            </a:bodyPr>
            <a:lstStyle/>
            <a:p>
              <a:r>
                <a:rPr lang="en-US" b="1" dirty="0"/>
                <a:t>Superconducting (cold) linac</a:t>
              </a:r>
            </a:p>
          </p:txBody>
        </p:sp>
        <p:sp>
          <p:nvSpPr>
            <p:cNvPr id="8" name="TextBox 7">
              <a:extLst>
                <a:ext uri="{FF2B5EF4-FFF2-40B4-BE49-F238E27FC236}">
                  <a16:creationId xmlns:a16="http://schemas.microsoft.com/office/drawing/2014/main" id="{F5D03D73-B12D-A465-7D73-50A548A83A17}"/>
                </a:ext>
              </a:extLst>
            </p:cNvPr>
            <p:cNvSpPr txBox="1"/>
            <p:nvPr/>
          </p:nvSpPr>
          <p:spPr>
            <a:xfrm>
              <a:off x="773761" y="4882074"/>
              <a:ext cx="927498" cy="646331"/>
            </a:xfrm>
            <a:prstGeom prst="rect">
              <a:avLst/>
            </a:prstGeom>
            <a:noFill/>
          </p:spPr>
          <p:txBody>
            <a:bodyPr wrap="none" rtlCol="0">
              <a:spAutoFit/>
            </a:bodyPr>
            <a:lstStyle/>
            <a:p>
              <a:r>
                <a:rPr lang="en-US" b="1" dirty="0"/>
                <a:t>H- Ion </a:t>
              </a:r>
              <a:br>
                <a:rPr lang="en-US" b="1" dirty="0"/>
              </a:br>
              <a:r>
                <a:rPr lang="en-US" b="1" dirty="0"/>
                <a:t>Source</a:t>
              </a:r>
            </a:p>
          </p:txBody>
        </p:sp>
      </p:grpSp>
      <p:sp>
        <p:nvSpPr>
          <p:cNvPr id="29" name="Content Placeholder 2">
            <a:extLst>
              <a:ext uri="{FF2B5EF4-FFF2-40B4-BE49-F238E27FC236}">
                <a16:creationId xmlns:a16="http://schemas.microsoft.com/office/drawing/2014/main" id="{F5F25F1D-06F9-2428-EA7B-5D51F7D03EA5}"/>
              </a:ext>
            </a:extLst>
          </p:cNvPr>
          <p:cNvSpPr txBox="1">
            <a:spLocks/>
          </p:cNvSpPr>
          <p:nvPr/>
        </p:nvSpPr>
        <p:spPr>
          <a:xfrm>
            <a:off x="192917" y="1353571"/>
            <a:ext cx="6931783" cy="482046"/>
          </a:xfrm>
          <a:prstGeom prst="rect">
            <a:avLst/>
          </a:prstGeom>
        </p:spPr>
        <p:txBody>
          <a:bodyPr vert="horz" lIns="0" tIns="0" rIns="0" bIns="0" rtlCol="0">
            <a:noAutofit/>
          </a:bodyPr>
          <a:lstStyle>
            <a:lvl1pPr marL="0" indent="0" algn="l" defTabSz="914400" rtl="0" eaLnBrk="1" latinLnBrk="0" hangingPunct="1">
              <a:lnSpc>
                <a:spcPct val="90000"/>
              </a:lnSpc>
              <a:spcBef>
                <a:spcPts val="1200"/>
              </a:spcBef>
              <a:spcAft>
                <a:spcPts val="60"/>
              </a:spcAft>
              <a:buFont typeface="Arial" panose="020B0604020202020204" pitchFamily="34" charset="0"/>
              <a:buNone/>
              <a:defRPr sz="1800" b="0" i="0" kern="1200">
                <a:solidFill>
                  <a:schemeClr val="tx1"/>
                </a:solidFill>
                <a:latin typeface="+mn-lt"/>
                <a:ea typeface="Aptos"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b="0" i="0" kern="1200">
                <a:solidFill>
                  <a:schemeClr val="tx1"/>
                </a:solidFill>
                <a:latin typeface="+mn-lt"/>
                <a:ea typeface="Aptos"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mn-lt"/>
                <a:ea typeface="Aptos"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mn-lt"/>
                <a:ea typeface="Aptos"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mn-lt"/>
                <a:ea typeface="Aptos"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US" sz="2000" dirty="0"/>
              <a:t>SNS was designed for 1.4 MW with future upgrades planned into the design to allow up to 2.8 MW of beam power</a:t>
            </a:r>
          </a:p>
        </p:txBody>
      </p:sp>
      <p:sp>
        <p:nvSpPr>
          <p:cNvPr id="11" name="TextBox 10">
            <a:extLst>
              <a:ext uri="{FF2B5EF4-FFF2-40B4-BE49-F238E27FC236}">
                <a16:creationId xmlns:a16="http://schemas.microsoft.com/office/drawing/2014/main" id="{D7301FCA-E7FA-6540-6B7C-11618615BAAA}"/>
              </a:ext>
            </a:extLst>
          </p:cNvPr>
          <p:cNvSpPr txBox="1"/>
          <p:nvPr/>
        </p:nvSpPr>
        <p:spPr>
          <a:xfrm>
            <a:off x="5016500" y="5511800"/>
            <a:ext cx="435697" cy="369332"/>
          </a:xfrm>
          <a:prstGeom prst="rect">
            <a:avLst/>
          </a:prstGeom>
          <a:noFill/>
        </p:spPr>
        <p:txBody>
          <a:bodyPr wrap="none" rtlCol="0">
            <a:spAutoFit/>
          </a:bodyPr>
          <a:lstStyle/>
          <a:p>
            <a:r>
              <a:rPr lang="en-US" dirty="0"/>
              <a:t>Po</a:t>
            </a:r>
          </a:p>
        </p:txBody>
      </p:sp>
      <p:pic>
        <p:nvPicPr>
          <p:cNvPr id="12" name="Picture 11">
            <a:extLst>
              <a:ext uri="{FF2B5EF4-FFF2-40B4-BE49-F238E27FC236}">
                <a16:creationId xmlns:a16="http://schemas.microsoft.com/office/drawing/2014/main" id="{896CB360-C2C6-E874-62C0-35987B050A53}"/>
              </a:ext>
            </a:extLst>
          </p:cNvPr>
          <p:cNvPicPr>
            <a:picLocks noChangeAspect="1"/>
          </p:cNvPicPr>
          <p:nvPr/>
        </p:nvPicPr>
        <p:blipFill>
          <a:blip r:embed="rId3">
            <a:grayscl/>
            <a:extLst>
              <a:ext uri="{BEBA8EAE-BF5A-486C-A8C5-ECC9F3942E4B}">
                <a14:imgProps xmlns:a14="http://schemas.microsoft.com/office/drawing/2010/main">
                  <a14:imgLayer r:embed="rId4">
                    <a14:imgEffect>
                      <a14:sharpenSoften amount="-23000"/>
                    </a14:imgEffect>
                    <a14:imgEffect>
                      <a14:saturation sat="0"/>
                    </a14:imgEffect>
                    <a14:imgEffect>
                      <a14:brightnessContrast contrast="40000"/>
                    </a14:imgEffect>
                  </a14:imgLayer>
                </a14:imgProps>
              </a:ext>
            </a:extLst>
          </a:blip>
          <a:srcRect l="64440" b="43904"/>
          <a:stretch>
            <a:fillRect/>
          </a:stretch>
        </p:blipFill>
        <p:spPr>
          <a:xfrm>
            <a:off x="7684086" y="1555693"/>
            <a:ext cx="3785116" cy="2338058"/>
          </a:xfrm>
          <a:prstGeom prst="rect">
            <a:avLst/>
          </a:prstGeom>
        </p:spPr>
      </p:pic>
      <p:sp>
        <p:nvSpPr>
          <p:cNvPr id="3" name="Rectangle 2">
            <a:extLst>
              <a:ext uri="{FF2B5EF4-FFF2-40B4-BE49-F238E27FC236}">
                <a16:creationId xmlns:a16="http://schemas.microsoft.com/office/drawing/2014/main" id="{1DC51641-AE48-96DD-9805-E605AEF679AC}"/>
              </a:ext>
            </a:extLst>
          </p:cNvPr>
          <p:cNvSpPr/>
          <p:nvPr/>
        </p:nvSpPr>
        <p:spPr>
          <a:xfrm>
            <a:off x="7523300" y="3899974"/>
            <a:ext cx="498367" cy="4237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B1CC0A9-E7E2-AC9A-67DD-57C17364A735}"/>
              </a:ext>
            </a:extLst>
          </p:cNvPr>
          <p:cNvSpPr txBox="1"/>
          <p:nvPr/>
        </p:nvSpPr>
        <p:spPr>
          <a:xfrm>
            <a:off x="7133575" y="3175524"/>
            <a:ext cx="1559927" cy="646331"/>
          </a:xfrm>
          <a:prstGeom prst="rect">
            <a:avLst/>
          </a:prstGeom>
          <a:noFill/>
        </p:spPr>
        <p:txBody>
          <a:bodyPr wrap="square" rtlCol="0">
            <a:spAutoFit/>
          </a:bodyPr>
          <a:lstStyle/>
          <a:p>
            <a:r>
              <a:rPr lang="en-US" b="1" dirty="0"/>
              <a:t>7.5 kW</a:t>
            </a:r>
          </a:p>
          <a:p>
            <a:r>
              <a:rPr lang="en-US" b="1" dirty="0"/>
              <a:t>Linac Dump</a:t>
            </a:r>
          </a:p>
        </p:txBody>
      </p:sp>
      <p:pic>
        <p:nvPicPr>
          <p:cNvPr id="27" name="Picture 26">
            <a:extLst>
              <a:ext uri="{FF2B5EF4-FFF2-40B4-BE49-F238E27FC236}">
                <a16:creationId xmlns:a16="http://schemas.microsoft.com/office/drawing/2014/main" id="{12F93841-1004-C62D-D5D8-3D89D3FC28F9}"/>
              </a:ext>
            </a:extLst>
          </p:cNvPr>
          <p:cNvPicPr>
            <a:picLocks noChangeAspect="1"/>
          </p:cNvPicPr>
          <p:nvPr/>
        </p:nvPicPr>
        <p:blipFill>
          <a:blip r:embed="rId3">
            <a:grayscl/>
            <a:extLst>
              <a:ext uri="{BEBA8EAE-BF5A-486C-A8C5-ECC9F3942E4B}">
                <a14:imgProps xmlns:a14="http://schemas.microsoft.com/office/drawing/2010/main">
                  <a14:imgLayer r:embed="rId5">
                    <a14:imgEffect>
                      <a14:sharpenSoften amount="-23000"/>
                    </a14:imgEffect>
                    <a14:imgEffect>
                      <a14:saturation sat="0"/>
                    </a14:imgEffect>
                    <a14:imgEffect>
                      <a14:brightnessContrast contrast="40000"/>
                    </a14:imgEffect>
                  </a14:imgLayer>
                </a14:imgProps>
              </a:ext>
            </a:extLst>
          </a:blip>
          <a:srcRect l="71995"/>
          <a:stretch>
            <a:fillRect/>
          </a:stretch>
        </p:blipFill>
        <p:spPr>
          <a:xfrm>
            <a:off x="8488338" y="1549468"/>
            <a:ext cx="2980864" cy="4167977"/>
          </a:xfrm>
          <a:prstGeom prst="rect">
            <a:avLst/>
          </a:prstGeom>
        </p:spPr>
      </p:pic>
    </p:spTree>
    <p:extLst>
      <p:ext uri="{BB962C8B-B14F-4D97-AF65-F5344CB8AC3E}">
        <p14:creationId xmlns:p14="http://schemas.microsoft.com/office/powerpoint/2010/main" val="3824538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6BDD1-42CF-2041-0FB6-E9438B4B5B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3A4597-E095-6015-9C86-C28C4C357CE5}"/>
              </a:ext>
            </a:extLst>
          </p:cNvPr>
          <p:cNvSpPr>
            <a:spLocks noGrp="1"/>
          </p:cNvSpPr>
          <p:nvPr>
            <p:ph type="title"/>
          </p:nvPr>
        </p:nvSpPr>
        <p:spPr/>
        <p:txBody>
          <a:bodyPr/>
          <a:lstStyle/>
          <a:p>
            <a:r>
              <a:rPr lang="en-US" dirty="0"/>
              <a:t>Linac Dump – Available Space</a:t>
            </a:r>
          </a:p>
        </p:txBody>
      </p:sp>
      <p:grpSp>
        <p:nvGrpSpPr>
          <p:cNvPr id="5" name="Group 4">
            <a:extLst>
              <a:ext uri="{FF2B5EF4-FFF2-40B4-BE49-F238E27FC236}">
                <a16:creationId xmlns:a16="http://schemas.microsoft.com/office/drawing/2014/main" id="{AE52E08A-AB04-D234-409D-019592271688}"/>
              </a:ext>
            </a:extLst>
          </p:cNvPr>
          <p:cNvGrpSpPr/>
          <p:nvPr/>
        </p:nvGrpSpPr>
        <p:grpSpPr>
          <a:xfrm>
            <a:off x="1490833" y="2365748"/>
            <a:ext cx="11823383" cy="4143001"/>
            <a:chOff x="368615" y="2036979"/>
            <a:chExt cx="11823383" cy="4143001"/>
          </a:xfrm>
        </p:grpSpPr>
        <p:pic>
          <p:nvPicPr>
            <p:cNvPr id="6" name="Picture 5" descr="Diagram, engineering drawing&#10;&#10;Description automatically generated">
              <a:extLst>
                <a:ext uri="{FF2B5EF4-FFF2-40B4-BE49-F238E27FC236}">
                  <a16:creationId xmlns:a16="http://schemas.microsoft.com/office/drawing/2014/main" id="{CEE0B31A-E31A-7BF9-17F5-A72FA1111F8A}"/>
                </a:ext>
              </a:extLst>
            </p:cNvPr>
            <p:cNvPicPr>
              <a:picLocks noChangeAspect="1"/>
            </p:cNvPicPr>
            <p:nvPr/>
          </p:nvPicPr>
          <p:blipFill>
            <a:blip r:embed="rId2" cstate="screen">
              <a:extLst>
                <a:ext uri="{28A0092B-C50C-407E-A947-70E740481C1C}">
                  <a14:useLocalDpi xmlns:a14="http://schemas.microsoft.com/office/drawing/2010/main"/>
                </a:ext>
              </a:extLst>
            </a:blip>
            <a:srcRect l="-2"/>
            <a:stretch/>
          </p:blipFill>
          <p:spPr>
            <a:xfrm>
              <a:off x="368615" y="2036979"/>
              <a:ext cx="11823383" cy="4143001"/>
            </a:xfrm>
            <a:prstGeom prst="rect">
              <a:avLst/>
            </a:prstGeom>
          </p:spPr>
        </p:pic>
        <p:grpSp>
          <p:nvGrpSpPr>
            <p:cNvPr id="7" name="Group 6">
              <a:extLst>
                <a:ext uri="{FF2B5EF4-FFF2-40B4-BE49-F238E27FC236}">
                  <a16:creationId xmlns:a16="http://schemas.microsoft.com/office/drawing/2014/main" id="{D430F21C-626B-1C17-D028-326B084FAD66}"/>
                </a:ext>
              </a:extLst>
            </p:cNvPr>
            <p:cNvGrpSpPr/>
            <p:nvPr/>
          </p:nvGrpSpPr>
          <p:grpSpPr>
            <a:xfrm>
              <a:off x="9597312" y="2434458"/>
              <a:ext cx="2455142" cy="1814241"/>
              <a:chOff x="9597312" y="2597018"/>
              <a:chExt cx="2455142" cy="1814241"/>
            </a:xfrm>
          </p:grpSpPr>
          <p:sp>
            <p:nvSpPr>
              <p:cNvPr id="8" name="Rectangle 7">
                <a:extLst>
                  <a:ext uri="{FF2B5EF4-FFF2-40B4-BE49-F238E27FC236}">
                    <a16:creationId xmlns:a16="http://schemas.microsoft.com/office/drawing/2014/main" id="{C4B15BD0-C39A-C831-2972-F8B59E373A77}"/>
                  </a:ext>
                </a:extLst>
              </p:cNvPr>
              <p:cNvSpPr/>
              <p:nvPr/>
            </p:nvSpPr>
            <p:spPr>
              <a:xfrm>
                <a:off x="10092801" y="2597018"/>
                <a:ext cx="1959653" cy="1814241"/>
              </a:xfrm>
              <a:prstGeom prst="rect">
                <a:avLst/>
              </a:prstGeom>
              <a:solidFill>
                <a:schemeClr val="bg1"/>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9" name="Rectangle 8">
                <a:extLst>
                  <a:ext uri="{FF2B5EF4-FFF2-40B4-BE49-F238E27FC236}">
                    <a16:creationId xmlns:a16="http://schemas.microsoft.com/office/drawing/2014/main" id="{D4FFF57C-D9EB-0CC7-DD71-FC91ABB60EF0}"/>
                  </a:ext>
                </a:extLst>
              </p:cNvPr>
              <p:cNvSpPr/>
              <p:nvPr/>
            </p:nvSpPr>
            <p:spPr>
              <a:xfrm rot="19332243">
                <a:off x="9597312" y="3387951"/>
                <a:ext cx="803552" cy="592741"/>
              </a:xfrm>
              <a:prstGeom prst="rect">
                <a:avLst/>
              </a:prstGeom>
              <a:solidFill>
                <a:schemeClr val="bg1"/>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pic>
        <p:nvPicPr>
          <p:cNvPr id="13" name="Picture 12">
            <a:extLst>
              <a:ext uri="{FF2B5EF4-FFF2-40B4-BE49-F238E27FC236}">
                <a16:creationId xmlns:a16="http://schemas.microsoft.com/office/drawing/2014/main" id="{E6C273A3-E8EA-F58F-0971-1513A1C8F547}"/>
              </a:ext>
            </a:extLst>
          </p:cNvPr>
          <p:cNvPicPr>
            <a:picLocks noChangeAspect="1"/>
          </p:cNvPicPr>
          <p:nvPr/>
        </p:nvPicPr>
        <p:blipFill>
          <a:blip r:embed="rId3"/>
          <a:stretch>
            <a:fillRect/>
          </a:stretch>
        </p:blipFill>
        <p:spPr>
          <a:xfrm>
            <a:off x="704649" y="3741420"/>
            <a:ext cx="4289211" cy="2062571"/>
          </a:xfrm>
          <a:prstGeom prst="rect">
            <a:avLst/>
          </a:prstGeom>
          <a:ln w="38100">
            <a:solidFill>
              <a:schemeClr val="tx2">
                <a:lumMod val="40000"/>
                <a:lumOff val="60000"/>
              </a:schemeClr>
            </a:solidFill>
          </a:ln>
        </p:spPr>
      </p:pic>
      <p:sp>
        <p:nvSpPr>
          <p:cNvPr id="16" name="Rectangle 15">
            <a:extLst>
              <a:ext uri="{FF2B5EF4-FFF2-40B4-BE49-F238E27FC236}">
                <a16:creationId xmlns:a16="http://schemas.microsoft.com/office/drawing/2014/main" id="{87D537CC-BFEB-BBB1-795D-EB8835EBDF47}"/>
              </a:ext>
            </a:extLst>
          </p:cNvPr>
          <p:cNvSpPr/>
          <p:nvPr/>
        </p:nvSpPr>
        <p:spPr>
          <a:xfrm>
            <a:off x="7936992" y="4726379"/>
            <a:ext cx="700698" cy="403405"/>
          </a:xfrm>
          <a:prstGeom prst="rect">
            <a:avLst/>
          </a:prstGeom>
          <a:noFill/>
          <a:ln w="38100">
            <a:solidFill>
              <a:schemeClr val="tx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51E726CF-3F44-DFB3-C703-A8EC1E9A623C}"/>
              </a:ext>
            </a:extLst>
          </p:cNvPr>
          <p:cNvCxnSpPr>
            <a:cxnSpLocks/>
          </p:cNvCxnSpPr>
          <p:nvPr/>
        </p:nvCxnSpPr>
        <p:spPr>
          <a:xfrm flipV="1">
            <a:off x="4993860" y="5129784"/>
            <a:ext cx="2943132" cy="557784"/>
          </a:xfrm>
          <a:prstGeom prst="straightConnector1">
            <a:avLst/>
          </a:prstGeom>
          <a:ln w="38100">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93A7D8A-DE03-991A-6C85-3F6501DA672B}"/>
              </a:ext>
            </a:extLst>
          </p:cNvPr>
          <p:cNvSpPr>
            <a:spLocks noGrp="1"/>
          </p:cNvSpPr>
          <p:nvPr>
            <p:ph idx="4294967295"/>
          </p:nvPr>
        </p:nvSpPr>
        <p:spPr>
          <a:xfrm>
            <a:off x="189818" y="1054009"/>
            <a:ext cx="5278438" cy="5356225"/>
          </a:xfrm>
        </p:spPr>
        <p:txBody>
          <a:bodyPr/>
          <a:lstStyle/>
          <a:p>
            <a:r>
              <a:rPr lang="en-US" dirty="0"/>
              <a:t>Some space available downstream of the laser for beam intercepting devices</a:t>
            </a:r>
          </a:p>
          <a:p>
            <a:r>
              <a:rPr lang="en-US" dirty="0"/>
              <a:t>A small-scale isotope production pilot study has been designed for this location</a:t>
            </a:r>
          </a:p>
          <a:p>
            <a:r>
              <a:rPr lang="en-US" dirty="0"/>
              <a:t>Potential for additional studies, but must fit footprint, including shielding</a:t>
            </a:r>
          </a:p>
        </p:txBody>
      </p:sp>
      <p:pic>
        <p:nvPicPr>
          <p:cNvPr id="23" name="Picture 22">
            <a:extLst>
              <a:ext uri="{FF2B5EF4-FFF2-40B4-BE49-F238E27FC236}">
                <a16:creationId xmlns:a16="http://schemas.microsoft.com/office/drawing/2014/main" id="{6F92DB2C-E593-D098-A194-D7670873B85B}"/>
              </a:ext>
            </a:extLst>
          </p:cNvPr>
          <p:cNvPicPr>
            <a:picLocks noChangeAspect="1"/>
          </p:cNvPicPr>
          <p:nvPr/>
        </p:nvPicPr>
        <p:blipFill>
          <a:blip r:embed="rId4"/>
          <a:stretch>
            <a:fillRect/>
          </a:stretch>
        </p:blipFill>
        <p:spPr>
          <a:xfrm>
            <a:off x="5549666" y="1126647"/>
            <a:ext cx="6482825" cy="2844563"/>
          </a:xfrm>
          <a:prstGeom prst="rect">
            <a:avLst/>
          </a:prstGeom>
          <a:ln w="38100">
            <a:solidFill>
              <a:srgbClr val="8FEF9C"/>
            </a:solidFill>
          </a:ln>
        </p:spPr>
      </p:pic>
      <p:cxnSp>
        <p:nvCxnSpPr>
          <p:cNvPr id="10" name="Straight Arrow Connector 9">
            <a:extLst>
              <a:ext uri="{FF2B5EF4-FFF2-40B4-BE49-F238E27FC236}">
                <a16:creationId xmlns:a16="http://schemas.microsoft.com/office/drawing/2014/main" id="{9CC1E552-5A82-B3AE-EAEF-BE2D5521F781}"/>
              </a:ext>
            </a:extLst>
          </p:cNvPr>
          <p:cNvCxnSpPr>
            <a:cxnSpLocks/>
          </p:cNvCxnSpPr>
          <p:nvPr/>
        </p:nvCxnSpPr>
        <p:spPr>
          <a:xfrm>
            <a:off x="8062567" y="3971210"/>
            <a:ext cx="0" cy="755169"/>
          </a:xfrm>
          <a:prstGeom prst="straightConnector1">
            <a:avLst/>
          </a:prstGeom>
          <a:ln w="38100">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87AFB5D7-9464-26D9-FD77-73A285D73F89}"/>
              </a:ext>
            </a:extLst>
          </p:cNvPr>
          <p:cNvGrpSpPr/>
          <p:nvPr/>
        </p:nvGrpSpPr>
        <p:grpSpPr>
          <a:xfrm>
            <a:off x="6399178" y="3461546"/>
            <a:ext cx="921895" cy="369332"/>
            <a:chOff x="6399178" y="3461546"/>
            <a:chExt cx="921895" cy="369332"/>
          </a:xfrm>
        </p:grpSpPr>
        <p:cxnSp>
          <p:nvCxnSpPr>
            <p:cNvPr id="11" name="Straight Arrow Connector 10">
              <a:extLst>
                <a:ext uri="{FF2B5EF4-FFF2-40B4-BE49-F238E27FC236}">
                  <a16:creationId xmlns:a16="http://schemas.microsoft.com/office/drawing/2014/main" id="{B32D8DE0-1DE1-2E22-6E5D-668AD4B829A5}"/>
                </a:ext>
              </a:extLst>
            </p:cNvPr>
            <p:cNvCxnSpPr>
              <a:cxnSpLocks/>
            </p:cNvCxnSpPr>
            <p:nvPr/>
          </p:nvCxnSpPr>
          <p:spPr>
            <a:xfrm>
              <a:off x="6399178" y="3777828"/>
              <a:ext cx="921895" cy="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43758DE-36CD-2A96-070B-0080D228A00F}"/>
                </a:ext>
              </a:extLst>
            </p:cNvPr>
            <p:cNvSpPr txBox="1"/>
            <p:nvPr/>
          </p:nvSpPr>
          <p:spPr>
            <a:xfrm>
              <a:off x="6609800" y="3461546"/>
              <a:ext cx="505267" cy="369332"/>
            </a:xfrm>
            <a:prstGeom prst="rect">
              <a:avLst/>
            </a:prstGeom>
            <a:noFill/>
          </p:spPr>
          <p:txBody>
            <a:bodyPr wrap="none" rtlCol="0">
              <a:spAutoFit/>
            </a:bodyPr>
            <a:lstStyle/>
            <a:p>
              <a:r>
                <a:rPr lang="en-US" dirty="0">
                  <a:solidFill>
                    <a:schemeClr val="bg1"/>
                  </a:solidFill>
                </a:rPr>
                <a:t>5m</a:t>
              </a:r>
            </a:p>
          </p:txBody>
        </p:sp>
      </p:grpSp>
    </p:spTree>
    <p:extLst>
      <p:ext uri="{BB962C8B-B14F-4D97-AF65-F5344CB8AC3E}">
        <p14:creationId xmlns:p14="http://schemas.microsoft.com/office/powerpoint/2010/main" val="3445056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D89E4-263B-5671-EC84-DB2E7D150C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5D35F6-9A44-BEE1-EE16-2B334E741926}"/>
              </a:ext>
            </a:extLst>
          </p:cNvPr>
          <p:cNvSpPr>
            <a:spLocks noGrp="1"/>
          </p:cNvSpPr>
          <p:nvPr>
            <p:ph type="title"/>
          </p:nvPr>
        </p:nvSpPr>
        <p:spPr/>
        <p:txBody>
          <a:bodyPr/>
          <a:lstStyle/>
          <a:p>
            <a:r>
              <a:rPr lang="en-US" dirty="0"/>
              <a:t>Linac Dump – Available Space</a:t>
            </a:r>
          </a:p>
        </p:txBody>
      </p:sp>
      <p:pic>
        <p:nvPicPr>
          <p:cNvPr id="5" name="Picture 4">
            <a:extLst>
              <a:ext uri="{FF2B5EF4-FFF2-40B4-BE49-F238E27FC236}">
                <a16:creationId xmlns:a16="http://schemas.microsoft.com/office/drawing/2014/main" id="{13D12A0D-73A4-7081-FF7C-B824C1D7D8BA}"/>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2819495" y="3570443"/>
            <a:ext cx="6482825" cy="2844563"/>
          </a:xfrm>
          <a:prstGeom prst="rect">
            <a:avLst/>
          </a:prstGeom>
          <a:ln w="38100">
            <a:solidFill>
              <a:srgbClr val="8FEF9C"/>
            </a:solidFill>
          </a:ln>
        </p:spPr>
      </p:pic>
      <p:grpSp>
        <p:nvGrpSpPr>
          <p:cNvPr id="7" name="Group 6">
            <a:extLst>
              <a:ext uri="{FF2B5EF4-FFF2-40B4-BE49-F238E27FC236}">
                <a16:creationId xmlns:a16="http://schemas.microsoft.com/office/drawing/2014/main" id="{5964967D-B552-0E63-1FDB-2B3ACDC20BAC}"/>
              </a:ext>
            </a:extLst>
          </p:cNvPr>
          <p:cNvGrpSpPr/>
          <p:nvPr/>
        </p:nvGrpSpPr>
        <p:grpSpPr>
          <a:xfrm rot="3291974">
            <a:off x="4402068" y="4798576"/>
            <a:ext cx="655455" cy="647363"/>
            <a:chOff x="5607781" y="2605636"/>
            <a:chExt cx="655455" cy="647363"/>
          </a:xfrm>
        </p:grpSpPr>
        <p:cxnSp>
          <p:nvCxnSpPr>
            <p:cNvPr id="8" name="Straight Arrow Connector 7">
              <a:extLst>
                <a:ext uri="{FF2B5EF4-FFF2-40B4-BE49-F238E27FC236}">
                  <a16:creationId xmlns:a16="http://schemas.microsoft.com/office/drawing/2014/main" id="{93B9BB21-6B05-1034-2AEC-4DF0B384ECAF}"/>
                </a:ext>
              </a:extLst>
            </p:cNvPr>
            <p:cNvCxnSpPr>
              <a:cxnSpLocks/>
            </p:cNvCxnSpPr>
            <p:nvPr/>
          </p:nvCxnSpPr>
          <p:spPr>
            <a:xfrm>
              <a:off x="5607781" y="2905040"/>
              <a:ext cx="655455"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5FE7733-DE9D-DAD2-C15E-57142FE1CB6E}"/>
                </a:ext>
              </a:extLst>
            </p:cNvPr>
            <p:cNvCxnSpPr/>
            <p:nvPr/>
          </p:nvCxnSpPr>
          <p:spPr>
            <a:xfrm>
              <a:off x="5607781" y="2605636"/>
              <a:ext cx="0" cy="6473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7F700564-EA0A-107E-A4C1-3EFF1011A131}"/>
              </a:ext>
            </a:extLst>
          </p:cNvPr>
          <p:cNvGrpSpPr/>
          <p:nvPr/>
        </p:nvGrpSpPr>
        <p:grpSpPr>
          <a:xfrm rot="5141976">
            <a:off x="6516272" y="4102312"/>
            <a:ext cx="655455" cy="647363"/>
            <a:chOff x="5760181" y="2758036"/>
            <a:chExt cx="655455" cy="647363"/>
          </a:xfrm>
        </p:grpSpPr>
        <p:cxnSp>
          <p:nvCxnSpPr>
            <p:cNvPr id="12" name="Straight Arrow Connector 11">
              <a:extLst>
                <a:ext uri="{FF2B5EF4-FFF2-40B4-BE49-F238E27FC236}">
                  <a16:creationId xmlns:a16="http://schemas.microsoft.com/office/drawing/2014/main" id="{EE41ACCD-C549-C088-DD24-EEDC3FF4E53A}"/>
                </a:ext>
              </a:extLst>
            </p:cNvPr>
            <p:cNvCxnSpPr>
              <a:cxnSpLocks/>
            </p:cNvCxnSpPr>
            <p:nvPr/>
          </p:nvCxnSpPr>
          <p:spPr>
            <a:xfrm>
              <a:off x="5760181" y="3057440"/>
              <a:ext cx="655455" cy="0"/>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5EA6385-3BBF-71E9-C705-B522250BFA81}"/>
                </a:ext>
              </a:extLst>
            </p:cNvPr>
            <p:cNvCxnSpPr/>
            <p:nvPr/>
          </p:nvCxnSpPr>
          <p:spPr>
            <a:xfrm>
              <a:off x="5760181" y="2758036"/>
              <a:ext cx="0" cy="64736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pic>
        <p:nvPicPr>
          <p:cNvPr id="6" name="Picture 5">
            <a:extLst>
              <a:ext uri="{FF2B5EF4-FFF2-40B4-BE49-F238E27FC236}">
                <a16:creationId xmlns:a16="http://schemas.microsoft.com/office/drawing/2014/main" id="{2559CEEA-2608-820E-55F1-BD8E512B3427}"/>
              </a:ext>
            </a:extLst>
          </p:cNvPr>
          <p:cNvPicPr>
            <a:picLocks noChangeAspect="1"/>
          </p:cNvPicPr>
          <p:nvPr/>
        </p:nvPicPr>
        <p:blipFill>
          <a:blip r:embed="rId5"/>
          <a:stretch>
            <a:fillRect/>
          </a:stretch>
        </p:blipFill>
        <p:spPr>
          <a:xfrm>
            <a:off x="384876" y="991167"/>
            <a:ext cx="4001994" cy="3021914"/>
          </a:xfrm>
          <a:prstGeom prst="rect">
            <a:avLst/>
          </a:prstGeom>
          <a:ln w="38100">
            <a:solidFill>
              <a:srgbClr val="FF2600"/>
            </a:solidFill>
          </a:ln>
        </p:spPr>
      </p:pic>
      <p:pic>
        <p:nvPicPr>
          <p:cNvPr id="10" name="Picture 9">
            <a:extLst>
              <a:ext uri="{FF2B5EF4-FFF2-40B4-BE49-F238E27FC236}">
                <a16:creationId xmlns:a16="http://schemas.microsoft.com/office/drawing/2014/main" id="{1BF72D8C-F927-433D-6151-78E7628AAB5F}"/>
              </a:ext>
            </a:extLst>
          </p:cNvPr>
          <p:cNvPicPr>
            <a:picLocks noChangeAspect="1"/>
          </p:cNvPicPr>
          <p:nvPr/>
        </p:nvPicPr>
        <p:blipFill>
          <a:blip r:embed="rId6"/>
          <a:stretch>
            <a:fillRect/>
          </a:stretch>
        </p:blipFill>
        <p:spPr>
          <a:xfrm>
            <a:off x="7545827" y="991167"/>
            <a:ext cx="4001994" cy="3021914"/>
          </a:xfrm>
          <a:prstGeom prst="rect">
            <a:avLst/>
          </a:prstGeom>
          <a:ln w="38100">
            <a:solidFill>
              <a:srgbClr val="0096FF"/>
            </a:solidFill>
          </a:ln>
        </p:spPr>
      </p:pic>
      <p:grpSp>
        <p:nvGrpSpPr>
          <p:cNvPr id="15" name="Group 14">
            <a:extLst>
              <a:ext uri="{FF2B5EF4-FFF2-40B4-BE49-F238E27FC236}">
                <a16:creationId xmlns:a16="http://schemas.microsoft.com/office/drawing/2014/main" id="{F04C3342-8F5C-2EF8-1707-5D12FB1D0C02}"/>
              </a:ext>
            </a:extLst>
          </p:cNvPr>
          <p:cNvGrpSpPr/>
          <p:nvPr/>
        </p:nvGrpSpPr>
        <p:grpSpPr>
          <a:xfrm>
            <a:off x="3884008" y="5953368"/>
            <a:ext cx="921895" cy="369332"/>
            <a:chOff x="6399178" y="3461546"/>
            <a:chExt cx="921895" cy="369332"/>
          </a:xfrm>
        </p:grpSpPr>
        <p:cxnSp>
          <p:nvCxnSpPr>
            <p:cNvPr id="16" name="Straight Arrow Connector 15">
              <a:extLst>
                <a:ext uri="{FF2B5EF4-FFF2-40B4-BE49-F238E27FC236}">
                  <a16:creationId xmlns:a16="http://schemas.microsoft.com/office/drawing/2014/main" id="{94CCA0C0-D942-EF72-3C87-17ACFD7E1C90}"/>
                </a:ext>
              </a:extLst>
            </p:cNvPr>
            <p:cNvCxnSpPr>
              <a:cxnSpLocks/>
            </p:cNvCxnSpPr>
            <p:nvPr/>
          </p:nvCxnSpPr>
          <p:spPr>
            <a:xfrm>
              <a:off x="6399178" y="3777828"/>
              <a:ext cx="921895" cy="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8A47E84-9609-3089-8378-20C61A6DA068}"/>
                </a:ext>
              </a:extLst>
            </p:cNvPr>
            <p:cNvSpPr txBox="1"/>
            <p:nvPr/>
          </p:nvSpPr>
          <p:spPr>
            <a:xfrm>
              <a:off x="6609800" y="3461546"/>
              <a:ext cx="505267" cy="369332"/>
            </a:xfrm>
            <a:prstGeom prst="rect">
              <a:avLst/>
            </a:prstGeom>
            <a:noFill/>
          </p:spPr>
          <p:txBody>
            <a:bodyPr wrap="none" rtlCol="0">
              <a:spAutoFit/>
            </a:bodyPr>
            <a:lstStyle/>
            <a:p>
              <a:r>
                <a:rPr lang="en-US" dirty="0">
                  <a:solidFill>
                    <a:schemeClr val="bg1"/>
                  </a:solidFill>
                </a:rPr>
                <a:t>5m</a:t>
              </a:r>
            </a:p>
          </p:txBody>
        </p:sp>
      </p:grpSp>
    </p:spTree>
    <p:extLst>
      <p:ext uri="{BB962C8B-B14F-4D97-AF65-F5344CB8AC3E}">
        <p14:creationId xmlns:p14="http://schemas.microsoft.com/office/powerpoint/2010/main" val="337207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6CD1F-7343-8168-B372-E539919C46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5055D1-F7AF-0720-8158-E088A0F6C116}"/>
              </a:ext>
            </a:extLst>
          </p:cNvPr>
          <p:cNvSpPr>
            <a:spLocks noGrp="1"/>
          </p:cNvSpPr>
          <p:nvPr>
            <p:ph type="title"/>
          </p:nvPr>
        </p:nvSpPr>
        <p:spPr/>
        <p:txBody>
          <a:bodyPr/>
          <a:lstStyle/>
          <a:p>
            <a:r>
              <a:rPr lang="en-US" dirty="0"/>
              <a:t>Linac Dump – Available Space</a:t>
            </a:r>
          </a:p>
        </p:txBody>
      </p:sp>
      <p:pic>
        <p:nvPicPr>
          <p:cNvPr id="5" name="Picture 4">
            <a:extLst>
              <a:ext uri="{FF2B5EF4-FFF2-40B4-BE49-F238E27FC236}">
                <a16:creationId xmlns:a16="http://schemas.microsoft.com/office/drawing/2014/main" id="{523F66D2-90CA-2BE9-9E10-5450D3E7F019}"/>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2819495" y="808323"/>
            <a:ext cx="6482825" cy="2844563"/>
          </a:xfrm>
          <a:prstGeom prst="rect">
            <a:avLst/>
          </a:prstGeom>
          <a:ln w="38100">
            <a:solidFill>
              <a:srgbClr val="8FEF9C"/>
            </a:solidFill>
          </a:ln>
        </p:spPr>
      </p:pic>
      <p:pic>
        <p:nvPicPr>
          <p:cNvPr id="19" name="Picture 18">
            <a:extLst>
              <a:ext uri="{FF2B5EF4-FFF2-40B4-BE49-F238E27FC236}">
                <a16:creationId xmlns:a16="http://schemas.microsoft.com/office/drawing/2014/main" id="{9CA2EB6A-2FD7-0BDC-38A7-316D94661385}"/>
              </a:ext>
            </a:extLst>
          </p:cNvPr>
          <p:cNvPicPr>
            <a:picLocks noChangeAspect="1"/>
          </p:cNvPicPr>
          <p:nvPr/>
        </p:nvPicPr>
        <p:blipFill>
          <a:blip r:embed="rId5"/>
          <a:stretch>
            <a:fillRect/>
          </a:stretch>
        </p:blipFill>
        <p:spPr>
          <a:xfrm>
            <a:off x="379519" y="2994053"/>
            <a:ext cx="4368409" cy="3287723"/>
          </a:xfrm>
          <a:prstGeom prst="rect">
            <a:avLst/>
          </a:prstGeom>
          <a:ln w="38100">
            <a:solidFill>
              <a:srgbClr val="FF0000"/>
            </a:solidFill>
          </a:ln>
        </p:spPr>
      </p:pic>
      <p:grpSp>
        <p:nvGrpSpPr>
          <p:cNvPr id="16" name="Group 15">
            <a:extLst>
              <a:ext uri="{FF2B5EF4-FFF2-40B4-BE49-F238E27FC236}">
                <a16:creationId xmlns:a16="http://schemas.microsoft.com/office/drawing/2014/main" id="{049A0433-64E1-D71F-E3CC-22BFA2C24E5D}"/>
              </a:ext>
            </a:extLst>
          </p:cNvPr>
          <p:cNvGrpSpPr/>
          <p:nvPr/>
        </p:nvGrpSpPr>
        <p:grpSpPr>
          <a:xfrm>
            <a:off x="5607781" y="2605636"/>
            <a:ext cx="655455" cy="647363"/>
            <a:chOff x="5607781" y="2605636"/>
            <a:chExt cx="655455" cy="647363"/>
          </a:xfrm>
        </p:grpSpPr>
        <p:cxnSp>
          <p:nvCxnSpPr>
            <p:cNvPr id="7" name="Straight Arrow Connector 6">
              <a:extLst>
                <a:ext uri="{FF2B5EF4-FFF2-40B4-BE49-F238E27FC236}">
                  <a16:creationId xmlns:a16="http://schemas.microsoft.com/office/drawing/2014/main" id="{CC38D345-7558-497F-9491-7130EC1F7D19}"/>
                </a:ext>
              </a:extLst>
            </p:cNvPr>
            <p:cNvCxnSpPr>
              <a:cxnSpLocks/>
            </p:cNvCxnSpPr>
            <p:nvPr/>
          </p:nvCxnSpPr>
          <p:spPr>
            <a:xfrm>
              <a:off x="5607781" y="2905040"/>
              <a:ext cx="655455"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BD22820-3BCB-D086-17B4-742DC4EF4391}"/>
                </a:ext>
              </a:extLst>
            </p:cNvPr>
            <p:cNvCxnSpPr/>
            <p:nvPr/>
          </p:nvCxnSpPr>
          <p:spPr>
            <a:xfrm>
              <a:off x="5607781" y="2605636"/>
              <a:ext cx="0" cy="6473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145713DC-C539-E0A7-A1CA-835C741FDE78}"/>
              </a:ext>
            </a:extLst>
          </p:cNvPr>
          <p:cNvGrpSpPr/>
          <p:nvPr/>
        </p:nvGrpSpPr>
        <p:grpSpPr>
          <a:xfrm rot="10800000">
            <a:off x="7187910" y="2581358"/>
            <a:ext cx="655455" cy="647363"/>
            <a:chOff x="5760181" y="2758036"/>
            <a:chExt cx="655455" cy="647363"/>
          </a:xfrm>
        </p:grpSpPr>
        <p:cxnSp>
          <p:nvCxnSpPr>
            <p:cNvPr id="12" name="Straight Arrow Connector 11">
              <a:extLst>
                <a:ext uri="{FF2B5EF4-FFF2-40B4-BE49-F238E27FC236}">
                  <a16:creationId xmlns:a16="http://schemas.microsoft.com/office/drawing/2014/main" id="{1EE48EA1-DAFF-BD06-A4ED-C1A29BBD9DD9}"/>
                </a:ext>
              </a:extLst>
            </p:cNvPr>
            <p:cNvCxnSpPr>
              <a:cxnSpLocks/>
            </p:cNvCxnSpPr>
            <p:nvPr/>
          </p:nvCxnSpPr>
          <p:spPr>
            <a:xfrm>
              <a:off x="5760181" y="3057440"/>
              <a:ext cx="655455" cy="0"/>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492C623-FFFD-0C14-D0BC-407B9C02ED28}"/>
                </a:ext>
              </a:extLst>
            </p:cNvPr>
            <p:cNvCxnSpPr/>
            <p:nvPr/>
          </p:nvCxnSpPr>
          <p:spPr>
            <a:xfrm>
              <a:off x="5760181" y="2758036"/>
              <a:ext cx="0" cy="64736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pic>
        <p:nvPicPr>
          <p:cNvPr id="14" name="Picture 13">
            <a:extLst>
              <a:ext uri="{FF2B5EF4-FFF2-40B4-BE49-F238E27FC236}">
                <a16:creationId xmlns:a16="http://schemas.microsoft.com/office/drawing/2014/main" id="{977280B7-30F5-D0FA-6DCB-10C65B89196A}"/>
              </a:ext>
            </a:extLst>
          </p:cNvPr>
          <p:cNvPicPr>
            <a:picLocks noChangeAspect="1"/>
          </p:cNvPicPr>
          <p:nvPr/>
        </p:nvPicPr>
        <p:blipFill>
          <a:blip r:embed="rId6"/>
          <a:stretch>
            <a:fillRect/>
          </a:stretch>
        </p:blipFill>
        <p:spPr>
          <a:xfrm>
            <a:off x="7722197" y="3066880"/>
            <a:ext cx="4368409" cy="3287723"/>
          </a:xfrm>
          <a:prstGeom prst="rect">
            <a:avLst/>
          </a:prstGeom>
          <a:ln w="38100">
            <a:solidFill>
              <a:srgbClr val="00B0F0"/>
            </a:solidFill>
          </a:ln>
        </p:spPr>
      </p:pic>
      <p:grpSp>
        <p:nvGrpSpPr>
          <p:cNvPr id="17" name="Group 16">
            <a:extLst>
              <a:ext uri="{FF2B5EF4-FFF2-40B4-BE49-F238E27FC236}">
                <a16:creationId xmlns:a16="http://schemas.microsoft.com/office/drawing/2014/main" id="{CCB7D64D-9571-CC85-9C98-3C823A6062A5}"/>
              </a:ext>
            </a:extLst>
          </p:cNvPr>
          <p:cNvGrpSpPr/>
          <p:nvPr/>
        </p:nvGrpSpPr>
        <p:grpSpPr>
          <a:xfrm>
            <a:off x="3617308" y="882190"/>
            <a:ext cx="921895" cy="369332"/>
            <a:chOff x="6399178" y="3461546"/>
            <a:chExt cx="921895" cy="369332"/>
          </a:xfrm>
        </p:grpSpPr>
        <p:cxnSp>
          <p:nvCxnSpPr>
            <p:cNvPr id="18" name="Straight Arrow Connector 17">
              <a:extLst>
                <a:ext uri="{FF2B5EF4-FFF2-40B4-BE49-F238E27FC236}">
                  <a16:creationId xmlns:a16="http://schemas.microsoft.com/office/drawing/2014/main" id="{A3CE1DFD-875A-7194-D71D-8ADBA6C5B36A}"/>
                </a:ext>
              </a:extLst>
            </p:cNvPr>
            <p:cNvCxnSpPr>
              <a:cxnSpLocks/>
            </p:cNvCxnSpPr>
            <p:nvPr/>
          </p:nvCxnSpPr>
          <p:spPr>
            <a:xfrm>
              <a:off x="6399178" y="3777828"/>
              <a:ext cx="921895" cy="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B4EABA3-9B0A-489C-E5A9-3C6FC4866CE4}"/>
                </a:ext>
              </a:extLst>
            </p:cNvPr>
            <p:cNvSpPr txBox="1"/>
            <p:nvPr/>
          </p:nvSpPr>
          <p:spPr>
            <a:xfrm>
              <a:off x="6609800" y="3461546"/>
              <a:ext cx="505267" cy="369332"/>
            </a:xfrm>
            <a:prstGeom prst="rect">
              <a:avLst/>
            </a:prstGeom>
            <a:noFill/>
          </p:spPr>
          <p:txBody>
            <a:bodyPr wrap="none" rtlCol="0">
              <a:spAutoFit/>
            </a:bodyPr>
            <a:lstStyle/>
            <a:p>
              <a:r>
                <a:rPr lang="en-US" dirty="0">
                  <a:solidFill>
                    <a:schemeClr val="bg1"/>
                  </a:solidFill>
                </a:rPr>
                <a:t>5m</a:t>
              </a:r>
            </a:p>
          </p:txBody>
        </p:sp>
      </p:grpSp>
    </p:spTree>
    <p:extLst>
      <p:ext uri="{BB962C8B-B14F-4D97-AF65-F5344CB8AC3E}">
        <p14:creationId xmlns:p14="http://schemas.microsoft.com/office/powerpoint/2010/main" val="2765936739"/>
      </p:ext>
    </p:extLst>
  </p:cSld>
  <p:clrMapOvr>
    <a:masterClrMapping/>
  </p:clrMapOvr>
</p:sld>
</file>

<file path=ppt/theme/theme1.xml><?xml version="1.0" encoding="utf-8"?>
<a:theme xmlns:a="http://schemas.openxmlformats.org/drawingml/2006/main" name="ORNL Presentation">
  <a:themeElements>
    <a:clrScheme name="ORNL Color TEST">
      <a:dk1>
        <a:srgbClr val="373A36"/>
      </a:dk1>
      <a:lt1>
        <a:srgbClr val="FFFFFF"/>
      </a:lt1>
      <a:dk2>
        <a:srgbClr val="00662C"/>
      </a:dk2>
      <a:lt2>
        <a:srgbClr val="DBDCDB"/>
      </a:lt2>
      <a:accent1>
        <a:srgbClr val="00454D"/>
      </a:accent1>
      <a:accent2>
        <a:srgbClr val="006BA6"/>
      </a:accent2>
      <a:accent3>
        <a:srgbClr val="00B38F"/>
      </a:accent3>
      <a:accent4>
        <a:srgbClr val="7DBA00"/>
      </a:accent4>
      <a:accent5>
        <a:srgbClr val="FF9E1B"/>
      </a:accent5>
      <a:accent6>
        <a:srgbClr val="B50093"/>
      </a:accent6>
      <a:hlink>
        <a:srgbClr val="00BDB5"/>
      </a:hlink>
      <a:folHlink>
        <a:srgbClr val="00662C"/>
      </a:folHlink>
    </a:clrScheme>
    <a:fontScheme name="aptos only">
      <a:majorFont>
        <a:latin typeface="Aptos"/>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NL Green">
      <a:srgbClr val="00662C"/>
    </a:custClr>
    <a:custClr name="Hale Navy">
      <a:srgbClr val="00454D"/>
    </a:custClr>
    <a:custClr name="Graphite">
      <a:srgbClr val="DBDCDB"/>
    </a:custClr>
    <a:custClr name="Polar">
      <a:srgbClr val="FFFFFF"/>
    </a:custClr>
    <a:custClr name="Dark Matter">
      <a:srgbClr val="373A36"/>
    </a:custClr>
    <a:custClr name="Energy">
      <a:srgbClr val="7DBA00"/>
    </a:custClr>
    <a:custClr name="Mist">
      <a:srgbClr val="8BFEBF"/>
    </a:custClr>
    <a:custClr name="Biome">
      <a:srgbClr val="00B38F"/>
    </a:custClr>
    <a:custClr name="Aqua">
      <a:srgbClr val="00BDB5"/>
    </a:custClr>
    <a:custClr name="Infinity">
      <a:srgbClr val="006BA6"/>
    </a:custClr>
    <a:custClr name="Hydro">
      <a:srgbClr val="005776"/>
    </a:custClr>
    <a:custClr name="Forge">
      <a:srgbClr val="FF9E1B"/>
    </a:custClr>
    <a:custClr name="Spark">
      <a:srgbClr val="FE5000"/>
    </a:custClr>
    <a:custClr name="Plasma">
      <a:srgbClr val="B50094"/>
    </a:custClr>
    <a:custClr name="Pulsar">
      <a:srgbClr val="4E008E"/>
    </a:custClr>
  </a:custClrLst>
  <a:extLst>
    <a:ext uri="{05A4C25C-085E-4340-85A3-A5531E510DB2}">
      <thm15:themeFamily xmlns:thm15="http://schemas.microsoft.com/office/thememl/2012/main" name="ORNL-Presentation-16x9-SNS" id="{8EE2BD7B-39F9-9940-9D34-E3466DE3E891}" vid="{346E8014-5EE2-7246-B3E3-DA13FBB141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49BF696FCD0AB488169F6D23B50BC4D" ma:contentTypeVersion="3" ma:contentTypeDescription="Create a new document." ma:contentTypeScope="" ma:versionID="e1a1bc5e014724561824668ed7c18e05">
  <xsd:schema xmlns:xsd="http://www.w3.org/2001/XMLSchema" xmlns:xs="http://www.w3.org/2001/XMLSchema" xmlns:p="http://schemas.microsoft.com/office/2006/metadata/properties" xmlns:ns2="880b4f79-a81e-41cd-b360-4df31d1d6d84" targetNamespace="http://schemas.microsoft.com/office/2006/metadata/properties" ma:root="true" ma:fieldsID="9058f9c588482164eded94dc405f9d50" ns2:_="">
    <xsd:import namespace="880b4f79-a81e-41cd-b360-4df31d1d6d84"/>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0b4f79-a81e-41cd-b360-4df31d1d6d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84C2BD4-5A26-46A4-AE96-29318D0FF479}">
  <ds:schemaRefs>
    <ds:schemaRef ds:uri="http://purl.org/dc/terms/"/>
    <ds:schemaRef ds:uri="http://purl.org/dc/elements/1.1/"/>
    <ds:schemaRef ds:uri="http://schemas.microsoft.com/office/2006/documentManagement/types"/>
    <ds:schemaRef ds:uri="http://schemas.openxmlformats.org/package/2006/metadata/core-properties"/>
    <ds:schemaRef ds:uri="http://www.w3.org/XML/1998/namespace"/>
    <ds:schemaRef ds:uri="http://purl.org/dc/dcmitype/"/>
    <ds:schemaRef ds:uri="http://schemas.microsoft.com/office/infopath/2007/PartnerControls"/>
    <ds:schemaRef ds:uri="880b4f79-a81e-41cd-b360-4df31d1d6d84"/>
    <ds:schemaRef ds:uri="http://schemas.microsoft.com/office/2006/metadata/properties"/>
  </ds:schemaRefs>
</ds:datastoreItem>
</file>

<file path=customXml/itemProps2.xml><?xml version="1.0" encoding="utf-8"?>
<ds:datastoreItem xmlns:ds="http://schemas.openxmlformats.org/officeDocument/2006/customXml" ds:itemID="{1C935689-4828-4562-8C1B-B4F9A9AF321F}">
  <ds:schemaRefs>
    <ds:schemaRef ds:uri="http://schemas.microsoft.com/sharepoint/v3/contenttype/forms"/>
  </ds:schemaRefs>
</ds:datastoreItem>
</file>

<file path=customXml/itemProps3.xml><?xml version="1.0" encoding="utf-8"?>
<ds:datastoreItem xmlns:ds="http://schemas.openxmlformats.org/officeDocument/2006/customXml" ds:itemID="{ACB3F570-A3C0-4810-80DB-5170F76365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0b4f79-a81e-41cd-b360-4df31d1d6d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db3dbd43-4c4b-4544-9f8a-0553f9f5f25e}" enabled="0" method="" siteId="{db3dbd43-4c4b-4544-9f8a-0553f9f5f25e}" removed="1"/>
</clbl:labelList>
</file>

<file path=docProps/app.xml><?xml version="1.0" encoding="utf-8"?>
<Properties xmlns="http://schemas.openxmlformats.org/officeDocument/2006/extended-properties" xmlns:vt="http://schemas.openxmlformats.org/officeDocument/2006/docPropsVTypes">
  <Template>ORNL Presentation</Template>
  <TotalTime>9101</TotalTime>
  <Words>1905</Words>
  <Application>Microsoft Office PowerPoint</Application>
  <PresentationFormat>Widescreen</PresentationFormat>
  <Paragraphs>213</Paragraphs>
  <Slides>21</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Aptos</vt:lpstr>
      <vt:lpstr>Aptos Light</vt:lpstr>
      <vt:lpstr>Arial</vt:lpstr>
      <vt:lpstr>Cambria Math</vt:lpstr>
      <vt:lpstr>Century Gothic</vt:lpstr>
      <vt:lpstr>ORNL Presentation</vt:lpstr>
      <vt:lpstr>SNS Capabilities, Test station at the Linac dump </vt:lpstr>
      <vt:lpstr>The Oak Ridge Accelerator Institute – Foundational LDRD</vt:lpstr>
      <vt:lpstr>The Oak Ridge Accelerator Institute – Test Station Goals</vt:lpstr>
      <vt:lpstr>The Spallation Neutron Source Accelerator Overview</vt:lpstr>
      <vt:lpstr>The Spallation Neutron Source Accelerator Overview</vt:lpstr>
      <vt:lpstr>The Spallation Neutron Source Accelerator Overview</vt:lpstr>
      <vt:lpstr>Linac Dump – Available Space</vt:lpstr>
      <vt:lpstr>Linac Dump – Available Space</vt:lpstr>
      <vt:lpstr>Linac Dump – Available Space</vt:lpstr>
      <vt:lpstr>Test Station Considerations</vt:lpstr>
      <vt:lpstr>Radio Isotope Production at SNS (RIPS*) Design</vt:lpstr>
      <vt:lpstr>Shielding and Power</vt:lpstr>
      <vt:lpstr>HEBT1 and LDmp Optics</vt:lpstr>
      <vt:lpstr>H- Neutralization – Existing Capability</vt:lpstr>
      <vt:lpstr>Spallation Neutron Source – Operating Schedule</vt:lpstr>
      <vt:lpstr>Bunch Compression for Space Charge  Physics (and Muon Collider)</vt:lpstr>
      <vt:lpstr>Potential for New Beam Structure </vt:lpstr>
      <vt:lpstr>Summary</vt:lpstr>
      <vt:lpstr>END</vt:lpstr>
      <vt:lpstr>Isotope LDRD Shielding Concept</vt:lpstr>
      <vt:lpstr>Beam Dumps and Limits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Evans, Nicholas</dc:creator>
  <cp:keywords/>
  <dc:description/>
  <cp:lastModifiedBy>Woody, Angela</cp:lastModifiedBy>
  <cp:revision>46</cp:revision>
  <dcterms:created xsi:type="dcterms:W3CDTF">2026-06-02T17:03:56Z</dcterms:created>
  <dcterms:modified xsi:type="dcterms:W3CDTF">2026-06-09T16:58:41Z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0x010100349BF696FCD0AB488169F6D23B50BC4D</vt:lpwstr>
  </property>
</Properties>
</file>