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1" r:id="rId2"/>
  </p:sldMasterIdLst>
  <p:notesMasterIdLst>
    <p:notesMasterId r:id="rId41"/>
  </p:notesMasterIdLst>
  <p:sldIdLst>
    <p:sldId id="2147469121" r:id="rId3"/>
    <p:sldId id="2147481342" r:id="rId4"/>
    <p:sldId id="2147481343" r:id="rId5"/>
    <p:sldId id="2147481355" r:id="rId6"/>
    <p:sldId id="2147481356" r:id="rId7"/>
    <p:sldId id="2147481357" r:id="rId8"/>
    <p:sldId id="2147481358" r:id="rId9"/>
    <p:sldId id="2147481359" r:id="rId10"/>
    <p:sldId id="2147481351" r:id="rId11"/>
    <p:sldId id="2147481360" r:id="rId12"/>
    <p:sldId id="2147481361" r:id="rId13"/>
    <p:sldId id="2147481362" r:id="rId14"/>
    <p:sldId id="2147481363" r:id="rId15"/>
    <p:sldId id="2147481642" r:id="rId16"/>
    <p:sldId id="2147481641" r:id="rId17"/>
    <p:sldId id="2147481352" r:id="rId18"/>
    <p:sldId id="311" r:id="rId19"/>
    <p:sldId id="2147475328" r:id="rId20"/>
    <p:sldId id="2147481353" r:id="rId21"/>
    <p:sldId id="259" r:id="rId22"/>
    <p:sldId id="2147310811" r:id="rId23"/>
    <p:sldId id="1024" r:id="rId24"/>
    <p:sldId id="299" r:id="rId25"/>
    <p:sldId id="2147310800" r:id="rId26"/>
    <p:sldId id="2147311283" r:id="rId27"/>
    <p:sldId id="2147310801" r:id="rId28"/>
    <p:sldId id="2147481339" r:id="rId29"/>
    <p:sldId id="2147481344" r:id="rId30"/>
    <p:sldId id="2147481348" r:id="rId31"/>
    <p:sldId id="2147481345" r:id="rId32"/>
    <p:sldId id="2147481347" r:id="rId33"/>
    <p:sldId id="321" r:id="rId34"/>
    <p:sldId id="310" r:id="rId35"/>
    <p:sldId id="2147481349" r:id="rId36"/>
    <p:sldId id="2147481340" r:id="rId37"/>
    <p:sldId id="2147481346" r:id="rId38"/>
    <p:sldId id="2147481341" r:id="rId39"/>
    <p:sldId id="21474813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58"/>
  </p:normalViewPr>
  <p:slideViewPr>
    <p:cSldViewPr snapToGrid="0">
      <p:cViewPr varScale="1">
        <p:scale>
          <a:sx n="80" d="100"/>
          <a:sy n="80" d="100"/>
        </p:scale>
        <p:origin x="19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2FDF8-0D5A-47BF-AC6F-DE4F8634A5D3}"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359FA433-75CF-48E0-B5C3-96A72AA88567}">
      <dgm:prSet phldrT="[Text]" custT="1"/>
      <dgm:spPr/>
      <dgm:t>
        <a:bodyPr/>
        <a:lstStyle/>
        <a:p>
          <a:pPr>
            <a:lnSpc>
              <a:spcPct val="90000"/>
            </a:lnSpc>
            <a:spcAft>
              <a:spcPct val="35000"/>
            </a:spcAft>
          </a:pPr>
          <a:r>
            <a:rPr lang="en-US" sz="1400" b="1" dirty="0"/>
            <a:t>Oversight Team</a:t>
          </a:r>
        </a:p>
        <a:p>
          <a:pPr>
            <a:lnSpc>
              <a:spcPct val="100000"/>
            </a:lnSpc>
            <a:spcAft>
              <a:spcPts val="0"/>
            </a:spcAft>
          </a:pPr>
          <a:r>
            <a:rPr lang="en-US" sz="1200" dirty="0">
              <a:solidFill>
                <a:srgbClr val="FFFF00"/>
              </a:solidFill>
            </a:rPr>
            <a:t>Phil Ferguson</a:t>
          </a:r>
        </a:p>
        <a:p>
          <a:pPr>
            <a:lnSpc>
              <a:spcPct val="100000"/>
            </a:lnSpc>
            <a:spcAft>
              <a:spcPts val="0"/>
            </a:spcAft>
          </a:pPr>
          <a:r>
            <a:rPr lang="en-US" sz="1200" dirty="0">
              <a:solidFill>
                <a:srgbClr val="FFFF00"/>
              </a:solidFill>
            </a:rPr>
            <a:t>Arnie Lumsdaine</a:t>
          </a:r>
        </a:p>
        <a:p>
          <a:pPr>
            <a:lnSpc>
              <a:spcPct val="100000"/>
            </a:lnSpc>
            <a:spcAft>
              <a:spcPts val="0"/>
            </a:spcAft>
          </a:pPr>
          <a:r>
            <a:rPr lang="en-US" sz="1200" dirty="0">
              <a:solidFill>
                <a:srgbClr val="FFFF00"/>
              </a:solidFill>
            </a:rPr>
            <a:t>Brian Wirth</a:t>
          </a:r>
        </a:p>
        <a:p>
          <a:pPr>
            <a:lnSpc>
              <a:spcPct val="100000"/>
            </a:lnSpc>
            <a:spcAft>
              <a:spcPts val="0"/>
            </a:spcAft>
          </a:pPr>
          <a:r>
            <a:rPr lang="en-US" sz="1200" dirty="0">
              <a:solidFill>
                <a:srgbClr val="FFFF00"/>
              </a:solidFill>
            </a:rPr>
            <a:t>James White</a:t>
          </a:r>
          <a:endParaRPr lang="en-US" sz="1200" b="1" dirty="0">
            <a:solidFill>
              <a:srgbClr val="FFFF00"/>
            </a:solidFill>
          </a:endParaRPr>
        </a:p>
      </dgm:t>
    </dgm:pt>
    <dgm:pt modelId="{9B23886D-ED56-4F05-8823-3E1A77C4C6C7}" type="parTrans" cxnId="{F542C1EE-1495-4F6F-A2D5-42020D32ED5A}">
      <dgm:prSet/>
      <dgm:spPr/>
      <dgm:t>
        <a:bodyPr/>
        <a:lstStyle/>
        <a:p>
          <a:endParaRPr lang="en-US"/>
        </a:p>
      </dgm:t>
    </dgm:pt>
    <dgm:pt modelId="{5D99F237-51DE-43C3-BA25-EC0B07D7F91E}" type="sibTrans" cxnId="{F542C1EE-1495-4F6F-A2D5-42020D32ED5A}">
      <dgm:prSet/>
      <dgm:spPr/>
      <dgm:t>
        <a:bodyPr/>
        <a:lstStyle/>
        <a:p>
          <a:endParaRPr lang="en-US"/>
        </a:p>
      </dgm:t>
    </dgm:pt>
    <dgm:pt modelId="{CD80E7BF-536F-4624-8813-FD61C10902CA}">
      <dgm:prSet phldrT="[Text]" custT="1"/>
      <dgm:spPr/>
      <dgm:t>
        <a:bodyPr/>
        <a:lstStyle/>
        <a:p>
          <a:r>
            <a:rPr lang="en-US" sz="1400" b="1" dirty="0"/>
            <a:t>Fusion Conditions (FCC)</a:t>
          </a:r>
        </a:p>
        <a:p>
          <a:r>
            <a:rPr lang="en-US" sz="1200" dirty="0">
              <a:solidFill>
                <a:srgbClr val="FFFF00"/>
              </a:solidFill>
            </a:rPr>
            <a:t>Jaime Marian</a:t>
          </a:r>
        </a:p>
      </dgm:t>
    </dgm:pt>
    <dgm:pt modelId="{D04046DB-9F9C-48F3-BED8-530ACB391068}" type="parTrans" cxnId="{E77712F3-903E-472D-A57D-6E5F1C4C5BD2}">
      <dgm:prSet/>
      <dgm:spPr/>
      <dgm:t>
        <a:bodyPr/>
        <a:lstStyle/>
        <a:p>
          <a:endParaRPr lang="en-US"/>
        </a:p>
      </dgm:t>
    </dgm:pt>
    <dgm:pt modelId="{BECA6269-A3A6-42E7-AAD0-747E117643A7}" type="sibTrans" cxnId="{E77712F3-903E-472D-A57D-6E5F1C4C5BD2}">
      <dgm:prSet/>
      <dgm:spPr/>
      <dgm:t>
        <a:bodyPr/>
        <a:lstStyle/>
        <a:p>
          <a:endParaRPr lang="en-US"/>
        </a:p>
      </dgm:t>
    </dgm:pt>
    <dgm:pt modelId="{6F4C174B-29E7-4E23-A0BF-D23B7C6828BD}">
      <dgm:prSet phldrT="[Text]" custT="1"/>
      <dgm:spPr/>
      <dgm:t>
        <a:bodyPr/>
        <a:lstStyle/>
        <a:p>
          <a:r>
            <a:rPr lang="en-US" sz="1400" b="1" dirty="0"/>
            <a:t>Performance Requirements (PRC)</a:t>
          </a:r>
        </a:p>
        <a:p>
          <a:r>
            <a:rPr lang="en-US" sz="1200" dirty="0">
              <a:solidFill>
                <a:srgbClr val="FFFF00"/>
              </a:solidFill>
            </a:rPr>
            <a:t>Eric Pitcher</a:t>
          </a:r>
        </a:p>
      </dgm:t>
    </dgm:pt>
    <dgm:pt modelId="{E2A3D036-D95C-48FF-8F8E-269D33107EE2}" type="parTrans" cxnId="{475F00CC-6055-412B-A853-7D8002141F7A}">
      <dgm:prSet/>
      <dgm:spPr/>
      <dgm:t>
        <a:bodyPr/>
        <a:lstStyle/>
        <a:p>
          <a:endParaRPr lang="en-US"/>
        </a:p>
      </dgm:t>
    </dgm:pt>
    <dgm:pt modelId="{9347B76E-A952-4A0A-A0F7-7617BCD978FF}" type="sibTrans" cxnId="{475F00CC-6055-412B-A853-7D8002141F7A}">
      <dgm:prSet/>
      <dgm:spPr/>
      <dgm:t>
        <a:bodyPr/>
        <a:lstStyle/>
        <a:p>
          <a:endParaRPr lang="en-US"/>
        </a:p>
      </dgm:t>
    </dgm:pt>
    <dgm:pt modelId="{47670309-9B23-4FD4-AB71-2252FDEC25F1}">
      <dgm:prSet phldrT="[Text]" custT="1"/>
      <dgm:spPr/>
      <dgm:t>
        <a:bodyPr/>
        <a:lstStyle/>
        <a:p>
          <a:r>
            <a:rPr lang="en-US" sz="1400" b="1" dirty="0"/>
            <a:t>Systems Studies (SSC)</a:t>
          </a:r>
        </a:p>
        <a:p>
          <a:r>
            <a:rPr lang="en-US" sz="1200" dirty="0">
              <a:solidFill>
                <a:srgbClr val="FFFF00"/>
              </a:solidFill>
            </a:rPr>
            <a:t>Sara Ferry</a:t>
          </a:r>
          <a:br>
            <a:rPr lang="en-US" sz="1200" dirty="0">
              <a:solidFill>
                <a:srgbClr val="FFFF00"/>
              </a:solidFill>
            </a:rPr>
          </a:br>
          <a:r>
            <a:rPr lang="en-US" sz="1200" dirty="0">
              <a:solidFill>
                <a:srgbClr val="FFFF00"/>
              </a:solidFill>
            </a:rPr>
            <a:t>Brian Grierson</a:t>
          </a:r>
        </a:p>
      </dgm:t>
    </dgm:pt>
    <dgm:pt modelId="{AED9DB0D-8D42-42CE-A67C-C65679769635}" type="parTrans" cxnId="{3FB58CD9-305A-4DA8-89C7-CC943F002569}">
      <dgm:prSet/>
      <dgm:spPr/>
      <dgm:t>
        <a:bodyPr/>
        <a:lstStyle/>
        <a:p>
          <a:endParaRPr lang="en-US"/>
        </a:p>
      </dgm:t>
    </dgm:pt>
    <dgm:pt modelId="{7CE442F7-16EE-42AD-A636-1C2A246412CF}" type="sibTrans" cxnId="{3FB58CD9-305A-4DA8-89C7-CC943F002569}">
      <dgm:prSet/>
      <dgm:spPr/>
      <dgm:t>
        <a:bodyPr/>
        <a:lstStyle/>
        <a:p>
          <a:endParaRPr lang="en-US"/>
        </a:p>
      </dgm:t>
    </dgm:pt>
    <dgm:pt modelId="{47729221-A2AD-455C-BD34-79D9BDE276B7}">
      <dgm:prSet phldrT="[Text]"/>
      <dgm:spPr/>
      <dgm:t>
        <a:bodyPr/>
        <a:lstStyle/>
        <a:p>
          <a:pPr>
            <a:lnSpc>
              <a:spcPct val="90000"/>
            </a:lnSpc>
            <a:spcAft>
              <a:spcPct val="35000"/>
            </a:spcAft>
          </a:pPr>
          <a:r>
            <a:rPr lang="en-US" b="1" dirty="0"/>
            <a:t>Maturity Evaluation</a:t>
          </a:r>
        </a:p>
        <a:p>
          <a:pPr>
            <a:lnSpc>
              <a:spcPct val="100000"/>
            </a:lnSpc>
            <a:spcAft>
              <a:spcPts val="0"/>
            </a:spcAft>
          </a:pPr>
          <a:r>
            <a:rPr lang="en-US" dirty="0"/>
            <a:t>Sehila Gonzalez</a:t>
          </a:r>
        </a:p>
        <a:p>
          <a:pPr>
            <a:lnSpc>
              <a:spcPct val="100000"/>
            </a:lnSpc>
            <a:spcAft>
              <a:spcPts val="0"/>
            </a:spcAft>
          </a:pPr>
          <a:r>
            <a:rPr lang="en-US" dirty="0"/>
            <a:t>Arnie Lumsdaine</a:t>
          </a:r>
        </a:p>
        <a:p>
          <a:pPr>
            <a:lnSpc>
              <a:spcPct val="100000"/>
            </a:lnSpc>
            <a:spcAft>
              <a:spcPts val="0"/>
            </a:spcAft>
          </a:pPr>
          <a:r>
            <a:rPr lang="en-US" dirty="0"/>
            <a:t>Rajesh Maingi</a:t>
          </a:r>
        </a:p>
        <a:p>
          <a:pPr>
            <a:lnSpc>
              <a:spcPct val="100000"/>
            </a:lnSpc>
            <a:spcAft>
              <a:spcPts val="0"/>
            </a:spcAft>
          </a:pPr>
          <a:r>
            <a:rPr lang="en-US" dirty="0"/>
            <a:t>Jacob Schwartz</a:t>
          </a:r>
        </a:p>
        <a:p>
          <a:pPr>
            <a:lnSpc>
              <a:spcPct val="100000"/>
            </a:lnSpc>
            <a:spcAft>
              <a:spcPts val="0"/>
            </a:spcAft>
          </a:pPr>
          <a:r>
            <a:rPr lang="en-US" dirty="0"/>
            <a:t>Jackson Williams</a:t>
          </a:r>
        </a:p>
      </dgm:t>
    </dgm:pt>
    <dgm:pt modelId="{C97B0E5D-01DF-45C8-AF63-3D1EB5C54798}" type="parTrans" cxnId="{48AA4D94-C78D-4C09-9217-81003CD3759E}">
      <dgm:prSet/>
      <dgm:spPr/>
      <dgm:t>
        <a:bodyPr/>
        <a:lstStyle/>
        <a:p>
          <a:endParaRPr lang="en-US"/>
        </a:p>
      </dgm:t>
    </dgm:pt>
    <dgm:pt modelId="{1DCA1E6C-92E5-4094-8E59-E2DCABF13459}" type="sibTrans" cxnId="{48AA4D94-C78D-4C09-9217-81003CD3759E}">
      <dgm:prSet/>
      <dgm:spPr/>
      <dgm:t>
        <a:bodyPr/>
        <a:lstStyle/>
        <a:p>
          <a:endParaRPr lang="en-US"/>
        </a:p>
      </dgm:t>
    </dgm:pt>
    <dgm:pt modelId="{81600BE0-1BB9-4801-902E-840FBA4D9256}">
      <dgm:prSet phldrT="[Text]"/>
      <dgm:spPr/>
      <dgm:t>
        <a:bodyPr/>
        <a:lstStyle/>
        <a:p>
          <a:pPr>
            <a:lnSpc>
              <a:spcPct val="90000"/>
            </a:lnSpc>
            <a:spcAft>
              <a:spcPct val="35000"/>
            </a:spcAft>
          </a:pPr>
          <a:r>
            <a:rPr lang="en-US" b="1" dirty="0"/>
            <a:t>Particle Acceleration</a:t>
          </a:r>
        </a:p>
        <a:p>
          <a:pPr>
            <a:lnSpc>
              <a:spcPct val="100000"/>
            </a:lnSpc>
            <a:spcAft>
              <a:spcPts val="0"/>
            </a:spcAft>
          </a:pPr>
          <a:r>
            <a:rPr lang="en-US" dirty="0"/>
            <a:t>Stuart Henderson</a:t>
          </a:r>
        </a:p>
        <a:p>
          <a:pPr>
            <a:lnSpc>
              <a:spcPct val="100000"/>
            </a:lnSpc>
            <a:spcAft>
              <a:spcPts val="0"/>
            </a:spcAft>
          </a:pPr>
          <a:r>
            <a:rPr lang="en-US" dirty="0"/>
            <a:t>Christian Baumgarten</a:t>
          </a:r>
        </a:p>
        <a:p>
          <a:pPr>
            <a:lnSpc>
              <a:spcPct val="100000"/>
            </a:lnSpc>
            <a:spcAft>
              <a:spcPts val="0"/>
            </a:spcAft>
          </a:pPr>
          <a:r>
            <a:rPr lang="en-US" dirty="0"/>
            <a:t>John Galambos</a:t>
          </a:r>
        </a:p>
        <a:p>
          <a:pPr>
            <a:lnSpc>
              <a:spcPct val="100000"/>
            </a:lnSpc>
            <a:spcAft>
              <a:spcPts val="0"/>
            </a:spcAft>
          </a:pPr>
          <a:r>
            <a:rPr lang="en-US" dirty="0"/>
            <a:t>Cameron Geddes</a:t>
          </a:r>
        </a:p>
        <a:p>
          <a:pPr>
            <a:lnSpc>
              <a:spcPct val="100000"/>
            </a:lnSpc>
            <a:spcAft>
              <a:spcPts val="0"/>
            </a:spcAft>
          </a:pPr>
          <a:r>
            <a:rPr lang="en-US" dirty="0"/>
            <a:t>Peter </a:t>
          </a:r>
          <a:r>
            <a:rPr lang="en-US" dirty="0" err="1"/>
            <a:t>Ostroumov</a:t>
          </a:r>
          <a:endParaRPr lang="en-US" dirty="0"/>
        </a:p>
      </dgm:t>
    </dgm:pt>
    <dgm:pt modelId="{F83D46B8-47F4-446B-A43D-60E36CF2F156}" type="parTrans" cxnId="{8D8D8546-A6B8-46C9-8301-D5B8C55C5373}">
      <dgm:prSet/>
      <dgm:spPr/>
      <dgm:t>
        <a:bodyPr/>
        <a:lstStyle/>
        <a:p>
          <a:endParaRPr lang="en-US"/>
        </a:p>
      </dgm:t>
    </dgm:pt>
    <dgm:pt modelId="{614B6CBB-7261-40CA-9EFA-9E1F39B4B3CA}" type="sibTrans" cxnId="{8D8D8546-A6B8-46C9-8301-D5B8C55C5373}">
      <dgm:prSet/>
      <dgm:spPr/>
      <dgm:t>
        <a:bodyPr/>
        <a:lstStyle/>
        <a:p>
          <a:endParaRPr lang="en-US"/>
        </a:p>
      </dgm:t>
    </dgm:pt>
    <dgm:pt modelId="{95AA6972-DC42-40DA-B1AE-298C2C31FB6E}">
      <dgm:prSet phldrT="[Text]"/>
      <dgm:spPr/>
      <dgm:t>
        <a:bodyPr/>
        <a:lstStyle/>
        <a:p>
          <a:pPr>
            <a:lnSpc>
              <a:spcPct val="100000"/>
            </a:lnSpc>
            <a:spcAft>
              <a:spcPts val="0"/>
            </a:spcAft>
          </a:pPr>
          <a:r>
            <a:rPr lang="en-US" dirty="0"/>
            <a:t>Yutai Katoh</a:t>
          </a:r>
        </a:p>
        <a:p>
          <a:pPr>
            <a:lnSpc>
              <a:spcPct val="100000"/>
            </a:lnSpc>
            <a:spcAft>
              <a:spcPts val="0"/>
            </a:spcAft>
          </a:pPr>
          <a:r>
            <a:rPr lang="en-US" dirty="0"/>
            <a:t>Ethan Peterson</a:t>
          </a:r>
        </a:p>
        <a:p>
          <a:pPr>
            <a:lnSpc>
              <a:spcPct val="100000"/>
            </a:lnSpc>
            <a:spcAft>
              <a:spcPts val="0"/>
            </a:spcAft>
          </a:pPr>
          <a:r>
            <a:rPr lang="en-US" dirty="0"/>
            <a:t>Lance Snead</a:t>
          </a:r>
        </a:p>
        <a:p>
          <a:pPr>
            <a:lnSpc>
              <a:spcPct val="100000"/>
            </a:lnSpc>
            <a:spcAft>
              <a:spcPts val="0"/>
            </a:spcAft>
          </a:pPr>
          <a:r>
            <a:rPr lang="en-US" dirty="0"/>
            <a:t>Wahyu Setyawan</a:t>
          </a:r>
        </a:p>
        <a:p>
          <a:pPr>
            <a:lnSpc>
              <a:spcPct val="100000"/>
            </a:lnSpc>
            <a:spcAft>
              <a:spcPts val="0"/>
            </a:spcAft>
          </a:pPr>
          <a:r>
            <a:rPr lang="en-US" dirty="0"/>
            <a:t>Jason Trelewicz</a:t>
          </a:r>
        </a:p>
        <a:p>
          <a:pPr>
            <a:lnSpc>
              <a:spcPct val="100000"/>
            </a:lnSpc>
            <a:spcAft>
              <a:spcPts val="0"/>
            </a:spcAft>
          </a:pPr>
          <a:r>
            <a:rPr lang="en-US" dirty="0"/>
            <a:t>Brian Wirth</a:t>
          </a:r>
        </a:p>
        <a:p>
          <a:pPr>
            <a:lnSpc>
              <a:spcPct val="100000"/>
            </a:lnSpc>
            <a:spcAft>
              <a:spcPts val="0"/>
            </a:spcAft>
          </a:pPr>
          <a:r>
            <a:rPr lang="en-US" dirty="0"/>
            <a:t>Ying Yang</a:t>
          </a:r>
        </a:p>
        <a:p>
          <a:pPr>
            <a:lnSpc>
              <a:spcPct val="100000"/>
            </a:lnSpc>
            <a:spcAft>
              <a:spcPts val="0"/>
            </a:spcAft>
          </a:pPr>
          <a:r>
            <a:rPr lang="en-US" dirty="0"/>
            <a:t>Weicheng Zhong</a:t>
          </a:r>
        </a:p>
      </dgm:t>
    </dgm:pt>
    <dgm:pt modelId="{3B9C3AF0-F76D-4F71-B754-DC6604A32A2B}" type="parTrans" cxnId="{A42A7029-9900-4BB2-9C10-F9A959177734}">
      <dgm:prSet/>
      <dgm:spPr/>
      <dgm:t>
        <a:bodyPr/>
        <a:lstStyle/>
        <a:p>
          <a:endParaRPr lang="en-US"/>
        </a:p>
      </dgm:t>
    </dgm:pt>
    <dgm:pt modelId="{30E6B42D-7FFB-4837-A5ED-11DC59E14F19}" type="sibTrans" cxnId="{A42A7029-9900-4BB2-9C10-F9A959177734}">
      <dgm:prSet/>
      <dgm:spPr/>
      <dgm:t>
        <a:bodyPr/>
        <a:lstStyle/>
        <a:p>
          <a:endParaRPr lang="en-US"/>
        </a:p>
      </dgm:t>
    </dgm:pt>
    <dgm:pt modelId="{86C719B9-18BD-4226-8FEE-F53DE313FC20}">
      <dgm:prSet phldrT="[Text]"/>
      <dgm:spPr/>
      <dgm:t>
        <a:bodyPr/>
        <a:lstStyle/>
        <a:p>
          <a:pPr>
            <a:lnSpc>
              <a:spcPct val="100000"/>
            </a:lnSpc>
            <a:spcAft>
              <a:spcPts val="0"/>
            </a:spcAft>
          </a:pPr>
          <a:r>
            <a:rPr lang="en-US" dirty="0"/>
            <a:t>Tim Bohm</a:t>
          </a:r>
        </a:p>
        <a:p>
          <a:pPr>
            <a:lnSpc>
              <a:spcPct val="100000"/>
            </a:lnSpc>
            <a:spcAft>
              <a:spcPts val="0"/>
            </a:spcAft>
          </a:pPr>
          <a:r>
            <a:rPr lang="en-US" dirty="0"/>
            <a:t>Granz Gallmeier</a:t>
          </a:r>
        </a:p>
      </dgm:t>
    </dgm:pt>
    <dgm:pt modelId="{7518362A-4E9E-4583-B093-89A96504075F}" type="parTrans" cxnId="{8026AB53-9217-4374-8920-DEF73B37A61F}">
      <dgm:prSet/>
      <dgm:spPr/>
      <dgm:t>
        <a:bodyPr/>
        <a:lstStyle/>
        <a:p>
          <a:endParaRPr lang="en-US"/>
        </a:p>
      </dgm:t>
    </dgm:pt>
    <dgm:pt modelId="{B2E0799B-22FF-4725-A121-72C072E4A184}" type="sibTrans" cxnId="{8026AB53-9217-4374-8920-DEF73B37A61F}">
      <dgm:prSet/>
      <dgm:spPr/>
      <dgm:t>
        <a:bodyPr/>
        <a:lstStyle/>
        <a:p>
          <a:endParaRPr lang="en-US"/>
        </a:p>
      </dgm:t>
    </dgm:pt>
    <dgm:pt modelId="{BA3F5671-7973-4D1C-8BE4-F6A4FC437990}" type="pres">
      <dgm:prSet presAssocID="{70C2FDF8-0D5A-47BF-AC6F-DE4F8634A5D3}" presName="hierChild1" presStyleCnt="0">
        <dgm:presLayoutVars>
          <dgm:orgChart val="1"/>
          <dgm:chPref val="1"/>
          <dgm:dir/>
          <dgm:animOne val="branch"/>
          <dgm:animLvl val="lvl"/>
          <dgm:resizeHandles/>
        </dgm:presLayoutVars>
      </dgm:prSet>
      <dgm:spPr/>
    </dgm:pt>
    <dgm:pt modelId="{D17B7266-65E6-42B0-8B2F-BC959C975D2F}" type="pres">
      <dgm:prSet presAssocID="{359FA433-75CF-48E0-B5C3-96A72AA88567}" presName="hierRoot1" presStyleCnt="0">
        <dgm:presLayoutVars>
          <dgm:hierBranch val="init"/>
        </dgm:presLayoutVars>
      </dgm:prSet>
      <dgm:spPr/>
    </dgm:pt>
    <dgm:pt modelId="{47853716-B22A-44D7-BC82-7C3F2B2DD955}" type="pres">
      <dgm:prSet presAssocID="{359FA433-75CF-48E0-B5C3-96A72AA88567}" presName="rootComposite1" presStyleCnt="0"/>
      <dgm:spPr/>
    </dgm:pt>
    <dgm:pt modelId="{3728F91E-E9D9-408B-8259-5889A4B78AA5}" type="pres">
      <dgm:prSet presAssocID="{359FA433-75CF-48E0-B5C3-96A72AA88567}" presName="rootText1" presStyleLbl="node0" presStyleIdx="0" presStyleCnt="1" custScaleY="129731">
        <dgm:presLayoutVars>
          <dgm:chPref val="3"/>
        </dgm:presLayoutVars>
      </dgm:prSet>
      <dgm:spPr/>
    </dgm:pt>
    <dgm:pt modelId="{80F34BA3-5536-4E0E-AA1B-2BA69BC11618}" type="pres">
      <dgm:prSet presAssocID="{359FA433-75CF-48E0-B5C3-96A72AA88567}" presName="rootConnector1" presStyleLbl="node1" presStyleIdx="0" presStyleCnt="0"/>
      <dgm:spPr/>
    </dgm:pt>
    <dgm:pt modelId="{3F0E3816-A7E1-42F3-AAA0-EDE9B688947A}" type="pres">
      <dgm:prSet presAssocID="{359FA433-75CF-48E0-B5C3-96A72AA88567}" presName="hierChild2" presStyleCnt="0"/>
      <dgm:spPr/>
    </dgm:pt>
    <dgm:pt modelId="{57E9AE79-9972-4887-85E1-1853361845DC}" type="pres">
      <dgm:prSet presAssocID="{D04046DB-9F9C-48F3-BED8-530ACB391068}" presName="Name37" presStyleLbl="parChTrans1D2" presStyleIdx="0" presStyleCnt="3"/>
      <dgm:spPr/>
    </dgm:pt>
    <dgm:pt modelId="{B6D43EA6-DF10-474E-BCA8-53553638CCC6}" type="pres">
      <dgm:prSet presAssocID="{CD80E7BF-536F-4624-8813-FD61C10902CA}" presName="hierRoot2" presStyleCnt="0">
        <dgm:presLayoutVars>
          <dgm:hierBranch val="init"/>
        </dgm:presLayoutVars>
      </dgm:prSet>
      <dgm:spPr/>
    </dgm:pt>
    <dgm:pt modelId="{C28DED74-08DC-4088-9D5B-AA77579A1AFE}" type="pres">
      <dgm:prSet presAssocID="{CD80E7BF-536F-4624-8813-FD61C10902CA}" presName="rootComposite" presStyleCnt="0"/>
      <dgm:spPr/>
    </dgm:pt>
    <dgm:pt modelId="{3866403A-8003-4C95-953A-6F888807A51C}" type="pres">
      <dgm:prSet presAssocID="{CD80E7BF-536F-4624-8813-FD61C10902CA}" presName="rootText" presStyleLbl="node2" presStyleIdx="0" presStyleCnt="3">
        <dgm:presLayoutVars>
          <dgm:chPref val="3"/>
        </dgm:presLayoutVars>
      </dgm:prSet>
      <dgm:spPr/>
    </dgm:pt>
    <dgm:pt modelId="{03C8494A-468B-42FC-B4A3-796BFFABE3E7}" type="pres">
      <dgm:prSet presAssocID="{CD80E7BF-536F-4624-8813-FD61C10902CA}" presName="rootConnector" presStyleLbl="node2" presStyleIdx="0" presStyleCnt="3"/>
      <dgm:spPr/>
    </dgm:pt>
    <dgm:pt modelId="{08CCD987-99EE-426F-AC42-770493982501}" type="pres">
      <dgm:prSet presAssocID="{CD80E7BF-536F-4624-8813-FD61C10902CA}" presName="hierChild4" presStyleCnt="0"/>
      <dgm:spPr/>
    </dgm:pt>
    <dgm:pt modelId="{60E055DE-8AA8-4B72-A698-B50C66727E29}" type="pres">
      <dgm:prSet presAssocID="{3B9C3AF0-F76D-4F71-B754-DC6604A32A2B}" presName="Name37" presStyleLbl="parChTrans1D3" presStyleIdx="0" presStyleCnt="4"/>
      <dgm:spPr/>
    </dgm:pt>
    <dgm:pt modelId="{BCBA3CAD-87DC-40F8-BBB2-A671505939FC}" type="pres">
      <dgm:prSet presAssocID="{95AA6972-DC42-40DA-B1AE-298C2C31FB6E}" presName="hierRoot2" presStyleCnt="0">
        <dgm:presLayoutVars>
          <dgm:hierBranch val="init"/>
        </dgm:presLayoutVars>
      </dgm:prSet>
      <dgm:spPr/>
    </dgm:pt>
    <dgm:pt modelId="{B3208619-C21A-453C-AFA4-806CCD139D64}" type="pres">
      <dgm:prSet presAssocID="{95AA6972-DC42-40DA-B1AE-298C2C31FB6E}" presName="rootComposite" presStyleCnt="0"/>
      <dgm:spPr/>
    </dgm:pt>
    <dgm:pt modelId="{ACF395CD-C15B-43A7-A9C5-EA88DB0D8A5F}" type="pres">
      <dgm:prSet presAssocID="{95AA6972-DC42-40DA-B1AE-298C2C31FB6E}" presName="rootText" presStyleLbl="node3" presStyleIdx="0" presStyleCnt="4" custScaleY="202456">
        <dgm:presLayoutVars>
          <dgm:chPref val="3"/>
        </dgm:presLayoutVars>
      </dgm:prSet>
      <dgm:spPr/>
    </dgm:pt>
    <dgm:pt modelId="{BA3982DA-D83B-4291-AB44-335845D548AB}" type="pres">
      <dgm:prSet presAssocID="{95AA6972-DC42-40DA-B1AE-298C2C31FB6E}" presName="rootConnector" presStyleLbl="node3" presStyleIdx="0" presStyleCnt="4"/>
      <dgm:spPr/>
    </dgm:pt>
    <dgm:pt modelId="{7DC6A76F-F653-40DC-88BF-0E8886620E9B}" type="pres">
      <dgm:prSet presAssocID="{95AA6972-DC42-40DA-B1AE-298C2C31FB6E}" presName="hierChild4" presStyleCnt="0"/>
      <dgm:spPr/>
    </dgm:pt>
    <dgm:pt modelId="{06DCAEDE-0980-4B1D-BAD6-AB26B2994905}" type="pres">
      <dgm:prSet presAssocID="{95AA6972-DC42-40DA-B1AE-298C2C31FB6E}" presName="hierChild5" presStyleCnt="0"/>
      <dgm:spPr/>
    </dgm:pt>
    <dgm:pt modelId="{9410D50B-69B4-4CD7-8CF8-8B45A936AF31}" type="pres">
      <dgm:prSet presAssocID="{CD80E7BF-536F-4624-8813-FD61C10902CA}" presName="hierChild5" presStyleCnt="0"/>
      <dgm:spPr/>
    </dgm:pt>
    <dgm:pt modelId="{FDF864AC-55C4-4049-A50C-FF97D3DF4C01}" type="pres">
      <dgm:prSet presAssocID="{E2A3D036-D95C-48FF-8F8E-269D33107EE2}" presName="Name37" presStyleLbl="parChTrans1D2" presStyleIdx="1" presStyleCnt="3"/>
      <dgm:spPr/>
    </dgm:pt>
    <dgm:pt modelId="{99D464FE-EE31-4BC9-AFCA-4A0A5CB4B202}" type="pres">
      <dgm:prSet presAssocID="{6F4C174B-29E7-4E23-A0BF-D23B7C6828BD}" presName="hierRoot2" presStyleCnt="0">
        <dgm:presLayoutVars>
          <dgm:hierBranch val="init"/>
        </dgm:presLayoutVars>
      </dgm:prSet>
      <dgm:spPr/>
    </dgm:pt>
    <dgm:pt modelId="{643197C1-1F32-478A-B540-8AB22C5AA729}" type="pres">
      <dgm:prSet presAssocID="{6F4C174B-29E7-4E23-A0BF-D23B7C6828BD}" presName="rootComposite" presStyleCnt="0"/>
      <dgm:spPr/>
    </dgm:pt>
    <dgm:pt modelId="{F73F8542-14A6-4621-AEDD-D9ABBB818048}" type="pres">
      <dgm:prSet presAssocID="{6F4C174B-29E7-4E23-A0BF-D23B7C6828BD}" presName="rootText" presStyleLbl="node2" presStyleIdx="1" presStyleCnt="3">
        <dgm:presLayoutVars>
          <dgm:chPref val="3"/>
        </dgm:presLayoutVars>
      </dgm:prSet>
      <dgm:spPr/>
    </dgm:pt>
    <dgm:pt modelId="{080BD559-5F9B-409C-AC59-B6F9489D38AD}" type="pres">
      <dgm:prSet presAssocID="{6F4C174B-29E7-4E23-A0BF-D23B7C6828BD}" presName="rootConnector" presStyleLbl="node2" presStyleIdx="1" presStyleCnt="3"/>
      <dgm:spPr/>
    </dgm:pt>
    <dgm:pt modelId="{7C766C1D-3E02-4AE9-AFD5-ADFA9B9C3D95}" type="pres">
      <dgm:prSet presAssocID="{6F4C174B-29E7-4E23-A0BF-D23B7C6828BD}" presName="hierChild4" presStyleCnt="0"/>
      <dgm:spPr/>
    </dgm:pt>
    <dgm:pt modelId="{C7484760-673E-4017-A01D-E43A565B67EC}" type="pres">
      <dgm:prSet presAssocID="{7518362A-4E9E-4583-B093-89A96504075F}" presName="Name37" presStyleLbl="parChTrans1D3" presStyleIdx="1" presStyleCnt="4"/>
      <dgm:spPr/>
    </dgm:pt>
    <dgm:pt modelId="{A607506C-3D4E-4380-A5CE-58753564E7B6}" type="pres">
      <dgm:prSet presAssocID="{86C719B9-18BD-4226-8FEE-F53DE313FC20}" presName="hierRoot2" presStyleCnt="0">
        <dgm:presLayoutVars>
          <dgm:hierBranch val="init"/>
        </dgm:presLayoutVars>
      </dgm:prSet>
      <dgm:spPr/>
    </dgm:pt>
    <dgm:pt modelId="{C33ACCF7-2717-4A10-B34F-8EE6AB3E9DEC}" type="pres">
      <dgm:prSet presAssocID="{86C719B9-18BD-4226-8FEE-F53DE313FC20}" presName="rootComposite" presStyleCnt="0"/>
      <dgm:spPr/>
    </dgm:pt>
    <dgm:pt modelId="{7ED68BA4-8DBA-46F8-8692-04AAA44199C7}" type="pres">
      <dgm:prSet presAssocID="{86C719B9-18BD-4226-8FEE-F53DE313FC20}" presName="rootText" presStyleLbl="node3" presStyleIdx="1" presStyleCnt="4">
        <dgm:presLayoutVars>
          <dgm:chPref val="3"/>
        </dgm:presLayoutVars>
      </dgm:prSet>
      <dgm:spPr/>
    </dgm:pt>
    <dgm:pt modelId="{D72D5DE8-4B90-4BF1-B530-07CEEB58FAE2}" type="pres">
      <dgm:prSet presAssocID="{86C719B9-18BD-4226-8FEE-F53DE313FC20}" presName="rootConnector" presStyleLbl="node3" presStyleIdx="1" presStyleCnt="4"/>
      <dgm:spPr/>
    </dgm:pt>
    <dgm:pt modelId="{01547B5B-6638-41B9-8E59-A21829EE891C}" type="pres">
      <dgm:prSet presAssocID="{86C719B9-18BD-4226-8FEE-F53DE313FC20}" presName="hierChild4" presStyleCnt="0"/>
      <dgm:spPr/>
    </dgm:pt>
    <dgm:pt modelId="{12E86F0C-9CDF-4B65-A44B-6787C3A34B01}" type="pres">
      <dgm:prSet presAssocID="{86C719B9-18BD-4226-8FEE-F53DE313FC20}" presName="hierChild5" presStyleCnt="0"/>
      <dgm:spPr/>
    </dgm:pt>
    <dgm:pt modelId="{9E89A5AA-8E06-4443-B3A6-E729B062D736}" type="pres">
      <dgm:prSet presAssocID="{6F4C174B-29E7-4E23-A0BF-D23B7C6828BD}" presName="hierChild5" presStyleCnt="0"/>
      <dgm:spPr/>
    </dgm:pt>
    <dgm:pt modelId="{7A22AA9F-3BC6-468D-BB25-917FEF8DACF9}" type="pres">
      <dgm:prSet presAssocID="{AED9DB0D-8D42-42CE-A67C-C65679769635}" presName="Name37" presStyleLbl="parChTrans1D2" presStyleIdx="2" presStyleCnt="3"/>
      <dgm:spPr/>
    </dgm:pt>
    <dgm:pt modelId="{12EC0814-E1B0-403A-83ED-DC761346487E}" type="pres">
      <dgm:prSet presAssocID="{47670309-9B23-4FD4-AB71-2252FDEC25F1}" presName="hierRoot2" presStyleCnt="0">
        <dgm:presLayoutVars>
          <dgm:hierBranch val="init"/>
        </dgm:presLayoutVars>
      </dgm:prSet>
      <dgm:spPr/>
    </dgm:pt>
    <dgm:pt modelId="{8A95723C-E523-4974-94A1-BA9124CCA036}" type="pres">
      <dgm:prSet presAssocID="{47670309-9B23-4FD4-AB71-2252FDEC25F1}" presName="rootComposite" presStyleCnt="0"/>
      <dgm:spPr/>
    </dgm:pt>
    <dgm:pt modelId="{E64526F4-4B39-4C96-8C9E-C0C26A7B8AE1}" type="pres">
      <dgm:prSet presAssocID="{47670309-9B23-4FD4-AB71-2252FDEC25F1}" presName="rootText" presStyleLbl="node2" presStyleIdx="2" presStyleCnt="3">
        <dgm:presLayoutVars>
          <dgm:chPref val="3"/>
        </dgm:presLayoutVars>
      </dgm:prSet>
      <dgm:spPr/>
    </dgm:pt>
    <dgm:pt modelId="{01076C85-5148-4087-BA01-035860E0F37A}" type="pres">
      <dgm:prSet presAssocID="{47670309-9B23-4FD4-AB71-2252FDEC25F1}" presName="rootConnector" presStyleLbl="node2" presStyleIdx="2" presStyleCnt="3"/>
      <dgm:spPr/>
    </dgm:pt>
    <dgm:pt modelId="{8952431F-276E-4E0C-8765-4985724079A6}" type="pres">
      <dgm:prSet presAssocID="{47670309-9B23-4FD4-AB71-2252FDEC25F1}" presName="hierChild4" presStyleCnt="0"/>
      <dgm:spPr/>
    </dgm:pt>
    <dgm:pt modelId="{2C73A334-4E03-4537-8BF8-FF334F44544B}" type="pres">
      <dgm:prSet presAssocID="{C97B0E5D-01DF-45C8-AF63-3D1EB5C54798}" presName="Name37" presStyleLbl="parChTrans1D3" presStyleIdx="2" presStyleCnt="4"/>
      <dgm:spPr/>
    </dgm:pt>
    <dgm:pt modelId="{738513DE-7D46-4B66-9E83-3D3F6348693C}" type="pres">
      <dgm:prSet presAssocID="{47729221-A2AD-455C-BD34-79D9BDE276B7}" presName="hierRoot2" presStyleCnt="0">
        <dgm:presLayoutVars>
          <dgm:hierBranch val="init"/>
        </dgm:presLayoutVars>
      </dgm:prSet>
      <dgm:spPr/>
    </dgm:pt>
    <dgm:pt modelId="{C0293C85-1698-4025-9628-A7E709AE1539}" type="pres">
      <dgm:prSet presAssocID="{47729221-A2AD-455C-BD34-79D9BDE276B7}" presName="rootComposite" presStyleCnt="0"/>
      <dgm:spPr/>
    </dgm:pt>
    <dgm:pt modelId="{0E21C25F-D567-4893-B862-175B40F27837}" type="pres">
      <dgm:prSet presAssocID="{47729221-A2AD-455C-BD34-79D9BDE276B7}" presName="rootText" presStyleLbl="node3" presStyleIdx="2" presStyleCnt="4" custScaleY="170167">
        <dgm:presLayoutVars>
          <dgm:chPref val="3"/>
        </dgm:presLayoutVars>
      </dgm:prSet>
      <dgm:spPr/>
    </dgm:pt>
    <dgm:pt modelId="{A54FAD1F-B54D-404B-9565-AFE9D8B6320D}" type="pres">
      <dgm:prSet presAssocID="{47729221-A2AD-455C-BD34-79D9BDE276B7}" presName="rootConnector" presStyleLbl="node3" presStyleIdx="2" presStyleCnt="4"/>
      <dgm:spPr/>
    </dgm:pt>
    <dgm:pt modelId="{A8449EB2-BDF2-49A2-955D-9702E6957207}" type="pres">
      <dgm:prSet presAssocID="{47729221-A2AD-455C-BD34-79D9BDE276B7}" presName="hierChild4" presStyleCnt="0"/>
      <dgm:spPr/>
    </dgm:pt>
    <dgm:pt modelId="{B2ABDF51-25EB-4762-A4B7-59A8C5B892AB}" type="pres">
      <dgm:prSet presAssocID="{47729221-A2AD-455C-BD34-79D9BDE276B7}" presName="hierChild5" presStyleCnt="0"/>
      <dgm:spPr/>
    </dgm:pt>
    <dgm:pt modelId="{8B13770E-BBE3-46FD-B0A6-137B1B05CDCB}" type="pres">
      <dgm:prSet presAssocID="{F83D46B8-47F4-446B-A43D-60E36CF2F156}" presName="Name37" presStyleLbl="parChTrans1D3" presStyleIdx="3" presStyleCnt="4"/>
      <dgm:spPr/>
    </dgm:pt>
    <dgm:pt modelId="{8FED34B9-E98B-461E-B79D-FCC1683824FE}" type="pres">
      <dgm:prSet presAssocID="{81600BE0-1BB9-4801-902E-840FBA4D9256}" presName="hierRoot2" presStyleCnt="0">
        <dgm:presLayoutVars>
          <dgm:hierBranch val="init"/>
        </dgm:presLayoutVars>
      </dgm:prSet>
      <dgm:spPr/>
    </dgm:pt>
    <dgm:pt modelId="{4CFE9595-A530-4A80-B8DA-0914E2F16BC5}" type="pres">
      <dgm:prSet presAssocID="{81600BE0-1BB9-4801-902E-840FBA4D9256}" presName="rootComposite" presStyleCnt="0"/>
      <dgm:spPr/>
    </dgm:pt>
    <dgm:pt modelId="{334E56C5-222A-4040-AE48-BCC3E3A0CA61}" type="pres">
      <dgm:prSet presAssocID="{81600BE0-1BB9-4801-902E-840FBA4D9256}" presName="rootText" presStyleLbl="node3" presStyleIdx="3" presStyleCnt="4" custScaleY="150516">
        <dgm:presLayoutVars>
          <dgm:chPref val="3"/>
        </dgm:presLayoutVars>
      </dgm:prSet>
      <dgm:spPr/>
    </dgm:pt>
    <dgm:pt modelId="{DA4083D9-0C90-4BE1-93C7-E89A649C79D0}" type="pres">
      <dgm:prSet presAssocID="{81600BE0-1BB9-4801-902E-840FBA4D9256}" presName="rootConnector" presStyleLbl="node3" presStyleIdx="3" presStyleCnt="4"/>
      <dgm:spPr/>
    </dgm:pt>
    <dgm:pt modelId="{723E4AD1-A6FB-4A4F-BAE0-425BA3FF2CC3}" type="pres">
      <dgm:prSet presAssocID="{81600BE0-1BB9-4801-902E-840FBA4D9256}" presName="hierChild4" presStyleCnt="0"/>
      <dgm:spPr/>
    </dgm:pt>
    <dgm:pt modelId="{ED1F1FBF-0971-4EA2-9B8E-F3C7A676BCBC}" type="pres">
      <dgm:prSet presAssocID="{81600BE0-1BB9-4801-902E-840FBA4D9256}" presName="hierChild5" presStyleCnt="0"/>
      <dgm:spPr/>
    </dgm:pt>
    <dgm:pt modelId="{A4FC33F0-F40D-4150-ACFD-6C21F9C1FAE2}" type="pres">
      <dgm:prSet presAssocID="{47670309-9B23-4FD4-AB71-2252FDEC25F1}" presName="hierChild5" presStyleCnt="0"/>
      <dgm:spPr/>
    </dgm:pt>
    <dgm:pt modelId="{26E920B9-323B-4FC2-BD6C-40D4A20E4F60}" type="pres">
      <dgm:prSet presAssocID="{359FA433-75CF-48E0-B5C3-96A72AA88567}" presName="hierChild3" presStyleCnt="0"/>
      <dgm:spPr/>
    </dgm:pt>
  </dgm:ptLst>
  <dgm:cxnLst>
    <dgm:cxn modelId="{77FC9702-4A02-4067-968C-6741EB5584B9}" type="presOf" srcId="{47670309-9B23-4FD4-AB71-2252FDEC25F1}" destId="{01076C85-5148-4087-BA01-035860E0F37A}" srcOrd="1" destOrd="0" presId="urn:microsoft.com/office/officeart/2005/8/layout/orgChart1"/>
    <dgm:cxn modelId="{1808DC10-A673-4912-AA4A-B5EFD4565E14}" type="presOf" srcId="{359FA433-75CF-48E0-B5C3-96A72AA88567}" destId="{80F34BA3-5536-4E0E-AA1B-2BA69BC11618}" srcOrd="1" destOrd="0" presId="urn:microsoft.com/office/officeart/2005/8/layout/orgChart1"/>
    <dgm:cxn modelId="{76750715-6B27-4E94-9373-05D9278AD21E}" type="presOf" srcId="{C97B0E5D-01DF-45C8-AF63-3D1EB5C54798}" destId="{2C73A334-4E03-4537-8BF8-FF334F44544B}" srcOrd="0" destOrd="0" presId="urn:microsoft.com/office/officeart/2005/8/layout/orgChart1"/>
    <dgm:cxn modelId="{A42A7029-9900-4BB2-9C10-F9A959177734}" srcId="{CD80E7BF-536F-4624-8813-FD61C10902CA}" destId="{95AA6972-DC42-40DA-B1AE-298C2C31FB6E}" srcOrd="0" destOrd="0" parTransId="{3B9C3AF0-F76D-4F71-B754-DC6604A32A2B}" sibTransId="{30E6B42D-7FFB-4837-A5ED-11DC59E14F19}"/>
    <dgm:cxn modelId="{A2EC403A-A65A-4DD5-AD38-60CF03EBA412}" type="presOf" srcId="{81600BE0-1BB9-4801-902E-840FBA4D9256}" destId="{334E56C5-222A-4040-AE48-BCC3E3A0CA61}" srcOrd="0" destOrd="0" presId="urn:microsoft.com/office/officeart/2005/8/layout/orgChart1"/>
    <dgm:cxn modelId="{79D9A95E-1DA9-4EC7-BDD1-70D18EF9055D}" type="presOf" srcId="{86C719B9-18BD-4226-8FEE-F53DE313FC20}" destId="{D72D5DE8-4B90-4BF1-B530-07CEEB58FAE2}" srcOrd="1" destOrd="0" presId="urn:microsoft.com/office/officeart/2005/8/layout/orgChart1"/>
    <dgm:cxn modelId="{8D8D8546-A6B8-46C9-8301-D5B8C55C5373}" srcId="{47670309-9B23-4FD4-AB71-2252FDEC25F1}" destId="{81600BE0-1BB9-4801-902E-840FBA4D9256}" srcOrd="1" destOrd="0" parTransId="{F83D46B8-47F4-446B-A43D-60E36CF2F156}" sibTransId="{614B6CBB-7261-40CA-9EFA-9E1F39B4B3CA}"/>
    <dgm:cxn modelId="{D3A0CE6B-8145-43AC-8221-471A0548C4C9}" type="presOf" srcId="{95AA6972-DC42-40DA-B1AE-298C2C31FB6E}" destId="{ACF395CD-C15B-43A7-A9C5-EA88DB0D8A5F}" srcOrd="0" destOrd="0" presId="urn:microsoft.com/office/officeart/2005/8/layout/orgChart1"/>
    <dgm:cxn modelId="{EB78884F-FBDC-4D34-96FA-930CD7D37027}" type="presOf" srcId="{E2A3D036-D95C-48FF-8F8E-269D33107EE2}" destId="{FDF864AC-55C4-4049-A50C-FF97D3DF4C01}" srcOrd="0" destOrd="0" presId="urn:microsoft.com/office/officeart/2005/8/layout/orgChart1"/>
    <dgm:cxn modelId="{9D143F51-5CA3-46CD-8A15-06086878635A}" type="presOf" srcId="{95AA6972-DC42-40DA-B1AE-298C2C31FB6E}" destId="{BA3982DA-D83B-4291-AB44-335845D548AB}" srcOrd="1" destOrd="0" presId="urn:microsoft.com/office/officeart/2005/8/layout/orgChart1"/>
    <dgm:cxn modelId="{8026AB53-9217-4374-8920-DEF73B37A61F}" srcId="{6F4C174B-29E7-4E23-A0BF-D23B7C6828BD}" destId="{86C719B9-18BD-4226-8FEE-F53DE313FC20}" srcOrd="0" destOrd="0" parTransId="{7518362A-4E9E-4583-B093-89A96504075F}" sibTransId="{B2E0799B-22FF-4725-A121-72C072E4A184}"/>
    <dgm:cxn modelId="{9DC58A75-7C3E-40A8-999E-B152EDA8B15B}" type="presOf" srcId="{47729221-A2AD-455C-BD34-79D9BDE276B7}" destId="{0E21C25F-D567-4893-B862-175B40F27837}" srcOrd="0" destOrd="0" presId="urn:microsoft.com/office/officeart/2005/8/layout/orgChart1"/>
    <dgm:cxn modelId="{FFC34D79-CE92-419D-90B9-32366C03FDEB}" type="presOf" srcId="{7518362A-4E9E-4583-B093-89A96504075F}" destId="{C7484760-673E-4017-A01D-E43A565B67EC}" srcOrd="0" destOrd="0" presId="urn:microsoft.com/office/officeart/2005/8/layout/orgChart1"/>
    <dgm:cxn modelId="{40135987-922A-4F3A-A40E-18A9DB52A790}" type="presOf" srcId="{D04046DB-9F9C-48F3-BED8-530ACB391068}" destId="{57E9AE79-9972-4887-85E1-1853361845DC}" srcOrd="0" destOrd="0" presId="urn:microsoft.com/office/officeart/2005/8/layout/orgChart1"/>
    <dgm:cxn modelId="{519A5790-AA2F-4687-A9CB-3672F5C18E1C}" type="presOf" srcId="{359FA433-75CF-48E0-B5C3-96A72AA88567}" destId="{3728F91E-E9D9-408B-8259-5889A4B78AA5}" srcOrd="0" destOrd="0" presId="urn:microsoft.com/office/officeart/2005/8/layout/orgChart1"/>
    <dgm:cxn modelId="{D094BA91-338D-46BA-B61E-D64F83CC2EFD}" type="presOf" srcId="{F83D46B8-47F4-446B-A43D-60E36CF2F156}" destId="{8B13770E-BBE3-46FD-B0A6-137B1B05CDCB}" srcOrd="0" destOrd="0" presId="urn:microsoft.com/office/officeart/2005/8/layout/orgChart1"/>
    <dgm:cxn modelId="{48AA4D94-C78D-4C09-9217-81003CD3759E}" srcId="{47670309-9B23-4FD4-AB71-2252FDEC25F1}" destId="{47729221-A2AD-455C-BD34-79D9BDE276B7}" srcOrd="0" destOrd="0" parTransId="{C97B0E5D-01DF-45C8-AF63-3D1EB5C54798}" sibTransId="{1DCA1E6C-92E5-4094-8E59-E2DCABF13459}"/>
    <dgm:cxn modelId="{4D612BA1-1EBC-4CF1-AA84-A17956E3D65E}" type="presOf" srcId="{6F4C174B-29E7-4E23-A0BF-D23B7C6828BD}" destId="{080BD559-5F9B-409C-AC59-B6F9489D38AD}" srcOrd="1" destOrd="0" presId="urn:microsoft.com/office/officeart/2005/8/layout/orgChart1"/>
    <dgm:cxn modelId="{D04DB2B4-1F24-4455-AAF1-4D7F34264D9A}" type="presOf" srcId="{6F4C174B-29E7-4E23-A0BF-D23B7C6828BD}" destId="{F73F8542-14A6-4621-AEDD-D9ABBB818048}" srcOrd="0" destOrd="0" presId="urn:microsoft.com/office/officeart/2005/8/layout/orgChart1"/>
    <dgm:cxn modelId="{A58F4CB9-B0A5-4FEF-8494-5E6FEDF11007}" type="presOf" srcId="{CD80E7BF-536F-4624-8813-FD61C10902CA}" destId="{03C8494A-468B-42FC-B4A3-796BFFABE3E7}" srcOrd="1" destOrd="0" presId="urn:microsoft.com/office/officeart/2005/8/layout/orgChart1"/>
    <dgm:cxn modelId="{1CBEEBB9-491F-4AAD-BB00-CED2AB1D8AAC}" type="presOf" srcId="{47729221-A2AD-455C-BD34-79D9BDE276B7}" destId="{A54FAD1F-B54D-404B-9565-AFE9D8B6320D}" srcOrd="1" destOrd="0" presId="urn:microsoft.com/office/officeart/2005/8/layout/orgChart1"/>
    <dgm:cxn modelId="{779FFBBD-DB2A-40AB-A65D-362586A8A27F}" type="presOf" srcId="{70C2FDF8-0D5A-47BF-AC6F-DE4F8634A5D3}" destId="{BA3F5671-7973-4D1C-8BE4-F6A4FC437990}" srcOrd="0" destOrd="0" presId="urn:microsoft.com/office/officeart/2005/8/layout/orgChart1"/>
    <dgm:cxn modelId="{DCF3C9C0-BD02-40D3-89E7-0E8A51B5E71F}" type="presOf" srcId="{81600BE0-1BB9-4801-902E-840FBA4D9256}" destId="{DA4083D9-0C90-4BE1-93C7-E89A649C79D0}" srcOrd="1" destOrd="0" presId="urn:microsoft.com/office/officeart/2005/8/layout/orgChart1"/>
    <dgm:cxn modelId="{E76E6AC1-FA62-4020-BAC4-E26CA9A4DDE0}" type="presOf" srcId="{3B9C3AF0-F76D-4F71-B754-DC6604A32A2B}" destId="{60E055DE-8AA8-4B72-A698-B50C66727E29}" srcOrd="0" destOrd="0" presId="urn:microsoft.com/office/officeart/2005/8/layout/orgChart1"/>
    <dgm:cxn modelId="{475F00CC-6055-412B-A853-7D8002141F7A}" srcId="{359FA433-75CF-48E0-B5C3-96A72AA88567}" destId="{6F4C174B-29E7-4E23-A0BF-D23B7C6828BD}" srcOrd="1" destOrd="0" parTransId="{E2A3D036-D95C-48FF-8F8E-269D33107EE2}" sibTransId="{9347B76E-A952-4A0A-A0F7-7617BCD978FF}"/>
    <dgm:cxn modelId="{3FB58CD9-305A-4DA8-89C7-CC943F002569}" srcId="{359FA433-75CF-48E0-B5C3-96A72AA88567}" destId="{47670309-9B23-4FD4-AB71-2252FDEC25F1}" srcOrd="2" destOrd="0" parTransId="{AED9DB0D-8D42-42CE-A67C-C65679769635}" sibTransId="{7CE442F7-16EE-42AD-A636-1C2A246412CF}"/>
    <dgm:cxn modelId="{F542C1EE-1495-4F6F-A2D5-42020D32ED5A}" srcId="{70C2FDF8-0D5A-47BF-AC6F-DE4F8634A5D3}" destId="{359FA433-75CF-48E0-B5C3-96A72AA88567}" srcOrd="0" destOrd="0" parTransId="{9B23886D-ED56-4F05-8823-3E1A77C4C6C7}" sibTransId="{5D99F237-51DE-43C3-BA25-EC0B07D7F91E}"/>
    <dgm:cxn modelId="{E77712F3-903E-472D-A57D-6E5F1C4C5BD2}" srcId="{359FA433-75CF-48E0-B5C3-96A72AA88567}" destId="{CD80E7BF-536F-4624-8813-FD61C10902CA}" srcOrd="0" destOrd="0" parTransId="{D04046DB-9F9C-48F3-BED8-530ACB391068}" sibTransId="{BECA6269-A3A6-42E7-AAD0-747E117643A7}"/>
    <dgm:cxn modelId="{8914D8F3-602E-4BED-B8CF-13F0C40FB4DC}" type="presOf" srcId="{AED9DB0D-8D42-42CE-A67C-C65679769635}" destId="{7A22AA9F-3BC6-468D-BB25-917FEF8DACF9}" srcOrd="0" destOrd="0" presId="urn:microsoft.com/office/officeart/2005/8/layout/orgChart1"/>
    <dgm:cxn modelId="{0CEDBEF6-7205-46CB-8C00-88453426366D}" type="presOf" srcId="{86C719B9-18BD-4226-8FEE-F53DE313FC20}" destId="{7ED68BA4-8DBA-46F8-8692-04AAA44199C7}" srcOrd="0" destOrd="0" presId="urn:microsoft.com/office/officeart/2005/8/layout/orgChart1"/>
    <dgm:cxn modelId="{BC8554F8-7EDF-4B9C-B282-7B5005DD4A3E}" type="presOf" srcId="{47670309-9B23-4FD4-AB71-2252FDEC25F1}" destId="{E64526F4-4B39-4C96-8C9E-C0C26A7B8AE1}" srcOrd="0" destOrd="0" presId="urn:microsoft.com/office/officeart/2005/8/layout/orgChart1"/>
    <dgm:cxn modelId="{8CF821FF-4020-4D96-8750-44684EBBED4A}" type="presOf" srcId="{CD80E7BF-536F-4624-8813-FD61C10902CA}" destId="{3866403A-8003-4C95-953A-6F888807A51C}" srcOrd="0" destOrd="0" presId="urn:microsoft.com/office/officeart/2005/8/layout/orgChart1"/>
    <dgm:cxn modelId="{40C97A88-989A-4FF6-9943-8D1059C93C2E}" type="presParOf" srcId="{BA3F5671-7973-4D1C-8BE4-F6A4FC437990}" destId="{D17B7266-65E6-42B0-8B2F-BC959C975D2F}" srcOrd="0" destOrd="0" presId="urn:microsoft.com/office/officeart/2005/8/layout/orgChart1"/>
    <dgm:cxn modelId="{59BDBDB7-7B89-4220-A372-2F69D7E48313}" type="presParOf" srcId="{D17B7266-65E6-42B0-8B2F-BC959C975D2F}" destId="{47853716-B22A-44D7-BC82-7C3F2B2DD955}" srcOrd="0" destOrd="0" presId="urn:microsoft.com/office/officeart/2005/8/layout/orgChart1"/>
    <dgm:cxn modelId="{7663EE02-3940-4F91-B0AE-BE41A687C6C5}" type="presParOf" srcId="{47853716-B22A-44D7-BC82-7C3F2B2DD955}" destId="{3728F91E-E9D9-408B-8259-5889A4B78AA5}" srcOrd="0" destOrd="0" presId="urn:microsoft.com/office/officeart/2005/8/layout/orgChart1"/>
    <dgm:cxn modelId="{4781CB89-12E2-47B7-BA1E-8349A6C0DDCC}" type="presParOf" srcId="{47853716-B22A-44D7-BC82-7C3F2B2DD955}" destId="{80F34BA3-5536-4E0E-AA1B-2BA69BC11618}" srcOrd="1" destOrd="0" presId="urn:microsoft.com/office/officeart/2005/8/layout/orgChart1"/>
    <dgm:cxn modelId="{D835B6D7-DAA5-43F1-BE1A-942379648740}" type="presParOf" srcId="{D17B7266-65E6-42B0-8B2F-BC959C975D2F}" destId="{3F0E3816-A7E1-42F3-AAA0-EDE9B688947A}" srcOrd="1" destOrd="0" presId="urn:microsoft.com/office/officeart/2005/8/layout/orgChart1"/>
    <dgm:cxn modelId="{C93581BE-B99B-4AD0-BBE6-8EB91E234DEC}" type="presParOf" srcId="{3F0E3816-A7E1-42F3-AAA0-EDE9B688947A}" destId="{57E9AE79-9972-4887-85E1-1853361845DC}" srcOrd="0" destOrd="0" presId="urn:microsoft.com/office/officeart/2005/8/layout/orgChart1"/>
    <dgm:cxn modelId="{A61E3913-90DE-4800-921F-8D18937D92A4}" type="presParOf" srcId="{3F0E3816-A7E1-42F3-AAA0-EDE9B688947A}" destId="{B6D43EA6-DF10-474E-BCA8-53553638CCC6}" srcOrd="1" destOrd="0" presId="urn:microsoft.com/office/officeart/2005/8/layout/orgChart1"/>
    <dgm:cxn modelId="{8E3D9FA3-8453-42DE-9CD7-3BEE5024A42B}" type="presParOf" srcId="{B6D43EA6-DF10-474E-BCA8-53553638CCC6}" destId="{C28DED74-08DC-4088-9D5B-AA77579A1AFE}" srcOrd="0" destOrd="0" presId="urn:microsoft.com/office/officeart/2005/8/layout/orgChart1"/>
    <dgm:cxn modelId="{4CC7D964-0C36-4B49-9F57-632D8BC8B4AE}" type="presParOf" srcId="{C28DED74-08DC-4088-9D5B-AA77579A1AFE}" destId="{3866403A-8003-4C95-953A-6F888807A51C}" srcOrd="0" destOrd="0" presId="urn:microsoft.com/office/officeart/2005/8/layout/orgChart1"/>
    <dgm:cxn modelId="{BD06A9FE-7460-44B3-9379-4640FC19D455}" type="presParOf" srcId="{C28DED74-08DC-4088-9D5B-AA77579A1AFE}" destId="{03C8494A-468B-42FC-B4A3-796BFFABE3E7}" srcOrd="1" destOrd="0" presId="urn:microsoft.com/office/officeart/2005/8/layout/orgChart1"/>
    <dgm:cxn modelId="{F7C18F16-411A-41DE-A5B6-4715F572B1C6}" type="presParOf" srcId="{B6D43EA6-DF10-474E-BCA8-53553638CCC6}" destId="{08CCD987-99EE-426F-AC42-770493982501}" srcOrd="1" destOrd="0" presId="urn:microsoft.com/office/officeart/2005/8/layout/orgChart1"/>
    <dgm:cxn modelId="{1FF7C30F-98D0-414B-A87C-ADFD1A154B9D}" type="presParOf" srcId="{08CCD987-99EE-426F-AC42-770493982501}" destId="{60E055DE-8AA8-4B72-A698-B50C66727E29}" srcOrd="0" destOrd="0" presId="urn:microsoft.com/office/officeart/2005/8/layout/orgChart1"/>
    <dgm:cxn modelId="{3785D695-BAC5-4C78-AA33-C0CEB748068E}" type="presParOf" srcId="{08CCD987-99EE-426F-AC42-770493982501}" destId="{BCBA3CAD-87DC-40F8-BBB2-A671505939FC}" srcOrd="1" destOrd="0" presId="urn:microsoft.com/office/officeart/2005/8/layout/orgChart1"/>
    <dgm:cxn modelId="{DC29B0CA-9278-469A-A88D-ECA958F70BBD}" type="presParOf" srcId="{BCBA3CAD-87DC-40F8-BBB2-A671505939FC}" destId="{B3208619-C21A-453C-AFA4-806CCD139D64}" srcOrd="0" destOrd="0" presId="urn:microsoft.com/office/officeart/2005/8/layout/orgChart1"/>
    <dgm:cxn modelId="{22C0044D-5DC2-4EFB-8227-0AEDA5BAB896}" type="presParOf" srcId="{B3208619-C21A-453C-AFA4-806CCD139D64}" destId="{ACF395CD-C15B-43A7-A9C5-EA88DB0D8A5F}" srcOrd="0" destOrd="0" presId="urn:microsoft.com/office/officeart/2005/8/layout/orgChart1"/>
    <dgm:cxn modelId="{804D4CB0-40B3-4A3B-9755-EA52A429A4B1}" type="presParOf" srcId="{B3208619-C21A-453C-AFA4-806CCD139D64}" destId="{BA3982DA-D83B-4291-AB44-335845D548AB}" srcOrd="1" destOrd="0" presId="urn:microsoft.com/office/officeart/2005/8/layout/orgChart1"/>
    <dgm:cxn modelId="{8B3DFB11-585A-4CA6-B91E-AE79AB0C0B1C}" type="presParOf" srcId="{BCBA3CAD-87DC-40F8-BBB2-A671505939FC}" destId="{7DC6A76F-F653-40DC-88BF-0E8886620E9B}" srcOrd="1" destOrd="0" presId="urn:microsoft.com/office/officeart/2005/8/layout/orgChart1"/>
    <dgm:cxn modelId="{363C1208-CCE2-457C-BC66-6FDD5B07E580}" type="presParOf" srcId="{BCBA3CAD-87DC-40F8-BBB2-A671505939FC}" destId="{06DCAEDE-0980-4B1D-BAD6-AB26B2994905}" srcOrd="2" destOrd="0" presId="urn:microsoft.com/office/officeart/2005/8/layout/orgChart1"/>
    <dgm:cxn modelId="{23E42A53-A01C-4C6B-800E-D68D825F2249}" type="presParOf" srcId="{B6D43EA6-DF10-474E-BCA8-53553638CCC6}" destId="{9410D50B-69B4-4CD7-8CF8-8B45A936AF31}" srcOrd="2" destOrd="0" presId="urn:microsoft.com/office/officeart/2005/8/layout/orgChart1"/>
    <dgm:cxn modelId="{6B704B57-0C3F-4B22-BDFA-D38704ED0F5B}" type="presParOf" srcId="{3F0E3816-A7E1-42F3-AAA0-EDE9B688947A}" destId="{FDF864AC-55C4-4049-A50C-FF97D3DF4C01}" srcOrd="2" destOrd="0" presId="urn:microsoft.com/office/officeart/2005/8/layout/orgChart1"/>
    <dgm:cxn modelId="{4B1AB588-3079-4A9E-849E-35C2E0E84689}" type="presParOf" srcId="{3F0E3816-A7E1-42F3-AAA0-EDE9B688947A}" destId="{99D464FE-EE31-4BC9-AFCA-4A0A5CB4B202}" srcOrd="3" destOrd="0" presId="urn:microsoft.com/office/officeart/2005/8/layout/orgChart1"/>
    <dgm:cxn modelId="{80A4DF53-97B2-475F-BF2B-C837713F72E9}" type="presParOf" srcId="{99D464FE-EE31-4BC9-AFCA-4A0A5CB4B202}" destId="{643197C1-1F32-478A-B540-8AB22C5AA729}" srcOrd="0" destOrd="0" presId="urn:microsoft.com/office/officeart/2005/8/layout/orgChart1"/>
    <dgm:cxn modelId="{D7954785-1DB2-4C2E-B7BE-37128C4F54A8}" type="presParOf" srcId="{643197C1-1F32-478A-B540-8AB22C5AA729}" destId="{F73F8542-14A6-4621-AEDD-D9ABBB818048}" srcOrd="0" destOrd="0" presId="urn:microsoft.com/office/officeart/2005/8/layout/orgChart1"/>
    <dgm:cxn modelId="{14D2EF1F-C3CC-4469-A8E4-ED0AF6F510DE}" type="presParOf" srcId="{643197C1-1F32-478A-B540-8AB22C5AA729}" destId="{080BD559-5F9B-409C-AC59-B6F9489D38AD}" srcOrd="1" destOrd="0" presId="urn:microsoft.com/office/officeart/2005/8/layout/orgChart1"/>
    <dgm:cxn modelId="{891AF99F-BE26-438B-80D7-6744F7BE034E}" type="presParOf" srcId="{99D464FE-EE31-4BC9-AFCA-4A0A5CB4B202}" destId="{7C766C1D-3E02-4AE9-AFD5-ADFA9B9C3D95}" srcOrd="1" destOrd="0" presId="urn:microsoft.com/office/officeart/2005/8/layout/orgChart1"/>
    <dgm:cxn modelId="{374E3B59-9B87-470F-A066-10EA2849B73E}" type="presParOf" srcId="{7C766C1D-3E02-4AE9-AFD5-ADFA9B9C3D95}" destId="{C7484760-673E-4017-A01D-E43A565B67EC}" srcOrd="0" destOrd="0" presId="urn:microsoft.com/office/officeart/2005/8/layout/orgChart1"/>
    <dgm:cxn modelId="{59D73302-C585-4E26-A4D4-B9E137E8D800}" type="presParOf" srcId="{7C766C1D-3E02-4AE9-AFD5-ADFA9B9C3D95}" destId="{A607506C-3D4E-4380-A5CE-58753564E7B6}" srcOrd="1" destOrd="0" presId="urn:microsoft.com/office/officeart/2005/8/layout/orgChart1"/>
    <dgm:cxn modelId="{35838B12-3CA0-4400-837B-91BBCBA4F0E0}" type="presParOf" srcId="{A607506C-3D4E-4380-A5CE-58753564E7B6}" destId="{C33ACCF7-2717-4A10-B34F-8EE6AB3E9DEC}" srcOrd="0" destOrd="0" presId="urn:microsoft.com/office/officeart/2005/8/layout/orgChart1"/>
    <dgm:cxn modelId="{015FDD57-83DA-40D8-A0EC-E08E3DD91F6D}" type="presParOf" srcId="{C33ACCF7-2717-4A10-B34F-8EE6AB3E9DEC}" destId="{7ED68BA4-8DBA-46F8-8692-04AAA44199C7}" srcOrd="0" destOrd="0" presId="urn:microsoft.com/office/officeart/2005/8/layout/orgChart1"/>
    <dgm:cxn modelId="{C92C33D5-102D-4CD6-B438-0494DD77751F}" type="presParOf" srcId="{C33ACCF7-2717-4A10-B34F-8EE6AB3E9DEC}" destId="{D72D5DE8-4B90-4BF1-B530-07CEEB58FAE2}" srcOrd="1" destOrd="0" presId="urn:microsoft.com/office/officeart/2005/8/layout/orgChart1"/>
    <dgm:cxn modelId="{9AFE469B-D733-4333-BD58-8A1002F80D13}" type="presParOf" srcId="{A607506C-3D4E-4380-A5CE-58753564E7B6}" destId="{01547B5B-6638-41B9-8E59-A21829EE891C}" srcOrd="1" destOrd="0" presId="urn:microsoft.com/office/officeart/2005/8/layout/orgChart1"/>
    <dgm:cxn modelId="{86E43FA8-92F6-4ECD-8A11-0CA903140983}" type="presParOf" srcId="{A607506C-3D4E-4380-A5CE-58753564E7B6}" destId="{12E86F0C-9CDF-4B65-A44B-6787C3A34B01}" srcOrd="2" destOrd="0" presId="urn:microsoft.com/office/officeart/2005/8/layout/orgChart1"/>
    <dgm:cxn modelId="{FD6FF59C-E334-409C-B72E-0DA45FEC6485}" type="presParOf" srcId="{99D464FE-EE31-4BC9-AFCA-4A0A5CB4B202}" destId="{9E89A5AA-8E06-4443-B3A6-E729B062D736}" srcOrd="2" destOrd="0" presId="urn:microsoft.com/office/officeart/2005/8/layout/orgChart1"/>
    <dgm:cxn modelId="{38D3B671-4883-4EB9-ACA5-8C92024676DD}" type="presParOf" srcId="{3F0E3816-A7E1-42F3-AAA0-EDE9B688947A}" destId="{7A22AA9F-3BC6-468D-BB25-917FEF8DACF9}" srcOrd="4" destOrd="0" presId="urn:microsoft.com/office/officeart/2005/8/layout/orgChart1"/>
    <dgm:cxn modelId="{28E298A7-EA61-4E10-A68F-5712AEF601EF}" type="presParOf" srcId="{3F0E3816-A7E1-42F3-AAA0-EDE9B688947A}" destId="{12EC0814-E1B0-403A-83ED-DC761346487E}" srcOrd="5" destOrd="0" presId="urn:microsoft.com/office/officeart/2005/8/layout/orgChart1"/>
    <dgm:cxn modelId="{E15E656F-5F4D-4D7A-8A0A-21968011B937}" type="presParOf" srcId="{12EC0814-E1B0-403A-83ED-DC761346487E}" destId="{8A95723C-E523-4974-94A1-BA9124CCA036}" srcOrd="0" destOrd="0" presId="urn:microsoft.com/office/officeart/2005/8/layout/orgChart1"/>
    <dgm:cxn modelId="{FD6C11CB-5A94-4B6C-AD1C-251ACCE94E5D}" type="presParOf" srcId="{8A95723C-E523-4974-94A1-BA9124CCA036}" destId="{E64526F4-4B39-4C96-8C9E-C0C26A7B8AE1}" srcOrd="0" destOrd="0" presId="urn:microsoft.com/office/officeart/2005/8/layout/orgChart1"/>
    <dgm:cxn modelId="{C10CFF31-6F52-41E0-AA86-29775B916FD0}" type="presParOf" srcId="{8A95723C-E523-4974-94A1-BA9124CCA036}" destId="{01076C85-5148-4087-BA01-035860E0F37A}" srcOrd="1" destOrd="0" presId="urn:microsoft.com/office/officeart/2005/8/layout/orgChart1"/>
    <dgm:cxn modelId="{8C16C193-2B4A-4A98-A274-2D128E645168}" type="presParOf" srcId="{12EC0814-E1B0-403A-83ED-DC761346487E}" destId="{8952431F-276E-4E0C-8765-4985724079A6}" srcOrd="1" destOrd="0" presId="urn:microsoft.com/office/officeart/2005/8/layout/orgChart1"/>
    <dgm:cxn modelId="{8B6FD3DA-AEB3-4AAE-9A5A-C573CE5A59CB}" type="presParOf" srcId="{8952431F-276E-4E0C-8765-4985724079A6}" destId="{2C73A334-4E03-4537-8BF8-FF334F44544B}" srcOrd="0" destOrd="0" presId="urn:microsoft.com/office/officeart/2005/8/layout/orgChart1"/>
    <dgm:cxn modelId="{4EFBA40D-A289-4228-9287-3324BBDBAAF7}" type="presParOf" srcId="{8952431F-276E-4E0C-8765-4985724079A6}" destId="{738513DE-7D46-4B66-9E83-3D3F6348693C}" srcOrd="1" destOrd="0" presId="urn:microsoft.com/office/officeart/2005/8/layout/orgChart1"/>
    <dgm:cxn modelId="{03F2D751-8AF8-4995-8CB4-900D300B51FB}" type="presParOf" srcId="{738513DE-7D46-4B66-9E83-3D3F6348693C}" destId="{C0293C85-1698-4025-9628-A7E709AE1539}" srcOrd="0" destOrd="0" presId="urn:microsoft.com/office/officeart/2005/8/layout/orgChart1"/>
    <dgm:cxn modelId="{CF654FB5-33C3-4933-A744-67BF10392C7A}" type="presParOf" srcId="{C0293C85-1698-4025-9628-A7E709AE1539}" destId="{0E21C25F-D567-4893-B862-175B40F27837}" srcOrd="0" destOrd="0" presId="urn:microsoft.com/office/officeart/2005/8/layout/orgChart1"/>
    <dgm:cxn modelId="{4A8D2135-49F0-4EA4-A322-3B99DF2017B4}" type="presParOf" srcId="{C0293C85-1698-4025-9628-A7E709AE1539}" destId="{A54FAD1F-B54D-404B-9565-AFE9D8B6320D}" srcOrd="1" destOrd="0" presId="urn:microsoft.com/office/officeart/2005/8/layout/orgChart1"/>
    <dgm:cxn modelId="{C3CC536F-CB7E-4687-9E0E-A216844793BB}" type="presParOf" srcId="{738513DE-7D46-4B66-9E83-3D3F6348693C}" destId="{A8449EB2-BDF2-49A2-955D-9702E6957207}" srcOrd="1" destOrd="0" presId="urn:microsoft.com/office/officeart/2005/8/layout/orgChart1"/>
    <dgm:cxn modelId="{A13DA6DD-1A5E-43E3-BF38-D2402547488C}" type="presParOf" srcId="{738513DE-7D46-4B66-9E83-3D3F6348693C}" destId="{B2ABDF51-25EB-4762-A4B7-59A8C5B892AB}" srcOrd="2" destOrd="0" presId="urn:microsoft.com/office/officeart/2005/8/layout/orgChart1"/>
    <dgm:cxn modelId="{D42C86B3-8B52-4D00-83CE-1DADB367316F}" type="presParOf" srcId="{8952431F-276E-4E0C-8765-4985724079A6}" destId="{8B13770E-BBE3-46FD-B0A6-137B1B05CDCB}" srcOrd="2" destOrd="0" presId="urn:microsoft.com/office/officeart/2005/8/layout/orgChart1"/>
    <dgm:cxn modelId="{DAFCC521-90B1-4555-912C-4C0594FE3BE5}" type="presParOf" srcId="{8952431F-276E-4E0C-8765-4985724079A6}" destId="{8FED34B9-E98B-461E-B79D-FCC1683824FE}" srcOrd="3" destOrd="0" presId="urn:microsoft.com/office/officeart/2005/8/layout/orgChart1"/>
    <dgm:cxn modelId="{4069BCDA-12E4-44E7-8B60-EC03C3117D1C}" type="presParOf" srcId="{8FED34B9-E98B-461E-B79D-FCC1683824FE}" destId="{4CFE9595-A530-4A80-B8DA-0914E2F16BC5}" srcOrd="0" destOrd="0" presId="urn:microsoft.com/office/officeart/2005/8/layout/orgChart1"/>
    <dgm:cxn modelId="{AA3202D7-7392-4844-8BE9-02CA4DE84FD2}" type="presParOf" srcId="{4CFE9595-A530-4A80-B8DA-0914E2F16BC5}" destId="{334E56C5-222A-4040-AE48-BCC3E3A0CA61}" srcOrd="0" destOrd="0" presId="urn:microsoft.com/office/officeart/2005/8/layout/orgChart1"/>
    <dgm:cxn modelId="{B03E3BF3-FCC4-466D-8C27-0A6BE46C321F}" type="presParOf" srcId="{4CFE9595-A530-4A80-B8DA-0914E2F16BC5}" destId="{DA4083D9-0C90-4BE1-93C7-E89A649C79D0}" srcOrd="1" destOrd="0" presId="urn:microsoft.com/office/officeart/2005/8/layout/orgChart1"/>
    <dgm:cxn modelId="{043E44D1-19CC-4D42-85E5-7FFA549AE451}" type="presParOf" srcId="{8FED34B9-E98B-461E-B79D-FCC1683824FE}" destId="{723E4AD1-A6FB-4A4F-BAE0-425BA3FF2CC3}" srcOrd="1" destOrd="0" presId="urn:microsoft.com/office/officeart/2005/8/layout/orgChart1"/>
    <dgm:cxn modelId="{4DA4ED98-DCE9-4E1F-AFAF-30C6D344A318}" type="presParOf" srcId="{8FED34B9-E98B-461E-B79D-FCC1683824FE}" destId="{ED1F1FBF-0971-4EA2-9B8E-F3C7A676BCBC}" srcOrd="2" destOrd="0" presId="urn:microsoft.com/office/officeart/2005/8/layout/orgChart1"/>
    <dgm:cxn modelId="{E74CBF5B-574C-4537-8379-682DE84806D6}" type="presParOf" srcId="{12EC0814-E1B0-403A-83ED-DC761346487E}" destId="{A4FC33F0-F40D-4150-ACFD-6C21F9C1FAE2}" srcOrd="2" destOrd="0" presId="urn:microsoft.com/office/officeart/2005/8/layout/orgChart1"/>
    <dgm:cxn modelId="{72A33826-F1A7-492D-8BE8-E4DB43C7F2F9}" type="presParOf" srcId="{D17B7266-65E6-42B0-8B2F-BC959C975D2F}" destId="{26E920B9-323B-4FC2-BD6C-40D4A20E4F6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3770E-BBE3-46FD-B0A6-137B1B05CDCB}">
      <dsp:nvSpPr>
        <dsp:cNvPr id="0" name=""/>
        <dsp:cNvSpPr/>
      </dsp:nvSpPr>
      <dsp:spPr>
        <a:xfrm>
          <a:off x="4751052" y="2339983"/>
          <a:ext cx="258310" cy="2836459"/>
        </a:xfrm>
        <a:custGeom>
          <a:avLst/>
          <a:gdLst/>
          <a:ahLst/>
          <a:cxnLst/>
          <a:rect l="0" t="0" r="0" b="0"/>
          <a:pathLst>
            <a:path>
              <a:moveTo>
                <a:pt x="0" y="0"/>
              </a:moveTo>
              <a:lnTo>
                <a:pt x="0" y="2836459"/>
              </a:lnTo>
              <a:lnTo>
                <a:pt x="258310" y="28364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3A334-4E03-4537-8BF8-FF334F44544B}">
      <dsp:nvSpPr>
        <dsp:cNvPr id="0" name=""/>
        <dsp:cNvSpPr/>
      </dsp:nvSpPr>
      <dsp:spPr>
        <a:xfrm>
          <a:off x="4751052" y="2339983"/>
          <a:ext cx="258310" cy="1094231"/>
        </a:xfrm>
        <a:custGeom>
          <a:avLst/>
          <a:gdLst/>
          <a:ahLst/>
          <a:cxnLst/>
          <a:rect l="0" t="0" r="0" b="0"/>
          <a:pathLst>
            <a:path>
              <a:moveTo>
                <a:pt x="0" y="0"/>
              </a:moveTo>
              <a:lnTo>
                <a:pt x="0" y="1094231"/>
              </a:lnTo>
              <a:lnTo>
                <a:pt x="258310" y="10942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22AA9F-3BC6-468D-BB25-917FEF8DACF9}">
      <dsp:nvSpPr>
        <dsp:cNvPr id="0" name=""/>
        <dsp:cNvSpPr/>
      </dsp:nvSpPr>
      <dsp:spPr>
        <a:xfrm>
          <a:off x="3356178" y="1117315"/>
          <a:ext cx="2083701" cy="361634"/>
        </a:xfrm>
        <a:custGeom>
          <a:avLst/>
          <a:gdLst/>
          <a:ahLst/>
          <a:cxnLst/>
          <a:rect l="0" t="0" r="0" b="0"/>
          <a:pathLst>
            <a:path>
              <a:moveTo>
                <a:pt x="0" y="0"/>
              </a:moveTo>
              <a:lnTo>
                <a:pt x="0" y="180817"/>
              </a:lnTo>
              <a:lnTo>
                <a:pt x="2083701" y="180817"/>
              </a:lnTo>
              <a:lnTo>
                <a:pt x="2083701" y="361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484760-673E-4017-A01D-E43A565B67EC}">
      <dsp:nvSpPr>
        <dsp:cNvPr id="0" name=""/>
        <dsp:cNvSpPr/>
      </dsp:nvSpPr>
      <dsp:spPr>
        <a:xfrm>
          <a:off x="2667351" y="2339983"/>
          <a:ext cx="258310" cy="792150"/>
        </a:xfrm>
        <a:custGeom>
          <a:avLst/>
          <a:gdLst/>
          <a:ahLst/>
          <a:cxnLst/>
          <a:rect l="0" t="0" r="0" b="0"/>
          <a:pathLst>
            <a:path>
              <a:moveTo>
                <a:pt x="0" y="0"/>
              </a:moveTo>
              <a:lnTo>
                <a:pt x="0" y="792150"/>
              </a:lnTo>
              <a:lnTo>
                <a:pt x="258310" y="792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F864AC-55C4-4049-A50C-FF97D3DF4C01}">
      <dsp:nvSpPr>
        <dsp:cNvPr id="0" name=""/>
        <dsp:cNvSpPr/>
      </dsp:nvSpPr>
      <dsp:spPr>
        <a:xfrm>
          <a:off x="3310458" y="1117315"/>
          <a:ext cx="91440" cy="361634"/>
        </a:xfrm>
        <a:custGeom>
          <a:avLst/>
          <a:gdLst/>
          <a:ahLst/>
          <a:cxnLst/>
          <a:rect l="0" t="0" r="0" b="0"/>
          <a:pathLst>
            <a:path>
              <a:moveTo>
                <a:pt x="45720" y="0"/>
              </a:moveTo>
              <a:lnTo>
                <a:pt x="45720" y="361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E055DE-8AA8-4B72-A698-B50C66727E29}">
      <dsp:nvSpPr>
        <dsp:cNvPr id="0" name=""/>
        <dsp:cNvSpPr/>
      </dsp:nvSpPr>
      <dsp:spPr>
        <a:xfrm>
          <a:off x="583649" y="2339983"/>
          <a:ext cx="258310" cy="1233241"/>
        </a:xfrm>
        <a:custGeom>
          <a:avLst/>
          <a:gdLst/>
          <a:ahLst/>
          <a:cxnLst/>
          <a:rect l="0" t="0" r="0" b="0"/>
          <a:pathLst>
            <a:path>
              <a:moveTo>
                <a:pt x="0" y="0"/>
              </a:moveTo>
              <a:lnTo>
                <a:pt x="0" y="1233241"/>
              </a:lnTo>
              <a:lnTo>
                <a:pt x="258310" y="12332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9AE79-9972-4887-85E1-1853361845DC}">
      <dsp:nvSpPr>
        <dsp:cNvPr id="0" name=""/>
        <dsp:cNvSpPr/>
      </dsp:nvSpPr>
      <dsp:spPr>
        <a:xfrm>
          <a:off x="1272476" y="1117315"/>
          <a:ext cx="2083701" cy="361634"/>
        </a:xfrm>
        <a:custGeom>
          <a:avLst/>
          <a:gdLst/>
          <a:ahLst/>
          <a:cxnLst/>
          <a:rect l="0" t="0" r="0" b="0"/>
          <a:pathLst>
            <a:path>
              <a:moveTo>
                <a:pt x="2083701" y="0"/>
              </a:moveTo>
              <a:lnTo>
                <a:pt x="2083701" y="180817"/>
              </a:lnTo>
              <a:lnTo>
                <a:pt x="0" y="180817"/>
              </a:lnTo>
              <a:lnTo>
                <a:pt x="0" y="361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8F91E-E9D9-408B-8259-5889A4B78AA5}">
      <dsp:nvSpPr>
        <dsp:cNvPr id="0" name=""/>
        <dsp:cNvSpPr/>
      </dsp:nvSpPr>
      <dsp:spPr>
        <a:xfrm>
          <a:off x="2495144" y="288"/>
          <a:ext cx="1722067" cy="11170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Oversight Team</a:t>
          </a:r>
        </a:p>
        <a:p>
          <a:pPr marL="0" lvl="0" indent="0" algn="ctr" defTabSz="622300">
            <a:lnSpc>
              <a:spcPct val="100000"/>
            </a:lnSpc>
            <a:spcBef>
              <a:spcPct val="0"/>
            </a:spcBef>
            <a:spcAft>
              <a:spcPts val="0"/>
            </a:spcAft>
            <a:buNone/>
          </a:pPr>
          <a:r>
            <a:rPr lang="en-US" sz="1200" kern="1200" dirty="0">
              <a:solidFill>
                <a:srgbClr val="FFFF00"/>
              </a:solidFill>
            </a:rPr>
            <a:t>Phil Ferguson</a:t>
          </a:r>
        </a:p>
        <a:p>
          <a:pPr marL="0" lvl="0" indent="0" algn="ctr" defTabSz="622300">
            <a:lnSpc>
              <a:spcPct val="100000"/>
            </a:lnSpc>
            <a:spcBef>
              <a:spcPct val="0"/>
            </a:spcBef>
            <a:spcAft>
              <a:spcPts val="0"/>
            </a:spcAft>
            <a:buNone/>
          </a:pPr>
          <a:r>
            <a:rPr lang="en-US" sz="1200" kern="1200" dirty="0">
              <a:solidFill>
                <a:srgbClr val="FFFF00"/>
              </a:solidFill>
            </a:rPr>
            <a:t>Arnie Lumsdaine</a:t>
          </a:r>
        </a:p>
        <a:p>
          <a:pPr marL="0" lvl="0" indent="0" algn="ctr" defTabSz="622300">
            <a:lnSpc>
              <a:spcPct val="100000"/>
            </a:lnSpc>
            <a:spcBef>
              <a:spcPct val="0"/>
            </a:spcBef>
            <a:spcAft>
              <a:spcPts val="0"/>
            </a:spcAft>
            <a:buNone/>
          </a:pPr>
          <a:r>
            <a:rPr lang="en-US" sz="1200" kern="1200" dirty="0">
              <a:solidFill>
                <a:srgbClr val="FFFF00"/>
              </a:solidFill>
            </a:rPr>
            <a:t>Brian Wirth</a:t>
          </a:r>
        </a:p>
        <a:p>
          <a:pPr marL="0" lvl="0" indent="0" algn="ctr" defTabSz="622300">
            <a:lnSpc>
              <a:spcPct val="100000"/>
            </a:lnSpc>
            <a:spcBef>
              <a:spcPct val="0"/>
            </a:spcBef>
            <a:spcAft>
              <a:spcPts val="0"/>
            </a:spcAft>
            <a:buNone/>
          </a:pPr>
          <a:r>
            <a:rPr lang="en-US" sz="1200" kern="1200" dirty="0">
              <a:solidFill>
                <a:srgbClr val="FFFF00"/>
              </a:solidFill>
            </a:rPr>
            <a:t>James White</a:t>
          </a:r>
          <a:endParaRPr lang="en-US" sz="1200" b="1" kern="1200" dirty="0">
            <a:solidFill>
              <a:srgbClr val="FFFF00"/>
            </a:solidFill>
          </a:endParaRPr>
        </a:p>
      </dsp:txBody>
      <dsp:txXfrm>
        <a:off x="2495144" y="288"/>
        <a:ext cx="1722067" cy="1117027"/>
      </dsp:txXfrm>
    </dsp:sp>
    <dsp:sp modelId="{3866403A-8003-4C95-953A-6F888807A51C}">
      <dsp:nvSpPr>
        <dsp:cNvPr id="0" name=""/>
        <dsp:cNvSpPr/>
      </dsp:nvSpPr>
      <dsp:spPr>
        <a:xfrm>
          <a:off x="411443" y="1478949"/>
          <a:ext cx="1722067" cy="8610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Fusion Conditions (FCC)</a:t>
          </a:r>
        </a:p>
        <a:p>
          <a:pPr marL="0" lvl="0" indent="0" algn="ctr" defTabSz="622300">
            <a:lnSpc>
              <a:spcPct val="90000"/>
            </a:lnSpc>
            <a:spcBef>
              <a:spcPct val="0"/>
            </a:spcBef>
            <a:spcAft>
              <a:spcPct val="35000"/>
            </a:spcAft>
            <a:buNone/>
          </a:pPr>
          <a:r>
            <a:rPr lang="en-US" sz="1200" kern="1200" dirty="0">
              <a:solidFill>
                <a:srgbClr val="FFFF00"/>
              </a:solidFill>
            </a:rPr>
            <a:t>Jaime Marian</a:t>
          </a:r>
        </a:p>
      </dsp:txBody>
      <dsp:txXfrm>
        <a:off x="411443" y="1478949"/>
        <a:ext cx="1722067" cy="861033"/>
      </dsp:txXfrm>
    </dsp:sp>
    <dsp:sp modelId="{ACF395CD-C15B-43A7-A9C5-EA88DB0D8A5F}">
      <dsp:nvSpPr>
        <dsp:cNvPr id="0" name=""/>
        <dsp:cNvSpPr/>
      </dsp:nvSpPr>
      <dsp:spPr>
        <a:xfrm>
          <a:off x="841960" y="2701617"/>
          <a:ext cx="1722067" cy="17432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100000"/>
            </a:lnSpc>
            <a:spcBef>
              <a:spcPct val="0"/>
            </a:spcBef>
            <a:spcAft>
              <a:spcPts val="0"/>
            </a:spcAft>
            <a:buNone/>
          </a:pPr>
          <a:r>
            <a:rPr lang="en-US" sz="1300" kern="1200" dirty="0"/>
            <a:t>Yutai Katoh</a:t>
          </a:r>
        </a:p>
        <a:p>
          <a:pPr marL="0" lvl="0" indent="0" algn="ctr" defTabSz="577850">
            <a:lnSpc>
              <a:spcPct val="100000"/>
            </a:lnSpc>
            <a:spcBef>
              <a:spcPct val="0"/>
            </a:spcBef>
            <a:spcAft>
              <a:spcPts val="0"/>
            </a:spcAft>
            <a:buNone/>
          </a:pPr>
          <a:r>
            <a:rPr lang="en-US" sz="1300" kern="1200" dirty="0"/>
            <a:t>Ethan Peterson</a:t>
          </a:r>
        </a:p>
        <a:p>
          <a:pPr marL="0" lvl="0" indent="0" algn="ctr" defTabSz="577850">
            <a:lnSpc>
              <a:spcPct val="100000"/>
            </a:lnSpc>
            <a:spcBef>
              <a:spcPct val="0"/>
            </a:spcBef>
            <a:spcAft>
              <a:spcPts val="0"/>
            </a:spcAft>
            <a:buNone/>
          </a:pPr>
          <a:r>
            <a:rPr lang="en-US" sz="1300" kern="1200" dirty="0"/>
            <a:t>Lance Snead</a:t>
          </a:r>
        </a:p>
        <a:p>
          <a:pPr marL="0" lvl="0" indent="0" algn="ctr" defTabSz="577850">
            <a:lnSpc>
              <a:spcPct val="100000"/>
            </a:lnSpc>
            <a:spcBef>
              <a:spcPct val="0"/>
            </a:spcBef>
            <a:spcAft>
              <a:spcPts val="0"/>
            </a:spcAft>
            <a:buNone/>
          </a:pPr>
          <a:r>
            <a:rPr lang="en-US" sz="1300" kern="1200" dirty="0"/>
            <a:t>Wahyu Setyawan</a:t>
          </a:r>
        </a:p>
        <a:p>
          <a:pPr marL="0" lvl="0" indent="0" algn="ctr" defTabSz="577850">
            <a:lnSpc>
              <a:spcPct val="100000"/>
            </a:lnSpc>
            <a:spcBef>
              <a:spcPct val="0"/>
            </a:spcBef>
            <a:spcAft>
              <a:spcPts val="0"/>
            </a:spcAft>
            <a:buNone/>
          </a:pPr>
          <a:r>
            <a:rPr lang="en-US" sz="1300" kern="1200" dirty="0"/>
            <a:t>Jason Trelewicz</a:t>
          </a:r>
        </a:p>
        <a:p>
          <a:pPr marL="0" lvl="0" indent="0" algn="ctr" defTabSz="577850">
            <a:lnSpc>
              <a:spcPct val="100000"/>
            </a:lnSpc>
            <a:spcBef>
              <a:spcPct val="0"/>
            </a:spcBef>
            <a:spcAft>
              <a:spcPts val="0"/>
            </a:spcAft>
            <a:buNone/>
          </a:pPr>
          <a:r>
            <a:rPr lang="en-US" sz="1300" kern="1200" dirty="0"/>
            <a:t>Brian Wirth</a:t>
          </a:r>
        </a:p>
        <a:p>
          <a:pPr marL="0" lvl="0" indent="0" algn="ctr" defTabSz="577850">
            <a:lnSpc>
              <a:spcPct val="100000"/>
            </a:lnSpc>
            <a:spcBef>
              <a:spcPct val="0"/>
            </a:spcBef>
            <a:spcAft>
              <a:spcPts val="0"/>
            </a:spcAft>
            <a:buNone/>
          </a:pPr>
          <a:r>
            <a:rPr lang="en-US" sz="1300" kern="1200" dirty="0"/>
            <a:t>Ying Yang</a:t>
          </a:r>
        </a:p>
        <a:p>
          <a:pPr marL="0" lvl="0" indent="0" algn="ctr" defTabSz="577850">
            <a:lnSpc>
              <a:spcPct val="100000"/>
            </a:lnSpc>
            <a:spcBef>
              <a:spcPct val="0"/>
            </a:spcBef>
            <a:spcAft>
              <a:spcPts val="0"/>
            </a:spcAft>
            <a:buNone/>
          </a:pPr>
          <a:r>
            <a:rPr lang="en-US" sz="1300" kern="1200" dirty="0"/>
            <a:t>Weicheng Zhong</a:t>
          </a:r>
        </a:p>
      </dsp:txBody>
      <dsp:txXfrm>
        <a:off x="841960" y="2701617"/>
        <a:ext cx="1722067" cy="1743214"/>
      </dsp:txXfrm>
    </dsp:sp>
    <dsp:sp modelId="{F73F8542-14A6-4621-AEDD-D9ABBB818048}">
      <dsp:nvSpPr>
        <dsp:cNvPr id="0" name=""/>
        <dsp:cNvSpPr/>
      </dsp:nvSpPr>
      <dsp:spPr>
        <a:xfrm>
          <a:off x="2495144" y="1478949"/>
          <a:ext cx="1722067" cy="8610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Performance Requirements (PRC)</a:t>
          </a:r>
        </a:p>
        <a:p>
          <a:pPr marL="0" lvl="0" indent="0" algn="ctr" defTabSz="622300">
            <a:lnSpc>
              <a:spcPct val="90000"/>
            </a:lnSpc>
            <a:spcBef>
              <a:spcPct val="0"/>
            </a:spcBef>
            <a:spcAft>
              <a:spcPct val="35000"/>
            </a:spcAft>
            <a:buNone/>
          </a:pPr>
          <a:r>
            <a:rPr lang="en-US" sz="1200" kern="1200" dirty="0">
              <a:solidFill>
                <a:srgbClr val="FFFF00"/>
              </a:solidFill>
            </a:rPr>
            <a:t>Eric Pitcher</a:t>
          </a:r>
        </a:p>
      </dsp:txBody>
      <dsp:txXfrm>
        <a:off x="2495144" y="1478949"/>
        <a:ext cx="1722067" cy="861033"/>
      </dsp:txXfrm>
    </dsp:sp>
    <dsp:sp modelId="{7ED68BA4-8DBA-46F8-8692-04AAA44199C7}">
      <dsp:nvSpPr>
        <dsp:cNvPr id="0" name=""/>
        <dsp:cNvSpPr/>
      </dsp:nvSpPr>
      <dsp:spPr>
        <a:xfrm>
          <a:off x="2925661" y="2701617"/>
          <a:ext cx="1722067" cy="8610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100000"/>
            </a:lnSpc>
            <a:spcBef>
              <a:spcPct val="0"/>
            </a:spcBef>
            <a:spcAft>
              <a:spcPts val="0"/>
            </a:spcAft>
            <a:buNone/>
          </a:pPr>
          <a:r>
            <a:rPr lang="en-US" sz="1300" kern="1200" dirty="0"/>
            <a:t>Tim Bohm</a:t>
          </a:r>
        </a:p>
        <a:p>
          <a:pPr marL="0" lvl="0" indent="0" algn="ctr" defTabSz="577850">
            <a:lnSpc>
              <a:spcPct val="100000"/>
            </a:lnSpc>
            <a:spcBef>
              <a:spcPct val="0"/>
            </a:spcBef>
            <a:spcAft>
              <a:spcPts val="0"/>
            </a:spcAft>
            <a:buNone/>
          </a:pPr>
          <a:r>
            <a:rPr lang="en-US" sz="1300" kern="1200" dirty="0"/>
            <a:t>Granz Gallmeier</a:t>
          </a:r>
        </a:p>
      </dsp:txBody>
      <dsp:txXfrm>
        <a:off x="2925661" y="2701617"/>
        <a:ext cx="1722067" cy="861033"/>
      </dsp:txXfrm>
    </dsp:sp>
    <dsp:sp modelId="{E64526F4-4B39-4C96-8C9E-C0C26A7B8AE1}">
      <dsp:nvSpPr>
        <dsp:cNvPr id="0" name=""/>
        <dsp:cNvSpPr/>
      </dsp:nvSpPr>
      <dsp:spPr>
        <a:xfrm>
          <a:off x="4578845" y="1478949"/>
          <a:ext cx="1722067" cy="8610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Systems Studies (SSC)</a:t>
          </a:r>
        </a:p>
        <a:p>
          <a:pPr marL="0" lvl="0" indent="0" algn="ctr" defTabSz="622300">
            <a:lnSpc>
              <a:spcPct val="90000"/>
            </a:lnSpc>
            <a:spcBef>
              <a:spcPct val="0"/>
            </a:spcBef>
            <a:spcAft>
              <a:spcPct val="35000"/>
            </a:spcAft>
            <a:buNone/>
          </a:pPr>
          <a:r>
            <a:rPr lang="en-US" sz="1200" kern="1200" dirty="0">
              <a:solidFill>
                <a:srgbClr val="FFFF00"/>
              </a:solidFill>
            </a:rPr>
            <a:t>Sara Ferry</a:t>
          </a:r>
          <a:br>
            <a:rPr lang="en-US" sz="1200" kern="1200" dirty="0">
              <a:solidFill>
                <a:srgbClr val="FFFF00"/>
              </a:solidFill>
            </a:rPr>
          </a:br>
          <a:r>
            <a:rPr lang="en-US" sz="1200" kern="1200" dirty="0">
              <a:solidFill>
                <a:srgbClr val="FFFF00"/>
              </a:solidFill>
            </a:rPr>
            <a:t>Brian Grierson</a:t>
          </a:r>
        </a:p>
      </dsp:txBody>
      <dsp:txXfrm>
        <a:off x="4578845" y="1478949"/>
        <a:ext cx="1722067" cy="861033"/>
      </dsp:txXfrm>
    </dsp:sp>
    <dsp:sp modelId="{0E21C25F-D567-4893-B862-175B40F27837}">
      <dsp:nvSpPr>
        <dsp:cNvPr id="0" name=""/>
        <dsp:cNvSpPr/>
      </dsp:nvSpPr>
      <dsp:spPr>
        <a:xfrm>
          <a:off x="5009362" y="2701617"/>
          <a:ext cx="1722067" cy="14651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Maturity Evaluation</a:t>
          </a:r>
        </a:p>
        <a:p>
          <a:pPr marL="0" lvl="0" indent="0" algn="ctr" defTabSz="577850">
            <a:lnSpc>
              <a:spcPct val="100000"/>
            </a:lnSpc>
            <a:spcBef>
              <a:spcPct val="0"/>
            </a:spcBef>
            <a:spcAft>
              <a:spcPts val="0"/>
            </a:spcAft>
            <a:buNone/>
          </a:pPr>
          <a:r>
            <a:rPr lang="en-US" sz="1300" kern="1200" dirty="0"/>
            <a:t>Sehila Gonzalez</a:t>
          </a:r>
        </a:p>
        <a:p>
          <a:pPr marL="0" lvl="0" indent="0" algn="ctr" defTabSz="577850">
            <a:lnSpc>
              <a:spcPct val="100000"/>
            </a:lnSpc>
            <a:spcBef>
              <a:spcPct val="0"/>
            </a:spcBef>
            <a:spcAft>
              <a:spcPts val="0"/>
            </a:spcAft>
            <a:buNone/>
          </a:pPr>
          <a:r>
            <a:rPr lang="en-US" sz="1300" kern="1200" dirty="0"/>
            <a:t>Arnie Lumsdaine</a:t>
          </a:r>
        </a:p>
        <a:p>
          <a:pPr marL="0" lvl="0" indent="0" algn="ctr" defTabSz="577850">
            <a:lnSpc>
              <a:spcPct val="100000"/>
            </a:lnSpc>
            <a:spcBef>
              <a:spcPct val="0"/>
            </a:spcBef>
            <a:spcAft>
              <a:spcPts val="0"/>
            </a:spcAft>
            <a:buNone/>
          </a:pPr>
          <a:r>
            <a:rPr lang="en-US" sz="1300" kern="1200" dirty="0"/>
            <a:t>Rajesh Maingi</a:t>
          </a:r>
        </a:p>
        <a:p>
          <a:pPr marL="0" lvl="0" indent="0" algn="ctr" defTabSz="577850">
            <a:lnSpc>
              <a:spcPct val="100000"/>
            </a:lnSpc>
            <a:spcBef>
              <a:spcPct val="0"/>
            </a:spcBef>
            <a:spcAft>
              <a:spcPts val="0"/>
            </a:spcAft>
            <a:buNone/>
          </a:pPr>
          <a:r>
            <a:rPr lang="en-US" sz="1300" kern="1200" dirty="0"/>
            <a:t>Jacob Schwartz</a:t>
          </a:r>
        </a:p>
        <a:p>
          <a:pPr marL="0" lvl="0" indent="0" algn="ctr" defTabSz="577850">
            <a:lnSpc>
              <a:spcPct val="100000"/>
            </a:lnSpc>
            <a:spcBef>
              <a:spcPct val="0"/>
            </a:spcBef>
            <a:spcAft>
              <a:spcPts val="0"/>
            </a:spcAft>
            <a:buNone/>
          </a:pPr>
          <a:r>
            <a:rPr lang="en-US" sz="1300" kern="1200" dirty="0"/>
            <a:t>Jackson Williams</a:t>
          </a:r>
        </a:p>
      </dsp:txBody>
      <dsp:txXfrm>
        <a:off x="5009362" y="2701617"/>
        <a:ext cx="1722067" cy="1465195"/>
      </dsp:txXfrm>
    </dsp:sp>
    <dsp:sp modelId="{334E56C5-222A-4040-AE48-BCC3E3A0CA61}">
      <dsp:nvSpPr>
        <dsp:cNvPr id="0" name=""/>
        <dsp:cNvSpPr/>
      </dsp:nvSpPr>
      <dsp:spPr>
        <a:xfrm>
          <a:off x="5009362" y="4528446"/>
          <a:ext cx="1722067" cy="12959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Particle Acceleration</a:t>
          </a:r>
        </a:p>
        <a:p>
          <a:pPr marL="0" lvl="0" indent="0" algn="ctr" defTabSz="577850">
            <a:lnSpc>
              <a:spcPct val="100000"/>
            </a:lnSpc>
            <a:spcBef>
              <a:spcPct val="0"/>
            </a:spcBef>
            <a:spcAft>
              <a:spcPts val="0"/>
            </a:spcAft>
            <a:buNone/>
          </a:pPr>
          <a:r>
            <a:rPr lang="en-US" sz="1300" kern="1200" dirty="0"/>
            <a:t>Stuart Henderson</a:t>
          </a:r>
        </a:p>
        <a:p>
          <a:pPr marL="0" lvl="0" indent="0" algn="ctr" defTabSz="577850">
            <a:lnSpc>
              <a:spcPct val="100000"/>
            </a:lnSpc>
            <a:spcBef>
              <a:spcPct val="0"/>
            </a:spcBef>
            <a:spcAft>
              <a:spcPts val="0"/>
            </a:spcAft>
            <a:buNone/>
          </a:pPr>
          <a:r>
            <a:rPr lang="en-US" sz="1300" kern="1200" dirty="0"/>
            <a:t>Christian Baumgarten</a:t>
          </a:r>
        </a:p>
        <a:p>
          <a:pPr marL="0" lvl="0" indent="0" algn="ctr" defTabSz="577850">
            <a:lnSpc>
              <a:spcPct val="100000"/>
            </a:lnSpc>
            <a:spcBef>
              <a:spcPct val="0"/>
            </a:spcBef>
            <a:spcAft>
              <a:spcPts val="0"/>
            </a:spcAft>
            <a:buNone/>
          </a:pPr>
          <a:r>
            <a:rPr lang="en-US" sz="1300" kern="1200" dirty="0"/>
            <a:t>John Galambos</a:t>
          </a:r>
        </a:p>
        <a:p>
          <a:pPr marL="0" lvl="0" indent="0" algn="ctr" defTabSz="577850">
            <a:lnSpc>
              <a:spcPct val="100000"/>
            </a:lnSpc>
            <a:spcBef>
              <a:spcPct val="0"/>
            </a:spcBef>
            <a:spcAft>
              <a:spcPts val="0"/>
            </a:spcAft>
            <a:buNone/>
          </a:pPr>
          <a:r>
            <a:rPr lang="en-US" sz="1300" kern="1200" dirty="0"/>
            <a:t>Cameron Geddes</a:t>
          </a:r>
        </a:p>
        <a:p>
          <a:pPr marL="0" lvl="0" indent="0" algn="ctr" defTabSz="577850">
            <a:lnSpc>
              <a:spcPct val="100000"/>
            </a:lnSpc>
            <a:spcBef>
              <a:spcPct val="0"/>
            </a:spcBef>
            <a:spcAft>
              <a:spcPts val="0"/>
            </a:spcAft>
            <a:buNone/>
          </a:pPr>
          <a:r>
            <a:rPr lang="en-US" sz="1300" kern="1200" dirty="0"/>
            <a:t>Peter </a:t>
          </a:r>
          <a:r>
            <a:rPr lang="en-US" sz="1300" kern="1200" dirty="0" err="1"/>
            <a:t>Ostroumov</a:t>
          </a:r>
          <a:endParaRPr lang="en-US" sz="1300" kern="1200" dirty="0"/>
        </a:p>
      </dsp:txBody>
      <dsp:txXfrm>
        <a:off x="5009362" y="4528446"/>
        <a:ext cx="1722067" cy="129599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CF9CE-0B6E-224A-BB77-417B4D792EA6}"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08564-31DF-BD40-BA50-9FCE161E803A}" type="slidenum">
              <a:rPr lang="en-US" smtClean="0"/>
              <a:t>‹#›</a:t>
            </a:fld>
            <a:endParaRPr lang="en-US"/>
          </a:p>
        </p:txBody>
      </p:sp>
    </p:spTree>
    <p:extLst>
      <p:ext uri="{BB962C8B-B14F-4D97-AF65-F5344CB8AC3E}">
        <p14:creationId xmlns:p14="http://schemas.microsoft.com/office/powerpoint/2010/main" val="3145208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- 2021-P09584: Aerial overview of the Spallation Neutron Source, SNS, and the future location for the SNS Second Target Station, September 30, 2021.  This image has been reviewed by an ORNL Releasing Official and is approved for public release, September 26, 2022.</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400499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loss in the proton beam diverts to the muons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250303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reference to Acceleron poster</a:t>
            </a:r>
          </a:p>
        </p:txBody>
      </p:sp>
      <p:sp>
        <p:nvSpPr>
          <p:cNvPr id="4" name="Slide Number Placeholder 3"/>
          <p:cNvSpPr>
            <a:spLocks noGrp="1"/>
          </p:cNvSpPr>
          <p:nvPr>
            <p:ph type="sldNum" sz="quarter" idx="5"/>
          </p:nvPr>
        </p:nvSpPr>
        <p:spPr/>
        <p:txBody>
          <a:bodyPr/>
          <a:lstStyle/>
          <a:p>
            <a:fld id="{28208564-31DF-BD40-BA50-9FCE161E803A}" type="slidenum">
              <a:rPr lang="en-US" smtClean="0"/>
              <a:t>18</a:t>
            </a:fld>
            <a:endParaRPr lang="en-US"/>
          </a:p>
        </p:txBody>
      </p:sp>
    </p:spTree>
    <p:extLst>
      <p:ext uri="{BB962C8B-B14F-4D97-AF65-F5344CB8AC3E}">
        <p14:creationId xmlns:p14="http://schemas.microsoft.com/office/powerpoint/2010/main" val="3008284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cdb3af97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cdb3af975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BRIAN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Also acknowledge our designated federal official, Dr. Jean-Paul Allain the Associate Director of DOE FES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Thank you to Sam Barish and Sandy Newton, and the staff of the DOE FES for hosting our in-person Subcommittee meeting at Germantown headquarters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5A8554C-6E00-4F75-9374-DF36D4E456E1}"/>
            </a:ext>
          </a:extLst>
        </p:cNvPr>
        <p:cNvGrpSpPr/>
        <p:nvPr/>
      </p:nvGrpSpPr>
      <p:grpSpPr>
        <a:xfrm>
          <a:off x="0" y="0"/>
          <a:ext cx="0" cy="0"/>
          <a:chOff x="0" y="0"/>
          <a:chExt cx="0" cy="0"/>
        </a:xfrm>
      </p:grpSpPr>
      <p:sp>
        <p:nvSpPr>
          <p:cNvPr id="103" name="Google Shape;103;g2cdb3af9758_0_0:notes">
            <a:extLst>
              <a:ext uri="{FF2B5EF4-FFF2-40B4-BE49-F238E27FC236}">
                <a16:creationId xmlns:a16="http://schemas.microsoft.com/office/drawing/2014/main" id="{9C1C4BBD-4AF6-EFC3-8BCF-B240822942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cdb3af9758_0_0:notes">
            <a:extLst>
              <a:ext uri="{FF2B5EF4-FFF2-40B4-BE49-F238E27FC236}">
                <a16:creationId xmlns:a16="http://schemas.microsoft.com/office/drawing/2014/main" id="{A49A9E56-7199-59CC-2499-16D19A4EDE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946"/>
              <a:buNone/>
            </a:pPr>
            <a:r>
              <a:rPr lang="en-US" u="sng" dirty="0"/>
              <a:t>One webinar per facility</a:t>
            </a:r>
            <a:r>
              <a:rPr lang="en-US" dirty="0"/>
              <a:t> was held and advertised to the community</a:t>
            </a:r>
          </a:p>
          <a:p>
            <a:pPr marL="0" lvl="0" indent="0" algn="l" rtl="0">
              <a:lnSpc>
                <a:spcPct val="90000"/>
              </a:lnSpc>
              <a:spcBef>
                <a:spcPts val="1000"/>
              </a:spcBef>
              <a:spcAft>
                <a:spcPts val="0"/>
              </a:spcAft>
              <a:buSzPts val="1946"/>
              <a:buNone/>
            </a:pPr>
            <a:r>
              <a:rPr lang="en-US" dirty="0"/>
              <a:t>One or two per week from Mid-February 2024 to early April 2024.</a:t>
            </a:r>
          </a:p>
          <a:p>
            <a:pPr marL="0" lvl="0" indent="0" algn="l" rtl="0">
              <a:lnSpc>
                <a:spcPct val="90000"/>
              </a:lnSpc>
              <a:spcBef>
                <a:spcPts val="1000"/>
              </a:spcBef>
              <a:spcAft>
                <a:spcPts val="0"/>
              </a:spcAft>
              <a:buSzPts val="1946"/>
              <a:buNone/>
            </a:pPr>
            <a:endParaRPr lang="en-US" sz="800" dirty="0"/>
          </a:p>
          <a:p>
            <a:pPr marL="0" lvl="0" indent="0" algn="l" rtl="0">
              <a:lnSpc>
                <a:spcPct val="90000"/>
              </a:lnSpc>
              <a:spcBef>
                <a:spcPts val="1000"/>
              </a:spcBef>
              <a:spcAft>
                <a:spcPts val="0"/>
              </a:spcAft>
              <a:buSzPts val="1946"/>
              <a:buNone/>
            </a:pPr>
            <a:r>
              <a:rPr lang="en-US" dirty="0"/>
              <a:t>Speakers selected based on white paper submissions</a:t>
            </a:r>
          </a:p>
          <a:p>
            <a:pPr marL="0" lvl="0" indent="0" algn="l" rtl="0">
              <a:lnSpc>
                <a:spcPct val="90000"/>
              </a:lnSpc>
              <a:spcBef>
                <a:spcPts val="1000"/>
              </a:spcBef>
              <a:spcAft>
                <a:spcPts val="0"/>
              </a:spcAft>
              <a:buSzPts val="1946"/>
              <a:buNone/>
            </a:pPr>
            <a:r>
              <a:rPr lang="en-US" sz="800" dirty="0"/>
              <a:t>	</a:t>
            </a:r>
          </a:p>
          <a:p>
            <a:pPr marL="0" lvl="0" indent="0" algn="l" rtl="0">
              <a:lnSpc>
                <a:spcPct val="90000"/>
              </a:lnSpc>
              <a:spcBef>
                <a:spcPts val="1000"/>
              </a:spcBef>
              <a:spcAft>
                <a:spcPts val="0"/>
              </a:spcAft>
              <a:buSzPts val="1946"/>
              <a:buNone/>
            </a:pPr>
            <a:r>
              <a:rPr lang="en-US" dirty="0"/>
              <a:t>Included a “community overview” with consensus elements whenever feasible</a:t>
            </a:r>
          </a:p>
          <a:p>
            <a:pPr marL="0" lvl="0" indent="0" algn="l" rtl="0">
              <a:lnSpc>
                <a:spcPct val="90000"/>
              </a:lnSpc>
              <a:spcBef>
                <a:spcPts val="1000"/>
              </a:spcBef>
              <a:spcAft>
                <a:spcPts val="0"/>
              </a:spcAft>
              <a:buClr>
                <a:schemeClr val="dk1"/>
              </a:buClr>
              <a:buSzPts val="1189"/>
              <a:buFont typeface="Arial"/>
              <a:buNone/>
            </a:pPr>
            <a:endParaRPr lang="en-US" sz="800" dirty="0"/>
          </a:p>
          <a:p>
            <a:pPr marL="0" lvl="0" indent="0" algn="l" rtl="0">
              <a:lnSpc>
                <a:spcPct val="90000"/>
              </a:lnSpc>
              <a:spcBef>
                <a:spcPts val="1000"/>
              </a:spcBef>
              <a:spcAft>
                <a:spcPts val="0"/>
              </a:spcAft>
              <a:buSzPts val="1946"/>
              <a:buNone/>
            </a:pPr>
            <a:r>
              <a:rPr lang="en-US" dirty="0"/>
              <a:t>Q&amp;A done in the open, community Q&amp;A also included</a:t>
            </a:r>
          </a:p>
          <a:p>
            <a:pPr marL="0" lvl="0" indent="0" algn="l" rtl="0">
              <a:lnSpc>
                <a:spcPct val="90000"/>
              </a:lnSpc>
              <a:spcBef>
                <a:spcPts val="1000"/>
              </a:spcBef>
              <a:spcAft>
                <a:spcPts val="0"/>
              </a:spcAft>
              <a:buSzPts val="1946"/>
              <a:buNone/>
            </a:pPr>
            <a:endParaRPr lang="en-US" sz="800" dirty="0"/>
          </a:p>
          <a:p>
            <a:pPr marL="0" lvl="0" indent="0" algn="l" rtl="0">
              <a:lnSpc>
                <a:spcPct val="90000"/>
              </a:lnSpc>
              <a:spcBef>
                <a:spcPts val="1000"/>
              </a:spcBef>
              <a:spcAft>
                <a:spcPts val="0"/>
              </a:spcAft>
              <a:buSzPts val="1946"/>
              <a:buNone/>
            </a:pPr>
            <a:r>
              <a:rPr lang="en-US" dirty="0"/>
              <a:t>Essential element of our process as a sub-committee</a:t>
            </a:r>
          </a:p>
          <a:p>
            <a:pPr marL="0" lvl="0" indent="0" algn="l" rtl="0">
              <a:lnSpc>
                <a:spcPct val="90000"/>
              </a:lnSpc>
              <a:spcBef>
                <a:spcPts val="1000"/>
              </a:spcBef>
              <a:spcAft>
                <a:spcPts val="0"/>
              </a:spcAft>
              <a:buSzPts val="1946"/>
              <a:buNone/>
            </a:pPr>
            <a:endParaRPr lang="en-US" sz="800" dirty="0"/>
          </a:p>
          <a:p>
            <a:pPr marL="0" lvl="0" indent="0" algn="l" rtl="0">
              <a:lnSpc>
                <a:spcPct val="90000"/>
              </a:lnSpc>
              <a:spcBef>
                <a:spcPts val="1000"/>
              </a:spcBef>
              <a:spcAft>
                <a:spcPts val="0"/>
              </a:spcAft>
              <a:buSzPts val="1946"/>
              <a:buNone/>
            </a:pPr>
            <a:r>
              <a:rPr lang="en-US" i="1" dirty="0">
                <a:solidFill>
                  <a:srgbClr val="0070C0"/>
                </a:solidFill>
              </a:rPr>
              <a:t>https://</a:t>
            </a:r>
            <a:r>
              <a:rPr lang="en-US" i="1" dirty="0" err="1">
                <a:solidFill>
                  <a:srgbClr val="0070C0"/>
                </a:solidFill>
              </a:rPr>
              <a:t>sites.google.com</a:t>
            </a:r>
            <a:r>
              <a:rPr lang="en-US" i="1" dirty="0">
                <a:solidFill>
                  <a:srgbClr val="0070C0"/>
                </a:solidFill>
              </a:rPr>
              <a:t>/view/</a:t>
            </a:r>
            <a:r>
              <a:rPr lang="en-US" i="1" dirty="0" err="1">
                <a:solidFill>
                  <a:srgbClr val="0070C0"/>
                </a:solidFill>
              </a:rPr>
              <a:t>fesac-fcp</a:t>
            </a:r>
            <a:r>
              <a:rPr lang="en-US" i="1" dirty="0">
                <a:solidFill>
                  <a:srgbClr val="0070C0"/>
                </a:solidFill>
              </a:rPr>
              <a:t>/home</a:t>
            </a:r>
            <a:endParaRPr dirty="0"/>
          </a:p>
        </p:txBody>
      </p:sp>
    </p:spTree>
    <p:extLst>
      <p:ext uri="{BB962C8B-B14F-4D97-AF65-F5344CB8AC3E}">
        <p14:creationId xmlns:p14="http://schemas.microsoft.com/office/powerpoint/2010/main" val="2638727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a:defRPr sz="1400"/>
            </a:pPr>
            <a:endParaRPr dirty="0"/>
          </a:p>
        </p:txBody>
      </p:sp>
    </p:spTree>
    <p:extLst>
      <p:ext uri="{BB962C8B-B14F-4D97-AF65-F5344CB8AC3E}">
        <p14:creationId xmlns:p14="http://schemas.microsoft.com/office/powerpoint/2010/main" val="392382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277DC7F7-3B67-C61D-6450-8EACCB9B40D5}"/>
            </a:ext>
          </a:extLst>
        </p:cNvPr>
        <p:cNvGrpSpPr/>
        <p:nvPr/>
      </p:nvGrpSpPr>
      <p:grpSpPr>
        <a:xfrm>
          <a:off x="0" y="0"/>
          <a:ext cx="0" cy="0"/>
          <a:chOff x="0" y="0"/>
          <a:chExt cx="0" cy="0"/>
        </a:xfrm>
      </p:grpSpPr>
      <p:sp>
        <p:nvSpPr>
          <p:cNvPr id="185" name="Google Shape;185;g2cdb3af9758_1_34:notes">
            <a:extLst>
              <a:ext uri="{FF2B5EF4-FFF2-40B4-BE49-F238E27FC236}">
                <a16:creationId xmlns:a16="http://schemas.microsoft.com/office/drawing/2014/main" id="{BF002B62-EC82-FD09-4D67-1A9DF2A1CB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2cdb3af9758_1_34:notes">
            <a:extLst>
              <a:ext uri="{FF2B5EF4-FFF2-40B4-BE49-F238E27FC236}">
                <a16:creationId xmlns:a16="http://schemas.microsoft.com/office/drawing/2014/main" id="{93DED5A4-A3B2-01C4-289C-D87A3F37206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9020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61969-A63A-BA18-D0F6-E684DC9D7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3E06-A3D7-3FEF-54B8-F2C9B286C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3307D-889E-77F2-DFA4-AC8D01F24C37}"/>
              </a:ext>
            </a:extLst>
          </p:cNvPr>
          <p:cNvSpPr>
            <a:spLocks noGrp="1"/>
          </p:cNvSpPr>
          <p:nvPr>
            <p:ph type="body" idx="1"/>
          </p:nvPr>
        </p:nvSpPr>
        <p:spPr/>
        <p:txBody>
          <a:bodyPr/>
          <a:lstStyle/>
          <a:p>
            <a:r>
              <a:rPr lang="en-US" dirty="0"/>
              <a:t>Participants: </a:t>
            </a:r>
          </a:p>
          <a:p>
            <a:r>
              <a:rPr lang="en-US" dirty="0"/>
              <a:t>ORNL, LANL, PNNL, BNL, General Atomics, UTK, MIT, Stony Brook, UCLA, Univ of Wisconsin, PPPL, </a:t>
            </a:r>
            <a:r>
              <a:rPr lang="en-US" dirty="0" err="1"/>
              <a:t>JLab</a:t>
            </a:r>
            <a:r>
              <a:rPr lang="en-US" dirty="0"/>
              <a:t>, CATF</a:t>
            </a:r>
          </a:p>
          <a:p>
            <a:endParaRPr lang="en-US" dirty="0"/>
          </a:p>
          <a:p>
            <a:r>
              <a:rPr lang="en-US" dirty="0"/>
              <a:t>Institutions engaged:</a:t>
            </a:r>
          </a:p>
          <a:p>
            <a:r>
              <a:rPr lang="en-US" dirty="0"/>
              <a:t>Astral Systems, Focused Energy, IFMIF-DONES, LANL, LBNL, LLNL, MIT, NIFS, ORNL, PPPL, </a:t>
            </a:r>
            <a:r>
              <a:rPr lang="en-US" dirty="0" err="1"/>
              <a:t>Realta</a:t>
            </a:r>
            <a:r>
              <a:rPr lang="en-US" dirty="0"/>
              <a:t> Fusion, Shine Technologies, SLAC, UC-Berkley/LBNL, USNRL</a:t>
            </a:r>
          </a:p>
          <a:p>
            <a:endParaRPr lang="en-US" dirty="0"/>
          </a:p>
        </p:txBody>
      </p:sp>
      <p:sp>
        <p:nvSpPr>
          <p:cNvPr id="4" name="Slide Number Placeholder 3">
            <a:extLst>
              <a:ext uri="{FF2B5EF4-FFF2-40B4-BE49-F238E27FC236}">
                <a16:creationId xmlns:a16="http://schemas.microsoft.com/office/drawing/2014/main" id="{D59BCA9E-1979-AF3C-179C-916B90ABAFF4}"/>
              </a:ext>
            </a:extLst>
          </p:cNvPr>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62071139-66A3-46A2-8B47-2AB8605799A7}" type="slidenum">
              <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48507" rtl="0" eaLnBrk="1" fontAlgn="auto" latinLnBrk="0" hangingPunct="1">
                <a:lnSpc>
                  <a:spcPct val="100000"/>
                </a:lnSpc>
                <a:spcBef>
                  <a:spcPts val="0"/>
                </a:spcBef>
                <a:spcAft>
                  <a:spcPts val="0"/>
                </a:spcAft>
                <a:buClrTx/>
                <a:buSzTx/>
                <a:buFontTx/>
                <a:buNone/>
                <a:tabLst/>
                <a:defRPr/>
              </a:pPr>
              <a:t>24</a:t>
            </a:fld>
            <a:endParaRPr kumimoji="0" lang="en-US" altLang="ko-KR"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1661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 experienced and well respected leaders in field.  Estimate over 400 years of technical experience represented</a:t>
            </a:r>
          </a:p>
          <a:p>
            <a:r>
              <a:rPr lang="en-US" dirty="0"/>
              <a:t>PRC – technical standpoint (fluence, volume)</a:t>
            </a:r>
          </a:p>
          <a:p>
            <a:r>
              <a:rPr lang="en-US" dirty="0"/>
              <a:t>SSC – two sub-committees</a:t>
            </a:r>
          </a:p>
          <a:p>
            <a:r>
              <a:rPr lang="en-US" dirty="0"/>
              <a:t>Maturity – TRL (consideration of risk to reach performance parameters)</a:t>
            </a:r>
          </a:p>
          <a:p>
            <a:r>
              <a:rPr lang="en-US" dirty="0"/>
              <a:t>Particle accelerations – linac vs. cyclotron, different ion sources, low E acceleration</a:t>
            </a:r>
          </a:p>
          <a:p>
            <a:r>
              <a:rPr lang="en-US" dirty="0"/>
              <a:t>Integrated rather than linear approach</a:t>
            </a:r>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3106809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75B4-9444-188D-4B30-9FBA92792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5F749-7ED9-1E30-9953-8DC9D4524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E64E1-139C-6281-F962-8E12C9B6246E}"/>
              </a:ext>
            </a:extLst>
          </p:cNvPr>
          <p:cNvSpPr>
            <a:spLocks noGrp="1"/>
          </p:cNvSpPr>
          <p:nvPr>
            <p:ph type="body" idx="1"/>
          </p:nvPr>
        </p:nvSpPr>
        <p:spPr/>
        <p:txBody>
          <a:bodyPr/>
          <a:lstStyle/>
          <a:p>
            <a:r>
              <a:rPr lang="en-US" dirty="0"/>
              <a:t>I might be inclined to crop out the submitter column</a:t>
            </a:r>
          </a:p>
        </p:txBody>
      </p:sp>
      <p:sp>
        <p:nvSpPr>
          <p:cNvPr id="4" name="Slide Number Placeholder 3">
            <a:extLst>
              <a:ext uri="{FF2B5EF4-FFF2-40B4-BE49-F238E27FC236}">
                <a16:creationId xmlns:a16="http://schemas.microsoft.com/office/drawing/2014/main" id="{2B0FA75E-C1C2-17CC-3DDF-CC4888A55A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254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credit</a:t>
            </a:r>
          </a:p>
        </p:txBody>
      </p:sp>
      <p:sp>
        <p:nvSpPr>
          <p:cNvPr id="4" name="Slide Number Placeholder 3"/>
          <p:cNvSpPr>
            <a:spLocks noGrp="1"/>
          </p:cNvSpPr>
          <p:nvPr>
            <p:ph type="sldNum" sz="quarter" idx="5"/>
          </p:nvPr>
        </p:nvSpPr>
        <p:spPr/>
        <p:txBody>
          <a:bodyPr/>
          <a:lstStyle/>
          <a:p>
            <a:fld id="{28208564-31DF-BD40-BA50-9FCE161E803A}" type="slidenum">
              <a:rPr lang="en-US" smtClean="0"/>
              <a:t>27</a:t>
            </a:fld>
            <a:endParaRPr lang="en-US"/>
          </a:p>
        </p:txBody>
      </p:sp>
    </p:spTree>
    <p:extLst>
      <p:ext uri="{BB962C8B-B14F-4D97-AF65-F5344CB8AC3E}">
        <p14:creationId xmlns:p14="http://schemas.microsoft.com/office/powerpoint/2010/main" val="7042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expensive to build facilities;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2751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A44D-CE69-0F28-9F15-FBBEB94F2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51ACB-82B2-962E-D80C-1204818E0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42753-8C02-1EFA-3961-A5FED3308F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43A8F-C109-ECC6-584D-E1D94FC962E9}"/>
              </a:ext>
            </a:extLst>
          </p:cNvPr>
          <p:cNvSpPr>
            <a:spLocks noGrp="1"/>
          </p:cNvSpPr>
          <p:nvPr>
            <p:ph type="sldNum" sz="quarter" idx="5"/>
          </p:nvPr>
        </p:nvSpPr>
        <p:spPr/>
        <p:txBody>
          <a:bodyPr/>
          <a:lstStyle/>
          <a:p>
            <a:fld id="{DBFF095A-F86B-4B29-8A9F-DF3D3D1F3E2A}" type="slidenum">
              <a:rPr lang="en-US" smtClean="0"/>
              <a:pPr/>
              <a:t>32</a:t>
            </a:fld>
            <a:endParaRPr lang="en-US" dirty="0"/>
          </a:p>
        </p:txBody>
      </p:sp>
    </p:spTree>
    <p:extLst>
      <p:ext uri="{BB962C8B-B14F-4D97-AF65-F5344CB8AC3E}">
        <p14:creationId xmlns:p14="http://schemas.microsoft.com/office/powerpoint/2010/main" val="179028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33</a:t>
            </a:fld>
            <a:endParaRPr lang="en-US" dirty="0"/>
          </a:p>
        </p:txBody>
      </p:sp>
    </p:spTree>
    <p:extLst>
      <p:ext uri="{BB962C8B-B14F-4D97-AF65-F5344CB8AC3E}">
        <p14:creationId xmlns:p14="http://schemas.microsoft.com/office/powerpoint/2010/main" val="3639463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AE94-27DA-54E1-C210-ECF33D77E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59703-4681-9F36-023B-A045FB867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4446-A867-B823-A721-0D6D64B377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F4FABB-6347-C848-815C-1C912372CD23}"/>
              </a:ext>
            </a:extLst>
          </p:cNvPr>
          <p:cNvSpPr>
            <a:spLocks noGrp="1"/>
          </p:cNvSpPr>
          <p:nvPr>
            <p:ph type="sldNum" sz="quarter" idx="5"/>
          </p:nvPr>
        </p:nvSpPr>
        <p:spPr/>
        <p:txBody>
          <a:bodyPr/>
          <a:lstStyle/>
          <a:p>
            <a:fld id="{DBFF095A-F86B-4B29-8A9F-DF3D3D1F3E2A}" type="slidenum">
              <a:rPr lang="en-US" smtClean="0"/>
              <a:pPr/>
              <a:t>34</a:t>
            </a:fld>
            <a:endParaRPr lang="en-US" dirty="0"/>
          </a:p>
        </p:txBody>
      </p:sp>
    </p:spTree>
    <p:extLst>
      <p:ext uri="{BB962C8B-B14F-4D97-AF65-F5344CB8AC3E}">
        <p14:creationId xmlns:p14="http://schemas.microsoft.com/office/powerpoint/2010/main" val="306251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D31E-79F9-2770-6399-D3C223F79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6118B-2F37-9EDE-3435-32D0855C2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465E6-D0C0-5B85-4846-F39414A089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3AC88C-2A51-869F-11B6-6775C71148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381824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EU VNS</a:t>
            </a:r>
          </a:p>
        </p:txBody>
      </p:sp>
      <p:sp>
        <p:nvSpPr>
          <p:cNvPr id="4" name="Slide Number Placeholder 3"/>
          <p:cNvSpPr>
            <a:spLocks noGrp="1"/>
          </p:cNvSpPr>
          <p:nvPr>
            <p:ph type="sldNum" sz="quarter" idx="5"/>
          </p:nvPr>
        </p:nvSpPr>
        <p:spPr/>
        <p:txBody>
          <a:bodyPr/>
          <a:lstStyle/>
          <a:p>
            <a:fld id="{28208564-31DF-BD40-BA50-9FCE161E803A}" type="slidenum">
              <a:rPr lang="en-US" smtClean="0"/>
              <a:t>9</a:t>
            </a:fld>
            <a:endParaRPr lang="en-US"/>
          </a:p>
        </p:txBody>
      </p:sp>
    </p:spTree>
    <p:extLst>
      <p:ext uri="{BB962C8B-B14F-4D97-AF65-F5344CB8AC3E}">
        <p14:creationId xmlns:p14="http://schemas.microsoft.com/office/powerpoint/2010/main" val="6589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8D22D-9EE6-1D50-8022-4E5A0BAB5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144E0-6415-9DD9-9FEE-E165F20CC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8C840-CBDD-9828-A158-80C26B613F4E}"/>
              </a:ext>
            </a:extLst>
          </p:cNvPr>
          <p:cNvSpPr>
            <a:spLocks noGrp="1"/>
          </p:cNvSpPr>
          <p:nvPr>
            <p:ph type="body" idx="1"/>
          </p:nvPr>
        </p:nvSpPr>
        <p:spPr/>
        <p:txBody>
          <a:bodyPr/>
          <a:lstStyle/>
          <a:p>
            <a:r>
              <a:rPr lang="en-US" dirty="0"/>
              <a:t>Too expensive to build facilities; </a:t>
            </a:r>
          </a:p>
        </p:txBody>
      </p:sp>
      <p:sp>
        <p:nvSpPr>
          <p:cNvPr id="4" name="Slide Number Placeholder 3">
            <a:extLst>
              <a:ext uri="{FF2B5EF4-FFF2-40B4-BE49-F238E27FC236}">
                <a16:creationId xmlns:a16="http://schemas.microsoft.com/office/drawing/2014/main" id="{D233801E-2E2A-6029-A306-4F85E6F27E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13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0A0A0-65D8-C755-F7B7-B4F75E19C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93236-F388-39A4-E209-BC73E0DA5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5D3B1-7E3A-76AF-8A54-E9E98B5A2BDD}"/>
              </a:ext>
            </a:extLst>
          </p:cNvPr>
          <p:cNvSpPr>
            <a:spLocks noGrp="1"/>
          </p:cNvSpPr>
          <p:nvPr>
            <p:ph type="body" idx="1"/>
          </p:nvPr>
        </p:nvSpPr>
        <p:spPr/>
        <p:txBody>
          <a:bodyPr/>
          <a:lstStyle/>
          <a:p>
            <a:r>
              <a:rPr lang="en-US" dirty="0"/>
              <a:t>Too expensive to build facilities; </a:t>
            </a:r>
          </a:p>
        </p:txBody>
      </p:sp>
      <p:sp>
        <p:nvSpPr>
          <p:cNvPr id="4" name="Slide Number Placeholder 3">
            <a:extLst>
              <a:ext uri="{FF2B5EF4-FFF2-40B4-BE49-F238E27FC236}">
                <a16:creationId xmlns:a16="http://schemas.microsoft.com/office/drawing/2014/main" id="{5817773B-2836-F43B-7D1D-2891BF12A6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28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8152-DB9E-FFA6-000C-E9A45B9F5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7685C-2369-75C8-6DEA-43D9136CB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34BD9-F1B5-D161-430C-187629DD8593}"/>
              </a:ext>
            </a:extLst>
          </p:cNvPr>
          <p:cNvSpPr>
            <a:spLocks noGrp="1"/>
          </p:cNvSpPr>
          <p:nvPr>
            <p:ph type="body" idx="1"/>
          </p:nvPr>
        </p:nvSpPr>
        <p:spPr/>
        <p:txBody>
          <a:bodyPr/>
          <a:lstStyle/>
          <a:p>
            <a:r>
              <a:rPr lang="en-US" dirty="0"/>
              <a:t>Too expensive to build facilities; </a:t>
            </a:r>
          </a:p>
        </p:txBody>
      </p:sp>
      <p:sp>
        <p:nvSpPr>
          <p:cNvPr id="4" name="Slide Number Placeholder 3">
            <a:extLst>
              <a:ext uri="{FF2B5EF4-FFF2-40B4-BE49-F238E27FC236}">
                <a16:creationId xmlns:a16="http://schemas.microsoft.com/office/drawing/2014/main" id="{01720955-5D02-7B59-6AB5-5FDA5B6128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0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F8902-AA86-1A41-2FF7-543A23E38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9AE8B-08A4-EF3B-7914-029EF338D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8DD8B-20CC-F198-E3C8-582AF0523BCD}"/>
              </a:ext>
            </a:extLst>
          </p:cNvPr>
          <p:cNvSpPr>
            <a:spLocks noGrp="1"/>
          </p:cNvSpPr>
          <p:nvPr>
            <p:ph type="body" idx="1"/>
          </p:nvPr>
        </p:nvSpPr>
        <p:spPr/>
        <p:txBody>
          <a:bodyPr/>
          <a:lstStyle/>
          <a:p>
            <a:r>
              <a:rPr lang="en-US" dirty="0"/>
              <a:t>Too expensive to build facilities; </a:t>
            </a:r>
          </a:p>
        </p:txBody>
      </p:sp>
      <p:sp>
        <p:nvSpPr>
          <p:cNvPr id="4" name="Slide Number Placeholder 3">
            <a:extLst>
              <a:ext uri="{FF2B5EF4-FFF2-40B4-BE49-F238E27FC236}">
                <a16:creationId xmlns:a16="http://schemas.microsoft.com/office/drawing/2014/main" id="{66E4A647-6D10-6DD5-C2AF-8AD55F10CB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49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5B3FD-7146-DB19-15CA-08BCE8845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A446B-D158-7064-E25C-55F48C132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B9C5B-744A-4122-A477-6E36485949D2}"/>
              </a:ext>
            </a:extLst>
          </p:cNvPr>
          <p:cNvSpPr>
            <a:spLocks noGrp="1"/>
          </p:cNvSpPr>
          <p:nvPr>
            <p:ph type="body" idx="1"/>
          </p:nvPr>
        </p:nvSpPr>
        <p:spPr/>
        <p:txBody>
          <a:bodyPr/>
          <a:lstStyle/>
          <a:p>
            <a:r>
              <a:rPr lang="en-US" dirty="0"/>
              <a:t>Too expensive to build facilities; </a:t>
            </a:r>
          </a:p>
        </p:txBody>
      </p:sp>
      <p:sp>
        <p:nvSpPr>
          <p:cNvPr id="4" name="Slide Number Placeholder 3">
            <a:extLst>
              <a:ext uri="{FF2B5EF4-FFF2-40B4-BE49-F238E27FC236}">
                <a16:creationId xmlns:a16="http://schemas.microsoft.com/office/drawing/2014/main" id="{653D222A-FE6A-25E4-FC6F-532C801DE165}"/>
              </a:ext>
            </a:extLst>
          </p:cNvPr>
          <p:cNvSpPr>
            <a:spLocks noGrp="1"/>
          </p:cNvSpPr>
          <p:nvPr>
            <p:ph type="sldNum" sz="quarter" idx="5"/>
          </p:nvPr>
        </p:nvSpPr>
        <p:spPr/>
        <p:txBody>
          <a:bodyPr/>
          <a:lstStyle/>
          <a:p>
            <a:fld id="{CEEA2CD3-FB95-D94F-9F04-F9F995EAB822}" type="slidenum">
              <a:rPr lang="en-US" smtClean="0"/>
              <a:t>15</a:t>
            </a:fld>
            <a:endParaRPr lang="en-US"/>
          </a:p>
        </p:txBody>
      </p:sp>
    </p:spTree>
    <p:extLst>
      <p:ext uri="{BB962C8B-B14F-4D97-AF65-F5344CB8AC3E}">
        <p14:creationId xmlns:p14="http://schemas.microsoft.com/office/powerpoint/2010/main" val="156963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89489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03782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23639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04272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80478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901094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608413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45888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853734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469828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402427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117334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4264985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394532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3013561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71146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004850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926706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689405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3413499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367321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13952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869516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559426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02102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71889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D1-30B8-F548-0E54-E789B9F90E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0A30A-D5F9-809B-3250-826C7E66B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84285-7B23-C264-E61F-8CC7CF301620}"/>
              </a:ext>
            </a:extLst>
          </p:cNvPr>
          <p:cNvSpPr>
            <a:spLocks noGrp="1"/>
          </p:cNvSpPr>
          <p:nvPr>
            <p:ph type="dt" sz="half" idx="10"/>
          </p:nvPr>
        </p:nvSpPr>
        <p:spPr/>
        <p:txBody>
          <a:bodyPr/>
          <a:lstStyle/>
          <a:p>
            <a:fld id="{953BAF57-F24C-5748-B4D0-20E45707E835}" type="datetimeFigureOut">
              <a:rPr lang="en-US" smtClean="0"/>
              <a:t>6/9/2026</a:t>
            </a:fld>
            <a:endParaRPr lang="en-US"/>
          </a:p>
        </p:txBody>
      </p:sp>
      <p:sp>
        <p:nvSpPr>
          <p:cNvPr id="5" name="Footer Placeholder 4">
            <a:extLst>
              <a:ext uri="{FF2B5EF4-FFF2-40B4-BE49-F238E27FC236}">
                <a16:creationId xmlns:a16="http://schemas.microsoft.com/office/drawing/2014/main" id="{E283EC85-555D-F7AA-FF2C-0BFE254E9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3A585-0A47-E431-F6CB-E55D22BE8D83}"/>
              </a:ext>
            </a:extLst>
          </p:cNvPr>
          <p:cNvSpPr>
            <a:spLocks noGrp="1"/>
          </p:cNvSpPr>
          <p:nvPr>
            <p:ph type="sldNum" sz="quarter" idx="12"/>
          </p:nvPr>
        </p:nvSpPr>
        <p:spPr/>
        <p:txBody>
          <a:bodyPr/>
          <a:lstStyle/>
          <a:p>
            <a:fld id="{16E4163A-E229-5F4A-A188-285C85F3E1B9}" type="slidenum">
              <a:rPr lang="en-US" smtClean="0"/>
              <a:t>‹#›</a:t>
            </a:fld>
            <a:endParaRPr lang="en-US"/>
          </a:p>
        </p:txBody>
      </p:sp>
    </p:spTree>
    <p:extLst>
      <p:ext uri="{BB962C8B-B14F-4D97-AF65-F5344CB8AC3E}">
        <p14:creationId xmlns:p14="http://schemas.microsoft.com/office/powerpoint/2010/main" val="483641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1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2400">
              <a:solidFill>
                <a:schemeClr val="dk1"/>
              </a:solidFill>
              <a:latin typeface="Arial"/>
              <a:ea typeface="Arial"/>
              <a:cs typeface="Arial"/>
              <a:sym typeface="Arial"/>
            </a:endParaRPr>
          </a:p>
        </p:txBody>
      </p:sp>
      <p:grpSp>
        <p:nvGrpSpPr>
          <p:cNvPr id="76" name="Google Shape;76;p16"/>
          <p:cNvGrpSpPr/>
          <p:nvPr/>
        </p:nvGrpSpPr>
        <p:grpSpPr>
          <a:xfrm>
            <a:off x="1107191" y="1588342"/>
            <a:ext cx="994351" cy="61101"/>
            <a:chOff x="4580561" y="2589004"/>
            <a:chExt cx="1064464" cy="25200"/>
          </a:xfrm>
        </p:grpSpPr>
        <p:sp>
          <p:nvSpPr>
            <p:cNvPr id="77" name="Google Shape;77;p16"/>
            <p:cNvSpPr/>
            <p:nvPr/>
          </p:nvSpPr>
          <p:spPr>
            <a:xfrm rot="-5400000">
              <a:off x="5366325" y="2335504"/>
              <a:ext cx="25200" cy="532200"/>
            </a:xfrm>
            <a:prstGeom prst="rect">
              <a:avLst/>
            </a:prstGeom>
            <a:solidFill>
              <a:schemeClr val="accent3"/>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2400">
                <a:solidFill>
                  <a:schemeClr val="dk1"/>
                </a:solidFill>
                <a:latin typeface="Arial"/>
                <a:ea typeface="Arial"/>
                <a:cs typeface="Arial"/>
                <a:sym typeface="Arial"/>
              </a:endParaRPr>
            </a:p>
          </p:txBody>
        </p:sp>
        <p:sp>
          <p:nvSpPr>
            <p:cNvPr id="78" name="Google Shape;78;p16"/>
            <p:cNvSpPr/>
            <p:nvPr/>
          </p:nvSpPr>
          <p:spPr>
            <a:xfrm rot="-5400000">
              <a:off x="4836311" y="2333254"/>
              <a:ext cx="25200" cy="536700"/>
            </a:xfrm>
            <a:prstGeom prst="rect">
              <a:avLst/>
            </a:prstGeom>
            <a:solidFill>
              <a:schemeClr val="dk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2400">
                <a:solidFill>
                  <a:schemeClr val="dk1"/>
                </a:solidFill>
                <a:latin typeface="Arial"/>
                <a:ea typeface="Arial"/>
                <a:cs typeface="Arial"/>
                <a:sym typeface="Arial"/>
              </a:endParaRPr>
            </a:p>
          </p:txBody>
        </p:sp>
      </p:grpSp>
      <p:sp>
        <p:nvSpPr>
          <p:cNvPr id="79" name="Google Shape;79;p16"/>
          <p:cNvSpPr txBox="1">
            <a:spLocks noGrp="1"/>
          </p:cNvSpPr>
          <p:nvPr>
            <p:ph type="title"/>
          </p:nvPr>
        </p:nvSpPr>
        <p:spPr>
          <a:xfrm>
            <a:off x="575733" y="508001"/>
            <a:ext cx="10646067" cy="108034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000"/>
              <a:buFont typeface="Century Gothic"/>
              <a:buNone/>
              <a:defRPr sz="3467"/>
            </a:lvl1pPr>
            <a:lvl2pPr lvl="1" algn="l">
              <a:lnSpc>
                <a:spcPct val="85000"/>
              </a:lnSpc>
              <a:spcBef>
                <a:spcPts val="0"/>
              </a:spcBef>
              <a:spcAft>
                <a:spcPts val="0"/>
              </a:spcAft>
              <a:buClr>
                <a:srgbClr val="006C3A"/>
              </a:buClr>
              <a:buSzPts val="2000"/>
              <a:buFont typeface="Arial Black"/>
              <a:buNone/>
              <a:defRPr sz="3467"/>
            </a:lvl2pPr>
            <a:lvl3pPr lvl="2" algn="l">
              <a:lnSpc>
                <a:spcPct val="85000"/>
              </a:lnSpc>
              <a:spcBef>
                <a:spcPts val="0"/>
              </a:spcBef>
              <a:spcAft>
                <a:spcPts val="0"/>
              </a:spcAft>
              <a:buClr>
                <a:srgbClr val="006C3A"/>
              </a:buClr>
              <a:buSzPts val="2000"/>
              <a:buFont typeface="Arial Black"/>
              <a:buNone/>
              <a:defRPr sz="3467"/>
            </a:lvl3pPr>
            <a:lvl4pPr lvl="3" algn="l">
              <a:lnSpc>
                <a:spcPct val="85000"/>
              </a:lnSpc>
              <a:spcBef>
                <a:spcPts val="0"/>
              </a:spcBef>
              <a:spcAft>
                <a:spcPts val="0"/>
              </a:spcAft>
              <a:buClr>
                <a:srgbClr val="006C3A"/>
              </a:buClr>
              <a:buSzPts val="2000"/>
              <a:buFont typeface="Arial Black"/>
              <a:buNone/>
              <a:defRPr sz="3467"/>
            </a:lvl4pPr>
            <a:lvl5pPr lvl="4" algn="l">
              <a:lnSpc>
                <a:spcPct val="85000"/>
              </a:lnSpc>
              <a:spcBef>
                <a:spcPts val="0"/>
              </a:spcBef>
              <a:spcAft>
                <a:spcPts val="0"/>
              </a:spcAft>
              <a:buClr>
                <a:srgbClr val="006C3A"/>
              </a:buClr>
              <a:buSzPts val="2000"/>
              <a:buFont typeface="Arial Black"/>
              <a:buNone/>
              <a:defRPr sz="3467"/>
            </a:lvl5pPr>
            <a:lvl6pPr lvl="5" algn="l">
              <a:lnSpc>
                <a:spcPct val="85000"/>
              </a:lnSpc>
              <a:spcBef>
                <a:spcPts val="0"/>
              </a:spcBef>
              <a:spcAft>
                <a:spcPts val="0"/>
              </a:spcAft>
              <a:buClr>
                <a:srgbClr val="006C3A"/>
              </a:buClr>
              <a:buSzPts val="2000"/>
              <a:buFont typeface="Arial Black"/>
              <a:buNone/>
              <a:defRPr sz="3467"/>
            </a:lvl6pPr>
            <a:lvl7pPr lvl="6" algn="l">
              <a:lnSpc>
                <a:spcPct val="85000"/>
              </a:lnSpc>
              <a:spcBef>
                <a:spcPts val="0"/>
              </a:spcBef>
              <a:spcAft>
                <a:spcPts val="0"/>
              </a:spcAft>
              <a:buClr>
                <a:srgbClr val="006C3A"/>
              </a:buClr>
              <a:buSzPts val="2000"/>
              <a:buFont typeface="Arial Black"/>
              <a:buNone/>
              <a:defRPr sz="3467"/>
            </a:lvl7pPr>
            <a:lvl8pPr lvl="7" algn="l">
              <a:lnSpc>
                <a:spcPct val="85000"/>
              </a:lnSpc>
              <a:spcBef>
                <a:spcPts val="0"/>
              </a:spcBef>
              <a:spcAft>
                <a:spcPts val="0"/>
              </a:spcAft>
              <a:buClr>
                <a:srgbClr val="006C3A"/>
              </a:buClr>
              <a:buSzPts val="2000"/>
              <a:buFont typeface="Arial Black"/>
              <a:buNone/>
              <a:defRPr sz="3467"/>
            </a:lvl8pPr>
            <a:lvl9pPr lvl="8" algn="l">
              <a:lnSpc>
                <a:spcPct val="85000"/>
              </a:lnSpc>
              <a:spcBef>
                <a:spcPts val="0"/>
              </a:spcBef>
              <a:spcAft>
                <a:spcPts val="0"/>
              </a:spcAft>
              <a:buClr>
                <a:srgbClr val="006C3A"/>
              </a:buClr>
              <a:buSzPts val="2000"/>
              <a:buFont typeface="Arial Black"/>
              <a:buNone/>
              <a:defRPr sz="3467"/>
            </a:lvl9pPr>
          </a:lstStyle>
          <a:p>
            <a:endParaRPr/>
          </a:p>
        </p:txBody>
      </p:sp>
      <p:sp>
        <p:nvSpPr>
          <p:cNvPr id="80" name="Google Shape;80;p16"/>
          <p:cNvSpPr txBox="1">
            <a:spLocks noGrp="1"/>
          </p:cNvSpPr>
          <p:nvPr>
            <p:ph type="body" idx="1"/>
          </p:nvPr>
        </p:nvSpPr>
        <p:spPr>
          <a:xfrm>
            <a:off x="575733" y="1761615"/>
            <a:ext cx="10648467" cy="4025019"/>
          </a:xfrm>
          <a:prstGeom prst="rect">
            <a:avLst/>
          </a:prstGeom>
          <a:noFill/>
          <a:ln>
            <a:noFill/>
          </a:ln>
        </p:spPr>
        <p:txBody>
          <a:bodyPr spcFirstLastPara="1" wrap="square" lIns="68575" tIns="68575" rIns="68575" bIns="68575" anchor="t" anchorCtr="0">
            <a:normAutofit/>
          </a:bodyPr>
          <a:lstStyle>
            <a:lvl1pPr marL="609585" lvl="0" indent="-389457" algn="l">
              <a:lnSpc>
                <a:spcPct val="90000"/>
              </a:lnSpc>
              <a:spcBef>
                <a:spcPts val="0"/>
              </a:spcBef>
              <a:spcAft>
                <a:spcPts val="0"/>
              </a:spcAft>
              <a:buSzPts val="1000"/>
              <a:buChar char="●"/>
              <a:defRPr sz="2000"/>
            </a:lvl1pPr>
            <a:lvl2pPr marL="1219170" lvl="1" indent="-372524" algn="l">
              <a:lnSpc>
                <a:spcPct val="90000"/>
              </a:lnSpc>
              <a:spcBef>
                <a:spcPts val="0"/>
              </a:spcBef>
              <a:spcAft>
                <a:spcPts val="0"/>
              </a:spcAft>
              <a:buSzPts val="800"/>
              <a:buChar char="○"/>
              <a:defRPr sz="1867"/>
            </a:lvl2pPr>
            <a:lvl3pPr marL="1828754" lvl="2" indent="-372524" algn="l">
              <a:lnSpc>
                <a:spcPct val="90000"/>
              </a:lnSpc>
              <a:spcBef>
                <a:spcPts val="0"/>
              </a:spcBef>
              <a:spcAft>
                <a:spcPts val="0"/>
              </a:spcAft>
              <a:buSzPts val="800"/>
              <a:buChar char="■"/>
              <a:defRPr/>
            </a:lvl3pPr>
            <a:lvl4pPr marL="2438339" lvl="3" indent="-372524" algn="l">
              <a:lnSpc>
                <a:spcPct val="90000"/>
              </a:lnSpc>
              <a:spcBef>
                <a:spcPts val="0"/>
              </a:spcBef>
              <a:spcAft>
                <a:spcPts val="0"/>
              </a:spcAft>
              <a:buSzPts val="800"/>
              <a:buChar char="●"/>
              <a:defRPr/>
            </a:lvl4pPr>
            <a:lvl5pPr marL="3047924" lvl="4" indent="-372524" algn="l">
              <a:lnSpc>
                <a:spcPct val="90000"/>
              </a:lnSpc>
              <a:spcBef>
                <a:spcPts val="0"/>
              </a:spcBef>
              <a:spcAft>
                <a:spcPts val="0"/>
              </a:spcAft>
              <a:buSzPts val="800"/>
              <a:buChar char="○"/>
              <a:defRPr/>
            </a:lvl5pPr>
            <a:lvl6pPr marL="3657509" lvl="5" indent="-372524" algn="l">
              <a:spcBef>
                <a:spcPts val="0"/>
              </a:spcBef>
              <a:spcAft>
                <a:spcPts val="0"/>
              </a:spcAft>
              <a:buClr>
                <a:schemeClr val="dk1"/>
              </a:buClr>
              <a:buSzPts val="800"/>
              <a:buChar char="■"/>
              <a:defRPr/>
            </a:lvl6pPr>
            <a:lvl7pPr marL="4267093" lvl="6" indent="-372524" algn="l">
              <a:spcBef>
                <a:spcPts val="0"/>
              </a:spcBef>
              <a:spcAft>
                <a:spcPts val="0"/>
              </a:spcAft>
              <a:buClr>
                <a:schemeClr val="dk1"/>
              </a:buClr>
              <a:buSzPts val="800"/>
              <a:buChar char="●"/>
              <a:defRPr/>
            </a:lvl7pPr>
            <a:lvl8pPr marL="4876678" lvl="7" indent="-372524" algn="l">
              <a:spcBef>
                <a:spcPts val="0"/>
              </a:spcBef>
              <a:spcAft>
                <a:spcPts val="0"/>
              </a:spcAft>
              <a:buClr>
                <a:schemeClr val="dk1"/>
              </a:buClr>
              <a:buSzPts val="800"/>
              <a:buChar char="○"/>
              <a:defRPr/>
            </a:lvl8pPr>
            <a:lvl9pPr marL="5486263" lvl="8" indent="-372524" algn="l">
              <a:spcBef>
                <a:spcPts val="0"/>
              </a:spcBef>
              <a:spcAft>
                <a:spcPts val="0"/>
              </a:spcAft>
              <a:buClr>
                <a:schemeClr val="dk1"/>
              </a:buClr>
              <a:buSzPts val="800"/>
              <a:buChar char="■"/>
              <a:defRPr/>
            </a:lvl9pPr>
          </a:lstStyle>
          <a:p>
            <a:endParaRPr/>
          </a:p>
        </p:txBody>
      </p:sp>
      <p:sp>
        <p:nvSpPr>
          <p:cNvPr id="81" name="Google Shape;81;p16"/>
          <p:cNvSpPr txBox="1">
            <a:spLocks noGrp="1"/>
          </p:cNvSpPr>
          <p:nvPr>
            <p:ph type="sldNum" idx="12"/>
          </p:nvPr>
        </p:nvSpPr>
        <p:spPr>
          <a:xfrm>
            <a:off x="11381736" y="6333135"/>
            <a:ext cx="731600" cy="524800"/>
          </a:xfrm>
          <a:prstGeom prst="rect">
            <a:avLst/>
          </a:prstGeom>
          <a:noFill/>
          <a:ln>
            <a:noFill/>
          </a:ln>
        </p:spPr>
        <p:txBody>
          <a:bodyPr spcFirstLastPara="1" wrap="square" lIns="68575" tIns="68575" rIns="68575" bIns="68575" anchor="ctr" anchorCtr="0">
            <a:normAutofit/>
          </a:bodyPr>
          <a:lstStyle>
            <a:lvl1pPr marL="0" marR="0" lvl="0"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2pPr>
            <a:lvl3pPr marL="0" marR="0" lvl="2"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3pPr>
            <a:lvl4pPr marL="0" marR="0" lvl="3"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4pPr>
            <a:lvl5pPr marL="0" marR="0" lvl="4"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5pPr>
            <a:lvl6pPr marL="0" marR="0" lvl="5"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6pPr>
            <a:lvl7pPr marL="0" marR="0" lvl="6"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7pPr>
            <a:lvl8pPr marL="0" marR="0" lvl="7"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8pPr>
            <a:lvl9pPr marL="0" marR="0" lvl="8" indent="0" algn="l" rtl="0">
              <a:spcBef>
                <a:spcPts val="0"/>
              </a:spcBef>
              <a:spcAft>
                <a:spcPts val="0"/>
              </a:spcAft>
              <a:buClr>
                <a:schemeClr val="dk1"/>
              </a:buClr>
              <a:buSzPts val="1400"/>
              <a:buFont typeface="Arial"/>
              <a:buNone/>
              <a:defRPr sz="1867">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8668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746292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455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29767" y="274320"/>
            <a:ext cx="11430000" cy="512419"/>
          </a:xfrm>
          <a:prstGeom prst="rect">
            <a:avLst/>
          </a:prstGeom>
          <a:noFill/>
          <a:ln>
            <a:noFill/>
          </a:ln>
        </p:spPr>
        <p:txBody>
          <a:bodyPr spcFirstLastPara="1" wrap="square" lIns="51425" tIns="25700" rIns="51425" bIns="25700" anchor="t" anchorCtr="0">
            <a:spAutoFit/>
          </a:bodyPr>
          <a:lstStyle>
            <a:lvl1pPr lvl="0" algn="l">
              <a:lnSpc>
                <a:spcPct val="90000"/>
              </a:lnSpc>
              <a:spcBef>
                <a:spcPts val="0"/>
              </a:spcBef>
              <a:spcAft>
                <a:spcPts val="0"/>
              </a:spcAft>
              <a:buClr>
                <a:schemeClr val="dk1"/>
              </a:buClr>
              <a:buSzPts val="800"/>
              <a:buFont typeface="Century Gothic"/>
              <a:buNone/>
              <a:defRPr sz="3200"/>
            </a:lvl1pPr>
            <a:lvl2pPr lvl="1" algn="l">
              <a:lnSpc>
                <a:spcPct val="85000"/>
              </a:lnSpc>
              <a:spcBef>
                <a:spcPts val="0"/>
              </a:spcBef>
              <a:spcAft>
                <a:spcPts val="0"/>
              </a:spcAft>
              <a:buClr>
                <a:srgbClr val="006C3A"/>
              </a:buClr>
              <a:buSzPts val="800"/>
              <a:buFont typeface="Arial Black"/>
              <a:buNone/>
              <a:defRPr/>
            </a:lvl2pPr>
            <a:lvl3pPr lvl="2" algn="l">
              <a:lnSpc>
                <a:spcPct val="85000"/>
              </a:lnSpc>
              <a:spcBef>
                <a:spcPts val="0"/>
              </a:spcBef>
              <a:spcAft>
                <a:spcPts val="0"/>
              </a:spcAft>
              <a:buClr>
                <a:srgbClr val="006C3A"/>
              </a:buClr>
              <a:buSzPts val="800"/>
              <a:buFont typeface="Arial Black"/>
              <a:buNone/>
              <a:defRPr/>
            </a:lvl3pPr>
            <a:lvl4pPr lvl="3" algn="l">
              <a:lnSpc>
                <a:spcPct val="85000"/>
              </a:lnSpc>
              <a:spcBef>
                <a:spcPts val="0"/>
              </a:spcBef>
              <a:spcAft>
                <a:spcPts val="0"/>
              </a:spcAft>
              <a:buClr>
                <a:srgbClr val="006C3A"/>
              </a:buClr>
              <a:buSzPts val="800"/>
              <a:buFont typeface="Arial Black"/>
              <a:buNone/>
              <a:defRPr/>
            </a:lvl4pPr>
            <a:lvl5pPr lvl="4" algn="l">
              <a:lnSpc>
                <a:spcPct val="85000"/>
              </a:lnSpc>
              <a:spcBef>
                <a:spcPts val="0"/>
              </a:spcBef>
              <a:spcAft>
                <a:spcPts val="0"/>
              </a:spcAft>
              <a:buClr>
                <a:srgbClr val="006C3A"/>
              </a:buClr>
              <a:buSzPts val="800"/>
              <a:buFont typeface="Arial Black"/>
              <a:buNone/>
              <a:defRPr/>
            </a:lvl5pPr>
            <a:lvl6pPr lvl="5" algn="l">
              <a:lnSpc>
                <a:spcPct val="85000"/>
              </a:lnSpc>
              <a:spcBef>
                <a:spcPts val="0"/>
              </a:spcBef>
              <a:spcAft>
                <a:spcPts val="0"/>
              </a:spcAft>
              <a:buClr>
                <a:srgbClr val="006C3A"/>
              </a:buClr>
              <a:buSzPts val="800"/>
              <a:buFont typeface="Arial Black"/>
              <a:buNone/>
              <a:defRPr/>
            </a:lvl6pPr>
            <a:lvl7pPr lvl="6" algn="l">
              <a:lnSpc>
                <a:spcPct val="85000"/>
              </a:lnSpc>
              <a:spcBef>
                <a:spcPts val="0"/>
              </a:spcBef>
              <a:spcAft>
                <a:spcPts val="0"/>
              </a:spcAft>
              <a:buClr>
                <a:srgbClr val="006C3A"/>
              </a:buClr>
              <a:buSzPts val="800"/>
              <a:buFont typeface="Arial Black"/>
              <a:buNone/>
              <a:defRPr/>
            </a:lvl7pPr>
            <a:lvl8pPr lvl="7" algn="l">
              <a:lnSpc>
                <a:spcPct val="85000"/>
              </a:lnSpc>
              <a:spcBef>
                <a:spcPts val="0"/>
              </a:spcBef>
              <a:spcAft>
                <a:spcPts val="0"/>
              </a:spcAft>
              <a:buClr>
                <a:srgbClr val="006C3A"/>
              </a:buClr>
              <a:buSzPts val="800"/>
              <a:buFont typeface="Arial Black"/>
              <a:buNone/>
              <a:defRPr/>
            </a:lvl8pPr>
            <a:lvl9pPr lvl="8" algn="l">
              <a:lnSpc>
                <a:spcPct val="85000"/>
              </a:lnSpc>
              <a:spcBef>
                <a:spcPts val="0"/>
              </a:spcBef>
              <a:spcAft>
                <a:spcPts val="0"/>
              </a:spcAft>
              <a:buClr>
                <a:srgbClr val="006C3A"/>
              </a:buClr>
              <a:buSzPts val="800"/>
              <a:buFont typeface="Arial Black"/>
              <a:buNone/>
              <a:defRPr/>
            </a:lvl9pPr>
          </a:lstStyle>
          <a:p>
            <a:endParaRPr/>
          </a:p>
        </p:txBody>
      </p:sp>
      <p:sp>
        <p:nvSpPr>
          <p:cNvPr id="69" name="Google Shape;69;p15"/>
          <p:cNvSpPr txBox="1">
            <a:spLocks noGrp="1"/>
          </p:cNvSpPr>
          <p:nvPr>
            <p:ph type="body" idx="1"/>
          </p:nvPr>
        </p:nvSpPr>
        <p:spPr>
          <a:xfrm>
            <a:off x="448055" y="1653735"/>
            <a:ext cx="11430000" cy="4048000"/>
          </a:xfrm>
          <a:prstGeom prst="rect">
            <a:avLst/>
          </a:prstGeom>
          <a:noFill/>
          <a:ln>
            <a:noFill/>
          </a:ln>
        </p:spPr>
        <p:txBody>
          <a:bodyPr spcFirstLastPara="1" wrap="square" lIns="51425" tIns="25700" rIns="51425" bIns="25700" anchor="t" anchorCtr="0">
            <a:noAutofit/>
          </a:bodyPr>
          <a:lstStyle>
            <a:lvl1pPr marL="609585" lvl="0" indent="-423323" algn="l">
              <a:lnSpc>
                <a:spcPct val="90000"/>
              </a:lnSpc>
              <a:spcBef>
                <a:spcPts val="1867"/>
              </a:spcBef>
              <a:spcAft>
                <a:spcPts val="0"/>
              </a:spcAft>
              <a:buClr>
                <a:schemeClr val="dk1"/>
              </a:buClr>
              <a:buSzPts val="1400"/>
              <a:buFont typeface="Century Gothic"/>
              <a:buChar char="•"/>
              <a:defRPr sz="2800">
                <a:solidFill>
                  <a:schemeClr val="dk1"/>
                </a:solidFill>
                <a:latin typeface="Century Gothic"/>
                <a:ea typeface="Century Gothic"/>
                <a:cs typeface="Century Gothic"/>
                <a:sym typeface="Century Gothic"/>
              </a:defRPr>
            </a:lvl1pPr>
            <a:lvl2pPr marL="1219170" lvl="1" indent="-406390" algn="l">
              <a:lnSpc>
                <a:spcPct val="90000"/>
              </a:lnSpc>
              <a:spcBef>
                <a:spcPts val="800"/>
              </a:spcBef>
              <a:spcAft>
                <a:spcPts val="0"/>
              </a:spcAft>
              <a:buClr>
                <a:schemeClr val="dk1"/>
              </a:buClr>
              <a:buSzPts val="1200"/>
              <a:buFont typeface="Century Gothic"/>
              <a:buChar char="–"/>
              <a:defRPr>
                <a:latin typeface="Century Gothic"/>
                <a:ea typeface="Century Gothic"/>
                <a:cs typeface="Century Gothic"/>
                <a:sym typeface="Century Gothic"/>
              </a:defRPr>
            </a:lvl2pPr>
            <a:lvl3pPr marL="1828754" lvl="2" indent="-397923" algn="l">
              <a:lnSpc>
                <a:spcPct val="90000"/>
              </a:lnSpc>
              <a:spcBef>
                <a:spcPts val="800"/>
              </a:spcBef>
              <a:spcAft>
                <a:spcPts val="0"/>
              </a:spcAft>
              <a:buClr>
                <a:schemeClr val="dk1"/>
              </a:buClr>
              <a:buSzPts val="1100"/>
              <a:buFont typeface="Century Gothic"/>
              <a:buChar char="•"/>
              <a:defRPr>
                <a:latin typeface="Century Gothic"/>
                <a:ea typeface="Century Gothic"/>
                <a:cs typeface="Century Gothic"/>
                <a:sym typeface="Century Gothic"/>
              </a:defRPr>
            </a:lvl3pPr>
            <a:lvl4pPr marL="2438339" lvl="3" indent="-397923" algn="l">
              <a:lnSpc>
                <a:spcPct val="90000"/>
              </a:lnSpc>
              <a:spcBef>
                <a:spcPts val="800"/>
              </a:spcBef>
              <a:spcAft>
                <a:spcPts val="0"/>
              </a:spcAft>
              <a:buClr>
                <a:schemeClr val="dk1"/>
              </a:buClr>
              <a:buSzPts val="1100"/>
              <a:buChar char="–"/>
              <a:defRPr>
                <a:latin typeface="Century Gothic"/>
                <a:ea typeface="Century Gothic"/>
                <a:cs typeface="Century Gothic"/>
                <a:sym typeface="Century Gothic"/>
              </a:defRPr>
            </a:lvl4pPr>
            <a:lvl5pPr marL="3047924" lvl="4" indent="-397923" algn="l">
              <a:lnSpc>
                <a:spcPct val="90000"/>
              </a:lnSpc>
              <a:spcBef>
                <a:spcPts val="667"/>
              </a:spcBef>
              <a:spcAft>
                <a:spcPts val="0"/>
              </a:spcAft>
              <a:buClr>
                <a:schemeClr val="dk1"/>
              </a:buClr>
              <a:buSzPts val="1100"/>
              <a:buFont typeface="Arial"/>
              <a:buChar char="•"/>
              <a:defRPr>
                <a:latin typeface="Century Gothic"/>
                <a:ea typeface="Century Gothic"/>
                <a:cs typeface="Century Gothic"/>
                <a:sym typeface="Century Gothic"/>
              </a:defRPr>
            </a:lvl5pPr>
            <a:lvl6pPr marL="3657509" lvl="5" indent="-397923" algn="l">
              <a:spcBef>
                <a:spcPts val="400"/>
              </a:spcBef>
              <a:spcAft>
                <a:spcPts val="0"/>
              </a:spcAft>
              <a:buClr>
                <a:schemeClr val="dk1"/>
              </a:buClr>
              <a:buSzPts val="1100"/>
              <a:buChar char="•"/>
              <a:defRPr/>
            </a:lvl6pPr>
            <a:lvl7pPr marL="4267093" lvl="6" indent="-397923" algn="l">
              <a:spcBef>
                <a:spcPts val="400"/>
              </a:spcBef>
              <a:spcAft>
                <a:spcPts val="0"/>
              </a:spcAft>
              <a:buClr>
                <a:schemeClr val="dk1"/>
              </a:buClr>
              <a:buSzPts val="1100"/>
              <a:buChar char="•"/>
              <a:defRPr/>
            </a:lvl7pPr>
            <a:lvl8pPr marL="4876678" lvl="7" indent="-397923" algn="l">
              <a:spcBef>
                <a:spcPts val="400"/>
              </a:spcBef>
              <a:spcAft>
                <a:spcPts val="0"/>
              </a:spcAft>
              <a:buClr>
                <a:schemeClr val="dk1"/>
              </a:buClr>
              <a:buSzPts val="1100"/>
              <a:buChar char="•"/>
              <a:defRPr/>
            </a:lvl8pPr>
            <a:lvl9pPr marL="5486263" lvl="8" indent="-397923" algn="l">
              <a:spcBef>
                <a:spcPts val="400"/>
              </a:spcBef>
              <a:spcAft>
                <a:spcPts val="0"/>
              </a:spcAft>
              <a:buClr>
                <a:schemeClr val="dk1"/>
              </a:buClr>
              <a:buSzPts val="1100"/>
              <a:buChar char="•"/>
              <a:defRPr/>
            </a:lvl9pPr>
          </a:lstStyle>
          <a:p>
            <a:endParaRPr/>
          </a:p>
        </p:txBody>
      </p:sp>
      <p:sp>
        <p:nvSpPr>
          <p:cNvPr id="70" name="Google Shape;70;p15"/>
          <p:cNvSpPr/>
          <p:nvPr/>
        </p:nvSpPr>
        <p:spPr>
          <a:xfrm>
            <a:off x="0" y="320040"/>
            <a:ext cx="274400" cy="6538000"/>
          </a:xfrm>
          <a:prstGeom prst="rect">
            <a:avLst/>
          </a:prstGeom>
          <a:solidFill>
            <a:schemeClr val="dk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endParaRPr sz="1867">
              <a:solidFill>
                <a:schemeClr val="dk1"/>
              </a:solidFill>
              <a:latin typeface="Arial"/>
              <a:ea typeface="Arial"/>
              <a:cs typeface="Arial"/>
              <a:sym typeface="Arial"/>
            </a:endParaRPr>
          </a:p>
        </p:txBody>
      </p:sp>
      <p:sp>
        <p:nvSpPr>
          <p:cNvPr id="71" name="Google Shape;71;p15"/>
          <p:cNvSpPr/>
          <p:nvPr/>
        </p:nvSpPr>
        <p:spPr>
          <a:xfrm flipH="1">
            <a:off x="-4391" y="6626132"/>
            <a:ext cx="280400" cy="152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700"/>
              <a:buFont typeface="Century Gothic"/>
              <a:buNone/>
            </a:pPr>
            <a:fld id="{00000000-1234-1234-1234-123412341234}" type="slidenum">
              <a:rPr lang="en" sz="933">
                <a:solidFill>
                  <a:schemeClr val="dk1"/>
                </a:solidFill>
                <a:latin typeface="Century Gothic"/>
                <a:ea typeface="Century Gothic"/>
                <a:cs typeface="Century Gothic"/>
                <a:sym typeface="Century Gothic"/>
              </a:rPr>
              <a:pPr marL="0" marR="0" lvl="0" indent="0" algn="ctr" rtl="0">
                <a:lnSpc>
                  <a:spcPct val="90000"/>
                </a:lnSpc>
                <a:spcBef>
                  <a:spcPts val="0"/>
                </a:spcBef>
                <a:spcAft>
                  <a:spcPts val="0"/>
                </a:spcAft>
                <a:buClr>
                  <a:schemeClr val="dk1"/>
                </a:buClr>
                <a:buSzPts val="700"/>
                <a:buFont typeface="Century Gothic"/>
                <a:buNone/>
              </a:pPr>
              <a:t>‹#›</a:t>
            </a:fld>
            <a:endParaRPr sz="933">
              <a:solidFill>
                <a:schemeClr val="dk1"/>
              </a:solidFill>
              <a:latin typeface="Century Gothic"/>
              <a:ea typeface="Century Gothic"/>
              <a:cs typeface="Century Gothic"/>
              <a:sym typeface="Century Gothic"/>
            </a:endParaRPr>
          </a:p>
        </p:txBody>
      </p:sp>
      <p:pic>
        <p:nvPicPr>
          <p:cNvPr id="72" name="Google Shape;72;p15"/>
          <p:cNvPicPr preferRelativeResize="0"/>
          <p:nvPr/>
        </p:nvPicPr>
        <p:blipFill rotWithShape="1">
          <a:blip r:embed="rId2">
            <a:alphaModFix/>
          </a:blip>
          <a:srcRect/>
          <a:stretch/>
        </p:blipFill>
        <p:spPr>
          <a:xfrm>
            <a:off x="413129" y="6477002"/>
            <a:ext cx="1088136" cy="261860"/>
          </a:xfrm>
          <a:prstGeom prst="rect">
            <a:avLst/>
          </a:prstGeom>
          <a:noFill/>
          <a:ln>
            <a:noFill/>
          </a:ln>
        </p:spPr>
      </p:pic>
      <p:sp>
        <p:nvSpPr>
          <p:cNvPr id="73" name="Google Shape;73;p15"/>
          <p:cNvSpPr txBox="1"/>
          <p:nvPr/>
        </p:nvSpPr>
        <p:spPr>
          <a:xfrm>
            <a:off x="8010281" y="6583680"/>
            <a:ext cx="3860800" cy="1828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Clr>
                <a:srgbClr val="BFBFBF"/>
              </a:buClr>
              <a:buSzPts val="800"/>
              <a:buFont typeface="Century Gothic"/>
              <a:buNone/>
            </a:pPr>
            <a:r>
              <a:rPr lang="en" sz="1067">
                <a:solidFill>
                  <a:srgbClr val="BFBFBF"/>
                </a:solidFill>
                <a:latin typeface="Century Gothic"/>
                <a:ea typeface="Century Gothic"/>
                <a:cs typeface="Century Gothic"/>
                <a:sym typeface="Century Gothic"/>
              </a:rPr>
              <a:t> </a:t>
            </a:r>
            <a:endParaRPr sz="1467">
              <a:solidFill>
                <a:schemeClr val="dk1"/>
              </a:solidFill>
              <a:latin typeface="Arial"/>
              <a:ea typeface="Arial"/>
              <a:cs typeface="Arial"/>
              <a:sym typeface="Arial"/>
            </a:endParaRPr>
          </a:p>
        </p:txBody>
      </p:sp>
    </p:spTree>
    <p:extLst>
      <p:ext uri="{BB962C8B-B14F-4D97-AF65-F5344CB8AC3E}">
        <p14:creationId xmlns:p14="http://schemas.microsoft.com/office/powerpoint/2010/main" val="2265424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655581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8366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47747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570248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88825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7673546" y="6379911"/>
            <a:ext cx="4204509"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000" b="0" baseline="0" dirty="0">
                <a:solidFill>
                  <a:schemeClr val="tx1"/>
                </a:solidFill>
                <a:latin typeface="Arial" pitchFamily="34" charset="0"/>
                <a:cs typeface="Arial" pitchFamily="34" charset="0"/>
              </a:rPr>
              <a:t>April 21, 2026 </a:t>
            </a:r>
          </a:p>
        </p:txBody>
      </p:sp>
    </p:spTree>
    <p:extLst>
      <p:ext uri="{BB962C8B-B14F-4D97-AF65-F5344CB8AC3E}">
        <p14:creationId xmlns:p14="http://schemas.microsoft.com/office/powerpoint/2010/main" val="408917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1955634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3336614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19"/>
            <a:ext cx="11504904" cy="1014984"/>
          </a:xfrm>
        </p:spPr>
        <p:txBody>
          <a:bodyPr/>
          <a:lstStyle>
            <a:lvl1pPr>
              <a:lnSpc>
                <a:spcPct val="90000"/>
              </a:lnSpc>
              <a:defRPr sz="320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38942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20948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382631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1" y="0"/>
            <a:ext cx="542475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46352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9716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5219171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4.png"/><Relationship Id="rId5" Type="http://schemas.openxmlformats.org/officeDocument/2006/relationships/theme" Target="../theme/theme2.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4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663811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6" r:id="rId4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6"/>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561095" y="6379911"/>
            <a:ext cx="2309987" cy="246221"/>
          </a:xfrm>
          <a:prstGeom prst="rect">
            <a:avLst/>
          </a:prstGeom>
          <a:noFill/>
        </p:spPr>
        <p:txBody>
          <a:bodyPr wrap="square" rtlCol="0">
            <a:spAutoFit/>
          </a:bodyPr>
          <a:lstStyle/>
          <a:p>
            <a:pPr algn="l"/>
            <a:r>
              <a:rPr lang="en-US" sz="1000" b="0" baseline="0" dirty="0" err="1">
                <a:solidFill>
                  <a:srgbClr val="BFBFBF"/>
                </a:solidFill>
                <a:latin typeface="Arial" pitchFamily="34" charset="0"/>
                <a:cs typeface="Arial" pitchFamily="34" charset="0"/>
              </a:rPr>
              <a:t>PyORBIT</a:t>
            </a:r>
            <a:r>
              <a:rPr lang="en-US" sz="1000" b="0" baseline="0" dirty="0">
                <a:solidFill>
                  <a:srgbClr val="BFBFBF"/>
                </a:solidFill>
                <a:latin typeface="Arial" pitchFamily="34" charset="0"/>
                <a:cs typeface="Arial" pitchFamily="34" charset="0"/>
              </a:rPr>
              <a:t> Solver Package</a:t>
            </a:r>
          </a:p>
        </p:txBody>
      </p:sp>
    </p:spTree>
    <p:extLst>
      <p:ext uri="{BB962C8B-B14F-4D97-AF65-F5344CB8AC3E}">
        <p14:creationId xmlns:p14="http://schemas.microsoft.com/office/powerpoint/2010/main" val="31059309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energy.gov/fusion-energ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00.png"/><Relationship Id="rId7"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32.png"/><Relationship Id="rId5" Type="http://schemas.openxmlformats.org/officeDocument/2006/relationships/image" Target="../media/image100.png"/><Relationship Id="rId10" Type="http://schemas.openxmlformats.org/officeDocument/2006/relationships/image" Target="../media/image150.png"/><Relationship Id="rId4" Type="http://schemas.openxmlformats.org/officeDocument/2006/relationships/image" Target="../media/image210.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33.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0.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93EC43-24D1-3BF7-1252-B416234F1CF7}"/>
              </a:ext>
            </a:extLst>
          </p:cNvPr>
          <p:cNvSpPr>
            <a:spLocks noGrp="1"/>
          </p:cNvSpPr>
          <p:nvPr>
            <p:ph type="ctrTitle"/>
          </p:nvPr>
        </p:nvSpPr>
        <p:spPr/>
        <p:txBody>
          <a:bodyPr/>
          <a:lstStyle/>
          <a:p>
            <a:r>
              <a:rPr lang="en-US" sz="2800" dirty="0"/>
              <a:t>Introduction:</a:t>
            </a:r>
            <a:br>
              <a:rPr lang="en-US" sz="2800" dirty="0"/>
            </a:br>
            <a:r>
              <a:rPr lang="en-US" sz="2800" dirty="0"/>
              <a:t>Fusion Landscape and Requirements</a:t>
            </a:r>
          </a:p>
        </p:txBody>
      </p:sp>
      <p:sp>
        <p:nvSpPr>
          <p:cNvPr id="2" name="Subtitle 1">
            <a:extLst>
              <a:ext uri="{FF2B5EF4-FFF2-40B4-BE49-F238E27FC236}">
                <a16:creationId xmlns:a16="http://schemas.microsoft.com/office/drawing/2014/main" id="{31983283-99BC-74F4-6A32-99C903EDE7AA}"/>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5B536160-665F-F6B2-6B61-F9AD2A72724F}"/>
              </a:ext>
            </a:extLst>
          </p:cNvPr>
          <p:cNvSpPr>
            <a:spLocks noGrp="1"/>
          </p:cNvSpPr>
          <p:nvPr>
            <p:ph type="body" sz="quarter" idx="14"/>
          </p:nvPr>
        </p:nvSpPr>
        <p:spPr/>
        <p:txBody>
          <a:bodyPr/>
          <a:lstStyle/>
          <a:p>
            <a:r>
              <a:rPr lang="en-US" dirty="0"/>
              <a:t>June 11, 2026</a:t>
            </a:r>
          </a:p>
        </p:txBody>
      </p:sp>
      <p:sp>
        <p:nvSpPr>
          <p:cNvPr id="10" name="Text Placeholder 9">
            <a:extLst>
              <a:ext uri="{FF2B5EF4-FFF2-40B4-BE49-F238E27FC236}">
                <a16:creationId xmlns:a16="http://schemas.microsoft.com/office/drawing/2014/main" id="{78AE7150-6293-5557-1AD5-A87BCF3B7414}"/>
              </a:ext>
            </a:extLst>
          </p:cNvPr>
          <p:cNvSpPr>
            <a:spLocks noGrp="1"/>
          </p:cNvSpPr>
          <p:nvPr>
            <p:ph type="body" sz="quarter" idx="15"/>
          </p:nvPr>
        </p:nvSpPr>
        <p:spPr/>
        <p:txBody>
          <a:bodyPr/>
          <a:lstStyle/>
          <a:p>
            <a:r>
              <a:rPr lang="en-US" dirty="0"/>
              <a:t>Arnold Lumsdaine</a:t>
            </a:r>
          </a:p>
          <a:p>
            <a:endParaRPr lang="en-US" u="sng" dirty="0"/>
          </a:p>
        </p:txBody>
      </p:sp>
      <p:sp>
        <p:nvSpPr>
          <p:cNvPr id="4" name="Text Placeholder 3">
            <a:extLst>
              <a:ext uri="{FF2B5EF4-FFF2-40B4-BE49-F238E27FC236}">
                <a16:creationId xmlns:a16="http://schemas.microsoft.com/office/drawing/2014/main" id="{48ED70AD-07F2-3E37-C44A-C6843D2ACF2F}"/>
              </a:ext>
            </a:extLst>
          </p:cNvPr>
          <p:cNvSpPr>
            <a:spLocks noGrp="1"/>
          </p:cNvSpPr>
          <p:nvPr>
            <p:ph type="body" sz="quarter" idx="17"/>
          </p:nvPr>
        </p:nvSpPr>
        <p:spPr/>
        <p:txBody>
          <a:bodyPr/>
          <a:lstStyle/>
          <a:p>
            <a:r>
              <a:rPr lang="en-US" dirty="0"/>
              <a:t>Fusion and Fission Energy and Science Directorate, Oak Ridge National Lab</a:t>
            </a:r>
          </a:p>
        </p:txBody>
      </p:sp>
    </p:spTree>
    <p:extLst>
      <p:ext uri="{BB962C8B-B14F-4D97-AF65-F5344CB8AC3E}">
        <p14:creationId xmlns:p14="http://schemas.microsoft.com/office/powerpoint/2010/main" val="27980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0A36-F628-7E58-2ECF-FF54E7A59A47}"/>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3A630E7B-91CC-894F-1FEF-3ABADD250CAF}"/>
              </a:ext>
            </a:extLst>
          </p:cNvPr>
          <p:cNvSpPr>
            <a:spLocks noGrp="1"/>
          </p:cNvSpPr>
          <p:nvPr>
            <p:ph type="title"/>
          </p:nvPr>
        </p:nvSpPr>
        <p:spPr/>
        <p:txBody>
          <a:bodyPr/>
          <a:lstStyle/>
          <a:p>
            <a:r>
              <a:rPr lang="en-US" dirty="0"/>
              <a:t>The Special Competitiveness Studies Project (SCSP) recommends substantial investment in fusion</a:t>
            </a:r>
          </a:p>
        </p:txBody>
      </p:sp>
      <p:sp>
        <p:nvSpPr>
          <p:cNvPr id="22" name="Content Placeholder 21">
            <a:extLst>
              <a:ext uri="{FF2B5EF4-FFF2-40B4-BE49-F238E27FC236}">
                <a16:creationId xmlns:a16="http://schemas.microsoft.com/office/drawing/2014/main" id="{812B4CD8-60ED-53B5-36A9-8FC216FF50CF}"/>
              </a:ext>
            </a:extLst>
          </p:cNvPr>
          <p:cNvSpPr>
            <a:spLocks noGrp="1"/>
          </p:cNvSpPr>
          <p:nvPr>
            <p:ph idx="1"/>
          </p:nvPr>
        </p:nvSpPr>
        <p:spPr>
          <a:xfrm>
            <a:off x="314692" y="1436746"/>
            <a:ext cx="11492432" cy="4061829"/>
          </a:xfrm>
        </p:spPr>
        <p:txBody>
          <a:bodyPr/>
          <a:lstStyle/>
          <a:p>
            <a:pPr marL="285750" indent="-285750">
              <a:buFont typeface="Arial" panose="020B0604020202020204" pitchFamily="34" charset="0"/>
              <a:buChar char="•"/>
            </a:pPr>
            <a:r>
              <a:rPr lang="en-US" sz="2800" dirty="0"/>
              <a:t>“Fusion Forward: Powering America’s Future” was released in October 2025.</a:t>
            </a:r>
          </a:p>
          <a:p>
            <a:pPr marL="285750" indent="-285750">
              <a:buFont typeface="Arial" panose="020B0604020202020204" pitchFamily="34" charset="0"/>
              <a:buChar char="•"/>
            </a:pPr>
            <a:r>
              <a:rPr lang="en-US" sz="2800" dirty="0"/>
              <a:t>The SCSP report recommends that the U.S. “make a One-Time Investment of $10 Billion to Enable and Accelerate U.S. Fusion Commercialization.”</a:t>
            </a:r>
          </a:p>
          <a:p>
            <a:pPr marL="1028700" lvl="1" indent="-342900">
              <a:buFont typeface="Courier New" panose="02070309020205020404" pitchFamily="49" charset="0"/>
              <a:buChar char="o"/>
            </a:pPr>
            <a:r>
              <a:rPr lang="en-US" sz="2400" dirty="0"/>
              <a:t>“The DOE fusion program’s mission and budget should evolve into one that accelerates fusion R&amp;D and industry-led demonstration activities.”</a:t>
            </a:r>
          </a:p>
          <a:p>
            <a:pPr marL="1028700" lvl="1" indent="-342900">
              <a:buFont typeface="Courier New" panose="02070309020205020404" pitchFamily="49" charset="0"/>
              <a:buChar char="o"/>
            </a:pPr>
            <a:r>
              <a:rPr lang="en-US" sz="2400" dirty="0"/>
              <a:t>“Building on existing FES funding levels, $10 billion in new funding should go towards a multi-pronged approach of . . . [b]</a:t>
            </a:r>
            <a:r>
              <a:rPr lang="en-US" sz="2400" dirty="0" err="1"/>
              <a:t>uilding</a:t>
            </a:r>
            <a:r>
              <a:rPr lang="en-US" sz="2400" dirty="0"/>
              <a:t> commercialization-relevant R&amp;D facilities to close scientific and technological gaps in key fusion components and systems needed to enable the National Fusion Goal and then build reliable power plants thereafter.”</a:t>
            </a:r>
          </a:p>
          <a:p>
            <a:pPr marL="971550" lvl="1" indent="-285750"/>
            <a:endParaRPr lang="en-US" sz="2800" dirty="0"/>
          </a:p>
        </p:txBody>
      </p:sp>
    </p:spTree>
    <p:extLst>
      <p:ext uri="{BB962C8B-B14F-4D97-AF65-F5344CB8AC3E}">
        <p14:creationId xmlns:p14="http://schemas.microsoft.com/office/powerpoint/2010/main" val="160766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7F91-2655-3C8A-C75D-25CD6A28CF9B}"/>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F07B4E32-677C-EA2B-ADF1-7F12950DF135}"/>
              </a:ext>
            </a:extLst>
          </p:cNvPr>
          <p:cNvSpPr>
            <a:spLocks noGrp="1"/>
          </p:cNvSpPr>
          <p:nvPr>
            <p:ph type="title"/>
          </p:nvPr>
        </p:nvSpPr>
        <p:spPr/>
        <p:txBody>
          <a:bodyPr/>
          <a:lstStyle/>
          <a:p>
            <a:r>
              <a:rPr lang="en-US" dirty="0"/>
              <a:t>The U.S. DOE Fusion Science &amp; Technology Roadmap proposes developments to close key fusion gaps</a:t>
            </a:r>
          </a:p>
        </p:txBody>
      </p:sp>
      <p:sp>
        <p:nvSpPr>
          <p:cNvPr id="22" name="Content Placeholder 21">
            <a:extLst>
              <a:ext uri="{FF2B5EF4-FFF2-40B4-BE49-F238E27FC236}">
                <a16:creationId xmlns:a16="http://schemas.microsoft.com/office/drawing/2014/main" id="{6F64BA39-CE31-C958-4253-6C5D49F4F108}"/>
              </a:ext>
            </a:extLst>
          </p:cNvPr>
          <p:cNvSpPr>
            <a:spLocks noGrp="1"/>
          </p:cNvSpPr>
          <p:nvPr>
            <p:ph idx="1"/>
          </p:nvPr>
        </p:nvSpPr>
        <p:spPr>
          <a:xfrm>
            <a:off x="314692" y="1625930"/>
            <a:ext cx="7736232" cy="4061829"/>
          </a:xfrm>
        </p:spPr>
        <p:txBody>
          <a:bodyPr/>
          <a:lstStyle/>
          <a:p>
            <a:pPr marL="285750" indent="-285750">
              <a:buFont typeface="Arial" panose="020B0604020202020204" pitchFamily="34" charset="0"/>
              <a:buChar char="•"/>
            </a:pPr>
            <a:r>
              <a:rPr lang="en-US" sz="2800" dirty="0"/>
              <a:t>“The U.S. will: </a:t>
            </a:r>
          </a:p>
          <a:p>
            <a:pPr marL="1028700" lvl="1" indent="-342900">
              <a:buFont typeface="Courier New" panose="02070309020205020404" pitchFamily="49" charset="0"/>
              <a:buChar char="o"/>
            </a:pPr>
            <a:r>
              <a:rPr lang="en-US" sz="2400" b="1" dirty="0"/>
              <a:t>Build</a:t>
            </a:r>
            <a:r>
              <a:rPr lang="en-US" sz="2400" dirty="0"/>
              <a:t> key infrastructure to address critical fusion materials and technology (FM&amp;T) gaps;</a:t>
            </a:r>
          </a:p>
          <a:p>
            <a:pPr marL="1028700" lvl="1" indent="-342900">
              <a:buFont typeface="Courier New" panose="02070309020205020404" pitchFamily="49" charset="0"/>
              <a:buChar char="o"/>
            </a:pPr>
            <a:r>
              <a:rPr lang="en-US" sz="2400" b="1" dirty="0"/>
              <a:t>Innovate</a:t>
            </a:r>
            <a:r>
              <a:rPr lang="en-US" sz="2400" dirty="0"/>
              <a:t> and advance the science and engineering of fusion; and </a:t>
            </a:r>
          </a:p>
          <a:p>
            <a:pPr marL="1028700" lvl="1" indent="-342900">
              <a:buFont typeface="Courier New" panose="02070309020205020404" pitchFamily="49" charset="0"/>
              <a:buChar char="o"/>
            </a:pPr>
            <a:r>
              <a:rPr lang="en-US" sz="2400" b="1" dirty="0"/>
              <a:t>Grow</a:t>
            </a:r>
            <a:r>
              <a:rPr lang="en-US" sz="2400" dirty="0"/>
              <a:t> the U.S. fusion ecosystem through domestic and international public-private partnerships, fostering new regional consortia, building research FS&amp;T infrastructure and supply chains and fusion manufacturing networks.”</a:t>
            </a:r>
          </a:p>
        </p:txBody>
      </p:sp>
      <p:pic>
        <p:nvPicPr>
          <p:cNvPr id="3" name="Picture 2">
            <a:extLst>
              <a:ext uri="{FF2B5EF4-FFF2-40B4-BE49-F238E27FC236}">
                <a16:creationId xmlns:a16="http://schemas.microsoft.com/office/drawing/2014/main" id="{50723C48-CD1B-0B58-25CA-10B3A440FB74}"/>
              </a:ext>
            </a:extLst>
          </p:cNvPr>
          <p:cNvPicPr>
            <a:picLocks noChangeAspect="1"/>
          </p:cNvPicPr>
          <p:nvPr/>
        </p:nvPicPr>
        <p:blipFill>
          <a:blip r:embed="rId3"/>
          <a:stretch>
            <a:fillRect/>
          </a:stretch>
        </p:blipFill>
        <p:spPr>
          <a:xfrm>
            <a:off x="8217431" y="1436746"/>
            <a:ext cx="3781145" cy="4903076"/>
          </a:xfrm>
          <a:prstGeom prst="rect">
            <a:avLst/>
          </a:prstGeom>
        </p:spPr>
      </p:pic>
      <p:sp>
        <p:nvSpPr>
          <p:cNvPr id="5" name="TextBox 4">
            <a:extLst>
              <a:ext uri="{FF2B5EF4-FFF2-40B4-BE49-F238E27FC236}">
                <a16:creationId xmlns:a16="http://schemas.microsoft.com/office/drawing/2014/main" id="{3E274603-BDD7-2F4C-319A-05687DC7F9DA}"/>
              </a:ext>
            </a:extLst>
          </p:cNvPr>
          <p:cNvSpPr txBox="1"/>
          <p:nvPr/>
        </p:nvSpPr>
        <p:spPr>
          <a:xfrm>
            <a:off x="1019504" y="5683799"/>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3A36"/>
                </a:solidFill>
                <a:effectLst/>
                <a:uLnTx/>
                <a:uFillTx/>
                <a:latin typeface="Roboto"/>
                <a:ea typeface="+mn-ea"/>
                <a:cs typeface="+mn-cs"/>
                <a:hlinkClick r:id="rId4"/>
              </a:rPr>
              <a:t>https://www.energy.gov/fusion-energy</a:t>
            </a:r>
            <a:r>
              <a:rPr kumimoji="0" lang="en-US" sz="2400" b="0" i="0" u="none" strike="noStrike" kern="1200" cap="none" spc="0" normalizeH="0" baseline="0" noProof="0" dirty="0">
                <a:ln>
                  <a:noFill/>
                </a:ln>
                <a:solidFill>
                  <a:srgbClr val="373A36"/>
                </a:solidFill>
                <a:effectLst/>
                <a:uLnTx/>
                <a:uFillTx/>
                <a:latin typeface="Roboto"/>
                <a:ea typeface="+mn-ea"/>
                <a:cs typeface="+mn-cs"/>
              </a:rPr>
              <a:t> </a:t>
            </a:r>
          </a:p>
        </p:txBody>
      </p:sp>
    </p:spTree>
    <p:extLst>
      <p:ext uri="{BB962C8B-B14F-4D97-AF65-F5344CB8AC3E}">
        <p14:creationId xmlns:p14="http://schemas.microsoft.com/office/powerpoint/2010/main" val="102230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B857-0933-CFA7-9106-1008299A171B}"/>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2ED24336-5EAC-EE9F-4C5C-92ADEAACCB5F}"/>
              </a:ext>
            </a:extLst>
          </p:cNvPr>
          <p:cNvSpPr>
            <a:spLocks noGrp="1"/>
          </p:cNvSpPr>
          <p:nvPr>
            <p:ph type="title"/>
          </p:nvPr>
        </p:nvSpPr>
        <p:spPr>
          <a:xfrm>
            <a:off x="314692" y="365125"/>
            <a:ext cx="7602936" cy="886397"/>
          </a:xfrm>
        </p:spPr>
        <p:txBody>
          <a:bodyPr/>
          <a:lstStyle/>
          <a:p>
            <a:r>
              <a:rPr lang="en-US" dirty="0"/>
              <a:t>The U.S. Fusion Roadmap identifies 6 core challenge areas and 8 infrastructure streams to close technology gaps</a:t>
            </a:r>
          </a:p>
        </p:txBody>
      </p:sp>
      <p:pic>
        <p:nvPicPr>
          <p:cNvPr id="6" name="Picture 5">
            <a:extLst>
              <a:ext uri="{FF2B5EF4-FFF2-40B4-BE49-F238E27FC236}">
                <a16:creationId xmlns:a16="http://schemas.microsoft.com/office/drawing/2014/main" id="{C1840B73-C4E8-8DDF-D59E-FB633F8D9AC2}"/>
              </a:ext>
            </a:extLst>
          </p:cNvPr>
          <p:cNvPicPr>
            <a:picLocks noChangeAspect="1"/>
          </p:cNvPicPr>
          <p:nvPr/>
        </p:nvPicPr>
        <p:blipFill>
          <a:blip r:embed="rId3"/>
          <a:stretch>
            <a:fillRect/>
          </a:stretch>
        </p:blipFill>
        <p:spPr>
          <a:xfrm>
            <a:off x="7977819" y="365125"/>
            <a:ext cx="4082374" cy="6205207"/>
          </a:xfrm>
          <a:prstGeom prst="rect">
            <a:avLst/>
          </a:prstGeom>
        </p:spPr>
      </p:pic>
      <p:pic>
        <p:nvPicPr>
          <p:cNvPr id="8" name="Picture 7">
            <a:extLst>
              <a:ext uri="{FF2B5EF4-FFF2-40B4-BE49-F238E27FC236}">
                <a16:creationId xmlns:a16="http://schemas.microsoft.com/office/drawing/2014/main" id="{694C7B0B-F921-DFB1-A467-D8055234A8BE}"/>
              </a:ext>
            </a:extLst>
          </p:cNvPr>
          <p:cNvPicPr>
            <a:picLocks noChangeAspect="1"/>
          </p:cNvPicPr>
          <p:nvPr/>
        </p:nvPicPr>
        <p:blipFill>
          <a:blip r:embed="rId4"/>
          <a:srcRect b="46377"/>
          <a:stretch>
            <a:fillRect/>
          </a:stretch>
        </p:blipFill>
        <p:spPr>
          <a:xfrm>
            <a:off x="1086556" y="1649255"/>
            <a:ext cx="2808366" cy="4761996"/>
          </a:xfrm>
          <a:prstGeom prst="rect">
            <a:avLst/>
          </a:prstGeom>
        </p:spPr>
      </p:pic>
      <p:pic>
        <p:nvPicPr>
          <p:cNvPr id="9" name="Picture 8">
            <a:extLst>
              <a:ext uri="{FF2B5EF4-FFF2-40B4-BE49-F238E27FC236}">
                <a16:creationId xmlns:a16="http://schemas.microsoft.com/office/drawing/2014/main" id="{37D3994A-F45F-8F47-5A36-AA7038CE76A5}"/>
              </a:ext>
            </a:extLst>
          </p:cNvPr>
          <p:cNvPicPr>
            <a:picLocks noChangeAspect="1"/>
          </p:cNvPicPr>
          <p:nvPr/>
        </p:nvPicPr>
        <p:blipFill>
          <a:blip r:embed="rId4"/>
          <a:srcRect t="52414" b="5331"/>
          <a:stretch>
            <a:fillRect/>
          </a:stretch>
        </p:blipFill>
        <p:spPr>
          <a:xfrm>
            <a:off x="4022256" y="1659888"/>
            <a:ext cx="2808366" cy="3752455"/>
          </a:xfrm>
          <a:prstGeom prst="rect">
            <a:avLst/>
          </a:prstGeom>
        </p:spPr>
      </p:pic>
      <p:pic>
        <p:nvPicPr>
          <p:cNvPr id="10" name="Picture 9">
            <a:extLst>
              <a:ext uri="{FF2B5EF4-FFF2-40B4-BE49-F238E27FC236}">
                <a16:creationId xmlns:a16="http://schemas.microsoft.com/office/drawing/2014/main" id="{EE0E43D7-A4DC-16EF-CD18-D1C772D5DEED}"/>
              </a:ext>
            </a:extLst>
          </p:cNvPr>
          <p:cNvPicPr>
            <a:picLocks noChangeAspect="1"/>
          </p:cNvPicPr>
          <p:nvPr/>
        </p:nvPicPr>
        <p:blipFill>
          <a:blip r:embed="rId4"/>
          <a:srcRect t="95894"/>
          <a:stretch>
            <a:fillRect/>
          </a:stretch>
        </p:blipFill>
        <p:spPr>
          <a:xfrm>
            <a:off x="3955113" y="5474212"/>
            <a:ext cx="2808366" cy="364634"/>
          </a:xfrm>
          <a:prstGeom prst="rect">
            <a:avLst/>
          </a:prstGeom>
        </p:spPr>
      </p:pic>
    </p:spTree>
    <p:extLst>
      <p:ext uri="{BB962C8B-B14F-4D97-AF65-F5344CB8AC3E}">
        <p14:creationId xmlns:p14="http://schemas.microsoft.com/office/powerpoint/2010/main" val="164466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45D17-F3AE-0355-6AAF-0468A4F80DD2}"/>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D26834D0-ED38-FC65-59D6-EDA3B34F12F0}"/>
              </a:ext>
            </a:extLst>
          </p:cNvPr>
          <p:cNvSpPr>
            <a:spLocks noGrp="1"/>
          </p:cNvSpPr>
          <p:nvPr>
            <p:ph type="title"/>
          </p:nvPr>
        </p:nvSpPr>
        <p:spPr/>
        <p:txBody>
          <a:bodyPr/>
          <a:lstStyle/>
          <a:p>
            <a:r>
              <a:rPr lang="en-US" dirty="0"/>
              <a:t>The U.S. Fusion Roadmap proposes an aggressive approach to public and private sector facility development</a:t>
            </a:r>
          </a:p>
        </p:txBody>
      </p:sp>
      <p:pic>
        <p:nvPicPr>
          <p:cNvPr id="3" name="Content Placeholder 2">
            <a:extLst>
              <a:ext uri="{FF2B5EF4-FFF2-40B4-BE49-F238E27FC236}">
                <a16:creationId xmlns:a16="http://schemas.microsoft.com/office/drawing/2014/main" id="{5F7745FE-7DE1-A870-75A7-F7170A253ACF}"/>
              </a:ext>
            </a:extLst>
          </p:cNvPr>
          <p:cNvPicPr>
            <a:picLocks noGrp="1" noChangeAspect="1"/>
          </p:cNvPicPr>
          <p:nvPr>
            <p:ph idx="1"/>
          </p:nvPr>
        </p:nvPicPr>
        <p:blipFill>
          <a:blip r:embed="rId3"/>
          <a:stretch>
            <a:fillRect/>
          </a:stretch>
        </p:blipFill>
        <p:spPr>
          <a:xfrm>
            <a:off x="230612" y="1324104"/>
            <a:ext cx="11443729" cy="5042651"/>
          </a:xfrm>
          <a:prstGeom prst="rect">
            <a:avLst/>
          </a:prstGeom>
        </p:spPr>
      </p:pic>
    </p:spTree>
    <p:extLst>
      <p:ext uri="{BB962C8B-B14F-4D97-AF65-F5344CB8AC3E}">
        <p14:creationId xmlns:p14="http://schemas.microsoft.com/office/powerpoint/2010/main" val="186855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2A9D-2B11-F072-0966-71B63A82E334}"/>
              </a:ext>
            </a:extLst>
          </p:cNvPr>
          <p:cNvSpPr>
            <a:spLocks noGrp="1"/>
          </p:cNvSpPr>
          <p:nvPr>
            <p:ph type="title"/>
          </p:nvPr>
        </p:nvSpPr>
        <p:spPr/>
        <p:txBody>
          <a:bodyPr/>
          <a:lstStyle/>
          <a:p>
            <a:r>
              <a:rPr lang="en-US" dirty="0"/>
              <a:t>Roadmap calls for a VNS in 5-10 years</a:t>
            </a:r>
          </a:p>
        </p:txBody>
      </p:sp>
      <p:pic>
        <p:nvPicPr>
          <p:cNvPr id="4" name="Content Placeholder 3">
            <a:extLst>
              <a:ext uri="{FF2B5EF4-FFF2-40B4-BE49-F238E27FC236}">
                <a16:creationId xmlns:a16="http://schemas.microsoft.com/office/drawing/2014/main" id="{9E901AA7-C40B-B386-E5F2-32DB3A2DD390}"/>
              </a:ext>
            </a:extLst>
          </p:cNvPr>
          <p:cNvPicPr>
            <a:picLocks noGrp="1" noChangeAspect="1"/>
          </p:cNvPicPr>
          <p:nvPr>
            <p:ph idx="1"/>
          </p:nvPr>
        </p:nvPicPr>
        <p:blipFill>
          <a:blip r:embed="rId2"/>
          <a:stretch>
            <a:fillRect/>
          </a:stretch>
        </p:blipFill>
        <p:spPr>
          <a:xfrm>
            <a:off x="466725" y="1488852"/>
            <a:ext cx="11201400" cy="4741333"/>
          </a:xfrm>
          <a:prstGeom prst="rect">
            <a:avLst/>
          </a:prstGeom>
        </p:spPr>
      </p:pic>
    </p:spTree>
    <p:extLst>
      <p:ext uri="{BB962C8B-B14F-4D97-AF65-F5344CB8AC3E}">
        <p14:creationId xmlns:p14="http://schemas.microsoft.com/office/powerpoint/2010/main" val="178312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92401-0D3A-4712-28E2-198F5CBE7429}"/>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3E09435-4EA7-B74C-6E4E-375C1573BBBD}"/>
              </a:ext>
            </a:extLst>
          </p:cNvPr>
          <p:cNvSpPr>
            <a:spLocks noGrp="1"/>
          </p:cNvSpPr>
          <p:nvPr>
            <p:ph type="title"/>
          </p:nvPr>
        </p:nvSpPr>
        <p:spPr/>
        <p:txBody>
          <a:bodyPr/>
          <a:lstStyle/>
          <a:p>
            <a:r>
              <a:rPr lang="en-US" dirty="0"/>
              <a:t>U.S. Fiscal Year 2026 budget</a:t>
            </a:r>
          </a:p>
        </p:txBody>
      </p:sp>
      <p:sp>
        <p:nvSpPr>
          <p:cNvPr id="22" name="Content Placeholder 21">
            <a:extLst>
              <a:ext uri="{FF2B5EF4-FFF2-40B4-BE49-F238E27FC236}">
                <a16:creationId xmlns:a16="http://schemas.microsoft.com/office/drawing/2014/main" id="{BBDBEB32-C71D-69DE-10C8-D22CDCDFCAEB}"/>
              </a:ext>
            </a:extLst>
          </p:cNvPr>
          <p:cNvSpPr>
            <a:spLocks noGrp="1"/>
          </p:cNvSpPr>
          <p:nvPr>
            <p:ph idx="1"/>
          </p:nvPr>
        </p:nvSpPr>
        <p:spPr>
          <a:xfrm>
            <a:off x="314692" y="1436746"/>
            <a:ext cx="11492432" cy="4061829"/>
          </a:xfrm>
        </p:spPr>
        <p:txBody>
          <a:bodyPr/>
          <a:lstStyle/>
          <a:p>
            <a:pPr marL="285750" indent="-285750">
              <a:buFont typeface="Arial" panose="020B0604020202020204" pitchFamily="34" charset="0"/>
              <a:buChar char="•"/>
            </a:pPr>
            <a:r>
              <a:rPr lang="en-US" sz="2400" dirty="0"/>
              <a:t>The Department is encouraged to pursue modalities, including public-private partnerships, to deliver </a:t>
            </a:r>
            <a:r>
              <a:rPr lang="en-US" sz="2400" b="1" dirty="0"/>
              <a:t>small and medium-scale experimental capabilities</a:t>
            </a:r>
            <a:r>
              <a:rPr lang="en-US" sz="2400" dirty="0"/>
              <a:t>, and address specific science and technology gaps through the development of . . . a blanket testing experiment, a nuclear high-heat flux experiment, and an </a:t>
            </a:r>
            <a:r>
              <a:rPr lang="en-US" sz="2400" b="1" dirty="0"/>
              <a:t>experiment that develops prototypes for low-cost neutron sources</a:t>
            </a:r>
            <a:r>
              <a:rPr lang="en-US" sz="2400" dirty="0"/>
              <a:t>. </a:t>
            </a:r>
          </a:p>
          <a:p>
            <a:pPr marL="285750" indent="-285750">
              <a:buFont typeface="Arial" panose="020B0604020202020204" pitchFamily="34" charset="0"/>
              <a:buChar char="•"/>
            </a:pPr>
            <a:r>
              <a:rPr lang="en-US" sz="2400" dirty="0"/>
              <a:t>The Department is also encouraged to utilize research funding to start </a:t>
            </a:r>
            <a:r>
              <a:rPr lang="en-US" sz="2400" b="1" dirty="0"/>
              <a:t>design and develop cost estimates </a:t>
            </a:r>
            <a:r>
              <a:rPr lang="en-US" sz="2400" dirty="0"/>
              <a:t>for a large-scale </a:t>
            </a:r>
            <a:r>
              <a:rPr lang="en-US" sz="2400" b="1" dirty="0"/>
              <a:t>Fusion Prototypical Neutron Source </a:t>
            </a:r>
            <a:r>
              <a:rPr lang="en-US" sz="2400" dirty="0"/>
              <a:t>facility and an </a:t>
            </a:r>
            <a:r>
              <a:rPr lang="en-US" sz="2400" b="1" dirty="0"/>
              <a:t>integrated blanket-fuel cycle test facility </a:t>
            </a:r>
            <a:r>
              <a:rPr lang="en-US" sz="2400" dirty="0"/>
              <a:t>consistent with recent FESAC reports.</a:t>
            </a:r>
          </a:p>
          <a:p>
            <a:pPr marL="285750" indent="-285750">
              <a:buFont typeface="Arial" panose="020B0604020202020204" pitchFamily="34" charset="0"/>
              <a:buChar char="•"/>
            </a:pPr>
            <a:r>
              <a:rPr lang="en-US" sz="2400" dirty="0"/>
              <a:t>The agreement provides up to </a:t>
            </a:r>
            <a:r>
              <a:rPr lang="en-US" sz="2400" b="1" dirty="0"/>
              <a:t>$12,500,000</a:t>
            </a:r>
            <a:r>
              <a:rPr lang="en-US" sz="2400" dirty="0"/>
              <a:t> to fund the Emergent Confinement Concepts program to explore the </a:t>
            </a:r>
            <a:r>
              <a:rPr lang="en-US" sz="2400" b="1" dirty="0"/>
              <a:t>next generation of fusion concepts </a:t>
            </a:r>
            <a:r>
              <a:rPr lang="en-US" sz="2400" dirty="0"/>
              <a:t>that could lead to a </a:t>
            </a:r>
            <a:r>
              <a:rPr lang="en-US" sz="2400" b="1" dirty="0"/>
              <a:t>volumetric neutron source </a:t>
            </a:r>
            <a:r>
              <a:rPr lang="en-US" sz="2400" dirty="0"/>
              <a:t>identified in the FESAC Long Range Plan.</a:t>
            </a:r>
          </a:p>
        </p:txBody>
      </p:sp>
      <p:sp>
        <p:nvSpPr>
          <p:cNvPr id="2" name="TextBox 1">
            <a:extLst>
              <a:ext uri="{FF2B5EF4-FFF2-40B4-BE49-F238E27FC236}">
                <a16:creationId xmlns:a16="http://schemas.microsoft.com/office/drawing/2014/main" id="{70630DD4-C791-F2EB-97A3-20E1F8884566}"/>
              </a:ext>
            </a:extLst>
          </p:cNvPr>
          <p:cNvSpPr txBox="1"/>
          <p:nvPr/>
        </p:nvSpPr>
        <p:spPr>
          <a:xfrm>
            <a:off x="7697968" y="6031210"/>
            <a:ext cx="4109156" cy="461665"/>
          </a:xfrm>
          <a:prstGeom prst="rect">
            <a:avLst/>
          </a:prstGeom>
          <a:noFill/>
        </p:spPr>
        <p:txBody>
          <a:bodyPr wrap="square" rtlCol="0">
            <a:spAutoFit/>
          </a:bodyPr>
          <a:lstStyle/>
          <a:p>
            <a:pPr algn="ctr"/>
            <a:r>
              <a:rPr lang="en-US" sz="2400" b="1" dirty="0"/>
              <a:t>Emphasis added</a:t>
            </a:r>
          </a:p>
        </p:txBody>
      </p:sp>
    </p:spTree>
    <p:extLst>
      <p:ext uri="{BB962C8B-B14F-4D97-AF65-F5344CB8AC3E}">
        <p14:creationId xmlns:p14="http://schemas.microsoft.com/office/powerpoint/2010/main" val="242731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1E62-3DAE-E816-1B52-5AE5FF68D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7E84DA-4D87-F994-4878-99A05683B87E}"/>
              </a:ext>
            </a:extLst>
          </p:cNvPr>
          <p:cNvSpPr>
            <a:spLocks noGrp="1"/>
          </p:cNvSpPr>
          <p:nvPr>
            <p:ph type="title"/>
          </p:nvPr>
        </p:nvSpPr>
        <p:spPr>
          <a:xfrm>
            <a:off x="314692" y="194644"/>
            <a:ext cx="11492432" cy="886397"/>
          </a:xfrm>
        </p:spPr>
        <p:txBody>
          <a:bodyPr/>
          <a:lstStyle/>
          <a:p>
            <a:r>
              <a:rPr lang="en-US" dirty="0"/>
              <a:t>Muon catalyzed DT neutron source </a:t>
            </a:r>
          </a:p>
        </p:txBody>
      </p:sp>
      <p:sp>
        <p:nvSpPr>
          <p:cNvPr id="4" name="Content Placeholder 3">
            <a:extLst>
              <a:ext uri="{FF2B5EF4-FFF2-40B4-BE49-F238E27FC236}">
                <a16:creationId xmlns:a16="http://schemas.microsoft.com/office/drawing/2014/main" id="{61B59126-F679-FA62-360B-220CE808F659}"/>
              </a:ext>
            </a:extLst>
          </p:cNvPr>
          <p:cNvSpPr>
            <a:spLocks noGrp="1"/>
          </p:cNvSpPr>
          <p:nvPr>
            <p:ph idx="1"/>
          </p:nvPr>
        </p:nvSpPr>
        <p:spPr>
          <a:xfrm>
            <a:off x="314692" y="637842"/>
            <a:ext cx="11492432" cy="4061829"/>
          </a:xfrm>
        </p:spPr>
        <p:txBody>
          <a:bodyPr/>
          <a:lstStyle/>
          <a:p>
            <a:pPr marL="342900" indent="-342900">
              <a:spcBef>
                <a:spcPts val="600"/>
              </a:spcBef>
              <a:buFont typeface="Arial" panose="020B0604020202020204" pitchFamily="34" charset="0"/>
              <a:buChar char="•"/>
            </a:pPr>
            <a:r>
              <a:rPr lang="en-US" sz="2600" dirty="0"/>
              <a:t>A DT neutron source producing &gt;</a:t>
            </a:r>
            <a:r>
              <a:rPr lang="en-US" sz="2600" b="1" dirty="0">
                <a:solidFill>
                  <a:srgbClr val="00B050"/>
                </a:solidFill>
              </a:rPr>
              <a:t>10</a:t>
            </a:r>
            <a:r>
              <a:rPr lang="en-US" sz="2600" b="1" baseline="30000" dirty="0">
                <a:solidFill>
                  <a:srgbClr val="00B050"/>
                </a:solidFill>
              </a:rPr>
              <a:t>16</a:t>
            </a:r>
            <a:r>
              <a:rPr lang="en-US" sz="2600" b="1" dirty="0">
                <a:solidFill>
                  <a:srgbClr val="00B050"/>
                </a:solidFill>
              </a:rPr>
              <a:t> n/s </a:t>
            </a:r>
            <a:r>
              <a:rPr lang="en-US" sz="2600" dirty="0"/>
              <a:t>could be built at the Spallation Neutron Source site in ~5 years (given appropriate authorization and funding)</a:t>
            </a:r>
          </a:p>
          <a:p>
            <a:pPr marL="1028700" lvl="1" indent="-342900">
              <a:spcBef>
                <a:spcPts val="600"/>
              </a:spcBef>
              <a:buFont typeface="Courier New" panose="02070309020205020404" pitchFamily="49" charset="0"/>
              <a:buChar char="o"/>
            </a:pPr>
            <a:r>
              <a:rPr lang="en-US" sz="2400" dirty="0"/>
              <a:t>The SNS accelerator complex has considerable flexibility.</a:t>
            </a:r>
          </a:p>
          <a:p>
            <a:pPr marL="1028700" lvl="1" indent="-342900">
              <a:spcBef>
                <a:spcPts val="600"/>
              </a:spcBef>
              <a:buFont typeface="Courier New" panose="02070309020205020404" pitchFamily="49" charset="0"/>
              <a:buChar char="o"/>
            </a:pPr>
            <a:r>
              <a:rPr lang="en-US" sz="2400" dirty="0"/>
              <a:t>PPU enables 2.8MW power and flexible operations between targets stations</a:t>
            </a:r>
          </a:p>
          <a:p>
            <a:pPr marL="1028700" lvl="1" indent="-342900">
              <a:spcBef>
                <a:spcPts val="600"/>
              </a:spcBef>
              <a:buFont typeface="Courier New" panose="02070309020205020404" pitchFamily="49" charset="0"/>
              <a:buChar char="o"/>
            </a:pPr>
            <a:r>
              <a:rPr lang="en-US" sz="2400" dirty="0"/>
              <a:t>SNS can support additional targets with beam power up to 800kW without jeopardizing the core mission of neutron scattering </a:t>
            </a:r>
          </a:p>
          <a:p>
            <a:pPr marL="342900" indent="-342900">
              <a:spcBef>
                <a:spcPts val="600"/>
              </a:spcBef>
              <a:buFont typeface="Arial" panose="020B0604020202020204" pitchFamily="34" charset="0"/>
              <a:buChar char="•"/>
            </a:pPr>
            <a:r>
              <a:rPr lang="en-US" sz="2600" dirty="0"/>
              <a:t>The advantages of a muon catalyzed DT neutron source:</a:t>
            </a:r>
          </a:p>
          <a:p>
            <a:pPr marL="1028700" lvl="1" indent="-342900">
              <a:spcBef>
                <a:spcPts val="600"/>
              </a:spcBef>
              <a:buFont typeface="Courier New" panose="02070309020205020404" pitchFamily="49" charset="0"/>
              <a:buChar char="o"/>
            </a:pPr>
            <a:r>
              <a:rPr lang="en-US" sz="2400" b="1" dirty="0">
                <a:solidFill>
                  <a:srgbClr val="00B050"/>
                </a:solidFill>
              </a:rPr>
              <a:t>A magnetic / inertial confinement reactor is not necessary </a:t>
            </a:r>
            <a:r>
              <a:rPr lang="en-US" sz="2400" dirty="0"/>
              <a:t>– muon catalyzed fusion does not require thermonuclear temperatures</a:t>
            </a:r>
          </a:p>
          <a:p>
            <a:pPr marL="1028700" lvl="1" indent="-342900">
              <a:spcBef>
                <a:spcPts val="600"/>
              </a:spcBef>
              <a:buFont typeface="Courier New" panose="02070309020205020404" pitchFamily="49" charset="0"/>
              <a:buChar char="o"/>
            </a:pPr>
            <a:r>
              <a:rPr lang="en-US" sz="2400" b="1" dirty="0">
                <a:solidFill>
                  <a:srgbClr val="00B050"/>
                </a:solidFill>
              </a:rPr>
              <a:t>The proposed facility does not require building an accelerator</a:t>
            </a:r>
            <a:r>
              <a:rPr lang="en-US" sz="2400" dirty="0"/>
              <a:t> – SNS excess power is adequate</a:t>
            </a:r>
          </a:p>
          <a:p>
            <a:pPr marL="1028700" lvl="1" indent="-342900">
              <a:spcBef>
                <a:spcPts val="600"/>
              </a:spcBef>
              <a:buFont typeface="Courier New" panose="02070309020205020404" pitchFamily="49" charset="0"/>
              <a:buChar char="o"/>
            </a:pPr>
            <a:r>
              <a:rPr lang="en-US" sz="2400" b="1" dirty="0">
                <a:solidFill>
                  <a:srgbClr val="00B050"/>
                </a:solidFill>
              </a:rPr>
              <a:t>The science has been validated </a:t>
            </a:r>
            <a:r>
              <a:rPr lang="en-US" sz="2400" dirty="0"/>
              <a:t>– a private company collaborator is innovating and optimizing the concept by actively conducting enabling R&amp;D</a:t>
            </a:r>
          </a:p>
          <a:p>
            <a:pPr marL="1028700" lvl="1" indent="-342900">
              <a:spcBef>
                <a:spcPts val="600"/>
              </a:spcBef>
              <a:buFont typeface="Courier New" panose="02070309020205020404" pitchFamily="49" charset="0"/>
              <a:buChar char="o"/>
            </a:pPr>
            <a:r>
              <a:rPr lang="en-US" sz="2400" b="1" dirty="0">
                <a:solidFill>
                  <a:srgbClr val="00B050"/>
                </a:solidFill>
              </a:rPr>
              <a:t>The target could be focused for VNS or FPNS applications</a:t>
            </a:r>
            <a:endParaRPr lang="en-US" sz="2400" dirty="0"/>
          </a:p>
          <a:p>
            <a:pPr marL="1028700" lvl="1" indent="-342900">
              <a:spcBef>
                <a:spcPts val="600"/>
              </a:spcBef>
              <a:buFont typeface="Courier New" panose="02070309020205020404" pitchFamily="49" charset="0"/>
              <a:buChar char="o"/>
            </a:pPr>
            <a:r>
              <a:rPr lang="en-US" sz="2400" b="1" dirty="0">
                <a:solidFill>
                  <a:srgbClr val="00B050"/>
                </a:solidFill>
              </a:rPr>
              <a:t>A muon beam will have benefits across several DOE programs</a:t>
            </a:r>
            <a:endParaRPr lang="en-US" sz="2400" dirty="0"/>
          </a:p>
          <a:p>
            <a:pPr marL="1028700" lvl="1" indent="-342900">
              <a:spcBef>
                <a:spcPts val="600"/>
              </a:spcBef>
              <a:buFont typeface="Courier New" panose="02070309020205020404" pitchFamily="49" charset="0"/>
              <a:buChar char="o"/>
            </a:pPr>
            <a:endParaRPr lang="en-US" sz="2400" dirty="0"/>
          </a:p>
        </p:txBody>
      </p:sp>
    </p:spTree>
    <p:extLst>
      <p:ext uri="{BB962C8B-B14F-4D97-AF65-F5344CB8AC3E}">
        <p14:creationId xmlns:p14="http://schemas.microsoft.com/office/powerpoint/2010/main" val="423245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E9E1-EFD9-6983-3B29-99ADBFBEBCC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AED3663-2FCE-C92D-3058-42E929EE3021}"/>
                  </a:ext>
                </a:extLst>
              </p:cNvPr>
              <p:cNvSpPr>
                <a:spLocks noGrp="1"/>
              </p:cNvSpPr>
              <p:nvPr>
                <p:ph type="title"/>
              </p:nvPr>
            </p:nvSpPr>
            <p:spPr/>
            <p:txBody>
              <a:bodyPr/>
              <a:lstStyle/>
              <a:p>
                <a14:m>
                  <m:oMath xmlns:m="http://schemas.openxmlformats.org/officeDocument/2006/math">
                    <m:r>
                      <m:rPr>
                        <m:nor/>
                      </m:rPr>
                      <a:rPr lang="en-US" b="1" i="0" dirty="0" smtClean="0"/>
                      <m:t>A</m:t>
                    </m:r>
                    <m:r>
                      <a:rPr lang="en-US" b="0" i="1" dirty="0" smtClean="0">
                        <a:latin typeface="Cambria Math" panose="02040503050406030204" pitchFamily="18" charset="0"/>
                      </a:rPr>
                      <m:t> </m:t>
                    </m:r>
                    <m:r>
                      <a:rPr lang="en-US" b="1" i="1">
                        <a:latin typeface="Cambria Math" panose="02040503050406030204" pitchFamily="18" charset="0"/>
                      </a:rPr>
                      <m:t>𝝁</m:t>
                    </m:r>
                    <m:r>
                      <a:rPr lang="en-US" b="1" i="1">
                        <a:latin typeface="Cambria Math" panose="02040503050406030204" pitchFamily="18" charset="0"/>
                      </a:rPr>
                      <m:t>𝑪𝑭</m:t>
                    </m:r>
                    <m:r>
                      <m:rPr>
                        <m:nor/>
                      </m:rPr>
                      <a:rPr lang="en-US" b="1" i="0" smtClean="0">
                        <a:latin typeface="Cambria Math" panose="02040503050406030204" pitchFamily="18" charset="0"/>
                      </a:rPr>
                      <m:t> </m:t>
                    </m:r>
                    <m:r>
                      <m:rPr>
                        <m:nor/>
                      </m:rPr>
                      <a:rPr lang="en-US" dirty="0"/>
                      <m:t>DT</m:t>
                    </m:r>
                    <m:r>
                      <m:rPr>
                        <m:nor/>
                      </m:rPr>
                      <a:rPr lang="en-US" dirty="0"/>
                      <m:t> </m:t>
                    </m:r>
                    <m:r>
                      <m:rPr>
                        <m:nor/>
                      </m:rPr>
                      <a:rPr lang="en-US" dirty="0"/>
                      <m:t>neutron</m:t>
                    </m:r>
                    <m:r>
                      <m:rPr>
                        <m:nor/>
                      </m:rPr>
                      <a:rPr lang="en-US" b="1" i="0" dirty="0" smtClean="0"/>
                      <m:t> </m:t>
                    </m:r>
                    <m:r>
                      <m:rPr>
                        <m:nor/>
                      </m:rPr>
                      <a:rPr lang="en-US" b="1" i="0" dirty="0" smtClean="0"/>
                      <m:t>source</m:t>
                    </m:r>
                    <m:r>
                      <m:rPr>
                        <m:nor/>
                      </m:rPr>
                      <a:rPr lang="en-US" b="1" i="0" dirty="0" smtClean="0"/>
                      <m:t> </m:t>
                    </m:r>
                    <m:r>
                      <m:rPr>
                        <m:nor/>
                      </m:rPr>
                      <a:rPr lang="en-US" b="1" i="0" dirty="0" smtClean="0"/>
                      <m:t>require</m:t>
                    </m:r>
                    <m:r>
                      <m:rPr>
                        <m:nor/>
                      </m:rPr>
                      <a:rPr lang="en-US" b="1" i="0" dirty="0" smtClean="0"/>
                      <m:t> </m:t>
                    </m:r>
                    <m:r>
                      <m:rPr>
                        <m:nor/>
                      </m:rPr>
                      <a:rPr lang="en-US" b="1" i="0" dirty="0" smtClean="0"/>
                      <m:t>multiple</m:t>
                    </m:r>
                    <m:r>
                      <m:rPr>
                        <m:nor/>
                      </m:rPr>
                      <a:rPr lang="en-US" b="1" i="0" dirty="0" smtClean="0"/>
                      <m:t> </m:t>
                    </m:r>
                    <m:r>
                      <m:rPr>
                        <m:nor/>
                      </m:rPr>
                      <a:rPr lang="en-US" b="1" i="0" dirty="0" smtClean="0"/>
                      <m:t>targets</m:t>
                    </m:r>
                    <m:r>
                      <a:rPr lang="en-US" sz="3200" b="0" i="1" smtClean="0">
                        <a:latin typeface="Cambria Math" panose="02040503050406030204" pitchFamily="18" charset="0"/>
                      </a:rPr>
                      <m:t> </m:t>
                    </m:r>
                  </m:oMath>
                </a14:m>
                <a:r>
                  <a:rPr lang="en-US" sz="3200" dirty="0"/>
                  <a:t> </a:t>
                </a:r>
                <a:endParaRPr lang="en-US" dirty="0"/>
              </a:p>
            </p:txBody>
          </p:sp>
        </mc:Choice>
        <mc:Fallback xmlns="">
          <p:sp>
            <p:nvSpPr>
              <p:cNvPr id="2" name="Title 1">
                <a:extLst>
                  <a:ext uri="{FF2B5EF4-FFF2-40B4-BE49-F238E27FC236}">
                    <a16:creationId xmlns:a16="http://schemas.microsoft.com/office/drawing/2014/main" id="{8AED3663-2FCE-C92D-3058-42E929EE3021}"/>
                  </a:ext>
                </a:extLst>
              </p:cNvPr>
              <p:cNvSpPr>
                <a:spLocks noGrp="1" noRot="1" noChangeAspect="1" noMove="1" noResize="1" noEditPoints="1" noAdjustHandles="1" noChangeArrowheads="1" noChangeShapeType="1" noTextEdit="1"/>
              </p:cNvSpPr>
              <p:nvPr>
                <p:ph type="title"/>
              </p:nvPr>
            </p:nvSpPr>
            <p:spPr>
              <a:blipFill>
                <a:blip r:embed="rId3"/>
                <a:stretch>
                  <a:fillRect l="-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B893EABB-49D4-0F78-E89E-B5740460C9EE}"/>
                  </a:ext>
                </a:extLst>
              </p:cNvPr>
              <p:cNvSpPr>
                <a:spLocks noGrp="1"/>
              </p:cNvSpPr>
              <p:nvPr>
                <p:ph idx="1"/>
              </p:nvPr>
            </p:nvSpPr>
            <p:spPr>
              <a:xfrm>
                <a:off x="314692" y="888287"/>
                <a:ext cx="11492432" cy="4061829"/>
              </a:xfrm>
            </p:spPr>
            <p:txBody>
              <a:bodyPr/>
              <a:lstStyle/>
              <a:p>
                <a:pPr marL="285750" indent="-285750">
                  <a:lnSpc>
                    <a:spcPct val="100000"/>
                  </a:lnSpc>
                  <a:spcBef>
                    <a:spcPts val="300"/>
                  </a:spcBef>
                  <a:buFont typeface="Arial" panose="020B0604020202020204" pitchFamily="34" charset="0"/>
                  <a:buChar char="•"/>
                  <a:tabLst>
                    <a:tab pos="11090275" algn="r"/>
                  </a:tabLst>
                </a:pPr>
                <a:r>
                  <a:rPr lang="en-US" sz="1800" dirty="0"/>
                  <a:t>High-energy proton beam hits a target generating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𝜋</m:t>
                        </m:r>
                      </m:e>
                      <m:sup>
                        <m:r>
                          <a:rPr lang="en-US" sz="1800" b="0" i="1" smtClean="0">
                            <a:latin typeface="Cambria Math" panose="02040503050406030204" pitchFamily="18" charset="0"/>
                          </a:rPr>
                          <m:t>−</m:t>
                        </m:r>
                      </m:sup>
                    </m:sSup>
                  </m:oMath>
                </a14:m>
                <a:endParaRPr lang="en-US" sz="1800" dirty="0"/>
              </a:p>
              <a:p>
                <a:pPr marL="285750" indent="-285750">
                  <a:lnSpc>
                    <a:spcPct val="100000"/>
                  </a:lnSpc>
                  <a:spcBef>
                    <a:spcPts val="300"/>
                  </a:spcBef>
                  <a:buFont typeface="Arial" panose="020B0604020202020204" pitchFamily="34" charset="0"/>
                  <a:buChar char="•"/>
                  <a:tabLst>
                    <a:tab pos="11090275" algn="r"/>
                  </a:tabLst>
                </a:pP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𝜋</m:t>
                        </m:r>
                      </m:e>
                      <m:sup>
                        <m:r>
                          <a:rPr lang="en-US" sz="1800" b="0" i="1" smtClean="0">
                            <a:latin typeface="Cambria Math" panose="02040503050406030204" pitchFamily="18" charset="0"/>
                          </a:rPr>
                          <m:t>−</m:t>
                        </m:r>
                      </m:sup>
                    </m:sSup>
                  </m:oMath>
                </a14:m>
                <a:r>
                  <a:rPr lang="en-US" sz="1800" dirty="0"/>
                  <a:t> are captured and decay into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𝜇</m:t>
                        </m:r>
                      </m:e>
                      <m:sup>
                        <m:r>
                          <a:rPr lang="en-US" sz="1800" b="0" i="1" smtClean="0">
                            <a:latin typeface="Cambria Math" panose="02040503050406030204" pitchFamily="18" charset="0"/>
                          </a:rPr>
                          <m:t>−</m:t>
                        </m:r>
                      </m:sup>
                    </m:sSup>
                  </m:oMath>
                </a14:m>
                <a:endParaRPr lang="en-US" sz="1800" dirty="0"/>
              </a:p>
              <a:p>
                <a:pPr marL="285750" indent="-285750">
                  <a:lnSpc>
                    <a:spcPct val="100000"/>
                  </a:lnSpc>
                  <a:spcBef>
                    <a:spcPts val="300"/>
                  </a:spcBef>
                  <a:buFont typeface="Arial" panose="020B0604020202020204" pitchFamily="34" charset="0"/>
                  <a:buChar char="•"/>
                  <a:tabLst>
                    <a:tab pos="11090275" algn="r"/>
                  </a:tabLst>
                </a:pP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𝜇</m:t>
                        </m:r>
                      </m:e>
                      <m:sup>
                        <m:r>
                          <a:rPr lang="en-US" sz="1800" b="0" i="1" smtClean="0">
                            <a:latin typeface="Cambria Math" panose="02040503050406030204" pitchFamily="18" charset="0"/>
                          </a:rPr>
                          <m:t>−</m:t>
                        </m:r>
                      </m:sup>
                    </m:sSup>
                  </m:oMath>
                </a14:m>
                <a:r>
                  <a:rPr lang="en-US" sz="1800" dirty="0"/>
                  <a:t> are cooled and sent to a fusion target</a:t>
                </a:r>
              </a:p>
              <a:p>
                <a:pPr>
                  <a:lnSpc>
                    <a:spcPct val="100000"/>
                  </a:lnSpc>
                  <a:spcBef>
                    <a:spcPts val="300"/>
                  </a:spcBef>
                  <a:tabLst>
                    <a:tab pos="11090275" algn="r"/>
                  </a:tabLst>
                </a:pPr>
                <a:endParaRPr lang="en-US" sz="1800" dirty="0"/>
              </a:p>
            </p:txBody>
          </p:sp>
        </mc:Choice>
        <mc:Fallback xmlns="">
          <p:sp>
            <p:nvSpPr>
              <p:cNvPr id="9" name="Content Placeholder 2">
                <a:extLst>
                  <a:ext uri="{FF2B5EF4-FFF2-40B4-BE49-F238E27FC236}">
                    <a16:creationId xmlns:a16="http://schemas.microsoft.com/office/drawing/2014/main" id="{B893EABB-49D4-0F78-E89E-B5740460C9EE}"/>
                  </a:ext>
                </a:extLst>
              </p:cNvPr>
              <p:cNvSpPr>
                <a:spLocks noGrp="1" noRot="1" noChangeAspect="1" noMove="1" noResize="1" noEditPoints="1" noAdjustHandles="1" noChangeArrowheads="1" noChangeShapeType="1" noTextEdit="1"/>
              </p:cNvSpPr>
              <p:nvPr>
                <p:ph idx="1"/>
              </p:nvPr>
            </p:nvSpPr>
            <p:spPr>
              <a:xfrm>
                <a:off x="314692" y="888287"/>
                <a:ext cx="11492432" cy="4061829"/>
              </a:xfrm>
              <a:blipFill>
                <a:blip r:embed="rId4"/>
                <a:stretch>
                  <a:fillRect l="-1104" t="-1875"/>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43544B2-EBB2-325F-B524-DCF856574D2D}"/>
              </a:ext>
            </a:extLst>
          </p:cNvPr>
          <p:cNvCxnSpPr>
            <a:cxnSpLocks/>
            <a:stCxn id="37" idx="2"/>
          </p:cNvCxnSpPr>
          <p:nvPr/>
        </p:nvCxnSpPr>
        <p:spPr>
          <a:xfrm flipV="1">
            <a:off x="2523143" y="5499503"/>
            <a:ext cx="770509" cy="782371"/>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54A32D-AD2B-40B9-8266-AD04D4965C1F}"/>
              </a:ext>
            </a:extLst>
          </p:cNvPr>
          <p:cNvCxnSpPr>
            <a:cxnSpLocks/>
          </p:cNvCxnSpPr>
          <p:nvPr/>
        </p:nvCxnSpPr>
        <p:spPr>
          <a:xfrm flipV="1">
            <a:off x="3267338" y="3654333"/>
            <a:ext cx="2308831" cy="1884802"/>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77381E9-788D-57CB-D701-81EFF5790A8C}"/>
              </a:ext>
            </a:extLst>
          </p:cNvPr>
          <p:cNvSpPr/>
          <p:nvPr/>
        </p:nvSpPr>
        <p:spPr>
          <a:xfrm>
            <a:off x="4517009" y="4637204"/>
            <a:ext cx="752048" cy="138126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Capture  Solenoid</a:t>
            </a:r>
          </a:p>
        </p:txBody>
      </p:sp>
      <p:sp>
        <p:nvSpPr>
          <p:cNvPr id="37" name="TextBox 36">
            <a:extLst>
              <a:ext uri="{FF2B5EF4-FFF2-40B4-BE49-F238E27FC236}">
                <a16:creationId xmlns:a16="http://schemas.microsoft.com/office/drawing/2014/main" id="{8DB77F93-ADAF-75D9-5F02-D281C712C913}"/>
              </a:ext>
            </a:extLst>
          </p:cNvPr>
          <p:cNvSpPr txBox="1"/>
          <p:nvPr/>
        </p:nvSpPr>
        <p:spPr>
          <a:xfrm rot="19235918">
            <a:off x="1913402" y="5756675"/>
            <a:ext cx="843372" cy="592535"/>
          </a:xfrm>
          <a:prstGeom prst="rect">
            <a:avLst/>
          </a:prstGeom>
          <a:noFill/>
        </p:spPr>
        <p:txBody>
          <a:bodyPr wrap="none" rtlCol="0">
            <a:spAutoFit/>
          </a:bodyPr>
          <a:lstStyle/>
          <a:p>
            <a:pPr algn="l">
              <a:lnSpc>
                <a:spcPct val="90000"/>
              </a:lnSpc>
            </a:pPr>
            <a:r>
              <a:rPr lang="en-US" dirty="0">
                <a:latin typeface="+mn-lt"/>
              </a:rPr>
              <a:t>Proton</a:t>
            </a:r>
            <a:br>
              <a:rPr lang="en-US" dirty="0">
                <a:latin typeface="+mn-lt"/>
              </a:rPr>
            </a:br>
            <a:r>
              <a:rPr lang="en-US" dirty="0">
                <a:latin typeface="+mn-lt"/>
              </a:rPr>
              <a:t>Beam</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EEE58A0-5889-ECB0-7D7C-49A821A23F13}"/>
                  </a:ext>
                </a:extLst>
              </p:cNvPr>
              <p:cNvSpPr txBox="1"/>
              <p:nvPr/>
            </p:nvSpPr>
            <p:spPr>
              <a:xfrm>
                <a:off x="7033943" y="4467887"/>
                <a:ext cx="845040"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r>
                        <a:rPr lang="en-US" b="0" i="1" smtClean="0">
                          <a:solidFill>
                            <a:srgbClr val="FF0000"/>
                          </a:solidFill>
                          <a:latin typeface="Cambria Math" panose="02040503050406030204" pitchFamily="18" charset="0"/>
                        </a:rPr>
                        <m:t>→</m:t>
                      </m:r>
                      <m:r>
                        <a:rPr lang="en-US" b="0" i="1" smtClean="0">
                          <a:solidFill>
                            <a:srgbClr val="0000FF"/>
                          </a:solidFill>
                          <a:latin typeface="Cambria Math" panose="02040503050406030204" pitchFamily="18" charset="0"/>
                        </a:rPr>
                        <m:t>𝜇</m:t>
                      </m:r>
                    </m:oMath>
                  </m:oMathPara>
                </a14:m>
                <a:endParaRPr lang="en-US" dirty="0">
                  <a:solidFill>
                    <a:srgbClr val="FF0000"/>
                  </a:solidFill>
                  <a:latin typeface="+mn-lt"/>
                </a:endParaRPr>
              </a:p>
            </p:txBody>
          </p:sp>
        </mc:Choice>
        <mc:Fallback xmlns="">
          <p:sp>
            <p:nvSpPr>
              <p:cNvPr id="40" name="TextBox 39">
                <a:extLst>
                  <a:ext uri="{FF2B5EF4-FFF2-40B4-BE49-F238E27FC236}">
                    <a16:creationId xmlns:a16="http://schemas.microsoft.com/office/drawing/2014/main" id="{2EEE58A0-5889-ECB0-7D7C-49A821A23F13}"/>
                  </a:ext>
                </a:extLst>
              </p:cNvPr>
              <p:cNvSpPr txBox="1">
                <a:spLocks noRot="1" noChangeAspect="1" noMove="1" noResize="1" noEditPoints="1" noAdjustHandles="1" noChangeArrowheads="1" noChangeShapeType="1" noTextEdit="1"/>
              </p:cNvSpPr>
              <p:nvPr/>
            </p:nvSpPr>
            <p:spPr>
              <a:xfrm>
                <a:off x="7033943" y="4467887"/>
                <a:ext cx="845040" cy="341632"/>
              </a:xfrm>
              <a:prstGeom prst="rect">
                <a:avLst/>
              </a:prstGeom>
              <a:blipFill>
                <a:blip r:embed="rId5"/>
                <a:stretch>
                  <a:fillRect b="-7143"/>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BE4E1FB5-1890-72FB-3D21-1C917429A852}"/>
              </a:ext>
            </a:extLst>
          </p:cNvPr>
          <p:cNvSpPr/>
          <p:nvPr/>
        </p:nvSpPr>
        <p:spPr>
          <a:xfrm rot="8460000">
            <a:off x="5492947" y="2160487"/>
            <a:ext cx="1206105" cy="2179350"/>
          </a:xfrm>
          <a:prstGeom prst="rect">
            <a:avLst/>
          </a:prstGeom>
          <a:solidFill>
            <a:schemeClr val="bg1"/>
          </a:solid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Another APPLICATION </a:t>
            </a:r>
            <a:r>
              <a:rPr lang="en-US" sz="1600" dirty="0">
                <a:solidFill>
                  <a:schemeClr val="tx1"/>
                </a:solidFill>
              </a:rPr>
              <a:t>(i.e. fundamental physics)</a:t>
            </a:r>
            <a:endParaRPr lang="en-US" dirty="0">
              <a:solidFill>
                <a:schemeClr val="tx1"/>
              </a:solidFill>
            </a:endParaRPr>
          </a:p>
        </p:txBody>
      </p:sp>
      <p:cxnSp>
        <p:nvCxnSpPr>
          <p:cNvPr id="43" name="Straight Arrow Connector 42">
            <a:extLst>
              <a:ext uri="{FF2B5EF4-FFF2-40B4-BE49-F238E27FC236}">
                <a16:creationId xmlns:a16="http://schemas.microsoft.com/office/drawing/2014/main" id="{F4DE9F87-E063-0F06-5B85-8D762DF39AA7}"/>
              </a:ext>
            </a:extLst>
          </p:cNvPr>
          <p:cNvCxnSpPr>
            <a:cxnSpLocks/>
          </p:cNvCxnSpPr>
          <p:nvPr/>
        </p:nvCxnSpPr>
        <p:spPr>
          <a:xfrm flipV="1">
            <a:off x="3530414" y="5133302"/>
            <a:ext cx="846130" cy="16410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B2F5A36-2C0F-5673-E427-918F4776CD29}"/>
                  </a:ext>
                </a:extLst>
              </p:cNvPr>
              <p:cNvSpPr/>
              <p:nvPr/>
            </p:nvSpPr>
            <p:spPr>
              <a:xfrm rot="21014350">
                <a:off x="3028287" y="4790278"/>
                <a:ext cx="569168" cy="1381268"/>
              </a:xfrm>
              <a:prstGeom prst="rect">
                <a:avLst/>
              </a:prstGeom>
              <a:solidFill>
                <a:schemeClr val="bg1"/>
              </a:solidFill>
              <a:ln w="38100">
                <a:solidFill>
                  <a:srgbClr val="008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14:m>
                  <m:oMath xmlns:m="http://schemas.openxmlformats.org/officeDocument/2006/math">
                    <m:r>
                      <a:rPr lang="en-US" b="0" i="1" smtClean="0">
                        <a:solidFill>
                          <a:schemeClr val="tx1"/>
                        </a:solidFill>
                        <a:latin typeface="Cambria Math" panose="02040503050406030204" pitchFamily="18" charset="0"/>
                      </a:rPr>
                      <m:t>𝜇</m:t>
                    </m:r>
                  </m:oMath>
                </a14:m>
                <a:r>
                  <a:rPr lang="en-US" dirty="0">
                    <a:solidFill>
                      <a:schemeClr val="tx1"/>
                    </a:solidFill>
                  </a:rPr>
                  <a:t> Target</a:t>
                </a:r>
              </a:p>
            </p:txBody>
          </p:sp>
        </mc:Choice>
        <mc:Fallback xmlns="">
          <p:sp>
            <p:nvSpPr>
              <p:cNvPr id="15" name="Rectangle 14">
                <a:extLst>
                  <a:ext uri="{FF2B5EF4-FFF2-40B4-BE49-F238E27FC236}">
                    <a16:creationId xmlns:a16="http://schemas.microsoft.com/office/drawing/2014/main" id="{FB2F5A36-2C0F-5673-E427-918F4776CD29}"/>
                  </a:ext>
                </a:extLst>
              </p:cNvPr>
              <p:cNvSpPr>
                <a:spLocks noRot="1" noChangeAspect="1" noMove="1" noResize="1" noEditPoints="1" noAdjustHandles="1" noChangeArrowheads="1" noChangeShapeType="1" noTextEdit="1"/>
              </p:cNvSpPr>
              <p:nvPr/>
            </p:nvSpPr>
            <p:spPr>
              <a:xfrm rot="21014350">
                <a:off x="3028287" y="4790278"/>
                <a:ext cx="569168" cy="1381268"/>
              </a:xfrm>
              <a:prstGeom prst="rect">
                <a:avLst/>
              </a:prstGeom>
              <a:blipFill>
                <a:blip r:embed="rId6"/>
                <a:stretch>
                  <a:fillRect/>
                </a:stretch>
              </a:blipFill>
              <a:ln w="38100">
                <a:solidFill>
                  <a:srgbClr val="008000"/>
                </a:solidFill>
                <a:miter lim="800000"/>
              </a:ln>
              <a:effectLst/>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B3F0BADC-F256-89B6-16D7-27437C52587F}"/>
              </a:ext>
            </a:extLst>
          </p:cNvPr>
          <p:cNvCxnSpPr>
            <a:cxnSpLocks/>
          </p:cNvCxnSpPr>
          <p:nvPr/>
        </p:nvCxnSpPr>
        <p:spPr>
          <a:xfrm>
            <a:off x="3586009" y="5327838"/>
            <a:ext cx="790535" cy="13218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F2C4111-AABE-B023-BE52-FD4AB3F17BEE}"/>
              </a:ext>
            </a:extLst>
          </p:cNvPr>
          <p:cNvCxnSpPr>
            <a:cxnSpLocks/>
          </p:cNvCxnSpPr>
          <p:nvPr/>
        </p:nvCxnSpPr>
        <p:spPr>
          <a:xfrm flipV="1">
            <a:off x="3586009" y="5297402"/>
            <a:ext cx="817286" cy="10236"/>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5C7B55F-1B02-D201-8D8B-E23399AC3292}"/>
                  </a:ext>
                </a:extLst>
              </p:cNvPr>
              <p:cNvSpPr txBox="1"/>
              <p:nvPr/>
            </p:nvSpPr>
            <p:spPr>
              <a:xfrm>
                <a:off x="3861869" y="5568790"/>
                <a:ext cx="389979"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oMath>
                  </m:oMathPara>
                </a14:m>
                <a:endParaRPr lang="en-US" dirty="0">
                  <a:solidFill>
                    <a:srgbClr val="FF0000"/>
                  </a:solidFill>
                  <a:latin typeface="+mn-lt"/>
                </a:endParaRPr>
              </a:p>
            </p:txBody>
          </p:sp>
        </mc:Choice>
        <mc:Fallback xmlns="">
          <p:sp>
            <p:nvSpPr>
              <p:cNvPr id="48" name="TextBox 47">
                <a:extLst>
                  <a:ext uri="{FF2B5EF4-FFF2-40B4-BE49-F238E27FC236}">
                    <a16:creationId xmlns:a16="http://schemas.microsoft.com/office/drawing/2014/main" id="{25C7B55F-1B02-D201-8D8B-E23399AC3292}"/>
                  </a:ext>
                </a:extLst>
              </p:cNvPr>
              <p:cNvSpPr txBox="1">
                <a:spLocks noRot="1" noChangeAspect="1" noMove="1" noResize="1" noEditPoints="1" noAdjustHandles="1" noChangeArrowheads="1" noChangeShapeType="1" noTextEdit="1"/>
              </p:cNvSpPr>
              <p:nvPr/>
            </p:nvSpPr>
            <p:spPr>
              <a:xfrm>
                <a:off x="3861869" y="5568790"/>
                <a:ext cx="389979" cy="341632"/>
              </a:xfrm>
              <a:prstGeom prst="rect">
                <a:avLst/>
              </a:prstGeom>
              <a:blipFill>
                <a:blip r:embed="rId7"/>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B32CE9AE-6383-4E70-AB83-47B3F103F5D1}"/>
              </a:ext>
            </a:extLst>
          </p:cNvPr>
          <p:cNvCxnSpPr>
            <a:cxnSpLocks/>
          </p:cNvCxnSpPr>
          <p:nvPr/>
        </p:nvCxnSpPr>
        <p:spPr>
          <a:xfrm>
            <a:off x="5482914" y="5036521"/>
            <a:ext cx="1429225" cy="178831"/>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B35167-0D3D-EC29-1A76-B0E86B64EFA3}"/>
              </a:ext>
            </a:extLst>
          </p:cNvPr>
          <p:cNvCxnSpPr>
            <a:cxnSpLocks/>
          </p:cNvCxnSpPr>
          <p:nvPr/>
        </p:nvCxnSpPr>
        <p:spPr>
          <a:xfrm>
            <a:off x="5468666" y="5327838"/>
            <a:ext cx="1438934" cy="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4137F67-E422-2661-9637-5BB9F8A66107}"/>
              </a:ext>
            </a:extLst>
          </p:cNvPr>
          <p:cNvCxnSpPr>
            <a:cxnSpLocks/>
          </p:cNvCxnSpPr>
          <p:nvPr/>
        </p:nvCxnSpPr>
        <p:spPr>
          <a:xfrm flipV="1">
            <a:off x="5468666" y="5460025"/>
            <a:ext cx="1443473" cy="12200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4A5FCCE-5185-9ABB-8EBF-D97AF8596B7F}"/>
              </a:ext>
            </a:extLst>
          </p:cNvPr>
          <p:cNvCxnSpPr>
            <a:cxnSpLocks/>
          </p:cNvCxnSpPr>
          <p:nvPr/>
        </p:nvCxnSpPr>
        <p:spPr>
          <a:xfrm flipV="1">
            <a:off x="5608865" y="5872705"/>
            <a:ext cx="2016736" cy="3520"/>
          </a:xfrm>
          <a:prstGeom prst="straightConnector1">
            <a:avLst/>
          </a:prstGeom>
          <a:ln w="19050">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254C6B04-584B-0322-4556-166E2AA021B8}"/>
                  </a:ext>
                </a:extLst>
              </p:cNvPr>
              <p:cNvSpPr txBox="1"/>
              <p:nvPr/>
            </p:nvSpPr>
            <p:spPr>
              <a:xfrm>
                <a:off x="5557423" y="5992749"/>
                <a:ext cx="2119619" cy="590931"/>
              </a:xfrm>
              <a:prstGeom prst="rect">
                <a:avLst/>
              </a:prstGeom>
              <a:noFill/>
            </p:spPr>
            <p:txBody>
              <a:bodyPr wrap="none" rtlCol="0">
                <a:spAutoFit/>
              </a:bodyPr>
              <a:lstStyle/>
              <a:p>
                <a:pPr algn="l">
                  <a:lnSpc>
                    <a:spcPct val="90000"/>
                  </a:lnSpc>
                </a:pPr>
                <a14:m>
                  <m:oMath xmlns:m="http://schemas.openxmlformats.org/officeDocument/2006/math">
                    <m:r>
                      <a:rPr lang="en-US" b="0" i="1" smtClean="0">
                        <a:latin typeface="Cambria Math" panose="02040503050406030204" pitchFamily="18" charset="0"/>
                      </a:rPr>
                      <m:t>𝜋</m:t>
                    </m:r>
                  </m:oMath>
                </a14:m>
                <a:r>
                  <a:rPr lang="en-US" dirty="0">
                    <a:latin typeface="+mn-lt"/>
                  </a:rPr>
                  <a:t> decay channel</a:t>
                </a:r>
                <a:br>
                  <a:rPr lang="en-US" dirty="0">
                    <a:latin typeface="+mn-lt"/>
                  </a:rPr>
                </a:br>
                <a:r>
                  <a:rPr lang="en-US" dirty="0">
                    <a:latin typeface="+mn-lt"/>
                  </a:rPr>
                  <a:t>~20 m</a:t>
                </a:r>
              </a:p>
            </p:txBody>
          </p:sp>
        </mc:Choice>
        <mc:Fallback xmlns="">
          <p:sp>
            <p:nvSpPr>
              <p:cNvPr id="63" name="TextBox 62">
                <a:extLst>
                  <a:ext uri="{FF2B5EF4-FFF2-40B4-BE49-F238E27FC236}">
                    <a16:creationId xmlns:a16="http://schemas.microsoft.com/office/drawing/2014/main" id="{254C6B04-584B-0322-4556-166E2AA021B8}"/>
                  </a:ext>
                </a:extLst>
              </p:cNvPr>
              <p:cNvSpPr txBox="1">
                <a:spLocks noRot="1" noChangeAspect="1" noMove="1" noResize="1" noEditPoints="1" noAdjustHandles="1" noChangeArrowheads="1" noChangeShapeType="1" noTextEdit="1"/>
              </p:cNvSpPr>
              <p:nvPr/>
            </p:nvSpPr>
            <p:spPr>
              <a:xfrm>
                <a:off x="5557423" y="5992749"/>
                <a:ext cx="2119619" cy="590931"/>
              </a:xfrm>
              <a:prstGeom prst="rect">
                <a:avLst/>
              </a:prstGeom>
              <a:blipFill>
                <a:blip r:embed="rId8"/>
                <a:stretch>
                  <a:fillRect l="-2594" t="-10309" r="-2305" b="-15464"/>
                </a:stretch>
              </a:blipFill>
            </p:spPr>
            <p:txBody>
              <a:bodyPr/>
              <a:lstStyle/>
              <a:p>
                <a:r>
                  <a:rPr lang="en-US">
                    <a:noFill/>
                  </a:rPr>
                  <a:t> </a:t>
                </a:r>
              </a:p>
            </p:txBody>
          </p:sp>
        </mc:Fallback>
      </mc:AlternateContent>
      <p:cxnSp>
        <p:nvCxnSpPr>
          <p:cNvPr id="64" name="Straight Arrow Connector 63">
            <a:extLst>
              <a:ext uri="{FF2B5EF4-FFF2-40B4-BE49-F238E27FC236}">
                <a16:creationId xmlns:a16="http://schemas.microsoft.com/office/drawing/2014/main" id="{99122C3C-BF57-10EF-01B3-D559924BE0C7}"/>
              </a:ext>
            </a:extLst>
          </p:cNvPr>
          <p:cNvCxnSpPr>
            <a:cxnSpLocks/>
          </p:cNvCxnSpPr>
          <p:nvPr/>
        </p:nvCxnSpPr>
        <p:spPr>
          <a:xfrm flipV="1">
            <a:off x="6921848" y="5036521"/>
            <a:ext cx="534615" cy="174793"/>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CA5DB38-C640-6BF5-E78A-91505C2317A3}"/>
              </a:ext>
            </a:extLst>
          </p:cNvPr>
          <p:cNvCxnSpPr>
            <a:cxnSpLocks/>
          </p:cNvCxnSpPr>
          <p:nvPr/>
        </p:nvCxnSpPr>
        <p:spPr>
          <a:xfrm>
            <a:off x="6912139" y="5327838"/>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30012D9-D9E1-413E-BEFE-F20D2A367150}"/>
              </a:ext>
            </a:extLst>
          </p:cNvPr>
          <p:cNvCxnSpPr>
            <a:cxnSpLocks/>
          </p:cNvCxnSpPr>
          <p:nvPr/>
        </p:nvCxnSpPr>
        <p:spPr>
          <a:xfrm>
            <a:off x="6912139" y="5460025"/>
            <a:ext cx="568805" cy="122007"/>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03DAF7CD-C6A2-25A8-D1FB-0C48B02CEE3A}"/>
              </a:ext>
            </a:extLst>
          </p:cNvPr>
          <p:cNvSpPr/>
          <p:nvPr/>
        </p:nvSpPr>
        <p:spPr>
          <a:xfrm>
            <a:off x="8037988" y="4609774"/>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Muon ionization cooling</a:t>
            </a:r>
          </a:p>
        </p:txBody>
      </p:sp>
      <p:cxnSp>
        <p:nvCxnSpPr>
          <p:cNvPr id="77" name="Straight Arrow Connector 76">
            <a:extLst>
              <a:ext uri="{FF2B5EF4-FFF2-40B4-BE49-F238E27FC236}">
                <a16:creationId xmlns:a16="http://schemas.microsoft.com/office/drawing/2014/main" id="{41086F40-4FD9-8524-2874-394C567E8EB8}"/>
              </a:ext>
            </a:extLst>
          </p:cNvPr>
          <p:cNvCxnSpPr>
            <a:cxnSpLocks/>
          </p:cNvCxnSpPr>
          <p:nvPr/>
        </p:nvCxnSpPr>
        <p:spPr>
          <a:xfrm>
            <a:off x="9074407" y="5121074"/>
            <a:ext cx="502643"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E5B2A3A-A53E-2014-BEC8-9C399BE8E994}"/>
              </a:ext>
            </a:extLst>
          </p:cNvPr>
          <p:cNvCxnSpPr>
            <a:cxnSpLocks/>
          </p:cNvCxnSpPr>
          <p:nvPr/>
        </p:nvCxnSpPr>
        <p:spPr>
          <a:xfrm>
            <a:off x="9074407" y="5237598"/>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527C443-0228-8356-179B-33A698B240F2}"/>
              </a:ext>
            </a:extLst>
          </p:cNvPr>
          <p:cNvCxnSpPr>
            <a:cxnSpLocks/>
          </p:cNvCxnSpPr>
          <p:nvPr/>
        </p:nvCxnSpPr>
        <p:spPr>
          <a:xfrm>
            <a:off x="9074407" y="5369785"/>
            <a:ext cx="602124"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34389FD5-6FB1-9E14-A016-56807ACA1C85}"/>
              </a:ext>
            </a:extLst>
          </p:cNvPr>
          <p:cNvSpPr/>
          <p:nvPr/>
        </p:nvSpPr>
        <p:spPr>
          <a:xfrm>
            <a:off x="9988376" y="4616814"/>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Fusion target</a:t>
            </a:r>
          </a:p>
        </p:txBody>
      </p:sp>
      <p:pic>
        <p:nvPicPr>
          <p:cNvPr id="5" name="Picture 4">
            <a:extLst>
              <a:ext uri="{FF2B5EF4-FFF2-40B4-BE49-F238E27FC236}">
                <a16:creationId xmlns:a16="http://schemas.microsoft.com/office/drawing/2014/main" id="{4D7CFA33-EEC9-B8AB-D9B7-0E3F295C15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166" y="2439288"/>
            <a:ext cx="2397619" cy="22655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1DDB65-7F4E-76D6-3BC9-4837DD61A6C9}"/>
                  </a:ext>
                </a:extLst>
              </p:cNvPr>
              <p:cNvSpPr txBox="1"/>
              <p:nvPr/>
            </p:nvSpPr>
            <p:spPr>
              <a:xfrm>
                <a:off x="332233" y="2025837"/>
                <a:ext cx="4560800" cy="341632"/>
              </a:xfrm>
              <a:prstGeom prst="rect">
                <a:avLst/>
              </a:prstGeom>
              <a:noFill/>
            </p:spPr>
            <p:txBody>
              <a:bodyPr wrap="none" rtlCol="0">
                <a:spAutoFit/>
              </a:bodyPr>
              <a:lstStyle/>
              <a:p>
                <a:pPr algn="l">
                  <a:lnSpc>
                    <a:spcPct val="90000"/>
                  </a:lnSpc>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US" dirty="0">
                    <a:latin typeface="+mn-lt"/>
                  </a:rPr>
                  <a:t> angular and momentum distribution</a:t>
                </a:r>
              </a:p>
            </p:txBody>
          </p:sp>
        </mc:Choice>
        <mc:Fallback xmlns="">
          <p:sp>
            <p:nvSpPr>
              <p:cNvPr id="6" name="TextBox 5">
                <a:extLst>
                  <a:ext uri="{FF2B5EF4-FFF2-40B4-BE49-F238E27FC236}">
                    <a16:creationId xmlns:a16="http://schemas.microsoft.com/office/drawing/2014/main" id="{581DDB65-7F4E-76D6-3BC9-4837DD61A6C9}"/>
                  </a:ext>
                </a:extLst>
              </p:cNvPr>
              <p:cNvSpPr txBox="1">
                <a:spLocks noRot="1" noChangeAspect="1" noMove="1" noResize="1" noEditPoints="1" noAdjustHandles="1" noChangeArrowheads="1" noChangeShapeType="1" noTextEdit="1"/>
              </p:cNvSpPr>
              <p:nvPr/>
            </p:nvSpPr>
            <p:spPr>
              <a:xfrm>
                <a:off x="332233" y="2025837"/>
                <a:ext cx="4560800" cy="341632"/>
              </a:xfrm>
              <a:prstGeom prst="rect">
                <a:avLst/>
              </a:prstGeom>
              <a:blipFill>
                <a:blip r:embed="rId10"/>
                <a:stretch>
                  <a:fillRect t="-17857" r="-535" b="-267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260FE1B-ED6B-F7A6-C307-BE7943529AF2}"/>
              </a:ext>
            </a:extLst>
          </p:cNvPr>
          <p:cNvSpPr txBox="1"/>
          <p:nvPr/>
        </p:nvSpPr>
        <p:spPr>
          <a:xfrm>
            <a:off x="7552819" y="1220922"/>
            <a:ext cx="3376245" cy="341632"/>
          </a:xfrm>
          <a:prstGeom prst="rect">
            <a:avLst/>
          </a:prstGeom>
          <a:noFill/>
        </p:spPr>
        <p:txBody>
          <a:bodyPr wrap="none" rtlCol="0">
            <a:spAutoFit/>
          </a:bodyPr>
          <a:lstStyle/>
          <a:p>
            <a:pPr algn="l">
              <a:lnSpc>
                <a:spcPct val="90000"/>
              </a:lnSpc>
            </a:pPr>
            <a:r>
              <a:rPr lang="en-US" dirty="0">
                <a:latin typeface="+mn-lt"/>
              </a:rPr>
              <a:t>GEANT simulation in progress</a:t>
            </a:r>
          </a:p>
        </p:txBody>
      </p:sp>
      <p:pic>
        <p:nvPicPr>
          <p:cNvPr id="1028" name="Picture 4">
            <a:extLst>
              <a:ext uri="{FF2B5EF4-FFF2-40B4-BE49-F238E27FC236}">
                <a16:creationId xmlns:a16="http://schemas.microsoft.com/office/drawing/2014/main" id="{1DC29B70-20BB-3C9E-8EF8-B52685B2DA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6935" y="1679077"/>
            <a:ext cx="4021464" cy="214373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3CF22EC-7C13-6193-EE8C-B7D8A2B483B6}"/>
              </a:ext>
            </a:extLst>
          </p:cNvPr>
          <p:cNvCxnSpPr>
            <a:cxnSpLocks/>
          </p:cNvCxnSpPr>
          <p:nvPr/>
        </p:nvCxnSpPr>
        <p:spPr>
          <a:xfrm>
            <a:off x="10914342" y="59104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890B3E6-B28A-E041-0FB0-5798910BEECB}"/>
              </a:ext>
            </a:extLst>
          </p:cNvPr>
          <p:cNvCxnSpPr>
            <a:cxnSpLocks/>
          </p:cNvCxnSpPr>
          <p:nvPr/>
        </p:nvCxnSpPr>
        <p:spPr>
          <a:xfrm>
            <a:off x="10934064" y="56479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1520E7-9BC1-4D8F-05A2-1B2DA0FE5E9D}"/>
              </a:ext>
            </a:extLst>
          </p:cNvPr>
          <p:cNvCxnSpPr>
            <a:cxnSpLocks/>
          </p:cNvCxnSpPr>
          <p:nvPr/>
        </p:nvCxnSpPr>
        <p:spPr>
          <a:xfrm>
            <a:off x="10720625" y="61278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4004BF-7FDE-BFC0-A872-B8A105DBB17A}"/>
              </a:ext>
            </a:extLst>
          </p:cNvPr>
          <p:cNvCxnSpPr>
            <a:cxnSpLocks/>
          </p:cNvCxnSpPr>
          <p:nvPr/>
        </p:nvCxnSpPr>
        <p:spPr>
          <a:xfrm>
            <a:off x="10364400" y="61613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2B1801-F0F8-77F1-F2C3-4D30FA0A6901}"/>
              </a:ext>
            </a:extLst>
          </p:cNvPr>
          <p:cNvCxnSpPr>
            <a:cxnSpLocks/>
          </p:cNvCxnSpPr>
          <p:nvPr/>
        </p:nvCxnSpPr>
        <p:spPr>
          <a:xfrm>
            <a:off x="10951628" y="5369785"/>
            <a:ext cx="552254" cy="0"/>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DBAAF3-61C6-3658-59AC-EF4B1635AFF2}"/>
              </a:ext>
            </a:extLst>
          </p:cNvPr>
          <p:cNvSpPr txBox="1"/>
          <p:nvPr/>
        </p:nvSpPr>
        <p:spPr>
          <a:xfrm>
            <a:off x="10972386" y="3913217"/>
            <a:ext cx="1104790" cy="535531"/>
          </a:xfrm>
          <a:prstGeom prst="rect">
            <a:avLst/>
          </a:prstGeom>
          <a:noFill/>
        </p:spPr>
        <p:txBody>
          <a:bodyPr wrap="none" rtlCol="0">
            <a:spAutoFit/>
          </a:bodyPr>
          <a:lstStyle/>
          <a:p>
            <a:pPr algn="l">
              <a:lnSpc>
                <a:spcPct val="90000"/>
              </a:lnSpc>
            </a:pPr>
            <a:r>
              <a:rPr lang="en-US" sz="1600" b="1" dirty="0">
                <a:latin typeface="+mn-lt"/>
              </a:rPr>
              <a:t>14.1 MeV</a:t>
            </a:r>
          </a:p>
          <a:p>
            <a:pPr algn="l">
              <a:lnSpc>
                <a:spcPct val="90000"/>
              </a:lnSpc>
            </a:pPr>
            <a:r>
              <a:rPr lang="en-US" sz="1600" b="1" dirty="0">
                <a:latin typeface="+mn-lt"/>
              </a:rPr>
              <a:t>neutrons</a:t>
            </a:r>
          </a:p>
        </p:txBody>
      </p:sp>
      <p:grpSp>
        <p:nvGrpSpPr>
          <p:cNvPr id="51" name="Group 50">
            <a:extLst>
              <a:ext uri="{FF2B5EF4-FFF2-40B4-BE49-F238E27FC236}">
                <a16:creationId xmlns:a16="http://schemas.microsoft.com/office/drawing/2014/main" id="{EFA70684-05DB-3649-A900-CE51652B2307}"/>
              </a:ext>
            </a:extLst>
          </p:cNvPr>
          <p:cNvGrpSpPr/>
          <p:nvPr/>
        </p:nvGrpSpPr>
        <p:grpSpPr>
          <a:xfrm rot="10800000">
            <a:off x="9291680" y="4080947"/>
            <a:ext cx="1139482" cy="935704"/>
            <a:chOff x="10516800" y="5800376"/>
            <a:chExt cx="1139482" cy="935704"/>
          </a:xfrm>
        </p:grpSpPr>
        <p:cxnSp>
          <p:nvCxnSpPr>
            <p:cNvPr id="44" name="Straight Arrow Connector 43">
              <a:extLst>
                <a:ext uri="{FF2B5EF4-FFF2-40B4-BE49-F238E27FC236}">
                  <a16:creationId xmlns:a16="http://schemas.microsoft.com/office/drawing/2014/main" id="{5A8FA126-5CE7-CE2E-48C3-9514DC4D8368}"/>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2005965-A8C0-72D3-9D81-06A897AD53D6}"/>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00D12FE-3ED2-F33F-533F-6188D7497C11}"/>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BD1011C-0669-92DA-3317-1C94AB6E1278}"/>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32291E5-F6CE-AD81-16D0-D9378D87157B}"/>
              </a:ext>
            </a:extLst>
          </p:cNvPr>
          <p:cNvGrpSpPr/>
          <p:nvPr/>
        </p:nvGrpSpPr>
        <p:grpSpPr>
          <a:xfrm rot="10800000" flipV="1">
            <a:off x="9223473" y="5672122"/>
            <a:ext cx="1139482" cy="935704"/>
            <a:chOff x="10516800" y="5800376"/>
            <a:chExt cx="1139482" cy="935704"/>
          </a:xfrm>
        </p:grpSpPr>
        <p:cxnSp>
          <p:nvCxnSpPr>
            <p:cNvPr id="54" name="Straight Arrow Connector 53">
              <a:extLst>
                <a:ext uri="{FF2B5EF4-FFF2-40B4-BE49-F238E27FC236}">
                  <a16:creationId xmlns:a16="http://schemas.microsoft.com/office/drawing/2014/main" id="{C462104E-3FFC-04F1-979D-8636852912DA}"/>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BF32BAE-7EE1-D346-B8AC-836CA6C42E0B}"/>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4B6484F-4182-4D70-0CF6-77D9BE11EDB7}"/>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A939076-AA3C-3D5C-7F73-8F4175C26364}"/>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080A7AF-024F-560A-08CD-5CB4800F113D}"/>
              </a:ext>
            </a:extLst>
          </p:cNvPr>
          <p:cNvGrpSpPr/>
          <p:nvPr/>
        </p:nvGrpSpPr>
        <p:grpSpPr>
          <a:xfrm rot="10800000" flipH="1">
            <a:off x="10434883" y="4080687"/>
            <a:ext cx="1139482" cy="935704"/>
            <a:chOff x="10516800" y="5800376"/>
            <a:chExt cx="1139482" cy="935704"/>
          </a:xfrm>
        </p:grpSpPr>
        <p:cxnSp>
          <p:nvCxnSpPr>
            <p:cNvPr id="62" name="Straight Arrow Connector 61">
              <a:extLst>
                <a:ext uri="{FF2B5EF4-FFF2-40B4-BE49-F238E27FC236}">
                  <a16:creationId xmlns:a16="http://schemas.microsoft.com/office/drawing/2014/main" id="{1E16FBE4-87FC-9F70-C5CF-9222442A1D7B}"/>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CA0E241-5BA6-F9B9-BB98-E2277EA3858E}"/>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70467CB-F8D1-6B0F-FA6B-3976457709FD}"/>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6D71683-9EE1-B782-54A5-1A4C20D8A0F8}"/>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378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DB330-25AE-615D-21FF-09C94E3BFB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8E9027-5854-6AE4-0098-0475C6C3F2A4}"/>
              </a:ext>
            </a:extLst>
          </p:cNvPr>
          <p:cNvSpPr>
            <a:spLocks noGrp="1"/>
          </p:cNvSpPr>
          <p:nvPr>
            <p:ph type="title"/>
          </p:nvPr>
        </p:nvSpPr>
        <p:spPr>
          <a:xfrm>
            <a:off x="314692" y="611257"/>
            <a:ext cx="11492432" cy="886397"/>
          </a:xfrm>
        </p:spPr>
        <p:txBody>
          <a:bodyPr/>
          <a:lstStyle/>
          <a:p>
            <a:r>
              <a:rPr lang="en-US" dirty="0"/>
              <a:t>Acknowledgement – ORNL / Acceleron </a:t>
            </a:r>
            <a:r>
              <a:rPr lang="en-US" dirty="0" err="1"/>
              <a:t>MuCF</a:t>
            </a:r>
            <a:r>
              <a:rPr lang="en-US" dirty="0"/>
              <a:t> team</a:t>
            </a:r>
          </a:p>
        </p:txBody>
      </p:sp>
      <p:sp>
        <p:nvSpPr>
          <p:cNvPr id="4" name="Content Placeholder 3">
            <a:extLst>
              <a:ext uri="{FF2B5EF4-FFF2-40B4-BE49-F238E27FC236}">
                <a16:creationId xmlns:a16="http://schemas.microsoft.com/office/drawing/2014/main" id="{5DE69B6D-E7DF-2293-E4BF-1152FF9C992E}"/>
              </a:ext>
            </a:extLst>
          </p:cNvPr>
          <p:cNvSpPr>
            <a:spLocks noGrp="1"/>
          </p:cNvSpPr>
          <p:nvPr>
            <p:ph idx="1"/>
          </p:nvPr>
        </p:nvSpPr>
        <p:spPr>
          <a:xfrm>
            <a:off x="314692" y="1239379"/>
            <a:ext cx="11646649" cy="4516987"/>
          </a:xfrm>
        </p:spPr>
        <p:txBody>
          <a:bodyPr numCol="2"/>
          <a:lstStyle/>
          <a:p>
            <a:pPr marL="342900" indent="-342900">
              <a:spcBef>
                <a:spcPts val="600"/>
              </a:spcBef>
              <a:buFont typeface="Arial" panose="020B0604020202020204" pitchFamily="34" charset="0"/>
              <a:buChar char="•"/>
            </a:pPr>
            <a:r>
              <a:rPr lang="en-US" sz="2400" b="1" dirty="0"/>
              <a:t>Fusion and Fission Energy Science Directorate</a:t>
            </a:r>
          </a:p>
          <a:p>
            <a:pPr marL="1028700" lvl="1" indent="-342900">
              <a:spcBef>
                <a:spcPts val="600"/>
              </a:spcBef>
              <a:buFont typeface="Courier New" panose="02070309020205020404" pitchFamily="49" charset="0"/>
              <a:buChar char="o"/>
            </a:pPr>
            <a:r>
              <a:rPr lang="en-US" sz="2400" dirty="0"/>
              <a:t>Troy Carter</a:t>
            </a:r>
          </a:p>
          <a:p>
            <a:pPr marL="1028700" lvl="1" indent="-342900">
              <a:spcBef>
                <a:spcPts val="600"/>
              </a:spcBef>
              <a:buFont typeface="Courier New" panose="02070309020205020404" pitchFamily="49" charset="0"/>
              <a:buChar char="o"/>
            </a:pPr>
            <a:r>
              <a:rPr lang="en-US" sz="2400" dirty="0"/>
              <a:t>Trey Gebhart</a:t>
            </a:r>
          </a:p>
          <a:p>
            <a:pPr marL="1028700" lvl="1" indent="-342900">
              <a:spcBef>
                <a:spcPts val="600"/>
              </a:spcBef>
              <a:buFont typeface="Courier New" panose="02070309020205020404" pitchFamily="49" charset="0"/>
              <a:buChar char="o"/>
            </a:pPr>
            <a:r>
              <a:rPr lang="en-US" sz="2400" dirty="0"/>
              <a:t>Arnie Lumsdaine</a:t>
            </a:r>
          </a:p>
          <a:p>
            <a:pPr marL="1028700" lvl="1" indent="-342900">
              <a:spcBef>
                <a:spcPts val="600"/>
              </a:spcBef>
              <a:buFont typeface="Courier New" panose="02070309020205020404" pitchFamily="49" charset="0"/>
              <a:buChar char="o"/>
            </a:pPr>
            <a:r>
              <a:rPr lang="en-US" sz="2400" dirty="0"/>
              <a:t>Mickey Wade</a:t>
            </a:r>
          </a:p>
          <a:p>
            <a:pPr marL="342900" indent="-342900">
              <a:spcBef>
                <a:spcPts val="600"/>
              </a:spcBef>
              <a:buFont typeface="Arial" panose="020B0604020202020204" pitchFamily="34" charset="0"/>
              <a:buChar char="•"/>
            </a:pPr>
            <a:r>
              <a:rPr lang="en-US" sz="2400" b="1" dirty="0"/>
              <a:t>Computing &amp; Computational Sciences Directorate</a:t>
            </a:r>
          </a:p>
          <a:p>
            <a:pPr marL="1028700" lvl="1" indent="-342900">
              <a:spcBef>
                <a:spcPts val="600"/>
              </a:spcBef>
              <a:buFont typeface="Courier New" panose="02070309020205020404" pitchFamily="49" charset="0"/>
              <a:buChar char="o"/>
            </a:pPr>
            <a:r>
              <a:rPr lang="en-US" sz="2400" dirty="0"/>
              <a:t>Thomas Evans</a:t>
            </a:r>
          </a:p>
          <a:p>
            <a:pPr marL="1028700" lvl="1" indent="-342900">
              <a:spcBef>
                <a:spcPts val="600"/>
              </a:spcBef>
              <a:buFont typeface="Courier New" panose="02070309020205020404" pitchFamily="49" charset="0"/>
              <a:buChar char="o"/>
            </a:pPr>
            <a:r>
              <a:rPr lang="en-US" sz="2400" dirty="0"/>
              <a:t>Stefano Tognini </a:t>
            </a:r>
          </a:p>
          <a:p>
            <a:pPr marL="342900" indent="-342900">
              <a:spcBef>
                <a:spcPts val="600"/>
              </a:spcBef>
              <a:buFont typeface="Arial" panose="020B0604020202020204" pitchFamily="34" charset="0"/>
              <a:buChar char="•"/>
            </a:pPr>
            <a:endParaRPr lang="en-US" sz="2400" b="1" dirty="0"/>
          </a:p>
          <a:p>
            <a:pPr marL="342900" indent="-342900">
              <a:spcBef>
                <a:spcPts val="600"/>
              </a:spcBef>
              <a:buFont typeface="Arial" panose="020B0604020202020204" pitchFamily="34" charset="0"/>
              <a:buChar char="•"/>
            </a:pPr>
            <a:r>
              <a:rPr lang="en-US" sz="2400" b="1" dirty="0"/>
              <a:t>Neutron Sciences Directorate</a:t>
            </a:r>
          </a:p>
          <a:p>
            <a:pPr marL="1028700" lvl="1" indent="-342900">
              <a:spcBef>
                <a:spcPts val="600"/>
              </a:spcBef>
              <a:buFont typeface="Courier New" panose="02070309020205020404" pitchFamily="49" charset="0"/>
              <a:buChar char="o"/>
            </a:pPr>
            <a:r>
              <a:rPr lang="en-US" sz="2400" dirty="0"/>
              <a:t>Sarah Cousineau</a:t>
            </a:r>
          </a:p>
          <a:p>
            <a:pPr marL="1028700" lvl="1" indent="-342900">
              <a:spcBef>
                <a:spcPts val="600"/>
              </a:spcBef>
              <a:buFont typeface="Courier New" panose="02070309020205020404" pitchFamily="49" charset="0"/>
              <a:buChar char="o"/>
            </a:pPr>
            <a:r>
              <a:rPr lang="en-US" sz="2400" dirty="0"/>
              <a:t>Sang-Ho Kim</a:t>
            </a:r>
          </a:p>
          <a:p>
            <a:pPr marL="1028700" lvl="1" indent="-342900">
              <a:spcBef>
                <a:spcPts val="600"/>
              </a:spcBef>
              <a:buFont typeface="Courier New" panose="02070309020205020404" pitchFamily="49" charset="0"/>
              <a:buChar char="o"/>
            </a:pPr>
            <a:r>
              <a:rPr lang="en-US" sz="2400" dirty="0"/>
              <a:t>Vasiliy Morozov</a:t>
            </a:r>
          </a:p>
          <a:p>
            <a:pPr marL="1028700" lvl="1" indent="-342900">
              <a:spcBef>
                <a:spcPts val="600"/>
              </a:spcBef>
              <a:buFont typeface="Courier New" panose="02070309020205020404" pitchFamily="49" charset="0"/>
              <a:buChar char="o"/>
            </a:pPr>
            <a:r>
              <a:rPr lang="en-US" sz="2400" dirty="0"/>
              <a:t>Fulvia Pilat</a:t>
            </a:r>
          </a:p>
          <a:p>
            <a:pPr marL="342900" indent="-342900">
              <a:spcBef>
                <a:spcPts val="600"/>
              </a:spcBef>
              <a:buFont typeface="Arial" panose="020B0604020202020204" pitchFamily="34" charset="0"/>
              <a:buChar char="•"/>
            </a:pPr>
            <a:r>
              <a:rPr lang="en-US" sz="2400" b="1" dirty="0"/>
              <a:t>Physical Sciences Directorate</a:t>
            </a:r>
          </a:p>
          <a:p>
            <a:pPr marL="1028700" lvl="1" indent="-342900">
              <a:spcBef>
                <a:spcPts val="600"/>
              </a:spcBef>
              <a:buFont typeface="Courier New" panose="02070309020205020404" pitchFamily="49" charset="0"/>
              <a:buChar char="o"/>
            </a:pPr>
            <a:r>
              <a:rPr lang="en-US" sz="2400" dirty="0"/>
              <a:t>Marcel Demarteau</a:t>
            </a:r>
          </a:p>
          <a:p>
            <a:pPr marL="342900" indent="-342900">
              <a:spcBef>
                <a:spcPts val="600"/>
              </a:spcBef>
              <a:buFont typeface="Arial" panose="020B0604020202020204" pitchFamily="34" charset="0"/>
              <a:buChar char="•"/>
            </a:pPr>
            <a:r>
              <a:rPr lang="en-US" sz="2400" b="1" dirty="0"/>
              <a:t>Acceleron</a:t>
            </a:r>
          </a:p>
          <a:p>
            <a:pPr marL="1028700" lvl="1" indent="-342900">
              <a:spcBef>
                <a:spcPts val="600"/>
              </a:spcBef>
              <a:buFont typeface="Courier New" panose="02070309020205020404" pitchFamily="49" charset="0"/>
              <a:buChar char="o"/>
            </a:pPr>
            <a:r>
              <a:rPr lang="en-US" sz="2400" dirty="0"/>
              <a:t>Ara Knaian </a:t>
            </a:r>
          </a:p>
        </p:txBody>
      </p:sp>
      <p:sp>
        <p:nvSpPr>
          <p:cNvPr id="2" name="TextBox 1">
            <a:extLst>
              <a:ext uri="{FF2B5EF4-FFF2-40B4-BE49-F238E27FC236}">
                <a16:creationId xmlns:a16="http://schemas.microsoft.com/office/drawing/2014/main" id="{9E475F3B-9664-6E50-FB5F-9251F4F349E7}"/>
              </a:ext>
            </a:extLst>
          </p:cNvPr>
          <p:cNvSpPr txBox="1"/>
          <p:nvPr/>
        </p:nvSpPr>
        <p:spPr>
          <a:xfrm>
            <a:off x="1276717" y="5553491"/>
            <a:ext cx="10448558" cy="830997"/>
          </a:xfrm>
          <a:prstGeom prst="rect">
            <a:avLst/>
          </a:prstGeom>
          <a:noFill/>
        </p:spPr>
        <p:txBody>
          <a:bodyPr wrap="square" rtlCol="0">
            <a:spAutoFit/>
          </a:bodyPr>
          <a:lstStyle/>
          <a:p>
            <a:r>
              <a:rPr lang="en-US" sz="2400" dirty="0"/>
              <a:t>Acknowledgements to Brian Wirth (UTK) for slides 4-8 regarding FESAC facilities recommendations </a:t>
            </a:r>
          </a:p>
        </p:txBody>
      </p:sp>
    </p:spTree>
    <p:extLst>
      <p:ext uri="{BB962C8B-B14F-4D97-AF65-F5344CB8AC3E}">
        <p14:creationId xmlns:p14="http://schemas.microsoft.com/office/powerpoint/2010/main" val="1568735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B43E-0BFA-BE8F-01BB-23AD4A06E2FB}"/>
              </a:ext>
            </a:extLst>
          </p:cNvPr>
          <p:cNvSpPr>
            <a:spLocks noGrp="1"/>
          </p:cNvSpPr>
          <p:nvPr>
            <p:ph type="title"/>
          </p:nvPr>
        </p:nvSpPr>
        <p:spPr/>
        <p:txBody>
          <a:bodyPr/>
          <a:lstStyle/>
          <a:p>
            <a:r>
              <a:rPr lang="en-US" dirty="0"/>
              <a:t>Q&amp;A</a:t>
            </a:r>
          </a:p>
        </p:txBody>
      </p:sp>
      <p:pic>
        <p:nvPicPr>
          <p:cNvPr id="4" name="Content Placeholder 40">
            <a:extLst>
              <a:ext uri="{FF2B5EF4-FFF2-40B4-BE49-F238E27FC236}">
                <a16:creationId xmlns:a16="http://schemas.microsoft.com/office/drawing/2014/main" id="{2D7BDBB4-6B32-6A22-2249-10FB5830897E}"/>
              </a:ext>
            </a:extLst>
          </p:cNvPr>
          <p:cNvPicPr>
            <a:picLocks noGrp="1" noChangeAspect="1"/>
          </p:cNvPicPr>
          <p:nvPr>
            <p:ph idx="1"/>
          </p:nvPr>
        </p:nvPicPr>
        <p:blipFill>
          <a:blip r:embed="rId2"/>
          <a:srcRect l="19496" t="6960" r="13716"/>
          <a:stretch>
            <a:fillRect/>
          </a:stretch>
        </p:blipFill>
        <p:spPr>
          <a:xfrm>
            <a:off x="3164858" y="1357847"/>
            <a:ext cx="5606771" cy="4404307"/>
          </a:xfrm>
          <a:prstGeom prst="rect">
            <a:avLst/>
          </a:prstGeom>
        </p:spPr>
      </p:pic>
    </p:spTree>
    <p:extLst>
      <p:ext uri="{BB962C8B-B14F-4D97-AF65-F5344CB8AC3E}">
        <p14:creationId xmlns:p14="http://schemas.microsoft.com/office/powerpoint/2010/main" val="249974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7EE4827-5D20-2180-8E9E-26A4C65EF991}"/>
              </a:ext>
            </a:extLst>
          </p:cNvPr>
          <p:cNvSpPr>
            <a:spLocks noGrp="1"/>
          </p:cNvSpPr>
          <p:nvPr>
            <p:ph type="title"/>
          </p:nvPr>
        </p:nvSpPr>
        <p:spPr/>
        <p:txBody>
          <a:bodyPr/>
          <a:lstStyle/>
          <a:p>
            <a:r>
              <a:rPr lang="en-US" dirty="0"/>
              <a:t>Multiple technology facilities are needed to qualify materials and components for use in fusion power plants</a:t>
            </a:r>
          </a:p>
        </p:txBody>
      </p:sp>
      <p:sp>
        <p:nvSpPr>
          <p:cNvPr id="22" name="Content Placeholder 21">
            <a:extLst>
              <a:ext uri="{FF2B5EF4-FFF2-40B4-BE49-F238E27FC236}">
                <a16:creationId xmlns:a16="http://schemas.microsoft.com/office/drawing/2014/main" id="{CD756E5E-6E2B-795B-8123-62BEDB2EE76A}"/>
              </a:ext>
            </a:extLst>
          </p:cNvPr>
          <p:cNvSpPr>
            <a:spLocks noGrp="1"/>
          </p:cNvSpPr>
          <p:nvPr>
            <p:ph idx="1"/>
          </p:nvPr>
        </p:nvSpPr>
        <p:spPr>
          <a:xfrm>
            <a:off x="314692" y="1436746"/>
            <a:ext cx="11492432" cy="4061829"/>
          </a:xfrm>
        </p:spPr>
        <p:txBody>
          <a:bodyPr/>
          <a:lstStyle/>
          <a:p>
            <a:pPr marL="285750" indent="-285750">
              <a:buFont typeface="Arial" panose="020B0604020202020204" pitchFamily="34" charset="0"/>
              <a:buChar char="•"/>
            </a:pPr>
            <a:r>
              <a:rPr lang="en-US" sz="2400" dirty="0"/>
              <a:t>Material Plasma Exposure </a:t>
            </a:r>
            <a:r>
              <a:rPr lang="en-US" sz="2400" dirty="0" err="1"/>
              <a:t>eXperiment</a:t>
            </a:r>
            <a:r>
              <a:rPr lang="en-US" sz="2400" dirty="0"/>
              <a:t> (MPEX) – Plasma Material Interaction for neutron damaged materials (under construction)</a:t>
            </a:r>
          </a:p>
          <a:p>
            <a:pPr marL="285750" indent="-285750">
              <a:buFont typeface="Arial" panose="020B0604020202020204" pitchFamily="34" charset="0"/>
              <a:buChar char="•"/>
            </a:pPr>
            <a:r>
              <a:rPr lang="en-US" sz="2400" dirty="0"/>
              <a:t>Blanket Component Test Facility (BCTF) – Testing of blanket components in nuclear and non-nuclear environments</a:t>
            </a:r>
          </a:p>
          <a:p>
            <a:pPr marL="285750" indent="-285750">
              <a:buFont typeface="Arial" panose="020B0604020202020204" pitchFamily="34" charset="0"/>
              <a:buChar char="•"/>
            </a:pPr>
            <a:r>
              <a:rPr lang="en-US" sz="2400" dirty="0"/>
              <a:t>Fuel Cycle Test Facility (FCTF) – Handling of sufficient amounts of tritium and allow for full scale processing rates that are orders of magnitude higher than state of the art</a:t>
            </a:r>
          </a:p>
          <a:p>
            <a:pPr marL="285750" indent="-285750">
              <a:buFont typeface="Arial" panose="020B0604020202020204" pitchFamily="34" charset="0"/>
              <a:buChar char="•"/>
            </a:pPr>
            <a:r>
              <a:rPr lang="en-US" sz="2400" dirty="0"/>
              <a:t>Fusion Prototypic Neutron Source (FPNS) – Exploring whether materials retain adequate properties and integrity for damage levels greater than 20–50 displacements per atom (dpa) in a fusion neutron environment </a:t>
            </a:r>
          </a:p>
          <a:p>
            <a:pPr marL="285750" indent="-285750">
              <a:buFont typeface="Arial" panose="020B0604020202020204" pitchFamily="34" charset="0"/>
              <a:buChar char="•"/>
            </a:pPr>
            <a:r>
              <a:rPr lang="en-US" sz="2400" dirty="0"/>
              <a:t>Volumetric Neutron Source (VNS) – Examine components at scale for performance in the fusion nuclear environment</a:t>
            </a:r>
          </a:p>
        </p:txBody>
      </p:sp>
    </p:spTree>
    <p:extLst>
      <p:ext uri="{BB962C8B-B14F-4D97-AF65-F5344CB8AC3E}">
        <p14:creationId xmlns:p14="http://schemas.microsoft.com/office/powerpoint/2010/main" val="4050321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cdb3af9758_0_0"/>
          <p:cNvSpPr txBox="1">
            <a:spLocks noGrp="1"/>
          </p:cNvSpPr>
          <p:nvPr>
            <p:ph type="title"/>
          </p:nvPr>
        </p:nvSpPr>
        <p:spPr>
          <a:xfrm>
            <a:off x="0" y="59072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2600" b="1" dirty="0"/>
              <a:t>FESAC Facilities Construction Projects Sub-Committee Members</a:t>
            </a:r>
            <a:endParaRPr sz="2600" b="1" dirty="0"/>
          </a:p>
        </p:txBody>
      </p:sp>
      <p:sp>
        <p:nvSpPr>
          <p:cNvPr id="107" name="Google Shape;107;g2cdb3af9758_0_0"/>
          <p:cNvSpPr txBox="1">
            <a:spLocks noGrp="1"/>
          </p:cNvSpPr>
          <p:nvPr>
            <p:ph type="body" idx="1"/>
          </p:nvPr>
        </p:nvSpPr>
        <p:spPr>
          <a:xfrm>
            <a:off x="190500" y="1420443"/>
            <a:ext cx="6612600" cy="4778400"/>
          </a:xfrm>
          <a:prstGeom prst="rect">
            <a:avLst/>
          </a:prstGeom>
          <a:noFill/>
          <a:ln>
            <a:noFill/>
          </a:ln>
        </p:spPr>
        <p:txBody>
          <a:bodyPr spcFirstLastPara="1" wrap="square" lIns="91425" tIns="45700" rIns="91425" bIns="45700" anchor="t" anchorCtr="0">
            <a:noAutofit/>
          </a:bodyPr>
          <a:lstStyle/>
          <a:p>
            <a:pPr marL="0" lvl="0" indent="0" algn="l" rtl="0">
              <a:lnSpc>
                <a:spcPct val="163636"/>
              </a:lnSpc>
              <a:spcBef>
                <a:spcPts val="0"/>
              </a:spcBef>
              <a:spcAft>
                <a:spcPts val="0"/>
              </a:spcAft>
              <a:buClr>
                <a:schemeClr val="dk1"/>
              </a:buClr>
              <a:buSzPts val="1100"/>
              <a:buFont typeface="Arial"/>
              <a:buNone/>
            </a:pPr>
            <a:r>
              <a:rPr lang="en-US" sz="1500" dirty="0"/>
              <a:t>Prof. Brian Wirth, U. of Tennessee - Knoxville (Chair)</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Prof. Carlos Paz-Soldan, Columbia University (Vice-Chair)</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a:t>
            </a:r>
            <a:r>
              <a:rPr lang="en-US" sz="1500" dirty="0" err="1"/>
              <a:t>Felicie</a:t>
            </a:r>
            <a:r>
              <a:rPr lang="en-US" sz="1500" dirty="0"/>
              <a:t> Albert, Lawrence Livermore National Laboratory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Mr. David </a:t>
            </a:r>
            <a:r>
              <a:rPr lang="en-US" sz="15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Babineau</a:t>
            </a:r>
            <a:r>
              <a:rPr lang="en-US" sz="1500" dirty="0"/>
              <a:t>, Savannah River National Laboratory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Kate Bell, Sandia National Laboratories</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Cami Collins, Oak Ridge National Laboratory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Prof. </a:t>
            </a:r>
            <a:r>
              <a:rPr lang="en-US" sz="1500" dirty="0" err="1"/>
              <a:t>Evdokiya</a:t>
            </a:r>
            <a:r>
              <a:rPr lang="en-US" sz="1500" dirty="0"/>
              <a:t> </a:t>
            </a:r>
            <a:r>
              <a:rPr lang="en-US" sz="1500" dirty="0" err="1"/>
              <a:t>Kostadinova</a:t>
            </a:r>
            <a:r>
              <a:rPr lang="en-US" sz="1500" dirty="0"/>
              <a:t>, Auburn University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Rajesh </a:t>
            </a:r>
            <a:r>
              <a:rPr lang="en-US" sz="1500" dirty="0" err="1"/>
              <a:t>Maingi</a:t>
            </a:r>
            <a:r>
              <a:rPr lang="en-US" sz="1500" dirty="0"/>
              <a:t>, Princeton Plasma Physics Laboratory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Prof. Jaime Marian, U. of California - Los Angeles</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Thomas Sunn Pedersen, Type One Energy</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Erica Salazar, Commonwealth Fusion Systems</a:t>
            </a:r>
            <a:endParaRPr sz="1500" dirty="0"/>
          </a:p>
          <a:p>
            <a:pPr marL="0" lvl="0" indent="0" algn="l" rtl="0">
              <a:lnSpc>
                <a:spcPct val="163636"/>
              </a:lnSpc>
              <a:spcBef>
                <a:spcPts val="0"/>
              </a:spcBef>
              <a:spcAft>
                <a:spcPts val="0"/>
              </a:spcAft>
              <a:buClr>
                <a:schemeClr val="dk1"/>
              </a:buClr>
              <a:buSzPts val="1100"/>
              <a:buFont typeface="Arial"/>
              <a:buNone/>
            </a:pPr>
            <a:r>
              <a:rPr lang="en-US" sz="1500" dirty="0"/>
              <a:t>Dr. Chase Taylor, Idaho National Laboratory</a:t>
            </a:r>
            <a:endParaRPr sz="1500" dirty="0"/>
          </a:p>
          <a:p>
            <a:pPr marL="0" lvl="0" indent="0" algn="l" rtl="0">
              <a:lnSpc>
                <a:spcPct val="163636"/>
              </a:lnSpc>
              <a:spcBef>
                <a:spcPts val="0"/>
              </a:spcBef>
              <a:spcAft>
                <a:spcPts val="0"/>
              </a:spcAft>
              <a:buSzPts val="1800"/>
              <a:buNone/>
            </a:pPr>
            <a:r>
              <a:rPr lang="en-US" sz="1500" dirty="0"/>
              <a:t>Dr. Kathreen Thome, General Atomics</a:t>
            </a:r>
            <a:endParaRPr sz="3200" dirty="0"/>
          </a:p>
        </p:txBody>
      </p:sp>
      <p:sp>
        <p:nvSpPr>
          <p:cNvPr id="108" name="Google Shape;108;g2cdb3af9758_0_0"/>
          <p:cNvSpPr txBox="1"/>
          <p:nvPr/>
        </p:nvSpPr>
        <p:spPr>
          <a:xfrm>
            <a:off x="5605800" y="5802093"/>
            <a:ext cx="5644500" cy="793500"/>
          </a:xfrm>
          <a:prstGeom prst="rect">
            <a:avLst/>
          </a:prstGeom>
          <a:noFill/>
          <a:ln>
            <a:noFill/>
          </a:ln>
        </p:spPr>
        <p:txBody>
          <a:bodyPr spcFirstLastPara="1" wrap="square" lIns="91425" tIns="91425" rIns="91425" bIns="91425" anchor="t" anchorCtr="0">
            <a:spAutoFit/>
          </a:bodyPr>
          <a:lstStyle/>
          <a:p>
            <a:pPr marL="0" marR="0" lvl="0" indent="0" algn="l" defTabSz="609585" rtl="0" eaLnBrk="1" fontAlgn="auto" latinLnBrk="0" hangingPunct="1">
              <a:lnSpc>
                <a:spcPct val="163636"/>
              </a:lnSpc>
              <a:spcBef>
                <a:spcPts val="0"/>
              </a:spcBef>
              <a:spcAft>
                <a:spcPts val="0"/>
              </a:spcAft>
              <a:buClr>
                <a:srgbClr val="000000"/>
              </a:buClr>
              <a:buSzPts val="1500"/>
              <a:buFont typeface="Arial"/>
              <a:buNone/>
              <a:tabLst/>
              <a:defRPr/>
            </a:pPr>
            <a:r>
              <a:rPr kumimoji="0" lang="en-US" sz="1500" b="0" i="0" u="none" strike="noStrike" kern="1200" cap="none" spc="0" normalizeH="0" baseline="0" noProof="0">
                <a:ln>
                  <a:noFill/>
                </a:ln>
                <a:solidFill>
                  <a:prstClr val="black"/>
                </a:solidFill>
                <a:effectLst/>
                <a:uLnTx/>
                <a:uFillTx/>
                <a:latin typeface="Calibri"/>
                <a:ea typeface="Calibri"/>
                <a:cs typeface="Calibri"/>
                <a:sym typeface="Calibri"/>
              </a:rPr>
              <a:t>Prof. Troy Carter, U. of California - Los Angeles (ex-officio)</a:t>
            </a: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609585" rtl="0" eaLnBrk="1" fontAlgn="auto" latinLnBrk="0" hangingPunct="1">
              <a:lnSpc>
                <a:spcPct val="163636"/>
              </a:lnSpc>
              <a:spcBef>
                <a:spcPts val="0"/>
              </a:spcBef>
              <a:spcAft>
                <a:spcPts val="0"/>
              </a:spcAft>
              <a:buClr>
                <a:srgbClr val="000000"/>
              </a:buClr>
              <a:buSzPts val="1500"/>
              <a:buFont typeface="Arial"/>
              <a:buNone/>
              <a:tabLst/>
              <a:defRPr/>
            </a:pPr>
            <a:r>
              <a:rPr kumimoji="0" lang="en-US" sz="1500" b="0" i="0" u="none" strike="noStrike" kern="1200" cap="none" spc="0" normalizeH="0" baseline="0" noProof="0">
                <a:ln>
                  <a:noFill/>
                </a:ln>
                <a:solidFill>
                  <a:prstClr val="black"/>
                </a:solidFill>
                <a:effectLst/>
                <a:uLnTx/>
                <a:uFillTx/>
                <a:latin typeface="Calibri"/>
                <a:ea typeface="Calibri"/>
                <a:cs typeface="Calibri"/>
                <a:sym typeface="Calibri"/>
              </a:rPr>
              <a:t>Prof. Anne White, Massachusetts Institute of Technology (ex-officio)</a:t>
            </a: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09" name="Google Shape;109;g2cdb3af9758_0_0"/>
          <p:cNvPicPr preferRelativeResize="0"/>
          <p:nvPr/>
        </p:nvPicPr>
        <p:blipFill>
          <a:blip r:embed="rId3">
            <a:alphaModFix/>
          </a:blip>
          <a:stretch>
            <a:fillRect/>
          </a:stretch>
        </p:blipFill>
        <p:spPr>
          <a:xfrm>
            <a:off x="5097850" y="1440200"/>
            <a:ext cx="6566552" cy="4361899"/>
          </a:xfrm>
          <a:prstGeom prst="rect">
            <a:avLst/>
          </a:prstGeom>
          <a:noFill/>
          <a:ln>
            <a:noFill/>
          </a:ln>
        </p:spPr>
      </p:pic>
      <p:sp>
        <p:nvSpPr>
          <p:cNvPr id="2" name="TextBox 1">
            <a:extLst>
              <a:ext uri="{FF2B5EF4-FFF2-40B4-BE49-F238E27FC236}">
                <a16:creationId xmlns:a16="http://schemas.microsoft.com/office/drawing/2014/main" id="{690EEE20-A874-CD59-51E9-DCAC8E935A94}"/>
              </a:ext>
            </a:extLst>
          </p:cNvPr>
          <p:cNvSpPr txBox="1"/>
          <p:nvPr/>
        </p:nvSpPr>
        <p:spPr>
          <a:xfrm>
            <a:off x="190500" y="0"/>
            <a:ext cx="11811000" cy="101566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8F00"/>
                </a:solidFill>
                <a:effectLst/>
                <a:uLnTx/>
                <a:uFillTx/>
                <a:latin typeface="Calibri"/>
                <a:ea typeface="+mn-ea"/>
                <a:cs typeface="+mn-cs"/>
              </a:rPr>
              <a:t>US DOE Office of Science requested input on prioritization of facility needs in December 2023</a:t>
            </a:r>
          </a:p>
        </p:txBody>
      </p:sp>
      <p:sp>
        <p:nvSpPr>
          <p:cNvPr id="3" name="Line 4">
            <a:extLst>
              <a:ext uri="{FF2B5EF4-FFF2-40B4-BE49-F238E27FC236}">
                <a16:creationId xmlns:a16="http://schemas.microsoft.com/office/drawing/2014/main" id="{F7F0C459-6AD9-5090-3DD7-4C3B472702F2}"/>
              </a:ext>
            </a:extLst>
          </p:cNvPr>
          <p:cNvSpPr>
            <a:spLocks noChangeShapeType="1"/>
          </p:cNvSpPr>
          <p:nvPr/>
        </p:nvSpPr>
        <p:spPr bwMode="auto">
          <a:xfrm>
            <a:off x="627125" y="970514"/>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56DF031-4E7B-CCDC-7209-2CB870A8B8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B2104D-C7C5-89F5-72AE-D83D3187749C}"/>
              </a:ext>
            </a:extLst>
          </p:cNvPr>
          <p:cNvSpPr txBox="1"/>
          <p:nvPr/>
        </p:nvSpPr>
        <p:spPr>
          <a:xfrm>
            <a:off x="190500" y="0"/>
            <a:ext cx="11811000" cy="5539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8F00"/>
                </a:solidFill>
                <a:effectLst/>
                <a:uLnTx/>
                <a:uFillTx/>
                <a:latin typeface="Calibri"/>
                <a:ea typeface="+mn-ea"/>
                <a:cs typeface="+mn-cs"/>
              </a:rPr>
              <a:t>Prior reports &amp; recent events informed discussions</a:t>
            </a:r>
          </a:p>
        </p:txBody>
      </p:sp>
      <p:sp>
        <p:nvSpPr>
          <p:cNvPr id="3" name="Line 4">
            <a:extLst>
              <a:ext uri="{FF2B5EF4-FFF2-40B4-BE49-F238E27FC236}">
                <a16:creationId xmlns:a16="http://schemas.microsoft.com/office/drawing/2014/main" id="{F247BE90-3AC9-F5E1-D23C-2C8E3D2147AC}"/>
              </a:ext>
            </a:extLst>
          </p:cNvPr>
          <p:cNvSpPr>
            <a:spLocks noChangeShapeType="1"/>
          </p:cNvSpPr>
          <p:nvPr/>
        </p:nvSpPr>
        <p:spPr bwMode="auto">
          <a:xfrm>
            <a:off x="622300" y="622453"/>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pic>
        <p:nvPicPr>
          <p:cNvPr id="8" name="Google Shape;116;g2d03348eb01_0_0">
            <a:extLst>
              <a:ext uri="{FF2B5EF4-FFF2-40B4-BE49-F238E27FC236}">
                <a16:creationId xmlns:a16="http://schemas.microsoft.com/office/drawing/2014/main" id="{892DECE9-E181-B472-1F5A-8F57F0C1CD71}"/>
              </a:ext>
            </a:extLst>
          </p:cNvPr>
          <p:cNvPicPr preferRelativeResize="0"/>
          <p:nvPr/>
        </p:nvPicPr>
        <p:blipFill>
          <a:blip r:embed="rId3">
            <a:alphaModFix/>
          </a:blip>
          <a:stretch>
            <a:fillRect/>
          </a:stretch>
        </p:blipFill>
        <p:spPr>
          <a:xfrm>
            <a:off x="0" y="1558700"/>
            <a:ext cx="10262627" cy="3234450"/>
          </a:xfrm>
          <a:prstGeom prst="rect">
            <a:avLst/>
          </a:prstGeom>
          <a:noFill/>
          <a:ln>
            <a:noFill/>
          </a:ln>
        </p:spPr>
      </p:pic>
      <p:pic>
        <p:nvPicPr>
          <p:cNvPr id="9" name="Google Shape;118;g2d03348eb01_0_0">
            <a:extLst>
              <a:ext uri="{FF2B5EF4-FFF2-40B4-BE49-F238E27FC236}">
                <a16:creationId xmlns:a16="http://schemas.microsoft.com/office/drawing/2014/main" id="{FAC4E405-7EE2-A736-CEBB-C93C9C6F62C4}"/>
              </a:ext>
            </a:extLst>
          </p:cNvPr>
          <p:cNvPicPr preferRelativeResize="0"/>
          <p:nvPr/>
        </p:nvPicPr>
        <p:blipFill>
          <a:blip r:embed="rId4">
            <a:alphaModFix/>
          </a:blip>
          <a:stretch>
            <a:fillRect/>
          </a:stretch>
        </p:blipFill>
        <p:spPr>
          <a:xfrm>
            <a:off x="10134975" y="4236800"/>
            <a:ext cx="2057025" cy="2621199"/>
          </a:xfrm>
          <a:prstGeom prst="rect">
            <a:avLst/>
          </a:prstGeom>
          <a:noFill/>
          <a:ln>
            <a:noFill/>
          </a:ln>
        </p:spPr>
      </p:pic>
      <p:sp>
        <p:nvSpPr>
          <p:cNvPr id="10" name="Google Shape;119;g2d03348eb01_0_0">
            <a:extLst>
              <a:ext uri="{FF2B5EF4-FFF2-40B4-BE49-F238E27FC236}">
                <a16:creationId xmlns:a16="http://schemas.microsoft.com/office/drawing/2014/main" id="{E06CE438-80D0-F7D5-560A-C9EBA27C341B}"/>
              </a:ext>
            </a:extLst>
          </p:cNvPr>
          <p:cNvSpPr txBox="1"/>
          <p:nvPr/>
        </p:nvSpPr>
        <p:spPr>
          <a:xfrm>
            <a:off x="393000" y="4877000"/>
            <a:ext cx="9165900" cy="1908600"/>
          </a:xfrm>
          <a:prstGeom prst="rect">
            <a:avLst/>
          </a:prstGeom>
          <a:noFill/>
          <a:ln>
            <a:noFill/>
          </a:ln>
        </p:spPr>
        <p:txBody>
          <a:bodyPr spcFirstLastPara="1" wrap="square" lIns="91425" tIns="91425" rIns="91425" bIns="91425" anchor="t"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2022 Whitehouse event to launch ‘Bold Decadal Vision’ and milestone-based public-private partnerships</a:t>
            </a: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2022 &amp; 2023 demonstrations of fusion scientific gain from IFE in the US &amp; 69 MJ fusion heating over 6 seconds in the UK</a:t>
            </a: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11" name="Google Shape;117;g2d03348eb01_0_0">
            <a:extLst>
              <a:ext uri="{FF2B5EF4-FFF2-40B4-BE49-F238E27FC236}">
                <a16:creationId xmlns:a16="http://schemas.microsoft.com/office/drawing/2014/main" id="{47B79B0A-FD8B-6ABC-9A8F-F1925B444AEA}"/>
              </a:ext>
            </a:extLst>
          </p:cNvPr>
          <p:cNvPicPr preferRelativeResize="0"/>
          <p:nvPr/>
        </p:nvPicPr>
        <p:blipFill>
          <a:blip r:embed="rId5">
            <a:alphaModFix/>
          </a:blip>
          <a:stretch>
            <a:fillRect/>
          </a:stretch>
        </p:blipFill>
        <p:spPr>
          <a:xfrm>
            <a:off x="10029424" y="1147476"/>
            <a:ext cx="2162576" cy="2621201"/>
          </a:xfrm>
          <a:prstGeom prst="rect">
            <a:avLst/>
          </a:prstGeom>
          <a:noFill/>
          <a:ln>
            <a:noFill/>
          </a:ln>
        </p:spPr>
      </p:pic>
    </p:spTree>
    <p:extLst>
      <p:ext uri="{BB962C8B-B14F-4D97-AF65-F5344CB8AC3E}">
        <p14:creationId xmlns:p14="http://schemas.microsoft.com/office/powerpoint/2010/main" val="327096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D80516E2-9B2C-936C-ACB6-27B61E919096}"/>
              </a:ext>
            </a:extLst>
          </p:cNvPr>
          <p:cNvSpPr txBox="1">
            <a:spLocks noChangeArrowheads="1"/>
          </p:cNvSpPr>
          <p:nvPr/>
        </p:nvSpPr>
        <p:spPr bwMode="auto">
          <a:xfrm>
            <a:off x="0" y="0"/>
            <a:ext cx="12090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8000"/>
                </a:solidFill>
                <a:effectLst/>
                <a:uLnTx/>
                <a:uFillTx/>
                <a:latin typeface="Helvetica" charset="0"/>
                <a:ea typeface="ヒラギノ角ゴ Pro W3" charset="0"/>
                <a:cs typeface="ヒラギノ角ゴ Pro W3" charset="0"/>
              </a:rPr>
              <a:t>Fusion Prototypic Neutron Source (FPNS)</a:t>
            </a:r>
            <a:endParaRPr kumimoji="0" lang="en-US" sz="3200" b="1" i="0" u="none" strike="noStrike" kern="1200" cap="none" spc="0" normalizeH="0" baseline="0" noProof="0" dirty="0">
              <a:ln>
                <a:noFill/>
              </a:ln>
              <a:solidFill>
                <a:srgbClr val="1F497D"/>
              </a:solidFill>
              <a:effectLst/>
              <a:uLnTx/>
              <a:uFillTx/>
              <a:latin typeface="Helvetica" charset="0"/>
              <a:ea typeface="ヒラギノ角ゴ Pro W3" charset="0"/>
              <a:cs typeface="ヒラギノ角ゴ Pro W3" charset="0"/>
            </a:endParaRPr>
          </a:p>
        </p:txBody>
      </p:sp>
      <p:sp>
        <p:nvSpPr>
          <p:cNvPr id="5" name="Line 4">
            <a:extLst>
              <a:ext uri="{FF2B5EF4-FFF2-40B4-BE49-F238E27FC236}">
                <a16:creationId xmlns:a16="http://schemas.microsoft.com/office/drawing/2014/main" id="{552F24DE-E426-AE70-776E-851A463874C2}"/>
              </a:ext>
            </a:extLst>
          </p:cNvPr>
          <p:cNvSpPr>
            <a:spLocks noChangeShapeType="1"/>
          </p:cNvSpPr>
          <p:nvPr/>
        </p:nvSpPr>
        <p:spPr bwMode="auto">
          <a:xfrm>
            <a:off x="406400" y="573737"/>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sp>
        <p:nvSpPr>
          <p:cNvPr id="9" name="TextBox 8">
            <a:extLst>
              <a:ext uri="{FF2B5EF4-FFF2-40B4-BE49-F238E27FC236}">
                <a16:creationId xmlns:a16="http://schemas.microsoft.com/office/drawing/2014/main" id="{FE7F210D-3AC0-73E8-2903-F4E9DF9ACFBC}"/>
              </a:ext>
            </a:extLst>
          </p:cNvPr>
          <p:cNvSpPr txBox="1"/>
          <p:nvPr/>
        </p:nvSpPr>
        <p:spPr>
          <a:xfrm>
            <a:off x="406400" y="685800"/>
            <a:ext cx="11643591" cy="581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The need for an irradiation source to test and qualify materials has been recognized since the 1970s.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Many facilities have been proposed, but in the U.S., only RTNS (I &amp; II) were built and operated at &lt; 0.1 dpa between 1979 and 1987</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IFMIF is being designed and technology prototyped by the Japan/EU (IFMIF EVEDA)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IFMIF cost estimated at &gt;$1.25B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DONES (essentially half-IFMIF) currently being pursued, estimated at ~$700M</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Multiple FESAC &amp; community reports (e.g., RENEW, Gaps and Priorities, etc.) have promoted material testing in a prototypic fusion neutron spectrum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More recently, the US APS-DPP Community Planning Process reiterated that FPNS is needed and assigned a high(</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est</a:t>
            </a:r>
            <a:r>
              <a:rPr kumimoji="0" lang="en-US" sz="2400" b="0" i="0" u="none" strike="noStrike" kern="1200" cap="none" spc="0" normalizeH="0" baseline="0" noProof="0" dirty="0">
                <a:ln>
                  <a:noFill/>
                </a:ln>
                <a:solidFill>
                  <a:prstClr val="black"/>
                </a:solidFill>
                <a:effectLst/>
                <a:uLnTx/>
                <a:uFillTx/>
                <a:latin typeface="Calibri"/>
                <a:ea typeface="+mn-ea"/>
                <a:cs typeface="+mn-cs"/>
              </a:rPr>
              <a:t>) priority ranking among needed new start facilities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In summer/fall 2022, EPRI hosted a 2-part workshop series to further discuss requirements for an FPNS and build consensus on timeline, with the emergence of private fusion companies</a:t>
            </a:r>
          </a:p>
        </p:txBody>
      </p:sp>
    </p:spTree>
    <p:extLst>
      <p:ext uri="{BB962C8B-B14F-4D97-AF65-F5344CB8AC3E}">
        <p14:creationId xmlns:p14="http://schemas.microsoft.com/office/powerpoint/2010/main" val="38410546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BBBF5EF5-30B4-6159-A50D-E9FCC7517554}"/>
            </a:ext>
          </a:extLst>
        </p:cNvPr>
        <p:cNvGrpSpPr/>
        <p:nvPr/>
      </p:nvGrpSpPr>
      <p:grpSpPr>
        <a:xfrm>
          <a:off x="0" y="0"/>
          <a:ext cx="0" cy="0"/>
          <a:chOff x="0" y="0"/>
          <a:chExt cx="0" cy="0"/>
        </a:xfrm>
      </p:grpSpPr>
      <p:sp>
        <p:nvSpPr>
          <p:cNvPr id="188" name="Google Shape;188;g2cdb3af9758_1_34">
            <a:extLst>
              <a:ext uri="{FF2B5EF4-FFF2-40B4-BE49-F238E27FC236}">
                <a16:creationId xmlns:a16="http://schemas.microsoft.com/office/drawing/2014/main" id="{A05BB5E8-C210-5C39-05C4-683B2EA9AA06}"/>
              </a:ext>
            </a:extLst>
          </p:cNvPr>
          <p:cNvSpPr txBox="1">
            <a:spLocks noGrp="1"/>
          </p:cNvSpPr>
          <p:nvPr>
            <p:ph type="title"/>
          </p:nvPr>
        </p:nvSpPr>
        <p:spPr>
          <a:xfrm>
            <a:off x="1032738" y="-1385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600" b="1" i="1" dirty="0">
                <a:solidFill>
                  <a:srgbClr val="008F00"/>
                </a:solidFill>
              </a:rPr>
              <a:t>Operational performance requirements of FPNS relative to IFMIF (Fe equivalent)</a:t>
            </a:r>
            <a:endParaRPr sz="3600" b="1" i="1" dirty="0">
              <a:solidFill>
                <a:srgbClr val="008F00"/>
              </a:solidFill>
            </a:endParaRPr>
          </a:p>
        </p:txBody>
      </p:sp>
      <p:pic>
        <p:nvPicPr>
          <p:cNvPr id="3" name="Picture 2">
            <a:extLst>
              <a:ext uri="{FF2B5EF4-FFF2-40B4-BE49-F238E27FC236}">
                <a16:creationId xmlns:a16="http://schemas.microsoft.com/office/drawing/2014/main" id="{E9F0E8A3-0F47-442A-81EB-4DC7EFBD927F}"/>
              </a:ext>
            </a:extLst>
          </p:cNvPr>
          <p:cNvPicPr>
            <a:picLocks noChangeAspect="1"/>
          </p:cNvPicPr>
          <p:nvPr/>
        </p:nvPicPr>
        <p:blipFill>
          <a:blip r:embed="rId3"/>
          <a:stretch>
            <a:fillRect/>
          </a:stretch>
        </p:blipFill>
        <p:spPr>
          <a:xfrm>
            <a:off x="446313" y="1264049"/>
            <a:ext cx="11688451" cy="5528637"/>
          </a:xfrm>
          <a:prstGeom prst="rect">
            <a:avLst/>
          </a:prstGeom>
        </p:spPr>
      </p:pic>
      <p:sp>
        <p:nvSpPr>
          <p:cNvPr id="2" name="Line 4">
            <a:extLst>
              <a:ext uri="{FF2B5EF4-FFF2-40B4-BE49-F238E27FC236}">
                <a16:creationId xmlns:a16="http://schemas.microsoft.com/office/drawing/2014/main" id="{E6ADC9AA-36A1-8655-BCB2-F3F3AFE527C0}"/>
              </a:ext>
            </a:extLst>
          </p:cNvPr>
          <p:cNvSpPr>
            <a:spLocks noChangeShapeType="1"/>
          </p:cNvSpPr>
          <p:nvPr/>
        </p:nvSpPr>
        <p:spPr bwMode="auto">
          <a:xfrm>
            <a:off x="627125" y="1122919"/>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spTree>
    <p:extLst>
      <p:ext uri="{BB962C8B-B14F-4D97-AF65-F5344CB8AC3E}">
        <p14:creationId xmlns:p14="http://schemas.microsoft.com/office/powerpoint/2010/main" val="19324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B7A9-F6E7-6F82-E9BE-B10720DF461A}"/>
            </a:ext>
          </a:extLst>
        </p:cNvPr>
        <p:cNvGrpSpPr/>
        <p:nvPr/>
      </p:nvGrpSpPr>
      <p:grpSpPr>
        <a:xfrm>
          <a:off x="0" y="0"/>
          <a:ext cx="0" cy="0"/>
          <a:chOff x="0" y="0"/>
          <a:chExt cx="0" cy="0"/>
        </a:xfrm>
      </p:grpSpPr>
      <p:pic>
        <p:nvPicPr>
          <p:cNvPr id="6" name="Picture 5" descr="A diagram of a graph&#10;&#10;Description automatically generated">
            <a:extLst>
              <a:ext uri="{FF2B5EF4-FFF2-40B4-BE49-F238E27FC236}">
                <a16:creationId xmlns:a16="http://schemas.microsoft.com/office/drawing/2014/main" id="{44233A7C-5354-1096-DA5B-7F06808699CB}"/>
              </a:ext>
            </a:extLst>
          </p:cNvPr>
          <p:cNvPicPr>
            <a:picLocks noChangeAspect="1"/>
          </p:cNvPicPr>
          <p:nvPr/>
        </p:nvPicPr>
        <p:blipFill rotWithShape="1">
          <a:blip r:embed="rId3"/>
          <a:srcRect l="4876" t="11976" r="13763" b="10327"/>
          <a:stretch/>
        </p:blipFill>
        <p:spPr>
          <a:xfrm>
            <a:off x="989294" y="1291905"/>
            <a:ext cx="9337587" cy="5015936"/>
          </a:xfrm>
          <a:prstGeom prst="rect">
            <a:avLst/>
          </a:prstGeom>
        </p:spPr>
      </p:pic>
      <p:sp>
        <p:nvSpPr>
          <p:cNvPr id="3" name="Title 2">
            <a:extLst>
              <a:ext uri="{FF2B5EF4-FFF2-40B4-BE49-F238E27FC236}">
                <a16:creationId xmlns:a16="http://schemas.microsoft.com/office/drawing/2014/main" id="{ACAAF399-5AA2-ACCF-B97E-2074C59F611B}"/>
              </a:ext>
            </a:extLst>
          </p:cNvPr>
          <p:cNvSpPr>
            <a:spLocks noGrp="1"/>
          </p:cNvSpPr>
          <p:nvPr>
            <p:ph type="title"/>
          </p:nvPr>
        </p:nvSpPr>
        <p:spPr>
          <a:xfrm>
            <a:off x="383382" y="162318"/>
            <a:ext cx="11425236" cy="1017586"/>
          </a:xfrm>
        </p:spPr>
        <p:txBody>
          <a:bodyPr/>
          <a:lstStyle/>
          <a:p>
            <a:r>
              <a:rPr lang="en-US" b="1" i="1" dirty="0">
                <a:solidFill>
                  <a:srgbClr val="008F00"/>
                </a:solidFill>
              </a:rPr>
              <a:t>Broad community evaluation of concepts submitted to RFI on FPNS has been completed</a:t>
            </a:r>
          </a:p>
        </p:txBody>
      </p:sp>
      <p:sp>
        <p:nvSpPr>
          <p:cNvPr id="4" name="TextBox 3">
            <a:extLst>
              <a:ext uri="{FF2B5EF4-FFF2-40B4-BE49-F238E27FC236}">
                <a16:creationId xmlns:a16="http://schemas.microsoft.com/office/drawing/2014/main" id="{8F0BDD48-E549-DCE2-5A66-B0D9B0DD15BF}"/>
              </a:ext>
            </a:extLst>
          </p:cNvPr>
          <p:cNvSpPr txBox="1"/>
          <p:nvPr/>
        </p:nvSpPr>
        <p:spPr>
          <a:xfrm>
            <a:off x="6671536" y="4974783"/>
            <a:ext cx="4813191" cy="1421928"/>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13 university, private industry, and national lab participants are working with every concept proposer to understand the merits.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entury Gothic" panose="020F0302020204030204"/>
                <a:ea typeface="+mn-ea"/>
                <a:cs typeface="Arial" charset="0"/>
              </a:rPr>
              <a:t>Final report completed and submitted to DOE in April 2025</a:t>
            </a:r>
            <a:endParaRPr kumimoji="0" lang="en-US" sz="1800" b="1" i="1"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
        <p:nvSpPr>
          <p:cNvPr id="12" name="TextBox 11">
            <a:extLst>
              <a:ext uri="{FF2B5EF4-FFF2-40B4-BE49-F238E27FC236}">
                <a16:creationId xmlns:a16="http://schemas.microsoft.com/office/drawing/2014/main" id="{B91E8603-8C85-6311-3458-79B5EDAA40CE}"/>
              </a:ext>
            </a:extLst>
          </p:cNvPr>
          <p:cNvSpPr txBox="1"/>
          <p:nvPr/>
        </p:nvSpPr>
        <p:spPr>
          <a:xfrm>
            <a:off x="7977815" y="1617901"/>
            <a:ext cx="2161820" cy="1311128"/>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Fusion Materials Testing and Qualification</a:t>
            </a:r>
          </a:p>
        </p:txBody>
      </p:sp>
      <p:sp>
        <p:nvSpPr>
          <p:cNvPr id="13" name="TextBox 12">
            <a:extLst>
              <a:ext uri="{FF2B5EF4-FFF2-40B4-BE49-F238E27FC236}">
                <a16:creationId xmlns:a16="http://schemas.microsoft.com/office/drawing/2014/main" id="{B4273B7F-4F89-6407-6D8C-8D2369ACF480}"/>
              </a:ext>
            </a:extLst>
          </p:cNvPr>
          <p:cNvSpPr txBox="1"/>
          <p:nvPr/>
        </p:nvSpPr>
        <p:spPr>
          <a:xfrm>
            <a:off x="5803569" y="1554635"/>
            <a:ext cx="2301411" cy="1615827"/>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Fusion Prototypic Neutron Source Concept Maturation</a:t>
            </a:r>
          </a:p>
        </p:txBody>
      </p:sp>
      <p:sp>
        <p:nvSpPr>
          <p:cNvPr id="14" name="TextBox 13">
            <a:extLst>
              <a:ext uri="{FF2B5EF4-FFF2-40B4-BE49-F238E27FC236}">
                <a16:creationId xmlns:a16="http://schemas.microsoft.com/office/drawing/2014/main" id="{E51DA062-1689-3811-B7F1-EBB2ADEF26CA}"/>
              </a:ext>
            </a:extLst>
          </p:cNvPr>
          <p:cNvSpPr txBox="1"/>
          <p:nvPr/>
        </p:nvSpPr>
        <p:spPr>
          <a:xfrm>
            <a:off x="10096213" y="2206107"/>
            <a:ext cx="1477395" cy="7017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Fusion Energy</a:t>
            </a:r>
          </a:p>
        </p:txBody>
      </p:sp>
      <p:sp>
        <p:nvSpPr>
          <p:cNvPr id="2" name="TextBox 1">
            <a:extLst>
              <a:ext uri="{FF2B5EF4-FFF2-40B4-BE49-F238E27FC236}">
                <a16:creationId xmlns:a16="http://schemas.microsoft.com/office/drawing/2014/main" id="{44AFD0D3-4C0E-C81C-9999-0DBCC7AEFE01}"/>
              </a:ext>
            </a:extLst>
          </p:cNvPr>
          <p:cNvSpPr txBox="1"/>
          <p:nvPr/>
        </p:nvSpPr>
        <p:spPr>
          <a:xfrm>
            <a:off x="1709059" y="6290253"/>
            <a:ext cx="3415952" cy="5355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entury Gothic" panose="020F0302020204030204"/>
                <a:ea typeface="+mn-ea"/>
                <a:cs typeface="Arial" charset="0"/>
              </a:rPr>
              <a:t>16 concepts submitted</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entury Gothic" panose="020F0302020204030204"/>
                <a:ea typeface="+mn-ea"/>
                <a:cs typeface="Arial" charset="0"/>
              </a:rPr>
              <a:t>(13 other concepts not pictured)</a:t>
            </a:r>
          </a:p>
        </p:txBody>
      </p:sp>
      <p:sp>
        <p:nvSpPr>
          <p:cNvPr id="8" name="TextBox 7">
            <a:extLst>
              <a:ext uri="{FF2B5EF4-FFF2-40B4-BE49-F238E27FC236}">
                <a16:creationId xmlns:a16="http://schemas.microsoft.com/office/drawing/2014/main" id="{FFB9556D-BDF0-4B05-C881-497D0623C9B2}"/>
              </a:ext>
            </a:extLst>
          </p:cNvPr>
          <p:cNvSpPr txBox="1"/>
          <p:nvPr/>
        </p:nvSpPr>
        <p:spPr>
          <a:xfrm>
            <a:off x="1177925" y="1998587"/>
            <a:ext cx="1252237" cy="611706"/>
          </a:xfrm>
          <a:prstGeom prst="rect">
            <a:avLst/>
          </a:prstGeom>
          <a:noFill/>
        </p:spPr>
        <p:txBody>
          <a:bodyPr wrap="square" rtlCol="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Simulates</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fusion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conditions</a:t>
            </a:r>
          </a:p>
        </p:txBody>
      </p:sp>
      <p:sp>
        <p:nvSpPr>
          <p:cNvPr id="9" name="TextBox 8">
            <a:extLst>
              <a:ext uri="{FF2B5EF4-FFF2-40B4-BE49-F238E27FC236}">
                <a16:creationId xmlns:a16="http://schemas.microsoft.com/office/drawing/2014/main" id="{5A029794-1781-78C7-1743-51BDE88AFBFF}"/>
              </a:ext>
            </a:extLst>
          </p:cNvPr>
          <p:cNvSpPr txBox="1"/>
          <p:nvPr/>
        </p:nvSpPr>
        <p:spPr>
          <a:xfrm>
            <a:off x="1177924" y="4938059"/>
            <a:ext cx="1252237" cy="438582"/>
          </a:xfrm>
          <a:prstGeom prst="rect">
            <a:avLst/>
          </a:prstGeom>
          <a:noFill/>
        </p:spPr>
        <p:txBody>
          <a:bodyPr wrap="square" rtlCol="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Technology</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is mature</a:t>
            </a:r>
          </a:p>
        </p:txBody>
      </p:sp>
      <p:sp>
        <p:nvSpPr>
          <p:cNvPr id="10" name="TextBox 9">
            <a:extLst>
              <a:ext uri="{FF2B5EF4-FFF2-40B4-BE49-F238E27FC236}">
                <a16:creationId xmlns:a16="http://schemas.microsoft.com/office/drawing/2014/main" id="{BC789799-8FC6-3D8B-B6A3-277C5D24A01E}"/>
              </a:ext>
            </a:extLst>
          </p:cNvPr>
          <p:cNvSpPr txBox="1"/>
          <p:nvPr/>
        </p:nvSpPr>
        <p:spPr>
          <a:xfrm>
            <a:off x="1177924" y="3369100"/>
            <a:ext cx="1252237" cy="611706"/>
          </a:xfrm>
          <a:prstGeom prst="rect">
            <a:avLst/>
          </a:prstGeom>
          <a:noFill/>
        </p:spPr>
        <p:txBody>
          <a:bodyPr wrap="square" rtlCol="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Meets performance requirements</a:t>
            </a:r>
          </a:p>
        </p:txBody>
      </p:sp>
      <p:sp>
        <p:nvSpPr>
          <p:cNvPr id="17" name="TextBox 16">
            <a:extLst>
              <a:ext uri="{FF2B5EF4-FFF2-40B4-BE49-F238E27FC236}">
                <a16:creationId xmlns:a16="http://schemas.microsoft.com/office/drawing/2014/main" id="{C58381B6-3FD7-D54A-7A80-913C90BBD26E}"/>
              </a:ext>
            </a:extLst>
          </p:cNvPr>
          <p:cNvSpPr txBox="1"/>
          <p:nvPr/>
        </p:nvSpPr>
        <p:spPr>
          <a:xfrm>
            <a:off x="1424894" y="6042385"/>
            <a:ext cx="1252237" cy="265457"/>
          </a:xfrm>
          <a:prstGeom prst="rect">
            <a:avLst/>
          </a:prstGeom>
          <a:noFill/>
        </p:spPr>
        <p:txBody>
          <a:bodyPr wrap="square" rtlCol="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Less</a:t>
            </a:r>
          </a:p>
        </p:txBody>
      </p:sp>
      <p:sp>
        <p:nvSpPr>
          <p:cNvPr id="18" name="TextBox 17">
            <a:extLst>
              <a:ext uri="{FF2B5EF4-FFF2-40B4-BE49-F238E27FC236}">
                <a16:creationId xmlns:a16="http://schemas.microsoft.com/office/drawing/2014/main" id="{E50E9EAC-0F3E-9DE6-C82A-350A925B3F8D}"/>
              </a:ext>
            </a:extLst>
          </p:cNvPr>
          <p:cNvSpPr txBox="1"/>
          <p:nvPr/>
        </p:nvSpPr>
        <p:spPr>
          <a:xfrm>
            <a:off x="4156938" y="6042384"/>
            <a:ext cx="1252237" cy="265457"/>
          </a:xfrm>
          <a:prstGeom prst="rect">
            <a:avLst/>
          </a:prstGeom>
          <a:noFill/>
        </p:spPr>
        <p:txBody>
          <a:bodyPr wrap="square" rtlCol="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More</a:t>
            </a:r>
          </a:p>
        </p:txBody>
      </p:sp>
      <p:sp>
        <p:nvSpPr>
          <p:cNvPr id="19" name="TextBox 18">
            <a:extLst>
              <a:ext uri="{FF2B5EF4-FFF2-40B4-BE49-F238E27FC236}">
                <a16:creationId xmlns:a16="http://schemas.microsoft.com/office/drawing/2014/main" id="{9608C1FB-995C-8760-18C2-C51C399F1BB2}"/>
              </a:ext>
            </a:extLst>
          </p:cNvPr>
          <p:cNvSpPr txBox="1"/>
          <p:nvPr/>
        </p:nvSpPr>
        <p:spPr>
          <a:xfrm>
            <a:off x="2430161" y="1753532"/>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A</a:t>
            </a:r>
          </a:p>
        </p:txBody>
      </p:sp>
      <p:sp>
        <p:nvSpPr>
          <p:cNvPr id="20" name="TextBox 19">
            <a:extLst>
              <a:ext uri="{FF2B5EF4-FFF2-40B4-BE49-F238E27FC236}">
                <a16:creationId xmlns:a16="http://schemas.microsoft.com/office/drawing/2014/main" id="{DA91A05E-E547-30BF-BDAC-0B2483ECF367}"/>
              </a:ext>
            </a:extLst>
          </p:cNvPr>
          <p:cNvSpPr txBox="1"/>
          <p:nvPr/>
        </p:nvSpPr>
        <p:spPr>
          <a:xfrm>
            <a:off x="2430161" y="2171009"/>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B</a:t>
            </a:r>
          </a:p>
        </p:txBody>
      </p:sp>
      <p:sp>
        <p:nvSpPr>
          <p:cNvPr id="21" name="TextBox 20">
            <a:extLst>
              <a:ext uri="{FF2B5EF4-FFF2-40B4-BE49-F238E27FC236}">
                <a16:creationId xmlns:a16="http://schemas.microsoft.com/office/drawing/2014/main" id="{DC3B9987-A093-AB5F-F5F4-5213D29A10C0}"/>
              </a:ext>
            </a:extLst>
          </p:cNvPr>
          <p:cNvSpPr txBox="1"/>
          <p:nvPr/>
        </p:nvSpPr>
        <p:spPr>
          <a:xfrm>
            <a:off x="2430160" y="2584753"/>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C</a:t>
            </a:r>
          </a:p>
        </p:txBody>
      </p:sp>
      <p:sp>
        <p:nvSpPr>
          <p:cNvPr id="22" name="TextBox 21">
            <a:extLst>
              <a:ext uri="{FF2B5EF4-FFF2-40B4-BE49-F238E27FC236}">
                <a16:creationId xmlns:a16="http://schemas.microsoft.com/office/drawing/2014/main" id="{F6DA2F22-D964-4CA5-F03D-A52FBAAC71BA}"/>
              </a:ext>
            </a:extLst>
          </p:cNvPr>
          <p:cNvSpPr txBox="1"/>
          <p:nvPr/>
        </p:nvSpPr>
        <p:spPr>
          <a:xfrm>
            <a:off x="2430160" y="3196459"/>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A</a:t>
            </a:r>
          </a:p>
        </p:txBody>
      </p:sp>
      <p:sp>
        <p:nvSpPr>
          <p:cNvPr id="23" name="TextBox 22">
            <a:extLst>
              <a:ext uri="{FF2B5EF4-FFF2-40B4-BE49-F238E27FC236}">
                <a16:creationId xmlns:a16="http://schemas.microsoft.com/office/drawing/2014/main" id="{F987263B-54E4-F208-3508-643DDDB2FA34}"/>
              </a:ext>
            </a:extLst>
          </p:cNvPr>
          <p:cNvSpPr txBox="1"/>
          <p:nvPr/>
        </p:nvSpPr>
        <p:spPr>
          <a:xfrm>
            <a:off x="2430160" y="3613936"/>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B</a:t>
            </a:r>
          </a:p>
        </p:txBody>
      </p:sp>
      <p:sp>
        <p:nvSpPr>
          <p:cNvPr id="24" name="TextBox 23">
            <a:extLst>
              <a:ext uri="{FF2B5EF4-FFF2-40B4-BE49-F238E27FC236}">
                <a16:creationId xmlns:a16="http://schemas.microsoft.com/office/drawing/2014/main" id="{CC7F3008-0B56-EA9D-3C3E-980821C6C89D}"/>
              </a:ext>
            </a:extLst>
          </p:cNvPr>
          <p:cNvSpPr txBox="1"/>
          <p:nvPr/>
        </p:nvSpPr>
        <p:spPr>
          <a:xfrm>
            <a:off x="2430159" y="4027680"/>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C</a:t>
            </a:r>
          </a:p>
        </p:txBody>
      </p:sp>
      <p:sp>
        <p:nvSpPr>
          <p:cNvPr id="25" name="TextBox 24">
            <a:extLst>
              <a:ext uri="{FF2B5EF4-FFF2-40B4-BE49-F238E27FC236}">
                <a16:creationId xmlns:a16="http://schemas.microsoft.com/office/drawing/2014/main" id="{422E4071-1268-579F-6BFF-DC7004D455CE}"/>
              </a:ext>
            </a:extLst>
          </p:cNvPr>
          <p:cNvSpPr txBox="1"/>
          <p:nvPr/>
        </p:nvSpPr>
        <p:spPr>
          <a:xfrm>
            <a:off x="2430159" y="4631544"/>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A</a:t>
            </a:r>
          </a:p>
        </p:txBody>
      </p:sp>
      <p:sp>
        <p:nvSpPr>
          <p:cNvPr id="26" name="TextBox 25">
            <a:extLst>
              <a:ext uri="{FF2B5EF4-FFF2-40B4-BE49-F238E27FC236}">
                <a16:creationId xmlns:a16="http://schemas.microsoft.com/office/drawing/2014/main" id="{39F18D8C-7826-8F7A-F9CC-21F197DAF96F}"/>
              </a:ext>
            </a:extLst>
          </p:cNvPr>
          <p:cNvSpPr txBox="1"/>
          <p:nvPr/>
        </p:nvSpPr>
        <p:spPr>
          <a:xfrm>
            <a:off x="2430159" y="5049021"/>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B</a:t>
            </a:r>
          </a:p>
        </p:txBody>
      </p:sp>
      <p:sp>
        <p:nvSpPr>
          <p:cNvPr id="27" name="TextBox 26">
            <a:extLst>
              <a:ext uri="{FF2B5EF4-FFF2-40B4-BE49-F238E27FC236}">
                <a16:creationId xmlns:a16="http://schemas.microsoft.com/office/drawing/2014/main" id="{6C9B8213-80D1-95E2-A39F-BCC2506D9237}"/>
              </a:ext>
            </a:extLst>
          </p:cNvPr>
          <p:cNvSpPr txBox="1"/>
          <p:nvPr/>
        </p:nvSpPr>
        <p:spPr>
          <a:xfrm>
            <a:off x="2430158" y="5462765"/>
            <a:ext cx="1565189" cy="2654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Arial" charset="0"/>
              </a:rPr>
              <a:t>Concept C</a:t>
            </a:r>
          </a:p>
        </p:txBody>
      </p:sp>
      <p:pic>
        <p:nvPicPr>
          <p:cNvPr id="11" name="Picture 10">
            <a:extLst>
              <a:ext uri="{FF2B5EF4-FFF2-40B4-BE49-F238E27FC236}">
                <a16:creationId xmlns:a16="http://schemas.microsoft.com/office/drawing/2014/main" id="{1F4D176A-2A64-A727-B3B3-764C2E08FAB8}"/>
              </a:ext>
            </a:extLst>
          </p:cNvPr>
          <p:cNvPicPr>
            <a:picLocks noChangeAspect="1"/>
          </p:cNvPicPr>
          <p:nvPr/>
        </p:nvPicPr>
        <p:blipFill>
          <a:blip r:embed="rId4"/>
          <a:stretch>
            <a:fillRect/>
          </a:stretch>
        </p:blipFill>
        <p:spPr>
          <a:xfrm>
            <a:off x="10361989" y="3145023"/>
            <a:ext cx="810691" cy="1187238"/>
          </a:xfrm>
          <a:prstGeom prst="rect">
            <a:avLst/>
          </a:prstGeom>
        </p:spPr>
      </p:pic>
      <p:grpSp>
        <p:nvGrpSpPr>
          <p:cNvPr id="36" name="Group 35">
            <a:extLst>
              <a:ext uri="{FF2B5EF4-FFF2-40B4-BE49-F238E27FC236}">
                <a16:creationId xmlns:a16="http://schemas.microsoft.com/office/drawing/2014/main" id="{C7C06BCE-E4AE-328C-07F4-C823F89BF377}"/>
              </a:ext>
            </a:extLst>
          </p:cNvPr>
          <p:cNvGrpSpPr/>
          <p:nvPr/>
        </p:nvGrpSpPr>
        <p:grpSpPr>
          <a:xfrm>
            <a:off x="10829227" y="3696439"/>
            <a:ext cx="505524" cy="505524"/>
            <a:chOff x="10829227" y="3696439"/>
            <a:chExt cx="505524" cy="505524"/>
          </a:xfrm>
        </p:grpSpPr>
        <p:sp>
          <p:nvSpPr>
            <p:cNvPr id="32" name="Oval 31">
              <a:extLst>
                <a:ext uri="{FF2B5EF4-FFF2-40B4-BE49-F238E27FC236}">
                  <a16:creationId xmlns:a16="http://schemas.microsoft.com/office/drawing/2014/main" id="{AB8CC9F9-DA28-D52D-E87B-6B7D08EFCF29}"/>
                </a:ext>
              </a:extLst>
            </p:cNvPr>
            <p:cNvSpPr/>
            <p:nvPr/>
          </p:nvSpPr>
          <p:spPr>
            <a:xfrm>
              <a:off x="10829227" y="3696439"/>
              <a:ext cx="505524" cy="505524"/>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3B67A114-12EB-DD9E-E7B0-47EAB863F964}"/>
                </a:ext>
              </a:extLst>
            </p:cNvPr>
            <p:cNvSpPr/>
            <p:nvPr/>
          </p:nvSpPr>
          <p:spPr>
            <a:xfrm>
              <a:off x="10938818" y="3816327"/>
              <a:ext cx="182414" cy="182414"/>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B9C26B74-CB9B-7286-52E0-CCFD0D7A2C8E}"/>
                </a:ext>
              </a:extLst>
            </p:cNvPr>
            <p:cNvSpPr/>
            <p:nvPr/>
          </p:nvSpPr>
          <p:spPr>
            <a:xfrm>
              <a:off x="11091353" y="3830545"/>
              <a:ext cx="118656" cy="118656"/>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1A55D62-5343-4AD9-015C-0AEB7D7DAE8C}"/>
                </a:ext>
              </a:extLst>
            </p:cNvPr>
            <p:cNvSpPr/>
            <p:nvPr/>
          </p:nvSpPr>
          <p:spPr>
            <a:xfrm>
              <a:off x="11030025" y="3907425"/>
              <a:ext cx="182414" cy="182414"/>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E28A4062-7394-CE12-E1A5-8CD89DF822CF}"/>
                </a:ext>
              </a:extLst>
            </p:cNvPr>
            <p:cNvSpPr/>
            <p:nvPr/>
          </p:nvSpPr>
          <p:spPr>
            <a:xfrm>
              <a:off x="10943679" y="3939412"/>
              <a:ext cx="118656" cy="118656"/>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1D67C6A2-A8CC-27C5-C731-6F484D3247CC}"/>
                </a:ext>
              </a:extLst>
            </p:cNvPr>
            <p:cNvSpPr/>
            <p:nvPr/>
          </p:nvSpPr>
          <p:spPr>
            <a:xfrm>
              <a:off x="11223770" y="3732962"/>
              <a:ext cx="83365" cy="83365"/>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7693E12F-1767-CCAA-09E6-FE122CE6CF71}"/>
                </a:ext>
              </a:extLst>
            </p:cNvPr>
            <p:cNvSpPr/>
            <p:nvPr/>
          </p:nvSpPr>
          <p:spPr>
            <a:xfrm>
              <a:off x="10887384" y="4103781"/>
              <a:ext cx="83365" cy="83365"/>
            </a:xfrm>
            <a:prstGeom prst="ellipse">
              <a:avLst/>
            </a:prstGeom>
            <a:solidFill>
              <a:schemeClr val="bg1"/>
            </a:solidFill>
            <a:ln w="28575">
              <a:solidFill>
                <a:schemeClr val="tx1"/>
              </a:solidFill>
              <a:miter lim="800000"/>
              <a:headEnd type="none"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Line 4">
            <a:extLst>
              <a:ext uri="{FF2B5EF4-FFF2-40B4-BE49-F238E27FC236}">
                <a16:creationId xmlns:a16="http://schemas.microsoft.com/office/drawing/2014/main" id="{A0ACA731-7D32-6C9B-7747-33D53D3AAB2B}"/>
              </a:ext>
            </a:extLst>
          </p:cNvPr>
          <p:cNvSpPr>
            <a:spLocks noChangeShapeType="1"/>
          </p:cNvSpPr>
          <p:nvPr/>
        </p:nvSpPr>
        <p:spPr bwMode="auto">
          <a:xfrm>
            <a:off x="627125" y="1136774"/>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spTree>
    <p:extLst>
      <p:ext uri="{BB962C8B-B14F-4D97-AF65-F5344CB8AC3E}">
        <p14:creationId xmlns:p14="http://schemas.microsoft.com/office/powerpoint/2010/main" val="904434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095A-A693-D94E-F842-033549432564}"/>
              </a:ext>
            </a:extLst>
          </p:cNvPr>
          <p:cNvSpPr>
            <a:spLocks noGrp="1"/>
          </p:cNvSpPr>
          <p:nvPr>
            <p:ph type="title"/>
          </p:nvPr>
        </p:nvSpPr>
        <p:spPr/>
        <p:txBody>
          <a:bodyPr/>
          <a:lstStyle/>
          <a:p>
            <a:r>
              <a:rPr lang="en-US" dirty="0"/>
              <a:t>FPNS RRA organizational structure</a:t>
            </a:r>
          </a:p>
        </p:txBody>
      </p:sp>
      <p:graphicFrame>
        <p:nvGraphicFramePr>
          <p:cNvPr id="4" name="Content Placeholder 3">
            <a:extLst>
              <a:ext uri="{FF2B5EF4-FFF2-40B4-BE49-F238E27FC236}">
                <a16:creationId xmlns:a16="http://schemas.microsoft.com/office/drawing/2014/main" id="{99CDE87E-E24B-305E-CA31-67845273E9D9}"/>
              </a:ext>
            </a:extLst>
          </p:cNvPr>
          <p:cNvGraphicFramePr>
            <a:graphicFrameLocks noGrp="1"/>
          </p:cNvGraphicFramePr>
          <p:nvPr>
            <p:ph idx="1"/>
          </p:nvPr>
        </p:nvGraphicFramePr>
        <p:xfrm>
          <a:off x="347277" y="809851"/>
          <a:ext cx="7142873" cy="5824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4774754-B60F-DC99-FA5A-42FCC3E083B8}"/>
              </a:ext>
            </a:extLst>
          </p:cNvPr>
          <p:cNvGrpSpPr/>
          <p:nvPr/>
        </p:nvGrpSpPr>
        <p:grpSpPr>
          <a:xfrm>
            <a:off x="6420937" y="0"/>
            <a:ext cx="5771063" cy="5753990"/>
            <a:chOff x="325655" y="594591"/>
            <a:chExt cx="5771063" cy="5753990"/>
          </a:xfrm>
        </p:grpSpPr>
        <p:sp>
          <p:nvSpPr>
            <p:cNvPr id="6" name="Google Shape;312;p33">
              <a:extLst>
                <a:ext uri="{FF2B5EF4-FFF2-40B4-BE49-F238E27FC236}">
                  <a16:creationId xmlns:a16="http://schemas.microsoft.com/office/drawing/2014/main" id="{511E2EAE-0061-B5CD-7612-CCA79F9C40F6}"/>
                </a:ext>
              </a:extLst>
            </p:cNvPr>
            <p:cNvSpPr/>
            <p:nvPr/>
          </p:nvSpPr>
          <p:spPr>
            <a:xfrm>
              <a:off x="802600" y="1309967"/>
              <a:ext cx="1385600" cy="390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7" name="Google Shape;315;p33">
              <a:extLst>
                <a:ext uri="{FF2B5EF4-FFF2-40B4-BE49-F238E27FC236}">
                  <a16:creationId xmlns:a16="http://schemas.microsoft.com/office/drawing/2014/main" id="{D62604AD-C7B6-C27E-7ED3-54F38764835B}"/>
                </a:ext>
              </a:extLst>
            </p:cNvPr>
            <p:cNvSpPr/>
            <p:nvPr/>
          </p:nvSpPr>
          <p:spPr>
            <a:xfrm>
              <a:off x="2668121" y="2542219"/>
              <a:ext cx="1764400" cy="1760800"/>
            </a:xfrm>
            <a:prstGeom prst="ellipse">
              <a:avLst/>
            </a:prstGeom>
            <a:solidFill>
              <a:srgbClr val="83E3DA"/>
            </a:solidFill>
            <a:ln>
              <a:noFill/>
            </a:ln>
          </p:spPr>
          <p:txBody>
            <a:bodyPr spcFirstLastPara="1" wrap="square" lIns="121900" tIns="60933" rIns="121900" bIns="60933"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 sz="1467" b="1" i="0" u="none" strike="noStrike" kern="1200" cap="none" spc="0" normalizeH="0" baseline="0" noProof="0" dirty="0">
                  <a:ln>
                    <a:noFill/>
                  </a:ln>
                  <a:solidFill>
                    <a:prstClr val="black"/>
                  </a:solidFill>
                  <a:effectLst/>
                  <a:uLnTx/>
                  <a:uFillTx/>
                  <a:latin typeface="Arial" charset="0"/>
                  <a:ea typeface="+mn-ea"/>
                  <a:cs typeface="Arial" charset="0"/>
                </a:rPr>
                <a:t>FPNS </a:t>
              </a:r>
              <a:endParaRPr kumimoji="0" sz="1467"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 sz="1467" b="1" i="0" u="none" strike="noStrike" kern="1200" cap="none" spc="0" normalizeH="0" baseline="0" noProof="0" dirty="0">
                  <a:ln>
                    <a:noFill/>
                  </a:ln>
                  <a:solidFill>
                    <a:prstClr val="black"/>
                  </a:solidFill>
                  <a:effectLst/>
                  <a:uLnTx/>
                  <a:uFillTx/>
                  <a:latin typeface="Arial" charset="0"/>
                  <a:ea typeface="+mn-ea"/>
                  <a:cs typeface="Arial" charset="0"/>
                </a:rPr>
                <a:t>Risk Reduction Activity</a:t>
              </a:r>
              <a:endParaRPr kumimoji="0" sz="1467" b="1" i="0" u="none" strike="noStrike" kern="1200" cap="none" spc="0" normalizeH="0" baseline="0" noProof="0" dirty="0">
                <a:ln>
                  <a:noFill/>
                </a:ln>
                <a:solidFill>
                  <a:prstClr val="black"/>
                </a:solidFill>
                <a:effectLst/>
                <a:uLnTx/>
                <a:uFillTx/>
                <a:latin typeface="Arial" charset="0"/>
                <a:ea typeface="+mn-ea"/>
                <a:cs typeface="Arial" charset="0"/>
              </a:endParaRPr>
            </a:p>
          </p:txBody>
        </p:sp>
        <p:grpSp>
          <p:nvGrpSpPr>
            <p:cNvPr id="8" name="Google Shape;316;p33">
              <a:extLst>
                <a:ext uri="{FF2B5EF4-FFF2-40B4-BE49-F238E27FC236}">
                  <a16:creationId xmlns:a16="http://schemas.microsoft.com/office/drawing/2014/main" id="{528142F9-3A3A-0051-6DF7-7A4D600C6D2E}"/>
                </a:ext>
              </a:extLst>
            </p:cNvPr>
            <p:cNvGrpSpPr/>
            <p:nvPr/>
          </p:nvGrpSpPr>
          <p:grpSpPr>
            <a:xfrm>
              <a:off x="3944226" y="2103078"/>
              <a:ext cx="1961359" cy="4245503"/>
              <a:chOff x="4863169" y="1577308"/>
              <a:chExt cx="1471019" cy="3184127"/>
            </a:xfrm>
          </p:grpSpPr>
          <p:sp>
            <p:nvSpPr>
              <p:cNvPr id="20" name="Google Shape;317;p33">
                <a:extLst>
                  <a:ext uri="{FF2B5EF4-FFF2-40B4-BE49-F238E27FC236}">
                    <a16:creationId xmlns:a16="http://schemas.microsoft.com/office/drawing/2014/main" id="{04F46E7B-315B-976D-A89D-BE0D63CF03B8}"/>
                  </a:ext>
                </a:extLst>
              </p:cNvPr>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83E3D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Google Shape;318;p33">
                <a:extLst>
                  <a:ext uri="{FF2B5EF4-FFF2-40B4-BE49-F238E27FC236}">
                    <a16:creationId xmlns:a16="http://schemas.microsoft.com/office/drawing/2014/main" id="{A1F9CF60-9EC2-BB7B-3BE1-14B75E00A068}"/>
                  </a:ext>
                </a:extLst>
              </p:cNvPr>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249C91"/>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Google Shape;319;p33">
                <a:extLst>
                  <a:ext uri="{FF2B5EF4-FFF2-40B4-BE49-F238E27FC236}">
                    <a16:creationId xmlns:a16="http://schemas.microsoft.com/office/drawing/2014/main" id="{9B38DB8F-895F-F070-8C47-AFA5D6AE7510}"/>
                  </a:ext>
                </a:extLst>
              </p:cNvPr>
              <p:cNvSpPr txBox="1"/>
              <p:nvPr/>
            </p:nvSpPr>
            <p:spPr>
              <a:xfrm rot="18560049">
                <a:off x="4543069" y="2754044"/>
                <a:ext cx="1995324" cy="563160"/>
              </a:xfrm>
              <a:prstGeom prst="rect">
                <a:avLst/>
              </a:prstGeom>
              <a:noFill/>
              <a:ln>
                <a:noFill/>
              </a:ln>
            </p:spPr>
            <p:txBody>
              <a:bodyPr spcFirstLastPara="1" wrap="square" lIns="121900" tIns="121900" rIns="121900" bIns="121900" anchor="ctr" anchorCtr="0">
                <a:noAutofit/>
                <a:scene3d>
                  <a:camera prst="orthographicFront">
                    <a:rot lat="0" lon="0" rev="0"/>
                  </a:camera>
                  <a:lightRig rig="threePt" dir="t"/>
                </a:scene3d>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Computational/neutronic assessment of concept’s ability to </a:t>
                </a:r>
                <a:r>
                  <a:rPr kumimoji="0" lang="en" sz="1333" b="1" i="0" u="none" strike="noStrike" kern="1200" cap="none" spc="0" normalizeH="0" baseline="0" noProof="0" dirty="0">
                    <a:ln>
                      <a:noFill/>
                    </a:ln>
                    <a:solidFill>
                      <a:srgbClr val="FFFFFF"/>
                    </a:solidFill>
                    <a:effectLst/>
                    <a:uLnTx/>
                    <a:uFillTx/>
                    <a:latin typeface="Roboto"/>
                    <a:ea typeface="Roboto"/>
                    <a:cs typeface="Roboto"/>
                    <a:sym typeface="Roboto"/>
                  </a:rPr>
                  <a:t>meet RFI requirements </a:t>
                </a:r>
                <a:endParaRPr kumimoji="0" sz="1333" b="1" i="0" u="none" strike="noStrike" kern="120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(e.g., dpa rate)</a:t>
                </a:r>
                <a:endParaRPr kumimoji="0" sz="1333"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grpSp>
        <p:grpSp>
          <p:nvGrpSpPr>
            <p:cNvPr id="9" name="Google Shape;320;p33">
              <a:extLst>
                <a:ext uri="{FF2B5EF4-FFF2-40B4-BE49-F238E27FC236}">
                  <a16:creationId xmlns:a16="http://schemas.microsoft.com/office/drawing/2014/main" id="{0BC3937F-2A39-EBEA-8838-6F9807D13C18}"/>
                </a:ext>
              </a:extLst>
            </p:cNvPr>
            <p:cNvGrpSpPr/>
            <p:nvPr/>
          </p:nvGrpSpPr>
          <p:grpSpPr>
            <a:xfrm>
              <a:off x="1808774" y="594591"/>
              <a:ext cx="3314506" cy="2917821"/>
              <a:chOff x="3261579" y="445943"/>
              <a:chExt cx="2485879" cy="2188366"/>
            </a:xfrm>
          </p:grpSpPr>
          <p:sp>
            <p:nvSpPr>
              <p:cNvPr id="17" name="Google Shape;321;p33">
                <a:extLst>
                  <a:ext uri="{FF2B5EF4-FFF2-40B4-BE49-F238E27FC236}">
                    <a16:creationId xmlns:a16="http://schemas.microsoft.com/office/drawing/2014/main" id="{EE519D1D-339A-F9C4-D9BB-FC34225E0934}"/>
                  </a:ext>
                </a:extLst>
              </p:cNvPr>
              <p:cNvSpPr/>
              <p:nvPr/>
            </p:nvSpPr>
            <p:spPr>
              <a:xfrm rot="18319911">
                <a:off x="3410336"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83E3D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Google Shape;322;p33">
                <a:extLst>
                  <a:ext uri="{FF2B5EF4-FFF2-40B4-BE49-F238E27FC236}">
                    <a16:creationId xmlns:a16="http://schemas.microsoft.com/office/drawing/2014/main" id="{C788BAA8-9E10-DE36-E627-E5E093FD7CD8}"/>
                  </a:ext>
                </a:extLst>
              </p:cNvPr>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1D7E75"/>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 name="Google Shape;323;p33">
                <a:extLst>
                  <a:ext uri="{FF2B5EF4-FFF2-40B4-BE49-F238E27FC236}">
                    <a16:creationId xmlns:a16="http://schemas.microsoft.com/office/drawing/2014/main" id="{CD913412-0660-4E07-33F2-BFD809356725}"/>
                  </a:ext>
                </a:extLst>
              </p:cNvPr>
              <p:cNvSpPr txBox="1"/>
              <p:nvPr/>
            </p:nvSpPr>
            <p:spPr>
              <a:xfrm>
                <a:off x="3782825" y="1153125"/>
                <a:ext cx="1578000" cy="5631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Evaluate technical </a:t>
                </a:r>
                <a:r>
                  <a:rPr kumimoji="0" lang="en" sz="1333" b="1" i="0" u="none" strike="noStrike" kern="1200" cap="none" spc="0" normalizeH="0" baseline="0" noProof="0" dirty="0">
                    <a:ln>
                      <a:noFill/>
                    </a:ln>
                    <a:solidFill>
                      <a:srgbClr val="FFFFFF"/>
                    </a:solidFill>
                    <a:effectLst/>
                    <a:uLnTx/>
                    <a:uFillTx/>
                    <a:latin typeface="Roboto"/>
                    <a:ea typeface="Roboto"/>
                    <a:cs typeface="Roboto"/>
                    <a:sym typeface="Roboto"/>
                  </a:rPr>
                  <a:t>maturity</a:t>
                </a: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 of proposed FPNS concept</a:t>
                </a:r>
                <a:endParaRPr kumimoji="0" sz="1333"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grpSp>
        <p:grpSp>
          <p:nvGrpSpPr>
            <p:cNvPr id="10" name="Google Shape;324;p33">
              <a:extLst>
                <a:ext uri="{FF2B5EF4-FFF2-40B4-BE49-F238E27FC236}">
                  <a16:creationId xmlns:a16="http://schemas.microsoft.com/office/drawing/2014/main" id="{4A6C36B2-90FE-FAB0-DF06-317EB2750617}"/>
                </a:ext>
              </a:extLst>
            </p:cNvPr>
            <p:cNvGrpSpPr/>
            <p:nvPr/>
          </p:nvGrpSpPr>
          <p:grpSpPr>
            <a:xfrm>
              <a:off x="325655" y="3036050"/>
              <a:ext cx="4060968" cy="2398481"/>
              <a:chOff x="2149241" y="2277037"/>
              <a:chExt cx="3045726" cy="1798861"/>
            </a:xfrm>
          </p:grpSpPr>
          <p:sp>
            <p:nvSpPr>
              <p:cNvPr id="14" name="Google Shape;325;p33">
                <a:extLst>
                  <a:ext uri="{FF2B5EF4-FFF2-40B4-BE49-F238E27FC236}">
                    <a16:creationId xmlns:a16="http://schemas.microsoft.com/office/drawing/2014/main" id="{EB80665D-99A5-F2D2-15DC-A243EA55CE9D}"/>
                  </a:ext>
                </a:extLst>
              </p:cNvPr>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83E3DA"/>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Google Shape;326;p33">
                <a:extLst>
                  <a:ext uri="{FF2B5EF4-FFF2-40B4-BE49-F238E27FC236}">
                    <a16:creationId xmlns:a16="http://schemas.microsoft.com/office/drawing/2014/main" id="{B5A3D375-194D-9ACC-DD2C-F413070EFD59}"/>
                  </a:ext>
                </a:extLst>
              </p:cNvPr>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155B55"/>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Google Shape;327;p33">
                <a:extLst>
                  <a:ext uri="{FF2B5EF4-FFF2-40B4-BE49-F238E27FC236}">
                    <a16:creationId xmlns:a16="http://schemas.microsoft.com/office/drawing/2014/main" id="{BD4D888E-F223-68D0-8EAB-A5BC38CC4D55}"/>
                  </a:ext>
                </a:extLst>
              </p:cNvPr>
              <p:cNvSpPr txBox="1"/>
              <p:nvPr/>
            </p:nvSpPr>
            <p:spPr>
              <a:xfrm rot="3316097" flipH="1">
                <a:off x="2823561" y="2856331"/>
                <a:ext cx="1577671" cy="56310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Assess the </a:t>
                </a:r>
                <a:r>
                  <a:rPr kumimoji="0" lang="en" sz="1333" b="1" i="0" u="none" strike="noStrike" kern="1200" cap="none" spc="0" normalizeH="0" baseline="0" noProof="0" dirty="0">
                    <a:ln>
                      <a:noFill/>
                    </a:ln>
                    <a:solidFill>
                      <a:srgbClr val="FFFFFF"/>
                    </a:solidFill>
                    <a:effectLst/>
                    <a:uLnTx/>
                    <a:uFillTx/>
                    <a:latin typeface="Roboto"/>
                    <a:ea typeface="Roboto"/>
                    <a:cs typeface="Roboto"/>
                    <a:sym typeface="Roboto"/>
                  </a:rPr>
                  <a:t>prototypicality of neutron spectra</a:t>
                </a:r>
                <a:r>
                  <a:rPr kumimoji="0" lang="en" sz="1333" b="0" i="0" u="none" strike="noStrike" kern="1200" cap="none" spc="0" normalizeH="0" baseline="0" noProof="0" dirty="0">
                    <a:ln>
                      <a:noFill/>
                    </a:ln>
                    <a:solidFill>
                      <a:srgbClr val="FFFFFF"/>
                    </a:solidFill>
                    <a:effectLst/>
                    <a:uLnTx/>
                    <a:uFillTx/>
                    <a:latin typeface="Roboto"/>
                    <a:ea typeface="Roboto"/>
                    <a:cs typeface="Roboto"/>
                    <a:sym typeface="Roboto"/>
                  </a:rPr>
                  <a:t> relative to fusion device spectra</a:t>
                </a:r>
                <a:endParaRPr kumimoji="0" sz="1333"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grpSp>
        <p:sp>
          <p:nvSpPr>
            <p:cNvPr id="11" name="Google Shape;328;p33">
              <a:extLst>
                <a:ext uri="{FF2B5EF4-FFF2-40B4-BE49-F238E27FC236}">
                  <a16:creationId xmlns:a16="http://schemas.microsoft.com/office/drawing/2014/main" id="{A630DC9A-20C1-F763-FA9F-42FB88CA5704}"/>
                </a:ext>
              </a:extLst>
            </p:cNvPr>
            <p:cNvSpPr txBox="1"/>
            <p:nvPr/>
          </p:nvSpPr>
          <p:spPr>
            <a:xfrm>
              <a:off x="3219267" y="802400"/>
              <a:ext cx="1271600" cy="5128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rPr>
                <a:t>SSC</a:t>
              </a:r>
              <a:endParaRPr kumimoji="0"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endParaRPr>
            </a:p>
          </p:txBody>
        </p:sp>
        <p:sp>
          <p:nvSpPr>
            <p:cNvPr id="12" name="Google Shape;329;p33">
              <a:extLst>
                <a:ext uri="{FF2B5EF4-FFF2-40B4-BE49-F238E27FC236}">
                  <a16:creationId xmlns:a16="http://schemas.microsoft.com/office/drawing/2014/main" id="{C4B2CF8C-2BEF-3B80-D135-998BD4963335}"/>
                </a:ext>
              </a:extLst>
            </p:cNvPr>
            <p:cNvSpPr txBox="1"/>
            <p:nvPr/>
          </p:nvSpPr>
          <p:spPr>
            <a:xfrm rot="17456272">
              <a:off x="5204508" y="3827178"/>
              <a:ext cx="1271563" cy="5128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rPr>
                <a:t>PRC</a:t>
              </a:r>
              <a:endParaRPr kumimoji="0"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endParaRPr>
            </a:p>
          </p:txBody>
        </p:sp>
        <p:sp>
          <p:nvSpPr>
            <p:cNvPr id="13" name="Google Shape;330;p33">
              <a:extLst>
                <a:ext uri="{FF2B5EF4-FFF2-40B4-BE49-F238E27FC236}">
                  <a16:creationId xmlns:a16="http://schemas.microsoft.com/office/drawing/2014/main" id="{68ABD171-E91F-7B0A-87B3-67B905728062}"/>
                </a:ext>
              </a:extLst>
            </p:cNvPr>
            <p:cNvSpPr txBox="1"/>
            <p:nvPr/>
          </p:nvSpPr>
          <p:spPr>
            <a:xfrm rot="3883961">
              <a:off x="797076" y="4337597"/>
              <a:ext cx="1271665" cy="5128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rPr>
                <a:t>FCC</a:t>
              </a:r>
              <a:endParaRPr kumimoji="0" sz="1733" b="1" i="0" u="none" strike="noStrike" kern="1200" cap="none" spc="0" normalizeH="0" baseline="0" noProof="0">
                <a:ln>
                  <a:noFill/>
                </a:ln>
                <a:solidFill>
                  <a:srgbClr val="274E13"/>
                </a:solidFill>
                <a:effectLst/>
                <a:uLnTx/>
                <a:uFillTx/>
                <a:latin typeface="Century Gothic"/>
                <a:ea typeface="Century Gothic"/>
                <a:cs typeface="Century Gothic"/>
                <a:sym typeface="Century Gothic"/>
              </a:endParaRPr>
            </a:p>
          </p:txBody>
        </p:sp>
      </p:grpSp>
      <p:sp>
        <p:nvSpPr>
          <p:cNvPr id="23" name="TextBox 22">
            <a:extLst>
              <a:ext uri="{FF2B5EF4-FFF2-40B4-BE49-F238E27FC236}">
                <a16:creationId xmlns:a16="http://schemas.microsoft.com/office/drawing/2014/main" id="{F1B19940-A349-6370-1490-7781A4DD5697}"/>
              </a:ext>
            </a:extLst>
          </p:cNvPr>
          <p:cNvSpPr txBox="1"/>
          <p:nvPr/>
        </p:nvSpPr>
        <p:spPr>
          <a:xfrm>
            <a:off x="7804482" y="5526748"/>
            <a:ext cx="4174158" cy="1089529"/>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In addition to the complete report, each subcommittee wrote a report with significantly more detailed information.</a:t>
            </a:r>
          </a:p>
        </p:txBody>
      </p:sp>
    </p:spTree>
    <p:extLst>
      <p:ext uri="{BB962C8B-B14F-4D97-AF65-F5344CB8AC3E}">
        <p14:creationId xmlns:p14="http://schemas.microsoft.com/office/powerpoint/2010/main" val="311292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98112-CA5F-FC6B-B60C-8EBB05663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4D9F2-C5E8-8230-D5D2-B893BB2737F7}"/>
              </a:ext>
            </a:extLst>
          </p:cNvPr>
          <p:cNvSpPr>
            <a:spLocks noGrp="1"/>
          </p:cNvSpPr>
          <p:nvPr>
            <p:ph type="title"/>
          </p:nvPr>
        </p:nvSpPr>
        <p:spPr>
          <a:xfrm>
            <a:off x="609600" y="-193447"/>
            <a:ext cx="10972800" cy="1143000"/>
          </a:xfrm>
        </p:spPr>
        <p:txBody>
          <a:bodyPr>
            <a:normAutofit/>
          </a:bodyPr>
          <a:lstStyle/>
          <a:p>
            <a:r>
              <a:rPr lang="en-US" sz="3600" b="1" i="1" dirty="0">
                <a:solidFill>
                  <a:srgbClr val="008F00"/>
                </a:solidFill>
              </a:rPr>
              <a:t>U.S. FPNS Concepts</a:t>
            </a:r>
          </a:p>
        </p:txBody>
      </p:sp>
      <p:pic>
        <p:nvPicPr>
          <p:cNvPr id="8" name="Picture 7">
            <a:extLst>
              <a:ext uri="{FF2B5EF4-FFF2-40B4-BE49-F238E27FC236}">
                <a16:creationId xmlns:a16="http://schemas.microsoft.com/office/drawing/2014/main" id="{3B1E57AD-B5DA-2F6C-41E2-407CDC9FBB78}"/>
              </a:ext>
            </a:extLst>
          </p:cNvPr>
          <p:cNvPicPr>
            <a:picLocks noChangeAspect="1"/>
          </p:cNvPicPr>
          <p:nvPr/>
        </p:nvPicPr>
        <p:blipFill>
          <a:blip r:embed="rId3"/>
          <a:stretch>
            <a:fillRect/>
          </a:stretch>
        </p:blipFill>
        <p:spPr>
          <a:xfrm>
            <a:off x="1432957" y="745672"/>
            <a:ext cx="4749800" cy="6019800"/>
          </a:xfrm>
          <a:prstGeom prst="rect">
            <a:avLst/>
          </a:prstGeom>
        </p:spPr>
      </p:pic>
      <p:pic>
        <p:nvPicPr>
          <p:cNvPr id="10" name="Picture 9">
            <a:extLst>
              <a:ext uri="{FF2B5EF4-FFF2-40B4-BE49-F238E27FC236}">
                <a16:creationId xmlns:a16="http://schemas.microsoft.com/office/drawing/2014/main" id="{352CF9F8-C75B-4F5D-3849-FC2BA198B422}"/>
              </a:ext>
            </a:extLst>
          </p:cNvPr>
          <p:cNvPicPr>
            <a:picLocks noChangeAspect="1"/>
          </p:cNvPicPr>
          <p:nvPr/>
        </p:nvPicPr>
        <p:blipFill>
          <a:blip r:embed="rId4"/>
          <a:stretch>
            <a:fillRect/>
          </a:stretch>
        </p:blipFill>
        <p:spPr>
          <a:xfrm>
            <a:off x="6690757" y="1281717"/>
            <a:ext cx="4671785" cy="5151590"/>
          </a:xfrm>
          <a:prstGeom prst="rect">
            <a:avLst/>
          </a:prstGeom>
        </p:spPr>
      </p:pic>
      <p:pic>
        <p:nvPicPr>
          <p:cNvPr id="12" name="Picture 11">
            <a:extLst>
              <a:ext uri="{FF2B5EF4-FFF2-40B4-BE49-F238E27FC236}">
                <a16:creationId xmlns:a16="http://schemas.microsoft.com/office/drawing/2014/main" id="{CA305B68-171D-6380-4E55-43812182E663}"/>
              </a:ext>
            </a:extLst>
          </p:cNvPr>
          <p:cNvPicPr>
            <a:picLocks noChangeAspect="1"/>
          </p:cNvPicPr>
          <p:nvPr/>
        </p:nvPicPr>
        <p:blipFill>
          <a:blip r:embed="rId3"/>
          <a:srcRect b="94575"/>
          <a:stretch/>
        </p:blipFill>
        <p:spPr>
          <a:xfrm>
            <a:off x="6690757" y="955145"/>
            <a:ext cx="4749800" cy="326572"/>
          </a:xfrm>
          <a:prstGeom prst="rect">
            <a:avLst/>
          </a:prstGeom>
        </p:spPr>
      </p:pic>
      <p:sp>
        <p:nvSpPr>
          <p:cNvPr id="3" name="Line 4">
            <a:extLst>
              <a:ext uri="{FF2B5EF4-FFF2-40B4-BE49-F238E27FC236}">
                <a16:creationId xmlns:a16="http://schemas.microsoft.com/office/drawing/2014/main" id="{48B6252F-FAC6-57FD-6815-773ACF0C6B22}"/>
              </a:ext>
            </a:extLst>
          </p:cNvPr>
          <p:cNvSpPr>
            <a:spLocks noChangeShapeType="1"/>
          </p:cNvSpPr>
          <p:nvPr/>
        </p:nvSpPr>
        <p:spPr bwMode="auto">
          <a:xfrm>
            <a:off x="627125" y="651857"/>
            <a:ext cx="11379200" cy="0"/>
          </a:xfrm>
          <a:prstGeom prst="line">
            <a:avLst/>
          </a:prstGeom>
          <a:noFill/>
          <a:ln w="38100">
            <a:solidFill>
              <a:srgbClr val="008000"/>
            </a:solidFill>
            <a:round/>
            <a:headEnd/>
            <a:tailEnd/>
          </a:ln>
          <a:effectLst>
            <a:outerShdw blurRad="63500" dist="53882" dir="2700000" algn="ctr" rotWithShape="0">
              <a:srgbClr val="FF6600">
                <a:alpha val="75000"/>
              </a:srgbClr>
            </a:outerShdw>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Helvetica" pitchFamily="-65" charset="0"/>
              <a:ea typeface="+mn-ea"/>
              <a:cs typeface="+mn-cs"/>
            </a:endParaRPr>
          </a:p>
        </p:txBody>
      </p:sp>
    </p:spTree>
    <p:extLst>
      <p:ext uri="{BB962C8B-B14F-4D97-AF65-F5344CB8AC3E}">
        <p14:creationId xmlns:p14="http://schemas.microsoft.com/office/powerpoint/2010/main" val="2618362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98BB500-5DE8-39D1-1752-0282B555AB64}"/>
                  </a:ext>
                </a:extLst>
              </p:cNvPr>
              <p:cNvSpPr>
                <a:spLocks noGrp="1"/>
              </p:cNvSpPr>
              <p:nvPr>
                <p:ph type="title"/>
              </p:nvPr>
            </p:nvSpPr>
            <p:spPr>
              <a:xfrm>
                <a:off x="314692" y="365125"/>
                <a:ext cx="4742050" cy="1900997"/>
              </a:xfrm>
            </p:spPr>
            <p:txBody>
              <a:bodyPr/>
              <a:lstStyle/>
              <a:p>
                <a:r>
                  <a:rPr lang="en-US" dirty="0"/>
                  <a:t>Overview of muon-catalyzed fusion (</a:t>
                </a:r>
                <a14:m>
                  <m:oMath xmlns:m="http://schemas.openxmlformats.org/officeDocument/2006/math">
                    <m:r>
                      <a:rPr lang="en-US" b="1" i="1">
                        <a:latin typeface="Cambria Math" panose="02040503050406030204" pitchFamily="18" charset="0"/>
                      </a:rPr>
                      <m:t>𝝁</m:t>
                    </m:r>
                    <m:r>
                      <a:rPr lang="en-US" b="1" i="1">
                        <a:latin typeface="Cambria Math" panose="02040503050406030204" pitchFamily="18" charset="0"/>
                      </a:rPr>
                      <m:t>𝑪𝑭</m:t>
                    </m:r>
                    <m:r>
                      <a:rPr lang="en-US" b="1" i="1" smtClean="0">
                        <a:latin typeface="Cambria Math" panose="02040503050406030204" pitchFamily="18" charset="0"/>
                      </a:rPr>
                      <m:t>)</m:t>
                    </m:r>
                  </m:oMath>
                </a14:m>
                <a:endParaRPr lang="en-US" dirty="0"/>
              </a:p>
            </p:txBody>
          </p:sp>
        </mc:Choice>
        <mc:Fallback xmlns="">
          <p:sp>
            <p:nvSpPr>
              <p:cNvPr id="2" name="Title 1">
                <a:extLst>
                  <a:ext uri="{FF2B5EF4-FFF2-40B4-BE49-F238E27FC236}">
                    <a16:creationId xmlns:a16="http://schemas.microsoft.com/office/drawing/2014/main" id="{198BB500-5DE8-39D1-1752-0282B555AB64}"/>
                  </a:ext>
                </a:extLst>
              </p:cNvPr>
              <p:cNvSpPr>
                <a:spLocks noGrp="1" noRot="1" noChangeAspect="1" noMove="1" noResize="1" noEditPoints="1" noAdjustHandles="1" noChangeArrowheads="1" noChangeShapeType="1" noTextEdit="1"/>
              </p:cNvSpPr>
              <p:nvPr>
                <p:ph type="title"/>
              </p:nvPr>
            </p:nvSpPr>
            <p:spPr>
              <a:xfrm>
                <a:off x="314692" y="365125"/>
                <a:ext cx="4742050" cy="1900997"/>
              </a:xfrm>
              <a:blipFill>
                <a:blip r:embed="rId3"/>
                <a:stretch>
                  <a:fillRect l="-5067" t="-9272"/>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71CEAE2B-5745-FA9F-B1F9-A858A257B9CE}"/>
              </a:ext>
            </a:extLst>
          </p:cNvPr>
          <p:cNvSpPr>
            <a:spLocks noGrp="1"/>
          </p:cNvSpPr>
          <p:nvPr>
            <p:ph sz="half" idx="1"/>
          </p:nvPr>
        </p:nvSpPr>
        <p:spPr>
          <a:xfrm>
            <a:off x="226557" y="1540576"/>
            <a:ext cx="4973404" cy="4806189"/>
          </a:xfrm>
        </p:spPr>
        <p:txBody>
          <a:bodyPr>
            <a:normAutofit fontScale="92500" lnSpcReduction="20000"/>
          </a:bodyPr>
          <a:lstStyle/>
          <a:p>
            <a:pPr marL="285750" indent="-285750">
              <a:buFont typeface="Arial" panose="020B0604020202020204" pitchFamily="34" charset="0"/>
              <a:buChar char="•"/>
            </a:pPr>
            <a:r>
              <a:rPr lang="en-US" sz="2400" b="1" dirty="0"/>
              <a:t>No inertial/magnetic confined plasma needed</a:t>
            </a:r>
          </a:p>
          <a:p>
            <a:pPr marL="285750" indent="-285750">
              <a:buFont typeface="Arial" panose="020B0604020202020204" pitchFamily="34" charset="0"/>
              <a:buChar char="•"/>
            </a:pPr>
            <a:r>
              <a:rPr lang="en-US" sz="2400" dirty="0"/>
              <a:t>Discovered in 1956 by Alvarez (Phys. Rev. </a:t>
            </a:r>
            <a:r>
              <a:rPr lang="en-US" sz="2400" b="1" dirty="0"/>
              <a:t>105</a:t>
            </a:r>
            <a:r>
              <a:rPr lang="en-US" sz="2400" dirty="0"/>
              <a:t>, 1957)</a:t>
            </a:r>
          </a:p>
          <a:p>
            <a:pPr marL="285750" indent="-285750">
              <a:buFont typeface="Arial" panose="020B0604020202020204" pitchFamily="34" charset="0"/>
              <a:buChar char="•"/>
            </a:pPr>
            <a:r>
              <a:rPr lang="en-US" sz="2400" dirty="0"/>
              <a:t>Muonic atom capture: smaller Bohr radius of muonic deuterium/tritium due to the muon mass (~207×m</a:t>
            </a:r>
            <a:r>
              <a:rPr lang="en-US" sz="2400" baseline="-25000" dirty="0"/>
              <a:t>e</a:t>
            </a:r>
            <a:r>
              <a:rPr lang="en-US" sz="2400" dirty="0"/>
              <a:t>)</a:t>
            </a:r>
          </a:p>
          <a:p>
            <a:pPr marL="285750" indent="-285750">
              <a:buFont typeface="Arial" panose="020B0604020202020204" pitchFamily="34" charset="0"/>
              <a:buChar char="•"/>
            </a:pPr>
            <a:r>
              <a:rPr lang="en-US" sz="2400" dirty="0"/>
              <a:t>(dd)</a:t>
            </a:r>
            <a:r>
              <a:rPr lang="en-US" sz="2400" baseline="-25000" dirty="0"/>
              <a:t>µ</a:t>
            </a:r>
            <a:r>
              <a:rPr lang="en-US" sz="2400" dirty="0"/>
              <a:t> , (dt)</a:t>
            </a:r>
            <a:r>
              <a:rPr lang="en-US" sz="2400" baseline="-25000" dirty="0"/>
              <a:t>µ</a:t>
            </a:r>
            <a:r>
              <a:rPr lang="en-US" sz="2400" dirty="0"/>
              <a:t> , (</a:t>
            </a:r>
            <a:r>
              <a:rPr lang="en-US" sz="2400" dirty="0" err="1"/>
              <a:t>tt</a:t>
            </a:r>
            <a:r>
              <a:rPr lang="en-US" sz="2400" dirty="0"/>
              <a:t>)</a:t>
            </a:r>
            <a:r>
              <a:rPr lang="en-US" sz="2400" baseline="-25000" dirty="0"/>
              <a:t>µ</a:t>
            </a:r>
            <a:r>
              <a:rPr lang="en-US" sz="2400" dirty="0"/>
              <a:t> muonic molecules: Large wavefunction overlap due to small Bohr radius </a:t>
            </a:r>
            <a:r>
              <a:rPr lang="en-US" sz="2400" dirty="0">
                <a:sym typeface="Wingdings" pitchFamily="2" charset="2"/>
              </a:rPr>
              <a:t> </a:t>
            </a:r>
            <a:r>
              <a:rPr lang="en-US" sz="2400" dirty="0"/>
              <a:t>Increased probability for fusion</a:t>
            </a:r>
          </a:p>
          <a:p>
            <a:pPr marL="342900" indent="-342900">
              <a:buFont typeface="Arial" panose="020B0604020202020204" pitchFamily="34" charset="0"/>
              <a:buChar char="•"/>
            </a:pPr>
            <a:r>
              <a:rPr lang="en-US" sz="2400" dirty="0"/>
              <a:t>Fusion event releases Muon ~99% of the time, enabling the cycle to repeat (catalysis)</a:t>
            </a:r>
          </a:p>
          <a:p>
            <a:pPr marL="285750" indent="-285750">
              <a:buFont typeface="Arial" panose="020B0604020202020204" pitchFamily="34" charset="0"/>
              <a:buChar char="•"/>
            </a:pPr>
            <a:r>
              <a:rPr lang="en-US" sz="2400" b="1" dirty="0"/>
              <a:t>A single muon can generate from 150 to 300 fusions before decaying</a:t>
            </a:r>
          </a:p>
          <a:p>
            <a:pPr marL="971550" lvl="1" indent="-285750"/>
            <a:endParaRPr lang="en-US" sz="2000" dirty="0"/>
          </a:p>
        </p:txBody>
      </p:sp>
      <p:pic>
        <p:nvPicPr>
          <p:cNvPr id="4" name="Content Placeholder 10">
            <a:extLst>
              <a:ext uri="{FF2B5EF4-FFF2-40B4-BE49-F238E27FC236}">
                <a16:creationId xmlns:a16="http://schemas.microsoft.com/office/drawing/2014/main" id="{7B14BD71-EA7B-A43B-7FFA-43D1E05798D9}"/>
              </a:ext>
            </a:extLst>
          </p:cNvPr>
          <p:cNvPicPr>
            <a:picLocks noChangeAspect="1"/>
          </p:cNvPicPr>
          <p:nvPr/>
        </p:nvPicPr>
        <p:blipFill>
          <a:blip r:embed="rId4"/>
          <a:srcRect l="1769" r="3538"/>
          <a:stretch>
            <a:fillRect/>
          </a:stretch>
        </p:blipFill>
        <p:spPr>
          <a:xfrm>
            <a:off x="5442333" y="960600"/>
            <a:ext cx="6574428" cy="4871495"/>
          </a:xfrm>
          <a:prstGeom prst="rect">
            <a:avLst/>
          </a:prstGeom>
        </p:spPr>
      </p:pic>
      <p:sp>
        <p:nvSpPr>
          <p:cNvPr id="5" name="TextBox 4">
            <a:extLst>
              <a:ext uri="{FF2B5EF4-FFF2-40B4-BE49-F238E27FC236}">
                <a16:creationId xmlns:a16="http://schemas.microsoft.com/office/drawing/2014/main" id="{54F94A6C-2628-8AED-3088-9135BB2D1338}"/>
              </a:ext>
            </a:extLst>
          </p:cNvPr>
          <p:cNvSpPr txBox="1"/>
          <p:nvPr/>
        </p:nvSpPr>
        <p:spPr>
          <a:xfrm>
            <a:off x="9491132" y="6208265"/>
            <a:ext cx="2070247" cy="276999"/>
          </a:xfrm>
          <a:prstGeom prst="rect">
            <a:avLst/>
          </a:prstGeom>
          <a:noFill/>
        </p:spPr>
        <p:txBody>
          <a:bodyPr wrap="none" rtlCol="0">
            <a:spAutoFit/>
          </a:bodyPr>
          <a:lstStyle/>
          <a:p>
            <a:r>
              <a:rPr lang="en-US" sz="1200" dirty="0"/>
              <a:t>Figure courtesy of Acceleron</a:t>
            </a:r>
          </a:p>
        </p:txBody>
      </p:sp>
    </p:spTree>
    <p:extLst>
      <p:ext uri="{BB962C8B-B14F-4D97-AF65-F5344CB8AC3E}">
        <p14:creationId xmlns:p14="http://schemas.microsoft.com/office/powerpoint/2010/main" val="361205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9C9229E-7CF9-0843-295E-AF685FCF484F}"/>
                  </a:ext>
                </a:extLst>
              </p:cNvPr>
              <p:cNvSpPr>
                <a:spLocks noGrp="1"/>
              </p:cNvSpPr>
              <p:nvPr>
                <p:ph type="title"/>
              </p:nvPr>
            </p:nvSpPr>
            <p:spPr>
              <a:xfrm>
                <a:off x="314692" y="365124"/>
                <a:ext cx="11492432" cy="859765"/>
              </a:xfrm>
            </p:spPr>
            <p:txBody>
              <a:bodyPr/>
              <a:lstStyle/>
              <a:p>
                <a:r>
                  <a:rPr lang="en-US" dirty="0"/>
                  <a:t>In idealized system, initial estimates suggests </a:t>
                </a:r>
                <a14:m>
                  <m:oMath xmlns:m="http://schemas.openxmlformats.org/officeDocument/2006/math">
                    <m:r>
                      <a:rPr lang="en-US" i="1">
                        <a:latin typeface="Cambria Math" panose="02040503050406030204" pitchFamily="18" charset="0"/>
                      </a:rPr>
                      <m:t>𝝁</m:t>
                    </m:r>
                  </m:oMath>
                </a14:m>
                <a:r>
                  <a:rPr lang="en-US" dirty="0"/>
                  <a:t>CF facility can deliver up to 10</a:t>
                </a:r>
                <a:r>
                  <a:rPr lang="en-US" baseline="30000" dirty="0"/>
                  <a:t>17</a:t>
                </a:r>
                <a:r>
                  <a:rPr lang="en-US" dirty="0"/>
                  <a:t> neutrons/sec</a:t>
                </a:r>
                <a:endParaRPr lang="en-US" i="1" dirty="0">
                  <a:solidFill>
                    <a:srgbClr val="FF0000"/>
                  </a:solidFill>
                </a:endParaRPr>
              </a:p>
            </p:txBody>
          </p:sp>
        </mc:Choice>
        <mc:Fallback xmlns="">
          <p:sp>
            <p:nvSpPr>
              <p:cNvPr id="2" name="Title 1">
                <a:extLst>
                  <a:ext uri="{FF2B5EF4-FFF2-40B4-BE49-F238E27FC236}">
                    <a16:creationId xmlns:a16="http://schemas.microsoft.com/office/drawing/2014/main" id="{29C9229E-7CF9-0843-295E-AF685FCF484F}"/>
                  </a:ext>
                </a:extLst>
              </p:cNvPr>
              <p:cNvSpPr>
                <a:spLocks noGrp="1" noRot="1" noChangeAspect="1" noMove="1" noResize="1" noEditPoints="1" noAdjustHandles="1" noChangeArrowheads="1" noChangeShapeType="1" noTextEdit="1"/>
              </p:cNvSpPr>
              <p:nvPr>
                <p:ph type="title"/>
              </p:nvPr>
            </p:nvSpPr>
            <p:spPr>
              <a:xfrm>
                <a:off x="314692" y="365124"/>
                <a:ext cx="11492432" cy="859765"/>
              </a:xfrm>
              <a:blipFill>
                <a:blip r:embed="rId2"/>
                <a:stretch>
                  <a:fillRect l="-2097" t="-20290" r="-1987" b="-30435"/>
                </a:stretch>
              </a:blipFill>
            </p:spPr>
            <p:txBody>
              <a:bodyPr/>
              <a:lstStyle/>
              <a:p>
                <a:r>
                  <a:rPr lang="en-US">
                    <a:noFill/>
                  </a:rPr>
                  <a:t> </a:t>
                </a:r>
              </a:p>
            </p:txBody>
          </p:sp>
        </mc:Fallback>
      </mc:AlternateContent>
      <p:graphicFrame>
        <p:nvGraphicFramePr>
          <p:cNvPr id="21" name="Content Placeholder 20">
            <a:extLst>
              <a:ext uri="{FF2B5EF4-FFF2-40B4-BE49-F238E27FC236}">
                <a16:creationId xmlns:a16="http://schemas.microsoft.com/office/drawing/2014/main" id="{439AE66C-D000-264A-5530-403644703492}"/>
              </a:ext>
            </a:extLst>
          </p:cNvPr>
          <p:cNvGraphicFramePr>
            <a:graphicFrameLocks noGrp="1"/>
          </p:cNvGraphicFramePr>
          <p:nvPr>
            <p:ph idx="1"/>
          </p:nvPr>
        </p:nvGraphicFramePr>
        <p:xfrm>
          <a:off x="314325" y="1497267"/>
          <a:ext cx="11493500" cy="1702180"/>
        </p:xfrm>
        <a:graphic>
          <a:graphicData uri="http://schemas.openxmlformats.org/drawingml/2006/table">
            <a:tbl>
              <a:tblPr firstRow="1" bandRow="1">
                <a:tableStyleId>{5C22544A-7EE6-4342-B048-85BDC9FD1C3A}</a:tableStyleId>
              </a:tblPr>
              <a:tblGrid>
                <a:gridCol w="2298700">
                  <a:extLst>
                    <a:ext uri="{9D8B030D-6E8A-4147-A177-3AD203B41FA5}">
                      <a16:colId xmlns:a16="http://schemas.microsoft.com/office/drawing/2014/main" val="2915737434"/>
                    </a:ext>
                  </a:extLst>
                </a:gridCol>
                <a:gridCol w="2298700">
                  <a:extLst>
                    <a:ext uri="{9D8B030D-6E8A-4147-A177-3AD203B41FA5}">
                      <a16:colId xmlns:a16="http://schemas.microsoft.com/office/drawing/2014/main" val="2965467008"/>
                    </a:ext>
                  </a:extLst>
                </a:gridCol>
                <a:gridCol w="2298700">
                  <a:extLst>
                    <a:ext uri="{9D8B030D-6E8A-4147-A177-3AD203B41FA5}">
                      <a16:colId xmlns:a16="http://schemas.microsoft.com/office/drawing/2014/main" val="518034030"/>
                    </a:ext>
                  </a:extLst>
                </a:gridCol>
                <a:gridCol w="2298700">
                  <a:extLst>
                    <a:ext uri="{9D8B030D-6E8A-4147-A177-3AD203B41FA5}">
                      <a16:colId xmlns:a16="http://schemas.microsoft.com/office/drawing/2014/main" val="2077944687"/>
                    </a:ext>
                  </a:extLst>
                </a:gridCol>
                <a:gridCol w="2298700">
                  <a:extLst>
                    <a:ext uri="{9D8B030D-6E8A-4147-A177-3AD203B41FA5}">
                      <a16:colId xmlns:a16="http://schemas.microsoft.com/office/drawing/2014/main" val="4230029006"/>
                    </a:ext>
                  </a:extLst>
                </a:gridCol>
              </a:tblGrid>
              <a:tr h="788510">
                <a:tc>
                  <a:txBody>
                    <a:bodyPr/>
                    <a:lstStyle/>
                    <a:p>
                      <a:endParaRPr lang="en-US" sz="2000" dirty="0"/>
                    </a:p>
                  </a:txBody>
                  <a:tcPr/>
                </a:tc>
                <a:tc>
                  <a:txBody>
                    <a:bodyPr/>
                    <a:lstStyle/>
                    <a:p>
                      <a:r>
                        <a:rPr lang="en-US" sz="2000" dirty="0"/>
                        <a:t>Beam Power (kW)</a:t>
                      </a:r>
                    </a:p>
                  </a:txBody>
                  <a:tcPr/>
                </a:tc>
                <a:tc>
                  <a:txBody>
                    <a:bodyPr/>
                    <a:lstStyle/>
                    <a:p>
                      <a:r>
                        <a:rPr lang="en-US" sz="2000" dirty="0"/>
                        <a:t>Beam Energy / muon (GeV)</a:t>
                      </a:r>
                    </a:p>
                  </a:txBody>
                  <a:tcPr/>
                </a:tc>
                <a:tc>
                  <a:txBody>
                    <a:bodyPr/>
                    <a:lstStyle/>
                    <a:p>
                      <a:r>
                        <a:rPr lang="en-US" sz="2000" dirty="0" err="1"/>
                        <a:t>uCF</a:t>
                      </a:r>
                      <a:r>
                        <a:rPr lang="en-US" sz="2000" dirty="0"/>
                        <a:t> cycles</a:t>
                      </a:r>
                    </a:p>
                  </a:txBody>
                  <a:tcPr/>
                </a:tc>
                <a:tc>
                  <a:txBody>
                    <a:bodyPr/>
                    <a:lstStyle/>
                    <a:p>
                      <a:r>
                        <a:rPr lang="en-US" sz="2000" dirty="0"/>
                        <a:t>D-T Fusion</a:t>
                      </a:r>
                      <a:br>
                        <a:rPr lang="en-US" sz="2000" dirty="0"/>
                      </a:br>
                      <a:r>
                        <a:rPr lang="en-US" sz="2000" dirty="0"/>
                        <a:t>Neutron Rate (s</a:t>
                      </a:r>
                      <a:r>
                        <a:rPr lang="en-US" sz="2000" baseline="30000" dirty="0"/>
                        <a:t>-1</a:t>
                      </a:r>
                      <a:r>
                        <a:rPr lang="en-US" sz="2000" dirty="0"/>
                        <a:t>)</a:t>
                      </a:r>
                    </a:p>
                  </a:txBody>
                  <a:tcPr/>
                </a:tc>
                <a:extLst>
                  <a:ext uri="{0D108BD9-81ED-4DB2-BD59-A6C34878D82A}">
                    <a16:rowId xmlns:a16="http://schemas.microsoft.com/office/drawing/2014/main" val="999818483"/>
                  </a:ext>
                </a:extLst>
              </a:tr>
              <a:tr h="456835">
                <a:tc>
                  <a:txBody>
                    <a:bodyPr/>
                    <a:lstStyle/>
                    <a:p>
                      <a:r>
                        <a:rPr lang="en-US" sz="2000" dirty="0"/>
                        <a:t>Low-End Estimate</a:t>
                      </a:r>
                    </a:p>
                  </a:txBody>
                  <a:tcPr/>
                </a:tc>
                <a:tc>
                  <a:txBody>
                    <a:bodyPr/>
                    <a:lstStyle/>
                    <a:p>
                      <a:pPr algn="ctr"/>
                      <a:r>
                        <a:rPr lang="en-US" sz="2000" dirty="0"/>
                        <a:t>100</a:t>
                      </a:r>
                    </a:p>
                  </a:txBody>
                  <a:tcPr/>
                </a:tc>
                <a:tc>
                  <a:txBody>
                    <a:bodyPr/>
                    <a:lstStyle/>
                    <a:p>
                      <a:pPr algn="ctr"/>
                      <a:r>
                        <a:rPr lang="en-US" sz="2000" dirty="0"/>
                        <a:t>10</a:t>
                      </a:r>
                    </a:p>
                  </a:txBody>
                  <a:tcPr/>
                </a:tc>
                <a:tc>
                  <a:txBody>
                    <a:bodyPr/>
                    <a:lstStyle/>
                    <a:p>
                      <a:pPr algn="ctr"/>
                      <a:r>
                        <a:rPr lang="en-US" sz="2000" dirty="0"/>
                        <a:t>100</a:t>
                      </a:r>
                    </a:p>
                  </a:txBody>
                  <a:tcPr/>
                </a:tc>
                <a:tc>
                  <a:txBody>
                    <a:bodyPr/>
                    <a:lstStyle/>
                    <a:p>
                      <a:pPr algn="ctr"/>
                      <a:r>
                        <a:rPr lang="en-US" sz="2000" dirty="0"/>
                        <a:t>6x10</a:t>
                      </a:r>
                      <a:r>
                        <a:rPr lang="en-US" sz="2000" baseline="30000" dirty="0"/>
                        <a:t>15</a:t>
                      </a:r>
                      <a:endParaRPr lang="en-US" sz="2000" dirty="0"/>
                    </a:p>
                  </a:txBody>
                  <a:tcPr/>
                </a:tc>
                <a:extLst>
                  <a:ext uri="{0D108BD9-81ED-4DB2-BD59-A6C34878D82A}">
                    <a16:rowId xmlns:a16="http://schemas.microsoft.com/office/drawing/2014/main" val="4086039620"/>
                  </a:ext>
                </a:extLst>
              </a:tr>
              <a:tr h="456835">
                <a:tc>
                  <a:txBody>
                    <a:bodyPr/>
                    <a:lstStyle/>
                    <a:p>
                      <a:r>
                        <a:rPr lang="en-US" sz="2000" dirty="0"/>
                        <a:t>High-End Estimate</a:t>
                      </a:r>
                    </a:p>
                  </a:txBody>
                  <a:tcPr/>
                </a:tc>
                <a:tc>
                  <a:txBody>
                    <a:bodyPr/>
                    <a:lstStyle/>
                    <a:p>
                      <a:pPr algn="ctr"/>
                      <a:r>
                        <a:rPr lang="en-US" sz="2000" dirty="0"/>
                        <a:t>300</a:t>
                      </a:r>
                    </a:p>
                  </a:txBody>
                  <a:tcPr/>
                </a:tc>
                <a:tc>
                  <a:txBody>
                    <a:bodyPr/>
                    <a:lstStyle/>
                    <a:p>
                      <a:pPr algn="ctr"/>
                      <a:r>
                        <a:rPr lang="en-US" sz="2000" dirty="0"/>
                        <a:t>3</a:t>
                      </a:r>
                    </a:p>
                  </a:txBody>
                  <a:tcPr/>
                </a:tc>
                <a:tc>
                  <a:txBody>
                    <a:bodyPr/>
                    <a:lstStyle/>
                    <a:p>
                      <a:pPr algn="ctr"/>
                      <a:r>
                        <a:rPr lang="en-US" sz="2000" dirty="0"/>
                        <a:t>300</a:t>
                      </a:r>
                    </a:p>
                  </a:txBody>
                  <a:tcPr/>
                </a:tc>
                <a:tc>
                  <a:txBody>
                    <a:bodyPr/>
                    <a:lstStyle/>
                    <a:p>
                      <a:pPr algn="ctr"/>
                      <a:r>
                        <a:rPr lang="en-US" sz="2000" dirty="0"/>
                        <a:t>2x10</a:t>
                      </a:r>
                      <a:r>
                        <a:rPr lang="en-US" sz="2000" baseline="30000" dirty="0"/>
                        <a:t>17</a:t>
                      </a:r>
                      <a:endParaRPr lang="en-US" sz="2000" dirty="0"/>
                    </a:p>
                  </a:txBody>
                  <a:tcPr/>
                </a:tc>
                <a:extLst>
                  <a:ext uri="{0D108BD9-81ED-4DB2-BD59-A6C34878D82A}">
                    <a16:rowId xmlns:a16="http://schemas.microsoft.com/office/drawing/2014/main" val="3143554748"/>
                  </a:ext>
                </a:extLst>
              </a:tr>
            </a:tbl>
          </a:graphicData>
        </a:graphic>
      </p:graphicFrame>
      <p:cxnSp>
        <p:nvCxnSpPr>
          <p:cNvPr id="22" name="Straight Arrow Connector 21">
            <a:extLst>
              <a:ext uri="{FF2B5EF4-FFF2-40B4-BE49-F238E27FC236}">
                <a16:creationId xmlns:a16="http://schemas.microsoft.com/office/drawing/2014/main" id="{44FD9177-F2A9-F901-F6BC-0E89A53D0AA9}"/>
              </a:ext>
            </a:extLst>
          </p:cNvPr>
          <p:cNvCxnSpPr>
            <a:cxnSpLocks/>
            <a:stCxn id="25" idx="2"/>
          </p:cNvCxnSpPr>
          <p:nvPr/>
        </p:nvCxnSpPr>
        <p:spPr>
          <a:xfrm flipV="1">
            <a:off x="1553334" y="5284586"/>
            <a:ext cx="770509" cy="782371"/>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30CAAB-7034-BC50-5C7D-97D900B2D54E}"/>
              </a:ext>
            </a:extLst>
          </p:cNvPr>
          <p:cNvCxnSpPr>
            <a:cxnSpLocks/>
          </p:cNvCxnSpPr>
          <p:nvPr/>
        </p:nvCxnSpPr>
        <p:spPr>
          <a:xfrm flipV="1">
            <a:off x="2297853" y="4086933"/>
            <a:ext cx="1352973" cy="122686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4CB5F76-F8F8-B7E8-DBB8-BBC1D7B1E2DF}"/>
              </a:ext>
            </a:extLst>
          </p:cNvPr>
          <p:cNvSpPr/>
          <p:nvPr/>
        </p:nvSpPr>
        <p:spPr>
          <a:xfrm>
            <a:off x="3547524" y="4411871"/>
            <a:ext cx="752048" cy="138126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Capture  Solenoid</a:t>
            </a:r>
          </a:p>
        </p:txBody>
      </p:sp>
      <p:sp>
        <p:nvSpPr>
          <p:cNvPr id="25" name="TextBox 24">
            <a:extLst>
              <a:ext uri="{FF2B5EF4-FFF2-40B4-BE49-F238E27FC236}">
                <a16:creationId xmlns:a16="http://schemas.microsoft.com/office/drawing/2014/main" id="{8A07DB8E-84B0-811B-4C20-144D42C7460A}"/>
              </a:ext>
            </a:extLst>
          </p:cNvPr>
          <p:cNvSpPr txBox="1"/>
          <p:nvPr/>
        </p:nvSpPr>
        <p:spPr>
          <a:xfrm rot="19235918">
            <a:off x="943593" y="5541758"/>
            <a:ext cx="843372" cy="592535"/>
          </a:xfrm>
          <a:prstGeom prst="rect">
            <a:avLst/>
          </a:prstGeom>
          <a:noFill/>
        </p:spPr>
        <p:txBody>
          <a:bodyPr wrap="none" rtlCol="0">
            <a:spAutoFit/>
          </a:bodyPr>
          <a:lstStyle/>
          <a:p>
            <a:pPr algn="l">
              <a:lnSpc>
                <a:spcPct val="90000"/>
              </a:lnSpc>
            </a:pPr>
            <a:r>
              <a:rPr lang="en-US" dirty="0">
                <a:latin typeface="+mn-lt"/>
              </a:rPr>
              <a:t>Proton</a:t>
            </a:r>
            <a:br>
              <a:rPr lang="en-US" dirty="0">
                <a:latin typeface="+mn-lt"/>
              </a:rPr>
            </a:br>
            <a:r>
              <a:rPr lang="en-US" dirty="0">
                <a:latin typeface="+mn-lt"/>
              </a:rPr>
              <a:t>Beam</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3197888-5053-796B-97F4-FA7E428032BF}"/>
                  </a:ext>
                </a:extLst>
              </p:cNvPr>
              <p:cNvSpPr txBox="1"/>
              <p:nvPr/>
            </p:nvSpPr>
            <p:spPr>
              <a:xfrm>
                <a:off x="6064458" y="4242554"/>
                <a:ext cx="845040"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r>
                        <a:rPr lang="en-US" b="0" i="1" smtClean="0">
                          <a:solidFill>
                            <a:srgbClr val="FF0000"/>
                          </a:solidFill>
                          <a:latin typeface="Cambria Math" panose="02040503050406030204" pitchFamily="18" charset="0"/>
                        </a:rPr>
                        <m:t>→</m:t>
                      </m:r>
                      <m:r>
                        <a:rPr lang="en-US" b="0" i="1" smtClean="0">
                          <a:solidFill>
                            <a:srgbClr val="0000FF"/>
                          </a:solidFill>
                          <a:latin typeface="Cambria Math" panose="02040503050406030204" pitchFamily="18" charset="0"/>
                        </a:rPr>
                        <m:t>𝜇</m:t>
                      </m:r>
                    </m:oMath>
                  </m:oMathPara>
                </a14:m>
                <a:endParaRPr lang="en-US" dirty="0">
                  <a:solidFill>
                    <a:srgbClr val="FF0000"/>
                  </a:solidFill>
                  <a:latin typeface="+mn-lt"/>
                </a:endParaRPr>
              </a:p>
            </p:txBody>
          </p:sp>
        </mc:Choice>
        <mc:Fallback xmlns="">
          <p:sp>
            <p:nvSpPr>
              <p:cNvPr id="26" name="TextBox 25">
                <a:extLst>
                  <a:ext uri="{FF2B5EF4-FFF2-40B4-BE49-F238E27FC236}">
                    <a16:creationId xmlns:a16="http://schemas.microsoft.com/office/drawing/2014/main" id="{43197888-5053-796B-97F4-FA7E428032BF}"/>
                  </a:ext>
                </a:extLst>
              </p:cNvPr>
              <p:cNvSpPr txBox="1">
                <a:spLocks noRot="1" noChangeAspect="1" noMove="1" noResize="1" noEditPoints="1" noAdjustHandles="1" noChangeArrowheads="1" noChangeShapeType="1" noTextEdit="1"/>
              </p:cNvSpPr>
              <p:nvPr/>
            </p:nvSpPr>
            <p:spPr>
              <a:xfrm>
                <a:off x="6064458" y="4242554"/>
                <a:ext cx="845040" cy="341632"/>
              </a:xfrm>
              <a:prstGeom prst="rect">
                <a:avLst/>
              </a:prstGeom>
              <a:blipFill>
                <a:blip r:embed="rId3"/>
                <a:stretch>
                  <a:fillRect b="-7407"/>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B2748115-BBAE-7165-A528-5C98F53D4325}"/>
              </a:ext>
            </a:extLst>
          </p:cNvPr>
          <p:cNvCxnSpPr>
            <a:cxnSpLocks/>
          </p:cNvCxnSpPr>
          <p:nvPr/>
        </p:nvCxnSpPr>
        <p:spPr>
          <a:xfrm flipV="1">
            <a:off x="2560929" y="4907969"/>
            <a:ext cx="846130" cy="16410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8058F24-0EA6-1A92-E5C5-18E11A5C93F0}"/>
                  </a:ext>
                </a:extLst>
              </p:cNvPr>
              <p:cNvSpPr/>
              <p:nvPr/>
            </p:nvSpPr>
            <p:spPr>
              <a:xfrm rot="21014350">
                <a:off x="2058802" y="4564945"/>
                <a:ext cx="569168" cy="1381268"/>
              </a:xfrm>
              <a:prstGeom prst="rect">
                <a:avLst/>
              </a:prstGeom>
              <a:solidFill>
                <a:schemeClr val="bg1"/>
              </a:solidFill>
              <a:ln w="38100">
                <a:solidFill>
                  <a:srgbClr val="008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14:m>
                  <m:oMath xmlns:m="http://schemas.openxmlformats.org/officeDocument/2006/math">
                    <m:r>
                      <a:rPr lang="en-US" b="0" i="1" smtClean="0">
                        <a:solidFill>
                          <a:schemeClr val="tx1"/>
                        </a:solidFill>
                        <a:latin typeface="Cambria Math" panose="02040503050406030204" pitchFamily="18" charset="0"/>
                      </a:rPr>
                      <m:t>𝜇</m:t>
                    </m:r>
                  </m:oMath>
                </a14:m>
                <a:r>
                  <a:rPr lang="en-US" dirty="0">
                    <a:solidFill>
                      <a:schemeClr val="tx1"/>
                    </a:solidFill>
                  </a:rPr>
                  <a:t> Target</a:t>
                </a:r>
              </a:p>
            </p:txBody>
          </p:sp>
        </mc:Choice>
        <mc:Fallback xmlns="">
          <p:sp>
            <p:nvSpPr>
              <p:cNvPr id="28" name="Rectangle 27">
                <a:extLst>
                  <a:ext uri="{FF2B5EF4-FFF2-40B4-BE49-F238E27FC236}">
                    <a16:creationId xmlns:a16="http://schemas.microsoft.com/office/drawing/2014/main" id="{C8058F24-0EA6-1A92-E5C5-18E11A5C93F0}"/>
                  </a:ext>
                </a:extLst>
              </p:cNvPr>
              <p:cNvSpPr>
                <a:spLocks noRot="1" noChangeAspect="1" noMove="1" noResize="1" noEditPoints="1" noAdjustHandles="1" noChangeArrowheads="1" noChangeShapeType="1" noTextEdit="1"/>
              </p:cNvSpPr>
              <p:nvPr/>
            </p:nvSpPr>
            <p:spPr>
              <a:xfrm rot="21014350">
                <a:off x="2058802" y="4564945"/>
                <a:ext cx="569168" cy="1381268"/>
              </a:xfrm>
              <a:prstGeom prst="rect">
                <a:avLst/>
              </a:prstGeom>
              <a:blipFill>
                <a:blip r:embed="rId4"/>
                <a:stretch>
                  <a:fillRect/>
                </a:stretch>
              </a:blipFill>
              <a:ln w="38100">
                <a:solidFill>
                  <a:srgbClr val="008000"/>
                </a:solidFill>
                <a:miter lim="800000"/>
              </a:ln>
              <a:effectLst/>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6E6C1C7C-9E1B-11EC-A769-E46E0EB6D57E}"/>
              </a:ext>
            </a:extLst>
          </p:cNvPr>
          <p:cNvCxnSpPr>
            <a:cxnSpLocks/>
          </p:cNvCxnSpPr>
          <p:nvPr/>
        </p:nvCxnSpPr>
        <p:spPr>
          <a:xfrm>
            <a:off x="2616524" y="5102505"/>
            <a:ext cx="790535" cy="13218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DA5C779-ADE1-12E8-9627-5D880A0BDCDF}"/>
              </a:ext>
            </a:extLst>
          </p:cNvPr>
          <p:cNvCxnSpPr>
            <a:cxnSpLocks/>
          </p:cNvCxnSpPr>
          <p:nvPr/>
        </p:nvCxnSpPr>
        <p:spPr>
          <a:xfrm flipV="1">
            <a:off x="2616524" y="5072069"/>
            <a:ext cx="817286" cy="10236"/>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0C9CF03-E3E3-0CB4-22D7-412047E3035A}"/>
                  </a:ext>
                </a:extLst>
              </p:cNvPr>
              <p:cNvSpPr txBox="1"/>
              <p:nvPr/>
            </p:nvSpPr>
            <p:spPr>
              <a:xfrm>
                <a:off x="2892384" y="5343457"/>
                <a:ext cx="389979"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oMath>
                  </m:oMathPara>
                </a14:m>
                <a:endParaRPr lang="en-US" dirty="0">
                  <a:solidFill>
                    <a:srgbClr val="FF0000"/>
                  </a:solidFill>
                  <a:latin typeface="+mn-lt"/>
                </a:endParaRPr>
              </a:p>
            </p:txBody>
          </p:sp>
        </mc:Choice>
        <mc:Fallback xmlns="">
          <p:sp>
            <p:nvSpPr>
              <p:cNvPr id="31" name="TextBox 30">
                <a:extLst>
                  <a:ext uri="{FF2B5EF4-FFF2-40B4-BE49-F238E27FC236}">
                    <a16:creationId xmlns:a16="http://schemas.microsoft.com/office/drawing/2014/main" id="{A0C9CF03-E3E3-0CB4-22D7-412047E3035A}"/>
                  </a:ext>
                </a:extLst>
              </p:cNvPr>
              <p:cNvSpPr txBox="1">
                <a:spLocks noRot="1" noChangeAspect="1" noMove="1" noResize="1" noEditPoints="1" noAdjustHandles="1" noChangeArrowheads="1" noChangeShapeType="1" noTextEdit="1"/>
              </p:cNvSpPr>
              <p:nvPr/>
            </p:nvSpPr>
            <p:spPr>
              <a:xfrm>
                <a:off x="2892384" y="5343457"/>
                <a:ext cx="389979" cy="341632"/>
              </a:xfrm>
              <a:prstGeom prst="rect">
                <a:avLst/>
              </a:prstGeom>
              <a:blipFill>
                <a:blip r:embed="rId5"/>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EA1B91DB-50CE-913A-A868-E2E68237DAAF}"/>
              </a:ext>
            </a:extLst>
          </p:cNvPr>
          <p:cNvCxnSpPr>
            <a:cxnSpLocks/>
          </p:cNvCxnSpPr>
          <p:nvPr/>
        </p:nvCxnSpPr>
        <p:spPr>
          <a:xfrm>
            <a:off x="4513429" y="4811188"/>
            <a:ext cx="1429225" cy="178831"/>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A203FBD-80F0-F2F8-3545-DCA24AC37137}"/>
              </a:ext>
            </a:extLst>
          </p:cNvPr>
          <p:cNvCxnSpPr>
            <a:cxnSpLocks/>
          </p:cNvCxnSpPr>
          <p:nvPr/>
        </p:nvCxnSpPr>
        <p:spPr>
          <a:xfrm>
            <a:off x="4499181" y="5102505"/>
            <a:ext cx="1438934" cy="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CBE726-2F6D-D811-1C31-BC46F40D6478}"/>
              </a:ext>
            </a:extLst>
          </p:cNvPr>
          <p:cNvCxnSpPr>
            <a:cxnSpLocks/>
          </p:cNvCxnSpPr>
          <p:nvPr/>
        </p:nvCxnSpPr>
        <p:spPr>
          <a:xfrm flipV="1">
            <a:off x="4499181" y="5234692"/>
            <a:ext cx="1443473" cy="12200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84ABFB8-B91D-554C-E8D7-BDC85898CCA8}"/>
              </a:ext>
            </a:extLst>
          </p:cNvPr>
          <p:cNvCxnSpPr>
            <a:cxnSpLocks/>
          </p:cNvCxnSpPr>
          <p:nvPr/>
        </p:nvCxnSpPr>
        <p:spPr>
          <a:xfrm flipV="1">
            <a:off x="4639380" y="5647372"/>
            <a:ext cx="2016736" cy="3520"/>
          </a:xfrm>
          <a:prstGeom prst="straightConnector1">
            <a:avLst/>
          </a:prstGeom>
          <a:ln w="19050">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8293915-D3FE-5908-AE96-DFFB75F4AC8C}"/>
                  </a:ext>
                </a:extLst>
              </p:cNvPr>
              <p:cNvSpPr txBox="1"/>
              <p:nvPr/>
            </p:nvSpPr>
            <p:spPr>
              <a:xfrm>
                <a:off x="4587938" y="5767416"/>
                <a:ext cx="2119619" cy="590931"/>
              </a:xfrm>
              <a:prstGeom prst="rect">
                <a:avLst/>
              </a:prstGeom>
              <a:noFill/>
            </p:spPr>
            <p:txBody>
              <a:bodyPr wrap="none" rtlCol="0">
                <a:spAutoFit/>
              </a:bodyPr>
              <a:lstStyle/>
              <a:p>
                <a:pPr algn="l">
                  <a:lnSpc>
                    <a:spcPct val="90000"/>
                  </a:lnSpc>
                </a:pPr>
                <a14:m>
                  <m:oMath xmlns:m="http://schemas.openxmlformats.org/officeDocument/2006/math">
                    <m:r>
                      <a:rPr lang="en-US" b="0" i="1" smtClean="0">
                        <a:latin typeface="Cambria Math" panose="02040503050406030204" pitchFamily="18" charset="0"/>
                      </a:rPr>
                      <m:t>𝜋</m:t>
                    </m:r>
                  </m:oMath>
                </a14:m>
                <a:r>
                  <a:rPr lang="en-US" dirty="0">
                    <a:latin typeface="+mn-lt"/>
                  </a:rPr>
                  <a:t> decay channel</a:t>
                </a:r>
                <a:br>
                  <a:rPr lang="en-US" dirty="0">
                    <a:latin typeface="+mn-lt"/>
                  </a:rPr>
                </a:br>
                <a:r>
                  <a:rPr lang="en-US" dirty="0">
                    <a:latin typeface="+mn-lt"/>
                  </a:rPr>
                  <a:t>~20 m</a:t>
                </a:r>
              </a:p>
            </p:txBody>
          </p:sp>
        </mc:Choice>
        <mc:Fallback xmlns="">
          <p:sp>
            <p:nvSpPr>
              <p:cNvPr id="36" name="TextBox 35">
                <a:extLst>
                  <a:ext uri="{FF2B5EF4-FFF2-40B4-BE49-F238E27FC236}">
                    <a16:creationId xmlns:a16="http://schemas.microsoft.com/office/drawing/2014/main" id="{C8293915-D3FE-5908-AE96-DFFB75F4AC8C}"/>
                  </a:ext>
                </a:extLst>
              </p:cNvPr>
              <p:cNvSpPr txBox="1">
                <a:spLocks noRot="1" noChangeAspect="1" noMove="1" noResize="1" noEditPoints="1" noAdjustHandles="1" noChangeArrowheads="1" noChangeShapeType="1" noTextEdit="1"/>
              </p:cNvSpPr>
              <p:nvPr/>
            </p:nvSpPr>
            <p:spPr>
              <a:xfrm>
                <a:off x="4587938" y="5767416"/>
                <a:ext cx="2119619" cy="590931"/>
              </a:xfrm>
              <a:prstGeom prst="rect">
                <a:avLst/>
              </a:prstGeom>
              <a:blipFill>
                <a:blip r:embed="rId6"/>
                <a:stretch>
                  <a:fillRect l="-2395" t="-10638" b="-14894"/>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060B5CF0-641A-78E3-5007-54E05236FCB5}"/>
              </a:ext>
            </a:extLst>
          </p:cNvPr>
          <p:cNvCxnSpPr>
            <a:cxnSpLocks/>
          </p:cNvCxnSpPr>
          <p:nvPr/>
        </p:nvCxnSpPr>
        <p:spPr>
          <a:xfrm flipV="1">
            <a:off x="5952363" y="4811188"/>
            <a:ext cx="534615" cy="174793"/>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C8B2F00-FE79-2EAA-7F95-EFC71CF3003F}"/>
              </a:ext>
            </a:extLst>
          </p:cNvPr>
          <p:cNvCxnSpPr>
            <a:cxnSpLocks/>
          </p:cNvCxnSpPr>
          <p:nvPr/>
        </p:nvCxnSpPr>
        <p:spPr>
          <a:xfrm>
            <a:off x="5942654" y="5102505"/>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4218D06-8CB9-A02B-5C25-BAC4D71FCD0E}"/>
              </a:ext>
            </a:extLst>
          </p:cNvPr>
          <p:cNvCxnSpPr>
            <a:cxnSpLocks/>
          </p:cNvCxnSpPr>
          <p:nvPr/>
        </p:nvCxnSpPr>
        <p:spPr>
          <a:xfrm>
            <a:off x="5942654" y="5234692"/>
            <a:ext cx="568805" cy="122007"/>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32740A9-6AEA-B9DC-FF19-0917A6D25412}"/>
              </a:ext>
            </a:extLst>
          </p:cNvPr>
          <p:cNvSpPr/>
          <p:nvPr/>
        </p:nvSpPr>
        <p:spPr>
          <a:xfrm>
            <a:off x="7068503" y="4384441"/>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Muon ionization cooling</a:t>
            </a:r>
          </a:p>
        </p:txBody>
      </p:sp>
      <p:cxnSp>
        <p:nvCxnSpPr>
          <p:cNvPr id="41" name="Straight Arrow Connector 40">
            <a:extLst>
              <a:ext uri="{FF2B5EF4-FFF2-40B4-BE49-F238E27FC236}">
                <a16:creationId xmlns:a16="http://schemas.microsoft.com/office/drawing/2014/main" id="{BBDADCAF-686C-6544-FEEF-2C2539DED516}"/>
              </a:ext>
            </a:extLst>
          </p:cNvPr>
          <p:cNvCxnSpPr>
            <a:cxnSpLocks/>
          </p:cNvCxnSpPr>
          <p:nvPr/>
        </p:nvCxnSpPr>
        <p:spPr>
          <a:xfrm>
            <a:off x="8104922" y="4895741"/>
            <a:ext cx="502643"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AE1826D-4934-1107-4874-5CC66A6BC35F}"/>
              </a:ext>
            </a:extLst>
          </p:cNvPr>
          <p:cNvCxnSpPr>
            <a:cxnSpLocks/>
          </p:cNvCxnSpPr>
          <p:nvPr/>
        </p:nvCxnSpPr>
        <p:spPr>
          <a:xfrm>
            <a:off x="8104922" y="5012265"/>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A996765-2617-34D9-DD4D-8284D27A01F0}"/>
              </a:ext>
            </a:extLst>
          </p:cNvPr>
          <p:cNvCxnSpPr>
            <a:cxnSpLocks/>
          </p:cNvCxnSpPr>
          <p:nvPr/>
        </p:nvCxnSpPr>
        <p:spPr>
          <a:xfrm>
            <a:off x="8104922" y="5144452"/>
            <a:ext cx="602124"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7CB927F-405A-CC48-656E-C6374899DC3A}"/>
              </a:ext>
            </a:extLst>
          </p:cNvPr>
          <p:cNvSpPr/>
          <p:nvPr/>
        </p:nvSpPr>
        <p:spPr>
          <a:xfrm>
            <a:off x="9018891" y="4391481"/>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Fusion target</a:t>
            </a:r>
          </a:p>
        </p:txBody>
      </p:sp>
      <p:cxnSp>
        <p:nvCxnSpPr>
          <p:cNvPr id="45" name="Straight Arrow Connector 44">
            <a:extLst>
              <a:ext uri="{FF2B5EF4-FFF2-40B4-BE49-F238E27FC236}">
                <a16:creationId xmlns:a16="http://schemas.microsoft.com/office/drawing/2014/main" id="{24DCEAAE-4509-88C4-1A38-11EC2338628E}"/>
              </a:ext>
            </a:extLst>
          </p:cNvPr>
          <p:cNvCxnSpPr>
            <a:cxnSpLocks/>
          </p:cNvCxnSpPr>
          <p:nvPr/>
        </p:nvCxnSpPr>
        <p:spPr>
          <a:xfrm>
            <a:off x="9944857" y="5685089"/>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475DD22-CA05-E9A0-A18E-7675DE2773F3}"/>
              </a:ext>
            </a:extLst>
          </p:cNvPr>
          <p:cNvCxnSpPr>
            <a:cxnSpLocks/>
          </p:cNvCxnSpPr>
          <p:nvPr/>
        </p:nvCxnSpPr>
        <p:spPr>
          <a:xfrm>
            <a:off x="9964579" y="5422643"/>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AF012B4-E0C1-0202-994D-E97BC0CCE8E1}"/>
              </a:ext>
            </a:extLst>
          </p:cNvPr>
          <p:cNvCxnSpPr>
            <a:cxnSpLocks/>
          </p:cNvCxnSpPr>
          <p:nvPr/>
        </p:nvCxnSpPr>
        <p:spPr>
          <a:xfrm>
            <a:off x="9751140" y="5902552"/>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AE1ADEC-7895-F3E5-3FD8-C87E9CAE2ECA}"/>
              </a:ext>
            </a:extLst>
          </p:cNvPr>
          <p:cNvCxnSpPr>
            <a:cxnSpLocks/>
          </p:cNvCxnSpPr>
          <p:nvPr/>
        </p:nvCxnSpPr>
        <p:spPr>
          <a:xfrm>
            <a:off x="9394915" y="5936013"/>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0BD4246-C5FB-1877-2A47-375464B97030}"/>
              </a:ext>
            </a:extLst>
          </p:cNvPr>
          <p:cNvCxnSpPr>
            <a:cxnSpLocks/>
          </p:cNvCxnSpPr>
          <p:nvPr/>
        </p:nvCxnSpPr>
        <p:spPr>
          <a:xfrm>
            <a:off x="9982143" y="5144452"/>
            <a:ext cx="552254" cy="0"/>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28B214C-4D92-19DE-4E77-D72369517E52}"/>
              </a:ext>
            </a:extLst>
          </p:cNvPr>
          <p:cNvSpPr txBox="1"/>
          <p:nvPr/>
        </p:nvSpPr>
        <p:spPr>
          <a:xfrm>
            <a:off x="10002901" y="3687884"/>
            <a:ext cx="1104790" cy="535531"/>
          </a:xfrm>
          <a:prstGeom prst="rect">
            <a:avLst/>
          </a:prstGeom>
          <a:noFill/>
        </p:spPr>
        <p:txBody>
          <a:bodyPr wrap="none" rtlCol="0">
            <a:spAutoFit/>
          </a:bodyPr>
          <a:lstStyle/>
          <a:p>
            <a:pPr algn="l">
              <a:lnSpc>
                <a:spcPct val="90000"/>
              </a:lnSpc>
            </a:pPr>
            <a:r>
              <a:rPr lang="en-US" sz="1600" b="1" dirty="0">
                <a:latin typeface="+mn-lt"/>
              </a:rPr>
              <a:t>14.1 MeV</a:t>
            </a:r>
          </a:p>
          <a:p>
            <a:pPr algn="l">
              <a:lnSpc>
                <a:spcPct val="90000"/>
              </a:lnSpc>
            </a:pPr>
            <a:r>
              <a:rPr lang="en-US" sz="1600" b="1" dirty="0">
                <a:latin typeface="+mn-lt"/>
              </a:rPr>
              <a:t>neutrons</a:t>
            </a:r>
          </a:p>
        </p:txBody>
      </p:sp>
      <p:grpSp>
        <p:nvGrpSpPr>
          <p:cNvPr id="51" name="Group 50">
            <a:extLst>
              <a:ext uri="{FF2B5EF4-FFF2-40B4-BE49-F238E27FC236}">
                <a16:creationId xmlns:a16="http://schemas.microsoft.com/office/drawing/2014/main" id="{F024457B-020D-D99A-D573-AC42E932E2AF}"/>
              </a:ext>
            </a:extLst>
          </p:cNvPr>
          <p:cNvGrpSpPr/>
          <p:nvPr/>
        </p:nvGrpSpPr>
        <p:grpSpPr>
          <a:xfrm rot="10800000">
            <a:off x="8322195" y="3855614"/>
            <a:ext cx="1139482" cy="935704"/>
            <a:chOff x="10516800" y="5800376"/>
            <a:chExt cx="1139482" cy="935704"/>
          </a:xfrm>
        </p:grpSpPr>
        <p:cxnSp>
          <p:nvCxnSpPr>
            <p:cNvPr id="52" name="Straight Arrow Connector 51">
              <a:extLst>
                <a:ext uri="{FF2B5EF4-FFF2-40B4-BE49-F238E27FC236}">
                  <a16:creationId xmlns:a16="http://schemas.microsoft.com/office/drawing/2014/main" id="{E4D40AB3-E52F-73F4-8054-24939BA43FAC}"/>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0C767C3-BCAD-E5EE-55DD-CD9B6CB9A1D5}"/>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09E092D-C321-58FF-D8C0-F5FA795B85C1}"/>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060C352-9CE5-E723-DF33-B0DA19D7C025}"/>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1CC3818-1E2E-6DA3-D6A1-59F36ACA95D1}"/>
              </a:ext>
            </a:extLst>
          </p:cNvPr>
          <p:cNvGrpSpPr/>
          <p:nvPr/>
        </p:nvGrpSpPr>
        <p:grpSpPr>
          <a:xfrm rot="10800000" flipV="1">
            <a:off x="8253988" y="5446789"/>
            <a:ext cx="1139482" cy="935704"/>
            <a:chOff x="10516800" y="5800376"/>
            <a:chExt cx="1139482" cy="935704"/>
          </a:xfrm>
        </p:grpSpPr>
        <p:cxnSp>
          <p:nvCxnSpPr>
            <p:cNvPr id="57" name="Straight Arrow Connector 56">
              <a:extLst>
                <a:ext uri="{FF2B5EF4-FFF2-40B4-BE49-F238E27FC236}">
                  <a16:creationId xmlns:a16="http://schemas.microsoft.com/office/drawing/2014/main" id="{257902E5-3D12-67CB-507D-AD9104A2B22C}"/>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9C57908-2A2C-E9F8-71BE-225BC0019F17}"/>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695FF25-BCD9-249D-9C8F-91CE3F4A3FF2}"/>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7D6C73A-8A14-8439-E0DA-CFECC6755A02}"/>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20B9FCCF-0480-C1F5-4877-F0E0954D6EEE}"/>
              </a:ext>
            </a:extLst>
          </p:cNvPr>
          <p:cNvGrpSpPr/>
          <p:nvPr/>
        </p:nvGrpSpPr>
        <p:grpSpPr>
          <a:xfrm rot="10800000" flipH="1">
            <a:off x="9465398" y="3855354"/>
            <a:ext cx="1139482" cy="935704"/>
            <a:chOff x="10516800" y="5800376"/>
            <a:chExt cx="1139482" cy="935704"/>
          </a:xfrm>
        </p:grpSpPr>
        <p:cxnSp>
          <p:nvCxnSpPr>
            <p:cNvPr id="62" name="Straight Arrow Connector 61">
              <a:extLst>
                <a:ext uri="{FF2B5EF4-FFF2-40B4-BE49-F238E27FC236}">
                  <a16:creationId xmlns:a16="http://schemas.microsoft.com/office/drawing/2014/main" id="{87CCEA28-3B29-B05D-C706-F4E4A99EB8AE}"/>
                </a:ext>
              </a:extLst>
            </p:cNvPr>
            <p:cNvCxnSpPr>
              <a:cxnSpLocks/>
            </p:cNvCxnSpPr>
            <p:nvPr/>
          </p:nvCxnSpPr>
          <p:spPr>
            <a:xfrm>
              <a:off x="11066742" y="6062822"/>
              <a:ext cx="378477" cy="25092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4DA42DC-FF45-D4C3-B6A1-EC5CD986B745}"/>
                </a:ext>
              </a:extLst>
            </p:cNvPr>
            <p:cNvCxnSpPr>
              <a:cxnSpLocks/>
            </p:cNvCxnSpPr>
            <p:nvPr/>
          </p:nvCxnSpPr>
          <p:spPr>
            <a:xfrm>
              <a:off x="11086464" y="5800376"/>
              <a:ext cx="569818" cy="1414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09CCC2C-47CF-E3FD-6439-68EDF669ACE8}"/>
                </a:ext>
              </a:extLst>
            </p:cNvPr>
            <p:cNvCxnSpPr>
              <a:cxnSpLocks/>
            </p:cNvCxnSpPr>
            <p:nvPr/>
          </p:nvCxnSpPr>
          <p:spPr>
            <a:xfrm>
              <a:off x="10873025" y="6280285"/>
              <a:ext cx="127738" cy="378266"/>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2D64D59-BF3D-CABD-0B27-2F40D5CFE79C}"/>
                </a:ext>
              </a:extLst>
            </p:cNvPr>
            <p:cNvCxnSpPr>
              <a:cxnSpLocks/>
            </p:cNvCxnSpPr>
            <p:nvPr/>
          </p:nvCxnSpPr>
          <p:spPr>
            <a:xfrm>
              <a:off x="10516800" y="6313746"/>
              <a:ext cx="0" cy="422334"/>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grpSp>
      <p:sp>
        <p:nvSpPr>
          <p:cNvPr id="71" name="Merge 70">
            <a:extLst>
              <a:ext uri="{FF2B5EF4-FFF2-40B4-BE49-F238E27FC236}">
                <a16:creationId xmlns:a16="http://schemas.microsoft.com/office/drawing/2014/main" id="{F02307BD-BE5D-E5F8-6093-37042845DA4C}"/>
              </a:ext>
            </a:extLst>
          </p:cNvPr>
          <p:cNvSpPr/>
          <p:nvPr/>
        </p:nvSpPr>
        <p:spPr>
          <a:xfrm>
            <a:off x="2616524" y="3199448"/>
            <a:ext cx="4566474" cy="524787"/>
          </a:xfrm>
          <a:prstGeom prst="flowChartMerg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6CA29510-1BF6-5C65-24BF-0B8CE6A8C3C1}"/>
              </a:ext>
            </a:extLst>
          </p:cNvPr>
          <p:cNvSpPr/>
          <p:nvPr/>
        </p:nvSpPr>
        <p:spPr>
          <a:xfrm>
            <a:off x="1434155" y="3690652"/>
            <a:ext cx="3336348" cy="1628232"/>
          </a:xfrm>
          <a:custGeom>
            <a:avLst/>
            <a:gdLst>
              <a:gd name="csX0" fmla="*/ 3377145 w 3381167"/>
              <a:gd name="csY0" fmla="*/ 0 h 1322024"/>
              <a:gd name="csX1" fmla="*/ 3079690 w 3381167"/>
              <a:gd name="csY1" fmla="*/ 407624 h 1322024"/>
              <a:gd name="csX2" fmla="*/ 1460210 w 3381167"/>
              <a:gd name="csY2" fmla="*/ 275422 h 1322024"/>
              <a:gd name="csX3" fmla="*/ 545810 w 3381167"/>
              <a:gd name="csY3" fmla="*/ 396607 h 1322024"/>
              <a:gd name="csX4" fmla="*/ 50051 w 3381167"/>
              <a:gd name="csY4" fmla="*/ 870333 h 1322024"/>
              <a:gd name="csX5" fmla="*/ 17001 w 3381167"/>
              <a:gd name="csY5" fmla="*/ 1322024 h 1322024"/>
              <a:gd name="csX6" fmla="*/ 17001 w 3381167"/>
              <a:gd name="csY6" fmla="*/ 1322024 h 1322024"/>
              <a:gd name="csX7" fmla="*/ 17001 w 3381167"/>
              <a:gd name="csY7" fmla="*/ 1322024 h 1322024"/>
              <a:gd name="csX0" fmla="*/ 3360144 w 3364166"/>
              <a:gd name="csY0" fmla="*/ 0 h 1322024"/>
              <a:gd name="csX1" fmla="*/ 3062689 w 3364166"/>
              <a:gd name="csY1" fmla="*/ 407624 h 1322024"/>
              <a:gd name="csX2" fmla="*/ 1443209 w 3364166"/>
              <a:gd name="csY2" fmla="*/ 275422 h 1322024"/>
              <a:gd name="csX3" fmla="*/ 528809 w 3364166"/>
              <a:gd name="csY3" fmla="*/ 396607 h 1322024"/>
              <a:gd name="csX4" fmla="*/ 187286 w 3364166"/>
              <a:gd name="csY4" fmla="*/ 881349 h 1322024"/>
              <a:gd name="csX5" fmla="*/ 0 w 3364166"/>
              <a:gd name="csY5" fmla="*/ 1322024 h 1322024"/>
              <a:gd name="csX6" fmla="*/ 0 w 3364166"/>
              <a:gd name="csY6" fmla="*/ 1322024 h 1322024"/>
              <a:gd name="csX7" fmla="*/ 0 w 3364166"/>
              <a:gd name="csY7" fmla="*/ 1322024 h 1322024"/>
              <a:gd name="csX0" fmla="*/ 3360144 w 3360313"/>
              <a:gd name="csY0" fmla="*/ 0 h 1322024"/>
              <a:gd name="csX1" fmla="*/ 2522862 w 3360313"/>
              <a:gd name="csY1" fmla="*/ 396607 h 1322024"/>
              <a:gd name="csX2" fmla="*/ 1443209 w 3360313"/>
              <a:gd name="csY2" fmla="*/ 275422 h 1322024"/>
              <a:gd name="csX3" fmla="*/ 528809 w 3360313"/>
              <a:gd name="csY3" fmla="*/ 396607 h 1322024"/>
              <a:gd name="csX4" fmla="*/ 187286 w 3360313"/>
              <a:gd name="csY4" fmla="*/ 881349 h 1322024"/>
              <a:gd name="csX5" fmla="*/ 0 w 3360313"/>
              <a:gd name="csY5" fmla="*/ 1322024 h 1322024"/>
              <a:gd name="csX6" fmla="*/ 0 w 3360313"/>
              <a:gd name="csY6" fmla="*/ 1322024 h 1322024"/>
              <a:gd name="csX7" fmla="*/ 0 w 3360313"/>
              <a:gd name="csY7" fmla="*/ 1322024 h 1322024"/>
              <a:gd name="csX0" fmla="*/ 3260992 w 3261192"/>
              <a:gd name="csY0" fmla="*/ 0 h 1189821"/>
              <a:gd name="csX1" fmla="*/ 2522862 w 3261192"/>
              <a:gd name="csY1" fmla="*/ 264404 h 1189821"/>
              <a:gd name="csX2" fmla="*/ 1443209 w 3261192"/>
              <a:gd name="csY2" fmla="*/ 143219 h 1189821"/>
              <a:gd name="csX3" fmla="*/ 528809 w 3261192"/>
              <a:gd name="csY3" fmla="*/ 264404 h 1189821"/>
              <a:gd name="csX4" fmla="*/ 187286 w 3261192"/>
              <a:gd name="csY4" fmla="*/ 749146 h 1189821"/>
              <a:gd name="csX5" fmla="*/ 0 w 3261192"/>
              <a:gd name="csY5" fmla="*/ 1189821 h 1189821"/>
              <a:gd name="csX6" fmla="*/ 0 w 3261192"/>
              <a:gd name="csY6" fmla="*/ 1189821 h 1189821"/>
              <a:gd name="csX7" fmla="*/ 0 w 3261192"/>
              <a:gd name="csY7" fmla="*/ 1189821 h 1189821"/>
              <a:gd name="csX0" fmla="*/ 3336148 w 3336348"/>
              <a:gd name="csY0" fmla="*/ 0 h 1628232"/>
              <a:gd name="csX1" fmla="*/ 2598018 w 3336348"/>
              <a:gd name="csY1" fmla="*/ 264404 h 1628232"/>
              <a:gd name="csX2" fmla="*/ 1518365 w 3336348"/>
              <a:gd name="csY2" fmla="*/ 143219 h 1628232"/>
              <a:gd name="csX3" fmla="*/ 603965 w 3336348"/>
              <a:gd name="csY3" fmla="*/ 264404 h 1628232"/>
              <a:gd name="csX4" fmla="*/ 262442 w 3336348"/>
              <a:gd name="csY4" fmla="*/ 749146 h 1628232"/>
              <a:gd name="csX5" fmla="*/ 75156 w 3336348"/>
              <a:gd name="csY5" fmla="*/ 1189821 h 1628232"/>
              <a:gd name="csX6" fmla="*/ 75156 w 3336348"/>
              <a:gd name="csY6" fmla="*/ 1189821 h 1628232"/>
              <a:gd name="csX7" fmla="*/ 0 w 3336348"/>
              <a:gd name="csY7" fmla="*/ 1628232 h 1628232"/>
              <a:gd name="csX0" fmla="*/ 3336148 w 3336348"/>
              <a:gd name="csY0" fmla="*/ 0 h 1628232"/>
              <a:gd name="csX1" fmla="*/ 2598018 w 3336348"/>
              <a:gd name="csY1" fmla="*/ 264404 h 1628232"/>
              <a:gd name="csX2" fmla="*/ 1518365 w 3336348"/>
              <a:gd name="csY2" fmla="*/ 143219 h 1628232"/>
              <a:gd name="csX3" fmla="*/ 603965 w 3336348"/>
              <a:gd name="csY3" fmla="*/ 264404 h 1628232"/>
              <a:gd name="csX4" fmla="*/ 75156 w 3336348"/>
              <a:gd name="csY4" fmla="*/ 1189821 h 1628232"/>
              <a:gd name="csX5" fmla="*/ 75156 w 3336348"/>
              <a:gd name="csY5" fmla="*/ 1189821 h 1628232"/>
              <a:gd name="csX6" fmla="*/ 0 w 3336348"/>
              <a:gd name="csY6" fmla="*/ 1628232 h 162823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36348" h="1628232">
                <a:moveTo>
                  <a:pt x="3336148" y="0"/>
                </a:moveTo>
                <a:cubicBezTo>
                  <a:pt x="3347165" y="180860"/>
                  <a:pt x="2900982" y="240534"/>
                  <a:pt x="2598018" y="264404"/>
                </a:cubicBezTo>
                <a:cubicBezTo>
                  <a:pt x="2295054" y="288274"/>
                  <a:pt x="1850707" y="143219"/>
                  <a:pt x="1518365" y="143219"/>
                </a:cubicBezTo>
                <a:cubicBezTo>
                  <a:pt x="1186023" y="143219"/>
                  <a:pt x="844500" y="89970"/>
                  <a:pt x="603965" y="264404"/>
                </a:cubicBezTo>
                <a:cubicBezTo>
                  <a:pt x="363430" y="438838"/>
                  <a:pt x="163291" y="1035585"/>
                  <a:pt x="75156" y="1189821"/>
                </a:cubicBezTo>
                <a:lnTo>
                  <a:pt x="75156" y="1189821"/>
                </a:lnTo>
                <a:lnTo>
                  <a:pt x="0" y="1628232"/>
                </a:lnTo>
              </a:path>
            </a:pathLst>
          </a:custGeom>
          <a:noFill/>
          <a:ln w="34925">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Merge 72">
            <a:extLst>
              <a:ext uri="{FF2B5EF4-FFF2-40B4-BE49-F238E27FC236}">
                <a16:creationId xmlns:a16="http://schemas.microsoft.com/office/drawing/2014/main" id="{7A791E4B-D9BE-AC9A-A0C2-2BC1E209A119}"/>
              </a:ext>
            </a:extLst>
          </p:cNvPr>
          <p:cNvSpPr/>
          <p:nvPr/>
        </p:nvSpPr>
        <p:spPr>
          <a:xfrm>
            <a:off x="7182998" y="3198044"/>
            <a:ext cx="4566474" cy="513891"/>
          </a:xfrm>
          <a:prstGeom prst="flowChartMerg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677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C44A-F1D3-10C5-5812-2FE545185F3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1553918-A479-73C8-773B-2CF5D90DA2A2}"/>
                  </a:ext>
                </a:extLst>
              </p:cNvPr>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𝝁</m:t>
                    </m:r>
                    <m:r>
                      <a:rPr lang="en-US" i="1">
                        <a:latin typeface="Cambria Math" panose="02040503050406030204" pitchFamily="18" charset="0"/>
                      </a:rPr>
                      <m:t>𝑪𝑭</m:t>
                    </m:r>
                  </m:oMath>
                </a14:m>
                <a:r>
                  <a:rPr lang="en-US" dirty="0"/>
                  <a:t> facility can approximate VNS neutron flux levels</a:t>
                </a:r>
                <a:endParaRPr lang="en-US" i="1" dirty="0">
                  <a:solidFill>
                    <a:srgbClr val="FF0000"/>
                  </a:solidFill>
                </a:endParaRPr>
              </a:p>
            </p:txBody>
          </p:sp>
        </mc:Choice>
        <mc:Fallback xmlns="">
          <p:sp>
            <p:nvSpPr>
              <p:cNvPr id="2" name="Title 1">
                <a:extLst>
                  <a:ext uri="{FF2B5EF4-FFF2-40B4-BE49-F238E27FC236}">
                    <a16:creationId xmlns:a16="http://schemas.microsoft.com/office/drawing/2014/main" id="{B1553918-A479-73C8-773B-2CF5D90DA2A2}"/>
                  </a:ext>
                </a:extLst>
              </p:cNvPr>
              <p:cNvSpPr>
                <a:spLocks noGrp="1" noRot="1" noChangeAspect="1" noMove="1" noResize="1" noEditPoints="1" noAdjustHandles="1" noChangeArrowheads="1" noChangeShapeType="1" noTextEdit="1"/>
              </p:cNvSpPr>
              <p:nvPr>
                <p:ph type="title"/>
              </p:nvPr>
            </p:nvSpPr>
            <p:spPr>
              <a:blipFill>
                <a:blip r:embed="rId2"/>
                <a:stretch>
                  <a:fillRect l="-1545" t="-38889" b="-55556"/>
                </a:stretch>
              </a:blipFill>
            </p:spPr>
            <p:txBody>
              <a:bodyPr/>
              <a:lstStyle/>
              <a:p>
                <a:r>
                  <a:rPr lang="en-US">
                    <a:noFill/>
                  </a:rPr>
                  <a:t> </a:t>
                </a:r>
              </a:p>
            </p:txBody>
          </p:sp>
        </mc:Fallback>
      </mc:AlternateContent>
      <p:graphicFrame>
        <p:nvGraphicFramePr>
          <p:cNvPr id="4" name="Content Placeholder 3">
            <a:extLst>
              <a:ext uri="{FF2B5EF4-FFF2-40B4-BE49-F238E27FC236}">
                <a16:creationId xmlns:a16="http://schemas.microsoft.com/office/drawing/2014/main" id="{413A32EC-761A-C310-209D-BB4DAF83052B}"/>
              </a:ext>
            </a:extLst>
          </p:cNvPr>
          <p:cNvGraphicFramePr>
            <a:graphicFrameLocks noGrp="1"/>
          </p:cNvGraphicFramePr>
          <p:nvPr>
            <p:ph idx="1"/>
          </p:nvPr>
        </p:nvGraphicFramePr>
        <p:xfrm>
          <a:off x="313628" y="1660755"/>
          <a:ext cx="11493496" cy="2682240"/>
        </p:xfrm>
        <a:graphic>
          <a:graphicData uri="http://schemas.openxmlformats.org/drawingml/2006/table">
            <a:tbl>
              <a:tblPr firstRow="1" bandRow="1">
                <a:tableStyleId>{5C22544A-7EE6-4342-B048-85BDC9FD1C3A}</a:tableStyleId>
              </a:tblPr>
              <a:tblGrid>
                <a:gridCol w="1547070">
                  <a:extLst>
                    <a:ext uri="{9D8B030D-6E8A-4147-A177-3AD203B41FA5}">
                      <a16:colId xmlns:a16="http://schemas.microsoft.com/office/drawing/2014/main" val="2339236810"/>
                    </a:ext>
                  </a:extLst>
                </a:gridCol>
                <a:gridCol w="1743739">
                  <a:extLst>
                    <a:ext uri="{9D8B030D-6E8A-4147-A177-3AD203B41FA5}">
                      <a16:colId xmlns:a16="http://schemas.microsoft.com/office/drawing/2014/main" val="4037313706"/>
                    </a:ext>
                  </a:extLst>
                </a:gridCol>
                <a:gridCol w="1297172">
                  <a:extLst>
                    <a:ext uri="{9D8B030D-6E8A-4147-A177-3AD203B41FA5}">
                      <a16:colId xmlns:a16="http://schemas.microsoft.com/office/drawing/2014/main" val="3848664081"/>
                    </a:ext>
                  </a:extLst>
                </a:gridCol>
                <a:gridCol w="1265275">
                  <a:extLst>
                    <a:ext uri="{9D8B030D-6E8A-4147-A177-3AD203B41FA5}">
                      <a16:colId xmlns:a16="http://schemas.microsoft.com/office/drawing/2014/main" val="3776129974"/>
                    </a:ext>
                  </a:extLst>
                </a:gridCol>
                <a:gridCol w="1807535">
                  <a:extLst>
                    <a:ext uri="{9D8B030D-6E8A-4147-A177-3AD203B41FA5}">
                      <a16:colId xmlns:a16="http://schemas.microsoft.com/office/drawing/2014/main" val="2709785090"/>
                    </a:ext>
                  </a:extLst>
                </a:gridCol>
                <a:gridCol w="1722474">
                  <a:extLst>
                    <a:ext uri="{9D8B030D-6E8A-4147-A177-3AD203B41FA5}">
                      <a16:colId xmlns:a16="http://schemas.microsoft.com/office/drawing/2014/main" val="2507243957"/>
                    </a:ext>
                  </a:extLst>
                </a:gridCol>
                <a:gridCol w="2110231">
                  <a:extLst>
                    <a:ext uri="{9D8B030D-6E8A-4147-A177-3AD203B41FA5}">
                      <a16:colId xmlns:a16="http://schemas.microsoft.com/office/drawing/2014/main" val="3980288432"/>
                    </a:ext>
                  </a:extLst>
                </a:gridCol>
              </a:tblGrid>
              <a:tr h="370840">
                <a:tc>
                  <a:txBody>
                    <a:bodyPr/>
                    <a:lstStyle/>
                    <a:p>
                      <a:pPr algn="ctr"/>
                      <a:r>
                        <a:rPr lang="en-US" sz="2000" dirty="0"/>
                        <a:t> Fusion rate (n/s)</a:t>
                      </a:r>
                    </a:p>
                  </a:txBody>
                  <a:tcPr anchor="ctr"/>
                </a:tc>
                <a:tc>
                  <a:txBody>
                    <a:bodyPr/>
                    <a:lstStyle/>
                    <a:p>
                      <a:pPr algn="ctr"/>
                      <a:r>
                        <a:rPr lang="en-US" sz="2000" dirty="0"/>
                        <a:t>Fusion Power (MW)</a:t>
                      </a:r>
                    </a:p>
                  </a:txBody>
                  <a:tcPr anchor="ctr"/>
                </a:tc>
                <a:tc>
                  <a:txBody>
                    <a:bodyPr/>
                    <a:lstStyle/>
                    <a:p>
                      <a:pPr algn="ctr"/>
                      <a:r>
                        <a:rPr lang="en-US" sz="2000" dirty="0"/>
                        <a:t>r (cm)</a:t>
                      </a:r>
                    </a:p>
                  </a:txBody>
                  <a:tcPr anchor="ctr"/>
                </a:tc>
                <a:tc>
                  <a:txBody>
                    <a:bodyPr/>
                    <a:lstStyle/>
                    <a:p>
                      <a:pPr algn="ctr"/>
                      <a:r>
                        <a:rPr lang="en-US" sz="2000" dirty="0"/>
                        <a:t>L (cm)</a:t>
                      </a:r>
                    </a:p>
                  </a:txBody>
                  <a:tcPr anchor="ctr"/>
                </a:tc>
                <a:tc>
                  <a:txBody>
                    <a:bodyPr/>
                    <a:lstStyle/>
                    <a:p>
                      <a:pPr algn="ctr"/>
                      <a:r>
                        <a:rPr lang="en-US" sz="2000" dirty="0"/>
                        <a:t>Area (m</a:t>
                      </a:r>
                      <a:r>
                        <a:rPr lang="en-US" sz="2000" baseline="30000" dirty="0"/>
                        <a:t>2</a:t>
                      </a:r>
                      <a:r>
                        <a:rPr lang="en-US" sz="2000" baseline="0" dirty="0"/>
                        <a:t>)</a:t>
                      </a:r>
                      <a:endParaRPr lang="en-US" sz="2000" dirty="0"/>
                    </a:p>
                  </a:txBody>
                  <a:tcPr anchor="ctr"/>
                </a:tc>
                <a:tc>
                  <a:txBody>
                    <a:bodyPr/>
                    <a:lstStyle/>
                    <a:p>
                      <a:pPr algn="ctr"/>
                      <a:r>
                        <a:rPr lang="en-US" sz="2000" dirty="0"/>
                        <a:t>n/cm</a:t>
                      </a:r>
                      <a:r>
                        <a:rPr lang="en-US" sz="2000" baseline="30000" dirty="0"/>
                        <a:t>2</a:t>
                      </a:r>
                      <a:r>
                        <a:rPr lang="en-US" sz="2000" dirty="0"/>
                        <a:t>-s</a:t>
                      </a:r>
                    </a:p>
                  </a:txBody>
                  <a:tcPr anchor="ctr"/>
                </a:tc>
                <a:tc>
                  <a:txBody>
                    <a:bodyPr/>
                    <a:lstStyle/>
                    <a:p>
                      <a:pPr algn="ctr"/>
                      <a:r>
                        <a:rPr lang="en-US" sz="2000" dirty="0"/>
                        <a:t>Neutron Wall Load (MW/m</a:t>
                      </a:r>
                      <a:r>
                        <a:rPr lang="en-US" sz="2000" baseline="30000" dirty="0"/>
                        <a:t>2</a:t>
                      </a:r>
                      <a:r>
                        <a:rPr lang="en-US" sz="2000" baseline="0" dirty="0"/>
                        <a:t>)</a:t>
                      </a:r>
                      <a:endParaRPr lang="en-US" sz="2000" dirty="0"/>
                    </a:p>
                  </a:txBody>
                  <a:tcPr anchor="ctr"/>
                </a:tc>
                <a:extLst>
                  <a:ext uri="{0D108BD9-81ED-4DB2-BD59-A6C34878D82A}">
                    <a16:rowId xmlns:a16="http://schemas.microsoft.com/office/drawing/2014/main" val="855634048"/>
                  </a:ext>
                </a:extLst>
              </a:tr>
              <a:tr h="370840">
                <a:tc>
                  <a:txBody>
                    <a:bodyPr/>
                    <a:lstStyle/>
                    <a:p>
                      <a:pPr algn="ctr"/>
                      <a:endParaRPr lang="en-US" sz="2000" dirty="0"/>
                    </a:p>
                  </a:txBody>
                  <a:tcPr anchor="ctr">
                    <a:solidFill>
                      <a:schemeClr val="accent1">
                        <a:lumMod val="25000"/>
                        <a:lumOff val="75000"/>
                      </a:schemeClr>
                    </a:solidFill>
                  </a:tcPr>
                </a:tc>
                <a:tc>
                  <a:txBody>
                    <a:bodyPr/>
                    <a:lstStyle/>
                    <a:p>
                      <a:pPr algn="ctr"/>
                      <a:endParaRPr lang="en-US" sz="2000" dirty="0"/>
                    </a:p>
                  </a:txBody>
                  <a:tcPr anchor="ctr">
                    <a:solidFill>
                      <a:schemeClr val="accent1">
                        <a:lumMod val="25000"/>
                        <a:lumOff val="75000"/>
                      </a:schemeClr>
                    </a:solidFill>
                  </a:tcPr>
                </a:tc>
                <a:tc>
                  <a:txBody>
                    <a:bodyPr/>
                    <a:lstStyle/>
                    <a:p>
                      <a:pPr algn="ctr"/>
                      <a:endParaRPr lang="en-US" sz="2000" dirty="0"/>
                    </a:p>
                  </a:txBody>
                  <a:tcPr anchor="ctr">
                    <a:solidFill>
                      <a:schemeClr val="accent1">
                        <a:lumMod val="25000"/>
                        <a:lumOff val="75000"/>
                      </a:schemeClr>
                    </a:solidFill>
                  </a:tcPr>
                </a:tc>
                <a:tc>
                  <a:txBody>
                    <a:bodyPr/>
                    <a:lstStyle/>
                    <a:p>
                      <a:pPr algn="ctr"/>
                      <a:endParaRPr lang="en-US" sz="2000" dirty="0"/>
                    </a:p>
                  </a:txBody>
                  <a:tcPr anchor="ctr">
                    <a:solidFill>
                      <a:schemeClr val="accent1">
                        <a:lumMod val="25000"/>
                        <a:lumOff val="75000"/>
                      </a:schemeClr>
                    </a:solidFill>
                  </a:tcPr>
                </a:tc>
                <a:tc>
                  <a:txBody>
                    <a:bodyPr/>
                    <a:lstStyle/>
                    <a:p>
                      <a:pPr algn="ctr"/>
                      <a:endParaRPr lang="en-US" sz="2000" dirty="0"/>
                    </a:p>
                  </a:txBody>
                  <a:tcPr anchor="ctr">
                    <a:solidFill>
                      <a:schemeClr val="accent1">
                        <a:lumMod val="25000"/>
                        <a:lumOff val="75000"/>
                      </a:schemeClr>
                    </a:solidFill>
                  </a:tcPr>
                </a:tc>
                <a:tc>
                  <a:txBody>
                    <a:bodyPr/>
                    <a:lstStyle/>
                    <a:p>
                      <a:pPr algn="ctr"/>
                      <a:r>
                        <a:rPr lang="en-US" sz="2000" dirty="0"/>
                        <a:t>~1x10</a:t>
                      </a:r>
                      <a:r>
                        <a:rPr lang="en-US" sz="2000" baseline="30000" dirty="0"/>
                        <a:t>14</a:t>
                      </a:r>
                      <a:endParaRPr lang="en-US" sz="2000" dirty="0"/>
                    </a:p>
                  </a:txBody>
                  <a:tcPr anchor="ctr">
                    <a:solidFill>
                      <a:schemeClr val="accent1">
                        <a:lumMod val="25000"/>
                        <a:lumOff val="75000"/>
                      </a:schemeClr>
                    </a:solidFill>
                  </a:tcPr>
                </a:tc>
                <a:tc>
                  <a:txBody>
                    <a:bodyPr/>
                    <a:lstStyle/>
                    <a:p>
                      <a:pPr algn="ctr"/>
                      <a:r>
                        <a:rPr lang="en-US" sz="2000" dirty="0"/>
                        <a:t>&lt;0.5</a:t>
                      </a:r>
                    </a:p>
                  </a:txBody>
                  <a:tcPr anchor="ctr">
                    <a:solidFill>
                      <a:schemeClr val="accent1">
                        <a:lumMod val="25000"/>
                        <a:lumOff val="75000"/>
                      </a:schemeClr>
                    </a:solidFill>
                  </a:tcPr>
                </a:tc>
                <a:extLst>
                  <a:ext uri="{0D108BD9-81ED-4DB2-BD59-A6C34878D82A}">
                    <a16:rowId xmlns:a16="http://schemas.microsoft.com/office/drawing/2014/main" val="1601160049"/>
                  </a:ext>
                </a:extLst>
              </a:tr>
              <a:tr h="370840">
                <a:tc>
                  <a:txBody>
                    <a:bodyPr/>
                    <a:lstStyle/>
                    <a:p>
                      <a:pPr algn="ctr"/>
                      <a:endParaRPr lang="en-US" sz="2000" dirty="0"/>
                    </a:p>
                  </a:txBody>
                  <a:tcPr anchor="ctr">
                    <a:solidFill>
                      <a:schemeClr val="accent5">
                        <a:lumMod val="60000"/>
                        <a:lumOff val="40000"/>
                      </a:schemeClr>
                    </a:solidFill>
                  </a:tcPr>
                </a:tc>
                <a:tc>
                  <a:txBody>
                    <a:bodyPr/>
                    <a:lstStyle/>
                    <a:p>
                      <a:pPr algn="ctr"/>
                      <a:r>
                        <a:rPr lang="en-US" sz="2000" dirty="0"/>
                        <a:t>0.25</a:t>
                      </a:r>
                    </a:p>
                  </a:txBody>
                  <a:tcPr anchor="ctr">
                    <a:solidFill>
                      <a:schemeClr val="accent5">
                        <a:lumMod val="60000"/>
                        <a:lumOff val="40000"/>
                      </a:schemeClr>
                    </a:solidFill>
                  </a:tcPr>
                </a:tc>
                <a:tc>
                  <a:txBody>
                    <a:bodyPr/>
                    <a:lstStyle/>
                    <a:p>
                      <a:pPr algn="ctr"/>
                      <a:endParaRPr lang="en-US" sz="2000" dirty="0"/>
                    </a:p>
                  </a:txBody>
                  <a:tcPr anchor="ctr">
                    <a:solidFill>
                      <a:schemeClr val="accent5">
                        <a:lumMod val="60000"/>
                        <a:lumOff val="40000"/>
                      </a:schemeClr>
                    </a:solidFill>
                  </a:tcPr>
                </a:tc>
                <a:tc>
                  <a:txBody>
                    <a:bodyPr/>
                    <a:lstStyle/>
                    <a:p>
                      <a:pPr algn="ctr"/>
                      <a:endParaRPr lang="en-US" sz="2000" dirty="0"/>
                    </a:p>
                  </a:txBody>
                  <a:tcPr anchor="ctr">
                    <a:solidFill>
                      <a:schemeClr val="accent5">
                        <a:lumMod val="60000"/>
                        <a:lumOff val="40000"/>
                      </a:schemeClr>
                    </a:solidFill>
                  </a:tcPr>
                </a:tc>
                <a:tc>
                  <a:txBody>
                    <a:bodyPr/>
                    <a:lstStyle/>
                    <a:p>
                      <a:pPr algn="ctr"/>
                      <a:r>
                        <a:rPr lang="en-US" sz="2000" dirty="0"/>
                        <a:t>0.5</a:t>
                      </a:r>
                    </a:p>
                  </a:txBody>
                  <a:tcPr anchor="ctr">
                    <a:solidFill>
                      <a:schemeClr val="accent5">
                        <a:lumMod val="60000"/>
                        <a:lumOff val="40000"/>
                      </a:schemeClr>
                    </a:solidFill>
                  </a:tcPr>
                </a:tc>
                <a:tc>
                  <a:txBody>
                    <a:bodyPr/>
                    <a:lstStyle/>
                    <a:p>
                      <a:pPr algn="ctr"/>
                      <a:endParaRPr lang="en-US" sz="2000" dirty="0"/>
                    </a:p>
                  </a:txBody>
                  <a:tcPr anchor="ctr">
                    <a:solidFill>
                      <a:schemeClr val="accent5">
                        <a:lumMod val="60000"/>
                        <a:lumOff val="40000"/>
                      </a:schemeClr>
                    </a:solidFill>
                  </a:tcPr>
                </a:tc>
                <a:tc>
                  <a:txBody>
                    <a:bodyPr/>
                    <a:lstStyle/>
                    <a:p>
                      <a:pPr algn="ctr"/>
                      <a:r>
                        <a:rPr lang="en-US" sz="2000" dirty="0"/>
                        <a:t>0.5</a:t>
                      </a:r>
                    </a:p>
                  </a:txBody>
                  <a:tcPr anchor="ctr">
                    <a:solidFill>
                      <a:schemeClr val="accent5">
                        <a:lumMod val="60000"/>
                        <a:lumOff val="40000"/>
                      </a:schemeClr>
                    </a:solidFill>
                  </a:tcPr>
                </a:tc>
                <a:extLst>
                  <a:ext uri="{0D108BD9-81ED-4DB2-BD59-A6C34878D82A}">
                    <a16:rowId xmlns:a16="http://schemas.microsoft.com/office/drawing/2014/main" val="1169868437"/>
                  </a:ext>
                </a:extLst>
              </a:tr>
              <a:tr h="370840">
                <a:tc>
                  <a:txBody>
                    <a:bodyPr/>
                    <a:lstStyle/>
                    <a:p>
                      <a:pPr algn="ctr"/>
                      <a:r>
                        <a:rPr lang="en-US" sz="2000" dirty="0"/>
                        <a:t>3x10</a:t>
                      </a:r>
                      <a:r>
                        <a:rPr lang="en-US" sz="2000" baseline="30000" dirty="0"/>
                        <a:t>16</a:t>
                      </a:r>
                      <a:endParaRPr lang="en-US" sz="2000" dirty="0"/>
                    </a:p>
                  </a:txBody>
                  <a:tcPr anchor="ctr"/>
                </a:tc>
                <a:tc>
                  <a:txBody>
                    <a:bodyPr/>
                    <a:lstStyle/>
                    <a:p>
                      <a:pPr algn="ctr"/>
                      <a:r>
                        <a:rPr lang="en-US" sz="2000" dirty="0"/>
                        <a:t>0.07</a:t>
                      </a:r>
                    </a:p>
                  </a:txBody>
                  <a:tcPr anchor="ctr"/>
                </a:tc>
                <a:tc>
                  <a:txBody>
                    <a:bodyPr/>
                    <a:lstStyle/>
                    <a:p>
                      <a:pPr algn="ctr"/>
                      <a:r>
                        <a:rPr lang="en-US" sz="2000" dirty="0"/>
                        <a:t>10</a:t>
                      </a:r>
                    </a:p>
                  </a:txBody>
                  <a:tcPr anchor="ctr"/>
                </a:tc>
                <a:tc>
                  <a:txBody>
                    <a:bodyPr/>
                    <a:lstStyle/>
                    <a:p>
                      <a:pPr algn="ctr"/>
                      <a:r>
                        <a:rPr lang="en-US" sz="2000" dirty="0"/>
                        <a:t>20</a:t>
                      </a:r>
                    </a:p>
                  </a:txBody>
                  <a:tcPr anchor="ctr"/>
                </a:tc>
                <a:tc>
                  <a:txBody>
                    <a:bodyPr/>
                    <a:lstStyle/>
                    <a:p>
                      <a:pPr algn="ctr"/>
                      <a:r>
                        <a:rPr lang="en-US" sz="2000" dirty="0"/>
                        <a:t>0.13</a:t>
                      </a:r>
                    </a:p>
                  </a:txBody>
                  <a:tcPr anchor="ctr"/>
                </a:tc>
                <a:tc>
                  <a:txBody>
                    <a:bodyPr/>
                    <a:lstStyle/>
                    <a:p>
                      <a:pPr algn="ctr"/>
                      <a:r>
                        <a:rPr lang="en-US" sz="2000" dirty="0"/>
                        <a:t>2.3x10</a:t>
                      </a:r>
                      <a:r>
                        <a:rPr lang="en-US" sz="2000" baseline="30000" dirty="0"/>
                        <a:t>13</a:t>
                      </a:r>
                      <a:endParaRPr lang="en-US" sz="2000" dirty="0"/>
                    </a:p>
                  </a:txBody>
                  <a:tcPr anchor="ctr"/>
                </a:tc>
                <a:tc>
                  <a:txBody>
                    <a:bodyPr/>
                    <a:lstStyle/>
                    <a:p>
                      <a:pPr algn="ctr"/>
                      <a:r>
                        <a:rPr lang="en-US" sz="2000" dirty="0">
                          <a:highlight>
                            <a:srgbClr val="FFFF00"/>
                          </a:highlight>
                        </a:rPr>
                        <a:t>0.5</a:t>
                      </a:r>
                    </a:p>
                  </a:txBody>
                  <a:tcPr anchor="ctr"/>
                </a:tc>
                <a:extLst>
                  <a:ext uri="{0D108BD9-81ED-4DB2-BD59-A6C34878D82A}">
                    <a16:rowId xmlns:a16="http://schemas.microsoft.com/office/drawing/2014/main" val="15148589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2x10</a:t>
                      </a:r>
                      <a:r>
                        <a:rPr lang="en-US" sz="2000" baseline="30000" dirty="0"/>
                        <a:t>17</a:t>
                      </a:r>
                      <a:endParaRPr lang="en-US" sz="2000" dirty="0"/>
                    </a:p>
                  </a:txBody>
                  <a:tcPr anchor="ctr"/>
                </a:tc>
                <a:tc>
                  <a:txBody>
                    <a:bodyPr/>
                    <a:lstStyle/>
                    <a:p>
                      <a:pPr algn="ctr"/>
                      <a:r>
                        <a:rPr lang="en-US" sz="2000" dirty="0"/>
                        <a:t>0.46</a:t>
                      </a:r>
                    </a:p>
                  </a:txBody>
                  <a:tcPr anchor="ctr"/>
                </a:tc>
                <a:tc>
                  <a:txBody>
                    <a:bodyPr/>
                    <a:lstStyle/>
                    <a:p>
                      <a:pPr algn="ctr"/>
                      <a:r>
                        <a:rPr lang="en-US" sz="2000" dirty="0"/>
                        <a:t>10</a:t>
                      </a:r>
                    </a:p>
                  </a:txBody>
                  <a:tcPr anchor="ctr"/>
                </a:tc>
                <a:tc>
                  <a:txBody>
                    <a:bodyPr/>
                    <a:lstStyle/>
                    <a:p>
                      <a:pPr algn="ctr"/>
                      <a:r>
                        <a:rPr lang="en-US" sz="2000" dirty="0"/>
                        <a:t>20</a:t>
                      </a:r>
                    </a:p>
                  </a:txBody>
                  <a:tcPr anchor="ctr"/>
                </a:tc>
                <a:tc>
                  <a:txBody>
                    <a:bodyPr/>
                    <a:lstStyle/>
                    <a:p>
                      <a:pPr algn="ctr"/>
                      <a:r>
                        <a:rPr lang="en-US" sz="2000" dirty="0"/>
                        <a:t>0.13</a:t>
                      </a:r>
                    </a:p>
                  </a:txBody>
                  <a:tcPr anchor="ctr"/>
                </a:tc>
                <a:tc>
                  <a:txBody>
                    <a:bodyPr/>
                    <a:lstStyle/>
                    <a:p>
                      <a:pPr algn="ctr"/>
                      <a:r>
                        <a:rPr lang="en-US" sz="2000" dirty="0">
                          <a:highlight>
                            <a:srgbClr val="00FF00"/>
                          </a:highlight>
                        </a:rPr>
                        <a:t>1.5x10</a:t>
                      </a:r>
                      <a:r>
                        <a:rPr lang="en-US" sz="2000" baseline="30000" dirty="0">
                          <a:highlight>
                            <a:srgbClr val="00FF00"/>
                          </a:highlight>
                        </a:rPr>
                        <a:t>14</a:t>
                      </a:r>
                      <a:endParaRPr lang="en-US" sz="2000" dirty="0">
                        <a:highlight>
                          <a:srgbClr val="00FF00"/>
                        </a:highlight>
                      </a:endParaRPr>
                    </a:p>
                  </a:txBody>
                  <a:tcPr anchor="ctr"/>
                </a:tc>
                <a:tc>
                  <a:txBody>
                    <a:bodyPr/>
                    <a:lstStyle/>
                    <a:p>
                      <a:pPr algn="ctr"/>
                      <a:r>
                        <a:rPr lang="en-US" sz="2000" dirty="0">
                          <a:highlight>
                            <a:srgbClr val="00FF00"/>
                          </a:highlight>
                        </a:rPr>
                        <a:t>3.3</a:t>
                      </a:r>
                    </a:p>
                  </a:txBody>
                  <a:tcPr anchor="ctr"/>
                </a:tc>
                <a:extLst>
                  <a:ext uri="{0D108BD9-81ED-4DB2-BD59-A6C34878D82A}">
                    <a16:rowId xmlns:a16="http://schemas.microsoft.com/office/drawing/2014/main" val="15298827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2x10</a:t>
                      </a:r>
                      <a:r>
                        <a:rPr lang="en-US" sz="2000" baseline="30000" dirty="0"/>
                        <a:t>17</a:t>
                      </a:r>
                      <a:endParaRPr lang="en-US" sz="2000" dirty="0"/>
                    </a:p>
                  </a:txBody>
                  <a:tcPr anchor="ctr"/>
                </a:tc>
                <a:tc>
                  <a:txBody>
                    <a:bodyPr/>
                    <a:lstStyle/>
                    <a:p>
                      <a:pPr algn="ctr"/>
                      <a:r>
                        <a:rPr lang="en-US" sz="2000" dirty="0"/>
                        <a:t>0.46</a:t>
                      </a:r>
                    </a:p>
                  </a:txBody>
                  <a:tcPr anchor="ctr"/>
                </a:tc>
                <a:tc>
                  <a:txBody>
                    <a:bodyPr/>
                    <a:lstStyle/>
                    <a:p>
                      <a:pPr algn="ctr"/>
                      <a:r>
                        <a:rPr lang="en-US" sz="2000" dirty="0"/>
                        <a:t>25</a:t>
                      </a:r>
                    </a:p>
                  </a:txBody>
                  <a:tcPr anchor="ctr"/>
                </a:tc>
                <a:tc>
                  <a:txBody>
                    <a:bodyPr/>
                    <a:lstStyle/>
                    <a:p>
                      <a:pPr algn="ctr"/>
                      <a:r>
                        <a:rPr lang="en-US" sz="2000" dirty="0"/>
                        <a:t>30</a:t>
                      </a:r>
                    </a:p>
                  </a:txBody>
                  <a:tcPr anchor="ctr"/>
                </a:tc>
                <a:tc>
                  <a:txBody>
                    <a:bodyPr/>
                    <a:lstStyle/>
                    <a:p>
                      <a:pPr algn="ctr"/>
                      <a:r>
                        <a:rPr lang="en-US" sz="2000" dirty="0"/>
                        <a:t>0.47</a:t>
                      </a:r>
                    </a:p>
                  </a:txBody>
                  <a:tcPr anchor="ctr"/>
                </a:tc>
                <a:tc>
                  <a:txBody>
                    <a:bodyPr/>
                    <a:lstStyle/>
                    <a:p>
                      <a:pPr algn="ctr"/>
                      <a:r>
                        <a:rPr lang="en-US" sz="2000" dirty="0"/>
                        <a:t>2.5x10</a:t>
                      </a:r>
                      <a:r>
                        <a:rPr lang="en-US" sz="2000" baseline="30000" dirty="0"/>
                        <a:t>13</a:t>
                      </a:r>
                      <a:endParaRPr lang="en-US" sz="2000" dirty="0"/>
                    </a:p>
                  </a:txBody>
                  <a:tcPr anchor="ctr"/>
                </a:tc>
                <a:tc>
                  <a:txBody>
                    <a:bodyPr/>
                    <a:lstStyle/>
                    <a:p>
                      <a:pPr algn="ctr"/>
                      <a:r>
                        <a:rPr lang="en-US" sz="2000" dirty="0">
                          <a:highlight>
                            <a:srgbClr val="FFFF00"/>
                          </a:highlight>
                        </a:rPr>
                        <a:t>0.54</a:t>
                      </a:r>
                    </a:p>
                  </a:txBody>
                  <a:tcPr anchor="ctr"/>
                </a:tc>
                <a:extLst>
                  <a:ext uri="{0D108BD9-81ED-4DB2-BD59-A6C34878D82A}">
                    <a16:rowId xmlns:a16="http://schemas.microsoft.com/office/drawing/2014/main" val="2860991418"/>
                  </a:ext>
                </a:extLst>
              </a:tr>
            </a:tbl>
          </a:graphicData>
        </a:graphic>
      </p:graphicFrame>
      <p:sp>
        <p:nvSpPr>
          <p:cNvPr id="7" name="TextBox 6">
            <a:extLst>
              <a:ext uri="{FF2B5EF4-FFF2-40B4-BE49-F238E27FC236}">
                <a16:creationId xmlns:a16="http://schemas.microsoft.com/office/drawing/2014/main" id="{087FAB16-4737-DD8B-EBF8-05378E06A6C6}"/>
              </a:ext>
            </a:extLst>
          </p:cNvPr>
          <p:cNvSpPr txBox="1"/>
          <p:nvPr/>
        </p:nvSpPr>
        <p:spPr>
          <a:xfrm>
            <a:off x="1179517" y="1040191"/>
            <a:ext cx="2895344" cy="369332"/>
          </a:xfrm>
          <a:prstGeom prst="rect">
            <a:avLst/>
          </a:prstGeom>
          <a:solidFill>
            <a:schemeClr val="accent1">
              <a:lumMod val="25000"/>
              <a:lumOff val="75000"/>
            </a:schemeClr>
          </a:solidFill>
        </p:spPr>
        <p:txBody>
          <a:bodyPr wrap="none" rtlCol="0">
            <a:spAutoFit/>
          </a:bodyPr>
          <a:lstStyle/>
          <a:p>
            <a:r>
              <a:rPr lang="en-US" dirty="0"/>
              <a:t>EU VNS neutron flux levels</a:t>
            </a:r>
          </a:p>
        </p:txBody>
      </p:sp>
      <p:sp>
        <p:nvSpPr>
          <p:cNvPr id="8" name="TextBox 7">
            <a:extLst>
              <a:ext uri="{FF2B5EF4-FFF2-40B4-BE49-F238E27FC236}">
                <a16:creationId xmlns:a16="http://schemas.microsoft.com/office/drawing/2014/main" id="{CB5BCD10-B57C-F048-6753-5BE783F68888}"/>
              </a:ext>
            </a:extLst>
          </p:cNvPr>
          <p:cNvSpPr txBox="1"/>
          <p:nvPr/>
        </p:nvSpPr>
        <p:spPr>
          <a:xfrm>
            <a:off x="4787499" y="1027815"/>
            <a:ext cx="3578224" cy="369332"/>
          </a:xfrm>
          <a:prstGeom prst="rect">
            <a:avLst/>
          </a:prstGeom>
          <a:solidFill>
            <a:schemeClr val="accent5">
              <a:lumMod val="60000"/>
              <a:lumOff val="40000"/>
            </a:schemeClr>
          </a:solidFill>
        </p:spPr>
        <p:txBody>
          <a:bodyPr wrap="none" rtlCol="0">
            <a:spAutoFit/>
          </a:bodyPr>
          <a:lstStyle/>
          <a:p>
            <a:r>
              <a:rPr lang="en-US" dirty="0"/>
              <a:t>IB-FCTF neutron flux requirement</a:t>
            </a:r>
          </a:p>
        </p:txBody>
      </p:sp>
      <p:sp>
        <p:nvSpPr>
          <p:cNvPr id="5" name="Cylinder 4">
            <a:extLst>
              <a:ext uri="{FF2B5EF4-FFF2-40B4-BE49-F238E27FC236}">
                <a16:creationId xmlns:a16="http://schemas.microsoft.com/office/drawing/2014/main" id="{4B79C4E5-A4EF-B4EC-E0C9-E3D29D4D0474}"/>
              </a:ext>
            </a:extLst>
          </p:cNvPr>
          <p:cNvSpPr/>
          <p:nvPr/>
        </p:nvSpPr>
        <p:spPr>
          <a:xfrm rot="16200000">
            <a:off x="5782483" y="5186467"/>
            <a:ext cx="262647" cy="1128408"/>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Cylinder 5">
            <a:extLst>
              <a:ext uri="{FF2B5EF4-FFF2-40B4-BE49-F238E27FC236}">
                <a16:creationId xmlns:a16="http://schemas.microsoft.com/office/drawing/2014/main" id="{F89700DD-42A9-69B2-18C5-6EB8135016FF}"/>
              </a:ext>
            </a:extLst>
          </p:cNvPr>
          <p:cNvSpPr/>
          <p:nvPr/>
        </p:nvSpPr>
        <p:spPr>
          <a:xfrm rot="16200000">
            <a:off x="5375694" y="5186466"/>
            <a:ext cx="1076225" cy="1128408"/>
          </a:xfrm>
          <a:prstGeom prst="can">
            <a:avLst/>
          </a:prstGeom>
          <a:gradFill>
            <a:gsLst>
              <a:gs pos="0">
                <a:schemeClr val="accent5">
                  <a:lumMod val="110000"/>
                  <a:satMod val="105000"/>
                  <a:tint val="67000"/>
                  <a:alpha val="30000"/>
                </a:schemeClr>
              </a:gs>
              <a:gs pos="82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E6965603-1267-9345-5311-5EB11B932922}"/>
              </a:ext>
            </a:extLst>
          </p:cNvPr>
          <p:cNvCxnSpPr/>
          <p:nvPr/>
        </p:nvCxnSpPr>
        <p:spPr>
          <a:xfrm>
            <a:off x="4579279" y="5331755"/>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ECE47DA-351E-76B5-FDC2-5BDA130CF7E5}"/>
              </a:ext>
            </a:extLst>
          </p:cNvPr>
          <p:cNvSpPr txBox="1"/>
          <p:nvPr/>
        </p:nvSpPr>
        <p:spPr>
          <a:xfrm>
            <a:off x="3771390" y="5087490"/>
            <a:ext cx="899605" cy="369332"/>
          </a:xfrm>
          <a:prstGeom prst="rect">
            <a:avLst/>
          </a:prstGeom>
          <a:noFill/>
        </p:spPr>
        <p:txBody>
          <a:bodyPr wrap="none" rtlCol="0">
            <a:spAutoFit/>
          </a:bodyPr>
          <a:lstStyle/>
          <a:p>
            <a:r>
              <a:rPr lang="en-US" dirty="0"/>
              <a:t>Source</a:t>
            </a:r>
          </a:p>
        </p:txBody>
      </p:sp>
      <p:cxnSp>
        <p:nvCxnSpPr>
          <p:cNvPr id="11" name="Straight Arrow Connector 10">
            <a:extLst>
              <a:ext uri="{FF2B5EF4-FFF2-40B4-BE49-F238E27FC236}">
                <a16:creationId xmlns:a16="http://schemas.microsoft.com/office/drawing/2014/main" id="{B26C6964-57AD-559B-D1EE-85A8E88D0FD4}"/>
              </a:ext>
            </a:extLst>
          </p:cNvPr>
          <p:cNvCxnSpPr/>
          <p:nvPr/>
        </p:nvCxnSpPr>
        <p:spPr>
          <a:xfrm>
            <a:off x="5075593" y="4776512"/>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422D03F-D9C0-4BAD-8E4E-C6515ABDD0EB}"/>
              </a:ext>
            </a:extLst>
          </p:cNvPr>
          <p:cNvSpPr txBox="1"/>
          <p:nvPr/>
        </p:nvSpPr>
        <p:spPr>
          <a:xfrm>
            <a:off x="3771390" y="4469898"/>
            <a:ext cx="2608406" cy="369332"/>
          </a:xfrm>
          <a:prstGeom prst="rect">
            <a:avLst/>
          </a:prstGeom>
          <a:noFill/>
        </p:spPr>
        <p:txBody>
          <a:bodyPr wrap="none" rtlCol="0">
            <a:spAutoFit/>
          </a:bodyPr>
          <a:lstStyle/>
          <a:p>
            <a:r>
              <a:rPr lang="en-US" dirty="0"/>
              <a:t>Inner surface of blanket</a:t>
            </a:r>
          </a:p>
        </p:txBody>
      </p:sp>
      <p:sp>
        <p:nvSpPr>
          <p:cNvPr id="13" name="TextBox 12">
            <a:extLst>
              <a:ext uri="{FF2B5EF4-FFF2-40B4-BE49-F238E27FC236}">
                <a16:creationId xmlns:a16="http://schemas.microsoft.com/office/drawing/2014/main" id="{57CEA69F-2211-9199-A8CD-2343FFD15003}"/>
              </a:ext>
            </a:extLst>
          </p:cNvPr>
          <p:cNvSpPr txBox="1"/>
          <p:nvPr/>
        </p:nvSpPr>
        <p:spPr>
          <a:xfrm>
            <a:off x="4589492" y="6364613"/>
            <a:ext cx="2584840" cy="369332"/>
          </a:xfrm>
          <a:prstGeom prst="rect">
            <a:avLst/>
          </a:prstGeom>
          <a:noFill/>
        </p:spPr>
        <p:txBody>
          <a:bodyPr wrap="square" rtlCol="0">
            <a:spAutoFit/>
          </a:bodyPr>
          <a:lstStyle/>
          <a:p>
            <a:pPr algn="ctr"/>
            <a:r>
              <a:rPr lang="en-US" dirty="0"/>
              <a:t>Optimal setup</a:t>
            </a:r>
          </a:p>
        </p:txBody>
      </p:sp>
      <p:cxnSp>
        <p:nvCxnSpPr>
          <p:cNvPr id="14" name="Straight Arrow Connector 13">
            <a:extLst>
              <a:ext uri="{FF2B5EF4-FFF2-40B4-BE49-F238E27FC236}">
                <a16:creationId xmlns:a16="http://schemas.microsoft.com/office/drawing/2014/main" id="{CFCDB9AF-DDD2-FE41-99ED-AFE0EA8ED789}"/>
              </a:ext>
            </a:extLst>
          </p:cNvPr>
          <p:cNvCxnSpPr>
            <a:cxnSpLocks/>
          </p:cNvCxnSpPr>
          <p:nvPr/>
        </p:nvCxnSpPr>
        <p:spPr>
          <a:xfrm flipH="1" flipV="1">
            <a:off x="6555915" y="5212557"/>
            <a:ext cx="15888" cy="577038"/>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8E40777-8224-7CBD-EFC7-D4E0A8486470}"/>
              </a:ext>
            </a:extLst>
          </p:cNvPr>
          <p:cNvSpPr txBox="1"/>
          <p:nvPr/>
        </p:nvSpPr>
        <p:spPr>
          <a:xfrm>
            <a:off x="6563198" y="5303335"/>
            <a:ext cx="263214" cy="369332"/>
          </a:xfrm>
          <a:prstGeom prst="rect">
            <a:avLst/>
          </a:prstGeom>
          <a:noFill/>
        </p:spPr>
        <p:txBody>
          <a:bodyPr wrap="none" rtlCol="0">
            <a:spAutoFit/>
          </a:bodyPr>
          <a:lstStyle/>
          <a:p>
            <a:r>
              <a:rPr lang="en-US" dirty="0"/>
              <a:t>r</a:t>
            </a:r>
          </a:p>
        </p:txBody>
      </p:sp>
      <p:cxnSp>
        <p:nvCxnSpPr>
          <p:cNvPr id="16" name="Straight Arrow Connector 15">
            <a:extLst>
              <a:ext uri="{FF2B5EF4-FFF2-40B4-BE49-F238E27FC236}">
                <a16:creationId xmlns:a16="http://schemas.microsoft.com/office/drawing/2014/main" id="{61CDBF74-CBF7-C272-DBBE-1B9BAEE7828C}"/>
              </a:ext>
            </a:extLst>
          </p:cNvPr>
          <p:cNvCxnSpPr>
            <a:cxnSpLocks/>
          </p:cNvCxnSpPr>
          <p:nvPr/>
        </p:nvCxnSpPr>
        <p:spPr>
          <a:xfrm>
            <a:off x="5605284" y="6017387"/>
            <a:ext cx="872727" cy="15192"/>
          </a:xfrm>
          <a:prstGeom prst="straightConnector1">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22B68E81-5345-8F70-8A8A-15EA6F35009E}"/>
              </a:ext>
            </a:extLst>
          </p:cNvPr>
          <p:cNvSpPr txBox="1"/>
          <p:nvPr/>
        </p:nvSpPr>
        <p:spPr>
          <a:xfrm>
            <a:off x="5929423" y="5964828"/>
            <a:ext cx="308098" cy="369332"/>
          </a:xfrm>
          <a:prstGeom prst="rect">
            <a:avLst/>
          </a:prstGeom>
          <a:noFill/>
        </p:spPr>
        <p:txBody>
          <a:bodyPr wrap="none" rtlCol="0">
            <a:spAutoFit/>
          </a:bodyPr>
          <a:lstStyle/>
          <a:p>
            <a:r>
              <a:rPr lang="en-US" dirty="0"/>
              <a:t>L</a:t>
            </a:r>
          </a:p>
        </p:txBody>
      </p:sp>
    </p:spTree>
    <p:extLst>
      <p:ext uri="{BB962C8B-B14F-4D97-AF65-F5344CB8AC3E}">
        <p14:creationId xmlns:p14="http://schemas.microsoft.com/office/powerpoint/2010/main" val="238862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A0E4-DFD0-F2EB-6C92-DE1F07730ED1}"/>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601D7B05-A8D0-5DA4-CC3A-F95C218BF4EB}"/>
              </a:ext>
            </a:extLst>
          </p:cNvPr>
          <p:cNvSpPr>
            <a:spLocks noGrp="1"/>
          </p:cNvSpPr>
          <p:nvPr>
            <p:ph type="title"/>
          </p:nvPr>
        </p:nvSpPr>
        <p:spPr/>
        <p:txBody>
          <a:bodyPr/>
          <a:lstStyle/>
          <a:p>
            <a:r>
              <a:rPr lang="en-US" dirty="0"/>
              <a:t>Why don’t these facilities already exist?</a:t>
            </a:r>
          </a:p>
        </p:txBody>
      </p:sp>
      <p:sp>
        <p:nvSpPr>
          <p:cNvPr id="22" name="Content Placeholder 21">
            <a:extLst>
              <a:ext uri="{FF2B5EF4-FFF2-40B4-BE49-F238E27FC236}">
                <a16:creationId xmlns:a16="http://schemas.microsoft.com/office/drawing/2014/main" id="{E604CC2A-2DAB-9CE4-6D8B-590493D04DC8}"/>
              </a:ext>
            </a:extLst>
          </p:cNvPr>
          <p:cNvSpPr>
            <a:spLocks noGrp="1"/>
          </p:cNvSpPr>
          <p:nvPr>
            <p:ph idx="1"/>
          </p:nvPr>
        </p:nvSpPr>
        <p:spPr>
          <a:xfrm>
            <a:off x="314692" y="1282475"/>
            <a:ext cx="8797777" cy="4061829"/>
          </a:xfrm>
        </p:spPr>
        <p:txBody>
          <a:bodyPr/>
          <a:lstStyle/>
          <a:p>
            <a:pPr marL="285750" indent="-285750">
              <a:buFont typeface="Arial" panose="020B0604020202020204" pitchFamily="34" charset="0"/>
              <a:buChar char="•"/>
            </a:pPr>
            <a:r>
              <a:rPr lang="en-US" sz="2400" dirty="0"/>
              <a:t>Many of these facilities are under construction internationally (UNITY-1 &amp; 2, CHIMERA, LIBERTI, H3AT, IFMIF-DONES, etc.)</a:t>
            </a:r>
          </a:p>
          <a:p>
            <a:pPr marL="285750" indent="-285750">
              <a:buFont typeface="Arial" panose="020B0604020202020204" pitchFamily="34" charset="0"/>
              <a:buChar char="•"/>
            </a:pPr>
            <a:r>
              <a:rPr lang="en-US" sz="2400" dirty="0"/>
              <a:t>The facilities are expensive, and many require the development of first-time use critical technologies.  All require challenging integration of complex systems.</a:t>
            </a:r>
          </a:p>
          <a:p>
            <a:pPr marL="285750" indent="-285750">
              <a:buFont typeface="Arial" panose="020B0604020202020204" pitchFamily="34" charset="0"/>
              <a:buChar char="•"/>
            </a:pPr>
            <a:r>
              <a:rPr lang="en-US" sz="2400" dirty="0"/>
              <a:t>The development of a Fusion Pilot Plant (FPP) without verification of materials and components that can survive the integrated fusion environment carries significant risk.  </a:t>
            </a:r>
          </a:p>
          <a:p>
            <a:pPr marL="285750" indent="-285750">
              <a:buFont typeface="Arial" panose="020B0604020202020204" pitchFamily="34" charset="0"/>
              <a:buChar char="•"/>
            </a:pPr>
            <a:r>
              <a:rPr lang="en-US" sz="2400" dirty="0"/>
              <a:t>This verification and qualification will be needed well beyond the development of an FPP.</a:t>
            </a:r>
          </a:p>
          <a:p>
            <a:pPr marL="285750" indent="-285750">
              <a:buFont typeface="Arial" panose="020B0604020202020204" pitchFamily="34" charset="0"/>
              <a:buChar char="•"/>
            </a:pPr>
            <a:r>
              <a:rPr lang="en-US" sz="2400" dirty="0"/>
              <a:t>It is too expensive and takes too long to develop these facilities.  It is too risky and costly to </a:t>
            </a:r>
            <a:r>
              <a:rPr lang="en-US" sz="2400" i="1" dirty="0"/>
              <a:t>not</a:t>
            </a:r>
            <a:r>
              <a:rPr lang="en-US" sz="2400" dirty="0"/>
              <a:t> develop these facilities.</a:t>
            </a:r>
          </a:p>
        </p:txBody>
      </p:sp>
      <p:sp>
        <p:nvSpPr>
          <p:cNvPr id="2" name="Rectangle 1">
            <a:extLst>
              <a:ext uri="{FF2B5EF4-FFF2-40B4-BE49-F238E27FC236}">
                <a16:creationId xmlns:a16="http://schemas.microsoft.com/office/drawing/2014/main" id="{75A9E9BD-666D-6EB2-5ED4-A79D38660D88}"/>
              </a:ext>
            </a:extLst>
          </p:cNvPr>
          <p:cNvSpPr/>
          <p:nvPr/>
        </p:nvSpPr>
        <p:spPr>
          <a:xfrm>
            <a:off x="9800979" y="1398085"/>
            <a:ext cx="1818126" cy="40318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600" b="1" i="0" u="none" strike="noStrike" kern="1200" cap="none" spc="0" normalizeH="0" baseline="0" noProof="0" dirty="0">
                <a:ln w="12700">
                  <a:solidFill>
                    <a:srgbClr val="00454D"/>
                  </a:solidFill>
                  <a:prstDash val="solid"/>
                </a:ln>
                <a:pattFill prst="pct50">
                  <a:fgClr>
                    <a:srgbClr val="00454D"/>
                  </a:fgClr>
                  <a:bgClr>
                    <a:srgbClr val="00454D">
                      <a:lumMod val="20000"/>
                      <a:lumOff val="80000"/>
                    </a:srgbClr>
                  </a:bgClr>
                </a:pattFill>
                <a:effectLst>
                  <a:outerShdw dist="38100" dir="2640000" algn="bl" rotWithShape="0">
                    <a:srgbClr val="00454D"/>
                  </a:outerShdw>
                </a:effectLst>
                <a:uLnTx/>
                <a:uFillTx/>
                <a:latin typeface="Aptos"/>
                <a:ea typeface="+mn-ea"/>
                <a:cs typeface="+mn-cs"/>
              </a:rPr>
              <a:t>?</a:t>
            </a:r>
          </a:p>
        </p:txBody>
      </p:sp>
    </p:spTree>
    <p:extLst>
      <p:ext uri="{BB962C8B-B14F-4D97-AF65-F5344CB8AC3E}">
        <p14:creationId xmlns:p14="http://schemas.microsoft.com/office/powerpoint/2010/main" val="1861274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3EA4-6CAE-F52B-C429-AF9C72D5E112}"/>
              </a:ext>
            </a:extLst>
          </p:cNvPr>
          <p:cNvSpPr>
            <a:spLocks noGrp="1"/>
          </p:cNvSpPr>
          <p:nvPr>
            <p:ph type="title"/>
          </p:nvPr>
        </p:nvSpPr>
        <p:spPr/>
        <p:txBody>
          <a:bodyPr/>
          <a:lstStyle/>
          <a:p>
            <a:r>
              <a:rPr lang="en-US" dirty="0"/>
              <a:t>From EU Volumetric Neutron Source Design</a:t>
            </a:r>
          </a:p>
        </p:txBody>
      </p:sp>
      <p:pic>
        <p:nvPicPr>
          <p:cNvPr id="6" name="Picture 5">
            <a:extLst>
              <a:ext uri="{FF2B5EF4-FFF2-40B4-BE49-F238E27FC236}">
                <a16:creationId xmlns:a16="http://schemas.microsoft.com/office/drawing/2014/main" id="{1EB8087A-FA68-E2B7-FBA8-BE2BCD1F9D79}"/>
              </a:ext>
            </a:extLst>
          </p:cNvPr>
          <p:cNvPicPr>
            <a:picLocks noChangeAspect="1"/>
          </p:cNvPicPr>
          <p:nvPr/>
        </p:nvPicPr>
        <p:blipFill>
          <a:blip r:embed="rId2"/>
          <a:stretch>
            <a:fillRect/>
          </a:stretch>
        </p:blipFill>
        <p:spPr>
          <a:xfrm>
            <a:off x="5821001" y="1512836"/>
            <a:ext cx="5766449" cy="3782177"/>
          </a:xfrm>
          <a:prstGeom prst="rect">
            <a:avLst/>
          </a:prstGeom>
        </p:spPr>
      </p:pic>
      <p:pic>
        <p:nvPicPr>
          <p:cNvPr id="8" name="Picture 7">
            <a:extLst>
              <a:ext uri="{FF2B5EF4-FFF2-40B4-BE49-F238E27FC236}">
                <a16:creationId xmlns:a16="http://schemas.microsoft.com/office/drawing/2014/main" id="{B375C5AE-0027-E7C9-D1B2-2604440225C0}"/>
              </a:ext>
            </a:extLst>
          </p:cNvPr>
          <p:cNvPicPr>
            <a:picLocks noChangeAspect="1"/>
          </p:cNvPicPr>
          <p:nvPr/>
        </p:nvPicPr>
        <p:blipFill>
          <a:blip r:embed="rId3"/>
          <a:stretch>
            <a:fillRect/>
          </a:stretch>
        </p:blipFill>
        <p:spPr>
          <a:xfrm>
            <a:off x="314691" y="1675502"/>
            <a:ext cx="4927159" cy="4524740"/>
          </a:xfrm>
          <a:prstGeom prst="rect">
            <a:avLst/>
          </a:prstGeom>
        </p:spPr>
      </p:pic>
      <p:sp>
        <p:nvSpPr>
          <p:cNvPr id="9" name="TextBox 8">
            <a:extLst>
              <a:ext uri="{FF2B5EF4-FFF2-40B4-BE49-F238E27FC236}">
                <a16:creationId xmlns:a16="http://schemas.microsoft.com/office/drawing/2014/main" id="{1898C55E-22D0-882E-CBC3-44B3872A90F4}"/>
              </a:ext>
            </a:extLst>
          </p:cNvPr>
          <p:cNvSpPr txBox="1"/>
          <p:nvPr/>
        </p:nvSpPr>
        <p:spPr>
          <a:xfrm>
            <a:off x="561796" y="755314"/>
            <a:ext cx="11245328" cy="646331"/>
          </a:xfrm>
          <a:prstGeom prst="rect">
            <a:avLst/>
          </a:prstGeom>
          <a:noFill/>
        </p:spPr>
        <p:txBody>
          <a:bodyPr wrap="square" rtlCol="0">
            <a:spAutoFit/>
          </a:bodyPr>
          <a:lstStyle/>
          <a:p>
            <a:r>
              <a:rPr lang="en-US" dirty="0"/>
              <a:t>D. Leichtle, et al, (2025) Preconceptual Neutronics and Shielding Studies of a Beam-Driven Tokamak Volumetric Neutron Source, Fusion Science and Technology, DOI: 10.1080/15361055.2025.2503680</a:t>
            </a:r>
          </a:p>
        </p:txBody>
      </p:sp>
    </p:spTree>
    <p:extLst>
      <p:ext uri="{BB962C8B-B14F-4D97-AF65-F5344CB8AC3E}">
        <p14:creationId xmlns:p14="http://schemas.microsoft.com/office/powerpoint/2010/main" val="148816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8568A93-8EC4-F81C-EB5A-C5A9E61F3D49}"/>
                  </a:ext>
                </a:extLst>
              </p:cNvPr>
              <p:cNvSpPr>
                <a:spLocks noGrp="1"/>
              </p:cNvSpPr>
              <p:nvPr>
                <p:ph type="title"/>
              </p:nvPr>
            </p:nvSpPr>
            <p:spPr/>
            <p:txBody>
              <a:bodyPr/>
              <a:lstStyle/>
              <a:p>
                <a:r>
                  <a:rPr lang="en-US" dirty="0"/>
                  <a:t>Acceleron Fusion has measured </a:t>
                </a:r>
                <a14:m>
                  <m:oMath xmlns:m="http://schemas.openxmlformats.org/officeDocument/2006/math">
                    <m:r>
                      <a:rPr lang="en-US" i="1">
                        <a:latin typeface="Cambria Math" panose="02040503050406030204" pitchFamily="18" charset="0"/>
                      </a:rPr>
                      <m:t>𝝁</m:t>
                    </m:r>
                    <m:r>
                      <a:rPr lang="en-US" i="1">
                        <a:latin typeface="Cambria Math" panose="02040503050406030204" pitchFamily="18" charset="0"/>
                      </a:rPr>
                      <m:t>𝑪𝑭</m:t>
                    </m:r>
                  </m:oMath>
                </a14:m>
                <a:r>
                  <a:rPr lang="en-US" dirty="0"/>
                  <a:t> neutrons</a:t>
                </a:r>
              </a:p>
            </p:txBody>
          </p:sp>
        </mc:Choice>
        <mc:Fallback xmlns="">
          <p:sp>
            <p:nvSpPr>
              <p:cNvPr id="2" name="Title 1">
                <a:extLst>
                  <a:ext uri="{FF2B5EF4-FFF2-40B4-BE49-F238E27FC236}">
                    <a16:creationId xmlns:a16="http://schemas.microsoft.com/office/drawing/2014/main" id="{48568A93-8EC4-F81C-EB5A-C5A9E61F3D49}"/>
                  </a:ext>
                </a:extLst>
              </p:cNvPr>
              <p:cNvSpPr>
                <a:spLocks noGrp="1" noRot="1" noChangeAspect="1" noMove="1" noResize="1" noEditPoints="1" noAdjustHandles="1" noChangeArrowheads="1" noChangeShapeType="1" noTextEdit="1"/>
              </p:cNvSpPr>
              <p:nvPr>
                <p:ph type="title"/>
              </p:nvPr>
            </p:nvSpPr>
            <p:spPr>
              <a:blipFill>
                <a:blip r:embed="rId2"/>
                <a:stretch>
                  <a:fillRect l="-2097" t="-19718"/>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0EF8EB82-8EE9-A663-D15B-BDC71D4A2663}"/>
              </a:ext>
            </a:extLst>
          </p:cNvPr>
          <p:cNvPicPr>
            <a:picLocks noGrp="1" noChangeAspect="1"/>
          </p:cNvPicPr>
          <p:nvPr>
            <p:ph idx="1"/>
          </p:nvPr>
        </p:nvPicPr>
        <p:blipFill>
          <a:blip r:embed="rId3"/>
          <a:stretch>
            <a:fillRect/>
          </a:stretch>
        </p:blipFill>
        <p:spPr bwMode="auto">
          <a:xfrm>
            <a:off x="141035" y="963476"/>
            <a:ext cx="9129956" cy="5115107"/>
          </a:xfrm>
          <a:prstGeom prst="rect">
            <a:avLst/>
          </a:prstGeom>
          <a:noFill/>
          <a:ln w="9525">
            <a:noFill/>
            <a:miter lim="800000"/>
            <a:headEnd/>
            <a:tailEnd/>
          </a:ln>
        </p:spPr>
      </p:pic>
      <p:pic>
        <p:nvPicPr>
          <p:cNvPr id="6" name="Picture 5">
            <a:extLst>
              <a:ext uri="{FF2B5EF4-FFF2-40B4-BE49-F238E27FC236}">
                <a16:creationId xmlns:a16="http://schemas.microsoft.com/office/drawing/2014/main" id="{2F717ECF-F00E-4109-BE02-3BD13BCAA676}"/>
              </a:ext>
            </a:extLst>
          </p:cNvPr>
          <p:cNvPicPr>
            <a:picLocks noChangeAspect="1"/>
          </p:cNvPicPr>
          <p:nvPr/>
        </p:nvPicPr>
        <p:blipFill>
          <a:blip r:embed="rId4"/>
          <a:stretch>
            <a:fillRect/>
          </a:stretch>
        </p:blipFill>
        <p:spPr>
          <a:xfrm>
            <a:off x="9004661" y="2503599"/>
            <a:ext cx="2933091" cy="2512537"/>
          </a:xfrm>
          <a:prstGeom prst="rect">
            <a:avLst/>
          </a:prstGeom>
        </p:spPr>
      </p:pic>
    </p:spTree>
    <p:extLst>
      <p:ext uri="{BB962C8B-B14F-4D97-AF65-F5344CB8AC3E}">
        <p14:creationId xmlns:p14="http://schemas.microsoft.com/office/powerpoint/2010/main" val="4107780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782B-0E51-7376-D724-62D8DF5E3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592FA-9BB1-1BAC-36AC-B529B0FAB7C4}"/>
              </a:ext>
            </a:extLst>
          </p:cNvPr>
          <p:cNvSpPr>
            <a:spLocks noGrp="1"/>
          </p:cNvSpPr>
          <p:nvPr>
            <p:ph type="title"/>
          </p:nvPr>
        </p:nvSpPr>
        <p:spPr/>
        <p:txBody>
          <a:bodyPr/>
          <a:lstStyle/>
          <a:p>
            <a:r>
              <a:rPr lang="en-US" sz="2800" dirty="0"/>
              <a:t>ORNL Spallation Neutron Source has excess beam power – both prior to and subsequent to Second Target Station operations</a:t>
            </a:r>
          </a:p>
        </p:txBody>
      </p:sp>
      <p:sp>
        <p:nvSpPr>
          <p:cNvPr id="3" name="Content Placeholder 2">
            <a:extLst>
              <a:ext uri="{FF2B5EF4-FFF2-40B4-BE49-F238E27FC236}">
                <a16:creationId xmlns:a16="http://schemas.microsoft.com/office/drawing/2014/main" id="{82038F7F-68A2-3450-E6DF-53BC409A8CC2}"/>
              </a:ext>
            </a:extLst>
          </p:cNvPr>
          <p:cNvSpPr>
            <a:spLocks noGrp="1"/>
          </p:cNvSpPr>
          <p:nvPr>
            <p:ph idx="1"/>
          </p:nvPr>
        </p:nvSpPr>
        <p:spPr>
          <a:xfrm>
            <a:off x="384876" y="1488745"/>
            <a:ext cx="11492432" cy="4061829"/>
          </a:xfrm>
        </p:spPr>
        <p:txBody>
          <a:bodyPr/>
          <a:lstStyle/>
          <a:p>
            <a:pPr marL="285750" indent="-285750">
              <a:lnSpc>
                <a:spcPct val="100000"/>
              </a:lnSpc>
              <a:spcBef>
                <a:spcPts val="0"/>
              </a:spcBef>
              <a:spcAft>
                <a:spcPts val="300"/>
              </a:spcAft>
              <a:buFont typeface="Arial" panose="020B0604020202020204" pitchFamily="34" charset="0"/>
              <a:buChar char="•"/>
              <a:tabLst>
                <a:tab pos="11090275" algn="r"/>
              </a:tabLst>
            </a:pPr>
            <a:r>
              <a:rPr lang="en-US" sz="2000" dirty="0"/>
              <a:t>The SNS facility, originally designed for </a:t>
            </a:r>
            <a:r>
              <a:rPr lang="en-US" sz="2000" b="1" dirty="0"/>
              <a:t>1.4 MW</a:t>
            </a:r>
            <a:r>
              <a:rPr lang="en-US" sz="2000" dirty="0"/>
              <a:t>, is now operating at </a:t>
            </a:r>
            <a:r>
              <a:rPr lang="en-US" sz="2000" b="1" dirty="0">
                <a:solidFill>
                  <a:srgbClr val="00B050"/>
                </a:solidFill>
              </a:rPr>
              <a:t>2 MW (milestone achieved  on April 23, 2026) </a:t>
            </a:r>
            <a:endParaRPr lang="en-US" sz="2000" dirty="0"/>
          </a:p>
          <a:p>
            <a:pPr marL="971550" lvl="1" indent="-285750">
              <a:lnSpc>
                <a:spcPct val="100000"/>
              </a:lnSpc>
              <a:spcBef>
                <a:spcPts val="0"/>
              </a:spcBef>
              <a:spcAft>
                <a:spcPts val="300"/>
              </a:spcAft>
              <a:tabLst>
                <a:tab pos="11090275" algn="r"/>
              </a:tabLst>
            </a:pPr>
            <a:r>
              <a:rPr lang="en-US" sz="2000" dirty="0"/>
              <a:t>The accelerator is expected to ramp up to a full beam power of </a:t>
            </a:r>
            <a:r>
              <a:rPr lang="en-US" sz="2000" b="1" dirty="0"/>
              <a:t>2.8–3 MW </a:t>
            </a:r>
            <a:r>
              <a:rPr lang="en-US" sz="2000" dirty="0"/>
              <a:t>within a few years.</a:t>
            </a:r>
          </a:p>
          <a:p>
            <a:pPr marL="971550" lvl="1" indent="-285750">
              <a:lnSpc>
                <a:spcPct val="100000"/>
              </a:lnSpc>
              <a:spcBef>
                <a:spcPts val="0"/>
              </a:spcBef>
              <a:spcAft>
                <a:spcPts val="300"/>
              </a:spcAft>
              <a:tabLst>
                <a:tab pos="11090275" algn="r"/>
              </a:tabLst>
            </a:pPr>
            <a:r>
              <a:rPr lang="en-US" sz="2000" dirty="0"/>
              <a:t>Since the First Target Station (FTS) has a power limit of 2 MW, an additional </a:t>
            </a:r>
            <a:r>
              <a:rPr lang="en-US" sz="2000" b="1" dirty="0"/>
              <a:t>0.8–1 MW </a:t>
            </a:r>
            <a:r>
              <a:rPr lang="en-US" sz="2000" dirty="0"/>
              <a:t>of beam power will be available until the Second Target Station (STS) becomes operational in the mid-to-late 2030s. </a:t>
            </a:r>
          </a:p>
          <a:p>
            <a:pPr marL="971550" lvl="1" indent="-285750">
              <a:lnSpc>
                <a:spcPct val="100000"/>
              </a:lnSpc>
              <a:spcBef>
                <a:spcPts val="0"/>
              </a:spcBef>
              <a:spcAft>
                <a:spcPts val="300"/>
              </a:spcAft>
              <a:tabLst>
                <a:tab pos="11090275" algn="r"/>
              </a:tabLst>
            </a:pPr>
            <a:r>
              <a:rPr lang="en-US" sz="2000" dirty="0"/>
              <a:t>After STS completion, </a:t>
            </a:r>
            <a:r>
              <a:rPr lang="en-US" sz="2000" b="1" dirty="0"/>
              <a:t>100–300 kW </a:t>
            </a:r>
            <a:r>
              <a:rPr lang="en-US" sz="2000" dirty="0"/>
              <a:t>will remain accessible.</a:t>
            </a:r>
          </a:p>
          <a:p>
            <a:pPr marL="285750" indent="-285750">
              <a:lnSpc>
                <a:spcPct val="100000"/>
              </a:lnSpc>
              <a:spcBef>
                <a:spcPts val="0"/>
              </a:spcBef>
              <a:spcAft>
                <a:spcPts val="300"/>
              </a:spcAft>
              <a:buFont typeface="Arial" panose="020B0604020202020204" pitchFamily="34" charset="0"/>
              <a:buChar char="•"/>
              <a:tabLst>
                <a:tab pos="11090275" algn="r"/>
              </a:tabLst>
            </a:pPr>
            <a:r>
              <a:rPr lang="en-US" sz="2000" dirty="0"/>
              <a:t>This surplus beam power can support a diverse portfolio of applications alongside the primary neutron scattering mission.</a:t>
            </a:r>
            <a:endParaRPr lang="en-US" sz="24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p:txBody>
      </p:sp>
      <p:pic>
        <p:nvPicPr>
          <p:cNvPr id="4" name="Picture 3" descr="Table&#10;&#10;AI-generated content may be incorrect.">
            <a:extLst>
              <a:ext uri="{FF2B5EF4-FFF2-40B4-BE49-F238E27FC236}">
                <a16:creationId xmlns:a16="http://schemas.microsoft.com/office/drawing/2014/main" id="{929BDFD3-03B9-49F7-BA0F-AD3724C3C8BF}"/>
              </a:ext>
            </a:extLst>
          </p:cNvPr>
          <p:cNvPicPr>
            <a:picLocks noChangeAspect="1"/>
          </p:cNvPicPr>
          <p:nvPr/>
        </p:nvPicPr>
        <p:blipFill>
          <a:blip r:embed="rId3"/>
          <a:stretch>
            <a:fillRect/>
          </a:stretch>
        </p:blipFill>
        <p:spPr>
          <a:xfrm>
            <a:off x="1583815" y="4581788"/>
            <a:ext cx="9395177" cy="1551553"/>
          </a:xfrm>
          <a:prstGeom prst="rect">
            <a:avLst/>
          </a:prstGeom>
        </p:spPr>
      </p:pic>
    </p:spTree>
    <p:extLst>
      <p:ext uri="{BB962C8B-B14F-4D97-AF65-F5344CB8AC3E}">
        <p14:creationId xmlns:p14="http://schemas.microsoft.com/office/powerpoint/2010/main" val="219790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9EC46EF-A548-4196-9198-C74467C18917}"/>
                  </a:ext>
                </a:extLst>
              </p:cNvPr>
              <p:cNvSpPr>
                <a:spLocks noGrp="1"/>
              </p:cNvSpPr>
              <p:nvPr>
                <p:ph type="title"/>
              </p:nvPr>
            </p:nvSpPr>
            <p:spPr/>
            <p:txBody>
              <a:bodyPr/>
              <a:lstStyle/>
              <a:p>
                <a:r>
                  <a:rPr lang="en-US" dirty="0"/>
                  <a:t>Potential Locations for a </a:t>
                </a:r>
                <a14:m>
                  <m:oMath xmlns:m="http://schemas.openxmlformats.org/officeDocument/2006/math">
                    <m:r>
                      <a:rPr lang="en-US" i="1">
                        <a:latin typeface="Cambria Math" panose="02040503050406030204" pitchFamily="18" charset="0"/>
                      </a:rPr>
                      <m:t>𝝁</m:t>
                    </m:r>
                  </m:oMath>
                </a14:m>
                <a:r>
                  <a:rPr lang="en-US" dirty="0">
                    <a:latin typeface="Aptos" panose="020B0004020202020204" pitchFamily="34" charset="0"/>
                  </a:rPr>
                  <a:t>CF-based VNS</a:t>
                </a:r>
              </a:p>
            </p:txBody>
          </p:sp>
        </mc:Choice>
        <mc:Fallback xmlns="">
          <p:sp>
            <p:nvSpPr>
              <p:cNvPr id="2" name="Title 1">
                <a:extLst>
                  <a:ext uri="{FF2B5EF4-FFF2-40B4-BE49-F238E27FC236}">
                    <a16:creationId xmlns:a16="http://schemas.microsoft.com/office/drawing/2014/main" id="{09EC46EF-A548-4196-9198-C74467C18917}"/>
                  </a:ext>
                </a:extLst>
              </p:cNvPr>
              <p:cNvSpPr>
                <a:spLocks noGrp="1" noRot="1" noChangeAspect="1" noMove="1" noResize="1" noEditPoints="1" noAdjustHandles="1" noChangeArrowheads="1" noChangeShapeType="1" noTextEdit="1"/>
              </p:cNvSpPr>
              <p:nvPr>
                <p:ph type="title"/>
              </p:nvPr>
            </p:nvSpPr>
            <p:spPr>
              <a:blipFill>
                <a:blip r:embed="rId3"/>
                <a:stretch>
                  <a:fillRect l="-2097" t="-19718"/>
                </a:stretch>
              </a:blipFill>
            </p:spPr>
            <p:txBody>
              <a:bodyPr/>
              <a:lstStyle/>
              <a:p>
                <a:r>
                  <a:rPr lang="en-US">
                    <a:noFill/>
                  </a:rPr>
                  <a:t> </a:t>
                </a:r>
              </a:p>
            </p:txBody>
          </p:sp>
        </mc:Fallback>
      </mc:AlternateContent>
      <p:sp>
        <p:nvSpPr>
          <p:cNvPr id="12" name="Content Placeholder 2">
            <a:extLst>
              <a:ext uri="{FF2B5EF4-FFF2-40B4-BE49-F238E27FC236}">
                <a16:creationId xmlns:a16="http://schemas.microsoft.com/office/drawing/2014/main" id="{7A299B0E-7F91-46B8-89AC-02A871D3E161}"/>
              </a:ext>
            </a:extLst>
          </p:cNvPr>
          <p:cNvSpPr>
            <a:spLocks noGrp="1"/>
          </p:cNvSpPr>
          <p:nvPr>
            <p:ph idx="1"/>
          </p:nvPr>
        </p:nvSpPr>
        <p:spPr>
          <a:xfrm>
            <a:off x="346172" y="780167"/>
            <a:ext cx="11492432" cy="4061829"/>
          </a:xfrm>
        </p:spPr>
        <p:txBody>
          <a:bodyPr/>
          <a:lstStyle/>
          <a:p>
            <a:pPr>
              <a:lnSpc>
                <a:spcPct val="100000"/>
              </a:lnSpc>
              <a:spcBef>
                <a:spcPts val="300"/>
              </a:spcBef>
              <a:tabLst>
                <a:tab pos="11090275" algn="r"/>
              </a:tabLst>
            </a:pPr>
            <a:endParaRPr lang="en-US" sz="2000" dirty="0"/>
          </a:p>
          <a:p>
            <a:pPr>
              <a:lnSpc>
                <a:spcPct val="100000"/>
              </a:lnSpc>
              <a:spcBef>
                <a:spcPts val="300"/>
              </a:spcBef>
              <a:tabLst>
                <a:tab pos="11090275" algn="r"/>
              </a:tabLst>
            </a:pPr>
            <a:endParaRPr lang="en-US" sz="2000" dirty="0"/>
          </a:p>
        </p:txBody>
      </p:sp>
      <p:pic>
        <p:nvPicPr>
          <p:cNvPr id="5" name="Picture 4">
            <a:extLst>
              <a:ext uri="{FF2B5EF4-FFF2-40B4-BE49-F238E27FC236}">
                <a16:creationId xmlns:a16="http://schemas.microsoft.com/office/drawing/2014/main" id="{179E473A-B8DC-5283-AFA4-146C33BC3637}"/>
              </a:ext>
            </a:extLst>
          </p:cNvPr>
          <p:cNvPicPr>
            <a:picLocks noChangeAspect="1"/>
          </p:cNvPicPr>
          <p:nvPr/>
        </p:nvPicPr>
        <p:blipFill>
          <a:blip r:embed="rId4"/>
          <a:stretch>
            <a:fillRect/>
          </a:stretch>
        </p:blipFill>
        <p:spPr>
          <a:xfrm>
            <a:off x="6034625" y="1026622"/>
            <a:ext cx="5601482" cy="4124901"/>
          </a:xfrm>
          <a:prstGeom prst="rect">
            <a:avLst/>
          </a:prstGeom>
        </p:spPr>
      </p:pic>
      <p:sp>
        <p:nvSpPr>
          <p:cNvPr id="29" name="Arc 28">
            <a:extLst>
              <a:ext uri="{FF2B5EF4-FFF2-40B4-BE49-F238E27FC236}">
                <a16:creationId xmlns:a16="http://schemas.microsoft.com/office/drawing/2014/main" id="{CBD3BEC3-9A18-E7E0-A2BD-AEDA55CC25A0}"/>
              </a:ext>
            </a:extLst>
          </p:cNvPr>
          <p:cNvSpPr/>
          <p:nvPr/>
        </p:nvSpPr>
        <p:spPr>
          <a:xfrm rot="6935799">
            <a:off x="7526670" y="2667612"/>
            <a:ext cx="1439984" cy="1020966"/>
          </a:xfrm>
          <a:prstGeom prst="arc">
            <a:avLst>
              <a:gd name="adj1" fmla="val 18271903"/>
              <a:gd name="adj2" fmla="val 0"/>
            </a:avLst>
          </a:prstGeom>
          <a:ln w="47625">
            <a:solidFill>
              <a:srgbClr val="FFC0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92EA2E9-DE00-B50B-5259-0808EC8E48FC}"/>
              </a:ext>
            </a:extLst>
          </p:cNvPr>
          <p:cNvCxnSpPr>
            <a:cxnSpLocks/>
          </p:cNvCxnSpPr>
          <p:nvPr/>
        </p:nvCxnSpPr>
        <p:spPr>
          <a:xfrm flipV="1">
            <a:off x="6904878" y="4634080"/>
            <a:ext cx="76874" cy="1497559"/>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10773FE-0A41-0180-79C8-23183D60E855}"/>
              </a:ext>
            </a:extLst>
          </p:cNvPr>
          <p:cNvCxnSpPr>
            <a:cxnSpLocks/>
            <a:stCxn id="17" idx="3"/>
          </p:cNvCxnSpPr>
          <p:nvPr/>
        </p:nvCxnSpPr>
        <p:spPr>
          <a:xfrm>
            <a:off x="5866931" y="2946566"/>
            <a:ext cx="1169507" cy="299431"/>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24431A7-24A7-B747-F889-AD62C987F655}"/>
              </a:ext>
            </a:extLst>
          </p:cNvPr>
          <p:cNvCxnSpPr>
            <a:cxnSpLocks/>
          </p:cNvCxnSpPr>
          <p:nvPr/>
        </p:nvCxnSpPr>
        <p:spPr>
          <a:xfrm flipV="1">
            <a:off x="9268839" y="3295105"/>
            <a:ext cx="22433" cy="1961933"/>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B70C011-729B-D81E-5E22-26E39F1E2B59}"/>
              </a:ext>
            </a:extLst>
          </p:cNvPr>
          <p:cNvSpPr txBox="1"/>
          <p:nvPr/>
        </p:nvSpPr>
        <p:spPr>
          <a:xfrm>
            <a:off x="6483765" y="6213071"/>
            <a:ext cx="973343" cy="287451"/>
          </a:xfrm>
          <a:prstGeom prst="rect">
            <a:avLst/>
          </a:prstGeom>
          <a:noFill/>
          <a:ln>
            <a:solidFill>
              <a:srgbClr val="00454D"/>
            </a:solidFill>
          </a:ln>
        </p:spPr>
        <p:txBody>
          <a:bodyPr wrap="none" rtlCol="0">
            <a:spAutoFit/>
          </a:bodyPr>
          <a:lstStyle/>
          <a:p>
            <a:pPr algn="ctr">
              <a:lnSpc>
                <a:spcPct val="90000"/>
              </a:lnSpc>
            </a:pPr>
            <a:r>
              <a:rPr lang="en-US" sz="1400" dirty="0">
                <a:ln w="0"/>
                <a:effectLst>
                  <a:outerShdw blurRad="38100" dist="19050" dir="2700000" algn="tl" rotWithShape="0">
                    <a:schemeClr val="dk1">
                      <a:alpha val="40000"/>
                    </a:schemeClr>
                  </a:outerShdw>
                </a:effectLst>
              </a:rPr>
              <a:t>SNS Linac</a:t>
            </a:r>
          </a:p>
        </p:txBody>
      </p:sp>
      <p:sp>
        <p:nvSpPr>
          <p:cNvPr id="17" name="TextBox 16">
            <a:extLst>
              <a:ext uri="{FF2B5EF4-FFF2-40B4-BE49-F238E27FC236}">
                <a16:creationId xmlns:a16="http://schemas.microsoft.com/office/drawing/2014/main" id="{0C9C8DB4-75B8-1654-FB8E-895D867FCA12}"/>
              </a:ext>
            </a:extLst>
          </p:cNvPr>
          <p:cNvSpPr txBox="1"/>
          <p:nvPr/>
        </p:nvSpPr>
        <p:spPr>
          <a:xfrm>
            <a:off x="4299772" y="2802840"/>
            <a:ext cx="1567159" cy="287451"/>
          </a:xfrm>
          <a:prstGeom prst="rect">
            <a:avLst/>
          </a:prstGeom>
          <a:noFill/>
        </p:spPr>
        <p:txBody>
          <a:bodyPr wrap="none" rtlCol="0">
            <a:spAutoFit/>
          </a:bodyPr>
          <a:lstStyle/>
          <a:p>
            <a:pPr algn="ctr">
              <a:lnSpc>
                <a:spcPct val="90000"/>
              </a:lnSpc>
            </a:pPr>
            <a:r>
              <a:rPr lang="en-US" sz="1400" dirty="0">
                <a:ln w="0"/>
                <a:effectLst>
                  <a:outerShdw blurRad="38100" dist="19050" dir="2700000" algn="tl" rotWithShape="0">
                    <a:schemeClr val="dk1">
                      <a:alpha val="40000"/>
                    </a:schemeClr>
                  </a:outerShdw>
                </a:effectLst>
              </a:rPr>
              <a:t>Accumulator Ring</a:t>
            </a:r>
          </a:p>
        </p:txBody>
      </p:sp>
      <p:sp>
        <p:nvSpPr>
          <p:cNvPr id="18" name="TextBox 17">
            <a:extLst>
              <a:ext uri="{FF2B5EF4-FFF2-40B4-BE49-F238E27FC236}">
                <a16:creationId xmlns:a16="http://schemas.microsoft.com/office/drawing/2014/main" id="{53823EFE-ADF7-3094-CD88-E84F9CA3611F}"/>
              </a:ext>
            </a:extLst>
          </p:cNvPr>
          <p:cNvSpPr txBox="1"/>
          <p:nvPr/>
        </p:nvSpPr>
        <p:spPr>
          <a:xfrm>
            <a:off x="9017497" y="5334117"/>
            <a:ext cx="1274323" cy="481350"/>
          </a:xfrm>
          <a:prstGeom prst="rect">
            <a:avLst/>
          </a:prstGeom>
          <a:noFill/>
        </p:spPr>
        <p:txBody>
          <a:bodyPr wrap="none" rtlCol="0">
            <a:spAutoFit/>
          </a:bodyPr>
          <a:lstStyle/>
          <a:p>
            <a:pPr algn="ctr">
              <a:lnSpc>
                <a:spcPct val="90000"/>
              </a:lnSpc>
            </a:pPr>
            <a:r>
              <a:rPr lang="en-US" sz="1400" dirty="0">
                <a:ln w="0"/>
                <a:effectLst>
                  <a:outerShdw blurRad="38100" dist="19050" dir="2700000" algn="tl" rotWithShape="0">
                    <a:schemeClr val="dk1">
                      <a:alpha val="40000"/>
                    </a:schemeClr>
                  </a:outerShdw>
                </a:effectLst>
              </a:rPr>
              <a:t>Second Target</a:t>
            </a:r>
            <a:br>
              <a:rPr lang="en-US" sz="1400" dirty="0">
                <a:ln w="0"/>
                <a:effectLst>
                  <a:outerShdw blurRad="38100" dist="19050" dir="2700000" algn="tl" rotWithShape="0">
                    <a:schemeClr val="dk1">
                      <a:alpha val="40000"/>
                    </a:schemeClr>
                  </a:outerShdw>
                </a:effectLst>
              </a:rPr>
            </a:br>
            <a:r>
              <a:rPr lang="en-US" sz="1400" dirty="0">
                <a:ln w="0"/>
                <a:effectLst>
                  <a:outerShdw blurRad="38100" dist="19050" dir="2700000" algn="tl" rotWithShape="0">
                    <a:schemeClr val="dk1">
                      <a:alpha val="40000"/>
                    </a:schemeClr>
                  </a:outerShdw>
                </a:effectLst>
              </a:rPr>
              <a:t>Station</a:t>
            </a:r>
          </a:p>
        </p:txBody>
      </p:sp>
      <p:cxnSp>
        <p:nvCxnSpPr>
          <p:cNvPr id="19" name="Straight Arrow Connector 18">
            <a:extLst>
              <a:ext uri="{FF2B5EF4-FFF2-40B4-BE49-F238E27FC236}">
                <a16:creationId xmlns:a16="http://schemas.microsoft.com/office/drawing/2014/main" id="{E6F40DE8-A9DF-C263-5846-A090938307B8}"/>
              </a:ext>
            </a:extLst>
          </p:cNvPr>
          <p:cNvCxnSpPr>
            <a:cxnSpLocks/>
            <a:stCxn id="20" idx="0"/>
          </p:cNvCxnSpPr>
          <p:nvPr/>
        </p:nvCxnSpPr>
        <p:spPr>
          <a:xfrm flipV="1">
            <a:off x="8594948" y="4071271"/>
            <a:ext cx="81786" cy="1655599"/>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446D96F-4910-1DCA-612F-8A66812156A5}"/>
              </a:ext>
            </a:extLst>
          </p:cNvPr>
          <p:cNvSpPr txBox="1"/>
          <p:nvPr/>
        </p:nvSpPr>
        <p:spPr>
          <a:xfrm>
            <a:off x="8084744" y="5726870"/>
            <a:ext cx="1020408" cy="481350"/>
          </a:xfrm>
          <a:prstGeom prst="rect">
            <a:avLst/>
          </a:prstGeom>
          <a:noFill/>
        </p:spPr>
        <p:txBody>
          <a:bodyPr wrap="none" rtlCol="0">
            <a:spAutoFit/>
          </a:bodyPr>
          <a:lstStyle/>
          <a:p>
            <a:pPr algn="ctr">
              <a:lnSpc>
                <a:spcPct val="90000"/>
              </a:lnSpc>
            </a:pPr>
            <a:r>
              <a:rPr lang="en-US" sz="1400" dirty="0">
                <a:ln w="0"/>
                <a:effectLst>
                  <a:outerShdw blurRad="38100" dist="19050" dir="2700000" algn="tl" rotWithShape="0">
                    <a:schemeClr val="dk1">
                      <a:alpha val="40000"/>
                    </a:schemeClr>
                  </a:outerShdw>
                </a:effectLst>
              </a:rPr>
              <a:t>First Target</a:t>
            </a:r>
            <a:br>
              <a:rPr lang="en-US" sz="1400" dirty="0">
                <a:ln w="0"/>
                <a:effectLst>
                  <a:outerShdw blurRad="38100" dist="19050" dir="2700000" algn="tl" rotWithShape="0">
                    <a:schemeClr val="dk1">
                      <a:alpha val="40000"/>
                    </a:schemeClr>
                  </a:outerShdw>
                </a:effectLst>
              </a:rPr>
            </a:br>
            <a:r>
              <a:rPr lang="en-US" sz="1400" dirty="0">
                <a:ln w="0"/>
                <a:effectLst>
                  <a:outerShdw blurRad="38100" dist="19050" dir="2700000" algn="tl" rotWithShape="0">
                    <a:schemeClr val="dk1">
                      <a:alpha val="40000"/>
                    </a:schemeClr>
                  </a:outerShdw>
                </a:effectLst>
              </a:rPr>
              <a:t>Station</a:t>
            </a:r>
            <a:endParaRPr lang="en-US" sz="1400" b="1" dirty="0">
              <a:solidFill>
                <a:srgbClr val="FFC000"/>
              </a:solidFill>
              <a:effectLst>
                <a:glow rad="127000">
                  <a:srgbClr val="CC0099"/>
                </a:glow>
              </a:effectLst>
            </a:endParaRPr>
          </a:p>
        </p:txBody>
      </p:sp>
      <p:sp>
        <p:nvSpPr>
          <p:cNvPr id="22" name="Oval 21">
            <a:extLst>
              <a:ext uri="{FF2B5EF4-FFF2-40B4-BE49-F238E27FC236}">
                <a16:creationId xmlns:a16="http://schemas.microsoft.com/office/drawing/2014/main" id="{43064C5A-4B20-5D49-71BA-10314893A2A4}"/>
              </a:ext>
            </a:extLst>
          </p:cNvPr>
          <p:cNvSpPr/>
          <p:nvPr/>
        </p:nvSpPr>
        <p:spPr>
          <a:xfrm>
            <a:off x="4316675" y="4866624"/>
            <a:ext cx="320040" cy="321591"/>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r>
              <a:rPr lang="en-US" b="1" dirty="0">
                <a:solidFill>
                  <a:srgbClr val="FFC000"/>
                </a:solidFill>
                <a:effectLst>
                  <a:glow rad="127000">
                    <a:srgbClr val="CC0099"/>
                  </a:glow>
                </a:effectLst>
              </a:rPr>
              <a:t>1</a:t>
            </a:r>
          </a:p>
        </p:txBody>
      </p:sp>
      <p:pic>
        <p:nvPicPr>
          <p:cNvPr id="4" name="Picture 3">
            <a:extLst>
              <a:ext uri="{FF2B5EF4-FFF2-40B4-BE49-F238E27FC236}">
                <a16:creationId xmlns:a16="http://schemas.microsoft.com/office/drawing/2014/main" id="{58D2A775-C363-A42A-43F0-F0BC691F8036}"/>
              </a:ext>
            </a:extLst>
          </p:cNvPr>
          <p:cNvPicPr>
            <a:picLocks noChangeAspect="1"/>
          </p:cNvPicPr>
          <p:nvPr/>
        </p:nvPicPr>
        <p:blipFill>
          <a:blip r:embed="rId5"/>
          <a:stretch>
            <a:fillRect/>
          </a:stretch>
        </p:blipFill>
        <p:spPr>
          <a:xfrm>
            <a:off x="243176" y="3862140"/>
            <a:ext cx="5601482" cy="2735099"/>
          </a:xfrm>
          <a:prstGeom prst="rect">
            <a:avLst/>
          </a:prstGeom>
        </p:spPr>
      </p:pic>
      <p:cxnSp>
        <p:nvCxnSpPr>
          <p:cNvPr id="7" name="Straight Arrow Connector 6">
            <a:extLst>
              <a:ext uri="{FF2B5EF4-FFF2-40B4-BE49-F238E27FC236}">
                <a16:creationId xmlns:a16="http://schemas.microsoft.com/office/drawing/2014/main" id="{2A8625F8-997C-40DA-E8CA-75B8EFC61FAB}"/>
              </a:ext>
            </a:extLst>
          </p:cNvPr>
          <p:cNvCxnSpPr>
            <a:cxnSpLocks/>
            <a:stCxn id="16" idx="1"/>
          </p:cNvCxnSpPr>
          <p:nvPr/>
        </p:nvCxnSpPr>
        <p:spPr>
          <a:xfrm flipH="1" flipV="1">
            <a:off x="2668044" y="5125019"/>
            <a:ext cx="3815721" cy="1231778"/>
          </a:xfrm>
          <a:prstGeom prst="straightConnector1">
            <a:avLst/>
          </a:prstGeom>
          <a:ln w="28575">
            <a:solidFill>
              <a:srgbClr val="00454D"/>
            </a:solidFill>
            <a:prstDash val="sysDash"/>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D371995-A685-1F08-CF71-3CB677EBCB9B}"/>
              </a:ext>
            </a:extLst>
          </p:cNvPr>
          <p:cNvCxnSpPr>
            <a:cxnSpLocks/>
          </p:cNvCxnSpPr>
          <p:nvPr/>
        </p:nvCxnSpPr>
        <p:spPr>
          <a:xfrm flipH="1">
            <a:off x="3526186" y="3114919"/>
            <a:ext cx="1420702" cy="1240231"/>
          </a:xfrm>
          <a:prstGeom prst="straightConnector1">
            <a:avLst/>
          </a:prstGeom>
          <a:ln w="28575">
            <a:solidFill>
              <a:srgbClr val="00454D"/>
            </a:solidFill>
            <a:prstDash val="sysDash"/>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360D876-074C-0D85-7190-2197BACE911E}"/>
              </a:ext>
            </a:extLst>
          </p:cNvPr>
          <p:cNvCxnSpPr>
            <a:cxnSpLocks/>
            <a:stCxn id="20" idx="1"/>
          </p:cNvCxnSpPr>
          <p:nvPr/>
        </p:nvCxnSpPr>
        <p:spPr>
          <a:xfrm flipH="1" flipV="1">
            <a:off x="3884124" y="5145144"/>
            <a:ext cx="4200620" cy="822401"/>
          </a:xfrm>
          <a:prstGeom prst="straightConnector1">
            <a:avLst/>
          </a:prstGeom>
          <a:ln w="28575">
            <a:solidFill>
              <a:srgbClr val="00454D"/>
            </a:solidFill>
            <a:prstDash val="sysDash"/>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6D4E5AF-8096-437F-E40D-9196088547EC}"/>
              </a:ext>
            </a:extLst>
          </p:cNvPr>
          <p:cNvCxnSpPr>
            <a:cxnSpLocks/>
            <a:stCxn id="18" idx="1"/>
          </p:cNvCxnSpPr>
          <p:nvPr/>
        </p:nvCxnSpPr>
        <p:spPr>
          <a:xfrm flipH="1" flipV="1">
            <a:off x="4382111" y="4922764"/>
            <a:ext cx="4635386" cy="652028"/>
          </a:xfrm>
          <a:prstGeom prst="straightConnector1">
            <a:avLst/>
          </a:prstGeom>
          <a:ln w="28575">
            <a:solidFill>
              <a:srgbClr val="00454D"/>
            </a:solidFill>
            <a:prstDash val="sysDash"/>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F8D5A13-1AC8-70E7-1A7B-A96F4F8DFE9C}"/>
              </a:ext>
            </a:extLst>
          </p:cNvPr>
          <p:cNvSpPr txBox="1"/>
          <p:nvPr/>
        </p:nvSpPr>
        <p:spPr>
          <a:xfrm>
            <a:off x="10630281" y="5314929"/>
            <a:ext cx="922753" cy="481350"/>
          </a:xfrm>
          <a:prstGeom prst="rect">
            <a:avLst/>
          </a:prstGeom>
          <a:noFill/>
        </p:spPr>
        <p:txBody>
          <a:bodyPr wrap="none" rtlCol="0">
            <a:spAutoFit/>
          </a:bodyPr>
          <a:lstStyle/>
          <a:p>
            <a:pPr algn="ctr">
              <a:lnSpc>
                <a:spcPct val="90000"/>
              </a:lnSpc>
            </a:pPr>
            <a:r>
              <a:rPr lang="en-US" sz="1400" dirty="0">
                <a:ln w="0"/>
                <a:effectLst>
                  <a:outerShdw blurRad="38100" dist="19050" dir="2700000" algn="tl" rotWithShape="0">
                    <a:schemeClr val="dk1">
                      <a:alpha val="40000"/>
                    </a:schemeClr>
                  </a:outerShdw>
                </a:effectLst>
              </a:rPr>
              <a:t>Potential</a:t>
            </a:r>
            <a:br>
              <a:rPr lang="en-US" sz="1400" dirty="0">
                <a:ln w="0"/>
                <a:effectLst>
                  <a:outerShdw blurRad="38100" dist="19050" dir="2700000" algn="tl" rotWithShape="0">
                    <a:schemeClr val="dk1">
                      <a:alpha val="40000"/>
                    </a:schemeClr>
                  </a:outerShdw>
                </a:effectLst>
              </a:rPr>
            </a:br>
            <a:r>
              <a:rPr lang="en-US" sz="1400" dirty="0">
                <a:ln w="0"/>
                <a:effectLst>
                  <a:outerShdw blurRad="38100" dist="19050" dir="2700000" algn="tl" rotWithShape="0">
                    <a:schemeClr val="dk1">
                      <a:alpha val="40000"/>
                    </a:schemeClr>
                  </a:outerShdw>
                </a:effectLst>
              </a:rPr>
              <a:t>VNS sites</a:t>
            </a:r>
          </a:p>
        </p:txBody>
      </p:sp>
      <p:cxnSp>
        <p:nvCxnSpPr>
          <p:cNvPr id="47" name="Straight Arrow Connector 46">
            <a:extLst>
              <a:ext uri="{FF2B5EF4-FFF2-40B4-BE49-F238E27FC236}">
                <a16:creationId xmlns:a16="http://schemas.microsoft.com/office/drawing/2014/main" id="{5B1D435F-D640-2DD6-9AC7-0E2D9D73F0FF}"/>
              </a:ext>
            </a:extLst>
          </p:cNvPr>
          <p:cNvCxnSpPr>
            <a:cxnSpLocks/>
            <a:stCxn id="46" idx="0"/>
          </p:cNvCxnSpPr>
          <p:nvPr/>
        </p:nvCxnSpPr>
        <p:spPr>
          <a:xfrm flipH="1" flipV="1">
            <a:off x="10927684" y="2172454"/>
            <a:ext cx="163974" cy="3142475"/>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C37FAFE-DB5E-DD75-1D65-A67DC4F25011}"/>
              </a:ext>
            </a:extLst>
          </p:cNvPr>
          <p:cNvCxnSpPr>
            <a:cxnSpLocks/>
            <a:stCxn id="46" idx="0"/>
          </p:cNvCxnSpPr>
          <p:nvPr/>
        </p:nvCxnSpPr>
        <p:spPr>
          <a:xfrm flipH="1" flipV="1">
            <a:off x="9890908" y="1589370"/>
            <a:ext cx="1200750" cy="3725559"/>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965F4A3-2655-EACC-0762-7961D8B809EF}"/>
              </a:ext>
            </a:extLst>
          </p:cNvPr>
          <p:cNvCxnSpPr>
            <a:cxnSpLocks/>
            <a:stCxn id="46" idx="0"/>
          </p:cNvCxnSpPr>
          <p:nvPr/>
        </p:nvCxnSpPr>
        <p:spPr>
          <a:xfrm flipH="1" flipV="1">
            <a:off x="10002645" y="2546223"/>
            <a:ext cx="1089013" cy="2768706"/>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2DDEDB4-AE06-9749-76CB-C34BDD63B566}"/>
              </a:ext>
            </a:extLst>
          </p:cNvPr>
          <p:cNvSpPr txBox="1"/>
          <p:nvPr/>
        </p:nvSpPr>
        <p:spPr>
          <a:xfrm>
            <a:off x="556298" y="4041545"/>
            <a:ext cx="1034507" cy="592535"/>
          </a:xfrm>
          <a:prstGeom prst="rect">
            <a:avLst/>
          </a:prstGeom>
          <a:noFill/>
          <a:ln>
            <a:solidFill>
              <a:srgbClr val="00454D"/>
            </a:solidFill>
          </a:ln>
        </p:spPr>
        <p:txBody>
          <a:bodyPr wrap="square" rtlCol="0">
            <a:spAutoFit/>
          </a:bodyPr>
          <a:lstStyle/>
          <a:p>
            <a:pPr algn="ctr">
              <a:lnSpc>
                <a:spcPct val="90000"/>
              </a:lnSpc>
            </a:pPr>
            <a:r>
              <a:rPr lang="en-US" dirty="0">
                <a:ln w="0"/>
                <a:effectLst>
                  <a:outerShdw blurRad="38100" dist="19050" dir="2700000" algn="tl" rotWithShape="0">
                    <a:schemeClr val="dk1">
                      <a:alpha val="40000"/>
                    </a:schemeClr>
                  </a:outerShdw>
                </a:effectLst>
              </a:rPr>
              <a:t>SNS Site Layout</a:t>
            </a:r>
          </a:p>
        </p:txBody>
      </p:sp>
      <p:sp>
        <p:nvSpPr>
          <p:cNvPr id="60" name="Content Placeholder 2">
            <a:extLst>
              <a:ext uri="{FF2B5EF4-FFF2-40B4-BE49-F238E27FC236}">
                <a16:creationId xmlns:a16="http://schemas.microsoft.com/office/drawing/2014/main" id="{9C75A12B-EF82-7877-A4C3-0E8D3E302B7D}"/>
              </a:ext>
            </a:extLst>
          </p:cNvPr>
          <p:cNvSpPr txBox="1">
            <a:spLocks/>
          </p:cNvSpPr>
          <p:nvPr/>
        </p:nvSpPr>
        <p:spPr>
          <a:xfrm>
            <a:off x="283212" y="1196617"/>
            <a:ext cx="5241209" cy="406182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300"/>
              </a:spcAft>
              <a:buFont typeface="Arial" panose="020B0604020202020204" pitchFamily="34" charset="0"/>
              <a:buChar char="•"/>
              <a:tabLst>
                <a:tab pos="11090275" algn="r"/>
              </a:tabLst>
            </a:pPr>
            <a:r>
              <a:rPr lang="en-US" sz="2000" dirty="0"/>
              <a:t>Proposed approach would extract a fraction of the SNS proton beam prior to the Second Target Station into a new beamline</a:t>
            </a:r>
          </a:p>
          <a:p>
            <a:pPr marL="285750" indent="-285750">
              <a:lnSpc>
                <a:spcPct val="100000"/>
              </a:lnSpc>
              <a:spcBef>
                <a:spcPts val="0"/>
              </a:spcBef>
              <a:spcAft>
                <a:spcPts val="300"/>
              </a:spcAft>
              <a:buFont typeface="Arial" panose="020B0604020202020204" pitchFamily="34" charset="0"/>
              <a:buChar char="•"/>
              <a:tabLst>
                <a:tab pos="11090275" algn="r"/>
              </a:tabLst>
            </a:pPr>
            <a:r>
              <a:rPr lang="en-US" sz="2000" dirty="0"/>
              <a:t>Proton beam can then be directed to selected VNS location</a:t>
            </a:r>
          </a:p>
          <a:p>
            <a:pPr marL="285750" indent="-285750">
              <a:lnSpc>
                <a:spcPct val="100000"/>
              </a:lnSpc>
              <a:spcBef>
                <a:spcPts val="0"/>
              </a:spcBef>
              <a:spcAft>
                <a:spcPts val="300"/>
              </a:spcAft>
              <a:buFont typeface="Arial" panose="020B0604020202020204" pitchFamily="34" charset="0"/>
              <a:buChar char="•"/>
              <a:tabLst>
                <a:tab pos="11090275" algn="r"/>
              </a:tabLst>
            </a:pPr>
            <a:r>
              <a:rPr lang="en-US" sz="2000" b="1" dirty="0"/>
              <a:t>100-300 kW even after STS</a:t>
            </a:r>
            <a:br>
              <a:rPr lang="en-US" sz="2000" b="1" dirty="0"/>
            </a:br>
            <a:r>
              <a:rPr lang="en-US" sz="2000" b="1" dirty="0"/>
              <a:t>operations begins</a:t>
            </a:r>
            <a:endParaRPr lang="en-US" sz="2400" b="1"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2400" dirty="0"/>
          </a:p>
        </p:txBody>
      </p:sp>
    </p:spTree>
    <p:extLst>
      <p:ext uri="{BB962C8B-B14F-4D97-AF65-F5344CB8AC3E}">
        <p14:creationId xmlns:p14="http://schemas.microsoft.com/office/powerpoint/2010/main" val="3209844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817A-523C-2D1B-1E02-E2AAE9A4D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05928-C94A-7CAC-C9EB-19349929B7DD}"/>
              </a:ext>
            </a:extLst>
          </p:cNvPr>
          <p:cNvSpPr>
            <a:spLocks noGrp="1"/>
          </p:cNvSpPr>
          <p:nvPr>
            <p:ph type="title"/>
          </p:nvPr>
        </p:nvSpPr>
        <p:spPr/>
        <p:txBody>
          <a:bodyPr/>
          <a:lstStyle/>
          <a:p>
            <a:r>
              <a:rPr lang="en-US" sz="2800" dirty="0"/>
              <a:t>Next Steps</a:t>
            </a:r>
          </a:p>
        </p:txBody>
      </p:sp>
      <p:sp>
        <p:nvSpPr>
          <p:cNvPr id="3" name="Content Placeholder 2">
            <a:extLst>
              <a:ext uri="{FF2B5EF4-FFF2-40B4-BE49-F238E27FC236}">
                <a16:creationId xmlns:a16="http://schemas.microsoft.com/office/drawing/2014/main" id="{186546B3-3A7B-439F-D3A3-F5AAE8078056}"/>
              </a:ext>
            </a:extLst>
          </p:cNvPr>
          <p:cNvSpPr>
            <a:spLocks noGrp="1"/>
          </p:cNvSpPr>
          <p:nvPr>
            <p:ph idx="1"/>
          </p:nvPr>
        </p:nvSpPr>
        <p:spPr>
          <a:xfrm>
            <a:off x="384876" y="1126793"/>
            <a:ext cx="11492432" cy="4061829"/>
          </a:xfrm>
        </p:spPr>
        <p:txBody>
          <a:bodyPr/>
          <a:lstStyle/>
          <a:p>
            <a:pPr marL="285750" indent="-285750">
              <a:lnSpc>
                <a:spcPct val="100000"/>
              </a:lnSpc>
              <a:spcBef>
                <a:spcPts val="0"/>
              </a:spcBef>
              <a:spcAft>
                <a:spcPts val="300"/>
              </a:spcAft>
              <a:buFont typeface="Arial" panose="020B0604020202020204" pitchFamily="34" charset="0"/>
              <a:buChar char="•"/>
              <a:tabLst>
                <a:tab pos="11090275" algn="r"/>
              </a:tabLst>
            </a:pPr>
            <a:r>
              <a:rPr lang="en-US" sz="2800" dirty="0"/>
              <a:t>Target(s) simulation and pre-conceptual design</a:t>
            </a:r>
          </a:p>
          <a:p>
            <a:pPr marL="1028700" lvl="1" indent="-342900">
              <a:lnSpc>
                <a:spcPct val="100000"/>
              </a:lnSpc>
              <a:spcBef>
                <a:spcPts val="0"/>
              </a:spcBef>
              <a:spcAft>
                <a:spcPts val="300"/>
              </a:spcAft>
              <a:buFont typeface="Courier New" panose="02070309020205020404" pitchFamily="49" charset="0"/>
              <a:buChar char="o"/>
              <a:tabLst>
                <a:tab pos="11090275" algn="r"/>
              </a:tabLst>
            </a:pPr>
            <a:r>
              <a:rPr lang="en-US" sz="2400" dirty="0"/>
              <a:t>Preliminary modeling and simulation of the DT target to determine the muon beam profile necessary to achieve the expected neutron flux output.</a:t>
            </a:r>
          </a:p>
          <a:p>
            <a:pPr marL="1028700" lvl="1" indent="-342900">
              <a:lnSpc>
                <a:spcPct val="100000"/>
              </a:lnSpc>
              <a:spcBef>
                <a:spcPts val="0"/>
              </a:spcBef>
              <a:spcAft>
                <a:spcPts val="300"/>
              </a:spcAft>
              <a:buFont typeface="Courier New" panose="02070309020205020404" pitchFamily="49" charset="0"/>
              <a:buChar char="o"/>
              <a:tabLst>
                <a:tab pos="11090275" algn="r"/>
              </a:tabLst>
            </a:pPr>
            <a:r>
              <a:rPr lang="en-US" sz="2400" dirty="0"/>
              <a:t>Estimate of the required design of the proton target and beamline components (magnetic lenses, decay pipe, and possibly a muon cooling system) to achieve the desired muon beam profile.</a:t>
            </a:r>
          </a:p>
          <a:p>
            <a:pPr marL="285750" indent="-285750">
              <a:lnSpc>
                <a:spcPct val="100000"/>
              </a:lnSpc>
              <a:spcBef>
                <a:spcPts val="0"/>
              </a:spcBef>
              <a:spcAft>
                <a:spcPts val="300"/>
              </a:spcAft>
              <a:buFont typeface="Arial" panose="020B0604020202020204" pitchFamily="34" charset="0"/>
              <a:buChar char="•"/>
              <a:tabLst>
                <a:tab pos="11090275" algn="r"/>
              </a:tabLst>
            </a:pPr>
            <a:r>
              <a:rPr lang="en-US" sz="2800" dirty="0"/>
              <a:t>Facility design and scoping</a:t>
            </a:r>
          </a:p>
          <a:p>
            <a:pPr marL="1028700" lvl="1" indent="-342900">
              <a:lnSpc>
                <a:spcPct val="100000"/>
              </a:lnSpc>
              <a:spcBef>
                <a:spcPts val="0"/>
              </a:spcBef>
              <a:spcAft>
                <a:spcPts val="300"/>
              </a:spcAft>
              <a:buFont typeface="Courier New" panose="02070309020205020404" pitchFamily="49" charset="0"/>
              <a:buChar char="o"/>
              <a:tabLst>
                <a:tab pos="11090275" algn="r"/>
              </a:tabLst>
            </a:pPr>
            <a:r>
              <a:rPr lang="en-US" sz="2400" dirty="0"/>
              <a:t>Estimate of beamline design and integration with existing facility.</a:t>
            </a:r>
          </a:p>
          <a:p>
            <a:pPr marL="1028700" lvl="1" indent="-342900">
              <a:lnSpc>
                <a:spcPct val="100000"/>
              </a:lnSpc>
              <a:spcBef>
                <a:spcPts val="0"/>
              </a:spcBef>
              <a:spcAft>
                <a:spcPts val="300"/>
              </a:spcAft>
              <a:buFont typeface="Courier New" panose="02070309020205020404" pitchFamily="49" charset="0"/>
              <a:buChar char="o"/>
              <a:tabLst>
                <a:tab pos="11090275" algn="r"/>
              </a:tabLst>
            </a:pPr>
            <a:r>
              <a:rPr lang="en-US" sz="2400" dirty="0"/>
              <a:t>Estimate of neutron shielding requirements: cost, material, and weight.</a:t>
            </a:r>
          </a:p>
          <a:p>
            <a:pPr marL="457200" indent="-457200">
              <a:lnSpc>
                <a:spcPct val="100000"/>
              </a:lnSpc>
              <a:spcBef>
                <a:spcPts val="0"/>
              </a:spcBef>
              <a:spcAft>
                <a:spcPts val="300"/>
              </a:spcAft>
              <a:buFont typeface="Arial" panose="020B0604020202020204" pitchFamily="34" charset="0"/>
              <a:buChar char="•"/>
              <a:tabLst>
                <a:tab pos="11090275" algn="r"/>
              </a:tabLst>
            </a:pPr>
            <a:r>
              <a:rPr lang="en-US" sz="2800" dirty="0"/>
              <a:t>Validation planning</a:t>
            </a:r>
          </a:p>
          <a:p>
            <a:pPr marL="1143000" lvl="1" indent="-457200">
              <a:lnSpc>
                <a:spcPct val="100000"/>
              </a:lnSpc>
              <a:spcBef>
                <a:spcPts val="0"/>
              </a:spcBef>
              <a:spcAft>
                <a:spcPts val="300"/>
              </a:spcAft>
              <a:buFont typeface="Courier New" panose="02070309020205020404" pitchFamily="49" charset="0"/>
              <a:buChar char="o"/>
              <a:tabLst>
                <a:tab pos="11090275" algn="r"/>
              </a:tabLst>
            </a:pPr>
            <a:r>
              <a:rPr lang="en-US" sz="2400" dirty="0"/>
              <a:t>Muon beam development at a current accelerator facility.</a:t>
            </a:r>
          </a:p>
          <a:p>
            <a:pPr marL="285750" indent="-285750">
              <a:lnSpc>
                <a:spcPct val="100000"/>
              </a:lnSpc>
              <a:spcBef>
                <a:spcPts val="0"/>
              </a:spcBef>
              <a:spcAft>
                <a:spcPts val="300"/>
              </a:spcAft>
              <a:tabLst>
                <a:tab pos="11090275" algn="r"/>
              </a:tabLst>
            </a:pPr>
            <a:endParaRPr lang="en-US" sz="28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32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32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3200" dirty="0"/>
          </a:p>
          <a:p>
            <a:pPr marL="342900" indent="-342900">
              <a:lnSpc>
                <a:spcPct val="100000"/>
              </a:lnSpc>
              <a:spcBef>
                <a:spcPts val="0"/>
              </a:spcBef>
              <a:spcAft>
                <a:spcPts val="300"/>
              </a:spcAft>
              <a:buFont typeface="Arial" panose="020B0604020202020204" pitchFamily="34" charset="0"/>
              <a:buChar char="•"/>
              <a:tabLst>
                <a:tab pos="11090275" algn="r"/>
              </a:tabLst>
            </a:pPr>
            <a:endParaRPr lang="en-US" sz="3200" dirty="0"/>
          </a:p>
        </p:txBody>
      </p:sp>
    </p:spTree>
    <p:extLst>
      <p:ext uri="{BB962C8B-B14F-4D97-AF65-F5344CB8AC3E}">
        <p14:creationId xmlns:p14="http://schemas.microsoft.com/office/powerpoint/2010/main" val="876685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10C8-4528-45CA-CB7E-F91B7E0B3E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B43CFC-E7AF-1BCC-CE53-0D202360DA3D}"/>
              </a:ext>
            </a:extLst>
          </p:cNvPr>
          <p:cNvSpPr>
            <a:spLocks noGrp="1"/>
          </p:cNvSpPr>
          <p:nvPr>
            <p:ph type="title"/>
          </p:nvPr>
        </p:nvSpPr>
        <p:spPr>
          <a:xfrm>
            <a:off x="314692" y="611257"/>
            <a:ext cx="11492432" cy="886397"/>
          </a:xfrm>
        </p:spPr>
        <p:txBody>
          <a:bodyPr/>
          <a:lstStyle/>
          <a:p>
            <a:r>
              <a:rPr lang="en-US" dirty="0"/>
              <a:t>Technical issues to address</a:t>
            </a:r>
          </a:p>
        </p:txBody>
      </p:sp>
      <p:sp>
        <p:nvSpPr>
          <p:cNvPr id="4" name="Content Placeholder 3">
            <a:extLst>
              <a:ext uri="{FF2B5EF4-FFF2-40B4-BE49-F238E27FC236}">
                <a16:creationId xmlns:a16="http://schemas.microsoft.com/office/drawing/2014/main" id="{8FD4104A-6204-55DD-C8D0-80EDBDD0B327}"/>
              </a:ext>
            </a:extLst>
          </p:cNvPr>
          <p:cNvSpPr>
            <a:spLocks noGrp="1"/>
          </p:cNvSpPr>
          <p:nvPr>
            <p:ph idx="1"/>
          </p:nvPr>
        </p:nvSpPr>
        <p:spPr>
          <a:xfrm>
            <a:off x="314692" y="1234268"/>
            <a:ext cx="11646649" cy="4061829"/>
          </a:xfrm>
        </p:spPr>
        <p:txBody>
          <a:bodyPr/>
          <a:lstStyle/>
          <a:p>
            <a:pPr marL="342900" indent="-342900">
              <a:spcBef>
                <a:spcPts val="600"/>
              </a:spcBef>
              <a:buFont typeface="Arial" panose="020B0604020202020204" pitchFamily="34" charset="0"/>
              <a:buChar char="•"/>
            </a:pPr>
            <a:r>
              <a:rPr lang="en-US" sz="2400" dirty="0"/>
              <a:t>Trade-off between rate and spectral purity to design target diameter and wall thickness</a:t>
            </a:r>
          </a:p>
          <a:p>
            <a:pPr marL="342900" indent="-342900">
              <a:spcBef>
                <a:spcPts val="600"/>
              </a:spcBef>
              <a:buFont typeface="Arial" panose="020B0604020202020204" pitchFamily="34" charset="0"/>
              <a:buChar char="•"/>
            </a:pPr>
            <a:r>
              <a:rPr lang="en-US" sz="2400" dirty="0"/>
              <a:t>Mechanical design for frequent replacement of wall materials</a:t>
            </a:r>
          </a:p>
          <a:p>
            <a:pPr marL="342900" indent="-342900">
              <a:spcBef>
                <a:spcPts val="600"/>
              </a:spcBef>
              <a:buFont typeface="Arial" panose="020B0604020202020204" pitchFamily="34" charset="0"/>
              <a:buChar char="•"/>
            </a:pPr>
            <a:r>
              <a:rPr lang="en-US" sz="2400" dirty="0"/>
              <a:t>Design and validation of the cooling system</a:t>
            </a:r>
          </a:p>
          <a:p>
            <a:pPr marL="1028700" lvl="1" indent="-342900">
              <a:spcBef>
                <a:spcPts val="600"/>
              </a:spcBef>
              <a:buFont typeface="Courier New" panose="02070309020205020404" pitchFamily="49" charset="0"/>
              <a:buChar char="o"/>
            </a:pPr>
            <a:r>
              <a:rPr lang="en-US" sz="2000" dirty="0"/>
              <a:t>Both the muon production target and the </a:t>
            </a:r>
            <a:r>
              <a:rPr lang="en-US" sz="2000" i="1" dirty="0" err="1">
                <a:latin typeface="Symbol" panose="05050102010706020507" pitchFamily="18" charset="2"/>
              </a:rPr>
              <a:t>m</a:t>
            </a:r>
            <a:r>
              <a:rPr lang="en-US" sz="2000" dirty="0" err="1"/>
              <a:t>CF</a:t>
            </a:r>
            <a:r>
              <a:rPr lang="en-US" sz="2000" dirty="0"/>
              <a:t> cell will produce significant heat fluxes (tens to hundreds of kW) and need to be cooled</a:t>
            </a:r>
          </a:p>
          <a:p>
            <a:pPr marL="1028700" lvl="1" indent="-342900">
              <a:spcBef>
                <a:spcPts val="600"/>
              </a:spcBef>
              <a:buFont typeface="Courier New" panose="02070309020205020404" pitchFamily="49" charset="0"/>
              <a:buChar char="o"/>
            </a:pPr>
            <a:r>
              <a:rPr lang="en-US" sz="2000" dirty="0"/>
              <a:t>Cooling technology needs to be developed, tested, and then fielded on the accelerator</a:t>
            </a:r>
          </a:p>
          <a:p>
            <a:pPr marL="342900" indent="-342900">
              <a:spcBef>
                <a:spcPts val="600"/>
              </a:spcBef>
              <a:buFont typeface="Arial" panose="020B0604020202020204" pitchFamily="34" charset="0"/>
              <a:buChar char="•"/>
            </a:pPr>
            <a:r>
              <a:rPr lang="en-US" sz="2400" dirty="0"/>
              <a:t>Design of the muon production target, striking the right balance between size, cost, efficiency, and beam purity  for this application</a:t>
            </a:r>
          </a:p>
          <a:p>
            <a:pPr marL="342900" indent="-342900">
              <a:spcBef>
                <a:spcPts val="600"/>
              </a:spcBef>
              <a:buFont typeface="Arial" panose="020B0604020202020204" pitchFamily="34" charset="0"/>
              <a:buChar char="•"/>
            </a:pPr>
            <a:r>
              <a:rPr lang="en-US" sz="2400" dirty="0"/>
              <a:t>Design of the pion-to-muon conversion and muon beam cooling line</a:t>
            </a:r>
          </a:p>
          <a:p>
            <a:pPr marL="342900" indent="-342900">
              <a:spcBef>
                <a:spcPts val="600"/>
              </a:spcBef>
              <a:buFont typeface="Arial" panose="020B0604020202020204" pitchFamily="34" charset="0"/>
              <a:buChar char="•"/>
            </a:pPr>
            <a:r>
              <a:rPr lang="en-US" sz="2400" dirty="0"/>
              <a:t>Design of the fusion cell and target chamber</a:t>
            </a:r>
          </a:p>
          <a:p>
            <a:pPr marL="342900" indent="-342900">
              <a:spcBef>
                <a:spcPts val="600"/>
              </a:spcBef>
              <a:buFont typeface="Arial" panose="020B0604020202020204" pitchFamily="34" charset="0"/>
              <a:buChar char="•"/>
            </a:pPr>
            <a:r>
              <a:rPr lang="en-US" sz="2400" dirty="0"/>
              <a:t>Facility and site planning for 10 to 100 gram quantities of tritium at ORNL</a:t>
            </a:r>
          </a:p>
          <a:p>
            <a:pPr marL="342900" indent="-342900">
              <a:spcBef>
                <a:spcPts val="600"/>
              </a:spcBef>
              <a:buFont typeface="Arial" panose="020B0604020202020204" pitchFamily="34" charset="0"/>
              <a:buChar char="•"/>
            </a:pPr>
            <a:r>
              <a:rPr lang="en-US" sz="2400" dirty="0"/>
              <a:t>Design for integration with the SNS accelerator.</a:t>
            </a:r>
          </a:p>
        </p:txBody>
      </p:sp>
    </p:spTree>
    <p:extLst>
      <p:ext uri="{BB962C8B-B14F-4D97-AF65-F5344CB8AC3E}">
        <p14:creationId xmlns:p14="http://schemas.microsoft.com/office/powerpoint/2010/main" val="1763218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8650-5F58-6621-2FE0-82B40E09E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5A31E-B46C-6580-D859-D438F61BF905}"/>
              </a:ext>
            </a:extLst>
          </p:cNvPr>
          <p:cNvSpPr>
            <a:spLocks noGrp="1"/>
          </p:cNvSpPr>
          <p:nvPr>
            <p:ph type="title"/>
          </p:nvPr>
        </p:nvSpPr>
        <p:spPr/>
        <p:txBody>
          <a:bodyPr/>
          <a:lstStyle/>
          <a:p>
            <a:r>
              <a:rPr lang="en-US" dirty="0"/>
              <a:t>From EU Volumetric Neutron Source Design</a:t>
            </a:r>
          </a:p>
        </p:txBody>
      </p:sp>
      <p:sp>
        <p:nvSpPr>
          <p:cNvPr id="3" name="Content Placeholder 2">
            <a:extLst>
              <a:ext uri="{FF2B5EF4-FFF2-40B4-BE49-F238E27FC236}">
                <a16:creationId xmlns:a16="http://schemas.microsoft.com/office/drawing/2014/main" id="{275853A3-DC9E-4E0B-6B29-FDC8CB3DF3B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16E1E91-03EE-D4F7-9E68-9082AD139E0A}"/>
              </a:ext>
            </a:extLst>
          </p:cNvPr>
          <p:cNvPicPr>
            <a:picLocks noChangeAspect="1"/>
          </p:cNvPicPr>
          <p:nvPr/>
        </p:nvPicPr>
        <p:blipFill>
          <a:blip r:embed="rId2"/>
          <a:stretch>
            <a:fillRect/>
          </a:stretch>
        </p:blipFill>
        <p:spPr>
          <a:xfrm>
            <a:off x="6207382" y="1675502"/>
            <a:ext cx="5201352" cy="4689408"/>
          </a:xfrm>
          <a:prstGeom prst="rect">
            <a:avLst/>
          </a:prstGeom>
        </p:spPr>
      </p:pic>
      <p:pic>
        <p:nvPicPr>
          <p:cNvPr id="8" name="Picture 7">
            <a:extLst>
              <a:ext uri="{FF2B5EF4-FFF2-40B4-BE49-F238E27FC236}">
                <a16:creationId xmlns:a16="http://schemas.microsoft.com/office/drawing/2014/main" id="{1BE68284-1F93-6935-46C7-52E47D9DB75D}"/>
              </a:ext>
            </a:extLst>
          </p:cNvPr>
          <p:cNvPicPr>
            <a:picLocks noChangeAspect="1"/>
          </p:cNvPicPr>
          <p:nvPr/>
        </p:nvPicPr>
        <p:blipFill>
          <a:blip r:embed="rId3"/>
          <a:stretch>
            <a:fillRect/>
          </a:stretch>
        </p:blipFill>
        <p:spPr>
          <a:xfrm>
            <a:off x="314691" y="1675502"/>
            <a:ext cx="4927159" cy="4524740"/>
          </a:xfrm>
          <a:prstGeom prst="rect">
            <a:avLst/>
          </a:prstGeom>
        </p:spPr>
      </p:pic>
      <p:sp>
        <p:nvSpPr>
          <p:cNvPr id="9" name="TextBox 8">
            <a:extLst>
              <a:ext uri="{FF2B5EF4-FFF2-40B4-BE49-F238E27FC236}">
                <a16:creationId xmlns:a16="http://schemas.microsoft.com/office/drawing/2014/main" id="{9E9AB0A8-86E2-7802-016A-4B29DE535444}"/>
              </a:ext>
            </a:extLst>
          </p:cNvPr>
          <p:cNvSpPr txBox="1"/>
          <p:nvPr/>
        </p:nvSpPr>
        <p:spPr>
          <a:xfrm>
            <a:off x="561796" y="755314"/>
            <a:ext cx="11245328" cy="646331"/>
          </a:xfrm>
          <a:prstGeom prst="rect">
            <a:avLst/>
          </a:prstGeom>
          <a:noFill/>
        </p:spPr>
        <p:txBody>
          <a:bodyPr wrap="square" rtlCol="0">
            <a:spAutoFit/>
          </a:bodyPr>
          <a:lstStyle/>
          <a:p>
            <a:r>
              <a:rPr lang="en-US" dirty="0"/>
              <a:t>D. Leichtle, et al, (2025) Preconceptual Neutronics and Shielding Studies of a Beam-Driven Tokamak Volumetric Neutron Source, Fusion Science and Technology, DOI: 10.1080/15361055.2025.2503680</a:t>
            </a:r>
          </a:p>
        </p:txBody>
      </p:sp>
    </p:spTree>
    <p:extLst>
      <p:ext uri="{BB962C8B-B14F-4D97-AF65-F5344CB8AC3E}">
        <p14:creationId xmlns:p14="http://schemas.microsoft.com/office/powerpoint/2010/main" val="111811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0C28C-1C29-8226-6B1A-76A83714FB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8E6713-0E2E-2997-144F-668A241C6EC9}"/>
              </a:ext>
            </a:extLst>
          </p:cNvPr>
          <p:cNvSpPr>
            <a:spLocks noGrp="1"/>
          </p:cNvSpPr>
          <p:nvPr>
            <p:ph type="title"/>
          </p:nvPr>
        </p:nvSpPr>
        <p:spPr>
          <a:xfrm>
            <a:off x="314692" y="611257"/>
            <a:ext cx="11492432" cy="886397"/>
          </a:xfrm>
        </p:spPr>
        <p:txBody>
          <a:bodyPr/>
          <a:lstStyle/>
          <a:p>
            <a:r>
              <a:rPr lang="en-US" dirty="0"/>
              <a:t>Key risks for a muon-catalyzed DT fusion source at SNS</a:t>
            </a:r>
          </a:p>
        </p:txBody>
      </p:sp>
      <p:graphicFrame>
        <p:nvGraphicFramePr>
          <p:cNvPr id="2" name="Content Placeholder 1">
            <a:extLst>
              <a:ext uri="{FF2B5EF4-FFF2-40B4-BE49-F238E27FC236}">
                <a16:creationId xmlns:a16="http://schemas.microsoft.com/office/drawing/2014/main" id="{9DAC0F5B-AF40-A274-BF68-F67DD1EADD76}"/>
              </a:ext>
            </a:extLst>
          </p:cNvPr>
          <p:cNvGraphicFramePr>
            <a:graphicFrameLocks noGrp="1"/>
          </p:cNvGraphicFramePr>
          <p:nvPr>
            <p:ph idx="1"/>
          </p:nvPr>
        </p:nvGraphicFramePr>
        <p:xfrm>
          <a:off x="314692" y="1144682"/>
          <a:ext cx="11493500" cy="5605780"/>
        </p:xfrm>
        <a:graphic>
          <a:graphicData uri="http://schemas.openxmlformats.org/drawingml/2006/table">
            <a:tbl>
              <a:tblPr firstRow="1" bandRow="1">
                <a:tableStyleId>{5C22544A-7EE6-4342-B048-85BDC9FD1C3A}</a:tableStyleId>
              </a:tblPr>
              <a:tblGrid>
                <a:gridCol w="1896466">
                  <a:extLst>
                    <a:ext uri="{9D8B030D-6E8A-4147-A177-3AD203B41FA5}">
                      <a16:colId xmlns:a16="http://schemas.microsoft.com/office/drawing/2014/main" val="3757727132"/>
                    </a:ext>
                  </a:extLst>
                </a:gridCol>
                <a:gridCol w="6067080">
                  <a:extLst>
                    <a:ext uri="{9D8B030D-6E8A-4147-A177-3AD203B41FA5}">
                      <a16:colId xmlns:a16="http://schemas.microsoft.com/office/drawing/2014/main" val="2104406384"/>
                    </a:ext>
                  </a:extLst>
                </a:gridCol>
                <a:gridCol w="3529954">
                  <a:extLst>
                    <a:ext uri="{9D8B030D-6E8A-4147-A177-3AD203B41FA5}">
                      <a16:colId xmlns:a16="http://schemas.microsoft.com/office/drawing/2014/main" val="1143581614"/>
                    </a:ext>
                  </a:extLst>
                </a:gridCol>
              </a:tblGrid>
              <a:tr h="370840">
                <a:tc>
                  <a:txBody>
                    <a:bodyPr/>
                    <a:lstStyle/>
                    <a:p>
                      <a:pPr algn="l" fontAlgn="ctr">
                        <a:buNone/>
                      </a:pPr>
                      <a:r>
                        <a:rPr lang="en-US" sz="2000" b="1" i="0" u="none" strike="noStrike" dirty="0">
                          <a:solidFill>
                            <a:schemeClr val="bg1"/>
                          </a:solidFill>
                          <a:effectLst/>
                          <a:latin typeface="Aptos Narrow" panose="020B0004020202020204" pitchFamily="34" charset="0"/>
                        </a:rPr>
                        <a:t>Risk Title</a:t>
                      </a:r>
                    </a:p>
                  </a:txBody>
                  <a:tcPr marL="7620" marR="7620" marT="7620" marB="0" anchor="ctr"/>
                </a:tc>
                <a:tc>
                  <a:txBody>
                    <a:bodyPr/>
                    <a:lstStyle/>
                    <a:p>
                      <a:pPr algn="l" fontAlgn="ctr">
                        <a:buNone/>
                      </a:pPr>
                      <a:r>
                        <a:rPr lang="en-US" sz="2000" b="1" i="0" u="none" strike="noStrike" dirty="0">
                          <a:solidFill>
                            <a:schemeClr val="bg1"/>
                          </a:solidFill>
                          <a:effectLst/>
                          <a:latin typeface="Aptos Narrow" panose="020B0004020202020204" pitchFamily="34" charset="0"/>
                        </a:rPr>
                        <a:t>Risk Statement</a:t>
                      </a:r>
                    </a:p>
                  </a:txBody>
                  <a:tcPr marL="7620" marR="7620" marT="7620" marB="0" anchor="ctr"/>
                </a:tc>
                <a:tc>
                  <a:txBody>
                    <a:bodyPr/>
                    <a:lstStyle/>
                    <a:p>
                      <a:pPr algn="l" fontAlgn="ctr">
                        <a:buNone/>
                      </a:pPr>
                      <a:r>
                        <a:rPr lang="en-US" sz="2000" b="1" i="0" u="none" strike="noStrike" dirty="0">
                          <a:solidFill>
                            <a:schemeClr val="bg1"/>
                          </a:solidFill>
                          <a:effectLst/>
                          <a:latin typeface="Aptos Narrow" panose="020B0004020202020204" pitchFamily="34" charset="0"/>
                        </a:rPr>
                        <a:t>Mitigation in Phase I</a:t>
                      </a:r>
                    </a:p>
                  </a:txBody>
                  <a:tcPr marL="7620" marR="7620" marT="7620" marB="0" anchor="ctr"/>
                </a:tc>
                <a:extLst>
                  <a:ext uri="{0D108BD9-81ED-4DB2-BD59-A6C34878D82A}">
                    <a16:rowId xmlns:a16="http://schemas.microsoft.com/office/drawing/2014/main" val="3675324353"/>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Fusion Target cooling</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The target will experience a substantial heat load and must be thermally controlled to maintain the fusion yield.</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Design and analysis</a:t>
                      </a:r>
                    </a:p>
                  </a:txBody>
                  <a:tcPr marL="7620" marR="7620" marT="7620" marB="0" anchor="ctr"/>
                </a:tc>
                <a:extLst>
                  <a:ext uri="{0D108BD9-81ED-4DB2-BD59-A6C34878D82A}">
                    <a16:rowId xmlns:a16="http://schemas.microsoft.com/office/drawing/2014/main" val="3491002005"/>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Shielding </a:t>
                      </a:r>
                    </a:p>
                  </a:txBody>
                  <a:tcPr marL="7620" marR="7620" marT="7620" marB="0" anchor="ctr"/>
                </a:tc>
                <a:tc>
                  <a:txBody>
                    <a:bodyPr/>
                    <a:lstStyle/>
                    <a:p>
                      <a:pPr algn="l" fontAlgn="ctr">
                        <a:buNone/>
                      </a:pPr>
                      <a:r>
                        <a:rPr lang="en-US" sz="2000" b="0" i="0" u="none" strike="noStrike">
                          <a:solidFill>
                            <a:srgbClr val="000000"/>
                          </a:solidFill>
                          <a:effectLst/>
                          <a:latin typeface="Aptos Narrow" panose="020B0004020202020204" pitchFamily="34" charset="0"/>
                        </a:rPr>
                        <a:t>Shielding configurations could be substantial and time consuming to get the necessary approvals. </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Design, analysis and discussion with approval authorities</a:t>
                      </a:r>
                    </a:p>
                  </a:txBody>
                  <a:tcPr marL="7620" marR="7620" marT="7620" marB="0" anchor="ctr"/>
                </a:tc>
                <a:extLst>
                  <a:ext uri="{0D108BD9-81ED-4DB2-BD59-A6C34878D82A}">
                    <a16:rowId xmlns:a16="http://schemas.microsoft.com/office/drawing/2014/main" val="4265958696"/>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Pion Production Target cooling</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The full proton beam power will be dumped into the pion production target, which needs to be removed. </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Design and analysis</a:t>
                      </a:r>
                    </a:p>
                  </a:txBody>
                  <a:tcPr marL="7620" marR="7620" marT="7620" marB="0" anchor="ctr"/>
                </a:tc>
                <a:extLst>
                  <a:ext uri="{0D108BD9-81ED-4DB2-BD59-A6C34878D82A}">
                    <a16:rowId xmlns:a16="http://schemas.microsoft.com/office/drawing/2014/main" val="1924292206"/>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Muon focusing </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After the </a:t>
                      </a:r>
                      <a:r>
                        <a:rPr lang="en-US" sz="2000" b="0" i="0" u="none" strike="noStrike" dirty="0" err="1">
                          <a:solidFill>
                            <a:srgbClr val="000000"/>
                          </a:solidFill>
                          <a:effectLst/>
                          <a:latin typeface="Aptos Narrow" panose="020B0004020202020204" pitchFamily="34" charset="0"/>
                        </a:rPr>
                        <a:t>pions</a:t>
                      </a:r>
                      <a:r>
                        <a:rPr lang="en-US" sz="2000" b="0" i="0" u="none" strike="noStrike" dirty="0">
                          <a:solidFill>
                            <a:srgbClr val="000000"/>
                          </a:solidFill>
                          <a:effectLst/>
                          <a:latin typeface="Aptos Narrow" panose="020B0004020202020204" pitchFamily="34" charset="0"/>
                        </a:rPr>
                        <a:t> decayed into muons, the muons need to be strongly focused onto the small DT target for highest yield.</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Design and analysis, possible verification</a:t>
                      </a:r>
                    </a:p>
                  </a:txBody>
                  <a:tcPr marL="7620" marR="7620" marT="7620" marB="0" anchor="ctr"/>
                </a:tc>
                <a:extLst>
                  <a:ext uri="{0D108BD9-81ED-4DB2-BD59-A6C34878D82A}">
                    <a16:rowId xmlns:a16="http://schemas.microsoft.com/office/drawing/2014/main" val="2553259238"/>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Tritium</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We must successfully make the regulatory and safety case for handling 10-100 g of tritium; the equipment must pass safety review.</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Discussion with safety and regulatory authorities (present in DOE)</a:t>
                      </a:r>
                    </a:p>
                  </a:txBody>
                  <a:tcPr marL="7620" marR="7620" marT="7620" marB="0" anchor="ctr"/>
                </a:tc>
                <a:extLst>
                  <a:ext uri="{0D108BD9-81ED-4DB2-BD59-A6C34878D82A}">
                    <a16:rowId xmlns:a16="http://schemas.microsoft.com/office/drawing/2014/main" val="3713879882"/>
                  </a:ext>
                </a:extLst>
              </a:tr>
              <a:tr h="370840">
                <a:tc>
                  <a:txBody>
                    <a:bodyPr/>
                    <a:lstStyle/>
                    <a:p>
                      <a:pPr algn="l" fontAlgn="ctr">
                        <a:buNone/>
                      </a:pPr>
                      <a:r>
                        <a:rPr lang="en-US" sz="2000" b="0" i="0" u="none" strike="noStrike">
                          <a:solidFill>
                            <a:srgbClr val="000000"/>
                          </a:solidFill>
                          <a:effectLst/>
                          <a:latin typeface="Aptos Narrow" panose="020B0004020202020204" pitchFamily="34" charset="0"/>
                        </a:rPr>
                        <a:t>First wall lifetime</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The lifetime of the target cells in the planned neutron field can be bounded but is not known; the system must be designed for easy/frequent replacement of the target cell. </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Design and analysis</a:t>
                      </a:r>
                    </a:p>
                  </a:txBody>
                  <a:tcPr marL="7620" marR="7620" marT="7620" marB="0" anchor="ctr"/>
                </a:tc>
                <a:extLst>
                  <a:ext uri="{0D108BD9-81ED-4DB2-BD59-A6C34878D82A}">
                    <a16:rowId xmlns:a16="http://schemas.microsoft.com/office/drawing/2014/main" val="3225791517"/>
                  </a:ext>
                </a:extLst>
              </a:tr>
              <a:tr h="370840">
                <a:tc>
                  <a:txBody>
                    <a:bodyPr/>
                    <a:lstStyle/>
                    <a:p>
                      <a:pPr algn="l" fontAlgn="ctr">
                        <a:buNone/>
                      </a:pPr>
                      <a:r>
                        <a:rPr lang="en-US" sz="2000" b="0" i="0" u="none" strike="noStrike" dirty="0">
                          <a:solidFill>
                            <a:srgbClr val="000000"/>
                          </a:solidFill>
                          <a:effectLst/>
                          <a:latin typeface="Aptos Narrow" panose="020B0004020202020204" pitchFamily="34" charset="0"/>
                        </a:rPr>
                        <a:t>DOE multi-program challenges</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Multiple programs within the Office of Science must identify complementary goals to work together for the life of the project (construction and operations).</a:t>
                      </a:r>
                    </a:p>
                  </a:txBody>
                  <a:tcPr marL="7620" marR="7620" marT="7620" marB="0" anchor="ctr"/>
                </a:tc>
                <a:tc>
                  <a:txBody>
                    <a:bodyPr/>
                    <a:lstStyle/>
                    <a:p>
                      <a:pPr algn="l" fontAlgn="ctr">
                        <a:buNone/>
                      </a:pPr>
                      <a:r>
                        <a:rPr lang="en-US" sz="2000" b="0" i="0" u="none" strike="noStrike" dirty="0">
                          <a:solidFill>
                            <a:srgbClr val="000000"/>
                          </a:solidFill>
                          <a:effectLst/>
                          <a:latin typeface="Aptos Narrow" panose="020B0004020202020204" pitchFamily="34" charset="0"/>
                        </a:rPr>
                        <a:t>Discussion with relevant authorities, development of agreements</a:t>
                      </a:r>
                    </a:p>
                  </a:txBody>
                  <a:tcPr marL="7620" marR="7620" marT="7620" marB="0" anchor="ctr"/>
                </a:tc>
                <a:extLst>
                  <a:ext uri="{0D108BD9-81ED-4DB2-BD59-A6C34878D82A}">
                    <a16:rowId xmlns:a16="http://schemas.microsoft.com/office/drawing/2014/main" val="1806446170"/>
                  </a:ext>
                </a:extLst>
              </a:tr>
            </a:tbl>
          </a:graphicData>
        </a:graphic>
      </p:graphicFrame>
    </p:spTree>
    <p:extLst>
      <p:ext uri="{BB962C8B-B14F-4D97-AF65-F5344CB8AC3E}">
        <p14:creationId xmlns:p14="http://schemas.microsoft.com/office/powerpoint/2010/main" val="375432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99E6-00C7-28AB-CC91-BEEE4F5AA1F9}"/>
            </a:ext>
          </a:extLst>
        </p:cNvPr>
        <p:cNvGrpSpPr/>
        <p:nvPr/>
      </p:nvGrpSpPr>
      <p:grpSpPr>
        <a:xfrm>
          <a:off x="0" y="0"/>
          <a:ext cx="0" cy="0"/>
          <a:chOff x="0" y="0"/>
          <a:chExt cx="0" cy="0"/>
        </a:xfrm>
      </p:grpSpPr>
      <p:sp>
        <p:nvSpPr>
          <p:cNvPr id="18" name="Cube 17">
            <a:extLst>
              <a:ext uri="{FF2B5EF4-FFF2-40B4-BE49-F238E27FC236}">
                <a16:creationId xmlns:a16="http://schemas.microsoft.com/office/drawing/2014/main" id="{0F68A320-8C1C-3215-EE9C-993FA352F305}"/>
              </a:ext>
            </a:extLst>
          </p:cNvPr>
          <p:cNvSpPr/>
          <p:nvPr/>
        </p:nvSpPr>
        <p:spPr>
          <a:xfrm>
            <a:off x="10128253" y="4001958"/>
            <a:ext cx="1348005" cy="2347303"/>
          </a:xfrm>
          <a:prstGeom prst="cube">
            <a:avLst>
              <a:gd name="adj" fmla="val 21845"/>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DF90A4A-4E43-23D6-789E-75C1D2E8782E}"/>
              </a:ext>
            </a:extLst>
          </p:cNvPr>
          <p:cNvSpPr>
            <a:spLocks noGrp="1"/>
          </p:cNvSpPr>
          <p:nvPr>
            <p:ph type="title"/>
          </p:nvPr>
        </p:nvSpPr>
        <p:spPr>
          <a:xfrm>
            <a:off x="314692" y="611257"/>
            <a:ext cx="11492432" cy="886397"/>
          </a:xfrm>
        </p:spPr>
        <p:txBody>
          <a:bodyPr/>
          <a:lstStyle/>
          <a:p>
            <a:r>
              <a:rPr lang="en-US" dirty="0"/>
              <a:t>DT neutron source performance</a:t>
            </a:r>
          </a:p>
        </p:txBody>
      </p:sp>
      <p:sp>
        <p:nvSpPr>
          <p:cNvPr id="4" name="Content Placeholder 3">
            <a:extLst>
              <a:ext uri="{FF2B5EF4-FFF2-40B4-BE49-F238E27FC236}">
                <a16:creationId xmlns:a16="http://schemas.microsoft.com/office/drawing/2014/main" id="{6F7F7F63-4795-D9B7-DBC3-EC36420791CF}"/>
              </a:ext>
            </a:extLst>
          </p:cNvPr>
          <p:cNvSpPr>
            <a:spLocks noGrp="1"/>
          </p:cNvSpPr>
          <p:nvPr>
            <p:ph idx="1"/>
          </p:nvPr>
        </p:nvSpPr>
        <p:spPr>
          <a:xfrm>
            <a:off x="314692" y="1351004"/>
            <a:ext cx="11646649" cy="4061829"/>
          </a:xfrm>
        </p:spPr>
        <p:txBody>
          <a:bodyPr/>
          <a:lstStyle/>
          <a:p>
            <a:pPr marL="342900" indent="-342900">
              <a:spcBef>
                <a:spcPts val="600"/>
              </a:spcBef>
              <a:buFont typeface="Arial" panose="020B0604020202020204" pitchFamily="34" charset="0"/>
              <a:buChar char="•"/>
            </a:pPr>
            <a:r>
              <a:rPr lang="en-US" sz="2400" dirty="0"/>
              <a:t>White paper gives range of 6x10</a:t>
            </a:r>
            <a:r>
              <a:rPr lang="en-US" sz="2400" baseline="30000" dirty="0"/>
              <a:t>15</a:t>
            </a:r>
            <a:r>
              <a:rPr lang="en-US" sz="2400" dirty="0"/>
              <a:t> n/s to 2x10</a:t>
            </a:r>
            <a:r>
              <a:rPr lang="en-US" sz="2400" baseline="30000" dirty="0"/>
              <a:t>17</a:t>
            </a:r>
            <a:r>
              <a:rPr lang="en-US" sz="2400" dirty="0"/>
              <a:t> n/s</a:t>
            </a:r>
          </a:p>
          <a:p>
            <a:pPr marL="1028700" lvl="1" indent="-342900">
              <a:spcBef>
                <a:spcPts val="600"/>
              </a:spcBef>
              <a:buFont typeface="Courier New" panose="02070309020205020404" pitchFamily="49" charset="0"/>
              <a:buChar char="o"/>
            </a:pPr>
            <a:r>
              <a:rPr lang="en-US" sz="2000" dirty="0"/>
              <a:t>Uses spare beam power from SNS accelerator</a:t>
            </a:r>
          </a:p>
          <a:p>
            <a:pPr marL="1028700" lvl="1" indent="-342900">
              <a:spcBef>
                <a:spcPts val="600"/>
              </a:spcBef>
              <a:buFont typeface="Courier New" panose="02070309020205020404" pitchFamily="49" charset="0"/>
              <a:buChar char="o"/>
            </a:pPr>
            <a:r>
              <a:rPr lang="en-US" sz="2000" dirty="0"/>
              <a:t>Range of muon production efficiency</a:t>
            </a:r>
          </a:p>
          <a:p>
            <a:pPr marL="1028700" lvl="1" indent="-342900">
              <a:spcBef>
                <a:spcPts val="600"/>
              </a:spcBef>
              <a:buFont typeface="Courier New" panose="02070309020205020404" pitchFamily="49" charset="0"/>
              <a:buChar char="o"/>
            </a:pPr>
            <a:r>
              <a:rPr lang="en-US" sz="2000" dirty="0"/>
              <a:t>Assumption of fusions per muon</a:t>
            </a:r>
          </a:p>
          <a:p>
            <a:pPr marL="342900" indent="-342900">
              <a:spcBef>
                <a:spcPts val="600"/>
              </a:spcBef>
              <a:buFont typeface="Arial" panose="020B0604020202020204" pitchFamily="34" charset="0"/>
              <a:buChar char="•"/>
            </a:pPr>
            <a:r>
              <a:rPr lang="en-US" sz="2400" dirty="0"/>
              <a:t>Consider a nominal rate of 3x10</a:t>
            </a:r>
            <a:r>
              <a:rPr lang="en-US" sz="2400" baseline="30000" dirty="0"/>
              <a:t>16</a:t>
            </a:r>
            <a:r>
              <a:rPr lang="en-US" sz="2400" dirty="0"/>
              <a:t> n/s</a:t>
            </a:r>
          </a:p>
          <a:p>
            <a:pPr marL="1028700" lvl="1" indent="-342900">
              <a:spcBef>
                <a:spcPts val="600"/>
              </a:spcBef>
              <a:buFont typeface="Courier New" panose="02070309020205020404" pitchFamily="49" charset="0"/>
              <a:buChar char="o"/>
            </a:pPr>
            <a:r>
              <a:rPr lang="en-US" sz="2000" dirty="0"/>
              <a:t>300 kW beam power</a:t>
            </a:r>
          </a:p>
          <a:p>
            <a:pPr marL="1028700" lvl="1" indent="-342900">
              <a:spcBef>
                <a:spcPts val="600"/>
              </a:spcBef>
              <a:buFont typeface="Courier New" panose="02070309020205020404" pitchFamily="49" charset="0"/>
              <a:buChar char="o"/>
            </a:pPr>
            <a:r>
              <a:rPr lang="en-US" sz="2000" dirty="0"/>
              <a:t>10 GeV of total beam energy input per muon</a:t>
            </a:r>
          </a:p>
          <a:p>
            <a:pPr marL="1028700" lvl="1" indent="-342900">
              <a:spcBef>
                <a:spcPts val="600"/>
              </a:spcBef>
              <a:buFont typeface="Courier New" panose="02070309020205020404" pitchFamily="49" charset="0"/>
              <a:buChar char="o"/>
            </a:pPr>
            <a:r>
              <a:rPr lang="en-US" sz="2000" dirty="0"/>
              <a:t>150 fusions/muon</a:t>
            </a:r>
          </a:p>
          <a:p>
            <a:pPr marL="1028700" lvl="1" indent="-342900">
              <a:spcBef>
                <a:spcPts val="600"/>
              </a:spcBef>
              <a:buFont typeface="Courier New" panose="02070309020205020404" pitchFamily="49" charset="0"/>
              <a:buChar char="o"/>
            </a:pPr>
            <a:r>
              <a:rPr lang="en-US" sz="2000" dirty="0"/>
              <a:t>Isotropic linear source is 1cm x 10cm (diameter x length)</a:t>
            </a:r>
          </a:p>
          <a:p>
            <a:pPr marL="342900" indent="-342900">
              <a:spcBef>
                <a:spcPts val="600"/>
              </a:spcBef>
              <a:buFont typeface="Arial" panose="020B0604020202020204" pitchFamily="34" charset="0"/>
              <a:buChar char="•"/>
            </a:pPr>
            <a:r>
              <a:rPr lang="en-US" sz="2400" dirty="0"/>
              <a:t>Neutron loads calculated on next slide</a:t>
            </a:r>
          </a:p>
        </p:txBody>
      </p:sp>
      <p:sp>
        <p:nvSpPr>
          <p:cNvPr id="2" name="Cylinder 1">
            <a:extLst>
              <a:ext uri="{FF2B5EF4-FFF2-40B4-BE49-F238E27FC236}">
                <a16:creationId xmlns:a16="http://schemas.microsoft.com/office/drawing/2014/main" id="{8F8D5C1D-B475-A485-08EA-D96458BD4639}"/>
              </a:ext>
            </a:extLst>
          </p:cNvPr>
          <p:cNvSpPr/>
          <p:nvPr/>
        </p:nvSpPr>
        <p:spPr>
          <a:xfrm rot="16200000">
            <a:off x="10702826" y="1215358"/>
            <a:ext cx="262647" cy="1128408"/>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 name="Cylinder 4">
            <a:extLst>
              <a:ext uri="{FF2B5EF4-FFF2-40B4-BE49-F238E27FC236}">
                <a16:creationId xmlns:a16="http://schemas.microsoft.com/office/drawing/2014/main" id="{893120AB-DE73-1D36-5AC5-F1253D628BC9}"/>
              </a:ext>
            </a:extLst>
          </p:cNvPr>
          <p:cNvSpPr/>
          <p:nvPr/>
        </p:nvSpPr>
        <p:spPr>
          <a:xfrm rot="16200000">
            <a:off x="10296037" y="1215357"/>
            <a:ext cx="1076225" cy="1128408"/>
          </a:xfrm>
          <a:prstGeom prst="can">
            <a:avLst/>
          </a:prstGeom>
          <a:gradFill>
            <a:gsLst>
              <a:gs pos="0">
                <a:schemeClr val="accent5">
                  <a:lumMod val="110000"/>
                  <a:satMod val="105000"/>
                  <a:tint val="67000"/>
                  <a:alpha val="30000"/>
                </a:schemeClr>
              </a:gs>
              <a:gs pos="82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59597A92-42D8-EB11-5622-B27D3FCD0299}"/>
              </a:ext>
            </a:extLst>
          </p:cNvPr>
          <p:cNvCxnSpPr/>
          <p:nvPr/>
        </p:nvCxnSpPr>
        <p:spPr>
          <a:xfrm>
            <a:off x="9499622" y="1360646"/>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78CA8F9-282E-4112-6459-55555A3A37FA}"/>
              </a:ext>
            </a:extLst>
          </p:cNvPr>
          <p:cNvSpPr txBox="1"/>
          <p:nvPr/>
        </p:nvSpPr>
        <p:spPr>
          <a:xfrm>
            <a:off x="8691733" y="1116381"/>
            <a:ext cx="899605" cy="369332"/>
          </a:xfrm>
          <a:prstGeom prst="rect">
            <a:avLst/>
          </a:prstGeom>
          <a:noFill/>
        </p:spPr>
        <p:txBody>
          <a:bodyPr wrap="none" rtlCol="0">
            <a:spAutoFit/>
          </a:bodyPr>
          <a:lstStyle/>
          <a:p>
            <a:r>
              <a:rPr lang="en-US" dirty="0"/>
              <a:t>Source</a:t>
            </a:r>
          </a:p>
        </p:txBody>
      </p:sp>
      <p:cxnSp>
        <p:nvCxnSpPr>
          <p:cNvPr id="9" name="Straight Arrow Connector 8">
            <a:extLst>
              <a:ext uri="{FF2B5EF4-FFF2-40B4-BE49-F238E27FC236}">
                <a16:creationId xmlns:a16="http://schemas.microsoft.com/office/drawing/2014/main" id="{F1EF7FA4-8B6B-74AA-049A-0490A97DF9B7}"/>
              </a:ext>
            </a:extLst>
          </p:cNvPr>
          <p:cNvCxnSpPr/>
          <p:nvPr/>
        </p:nvCxnSpPr>
        <p:spPr>
          <a:xfrm>
            <a:off x="9816361" y="790669"/>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1F80327-1819-F2BA-7B2A-497E6EB71875}"/>
              </a:ext>
            </a:extLst>
          </p:cNvPr>
          <p:cNvSpPr txBox="1"/>
          <p:nvPr/>
        </p:nvSpPr>
        <p:spPr>
          <a:xfrm>
            <a:off x="8512158" y="484055"/>
            <a:ext cx="2608406" cy="369332"/>
          </a:xfrm>
          <a:prstGeom prst="rect">
            <a:avLst/>
          </a:prstGeom>
          <a:noFill/>
        </p:spPr>
        <p:txBody>
          <a:bodyPr wrap="none" rtlCol="0">
            <a:spAutoFit/>
          </a:bodyPr>
          <a:lstStyle/>
          <a:p>
            <a:r>
              <a:rPr lang="en-US" dirty="0"/>
              <a:t>Inner surface of blanket</a:t>
            </a:r>
          </a:p>
        </p:txBody>
      </p:sp>
      <p:sp>
        <p:nvSpPr>
          <p:cNvPr id="11" name="Cylinder 10">
            <a:extLst>
              <a:ext uri="{FF2B5EF4-FFF2-40B4-BE49-F238E27FC236}">
                <a16:creationId xmlns:a16="http://schemas.microsoft.com/office/drawing/2014/main" id="{17D71823-AD55-D71E-7588-C16178027C17}"/>
              </a:ext>
            </a:extLst>
          </p:cNvPr>
          <p:cNvSpPr/>
          <p:nvPr/>
        </p:nvSpPr>
        <p:spPr>
          <a:xfrm rot="16200000">
            <a:off x="10181888" y="4611407"/>
            <a:ext cx="262647" cy="1128408"/>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584C93FC-F69F-DFAF-74B8-FD84FFADA3D1}"/>
              </a:ext>
            </a:extLst>
          </p:cNvPr>
          <p:cNvCxnSpPr/>
          <p:nvPr/>
        </p:nvCxnSpPr>
        <p:spPr>
          <a:xfrm>
            <a:off x="8978684" y="4756695"/>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4BEEA51-4B0B-03BC-8F3A-FE75EFE23EF0}"/>
              </a:ext>
            </a:extLst>
          </p:cNvPr>
          <p:cNvSpPr txBox="1"/>
          <p:nvPr/>
        </p:nvSpPr>
        <p:spPr>
          <a:xfrm>
            <a:off x="8018786" y="4506911"/>
            <a:ext cx="1018227" cy="369332"/>
          </a:xfrm>
          <a:prstGeom prst="rect">
            <a:avLst/>
          </a:prstGeom>
          <a:noFill/>
        </p:spPr>
        <p:txBody>
          <a:bodyPr wrap="none" rtlCol="0">
            <a:spAutoFit/>
          </a:bodyPr>
          <a:lstStyle/>
          <a:p>
            <a:r>
              <a:rPr lang="en-US" dirty="0"/>
              <a:t>Sources</a:t>
            </a:r>
          </a:p>
        </p:txBody>
      </p:sp>
      <p:cxnSp>
        <p:nvCxnSpPr>
          <p:cNvPr id="15" name="Straight Arrow Connector 14">
            <a:extLst>
              <a:ext uri="{FF2B5EF4-FFF2-40B4-BE49-F238E27FC236}">
                <a16:creationId xmlns:a16="http://schemas.microsoft.com/office/drawing/2014/main" id="{105DFECD-B4A1-2928-2427-0BF17F464C38}"/>
              </a:ext>
            </a:extLst>
          </p:cNvPr>
          <p:cNvCxnSpPr/>
          <p:nvPr/>
        </p:nvCxnSpPr>
        <p:spPr>
          <a:xfrm>
            <a:off x="9390767" y="4125567"/>
            <a:ext cx="770323" cy="418915"/>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EDB4118-C9D4-4ED7-3D21-3F3E2771CC30}"/>
              </a:ext>
            </a:extLst>
          </p:cNvPr>
          <p:cNvSpPr txBox="1"/>
          <p:nvPr/>
        </p:nvSpPr>
        <p:spPr>
          <a:xfrm>
            <a:off x="7945773" y="3767164"/>
            <a:ext cx="2273379" cy="369332"/>
          </a:xfrm>
          <a:prstGeom prst="rect">
            <a:avLst/>
          </a:prstGeom>
          <a:noFill/>
        </p:spPr>
        <p:txBody>
          <a:bodyPr wrap="none" rtlCol="0">
            <a:spAutoFit/>
          </a:bodyPr>
          <a:lstStyle/>
          <a:p>
            <a:r>
              <a:rPr lang="en-US" dirty="0"/>
              <a:t>Test blanket module</a:t>
            </a:r>
          </a:p>
        </p:txBody>
      </p:sp>
      <p:sp>
        <p:nvSpPr>
          <p:cNvPr id="17" name="Cylinder 16">
            <a:extLst>
              <a:ext uri="{FF2B5EF4-FFF2-40B4-BE49-F238E27FC236}">
                <a16:creationId xmlns:a16="http://schemas.microsoft.com/office/drawing/2014/main" id="{9C178114-54BB-9570-05BE-7E918BEA770D}"/>
              </a:ext>
            </a:extLst>
          </p:cNvPr>
          <p:cNvSpPr/>
          <p:nvPr/>
        </p:nvSpPr>
        <p:spPr>
          <a:xfrm rot="16200000">
            <a:off x="10174763" y="5118664"/>
            <a:ext cx="262647" cy="1128408"/>
          </a:xfrm>
          <a:prstGeom prst="ca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9B2B0B55-2B69-0248-1A95-55BE314CD3F0}"/>
              </a:ext>
            </a:extLst>
          </p:cNvPr>
          <p:cNvCxnSpPr>
            <a:cxnSpLocks/>
            <a:endCxn id="17" idx="1"/>
          </p:cNvCxnSpPr>
          <p:nvPr/>
        </p:nvCxnSpPr>
        <p:spPr>
          <a:xfrm>
            <a:off x="8978684" y="4784172"/>
            <a:ext cx="763199" cy="898696"/>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62A20BA7-4EDA-90FF-102E-7CC1DE00A9DE}"/>
              </a:ext>
            </a:extLst>
          </p:cNvPr>
          <p:cNvSpPr txBox="1"/>
          <p:nvPr/>
        </p:nvSpPr>
        <p:spPr>
          <a:xfrm>
            <a:off x="9509835" y="2393504"/>
            <a:ext cx="2584840" cy="369332"/>
          </a:xfrm>
          <a:prstGeom prst="rect">
            <a:avLst/>
          </a:prstGeom>
          <a:noFill/>
        </p:spPr>
        <p:txBody>
          <a:bodyPr wrap="square" rtlCol="0">
            <a:spAutoFit/>
          </a:bodyPr>
          <a:lstStyle/>
          <a:p>
            <a:pPr algn="ctr"/>
            <a:r>
              <a:rPr lang="en-US" dirty="0"/>
              <a:t>Optimal setup</a:t>
            </a:r>
          </a:p>
        </p:txBody>
      </p:sp>
      <p:sp>
        <p:nvSpPr>
          <p:cNvPr id="24" name="TextBox 23">
            <a:extLst>
              <a:ext uri="{FF2B5EF4-FFF2-40B4-BE49-F238E27FC236}">
                <a16:creationId xmlns:a16="http://schemas.microsoft.com/office/drawing/2014/main" id="{A20C43B8-8468-0E58-11C9-5504992164B8}"/>
              </a:ext>
            </a:extLst>
          </p:cNvPr>
          <p:cNvSpPr txBox="1"/>
          <p:nvPr/>
        </p:nvSpPr>
        <p:spPr>
          <a:xfrm>
            <a:off x="9390767" y="6368499"/>
            <a:ext cx="2584840" cy="369332"/>
          </a:xfrm>
          <a:prstGeom prst="rect">
            <a:avLst/>
          </a:prstGeom>
          <a:noFill/>
        </p:spPr>
        <p:txBody>
          <a:bodyPr wrap="square" rtlCol="0">
            <a:spAutoFit/>
          </a:bodyPr>
          <a:lstStyle/>
          <a:p>
            <a:pPr algn="ctr"/>
            <a:r>
              <a:rPr lang="en-US" dirty="0"/>
              <a:t>TBM-like setup</a:t>
            </a:r>
          </a:p>
        </p:txBody>
      </p:sp>
      <p:cxnSp>
        <p:nvCxnSpPr>
          <p:cNvPr id="6" name="Straight Arrow Connector 5">
            <a:extLst>
              <a:ext uri="{FF2B5EF4-FFF2-40B4-BE49-F238E27FC236}">
                <a16:creationId xmlns:a16="http://schemas.microsoft.com/office/drawing/2014/main" id="{6336769B-E2DB-53DE-1704-32C7390AC9BD}"/>
              </a:ext>
            </a:extLst>
          </p:cNvPr>
          <p:cNvCxnSpPr>
            <a:cxnSpLocks/>
          </p:cNvCxnSpPr>
          <p:nvPr/>
        </p:nvCxnSpPr>
        <p:spPr>
          <a:xfrm flipH="1" flipV="1">
            <a:off x="11476258" y="1241448"/>
            <a:ext cx="15888" cy="577038"/>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BBC88B3F-E8E7-5F42-605F-C854F0A57DC1}"/>
              </a:ext>
            </a:extLst>
          </p:cNvPr>
          <p:cNvSpPr txBox="1"/>
          <p:nvPr/>
        </p:nvSpPr>
        <p:spPr>
          <a:xfrm>
            <a:off x="11483541" y="1332226"/>
            <a:ext cx="263214" cy="369332"/>
          </a:xfrm>
          <a:prstGeom prst="rect">
            <a:avLst/>
          </a:prstGeom>
          <a:noFill/>
        </p:spPr>
        <p:txBody>
          <a:bodyPr wrap="none" rtlCol="0">
            <a:spAutoFit/>
          </a:bodyPr>
          <a:lstStyle/>
          <a:p>
            <a:r>
              <a:rPr lang="en-US" dirty="0"/>
              <a:t>r</a:t>
            </a:r>
          </a:p>
        </p:txBody>
      </p:sp>
      <p:cxnSp>
        <p:nvCxnSpPr>
          <p:cNvPr id="21" name="Straight Arrow Connector 20">
            <a:extLst>
              <a:ext uri="{FF2B5EF4-FFF2-40B4-BE49-F238E27FC236}">
                <a16:creationId xmlns:a16="http://schemas.microsoft.com/office/drawing/2014/main" id="{19830E66-5694-BE80-841D-C5D9ADDC279F}"/>
              </a:ext>
            </a:extLst>
          </p:cNvPr>
          <p:cNvCxnSpPr>
            <a:cxnSpLocks/>
          </p:cNvCxnSpPr>
          <p:nvPr/>
        </p:nvCxnSpPr>
        <p:spPr>
          <a:xfrm>
            <a:off x="10525627" y="2046278"/>
            <a:ext cx="872727" cy="15192"/>
          </a:xfrm>
          <a:prstGeom prst="straightConnector1">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5D63DC73-235E-E856-672D-E94A48726282}"/>
              </a:ext>
            </a:extLst>
          </p:cNvPr>
          <p:cNvSpPr txBox="1"/>
          <p:nvPr/>
        </p:nvSpPr>
        <p:spPr>
          <a:xfrm>
            <a:off x="10849766" y="1993719"/>
            <a:ext cx="308098" cy="369332"/>
          </a:xfrm>
          <a:prstGeom prst="rect">
            <a:avLst/>
          </a:prstGeom>
          <a:noFill/>
        </p:spPr>
        <p:txBody>
          <a:bodyPr wrap="none" rtlCol="0">
            <a:spAutoFit/>
          </a:bodyPr>
          <a:lstStyle/>
          <a:p>
            <a:r>
              <a:rPr lang="en-US" dirty="0"/>
              <a:t>L</a:t>
            </a:r>
          </a:p>
        </p:txBody>
      </p:sp>
    </p:spTree>
    <p:extLst>
      <p:ext uri="{BB962C8B-B14F-4D97-AF65-F5344CB8AC3E}">
        <p14:creationId xmlns:p14="http://schemas.microsoft.com/office/powerpoint/2010/main" val="219517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apers with text overlay&#10;&#10;AI-generated content may be incorrect.">
            <a:extLst>
              <a:ext uri="{FF2B5EF4-FFF2-40B4-BE49-F238E27FC236}">
                <a16:creationId xmlns:a16="http://schemas.microsoft.com/office/drawing/2014/main" id="{8FA57064-9DC8-D65D-5129-E926B47794A6}"/>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 y="1372277"/>
            <a:ext cx="12161520" cy="5100606"/>
          </a:xfrm>
          <a:prstGeom prst="rect">
            <a:avLst/>
          </a:prstGeom>
        </p:spPr>
      </p:pic>
      <p:sp>
        <p:nvSpPr>
          <p:cNvPr id="2" name="Title 1">
            <a:extLst>
              <a:ext uri="{FF2B5EF4-FFF2-40B4-BE49-F238E27FC236}">
                <a16:creationId xmlns:a16="http://schemas.microsoft.com/office/drawing/2014/main" id="{7CE8C65E-410A-7D48-F015-809935EFF67D}"/>
              </a:ext>
            </a:extLst>
          </p:cNvPr>
          <p:cNvSpPr>
            <a:spLocks noGrp="1"/>
          </p:cNvSpPr>
          <p:nvPr>
            <p:ph type="title"/>
          </p:nvPr>
        </p:nvSpPr>
        <p:spPr>
          <a:xfrm>
            <a:off x="314691" y="288925"/>
            <a:ext cx="11782285" cy="886397"/>
          </a:xfrm>
        </p:spPr>
        <p:txBody>
          <a:bodyPr/>
          <a:lstStyle/>
          <a:p>
            <a:r>
              <a:rPr lang="en-US" sz="2800" dirty="0"/>
              <a:t>We have no way to test materials and components in a neutron environment that represents the harsh conditions of a fusion power plant</a:t>
            </a:r>
          </a:p>
        </p:txBody>
      </p:sp>
    </p:spTree>
    <p:extLst>
      <p:ext uri="{BB962C8B-B14F-4D97-AF65-F5344CB8AC3E}">
        <p14:creationId xmlns:p14="http://schemas.microsoft.com/office/powerpoint/2010/main" val="7599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2A106-56F4-84EA-C23F-E952D71E6BDF}"/>
              </a:ext>
            </a:extLst>
          </p:cNvPr>
          <p:cNvSpPr>
            <a:spLocks noGrp="1"/>
          </p:cNvSpPr>
          <p:nvPr>
            <p:ph type="title"/>
          </p:nvPr>
        </p:nvSpPr>
        <p:spPr/>
        <p:txBody>
          <a:bodyPr/>
          <a:lstStyle/>
          <a:p>
            <a:r>
              <a:rPr lang="en-US" dirty="0"/>
              <a:t>The evolution of PFC armor and structural materials (and thus property changes) in extreme radiation environments is highly complex, dynamic and difficult to predict</a:t>
            </a:r>
            <a:br>
              <a:rPr lang="en-US" dirty="0"/>
            </a:br>
            <a:endParaRPr lang="en-US" dirty="0"/>
          </a:p>
        </p:txBody>
      </p:sp>
      <p:pic>
        <p:nvPicPr>
          <p:cNvPr id="4" name="Content Placeholder 3" descr="A close-up of a graph&#10;&#10;AI-generated content may be incorrect.">
            <a:extLst>
              <a:ext uri="{FF2B5EF4-FFF2-40B4-BE49-F238E27FC236}">
                <a16:creationId xmlns:a16="http://schemas.microsoft.com/office/drawing/2014/main" id="{C7CAFEB9-1E61-1BE5-0CC3-0E601ADDF5C8}"/>
              </a:ext>
            </a:extLst>
          </p:cNvPr>
          <p:cNvPicPr>
            <a:picLocks noGrp="1" noChangeAspect="1"/>
          </p:cNvPicPr>
          <p:nvPr>
            <p:ph idx="1"/>
          </p:nvPr>
        </p:nvPicPr>
        <p:blipFill>
          <a:blip r:embed="rId2"/>
          <a:stretch>
            <a:fillRect/>
          </a:stretch>
        </p:blipFill>
        <p:spPr>
          <a:xfrm>
            <a:off x="0" y="1771650"/>
            <a:ext cx="12188152" cy="4411663"/>
          </a:xfrm>
          <a:prstGeom prst="rect">
            <a:avLst/>
          </a:prstGeom>
        </p:spPr>
      </p:pic>
    </p:spTree>
    <p:extLst>
      <p:ext uri="{BB962C8B-B14F-4D97-AF65-F5344CB8AC3E}">
        <p14:creationId xmlns:p14="http://schemas.microsoft.com/office/powerpoint/2010/main" val="407250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5250-F415-A077-CED0-5537E48D8861}"/>
              </a:ext>
            </a:extLst>
          </p:cNvPr>
          <p:cNvSpPr>
            <a:spLocks noGrp="1"/>
          </p:cNvSpPr>
          <p:nvPr>
            <p:ph type="title"/>
          </p:nvPr>
        </p:nvSpPr>
        <p:spPr/>
        <p:txBody>
          <a:bodyPr/>
          <a:lstStyle/>
          <a:p>
            <a:r>
              <a:rPr lang="en-US" dirty="0"/>
              <a:t>US Consensus on Facilities that Best Serve Fusion</a:t>
            </a:r>
          </a:p>
        </p:txBody>
      </p:sp>
      <p:sp>
        <p:nvSpPr>
          <p:cNvPr id="3" name="Content Placeholder 2">
            <a:extLst>
              <a:ext uri="{FF2B5EF4-FFF2-40B4-BE49-F238E27FC236}">
                <a16:creationId xmlns:a16="http://schemas.microsoft.com/office/drawing/2014/main" id="{0D6C44B3-0967-E487-F8E3-363AFDB35C09}"/>
              </a:ext>
            </a:extLst>
          </p:cNvPr>
          <p:cNvSpPr>
            <a:spLocks noGrp="1"/>
          </p:cNvSpPr>
          <p:nvPr>
            <p:ph idx="1"/>
          </p:nvPr>
        </p:nvSpPr>
        <p:spPr>
          <a:xfrm>
            <a:off x="314692" y="1026415"/>
            <a:ext cx="11492432" cy="4061829"/>
          </a:xfrm>
        </p:spPr>
        <p:txBody>
          <a:bodyPr/>
          <a:lstStyle/>
          <a:p>
            <a:pPr lvl="0">
              <a:lnSpc>
                <a:spcPct val="100000"/>
              </a:lnSpc>
              <a:spcBef>
                <a:spcPts val="600"/>
              </a:spcBef>
              <a:spcAft>
                <a:spcPts val="0"/>
              </a:spcAft>
              <a:buSzPts val="1946"/>
            </a:pPr>
            <a:r>
              <a:rPr lang="en-US" sz="2000" dirty="0"/>
              <a:t>A </a:t>
            </a:r>
            <a:r>
              <a:rPr lang="en-US" sz="2000" u="sng" dirty="0"/>
              <a:t>strong consensus</a:t>
            </a:r>
            <a:r>
              <a:rPr lang="en-US" sz="2000" dirty="0"/>
              <a:t> was developed in the Subcommittee that four facilities ‘Best Serve Fusion’ (in alphabetical order): Blanket Component Test Facility (BCTF), Fuel Cycle Test Facility (FCTF), Fusion Prototypic Neutron Source, and ITER. </a:t>
            </a:r>
          </a:p>
          <a:p>
            <a:pPr marL="457200" lvl="0" indent="-342900">
              <a:lnSpc>
                <a:spcPct val="100000"/>
              </a:lnSpc>
              <a:spcBef>
                <a:spcPts val="1000"/>
              </a:spcBef>
              <a:spcAft>
                <a:spcPts val="0"/>
              </a:spcAft>
              <a:buSzPts val="1800"/>
              <a:buChar char="-"/>
            </a:pPr>
            <a:r>
              <a:rPr lang="en-US" sz="2000" dirty="0"/>
              <a:t>Each of these facilities support multiple pathways to fusion energy, including ITER which has/will provide knowledge transfer about fusion technology &amp; engineering experience at reactor scale, including system integration, precision engineering and quality control</a:t>
            </a:r>
          </a:p>
          <a:p>
            <a:pPr lvl="0">
              <a:spcBef>
                <a:spcPts val="1000"/>
              </a:spcBef>
              <a:spcAft>
                <a:spcPts val="0"/>
              </a:spcAft>
              <a:buSzPts val="1946"/>
            </a:pPr>
            <a:endParaRPr lang="en-US" sz="1200" dirty="0"/>
          </a:p>
          <a:p>
            <a:pPr lvl="0">
              <a:spcBef>
                <a:spcPts val="1000"/>
              </a:spcBef>
              <a:spcAft>
                <a:spcPts val="0"/>
              </a:spcAft>
              <a:buSzPts val="1946"/>
            </a:pPr>
            <a:r>
              <a:rPr lang="en-US" sz="2000" dirty="0"/>
              <a:t>The other eight facilities were all deemed ‘important’. Many of these facilities were associated with single-concept fusion confinement approaches</a:t>
            </a:r>
          </a:p>
          <a:p>
            <a:pPr lvl="0">
              <a:spcBef>
                <a:spcPts val="1000"/>
              </a:spcBef>
              <a:spcAft>
                <a:spcPts val="0"/>
              </a:spcAft>
              <a:buSzPts val="1946"/>
            </a:pPr>
            <a:r>
              <a:rPr lang="en-US" sz="2000" dirty="0"/>
              <a:t>	</a:t>
            </a:r>
            <a:r>
              <a:rPr lang="en-US" sz="20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These facilities are highly important and well-deserving of FES support</a:t>
            </a:r>
            <a:endParaRPr lang="en-US" sz="2000" i="1" dirty="0"/>
          </a:p>
          <a:p>
            <a:pPr lvl="0">
              <a:spcBef>
                <a:spcPts val="1000"/>
              </a:spcBef>
              <a:spcAft>
                <a:spcPts val="0"/>
              </a:spcAft>
              <a:buSzPts val="1946"/>
            </a:pPr>
            <a:endParaRPr lang="en-US" sz="1100" i="1" dirty="0"/>
          </a:p>
          <a:p>
            <a:pPr lvl="0">
              <a:spcBef>
                <a:spcPts val="1000"/>
              </a:spcBef>
              <a:spcAft>
                <a:spcPts val="0"/>
              </a:spcAft>
              <a:buSzPts val="1946"/>
            </a:pPr>
            <a:r>
              <a:rPr lang="en-US" sz="2000" dirty="0"/>
              <a:t>The readiness for construction varied significantly between all facilities</a:t>
            </a:r>
          </a:p>
          <a:p>
            <a:endParaRPr lang="en-US" sz="2000" dirty="0"/>
          </a:p>
        </p:txBody>
      </p:sp>
      <p:pic>
        <p:nvPicPr>
          <p:cNvPr id="4" name="Google Shape;214;p14">
            <a:extLst>
              <a:ext uri="{FF2B5EF4-FFF2-40B4-BE49-F238E27FC236}">
                <a16:creationId xmlns:a16="http://schemas.microsoft.com/office/drawing/2014/main" id="{BEDE7964-20D2-4055-9BFF-F60791B2B14E}"/>
              </a:ext>
            </a:extLst>
          </p:cNvPr>
          <p:cNvPicPr preferRelativeResize="0"/>
          <p:nvPr/>
        </p:nvPicPr>
        <p:blipFill rotWithShape="1">
          <a:blip r:embed="rId2">
            <a:alphaModFix/>
          </a:blip>
          <a:srcRect/>
          <a:stretch/>
        </p:blipFill>
        <p:spPr>
          <a:xfrm>
            <a:off x="697128" y="5154919"/>
            <a:ext cx="1799556" cy="1633438"/>
          </a:xfrm>
          <a:prstGeom prst="rect">
            <a:avLst/>
          </a:prstGeom>
          <a:noFill/>
          <a:ln>
            <a:noFill/>
          </a:ln>
        </p:spPr>
      </p:pic>
      <p:pic>
        <p:nvPicPr>
          <p:cNvPr id="5" name="Google Shape;226;p15">
            <a:extLst>
              <a:ext uri="{FF2B5EF4-FFF2-40B4-BE49-F238E27FC236}">
                <a16:creationId xmlns:a16="http://schemas.microsoft.com/office/drawing/2014/main" id="{B93F5215-E83C-E0EA-2C38-0B7441F3145E}"/>
              </a:ext>
            </a:extLst>
          </p:cNvPr>
          <p:cNvPicPr preferRelativeResize="0"/>
          <p:nvPr/>
        </p:nvPicPr>
        <p:blipFill rotWithShape="1">
          <a:blip r:embed="rId3">
            <a:alphaModFix/>
          </a:blip>
          <a:srcRect/>
          <a:stretch/>
        </p:blipFill>
        <p:spPr>
          <a:xfrm>
            <a:off x="2944126" y="5183320"/>
            <a:ext cx="2585138" cy="1605037"/>
          </a:xfrm>
          <a:prstGeom prst="rect">
            <a:avLst/>
          </a:prstGeom>
          <a:solidFill>
            <a:srgbClr val="EDEDED"/>
          </a:solidFill>
          <a:ln w="12700" cap="flat" cmpd="sng">
            <a:solidFill>
              <a:srgbClr val="1C3052"/>
            </a:solidFill>
            <a:prstDash val="solid"/>
            <a:miter lim="8000"/>
            <a:headEnd type="none" w="sm" len="sm"/>
            <a:tailEnd type="none" w="sm" len="sm"/>
          </a:ln>
        </p:spPr>
      </p:pic>
      <p:pic>
        <p:nvPicPr>
          <p:cNvPr id="6" name="Google Shape;238;p16">
            <a:extLst>
              <a:ext uri="{FF2B5EF4-FFF2-40B4-BE49-F238E27FC236}">
                <a16:creationId xmlns:a16="http://schemas.microsoft.com/office/drawing/2014/main" id="{A3DD349F-495D-1FC4-5A3E-344F0B0FEE31}"/>
              </a:ext>
            </a:extLst>
          </p:cNvPr>
          <p:cNvPicPr preferRelativeResize="0"/>
          <p:nvPr/>
        </p:nvPicPr>
        <p:blipFill rotWithShape="1">
          <a:blip r:embed="rId4">
            <a:alphaModFix/>
          </a:blip>
          <a:srcRect/>
          <a:stretch/>
        </p:blipFill>
        <p:spPr>
          <a:xfrm>
            <a:off x="5702687" y="5183320"/>
            <a:ext cx="3483266" cy="1451168"/>
          </a:xfrm>
          <a:prstGeom prst="rect">
            <a:avLst/>
          </a:prstGeom>
          <a:noFill/>
          <a:ln>
            <a:noFill/>
          </a:ln>
        </p:spPr>
      </p:pic>
      <p:pic>
        <p:nvPicPr>
          <p:cNvPr id="7" name="Google Shape;254;p17" descr="A circular structure with many machines&#10;&#10;Description automatically generated with medium confidence">
            <a:extLst>
              <a:ext uri="{FF2B5EF4-FFF2-40B4-BE49-F238E27FC236}">
                <a16:creationId xmlns:a16="http://schemas.microsoft.com/office/drawing/2014/main" id="{9A5F8D95-CCFA-C621-122B-BEAFFE4DB9A9}"/>
              </a:ext>
            </a:extLst>
          </p:cNvPr>
          <p:cNvPicPr preferRelativeResize="0"/>
          <p:nvPr/>
        </p:nvPicPr>
        <p:blipFill rotWithShape="1">
          <a:blip r:embed="rId5">
            <a:alphaModFix/>
          </a:blip>
          <a:srcRect/>
          <a:stretch/>
        </p:blipFill>
        <p:spPr>
          <a:xfrm>
            <a:off x="9393900" y="5183320"/>
            <a:ext cx="1893025" cy="1499938"/>
          </a:xfrm>
          <a:prstGeom prst="rect">
            <a:avLst/>
          </a:prstGeom>
          <a:noFill/>
          <a:ln>
            <a:noFill/>
          </a:ln>
        </p:spPr>
      </p:pic>
    </p:spTree>
    <p:extLst>
      <p:ext uri="{BB962C8B-B14F-4D97-AF65-F5344CB8AC3E}">
        <p14:creationId xmlns:p14="http://schemas.microsoft.com/office/powerpoint/2010/main" val="980429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6B41-6A67-336F-2D87-E1819E651536}"/>
              </a:ext>
            </a:extLst>
          </p:cNvPr>
          <p:cNvSpPr>
            <a:spLocks noGrp="1"/>
          </p:cNvSpPr>
          <p:nvPr>
            <p:ph type="title"/>
          </p:nvPr>
        </p:nvSpPr>
        <p:spPr>
          <a:xfrm>
            <a:off x="314691" y="365125"/>
            <a:ext cx="11772533" cy="886397"/>
          </a:xfrm>
        </p:spPr>
        <p:txBody>
          <a:bodyPr/>
          <a:lstStyle/>
          <a:p>
            <a:r>
              <a:rPr lang="en-US" sz="2800" dirty="0"/>
              <a:t>Evaluation of options for an FPNS: fusion neutron spectrum considerably harder than fission – introduces substantial gaseous and solid </a:t>
            </a:r>
            <a:r>
              <a:rPr lang="en-US" sz="2800" dirty="0" err="1"/>
              <a:t>transmutant</a:t>
            </a:r>
            <a:r>
              <a:rPr lang="en-US" sz="2800" dirty="0"/>
              <a:t> elements in structural materials closes to fusion engine</a:t>
            </a:r>
          </a:p>
        </p:txBody>
      </p:sp>
      <p:pic>
        <p:nvPicPr>
          <p:cNvPr id="4" name="Content Placeholder 3">
            <a:extLst>
              <a:ext uri="{FF2B5EF4-FFF2-40B4-BE49-F238E27FC236}">
                <a16:creationId xmlns:a16="http://schemas.microsoft.com/office/drawing/2014/main" id="{AF8F3C80-6BA7-4ABA-0501-917031F2E935}"/>
              </a:ext>
            </a:extLst>
          </p:cNvPr>
          <p:cNvPicPr>
            <a:picLocks noGrp="1" noChangeAspect="1"/>
          </p:cNvPicPr>
          <p:nvPr>
            <p:ph idx="1"/>
          </p:nvPr>
        </p:nvPicPr>
        <p:blipFill>
          <a:blip r:embed="rId2"/>
          <a:stretch>
            <a:fillRect/>
          </a:stretch>
        </p:blipFill>
        <p:spPr>
          <a:xfrm>
            <a:off x="0" y="1787525"/>
            <a:ext cx="12192000" cy="4900055"/>
          </a:xfrm>
          <a:prstGeom prst="rect">
            <a:avLst/>
          </a:prstGeom>
        </p:spPr>
      </p:pic>
    </p:spTree>
    <p:extLst>
      <p:ext uri="{BB962C8B-B14F-4D97-AF65-F5344CB8AC3E}">
        <p14:creationId xmlns:p14="http://schemas.microsoft.com/office/powerpoint/2010/main" val="275592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ED4D-38A1-31DC-A4B2-91D870255CB0}"/>
              </a:ext>
            </a:extLst>
          </p:cNvPr>
          <p:cNvSpPr>
            <a:spLocks noGrp="1"/>
          </p:cNvSpPr>
          <p:nvPr>
            <p:ph type="title"/>
          </p:nvPr>
        </p:nvSpPr>
        <p:spPr/>
        <p:txBody>
          <a:bodyPr/>
          <a:lstStyle/>
          <a:p>
            <a:r>
              <a:rPr lang="en-US" dirty="0"/>
              <a:t>Fusion materials current readiness</a:t>
            </a:r>
            <a:br>
              <a:rPr lang="en-US" dirty="0"/>
            </a:br>
            <a:endParaRPr lang="en-US" dirty="0"/>
          </a:p>
        </p:txBody>
      </p:sp>
      <p:pic>
        <p:nvPicPr>
          <p:cNvPr id="4" name="Content Placeholder 3">
            <a:extLst>
              <a:ext uri="{FF2B5EF4-FFF2-40B4-BE49-F238E27FC236}">
                <a16:creationId xmlns:a16="http://schemas.microsoft.com/office/drawing/2014/main" id="{0557441D-5224-77CC-1BFA-A318238FF2F3}"/>
              </a:ext>
            </a:extLst>
          </p:cNvPr>
          <p:cNvPicPr>
            <a:picLocks noGrp="1" noChangeAspect="1"/>
          </p:cNvPicPr>
          <p:nvPr>
            <p:ph idx="1"/>
          </p:nvPr>
        </p:nvPicPr>
        <p:blipFill rotWithShape="1">
          <a:blip r:embed="rId2"/>
          <a:srcRect t="6191" b="4687"/>
          <a:stretch/>
        </p:blipFill>
        <p:spPr>
          <a:xfrm>
            <a:off x="1205657" y="994347"/>
            <a:ext cx="9662368" cy="5184612"/>
          </a:xfrm>
          <a:prstGeom prst="rect">
            <a:avLst/>
          </a:prstGeom>
        </p:spPr>
      </p:pic>
    </p:spTree>
    <p:extLst>
      <p:ext uri="{BB962C8B-B14F-4D97-AF65-F5344CB8AC3E}">
        <p14:creationId xmlns:p14="http://schemas.microsoft.com/office/powerpoint/2010/main" val="33959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CE0FF5-815A-A9B3-9C2E-ED3E54A9FA6C}"/>
              </a:ext>
            </a:extLst>
          </p:cNvPr>
          <p:cNvSpPr/>
          <p:nvPr/>
        </p:nvSpPr>
        <p:spPr>
          <a:xfrm>
            <a:off x="4228309" y="3700608"/>
            <a:ext cx="3780376" cy="2597794"/>
          </a:xfrm>
          <a:prstGeom prst="rect">
            <a:avLst/>
          </a:prstGeom>
          <a:solidFill>
            <a:srgbClr val="4E008E">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0" name="Content Placeholder 9">
            <a:extLst>
              <a:ext uri="{FF2B5EF4-FFF2-40B4-BE49-F238E27FC236}">
                <a16:creationId xmlns:a16="http://schemas.microsoft.com/office/drawing/2014/main" id="{0A4F2F14-B6A0-7F68-34A4-5FFF3ABC6627}"/>
              </a:ext>
            </a:extLst>
          </p:cNvPr>
          <p:cNvSpPr>
            <a:spLocks noGrp="1"/>
          </p:cNvSpPr>
          <p:nvPr>
            <p:ph sz="half" idx="14"/>
          </p:nvPr>
        </p:nvSpPr>
        <p:spPr>
          <a:xfrm>
            <a:off x="4228076" y="1652954"/>
            <a:ext cx="3780376" cy="4756990"/>
          </a:xfrm>
          <a:ln w="38100">
            <a:solidFill>
              <a:schemeClr val="tx1"/>
            </a:solidFill>
          </a:ln>
        </p:spPr>
        <p:txBody>
          <a:bodyPr/>
          <a:lstStyle/>
          <a:p>
            <a:r>
              <a:rPr lang="en-US" b="1" dirty="0"/>
              <a:t>Volumetric Neutron Source (VNS)</a:t>
            </a:r>
          </a:p>
          <a:p>
            <a:r>
              <a:rPr lang="en-US" dirty="0"/>
              <a:t>Purpose: produce a high volume and high flux of D-T neutrons to test and qualify nuclear components.</a:t>
            </a:r>
          </a:p>
          <a:p>
            <a:r>
              <a:rPr lang="en-US" dirty="0"/>
              <a:t>High flux, large sample, moderate dpa</a:t>
            </a:r>
          </a:p>
          <a:p>
            <a:r>
              <a:rPr lang="en-US" dirty="0"/>
              <a:t>Capabilities (from 2025 EU VNS):</a:t>
            </a:r>
          </a:p>
          <a:p>
            <a:pPr marL="285750" indent="-285750">
              <a:spcBef>
                <a:spcPts val="600"/>
              </a:spcBef>
              <a:buFont typeface="Arial" panose="020B0604020202020204" pitchFamily="34" charset="0"/>
              <a:buChar char="•"/>
            </a:pPr>
            <a:r>
              <a:rPr lang="en-US" sz="1600" dirty="0"/>
              <a:t>1-2 dpa/cy damage (Fe equivalent)</a:t>
            </a:r>
          </a:p>
          <a:p>
            <a:pPr marL="285750" indent="-285750">
              <a:spcBef>
                <a:spcPts val="600"/>
              </a:spcBef>
              <a:buFont typeface="Arial" panose="020B0604020202020204" pitchFamily="34" charset="0"/>
              <a:buChar char="•"/>
            </a:pPr>
            <a:r>
              <a:rPr lang="en-US" sz="1600" dirty="0"/>
              <a:t>Neutron wall load &gt;0.5 MW/m</a:t>
            </a:r>
            <a:r>
              <a:rPr lang="en-US" sz="1600" baseline="30000" dirty="0"/>
              <a:t>2</a:t>
            </a:r>
            <a:endParaRPr lang="en-US" sz="1600" dirty="0"/>
          </a:p>
          <a:p>
            <a:pPr marL="285750" indent="-285750">
              <a:spcBef>
                <a:spcPts val="600"/>
              </a:spcBef>
              <a:buFont typeface="Arial" panose="020B0604020202020204" pitchFamily="34" charset="0"/>
              <a:buChar char="•"/>
            </a:pPr>
            <a:r>
              <a:rPr lang="en-US" sz="1600" dirty="0"/>
              <a:t>1x10</a:t>
            </a:r>
            <a:r>
              <a:rPr lang="en-US" sz="1600" baseline="30000" dirty="0"/>
              <a:t>14</a:t>
            </a:r>
            <a:r>
              <a:rPr lang="en-US" sz="1600" dirty="0"/>
              <a:t> n/cm</a:t>
            </a:r>
            <a:r>
              <a:rPr lang="en-US" sz="1600" baseline="30000" dirty="0"/>
              <a:t>2</a:t>
            </a:r>
            <a:r>
              <a:rPr lang="en-US" sz="1600" dirty="0"/>
              <a:t>-s on wall</a:t>
            </a:r>
          </a:p>
          <a:p>
            <a:pPr marL="285750" indent="-285750">
              <a:spcBef>
                <a:spcPts val="600"/>
              </a:spcBef>
              <a:buFont typeface="Arial" panose="020B0604020202020204" pitchFamily="34" charset="0"/>
              <a:buChar char="•"/>
            </a:pPr>
            <a:r>
              <a:rPr lang="en-US" sz="1600" dirty="0"/>
              <a:t>Tokamak with 200 MW power consumption</a:t>
            </a:r>
          </a:p>
          <a:p>
            <a:pPr marL="285750" indent="-285750">
              <a:spcBef>
                <a:spcPts val="600"/>
              </a:spcBef>
              <a:buFont typeface="Arial" panose="020B0604020202020204" pitchFamily="34" charset="0"/>
              <a:buChar char="•"/>
            </a:pPr>
            <a:r>
              <a:rPr lang="en-US" sz="1600" dirty="0"/>
              <a:t>52 MW heating &amp; current drive, 29 MW fusion power</a:t>
            </a:r>
          </a:p>
          <a:p>
            <a:pPr marL="285750" indent="-285750">
              <a:spcBef>
                <a:spcPts val="600"/>
              </a:spcBef>
              <a:buFont typeface="Arial" panose="020B0604020202020204" pitchFamily="34" charset="0"/>
              <a:buChar char="•"/>
            </a:pPr>
            <a:r>
              <a:rPr lang="en-US" sz="1600" dirty="0"/>
              <a:t>Tritium breeding necessary for ops</a:t>
            </a:r>
          </a:p>
        </p:txBody>
      </p:sp>
      <p:sp>
        <p:nvSpPr>
          <p:cNvPr id="9" name="Content Placeholder 8">
            <a:extLst>
              <a:ext uri="{FF2B5EF4-FFF2-40B4-BE49-F238E27FC236}">
                <a16:creationId xmlns:a16="http://schemas.microsoft.com/office/drawing/2014/main" id="{34655652-9F4B-D46C-831D-BF91B3FCF244}"/>
              </a:ext>
            </a:extLst>
          </p:cNvPr>
          <p:cNvSpPr>
            <a:spLocks noGrp="1"/>
          </p:cNvSpPr>
          <p:nvPr>
            <p:ph sz="half" idx="1"/>
          </p:nvPr>
        </p:nvSpPr>
        <p:spPr>
          <a:xfrm>
            <a:off x="314692" y="1652954"/>
            <a:ext cx="3784802" cy="4756990"/>
          </a:xfrm>
          <a:ln w="38100">
            <a:solidFill>
              <a:schemeClr val="tx1"/>
            </a:solidFill>
          </a:ln>
        </p:spPr>
        <p:txBody>
          <a:bodyPr/>
          <a:lstStyle/>
          <a:p>
            <a:r>
              <a:rPr lang="en-US" b="1" dirty="0"/>
              <a:t>Fusion Prototypic Neutron Source (FPNS)</a:t>
            </a:r>
          </a:p>
          <a:p>
            <a:r>
              <a:rPr lang="en-US" dirty="0"/>
              <a:t>Purpose: establish the materials science knowledge base to understand materials degradation in a D-T fusion environment and code qualify materials.</a:t>
            </a:r>
          </a:p>
          <a:p>
            <a:r>
              <a:rPr lang="en-US" dirty="0"/>
              <a:t>High flux, small sample, high dpa</a:t>
            </a:r>
          </a:p>
          <a:p>
            <a:r>
              <a:rPr lang="en-US" dirty="0"/>
              <a:t>Capabilities (from 2023 RFI):</a:t>
            </a:r>
          </a:p>
          <a:p>
            <a:pPr marL="285750" indent="-285750">
              <a:spcBef>
                <a:spcPts val="600"/>
              </a:spcBef>
              <a:buFont typeface="Arial" panose="020B0604020202020204" pitchFamily="34" charset="0"/>
              <a:buChar char="•"/>
            </a:pPr>
            <a:r>
              <a:rPr lang="en-US" sz="1600" dirty="0"/>
              <a:t>15 dpa/cy damage (Fe equivalent)</a:t>
            </a:r>
          </a:p>
          <a:p>
            <a:pPr marL="285750" indent="-285750">
              <a:spcBef>
                <a:spcPts val="600"/>
              </a:spcBef>
              <a:buFont typeface="Arial" panose="020B0604020202020204" pitchFamily="34" charset="0"/>
              <a:buChar char="•"/>
            </a:pPr>
            <a:r>
              <a:rPr lang="en-US" sz="1600" dirty="0"/>
              <a:t>Gaseous and solid </a:t>
            </a:r>
            <a:r>
              <a:rPr lang="en-US" sz="1600" dirty="0" err="1"/>
              <a:t>transmutant</a:t>
            </a:r>
            <a:r>
              <a:rPr lang="en-US" sz="1600" dirty="0"/>
              <a:t> generation rates consistent with 14 MeV fusion neutron</a:t>
            </a:r>
          </a:p>
          <a:p>
            <a:pPr marL="285750" indent="-285750">
              <a:spcBef>
                <a:spcPts val="600"/>
              </a:spcBef>
              <a:buFont typeface="Arial" panose="020B0604020202020204" pitchFamily="34" charset="0"/>
              <a:buChar char="•"/>
            </a:pPr>
            <a:r>
              <a:rPr lang="en-US" sz="1600" dirty="0"/>
              <a:t>300 cm</a:t>
            </a:r>
            <a:r>
              <a:rPr lang="en-US" sz="1600" baseline="30000" dirty="0"/>
              <a:t>3</a:t>
            </a:r>
            <a:r>
              <a:rPr lang="en-US" sz="1600" dirty="0"/>
              <a:t> sample volume</a:t>
            </a:r>
          </a:p>
          <a:p>
            <a:pPr marL="285750" indent="-285750">
              <a:spcBef>
                <a:spcPts val="600"/>
              </a:spcBef>
              <a:buFont typeface="Arial" panose="020B0604020202020204" pitchFamily="34" charset="0"/>
              <a:buChar char="•"/>
            </a:pPr>
            <a:r>
              <a:rPr lang="en-US" sz="1600" dirty="0"/>
              <a:t>Flux gradient ≤20%/cm in the plane of the sample</a:t>
            </a:r>
          </a:p>
        </p:txBody>
      </p:sp>
      <p:sp>
        <p:nvSpPr>
          <p:cNvPr id="3" name="Rectangle 2">
            <a:extLst>
              <a:ext uri="{FF2B5EF4-FFF2-40B4-BE49-F238E27FC236}">
                <a16:creationId xmlns:a16="http://schemas.microsoft.com/office/drawing/2014/main" id="{B184CAE3-6447-558E-18DD-BAED85F12A43}"/>
              </a:ext>
            </a:extLst>
          </p:cNvPr>
          <p:cNvSpPr/>
          <p:nvPr/>
        </p:nvSpPr>
        <p:spPr>
          <a:xfrm>
            <a:off x="4233698" y="2139172"/>
            <a:ext cx="3780376" cy="815044"/>
          </a:xfrm>
          <a:prstGeom prst="rect">
            <a:avLst/>
          </a:prstGeom>
          <a:solidFill>
            <a:srgbClr val="ED963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3" name="Rectangle 12">
            <a:extLst>
              <a:ext uri="{FF2B5EF4-FFF2-40B4-BE49-F238E27FC236}">
                <a16:creationId xmlns:a16="http://schemas.microsoft.com/office/drawing/2014/main" id="{B9F4C943-0540-3E8A-F693-9F98F338E4B6}"/>
              </a:ext>
            </a:extLst>
          </p:cNvPr>
          <p:cNvSpPr/>
          <p:nvPr/>
        </p:nvSpPr>
        <p:spPr>
          <a:xfrm>
            <a:off x="4237891" y="3014555"/>
            <a:ext cx="3780376" cy="612900"/>
          </a:xfrm>
          <a:prstGeom prst="rect">
            <a:avLst/>
          </a:prstGeom>
          <a:solidFill>
            <a:srgbClr val="B5009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8" name="Rectangle 7">
            <a:extLst>
              <a:ext uri="{FF2B5EF4-FFF2-40B4-BE49-F238E27FC236}">
                <a16:creationId xmlns:a16="http://schemas.microsoft.com/office/drawing/2014/main" id="{2FA117E3-8486-8C41-3603-09D1D6ECEDFF}"/>
              </a:ext>
            </a:extLst>
          </p:cNvPr>
          <p:cNvSpPr/>
          <p:nvPr/>
        </p:nvSpPr>
        <p:spPr>
          <a:xfrm>
            <a:off x="300092" y="4137409"/>
            <a:ext cx="3780376" cy="2210697"/>
          </a:xfrm>
          <a:prstGeom prst="rect">
            <a:avLst/>
          </a:prstGeom>
          <a:solidFill>
            <a:srgbClr val="4E008E">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 name="Rectangle 1">
            <a:extLst>
              <a:ext uri="{FF2B5EF4-FFF2-40B4-BE49-F238E27FC236}">
                <a16:creationId xmlns:a16="http://schemas.microsoft.com/office/drawing/2014/main" id="{DB069CD8-7336-800D-9769-A899332A29C3}"/>
              </a:ext>
            </a:extLst>
          </p:cNvPr>
          <p:cNvSpPr/>
          <p:nvPr/>
        </p:nvSpPr>
        <p:spPr>
          <a:xfrm>
            <a:off x="314692" y="2361363"/>
            <a:ext cx="3780376" cy="1266092"/>
          </a:xfrm>
          <a:prstGeom prst="rect">
            <a:avLst/>
          </a:prstGeom>
          <a:solidFill>
            <a:srgbClr val="ED963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7" name="Title 16">
            <a:extLst>
              <a:ext uri="{FF2B5EF4-FFF2-40B4-BE49-F238E27FC236}">
                <a16:creationId xmlns:a16="http://schemas.microsoft.com/office/drawing/2014/main" id="{EFC0A574-14BC-0E9E-C554-7137E58B5C04}"/>
              </a:ext>
            </a:extLst>
          </p:cNvPr>
          <p:cNvSpPr>
            <a:spLocks noGrp="1"/>
          </p:cNvSpPr>
          <p:nvPr>
            <p:ph type="title"/>
          </p:nvPr>
        </p:nvSpPr>
        <p:spPr/>
        <p:txBody>
          <a:bodyPr/>
          <a:lstStyle/>
          <a:p>
            <a:r>
              <a:rPr lang="en-US" dirty="0"/>
              <a:t>Multiple facilities are needed to develop fusion materials and technologies and de-risk reactor development</a:t>
            </a:r>
          </a:p>
        </p:txBody>
      </p:sp>
      <p:sp>
        <p:nvSpPr>
          <p:cNvPr id="11" name="Content Placeholder 10">
            <a:extLst>
              <a:ext uri="{FF2B5EF4-FFF2-40B4-BE49-F238E27FC236}">
                <a16:creationId xmlns:a16="http://schemas.microsoft.com/office/drawing/2014/main" id="{B5684C36-72B5-4274-90F1-FAD9A767BAB4}"/>
              </a:ext>
            </a:extLst>
          </p:cNvPr>
          <p:cNvSpPr>
            <a:spLocks noGrp="1"/>
          </p:cNvSpPr>
          <p:nvPr>
            <p:ph sz="half" idx="16"/>
          </p:nvPr>
        </p:nvSpPr>
        <p:spPr>
          <a:xfrm>
            <a:off x="8156060" y="1652954"/>
            <a:ext cx="3781382" cy="2441503"/>
          </a:xfrm>
          <a:ln w="38100">
            <a:solidFill>
              <a:schemeClr val="tx1"/>
            </a:solidFill>
          </a:ln>
        </p:spPr>
        <p:txBody>
          <a:bodyPr/>
          <a:lstStyle/>
          <a:p>
            <a:r>
              <a:rPr lang="en-US" b="1" dirty="0"/>
              <a:t>Integrated Blanket Test Facility</a:t>
            </a:r>
          </a:p>
          <a:p>
            <a:r>
              <a:rPr lang="en-US" dirty="0"/>
              <a:t>Purpose: validate fusion tritium breeding blanket concepts at representative scale including coupled effects.</a:t>
            </a:r>
          </a:p>
          <a:p>
            <a:r>
              <a:rPr lang="en-US" dirty="0"/>
              <a:t>Requires VNS in order to examine coupled affects and produce meaningful quantities of tritium.</a:t>
            </a:r>
          </a:p>
        </p:txBody>
      </p:sp>
      <p:sp>
        <p:nvSpPr>
          <p:cNvPr id="12" name="Content Placeholder 10">
            <a:extLst>
              <a:ext uri="{FF2B5EF4-FFF2-40B4-BE49-F238E27FC236}">
                <a16:creationId xmlns:a16="http://schemas.microsoft.com/office/drawing/2014/main" id="{67E5B30E-0C8C-CBDD-93D1-A2FE7875EF56}"/>
              </a:ext>
            </a:extLst>
          </p:cNvPr>
          <p:cNvSpPr txBox="1">
            <a:spLocks/>
          </p:cNvSpPr>
          <p:nvPr/>
        </p:nvSpPr>
        <p:spPr>
          <a:xfrm>
            <a:off x="8156060" y="4094457"/>
            <a:ext cx="3781382" cy="2537455"/>
          </a:xfrm>
          <a:prstGeom prst="rect">
            <a:avLst/>
          </a:prstGeom>
        </p:spPr>
        <p:txBody>
          <a:bodyPr vert="horz" lIns="182880" tIns="91440" rIns="91440" bIns="9144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bg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ptos"/>
                <a:cs typeface="+mn-cs"/>
              </a:rPr>
              <a:t>Fuel Cycle Test Facility</a:t>
            </a:r>
          </a:p>
        </p:txBody>
      </p:sp>
      <p:sp>
        <p:nvSpPr>
          <p:cNvPr id="18" name="Content Placeholder 10">
            <a:extLst>
              <a:ext uri="{FF2B5EF4-FFF2-40B4-BE49-F238E27FC236}">
                <a16:creationId xmlns:a16="http://schemas.microsoft.com/office/drawing/2014/main" id="{A8C00523-AF52-6D48-F8EC-A2919A79E097}"/>
              </a:ext>
            </a:extLst>
          </p:cNvPr>
          <p:cNvSpPr txBox="1">
            <a:spLocks/>
          </p:cNvSpPr>
          <p:nvPr/>
        </p:nvSpPr>
        <p:spPr>
          <a:xfrm>
            <a:off x="8156060" y="4237055"/>
            <a:ext cx="3780376" cy="2537455"/>
          </a:xfrm>
          <a:prstGeom prst="rect">
            <a:avLst/>
          </a:prstGeom>
          <a:ln w="38100">
            <a:solidFill>
              <a:schemeClr val="tx1"/>
            </a:solidFill>
          </a:ln>
        </p:spPr>
        <p:txBody>
          <a:bodyPr vert="horz" lIns="182880" tIns="91440" rIns="91440" bIns="9144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73A36"/>
                </a:solidFill>
                <a:effectLst/>
                <a:uLnTx/>
                <a:uFillTx/>
                <a:latin typeface="Aptos"/>
                <a:cs typeface="+mn-cs"/>
              </a:rPr>
              <a:t>Fuel Cycle Test Facility</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373A36"/>
                </a:solidFill>
                <a:effectLst/>
                <a:uLnTx/>
                <a:uFillTx/>
                <a:latin typeface="Aptos"/>
                <a:cs typeface="+mn-cs"/>
              </a:rPr>
              <a:t>Purpose: validate tritium extraction, processing, handling, monitoring, and materials interactions. </a:t>
            </a:r>
          </a:p>
          <a:p>
            <a:pPr marL="0" marR="0" lvl="0" indent="0" algn="l" defTabSz="914400" rtl="0" eaLnBrk="1" fontAlgn="auto" latinLnBrk="0" hangingPunct="1">
              <a:lnSpc>
                <a:spcPct val="90000"/>
              </a:lnSpc>
              <a:spcBef>
                <a:spcPts val="1200"/>
              </a:spcBef>
              <a:spcAft>
                <a:spcPts val="6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373A36"/>
                </a:solidFill>
                <a:effectLst/>
                <a:uLnTx/>
                <a:uFillTx/>
                <a:latin typeface="Aptos"/>
                <a:cs typeface="+mn-cs"/>
              </a:rPr>
              <a:t>Co-locating with Integrated Blanket Test Facility will allow for processing of tritium bred in prototypic fashion.</a:t>
            </a:r>
          </a:p>
        </p:txBody>
      </p:sp>
      <p:sp>
        <p:nvSpPr>
          <p:cNvPr id="6" name="Rectangle 5">
            <a:extLst>
              <a:ext uri="{FF2B5EF4-FFF2-40B4-BE49-F238E27FC236}">
                <a16:creationId xmlns:a16="http://schemas.microsoft.com/office/drawing/2014/main" id="{265B28D2-149E-8471-3EE3-5DC0DA1D9573}"/>
              </a:ext>
            </a:extLst>
          </p:cNvPr>
          <p:cNvSpPr/>
          <p:nvPr/>
        </p:nvSpPr>
        <p:spPr>
          <a:xfrm>
            <a:off x="328700" y="3708545"/>
            <a:ext cx="3780376" cy="341093"/>
          </a:xfrm>
          <a:prstGeom prst="rect">
            <a:avLst/>
          </a:prstGeom>
          <a:solidFill>
            <a:srgbClr val="B5009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7" name="Rectangle 6">
            <a:extLst>
              <a:ext uri="{FF2B5EF4-FFF2-40B4-BE49-F238E27FC236}">
                <a16:creationId xmlns:a16="http://schemas.microsoft.com/office/drawing/2014/main" id="{8ED372AE-89E0-A927-CF73-C0D4261B59F1}"/>
              </a:ext>
            </a:extLst>
          </p:cNvPr>
          <p:cNvSpPr/>
          <p:nvPr/>
        </p:nvSpPr>
        <p:spPr>
          <a:xfrm>
            <a:off x="8165642" y="3236560"/>
            <a:ext cx="3780376" cy="792105"/>
          </a:xfrm>
          <a:prstGeom prst="rect">
            <a:avLst/>
          </a:prstGeom>
          <a:solidFill>
            <a:srgbClr val="B5009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4" name="Rectangle 13">
            <a:extLst>
              <a:ext uri="{FF2B5EF4-FFF2-40B4-BE49-F238E27FC236}">
                <a16:creationId xmlns:a16="http://schemas.microsoft.com/office/drawing/2014/main" id="{157A3F23-DCFE-C5FC-2CEE-1B4605113B4C}"/>
              </a:ext>
            </a:extLst>
          </p:cNvPr>
          <p:cNvSpPr/>
          <p:nvPr/>
        </p:nvSpPr>
        <p:spPr>
          <a:xfrm>
            <a:off x="8155827" y="2106275"/>
            <a:ext cx="3780376" cy="1067637"/>
          </a:xfrm>
          <a:prstGeom prst="rect">
            <a:avLst/>
          </a:prstGeom>
          <a:solidFill>
            <a:srgbClr val="ED963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5" name="Rectangle 14">
            <a:extLst>
              <a:ext uri="{FF2B5EF4-FFF2-40B4-BE49-F238E27FC236}">
                <a16:creationId xmlns:a16="http://schemas.microsoft.com/office/drawing/2014/main" id="{5615E826-6971-12F0-74BA-7BEFB6FCD893}"/>
              </a:ext>
            </a:extLst>
          </p:cNvPr>
          <p:cNvSpPr/>
          <p:nvPr/>
        </p:nvSpPr>
        <p:spPr>
          <a:xfrm>
            <a:off x="8155827" y="4693196"/>
            <a:ext cx="3780376" cy="888380"/>
          </a:xfrm>
          <a:prstGeom prst="rect">
            <a:avLst/>
          </a:prstGeom>
          <a:solidFill>
            <a:srgbClr val="ED963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6" name="Rectangle 15">
            <a:extLst>
              <a:ext uri="{FF2B5EF4-FFF2-40B4-BE49-F238E27FC236}">
                <a16:creationId xmlns:a16="http://schemas.microsoft.com/office/drawing/2014/main" id="{5E5A76D4-2431-7635-80AF-F5CE618F7A7C}"/>
              </a:ext>
            </a:extLst>
          </p:cNvPr>
          <p:cNvSpPr/>
          <p:nvPr/>
        </p:nvSpPr>
        <p:spPr>
          <a:xfrm>
            <a:off x="8165642" y="5647368"/>
            <a:ext cx="3780376" cy="1050336"/>
          </a:xfrm>
          <a:prstGeom prst="rect">
            <a:avLst/>
          </a:prstGeom>
          <a:solidFill>
            <a:srgbClr val="B5009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718440966"/>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7046AE06-9846-7E4F-8310-1A5182779058}" vid="{9FE858FF-43F1-DB4C-AB9C-425F4E62A339}"/>
    </a:ext>
  </a:extLst>
</a:theme>
</file>

<file path=ppt/theme/theme2.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6038</TotalTime>
  <Words>3662</Words>
  <Application>Microsoft Office PowerPoint</Application>
  <PresentationFormat>Widescreen</PresentationFormat>
  <Paragraphs>451</Paragraphs>
  <Slides>38</Slides>
  <Notes>22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Aptos</vt:lpstr>
      <vt:lpstr>Aptos Light</vt:lpstr>
      <vt:lpstr>Aptos Narrow</vt:lpstr>
      <vt:lpstr>Arial</vt:lpstr>
      <vt:lpstr>Arial Black</vt:lpstr>
      <vt:lpstr>Calibri</vt:lpstr>
      <vt:lpstr>Cambria Math</vt:lpstr>
      <vt:lpstr>Century Gothic</vt:lpstr>
      <vt:lpstr>Courier New</vt:lpstr>
      <vt:lpstr>Helvetica</vt:lpstr>
      <vt:lpstr>Roboto</vt:lpstr>
      <vt:lpstr>Roboto Light</vt:lpstr>
      <vt:lpstr>Symbol</vt:lpstr>
      <vt:lpstr>Wingdings</vt:lpstr>
      <vt:lpstr>ORNL Presentation</vt:lpstr>
      <vt:lpstr>ORNL</vt:lpstr>
      <vt:lpstr>Introduction: Fusion Landscape and Requirements</vt:lpstr>
      <vt:lpstr>Multiple technology facilities are needed to qualify materials and components for use in fusion power plants</vt:lpstr>
      <vt:lpstr>Why don’t these facilities already exist?</vt:lpstr>
      <vt:lpstr>We have no way to test materials and components in a neutron environment that represents the harsh conditions of a fusion power plant</vt:lpstr>
      <vt:lpstr>The evolution of PFC armor and structural materials (and thus property changes) in extreme radiation environments is highly complex, dynamic and difficult to predict </vt:lpstr>
      <vt:lpstr>US Consensus on Facilities that Best Serve Fusion</vt:lpstr>
      <vt:lpstr>Evaluation of options for an FPNS: fusion neutron spectrum considerably harder than fission – introduces substantial gaseous and solid transmutant elements in structural materials closes to fusion engine</vt:lpstr>
      <vt:lpstr>Fusion materials current readiness </vt:lpstr>
      <vt:lpstr>Multiple facilities are needed to develop fusion materials and technologies and de-risk reactor development</vt:lpstr>
      <vt:lpstr>The Special Competitiveness Studies Project (SCSP) recommends substantial investment in fusion</vt:lpstr>
      <vt:lpstr>The U.S. DOE Fusion Science &amp; Technology Roadmap proposes developments to close key fusion gaps</vt:lpstr>
      <vt:lpstr>The U.S. Fusion Roadmap identifies 6 core challenge areas and 8 infrastructure streams to close technology gaps</vt:lpstr>
      <vt:lpstr>The U.S. Fusion Roadmap proposes an aggressive approach to public and private sector facility development</vt:lpstr>
      <vt:lpstr>Roadmap calls for a VNS in 5-10 years</vt:lpstr>
      <vt:lpstr>U.S. Fiscal Year 2026 budget</vt:lpstr>
      <vt:lpstr>Muon catalyzed DT neutron source </vt:lpstr>
      <vt:lpstr>"A" μCF" DT neutron source require multiple targets"  </vt:lpstr>
      <vt:lpstr>Acknowledgement – ORNL / Acceleron MuCF team</vt:lpstr>
      <vt:lpstr>Q&amp;A</vt:lpstr>
      <vt:lpstr>FESAC Facilities Construction Projects Sub-Committee Members</vt:lpstr>
      <vt:lpstr>PowerPoint Presentation</vt:lpstr>
      <vt:lpstr>PowerPoint Presentation</vt:lpstr>
      <vt:lpstr>Operational performance requirements of FPNS relative to IFMIF (Fe equivalent)</vt:lpstr>
      <vt:lpstr>Broad community evaluation of concepts submitted to RFI on FPNS has been completed</vt:lpstr>
      <vt:lpstr>FPNS RRA organizational structure</vt:lpstr>
      <vt:lpstr>U.S. FPNS Concepts</vt:lpstr>
      <vt:lpstr>Overview of muon-catalyzed fusion (μCF)</vt:lpstr>
      <vt:lpstr>In idealized system, initial estimates suggests μCF facility can deliver up to 1017 neutrons/sec</vt:lpstr>
      <vt:lpstr>μCF facility can approximate VNS neutron flux levels</vt:lpstr>
      <vt:lpstr>From EU Volumetric Neutron Source Design</vt:lpstr>
      <vt:lpstr>Acceleron Fusion has measured μCF neutrons</vt:lpstr>
      <vt:lpstr>ORNL Spallation Neutron Source has excess beam power – both prior to and subsequent to Second Target Station operations</vt:lpstr>
      <vt:lpstr>Potential Locations for a μCF-based VNS</vt:lpstr>
      <vt:lpstr>Next Steps</vt:lpstr>
      <vt:lpstr>Technical issues to address</vt:lpstr>
      <vt:lpstr>From EU Volumetric Neutron Source Design</vt:lpstr>
      <vt:lpstr>Key risks for a muon-catalyzed DT fusion source at SNS</vt:lpstr>
      <vt:lpstr>DT neutron source performance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Wade, Mickey</dc:creator>
  <cp:lastModifiedBy>Lumsdaine, Arnold</cp:lastModifiedBy>
  <cp:revision>12</cp:revision>
  <dcterms:created xsi:type="dcterms:W3CDTF">2026-05-18T15:57:51Z</dcterms:created>
  <dcterms:modified xsi:type="dcterms:W3CDTF">2026-06-09T15:53:15Z</dcterms:modified>
</cp:coreProperties>
</file>