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26"/>
  </p:notesMasterIdLst>
  <p:sldIdLst>
    <p:sldId id="374" r:id="rId3"/>
    <p:sldId id="296" r:id="rId4"/>
    <p:sldId id="319" r:id="rId5"/>
    <p:sldId id="396" r:id="rId6"/>
    <p:sldId id="320" r:id="rId7"/>
    <p:sldId id="387" r:id="rId8"/>
    <p:sldId id="397" r:id="rId9"/>
    <p:sldId id="399" r:id="rId10"/>
    <p:sldId id="405" r:id="rId11"/>
    <p:sldId id="398" r:id="rId12"/>
    <p:sldId id="409" r:id="rId13"/>
    <p:sldId id="411" r:id="rId14"/>
    <p:sldId id="406" r:id="rId15"/>
    <p:sldId id="407" r:id="rId16"/>
    <p:sldId id="408" r:id="rId17"/>
    <p:sldId id="410" r:id="rId18"/>
    <p:sldId id="382" r:id="rId19"/>
    <p:sldId id="401" r:id="rId20"/>
    <p:sldId id="412" r:id="rId21"/>
    <p:sldId id="402" r:id="rId22"/>
    <p:sldId id="404" r:id="rId23"/>
    <p:sldId id="403" r:id="rId24"/>
    <p:sldId id="33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0000"/>
    <a:srgbClr val="002855"/>
    <a:srgbClr val="FED141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2"/>
    <p:restoredTop sz="89653"/>
  </p:normalViewPr>
  <p:slideViewPr>
    <p:cSldViewPr snapToGrid="0">
      <p:cViewPr>
        <p:scale>
          <a:sx n="100" d="100"/>
          <a:sy n="100" d="100"/>
        </p:scale>
        <p:origin x="74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6/8/26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92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03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SNS workshop | Muon cooling; K.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1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4" r:id="rId23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.png"/><Relationship Id="rId5" Type="http://schemas.openxmlformats.org/officeDocument/2006/relationships/image" Target="../media/image50.gif"/><Relationship Id="rId10" Type="http://schemas.openxmlformats.org/officeDocument/2006/relationships/image" Target="../media/image53.png"/><Relationship Id="rId4" Type="http://schemas.openxmlformats.org/officeDocument/2006/relationships/image" Target="../media/image471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Katsuya Yonehara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The New Science and Applications at SNS Workshop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June 10, 2026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605952"/>
            <a:ext cx="10296939" cy="3091539"/>
          </a:xfrm>
        </p:spPr>
        <p:txBody>
          <a:bodyPr>
            <a:normAutofit/>
          </a:bodyPr>
          <a:lstStyle/>
          <a:p>
            <a:r>
              <a:rPr lang="en-US" sz="4800" i="1" dirty="0"/>
              <a:t>Muon Ionization Cooling</a:t>
            </a:r>
            <a:br>
              <a:rPr lang="en-US" sz="4800" i="1" dirty="0"/>
            </a:br>
            <a:r>
              <a:rPr lang="en-US" sz="4000" i="1" dirty="0"/>
              <a:t>A path toward high-intensity muon sources and muon colliders</a:t>
            </a:r>
            <a:br>
              <a:rPr lang="en-US" sz="4800" i="1" dirty="0"/>
            </a:br>
            <a:br>
              <a:rPr lang="en-US" sz="4400" i="1" dirty="0"/>
            </a:br>
            <a:endParaRPr lang="en-US" sz="4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76F8C-39EF-AD77-273D-4548C0C3B9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1ECBC5-57BD-465D-22B4-09C39E1227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EF4A4D-0CF8-37BD-369C-B0A3A0867E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7C7B8A-C0C0-A7F3-9675-B0928F1CF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2" y="687070"/>
            <a:ext cx="7559040" cy="56692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67A3E7-8CB4-0874-7B8D-485F2A94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915652" cy="433527"/>
          </a:xfrm>
        </p:spPr>
        <p:txBody>
          <a:bodyPr/>
          <a:lstStyle/>
          <a:p>
            <a:r>
              <a:rPr lang="en-US" dirty="0"/>
              <a:t>Simulated Cooling Performance (IMCC)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03CE-DD28-8957-6BD1-AB753FD24BB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DBCF2-9819-14CD-CA78-F4ADD4772AC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61F24-48C8-3992-518F-C8BD73840B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1C610-F006-561B-6A49-094D6B58E959}"/>
              </a:ext>
            </a:extLst>
          </p:cNvPr>
          <p:cNvSpPr txBox="1"/>
          <p:nvPr/>
        </p:nvSpPr>
        <p:spPr>
          <a:xfrm>
            <a:off x="7567277" y="1324079"/>
            <a:ext cx="4486485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Start point (20 mm, 15 eVs)</a:t>
            </a:r>
          </a:p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This is after the Front-End channel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7D7FA-C8AC-41FD-2DDA-9AFFD623E2CB}"/>
              </a:ext>
            </a:extLst>
          </p:cNvPr>
          <p:cNvCxnSpPr/>
          <p:nvPr/>
        </p:nvCxnSpPr>
        <p:spPr>
          <a:xfrm flipH="1">
            <a:off x="7026438" y="1903077"/>
            <a:ext cx="7218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600A4A-0C35-C0E2-E009-E82F675CEC2F}"/>
              </a:ext>
            </a:extLst>
          </p:cNvPr>
          <p:cNvCxnSpPr/>
          <p:nvPr/>
        </p:nvCxnSpPr>
        <p:spPr>
          <a:xfrm flipH="1">
            <a:off x="5434259" y="4449762"/>
            <a:ext cx="7218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AB796-BE2A-A3FC-EABA-EBBC6DBF66E1}"/>
              </a:ext>
            </a:extLst>
          </p:cNvPr>
          <p:cNvSpPr txBox="1"/>
          <p:nvPr/>
        </p:nvSpPr>
        <p:spPr>
          <a:xfrm>
            <a:off x="5882901" y="3829079"/>
            <a:ext cx="6309099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Bunch merge (21 bunches </a:t>
            </a:r>
            <a:r>
              <a:rPr lang="en-US" sz="1900" dirty="0">
                <a:latin typeface="Helvetica" pitchFamily="2" charset="0"/>
                <a:sym typeface="Wingdings" pitchFamily="2" charset="2"/>
              </a:rPr>
              <a:t> 1 bunch)</a:t>
            </a:r>
          </a:p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  <a:sym typeface="Wingdings" pitchFamily="2" charset="2"/>
              </a:rPr>
              <a:t>Increase emittance while increasing bunch intensity</a:t>
            </a:r>
            <a:endParaRPr lang="en-US" sz="19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0E8AB-7BF5-3357-2AFF-84B3475A6E1B}"/>
              </a:ext>
            </a:extLst>
          </p:cNvPr>
          <p:cNvSpPr txBox="1"/>
          <p:nvPr/>
        </p:nvSpPr>
        <p:spPr>
          <a:xfrm>
            <a:off x="1637807" y="1120597"/>
            <a:ext cx="3077446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Collider target region </a:t>
            </a:r>
          </a:p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(20 </a:t>
            </a:r>
            <a:r>
              <a:rPr lang="en-US" sz="1900" dirty="0">
                <a:latin typeface="Symbol" pitchFamily="2" charset="2"/>
              </a:rPr>
              <a:t>m</a:t>
            </a:r>
            <a:r>
              <a:rPr lang="en-US" sz="1900" dirty="0">
                <a:latin typeface="Helvetica" pitchFamily="2" charset="0"/>
              </a:rPr>
              <a:t>m, 20 eVs)</a:t>
            </a:r>
          </a:p>
        </p:txBody>
      </p:sp>
    </p:spTree>
    <p:extLst>
      <p:ext uri="{BB962C8B-B14F-4D97-AF65-F5344CB8AC3E}">
        <p14:creationId xmlns:p14="http://schemas.microsoft.com/office/powerpoint/2010/main" val="358934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DFB4DA9-DE57-FF97-864A-702D2540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Recent development of key cooling components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9EBA02-3991-BD13-0004-58B9709FFB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Muon Cooling R&amp;D is strongly aligned with ongoing developments in high-power targets, HTS magnets, RF systems, and beam instrumentation at intense proton facilities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970B6-9893-D08E-C2D5-A57DF1FE7D5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C85DC-AE92-3C86-FA50-28EF9642D2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CF075-93D1-2C78-FD0A-83AE737B54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7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26ACE-6A71-CFBD-3506-C34C37C79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4542643" cy="46555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Current activities</a:t>
            </a:r>
          </a:p>
          <a:p>
            <a:r>
              <a:rPr lang="en-US" sz="2400" dirty="0"/>
              <a:t>Develop a technically credible path toward a muon collider</a:t>
            </a:r>
          </a:p>
          <a:p>
            <a:r>
              <a:rPr lang="en-US" sz="2400" dirty="0"/>
              <a:t>Define R&amp;D priorities for the next decade</a:t>
            </a:r>
          </a:p>
          <a:p>
            <a:r>
              <a:rPr lang="en-US" sz="2400" dirty="0"/>
              <a:t>Design a muon collider demonstrator </a:t>
            </a:r>
          </a:p>
          <a:p>
            <a:r>
              <a:rPr lang="en-US" sz="2400" dirty="0"/>
              <a:t>Coordinate U.S. participation in international efforts</a:t>
            </a:r>
          </a:p>
          <a:p>
            <a:r>
              <a:rPr lang="en-US" sz="2400" dirty="0"/>
              <a:t>Train the next generation of accelerator scientists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EE872B-C3C6-3958-EC2C-6E2616F7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 Muon Collider Collaboration (USMCC)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0EA82-0E57-7774-45E9-2D89ABF08CB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BEB9A-B178-FBBB-9949-1D1AE568EED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24E70-72F5-FB3F-3F71-4D1611D362C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B466A-CD10-79BB-88D9-0ECB95FF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855" y="2036823"/>
            <a:ext cx="598082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7108E-3194-595F-2918-DF18BA06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903" y="1018005"/>
            <a:ext cx="1943100" cy="1943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50B665-2C63-E376-91D7-B2011980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668" y="4472233"/>
            <a:ext cx="3273083" cy="21762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98C328-DD49-BE28-0E09-81261F10D014}"/>
              </a:ext>
            </a:extLst>
          </p:cNvPr>
          <p:cNvSpPr txBox="1"/>
          <p:nvPr/>
        </p:nvSpPr>
        <p:spPr>
          <a:xfrm>
            <a:off x="8920033" y="4472233"/>
            <a:ext cx="2738224" cy="182614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USMCC accelerator school</a:t>
            </a:r>
          </a:p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in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2BE04-F8C8-A6F1-5ECF-2FFB055B65D7}"/>
              </a:ext>
            </a:extLst>
          </p:cNvPr>
          <p:cNvSpPr txBox="1"/>
          <p:nvPr/>
        </p:nvSpPr>
        <p:spPr>
          <a:xfrm>
            <a:off x="1516219" y="826842"/>
            <a:ext cx="7881645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Coordinating the US R&amp;D effort toward a future muon collider</a:t>
            </a:r>
          </a:p>
        </p:txBody>
      </p:sp>
    </p:spTree>
    <p:extLst>
      <p:ext uri="{BB962C8B-B14F-4D97-AF65-F5344CB8AC3E}">
        <p14:creationId xmlns:p14="http://schemas.microsoft.com/office/powerpoint/2010/main" val="423028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7AD634-B7DA-8067-C4FF-1FD5BA48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Ionization Cooling Experiment (MICE)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F9641-21BA-44D9-8E37-74E0E745390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9B0DB-C698-499C-AEE8-C444EC654BD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D2224-5DDB-4928-E219-062DB03966A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7285A-DF76-4002-3D93-A34FF999C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912" y="1141681"/>
            <a:ext cx="4846456" cy="3604431"/>
          </a:xfrm>
          <a:prstGeom prst="rect">
            <a:avLst/>
          </a:prstGeom>
          <a:solidFill>
            <a:schemeClr val="bg1">
              <a:alpha val="50407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03FBA-86A6-36AD-B017-9E05A8F4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042" y="885068"/>
            <a:ext cx="3886201" cy="5745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8C1FCB-32F8-CF82-F374-E018EAFD5616}"/>
              </a:ext>
            </a:extLst>
          </p:cNvPr>
          <p:cNvSpPr txBox="1"/>
          <p:nvPr/>
        </p:nvSpPr>
        <p:spPr>
          <a:xfrm>
            <a:off x="365760" y="4712883"/>
            <a:ext cx="7686039" cy="186717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First experimental demonstration of ionization cooling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Validated simulation models of energy loss (energy straggling) and multiple scattering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Measured emittance evolution using single-particle tracking</a:t>
            </a:r>
          </a:p>
        </p:txBody>
      </p:sp>
    </p:spTree>
    <p:extLst>
      <p:ext uri="{BB962C8B-B14F-4D97-AF65-F5344CB8AC3E}">
        <p14:creationId xmlns:p14="http://schemas.microsoft.com/office/powerpoint/2010/main" val="297859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8D01D-A65B-F44D-5058-CC3F0673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Gradient RF in strong solenoidal fields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2B330-569A-A2C3-4D85-46CB49E2CD9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4976D-693D-A5BF-0259-679034C816F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6DBDB-E539-A778-3455-245E7A2F7F2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7C977-3032-0087-C03C-F8FCC6D3B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11" y="1096039"/>
            <a:ext cx="2641335" cy="1870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0FE1AA-D680-067A-51AD-0C55D4A58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58" y="3055657"/>
            <a:ext cx="4525702" cy="31228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E64884F-6051-690B-E61D-CE9461934714}"/>
              </a:ext>
            </a:extLst>
          </p:cNvPr>
          <p:cNvSpPr>
            <a:spLocks noChangeAspect="1"/>
          </p:cNvSpPr>
          <p:nvPr/>
        </p:nvSpPr>
        <p:spPr>
          <a:xfrm>
            <a:off x="3704647" y="5172824"/>
            <a:ext cx="91440" cy="91440"/>
          </a:xfrm>
          <a:prstGeom prst="ellipse">
            <a:avLst/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D842A4-8ACC-49BC-EEC0-5D55CCCD7BE8}"/>
              </a:ext>
            </a:extLst>
          </p:cNvPr>
          <p:cNvSpPr>
            <a:spLocks noChangeAspect="1"/>
          </p:cNvSpPr>
          <p:nvPr/>
        </p:nvSpPr>
        <p:spPr>
          <a:xfrm>
            <a:off x="3704647" y="3563026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31884-A1E2-B163-F3E5-87ED4DA97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191" y="1031712"/>
            <a:ext cx="4528328" cy="2556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1E86A1-D4AB-71A8-9764-F08ED5B78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381" y="4041731"/>
            <a:ext cx="4082143" cy="2679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74907F-6D91-8004-8977-D81C953B2F73}"/>
              </a:ext>
            </a:extLst>
          </p:cNvPr>
          <p:cNvSpPr txBox="1"/>
          <p:nvPr/>
        </p:nvSpPr>
        <p:spPr>
          <a:xfrm>
            <a:off x="7634366" y="3711727"/>
            <a:ext cx="298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RF envelope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335E7F-CA6D-34B3-2EB5-86FD7CFFBED3}"/>
              </a:ext>
            </a:extLst>
          </p:cNvPr>
          <p:cNvSpPr txBox="1"/>
          <p:nvPr/>
        </p:nvSpPr>
        <p:spPr>
          <a:xfrm>
            <a:off x="2995460" y="725432"/>
            <a:ext cx="4199833" cy="238013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Operating high-gradient RF cavities in strong magnetic fields was a long-standing challenge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Magnetic fields focus dark currents onto cavity surfaces, enhancing electric breakdown (BD)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73DF6-A22E-C6B4-2CC2-62ECE5109E11}"/>
              </a:ext>
            </a:extLst>
          </p:cNvPr>
          <p:cNvSpPr txBox="1"/>
          <p:nvPr/>
        </p:nvSpPr>
        <p:spPr>
          <a:xfrm>
            <a:off x="4347820" y="2701251"/>
            <a:ext cx="3251411" cy="172354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Beryllium window cavity </a:t>
            </a:r>
            <a:r>
              <a:rPr lang="en-US" sz="1900" dirty="0">
                <a:latin typeface="Helvetica" pitchFamily="2" charset="0"/>
              </a:rPr>
              <a:t>significantly reduced BD probability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6C7B65-2D06-F9C2-A1A7-EFB2A96ECA62}"/>
              </a:ext>
            </a:extLst>
          </p:cNvPr>
          <p:cNvSpPr txBox="1"/>
          <p:nvPr/>
        </p:nvSpPr>
        <p:spPr>
          <a:xfrm>
            <a:off x="4340181" y="4412799"/>
            <a:ext cx="3302998" cy="241091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High-pressure H2 gas cavities  </a:t>
            </a:r>
            <a:r>
              <a:rPr lang="en-US" sz="1900" dirty="0">
                <a:latin typeface="Helvetica" pitchFamily="2" charset="0"/>
              </a:rPr>
              <a:t>suppress BD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Plasma loading effects were also characterized</a:t>
            </a:r>
          </a:p>
        </p:txBody>
      </p:sp>
    </p:spTree>
    <p:extLst>
      <p:ext uri="{BB962C8B-B14F-4D97-AF65-F5344CB8AC3E}">
        <p14:creationId xmlns:p14="http://schemas.microsoft.com/office/powerpoint/2010/main" val="3750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6E09E-7824-401D-8ACB-A4B56B1392F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0CF05-EAD6-AAA4-1FB6-CB909E24198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7FDB6-FCA8-A0E8-9D8B-6C99A67A0F6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ITER reactor">
            <a:extLst>
              <a:ext uri="{FF2B5EF4-FFF2-40B4-BE49-F238E27FC236}">
                <a16:creationId xmlns:a16="http://schemas.microsoft.com/office/drawing/2014/main" id="{51C15E18-B637-2424-4414-6FCDDC60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2" y="3215358"/>
            <a:ext cx="4711487" cy="314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D03311-DE97-C1B7-7E90-FEA86078787F}"/>
              </a:ext>
            </a:extLst>
          </p:cNvPr>
          <p:cNvSpPr txBox="1"/>
          <p:nvPr/>
        </p:nvSpPr>
        <p:spPr>
          <a:xfrm>
            <a:off x="5067063" y="3320700"/>
            <a:ext cx="7065717" cy="32162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ITER central solenoid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13 Tesla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18 m height and 4.3 m diameter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Demonstrates large-scale high-field magnet technology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Toroidal field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Magnetic field in the TF winding 12 Tesla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Magnetic field at the plasma center: 5.3 Tesla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1C966E-5292-8FF2-A888-01F3DB46B436}"/>
              </a:ext>
            </a:extLst>
          </p:cNvPr>
          <p:cNvSpPr txBox="1"/>
          <p:nvPr/>
        </p:nvSpPr>
        <p:spPr>
          <a:xfrm>
            <a:off x="2500278" y="779778"/>
            <a:ext cx="3348094" cy="261610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HL LHC Quad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Nb3Sn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150 mm aperture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Peak field on conductor 11.4-11.6 Tesla</a:t>
            </a:r>
          </a:p>
        </p:txBody>
      </p:sp>
      <p:pic>
        <p:nvPicPr>
          <p:cNvPr id="13" name="Picture 12" descr="A picture containing blue, engine&#10;&#10;Description automatically generated">
            <a:extLst>
              <a:ext uri="{FF2B5EF4-FFF2-40B4-BE49-F238E27FC236}">
                <a16:creationId xmlns:a16="http://schemas.microsoft.com/office/drawing/2014/main" id="{2F482944-932C-78EC-2495-CA7BC117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40" y="1050231"/>
            <a:ext cx="2540000" cy="2032000"/>
          </a:xfrm>
          <a:prstGeom prst="rect">
            <a:avLst/>
          </a:prstGeom>
        </p:spPr>
      </p:pic>
      <p:pic>
        <p:nvPicPr>
          <p:cNvPr id="15" name="Picture 14" descr="A picture containing floor, indoor, control panel&#10;&#10;Description automatically generated">
            <a:extLst>
              <a:ext uri="{FF2B5EF4-FFF2-40B4-BE49-F238E27FC236}">
                <a16:creationId xmlns:a16="http://schemas.microsoft.com/office/drawing/2014/main" id="{DA585E05-6795-FFCF-621D-EA5052493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109" y="666484"/>
            <a:ext cx="1992563" cy="26542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C27022-6F08-E29E-5210-8539961DF2BD}"/>
              </a:ext>
            </a:extLst>
          </p:cNvPr>
          <p:cNvSpPr txBox="1"/>
          <p:nvPr/>
        </p:nvSpPr>
        <p:spPr>
          <a:xfrm>
            <a:off x="7434251" y="533335"/>
            <a:ext cx="4212317" cy="320087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HTS magnet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Bi-2212: Promising accelerator-magnet conductor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REBCO: FCC and Fusion programs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Hybrid Nb3Sn + HTS concepts under development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555EC-359B-2C55-734E-35D9F01B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490202" cy="433527"/>
          </a:xfrm>
        </p:spPr>
        <p:txBody>
          <a:bodyPr/>
          <a:lstStyle/>
          <a:p>
            <a:r>
              <a:rPr lang="en-US" dirty="0"/>
              <a:t>High-field magnet technology for Muon Collider</a:t>
            </a:r>
          </a:p>
        </p:txBody>
      </p:sp>
    </p:spTree>
    <p:extLst>
      <p:ext uri="{BB962C8B-B14F-4D97-AF65-F5344CB8AC3E}">
        <p14:creationId xmlns:p14="http://schemas.microsoft.com/office/powerpoint/2010/main" val="75096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531FD-8B5A-EB98-67D2-D909793F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1277602" cy="433527"/>
          </a:xfrm>
        </p:spPr>
        <p:txBody>
          <a:bodyPr/>
          <a:lstStyle/>
          <a:p>
            <a:r>
              <a:rPr lang="en-US" sz="3200" dirty="0"/>
              <a:t>High power target systems for intense muon 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F3102-8C8D-8208-4040-611675DDF95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6C10B-EC7E-5372-7248-74C9DD6186D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E3647-E8D6-3813-7B77-D5E7F10B984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C89407-6753-97E1-2114-A0516C69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043814"/>
            <a:ext cx="3376061" cy="22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6D40AF-DE0E-45E3-1D9A-4579C5B7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" y="3635542"/>
            <a:ext cx="4542643" cy="25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AFC45-DAB7-628E-00B0-67F2C9A2A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754" y="799287"/>
            <a:ext cx="4686300" cy="294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531CEE-FC64-93FA-797F-3F09DC549350}"/>
              </a:ext>
            </a:extLst>
          </p:cNvPr>
          <p:cNvSpPr txBox="1"/>
          <p:nvPr/>
        </p:nvSpPr>
        <p:spPr>
          <a:xfrm>
            <a:off x="3550972" y="860413"/>
            <a:ext cx="3376061" cy="320087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 err="1">
                <a:latin typeface="Helvetica" pitchFamily="2" charset="0"/>
              </a:rPr>
              <a:t>NuMI</a:t>
            </a:r>
            <a:r>
              <a:rPr lang="en-US" sz="1900" b="1" dirty="0">
                <a:latin typeface="Helvetica" pitchFamily="2" charset="0"/>
              </a:rPr>
              <a:t> target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1.2-m long Graphite fin target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Operates above 1 MW beam power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Segmented fins mitigate thermal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4870D-7F16-2491-144B-8E1EF9E06335}"/>
              </a:ext>
            </a:extLst>
          </p:cNvPr>
          <p:cNvSpPr txBox="1"/>
          <p:nvPr/>
        </p:nvSpPr>
        <p:spPr>
          <a:xfrm>
            <a:off x="4411627" y="3870258"/>
            <a:ext cx="3724620" cy="301108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LBNF target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1.5-m long Graphite (4 segments)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Designed for 1.2 MW beam power operation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Helium cooling system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Upgrade to 2.4 MW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88CE8-CE9E-DEC3-F4A5-242C5954F13E}"/>
              </a:ext>
            </a:extLst>
          </p:cNvPr>
          <p:cNvSpPr txBox="1"/>
          <p:nvPr/>
        </p:nvSpPr>
        <p:spPr>
          <a:xfrm>
            <a:off x="7688949" y="3450882"/>
            <a:ext cx="4322578" cy="31136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Mu2e Target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Tungsten WL10 or Inconel718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220 mm long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Operate inside a 5-Tesla solenoidal magnet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Radiation cooled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Up to 8 kW beam power</a:t>
            </a:r>
          </a:p>
        </p:txBody>
      </p:sp>
    </p:spTree>
    <p:extLst>
      <p:ext uri="{BB962C8B-B14F-4D97-AF65-F5344CB8AC3E}">
        <p14:creationId xmlns:p14="http://schemas.microsoft.com/office/powerpoint/2010/main" val="14956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CEA40A-AF4C-7CB6-2A65-098D601A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599824" cy="433527"/>
          </a:xfrm>
        </p:spPr>
        <p:txBody>
          <a:bodyPr/>
          <a:lstStyle/>
          <a:p>
            <a:r>
              <a:rPr lang="en-US" sz="3200" dirty="0"/>
              <a:t>Potential Beam-Plasma Modification of Stopping Power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DF3E7-B7B5-5D60-E43F-B567BF43C3F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B30FD-ADAC-96E9-BAFF-02CCE0BEFBF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2FC67-6A0A-B174-BDDB-8FA1072839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F104EF-7887-C5BD-B4FA-27D49DC7A688}"/>
                  </a:ext>
                </a:extLst>
              </p:cNvPr>
              <p:cNvSpPr txBox="1"/>
              <p:nvPr/>
            </p:nvSpPr>
            <p:spPr>
              <a:xfrm>
                <a:off x="1993194" y="3485094"/>
                <a:ext cx="5365508" cy="734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𝒅𝑬</m:t>
                              </m:r>
                            </m:num>
                            <m:den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𝒅𝒙</m:t>
                              </m:r>
                            </m:den>
                          </m:f>
                        </m:e>
                      </m:d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</m:d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9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𝒅𝑬</m:t>
                                  </m:r>
                                </m:num>
                                <m:den>
                                  <m:r>
                                    <a:rPr lang="en-US" sz="19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𝒃𝒐𝒖𝒏𝒅</m:t>
                          </m:r>
                        </m:sub>
                      </m:sSub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𝝌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9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9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𝒅𝑬</m:t>
                                  </m:r>
                                </m:num>
                                <m:den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𝒅𝒙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𝒑𝒍𝒂𝒔𝒎𝒂</m:t>
                          </m:r>
                        </m:sub>
                      </m:sSub>
                    </m:oMath>
                  </m:oMathPara>
                </a14:m>
                <a:endParaRPr lang="en-US" sz="190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F104EF-7887-C5BD-B4FA-27D49DC7A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194" y="3485094"/>
                <a:ext cx="5365508" cy="734368"/>
              </a:xfrm>
              <a:prstGeom prst="rect">
                <a:avLst/>
              </a:prstGeom>
              <a:blipFill>
                <a:blip r:embed="rId2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2FD0B3-62C0-86A1-107A-72FE49AB90FD}"/>
                  </a:ext>
                </a:extLst>
              </p:cNvPr>
              <p:cNvSpPr txBox="1"/>
              <p:nvPr/>
            </p:nvSpPr>
            <p:spPr>
              <a:xfrm>
                <a:off x="2056470" y="2249461"/>
                <a:ext cx="2680734" cy="879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𝒃𝒐𝒖𝒏𝒅</m:t>
                          </m:r>
                        </m:sup>
                      </m:sSubSup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</m:d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𝒕𝒐𝒕𝒂𝒍</m:t>
                          </m:r>
                        </m:sup>
                      </m:sSubSup>
                    </m:oMath>
                  </m:oMathPara>
                </a14:m>
                <a:endParaRPr lang="en-US" sz="1900" b="1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𝒑𝒍𝒂𝒔𝒎𝒂</m:t>
                          </m:r>
                        </m:sup>
                      </m:sSubSup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𝝌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𝒕𝒐𝒕𝒂𝒍</m:t>
                          </m:r>
                        </m:sup>
                      </m:sSubSup>
                    </m:oMath>
                  </m:oMathPara>
                </a14:m>
                <a:endParaRPr lang="en-US" sz="190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2FD0B3-62C0-86A1-107A-72FE49AB9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470" y="2249461"/>
                <a:ext cx="2680734" cy="879536"/>
              </a:xfrm>
              <a:prstGeom prst="rect">
                <a:avLst/>
              </a:prstGeom>
              <a:blipFill>
                <a:blip r:embed="rId3"/>
                <a:stretch>
                  <a:fillRect l="-2358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AC2274-727B-9AEE-B455-A327874A3EAE}"/>
                  </a:ext>
                </a:extLst>
              </p:cNvPr>
              <p:cNvSpPr txBox="1"/>
              <p:nvPr/>
            </p:nvSpPr>
            <p:spPr>
              <a:xfrm>
                <a:off x="2031666" y="4242580"/>
                <a:ext cx="5288564" cy="7820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9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𝒅𝑬</m:t>
                                  </m:r>
                                </m:num>
                                <m:den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𝒅𝒙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𝒑𝒍𝒂𝒔𝒎𝒂</m:t>
                          </m:r>
                        </m:sub>
                      </m:sSub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f>
                        <m:f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num>
                        <m:den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f>
                        <m:f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p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𝒍𝒏</m:t>
                          </m:r>
                          <m:d>
                            <m:dPr>
                              <m:ctrlP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sSub>
                                    <m:sSubPr>
                                      <m:ctrlP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𝜷</m:t>
                                      </m:r>
                                    </m:e>
                                    <m:sup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𝜸</m:t>
                                      </m:r>
                                    </m:e>
                                    <m:sup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9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9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US" sz="19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90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AC2274-727B-9AEE-B455-A327874A3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666" y="4242580"/>
                <a:ext cx="5288564" cy="7820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5E69664-0D93-C7A1-60DA-3943F45DF422}"/>
              </a:ext>
            </a:extLst>
          </p:cNvPr>
          <p:cNvSpPr txBox="1"/>
          <p:nvPr/>
        </p:nvSpPr>
        <p:spPr>
          <a:xfrm>
            <a:off x="1191596" y="2870055"/>
            <a:ext cx="4273286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Modified stopping power formula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71532E-089F-0D5B-8028-C4816EBBA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567" y="2638556"/>
            <a:ext cx="3877655" cy="2358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8697F9-7D44-4553-E346-808DAAC30EDF}"/>
                  </a:ext>
                </a:extLst>
              </p:cNvPr>
              <p:cNvSpPr txBox="1"/>
              <p:nvPr/>
            </p:nvSpPr>
            <p:spPr>
              <a:xfrm>
                <a:off x="8736011" y="3752889"/>
                <a:ext cx="927818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𝝌</m:t>
                      </m:r>
                      <m:r>
                        <a:rPr lang="en-US" sz="19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9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9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9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900" b="1" dirty="0">
                  <a:solidFill>
                    <a:srgbClr val="00B05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8697F9-7D44-4553-E346-808DAAC3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011" y="3752889"/>
                <a:ext cx="927818" cy="394980"/>
              </a:xfrm>
              <a:prstGeom prst="rect">
                <a:avLst/>
              </a:prstGeom>
              <a:blipFill>
                <a:blip r:embed="rId6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86FF23-788E-2429-E32C-FC6A12CEA66B}"/>
                  </a:ext>
                </a:extLst>
              </p:cNvPr>
              <p:cNvSpPr txBox="1"/>
              <p:nvPr/>
            </p:nvSpPr>
            <p:spPr>
              <a:xfrm>
                <a:off x="8746719" y="4317563"/>
                <a:ext cx="1073692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𝝌</m:t>
                      </m:r>
                      <m:r>
                        <a:rPr lang="en-US" sz="19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9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9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9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</m:t>
                      </m:r>
                    </m:oMath>
                  </m:oMathPara>
                </a14:m>
                <a:endParaRPr lang="en-US" sz="1900" b="1" dirty="0">
                  <a:solidFill>
                    <a:srgbClr val="FFC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86FF23-788E-2429-E32C-FC6A12CEA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19" y="4317563"/>
                <a:ext cx="1073692" cy="394980"/>
              </a:xfrm>
              <a:prstGeom prst="rect">
                <a:avLst/>
              </a:prstGeom>
              <a:blipFill>
                <a:blip r:embed="rId7"/>
                <a:stretch>
                  <a:fillRect l="-6977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114B79-9781-669A-D977-381BB5B142A3}"/>
                  </a:ext>
                </a:extLst>
              </p:cNvPr>
              <p:cNvSpPr txBox="1"/>
              <p:nvPr/>
            </p:nvSpPr>
            <p:spPr>
              <a:xfrm>
                <a:off x="10348531" y="4416518"/>
                <a:ext cx="978601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en-US" sz="19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900" b="1" dirty="0">
                    <a:solidFill>
                      <a:srgbClr val="FF0000"/>
                    </a:solidFill>
                    <a:latin typeface="Helvetica" pitchFamily="2" charset="0"/>
                  </a:rPr>
                  <a:t>e-7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114B79-9781-669A-D977-381BB5B1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531" y="4416518"/>
                <a:ext cx="978601" cy="292388"/>
              </a:xfrm>
              <a:prstGeom prst="rect">
                <a:avLst/>
              </a:prstGeom>
              <a:blipFill>
                <a:blip r:embed="rId8"/>
                <a:stretch>
                  <a:fillRect l="-9091" t="-25000" r="-1558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8DADDB-538F-9B35-EE6C-7C0ED9D249E6}"/>
                  </a:ext>
                </a:extLst>
              </p:cNvPr>
              <p:cNvSpPr txBox="1"/>
              <p:nvPr/>
            </p:nvSpPr>
            <p:spPr>
              <a:xfrm>
                <a:off x="6980466" y="1646729"/>
                <a:ext cx="3511089" cy="1033809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𝒅𝑬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𝒅𝒙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Helvetica" pitchFamily="2" charset="0"/>
                  </a:rPr>
                  <a:t> [MeV/(g/cm</a:t>
                </a:r>
                <a:r>
                  <a:rPr lang="en-US" b="1" baseline="30000" dirty="0">
                    <a:solidFill>
                      <a:schemeClr val="tx1"/>
                    </a:solidFill>
                    <a:latin typeface="Helvetica" pitchFamily="2" charset="0"/>
                  </a:rPr>
                  <a:t>2</a:t>
                </a:r>
                <a:r>
                  <a:rPr lang="en-US" b="1" dirty="0">
                    <a:solidFill>
                      <a:schemeClr val="tx1"/>
                    </a:solidFill>
                    <a:latin typeface="Helvetica" pitchFamily="2" charset="0"/>
                  </a:rPr>
                  <a:t>)] in LH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8DADDB-538F-9B35-EE6C-7C0ED9D24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466" y="1646729"/>
                <a:ext cx="3511089" cy="10338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B1BD67-8C2B-977C-525E-C446D137C4F6}"/>
                  </a:ext>
                </a:extLst>
              </p:cNvPr>
              <p:cNvSpPr txBox="1"/>
              <p:nvPr/>
            </p:nvSpPr>
            <p:spPr>
              <a:xfrm>
                <a:off x="9913860" y="4862324"/>
                <a:ext cx="2022605" cy="853503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𝑲𝒊𝒏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Helvetica" pitchFamily="2" charset="0"/>
                  </a:rPr>
                  <a:t>[MeV]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B1BD67-8C2B-977C-525E-C446D137C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860" y="4862324"/>
                <a:ext cx="2022605" cy="8535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B179127-CCA1-C684-1FA3-135418EFBFE9}"/>
              </a:ext>
            </a:extLst>
          </p:cNvPr>
          <p:cNvSpPr txBox="1"/>
          <p:nvPr/>
        </p:nvSpPr>
        <p:spPr>
          <a:xfrm>
            <a:off x="7283690" y="702679"/>
            <a:ext cx="3832459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Experimentally validate </a:t>
            </a:r>
          </a:p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S. N. Chen, Nature 8:14586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C9AAB1-667C-AA8A-9E14-0A0541D4778A}"/>
              </a:ext>
            </a:extLst>
          </p:cNvPr>
          <p:cNvSpPr txBox="1"/>
          <p:nvPr/>
        </p:nvSpPr>
        <p:spPr>
          <a:xfrm>
            <a:off x="651307" y="5202913"/>
            <a:ext cx="9539408" cy="153375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Enhanced stopping power could potentially improve cooling performance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This effect is not included in present cooling-channel designs and represents a possible future R&amp;D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6981A7-6B05-6F29-935A-418639733670}"/>
              </a:ext>
            </a:extLst>
          </p:cNvPr>
          <p:cNvSpPr txBox="1"/>
          <p:nvPr/>
        </p:nvSpPr>
        <p:spPr>
          <a:xfrm>
            <a:off x="327764" y="563423"/>
            <a:ext cx="7270807" cy="143116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Beam induced plasma with High-density muon and primary proton beams in matter potentially modifying the stopping power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33FFCD-EF02-2F14-A10C-4DC044CC9A4A}"/>
                  </a:ext>
                </a:extLst>
              </p:cNvPr>
              <p:cNvSpPr txBox="1"/>
              <p:nvPr/>
            </p:nvSpPr>
            <p:spPr>
              <a:xfrm>
                <a:off x="1047833" y="1603644"/>
                <a:ext cx="5104411" cy="846386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latin typeface="Helvetica" pitchFamily="2" charset="0"/>
                  </a:rPr>
                  <a:t> is a fraction of electron plasma density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33FFCD-EF02-2F14-A10C-4DC044CC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833" y="1603644"/>
                <a:ext cx="5104411" cy="8463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1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/>
      <p:bldP spid="4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E6545D-8984-D3F5-FB8A-30900A8C5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0"/>
            <a:ext cx="5846960" cy="32826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DCE1BB-2891-F8AB-D3FC-2415FB2A2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3503111"/>
            <a:ext cx="10359190" cy="321836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Several important issues remain unsolved from MICE</a:t>
            </a:r>
          </a:p>
          <a:p>
            <a:r>
              <a:rPr lang="en-US" sz="2400" dirty="0"/>
              <a:t>Demonstrate longitudinal cooling and emittance exchange</a:t>
            </a:r>
          </a:p>
          <a:p>
            <a:pPr lvl="1"/>
            <a:r>
              <a:rPr lang="en-US" sz="2000" dirty="0"/>
              <a:t>Demonstrate full function cooling channel</a:t>
            </a:r>
          </a:p>
          <a:p>
            <a:r>
              <a:rPr lang="en-US" sz="2400" dirty="0"/>
              <a:t>Beam operation and optics matching</a:t>
            </a:r>
          </a:p>
          <a:p>
            <a:pPr lvl="1"/>
            <a:r>
              <a:rPr lang="en-US" sz="2000" dirty="0"/>
              <a:t>Beam instrumentation, feedback, and optics matching control</a:t>
            </a:r>
          </a:p>
          <a:p>
            <a:r>
              <a:rPr lang="en-US" sz="2400" dirty="0"/>
              <a:t>Intensity effect</a:t>
            </a:r>
          </a:p>
          <a:p>
            <a:pPr lvl="1"/>
            <a:r>
              <a:rPr lang="en-US" sz="2000" dirty="0"/>
              <a:t>How closely can the demonstrator reproduce collider-relevant beam conditions?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F2E0A3-A772-23C7-3A5A-0434E5F8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629902" cy="433527"/>
          </a:xfrm>
        </p:spPr>
        <p:txBody>
          <a:bodyPr/>
          <a:lstStyle/>
          <a:p>
            <a:r>
              <a:rPr lang="en-US" sz="2800" dirty="0"/>
              <a:t>Next Step Beyond MICE: An Integrated Cooling Demonstrator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F2B11-99E3-75AE-9DBA-E730FB111C1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36EB4-DFA8-42FE-5C2C-60E17CECECC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SNS workshop | Muon cooling; K. Yonehara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06B20-13BA-2082-851A-F14D95F0C57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DAE6-E209-D0C6-7A13-708AEBA8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72" y="867641"/>
            <a:ext cx="2694397" cy="2639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1151D-ADAD-BCEF-3061-AECB0F76DDDE}"/>
              </a:ext>
            </a:extLst>
          </p:cNvPr>
          <p:cNvSpPr txBox="1"/>
          <p:nvPr/>
        </p:nvSpPr>
        <p:spPr>
          <a:xfrm>
            <a:off x="1368169" y="582523"/>
            <a:ext cx="3755515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IMCC design demo channel</a:t>
            </a:r>
          </a:p>
        </p:txBody>
      </p:sp>
    </p:spTree>
    <p:extLst>
      <p:ext uri="{BB962C8B-B14F-4D97-AF65-F5344CB8AC3E}">
        <p14:creationId xmlns:p14="http://schemas.microsoft.com/office/powerpoint/2010/main" val="31608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7F995EE-B696-9C1E-A84A-E04EE71D643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914399" y="1083212"/>
                <a:ext cx="9994392" cy="5273138"/>
              </a:xfrm>
            </p:spPr>
            <p:txBody>
              <a:bodyPr/>
              <a:lstStyle/>
              <a:p>
                <a:r>
                  <a:rPr lang="en-US" sz="2800" dirty="0"/>
                  <a:t>Intense muon beam facility</a:t>
                </a:r>
              </a:p>
              <a:p>
                <a:pPr lvl="1"/>
                <a:r>
                  <a:rPr lang="en-US" sz="2400" dirty="0"/>
                  <a:t>High density beam</a:t>
                </a:r>
                <a:r>
                  <a:rPr lang="en-US" sz="2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Helvetica" pitchFamily="2" charset="0"/>
                  </a:rPr>
                  <a:t>/cm</a:t>
                </a:r>
                <a:r>
                  <a:rPr lang="en-US" sz="2400" b="1" baseline="30000" dirty="0">
                    <a:solidFill>
                      <a:schemeClr val="tx1"/>
                    </a:solidFill>
                    <a:latin typeface="Helvetica" pitchFamily="2" charset="0"/>
                  </a:rPr>
                  <a:t>3</a:t>
                </a:r>
                <a:r>
                  <a:rPr lang="en-US" sz="2400" b="1" dirty="0"/>
                  <a:t>, 5 Hz</a:t>
                </a:r>
                <a:endParaRPr lang="en-US" sz="2400" b="1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lvl="1"/>
                <a:r>
                  <a:rPr lang="en-US" sz="2400" dirty="0"/>
                  <a:t>Muon storage ring as neutrino factory</a:t>
                </a:r>
              </a:p>
              <a:p>
                <a:r>
                  <a:rPr lang="en-US" sz="2800" dirty="0"/>
                  <a:t>Parasitic secondary-beam program</a:t>
                </a:r>
              </a:p>
              <a:p>
                <a:pPr lvl="1"/>
                <a:r>
                  <a:rPr lang="en-US" sz="2400" dirty="0"/>
                  <a:t>Stopping </a:t>
                </a:r>
                <a:r>
                  <a:rPr lang="en-US" sz="2400" dirty="0" err="1"/>
                  <a:t>pions</a:t>
                </a:r>
                <a:r>
                  <a:rPr lang="en-US" sz="2400" dirty="0"/>
                  <a:t> for COHERENT, </a:t>
                </a:r>
                <a:r>
                  <a:rPr lang="en-US" sz="2400" dirty="0" err="1"/>
                  <a:t>muSR</a:t>
                </a:r>
                <a:r>
                  <a:rPr lang="en-US" sz="2400" dirty="0"/>
                  <a:t>, and muonium experiments</a:t>
                </a:r>
              </a:p>
              <a:p>
                <a:pPr lvl="1"/>
                <a:r>
                  <a:rPr lang="en-US" sz="2400" dirty="0"/>
                  <a:t>Low energy mu- beams for muonic atoms, CLFV searches, and true-muonium search</a:t>
                </a:r>
              </a:p>
              <a:p>
                <a:pPr lvl="1"/>
                <a:r>
                  <a:rPr lang="en-US" sz="2400" dirty="0" err="1"/>
                  <a:t>Pionic</a:t>
                </a:r>
                <a:r>
                  <a:rPr lang="en-US" sz="2400" dirty="0"/>
                  <a:t> atom, PIONEER</a:t>
                </a:r>
              </a:p>
              <a:p>
                <a:pPr lvl="1"/>
                <a:r>
                  <a:rPr lang="en-US" sz="2400" dirty="0"/>
                  <a:t>Secondary pion and kaon for </a:t>
                </a:r>
                <a:r>
                  <a:rPr lang="en-US" sz="2400" dirty="0" err="1"/>
                  <a:t>NuSTORM</a:t>
                </a:r>
                <a:r>
                  <a:rPr lang="en-US" sz="2400" dirty="0"/>
                  <a:t> and ENUBET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7F995EE-B696-9C1E-A84A-E04EE71D6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914399" y="1083212"/>
                <a:ext cx="9994392" cy="5273138"/>
              </a:xfrm>
              <a:blipFill>
                <a:blip r:embed="rId3"/>
                <a:stretch>
                  <a:fillRect l="-2033" t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0D68F67-03EE-9905-CF0C-7C80976A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1163302" cy="433527"/>
          </a:xfrm>
        </p:spPr>
        <p:txBody>
          <a:bodyPr/>
          <a:lstStyle/>
          <a:p>
            <a:r>
              <a:rPr lang="en-US" sz="2800" dirty="0"/>
              <a:t>Physics Opportunities Enabled by an Intense Muon Source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C1B2B-2598-EB64-19BF-F1D52A31C4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230BF-3C4A-B74C-5D78-B97B9872469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D16DA-C46F-9371-7180-A34CB45D5C4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2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15F94D-5C9A-8690-E55D-759C0070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Muon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5224-D0AF-05BA-C14E-BB02AD1B025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AEAE4-77AE-50E5-0B26-1A7173B5BF7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SNS workshop | Muon cooling; K.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A4248-9DF0-6F6C-2559-BC54A864CD0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C863B-3268-DAA5-85BB-B38EDB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24" y="1194376"/>
            <a:ext cx="11178211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4DF77F-DCA4-471E-1BB8-280F109FE1F0}"/>
              </a:ext>
            </a:extLst>
          </p:cNvPr>
          <p:cNvSpPr txBox="1"/>
          <p:nvPr/>
        </p:nvSpPr>
        <p:spPr>
          <a:xfrm>
            <a:off x="1356158" y="813571"/>
            <a:ext cx="674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beam-based muon collider mainly separates five segments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261B1E-14B7-54C8-49BA-2650FD00F3C1}"/>
                  </a:ext>
                </a:extLst>
              </p:cNvPr>
              <p:cNvSpPr txBox="1"/>
              <p:nvPr/>
            </p:nvSpPr>
            <p:spPr>
              <a:xfrm>
                <a:off x="1615056" y="4881095"/>
                <a:ext cx="4517519" cy="9688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261B1E-14B7-54C8-49BA-2650FD00F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56" y="4881095"/>
                <a:ext cx="4517519" cy="968855"/>
              </a:xfrm>
              <a:prstGeom prst="rect">
                <a:avLst/>
              </a:prstGeom>
              <a:blipFill>
                <a:blip r:embed="rId3"/>
                <a:stretch>
                  <a:fillRect l="-1397" t="-2564" r="-2514" b="-641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4D86A45-2A26-469F-292A-526DB1123F34}"/>
              </a:ext>
            </a:extLst>
          </p:cNvPr>
          <p:cNvSpPr txBox="1"/>
          <p:nvPr/>
        </p:nvSpPr>
        <p:spPr>
          <a:xfrm>
            <a:off x="1324323" y="4273903"/>
            <a:ext cx="635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Accelerator complex performance is determined by luminosity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75A1F-B17B-D1CE-D1D0-D8E9233AC1D6}"/>
              </a:ext>
            </a:extLst>
          </p:cNvPr>
          <p:cNvSpPr txBox="1"/>
          <p:nvPr/>
        </p:nvSpPr>
        <p:spPr>
          <a:xfrm>
            <a:off x="6043885" y="5320659"/>
            <a:ext cx="92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74D29C-81E2-8A2A-7070-31FA2AB186D7}"/>
                  </a:ext>
                </a:extLst>
              </p:cNvPr>
              <p:cNvSpPr txBox="1"/>
              <p:nvPr/>
            </p:nvSpPr>
            <p:spPr>
              <a:xfrm>
                <a:off x="7017182" y="4881095"/>
                <a:ext cx="506202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: Num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/>
                  <a:t> per bunch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Bunch revolution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~1000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Repetition rate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~5</m:t>
                    </m:r>
                  </m:oMath>
                </a14:m>
                <a:r>
                  <a:rPr lang="en-US" sz="1600" dirty="0"/>
                  <a:t> Hz)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/>
                  <a:t>: RMS Beam spot size at collision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dirty="0"/>
                  <a:t> cm)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74D29C-81E2-8A2A-7070-31FA2AB18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182" y="4881095"/>
                <a:ext cx="5062028" cy="1077218"/>
              </a:xfrm>
              <a:prstGeom prst="rect">
                <a:avLst/>
              </a:prstGeom>
              <a:blipFill>
                <a:blip r:embed="rId4"/>
                <a:stretch>
                  <a:fillRect t="-1176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4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297EB3-E9AB-D42F-563D-EE876337EE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12874"/>
            <a:ext cx="9994392" cy="5343476"/>
          </a:xfrm>
        </p:spPr>
        <p:txBody>
          <a:bodyPr/>
          <a:lstStyle/>
          <a:p>
            <a:r>
              <a:rPr lang="en-US" sz="2800" dirty="0"/>
              <a:t>Sustain critical muon collider R&amp;D activities</a:t>
            </a:r>
          </a:p>
          <a:p>
            <a:pPr lvl="1"/>
            <a:r>
              <a:rPr lang="en-US" sz="2400" dirty="0"/>
              <a:t>Operate effectively within constrained funding environments</a:t>
            </a:r>
          </a:p>
          <a:p>
            <a:pPr lvl="1"/>
            <a:r>
              <a:rPr lang="en-US" sz="2400" dirty="0"/>
              <a:t>Collaborate with IMCC</a:t>
            </a:r>
          </a:p>
          <a:p>
            <a:pPr lvl="1"/>
            <a:r>
              <a:rPr lang="en-US" sz="2400" dirty="0"/>
              <a:t>Train the next generation of accelerator scientists</a:t>
            </a:r>
          </a:p>
          <a:p>
            <a:r>
              <a:rPr lang="en-US" sz="2800" dirty="0"/>
              <a:t>Synergistic R&amp;D</a:t>
            </a:r>
          </a:p>
          <a:p>
            <a:pPr lvl="1"/>
            <a:r>
              <a:rPr lang="en-US" sz="2400" dirty="0"/>
              <a:t>Strengthen collaboration with present HEP high-power target programs</a:t>
            </a:r>
          </a:p>
          <a:p>
            <a:pPr lvl="1"/>
            <a:r>
              <a:rPr lang="en-US" sz="2400" dirty="0"/>
              <a:t>Leverage developments in beam diagnostics from HL-LHC &amp; LBNF/DUNE</a:t>
            </a:r>
          </a:p>
          <a:p>
            <a:r>
              <a:rPr lang="en-US" sz="2800" dirty="0"/>
              <a:t>Explore next-generation muon source concepts</a:t>
            </a:r>
          </a:p>
          <a:p>
            <a:pPr lvl="1"/>
            <a:r>
              <a:rPr lang="en-US" sz="2400" dirty="0"/>
              <a:t>Ultracold muon source concepts demonstrated at J-PARC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FF62E-3775-8664-A3CE-9BF3B5EB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and Opportunities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20441-EB81-483A-2552-9078F8B1170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198FB-CA7E-D398-C135-CF97D4399C2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7684D-13C4-DB8C-C3DB-8E13529514B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A5DE04-AE8E-C83D-259D-33CD95D3C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899942"/>
            <a:ext cx="10528301" cy="5577058"/>
          </a:xfrm>
        </p:spPr>
        <p:txBody>
          <a:bodyPr/>
          <a:lstStyle/>
          <a:p>
            <a:r>
              <a:rPr lang="en-US" sz="2400" dirty="0"/>
              <a:t>Ionization cooling is a viable path toward a muon collider</a:t>
            </a:r>
          </a:p>
          <a:p>
            <a:pPr lvl="1"/>
            <a:r>
              <a:rPr lang="en-US" sz="2000" dirty="0"/>
              <a:t>MICE experimentally demonstrated the cooling principle</a:t>
            </a:r>
          </a:p>
          <a:p>
            <a:pPr lvl="1"/>
            <a:r>
              <a:rPr lang="en-US" sz="2000" dirty="0"/>
              <a:t>Cooling-channel designs achieve collider-scale emittance in simulations</a:t>
            </a:r>
          </a:p>
          <a:p>
            <a:r>
              <a:rPr lang="en-US" sz="2400" dirty="0"/>
              <a:t>Key technologies are rapidly advancing</a:t>
            </a:r>
          </a:p>
          <a:p>
            <a:pPr lvl="1"/>
            <a:r>
              <a:rPr lang="en-US" sz="2000" dirty="0"/>
              <a:t>High-gradient RF operation in strong magnetic fields has been demonstrated</a:t>
            </a:r>
          </a:p>
          <a:p>
            <a:pPr lvl="1"/>
            <a:r>
              <a:rPr lang="en-US" sz="2000" dirty="0"/>
              <a:t>High-field HTS magnets are being developed </a:t>
            </a:r>
          </a:p>
          <a:p>
            <a:pPr lvl="1"/>
            <a:r>
              <a:rPr lang="en-US" sz="2000" dirty="0"/>
              <a:t>High-power target systems provide a strong foundation for future muon sources</a:t>
            </a:r>
          </a:p>
          <a:p>
            <a:r>
              <a:rPr lang="en-US" sz="2400" dirty="0"/>
              <a:t>A cooling demonstrator is the next critical milestone</a:t>
            </a:r>
          </a:p>
          <a:p>
            <a:pPr lvl="1"/>
            <a:r>
              <a:rPr lang="en-US" sz="2000" dirty="0"/>
              <a:t>Validate an integrated cooling channel</a:t>
            </a:r>
          </a:p>
          <a:p>
            <a:pPr lvl="1"/>
            <a:r>
              <a:rPr lang="en-US" sz="2000" dirty="0"/>
              <a:t>Benchmark simulations and operational concepts</a:t>
            </a:r>
          </a:p>
          <a:p>
            <a:pPr lvl="1"/>
            <a:r>
              <a:rPr lang="en-US" sz="2000" dirty="0"/>
              <a:t>Enable future intense muon facilities and a muon collider</a:t>
            </a:r>
          </a:p>
          <a:p>
            <a:r>
              <a:rPr lang="en-US" sz="2400" dirty="0"/>
              <a:t>Train the next generation of accelerator scientists</a:t>
            </a:r>
          </a:p>
          <a:p>
            <a:pPr lvl="1"/>
            <a:r>
              <a:rPr lang="en-US" sz="2000" dirty="0"/>
              <a:t>USMCC will host accelerator school in summer 2026, please contact the USMCC organizing committee for details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21D2C0-DA2C-789E-7CA0-C907DB15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A7475-B06E-85C7-8025-001AFA76AB8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BAB69-8B6E-A445-CCF0-DCA37C66B16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4A2AF-D637-E504-00C1-AA0934EDA3A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68D9A-7A13-5567-8767-0AF92306E16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7938"/>
            <a:ext cx="676275" cy="365125"/>
          </a:xfrm>
        </p:spPr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EECB4-5E7F-D263-5D83-35F9AE70D45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541838" cy="365125"/>
          </a:xfrm>
        </p:spPr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817F9-3D6F-ABE5-EF33-02C5783707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3225" y="6356350"/>
            <a:ext cx="358775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48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ABB85-DF65-0D04-37E3-54F7B8119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E3D914-BE13-A0B2-1CE5-7E63BC46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Luminosities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362F-387F-DB3F-B451-93A1F08B576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31DA1-9C44-8861-4FCF-09067938AC9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SNS workshop | Muon cooling; K.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E7E73-96DD-ED1E-D634-86806996778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C07ACD-ABBE-C99C-6319-18765B495BCE}"/>
                  </a:ext>
                </a:extLst>
              </p:cNvPr>
              <p:cNvSpPr txBox="1"/>
              <p:nvPr/>
            </p:nvSpPr>
            <p:spPr>
              <a:xfrm>
                <a:off x="3479885" y="905079"/>
                <a:ext cx="2094355" cy="622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C07ACD-ABBE-C99C-6319-18765B495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885" y="905079"/>
                <a:ext cx="2094355" cy="622671"/>
              </a:xfrm>
              <a:prstGeom prst="rect">
                <a:avLst/>
              </a:prstGeom>
              <a:blipFill>
                <a:blip r:embed="rId2"/>
                <a:stretch>
                  <a:fillRect l="-2424" t="-6000" r="-606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6A17810-BAC2-6639-DAAA-18684490D6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304480"/>
                  </p:ext>
                </p:extLst>
              </p:nvPr>
            </p:nvGraphicFramePr>
            <p:xfrm>
              <a:off x="914398" y="1682910"/>
              <a:ext cx="9748177" cy="4518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3970">
                      <a:extLst>
                        <a:ext uri="{9D8B030D-6E8A-4147-A177-3AD203B41FA5}">
                          <a16:colId xmlns:a16="http://schemas.microsoft.com/office/drawing/2014/main" val="2963429931"/>
                        </a:ext>
                      </a:extLst>
                    </a:gridCol>
                    <a:gridCol w="1262528">
                      <a:extLst>
                        <a:ext uri="{9D8B030D-6E8A-4147-A177-3AD203B41FA5}">
                          <a16:colId xmlns:a16="http://schemas.microsoft.com/office/drawing/2014/main" val="489030616"/>
                        </a:ext>
                      </a:extLst>
                    </a:gridCol>
                    <a:gridCol w="922617">
                      <a:extLst>
                        <a:ext uri="{9D8B030D-6E8A-4147-A177-3AD203B41FA5}">
                          <a16:colId xmlns:a16="http://schemas.microsoft.com/office/drawing/2014/main" val="1394895175"/>
                        </a:ext>
                      </a:extLst>
                    </a:gridCol>
                    <a:gridCol w="1165411">
                      <a:extLst>
                        <a:ext uri="{9D8B030D-6E8A-4147-A177-3AD203B41FA5}">
                          <a16:colId xmlns:a16="http://schemas.microsoft.com/office/drawing/2014/main" val="1702565428"/>
                        </a:ext>
                      </a:extLst>
                    </a:gridCol>
                    <a:gridCol w="1347506">
                      <a:extLst>
                        <a:ext uri="{9D8B030D-6E8A-4147-A177-3AD203B41FA5}">
                          <a16:colId xmlns:a16="http://schemas.microsoft.com/office/drawing/2014/main" val="3741694893"/>
                        </a:ext>
                      </a:extLst>
                    </a:gridCol>
                    <a:gridCol w="1347506">
                      <a:extLst>
                        <a:ext uri="{9D8B030D-6E8A-4147-A177-3AD203B41FA5}">
                          <a16:colId xmlns:a16="http://schemas.microsoft.com/office/drawing/2014/main" val="2374244757"/>
                        </a:ext>
                      </a:extLst>
                    </a:gridCol>
                    <a:gridCol w="1092572">
                      <a:extLst>
                        <a:ext uri="{9D8B030D-6E8A-4147-A177-3AD203B41FA5}">
                          <a16:colId xmlns:a16="http://schemas.microsoft.com/office/drawing/2014/main" val="1379742174"/>
                        </a:ext>
                      </a:extLst>
                    </a:gridCol>
                    <a:gridCol w="1396067">
                      <a:extLst>
                        <a:ext uri="{9D8B030D-6E8A-4147-A177-3AD203B41FA5}">
                          <a16:colId xmlns:a16="http://schemas.microsoft.com/office/drawing/2014/main" val="27095522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Facility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Ops yr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Cir.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m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𝒄𝒎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5016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Tevatron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1983-2011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1.96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47.7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4284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LHC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2009-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13-14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2.1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52351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HL-LHC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2029-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14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&gt;10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4070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2031-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20-140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:10~20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:5~10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&gt; 10,000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~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364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Suer KEKB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2016-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10.58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:10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:0.06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2.4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4307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HERA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1992-2007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318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6.3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32463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Muon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3, 10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10 (10 TeV)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233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ILC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Linear length: 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:0.33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:0.005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4.9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17951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FCC-</a:t>
                          </a:r>
                          <a:r>
                            <a:rPr lang="en-US" dirty="0" err="1"/>
                            <a:t>hh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100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90.7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7184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6A17810-BAC2-6639-DAAA-18684490D6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304480"/>
                  </p:ext>
                </p:extLst>
              </p:nvPr>
            </p:nvGraphicFramePr>
            <p:xfrm>
              <a:off x="914398" y="1682910"/>
              <a:ext cx="9748177" cy="4518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3970">
                      <a:extLst>
                        <a:ext uri="{9D8B030D-6E8A-4147-A177-3AD203B41FA5}">
                          <a16:colId xmlns:a16="http://schemas.microsoft.com/office/drawing/2014/main" val="2963429931"/>
                        </a:ext>
                      </a:extLst>
                    </a:gridCol>
                    <a:gridCol w="1262528">
                      <a:extLst>
                        <a:ext uri="{9D8B030D-6E8A-4147-A177-3AD203B41FA5}">
                          <a16:colId xmlns:a16="http://schemas.microsoft.com/office/drawing/2014/main" val="489030616"/>
                        </a:ext>
                      </a:extLst>
                    </a:gridCol>
                    <a:gridCol w="922617">
                      <a:extLst>
                        <a:ext uri="{9D8B030D-6E8A-4147-A177-3AD203B41FA5}">
                          <a16:colId xmlns:a16="http://schemas.microsoft.com/office/drawing/2014/main" val="1394895175"/>
                        </a:ext>
                      </a:extLst>
                    </a:gridCol>
                    <a:gridCol w="1165411">
                      <a:extLst>
                        <a:ext uri="{9D8B030D-6E8A-4147-A177-3AD203B41FA5}">
                          <a16:colId xmlns:a16="http://schemas.microsoft.com/office/drawing/2014/main" val="1702565428"/>
                        </a:ext>
                      </a:extLst>
                    </a:gridCol>
                    <a:gridCol w="1347506">
                      <a:extLst>
                        <a:ext uri="{9D8B030D-6E8A-4147-A177-3AD203B41FA5}">
                          <a16:colId xmlns:a16="http://schemas.microsoft.com/office/drawing/2014/main" val="3741694893"/>
                        </a:ext>
                      </a:extLst>
                    </a:gridCol>
                    <a:gridCol w="1347506">
                      <a:extLst>
                        <a:ext uri="{9D8B030D-6E8A-4147-A177-3AD203B41FA5}">
                          <a16:colId xmlns:a16="http://schemas.microsoft.com/office/drawing/2014/main" val="2374244757"/>
                        </a:ext>
                      </a:extLst>
                    </a:gridCol>
                    <a:gridCol w="1092572">
                      <a:extLst>
                        <a:ext uri="{9D8B030D-6E8A-4147-A177-3AD203B41FA5}">
                          <a16:colId xmlns:a16="http://schemas.microsoft.com/office/drawing/2014/main" val="1379742174"/>
                        </a:ext>
                      </a:extLst>
                    </a:gridCol>
                    <a:gridCol w="1396067">
                      <a:extLst>
                        <a:ext uri="{9D8B030D-6E8A-4147-A177-3AD203B41FA5}">
                          <a16:colId xmlns:a16="http://schemas.microsoft.com/office/drawing/2014/main" val="270955227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Facility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Ops yr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Cir.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6897" r="-185047" b="-115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66279" t="-6897" r="-130233" b="-115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6897" r="-1818" b="-1155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016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Tevatron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1983-2011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103333" r="-689041" b="-10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1.96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6.3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103333" r="-185047" b="-10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47.7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103333" r="-1818" b="-10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4284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LHC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2009-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210345" r="-689041" b="-9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13-14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26.7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210345" r="-185047" b="-9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210345" r="-1818" b="-95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52351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HL-LHC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2029-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310345" r="-689041" b="-8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14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310345" r="-185047" b="-8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310345" r="-1818" b="-85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40701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2031-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233333" r="-689041" b="-3843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20-140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233333" r="-185047" b="-3843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&gt; 10,000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233333" r="-1818" b="-3843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36415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Suer KEKB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2016-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340000" r="-68904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10.58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340000" r="-185047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340000" r="-1818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43079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HERA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1992-2007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733333" r="-689041" b="-3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318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6.3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733333" r="-1818" b="-3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3246328"/>
                      </a:ext>
                    </a:extLst>
                  </a:tr>
                  <a:tr h="37192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Muon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862069" r="-6890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3, 10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10 (10 TeV)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862069" r="-18504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862069" r="-181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33420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ILC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547059" r="-689041" b="-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Linear length: 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547059" r="-185047" b="-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547059" r="-1818" b="-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17951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FCC-</a:t>
                          </a:r>
                          <a:r>
                            <a:rPr lang="en-US" dirty="0" err="1"/>
                            <a:t>hh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7123" t="-1137931" r="-689041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100 TeV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90.7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514" t="-1137931" r="-185047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91" t="-1137931" r="-1818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87184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9AA671-F3AB-409C-20A4-BA0A7FD721B8}"/>
              </a:ext>
            </a:extLst>
          </p:cNvPr>
          <p:cNvSpPr txBox="1"/>
          <p:nvPr/>
        </p:nvSpPr>
        <p:spPr>
          <a:xfrm>
            <a:off x="8254346" y="1166785"/>
            <a:ext cx="1855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the present time</a:t>
            </a:r>
          </a:p>
        </p:txBody>
      </p:sp>
    </p:spTree>
    <p:extLst>
      <p:ext uri="{BB962C8B-B14F-4D97-AF65-F5344CB8AC3E}">
        <p14:creationId xmlns:p14="http://schemas.microsoft.com/office/powerpoint/2010/main" val="195007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5F217-BEF1-0455-67A9-A494DD780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7EFC1-51C2-386E-DAFB-31CCC9EF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production and cooling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6742A-9230-FD43-FEEA-524F3955794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C560-16A3-3D0D-30F3-A595F981A0E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SNS workshop | Muon cooling; K.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C62AD-9B90-6269-336D-EC170B6C8EC7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262B58-7CAD-5BB2-5D50-E4A890525BC2}"/>
                  </a:ext>
                </a:extLst>
              </p:cNvPr>
              <p:cNvSpPr txBox="1"/>
              <p:nvPr/>
            </p:nvSpPr>
            <p:spPr>
              <a:xfrm>
                <a:off x="1324322" y="4712715"/>
                <a:ext cx="9352643" cy="1607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Required muons after cooling,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~20</m:t>
                    </m:r>
                  </m:oMath>
                </a14:m>
                <a:r>
                  <a:rPr lang="en-US" sz="2400" dirty="0"/>
                  <a:t> 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Primary proton beam intensity: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en-US" sz="2400" b="1" dirty="0"/>
                  <a:t> protons/spill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Required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𝑝𝑟𝑜𝑡𝑜𝑛</m:t>
                        </m:r>
                      </m:den>
                    </m:f>
                  </m:oMath>
                </a14:m>
                <a:r>
                  <a:rPr lang="en-US" sz="2400" dirty="0"/>
                  <a:t> yield in Front-end: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𝒓𝒐𝒕𝒐𝒏</m:t>
                        </m:r>
                      </m:den>
                    </m:f>
                  </m:oMath>
                </a14:m>
                <a:endParaRPr lang="en-US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Acceptable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 transmission in Cooling and Acceleration: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𝟎𝟏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262B58-7CAD-5BB2-5D50-E4A89052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22" y="4712715"/>
                <a:ext cx="9352643" cy="1607107"/>
              </a:xfrm>
              <a:prstGeom prst="rect">
                <a:avLst/>
              </a:prstGeom>
              <a:blipFill>
                <a:blip r:embed="rId2"/>
                <a:stretch>
                  <a:fillRect l="-950" t="-2362" b="-33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4AF7E46-91EA-4ABA-CBB1-1DE372F5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24" y="1588273"/>
            <a:ext cx="11178211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6E8A74-C040-2DD8-68A3-D40AB92EE254}"/>
              </a:ext>
            </a:extLst>
          </p:cNvPr>
          <p:cNvSpPr txBox="1"/>
          <p:nvPr/>
        </p:nvSpPr>
        <p:spPr>
          <a:xfrm>
            <a:off x="1356158" y="996451"/>
            <a:ext cx="357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beam-based muon collider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76B9C6-9864-B3A5-1584-919C277AA2AC}"/>
              </a:ext>
            </a:extLst>
          </p:cNvPr>
          <p:cNvSpPr/>
          <p:nvPr/>
        </p:nvSpPr>
        <p:spPr>
          <a:xfrm>
            <a:off x="3248526" y="1588273"/>
            <a:ext cx="4066674" cy="27432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7B93C-3851-309F-F483-1F451570AF01}"/>
              </a:ext>
            </a:extLst>
          </p:cNvPr>
          <p:cNvSpPr txBox="1"/>
          <p:nvPr/>
        </p:nvSpPr>
        <p:spPr>
          <a:xfrm>
            <a:off x="6196766" y="672952"/>
            <a:ext cx="5475269" cy="11387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Front End and Cooling are the primary collider performance drivers</a:t>
            </a:r>
          </a:p>
        </p:txBody>
      </p:sp>
    </p:spTree>
    <p:extLst>
      <p:ext uri="{BB962C8B-B14F-4D97-AF65-F5344CB8AC3E}">
        <p14:creationId xmlns:p14="http://schemas.microsoft.com/office/powerpoint/2010/main" val="1078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E5EACA-5A30-C35B-EC3F-6C2C37FB6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1179095"/>
            <a:ext cx="10340789" cy="5354121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Physics &amp; conceptual challenges 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</a:rPr>
              <a:t>High-intensity muon source with rapid 6-dimensional (6D) cooling 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</a:rPr>
              <a:t>Multi-MW target systems and collective beam-plasma effects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</a:rPr>
              <a:t>Deliverable physics</a:t>
            </a:r>
          </a:p>
          <a:p>
            <a:r>
              <a:rPr lang="en-US" sz="2800" dirty="0"/>
              <a:t>Accelerator technological challenges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</a:rPr>
              <a:t>High field magnets up to 40-50 Tesla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</a:rPr>
              <a:t>High gradient RF cavities </a:t>
            </a:r>
          </a:p>
          <a:p>
            <a:pPr lvl="1"/>
            <a:r>
              <a:rPr lang="en-US" sz="2400" dirty="0"/>
              <a:t>Beam diagnostic and instrumentation</a:t>
            </a:r>
          </a:p>
          <a:p>
            <a:pPr lvl="1"/>
            <a:r>
              <a:rPr lang="en-US" sz="2400" dirty="0"/>
              <a:t>Rapid cycling accelerator systems/High gradient muon accelerator</a:t>
            </a:r>
          </a:p>
          <a:p>
            <a:pPr lvl="1"/>
            <a:r>
              <a:rPr lang="en-US" sz="2400" dirty="0"/>
              <a:t>Beam-Induced Background (BIB) mitigation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CEC9A0-645B-9003-A15F-89F6132C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 toward a Muon Collider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576C6-154A-82A8-FA8E-331C810326F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4776-9A0D-4959-5BD2-2C92E6F08C4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CAEFC-CDD0-ABDE-A668-94AADC47884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9E69A-CB29-F863-C427-F7EADC24B189}"/>
              </a:ext>
            </a:extLst>
          </p:cNvPr>
          <p:cNvSpPr txBox="1"/>
          <p:nvPr/>
        </p:nvSpPr>
        <p:spPr>
          <a:xfrm>
            <a:off x="6239254" y="798474"/>
            <a:ext cx="5435757" cy="125675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000" dirty="0">
                <a:solidFill>
                  <a:srgbClr val="0432FF"/>
                </a:solidFill>
              </a:rPr>
              <a:t>Blue: Topics discussed in this presentation </a:t>
            </a:r>
          </a:p>
          <a:p>
            <a:pPr algn="ctr">
              <a:spcAft>
                <a:spcPts val="800"/>
              </a:spcAft>
            </a:pPr>
            <a:endParaRPr lang="en-US" sz="19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9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87A1B04-AF82-C398-AC0F-2F2D5EB4F39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12025" y="1196134"/>
                <a:ext cx="4776189" cy="4846045"/>
              </a:xfrm>
            </p:spPr>
            <p:txBody>
              <a:bodyPr/>
              <a:lstStyle/>
              <a:p>
                <a:r>
                  <a:rPr lang="en-US" sz="2400" dirty="0"/>
                  <a:t>Initial muon beam has a very large phase space</a:t>
                </a:r>
              </a:p>
              <a:p>
                <a:pPr lvl="1"/>
                <a:r>
                  <a:rPr lang="en-US" sz="2000" dirty="0"/>
                  <a:t>Production from pion decay with large momentum spread and transverse divergence</a:t>
                </a:r>
              </a:p>
              <a:p>
                <a:r>
                  <a:rPr lang="en-US" sz="2400" dirty="0"/>
                  <a:t>Muons have a finite lifetime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 at rest frame</a:t>
                </a:r>
              </a:p>
              <a:p>
                <a:pPr lvl="1"/>
                <a:r>
                  <a:rPr lang="en-US" sz="2000" dirty="0"/>
                  <a:t>Cooling must be extremely rapid</a:t>
                </a:r>
              </a:p>
              <a:p>
                <a:r>
                  <a:rPr lang="en-US" sz="2400" dirty="0"/>
                  <a:t>Solution</a:t>
                </a:r>
              </a:p>
              <a:p>
                <a:pPr lvl="1"/>
                <a:r>
                  <a:rPr lang="en-US" sz="2200" b="1" dirty="0"/>
                  <a:t>Ionization cooling </a:t>
                </a:r>
              </a:p>
              <a:p>
                <a:pPr lvl="1"/>
                <a:r>
                  <a:rPr lang="en-US" sz="2200" dirty="0"/>
                  <a:t>Only practical cooling technique within the muon lifetime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87A1B04-AF82-C398-AC0F-2F2D5EB4F3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12025" y="1196134"/>
                <a:ext cx="4776189" cy="4846045"/>
              </a:xfrm>
              <a:blipFill>
                <a:blip r:embed="rId2"/>
                <a:stretch>
                  <a:fillRect l="-3448" t="-2094" r="-531" b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AAA6447-D1AE-859D-5DF5-08247EED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76646" cy="433527"/>
          </a:xfrm>
        </p:spPr>
        <p:txBody>
          <a:bodyPr/>
          <a:lstStyle/>
          <a:p>
            <a:r>
              <a:rPr lang="en-US" sz="3200" dirty="0"/>
              <a:t>Challenge: Producing an Intense Muon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FD6CC-6F79-E889-83D4-66338F68A6C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18924-91D7-C9B1-E05E-FB6306DD56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SNS workshop | Muon cooling; K.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51F54-A695-74A3-34FC-DD4D3F70948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32B6ED-4721-FCED-D2A2-E545E0AD5B3B}"/>
              </a:ext>
            </a:extLst>
          </p:cNvPr>
          <p:cNvSpPr/>
          <p:nvPr/>
        </p:nvSpPr>
        <p:spPr>
          <a:xfrm>
            <a:off x="6183667" y="3952536"/>
            <a:ext cx="2011680" cy="2011680"/>
          </a:xfrm>
          <a:prstGeom prst="ellipse">
            <a:avLst/>
          </a:prstGeom>
          <a:solidFill>
            <a:srgbClr val="FF0000">
              <a:alpha val="265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0584BF-F021-91CE-D8E6-8008155AD55F}"/>
              </a:ext>
            </a:extLst>
          </p:cNvPr>
          <p:cNvCxnSpPr>
            <a:cxnSpLocks/>
          </p:cNvCxnSpPr>
          <p:nvPr/>
        </p:nvCxnSpPr>
        <p:spPr>
          <a:xfrm>
            <a:off x="7637925" y="4046297"/>
            <a:ext cx="1869142" cy="9156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FD5AED-B2D3-6FFE-E4EF-8D9B290FE2F4}"/>
              </a:ext>
            </a:extLst>
          </p:cNvPr>
          <p:cNvCxnSpPr>
            <a:cxnSpLocks/>
          </p:cNvCxnSpPr>
          <p:nvPr/>
        </p:nvCxnSpPr>
        <p:spPr>
          <a:xfrm flipH="1">
            <a:off x="7637925" y="4961966"/>
            <a:ext cx="1869142" cy="901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E230C90-592F-DBA3-314C-82AA0FBCD990}"/>
              </a:ext>
            </a:extLst>
          </p:cNvPr>
          <p:cNvSpPr/>
          <p:nvPr/>
        </p:nvSpPr>
        <p:spPr>
          <a:xfrm>
            <a:off x="9435165" y="4926103"/>
            <a:ext cx="91440" cy="9144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365885-8754-9C86-D005-F2872488E2A4}"/>
                  </a:ext>
                </a:extLst>
              </p:cNvPr>
              <p:cNvSpPr txBox="1"/>
              <p:nvPr/>
            </p:nvSpPr>
            <p:spPr>
              <a:xfrm>
                <a:off x="5541805" y="5997388"/>
                <a:ext cx="6021071" cy="870110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900" b="1" dirty="0">
                    <a:solidFill>
                      <a:schemeClr val="tx1"/>
                    </a:solidFill>
                    <a:latin typeface="Helvetica" pitchFamily="2" charset="0"/>
                  </a:rPr>
                  <a:t>6D phase space </a:t>
                </a:r>
                <a:r>
                  <a:rPr lang="en-US" sz="1900" b="1" dirty="0">
                    <a:latin typeface="Helvetica" pitchFamily="2" charset="0"/>
                  </a:rPr>
                  <a:t>reduction of</a:t>
                </a:r>
                <a:r>
                  <a:rPr lang="en-US" sz="1900" b="1" dirty="0">
                    <a:solidFill>
                      <a:schemeClr val="tx1"/>
                    </a:solidFill>
                    <a:latin typeface="Helvetica" pitchFamily="2" charset="0"/>
                  </a:rPr>
                  <a:t> ~10</a:t>
                </a:r>
                <a:r>
                  <a:rPr lang="en-US" sz="1900" b="1" baseline="30000" dirty="0">
                    <a:solidFill>
                      <a:schemeClr val="tx1"/>
                    </a:solidFill>
                    <a:latin typeface="Helvetica" pitchFamily="2" charset="0"/>
                  </a:rPr>
                  <a:t>6 </a:t>
                </a:r>
                <a:r>
                  <a:rPr lang="en-US" sz="1900" b="1" dirty="0">
                    <a:solidFill>
                      <a:schemeClr val="tx1"/>
                    </a:solidFill>
                    <a:latin typeface="Helvetica" pitchFamily="2" charset="0"/>
                  </a:rPr>
                  <a:t>within </a:t>
                </a:r>
                <a14:m>
                  <m:oMath xmlns:m="http://schemas.openxmlformats.org/officeDocument/2006/math">
                    <m:r>
                      <a:rPr lang="en-US" sz="19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9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sSub>
                      <m:sSubPr>
                        <m:ctrlPr>
                          <a:rPr lang="en-US" sz="1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1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endParaRPr lang="en-US" sz="1900" b="1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365885-8754-9C86-D005-F2872488E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05" y="5997388"/>
                <a:ext cx="6021071" cy="87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0EA951-00D6-EAD2-83B8-30F45BCAFDE6}"/>
                  </a:ext>
                </a:extLst>
              </p:cNvPr>
              <p:cNvSpPr txBox="1"/>
              <p:nvPr/>
            </p:nvSpPr>
            <p:spPr>
              <a:xfrm>
                <a:off x="4736377" y="4309811"/>
                <a:ext cx="4653711" cy="1159548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Initial volume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 cm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Helvetica" pitchFamily="2" charset="0"/>
                  </a:rPr>
                  <a:t>3</a:t>
                </a:r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 (like Basketball)</a:t>
                </a:r>
              </a:p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 beam density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/cm</a:t>
                </a:r>
                <a:r>
                  <a:rPr lang="en-US" sz="1600" b="1" baseline="30000" dirty="0">
                    <a:solidFill>
                      <a:srgbClr val="FF0000"/>
                    </a:solidFill>
                    <a:latin typeface="Helvetica" pitchFamily="2" charset="0"/>
                  </a:rPr>
                  <a:t>3</a:t>
                </a:r>
                <a:r>
                  <a:rPr lang="en-US" sz="1600" b="1" dirty="0">
                    <a:solidFill>
                      <a:srgbClr val="FF0000"/>
                    </a:solidFill>
                    <a:latin typeface="Helvetica" pitchFamily="2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0EA951-00D6-EAD2-83B8-30F45BCAF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377" y="4309811"/>
                <a:ext cx="4653711" cy="11595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697FE9-A075-8957-1BC5-EF156B174D1C}"/>
                  </a:ext>
                </a:extLst>
              </p:cNvPr>
              <p:cNvSpPr txBox="1"/>
              <p:nvPr/>
            </p:nvSpPr>
            <p:spPr>
              <a:xfrm>
                <a:off x="8313782" y="4973203"/>
                <a:ext cx="3929153" cy="1154611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600" b="1" dirty="0">
                    <a:solidFill>
                      <a:srgbClr val="0432FF"/>
                    </a:solidFill>
                    <a:latin typeface="Helvetica" pitchFamily="2" charset="0"/>
                  </a:rPr>
                  <a:t>Volume after cooling ~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US" sz="1600" b="1" dirty="0">
                    <a:solidFill>
                      <a:srgbClr val="0432FF"/>
                    </a:solidFill>
                    <a:latin typeface="Helvetica" pitchFamily="2" charset="0"/>
                  </a:rPr>
                  <a:t> mm</a:t>
                </a:r>
                <a:r>
                  <a:rPr lang="en-US" sz="1600" b="1" baseline="30000" dirty="0">
                    <a:solidFill>
                      <a:srgbClr val="0432FF"/>
                    </a:solidFill>
                    <a:latin typeface="Helvetica" pitchFamily="2" charset="0"/>
                  </a:rPr>
                  <a:t>3</a:t>
                </a:r>
              </a:p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600" b="1" dirty="0">
                    <a:solidFill>
                      <a:srgbClr val="0432FF"/>
                    </a:solidFill>
                    <a:latin typeface="Helvetica" pitchFamily="2" charset="0"/>
                  </a:rPr>
                  <a:t> beam density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0432FF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rgbClr val="0432FF"/>
                    </a:solidFill>
                    <a:latin typeface="Helvetica" pitchFamily="2" charset="0"/>
                  </a:rPr>
                  <a:t>/cm</a:t>
                </a:r>
                <a:r>
                  <a:rPr lang="en-US" sz="1600" b="1" baseline="30000" dirty="0">
                    <a:solidFill>
                      <a:srgbClr val="0432FF"/>
                    </a:solidFill>
                    <a:latin typeface="Helvetica" pitchFamily="2" charset="0"/>
                  </a:rPr>
                  <a:t>3</a:t>
                </a:r>
                <a:r>
                  <a:rPr lang="en-US" sz="1600" b="1" dirty="0">
                    <a:solidFill>
                      <a:srgbClr val="0432FF"/>
                    </a:solidFill>
                    <a:latin typeface="Helvetica" pitchFamily="2" charset="0"/>
                  </a:rPr>
                  <a:t>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697FE9-A075-8957-1BC5-EF156B174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782" y="4973203"/>
                <a:ext cx="3929153" cy="11546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8B4DFA7-4F7A-9679-8C79-F853D9F18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049" y="925703"/>
            <a:ext cx="3898233" cy="2926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1365CD-6B9F-68D8-93F3-809F7697BE66}"/>
              </a:ext>
            </a:extLst>
          </p:cNvPr>
          <p:cNvSpPr txBox="1"/>
          <p:nvPr/>
        </p:nvSpPr>
        <p:spPr>
          <a:xfrm>
            <a:off x="8710863" y="647397"/>
            <a:ext cx="3119187" cy="365228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Front-End beam manipulation</a:t>
            </a:r>
          </a:p>
          <a:p>
            <a:pPr marL="342900" indent="-342900">
              <a:spcAft>
                <a:spcPts val="800"/>
              </a:spcAft>
              <a:buAutoNum type="alphaLcParenR"/>
            </a:pPr>
            <a:r>
              <a:rPr lang="en-US" sz="1400" dirty="0">
                <a:latin typeface="Helvetica" pitchFamily="2" charset="0"/>
              </a:rPr>
              <a:t>Capture </a:t>
            </a:r>
            <a:r>
              <a:rPr lang="en-US" sz="1400" dirty="0" err="1">
                <a:latin typeface="Helvetica" pitchFamily="2" charset="0"/>
              </a:rPr>
              <a:t>pions</a:t>
            </a:r>
            <a:r>
              <a:rPr lang="en-US" sz="1400" dirty="0">
                <a:latin typeface="Helvetica" pitchFamily="2" charset="0"/>
              </a:rPr>
              <a:t> and muons in a high-field solenoid</a:t>
            </a:r>
          </a:p>
          <a:p>
            <a:pPr marL="342900" indent="-342900">
              <a:spcAft>
                <a:spcPts val="800"/>
              </a:spcAft>
              <a:buAutoNum type="alphaLcParenR"/>
            </a:pPr>
            <a:r>
              <a:rPr lang="en-US" sz="1400" dirty="0">
                <a:latin typeface="Helvetica" pitchFamily="2" charset="0"/>
              </a:rPr>
              <a:t>60-m drift section develops energy-time correlation</a:t>
            </a:r>
          </a:p>
          <a:p>
            <a:pPr marL="342900" indent="-342900">
              <a:spcAft>
                <a:spcPts val="800"/>
              </a:spcAft>
              <a:buAutoNum type="alphaLcParenR"/>
            </a:pPr>
            <a:r>
              <a:rPr lang="en-US" sz="1400" dirty="0">
                <a:latin typeface="Helvetica" pitchFamily="2" charset="0"/>
              </a:rPr>
              <a:t>RF buncher forms 21 bunches</a:t>
            </a:r>
          </a:p>
          <a:p>
            <a:pPr marL="342900" indent="-342900">
              <a:spcAft>
                <a:spcPts val="800"/>
              </a:spcAft>
              <a:buAutoNum type="alphaLcParenR"/>
            </a:pPr>
            <a:r>
              <a:rPr lang="en-US" sz="1400" dirty="0">
                <a:latin typeface="Helvetica" pitchFamily="2" charset="0"/>
              </a:rPr>
              <a:t>Phase-rotator aligns bunch energies</a:t>
            </a:r>
          </a:p>
          <a:p>
            <a:pPr>
              <a:spcAft>
                <a:spcPts val="800"/>
              </a:spcAft>
            </a:pPr>
            <a:r>
              <a:rPr lang="en-US" sz="1400" dirty="0">
                <a:latin typeface="Symbol" pitchFamily="2" charset="2"/>
              </a:rPr>
              <a:t>m/</a:t>
            </a:r>
            <a:r>
              <a:rPr lang="en-US" sz="1400" dirty="0">
                <a:latin typeface="Helvetica" pitchFamily="2" charset="0"/>
              </a:rPr>
              <a:t>proton conversion ~10 % achieved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6C1E3B-0346-316D-DC9D-E7CE6A2D8127}"/>
              </a:ext>
            </a:extLst>
          </p:cNvPr>
          <p:cNvSpPr txBox="1"/>
          <p:nvPr/>
        </p:nvSpPr>
        <p:spPr>
          <a:xfrm>
            <a:off x="8528829" y="4121155"/>
            <a:ext cx="296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dirty="0">
                <a:latin typeface="Helvetica" pitchFamily="2" charset="0"/>
              </a:rPr>
              <a:t>Muon </a:t>
            </a:r>
            <a:r>
              <a:rPr lang="en-US" dirty="0">
                <a:latin typeface="Helvetica" pitchFamily="2" charset="0"/>
              </a:rPr>
              <a:t>phase space cooling</a:t>
            </a:r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animBg="1"/>
      <p:bldP spid="13" grpId="0" animBg="1"/>
      <p:bldP spid="14" grpId="0"/>
      <p:bldP spid="15" grpId="0"/>
      <p:bldP spid="16" grpId="0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9F39AE-7E26-393D-0AE1-3B2FE1E87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1099457"/>
            <a:ext cx="10374087" cy="5256893"/>
          </a:xfrm>
        </p:spPr>
        <p:txBody>
          <a:bodyPr/>
          <a:lstStyle/>
          <a:p>
            <a:r>
              <a:rPr lang="en-US" sz="2800" dirty="0"/>
              <a:t>Ionization cooling reduces beam emittance through energy loss in an absorber, introducing a non-Hamiltonian dissipative process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4FF51B-76EE-8E17-5415-14B184B5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Ionization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2B56B-14C8-EE86-8731-B15F7701BB9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63136-5586-54F8-8183-5D6A30D22DC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C74-F6B6-D624-B5E3-F60CD0E2804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27C5D3-6C65-7CDB-1482-5A5D9A4FB748}"/>
                  </a:ext>
                </a:extLst>
              </p:cNvPr>
              <p:cNvSpPr txBox="1"/>
              <p:nvPr/>
            </p:nvSpPr>
            <p:spPr>
              <a:xfrm>
                <a:off x="1687922" y="2669097"/>
                <a:ext cx="7754015" cy="962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𝒅𝒔</m:t>
                          </m:r>
                        </m:den>
                      </m:f>
                      <m: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𝜷𝜸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𝜺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𝒅𝒔</m:t>
                          </m:r>
                        </m:den>
                      </m:f>
                      <m:r>
                        <a:rPr lang="en-US" sz="2400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𝜺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𝜷𝜸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𝒅𝒔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𝜷𝜸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𝒅𝒔</m:t>
                              </m:r>
                            </m:den>
                          </m:f>
                        </m:e>
                      </m:d>
                      <m:r>
                        <a:rPr lang="en-US" sz="24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en-US" sz="2400" b="1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𝒅𝑬</m:t>
                              </m:r>
                            </m:num>
                            <m:den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𝒅𝒔</m:t>
                              </m:r>
                            </m:den>
                          </m:f>
                        </m:e>
                      </m:d>
                      <m:r>
                        <a:rPr lang="en-US" sz="2400" b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27C5D3-6C65-7CDB-1482-5A5D9A4FB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922" y="2669097"/>
                <a:ext cx="7754015" cy="962699"/>
              </a:xfrm>
              <a:prstGeom prst="rect">
                <a:avLst/>
              </a:prstGeom>
              <a:blipFill>
                <a:blip r:embed="rId2"/>
                <a:stretch>
                  <a:fillRect l="-163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DF010B4F-B703-2CEB-EEA0-9ED5619C5B93}"/>
              </a:ext>
            </a:extLst>
          </p:cNvPr>
          <p:cNvSpPr/>
          <p:nvPr/>
        </p:nvSpPr>
        <p:spPr>
          <a:xfrm rot="5400000">
            <a:off x="8057605" y="2986248"/>
            <a:ext cx="392869" cy="1528528"/>
          </a:xfrm>
          <a:prstGeom prst="rightBrac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3898776-6E7C-6D3B-000B-C4D81FBA35D2}"/>
              </a:ext>
            </a:extLst>
          </p:cNvPr>
          <p:cNvSpPr/>
          <p:nvPr/>
        </p:nvSpPr>
        <p:spPr>
          <a:xfrm rot="5400000">
            <a:off x="5806789" y="2594803"/>
            <a:ext cx="418998" cy="224228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85F42-C0D3-9E1D-3386-6FF47C7EA950}"/>
              </a:ext>
            </a:extLst>
          </p:cNvPr>
          <p:cNvSpPr txBox="1"/>
          <p:nvPr/>
        </p:nvSpPr>
        <p:spPr>
          <a:xfrm>
            <a:off x="6988565" y="3814405"/>
            <a:ext cx="3301866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0432FF"/>
                </a:solidFill>
                <a:latin typeface="Helvetica" pitchFamily="2" charset="0"/>
              </a:rPr>
              <a:t>Cooling term </a:t>
            </a:r>
          </a:p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0432FF"/>
                </a:solidFill>
                <a:latin typeface="Helvetica" pitchFamily="2" charset="0"/>
              </a:rPr>
              <a:t>Ionization energy loss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1ECB1-1318-0F4C-AC5C-5DD0EC8B4918}"/>
              </a:ext>
            </a:extLst>
          </p:cNvPr>
          <p:cNvSpPr txBox="1"/>
          <p:nvPr/>
        </p:nvSpPr>
        <p:spPr>
          <a:xfrm>
            <a:off x="4663380" y="3809486"/>
            <a:ext cx="2896306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Heating term</a:t>
            </a:r>
          </a:p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Multiple scattering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20EF2-2040-9A2D-11AF-3408F08DC77F}"/>
              </a:ext>
            </a:extLst>
          </p:cNvPr>
          <p:cNvSpPr/>
          <p:nvPr/>
        </p:nvSpPr>
        <p:spPr>
          <a:xfrm>
            <a:off x="8260277" y="2669097"/>
            <a:ext cx="758027" cy="85236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8DE37-2FFA-AF53-23A9-C6A3F300E6CF}"/>
              </a:ext>
            </a:extLst>
          </p:cNvPr>
          <p:cNvSpPr txBox="1"/>
          <p:nvPr/>
        </p:nvSpPr>
        <p:spPr>
          <a:xfrm>
            <a:off x="7944140" y="1982731"/>
            <a:ext cx="2593339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40FF"/>
                </a:solidFill>
                <a:latin typeface="Helvetica" pitchFamily="2" charset="0"/>
              </a:rPr>
              <a:t>Stopping Power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E18E83-9A51-0A5A-DA56-72056D055B3A}"/>
              </a:ext>
            </a:extLst>
          </p:cNvPr>
          <p:cNvSpPr/>
          <p:nvPr/>
        </p:nvSpPr>
        <p:spPr>
          <a:xfrm>
            <a:off x="5545105" y="2677006"/>
            <a:ext cx="438811" cy="85236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831E0-BB91-BD80-D754-8688E97D2F82}"/>
              </a:ext>
            </a:extLst>
          </p:cNvPr>
          <p:cNvSpPr txBox="1"/>
          <p:nvPr/>
        </p:nvSpPr>
        <p:spPr>
          <a:xfrm>
            <a:off x="4447279" y="1973693"/>
            <a:ext cx="2774478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solidFill>
                  <a:srgbClr val="FF40FF"/>
                </a:solidFill>
                <a:latin typeface="Helvetica" pitchFamily="2" charset="0"/>
              </a:rPr>
              <a:t>Betatron</a:t>
            </a:r>
            <a:r>
              <a:rPr lang="en-US" sz="1900" b="1" dirty="0">
                <a:solidFill>
                  <a:srgbClr val="FF40FF"/>
                </a:solidFill>
                <a:latin typeface="Helvetica" pitchFamily="2" charset="0"/>
              </a:rPr>
              <a:t>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CB242E-AB26-BA01-A6A8-30D8AE96748F}"/>
                  </a:ext>
                </a:extLst>
              </p:cNvPr>
              <p:cNvSpPr txBox="1"/>
              <p:nvPr/>
            </p:nvSpPr>
            <p:spPr>
              <a:xfrm>
                <a:off x="1262201" y="4738001"/>
                <a:ext cx="8557086" cy="2070567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2400" b="1" dirty="0">
                    <a:solidFill>
                      <a:schemeClr val="tx1"/>
                    </a:solidFill>
                    <a:latin typeface="Helvetica" pitchFamily="2" charset="0"/>
                  </a:rPr>
                  <a:t>Effective cooling requires: </a:t>
                </a:r>
              </a:p>
              <a:p>
                <a:pPr marL="342900" indent="-34290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" pitchFamily="2" charset="0"/>
                  </a:rPr>
                  <a:t>Small </a:t>
                </a:r>
                <a:r>
                  <a:rPr lang="en-US" sz="2400" dirty="0" err="1">
                    <a:latin typeface="Helvetica" pitchFamily="2" charset="0"/>
                  </a:rPr>
                  <a:t>betatron</a:t>
                </a:r>
                <a:r>
                  <a:rPr lang="en-US" sz="2400" dirty="0">
                    <a:latin typeface="Helvetica" pitchFamily="2" charset="0"/>
                  </a:rPr>
                  <a:t> function</a:t>
                </a:r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  <a:sym typeface="Wingdings" pitchFamily="2" charset="2"/>
                  </a:rPr>
                  <a:t> Strong focusing magnet</a:t>
                </a:r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:endParaRPr lang="en-US" sz="2400" dirty="0">
                  <a:latin typeface="Helvetica" pitchFamily="2" charset="0"/>
                </a:endParaRPr>
              </a:p>
              <a:p>
                <a:pPr marL="342900" indent="-34290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" pitchFamily="2" charset="0"/>
                  </a:rPr>
                  <a:t>L</a:t>
                </a:r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arge energy loss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:r>
                  <a:rPr lang="en-US" sz="2400" dirty="0">
                    <a:latin typeface="Helvetica" pitchFamily="2" charset="0"/>
                    <a:sym typeface="Wingdings" pitchFamily="2" charset="2"/>
                  </a:rPr>
                  <a:t> Efficient absorbers</a:t>
                </a:r>
                <a:endParaRPr lang="en-US" sz="2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CB242E-AB26-BA01-A6A8-30D8AE96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201" y="4738001"/>
                <a:ext cx="8557086" cy="2070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58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FA5D6-89AB-9C49-F692-3CAFAC0B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ionization cooling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FDADD-2C7E-F731-1196-20648ADC0A3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155E5-E5B0-A92B-EC0C-24C8089A79A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119B4-E039-807B-7D63-4535B763DD3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5260A-FC02-A142-F178-0FCFBDCFC1F1}"/>
              </a:ext>
            </a:extLst>
          </p:cNvPr>
          <p:cNvSpPr txBox="1"/>
          <p:nvPr/>
        </p:nvSpPr>
        <p:spPr>
          <a:xfrm>
            <a:off x="609841" y="3145736"/>
            <a:ext cx="3619260" cy="359585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Absorber in strong magnet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Ionization energy loss in absorber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Low beta function enhances cooling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Strong focusing overcomes multiple scattering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22CB7-DB3B-21A9-C29D-F86EC8809933}"/>
              </a:ext>
            </a:extLst>
          </p:cNvPr>
          <p:cNvSpPr txBox="1"/>
          <p:nvPr/>
        </p:nvSpPr>
        <p:spPr>
          <a:xfrm>
            <a:off x="3947485" y="2894092"/>
            <a:ext cx="4702828" cy="388824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High gradient RF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High-gradient RF effectively restores lost energy in the absorber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Maintain beam momentum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High gradient RF enables compact systems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As a result, cavities are immersed in strong magnetic fields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C4B3E2-FC48-8418-979C-A8935BD8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97" y="1248172"/>
            <a:ext cx="10803994" cy="16459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DB90B4-5279-D20F-063F-8CDB8FA50A19}"/>
              </a:ext>
            </a:extLst>
          </p:cNvPr>
          <p:cNvSpPr txBox="1"/>
          <p:nvPr/>
        </p:nvSpPr>
        <p:spPr>
          <a:xfrm>
            <a:off x="8172322" y="3145736"/>
            <a:ext cx="3619260" cy="211852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Progressive emittance reduction in series of cooling stages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Continue until target emittance is reached</a:t>
            </a:r>
          </a:p>
        </p:txBody>
      </p:sp>
    </p:spTree>
    <p:extLst>
      <p:ext uri="{BB962C8B-B14F-4D97-AF65-F5344CB8AC3E}">
        <p14:creationId xmlns:p14="http://schemas.microsoft.com/office/powerpoint/2010/main" val="36285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8AD3E0-9F56-12EA-8BFF-B6AA2D57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Cooling Channel Designs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D3512-4496-A83F-7BD4-E96A6A4C4A4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867A9-022E-EDA1-7F7F-14BD70070E5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407DF-287B-76CA-B361-C93FD1490387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1B0F2-0CF7-836D-162A-083F1671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606010"/>
            <a:ext cx="3663989" cy="2866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88B99F-E11C-B60C-0171-13B37522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76" y="2434944"/>
            <a:ext cx="3816188" cy="1057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F61615-3EEC-F5F6-459A-AF7B89E2D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861" y="2747217"/>
            <a:ext cx="3816188" cy="3827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B0C78-68BF-AA98-BA1B-FC3EC9808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161" y="2540614"/>
            <a:ext cx="3180347" cy="2334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6DB4B-2C65-63BD-89C9-383BAE8B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382" y="4875464"/>
            <a:ext cx="2585118" cy="18454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F34B5-6273-DD6A-3776-FF27AA0EE221}"/>
              </a:ext>
            </a:extLst>
          </p:cNvPr>
          <p:cNvSpPr txBox="1"/>
          <p:nvPr/>
        </p:nvSpPr>
        <p:spPr>
          <a:xfrm>
            <a:off x="149983" y="1026847"/>
            <a:ext cx="4226799" cy="1544012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Rectilinear Channel (baseline)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3-16 Tesla solenoid on axis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20-30 MV/m RF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87D843-960A-706D-AF75-449E217841BC}"/>
                  </a:ext>
                </a:extLst>
              </p:cNvPr>
              <p:cNvSpPr txBox="1"/>
              <p:nvPr/>
            </p:nvSpPr>
            <p:spPr>
              <a:xfrm>
                <a:off x="3772100" y="1064947"/>
                <a:ext cx="5417830" cy="1952266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900" b="1" dirty="0">
                    <a:latin typeface="Helvetica" pitchFamily="2" charset="0"/>
                  </a:rPr>
                  <a:t>Helical FOFO Channel (initial cooling)</a:t>
                </a:r>
              </a:p>
              <a:p>
                <a:pPr marL="342900" indent="-34290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4 Tesla solenoid on axis</a:t>
                </a:r>
              </a:p>
              <a:p>
                <a:pPr marL="342900" indent="-34290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25 MV/m RF</a:t>
                </a:r>
              </a:p>
              <a:p>
                <a:pPr marL="342900" indent="-34290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Simultaneously cooling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6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87D843-960A-706D-AF75-449E21784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100" y="1064947"/>
                <a:ext cx="5417830" cy="19522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D2F8319-BAD2-AFEA-B6D5-B222EE390DA4}"/>
              </a:ext>
            </a:extLst>
          </p:cNvPr>
          <p:cNvSpPr txBox="1"/>
          <p:nvPr/>
        </p:nvSpPr>
        <p:spPr>
          <a:xfrm>
            <a:off x="8287207" y="1065532"/>
            <a:ext cx="4123501" cy="1544012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Helical Channel (alternate)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5-12 Tesla solenoid on axis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20 MV/m RF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F4948-F176-3AB7-7B58-777F1430251D}"/>
              </a:ext>
            </a:extLst>
          </p:cNvPr>
          <p:cNvSpPr txBox="1"/>
          <p:nvPr/>
        </p:nvSpPr>
        <p:spPr>
          <a:xfrm>
            <a:off x="0" y="538324"/>
            <a:ext cx="11464357" cy="800219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>
                <a:latin typeface="Helvetica" pitchFamily="2" charset="0"/>
              </a:rPr>
              <a:t>Despite different lattice designs, all concepts require strong magnetic focusing and high-gradient RF systems</a:t>
            </a:r>
          </a:p>
        </p:txBody>
      </p:sp>
    </p:spTree>
    <p:extLst>
      <p:ext uri="{BB962C8B-B14F-4D97-AF65-F5344CB8AC3E}">
        <p14:creationId xmlns:p14="http://schemas.microsoft.com/office/powerpoint/2010/main" val="6300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4E6C0-9C56-6D84-3363-E86E886F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Cooling with Ultra-High Magnetic Fields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62311-6485-330F-8658-16D13E1D7D3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CC351-2080-BE41-46FB-CBF4D9B42FB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SNS workshop | Muon cooling; K. Yonehara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EC5A0-AC0F-59DB-8513-9B0FEF377F7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7A448-07F0-D1EA-6F4F-47736E49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282700"/>
            <a:ext cx="5902693" cy="358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FFA35-FA5C-5E10-1C53-4A2BA0F7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08" y="1282699"/>
            <a:ext cx="4598094" cy="3581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E478FC-9AFE-C17A-A774-E6227995E5BE}"/>
              </a:ext>
            </a:extLst>
          </p:cNvPr>
          <p:cNvSpPr txBox="1"/>
          <p:nvPr/>
        </p:nvSpPr>
        <p:spPr>
          <a:xfrm>
            <a:off x="1163212" y="4808423"/>
            <a:ext cx="9682137" cy="203132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Operate at low muon kinetic energy (20-70 MeV)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Use ultra-high-field solenoids (40-50 T)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Reach the collider target emittance of 20-25 </a:t>
            </a:r>
            <a:r>
              <a:rPr lang="en-US" sz="1900" dirty="0">
                <a:latin typeface="Symbol" pitchFamily="2" charset="2"/>
              </a:rPr>
              <a:t>m</a:t>
            </a:r>
            <a:r>
              <a:rPr lang="en-US" sz="1900" dirty="0">
                <a:latin typeface="Helvetica" pitchFamily="2" charset="0"/>
              </a:rPr>
              <a:t>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Recent IMCC studies have significantly improved performance</a:t>
            </a:r>
          </a:p>
        </p:txBody>
      </p:sp>
    </p:spTree>
    <p:extLst>
      <p:ext uri="{BB962C8B-B14F-4D97-AF65-F5344CB8AC3E}">
        <p14:creationId xmlns:p14="http://schemas.microsoft.com/office/powerpoint/2010/main" val="380150976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63055</TotalTime>
  <Words>1835</Words>
  <Application>Microsoft Macintosh PowerPoint</Application>
  <PresentationFormat>Widescreen</PresentationFormat>
  <Paragraphs>373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Cambria Math</vt:lpstr>
      <vt:lpstr>Helvetica</vt:lpstr>
      <vt:lpstr>Symbol</vt:lpstr>
      <vt:lpstr>Wingdings</vt:lpstr>
      <vt:lpstr>Content Slides</vt:lpstr>
      <vt:lpstr>Section Title and Agenda Slides</vt:lpstr>
      <vt:lpstr>Muon Ionization Cooling A path toward high-intensity muon sources and muon colliders  </vt:lpstr>
      <vt:lpstr>Overview of Muon Collider</vt:lpstr>
      <vt:lpstr>Muon production and cooling requirements</vt:lpstr>
      <vt:lpstr>Key Challenges toward a Muon Collider</vt:lpstr>
      <vt:lpstr>Challenge: Producing an Intense Muon Beam</vt:lpstr>
      <vt:lpstr>Principle of Ionization Cooling</vt:lpstr>
      <vt:lpstr>Concept of ionization cooling</vt:lpstr>
      <vt:lpstr>Ionization Cooling Channel Designs</vt:lpstr>
      <vt:lpstr>Final Cooling with Ultra-High Magnetic Fields</vt:lpstr>
      <vt:lpstr>Simulated Cooling Performance (IMCC)</vt:lpstr>
      <vt:lpstr>Recent development of key cooling components</vt:lpstr>
      <vt:lpstr>The US Muon Collider Collaboration (USMCC)</vt:lpstr>
      <vt:lpstr>Muon Ionization Cooling Experiment (MICE)</vt:lpstr>
      <vt:lpstr>High Gradient RF in strong solenoidal fields</vt:lpstr>
      <vt:lpstr>High-field magnet technology for Muon Collider</vt:lpstr>
      <vt:lpstr>High power target systems for intense muon sources</vt:lpstr>
      <vt:lpstr>Potential Beam-Plasma Modification of Stopping Power</vt:lpstr>
      <vt:lpstr>Next Step Beyond MICE: An Integrated Cooling Demonstrator</vt:lpstr>
      <vt:lpstr>Physics Opportunities Enabled by an Intense Muon Source</vt:lpstr>
      <vt:lpstr>Future Directions and Opportunities</vt:lpstr>
      <vt:lpstr>Summary</vt:lpstr>
      <vt:lpstr>PowerPoint Presentation</vt:lpstr>
      <vt:lpstr>Collider Luminosities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High-Power Targetry for Muon Collider  </dc:title>
  <dc:creator>Katsuya Yonehara</dc:creator>
  <cp:lastModifiedBy>Katsuya Yonehara</cp:lastModifiedBy>
  <cp:revision>904</cp:revision>
  <dcterms:created xsi:type="dcterms:W3CDTF">2025-05-25T15:25:57Z</dcterms:created>
  <dcterms:modified xsi:type="dcterms:W3CDTF">2026-06-08T20:41:58Z</dcterms:modified>
</cp:coreProperties>
</file>