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91" r:id="rId1"/>
    <p:sldMasterId id="2147483960" r:id="rId2"/>
  </p:sldMasterIdLst>
  <p:notesMasterIdLst>
    <p:notesMasterId r:id="rId19"/>
  </p:notesMasterIdLst>
  <p:handoutMasterIdLst>
    <p:handoutMasterId r:id="rId20"/>
  </p:handoutMasterIdLst>
  <p:sldIdLst>
    <p:sldId id="2147481337" r:id="rId3"/>
    <p:sldId id="2147481339" r:id="rId4"/>
    <p:sldId id="2147481341" r:id="rId5"/>
    <p:sldId id="2147481342" r:id="rId6"/>
    <p:sldId id="2147481338" r:id="rId7"/>
    <p:sldId id="2147481343" r:id="rId8"/>
    <p:sldId id="2147481353" r:id="rId9"/>
    <p:sldId id="2147481345" r:id="rId10"/>
    <p:sldId id="2147481344" r:id="rId11"/>
    <p:sldId id="2147481346" r:id="rId12"/>
    <p:sldId id="2147481347" r:id="rId13"/>
    <p:sldId id="257" r:id="rId14"/>
    <p:sldId id="2147481350" r:id="rId15"/>
    <p:sldId id="2147481354" r:id="rId16"/>
    <p:sldId id="2147481351" r:id="rId17"/>
    <p:sldId id="2147481352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C476F3E-2B2C-D02E-A927-755D46376812}" name="Elicia Ferrer" initials="EF" userId="ac7d01b8666ae590" providerId="Windows Live"/>
  <p188:author id="{BEF8CA72-6AE8-8AD8-5B9A-8F576BAC3FD5}" name="Janiga, Jaimee" initials="JJ" userId="S::7nj@ornl.gov::c06abe94-9752-4f8c-96a2-49efdf1f6368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CECEC"/>
    <a:srgbClr val="7DBA00"/>
    <a:srgbClr val="FF9E1B"/>
    <a:srgbClr val="7DC397"/>
    <a:srgbClr val="4E008E"/>
    <a:srgbClr val="B50094"/>
    <a:srgbClr val="FE5000"/>
    <a:srgbClr val="ED9634"/>
    <a:srgbClr val="005776"/>
    <a:srgbClr val="006B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114"/>
    <p:restoredTop sz="89677"/>
  </p:normalViewPr>
  <p:slideViewPr>
    <p:cSldViewPr snapToGrid="0">
      <p:cViewPr varScale="1">
        <p:scale>
          <a:sx n="101" d="100"/>
          <a:sy n="101" d="100"/>
        </p:scale>
        <p:origin x="126" y="3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>
        <p:scale>
          <a:sx n="105" d="100"/>
          <a:sy n="105" d="100"/>
        </p:scale>
        <p:origin x="4152" y="-5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microsoft.com/office/2018/10/relationships/authors" Target="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12F454D-A2FB-E28F-62C2-050A837E17C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>
              <a:latin typeface="Aptos" panose="020B0004020202020204" pitchFamily="34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896BDF-7ADA-716C-F5CA-D157A094BBB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614C3F-0AF5-DA4C-84F9-3990FF0B58A5}" type="datetimeFigureOut">
              <a:rPr lang="en-US" smtClean="0">
                <a:latin typeface="Aptos" panose="020B0004020202020204" pitchFamily="34" charset="0"/>
              </a:rPr>
              <a:t>6/9/2026</a:t>
            </a:fld>
            <a:endParaRPr lang="en-US" dirty="0">
              <a:latin typeface="Aptos" panose="020B000402020202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2677AF2-C6EF-69B3-EBC0-F3BECE6632A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>
              <a:latin typeface="Aptos" panose="020B00040202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4AEBCA-6ABE-1DFD-7AA8-A3B2F1B635F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7AB913-EDAA-C746-870D-9B7877FA5A85}" type="slidenum">
              <a:rPr lang="en-US" smtClean="0">
                <a:latin typeface="Aptos" panose="020B0004020202020204" pitchFamily="34" charset="0"/>
              </a:rPr>
              <a:t>‹#›</a:t>
            </a:fld>
            <a:endParaRPr lang="en-US" dirty="0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56905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ptos" panose="020B00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ptos" panose="020B0004020202020204" pitchFamily="34" charset="0"/>
              </a:defRPr>
            </a:lvl1pPr>
          </a:lstStyle>
          <a:p>
            <a:fld id="{9F2D4C33-E834-184F-A85B-4B1A7D742F82}" type="datetimeFigureOut">
              <a:rPr lang="en-US" smtClean="0"/>
              <a:pPr/>
              <a:t>6/9/2026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ptos" panose="020B00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ptos" panose="020B0004020202020204" pitchFamily="34" charset="0"/>
              </a:defRPr>
            </a:lvl1pPr>
          </a:lstStyle>
          <a:p>
            <a:fld id="{CEEA2CD3-FB95-D94F-9F04-F9F995EAB82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83317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1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774460"/>
          </a:xfrm>
        </p:spPr>
        <p:txBody>
          <a:bodyPr/>
          <a:lstStyle/>
          <a:p>
            <a:pPr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None/>
            </a:pPr>
            <a:r>
              <a:rPr lang="en-US" b="1" dirty="0">
                <a:latin typeface="Aptos Light" panose="020B0004020202020204" pitchFamily="34" charset="0"/>
                <a:ea typeface="Aptos" panose="02000000000000000000" pitchFamily="2" charset="0"/>
              </a:rPr>
              <a:t>Accessing Title Slide Options </a:t>
            </a:r>
            <a:br>
              <a:rPr lang="en-US" b="1" dirty="0">
                <a:latin typeface="Aptos Light" panose="020B0004020202020204" pitchFamily="34" charset="0"/>
                <a:ea typeface="Aptos" panose="02000000000000000000" pitchFamily="2" charset="0"/>
              </a:rPr>
            </a:br>
            <a:r>
              <a:rPr lang="en-US" dirty="0">
                <a:latin typeface="Aptos Light" panose="020B0004020202020204" pitchFamily="34" charset="0"/>
                <a:ea typeface="Aptos" panose="02000000000000000000" pitchFamily="2" charset="0"/>
              </a:rPr>
              <a:t>The standard ORNL presentation template includes five branded title slide layouts:</a:t>
            </a:r>
          </a:p>
          <a:p>
            <a:pPr marL="628650" lvl="1" indent="-171450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Font typeface="Arial" panose="020B0604020202020204" pitchFamily="34" charset="0"/>
              <a:buChar char="•"/>
            </a:pPr>
            <a:r>
              <a:rPr lang="en-US" b="1" dirty="0">
                <a:latin typeface="Aptos Light" panose="020B0004020202020204" pitchFamily="34" charset="0"/>
                <a:ea typeface="Aptos" panose="02000000000000000000" pitchFamily="2" charset="0"/>
              </a:rPr>
              <a:t>Title | Standard</a:t>
            </a:r>
            <a:r>
              <a:rPr lang="en-US" dirty="0">
                <a:latin typeface="Aptos Light" panose="020B0004020202020204" pitchFamily="34" charset="0"/>
                <a:ea typeface="Aptos" panose="02000000000000000000" pitchFamily="2" charset="0"/>
              </a:rPr>
              <a:t>. The preferred layout for lab-wide and general presentations. Features a default aerial photograph of the lab.</a:t>
            </a:r>
          </a:p>
          <a:p>
            <a:pPr marL="628650" lvl="1" indent="-171450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Font typeface="Arial" panose="020B0604020202020204" pitchFamily="34" charset="0"/>
              <a:buChar char="•"/>
            </a:pPr>
            <a:r>
              <a:rPr lang="en-US" b="1" dirty="0">
                <a:latin typeface="Aptos Light" panose="020B0004020202020204" pitchFamily="34" charset="0"/>
                <a:ea typeface="Aptos" panose="02000000000000000000" pitchFamily="2" charset="0"/>
              </a:rPr>
              <a:t>Title | Custom Image</a:t>
            </a:r>
            <a:r>
              <a:rPr lang="en-US" dirty="0">
                <a:latin typeface="Aptos Light" panose="020B0004020202020204" pitchFamily="34" charset="0"/>
                <a:ea typeface="Aptos" panose="02000000000000000000" pitchFamily="2" charset="0"/>
              </a:rPr>
              <a:t>. Allows replacement of the default background with a custom full-slide image (16:9 or 4:3 landscape format).</a:t>
            </a:r>
          </a:p>
          <a:p>
            <a:pPr marL="628650" lvl="1" indent="-171450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Font typeface="Arial" panose="020B0604020202020204" pitchFamily="34" charset="0"/>
              <a:buChar char="•"/>
            </a:pPr>
            <a:r>
              <a:rPr lang="en-US" b="1" dirty="0">
                <a:latin typeface="Aptos Light" panose="020B0004020202020204" pitchFamily="34" charset="0"/>
                <a:ea typeface="Aptos" panose="02000000000000000000" pitchFamily="2" charset="0"/>
              </a:rPr>
              <a:t>Title | Custom Portrait Image</a:t>
            </a:r>
            <a:r>
              <a:rPr lang="en-US" dirty="0">
                <a:latin typeface="Aptos Light" panose="020B0004020202020204" pitchFamily="34" charset="0"/>
                <a:ea typeface="Aptos" panose="02000000000000000000" pitchFamily="2" charset="0"/>
              </a:rPr>
              <a:t>. Supports inclusion of a custom 4:3 portrait image positioned next to the introductory text.</a:t>
            </a:r>
          </a:p>
          <a:p>
            <a:pPr marL="628650" lvl="1" indent="-171450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Font typeface="Arial" panose="020B0604020202020204" pitchFamily="34" charset="0"/>
              <a:buChar char="•"/>
            </a:pPr>
            <a:r>
              <a:rPr lang="en-US" b="1" dirty="0">
                <a:latin typeface="Aptos Light" panose="020B0004020202020204" pitchFamily="34" charset="0"/>
                <a:ea typeface="Aptos" panose="02000000000000000000" pitchFamily="2" charset="0"/>
              </a:rPr>
              <a:t>Title | Custom Landscape Image</a:t>
            </a:r>
            <a:r>
              <a:rPr lang="en-US" dirty="0">
                <a:latin typeface="Aptos Light" panose="020B0004020202020204" pitchFamily="34" charset="0"/>
                <a:ea typeface="Aptos" panose="02000000000000000000" pitchFamily="2" charset="0"/>
              </a:rPr>
              <a:t>. Supports inclusion of a custom 16:9 landscape image positioned next to the introductory text.</a:t>
            </a:r>
          </a:p>
          <a:p>
            <a:pPr marL="628650" lvl="1" indent="-171450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Font typeface="Arial" panose="020B0604020202020204" pitchFamily="34" charset="0"/>
              <a:buChar char="•"/>
            </a:pPr>
            <a:r>
              <a:rPr lang="en-US" b="1" dirty="0">
                <a:latin typeface="Aptos Light" panose="020B0004020202020204" pitchFamily="34" charset="0"/>
                <a:ea typeface="Aptos" panose="02000000000000000000" pitchFamily="2" charset="0"/>
              </a:rPr>
              <a:t>Title | Text Only</a:t>
            </a:r>
            <a:r>
              <a:rPr lang="en-US" dirty="0">
                <a:latin typeface="Aptos Light" panose="020B0004020202020204" pitchFamily="34" charset="0"/>
                <a:ea typeface="Aptos" panose="02000000000000000000" pitchFamily="2" charset="0"/>
              </a:rPr>
              <a:t>. Offers additional space for longer titles and multiple presenters.</a:t>
            </a:r>
          </a:p>
          <a:p>
            <a:pPr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None/>
            </a:pPr>
            <a:r>
              <a:rPr lang="en-US" dirty="0">
                <a:latin typeface="Aptos Light" panose="020B0004020202020204" pitchFamily="34" charset="0"/>
                <a:ea typeface="Aptos" panose="02000000000000000000" pitchFamily="2" charset="0"/>
              </a:rPr>
              <a:t>Additional Lab-approved title slides specific to directorates and user facilities are available in PowerPoint under the following folders: </a:t>
            </a:r>
            <a:r>
              <a:rPr lang="en-US" b="1" dirty="0">
                <a:latin typeface="Aptos Light" panose="020B0004020202020204" pitchFamily="34" charset="0"/>
                <a:ea typeface="Aptos" panose="02000000000000000000" pitchFamily="2" charset="0"/>
              </a:rPr>
              <a:t>Custom Title Slides</a:t>
            </a:r>
            <a:r>
              <a:rPr lang="en-US" dirty="0">
                <a:latin typeface="Aptos Light" panose="020B0004020202020204" pitchFamily="34" charset="0"/>
                <a:ea typeface="Aptos" panose="02000000000000000000" pitchFamily="2" charset="0"/>
              </a:rPr>
              <a:t> and </a:t>
            </a:r>
            <a:r>
              <a:rPr lang="en-US" b="1" dirty="0">
                <a:latin typeface="Aptos Light" panose="020B0004020202020204" pitchFamily="34" charset="0"/>
                <a:ea typeface="Aptos" panose="02000000000000000000" pitchFamily="2" charset="0"/>
              </a:rPr>
              <a:t>User Facility Templates</a:t>
            </a:r>
            <a:r>
              <a:rPr lang="en-US" dirty="0">
                <a:latin typeface="Aptos Light" panose="020B0004020202020204" pitchFamily="34" charset="0"/>
                <a:ea typeface="Aptos" panose="02000000000000000000" pitchFamily="2" charset="0"/>
              </a:rPr>
              <a:t>, located in </a:t>
            </a:r>
            <a:r>
              <a:rPr lang="en-US" b="1" dirty="0">
                <a:latin typeface="Aptos Light" panose="020B0004020202020204" pitchFamily="34" charset="0"/>
                <a:ea typeface="Aptos" panose="02000000000000000000" pitchFamily="2" charset="0"/>
              </a:rPr>
              <a:t>Presentation Templates</a:t>
            </a:r>
            <a:r>
              <a:rPr lang="en-US" dirty="0">
                <a:latin typeface="Aptos Light" panose="020B0004020202020204" pitchFamily="34" charset="0"/>
                <a:ea typeface="Aptos" panose="02000000000000000000" pitchFamily="2" charset="0"/>
              </a:rPr>
              <a:t>.</a:t>
            </a:r>
          </a:p>
          <a:p>
            <a:pPr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None/>
            </a:pPr>
            <a:endParaRPr lang="en-US" b="1" dirty="0">
              <a:latin typeface="Aptos Light" panose="020B0004020202020204" pitchFamily="34" charset="0"/>
              <a:ea typeface="Aptos" panose="02000000000000000000" pitchFamily="2" charset="0"/>
            </a:endParaRPr>
          </a:p>
          <a:p>
            <a:pPr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None/>
            </a:pPr>
            <a:r>
              <a:rPr lang="en-US" b="1" dirty="0">
                <a:latin typeface="Aptos Light" panose="020B0004020202020204" pitchFamily="34" charset="0"/>
                <a:ea typeface="Aptos" panose="02000000000000000000" pitchFamily="2" charset="0"/>
              </a:rPr>
              <a:t>Custom Title Slide Guidelines</a:t>
            </a:r>
            <a:endParaRPr lang="en-US" dirty="0">
              <a:latin typeface="Aptos Light" panose="020B0004020202020204" pitchFamily="34" charset="0"/>
              <a:ea typeface="Aptos" panose="02000000000000000000" pitchFamily="2" charset="0"/>
            </a:endParaRPr>
          </a:p>
          <a:p>
            <a:pPr marL="628650" lvl="1" indent="-171450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Font typeface="Arial" panose="020B0604020202020204" pitchFamily="34" charset="0"/>
              <a:buChar char="•"/>
            </a:pPr>
            <a:r>
              <a:rPr lang="en-US" b="1" dirty="0">
                <a:latin typeface="Aptos Light" panose="020B0004020202020204" pitchFamily="34" charset="0"/>
                <a:ea typeface="Aptos" panose="02000000000000000000" pitchFamily="2" charset="0"/>
              </a:rPr>
              <a:t>Image Rights</a:t>
            </a:r>
            <a:r>
              <a:rPr lang="en-US" dirty="0">
                <a:latin typeface="Aptos Light" panose="020B0004020202020204" pitchFamily="34" charset="0"/>
                <a:ea typeface="Aptos" panose="02000000000000000000" pitchFamily="2" charset="0"/>
              </a:rPr>
              <a:t>. Any custom images, graphics, or photography must be owned by ORNL or used with documented permission from the original creator or source.</a:t>
            </a:r>
          </a:p>
          <a:p>
            <a:pPr marL="628650" lvl="1" indent="-171450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Font typeface="Arial" panose="020B0604020202020204" pitchFamily="34" charset="0"/>
              <a:buChar char="•"/>
            </a:pPr>
            <a:r>
              <a:rPr lang="en-US" b="1" dirty="0">
                <a:latin typeface="Aptos Light" panose="020B0004020202020204" pitchFamily="34" charset="0"/>
                <a:ea typeface="Aptos" panose="02000000000000000000" pitchFamily="2" charset="0"/>
              </a:rPr>
              <a:t>Appropriate Image Use</a:t>
            </a:r>
            <a:r>
              <a:rPr lang="en-US" dirty="0">
                <a:latin typeface="Aptos Light" panose="020B0004020202020204" pitchFamily="34" charset="0"/>
                <a:ea typeface="Aptos" panose="02000000000000000000" pitchFamily="2" charset="0"/>
              </a:rPr>
              <a:t>. Select images that work well with the layout. Ensure the focal point of the image is not obscured by the title text and white overlay box.</a:t>
            </a:r>
          </a:p>
          <a:p>
            <a:pPr marL="628650" lvl="1" indent="-171450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Font typeface="Arial" panose="020B0604020202020204" pitchFamily="34" charset="0"/>
              <a:buChar char="•"/>
            </a:pPr>
            <a:r>
              <a:rPr lang="en-US" b="1" dirty="0">
                <a:latin typeface="Aptos Light" panose="020B0004020202020204" pitchFamily="34" charset="0"/>
                <a:ea typeface="Aptos" panose="02000000000000000000" pitchFamily="2" charset="0"/>
              </a:rPr>
              <a:t>Relevance and Impact.</a:t>
            </a:r>
            <a:r>
              <a:rPr lang="en-US" dirty="0">
                <a:latin typeface="Aptos Light" panose="020B0004020202020204" pitchFamily="34" charset="0"/>
                <a:ea typeface="Aptos" panose="02000000000000000000" pitchFamily="2" charset="0"/>
              </a:rPr>
              <a:t> Visuals are a key element of effective communication. Whenever possible, use imagery that enhances the message of your presentation and reflects ORNL’s mission and values.</a:t>
            </a:r>
          </a:p>
          <a:p>
            <a:pPr marL="628650" lvl="1" indent="-171450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Font typeface="Arial" panose="020B0604020202020204" pitchFamily="34" charset="0"/>
              <a:buChar char="•"/>
            </a:pPr>
            <a:r>
              <a:rPr lang="en-US" b="1" dirty="0">
                <a:latin typeface="Aptos Light" panose="020B0004020202020204" pitchFamily="34" charset="0"/>
                <a:ea typeface="Aptos" panose="02000000000000000000" pitchFamily="2" charset="0"/>
              </a:rPr>
              <a:t>Quality and Clarity.</a:t>
            </a:r>
            <a:r>
              <a:rPr lang="en-US" dirty="0">
                <a:latin typeface="Aptos Light" panose="020B0004020202020204" pitchFamily="34" charset="0"/>
                <a:ea typeface="Aptos" panose="02000000000000000000" pitchFamily="2" charset="0"/>
              </a:rPr>
              <a:t> Use high-resolution images for clarity on large screens. Avoid overly complex or dark images that may conflict with the title text.</a:t>
            </a:r>
          </a:p>
          <a:p>
            <a:pPr marL="628650" lvl="1" indent="-171450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Font typeface="Arial" panose="020B0604020202020204" pitchFamily="34" charset="0"/>
              <a:buChar char="•"/>
            </a:pPr>
            <a:r>
              <a:rPr lang="en-US" b="1" dirty="0">
                <a:latin typeface="Aptos Light" panose="020B0004020202020204" pitchFamily="34" charset="0"/>
                <a:ea typeface="Aptos" panose="02000000000000000000" pitchFamily="2" charset="0"/>
              </a:rPr>
              <a:t>Text-Only Option.</a:t>
            </a:r>
            <a:r>
              <a:rPr lang="en-US" dirty="0">
                <a:latin typeface="Aptos Light" panose="020B0004020202020204" pitchFamily="34" charset="0"/>
                <a:ea typeface="Aptos" panose="02000000000000000000" pitchFamily="2" charset="0"/>
              </a:rPr>
              <a:t> If no appropriate or approved imagery is available, or if imagery is not permitted for the subject matter, the </a:t>
            </a:r>
            <a:r>
              <a:rPr lang="en-US" b="1" dirty="0">
                <a:latin typeface="Aptos Light" panose="020B0004020202020204" pitchFamily="34" charset="0"/>
                <a:ea typeface="Aptos" panose="02000000000000000000" pitchFamily="2" charset="0"/>
              </a:rPr>
              <a:t>Title | Text Only</a:t>
            </a:r>
            <a:r>
              <a:rPr lang="en-US" dirty="0">
                <a:latin typeface="Aptos Light" panose="020B0004020202020204" pitchFamily="34" charset="0"/>
                <a:ea typeface="Aptos" panose="02000000000000000000" pitchFamily="2" charset="0"/>
              </a:rPr>
              <a:t> layout provides a clean, professional alternative.</a:t>
            </a:r>
            <a:endParaRPr lang="en-US" dirty="0">
              <a:effectLst/>
              <a:latin typeface="Aptos Light" panose="020B0004020202020204" pitchFamily="34" charset="0"/>
              <a:ea typeface="Aptos" panose="02000000000000000000" pitchFamily="2" charset="0"/>
            </a:endParaRPr>
          </a:p>
          <a:p>
            <a:pPr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</a:pPr>
            <a:endParaRPr lang="en-US" dirty="0">
              <a:effectLst/>
              <a:latin typeface="Aptos Light" panose="020B0004020202020204" pitchFamily="34" charset="0"/>
              <a:ea typeface="Aptos" panose="02000000000000000000" pitchFamily="2" charset="0"/>
            </a:endParaRPr>
          </a:p>
          <a:p>
            <a:pPr marL="0" indent="0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Font typeface="Arial" panose="020B0604020202020204" pitchFamily="34" charset="0"/>
              <a:buNone/>
            </a:pPr>
            <a:r>
              <a:rPr lang="en-US" b="1" dirty="0">
                <a:effectLst/>
                <a:latin typeface="Aptos Light" panose="020B0004020202020204" pitchFamily="34" charset="0"/>
                <a:ea typeface="Aptos" panose="02000000000000000000" pitchFamily="2" charset="0"/>
              </a:rPr>
              <a:t>Learn more about ORNL presentations</a:t>
            </a:r>
          </a:p>
          <a:p>
            <a:pPr marL="628650" lvl="1" indent="-171450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Font typeface="Arial" panose="020B0604020202020204" pitchFamily="34" charset="0"/>
              <a:buChar char="•"/>
            </a:pPr>
            <a:r>
              <a:rPr lang="en-US" b="0" dirty="0">
                <a:latin typeface="Aptos Light" panose="020B0004020202020204" pitchFamily="34" charset="0"/>
                <a:ea typeface="Aptos" panose="02000000000000000000" pitchFamily="2" charset="0"/>
              </a:rPr>
              <a:t>https://</a:t>
            </a:r>
            <a:r>
              <a:rPr lang="en-US" b="0" dirty="0" err="1">
                <a:latin typeface="Aptos Light" panose="020B0004020202020204" pitchFamily="34" charset="0"/>
                <a:ea typeface="Aptos" panose="02000000000000000000" pitchFamily="2" charset="0"/>
              </a:rPr>
              <a:t>ornl.sharepoint.com</a:t>
            </a:r>
            <a:r>
              <a:rPr lang="en-US" b="0" dirty="0">
                <a:latin typeface="Aptos Light" panose="020B0004020202020204" pitchFamily="34" charset="0"/>
                <a:ea typeface="Aptos" panose="02000000000000000000" pitchFamily="2" charset="0"/>
              </a:rPr>
              <a:t>/sites/Branding/</a:t>
            </a:r>
            <a:r>
              <a:rPr lang="en-US" b="0" dirty="0" err="1">
                <a:latin typeface="Aptos Light" panose="020B0004020202020204" pitchFamily="34" charset="0"/>
                <a:ea typeface="Aptos" panose="02000000000000000000" pitchFamily="2" charset="0"/>
              </a:rPr>
              <a:t>SitePages</a:t>
            </a:r>
            <a:r>
              <a:rPr lang="en-US" b="0" dirty="0">
                <a:latin typeface="Aptos Light" panose="020B0004020202020204" pitchFamily="34" charset="0"/>
                <a:ea typeface="Aptos" panose="02000000000000000000" pitchFamily="2" charset="0"/>
              </a:rPr>
              <a:t>/</a:t>
            </a:r>
            <a:r>
              <a:rPr lang="en-US" b="0" dirty="0" err="1">
                <a:latin typeface="Aptos Light" panose="020B0004020202020204" pitchFamily="34" charset="0"/>
                <a:ea typeface="Aptos" panose="02000000000000000000" pitchFamily="2" charset="0"/>
              </a:rPr>
              <a:t>Presentations.aspx</a:t>
            </a:r>
            <a:r>
              <a:rPr lang="en-US" b="0" dirty="0">
                <a:latin typeface="Aptos Light" panose="020B0004020202020204" pitchFamily="34" charset="0"/>
                <a:ea typeface="Aptos" panose="02000000000000000000" pitchFamily="2" charset="0"/>
              </a:rPr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EA2CD3-FB95-D94F-9F04-F9F995EAB82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5759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sv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sv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sv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sv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sv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sv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| 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25-P07743 - Edited by Laddy Fields&#10;&#10;Drone Mission - Aerial view of ORNL's east Campus Quad facing southwest.&#10;&#10;This image has been reviewed by an ORNL Releasing Official and is approved for public release, May 19, 2025.">
            <a:extLst>
              <a:ext uri="{FF2B5EF4-FFF2-40B4-BE49-F238E27FC236}">
                <a16:creationId xmlns:a16="http://schemas.microsoft.com/office/drawing/2014/main" id="{01F17512-BEEB-E940-3B9F-9FDBDB21217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A49EAE8-262C-D20D-80FF-4279961B7DBA}"/>
              </a:ext>
            </a:extLst>
          </p:cNvPr>
          <p:cNvSpPr/>
          <p:nvPr userDrawn="1"/>
        </p:nvSpPr>
        <p:spPr>
          <a:xfrm>
            <a:off x="896615" y="843778"/>
            <a:ext cx="5199385" cy="5199385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ptos Light" panose="020B0004020202020204" pitchFamily="34" charset="0"/>
              <a:ea typeface="Aptos" panose="02000000000000000000" pitchFamily="2" charset="0"/>
            </a:endParaRPr>
          </a:p>
        </p:txBody>
      </p:sp>
      <p:sp>
        <p:nvSpPr>
          <p:cNvPr id="1989" name="Title 1">
            <a:extLst>
              <a:ext uri="{FF2B5EF4-FFF2-40B4-BE49-F238E27FC236}">
                <a16:creationId xmlns:a16="http://schemas.microsoft.com/office/drawing/2014/main" id="{4E63AC8A-1BE4-CC0D-A87D-57B11478230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15450" y="2254309"/>
            <a:ext cx="4517136" cy="997196"/>
          </a:xfrm>
        </p:spPr>
        <p:txBody>
          <a:bodyPr wrap="square" anchor="t" anchorCtr="0">
            <a:noAutofit/>
          </a:bodyPr>
          <a:lstStyle>
            <a:lvl1pPr algn="l">
              <a:spcBef>
                <a:spcPts val="1200"/>
              </a:spcBef>
              <a:spcAft>
                <a:spcPts val="60"/>
              </a:spcAft>
              <a:defRPr sz="3600" b="1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Presentation Title (Text size no larger than 36pt)</a:t>
            </a:r>
          </a:p>
        </p:txBody>
      </p:sp>
      <p:sp>
        <p:nvSpPr>
          <p:cNvPr id="1990" name="Subtitle 2">
            <a:extLst>
              <a:ext uri="{FF2B5EF4-FFF2-40B4-BE49-F238E27FC236}">
                <a16:creationId xmlns:a16="http://schemas.microsoft.com/office/drawing/2014/main" id="{2FDEC7A3-8D58-3E27-DFCC-68F1F758C82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15450" y="4031052"/>
            <a:ext cx="4517136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1" spc="150" baseline="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PRESENTED BY</a:t>
            </a:r>
          </a:p>
        </p:txBody>
      </p:sp>
      <p:sp>
        <p:nvSpPr>
          <p:cNvPr id="1991" name="Text Placeholder 1961">
            <a:extLst>
              <a:ext uri="{FF2B5EF4-FFF2-40B4-BE49-F238E27FC236}">
                <a16:creationId xmlns:a16="http://schemas.microsoft.com/office/drawing/2014/main" id="{F290C317-5693-2190-DC6C-B1FBB50E65B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15450" y="1934670"/>
            <a:ext cx="4517136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0" i="0" spc="150" baseline="0">
                <a:solidFill>
                  <a:schemeClr val="tx1"/>
                </a:solidFill>
                <a:latin typeface="+mn-lt"/>
                <a:ea typeface="Aptos Light" panose="02000000000000000000" pitchFamily="2" charset="0"/>
              </a:defRPr>
            </a:lvl1pPr>
            <a:lvl2pPr marL="457200" indent="0" algn="ctr">
              <a:buNone/>
              <a:defRPr sz="1400">
                <a:solidFill>
                  <a:schemeClr val="bg1"/>
                </a:solidFill>
              </a:defRPr>
            </a:lvl2pPr>
            <a:lvl3pPr marL="914400" indent="0" algn="ctr">
              <a:buNone/>
              <a:defRPr sz="1400">
                <a:solidFill>
                  <a:schemeClr val="bg1"/>
                </a:solidFill>
              </a:defRPr>
            </a:lvl3pPr>
            <a:lvl4pPr marL="1371600" indent="0" algn="ctr">
              <a:buNone/>
              <a:defRPr sz="1400">
                <a:solidFill>
                  <a:schemeClr val="bg1"/>
                </a:solidFill>
              </a:defRPr>
            </a:lvl4pPr>
            <a:lvl5pPr marL="1828800" indent="0" algn="ctr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MONTH XX, XXXX | LOCATION</a:t>
            </a:r>
          </a:p>
        </p:txBody>
      </p:sp>
      <p:sp>
        <p:nvSpPr>
          <p:cNvPr id="1992" name="Text Placeholder 1963">
            <a:extLst>
              <a:ext uri="{FF2B5EF4-FFF2-40B4-BE49-F238E27FC236}">
                <a16:creationId xmlns:a16="http://schemas.microsoft.com/office/drawing/2014/main" id="{69307D98-0D2A-6367-B886-8BC3DE78A92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15450" y="4383195"/>
            <a:ext cx="4517136" cy="3323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2400" b="0" i="0">
                <a:solidFill>
                  <a:schemeClr val="tx1"/>
                </a:solidFill>
                <a:latin typeface="+mn-lt"/>
                <a:ea typeface="Aptos Light" panose="020B0004020202020204" pitchFamily="34" charset="0"/>
              </a:defRPr>
            </a:lvl1pPr>
            <a:lvl2pPr marL="457200" indent="0" algn="ctr">
              <a:buNone/>
              <a:defRPr sz="2400">
                <a:solidFill>
                  <a:schemeClr val="bg1"/>
                </a:solidFill>
              </a:defRPr>
            </a:lvl2pPr>
            <a:lvl3pPr marL="914400" indent="0" algn="ctr">
              <a:buNone/>
              <a:defRPr sz="2400">
                <a:solidFill>
                  <a:schemeClr val="bg1"/>
                </a:solidFill>
              </a:defRPr>
            </a:lvl3pPr>
            <a:lvl4pPr marL="1371600" indent="0" algn="ctr">
              <a:buNone/>
              <a:defRPr sz="2400">
                <a:solidFill>
                  <a:schemeClr val="bg1"/>
                </a:solidFill>
              </a:defRPr>
            </a:lvl4pPr>
            <a:lvl5pPr marL="1828800" indent="0" algn="ctr">
              <a:buNone/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1993" name="Rectangle 1992">
            <a:extLst>
              <a:ext uri="{FF2B5EF4-FFF2-40B4-BE49-F238E27FC236}">
                <a16:creationId xmlns:a16="http://schemas.microsoft.com/office/drawing/2014/main" id="{75F67FD0-9510-D988-3837-38FD99E6DD28}"/>
              </a:ext>
            </a:extLst>
          </p:cNvPr>
          <p:cNvSpPr/>
          <p:nvPr userDrawn="1"/>
        </p:nvSpPr>
        <p:spPr>
          <a:xfrm>
            <a:off x="1215450" y="3780792"/>
            <a:ext cx="854364" cy="7191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274748"/>
              </a:solidFill>
              <a:latin typeface="Aptos Light" panose="020B0004020202020204" pitchFamily="34" charset="0"/>
            </a:endParaRPr>
          </a:p>
        </p:txBody>
      </p:sp>
      <p:sp>
        <p:nvSpPr>
          <p:cNvPr id="1994" name="Text Placeholder 47">
            <a:extLst>
              <a:ext uri="{FF2B5EF4-FFF2-40B4-BE49-F238E27FC236}">
                <a16:creationId xmlns:a16="http://schemas.microsoft.com/office/drawing/2014/main" id="{CE691B96-E32E-F7AA-D0A1-ACAFF2C96FA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215450" y="4798918"/>
            <a:ext cx="4517136" cy="246221"/>
          </a:xfrm>
        </p:spPr>
        <p:txBody>
          <a:bodyPr wrap="square"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spcAft>
                <a:spcPts val="60"/>
              </a:spcAft>
              <a:buNone/>
              <a:defRPr sz="1600" b="0" i="0">
                <a:solidFill>
                  <a:schemeClr val="tx1"/>
                </a:solidFill>
                <a:latin typeface="+mn-lt"/>
                <a:ea typeface="Aptos Light" panose="02000000000000000000" pitchFamily="2" charset="0"/>
              </a:defRPr>
            </a:lvl1pPr>
            <a:lvl2pPr marL="457200" indent="0" algn="ctr">
              <a:buNone/>
              <a:defRPr sz="1600" b="0" i="0">
                <a:solidFill>
                  <a:schemeClr val="bg1"/>
                </a:solidFill>
                <a:latin typeface="Aptos Light" panose="02000000000000000000" pitchFamily="2" charset="0"/>
                <a:ea typeface="Aptos Light" panose="02000000000000000000" pitchFamily="2" charset="0"/>
              </a:defRPr>
            </a:lvl2pPr>
            <a:lvl3pPr marL="914400" indent="0" algn="ctr">
              <a:buNone/>
              <a:defRPr sz="1600" b="0" i="0">
                <a:solidFill>
                  <a:schemeClr val="bg1"/>
                </a:solidFill>
                <a:latin typeface="Aptos Light" panose="02000000000000000000" pitchFamily="2" charset="0"/>
                <a:ea typeface="Aptos Light" panose="02000000000000000000" pitchFamily="2" charset="0"/>
              </a:defRPr>
            </a:lvl3pPr>
            <a:lvl4pPr marL="1371600" indent="0" algn="ctr">
              <a:buNone/>
              <a:defRPr sz="1600" b="0" i="0">
                <a:solidFill>
                  <a:schemeClr val="bg1"/>
                </a:solidFill>
                <a:latin typeface="Aptos Light" panose="02000000000000000000" pitchFamily="2" charset="0"/>
                <a:ea typeface="Aptos Light" panose="02000000000000000000" pitchFamily="2" charset="0"/>
              </a:defRPr>
            </a:lvl4pPr>
            <a:lvl5pPr marL="1828800" indent="0" algn="ctr">
              <a:buNone/>
              <a:defRPr sz="1600" b="0" i="0">
                <a:solidFill>
                  <a:schemeClr val="bg1"/>
                </a:solidFill>
                <a:latin typeface="Aptos Light" panose="02000000000000000000" pitchFamily="2" charset="0"/>
                <a:ea typeface="Aptos Light" panose="02000000000000000000" pitchFamily="2" charset="0"/>
              </a:defRPr>
            </a:lvl5pPr>
          </a:lstStyle>
          <a:p>
            <a:pPr lvl="0"/>
            <a:r>
              <a:rPr lang="en-US" dirty="0"/>
              <a:t>Presenter Affiliation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31D47623-818A-705B-B821-F058B0BC952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28108" y="1141396"/>
            <a:ext cx="1780479" cy="428014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989A2CD0-329A-AD66-9E82-A1DB6C6F93A4}"/>
              </a:ext>
            </a:extLst>
          </p:cNvPr>
          <p:cNvGrpSpPr/>
          <p:nvPr userDrawn="1"/>
        </p:nvGrpSpPr>
        <p:grpSpPr>
          <a:xfrm>
            <a:off x="1177351" y="5301081"/>
            <a:ext cx="4558967" cy="438406"/>
            <a:chOff x="1177351" y="5301081"/>
            <a:chExt cx="4558967" cy="438406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8CD3442-F157-B130-4C8C-C1C6563CA624}"/>
                </a:ext>
              </a:extLst>
            </p:cNvPr>
            <p:cNvSpPr txBox="1"/>
            <p:nvPr userDrawn="1"/>
          </p:nvSpPr>
          <p:spPr>
            <a:xfrm>
              <a:off x="2688336" y="5344755"/>
              <a:ext cx="3047982" cy="369332"/>
            </a:xfrm>
            <a:prstGeom prst="rect">
              <a:avLst/>
            </a:prstGeom>
            <a:noFill/>
          </p:spPr>
          <p:txBody>
            <a:bodyPr wrap="square" lIns="182880" rtlCol="0">
              <a:spAutoFit/>
            </a:bodyPr>
            <a:lstStyle/>
            <a:p>
              <a:r>
                <a:rPr lang="en-US" sz="900" b="0" i="0" dirty="0">
                  <a:solidFill>
                    <a:schemeClr val="tx1"/>
                  </a:solidFill>
                  <a:latin typeface="+mn-lt"/>
                  <a:ea typeface="Aptos" panose="02000000000000000000" pitchFamily="2" charset="0"/>
                </a:rPr>
                <a:t>ORNL IS MANAGED BY UT-BATTELLE LLC </a:t>
              </a:r>
              <a:br>
                <a:rPr lang="en-US" sz="900" b="0" i="0" dirty="0">
                  <a:solidFill>
                    <a:schemeClr val="tx1"/>
                  </a:solidFill>
                  <a:latin typeface="+mn-lt"/>
                  <a:ea typeface="Aptos" panose="02000000000000000000" pitchFamily="2" charset="0"/>
                </a:rPr>
              </a:br>
              <a:r>
                <a:rPr lang="en-US" sz="900" b="0" i="0" dirty="0">
                  <a:solidFill>
                    <a:schemeClr val="tx1"/>
                  </a:solidFill>
                  <a:latin typeface="+mn-lt"/>
                  <a:ea typeface="Aptos" panose="02000000000000000000" pitchFamily="2" charset="0"/>
                </a:rPr>
                <a:t>FOR THE US DEPARTMENT OF ENERGY</a:t>
              </a:r>
            </a:p>
          </p:txBody>
        </p:sp>
        <p:pic>
          <p:nvPicPr>
            <p:cNvPr id="7" name="Picture 6" descr="Shape&#10;&#10;AI-generated content may be incorrect.">
              <a:extLst>
                <a:ext uri="{FF2B5EF4-FFF2-40B4-BE49-F238E27FC236}">
                  <a16:creationId xmlns:a16="http://schemas.microsoft.com/office/drawing/2014/main" id="{442A6DA9-8C3C-81D4-6B8A-D16A90DD9B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1177351" y="5301081"/>
              <a:ext cx="1526303" cy="4384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207548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Column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9DD14-4659-B8FE-84E6-93F5C544420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14692" y="1825625"/>
            <a:ext cx="5563532" cy="4131422"/>
          </a:xfrm>
        </p:spPr>
        <p:txBody>
          <a:bodyPr/>
          <a:lstStyle>
            <a:lvl1pPr marL="0" indent="0">
              <a:spcBef>
                <a:spcPts val="1200"/>
              </a:spcBef>
              <a:buNone/>
              <a:defRPr sz="1800"/>
            </a:lvl1pPr>
          </a:lstStyle>
          <a:p>
            <a:r>
              <a:rPr lang="en-US" dirty="0"/>
              <a:t>Place content here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961C74-5281-AA62-3E0D-EBE314E66ADF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43592" y="1825625"/>
            <a:ext cx="5563532" cy="4131422"/>
          </a:xfrm>
        </p:spPr>
        <p:txBody>
          <a:bodyPr/>
          <a:lstStyle>
            <a:lvl1pPr marL="0" indent="0">
              <a:spcBef>
                <a:spcPts val="1200"/>
              </a:spcBef>
              <a:buNone/>
              <a:defRPr sz="1800"/>
            </a:lvl1pPr>
          </a:lstStyle>
          <a:p>
            <a:r>
              <a:rPr lang="en-US" dirty="0"/>
              <a:t>Place content here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7C102EF-A95D-C917-FF68-A16CB75B3C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dirty="0"/>
              <a:t>One-sentence headline stating the main takeaway message</a:t>
            </a:r>
          </a:p>
        </p:txBody>
      </p:sp>
    </p:spTree>
    <p:extLst>
      <p:ext uri="{BB962C8B-B14F-4D97-AF65-F5344CB8AC3E}">
        <p14:creationId xmlns:p14="http://schemas.microsoft.com/office/powerpoint/2010/main" val="41155777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Column B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>
            <a:extLst>
              <a:ext uri="{FF2B5EF4-FFF2-40B4-BE49-F238E27FC236}">
                <a16:creationId xmlns:a16="http://schemas.microsoft.com/office/drawing/2014/main" id="{4F099DB8-02EB-0BAA-D750-3A0693F28BB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latin typeface="Aptos Light" panose="020B0004020202020204" pitchFamily="34" charset="0"/>
            </a:endParaRP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16F1A98B-07FE-B21C-77B1-F780EBF12B12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Aptos Light" panose="020B0004020202020204" pitchFamily="34" charset="0"/>
                <a:ea typeface="Aptos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/>
              </a:solidFill>
              <a:latin typeface="Aptos Light" panose="020B0004020202020204" pitchFamily="34" charset="0"/>
              <a:ea typeface="Aptos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B2F52CC-99F4-74FB-3BF5-8DD70D4268F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14693" y="6431818"/>
            <a:ext cx="1188988" cy="285824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9DD14-4659-B8FE-84E6-93F5C544420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14692" y="1825625"/>
            <a:ext cx="5563532" cy="4131422"/>
          </a:xfrm>
        </p:spPr>
        <p:txBody>
          <a:bodyPr/>
          <a:lstStyle>
            <a:lvl1pPr marL="0" indent="0">
              <a:spcBef>
                <a:spcPts val="1200"/>
              </a:spcBef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Place content here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961C74-5281-AA62-3E0D-EBE314E66ADF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43592" y="1825625"/>
            <a:ext cx="5563532" cy="4131422"/>
          </a:xfrm>
        </p:spPr>
        <p:txBody>
          <a:bodyPr/>
          <a:lstStyle>
            <a:lvl1pPr marL="0" indent="0">
              <a:spcBef>
                <a:spcPts val="1200"/>
              </a:spcBef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Place content here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7C102EF-A95D-C917-FF68-A16CB75B3C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One-sentence headline stating the main takeaway message</a:t>
            </a:r>
          </a:p>
        </p:txBody>
      </p:sp>
    </p:spTree>
    <p:extLst>
      <p:ext uri="{BB962C8B-B14F-4D97-AF65-F5344CB8AC3E}">
        <p14:creationId xmlns:p14="http://schemas.microsoft.com/office/powerpoint/2010/main" val="24096508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Column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D7CE54-A067-C608-8071-D9BFAF60EA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One-sentence headline stating the main takeaway message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9DD14-4659-B8FE-84E6-93F5C544420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14692" y="1652954"/>
            <a:ext cx="3650690" cy="4156175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3428" name="Content Placeholder 2">
            <a:extLst>
              <a:ext uri="{FF2B5EF4-FFF2-40B4-BE49-F238E27FC236}">
                <a16:creationId xmlns:a16="http://schemas.microsoft.com/office/drawing/2014/main" id="{91B561D3-B6AC-5C9F-026F-E37DD262A783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4228076" y="1652954"/>
            <a:ext cx="3646421" cy="4156175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3430" name="Content Placeholder 2">
            <a:extLst>
              <a:ext uri="{FF2B5EF4-FFF2-40B4-BE49-F238E27FC236}">
                <a16:creationId xmlns:a16="http://schemas.microsoft.com/office/drawing/2014/main" id="{0971FFF4-0C2D-A4E6-1474-3D6A4F0506DA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8156060" y="1652954"/>
            <a:ext cx="3647391" cy="4156175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Place content here</a:t>
            </a:r>
          </a:p>
        </p:txBody>
      </p:sp>
    </p:spTree>
    <p:extLst>
      <p:ext uri="{BB962C8B-B14F-4D97-AF65-F5344CB8AC3E}">
        <p14:creationId xmlns:p14="http://schemas.microsoft.com/office/powerpoint/2010/main" val="11728516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Column B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>
            <a:extLst>
              <a:ext uri="{FF2B5EF4-FFF2-40B4-BE49-F238E27FC236}">
                <a16:creationId xmlns:a16="http://schemas.microsoft.com/office/drawing/2014/main" id="{4F099DB8-02EB-0BAA-D750-3A0693F28BB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latin typeface="Aptos Light" panose="020B0004020202020204" pitchFamily="34" charset="0"/>
            </a:endParaRP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16F1A98B-07FE-B21C-77B1-F780EBF12B12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Aptos Light" panose="020B0004020202020204" pitchFamily="34" charset="0"/>
                <a:ea typeface="Aptos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/>
              </a:solidFill>
              <a:latin typeface="Aptos Light" panose="020B0004020202020204" pitchFamily="34" charset="0"/>
              <a:ea typeface="Aptos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B2F52CC-99F4-74FB-3BF5-8DD70D4268F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14693" y="6431818"/>
            <a:ext cx="1188988" cy="285824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97C102EF-A95D-C917-FF68-A16CB75B3C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One-sentence headline stating the main takeaway message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7C908273-EAF5-86C7-7DA1-4B3A63FA40AD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14692" y="1652954"/>
            <a:ext cx="3650690" cy="4156175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bg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28AC23A-F6F3-1406-A41C-A53D31762F5B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4228076" y="1652954"/>
            <a:ext cx="3646421" cy="4156175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bg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08990C39-D2EB-2C24-D563-540A447C8980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8156060" y="1652954"/>
            <a:ext cx="3647391" cy="4156175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bg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Place content here</a:t>
            </a:r>
          </a:p>
        </p:txBody>
      </p:sp>
    </p:spTree>
    <p:extLst>
      <p:ext uri="{BB962C8B-B14F-4D97-AF65-F5344CB8AC3E}">
        <p14:creationId xmlns:p14="http://schemas.microsoft.com/office/powerpoint/2010/main" val="15501899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Column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D7CE54-A067-C608-8071-D9BFAF60EA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One-sentence headline stating the main takeaway message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9DD14-4659-B8FE-84E6-93F5C544420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14692" y="1629508"/>
            <a:ext cx="2743968" cy="4179621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3428" name="Content Placeholder 2">
            <a:extLst>
              <a:ext uri="{FF2B5EF4-FFF2-40B4-BE49-F238E27FC236}">
                <a16:creationId xmlns:a16="http://schemas.microsoft.com/office/drawing/2014/main" id="{91B561D3-B6AC-5C9F-026F-E37DD262A783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3237701" y="1629508"/>
            <a:ext cx="2740760" cy="4179621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3430" name="Content Placeholder 2">
            <a:extLst>
              <a:ext uri="{FF2B5EF4-FFF2-40B4-BE49-F238E27FC236}">
                <a16:creationId xmlns:a16="http://schemas.microsoft.com/office/drawing/2014/main" id="{0971FFF4-0C2D-A4E6-1474-3D6A4F0506DA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6144032" y="1629508"/>
            <a:ext cx="2741489" cy="4179621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3432" name="Content Placeholder 2">
            <a:extLst>
              <a:ext uri="{FF2B5EF4-FFF2-40B4-BE49-F238E27FC236}">
                <a16:creationId xmlns:a16="http://schemas.microsoft.com/office/drawing/2014/main" id="{13E0DCF4-21AE-4C71-696D-13E98DC66059}"/>
              </a:ext>
            </a:extLst>
          </p:cNvPr>
          <p:cNvSpPr>
            <a:spLocks noGrp="1"/>
          </p:cNvSpPr>
          <p:nvPr>
            <p:ph sz="half" idx="18" hasCustomPrompt="1"/>
          </p:nvPr>
        </p:nvSpPr>
        <p:spPr>
          <a:xfrm>
            <a:off x="9069571" y="1629508"/>
            <a:ext cx="2737553" cy="4179621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Place content here</a:t>
            </a:r>
          </a:p>
        </p:txBody>
      </p:sp>
    </p:spTree>
    <p:extLst>
      <p:ext uri="{BB962C8B-B14F-4D97-AF65-F5344CB8AC3E}">
        <p14:creationId xmlns:p14="http://schemas.microsoft.com/office/powerpoint/2010/main" val="41067462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Column B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>
            <a:extLst>
              <a:ext uri="{FF2B5EF4-FFF2-40B4-BE49-F238E27FC236}">
                <a16:creationId xmlns:a16="http://schemas.microsoft.com/office/drawing/2014/main" id="{4F099DB8-02EB-0BAA-D750-3A0693F28BB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latin typeface="Aptos Light" panose="020B0004020202020204" pitchFamily="34" charset="0"/>
            </a:endParaRP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16F1A98B-07FE-B21C-77B1-F780EBF12B12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Aptos Light" panose="020B0004020202020204" pitchFamily="34" charset="0"/>
                <a:ea typeface="Aptos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/>
              </a:solidFill>
              <a:latin typeface="Aptos Light" panose="020B0004020202020204" pitchFamily="34" charset="0"/>
              <a:ea typeface="Aptos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B2F52CC-99F4-74FB-3BF5-8DD70D4268F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14693" y="6431818"/>
            <a:ext cx="1188988" cy="285824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97C102EF-A95D-C917-FF68-A16CB75B3C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One-sentence headline stating the main takeaway message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3954A7-39D8-F93F-8AB5-8AFDA80ABC34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14692" y="1629508"/>
            <a:ext cx="2743968" cy="4179621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bg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933C006-27BF-E46C-6464-DF2AED8EF3CF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3237701" y="1629508"/>
            <a:ext cx="2740760" cy="4179621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bg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372DE149-7914-DD03-AF2A-717A4DBC4C42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6144032" y="1629508"/>
            <a:ext cx="2741489" cy="4179621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bg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C563E755-9A43-BCF9-FC26-D2B9312D44A8}"/>
              </a:ext>
            </a:extLst>
          </p:cNvPr>
          <p:cNvSpPr>
            <a:spLocks noGrp="1"/>
          </p:cNvSpPr>
          <p:nvPr>
            <p:ph sz="half" idx="18" hasCustomPrompt="1"/>
          </p:nvPr>
        </p:nvSpPr>
        <p:spPr>
          <a:xfrm>
            <a:off x="9069571" y="1629508"/>
            <a:ext cx="2737553" cy="4179621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bg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Place content here</a:t>
            </a:r>
          </a:p>
        </p:txBody>
      </p:sp>
    </p:spTree>
    <p:extLst>
      <p:ext uri="{BB962C8B-B14F-4D97-AF65-F5344CB8AC3E}">
        <p14:creationId xmlns:p14="http://schemas.microsoft.com/office/powerpoint/2010/main" val="14345816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Column Green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D7CE54-A067-C608-8071-D9BFAF60EA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One-sentence headline stating the main takeaway message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9DD14-4659-B8FE-84E6-93F5C544420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14692" y="2151529"/>
            <a:ext cx="5528426" cy="3805518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961C74-5281-AA62-3E0D-EBE314E66ADF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37905" y="2151529"/>
            <a:ext cx="5534113" cy="3805518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5" name="Text Placeholder 212">
            <a:extLst>
              <a:ext uri="{FF2B5EF4-FFF2-40B4-BE49-F238E27FC236}">
                <a16:creationId xmlns:a16="http://schemas.microsoft.com/office/drawing/2014/main" id="{E5D92591-51DF-3209-1704-154E381BA6F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4691" y="1636713"/>
            <a:ext cx="5534113" cy="433965"/>
          </a:xfrm>
          <a:solidFill>
            <a:schemeClr val="tx2"/>
          </a:solidFill>
        </p:spPr>
        <p:txBody>
          <a:bodyPr wrap="square" lIns="182880" tIns="91440" rIns="91440" bIns="91440">
            <a:noAutofit/>
          </a:bodyPr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6" name="Text Placeholder 212">
            <a:extLst>
              <a:ext uri="{FF2B5EF4-FFF2-40B4-BE49-F238E27FC236}">
                <a16:creationId xmlns:a16="http://schemas.microsoft.com/office/drawing/2014/main" id="{1322623F-B85A-91ED-9131-7E60FBA08AA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38429" y="1636672"/>
            <a:ext cx="5534113" cy="433965"/>
          </a:xfrm>
          <a:solidFill>
            <a:schemeClr val="tx2"/>
          </a:solidFill>
        </p:spPr>
        <p:txBody>
          <a:bodyPr wrap="square" lIns="182880" tIns="91440" rIns="91440" bIns="91440">
            <a:noAutofit/>
          </a:bodyPr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</p:spTree>
    <p:extLst>
      <p:ext uri="{BB962C8B-B14F-4D97-AF65-F5344CB8AC3E}">
        <p14:creationId xmlns:p14="http://schemas.microsoft.com/office/powerpoint/2010/main" val="20008359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Column Green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D7CE54-A067-C608-8071-D9BFAF60EA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One-sentence headline stating the main takeaway message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9DD14-4659-B8FE-84E6-93F5C544420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14692" y="2191870"/>
            <a:ext cx="3650690" cy="3617259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3428" name="Content Placeholder 2">
            <a:extLst>
              <a:ext uri="{FF2B5EF4-FFF2-40B4-BE49-F238E27FC236}">
                <a16:creationId xmlns:a16="http://schemas.microsoft.com/office/drawing/2014/main" id="{91B561D3-B6AC-5C9F-026F-E37DD262A783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4228076" y="2191870"/>
            <a:ext cx="3646421" cy="3617259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3430" name="Content Placeholder 2">
            <a:extLst>
              <a:ext uri="{FF2B5EF4-FFF2-40B4-BE49-F238E27FC236}">
                <a16:creationId xmlns:a16="http://schemas.microsoft.com/office/drawing/2014/main" id="{0971FFF4-0C2D-A4E6-1474-3D6A4F0506DA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8156060" y="2191870"/>
            <a:ext cx="3647391" cy="3617259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4" name="Text Placeholder 212">
            <a:extLst>
              <a:ext uri="{FF2B5EF4-FFF2-40B4-BE49-F238E27FC236}">
                <a16:creationId xmlns:a16="http://schemas.microsoft.com/office/drawing/2014/main" id="{0EDE83FF-6880-0C2B-F666-A52972148FB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4691" y="1636713"/>
            <a:ext cx="3646421" cy="433965"/>
          </a:xfrm>
          <a:solidFill>
            <a:schemeClr val="tx2"/>
          </a:solidFill>
        </p:spPr>
        <p:txBody>
          <a:bodyPr wrap="square" lIns="182880" tIns="91440" rIns="91440" bIns="91440">
            <a:noAutofit/>
          </a:bodyPr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5" name="Text Placeholder 212">
            <a:extLst>
              <a:ext uri="{FF2B5EF4-FFF2-40B4-BE49-F238E27FC236}">
                <a16:creationId xmlns:a16="http://schemas.microsoft.com/office/drawing/2014/main" id="{8CEEB1B0-74A1-A9A5-0E01-2E2E2380F2D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231283" y="1636713"/>
            <a:ext cx="3646421" cy="433965"/>
          </a:xfrm>
          <a:solidFill>
            <a:schemeClr val="tx2"/>
          </a:solidFill>
        </p:spPr>
        <p:txBody>
          <a:bodyPr wrap="square" lIns="182880" tIns="91440" rIns="91440" bIns="91440">
            <a:noAutofit/>
          </a:bodyPr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6" name="Text Placeholder 212">
            <a:extLst>
              <a:ext uri="{FF2B5EF4-FFF2-40B4-BE49-F238E27FC236}">
                <a16:creationId xmlns:a16="http://schemas.microsoft.com/office/drawing/2014/main" id="{1B1FC136-726A-E90A-AA01-55CC4CA7F5C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59995" y="1636713"/>
            <a:ext cx="3646421" cy="433965"/>
          </a:xfrm>
          <a:solidFill>
            <a:schemeClr val="tx2"/>
          </a:solidFill>
        </p:spPr>
        <p:txBody>
          <a:bodyPr wrap="square" lIns="182880" tIns="91440" rIns="91440" bIns="91440">
            <a:noAutofit/>
          </a:bodyPr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</p:spTree>
    <p:extLst>
      <p:ext uri="{BB962C8B-B14F-4D97-AF65-F5344CB8AC3E}">
        <p14:creationId xmlns:p14="http://schemas.microsoft.com/office/powerpoint/2010/main" val="14014456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Column Green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D7CE54-A067-C608-8071-D9BFAF60EA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One-sentence headline stating the main takeaway message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9DD14-4659-B8FE-84E6-93F5C544420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14692" y="2191870"/>
            <a:ext cx="2743968" cy="3617259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3428" name="Content Placeholder 2">
            <a:extLst>
              <a:ext uri="{FF2B5EF4-FFF2-40B4-BE49-F238E27FC236}">
                <a16:creationId xmlns:a16="http://schemas.microsoft.com/office/drawing/2014/main" id="{91B561D3-B6AC-5C9F-026F-E37DD262A783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3237701" y="2191870"/>
            <a:ext cx="2740760" cy="3617259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3430" name="Content Placeholder 2">
            <a:extLst>
              <a:ext uri="{FF2B5EF4-FFF2-40B4-BE49-F238E27FC236}">
                <a16:creationId xmlns:a16="http://schemas.microsoft.com/office/drawing/2014/main" id="{0971FFF4-0C2D-A4E6-1474-3D6A4F0506DA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6144032" y="2191870"/>
            <a:ext cx="2741489" cy="3617259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3432" name="Content Placeholder 2">
            <a:extLst>
              <a:ext uri="{FF2B5EF4-FFF2-40B4-BE49-F238E27FC236}">
                <a16:creationId xmlns:a16="http://schemas.microsoft.com/office/drawing/2014/main" id="{13E0DCF4-21AE-4C71-696D-13E98DC66059}"/>
              </a:ext>
            </a:extLst>
          </p:cNvPr>
          <p:cNvSpPr>
            <a:spLocks noGrp="1"/>
          </p:cNvSpPr>
          <p:nvPr>
            <p:ph sz="half" idx="18" hasCustomPrompt="1"/>
          </p:nvPr>
        </p:nvSpPr>
        <p:spPr>
          <a:xfrm>
            <a:off x="9069571" y="2191870"/>
            <a:ext cx="2737553" cy="3617259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4" name="Text Placeholder 212">
            <a:extLst>
              <a:ext uri="{FF2B5EF4-FFF2-40B4-BE49-F238E27FC236}">
                <a16:creationId xmlns:a16="http://schemas.microsoft.com/office/drawing/2014/main" id="{A8FB3702-489D-7133-5029-0EED83D7425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4692" y="1636713"/>
            <a:ext cx="2740760" cy="433965"/>
          </a:xfrm>
          <a:solidFill>
            <a:schemeClr val="tx2"/>
          </a:solidFill>
        </p:spPr>
        <p:txBody>
          <a:bodyPr wrap="square" lIns="182880" tIns="91440" rIns="91440" bIns="91440">
            <a:spAutoFit/>
          </a:bodyPr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5" name="Text Placeholder 212">
            <a:extLst>
              <a:ext uri="{FF2B5EF4-FFF2-40B4-BE49-F238E27FC236}">
                <a16:creationId xmlns:a16="http://schemas.microsoft.com/office/drawing/2014/main" id="{A472ABD6-D4AF-51A3-D274-EB02E1F7D69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37701" y="1636713"/>
            <a:ext cx="2740760" cy="433965"/>
          </a:xfrm>
          <a:solidFill>
            <a:schemeClr val="tx2"/>
          </a:solidFill>
        </p:spPr>
        <p:txBody>
          <a:bodyPr wrap="square" lIns="182880" tIns="91440" rIns="91440" bIns="91440">
            <a:noAutofit/>
          </a:bodyPr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6" name="Text Placeholder 212">
            <a:extLst>
              <a:ext uri="{FF2B5EF4-FFF2-40B4-BE49-F238E27FC236}">
                <a16:creationId xmlns:a16="http://schemas.microsoft.com/office/drawing/2014/main" id="{9B2846D9-98D8-E207-8370-E81B28729B4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44761" y="1636713"/>
            <a:ext cx="2740760" cy="433965"/>
          </a:xfrm>
          <a:solidFill>
            <a:schemeClr val="tx2"/>
          </a:solidFill>
        </p:spPr>
        <p:txBody>
          <a:bodyPr wrap="square" lIns="182880" tIns="91440" rIns="91440" bIns="91440">
            <a:noAutofit/>
          </a:bodyPr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7" name="Text Placeholder 212">
            <a:extLst>
              <a:ext uri="{FF2B5EF4-FFF2-40B4-BE49-F238E27FC236}">
                <a16:creationId xmlns:a16="http://schemas.microsoft.com/office/drawing/2014/main" id="{5A4E93FB-938D-13A6-A78B-46943641C35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69571" y="1636713"/>
            <a:ext cx="2740760" cy="433965"/>
          </a:xfrm>
          <a:solidFill>
            <a:schemeClr val="tx2"/>
          </a:solidFill>
        </p:spPr>
        <p:txBody>
          <a:bodyPr wrap="square" lIns="182880" tIns="91440" rIns="91440" bIns="91440">
            <a:noAutofit/>
          </a:bodyPr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</p:spTree>
    <p:extLst>
      <p:ext uri="{BB962C8B-B14F-4D97-AF65-F5344CB8AC3E}">
        <p14:creationId xmlns:p14="http://schemas.microsoft.com/office/powerpoint/2010/main" val="4981882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Image Serie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>
            <a:extLst>
              <a:ext uri="{FF2B5EF4-FFF2-40B4-BE49-F238E27FC236}">
                <a16:creationId xmlns:a16="http://schemas.microsoft.com/office/drawing/2014/main" id="{A0731A8F-A5F9-DD23-C897-CABCBA301C32}"/>
              </a:ext>
            </a:extLst>
          </p:cNvPr>
          <p:cNvSpPr/>
          <p:nvPr userDrawn="1"/>
        </p:nvSpPr>
        <p:spPr>
          <a:xfrm>
            <a:off x="0" y="2874040"/>
            <a:ext cx="12192000" cy="3983959"/>
          </a:xfrm>
          <a:custGeom>
            <a:avLst/>
            <a:gdLst>
              <a:gd name="connsiteX0" fmla="*/ 0 w 12192000"/>
              <a:gd name="connsiteY0" fmla="*/ 0 h 3728466"/>
              <a:gd name="connsiteX1" fmla="*/ 12192000 w 12192000"/>
              <a:gd name="connsiteY1" fmla="*/ 0 h 3728466"/>
              <a:gd name="connsiteX2" fmla="*/ 12192000 w 12192000"/>
              <a:gd name="connsiteY2" fmla="*/ 3728466 h 3728466"/>
              <a:gd name="connsiteX3" fmla="*/ 0 w 12192000"/>
              <a:gd name="connsiteY3" fmla="*/ 3728466 h 3728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728466">
                <a:moveTo>
                  <a:pt x="0" y="0"/>
                </a:moveTo>
                <a:lnTo>
                  <a:pt x="12192000" y="0"/>
                </a:lnTo>
                <a:lnTo>
                  <a:pt x="12192000" y="3728466"/>
                </a:lnTo>
                <a:lnTo>
                  <a:pt x="0" y="3728466"/>
                </a:lnTo>
                <a:close/>
              </a:path>
            </a:pathLst>
          </a:custGeom>
          <a:solidFill>
            <a:schemeClr val="tx2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latin typeface="Aptos Light" panose="020B0004020202020204" pitchFamily="34" charset="0"/>
            </a:endParaRPr>
          </a:p>
        </p:txBody>
      </p:sp>
      <p:sp>
        <p:nvSpPr>
          <p:cNvPr id="361" name="Picture Placeholder 360">
            <a:extLst>
              <a:ext uri="{FF2B5EF4-FFF2-40B4-BE49-F238E27FC236}">
                <a16:creationId xmlns:a16="http://schemas.microsoft.com/office/drawing/2014/main" id="{BDA3E75D-82B9-D08B-2F03-A683518AC71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1069848" y="1645920"/>
            <a:ext cx="2923908" cy="2926080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2" name="Picture Placeholder 360">
            <a:extLst>
              <a:ext uri="{FF2B5EF4-FFF2-40B4-BE49-F238E27FC236}">
                <a16:creationId xmlns:a16="http://schemas.microsoft.com/office/drawing/2014/main" id="{B61B4DFE-D0E9-B57A-176A-09A1C664C95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4636008" y="1645920"/>
            <a:ext cx="2926080" cy="2926080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3" name="Picture Placeholder 360">
            <a:extLst>
              <a:ext uri="{FF2B5EF4-FFF2-40B4-BE49-F238E27FC236}">
                <a16:creationId xmlns:a16="http://schemas.microsoft.com/office/drawing/2014/main" id="{174E554B-4BD8-EF29-58CE-4FB93A18B3CF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8202168" y="1645920"/>
            <a:ext cx="2926080" cy="2926080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6E6634D6-1ACC-26AC-A117-291B7F18458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>
            <a:noAutofit/>
          </a:bodyPr>
          <a:lstStyle>
            <a:lvl1pPr>
              <a:defRPr>
                <a:latin typeface="+mj-lt"/>
              </a:defRPr>
            </a:lvl1pPr>
          </a:lstStyle>
          <a:p>
            <a:r>
              <a:rPr lang="en-US" dirty="0"/>
              <a:t>One-sentence headline stating the main takeaway message</a:t>
            </a:r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AB6D4833-11C2-F073-A788-EE5CF0875463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Aptos Light" panose="020B0004020202020204" pitchFamily="34" charset="0"/>
                <a:ea typeface="Aptos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/>
              </a:solidFill>
              <a:latin typeface="Aptos Light" panose="020B0004020202020204" pitchFamily="34" charset="0"/>
              <a:ea typeface="Aptos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9839855A-2E65-D041-0145-9228A25DEC8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14693" y="6431818"/>
            <a:ext cx="1188988" cy="285824"/>
          </a:xfrm>
          <a:prstGeom prst="rect">
            <a:avLst/>
          </a:prstGeom>
        </p:spPr>
      </p:pic>
      <p:sp>
        <p:nvSpPr>
          <p:cNvPr id="9" name="Text Placeholder 364">
            <a:extLst>
              <a:ext uri="{FF2B5EF4-FFF2-40B4-BE49-F238E27FC236}">
                <a16:creationId xmlns:a16="http://schemas.microsoft.com/office/drawing/2014/main" id="{87DB2D28-593F-795D-4528-4F36687F3FC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335024" y="4727448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10" name="Text Placeholder 364">
            <a:extLst>
              <a:ext uri="{FF2B5EF4-FFF2-40B4-BE49-F238E27FC236}">
                <a16:creationId xmlns:a16="http://schemas.microsoft.com/office/drawing/2014/main" id="{7376F770-679C-5A79-745B-C16311760FB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906516" y="4727448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11" name="Text Placeholder 364">
            <a:extLst>
              <a:ext uri="{FF2B5EF4-FFF2-40B4-BE49-F238E27FC236}">
                <a16:creationId xmlns:a16="http://schemas.microsoft.com/office/drawing/2014/main" id="{BE984742-C45A-DB0D-15F8-E82D7B9C2FC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458200" y="4727448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</p:spTree>
    <p:extLst>
      <p:ext uri="{BB962C8B-B14F-4D97-AF65-F5344CB8AC3E}">
        <p14:creationId xmlns:p14="http://schemas.microsoft.com/office/powerpoint/2010/main" val="20681992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| Custom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E25B3089-0A48-0AC4-08EB-C9D35463AC28}"/>
              </a:ext>
            </a:extLst>
          </p:cNvPr>
          <p:cNvSpPr/>
          <p:nvPr userDrawn="1"/>
        </p:nvSpPr>
        <p:spPr>
          <a:xfrm>
            <a:off x="385763" y="6015038"/>
            <a:ext cx="6899620" cy="5759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ptos Light" panose="020B0004020202020204" pitchFamily="34" charset="0"/>
            </a:endParaRPr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98CF54AA-7F0F-038A-AAAF-AD02F6AA5AC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896615 w 12192000"/>
              <a:gd name="connsiteY0" fmla="*/ 829307 h 6858000"/>
              <a:gd name="connsiteX1" fmla="*/ 896615 w 12192000"/>
              <a:gd name="connsiteY1" fmla="*/ 6028692 h 6858000"/>
              <a:gd name="connsiteX2" fmla="*/ 6096000 w 12192000"/>
              <a:gd name="connsiteY2" fmla="*/ 6028692 h 6858000"/>
              <a:gd name="connsiteX3" fmla="*/ 6096000 w 12192000"/>
              <a:gd name="connsiteY3" fmla="*/ 829307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896615" y="829307"/>
                </a:moveTo>
                <a:lnTo>
                  <a:pt x="896615" y="6028692"/>
                </a:lnTo>
                <a:lnTo>
                  <a:pt x="6096000" y="6028692"/>
                </a:lnTo>
                <a:lnTo>
                  <a:pt x="6096000" y="829307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1" name="Title 1">
            <a:extLst>
              <a:ext uri="{FF2B5EF4-FFF2-40B4-BE49-F238E27FC236}">
                <a16:creationId xmlns:a16="http://schemas.microsoft.com/office/drawing/2014/main" id="{2B6A4265-6FDC-7301-BD87-6CE0C2335A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15450" y="2254309"/>
            <a:ext cx="4518085" cy="997196"/>
          </a:xfrm>
        </p:spPr>
        <p:txBody>
          <a:bodyPr wrap="square" anchor="t" anchorCtr="0">
            <a:noAutofit/>
          </a:bodyPr>
          <a:lstStyle>
            <a:lvl1pPr algn="l">
              <a:spcBef>
                <a:spcPts val="1200"/>
              </a:spcBef>
              <a:spcAft>
                <a:spcPts val="60"/>
              </a:spcAft>
              <a:defRPr sz="3600" b="1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Presentation Title (Text size no larger than 36pt)</a:t>
            </a:r>
          </a:p>
        </p:txBody>
      </p:sp>
      <p:sp>
        <p:nvSpPr>
          <p:cNvPr id="43" name="Text Placeholder 1961">
            <a:extLst>
              <a:ext uri="{FF2B5EF4-FFF2-40B4-BE49-F238E27FC236}">
                <a16:creationId xmlns:a16="http://schemas.microsoft.com/office/drawing/2014/main" id="{1061D354-0A2B-B951-F1BE-22D610DF35A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15450" y="1934670"/>
            <a:ext cx="4518085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0" i="0" spc="150" baseline="0">
                <a:solidFill>
                  <a:schemeClr val="tx1"/>
                </a:solidFill>
                <a:latin typeface="+mn-lt"/>
                <a:ea typeface="Aptos Light" panose="02000000000000000000" pitchFamily="2" charset="0"/>
              </a:defRPr>
            </a:lvl1pPr>
            <a:lvl2pPr marL="457200" indent="0" algn="ctr">
              <a:buNone/>
              <a:defRPr sz="1400">
                <a:solidFill>
                  <a:schemeClr val="bg1"/>
                </a:solidFill>
              </a:defRPr>
            </a:lvl2pPr>
            <a:lvl3pPr marL="914400" indent="0" algn="ctr">
              <a:buNone/>
              <a:defRPr sz="1400">
                <a:solidFill>
                  <a:schemeClr val="bg1"/>
                </a:solidFill>
              </a:defRPr>
            </a:lvl3pPr>
            <a:lvl4pPr marL="1371600" indent="0" algn="ctr">
              <a:buNone/>
              <a:defRPr sz="1400">
                <a:solidFill>
                  <a:schemeClr val="bg1"/>
                </a:solidFill>
              </a:defRPr>
            </a:lvl4pPr>
            <a:lvl5pPr marL="1828800" indent="0" algn="ctr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MONTH XX, XXXX | LOCATION</a:t>
            </a:r>
          </a:p>
        </p:txBody>
      </p:sp>
      <p:pic>
        <p:nvPicPr>
          <p:cNvPr id="31" name="Graphic 30">
            <a:extLst>
              <a:ext uri="{FF2B5EF4-FFF2-40B4-BE49-F238E27FC236}">
                <a16:creationId xmlns:a16="http://schemas.microsoft.com/office/drawing/2014/main" id="{767997A1-375F-1726-DF9D-576251F05B3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228108" y="1141396"/>
            <a:ext cx="1780479" cy="428014"/>
          </a:xfrm>
          <a:prstGeom prst="rect">
            <a:avLst/>
          </a:prstGeom>
        </p:spPr>
      </p:pic>
      <p:sp>
        <p:nvSpPr>
          <p:cNvPr id="7" name="Text Placeholder 1963">
            <a:extLst>
              <a:ext uri="{FF2B5EF4-FFF2-40B4-BE49-F238E27FC236}">
                <a16:creationId xmlns:a16="http://schemas.microsoft.com/office/drawing/2014/main" id="{3B1CF4E8-BDC8-B225-DB1D-63D508EC388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15450" y="4383195"/>
            <a:ext cx="4517136" cy="3323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2400" b="0" i="0">
                <a:solidFill>
                  <a:schemeClr val="tx1"/>
                </a:solidFill>
                <a:latin typeface="+mn-lt"/>
                <a:ea typeface="Aptos Light" panose="02000000000000000000" pitchFamily="2" charset="0"/>
              </a:defRPr>
            </a:lvl1pPr>
            <a:lvl2pPr marL="457200" indent="0" algn="ctr">
              <a:buNone/>
              <a:defRPr sz="2400">
                <a:solidFill>
                  <a:schemeClr val="bg1"/>
                </a:solidFill>
              </a:defRPr>
            </a:lvl2pPr>
            <a:lvl3pPr marL="914400" indent="0" algn="ctr">
              <a:buNone/>
              <a:defRPr sz="2400">
                <a:solidFill>
                  <a:schemeClr val="bg1"/>
                </a:solidFill>
              </a:defRPr>
            </a:lvl3pPr>
            <a:lvl4pPr marL="1371600" indent="0" algn="ctr">
              <a:buNone/>
              <a:defRPr sz="2400">
                <a:solidFill>
                  <a:schemeClr val="bg1"/>
                </a:solidFill>
              </a:defRPr>
            </a:lvl4pPr>
            <a:lvl5pPr marL="1828800" indent="0" algn="ctr">
              <a:buNone/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10" name="Text Placeholder 47">
            <a:extLst>
              <a:ext uri="{FF2B5EF4-FFF2-40B4-BE49-F238E27FC236}">
                <a16:creationId xmlns:a16="http://schemas.microsoft.com/office/drawing/2014/main" id="{67FCB669-B9C0-1E9C-516B-D8A804C4C36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215450" y="4798918"/>
            <a:ext cx="4517136" cy="246221"/>
          </a:xfrm>
        </p:spPr>
        <p:txBody>
          <a:bodyPr wrap="square"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spcAft>
                <a:spcPts val="60"/>
              </a:spcAft>
              <a:buNone/>
              <a:defRPr sz="1600" b="0" i="0">
                <a:solidFill>
                  <a:schemeClr val="tx1"/>
                </a:solidFill>
                <a:latin typeface="+mn-lt"/>
                <a:ea typeface="Aptos Light" panose="02000000000000000000" pitchFamily="2" charset="0"/>
              </a:defRPr>
            </a:lvl1pPr>
            <a:lvl2pPr marL="457200" indent="0" algn="ctr">
              <a:buNone/>
              <a:defRPr sz="1600" b="0" i="0">
                <a:solidFill>
                  <a:schemeClr val="bg1"/>
                </a:solidFill>
                <a:latin typeface="Aptos Light" panose="02000000000000000000" pitchFamily="2" charset="0"/>
                <a:ea typeface="Aptos Light" panose="02000000000000000000" pitchFamily="2" charset="0"/>
              </a:defRPr>
            </a:lvl2pPr>
            <a:lvl3pPr marL="914400" indent="0" algn="ctr">
              <a:buNone/>
              <a:defRPr sz="1600" b="0" i="0">
                <a:solidFill>
                  <a:schemeClr val="bg1"/>
                </a:solidFill>
                <a:latin typeface="Aptos Light" panose="02000000000000000000" pitchFamily="2" charset="0"/>
                <a:ea typeface="Aptos Light" panose="02000000000000000000" pitchFamily="2" charset="0"/>
              </a:defRPr>
            </a:lvl3pPr>
            <a:lvl4pPr marL="1371600" indent="0" algn="ctr">
              <a:buNone/>
              <a:defRPr sz="1600" b="0" i="0">
                <a:solidFill>
                  <a:schemeClr val="bg1"/>
                </a:solidFill>
                <a:latin typeface="Aptos Light" panose="02000000000000000000" pitchFamily="2" charset="0"/>
                <a:ea typeface="Aptos Light" panose="02000000000000000000" pitchFamily="2" charset="0"/>
              </a:defRPr>
            </a:lvl4pPr>
            <a:lvl5pPr marL="1828800" indent="0" algn="ctr">
              <a:buNone/>
              <a:defRPr sz="1600" b="0" i="0">
                <a:solidFill>
                  <a:schemeClr val="bg1"/>
                </a:solidFill>
                <a:latin typeface="Aptos Light" panose="02000000000000000000" pitchFamily="2" charset="0"/>
                <a:ea typeface="Aptos Light" panose="02000000000000000000" pitchFamily="2" charset="0"/>
              </a:defRPr>
            </a:lvl5pPr>
          </a:lstStyle>
          <a:p>
            <a:pPr lvl="0"/>
            <a:r>
              <a:rPr lang="en-US" dirty="0"/>
              <a:t>Presenter Affiliation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D17B51F-DF85-E9E0-712B-297B83E802F9}"/>
              </a:ext>
            </a:extLst>
          </p:cNvPr>
          <p:cNvSpPr/>
          <p:nvPr userDrawn="1"/>
        </p:nvSpPr>
        <p:spPr>
          <a:xfrm>
            <a:off x="1215450" y="3780792"/>
            <a:ext cx="854364" cy="7191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274748"/>
              </a:solidFill>
              <a:latin typeface="Aptos Light" panose="020B00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9BE50A6-F625-0BB9-2DA3-BD2A1D5A1C99}"/>
              </a:ext>
            </a:extLst>
          </p:cNvPr>
          <p:cNvGrpSpPr/>
          <p:nvPr userDrawn="1"/>
        </p:nvGrpSpPr>
        <p:grpSpPr>
          <a:xfrm>
            <a:off x="1177351" y="5301081"/>
            <a:ext cx="4558967" cy="438406"/>
            <a:chOff x="1177351" y="5301081"/>
            <a:chExt cx="4558967" cy="438406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F46153C1-920A-60DA-AB29-D732EC8AD9DD}"/>
                </a:ext>
              </a:extLst>
            </p:cNvPr>
            <p:cNvSpPr txBox="1"/>
            <p:nvPr userDrawn="1"/>
          </p:nvSpPr>
          <p:spPr>
            <a:xfrm>
              <a:off x="2688336" y="5344755"/>
              <a:ext cx="3047982" cy="369332"/>
            </a:xfrm>
            <a:prstGeom prst="rect">
              <a:avLst/>
            </a:prstGeom>
            <a:noFill/>
          </p:spPr>
          <p:txBody>
            <a:bodyPr wrap="square" lIns="182880" rtlCol="0">
              <a:spAutoFit/>
            </a:bodyPr>
            <a:lstStyle/>
            <a:p>
              <a:r>
                <a:rPr lang="en-US" sz="900" b="0" i="0" dirty="0">
                  <a:solidFill>
                    <a:schemeClr val="tx1"/>
                  </a:solidFill>
                  <a:latin typeface="+mn-lt"/>
                  <a:ea typeface="Aptos" panose="02000000000000000000" pitchFamily="2" charset="0"/>
                </a:rPr>
                <a:t>ORNL IS MANAGED BY UT-BATTELLE LLC </a:t>
              </a:r>
              <a:br>
                <a:rPr lang="en-US" sz="900" b="0" i="0" dirty="0">
                  <a:solidFill>
                    <a:schemeClr val="tx1"/>
                  </a:solidFill>
                  <a:latin typeface="+mn-lt"/>
                  <a:ea typeface="Aptos" panose="02000000000000000000" pitchFamily="2" charset="0"/>
                </a:rPr>
              </a:br>
              <a:r>
                <a:rPr lang="en-US" sz="900" b="0" i="0" dirty="0">
                  <a:solidFill>
                    <a:schemeClr val="tx1"/>
                  </a:solidFill>
                  <a:latin typeface="+mn-lt"/>
                  <a:ea typeface="Aptos" panose="02000000000000000000" pitchFamily="2" charset="0"/>
                </a:rPr>
                <a:t>FOR THE US DEPARTMENT OF ENERGY</a:t>
              </a:r>
            </a:p>
          </p:txBody>
        </p:sp>
        <p:pic>
          <p:nvPicPr>
            <p:cNvPr id="4" name="Picture 3" descr="Shape&#10;&#10;AI-generated content may be incorrect.">
              <a:extLst>
                <a:ext uri="{FF2B5EF4-FFF2-40B4-BE49-F238E27FC236}">
                  <a16:creationId xmlns:a16="http://schemas.microsoft.com/office/drawing/2014/main" id="{2B8A78FF-CBBF-0925-0C04-834044AF1A8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1177351" y="5301081"/>
              <a:ext cx="1526303" cy="438406"/>
            </a:xfrm>
            <a:prstGeom prst="rect">
              <a:avLst/>
            </a:prstGeom>
          </p:spPr>
        </p:pic>
      </p:grpSp>
      <p:sp>
        <p:nvSpPr>
          <p:cNvPr id="5" name="Subtitle 2">
            <a:extLst>
              <a:ext uri="{FF2B5EF4-FFF2-40B4-BE49-F238E27FC236}">
                <a16:creationId xmlns:a16="http://schemas.microsoft.com/office/drawing/2014/main" id="{9461967E-4A3D-99FD-12D2-D204FBEBAFB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15450" y="4031052"/>
            <a:ext cx="4517136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1" spc="150" baseline="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PRESENTED BY</a:t>
            </a:r>
          </a:p>
        </p:txBody>
      </p:sp>
    </p:spTree>
    <p:extLst>
      <p:ext uri="{BB962C8B-B14F-4D97-AF65-F5344CB8AC3E}">
        <p14:creationId xmlns:p14="http://schemas.microsoft.com/office/powerpoint/2010/main" val="36203042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Image Serie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phic 285">
            <a:extLst>
              <a:ext uri="{FF2B5EF4-FFF2-40B4-BE49-F238E27FC236}">
                <a16:creationId xmlns:a16="http://schemas.microsoft.com/office/drawing/2014/main" id="{33C27B49-A27E-0D8E-47DA-07C46ED6F87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65D5DB1-B0F4-39A7-9E5F-343BB17944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685523" cy="886397"/>
          </a:xfrm>
        </p:spPr>
        <p:txBody>
          <a:bodyPr>
            <a:noAutofit/>
          </a:bodyPr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One-sentence headline stating the main takeaway message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AF7721B-92F3-10FF-5A89-459D1C6BA969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Aptos Light" panose="020B0004020202020204" pitchFamily="34" charset="0"/>
                <a:ea typeface="Aptos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/>
              </a:solidFill>
              <a:latin typeface="Aptos Light" panose="020B0004020202020204" pitchFamily="34" charset="0"/>
              <a:ea typeface="Aptos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0FD5FAFE-F099-74C8-600F-3FEE5ACA26C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4693" y="6431818"/>
            <a:ext cx="1188988" cy="285824"/>
          </a:xfrm>
          <a:prstGeom prst="rect">
            <a:avLst/>
          </a:prstGeom>
        </p:spPr>
      </p:pic>
      <p:sp>
        <p:nvSpPr>
          <p:cNvPr id="5" name="Picture Placeholder 360">
            <a:extLst>
              <a:ext uri="{FF2B5EF4-FFF2-40B4-BE49-F238E27FC236}">
                <a16:creationId xmlns:a16="http://schemas.microsoft.com/office/drawing/2014/main" id="{B6C3CAB0-9F19-5F7D-262F-075849CDF9D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1069848" y="1645920"/>
            <a:ext cx="2923908" cy="2926080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Picture Placeholder 360">
            <a:extLst>
              <a:ext uri="{FF2B5EF4-FFF2-40B4-BE49-F238E27FC236}">
                <a16:creationId xmlns:a16="http://schemas.microsoft.com/office/drawing/2014/main" id="{F6D66F89-B82D-509A-9415-1271514F009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4636008" y="1645920"/>
            <a:ext cx="2926080" cy="2926080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Picture Placeholder 360">
            <a:extLst>
              <a:ext uri="{FF2B5EF4-FFF2-40B4-BE49-F238E27FC236}">
                <a16:creationId xmlns:a16="http://schemas.microsoft.com/office/drawing/2014/main" id="{5B2950D5-5445-9250-7264-D5F1C7CFF621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8202168" y="1645920"/>
            <a:ext cx="2926080" cy="2926080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Text Placeholder 364">
            <a:extLst>
              <a:ext uri="{FF2B5EF4-FFF2-40B4-BE49-F238E27FC236}">
                <a16:creationId xmlns:a16="http://schemas.microsoft.com/office/drawing/2014/main" id="{00EE450A-4A48-CD8F-195B-EFA7253FE33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335024" y="4727448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15" name="Text Placeholder 364">
            <a:extLst>
              <a:ext uri="{FF2B5EF4-FFF2-40B4-BE49-F238E27FC236}">
                <a16:creationId xmlns:a16="http://schemas.microsoft.com/office/drawing/2014/main" id="{6D24BE53-367A-F7EE-4A10-86C720DD949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906516" y="4727448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16" name="Text Placeholder 364">
            <a:extLst>
              <a:ext uri="{FF2B5EF4-FFF2-40B4-BE49-F238E27FC236}">
                <a16:creationId xmlns:a16="http://schemas.microsoft.com/office/drawing/2014/main" id="{C5AB6D40-14EE-39E1-1C1E-DD4771CAD98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458200" y="4727448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</p:spTree>
    <p:extLst>
      <p:ext uri="{BB962C8B-B14F-4D97-AF65-F5344CB8AC3E}">
        <p14:creationId xmlns:p14="http://schemas.microsoft.com/office/powerpoint/2010/main" val="6527932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Image Series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Freeform 123">
            <a:extLst>
              <a:ext uri="{FF2B5EF4-FFF2-40B4-BE49-F238E27FC236}">
                <a16:creationId xmlns:a16="http://schemas.microsoft.com/office/drawing/2014/main" id="{14819B2D-3933-9761-A0E0-F8A47EFAE83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latin typeface="Aptos Light" panose="020B00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5D5DB1-B0F4-39A7-9E5F-343BB17944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685523" cy="917575"/>
          </a:xfrm>
        </p:spPr>
        <p:txBody>
          <a:bodyPr>
            <a:noAutofit/>
          </a:bodyPr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One-sentence headline stating the main takeaway message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AF7721B-92F3-10FF-5A89-459D1C6BA969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Aptos Light" panose="020B0004020202020204" pitchFamily="34" charset="0"/>
                <a:ea typeface="Aptos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/>
              </a:solidFill>
              <a:latin typeface="Aptos Light" panose="020B0004020202020204" pitchFamily="34" charset="0"/>
              <a:ea typeface="Aptos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0FD5FAFE-F099-74C8-600F-3FEE5ACA26C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14693" y="6431818"/>
            <a:ext cx="1188988" cy="285824"/>
          </a:xfrm>
          <a:prstGeom prst="rect">
            <a:avLst/>
          </a:prstGeom>
        </p:spPr>
      </p:pic>
      <p:sp>
        <p:nvSpPr>
          <p:cNvPr id="5" name="Picture Placeholder 360">
            <a:extLst>
              <a:ext uri="{FF2B5EF4-FFF2-40B4-BE49-F238E27FC236}">
                <a16:creationId xmlns:a16="http://schemas.microsoft.com/office/drawing/2014/main" id="{62FE7C8B-D853-CA32-F02A-E0E431FE2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1069848" y="1645920"/>
            <a:ext cx="2923908" cy="2926080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Picture Placeholder 360">
            <a:extLst>
              <a:ext uri="{FF2B5EF4-FFF2-40B4-BE49-F238E27FC236}">
                <a16:creationId xmlns:a16="http://schemas.microsoft.com/office/drawing/2014/main" id="{25985483-66E5-0277-9E8E-8234D001A489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4636008" y="1645920"/>
            <a:ext cx="2926080" cy="2926080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Picture Placeholder 360">
            <a:extLst>
              <a:ext uri="{FF2B5EF4-FFF2-40B4-BE49-F238E27FC236}">
                <a16:creationId xmlns:a16="http://schemas.microsoft.com/office/drawing/2014/main" id="{E1C6DB72-7F04-7416-51DB-F05F0035A595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8202168" y="1645920"/>
            <a:ext cx="2926080" cy="2926080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Text Placeholder 364">
            <a:extLst>
              <a:ext uri="{FF2B5EF4-FFF2-40B4-BE49-F238E27FC236}">
                <a16:creationId xmlns:a16="http://schemas.microsoft.com/office/drawing/2014/main" id="{D0DEB0A1-96DC-E93B-DFED-C24D86572DC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335024" y="4727448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15" name="Text Placeholder 364">
            <a:extLst>
              <a:ext uri="{FF2B5EF4-FFF2-40B4-BE49-F238E27FC236}">
                <a16:creationId xmlns:a16="http://schemas.microsoft.com/office/drawing/2014/main" id="{1A9B287A-BCA2-477B-B96F-5895AA3949F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906516" y="4727448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16" name="Text Placeholder 364">
            <a:extLst>
              <a:ext uri="{FF2B5EF4-FFF2-40B4-BE49-F238E27FC236}">
                <a16:creationId xmlns:a16="http://schemas.microsoft.com/office/drawing/2014/main" id="{058C8352-E125-59CC-3CDA-4422103AE83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458200" y="4727448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</p:spTree>
    <p:extLst>
      <p:ext uri="{BB962C8B-B14F-4D97-AF65-F5344CB8AC3E}">
        <p14:creationId xmlns:p14="http://schemas.microsoft.com/office/powerpoint/2010/main" val="2966537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Image Series Stack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Freeform 123">
            <a:extLst>
              <a:ext uri="{FF2B5EF4-FFF2-40B4-BE49-F238E27FC236}">
                <a16:creationId xmlns:a16="http://schemas.microsoft.com/office/drawing/2014/main" id="{14819B2D-3933-9761-A0E0-F8A47EFAE83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latin typeface="Aptos Light" panose="020B0004020202020204" pitchFamily="34" charset="0"/>
            </a:endParaRP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AF7721B-92F3-10FF-5A89-459D1C6BA969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Aptos Light" panose="020B0004020202020204" pitchFamily="34" charset="0"/>
                <a:ea typeface="Aptos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/>
              </a:solidFill>
              <a:latin typeface="Aptos Light" panose="020B0004020202020204" pitchFamily="34" charset="0"/>
              <a:ea typeface="Aptos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0FD5FAFE-F099-74C8-600F-3FEE5ACA26C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14693" y="6431818"/>
            <a:ext cx="1188988" cy="285824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F127BAF7-7A03-B6B3-4688-2EC146E874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One-sentence headline stating the main takeaway message</a:t>
            </a:r>
          </a:p>
        </p:txBody>
      </p:sp>
      <p:sp>
        <p:nvSpPr>
          <p:cNvPr id="17" name="Picture Placeholder 122">
            <a:extLst>
              <a:ext uri="{FF2B5EF4-FFF2-40B4-BE49-F238E27FC236}">
                <a16:creationId xmlns:a16="http://schemas.microsoft.com/office/drawing/2014/main" id="{87D78755-2DCD-D8CC-0E1B-26B8798C9E3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707498" y="1371574"/>
            <a:ext cx="3075236" cy="1490472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Picture Placeholder 122">
            <a:extLst>
              <a:ext uri="{FF2B5EF4-FFF2-40B4-BE49-F238E27FC236}">
                <a16:creationId xmlns:a16="http://schemas.microsoft.com/office/drawing/2014/main" id="{A646BC9C-4F8B-B5BA-4137-4E5CE8FA2E83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5451474" y="3039052"/>
            <a:ext cx="3075236" cy="1490472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122">
            <a:extLst>
              <a:ext uri="{FF2B5EF4-FFF2-40B4-BE49-F238E27FC236}">
                <a16:creationId xmlns:a16="http://schemas.microsoft.com/office/drawing/2014/main" id="{30C68DC1-70B2-C7B0-A2FE-80122E4F85AF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7196136" y="4707798"/>
            <a:ext cx="3075236" cy="1490472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ext Placeholder 21">
            <a:extLst>
              <a:ext uri="{FF2B5EF4-FFF2-40B4-BE49-F238E27FC236}">
                <a16:creationId xmlns:a16="http://schemas.microsoft.com/office/drawing/2014/main" id="{46ACBB2B-C7F0-E810-9B2C-BD70D1820D4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962830" y="1376146"/>
            <a:ext cx="1744662" cy="1485900"/>
          </a:xfrm>
          <a:solidFill>
            <a:schemeClr val="accent5"/>
          </a:solidFill>
        </p:spPr>
        <p:txBody>
          <a:bodyPr lIns="91440" tIns="182880" rIns="91440" bIns="182880">
            <a:noAutofit/>
          </a:bodyPr>
          <a:lstStyle>
            <a:lvl1pPr marL="0" indent="0" algn="l">
              <a:buNone/>
              <a:defRPr sz="18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6" name="Text Placeholder 21">
            <a:extLst>
              <a:ext uri="{FF2B5EF4-FFF2-40B4-BE49-F238E27FC236}">
                <a16:creationId xmlns:a16="http://schemas.microsoft.com/office/drawing/2014/main" id="{A5AB8117-0D0B-F4A2-5D9D-8D07A615361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707492" y="3043624"/>
            <a:ext cx="1744662" cy="1485900"/>
          </a:xfrm>
          <a:solidFill>
            <a:schemeClr val="accent4"/>
          </a:solidFill>
        </p:spPr>
        <p:txBody>
          <a:bodyPr lIns="91440" tIns="182880" rIns="91440" bIns="182880">
            <a:noAutofit/>
          </a:bodyPr>
          <a:lstStyle>
            <a:lvl1pPr marL="0" indent="0" algn="l">
              <a:buNone/>
              <a:defRPr sz="18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8" name="Text Placeholder 21">
            <a:extLst>
              <a:ext uri="{FF2B5EF4-FFF2-40B4-BE49-F238E27FC236}">
                <a16:creationId xmlns:a16="http://schemas.microsoft.com/office/drawing/2014/main" id="{269DCCB0-CA4C-C341-313C-4C6AB851C3F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451474" y="4712370"/>
            <a:ext cx="1744662" cy="1485900"/>
          </a:xfrm>
          <a:solidFill>
            <a:schemeClr val="accent3"/>
          </a:solidFill>
        </p:spPr>
        <p:txBody>
          <a:bodyPr lIns="91440" tIns="182880" rIns="91440" bIns="182880">
            <a:noAutofit/>
          </a:bodyPr>
          <a:lstStyle>
            <a:lvl1pPr marL="0" indent="0" algn="l">
              <a:buNone/>
              <a:defRPr sz="18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</p:spTree>
    <p:extLst>
      <p:ext uri="{BB962C8B-B14F-4D97-AF65-F5344CB8AC3E}">
        <p14:creationId xmlns:p14="http://schemas.microsoft.com/office/powerpoint/2010/main" val="17830676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Image Series Color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360">
            <a:extLst>
              <a:ext uri="{FF2B5EF4-FFF2-40B4-BE49-F238E27FC236}">
                <a16:creationId xmlns:a16="http://schemas.microsoft.com/office/drawing/2014/main" id="{406AFED2-ED49-1112-B21D-D2ECF913338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580965" y="1758896"/>
            <a:ext cx="2194560" cy="1874520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Picture Placeholder 360">
            <a:extLst>
              <a:ext uri="{FF2B5EF4-FFF2-40B4-BE49-F238E27FC236}">
                <a16:creationId xmlns:a16="http://schemas.microsoft.com/office/drawing/2014/main" id="{939E5704-91D7-1C33-1BB9-D89551BB48D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80965" y="3911299"/>
            <a:ext cx="2194560" cy="1874520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Picture Placeholder 360">
            <a:extLst>
              <a:ext uri="{FF2B5EF4-FFF2-40B4-BE49-F238E27FC236}">
                <a16:creationId xmlns:a16="http://schemas.microsoft.com/office/drawing/2014/main" id="{18357D60-C329-E014-7EC4-02AD7930A52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521865" y="1758896"/>
            <a:ext cx="2194560" cy="1874520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Picture Placeholder 360">
            <a:extLst>
              <a:ext uri="{FF2B5EF4-FFF2-40B4-BE49-F238E27FC236}">
                <a16:creationId xmlns:a16="http://schemas.microsoft.com/office/drawing/2014/main" id="{1823B7A0-FA70-81A4-C409-2C310328D23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521865" y="3911299"/>
            <a:ext cx="2194560" cy="1874520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4EEC8D-F30D-2272-2A4E-CD93B0D75C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dirty="0"/>
              <a:t>One-sentence headline stating the main takeaway message</a:t>
            </a:r>
          </a:p>
        </p:txBody>
      </p:sp>
      <p:sp>
        <p:nvSpPr>
          <p:cNvPr id="24" name="Text Placeholder 22">
            <a:extLst>
              <a:ext uri="{FF2B5EF4-FFF2-40B4-BE49-F238E27FC236}">
                <a16:creationId xmlns:a16="http://schemas.microsoft.com/office/drawing/2014/main" id="{84D16B10-4114-3D13-50FC-848A8724398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384410" y="3911299"/>
            <a:ext cx="2192338" cy="1873250"/>
          </a:xfrm>
          <a:solidFill>
            <a:schemeClr val="accent6"/>
          </a:solidFill>
        </p:spPr>
        <p:txBody>
          <a:bodyPr lIns="182880" tIns="182880" rIns="182880"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27" name="Text Placeholder 22">
            <a:extLst>
              <a:ext uri="{FF2B5EF4-FFF2-40B4-BE49-F238E27FC236}">
                <a16:creationId xmlns:a16="http://schemas.microsoft.com/office/drawing/2014/main" id="{069C9FFD-3BEB-F410-9877-CC941D3224B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29527" y="1758896"/>
            <a:ext cx="2192338" cy="1873250"/>
          </a:xfrm>
          <a:solidFill>
            <a:schemeClr val="accent2"/>
          </a:solidFill>
        </p:spPr>
        <p:txBody>
          <a:bodyPr lIns="182880" tIns="182880" rIns="182880"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28" name="Text Placeholder 22">
            <a:extLst>
              <a:ext uri="{FF2B5EF4-FFF2-40B4-BE49-F238E27FC236}">
                <a16:creationId xmlns:a16="http://schemas.microsoft.com/office/drawing/2014/main" id="{C39CDA33-6D16-DEAF-0280-749663549D5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29527" y="3911299"/>
            <a:ext cx="2192338" cy="1873250"/>
          </a:xfrm>
          <a:solidFill>
            <a:schemeClr val="accent4"/>
          </a:solidFill>
        </p:spPr>
        <p:txBody>
          <a:bodyPr lIns="182880" tIns="182880" rIns="18288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3" name="Text Placeholder 22">
            <a:extLst>
              <a:ext uri="{FF2B5EF4-FFF2-40B4-BE49-F238E27FC236}">
                <a16:creationId xmlns:a16="http://schemas.microsoft.com/office/drawing/2014/main" id="{FD3A4D06-1EC0-67D1-BF1F-4A91D1E3414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384410" y="1758896"/>
            <a:ext cx="2192338" cy="1873250"/>
          </a:xfrm>
          <a:solidFill>
            <a:schemeClr val="tx2"/>
          </a:solidFill>
        </p:spPr>
        <p:txBody>
          <a:bodyPr lIns="182880" tIns="182880" rIns="182880"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</p:spTree>
    <p:extLst>
      <p:ext uri="{BB962C8B-B14F-4D97-AF65-F5344CB8AC3E}">
        <p14:creationId xmlns:p14="http://schemas.microsoft.com/office/powerpoint/2010/main" val="266496714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-Image Series Colo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360">
            <a:extLst>
              <a:ext uri="{FF2B5EF4-FFF2-40B4-BE49-F238E27FC236}">
                <a16:creationId xmlns:a16="http://schemas.microsoft.com/office/drawing/2014/main" id="{406AFED2-ED49-1112-B21D-D2ECF913338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468099" y="1465385"/>
            <a:ext cx="2658427" cy="1547446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4EEC8D-F30D-2272-2A4E-CD93B0D75C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One-sentence headline stating the main takeaway message</a:t>
            </a:r>
          </a:p>
        </p:txBody>
      </p:sp>
      <p:sp>
        <p:nvSpPr>
          <p:cNvPr id="9" name="Text Placeholder 22">
            <a:extLst>
              <a:ext uri="{FF2B5EF4-FFF2-40B4-BE49-F238E27FC236}">
                <a16:creationId xmlns:a16="http://schemas.microsoft.com/office/drawing/2014/main" id="{26F353B8-FF4B-42ED-1CE7-EDC4F7EF61D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468099" y="3012831"/>
            <a:ext cx="2658427" cy="656942"/>
          </a:xfrm>
          <a:solidFill>
            <a:schemeClr val="tx2"/>
          </a:solidFill>
        </p:spPr>
        <p:txBody>
          <a:bodyPr lIns="91440" tIns="91440" rIns="91440" bIns="91440"/>
          <a:lstStyle>
            <a:lvl1pPr marL="0" indent="0" algn="ctr">
              <a:buNone/>
              <a:defRPr sz="1800" b="1" i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11" name="Picture Placeholder 360">
            <a:extLst>
              <a:ext uri="{FF2B5EF4-FFF2-40B4-BE49-F238E27FC236}">
                <a16:creationId xmlns:a16="http://schemas.microsoft.com/office/drawing/2014/main" id="{6E81FCDA-4DA3-AB4A-5D95-88A3FEFC3A25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1468099" y="3960136"/>
            <a:ext cx="2658427" cy="1547446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Text Placeholder 22">
            <a:extLst>
              <a:ext uri="{FF2B5EF4-FFF2-40B4-BE49-F238E27FC236}">
                <a16:creationId xmlns:a16="http://schemas.microsoft.com/office/drawing/2014/main" id="{3F669257-B949-89C3-AFAB-C056282DB49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468099" y="5507582"/>
            <a:ext cx="2658427" cy="656942"/>
          </a:xfrm>
          <a:solidFill>
            <a:schemeClr val="accent5"/>
          </a:solidFill>
        </p:spPr>
        <p:txBody>
          <a:bodyPr lIns="91440" tIns="91440" rIns="91440" bIns="91440"/>
          <a:lstStyle>
            <a:lvl1pPr marL="0" indent="0" algn="ctr">
              <a:buNone/>
              <a:defRPr sz="1800" b="1" i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17" name="Picture Placeholder 360">
            <a:extLst>
              <a:ext uri="{FF2B5EF4-FFF2-40B4-BE49-F238E27FC236}">
                <a16:creationId xmlns:a16="http://schemas.microsoft.com/office/drawing/2014/main" id="{13D2DA25-934B-21FF-2966-29EF546C487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766787" y="1465385"/>
            <a:ext cx="2658427" cy="1547446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8" name="Text Placeholder 22">
            <a:extLst>
              <a:ext uri="{FF2B5EF4-FFF2-40B4-BE49-F238E27FC236}">
                <a16:creationId xmlns:a16="http://schemas.microsoft.com/office/drawing/2014/main" id="{17D533C8-B6CD-B35B-9678-CFA2D4FF71A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766787" y="3012831"/>
            <a:ext cx="2658427" cy="656942"/>
          </a:xfrm>
          <a:solidFill>
            <a:schemeClr val="accent3"/>
          </a:solidFill>
        </p:spPr>
        <p:txBody>
          <a:bodyPr lIns="91440" tIns="91440" rIns="91440" bIns="91440"/>
          <a:lstStyle>
            <a:lvl1pPr marL="0" indent="0" algn="ctr">
              <a:buNone/>
              <a:defRPr sz="1800" b="1" i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19" name="Picture Placeholder 360">
            <a:extLst>
              <a:ext uri="{FF2B5EF4-FFF2-40B4-BE49-F238E27FC236}">
                <a16:creationId xmlns:a16="http://schemas.microsoft.com/office/drawing/2014/main" id="{FFFA52E8-8238-7D32-74C3-C442340BACDD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766787" y="3960136"/>
            <a:ext cx="2658427" cy="1547446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Text Placeholder 22">
            <a:extLst>
              <a:ext uri="{FF2B5EF4-FFF2-40B4-BE49-F238E27FC236}">
                <a16:creationId xmlns:a16="http://schemas.microsoft.com/office/drawing/2014/main" id="{EAA931B9-F65E-5FA9-1A52-F298BEA03A3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766787" y="5507582"/>
            <a:ext cx="2658427" cy="656942"/>
          </a:xfrm>
          <a:solidFill>
            <a:schemeClr val="accent4"/>
          </a:solidFill>
        </p:spPr>
        <p:txBody>
          <a:bodyPr lIns="91440" tIns="91440" rIns="91440" bIns="91440"/>
          <a:lstStyle>
            <a:lvl1pPr marL="0" indent="0" algn="ctr">
              <a:buNone/>
              <a:defRPr sz="1800" b="1" i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21" name="Picture Placeholder 360">
            <a:extLst>
              <a:ext uri="{FF2B5EF4-FFF2-40B4-BE49-F238E27FC236}">
                <a16:creationId xmlns:a16="http://schemas.microsoft.com/office/drawing/2014/main" id="{E2163388-A63C-577D-E1F5-098DA5ECC07B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8065474" y="1465385"/>
            <a:ext cx="2658427" cy="1547446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22">
            <a:extLst>
              <a:ext uri="{FF2B5EF4-FFF2-40B4-BE49-F238E27FC236}">
                <a16:creationId xmlns:a16="http://schemas.microsoft.com/office/drawing/2014/main" id="{6A354D75-2850-EFEF-9B6E-16282EFCDE4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065474" y="3012831"/>
            <a:ext cx="2658427" cy="656942"/>
          </a:xfrm>
          <a:solidFill>
            <a:schemeClr val="accent6"/>
          </a:solidFill>
        </p:spPr>
        <p:txBody>
          <a:bodyPr lIns="91440" tIns="91440" rIns="91440" bIns="91440"/>
          <a:lstStyle>
            <a:lvl1pPr marL="0" indent="0" algn="ctr">
              <a:buNone/>
              <a:defRPr sz="1800" b="1" i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23" name="Picture Placeholder 360">
            <a:extLst>
              <a:ext uri="{FF2B5EF4-FFF2-40B4-BE49-F238E27FC236}">
                <a16:creationId xmlns:a16="http://schemas.microsoft.com/office/drawing/2014/main" id="{FBABECBC-CDDA-6887-FB75-25BC231CEC93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8065474" y="3960136"/>
            <a:ext cx="2658427" cy="1547446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Text Placeholder 22">
            <a:extLst>
              <a:ext uri="{FF2B5EF4-FFF2-40B4-BE49-F238E27FC236}">
                <a16:creationId xmlns:a16="http://schemas.microsoft.com/office/drawing/2014/main" id="{AA63FF33-3432-1D2E-53DE-B6F0895069F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065474" y="5507582"/>
            <a:ext cx="2658427" cy="656942"/>
          </a:xfrm>
          <a:solidFill>
            <a:schemeClr val="tx1"/>
          </a:solidFill>
        </p:spPr>
        <p:txBody>
          <a:bodyPr lIns="91440" tIns="91440" rIns="91440" bIns="91440"/>
          <a:lstStyle>
            <a:lvl1pPr marL="0" indent="0" algn="ctr">
              <a:buNone/>
              <a:defRPr sz="1800" b="1" i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</p:spTree>
    <p:extLst>
      <p:ext uri="{BB962C8B-B14F-4D97-AF65-F5344CB8AC3E}">
        <p14:creationId xmlns:p14="http://schemas.microsoft.com/office/powerpoint/2010/main" val="185818184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-Portrait Ser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360">
            <a:extLst>
              <a:ext uri="{FF2B5EF4-FFF2-40B4-BE49-F238E27FC236}">
                <a16:creationId xmlns:a16="http://schemas.microsoft.com/office/drawing/2014/main" id="{406AFED2-ED49-1112-B21D-D2ECF913338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510445" y="1682263"/>
            <a:ext cx="1411061" cy="1408177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4EEC8D-F30D-2272-2A4E-CD93B0D75C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/>
          <a:lstStyle>
            <a:lvl1pPr>
              <a:defRPr b="1">
                <a:latin typeface="+mj-lt"/>
              </a:defRPr>
            </a:lvl1pPr>
          </a:lstStyle>
          <a:p>
            <a:r>
              <a:rPr lang="en-US" dirty="0"/>
              <a:t>One-sentence headline stating the main takeaway message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454D37D-9760-333D-5D98-7361CD68B9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510079" y="3107592"/>
            <a:ext cx="1412144" cy="321408"/>
          </a:xfrm>
        </p:spPr>
        <p:txBody>
          <a:bodyPr tIns="91440"/>
          <a:lstStyle>
            <a:lvl1pPr marL="0" indent="0">
              <a:buNone/>
              <a:defRPr sz="1600" b="0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7" name="Picture Placeholder 360">
            <a:extLst>
              <a:ext uri="{FF2B5EF4-FFF2-40B4-BE49-F238E27FC236}">
                <a16:creationId xmlns:a16="http://schemas.microsoft.com/office/drawing/2014/main" id="{25194CC7-DFDD-41E3-3F16-A4BAED70D31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409584" y="1682263"/>
            <a:ext cx="1411061" cy="1408177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259FEBC2-FFA2-F082-C0B4-490D9C6E368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409218" y="3107592"/>
            <a:ext cx="1412144" cy="321408"/>
          </a:xfrm>
        </p:spPr>
        <p:txBody>
          <a:bodyPr tIns="91440"/>
          <a:lstStyle>
            <a:lvl1pPr marL="0" indent="0">
              <a:buNone/>
              <a:defRPr sz="1600" b="0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10" name="Picture Placeholder 360">
            <a:extLst>
              <a:ext uri="{FF2B5EF4-FFF2-40B4-BE49-F238E27FC236}">
                <a16:creationId xmlns:a16="http://schemas.microsoft.com/office/drawing/2014/main" id="{9E7760E5-8579-2ACD-19F1-A979EC595A8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308182" y="1682263"/>
            <a:ext cx="1411061" cy="1408177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121DEBE6-249D-E1B1-4B52-A019B44949C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307640" y="3107592"/>
            <a:ext cx="1412144" cy="321408"/>
          </a:xfrm>
        </p:spPr>
        <p:txBody>
          <a:bodyPr tIns="91440"/>
          <a:lstStyle>
            <a:lvl1pPr marL="0" indent="0">
              <a:buNone/>
              <a:defRPr sz="1600" b="0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14" name="Picture Placeholder 360">
            <a:extLst>
              <a:ext uri="{FF2B5EF4-FFF2-40B4-BE49-F238E27FC236}">
                <a16:creationId xmlns:a16="http://schemas.microsoft.com/office/drawing/2014/main" id="{EB7AC011-2F57-EC56-91F9-A965565A4061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206077" y="1682263"/>
            <a:ext cx="1411061" cy="1408177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D59762E5-F688-DBA8-4C37-B3A3C58F18B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205711" y="3107592"/>
            <a:ext cx="1412144" cy="321408"/>
          </a:xfrm>
        </p:spPr>
        <p:txBody>
          <a:bodyPr tIns="91440"/>
          <a:lstStyle>
            <a:lvl1pPr marL="0" indent="0">
              <a:buNone/>
              <a:defRPr sz="1600" b="0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24" name="Picture Placeholder 360">
            <a:extLst>
              <a:ext uri="{FF2B5EF4-FFF2-40B4-BE49-F238E27FC236}">
                <a16:creationId xmlns:a16="http://schemas.microsoft.com/office/drawing/2014/main" id="{8A47F1D3-73AD-F467-48EE-D2074775291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9103782" y="1682263"/>
            <a:ext cx="1411061" cy="1408177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Text Placeholder 4">
            <a:extLst>
              <a:ext uri="{FF2B5EF4-FFF2-40B4-BE49-F238E27FC236}">
                <a16:creationId xmlns:a16="http://schemas.microsoft.com/office/drawing/2014/main" id="{B4A73141-DACC-B694-EAA5-D499AAA41AA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103416" y="3107592"/>
            <a:ext cx="1412144" cy="321408"/>
          </a:xfrm>
        </p:spPr>
        <p:txBody>
          <a:bodyPr tIns="91440"/>
          <a:lstStyle>
            <a:lvl1pPr marL="0" indent="0">
              <a:buNone/>
              <a:defRPr sz="1600" b="0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3" name="Picture Placeholder 360">
            <a:extLst>
              <a:ext uri="{FF2B5EF4-FFF2-40B4-BE49-F238E27FC236}">
                <a16:creationId xmlns:a16="http://schemas.microsoft.com/office/drawing/2014/main" id="{50C0265D-4C37-A6EB-018A-088C3665D77B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1510079" y="3970677"/>
            <a:ext cx="1411061" cy="1408177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3171DB7C-B77B-BA2F-D42D-E70799E1CF4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509713" y="5396006"/>
            <a:ext cx="1412144" cy="321408"/>
          </a:xfrm>
        </p:spPr>
        <p:txBody>
          <a:bodyPr tIns="91440"/>
          <a:lstStyle>
            <a:lvl1pPr marL="0" indent="0">
              <a:buNone/>
              <a:defRPr sz="1600" b="0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6" name="Picture Placeholder 360">
            <a:extLst>
              <a:ext uri="{FF2B5EF4-FFF2-40B4-BE49-F238E27FC236}">
                <a16:creationId xmlns:a16="http://schemas.microsoft.com/office/drawing/2014/main" id="{54228786-C065-7CF8-8C9C-C9622BDB5F7E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3409218" y="3970677"/>
            <a:ext cx="1411061" cy="1408177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9C03BA11-280F-ED2F-8FE5-AD08B0D4481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408852" y="5396006"/>
            <a:ext cx="1412144" cy="321408"/>
          </a:xfrm>
        </p:spPr>
        <p:txBody>
          <a:bodyPr tIns="91440"/>
          <a:lstStyle>
            <a:lvl1pPr marL="0" indent="0">
              <a:buNone/>
              <a:defRPr sz="1600" b="0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11" name="Picture Placeholder 360">
            <a:extLst>
              <a:ext uri="{FF2B5EF4-FFF2-40B4-BE49-F238E27FC236}">
                <a16:creationId xmlns:a16="http://schemas.microsoft.com/office/drawing/2014/main" id="{D0FFE670-33BD-AB72-DB9E-26A7E5785E56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5307816" y="3970677"/>
            <a:ext cx="1411061" cy="1408177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36FD3033-3412-943B-9B60-3555F20EAC6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307274" y="5396006"/>
            <a:ext cx="1412144" cy="321408"/>
          </a:xfrm>
        </p:spPr>
        <p:txBody>
          <a:bodyPr tIns="91440"/>
          <a:lstStyle>
            <a:lvl1pPr marL="0" indent="0">
              <a:buNone/>
              <a:defRPr sz="1600" b="0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17" name="Picture Placeholder 360">
            <a:extLst>
              <a:ext uri="{FF2B5EF4-FFF2-40B4-BE49-F238E27FC236}">
                <a16:creationId xmlns:a16="http://schemas.microsoft.com/office/drawing/2014/main" id="{D90F4C59-A65F-7802-34A6-70D69C5041A5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7205711" y="3970677"/>
            <a:ext cx="1411061" cy="1408177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134846F9-F8EB-3656-08DF-03E1A00CD633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205345" y="5396006"/>
            <a:ext cx="1412144" cy="321408"/>
          </a:xfrm>
        </p:spPr>
        <p:txBody>
          <a:bodyPr tIns="91440"/>
          <a:lstStyle>
            <a:lvl1pPr marL="0" indent="0">
              <a:buNone/>
              <a:defRPr sz="1600" b="0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19" name="Picture Placeholder 360">
            <a:extLst>
              <a:ext uri="{FF2B5EF4-FFF2-40B4-BE49-F238E27FC236}">
                <a16:creationId xmlns:a16="http://schemas.microsoft.com/office/drawing/2014/main" id="{9694CBBD-6AE6-ADDC-80FB-FDFA2458BCB3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9103416" y="3970677"/>
            <a:ext cx="1411061" cy="1408177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4DB0CCF3-7E0B-FACF-F244-CCF6EC2D9306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103050" y="5396006"/>
            <a:ext cx="1412144" cy="321408"/>
          </a:xfrm>
        </p:spPr>
        <p:txBody>
          <a:bodyPr tIns="91440"/>
          <a:lstStyle>
            <a:lvl1pPr marL="0" indent="0">
              <a:buNone/>
              <a:defRPr sz="1600" b="0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</p:spTree>
    <p:extLst>
      <p:ext uri="{BB962C8B-B14F-4D97-AF65-F5344CB8AC3E}">
        <p14:creationId xmlns:p14="http://schemas.microsoft.com/office/powerpoint/2010/main" val="79337567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-Portrait Ser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360">
            <a:extLst>
              <a:ext uri="{FF2B5EF4-FFF2-40B4-BE49-F238E27FC236}">
                <a16:creationId xmlns:a16="http://schemas.microsoft.com/office/drawing/2014/main" id="{406AFED2-ED49-1112-B21D-D2ECF913338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14691" y="1676401"/>
            <a:ext cx="1411061" cy="1408177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4EEC8D-F30D-2272-2A4E-CD93B0D75C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dirty="0"/>
              <a:t>One-sentence headline stating the main takeaway message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454D37D-9760-333D-5D98-7361CD68B9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14325" y="3101730"/>
            <a:ext cx="1412144" cy="321408"/>
          </a:xfrm>
        </p:spPr>
        <p:txBody>
          <a:bodyPr tIns="91440"/>
          <a:lstStyle>
            <a:lvl1pPr marL="0" indent="0">
              <a:buNone/>
              <a:defRPr sz="1600" b="0" u="none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7" name="Picture Placeholder 360">
            <a:extLst>
              <a:ext uri="{FF2B5EF4-FFF2-40B4-BE49-F238E27FC236}">
                <a16:creationId xmlns:a16="http://schemas.microsoft.com/office/drawing/2014/main" id="{25194CC7-DFDD-41E3-3F16-A4BAED70D31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991091" y="1676401"/>
            <a:ext cx="1411061" cy="1408177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259FEBC2-FFA2-F082-C0B4-490D9C6E368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990725" y="3101730"/>
            <a:ext cx="1412144" cy="321408"/>
          </a:xfrm>
        </p:spPr>
        <p:txBody>
          <a:bodyPr tIns="91440"/>
          <a:lstStyle>
            <a:lvl1pPr marL="0" indent="0">
              <a:buNone/>
              <a:defRPr sz="1600" b="0" u="none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10" name="Picture Placeholder 360">
            <a:extLst>
              <a:ext uri="{FF2B5EF4-FFF2-40B4-BE49-F238E27FC236}">
                <a16:creationId xmlns:a16="http://schemas.microsoft.com/office/drawing/2014/main" id="{9E7760E5-8579-2ACD-19F1-A979EC595A8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667491" y="1676401"/>
            <a:ext cx="1411061" cy="1408177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121DEBE6-249D-E1B1-4B52-A019B44949C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667125" y="3101730"/>
            <a:ext cx="1412144" cy="321408"/>
          </a:xfrm>
        </p:spPr>
        <p:txBody>
          <a:bodyPr tIns="91440"/>
          <a:lstStyle>
            <a:lvl1pPr marL="0" indent="0">
              <a:buNone/>
              <a:defRPr sz="1600" b="0" u="none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14" name="Picture Placeholder 360">
            <a:extLst>
              <a:ext uri="{FF2B5EF4-FFF2-40B4-BE49-F238E27FC236}">
                <a16:creationId xmlns:a16="http://schemas.microsoft.com/office/drawing/2014/main" id="{EB7AC011-2F57-EC56-91F9-A965565A4061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343891" y="1676401"/>
            <a:ext cx="1411061" cy="1408177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D59762E5-F688-DBA8-4C37-B3A3C58F18B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343525" y="3101730"/>
            <a:ext cx="1412144" cy="321408"/>
          </a:xfrm>
        </p:spPr>
        <p:txBody>
          <a:bodyPr tIns="91440"/>
          <a:lstStyle>
            <a:lvl1pPr marL="0" indent="0">
              <a:buNone/>
              <a:defRPr sz="1600" b="0" u="none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24" name="Picture Placeholder 360">
            <a:extLst>
              <a:ext uri="{FF2B5EF4-FFF2-40B4-BE49-F238E27FC236}">
                <a16:creationId xmlns:a16="http://schemas.microsoft.com/office/drawing/2014/main" id="{8A47F1D3-73AD-F467-48EE-D2074775291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7020291" y="1676401"/>
            <a:ext cx="1411061" cy="1408177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Text Placeholder 4">
            <a:extLst>
              <a:ext uri="{FF2B5EF4-FFF2-40B4-BE49-F238E27FC236}">
                <a16:creationId xmlns:a16="http://schemas.microsoft.com/office/drawing/2014/main" id="{B4A73141-DACC-B694-EAA5-D499AAA41AA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019925" y="3101730"/>
            <a:ext cx="1412144" cy="321408"/>
          </a:xfrm>
        </p:spPr>
        <p:txBody>
          <a:bodyPr tIns="91440"/>
          <a:lstStyle>
            <a:lvl1pPr marL="0" indent="0">
              <a:buNone/>
              <a:defRPr sz="1600" b="0" u="none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27" name="Picture Placeholder 360">
            <a:extLst>
              <a:ext uri="{FF2B5EF4-FFF2-40B4-BE49-F238E27FC236}">
                <a16:creationId xmlns:a16="http://schemas.microsoft.com/office/drawing/2014/main" id="{7EDA5855-F73F-935A-1566-720D38EC07DF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8696325" y="1676401"/>
            <a:ext cx="1411061" cy="1408177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Text Placeholder 4">
            <a:extLst>
              <a:ext uri="{FF2B5EF4-FFF2-40B4-BE49-F238E27FC236}">
                <a16:creationId xmlns:a16="http://schemas.microsoft.com/office/drawing/2014/main" id="{CA7A6897-50BB-69EA-CE0D-8428224909F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695959" y="3101730"/>
            <a:ext cx="1412144" cy="321408"/>
          </a:xfrm>
        </p:spPr>
        <p:txBody>
          <a:bodyPr tIns="91440"/>
          <a:lstStyle>
            <a:lvl1pPr marL="0" indent="0">
              <a:buNone/>
              <a:defRPr sz="1600" b="0" u="none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29" name="Picture Placeholder 360">
            <a:extLst>
              <a:ext uri="{FF2B5EF4-FFF2-40B4-BE49-F238E27FC236}">
                <a16:creationId xmlns:a16="http://schemas.microsoft.com/office/drawing/2014/main" id="{D09EF4CE-B526-1CEA-9EDD-34A61A70EE7C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10371993" y="1676401"/>
            <a:ext cx="1411061" cy="1408177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993FC27B-1624-B783-DF96-5521C31FB6A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0371627" y="3101730"/>
            <a:ext cx="1412144" cy="321408"/>
          </a:xfrm>
        </p:spPr>
        <p:txBody>
          <a:bodyPr tIns="91440"/>
          <a:lstStyle>
            <a:lvl1pPr marL="0" indent="0">
              <a:buNone/>
              <a:defRPr sz="1600" b="0" u="none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31" name="Picture Placeholder 360">
            <a:extLst>
              <a:ext uri="{FF2B5EF4-FFF2-40B4-BE49-F238E27FC236}">
                <a16:creationId xmlns:a16="http://schemas.microsoft.com/office/drawing/2014/main" id="{5A8BA158-C0D0-7A81-D0D2-8428A63A3D75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317151" y="3962401"/>
            <a:ext cx="1411061" cy="1408177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39D4BA50-34B9-66B8-EAF5-82AF534969D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16785" y="5387730"/>
            <a:ext cx="1412144" cy="321408"/>
          </a:xfrm>
        </p:spPr>
        <p:txBody>
          <a:bodyPr tIns="91440"/>
          <a:lstStyle>
            <a:lvl1pPr marL="0" indent="0">
              <a:buNone/>
              <a:defRPr sz="1600" b="0" u="none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33" name="Picture Placeholder 360">
            <a:extLst>
              <a:ext uri="{FF2B5EF4-FFF2-40B4-BE49-F238E27FC236}">
                <a16:creationId xmlns:a16="http://schemas.microsoft.com/office/drawing/2014/main" id="{9764F327-567A-B4BD-324B-5E6E4A38AE8A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1993551" y="3962401"/>
            <a:ext cx="1411061" cy="1408177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Text Placeholder 4">
            <a:extLst>
              <a:ext uri="{FF2B5EF4-FFF2-40B4-BE49-F238E27FC236}">
                <a16:creationId xmlns:a16="http://schemas.microsoft.com/office/drawing/2014/main" id="{81407771-83D8-01C3-0563-CE45ADD67E2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993185" y="5387730"/>
            <a:ext cx="1412144" cy="321408"/>
          </a:xfrm>
        </p:spPr>
        <p:txBody>
          <a:bodyPr tIns="91440"/>
          <a:lstStyle>
            <a:lvl1pPr marL="0" indent="0">
              <a:buNone/>
              <a:defRPr sz="1600" b="0" u="none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35" name="Picture Placeholder 360">
            <a:extLst>
              <a:ext uri="{FF2B5EF4-FFF2-40B4-BE49-F238E27FC236}">
                <a16:creationId xmlns:a16="http://schemas.microsoft.com/office/drawing/2014/main" id="{053F6908-A1A4-51D5-C068-74AE8BBE8575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3669951" y="3962401"/>
            <a:ext cx="1411061" cy="1408177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Text Placeholder 4">
            <a:extLst>
              <a:ext uri="{FF2B5EF4-FFF2-40B4-BE49-F238E27FC236}">
                <a16:creationId xmlns:a16="http://schemas.microsoft.com/office/drawing/2014/main" id="{0159B219-D993-9F5C-A25E-271704131301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669585" y="5387730"/>
            <a:ext cx="1412144" cy="321408"/>
          </a:xfrm>
        </p:spPr>
        <p:txBody>
          <a:bodyPr tIns="91440"/>
          <a:lstStyle>
            <a:lvl1pPr marL="0" indent="0">
              <a:buNone/>
              <a:defRPr sz="1600" b="0" u="none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37" name="Picture Placeholder 360">
            <a:extLst>
              <a:ext uri="{FF2B5EF4-FFF2-40B4-BE49-F238E27FC236}">
                <a16:creationId xmlns:a16="http://schemas.microsoft.com/office/drawing/2014/main" id="{3B1CFCF1-1BBA-A77B-07C5-CE89C6D37D8E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5346351" y="3962401"/>
            <a:ext cx="1411061" cy="1408177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Text Placeholder 4">
            <a:extLst>
              <a:ext uri="{FF2B5EF4-FFF2-40B4-BE49-F238E27FC236}">
                <a16:creationId xmlns:a16="http://schemas.microsoft.com/office/drawing/2014/main" id="{924D5DB3-FDA3-34E1-683B-AF880C6B5647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345985" y="5387730"/>
            <a:ext cx="1412144" cy="321408"/>
          </a:xfrm>
        </p:spPr>
        <p:txBody>
          <a:bodyPr tIns="91440"/>
          <a:lstStyle>
            <a:lvl1pPr marL="0" indent="0">
              <a:buNone/>
              <a:defRPr sz="1600" b="0" u="none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39" name="Picture Placeholder 360">
            <a:extLst>
              <a:ext uri="{FF2B5EF4-FFF2-40B4-BE49-F238E27FC236}">
                <a16:creationId xmlns:a16="http://schemas.microsoft.com/office/drawing/2014/main" id="{CD18FDA3-0BAD-70CF-4A1C-E0AC365F43EC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7022751" y="3962401"/>
            <a:ext cx="1411061" cy="1408177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0" name="Text Placeholder 4">
            <a:extLst>
              <a:ext uri="{FF2B5EF4-FFF2-40B4-BE49-F238E27FC236}">
                <a16:creationId xmlns:a16="http://schemas.microsoft.com/office/drawing/2014/main" id="{BC7D472D-B446-D4C9-7FEA-8337576DA47E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022385" y="5387730"/>
            <a:ext cx="1412144" cy="321408"/>
          </a:xfrm>
        </p:spPr>
        <p:txBody>
          <a:bodyPr tIns="91440"/>
          <a:lstStyle>
            <a:lvl1pPr marL="0" indent="0">
              <a:buNone/>
              <a:defRPr sz="1600" b="0" u="none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41" name="Picture Placeholder 360">
            <a:extLst>
              <a:ext uri="{FF2B5EF4-FFF2-40B4-BE49-F238E27FC236}">
                <a16:creationId xmlns:a16="http://schemas.microsoft.com/office/drawing/2014/main" id="{00CD14FC-B345-724A-1702-9ECB7309E7BA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8698785" y="3962401"/>
            <a:ext cx="1411061" cy="1408177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2" name="Text Placeholder 4">
            <a:extLst>
              <a:ext uri="{FF2B5EF4-FFF2-40B4-BE49-F238E27FC236}">
                <a16:creationId xmlns:a16="http://schemas.microsoft.com/office/drawing/2014/main" id="{A39A6918-941C-CFDA-46B7-7B3F5821B260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698419" y="5387730"/>
            <a:ext cx="1412144" cy="321408"/>
          </a:xfrm>
        </p:spPr>
        <p:txBody>
          <a:bodyPr tIns="91440"/>
          <a:lstStyle>
            <a:lvl1pPr marL="0" indent="0">
              <a:buNone/>
              <a:defRPr sz="1600" b="0" u="none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43" name="Picture Placeholder 360">
            <a:extLst>
              <a:ext uri="{FF2B5EF4-FFF2-40B4-BE49-F238E27FC236}">
                <a16:creationId xmlns:a16="http://schemas.microsoft.com/office/drawing/2014/main" id="{13F06704-FC82-77D6-CD12-259FDE55A8D4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10374453" y="3962401"/>
            <a:ext cx="1411061" cy="1408177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4" name="Text Placeholder 4">
            <a:extLst>
              <a:ext uri="{FF2B5EF4-FFF2-40B4-BE49-F238E27FC236}">
                <a16:creationId xmlns:a16="http://schemas.microsoft.com/office/drawing/2014/main" id="{DAE33098-4EF0-1E1A-7F23-76F0D50AACBE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0374087" y="5387730"/>
            <a:ext cx="1412144" cy="321408"/>
          </a:xfrm>
        </p:spPr>
        <p:txBody>
          <a:bodyPr tIns="91440"/>
          <a:lstStyle>
            <a:lvl1pPr marL="0" indent="0">
              <a:buNone/>
              <a:defRPr sz="1600" b="0" u="none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</p:spTree>
    <p:extLst>
      <p:ext uri="{BB962C8B-B14F-4D97-AF65-F5344CB8AC3E}">
        <p14:creationId xmlns:p14="http://schemas.microsoft.com/office/powerpoint/2010/main" val="386488400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sion | Aeri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023-P05692: Jaimee edited &#10;&#10;Drone Mission - Aerial of ORNL East Campus facing west. May 9, 2023.&#10;">
            <a:extLst>
              <a:ext uri="{FF2B5EF4-FFF2-40B4-BE49-F238E27FC236}">
                <a16:creationId xmlns:a16="http://schemas.microsoft.com/office/drawing/2014/main" id="{29026065-7CE6-26BF-5E11-E2573F33EF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9089" b="20607"/>
          <a:stretch>
            <a:fillRect/>
          </a:stretch>
        </p:blipFill>
        <p:spPr>
          <a:xfrm>
            <a:off x="0" y="414"/>
            <a:ext cx="12192000" cy="685717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27FB722-2E40-971C-7B7A-5663B28FCDB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5388" y="2258209"/>
            <a:ext cx="12081224" cy="664797"/>
          </a:xfrm>
        </p:spPr>
        <p:txBody>
          <a:bodyPr anchor="t" anchorCtr="0">
            <a:noAutofit/>
          </a:bodyPr>
          <a:lstStyle>
            <a:lvl1pPr algn="ctr">
              <a:spcBef>
                <a:spcPts val="1200"/>
              </a:spcBef>
              <a:spcAft>
                <a:spcPts val="60"/>
              </a:spcAft>
              <a:defRPr sz="4800" b="1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One-sentence statement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CCE055-46B1-6279-21B5-27B8352AB9E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4437" y="2922742"/>
            <a:ext cx="12063127" cy="397032"/>
          </a:xfrm>
        </p:spPr>
        <p:txBody>
          <a:bodyPr tIns="91440" anchor="t" anchorCtr="0">
            <a:noAutofit/>
          </a:bodyPr>
          <a:lstStyle>
            <a:lvl1pPr marL="0" indent="0" algn="ctr">
              <a:spcBef>
                <a:spcPts val="1200"/>
              </a:spcBef>
              <a:spcAft>
                <a:spcPts val="60"/>
              </a:spcAft>
              <a:buNone/>
              <a:defRPr sz="2200" b="1" spc="30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PLACE CONTENT HERE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565AA18-2C89-EB56-1919-13EF35EFFBC8}"/>
              </a:ext>
            </a:extLst>
          </p:cNvPr>
          <p:cNvSpPr/>
          <p:nvPr userDrawn="1"/>
        </p:nvSpPr>
        <p:spPr>
          <a:xfrm>
            <a:off x="5668818" y="3468601"/>
            <a:ext cx="854364" cy="7191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ptos Light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907879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sion | Hexag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" name="Graphic 285">
            <a:extLst>
              <a:ext uri="{FF2B5EF4-FFF2-40B4-BE49-F238E27FC236}">
                <a16:creationId xmlns:a16="http://schemas.microsoft.com/office/drawing/2014/main" id="{4013C738-DD97-6098-5C6E-69C6DA8745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B71230B-9536-B5A5-160D-DBECD2D263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3157" y="2624569"/>
            <a:ext cx="11045686" cy="498598"/>
          </a:xfrm>
        </p:spPr>
        <p:txBody>
          <a:bodyPr anchor="t" anchorCtr="0">
            <a:noAutofit/>
          </a:bodyPr>
          <a:lstStyle>
            <a:lvl1pPr algn="ctr">
              <a:defRPr sz="36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One-sentence headline stating the main takeaway</a:t>
            </a:r>
          </a:p>
        </p:txBody>
      </p:sp>
      <p:sp>
        <p:nvSpPr>
          <p:cNvPr id="320" name="Text Placeholder 368">
            <a:extLst>
              <a:ext uri="{FF2B5EF4-FFF2-40B4-BE49-F238E27FC236}">
                <a16:creationId xmlns:a16="http://schemas.microsoft.com/office/drawing/2014/main" id="{EE706859-C661-2A5C-56D3-6BE7DBBC71D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56069" y="3774422"/>
            <a:ext cx="11062774" cy="249299"/>
          </a:xfrm>
        </p:spPr>
        <p:txBody>
          <a:bodyPr anchor="t" anchorCtr="0">
            <a:noAutofit/>
          </a:bodyPr>
          <a:lstStyle>
            <a:lvl1pPr marL="0" indent="0" algn="ctr">
              <a:spcBef>
                <a:spcPts val="1200"/>
              </a:spcBef>
              <a:spcAft>
                <a:spcPts val="60"/>
              </a:spcAft>
              <a:buNone/>
              <a:defRPr sz="1800" b="0" i="0">
                <a:solidFill>
                  <a:schemeClr val="bg1"/>
                </a:solidFill>
                <a:latin typeface="+mn-lt"/>
                <a:ea typeface="Aptos Light" panose="02000000000000000000" pitchFamily="2" charset="0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97D526D-05AB-C716-46F5-6CDC1D14E2ED}"/>
              </a:ext>
            </a:extLst>
          </p:cNvPr>
          <p:cNvSpPr/>
          <p:nvPr userDrawn="1"/>
        </p:nvSpPr>
        <p:spPr>
          <a:xfrm>
            <a:off x="5668818" y="3393042"/>
            <a:ext cx="854364" cy="7191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dirty="0">
              <a:latin typeface="Aptos Light" panose="020B0004020202020204" pitchFamily="34" charset="0"/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6C5D6D4-E7B7-6C45-59D0-554A5C067159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Aptos Light" panose="020B0004020202020204" pitchFamily="34" charset="0"/>
                <a:ea typeface="Aptos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/>
              </a:solidFill>
              <a:latin typeface="Aptos Light" panose="020B0004020202020204" pitchFamily="34" charset="0"/>
              <a:ea typeface="Aptos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1790CAB2-9585-BA89-5C2E-B28EE49E995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4693" y="6431818"/>
            <a:ext cx="1188988" cy="285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6403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sion | Aerial + Soci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2025-P08154: Drone Mission - Aerial of sunrise over ORNL east campus, April 3, 2023.  &#10;&#10;Electronic Reference Image – For more images in this series, please contact, creativeservices@ornl.gov&#10;This image has been reviewed by an ORNL Releasing Official and is approved for public release, January 4, 2023.">
            <a:extLst>
              <a:ext uri="{FF2B5EF4-FFF2-40B4-BE49-F238E27FC236}">
                <a16:creationId xmlns:a16="http://schemas.microsoft.com/office/drawing/2014/main" id="{23DA0192-253A-9416-8E30-B9B66EED54F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4494" t="5003" r="5511" b="5003"/>
          <a:stretch>
            <a:fillRect/>
          </a:stretch>
        </p:blipFill>
        <p:spPr>
          <a:xfrm>
            <a:off x="0" y="414"/>
            <a:ext cx="12192000" cy="6857172"/>
          </a:xfrm>
          <a:prstGeom prst="rect">
            <a:avLst/>
          </a:prstGeom>
        </p:spPr>
      </p:pic>
      <p:grpSp>
        <p:nvGrpSpPr>
          <p:cNvPr id="147" name="Group 146">
            <a:extLst>
              <a:ext uri="{FF2B5EF4-FFF2-40B4-BE49-F238E27FC236}">
                <a16:creationId xmlns:a16="http://schemas.microsoft.com/office/drawing/2014/main" id="{0E904804-90C2-92CD-EBBE-DEE84A1EF57E}"/>
              </a:ext>
            </a:extLst>
          </p:cNvPr>
          <p:cNvGrpSpPr/>
          <p:nvPr userDrawn="1"/>
        </p:nvGrpSpPr>
        <p:grpSpPr>
          <a:xfrm>
            <a:off x="2230425" y="2155963"/>
            <a:ext cx="7731150" cy="1180116"/>
            <a:chOff x="2419238" y="1689595"/>
            <a:chExt cx="7333183" cy="1119369"/>
          </a:xfrm>
        </p:grpSpPr>
        <p:sp>
          <p:nvSpPr>
            <p:cNvPr id="120" name="Freeform 119">
              <a:extLst>
                <a:ext uri="{FF2B5EF4-FFF2-40B4-BE49-F238E27FC236}">
                  <a16:creationId xmlns:a16="http://schemas.microsoft.com/office/drawing/2014/main" id="{B35B19EB-28CC-5046-67D8-0AC0F092D8F9}"/>
                </a:ext>
              </a:extLst>
            </p:cNvPr>
            <p:cNvSpPr/>
            <p:nvPr userDrawn="1"/>
          </p:nvSpPr>
          <p:spPr>
            <a:xfrm>
              <a:off x="6151118" y="1690962"/>
              <a:ext cx="1113318" cy="1113317"/>
            </a:xfrm>
            <a:custGeom>
              <a:avLst/>
              <a:gdLst>
                <a:gd name="connsiteX0" fmla="*/ 0 w 543306"/>
                <a:gd name="connsiteY0" fmla="*/ 0 h 543305"/>
                <a:gd name="connsiteX1" fmla="*/ 543306 w 543306"/>
                <a:gd name="connsiteY1" fmla="*/ 0 h 543305"/>
                <a:gd name="connsiteX2" fmla="*/ 543306 w 543306"/>
                <a:gd name="connsiteY2" fmla="*/ 543306 h 543305"/>
                <a:gd name="connsiteX3" fmla="*/ 0 w 543306"/>
                <a:gd name="connsiteY3" fmla="*/ 543306 h 543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306" h="543305">
                  <a:moveTo>
                    <a:pt x="0" y="0"/>
                  </a:moveTo>
                  <a:lnTo>
                    <a:pt x="543306" y="0"/>
                  </a:lnTo>
                  <a:lnTo>
                    <a:pt x="543306" y="543306"/>
                  </a:lnTo>
                  <a:lnTo>
                    <a:pt x="0" y="543306"/>
                  </a:lnTo>
                  <a:close/>
                </a:path>
              </a:pathLst>
            </a:custGeom>
            <a:solidFill>
              <a:srgbClr val="00793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Aptos Light" panose="020B0004020202020204" pitchFamily="34" charset="0"/>
              </a:endParaRPr>
            </a:p>
          </p:txBody>
        </p:sp>
        <p:sp>
          <p:nvSpPr>
            <p:cNvPr id="121" name="Freeform 120">
              <a:extLst>
                <a:ext uri="{FF2B5EF4-FFF2-40B4-BE49-F238E27FC236}">
                  <a16:creationId xmlns:a16="http://schemas.microsoft.com/office/drawing/2014/main" id="{9F8B7F74-14E3-0359-48F7-8887F481B3F3}"/>
                </a:ext>
              </a:extLst>
            </p:cNvPr>
            <p:cNvSpPr/>
            <p:nvPr userDrawn="1"/>
          </p:nvSpPr>
          <p:spPr>
            <a:xfrm>
              <a:off x="6531907" y="1870334"/>
              <a:ext cx="352119" cy="754014"/>
            </a:xfrm>
            <a:custGeom>
              <a:avLst/>
              <a:gdLst>
                <a:gd name="connsiteX0" fmla="*/ 136975 w 171836"/>
                <a:gd name="connsiteY0" fmla="*/ 62674 h 367963"/>
                <a:gd name="connsiteX1" fmla="*/ 167646 w 171836"/>
                <a:gd name="connsiteY1" fmla="*/ 62674 h 367963"/>
                <a:gd name="connsiteX2" fmla="*/ 171837 w 171836"/>
                <a:gd name="connsiteY2" fmla="*/ 58483 h 367963"/>
                <a:gd name="connsiteX3" fmla="*/ 171837 w 171836"/>
                <a:gd name="connsiteY3" fmla="*/ 3905 h 367963"/>
                <a:gd name="connsiteX4" fmla="*/ 168027 w 171836"/>
                <a:gd name="connsiteY4" fmla="*/ 0 h 367963"/>
                <a:gd name="connsiteX5" fmla="*/ 104305 w 171836"/>
                <a:gd name="connsiteY5" fmla="*/ 667 h 367963"/>
                <a:gd name="connsiteX6" fmla="*/ 53156 w 171836"/>
                <a:gd name="connsiteY6" fmla="*/ 26670 h 367963"/>
                <a:gd name="connsiteX7" fmla="*/ 38392 w 171836"/>
                <a:gd name="connsiteY7" fmla="*/ 72580 h 367963"/>
                <a:gd name="connsiteX8" fmla="*/ 38392 w 171836"/>
                <a:gd name="connsiteY8" fmla="*/ 113633 h 367963"/>
                <a:gd name="connsiteX9" fmla="*/ 32105 w 171836"/>
                <a:gd name="connsiteY9" fmla="*/ 120205 h 367963"/>
                <a:gd name="connsiteX10" fmla="*/ 4483 w 171836"/>
                <a:gd name="connsiteY10" fmla="*/ 120015 h 367963"/>
                <a:gd name="connsiteX11" fmla="*/ 6 w 171836"/>
                <a:gd name="connsiteY11" fmla="*/ 124492 h 367963"/>
                <a:gd name="connsiteX12" fmla="*/ 6 w 171836"/>
                <a:gd name="connsiteY12" fmla="*/ 178403 h 367963"/>
                <a:gd name="connsiteX13" fmla="*/ 4959 w 171836"/>
                <a:gd name="connsiteY13" fmla="*/ 183166 h 367963"/>
                <a:gd name="connsiteX14" fmla="*/ 31915 w 171836"/>
                <a:gd name="connsiteY14" fmla="*/ 182975 h 367963"/>
                <a:gd name="connsiteX15" fmla="*/ 38106 w 171836"/>
                <a:gd name="connsiteY15" fmla="*/ 189167 h 367963"/>
                <a:gd name="connsiteX16" fmla="*/ 38011 w 171836"/>
                <a:gd name="connsiteY16" fmla="*/ 275558 h 367963"/>
                <a:gd name="connsiteX17" fmla="*/ 37915 w 171836"/>
                <a:gd name="connsiteY17" fmla="*/ 360807 h 367963"/>
                <a:gd name="connsiteX18" fmla="*/ 44773 w 171836"/>
                <a:gd name="connsiteY18" fmla="*/ 367951 h 367963"/>
                <a:gd name="connsiteX19" fmla="*/ 107924 w 171836"/>
                <a:gd name="connsiteY19" fmla="*/ 367951 h 367963"/>
                <a:gd name="connsiteX20" fmla="*/ 115354 w 171836"/>
                <a:gd name="connsiteY20" fmla="*/ 360617 h 367963"/>
                <a:gd name="connsiteX21" fmla="*/ 115258 w 171836"/>
                <a:gd name="connsiteY21" fmla="*/ 191452 h 367963"/>
                <a:gd name="connsiteX22" fmla="*/ 123164 w 171836"/>
                <a:gd name="connsiteY22" fmla="*/ 183737 h 367963"/>
                <a:gd name="connsiteX23" fmla="*/ 159931 w 171836"/>
                <a:gd name="connsiteY23" fmla="*/ 183737 h 367963"/>
                <a:gd name="connsiteX24" fmla="*/ 165836 w 171836"/>
                <a:gd name="connsiteY24" fmla="*/ 178975 h 367963"/>
                <a:gd name="connsiteX25" fmla="*/ 170980 w 171836"/>
                <a:gd name="connsiteY25" fmla="*/ 124682 h 367963"/>
                <a:gd name="connsiteX26" fmla="*/ 165455 w 171836"/>
                <a:gd name="connsiteY26" fmla="*/ 118872 h 367963"/>
                <a:gd name="connsiteX27" fmla="*/ 118878 w 171836"/>
                <a:gd name="connsiteY27" fmla="*/ 118967 h 367963"/>
                <a:gd name="connsiteX28" fmla="*/ 114115 w 171836"/>
                <a:gd name="connsiteY28" fmla="*/ 115348 h 367963"/>
                <a:gd name="connsiteX29" fmla="*/ 114592 w 171836"/>
                <a:gd name="connsiteY29" fmla="*/ 82867 h 367963"/>
                <a:gd name="connsiteX30" fmla="*/ 137166 w 171836"/>
                <a:gd name="connsiteY30" fmla="*/ 62389 h 367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71836" h="367963">
                  <a:moveTo>
                    <a:pt x="136975" y="62674"/>
                  </a:moveTo>
                  <a:cubicBezTo>
                    <a:pt x="147167" y="62674"/>
                    <a:pt x="157454" y="62579"/>
                    <a:pt x="167646" y="62674"/>
                  </a:cubicBezTo>
                  <a:cubicBezTo>
                    <a:pt x="170789" y="62674"/>
                    <a:pt x="171837" y="61722"/>
                    <a:pt x="171837" y="58483"/>
                  </a:cubicBezTo>
                  <a:cubicBezTo>
                    <a:pt x="171742" y="40291"/>
                    <a:pt x="171742" y="22098"/>
                    <a:pt x="171837" y="3905"/>
                  </a:cubicBezTo>
                  <a:cubicBezTo>
                    <a:pt x="171837" y="1048"/>
                    <a:pt x="170980" y="0"/>
                    <a:pt x="168027" y="0"/>
                  </a:cubicBezTo>
                  <a:cubicBezTo>
                    <a:pt x="146786" y="190"/>
                    <a:pt x="125546" y="-286"/>
                    <a:pt x="104305" y="667"/>
                  </a:cubicBezTo>
                  <a:cubicBezTo>
                    <a:pt x="83635" y="1619"/>
                    <a:pt x="65729" y="9430"/>
                    <a:pt x="53156" y="26670"/>
                  </a:cubicBezTo>
                  <a:cubicBezTo>
                    <a:pt x="43154" y="40291"/>
                    <a:pt x="38677" y="55817"/>
                    <a:pt x="38392" y="72580"/>
                  </a:cubicBezTo>
                  <a:cubicBezTo>
                    <a:pt x="38106" y="86296"/>
                    <a:pt x="38106" y="100013"/>
                    <a:pt x="38392" y="113633"/>
                  </a:cubicBezTo>
                  <a:cubicBezTo>
                    <a:pt x="38487" y="118586"/>
                    <a:pt x="37439" y="120491"/>
                    <a:pt x="32105" y="120205"/>
                  </a:cubicBezTo>
                  <a:cubicBezTo>
                    <a:pt x="22961" y="119729"/>
                    <a:pt x="13722" y="120205"/>
                    <a:pt x="4483" y="120015"/>
                  </a:cubicBezTo>
                  <a:cubicBezTo>
                    <a:pt x="958" y="120015"/>
                    <a:pt x="-89" y="121063"/>
                    <a:pt x="6" y="124492"/>
                  </a:cubicBezTo>
                  <a:cubicBezTo>
                    <a:pt x="197" y="142494"/>
                    <a:pt x="197" y="160496"/>
                    <a:pt x="6" y="178403"/>
                  </a:cubicBezTo>
                  <a:cubicBezTo>
                    <a:pt x="6" y="182213"/>
                    <a:pt x="1339" y="183261"/>
                    <a:pt x="4959" y="183166"/>
                  </a:cubicBezTo>
                  <a:cubicBezTo>
                    <a:pt x="13913" y="182975"/>
                    <a:pt x="22961" y="183356"/>
                    <a:pt x="31915" y="182975"/>
                  </a:cubicBezTo>
                  <a:cubicBezTo>
                    <a:pt x="36772" y="182785"/>
                    <a:pt x="38106" y="184309"/>
                    <a:pt x="38106" y="189167"/>
                  </a:cubicBezTo>
                  <a:cubicBezTo>
                    <a:pt x="37915" y="217932"/>
                    <a:pt x="38011" y="246793"/>
                    <a:pt x="38011" y="275558"/>
                  </a:cubicBezTo>
                  <a:cubicBezTo>
                    <a:pt x="38011" y="304324"/>
                    <a:pt x="38106" y="332327"/>
                    <a:pt x="37915" y="360807"/>
                  </a:cubicBezTo>
                  <a:cubicBezTo>
                    <a:pt x="37915" y="366141"/>
                    <a:pt x="38868" y="368141"/>
                    <a:pt x="44773" y="367951"/>
                  </a:cubicBezTo>
                  <a:cubicBezTo>
                    <a:pt x="65824" y="367570"/>
                    <a:pt x="86874" y="367570"/>
                    <a:pt x="107924" y="367951"/>
                  </a:cubicBezTo>
                  <a:cubicBezTo>
                    <a:pt x="113830" y="368046"/>
                    <a:pt x="115354" y="366617"/>
                    <a:pt x="115354" y="360617"/>
                  </a:cubicBezTo>
                  <a:cubicBezTo>
                    <a:pt x="115068" y="304229"/>
                    <a:pt x="115163" y="247841"/>
                    <a:pt x="115258" y="191452"/>
                  </a:cubicBezTo>
                  <a:cubicBezTo>
                    <a:pt x="115258" y="182499"/>
                    <a:pt x="114401" y="183833"/>
                    <a:pt x="123164" y="183737"/>
                  </a:cubicBezTo>
                  <a:cubicBezTo>
                    <a:pt x="135451" y="183737"/>
                    <a:pt x="147643" y="183642"/>
                    <a:pt x="159931" y="183737"/>
                  </a:cubicBezTo>
                  <a:cubicBezTo>
                    <a:pt x="163646" y="183737"/>
                    <a:pt x="165455" y="182975"/>
                    <a:pt x="165836" y="178975"/>
                  </a:cubicBezTo>
                  <a:cubicBezTo>
                    <a:pt x="167360" y="160877"/>
                    <a:pt x="169075" y="142780"/>
                    <a:pt x="170980" y="124682"/>
                  </a:cubicBezTo>
                  <a:cubicBezTo>
                    <a:pt x="171456" y="119920"/>
                    <a:pt x="170027" y="118872"/>
                    <a:pt x="165455" y="118872"/>
                  </a:cubicBezTo>
                  <a:cubicBezTo>
                    <a:pt x="149930" y="119158"/>
                    <a:pt x="134404" y="118872"/>
                    <a:pt x="118878" y="118967"/>
                  </a:cubicBezTo>
                  <a:cubicBezTo>
                    <a:pt x="116306" y="118967"/>
                    <a:pt x="114020" y="119253"/>
                    <a:pt x="114115" y="115348"/>
                  </a:cubicBezTo>
                  <a:cubicBezTo>
                    <a:pt x="114401" y="104489"/>
                    <a:pt x="113830" y="93631"/>
                    <a:pt x="114592" y="82867"/>
                  </a:cubicBezTo>
                  <a:cubicBezTo>
                    <a:pt x="115449" y="69437"/>
                    <a:pt x="123545" y="62389"/>
                    <a:pt x="137166" y="62389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Aptos Light" panose="020B0004020202020204" pitchFamily="34" charset="0"/>
              </a:endParaRPr>
            </a:p>
          </p:txBody>
        </p:sp>
        <p:sp>
          <p:nvSpPr>
            <p:cNvPr id="122" name="Freeform 121">
              <a:extLst>
                <a:ext uri="{FF2B5EF4-FFF2-40B4-BE49-F238E27FC236}">
                  <a16:creationId xmlns:a16="http://schemas.microsoft.com/office/drawing/2014/main" id="{C1A6707B-2CA3-3F65-45C2-727FD45B5C49}"/>
                </a:ext>
              </a:extLst>
            </p:cNvPr>
            <p:cNvSpPr/>
            <p:nvPr userDrawn="1"/>
          </p:nvSpPr>
          <p:spPr>
            <a:xfrm>
              <a:off x="4907224" y="1690572"/>
              <a:ext cx="1113318" cy="1113318"/>
            </a:xfrm>
            <a:custGeom>
              <a:avLst/>
              <a:gdLst>
                <a:gd name="connsiteX0" fmla="*/ 0 w 543306"/>
                <a:gd name="connsiteY0" fmla="*/ 0 h 543306"/>
                <a:gd name="connsiteX1" fmla="*/ 543306 w 543306"/>
                <a:gd name="connsiteY1" fmla="*/ 0 h 543306"/>
                <a:gd name="connsiteX2" fmla="*/ 543306 w 543306"/>
                <a:gd name="connsiteY2" fmla="*/ 543306 h 543306"/>
                <a:gd name="connsiteX3" fmla="*/ 0 w 543306"/>
                <a:gd name="connsiteY3" fmla="*/ 543306 h 543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306" h="543306">
                  <a:moveTo>
                    <a:pt x="0" y="0"/>
                  </a:moveTo>
                  <a:lnTo>
                    <a:pt x="543306" y="0"/>
                  </a:lnTo>
                  <a:lnTo>
                    <a:pt x="543306" y="543306"/>
                  </a:lnTo>
                  <a:lnTo>
                    <a:pt x="0" y="543306"/>
                  </a:lnTo>
                  <a:close/>
                </a:path>
              </a:pathLst>
            </a:custGeom>
            <a:solidFill>
              <a:srgbClr val="00793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Aptos Light" panose="020B0004020202020204" pitchFamily="34" charset="0"/>
              </a:endParaRPr>
            </a:p>
          </p:txBody>
        </p:sp>
        <p:sp>
          <p:nvSpPr>
            <p:cNvPr id="123" name="Freeform 122">
              <a:extLst>
                <a:ext uri="{FF2B5EF4-FFF2-40B4-BE49-F238E27FC236}">
                  <a16:creationId xmlns:a16="http://schemas.microsoft.com/office/drawing/2014/main" id="{D4C61578-C993-8405-291A-DEF5EE57846B}"/>
                </a:ext>
              </a:extLst>
            </p:cNvPr>
            <p:cNvSpPr/>
            <p:nvPr userDrawn="1"/>
          </p:nvSpPr>
          <p:spPr>
            <a:xfrm>
              <a:off x="5613002" y="2009890"/>
              <a:ext cx="88611" cy="88611"/>
            </a:xfrm>
            <a:custGeom>
              <a:avLst/>
              <a:gdLst>
                <a:gd name="connsiteX0" fmla="*/ 21622 w 43243"/>
                <a:gd name="connsiteY0" fmla="*/ 0 h 43243"/>
                <a:gd name="connsiteX1" fmla="*/ 0 w 43243"/>
                <a:gd name="connsiteY1" fmla="*/ 21622 h 43243"/>
                <a:gd name="connsiteX2" fmla="*/ 21622 w 43243"/>
                <a:gd name="connsiteY2" fmla="*/ 43244 h 43243"/>
                <a:gd name="connsiteX3" fmla="*/ 43244 w 43243"/>
                <a:gd name="connsiteY3" fmla="*/ 21622 h 43243"/>
                <a:gd name="connsiteX4" fmla="*/ 21622 w 43243"/>
                <a:gd name="connsiteY4" fmla="*/ 0 h 432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243" h="43243">
                  <a:moveTo>
                    <a:pt x="21622" y="0"/>
                  </a:moveTo>
                  <a:cubicBezTo>
                    <a:pt x="9715" y="0"/>
                    <a:pt x="0" y="9716"/>
                    <a:pt x="0" y="21622"/>
                  </a:cubicBezTo>
                  <a:cubicBezTo>
                    <a:pt x="0" y="33528"/>
                    <a:pt x="9715" y="43244"/>
                    <a:pt x="21622" y="43244"/>
                  </a:cubicBezTo>
                  <a:cubicBezTo>
                    <a:pt x="33528" y="43244"/>
                    <a:pt x="43244" y="33528"/>
                    <a:pt x="43244" y="21622"/>
                  </a:cubicBezTo>
                  <a:cubicBezTo>
                    <a:pt x="43244" y="9716"/>
                    <a:pt x="33528" y="0"/>
                    <a:pt x="21622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Aptos Light" panose="020B0004020202020204" pitchFamily="34" charset="0"/>
              </a:endParaRPr>
            </a:p>
          </p:txBody>
        </p:sp>
        <p:sp>
          <p:nvSpPr>
            <p:cNvPr id="124" name="Freeform 123">
              <a:extLst>
                <a:ext uri="{FF2B5EF4-FFF2-40B4-BE49-F238E27FC236}">
                  <a16:creationId xmlns:a16="http://schemas.microsoft.com/office/drawing/2014/main" id="{74412687-F6B8-FF14-A681-2E7D9389F291}"/>
                </a:ext>
              </a:extLst>
            </p:cNvPr>
            <p:cNvSpPr/>
            <p:nvPr userDrawn="1"/>
          </p:nvSpPr>
          <p:spPr>
            <a:xfrm>
              <a:off x="5100064" y="1883412"/>
              <a:ext cx="727442" cy="727442"/>
            </a:xfrm>
            <a:custGeom>
              <a:avLst/>
              <a:gdLst>
                <a:gd name="connsiteX0" fmla="*/ 265462 w 354996"/>
                <a:gd name="connsiteY0" fmla="*/ 0 h 354996"/>
                <a:gd name="connsiteX1" fmla="*/ 89535 w 354996"/>
                <a:gd name="connsiteY1" fmla="*/ 0 h 354996"/>
                <a:gd name="connsiteX2" fmla="*/ 0 w 354996"/>
                <a:gd name="connsiteY2" fmla="*/ 89535 h 354996"/>
                <a:gd name="connsiteX3" fmla="*/ 0 w 354996"/>
                <a:gd name="connsiteY3" fmla="*/ 265462 h 354996"/>
                <a:gd name="connsiteX4" fmla="*/ 89535 w 354996"/>
                <a:gd name="connsiteY4" fmla="*/ 354997 h 354996"/>
                <a:gd name="connsiteX5" fmla="*/ 265462 w 354996"/>
                <a:gd name="connsiteY5" fmla="*/ 354997 h 354996"/>
                <a:gd name="connsiteX6" fmla="*/ 354997 w 354996"/>
                <a:gd name="connsiteY6" fmla="*/ 265462 h 354996"/>
                <a:gd name="connsiteX7" fmla="*/ 354997 w 354996"/>
                <a:gd name="connsiteY7" fmla="*/ 89535 h 354996"/>
                <a:gd name="connsiteX8" fmla="*/ 265462 w 354996"/>
                <a:gd name="connsiteY8" fmla="*/ 0 h 354996"/>
                <a:gd name="connsiteX9" fmla="*/ 316421 w 354996"/>
                <a:gd name="connsiteY9" fmla="*/ 265462 h 354996"/>
                <a:gd name="connsiteX10" fmla="*/ 265462 w 354996"/>
                <a:gd name="connsiteY10" fmla="*/ 316421 h 354996"/>
                <a:gd name="connsiteX11" fmla="*/ 89535 w 354996"/>
                <a:gd name="connsiteY11" fmla="*/ 316421 h 354996"/>
                <a:gd name="connsiteX12" fmla="*/ 38576 w 354996"/>
                <a:gd name="connsiteY12" fmla="*/ 265462 h 354996"/>
                <a:gd name="connsiteX13" fmla="*/ 38576 w 354996"/>
                <a:gd name="connsiteY13" fmla="*/ 89535 h 354996"/>
                <a:gd name="connsiteX14" fmla="*/ 89535 w 354996"/>
                <a:gd name="connsiteY14" fmla="*/ 38576 h 354996"/>
                <a:gd name="connsiteX15" fmla="*/ 265462 w 354996"/>
                <a:gd name="connsiteY15" fmla="*/ 38576 h 354996"/>
                <a:gd name="connsiteX16" fmla="*/ 316421 w 354996"/>
                <a:gd name="connsiteY16" fmla="*/ 89535 h 354996"/>
                <a:gd name="connsiteX17" fmla="*/ 316421 w 354996"/>
                <a:gd name="connsiteY17" fmla="*/ 265462 h 354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4996" h="354996">
                  <a:moveTo>
                    <a:pt x="265462" y="0"/>
                  </a:moveTo>
                  <a:lnTo>
                    <a:pt x="89535" y="0"/>
                  </a:lnTo>
                  <a:cubicBezTo>
                    <a:pt x="40196" y="0"/>
                    <a:pt x="0" y="40196"/>
                    <a:pt x="0" y="89535"/>
                  </a:cubicBezTo>
                  <a:lnTo>
                    <a:pt x="0" y="265462"/>
                  </a:lnTo>
                  <a:cubicBezTo>
                    <a:pt x="0" y="314896"/>
                    <a:pt x="40196" y="354997"/>
                    <a:pt x="89535" y="354997"/>
                  </a:cubicBezTo>
                  <a:lnTo>
                    <a:pt x="265462" y="354997"/>
                  </a:lnTo>
                  <a:cubicBezTo>
                    <a:pt x="314801" y="354997"/>
                    <a:pt x="354997" y="314801"/>
                    <a:pt x="354997" y="265462"/>
                  </a:cubicBezTo>
                  <a:lnTo>
                    <a:pt x="354997" y="89535"/>
                  </a:lnTo>
                  <a:cubicBezTo>
                    <a:pt x="354997" y="40196"/>
                    <a:pt x="314801" y="0"/>
                    <a:pt x="265462" y="0"/>
                  </a:cubicBezTo>
                  <a:close/>
                  <a:moveTo>
                    <a:pt x="316421" y="265462"/>
                  </a:moveTo>
                  <a:cubicBezTo>
                    <a:pt x="316421" y="293560"/>
                    <a:pt x="293561" y="316421"/>
                    <a:pt x="265462" y="316421"/>
                  </a:cubicBezTo>
                  <a:lnTo>
                    <a:pt x="89535" y="316421"/>
                  </a:lnTo>
                  <a:cubicBezTo>
                    <a:pt x="61436" y="316421"/>
                    <a:pt x="38576" y="293560"/>
                    <a:pt x="38576" y="265462"/>
                  </a:cubicBezTo>
                  <a:lnTo>
                    <a:pt x="38576" y="89535"/>
                  </a:lnTo>
                  <a:cubicBezTo>
                    <a:pt x="38576" y="61436"/>
                    <a:pt x="61436" y="38576"/>
                    <a:pt x="89535" y="38576"/>
                  </a:cubicBezTo>
                  <a:lnTo>
                    <a:pt x="265462" y="38576"/>
                  </a:lnTo>
                  <a:cubicBezTo>
                    <a:pt x="293561" y="38576"/>
                    <a:pt x="316421" y="61436"/>
                    <a:pt x="316421" y="89535"/>
                  </a:cubicBezTo>
                  <a:lnTo>
                    <a:pt x="316421" y="265462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Aptos Light" panose="020B0004020202020204" pitchFamily="34" charset="0"/>
              </a:endParaRPr>
            </a:p>
          </p:txBody>
        </p:sp>
        <p:sp>
          <p:nvSpPr>
            <p:cNvPr id="125" name="Freeform 124">
              <a:extLst>
                <a:ext uri="{FF2B5EF4-FFF2-40B4-BE49-F238E27FC236}">
                  <a16:creationId xmlns:a16="http://schemas.microsoft.com/office/drawing/2014/main" id="{611DCFC7-265A-A74C-9128-D2C19FEB1FE1}"/>
                </a:ext>
              </a:extLst>
            </p:cNvPr>
            <p:cNvSpPr/>
            <p:nvPr userDrawn="1"/>
          </p:nvSpPr>
          <p:spPr>
            <a:xfrm>
              <a:off x="5276508" y="2059857"/>
              <a:ext cx="374747" cy="374750"/>
            </a:xfrm>
            <a:custGeom>
              <a:avLst/>
              <a:gdLst>
                <a:gd name="connsiteX0" fmla="*/ 91440 w 182879"/>
                <a:gd name="connsiteY0" fmla="*/ 0 h 182880"/>
                <a:gd name="connsiteX1" fmla="*/ 0 w 182879"/>
                <a:gd name="connsiteY1" fmla="*/ 91440 h 182880"/>
                <a:gd name="connsiteX2" fmla="*/ 91440 w 182879"/>
                <a:gd name="connsiteY2" fmla="*/ 182880 h 182880"/>
                <a:gd name="connsiteX3" fmla="*/ 182880 w 182879"/>
                <a:gd name="connsiteY3" fmla="*/ 91440 h 182880"/>
                <a:gd name="connsiteX4" fmla="*/ 91440 w 182879"/>
                <a:gd name="connsiteY4" fmla="*/ 0 h 182880"/>
                <a:gd name="connsiteX5" fmla="*/ 91440 w 182879"/>
                <a:gd name="connsiteY5" fmla="*/ 144209 h 182880"/>
                <a:gd name="connsiteX6" fmla="*/ 38671 w 182879"/>
                <a:gd name="connsiteY6" fmla="*/ 91440 h 182880"/>
                <a:gd name="connsiteX7" fmla="*/ 91440 w 182879"/>
                <a:gd name="connsiteY7" fmla="*/ 38672 h 182880"/>
                <a:gd name="connsiteX8" fmla="*/ 144304 w 182879"/>
                <a:gd name="connsiteY8" fmla="*/ 91440 h 182880"/>
                <a:gd name="connsiteX9" fmla="*/ 91440 w 182879"/>
                <a:gd name="connsiteY9" fmla="*/ 144209 h 182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2879" h="182880">
                  <a:moveTo>
                    <a:pt x="91440" y="0"/>
                  </a:moveTo>
                  <a:cubicBezTo>
                    <a:pt x="41053" y="0"/>
                    <a:pt x="0" y="41053"/>
                    <a:pt x="0" y="91440"/>
                  </a:cubicBezTo>
                  <a:cubicBezTo>
                    <a:pt x="0" y="141827"/>
                    <a:pt x="41053" y="182880"/>
                    <a:pt x="91440" y="182880"/>
                  </a:cubicBezTo>
                  <a:cubicBezTo>
                    <a:pt x="141827" y="182880"/>
                    <a:pt x="182880" y="141827"/>
                    <a:pt x="182880" y="91440"/>
                  </a:cubicBezTo>
                  <a:cubicBezTo>
                    <a:pt x="182880" y="41053"/>
                    <a:pt x="141922" y="0"/>
                    <a:pt x="91440" y="0"/>
                  </a:cubicBezTo>
                  <a:close/>
                  <a:moveTo>
                    <a:pt x="91440" y="144209"/>
                  </a:moveTo>
                  <a:cubicBezTo>
                    <a:pt x="62389" y="144209"/>
                    <a:pt x="38671" y="120491"/>
                    <a:pt x="38671" y="91440"/>
                  </a:cubicBezTo>
                  <a:cubicBezTo>
                    <a:pt x="38671" y="62389"/>
                    <a:pt x="62389" y="38672"/>
                    <a:pt x="91440" y="38672"/>
                  </a:cubicBezTo>
                  <a:cubicBezTo>
                    <a:pt x="120491" y="38672"/>
                    <a:pt x="144304" y="62389"/>
                    <a:pt x="144304" y="91440"/>
                  </a:cubicBezTo>
                  <a:cubicBezTo>
                    <a:pt x="144304" y="120491"/>
                    <a:pt x="120586" y="144209"/>
                    <a:pt x="91440" y="144209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Aptos Light" panose="020B0004020202020204" pitchFamily="34" charset="0"/>
              </a:endParaRPr>
            </a:p>
          </p:txBody>
        </p:sp>
        <p:sp>
          <p:nvSpPr>
            <p:cNvPr id="126" name="Freeform 125">
              <a:extLst>
                <a:ext uri="{FF2B5EF4-FFF2-40B4-BE49-F238E27FC236}">
                  <a16:creationId xmlns:a16="http://schemas.microsoft.com/office/drawing/2014/main" id="{CF71412B-57D0-8C3F-863B-747D72482FB6}"/>
                </a:ext>
              </a:extLst>
            </p:cNvPr>
            <p:cNvSpPr/>
            <p:nvPr userDrawn="1"/>
          </p:nvSpPr>
          <p:spPr>
            <a:xfrm>
              <a:off x="7395013" y="1695646"/>
              <a:ext cx="1113318" cy="1113318"/>
            </a:xfrm>
            <a:custGeom>
              <a:avLst/>
              <a:gdLst>
                <a:gd name="connsiteX0" fmla="*/ 0 w 543306"/>
                <a:gd name="connsiteY0" fmla="*/ 0 h 543306"/>
                <a:gd name="connsiteX1" fmla="*/ 543306 w 543306"/>
                <a:gd name="connsiteY1" fmla="*/ 0 h 543306"/>
                <a:gd name="connsiteX2" fmla="*/ 543306 w 543306"/>
                <a:gd name="connsiteY2" fmla="*/ 543306 h 543306"/>
                <a:gd name="connsiteX3" fmla="*/ 0 w 543306"/>
                <a:gd name="connsiteY3" fmla="*/ 543306 h 543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306" h="543306">
                  <a:moveTo>
                    <a:pt x="0" y="0"/>
                  </a:moveTo>
                  <a:lnTo>
                    <a:pt x="543306" y="0"/>
                  </a:lnTo>
                  <a:lnTo>
                    <a:pt x="543306" y="543306"/>
                  </a:lnTo>
                  <a:lnTo>
                    <a:pt x="0" y="543306"/>
                  </a:lnTo>
                  <a:close/>
                </a:path>
              </a:pathLst>
            </a:custGeom>
            <a:solidFill>
              <a:srgbClr val="00793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Aptos Light" panose="020B0004020202020204" pitchFamily="34" charset="0"/>
              </a:endParaRPr>
            </a:p>
          </p:txBody>
        </p:sp>
        <p:sp>
          <p:nvSpPr>
            <p:cNvPr id="127" name="Freeform 126">
              <a:extLst>
                <a:ext uri="{FF2B5EF4-FFF2-40B4-BE49-F238E27FC236}">
                  <a16:creationId xmlns:a16="http://schemas.microsoft.com/office/drawing/2014/main" id="{432E9776-B6B4-0737-83B3-225F4D4AE1BF}"/>
                </a:ext>
              </a:extLst>
            </p:cNvPr>
            <p:cNvSpPr/>
            <p:nvPr userDrawn="1"/>
          </p:nvSpPr>
          <p:spPr>
            <a:xfrm>
              <a:off x="7581999" y="1991739"/>
              <a:ext cx="739350" cy="521135"/>
            </a:xfrm>
            <a:custGeom>
              <a:avLst/>
              <a:gdLst>
                <a:gd name="connsiteX0" fmla="*/ 353282 w 360807"/>
                <a:gd name="connsiteY0" fmla="*/ 39719 h 254317"/>
                <a:gd name="connsiteX1" fmla="*/ 321373 w 360807"/>
                <a:gd name="connsiteY1" fmla="*/ 7620 h 254317"/>
                <a:gd name="connsiteX2" fmla="*/ 180404 w 360807"/>
                <a:gd name="connsiteY2" fmla="*/ 0 h 254317"/>
                <a:gd name="connsiteX3" fmla="*/ 39433 w 360807"/>
                <a:gd name="connsiteY3" fmla="*/ 7620 h 254317"/>
                <a:gd name="connsiteX4" fmla="*/ 7525 w 360807"/>
                <a:gd name="connsiteY4" fmla="*/ 39719 h 254317"/>
                <a:gd name="connsiteX5" fmla="*/ 0 w 360807"/>
                <a:gd name="connsiteY5" fmla="*/ 127159 h 254317"/>
                <a:gd name="connsiteX6" fmla="*/ 7525 w 360807"/>
                <a:gd name="connsiteY6" fmla="*/ 214598 h 254317"/>
                <a:gd name="connsiteX7" fmla="*/ 39433 w 360807"/>
                <a:gd name="connsiteY7" fmla="*/ 246697 h 254317"/>
                <a:gd name="connsiteX8" fmla="*/ 180404 w 360807"/>
                <a:gd name="connsiteY8" fmla="*/ 254317 h 254317"/>
                <a:gd name="connsiteX9" fmla="*/ 321373 w 360807"/>
                <a:gd name="connsiteY9" fmla="*/ 246697 h 254317"/>
                <a:gd name="connsiteX10" fmla="*/ 353282 w 360807"/>
                <a:gd name="connsiteY10" fmla="*/ 214598 h 254317"/>
                <a:gd name="connsiteX11" fmla="*/ 360807 w 360807"/>
                <a:gd name="connsiteY11" fmla="*/ 127159 h 254317"/>
                <a:gd name="connsiteX12" fmla="*/ 353282 w 360807"/>
                <a:gd name="connsiteY12" fmla="*/ 39719 h 254317"/>
                <a:gd name="connsiteX13" fmla="*/ 143542 w 360807"/>
                <a:gd name="connsiteY13" fmla="*/ 180784 h 254317"/>
                <a:gd name="connsiteX14" fmla="*/ 143542 w 360807"/>
                <a:gd name="connsiteY14" fmla="*/ 73533 h 254317"/>
                <a:gd name="connsiteX15" fmla="*/ 237839 w 360807"/>
                <a:gd name="connsiteY15" fmla="*/ 127159 h 254317"/>
                <a:gd name="connsiteX16" fmla="*/ 143542 w 360807"/>
                <a:gd name="connsiteY16" fmla="*/ 180784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60807" h="254317">
                  <a:moveTo>
                    <a:pt x="353282" y="39719"/>
                  </a:moveTo>
                  <a:cubicBezTo>
                    <a:pt x="349091" y="24098"/>
                    <a:pt x="336899" y="11811"/>
                    <a:pt x="321373" y="7620"/>
                  </a:cubicBezTo>
                  <a:cubicBezTo>
                    <a:pt x="293275" y="0"/>
                    <a:pt x="180404" y="0"/>
                    <a:pt x="180404" y="0"/>
                  </a:cubicBezTo>
                  <a:cubicBezTo>
                    <a:pt x="180404" y="0"/>
                    <a:pt x="67532" y="0"/>
                    <a:pt x="39433" y="7620"/>
                  </a:cubicBezTo>
                  <a:cubicBezTo>
                    <a:pt x="23908" y="11811"/>
                    <a:pt x="11716" y="24098"/>
                    <a:pt x="7525" y="39719"/>
                  </a:cubicBezTo>
                  <a:cubicBezTo>
                    <a:pt x="0" y="68008"/>
                    <a:pt x="0" y="127159"/>
                    <a:pt x="0" y="127159"/>
                  </a:cubicBezTo>
                  <a:cubicBezTo>
                    <a:pt x="0" y="127159"/>
                    <a:pt x="0" y="186214"/>
                    <a:pt x="7525" y="214598"/>
                  </a:cubicBezTo>
                  <a:cubicBezTo>
                    <a:pt x="11716" y="230219"/>
                    <a:pt x="23908" y="242506"/>
                    <a:pt x="39433" y="246697"/>
                  </a:cubicBezTo>
                  <a:cubicBezTo>
                    <a:pt x="67532" y="254317"/>
                    <a:pt x="180404" y="254317"/>
                    <a:pt x="180404" y="254317"/>
                  </a:cubicBezTo>
                  <a:cubicBezTo>
                    <a:pt x="180404" y="254317"/>
                    <a:pt x="293275" y="254317"/>
                    <a:pt x="321373" y="246697"/>
                  </a:cubicBezTo>
                  <a:cubicBezTo>
                    <a:pt x="336899" y="242506"/>
                    <a:pt x="349091" y="230219"/>
                    <a:pt x="353282" y="214598"/>
                  </a:cubicBezTo>
                  <a:cubicBezTo>
                    <a:pt x="360807" y="186309"/>
                    <a:pt x="360807" y="127159"/>
                    <a:pt x="360807" y="127159"/>
                  </a:cubicBezTo>
                  <a:cubicBezTo>
                    <a:pt x="360807" y="127159"/>
                    <a:pt x="360807" y="68104"/>
                    <a:pt x="353282" y="39719"/>
                  </a:cubicBezTo>
                  <a:close/>
                  <a:moveTo>
                    <a:pt x="143542" y="180784"/>
                  </a:moveTo>
                  <a:lnTo>
                    <a:pt x="143542" y="73533"/>
                  </a:lnTo>
                  <a:lnTo>
                    <a:pt x="237839" y="127159"/>
                  </a:lnTo>
                  <a:lnTo>
                    <a:pt x="143542" y="180784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Aptos Light" panose="020B0004020202020204" pitchFamily="34" charset="0"/>
              </a:endParaRPr>
            </a:p>
          </p:txBody>
        </p:sp>
        <p:sp>
          <p:nvSpPr>
            <p:cNvPr id="128" name="Freeform 127">
              <a:extLst>
                <a:ext uri="{FF2B5EF4-FFF2-40B4-BE49-F238E27FC236}">
                  <a16:creationId xmlns:a16="http://schemas.microsoft.com/office/drawing/2014/main" id="{46B36695-9D44-CF4A-14FC-6D97E6B5EEB6}"/>
                </a:ext>
              </a:extLst>
            </p:cNvPr>
            <p:cNvSpPr/>
            <p:nvPr userDrawn="1"/>
          </p:nvSpPr>
          <p:spPr>
            <a:xfrm>
              <a:off x="2419238" y="1689595"/>
              <a:ext cx="1113317" cy="1113317"/>
            </a:xfrm>
            <a:custGeom>
              <a:avLst/>
              <a:gdLst>
                <a:gd name="connsiteX0" fmla="*/ 0 w 543305"/>
                <a:gd name="connsiteY0" fmla="*/ 0 h 543305"/>
                <a:gd name="connsiteX1" fmla="*/ 543306 w 543305"/>
                <a:gd name="connsiteY1" fmla="*/ 0 h 543305"/>
                <a:gd name="connsiteX2" fmla="*/ 543306 w 543305"/>
                <a:gd name="connsiteY2" fmla="*/ 543306 h 543305"/>
                <a:gd name="connsiteX3" fmla="*/ 0 w 543305"/>
                <a:gd name="connsiteY3" fmla="*/ 543306 h 543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305" h="543305">
                  <a:moveTo>
                    <a:pt x="0" y="0"/>
                  </a:moveTo>
                  <a:lnTo>
                    <a:pt x="543306" y="0"/>
                  </a:lnTo>
                  <a:lnTo>
                    <a:pt x="543306" y="543306"/>
                  </a:lnTo>
                  <a:lnTo>
                    <a:pt x="0" y="543306"/>
                  </a:lnTo>
                  <a:close/>
                </a:path>
              </a:pathLst>
            </a:custGeom>
            <a:solidFill>
              <a:srgbClr val="00793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Aptos Light" panose="020B0004020202020204" pitchFamily="34" charset="0"/>
              </a:endParaRPr>
            </a:p>
          </p:txBody>
        </p:sp>
        <p:sp>
          <p:nvSpPr>
            <p:cNvPr id="129" name="Freeform 128">
              <a:extLst>
                <a:ext uri="{FF2B5EF4-FFF2-40B4-BE49-F238E27FC236}">
                  <a16:creationId xmlns:a16="http://schemas.microsoft.com/office/drawing/2014/main" id="{E46E7525-5FF1-8346-5B8E-E85830C2BFE2}"/>
                </a:ext>
              </a:extLst>
            </p:cNvPr>
            <p:cNvSpPr/>
            <p:nvPr userDrawn="1"/>
          </p:nvSpPr>
          <p:spPr>
            <a:xfrm>
              <a:off x="2628279" y="2125633"/>
              <a:ext cx="149117" cy="479562"/>
            </a:xfrm>
            <a:custGeom>
              <a:avLst/>
              <a:gdLst>
                <a:gd name="connsiteX0" fmla="*/ 0 w 72770"/>
                <a:gd name="connsiteY0" fmla="*/ 0 h 234029"/>
                <a:gd name="connsiteX1" fmla="*/ 72771 w 72770"/>
                <a:gd name="connsiteY1" fmla="*/ 0 h 234029"/>
                <a:gd name="connsiteX2" fmla="*/ 72771 w 72770"/>
                <a:gd name="connsiteY2" fmla="*/ 234029 h 234029"/>
                <a:gd name="connsiteX3" fmla="*/ 0 w 72770"/>
                <a:gd name="connsiteY3" fmla="*/ 234029 h 234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2770" h="234029">
                  <a:moveTo>
                    <a:pt x="0" y="0"/>
                  </a:moveTo>
                  <a:lnTo>
                    <a:pt x="72771" y="0"/>
                  </a:lnTo>
                  <a:lnTo>
                    <a:pt x="72771" y="234029"/>
                  </a:lnTo>
                  <a:lnTo>
                    <a:pt x="0" y="234029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Aptos Light" panose="020B0004020202020204" pitchFamily="34" charset="0"/>
              </a:endParaRPr>
            </a:p>
          </p:txBody>
        </p:sp>
        <p:sp>
          <p:nvSpPr>
            <p:cNvPr id="130" name="Freeform 129">
              <a:extLst>
                <a:ext uri="{FF2B5EF4-FFF2-40B4-BE49-F238E27FC236}">
                  <a16:creationId xmlns:a16="http://schemas.microsoft.com/office/drawing/2014/main" id="{E2643B9D-593C-28B6-33C7-94AC849E27E6}"/>
                </a:ext>
              </a:extLst>
            </p:cNvPr>
            <p:cNvSpPr/>
            <p:nvPr userDrawn="1"/>
          </p:nvSpPr>
          <p:spPr>
            <a:xfrm>
              <a:off x="2616371" y="1887316"/>
              <a:ext cx="172539" cy="172930"/>
            </a:xfrm>
            <a:custGeom>
              <a:avLst/>
              <a:gdLst>
                <a:gd name="connsiteX0" fmla="*/ 42100 w 84200"/>
                <a:gd name="connsiteY0" fmla="*/ 0 h 84391"/>
                <a:gd name="connsiteX1" fmla="*/ 0 w 84200"/>
                <a:gd name="connsiteY1" fmla="*/ 42196 h 84391"/>
                <a:gd name="connsiteX2" fmla="*/ 42100 w 84200"/>
                <a:gd name="connsiteY2" fmla="*/ 84392 h 84391"/>
                <a:gd name="connsiteX3" fmla="*/ 84201 w 84200"/>
                <a:gd name="connsiteY3" fmla="*/ 42196 h 84391"/>
                <a:gd name="connsiteX4" fmla="*/ 42100 w 84200"/>
                <a:gd name="connsiteY4" fmla="*/ 0 h 843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4200" h="84391">
                  <a:moveTo>
                    <a:pt x="42100" y="0"/>
                  </a:moveTo>
                  <a:cubicBezTo>
                    <a:pt x="18764" y="0"/>
                    <a:pt x="0" y="18860"/>
                    <a:pt x="0" y="42196"/>
                  </a:cubicBezTo>
                  <a:cubicBezTo>
                    <a:pt x="0" y="65532"/>
                    <a:pt x="18859" y="84392"/>
                    <a:pt x="42100" y="84392"/>
                  </a:cubicBezTo>
                  <a:cubicBezTo>
                    <a:pt x="65342" y="84392"/>
                    <a:pt x="84201" y="65532"/>
                    <a:pt x="84201" y="42196"/>
                  </a:cubicBezTo>
                  <a:cubicBezTo>
                    <a:pt x="84201" y="18860"/>
                    <a:pt x="65342" y="0"/>
                    <a:pt x="42100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Aptos Light" panose="020B0004020202020204" pitchFamily="34" charset="0"/>
              </a:endParaRPr>
            </a:p>
          </p:txBody>
        </p:sp>
        <p:sp>
          <p:nvSpPr>
            <p:cNvPr id="131" name="Freeform 130">
              <a:extLst>
                <a:ext uri="{FF2B5EF4-FFF2-40B4-BE49-F238E27FC236}">
                  <a16:creationId xmlns:a16="http://schemas.microsoft.com/office/drawing/2014/main" id="{DA44CA4D-A7B1-8C2B-5E9A-F02818DF16DD}"/>
                </a:ext>
              </a:extLst>
            </p:cNvPr>
            <p:cNvSpPr/>
            <p:nvPr userDrawn="1"/>
          </p:nvSpPr>
          <p:spPr>
            <a:xfrm>
              <a:off x="2870888" y="2113727"/>
              <a:ext cx="464728" cy="491467"/>
            </a:xfrm>
            <a:custGeom>
              <a:avLst/>
              <a:gdLst>
                <a:gd name="connsiteX0" fmla="*/ 139446 w 226790"/>
                <a:gd name="connsiteY0" fmla="*/ 0 h 239839"/>
                <a:gd name="connsiteX1" fmla="*/ 70675 w 226790"/>
                <a:gd name="connsiteY1" fmla="*/ 37814 h 239839"/>
                <a:gd name="connsiteX2" fmla="*/ 69723 w 226790"/>
                <a:gd name="connsiteY2" fmla="*/ 37814 h 239839"/>
                <a:gd name="connsiteX3" fmla="*/ 69723 w 226790"/>
                <a:gd name="connsiteY3" fmla="*/ 5810 h 239839"/>
                <a:gd name="connsiteX4" fmla="*/ 0 w 226790"/>
                <a:gd name="connsiteY4" fmla="*/ 5810 h 239839"/>
                <a:gd name="connsiteX5" fmla="*/ 0 w 226790"/>
                <a:gd name="connsiteY5" fmla="*/ 239839 h 239839"/>
                <a:gd name="connsiteX6" fmla="*/ 72676 w 226790"/>
                <a:gd name="connsiteY6" fmla="*/ 239839 h 239839"/>
                <a:gd name="connsiteX7" fmla="*/ 72676 w 226790"/>
                <a:gd name="connsiteY7" fmla="*/ 124111 h 239839"/>
                <a:gd name="connsiteX8" fmla="*/ 116300 w 226790"/>
                <a:gd name="connsiteY8" fmla="*/ 64008 h 239839"/>
                <a:gd name="connsiteX9" fmla="*/ 154115 w 226790"/>
                <a:gd name="connsiteY9" fmla="*/ 126016 h 239839"/>
                <a:gd name="connsiteX10" fmla="*/ 154115 w 226790"/>
                <a:gd name="connsiteY10" fmla="*/ 239839 h 239839"/>
                <a:gd name="connsiteX11" fmla="*/ 226790 w 226790"/>
                <a:gd name="connsiteY11" fmla="*/ 239839 h 239839"/>
                <a:gd name="connsiteX12" fmla="*/ 226790 w 226790"/>
                <a:gd name="connsiteY12" fmla="*/ 111538 h 239839"/>
                <a:gd name="connsiteX13" fmla="*/ 139541 w 226790"/>
                <a:gd name="connsiteY13" fmla="*/ 95 h 239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6790" h="239839">
                  <a:moveTo>
                    <a:pt x="139446" y="0"/>
                  </a:moveTo>
                  <a:cubicBezTo>
                    <a:pt x="104108" y="0"/>
                    <a:pt x="80391" y="19431"/>
                    <a:pt x="70675" y="37814"/>
                  </a:cubicBezTo>
                  <a:lnTo>
                    <a:pt x="69723" y="37814"/>
                  </a:lnTo>
                  <a:lnTo>
                    <a:pt x="69723" y="5810"/>
                  </a:lnTo>
                  <a:lnTo>
                    <a:pt x="0" y="5810"/>
                  </a:lnTo>
                  <a:lnTo>
                    <a:pt x="0" y="239839"/>
                  </a:lnTo>
                  <a:lnTo>
                    <a:pt x="72676" y="239839"/>
                  </a:lnTo>
                  <a:lnTo>
                    <a:pt x="72676" y="124111"/>
                  </a:lnTo>
                  <a:cubicBezTo>
                    <a:pt x="72676" y="93631"/>
                    <a:pt x="78486" y="64008"/>
                    <a:pt x="116300" y="64008"/>
                  </a:cubicBezTo>
                  <a:cubicBezTo>
                    <a:pt x="154115" y="64008"/>
                    <a:pt x="154115" y="98869"/>
                    <a:pt x="154115" y="126016"/>
                  </a:cubicBezTo>
                  <a:lnTo>
                    <a:pt x="154115" y="239839"/>
                  </a:lnTo>
                  <a:lnTo>
                    <a:pt x="226790" y="239839"/>
                  </a:lnTo>
                  <a:lnTo>
                    <a:pt x="226790" y="111538"/>
                  </a:lnTo>
                  <a:cubicBezTo>
                    <a:pt x="226790" y="48577"/>
                    <a:pt x="213170" y="95"/>
                    <a:pt x="139541" y="95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Aptos Light" panose="020B0004020202020204" pitchFamily="34" charset="0"/>
              </a:endParaRPr>
            </a:p>
          </p:txBody>
        </p:sp>
        <p:sp>
          <p:nvSpPr>
            <p:cNvPr id="132" name="Freeform 131">
              <a:extLst>
                <a:ext uri="{FF2B5EF4-FFF2-40B4-BE49-F238E27FC236}">
                  <a16:creationId xmlns:a16="http://schemas.microsoft.com/office/drawing/2014/main" id="{D7235AA9-6C56-4AF4-5D5D-249E43C4A4B9}"/>
                </a:ext>
              </a:extLst>
            </p:cNvPr>
            <p:cNvSpPr/>
            <p:nvPr userDrawn="1"/>
          </p:nvSpPr>
          <p:spPr>
            <a:xfrm>
              <a:off x="8639104" y="1690572"/>
              <a:ext cx="1113317" cy="1113318"/>
            </a:xfrm>
            <a:custGeom>
              <a:avLst/>
              <a:gdLst>
                <a:gd name="connsiteX0" fmla="*/ 0 w 543305"/>
                <a:gd name="connsiteY0" fmla="*/ 0 h 543306"/>
                <a:gd name="connsiteX1" fmla="*/ 543306 w 543305"/>
                <a:gd name="connsiteY1" fmla="*/ 0 h 543306"/>
                <a:gd name="connsiteX2" fmla="*/ 543306 w 543305"/>
                <a:gd name="connsiteY2" fmla="*/ 543306 h 543306"/>
                <a:gd name="connsiteX3" fmla="*/ 0 w 543305"/>
                <a:gd name="connsiteY3" fmla="*/ 543306 h 543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305" h="543306">
                  <a:moveTo>
                    <a:pt x="0" y="0"/>
                  </a:moveTo>
                  <a:lnTo>
                    <a:pt x="543306" y="0"/>
                  </a:lnTo>
                  <a:lnTo>
                    <a:pt x="543306" y="543306"/>
                  </a:lnTo>
                  <a:lnTo>
                    <a:pt x="0" y="543306"/>
                  </a:lnTo>
                  <a:close/>
                </a:path>
              </a:pathLst>
            </a:custGeom>
            <a:solidFill>
              <a:srgbClr val="00793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Aptos Light" panose="020B0004020202020204" pitchFamily="34" charset="0"/>
              </a:endParaRPr>
            </a:p>
          </p:txBody>
        </p:sp>
        <p:sp>
          <p:nvSpPr>
            <p:cNvPr id="133" name="Freeform 132">
              <a:extLst>
                <a:ext uri="{FF2B5EF4-FFF2-40B4-BE49-F238E27FC236}">
                  <a16:creationId xmlns:a16="http://schemas.microsoft.com/office/drawing/2014/main" id="{79F594E5-39F7-5122-ACD7-B01BB6AD6085}"/>
                </a:ext>
              </a:extLst>
            </p:cNvPr>
            <p:cNvSpPr/>
            <p:nvPr userDrawn="1"/>
          </p:nvSpPr>
          <p:spPr>
            <a:xfrm>
              <a:off x="9250999" y="2079375"/>
              <a:ext cx="335713" cy="335714"/>
            </a:xfrm>
            <a:custGeom>
              <a:avLst/>
              <a:gdLst>
                <a:gd name="connsiteX0" fmla="*/ 81915 w 163830"/>
                <a:gd name="connsiteY0" fmla="*/ 0 h 163830"/>
                <a:gd name="connsiteX1" fmla="*/ 0 w 163830"/>
                <a:gd name="connsiteY1" fmla="*/ 81915 h 163830"/>
                <a:gd name="connsiteX2" fmla="*/ 81915 w 163830"/>
                <a:gd name="connsiteY2" fmla="*/ 163830 h 163830"/>
                <a:gd name="connsiteX3" fmla="*/ 163830 w 163830"/>
                <a:gd name="connsiteY3" fmla="*/ 81915 h 163830"/>
                <a:gd name="connsiteX4" fmla="*/ 81915 w 163830"/>
                <a:gd name="connsiteY4" fmla="*/ 0 h 163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3830" h="163830">
                  <a:moveTo>
                    <a:pt x="81915" y="0"/>
                  </a:moveTo>
                  <a:cubicBezTo>
                    <a:pt x="36672" y="0"/>
                    <a:pt x="0" y="36671"/>
                    <a:pt x="0" y="81915"/>
                  </a:cubicBezTo>
                  <a:cubicBezTo>
                    <a:pt x="0" y="127159"/>
                    <a:pt x="36672" y="163830"/>
                    <a:pt x="81915" y="163830"/>
                  </a:cubicBezTo>
                  <a:cubicBezTo>
                    <a:pt x="127159" y="163830"/>
                    <a:pt x="163830" y="127159"/>
                    <a:pt x="163830" y="81915"/>
                  </a:cubicBezTo>
                  <a:cubicBezTo>
                    <a:pt x="163830" y="36671"/>
                    <a:pt x="127159" y="0"/>
                    <a:pt x="81915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Aptos Light" panose="020B0004020202020204" pitchFamily="34" charset="0"/>
              </a:endParaRPr>
            </a:p>
          </p:txBody>
        </p:sp>
        <p:sp>
          <p:nvSpPr>
            <p:cNvPr id="134" name="Freeform 133">
              <a:extLst>
                <a:ext uri="{FF2B5EF4-FFF2-40B4-BE49-F238E27FC236}">
                  <a16:creationId xmlns:a16="http://schemas.microsoft.com/office/drawing/2014/main" id="{9221A9C7-C6AD-0626-16DC-BE6C6F74C19B}"/>
                </a:ext>
              </a:extLst>
            </p:cNvPr>
            <p:cNvSpPr/>
            <p:nvPr userDrawn="1"/>
          </p:nvSpPr>
          <p:spPr>
            <a:xfrm>
              <a:off x="8804617" y="2079375"/>
              <a:ext cx="335713" cy="335711"/>
            </a:xfrm>
            <a:custGeom>
              <a:avLst/>
              <a:gdLst>
                <a:gd name="connsiteX0" fmla="*/ 163830 w 163830"/>
                <a:gd name="connsiteY0" fmla="*/ 81915 h 163829"/>
                <a:gd name="connsiteX1" fmla="*/ 81915 w 163830"/>
                <a:gd name="connsiteY1" fmla="*/ 163830 h 163829"/>
                <a:gd name="connsiteX2" fmla="*/ 1 w 163830"/>
                <a:gd name="connsiteY2" fmla="*/ 81915 h 163829"/>
                <a:gd name="connsiteX3" fmla="*/ 81915 w 163830"/>
                <a:gd name="connsiteY3" fmla="*/ 0 h 163829"/>
                <a:gd name="connsiteX4" fmla="*/ 163830 w 163830"/>
                <a:gd name="connsiteY4" fmla="*/ 81915 h 163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3830" h="163829">
                  <a:moveTo>
                    <a:pt x="163830" y="81915"/>
                  </a:moveTo>
                  <a:cubicBezTo>
                    <a:pt x="163830" y="127155"/>
                    <a:pt x="127156" y="163830"/>
                    <a:pt x="81915" y="163830"/>
                  </a:cubicBezTo>
                  <a:cubicBezTo>
                    <a:pt x="36675" y="163830"/>
                    <a:pt x="1" y="127155"/>
                    <a:pt x="1" y="81915"/>
                  </a:cubicBezTo>
                  <a:cubicBezTo>
                    <a:pt x="1" y="36675"/>
                    <a:pt x="36675" y="0"/>
                    <a:pt x="81915" y="0"/>
                  </a:cubicBezTo>
                  <a:cubicBezTo>
                    <a:pt x="127156" y="0"/>
                    <a:pt x="163830" y="36675"/>
                    <a:pt x="163830" y="81915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Aptos Light" panose="020B0004020202020204" pitchFamily="34" charset="0"/>
              </a:endParaRPr>
            </a:p>
          </p:txBody>
        </p:sp>
        <p:sp>
          <p:nvSpPr>
            <p:cNvPr id="135" name="Freeform 134">
              <a:extLst>
                <a:ext uri="{FF2B5EF4-FFF2-40B4-BE49-F238E27FC236}">
                  <a16:creationId xmlns:a16="http://schemas.microsoft.com/office/drawing/2014/main" id="{2857E51B-0F39-5587-5067-B466AAFF56CC}"/>
                </a:ext>
              </a:extLst>
            </p:cNvPr>
            <p:cNvSpPr/>
            <p:nvPr userDrawn="1"/>
          </p:nvSpPr>
          <p:spPr>
            <a:xfrm>
              <a:off x="3663327" y="1692523"/>
              <a:ext cx="1113318" cy="1113318"/>
            </a:xfrm>
            <a:custGeom>
              <a:avLst/>
              <a:gdLst>
                <a:gd name="connsiteX0" fmla="*/ 0 w 543306"/>
                <a:gd name="connsiteY0" fmla="*/ 0 h 543306"/>
                <a:gd name="connsiteX1" fmla="*/ 543306 w 543306"/>
                <a:gd name="connsiteY1" fmla="*/ 0 h 543306"/>
                <a:gd name="connsiteX2" fmla="*/ 543306 w 543306"/>
                <a:gd name="connsiteY2" fmla="*/ 543306 h 543306"/>
                <a:gd name="connsiteX3" fmla="*/ 0 w 543306"/>
                <a:gd name="connsiteY3" fmla="*/ 543306 h 543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306" h="543306">
                  <a:moveTo>
                    <a:pt x="0" y="0"/>
                  </a:moveTo>
                  <a:lnTo>
                    <a:pt x="543306" y="0"/>
                  </a:lnTo>
                  <a:lnTo>
                    <a:pt x="543306" y="543306"/>
                  </a:lnTo>
                  <a:lnTo>
                    <a:pt x="0" y="543306"/>
                  </a:lnTo>
                  <a:close/>
                </a:path>
              </a:pathLst>
            </a:custGeom>
            <a:solidFill>
              <a:srgbClr val="00793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Aptos Light" panose="020B0004020202020204" pitchFamily="34" charset="0"/>
              </a:endParaRPr>
            </a:p>
          </p:txBody>
        </p:sp>
        <p:sp>
          <p:nvSpPr>
            <p:cNvPr id="136" name="Freeform 135">
              <a:extLst>
                <a:ext uri="{FF2B5EF4-FFF2-40B4-BE49-F238E27FC236}">
                  <a16:creationId xmlns:a16="http://schemas.microsoft.com/office/drawing/2014/main" id="{B9A5378C-3AD2-2975-4FF4-12CED3D169DD}"/>
                </a:ext>
              </a:extLst>
            </p:cNvPr>
            <p:cNvSpPr/>
            <p:nvPr userDrawn="1"/>
          </p:nvSpPr>
          <p:spPr>
            <a:xfrm>
              <a:off x="3867878" y="1889462"/>
              <a:ext cx="703825" cy="719246"/>
            </a:xfrm>
            <a:custGeom>
              <a:avLst/>
              <a:gdLst>
                <a:gd name="connsiteX0" fmla="*/ 204406 w 343471"/>
                <a:gd name="connsiteY0" fmla="*/ 148685 h 350996"/>
                <a:gd name="connsiteX1" fmla="*/ 332327 w 343471"/>
                <a:gd name="connsiteY1" fmla="*/ 0 h 350996"/>
                <a:gd name="connsiteX2" fmla="*/ 302038 w 343471"/>
                <a:gd name="connsiteY2" fmla="*/ 0 h 350996"/>
                <a:gd name="connsiteX3" fmla="*/ 190976 w 343471"/>
                <a:gd name="connsiteY3" fmla="*/ 129064 h 350996"/>
                <a:gd name="connsiteX4" fmla="*/ 102298 w 343471"/>
                <a:gd name="connsiteY4" fmla="*/ 0 h 350996"/>
                <a:gd name="connsiteX5" fmla="*/ 0 w 343471"/>
                <a:gd name="connsiteY5" fmla="*/ 0 h 350996"/>
                <a:gd name="connsiteX6" fmla="*/ 134112 w 343471"/>
                <a:gd name="connsiteY6" fmla="*/ 195167 h 350996"/>
                <a:gd name="connsiteX7" fmla="*/ 0 w 343471"/>
                <a:gd name="connsiteY7" fmla="*/ 350996 h 350996"/>
                <a:gd name="connsiteX8" fmla="*/ 30289 w 343471"/>
                <a:gd name="connsiteY8" fmla="*/ 350996 h 350996"/>
                <a:gd name="connsiteX9" fmla="*/ 147542 w 343471"/>
                <a:gd name="connsiteY9" fmla="*/ 214694 h 350996"/>
                <a:gd name="connsiteX10" fmla="*/ 241173 w 343471"/>
                <a:gd name="connsiteY10" fmla="*/ 350996 h 350996"/>
                <a:gd name="connsiteX11" fmla="*/ 343471 w 343471"/>
                <a:gd name="connsiteY11" fmla="*/ 350996 h 350996"/>
                <a:gd name="connsiteX12" fmla="*/ 204406 w 343471"/>
                <a:gd name="connsiteY12" fmla="*/ 148590 h 350996"/>
                <a:gd name="connsiteX13" fmla="*/ 204406 w 343471"/>
                <a:gd name="connsiteY13" fmla="*/ 148590 h 350996"/>
                <a:gd name="connsiteX14" fmla="*/ 162973 w 343471"/>
                <a:gd name="connsiteY14" fmla="*/ 196882 h 350996"/>
                <a:gd name="connsiteX15" fmla="*/ 149352 w 343471"/>
                <a:gd name="connsiteY15" fmla="*/ 177451 h 350996"/>
                <a:gd name="connsiteX16" fmla="*/ 41243 w 343471"/>
                <a:gd name="connsiteY16" fmla="*/ 22765 h 350996"/>
                <a:gd name="connsiteX17" fmla="*/ 87821 w 343471"/>
                <a:gd name="connsiteY17" fmla="*/ 22765 h 350996"/>
                <a:gd name="connsiteX18" fmla="*/ 175070 w 343471"/>
                <a:gd name="connsiteY18" fmla="*/ 147542 h 350996"/>
                <a:gd name="connsiteX19" fmla="*/ 188690 w 343471"/>
                <a:gd name="connsiteY19" fmla="*/ 166973 h 350996"/>
                <a:gd name="connsiteX20" fmla="*/ 302133 w 343471"/>
                <a:gd name="connsiteY20" fmla="*/ 329184 h 350996"/>
                <a:gd name="connsiteX21" fmla="*/ 255556 w 343471"/>
                <a:gd name="connsiteY21" fmla="*/ 329184 h 350996"/>
                <a:gd name="connsiteX22" fmla="*/ 162973 w 343471"/>
                <a:gd name="connsiteY22" fmla="*/ 196787 h 350996"/>
                <a:gd name="connsiteX23" fmla="*/ 162973 w 343471"/>
                <a:gd name="connsiteY23" fmla="*/ 196787 h 350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43471" h="350996">
                  <a:moveTo>
                    <a:pt x="204406" y="148685"/>
                  </a:moveTo>
                  <a:lnTo>
                    <a:pt x="332327" y="0"/>
                  </a:lnTo>
                  <a:lnTo>
                    <a:pt x="302038" y="0"/>
                  </a:lnTo>
                  <a:lnTo>
                    <a:pt x="190976" y="129064"/>
                  </a:lnTo>
                  <a:lnTo>
                    <a:pt x="102298" y="0"/>
                  </a:lnTo>
                  <a:lnTo>
                    <a:pt x="0" y="0"/>
                  </a:lnTo>
                  <a:lnTo>
                    <a:pt x="134112" y="195167"/>
                  </a:lnTo>
                  <a:lnTo>
                    <a:pt x="0" y="350996"/>
                  </a:lnTo>
                  <a:lnTo>
                    <a:pt x="30289" y="350996"/>
                  </a:lnTo>
                  <a:lnTo>
                    <a:pt x="147542" y="214694"/>
                  </a:lnTo>
                  <a:lnTo>
                    <a:pt x="241173" y="350996"/>
                  </a:lnTo>
                  <a:lnTo>
                    <a:pt x="343471" y="350996"/>
                  </a:lnTo>
                  <a:lnTo>
                    <a:pt x="204406" y="148590"/>
                  </a:lnTo>
                  <a:lnTo>
                    <a:pt x="204406" y="148590"/>
                  </a:lnTo>
                  <a:close/>
                  <a:moveTo>
                    <a:pt x="162973" y="196882"/>
                  </a:moveTo>
                  <a:lnTo>
                    <a:pt x="149352" y="177451"/>
                  </a:lnTo>
                  <a:lnTo>
                    <a:pt x="41243" y="22765"/>
                  </a:lnTo>
                  <a:lnTo>
                    <a:pt x="87821" y="22765"/>
                  </a:lnTo>
                  <a:lnTo>
                    <a:pt x="175070" y="147542"/>
                  </a:lnTo>
                  <a:lnTo>
                    <a:pt x="188690" y="166973"/>
                  </a:lnTo>
                  <a:lnTo>
                    <a:pt x="302133" y="329184"/>
                  </a:lnTo>
                  <a:lnTo>
                    <a:pt x="255556" y="329184"/>
                  </a:lnTo>
                  <a:lnTo>
                    <a:pt x="162973" y="196787"/>
                  </a:lnTo>
                  <a:lnTo>
                    <a:pt x="162973" y="196787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Aptos Light" panose="020B0004020202020204" pitchFamily="34" charset="0"/>
              </a:endParaRPr>
            </a:p>
          </p:txBody>
        </p:sp>
      </p:grpSp>
      <p:sp>
        <p:nvSpPr>
          <p:cNvPr id="2" name="Title 7">
            <a:extLst>
              <a:ext uri="{FF2B5EF4-FFF2-40B4-BE49-F238E27FC236}">
                <a16:creationId xmlns:a16="http://schemas.microsoft.com/office/drawing/2014/main" id="{DAE593DB-8ADA-2B81-0837-94D520E631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dirty="0"/>
              <a:t>Keep up with ORNL’s latest scientific discoveries, economic impacts, and solutions for energy and national security</a:t>
            </a:r>
          </a:p>
        </p:txBody>
      </p:sp>
    </p:spTree>
    <p:extLst>
      <p:ext uri="{BB962C8B-B14F-4D97-AF65-F5344CB8AC3E}">
        <p14:creationId xmlns:p14="http://schemas.microsoft.com/office/powerpoint/2010/main" val="28733716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| Custom Portrai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285">
            <a:extLst>
              <a:ext uri="{FF2B5EF4-FFF2-40B4-BE49-F238E27FC236}">
                <a16:creationId xmlns:a16="http://schemas.microsoft.com/office/drawing/2014/main" id="{B10B79AB-DA35-C9D9-2529-6A8AA0E502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-1" y="0"/>
            <a:ext cx="60452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27FB722-2E40-971C-7B7A-5663B28FCDB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97657" y="2292076"/>
            <a:ext cx="4465176" cy="997196"/>
          </a:xfrm>
        </p:spPr>
        <p:txBody>
          <a:bodyPr wrap="square" anchor="t" anchorCtr="0">
            <a:noAutofit/>
          </a:bodyPr>
          <a:lstStyle>
            <a:lvl1pPr algn="l">
              <a:spcBef>
                <a:spcPts val="1200"/>
              </a:spcBef>
              <a:spcAft>
                <a:spcPts val="60"/>
              </a:spcAft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Presentation Title (Text size no larger than 36pt)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CCE055-46B1-6279-21B5-27B8352AB9E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97657" y="4019391"/>
            <a:ext cx="4465176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1" spc="150" baseline="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PRESENTED BY</a:t>
            </a:r>
          </a:p>
        </p:txBody>
      </p:sp>
      <p:sp>
        <p:nvSpPr>
          <p:cNvPr id="1962" name="Text Placeholder 1961">
            <a:extLst>
              <a:ext uri="{FF2B5EF4-FFF2-40B4-BE49-F238E27FC236}">
                <a16:creationId xmlns:a16="http://schemas.microsoft.com/office/drawing/2014/main" id="{05A0F360-5E2B-1313-55AF-9056EF7E8BC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97657" y="1880997"/>
            <a:ext cx="4465176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0" i="0" spc="150" baseline="0">
                <a:solidFill>
                  <a:schemeClr val="bg1"/>
                </a:solidFill>
                <a:latin typeface="+mn-lt"/>
                <a:ea typeface="Aptos Light" panose="02000000000000000000" pitchFamily="2" charset="0"/>
              </a:defRPr>
            </a:lvl1pPr>
            <a:lvl2pPr marL="457200" indent="0" algn="ctr">
              <a:buNone/>
              <a:defRPr sz="1400">
                <a:solidFill>
                  <a:schemeClr val="bg1"/>
                </a:solidFill>
              </a:defRPr>
            </a:lvl2pPr>
            <a:lvl3pPr marL="914400" indent="0" algn="ctr">
              <a:buNone/>
              <a:defRPr sz="1400">
                <a:solidFill>
                  <a:schemeClr val="bg1"/>
                </a:solidFill>
              </a:defRPr>
            </a:lvl3pPr>
            <a:lvl4pPr marL="1371600" indent="0" algn="ctr">
              <a:buNone/>
              <a:defRPr sz="1400">
                <a:solidFill>
                  <a:schemeClr val="bg1"/>
                </a:solidFill>
              </a:defRPr>
            </a:lvl4pPr>
            <a:lvl5pPr marL="1828800" indent="0" algn="ctr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MONTH XX, XXXX | LOCATION</a:t>
            </a:r>
          </a:p>
        </p:txBody>
      </p:sp>
      <p:sp>
        <p:nvSpPr>
          <p:cNvPr id="1964" name="Text Placeholder 1963">
            <a:extLst>
              <a:ext uri="{FF2B5EF4-FFF2-40B4-BE49-F238E27FC236}">
                <a16:creationId xmlns:a16="http://schemas.microsoft.com/office/drawing/2014/main" id="{D8874D39-76D3-2E6D-F8DD-E0676BF138C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97657" y="4371534"/>
            <a:ext cx="4465176" cy="3323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2400" b="0" i="0">
                <a:solidFill>
                  <a:schemeClr val="bg1"/>
                </a:solidFill>
                <a:latin typeface="+mn-lt"/>
                <a:ea typeface="Aptos Light" panose="02000000000000000000" pitchFamily="2" charset="0"/>
              </a:defRPr>
            </a:lvl1pPr>
            <a:lvl2pPr marL="457200" indent="0" algn="ctr">
              <a:buNone/>
              <a:defRPr sz="2400">
                <a:solidFill>
                  <a:schemeClr val="bg1"/>
                </a:solidFill>
              </a:defRPr>
            </a:lvl2pPr>
            <a:lvl3pPr marL="914400" indent="0" algn="ctr">
              <a:buNone/>
              <a:defRPr sz="2400">
                <a:solidFill>
                  <a:schemeClr val="bg1"/>
                </a:solidFill>
              </a:defRPr>
            </a:lvl3pPr>
            <a:lvl4pPr marL="1371600" indent="0" algn="ctr">
              <a:buNone/>
              <a:defRPr sz="2400">
                <a:solidFill>
                  <a:schemeClr val="bg1"/>
                </a:solidFill>
              </a:defRPr>
            </a:lvl4pPr>
            <a:lvl5pPr marL="1828800" indent="0" algn="ctr">
              <a:buNone/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565AA18-2C89-EB56-1919-13EF35EFFBC8}"/>
              </a:ext>
            </a:extLst>
          </p:cNvPr>
          <p:cNvSpPr/>
          <p:nvPr userDrawn="1"/>
        </p:nvSpPr>
        <p:spPr>
          <a:xfrm>
            <a:off x="897656" y="3793881"/>
            <a:ext cx="854364" cy="7191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ptos Light" panose="020B0004020202020204" pitchFamily="34" charset="0"/>
            </a:endParaRPr>
          </a:p>
        </p:txBody>
      </p:sp>
      <p:sp>
        <p:nvSpPr>
          <p:cNvPr id="48" name="Text Placeholder 47">
            <a:extLst>
              <a:ext uri="{FF2B5EF4-FFF2-40B4-BE49-F238E27FC236}">
                <a16:creationId xmlns:a16="http://schemas.microsoft.com/office/drawing/2014/main" id="{894AF511-2F91-5CEA-AAAB-75308FF6C4D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97657" y="4881013"/>
            <a:ext cx="4465176" cy="246221"/>
          </a:xfrm>
        </p:spPr>
        <p:txBody>
          <a:bodyPr wrap="square"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spcAft>
                <a:spcPts val="60"/>
              </a:spcAft>
              <a:buNone/>
              <a:defRPr sz="1600" b="0" i="0">
                <a:solidFill>
                  <a:schemeClr val="bg1"/>
                </a:solidFill>
                <a:latin typeface="+mn-lt"/>
                <a:ea typeface="Aptos Light" panose="02000000000000000000" pitchFamily="2" charset="0"/>
              </a:defRPr>
            </a:lvl1pPr>
            <a:lvl2pPr marL="457200" indent="0" algn="ctr">
              <a:buNone/>
              <a:defRPr sz="1600" b="0" i="0">
                <a:solidFill>
                  <a:schemeClr val="bg1"/>
                </a:solidFill>
                <a:latin typeface="Aptos Light" panose="02000000000000000000" pitchFamily="2" charset="0"/>
                <a:ea typeface="Aptos Light" panose="02000000000000000000" pitchFamily="2" charset="0"/>
              </a:defRPr>
            </a:lvl2pPr>
            <a:lvl3pPr marL="914400" indent="0" algn="ctr">
              <a:buNone/>
              <a:defRPr sz="1600" b="0" i="0">
                <a:solidFill>
                  <a:schemeClr val="bg1"/>
                </a:solidFill>
                <a:latin typeface="Aptos Light" panose="02000000000000000000" pitchFamily="2" charset="0"/>
                <a:ea typeface="Aptos Light" panose="02000000000000000000" pitchFamily="2" charset="0"/>
              </a:defRPr>
            </a:lvl3pPr>
            <a:lvl4pPr marL="1371600" indent="0" algn="ctr">
              <a:buNone/>
              <a:defRPr sz="1600" b="0" i="0">
                <a:solidFill>
                  <a:schemeClr val="bg1"/>
                </a:solidFill>
                <a:latin typeface="Aptos Light" panose="02000000000000000000" pitchFamily="2" charset="0"/>
                <a:ea typeface="Aptos Light" panose="02000000000000000000" pitchFamily="2" charset="0"/>
              </a:defRPr>
            </a:lvl4pPr>
            <a:lvl5pPr marL="1828800" indent="0" algn="ctr">
              <a:buNone/>
              <a:defRPr sz="1600" b="0" i="0">
                <a:solidFill>
                  <a:schemeClr val="bg1"/>
                </a:solidFill>
                <a:latin typeface="Aptos Light" panose="02000000000000000000" pitchFamily="2" charset="0"/>
                <a:ea typeface="Aptos Light" panose="02000000000000000000" pitchFamily="2" charset="0"/>
              </a:defRPr>
            </a:lvl5pPr>
          </a:lstStyle>
          <a:p>
            <a:pPr lvl="0"/>
            <a:r>
              <a:rPr lang="en-US" dirty="0"/>
              <a:t>Presenter Affiliation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63D2D23A-F403-7E2C-7D24-BA0C3B867C3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045200" y="0"/>
            <a:ext cx="6146800" cy="6858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D32A73F0-167E-610D-E038-566618F01F9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28070" y="783630"/>
            <a:ext cx="1780479" cy="428014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5F2EFFC1-8D00-2422-39D7-701FD30A5CDF}"/>
              </a:ext>
            </a:extLst>
          </p:cNvPr>
          <p:cNvGrpSpPr/>
          <p:nvPr userDrawn="1"/>
        </p:nvGrpSpPr>
        <p:grpSpPr>
          <a:xfrm>
            <a:off x="859536" y="6108192"/>
            <a:ext cx="4556510" cy="438912"/>
            <a:chOff x="859536" y="6108192"/>
            <a:chExt cx="4556510" cy="438912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97F60E2-2A56-9EB3-6B56-9299A963E1AB}"/>
                </a:ext>
              </a:extLst>
            </p:cNvPr>
            <p:cNvSpPr txBox="1"/>
            <p:nvPr userDrawn="1"/>
          </p:nvSpPr>
          <p:spPr>
            <a:xfrm>
              <a:off x="2368064" y="6156068"/>
              <a:ext cx="3047982" cy="369332"/>
            </a:xfrm>
            <a:prstGeom prst="rect">
              <a:avLst/>
            </a:prstGeom>
            <a:noFill/>
          </p:spPr>
          <p:txBody>
            <a:bodyPr wrap="square" lIns="182880" rtlCol="0">
              <a:spAutoFit/>
            </a:bodyPr>
            <a:lstStyle/>
            <a:p>
              <a:r>
                <a:rPr lang="en-US" sz="900" b="0" i="0" dirty="0">
                  <a:solidFill>
                    <a:schemeClr val="bg1"/>
                  </a:solidFill>
                  <a:latin typeface="+mn-lt"/>
                  <a:ea typeface="Aptos" panose="02000000000000000000" pitchFamily="2" charset="0"/>
                </a:rPr>
                <a:t>ORNL IS MANAGED BY UT-BATTELLE LLC </a:t>
              </a:r>
              <a:br>
                <a:rPr lang="en-US" sz="900" b="0" i="0" dirty="0">
                  <a:solidFill>
                    <a:schemeClr val="bg1"/>
                  </a:solidFill>
                  <a:latin typeface="+mn-lt"/>
                  <a:ea typeface="Aptos" panose="02000000000000000000" pitchFamily="2" charset="0"/>
                </a:rPr>
              </a:br>
              <a:r>
                <a:rPr lang="en-US" sz="900" b="0" i="0" dirty="0">
                  <a:solidFill>
                    <a:schemeClr val="bg1"/>
                  </a:solidFill>
                  <a:latin typeface="+mn-lt"/>
                  <a:ea typeface="Aptos" panose="02000000000000000000" pitchFamily="2" charset="0"/>
                </a:rPr>
                <a:t>FOR THE US DEPARTMENT OF ENERGY</a:t>
              </a:r>
            </a:p>
          </p:txBody>
        </p:sp>
        <p:pic>
          <p:nvPicPr>
            <p:cNvPr id="10" name="Picture 9" descr="Text&#10;&#10;AI-generated content may be incorrect.">
              <a:extLst>
                <a:ext uri="{FF2B5EF4-FFF2-40B4-BE49-F238E27FC236}">
                  <a16:creationId xmlns:a16="http://schemas.microsoft.com/office/drawing/2014/main" id="{E05B343D-85E7-C42A-D96E-37A8AB109C5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859536" y="6108192"/>
              <a:ext cx="1528065" cy="4389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4013395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sion |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85">
            <a:extLst>
              <a:ext uri="{FF2B5EF4-FFF2-40B4-BE49-F238E27FC236}">
                <a16:creationId xmlns:a16="http://schemas.microsoft.com/office/drawing/2014/main" id="{89B1F087-DF83-09A8-95A1-156B3E90311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7" name="Graphic 36">
            <a:extLst>
              <a:ext uri="{FF2B5EF4-FFF2-40B4-BE49-F238E27FC236}">
                <a16:creationId xmlns:a16="http://schemas.microsoft.com/office/drawing/2014/main" id="{5CAC3282-DC62-4A2A-767F-48373E113E9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09255" y="2735048"/>
            <a:ext cx="5773490" cy="1387904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3CBD199E-AAB8-C86C-7065-B0DAAC996DDA}"/>
              </a:ext>
            </a:extLst>
          </p:cNvPr>
          <p:cNvGrpSpPr/>
          <p:nvPr userDrawn="1"/>
        </p:nvGrpSpPr>
        <p:grpSpPr>
          <a:xfrm>
            <a:off x="4217981" y="6109219"/>
            <a:ext cx="4556510" cy="438912"/>
            <a:chOff x="859536" y="6108192"/>
            <a:chExt cx="4556510" cy="438912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7197F97-DD05-46DC-A43C-9A85A489A4DD}"/>
                </a:ext>
              </a:extLst>
            </p:cNvPr>
            <p:cNvSpPr txBox="1"/>
            <p:nvPr userDrawn="1"/>
          </p:nvSpPr>
          <p:spPr>
            <a:xfrm>
              <a:off x="2368064" y="6156068"/>
              <a:ext cx="3047982" cy="369332"/>
            </a:xfrm>
            <a:prstGeom prst="rect">
              <a:avLst/>
            </a:prstGeom>
            <a:noFill/>
          </p:spPr>
          <p:txBody>
            <a:bodyPr wrap="square" lIns="182880" rtlCol="0">
              <a:spAutoFit/>
            </a:bodyPr>
            <a:lstStyle/>
            <a:p>
              <a:r>
                <a:rPr lang="en-US" sz="900" b="0" i="0" dirty="0">
                  <a:solidFill>
                    <a:schemeClr val="bg1"/>
                  </a:solidFill>
                  <a:latin typeface="+mn-lt"/>
                  <a:ea typeface="Aptos" panose="02000000000000000000" pitchFamily="2" charset="0"/>
                </a:rPr>
                <a:t>ORNL IS MANAGED BY UT-BATTELLE LLC </a:t>
              </a:r>
              <a:br>
                <a:rPr lang="en-US" sz="900" b="0" i="0" dirty="0">
                  <a:solidFill>
                    <a:schemeClr val="bg1"/>
                  </a:solidFill>
                  <a:latin typeface="+mn-lt"/>
                  <a:ea typeface="Aptos" panose="02000000000000000000" pitchFamily="2" charset="0"/>
                </a:rPr>
              </a:br>
              <a:r>
                <a:rPr lang="en-US" sz="900" b="0" i="0" dirty="0">
                  <a:solidFill>
                    <a:schemeClr val="bg1"/>
                  </a:solidFill>
                  <a:latin typeface="+mn-lt"/>
                  <a:ea typeface="Aptos" panose="02000000000000000000" pitchFamily="2" charset="0"/>
                </a:rPr>
                <a:t>FOR THE US DEPARTMENT OF ENERGY</a:t>
              </a:r>
            </a:p>
          </p:txBody>
        </p:sp>
        <p:pic>
          <p:nvPicPr>
            <p:cNvPr id="8" name="Picture 7" descr="Text&#10;&#10;AI-generated content may be incorrect.">
              <a:extLst>
                <a:ext uri="{FF2B5EF4-FFF2-40B4-BE49-F238E27FC236}">
                  <a16:creationId xmlns:a16="http://schemas.microsoft.com/office/drawing/2014/main" id="{CCDFDBFA-B5E9-EA5B-FE47-B868EED9A8D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859536" y="6108192"/>
              <a:ext cx="1528065" cy="4389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5415478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ADBA51-D9A4-AAD3-3519-3B1766EE66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A21BDE1-0E41-30FC-C71D-2943D14BE4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717293-6DFD-5F3D-0025-D63594CE5B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59694-C8FA-432D-B767-74D5D3BE5B91}" type="datetimeFigureOut">
              <a:rPr lang="en-US" smtClean="0"/>
              <a:t>6/9/2026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51D7EF-15F2-499D-5D41-91F9A0B4D2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12E2F7-303E-3E4F-794D-0BAB5F07E8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F887B-7793-4B9A-8102-D235936BBE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91467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7EE630-C489-D49B-74B4-9EC97759F8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442B50-C7FA-6900-0228-0F925F304D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069D1B-4FD1-7369-287C-E4AF13D1FC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59694-C8FA-432D-B767-74D5D3BE5B91}" type="datetimeFigureOut">
              <a:rPr lang="en-US" smtClean="0"/>
              <a:t>6/9/2026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D239A1-43CF-0EE1-42EA-ABF4D1970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ADCB69-3077-AFE5-2892-E9F0873EE7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F887B-7793-4B9A-8102-D235936BBE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71645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FD1ACF-AF21-7901-2211-770A56BE46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6E9C4B-43F3-054C-0FCF-377B4AD33D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793633-7F03-454E-6711-E5D8AEDFC2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59694-C8FA-432D-B767-74D5D3BE5B91}" type="datetimeFigureOut">
              <a:rPr lang="en-US" smtClean="0"/>
              <a:t>6/9/2026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1D6486-6C21-DEA0-F6BF-A5BBF2782A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9A7D7F-6FD4-FD10-21B0-EAEF566F18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F887B-7793-4B9A-8102-D235936BBE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61677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408D83-9306-0855-2D3A-0BBA34D1DD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8C72BE-4F6F-3FE6-74EC-6B6F94E6466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EEFE08-DCFA-C7B5-FA36-4D1D97803C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50E43F-A369-9567-EAA4-A809C4862B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59694-C8FA-432D-B767-74D5D3BE5B91}" type="datetimeFigureOut">
              <a:rPr lang="en-US" smtClean="0"/>
              <a:t>6/9/2026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FBA410-E49E-CDFF-AC4D-11033860BC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D3F2AD-0C7A-DFCF-C63F-EE2DE46DEE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F887B-7793-4B9A-8102-D235936BBE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00919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D0FC4D-366A-1016-41CB-EA472B5714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212774-7F5F-B22E-F693-895AE4AF2A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5CF104-6293-28E8-072A-438ADDA45D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59E561-E29D-D0ED-60DB-92FD5236BB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448C459-022F-2239-C3EC-B0E2D12EFCF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7E8934E-5DD4-3B54-8E8F-40616BBB8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59694-C8FA-432D-B767-74D5D3BE5B91}" type="datetimeFigureOut">
              <a:rPr lang="en-US" smtClean="0"/>
              <a:t>6/9/2026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17894E0-4075-07B8-70D0-07B9A2418B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CAE45-0C72-50A1-6193-7EED305622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F887B-7793-4B9A-8102-D235936BBE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83588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7327C7-1499-AE91-8FEA-48E95573B3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127E647-18C8-0D95-5310-8675FA02BF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59694-C8FA-432D-B767-74D5D3BE5B91}" type="datetimeFigureOut">
              <a:rPr lang="en-US" smtClean="0"/>
              <a:t>6/9/2026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29550D8-1073-FC5E-BF24-84B707EDDE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784519-CFAB-ABF7-3F6F-D3E35BB3CF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F887B-7793-4B9A-8102-D235936BBE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40458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382C4A1-9693-F7B5-8AF8-416CE465DF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59694-C8FA-432D-B767-74D5D3BE5B91}" type="datetimeFigureOut">
              <a:rPr lang="en-US" smtClean="0"/>
              <a:t>6/9/2026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33C70E5-0886-A68C-6446-C320A2FC1D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9DBDD5-ABCA-8605-9D98-7F8486EA6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F887B-7793-4B9A-8102-D235936BBE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75058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7EF1AF-D093-3B41-1876-059043D888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6E76BA-C5FC-8347-1E8D-26EBE91674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C923D0-2A74-A86D-C67D-8A4A3C0BC9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2A0738-250B-DCD0-B55C-BE3E89D3B6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59694-C8FA-432D-B767-74D5D3BE5B91}" type="datetimeFigureOut">
              <a:rPr lang="en-US" smtClean="0"/>
              <a:t>6/9/2026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FA6D97-5005-B382-888B-295FF58C15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FC2058-7606-6A40-9BBD-72FD6B9581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F887B-7793-4B9A-8102-D235936BBE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09042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1C6410-5A57-CEFC-8F99-C12AC9593E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22C2574-9C7B-C475-F282-C568102AE93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08FA8D-349F-1A13-9E7E-31DDED397C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A282E0-D237-E6FD-C8D9-941170D397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59694-C8FA-432D-B767-74D5D3BE5B91}" type="datetimeFigureOut">
              <a:rPr lang="en-US" smtClean="0"/>
              <a:t>6/9/2026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B0D0F5-A113-5EE4-D720-CC29EBDFE5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9DB9EB-E99C-3F32-265F-3C681354A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F887B-7793-4B9A-8102-D235936BBE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1722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| Custom Landscap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5">
            <a:extLst>
              <a:ext uri="{FF2B5EF4-FFF2-40B4-BE49-F238E27FC236}">
                <a16:creationId xmlns:a16="http://schemas.microsoft.com/office/drawing/2014/main" id="{0FE843FE-B2D6-28A8-6229-2F4F14E7EA05}"/>
              </a:ext>
            </a:extLst>
          </p:cNvPr>
          <p:cNvSpPr/>
          <p:nvPr userDrawn="1"/>
        </p:nvSpPr>
        <p:spPr>
          <a:xfrm>
            <a:off x="-1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5" fmla="*/ 5609063 w 12192000"/>
              <a:gd name="connsiteY5" fmla="*/ 1505414 h 6858000"/>
              <a:gd name="connsiteX6" fmla="*/ 5609063 w 12192000"/>
              <a:gd name="connsiteY6" fmla="*/ 5352586 h 6858000"/>
              <a:gd name="connsiteX7" fmla="*/ 11452302 w 12192000"/>
              <a:gd name="connsiteY7" fmla="*/ 5352586 h 6858000"/>
              <a:gd name="connsiteX8" fmla="*/ 11452302 w 12192000"/>
              <a:gd name="connsiteY8" fmla="*/ 1505414 h 6858000"/>
              <a:gd name="connsiteX9" fmla="*/ 5609063 w 12192000"/>
              <a:gd name="connsiteY9" fmla="*/ 150541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5609063" y="1505414"/>
                </a:moveTo>
                <a:lnTo>
                  <a:pt x="5609063" y="5352586"/>
                </a:lnTo>
                <a:lnTo>
                  <a:pt x="11452302" y="5352586"/>
                </a:lnTo>
                <a:lnTo>
                  <a:pt x="11452302" y="1505414"/>
                </a:lnTo>
                <a:lnTo>
                  <a:pt x="5609063" y="1505414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latin typeface="Aptos Light" panose="020B00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27FB722-2E40-971C-7B7A-5663B28FCDB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97657" y="2292076"/>
            <a:ext cx="4465176" cy="997196"/>
          </a:xfrm>
        </p:spPr>
        <p:txBody>
          <a:bodyPr wrap="square" anchor="t" anchorCtr="0">
            <a:noAutofit/>
          </a:bodyPr>
          <a:lstStyle>
            <a:lvl1pPr algn="l">
              <a:spcBef>
                <a:spcPts val="1200"/>
              </a:spcBef>
              <a:spcAft>
                <a:spcPts val="60"/>
              </a:spcAft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Presentation Title (Text size no larger than 36pt)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CCE055-46B1-6279-21B5-27B8352AB9E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97657" y="4019391"/>
            <a:ext cx="4465176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1" spc="150" baseline="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PRESENTED BY</a:t>
            </a:r>
          </a:p>
        </p:txBody>
      </p:sp>
      <p:sp>
        <p:nvSpPr>
          <p:cNvPr id="1962" name="Text Placeholder 1961">
            <a:extLst>
              <a:ext uri="{FF2B5EF4-FFF2-40B4-BE49-F238E27FC236}">
                <a16:creationId xmlns:a16="http://schemas.microsoft.com/office/drawing/2014/main" id="{05A0F360-5E2B-1313-55AF-9056EF7E8BC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97657" y="1880997"/>
            <a:ext cx="4465176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0" i="0" spc="150" baseline="0">
                <a:solidFill>
                  <a:schemeClr val="bg1"/>
                </a:solidFill>
                <a:latin typeface="+mn-lt"/>
                <a:ea typeface="Aptos Light" panose="02000000000000000000" pitchFamily="2" charset="0"/>
              </a:defRPr>
            </a:lvl1pPr>
            <a:lvl2pPr marL="457200" indent="0" algn="ctr">
              <a:buNone/>
              <a:defRPr sz="1400">
                <a:solidFill>
                  <a:schemeClr val="bg1"/>
                </a:solidFill>
              </a:defRPr>
            </a:lvl2pPr>
            <a:lvl3pPr marL="914400" indent="0" algn="ctr">
              <a:buNone/>
              <a:defRPr sz="1400">
                <a:solidFill>
                  <a:schemeClr val="bg1"/>
                </a:solidFill>
              </a:defRPr>
            </a:lvl3pPr>
            <a:lvl4pPr marL="1371600" indent="0" algn="ctr">
              <a:buNone/>
              <a:defRPr sz="1400">
                <a:solidFill>
                  <a:schemeClr val="bg1"/>
                </a:solidFill>
              </a:defRPr>
            </a:lvl4pPr>
            <a:lvl5pPr marL="1828800" indent="0" algn="ctr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MONTH XX, XXXX | LOCATION</a:t>
            </a:r>
          </a:p>
        </p:txBody>
      </p:sp>
      <p:sp>
        <p:nvSpPr>
          <p:cNvPr id="1964" name="Text Placeholder 1963">
            <a:extLst>
              <a:ext uri="{FF2B5EF4-FFF2-40B4-BE49-F238E27FC236}">
                <a16:creationId xmlns:a16="http://schemas.microsoft.com/office/drawing/2014/main" id="{D8874D39-76D3-2E6D-F8DD-E0676BF138C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97657" y="4371534"/>
            <a:ext cx="4465176" cy="3323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2400" b="0" i="0">
                <a:solidFill>
                  <a:schemeClr val="bg1"/>
                </a:solidFill>
                <a:latin typeface="+mn-lt"/>
                <a:ea typeface="Aptos Light" panose="02000000000000000000" pitchFamily="2" charset="0"/>
              </a:defRPr>
            </a:lvl1pPr>
            <a:lvl2pPr marL="457200" indent="0" algn="ctr">
              <a:buNone/>
              <a:defRPr sz="2400">
                <a:solidFill>
                  <a:schemeClr val="bg1"/>
                </a:solidFill>
              </a:defRPr>
            </a:lvl2pPr>
            <a:lvl3pPr marL="914400" indent="0" algn="ctr">
              <a:buNone/>
              <a:defRPr sz="2400">
                <a:solidFill>
                  <a:schemeClr val="bg1"/>
                </a:solidFill>
              </a:defRPr>
            </a:lvl3pPr>
            <a:lvl4pPr marL="1371600" indent="0" algn="ctr">
              <a:buNone/>
              <a:defRPr sz="2400">
                <a:solidFill>
                  <a:schemeClr val="bg1"/>
                </a:solidFill>
              </a:defRPr>
            </a:lvl4pPr>
            <a:lvl5pPr marL="1828800" indent="0" algn="ctr">
              <a:buNone/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565AA18-2C89-EB56-1919-13EF35EFFBC8}"/>
              </a:ext>
            </a:extLst>
          </p:cNvPr>
          <p:cNvSpPr/>
          <p:nvPr userDrawn="1"/>
        </p:nvSpPr>
        <p:spPr>
          <a:xfrm>
            <a:off x="897656" y="3793881"/>
            <a:ext cx="854364" cy="7191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ptos Light" panose="020B0004020202020204" pitchFamily="34" charset="0"/>
            </a:endParaRPr>
          </a:p>
        </p:txBody>
      </p:sp>
      <p:sp>
        <p:nvSpPr>
          <p:cNvPr id="48" name="Text Placeholder 47">
            <a:extLst>
              <a:ext uri="{FF2B5EF4-FFF2-40B4-BE49-F238E27FC236}">
                <a16:creationId xmlns:a16="http://schemas.microsoft.com/office/drawing/2014/main" id="{894AF511-2F91-5CEA-AAAB-75308FF6C4D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97657" y="4881013"/>
            <a:ext cx="4465176" cy="246221"/>
          </a:xfrm>
        </p:spPr>
        <p:txBody>
          <a:bodyPr wrap="square"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spcAft>
                <a:spcPts val="60"/>
              </a:spcAft>
              <a:buNone/>
              <a:defRPr sz="1600" b="0" i="0">
                <a:solidFill>
                  <a:schemeClr val="bg1"/>
                </a:solidFill>
                <a:latin typeface="+mn-lt"/>
                <a:ea typeface="Aptos Light" panose="02000000000000000000" pitchFamily="2" charset="0"/>
              </a:defRPr>
            </a:lvl1pPr>
            <a:lvl2pPr marL="457200" indent="0" algn="ctr">
              <a:buNone/>
              <a:defRPr sz="1600" b="0" i="0">
                <a:solidFill>
                  <a:schemeClr val="bg1"/>
                </a:solidFill>
                <a:latin typeface="Aptos Light" panose="02000000000000000000" pitchFamily="2" charset="0"/>
                <a:ea typeface="Aptos Light" panose="02000000000000000000" pitchFamily="2" charset="0"/>
              </a:defRPr>
            </a:lvl2pPr>
            <a:lvl3pPr marL="914400" indent="0" algn="ctr">
              <a:buNone/>
              <a:defRPr sz="1600" b="0" i="0">
                <a:solidFill>
                  <a:schemeClr val="bg1"/>
                </a:solidFill>
                <a:latin typeface="Aptos Light" panose="02000000000000000000" pitchFamily="2" charset="0"/>
                <a:ea typeface="Aptos Light" panose="02000000000000000000" pitchFamily="2" charset="0"/>
              </a:defRPr>
            </a:lvl3pPr>
            <a:lvl4pPr marL="1371600" indent="0" algn="ctr">
              <a:buNone/>
              <a:defRPr sz="1600" b="0" i="0">
                <a:solidFill>
                  <a:schemeClr val="bg1"/>
                </a:solidFill>
                <a:latin typeface="Aptos Light" panose="02000000000000000000" pitchFamily="2" charset="0"/>
                <a:ea typeface="Aptos Light" panose="02000000000000000000" pitchFamily="2" charset="0"/>
              </a:defRPr>
            </a:lvl4pPr>
            <a:lvl5pPr marL="1828800" indent="0" algn="ctr">
              <a:buNone/>
              <a:defRPr sz="1600" b="0" i="0">
                <a:solidFill>
                  <a:schemeClr val="bg1"/>
                </a:solidFill>
                <a:latin typeface="Aptos Light" panose="02000000000000000000" pitchFamily="2" charset="0"/>
                <a:ea typeface="Aptos Light" panose="02000000000000000000" pitchFamily="2" charset="0"/>
              </a:defRPr>
            </a:lvl5pPr>
          </a:lstStyle>
          <a:p>
            <a:pPr lvl="0"/>
            <a:r>
              <a:rPr lang="en-US" dirty="0"/>
              <a:t>Presenter Affiliation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63D2D23A-F403-7E2C-7D24-BA0C3B867C3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609063" y="1481958"/>
            <a:ext cx="5843239" cy="3891648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D32A73F0-167E-610D-E038-566618F01F9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28070" y="783630"/>
            <a:ext cx="1780479" cy="428014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C8EA40F8-43C7-91B8-DB7E-DDD5E2408A38}"/>
              </a:ext>
            </a:extLst>
          </p:cNvPr>
          <p:cNvGrpSpPr/>
          <p:nvPr userDrawn="1"/>
        </p:nvGrpSpPr>
        <p:grpSpPr>
          <a:xfrm>
            <a:off x="859536" y="6108192"/>
            <a:ext cx="4556510" cy="438912"/>
            <a:chOff x="859536" y="6108192"/>
            <a:chExt cx="4556510" cy="438912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252F9E3-A27C-53E8-B52E-49794F69B0DB}"/>
                </a:ext>
              </a:extLst>
            </p:cNvPr>
            <p:cNvSpPr txBox="1"/>
            <p:nvPr userDrawn="1"/>
          </p:nvSpPr>
          <p:spPr>
            <a:xfrm>
              <a:off x="2368064" y="6156068"/>
              <a:ext cx="3047982" cy="369332"/>
            </a:xfrm>
            <a:prstGeom prst="rect">
              <a:avLst/>
            </a:prstGeom>
            <a:noFill/>
          </p:spPr>
          <p:txBody>
            <a:bodyPr wrap="square" lIns="182880" rtlCol="0">
              <a:spAutoFit/>
            </a:bodyPr>
            <a:lstStyle/>
            <a:p>
              <a:r>
                <a:rPr lang="en-US" sz="900" b="0" i="0" dirty="0">
                  <a:solidFill>
                    <a:schemeClr val="bg1"/>
                  </a:solidFill>
                  <a:latin typeface="+mn-lt"/>
                  <a:ea typeface="Aptos" panose="02000000000000000000" pitchFamily="2" charset="0"/>
                </a:rPr>
                <a:t>ORNL IS MANAGED BY UT-BATTELLE LLC </a:t>
              </a:r>
              <a:br>
                <a:rPr lang="en-US" sz="900" b="0" i="0" dirty="0">
                  <a:solidFill>
                    <a:schemeClr val="bg1"/>
                  </a:solidFill>
                  <a:latin typeface="+mn-lt"/>
                  <a:ea typeface="Aptos" panose="02000000000000000000" pitchFamily="2" charset="0"/>
                </a:rPr>
              </a:br>
              <a:r>
                <a:rPr lang="en-US" sz="900" b="0" i="0" dirty="0">
                  <a:solidFill>
                    <a:schemeClr val="bg1"/>
                  </a:solidFill>
                  <a:latin typeface="+mn-lt"/>
                  <a:ea typeface="Aptos" panose="02000000000000000000" pitchFamily="2" charset="0"/>
                </a:rPr>
                <a:t>FOR THE US DEPARTMENT OF ENERGY</a:t>
              </a:r>
            </a:p>
          </p:txBody>
        </p:sp>
        <p:pic>
          <p:nvPicPr>
            <p:cNvPr id="7" name="Picture 6" descr="Text&#10;&#10;AI-generated content may be incorrect.">
              <a:extLst>
                <a:ext uri="{FF2B5EF4-FFF2-40B4-BE49-F238E27FC236}">
                  <a16:creationId xmlns:a16="http://schemas.microsoft.com/office/drawing/2014/main" id="{DB53C206-3DA3-C765-EB66-A35BBF70542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859536" y="6108192"/>
              <a:ext cx="1528065" cy="4389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6881422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F6CD4-0EF2-CD8F-9C3B-766D1FF756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DE012BE-9148-D882-E6A4-1A617EFED2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76D9A4-ED0F-3A13-0A7B-56084A5DBE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59694-C8FA-432D-B767-74D5D3BE5B91}" type="datetimeFigureOut">
              <a:rPr lang="en-US" smtClean="0"/>
              <a:t>6/9/2026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FE533F-1282-A30F-1D84-8869BEB7FB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50F4FA-3C1D-A870-3F07-B70B7AD665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F887B-7793-4B9A-8102-D235936BBE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72380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E0BE3C6-F3A3-D97E-F2C4-702FFEEF44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2836444-16FB-A648-C8A3-6EB25D803E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6C4A37-2F33-9C0D-D674-51AAB539FE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59694-C8FA-432D-B767-74D5D3BE5B91}" type="datetimeFigureOut">
              <a:rPr lang="en-US" smtClean="0"/>
              <a:t>6/9/2026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B27B7F-A8C9-A57B-B5C9-16BC57E9C2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FD990F-57B3-6F83-42F5-05B2155640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F887B-7793-4B9A-8102-D235936BBE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6950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| Standard Text-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285">
            <a:extLst>
              <a:ext uri="{FF2B5EF4-FFF2-40B4-BE49-F238E27FC236}">
                <a16:creationId xmlns:a16="http://schemas.microsoft.com/office/drawing/2014/main" id="{A95873F9-24C5-691B-E0D0-B31D39B7FBB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 rot="10800000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27FB722-2E40-971C-7B7A-5663B28FCDB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97656" y="2292076"/>
            <a:ext cx="10396685" cy="997196"/>
          </a:xfrm>
        </p:spPr>
        <p:txBody>
          <a:bodyPr wrap="square" anchor="t" anchorCtr="0">
            <a:noAutofit/>
          </a:bodyPr>
          <a:lstStyle>
            <a:lvl1pPr algn="l">
              <a:spcBef>
                <a:spcPts val="1200"/>
              </a:spcBef>
              <a:spcAft>
                <a:spcPts val="60"/>
              </a:spcAft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Presentation Title: Best Title Option for Longer Presentation Titles (Text Size no larger than 36pt and no smaller than 20pt)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CCE055-46B1-6279-21B5-27B8352AB9E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97656" y="4019391"/>
            <a:ext cx="10396685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1" spc="150" baseline="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PRESENTED BY</a:t>
            </a:r>
          </a:p>
        </p:txBody>
      </p:sp>
      <p:sp>
        <p:nvSpPr>
          <p:cNvPr id="1962" name="Text Placeholder 1961">
            <a:extLst>
              <a:ext uri="{FF2B5EF4-FFF2-40B4-BE49-F238E27FC236}">
                <a16:creationId xmlns:a16="http://schemas.microsoft.com/office/drawing/2014/main" id="{05A0F360-5E2B-1313-55AF-9056EF7E8BC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97656" y="1880997"/>
            <a:ext cx="10396685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0" i="0" spc="150" baseline="0">
                <a:solidFill>
                  <a:schemeClr val="bg1"/>
                </a:solidFill>
                <a:latin typeface="+mn-lt"/>
                <a:ea typeface="Aptos Light" panose="02000000000000000000" pitchFamily="2" charset="0"/>
              </a:defRPr>
            </a:lvl1pPr>
            <a:lvl2pPr marL="457200" indent="0" algn="ctr">
              <a:buNone/>
              <a:defRPr sz="1400">
                <a:solidFill>
                  <a:schemeClr val="bg1"/>
                </a:solidFill>
              </a:defRPr>
            </a:lvl2pPr>
            <a:lvl3pPr marL="914400" indent="0" algn="ctr">
              <a:buNone/>
              <a:defRPr sz="1400">
                <a:solidFill>
                  <a:schemeClr val="bg1"/>
                </a:solidFill>
              </a:defRPr>
            </a:lvl3pPr>
            <a:lvl4pPr marL="1371600" indent="0" algn="ctr">
              <a:buNone/>
              <a:defRPr sz="1400">
                <a:solidFill>
                  <a:schemeClr val="bg1"/>
                </a:solidFill>
              </a:defRPr>
            </a:lvl4pPr>
            <a:lvl5pPr marL="1828800" indent="0" algn="ctr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MONTH XX, XXXX | LOCATION</a:t>
            </a:r>
          </a:p>
        </p:txBody>
      </p:sp>
      <p:sp>
        <p:nvSpPr>
          <p:cNvPr id="1964" name="Text Placeholder 1963">
            <a:extLst>
              <a:ext uri="{FF2B5EF4-FFF2-40B4-BE49-F238E27FC236}">
                <a16:creationId xmlns:a16="http://schemas.microsoft.com/office/drawing/2014/main" id="{D8874D39-76D3-2E6D-F8DD-E0676BF138C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97656" y="4371534"/>
            <a:ext cx="10396685" cy="3323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2400" b="0" i="0">
                <a:solidFill>
                  <a:schemeClr val="bg1"/>
                </a:solidFill>
                <a:latin typeface="+mn-lt"/>
                <a:ea typeface="Aptos Light" panose="02000000000000000000" pitchFamily="2" charset="0"/>
              </a:defRPr>
            </a:lvl1pPr>
            <a:lvl2pPr marL="457200" indent="0" algn="ctr">
              <a:buNone/>
              <a:defRPr sz="2400">
                <a:solidFill>
                  <a:schemeClr val="bg1"/>
                </a:solidFill>
              </a:defRPr>
            </a:lvl2pPr>
            <a:lvl3pPr marL="914400" indent="0" algn="ctr">
              <a:buNone/>
              <a:defRPr sz="2400">
                <a:solidFill>
                  <a:schemeClr val="bg1"/>
                </a:solidFill>
              </a:defRPr>
            </a:lvl3pPr>
            <a:lvl4pPr marL="1371600" indent="0" algn="ctr">
              <a:buNone/>
              <a:defRPr sz="2400">
                <a:solidFill>
                  <a:schemeClr val="bg1"/>
                </a:solidFill>
              </a:defRPr>
            </a:lvl4pPr>
            <a:lvl5pPr marL="1828800" indent="0" algn="ctr">
              <a:buNone/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565AA18-2C89-EB56-1919-13EF35EFFBC8}"/>
              </a:ext>
            </a:extLst>
          </p:cNvPr>
          <p:cNvSpPr/>
          <p:nvPr userDrawn="1"/>
        </p:nvSpPr>
        <p:spPr>
          <a:xfrm>
            <a:off x="897656" y="3793881"/>
            <a:ext cx="854364" cy="7191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ptos Light" panose="020B0004020202020204" pitchFamily="34" charset="0"/>
            </a:endParaRPr>
          </a:p>
        </p:txBody>
      </p:sp>
      <p:sp>
        <p:nvSpPr>
          <p:cNvPr id="48" name="Text Placeholder 47">
            <a:extLst>
              <a:ext uri="{FF2B5EF4-FFF2-40B4-BE49-F238E27FC236}">
                <a16:creationId xmlns:a16="http://schemas.microsoft.com/office/drawing/2014/main" id="{894AF511-2F91-5CEA-AAAB-75308FF6C4D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97656" y="4881013"/>
            <a:ext cx="10396685" cy="246221"/>
          </a:xfrm>
        </p:spPr>
        <p:txBody>
          <a:bodyPr wrap="square"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spcAft>
                <a:spcPts val="60"/>
              </a:spcAft>
              <a:buNone/>
              <a:defRPr sz="1600" b="0" i="0">
                <a:solidFill>
                  <a:schemeClr val="bg1"/>
                </a:solidFill>
                <a:latin typeface="+mn-lt"/>
                <a:ea typeface="Aptos Light" panose="02000000000000000000" pitchFamily="2" charset="0"/>
              </a:defRPr>
            </a:lvl1pPr>
            <a:lvl2pPr marL="457200" indent="0" algn="ctr">
              <a:buNone/>
              <a:defRPr sz="1600" b="0" i="0">
                <a:solidFill>
                  <a:schemeClr val="bg1"/>
                </a:solidFill>
                <a:latin typeface="Aptos Light" panose="02000000000000000000" pitchFamily="2" charset="0"/>
                <a:ea typeface="Aptos Light" panose="02000000000000000000" pitchFamily="2" charset="0"/>
              </a:defRPr>
            </a:lvl2pPr>
            <a:lvl3pPr marL="914400" indent="0" algn="ctr">
              <a:buNone/>
              <a:defRPr sz="1600" b="0" i="0">
                <a:solidFill>
                  <a:schemeClr val="bg1"/>
                </a:solidFill>
                <a:latin typeface="Aptos Light" panose="02000000000000000000" pitchFamily="2" charset="0"/>
                <a:ea typeface="Aptos Light" panose="02000000000000000000" pitchFamily="2" charset="0"/>
              </a:defRPr>
            </a:lvl3pPr>
            <a:lvl4pPr marL="1371600" indent="0" algn="ctr">
              <a:buNone/>
              <a:defRPr sz="1600" b="0" i="0">
                <a:solidFill>
                  <a:schemeClr val="bg1"/>
                </a:solidFill>
                <a:latin typeface="Aptos Light" panose="02000000000000000000" pitchFamily="2" charset="0"/>
                <a:ea typeface="Aptos Light" panose="02000000000000000000" pitchFamily="2" charset="0"/>
              </a:defRPr>
            </a:lvl4pPr>
            <a:lvl5pPr marL="1828800" indent="0" algn="ctr">
              <a:buNone/>
              <a:defRPr sz="1600" b="0" i="0">
                <a:solidFill>
                  <a:schemeClr val="bg1"/>
                </a:solidFill>
                <a:latin typeface="Aptos Light" panose="02000000000000000000" pitchFamily="2" charset="0"/>
                <a:ea typeface="Aptos Light" panose="02000000000000000000" pitchFamily="2" charset="0"/>
              </a:defRPr>
            </a:lvl5pPr>
          </a:lstStyle>
          <a:p>
            <a:pPr lvl="0"/>
            <a:r>
              <a:rPr lang="en-US" dirty="0"/>
              <a:t>Presenter Affiliation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D32A73F0-167E-610D-E038-566618F01F9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28070" y="783630"/>
            <a:ext cx="1780479" cy="428014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68B2AD18-B7D9-77F5-D220-3EDA560B2C83}"/>
              </a:ext>
            </a:extLst>
          </p:cNvPr>
          <p:cNvGrpSpPr/>
          <p:nvPr userDrawn="1"/>
        </p:nvGrpSpPr>
        <p:grpSpPr>
          <a:xfrm>
            <a:off x="859536" y="6108192"/>
            <a:ext cx="4556510" cy="438912"/>
            <a:chOff x="859536" y="6108192"/>
            <a:chExt cx="4556510" cy="438912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6E0B571-503C-1E4E-4585-513FD2198B27}"/>
                </a:ext>
              </a:extLst>
            </p:cNvPr>
            <p:cNvSpPr txBox="1"/>
            <p:nvPr userDrawn="1"/>
          </p:nvSpPr>
          <p:spPr>
            <a:xfrm>
              <a:off x="2368064" y="6156068"/>
              <a:ext cx="3047982" cy="369332"/>
            </a:xfrm>
            <a:prstGeom prst="rect">
              <a:avLst/>
            </a:prstGeom>
            <a:noFill/>
          </p:spPr>
          <p:txBody>
            <a:bodyPr wrap="square" lIns="182880" rtlCol="0">
              <a:spAutoFit/>
            </a:bodyPr>
            <a:lstStyle/>
            <a:p>
              <a:r>
                <a:rPr lang="en-US" sz="900" b="0" i="0" dirty="0">
                  <a:solidFill>
                    <a:schemeClr val="bg1"/>
                  </a:solidFill>
                  <a:latin typeface="+mn-lt"/>
                  <a:ea typeface="Aptos" panose="02000000000000000000" pitchFamily="2" charset="0"/>
                </a:rPr>
                <a:t>ORNL IS MANAGED BY UT-BATTELLE LLC </a:t>
              </a:r>
              <a:br>
                <a:rPr lang="en-US" sz="900" b="0" i="0" dirty="0">
                  <a:solidFill>
                    <a:schemeClr val="bg1"/>
                  </a:solidFill>
                  <a:latin typeface="+mn-lt"/>
                  <a:ea typeface="Aptos" panose="02000000000000000000" pitchFamily="2" charset="0"/>
                </a:rPr>
              </a:br>
              <a:r>
                <a:rPr lang="en-US" sz="900" b="0" i="0" dirty="0">
                  <a:solidFill>
                    <a:schemeClr val="bg1"/>
                  </a:solidFill>
                  <a:latin typeface="+mn-lt"/>
                  <a:ea typeface="Aptos" panose="02000000000000000000" pitchFamily="2" charset="0"/>
                </a:rPr>
                <a:t>FOR THE US DEPARTMENT OF ENERGY</a:t>
              </a:r>
            </a:p>
          </p:txBody>
        </p:sp>
        <p:pic>
          <p:nvPicPr>
            <p:cNvPr id="9" name="Picture 8" descr="Text&#10;&#10;AI-generated content may be incorrect.">
              <a:extLst>
                <a:ext uri="{FF2B5EF4-FFF2-40B4-BE49-F238E27FC236}">
                  <a16:creationId xmlns:a16="http://schemas.microsoft.com/office/drawing/2014/main" id="{2FD5B24E-06B1-CD75-BC26-A89AA432FA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859536" y="6108192"/>
              <a:ext cx="1528065" cy="4389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76942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305791-4F91-34B2-5F77-014A7A421E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dirty="0"/>
              <a:t>One-sentence headline stating the main takeaway message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68E7B4-2380-B18C-C8C1-09BD437D6B1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14692" y="1825625"/>
            <a:ext cx="11492432" cy="4061829"/>
          </a:xfrm>
        </p:spPr>
        <p:txBody>
          <a:bodyPr/>
          <a:lstStyle>
            <a:lvl1pPr marL="0" indent="0">
              <a:spcBef>
                <a:spcPts val="1200"/>
              </a:spcBef>
              <a:buNone/>
              <a:defRPr sz="1800"/>
            </a:lvl1pPr>
          </a:lstStyle>
          <a:p>
            <a:r>
              <a:rPr lang="en-US" dirty="0"/>
              <a:t>Place content here</a:t>
            </a:r>
          </a:p>
        </p:txBody>
      </p:sp>
    </p:spTree>
    <p:extLst>
      <p:ext uri="{BB962C8B-B14F-4D97-AF65-F5344CB8AC3E}">
        <p14:creationId xmlns:p14="http://schemas.microsoft.com/office/powerpoint/2010/main" val="9002390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Column Key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55F232B-0EDE-9AF7-8505-73A82A1D984A}"/>
              </a:ext>
            </a:extLst>
          </p:cNvPr>
          <p:cNvSpPr/>
          <p:nvPr userDrawn="1"/>
        </p:nvSpPr>
        <p:spPr>
          <a:xfrm>
            <a:off x="0" y="0"/>
            <a:ext cx="467885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ptos Light" panose="020B00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D7CE54-A067-C608-8071-D9BFAF60EA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3899310" cy="1900997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One-sentence headline stating the main takeaway message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9DD14-4659-B8FE-84E6-93F5C544420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14692" y="2631247"/>
            <a:ext cx="3899310" cy="3511136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US" dirty="0"/>
              <a:t>Place content here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A40400C1-7283-FABD-80B9-45AEE1D1F5D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78363" y="0"/>
            <a:ext cx="7513637" cy="6858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2059A002-CFDF-58EF-945F-28E943618A5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14693" y="6431818"/>
            <a:ext cx="1188988" cy="285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3767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Column Hexagon Cut-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9AAFC910-D2D4-C5E3-4A8E-DB371D1637F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139371" y="-23484"/>
            <a:ext cx="6737350" cy="6865418"/>
          </a:xfrm>
          <a:custGeom>
            <a:avLst/>
            <a:gdLst>
              <a:gd name="connsiteX0" fmla="*/ 4765422 w 6737350"/>
              <a:gd name="connsiteY0" fmla="*/ 5955463 h 6865418"/>
              <a:gd name="connsiteX1" fmla="*/ 6080062 w 6737350"/>
              <a:gd name="connsiteY1" fmla="*/ 5955463 h 6865418"/>
              <a:gd name="connsiteX2" fmla="*/ 6604382 w 6737350"/>
              <a:gd name="connsiteY2" fmla="*/ 6863640 h 6865418"/>
              <a:gd name="connsiteX3" fmla="*/ 4240721 w 6737350"/>
              <a:gd name="connsiteY3" fmla="*/ 6864212 h 6865418"/>
              <a:gd name="connsiteX4" fmla="*/ 2712846 w 6737350"/>
              <a:gd name="connsiteY4" fmla="*/ 4762425 h 6865418"/>
              <a:gd name="connsiteX5" fmla="*/ 4027487 w 6737350"/>
              <a:gd name="connsiteY5" fmla="*/ 4762425 h 6865418"/>
              <a:gd name="connsiteX6" fmla="*/ 4684776 w 6737350"/>
              <a:gd name="connsiteY6" fmla="*/ 5900917 h 6865418"/>
              <a:gd name="connsiteX7" fmla="*/ 4128579 w 6737350"/>
              <a:gd name="connsiteY7" fmla="*/ 6864339 h 6865418"/>
              <a:gd name="connsiteX8" fmla="*/ 2612326 w 6737350"/>
              <a:gd name="connsiteY8" fmla="*/ 6865418 h 6865418"/>
              <a:gd name="connsiteX9" fmla="*/ 2055495 w 6737350"/>
              <a:gd name="connsiteY9" fmla="*/ 5900917 h 6865418"/>
              <a:gd name="connsiteX10" fmla="*/ 4765421 w 6737350"/>
              <a:gd name="connsiteY10" fmla="*/ 3584563 h 6865418"/>
              <a:gd name="connsiteX11" fmla="*/ 6080061 w 6737350"/>
              <a:gd name="connsiteY11" fmla="*/ 3584563 h 6865418"/>
              <a:gd name="connsiteX12" fmla="*/ 6737350 w 6737350"/>
              <a:gd name="connsiteY12" fmla="*/ 4723055 h 6865418"/>
              <a:gd name="connsiteX13" fmla="*/ 6080061 w 6737350"/>
              <a:gd name="connsiteY13" fmla="*/ 5861546 h 6865418"/>
              <a:gd name="connsiteX14" fmla="*/ 4765421 w 6737350"/>
              <a:gd name="connsiteY14" fmla="*/ 5861546 h 6865418"/>
              <a:gd name="connsiteX15" fmla="*/ 4108069 w 6737350"/>
              <a:gd name="connsiteY15" fmla="*/ 4723055 h 6865418"/>
              <a:gd name="connsiteX16" fmla="*/ 2712846 w 6737350"/>
              <a:gd name="connsiteY16" fmla="*/ 2395463 h 6865418"/>
              <a:gd name="connsiteX17" fmla="*/ 4027487 w 6737350"/>
              <a:gd name="connsiteY17" fmla="*/ 2395463 h 6865418"/>
              <a:gd name="connsiteX18" fmla="*/ 4684776 w 6737350"/>
              <a:gd name="connsiteY18" fmla="*/ 3533955 h 6865418"/>
              <a:gd name="connsiteX19" fmla="*/ 4027487 w 6737350"/>
              <a:gd name="connsiteY19" fmla="*/ 4672446 h 6865418"/>
              <a:gd name="connsiteX20" fmla="*/ 2712846 w 6737350"/>
              <a:gd name="connsiteY20" fmla="*/ 4672446 h 6865418"/>
              <a:gd name="connsiteX21" fmla="*/ 2055495 w 6737350"/>
              <a:gd name="connsiteY21" fmla="*/ 3533955 h 6865418"/>
              <a:gd name="connsiteX22" fmla="*/ 657289 w 6737350"/>
              <a:gd name="connsiteY22" fmla="*/ 1217538 h 6865418"/>
              <a:gd name="connsiteX23" fmla="*/ 1971929 w 6737350"/>
              <a:gd name="connsiteY23" fmla="*/ 1217538 h 6865418"/>
              <a:gd name="connsiteX24" fmla="*/ 2629281 w 6737350"/>
              <a:gd name="connsiteY24" fmla="*/ 2356092 h 6865418"/>
              <a:gd name="connsiteX25" fmla="*/ 1971929 w 6737350"/>
              <a:gd name="connsiteY25" fmla="*/ 3494584 h 6865418"/>
              <a:gd name="connsiteX26" fmla="*/ 657289 w 6737350"/>
              <a:gd name="connsiteY26" fmla="*/ 3494584 h 6865418"/>
              <a:gd name="connsiteX27" fmla="*/ 0 w 6737350"/>
              <a:gd name="connsiteY27" fmla="*/ 2356092 h 6865418"/>
              <a:gd name="connsiteX28" fmla="*/ 4765421 w 6737350"/>
              <a:gd name="connsiteY28" fmla="*/ 1217537 h 6865418"/>
              <a:gd name="connsiteX29" fmla="*/ 6080061 w 6737350"/>
              <a:gd name="connsiteY29" fmla="*/ 1217537 h 6865418"/>
              <a:gd name="connsiteX30" fmla="*/ 6737350 w 6737350"/>
              <a:gd name="connsiteY30" fmla="*/ 2356092 h 6865418"/>
              <a:gd name="connsiteX31" fmla="*/ 6080061 w 6737350"/>
              <a:gd name="connsiteY31" fmla="*/ 3494584 h 6865418"/>
              <a:gd name="connsiteX32" fmla="*/ 4765421 w 6737350"/>
              <a:gd name="connsiteY32" fmla="*/ 3494584 h 6865418"/>
              <a:gd name="connsiteX33" fmla="*/ 4108069 w 6737350"/>
              <a:gd name="connsiteY33" fmla="*/ 2356092 h 6865418"/>
              <a:gd name="connsiteX34" fmla="*/ 2712846 w 6737350"/>
              <a:gd name="connsiteY34" fmla="*/ 39549 h 6865418"/>
              <a:gd name="connsiteX35" fmla="*/ 4027487 w 6737350"/>
              <a:gd name="connsiteY35" fmla="*/ 39549 h 6865418"/>
              <a:gd name="connsiteX36" fmla="*/ 4684776 w 6737350"/>
              <a:gd name="connsiteY36" fmla="*/ 1178041 h 6865418"/>
              <a:gd name="connsiteX37" fmla="*/ 4027487 w 6737350"/>
              <a:gd name="connsiteY37" fmla="*/ 2316532 h 6865418"/>
              <a:gd name="connsiteX38" fmla="*/ 2712846 w 6737350"/>
              <a:gd name="connsiteY38" fmla="*/ 2316532 h 6865418"/>
              <a:gd name="connsiteX39" fmla="*/ 2055495 w 6737350"/>
              <a:gd name="connsiteY39" fmla="*/ 1178041 h 6865418"/>
              <a:gd name="connsiteX40" fmla="*/ 13492 w 6737350"/>
              <a:gd name="connsiteY40" fmla="*/ 0 h 6865418"/>
              <a:gd name="connsiteX41" fmla="*/ 2631396 w 6737350"/>
              <a:gd name="connsiteY41" fmla="*/ 13447 h 6865418"/>
              <a:gd name="connsiteX42" fmla="*/ 1973010 w 6737350"/>
              <a:gd name="connsiteY42" fmla="*/ 1137655 h 6865418"/>
              <a:gd name="connsiteX43" fmla="*/ 658369 w 6737350"/>
              <a:gd name="connsiteY43" fmla="*/ 1137655 h 6865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6737350" h="6865418">
                <a:moveTo>
                  <a:pt x="4765422" y="5955463"/>
                </a:moveTo>
                <a:lnTo>
                  <a:pt x="6080062" y="5955463"/>
                </a:lnTo>
                <a:lnTo>
                  <a:pt x="6604382" y="6863640"/>
                </a:lnTo>
                <a:lnTo>
                  <a:pt x="4240721" y="6864212"/>
                </a:lnTo>
                <a:close/>
                <a:moveTo>
                  <a:pt x="2712846" y="4762425"/>
                </a:moveTo>
                <a:lnTo>
                  <a:pt x="4027487" y="4762425"/>
                </a:lnTo>
                <a:lnTo>
                  <a:pt x="4684776" y="5900917"/>
                </a:lnTo>
                <a:lnTo>
                  <a:pt x="4128579" y="6864339"/>
                </a:lnTo>
                <a:lnTo>
                  <a:pt x="2612326" y="6865418"/>
                </a:lnTo>
                <a:lnTo>
                  <a:pt x="2055495" y="5900917"/>
                </a:lnTo>
                <a:close/>
                <a:moveTo>
                  <a:pt x="4765421" y="3584563"/>
                </a:moveTo>
                <a:lnTo>
                  <a:pt x="6080061" y="3584563"/>
                </a:lnTo>
                <a:lnTo>
                  <a:pt x="6737350" y="4723055"/>
                </a:lnTo>
                <a:lnTo>
                  <a:pt x="6080061" y="5861546"/>
                </a:lnTo>
                <a:lnTo>
                  <a:pt x="4765421" y="5861546"/>
                </a:lnTo>
                <a:lnTo>
                  <a:pt x="4108069" y="4723055"/>
                </a:lnTo>
                <a:close/>
                <a:moveTo>
                  <a:pt x="2712846" y="2395463"/>
                </a:moveTo>
                <a:lnTo>
                  <a:pt x="4027487" y="2395463"/>
                </a:lnTo>
                <a:lnTo>
                  <a:pt x="4684776" y="3533955"/>
                </a:lnTo>
                <a:lnTo>
                  <a:pt x="4027487" y="4672446"/>
                </a:lnTo>
                <a:lnTo>
                  <a:pt x="2712846" y="4672446"/>
                </a:lnTo>
                <a:lnTo>
                  <a:pt x="2055495" y="3533955"/>
                </a:lnTo>
                <a:close/>
                <a:moveTo>
                  <a:pt x="657289" y="1217538"/>
                </a:moveTo>
                <a:lnTo>
                  <a:pt x="1971929" y="1217538"/>
                </a:lnTo>
                <a:lnTo>
                  <a:pt x="2629281" y="2356092"/>
                </a:lnTo>
                <a:lnTo>
                  <a:pt x="1971929" y="3494584"/>
                </a:lnTo>
                <a:lnTo>
                  <a:pt x="657289" y="3494584"/>
                </a:lnTo>
                <a:lnTo>
                  <a:pt x="0" y="2356092"/>
                </a:lnTo>
                <a:close/>
                <a:moveTo>
                  <a:pt x="4765421" y="1217537"/>
                </a:moveTo>
                <a:lnTo>
                  <a:pt x="6080061" y="1217537"/>
                </a:lnTo>
                <a:lnTo>
                  <a:pt x="6737350" y="2356092"/>
                </a:lnTo>
                <a:lnTo>
                  <a:pt x="6080061" y="3494584"/>
                </a:lnTo>
                <a:lnTo>
                  <a:pt x="4765421" y="3494584"/>
                </a:lnTo>
                <a:lnTo>
                  <a:pt x="4108069" y="2356092"/>
                </a:lnTo>
                <a:close/>
                <a:moveTo>
                  <a:pt x="2712846" y="39549"/>
                </a:moveTo>
                <a:lnTo>
                  <a:pt x="4027487" y="39549"/>
                </a:lnTo>
                <a:lnTo>
                  <a:pt x="4684776" y="1178041"/>
                </a:lnTo>
                <a:lnTo>
                  <a:pt x="4027487" y="2316532"/>
                </a:lnTo>
                <a:lnTo>
                  <a:pt x="2712846" y="2316532"/>
                </a:lnTo>
                <a:lnTo>
                  <a:pt x="2055495" y="1178041"/>
                </a:lnTo>
                <a:close/>
                <a:moveTo>
                  <a:pt x="13492" y="0"/>
                </a:moveTo>
                <a:lnTo>
                  <a:pt x="2631396" y="13447"/>
                </a:lnTo>
                <a:lnTo>
                  <a:pt x="1973010" y="1137655"/>
                </a:lnTo>
                <a:lnTo>
                  <a:pt x="658369" y="1137655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D7CE54-A067-C608-8071-D9BFAF60EA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3" y="365125"/>
            <a:ext cx="4412934" cy="1772793"/>
          </a:xfrm>
        </p:spPr>
        <p:txBody>
          <a:bodyPr anchor="t" anchorCtr="0">
            <a:noAutofit/>
          </a:bodyPr>
          <a:lstStyle>
            <a:lvl1pPr>
              <a:defRPr>
                <a:latin typeface="+mj-lt"/>
              </a:defRPr>
            </a:lvl1pPr>
          </a:lstStyle>
          <a:p>
            <a:r>
              <a:rPr lang="en-US" dirty="0"/>
              <a:t>One-sentence headline stating the main takeaway message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9DD14-4659-B8FE-84E6-93F5C544420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14693" y="2514601"/>
            <a:ext cx="4412934" cy="3756990"/>
          </a:xfrm>
        </p:spPr>
        <p:txBody>
          <a:bodyPr anchor="t" anchorCtr="0">
            <a:noAutofit/>
          </a:bodyPr>
          <a:lstStyle>
            <a:lvl1pPr marL="0" indent="0">
              <a:buNone/>
              <a:defRPr sz="1800"/>
            </a:lvl1pPr>
          </a:lstStyle>
          <a:p>
            <a:r>
              <a:rPr lang="en-US" dirty="0"/>
              <a:t>Place content here</a:t>
            </a:r>
          </a:p>
        </p:txBody>
      </p:sp>
    </p:spTree>
    <p:extLst>
      <p:ext uri="{BB962C8B-B14F-4D97-AF65-F5344CB8AC3E}">
        <p14:creationId xmlns:p14="http://schemas.microsoft.com/office/powerpoint/2010/main" val="35542031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Column Stacked Image Ser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Picture Placeholder 117">
            <a:extLst>
              <a:ext uri="{FF2B5EF4-FFF2-40B4-BE49-F238E27FC236}">
                <a16:creationId xmlns:a16="http://schemas.microsoft.com/office/drawing/2014/main" id="{FCAA6D76-9D9F-EEEC-3A19-B8672A58A5A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645400" y="-6350"/>
            <a:ext cx="4546600" cy="2155825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1" name="Picture Placeholder 120">
            <a:extLst>
              <a:ext uri="{FF2B5EF4-FFF2-40B4-BE49-F238E27FC236}">
                <a16:creationId xmlns:a16="http://schemas.microsoft.com/office/drawing/2014/main" id="{374474B3-1A16-3799-2DA6-5E1F9B62F1F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645400" y="2352675"/>
            <a:ext cx="4546600" cy="2149475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3" name="Picture Placeholder 122">
            <a:extLst>
              <a:ext uri="{FF2B5EF4-FFF2-40B4-BE49-F238E27FC236}">
                <a16:creationId xmlns:a16="http://schemas.microsoft.com/office/drawing/2014/main" id="{0285EA67-185C-FA9B-F112-0DEA71BAF9A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645400" y="4703763"/>
            <a:ext cx="4546600" cy="2154237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5D5DB1-B0F4-39A7-9E5F-343BB17944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3" y="365125"/>
            <a:ext cx="6736022" cy="1006475"/>
          </a:xfrm>
        </p:spPr>
        <p:txBody>
          <a:bodyPr>
            <a:noAutofit/>
          </a:bodyPr>
          <a:lstStyle>
            <a:lvl1pPr>
              <a:defRPr b="1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One-sentence headline stating the main takeaway message</a:t>
            </a:r>
          </a:p>
        </p:txBody>
      </p:sp>
      <p:sp>
        <p:nvSpPr>
          <p:cNvPr id="113" name="Text Placeholder 112">
            <a:extLst>
              <a:ext uri="{FF2B5EF4-FFF2-40B4-BE49-F238E27FC236}">
                <a16:creationId xmlns:a16="http://schemas.microsoft.com/office/drawing/2014/main" id="{561B3BD0-8400-FE4A-5A3F-210329D8A10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14693" y="1817559"/>
            <a:ext cx="6763894" cy="4324823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AF7721B-92F3-10FF-5A89-459D1C6BA969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Aptos Light" panose="020B0004020202020204" pitchFamily="34" charset="0"/>
                <a:ea typeface="Aptos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/>
              </a:solidFill>
              <a:latin typeface="Aptos Light" panose="020B0004020202020204" pitchFamily="34" charset="0"/>
              <a:ea typeface="Aptos" panose="02000000000000000000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49681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image" Target="../media/image1.sv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44753CB-6476-BF2C-3CDC-FAB102C71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692" y="365125"/>
            <a:ext cx="11492432" cy="443198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933DD6-9940-13F2-ECB0-1877733109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4692" y="1817556"/>
            <a:ext cx="11492432" cy="402055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0" name="Rectangle 6">
            <a:extLst>
              <a:ext uri="{FF2B5EF4-FFF2-40B4-BE49-F238E27FC236}">
                <a16:creationId xmlns:a16="http://schemas.microsoft.com/office/drawing/2014/main" id="{25FC33D5-6A3D-626E-929B-EDEF84A7F09B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100" b="1" i="0" smtClean="0">
                <a:solidFill>
                  <a:schemeClr val="bg2"/>
                </a:solidFill>
                <a:latin typeface="+mn-lt"/>
                <a:ea typeface="Aptos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100" b="1" i="0" dirty="0">
              <a:solidFill>
                <a:schemeClr val="bg2"/>
              </a:solidFill>
              <a:latin typeface="+mn-lt"/>
              <a:ea typeface="Aptos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41" name="Rectangle 256">
            <a:extLst>
              <a:ext uri="{FF2B5EF4-FFF2-40B4-BE49-F238E27FC236}">
                <a16:creationId xmlns:a16="http://schemas.microsoft.com/office/drawing/2014/main" id="{DF5E4726-94A1-FED7-677B-96B372546603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7599464" y="6576851"/>
            <a:ext cx="3860800" cy="152400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chemeClr val="bg2"/>
                </a:solidFill>
                <a:latin typeface="Aptos Light" panose="020B0004020202020204" pitchFamily="34" charset="0"/>
                <a:ea typeface="Aptos" panose="02000000000000000000" pitchFamily="2" charset="0"/>
                <a:cs typeface="Arial" pitchFamily="34" charset="0"/>
              </a:rPr>
              <a:t> 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54E8AFC4-0CE6-E93B-9E8C-DB368BD3C3D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2"/>
              </a:ext>
            </a:extLst>
          </a:blip>
          <a:stretch>
            <a:fillRect/>
          </a:stretch>
        </p:blipFill>
        <p:spPr>
          <a:xfrm>
            <a:off x="314693" y="6431818"/>
            <a:ext cx="1188988" cy="285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214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3" r:id="rId1"/>
    <p:sldLayoutId id="2147483939" r:id="rId2"/>
    <p:sldLayoutId id="2147483896" r:id="rId3"/>
    <p:sldLayoutId id="2147483927" r:id="rId4"/>
    <p:sldLayoutId id="2147483941" r:id="rId5"/>
    <p:sldLayoutId id="2147483832" r:id="rId6"/>
    <p:sldLayoutId id="2147483894" r:id="rId7"/>
    <p:sldLayoutId id="2147483829" r:id="rId8"/>
    <p:sldLayoutId id="2147483897" r:id="rId9"/>
    <p:sldLayoutId id="2147483833" r:id="rId10"/>
    <p:sldLayoutId id="2147483952" r:id="rId11"/>
    <p:sldLayoutId id="2147483953" r:id="rId12"/>
    <p:sldLayoutId id="2147483954" r:id="rId13"/>
    <p:sldLayoutId id="2147483955" r:id="rId14"/>
    <p:sldLayoutId id="2147483956" r:id="rId15"/>
    <p:sldLayoutId id="2147483834" r:id="rId16"/>
    <p:sldLayoutId id="2147483940" r:id="rId17"/>
    <p:sldLayoutId id="2147483835" r:id="rId18"/>
    <p:sldLayoutId id="2147483928" r:id="rId19"/>
    <p:sldLayoutId id="2147483906" r:id="rId20"/>
    <p:sldLayoutId id="2147483905" r:id="rId21"/>
    <p:sldLayoutId id="2147483937" r:id="rId22"/>
    <p:sldLayoutId id="2147483947" r:id="rId23"/>
    <p:sldLayoutId id="2147483948" r:id="rId24"/>
    <p:sldLayoutId id="2147483951" r:id="rId25"/>
    <p:sldLayoutId id="2147483949" r:id="rId26"/>
    <p:sldLayoutId id="2147483959" r:id="rId27"/>
    <p:sldLayoutId id="2147483861" r:id="rId28"/>
    <p:sldLayoutId id="2147483958" r:id="rId29"/>
    <p:sldLayoutId id="2147483849" r:id="rId30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>
          <a:solidFill>
            <a:schemeClr val="tx1"/>
          </a:solidFill>
          <a:latin typeface="+mj-lt"/>
          <a:ea typeface="Aptos" panose="02000000000000000000" pitchFamily="2" charset="0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200"/>
        </a:spcBef>
        <a:spcAft>
          <a:spcPts val="60"/>
        </a:spcAft>
        <a:buFont typeface="Arial" panose="020B0604020202020204" pitchFamily="34" charset="0"/>
        <a:buNone/>
        <a:defRPr sz="2200" b="0" i="0" kern="1200">
          <a:solidFill>
            <a:schemeClr val="tx1"/>
          </a:solidFill>
          <a:latin typeface="+mn-lt"/>
          <a:ea typeface="Aptos" panose="02000000000000000000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1200"/>
        </a:spcBef>
        <a:spcAft>
          <a:spcPts val="60"/>
        </a:spcAft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+mn-lt"/>
          <a:ea typeface="Aptos" panose="02000000000000000000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1200"/>
        </a:spcBef>
        <a:spcAft>
          <a:spcPts val="60"/>
        </a:spcAft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+mn-lt"/>
          <a:ea typeface="Aptos" panose="02000000000000000000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1200"/>
        </a:spcBef>
        <a:spcAft>
          <a:spcPts val="60"/>
        </a:spcAft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+mn-lt"/>
          <a:ea typeface="Aptos" panose="02000000000000000000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1200"/>
        </a:spcBef>
        <a:spcAft>
          <a:spcPts val="60"/>
        </a:spcAft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+mn-lt"/>
          <a:ea typeface="Aptos" panose="02000000000000000000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BB4FD5E-2992-7491-04F9-AE9BE96523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D28021-8A90-6956-2071-DA4BAE41DD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4E1930-CDC9-E40E-4114-413DBF52C2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4159694-C8FA-432D-B767-74D5D3BE5B91}" type="datetimeFigureOut">
              <a:rPr lang="en-US" smtClean="0"/>
              <a:t>6/9/2026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D912E9-C1F0-36B3-20C7-8CFEB15650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80B6CD-723B-0DBA-59F7-CF13661CFE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9CF887B-7793-4B9A-8102-D235936BBE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9433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4016D3D2-05B6-FA6F-5289-7041DDDE17F3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3"/>
          <a:srcRect/>
          <a:stretch>
            <a:fillRect/>
          </a:stretch>
        </p:blipFill>
        <p:spPr>
          <a:custGeom>
            <a:avLst/>
            <a:gdLst>
              <a:gd name="connsiteX0" fmla="*/ 896615 w 12192000"/>
              <a:gd name="connsiteY0" fmla="*/ 829307 h 6858000"/>
              <a:gd name="connsiteX1" fmla="*/ 896615 w 12192000"/>
              <a:gd name="connsiteY1" fmla="*/ 6028692 h 6858000"/>
              <a:gd name="connsiteX2" fmla="*/ 6096000 w 12192000"/>
              <a:gd name="connsiteY2" fmla="*/ 6028692 h 6858000"/>
              <a:gd name="connsiteX3" fmla="*/ 6096000 w 12192000"/>
              <a:gd name="connsiteY3" fmla="*/ 829307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896615" y="829307"/>
                </a:moveTo>
                <a:lnTo>
                  <a:pt x="896615" y="6028692"/>
                </a:lnTo>
                <a:lnTo>
                  <a:pt x="6096000" y="6028692"/>
                </a:lnTo>
                <a:lnTo>
                  <a:pt x="6096000" y="829307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lumMod val="95000"/>
            </a:srgbClr>
          </a:solidFill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6B18B1F-BFB1-CC50-2580-E2ADE95FF0A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3200" dirty="0"/>
              <a:t>Radioisotope Processing Facility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0AB052-C5ED-4604-BB32-C7CFB365406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Oak Ridge National Laboratory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6169892-B8FD-9314-2137-FD44D1A12AD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Bryan Leber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E4AE62E-70C2-2BB8-D0AC-19F27324509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RPF Project Director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C901B1AE-7654-D106-1117-963D1939023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Text Box 5">
            <a:extLst>
              <a:ext uri="{FF2B5EF4-FFF2-40B4-BE49-F238E27FC236}">
                <a16:creationId xmlns:a16="http://schemas.microsoft.com/office/drawing/2014/main" id="{D5FB9DBF-CC9C-720F-27CF-2C9678EE3F7F}"/>
              </a:ext>
            </a:extLst>
          </p:cNvPr>
          <p:cNvSpPr txBox="1"/>
          <p:nvPr/>
        </p:nvSpPr>
        <p:spPr>
          <a:xfrm>
            <a:off x="8111612" y="5633885"/>
            <a:ext cx="3770671" cy="809248"/>
          </a:xfrm>
          <a:prstGeom prst="rect">
            <a:avLst/>
          </a:prstGeom>
          <a:solidFill>
            <a:schemeClr val="bg1">
              <a:alpha val="74000"/>
            </a:schemeClr>
          </a:solidFill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Controlled by: </a:t>
            </a:r>
            <a:r>
              <a:rPr lang="en-US" sz="1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UT-Battelle</a:t>
            </a:r>
            <a:endParaRPr lang="en-US" sz="20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CUI Category(</a:t>
            </a:r>
            <a:r>
              <a:rPr lang="en-US" sz="1200" b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ies</a:t>
            </a:r>
            <a:r>
              <a:rPr lang="en-US" sz="12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): </a:t>
            </a:r>
            <a:r>
              <a:rPr lang="en-US" sz="1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PROPIN</a:t>
            </a:r>
            <a:endParaRPr lang="en-US" sz="20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Distribution/Limited Dissemination Control: </a:t>
            </a:r>
            <a:r>
              <a:rPr lang="en-US" sz="1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none</a:t>
            </a:r>
            <a:endParaRPr lang="en-US" sz="20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POC: </a:t>
            </a:r>
            <a:r>
              <a:rPr lang="en-US" sz="1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Bryan Leber</a:t>
            </a:r>
            <a:r>
              <a:rPr lang="en-US" sz="1200" dirty="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, (832) 312-9716</a:t>
            </a:r>
            <a:endParaRPr lang="en-US" sz="105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19917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CD19C7-69C4-4FF1-F274-920189B650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09F72C-7B69-0165-6A5B-CD96598473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RPF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062A5B-CD3B-3F91-5DDE-2CA994939A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4692" y="1092754"/>
            <a:ext cx="11492432" cy="1884213"/>
          </a:xfrm>
        </p:spPr>
        <p:txBody>
          <a:bodyPr/>
          <a:lstStyle/>
          <a:p>
            <a:r>
              <a:rPr lang="en-US" dirty="0"/>
              <a:t>The </a:t>
            </a:r>
            <a:r>
              <a:rPr lang="en-US" b="1" dirty="0"/>
              <a:t>14 MHCs and 22 gloveboxes included in the base scope </a:t>
            </a:r>
            <a:r>
              <a:rPr lang="en-US" dirty="0"/>
              <a:t>will:</a:t>
            </a:r>
          </a:p>
          <a:p>
            <a:pPr marL="971550" lvl="1" indent="-285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Provide a transloading capability for HFIR targets</a:t>
            </a:r>
          </a:p>
          <a:p>
            <a:pPr marL="971550" lvl="1" indent="-285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Provide a stable and reliable source of radioisotopes for medical, national security, energy, industrial, and research applications</a:t>
            </a:r>
          </a:p>
          <a:p>
            <a:pPr marL="971550" lvl="1" indent="-285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All 8 bays will be built out and ready for MHCs as part of the project</a:t>
            </a:r>
          </a:p>
          <a:p>
            <a:pPr marL="971550" lvl="1" indent="-285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The ultimate capability of RPF will include </a:t>
            </a:r>
            <a:r>
              <a:rPr lang="en-US" b="1" dirty="0"/>
              <a:t>32 MHCs and 48 gloveboxes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6388D2-B472-74C4-AA00-C86CED298A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9197" y="2903297"/>
            <a:ext cx="10053605" cy="356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8970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5AABA4-F832-F764-708D-1DFADEC7FA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RPF’s flexibility is derived from the modular hot cell concept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FFB98E-8C01-A485-D5EC-0BA3A878D9A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Modular hot cells (MHC) are a different approach to nuclear facilities</a:t>
            </a:r>
          </a:p>
          <a:p>
            <a:r>
              <a:rPr lang="en-US" dirty="0"/>
              <a:t>MHC's can be customized to hazards for a particular isotope line, reducing cost and space</a:t>
            </a:r>
          </a:p>
          <a:p>
            <a:r>
              <a:rPr lang="en-US" dirty="0">
                <a:ea typeface="Roboto" panose="02000000000000000000" pitchFamily="2" charset="0"/>
              </a:rPr>
              <a:t>More efficient radioisotope processing</a:t>
            </a:r>
            <a:endParaRPr lang="en-US" dirty="0"/>
          </a:p>
          <a:p>
            <a:r>
              <a:rPr lang="en-US" dirty="0"/>
              <a:t>MHC's can also be changed or added in future campaigns and assembled on site</a:t>
            </a:r>
          </a:p>
        </p:txBody>
      </p:sp>
      <p:pic>
        <p:nvPicPr>
          <p:cNvPr id="5" name="Picture Placeholder 6" descr="A person standing next to a large machine&#10;&#10;Description automatically generated with medium confidence">
            <a:extLst>
              <a:ext uri="{FF2B5EF4-FFF2-40B4-BE49-F238E27FC236}">
                <a16:creationId xmlns:a16="http://schemas.microsoft.com/office/drawing/2014/main" id="{7276FFBF-1A60-8E3A-94C3-1BF125C6676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686" r="10686"/>
          <a:stretch/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6318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E0F778A-4F34-339B-786A-F88321467F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0" t="1422" r="2699" b="2456"/>
          <a:stretch>
            <a:fillRect/>
          </a:stretch>
        </p:blipFill>
        <p:spPr>
          <a:xfrm>
            <a:off x="571500" y="738485"/>
            <a:ext cx="10434637" cy="5869484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5673827-1955-A152-384D-3BB93F7CF10D}"/>
              </a:ext>
            </a:extLst>
          </p:cNvPr>
          <p:cNvGrpSpPr/>
          <p:nvPr/>
        </p:nvGrpSpPr>
        <p:grpSpPr>
          <a:xfrm>
            <a:off x="2550318" y="4679386"/>
            <a:ext cx="2509735" cy="830997"/>
            <a:chOff x="3406274" y="4495185"/>
            <a:chExt cx="3278676" cy="860535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72B165C-611F-FCE8-7863-3234A90A15FC}"/>
                </a:ext>
              </a:extLst>
            </p:cNvPr>
            <p:cNvSpPr txBox="1"/>
            <p:nvPr/>
          </p:nvSpPr>
          <p:spPr>
            <a:xfrm>
              <a:off x="4241788" y="4495185"/>
              <a:ext cx="2443162" cy="8605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Radioisotope Processing Facility (RPF)</a:t>
              </a: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8374DB83-2195-5EFB-B1FA-6C31AAD387E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06274" y="4717919"/>
              <a:ext cx="835514" cy="382827"/>
            </a:xfrm>
            <a:prstGeom prst="line">
              <a:avLst/>
            </a:prstGeom>
            <a:ln w="69850">
              <a:solidFill>
                <a:srgbClr val="FF0000"/>
              </a:solidFill>
              <a:headEnd type="stealth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5CCCCE00-5446-120A-95E6-10F00F6EB9ED}"/>
              </a:ext>
            </a:extLst>
          </p:cNvPr>
          <p:cNvSpPr txBox="1"/>
          <p:nvPr/>
        </p:nvSpPr>
        <p:spPr>
          <a:xfrm>
            <a:off x="6545628" y="1886298"/>
            <a:ext cx="28074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High Flux Isotope Reactor (HFIR)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E1A2461-D80C-CE15-B2C4-E53D4352B955}"/>
              </a:ext>
            </a:extLst>
          </p:cNvPr>
          <p:cNvSpPr/>
          <p:nvPr/>
        </p:nvSpPr>
        <p:spPr>
          <a:xfrm>
            <a:off x="873917" y="1108594"/>
            <a:ext cx="4267201" cy="113791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BD0F77A-48F0-DE4C-78DB-ADB5CEBAD4FF}"/>
              </a:ext>
            </a:extLst>
          </p:cNvPr>
          <p:cNvSpPr txBox="1"/>
          <p:nvPr/>
        </p:nvSpPr>
        <p:spPr>
          <a:xfrm>
            <a:off x="1010285" y="1217115"/>
            <a:ext cx="388459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The Radioisotope Processing Facility is 0.6 miles from the High Flux Isotope Reactor.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6CD064D-EE16-EC10-BC23-287592A1B14A}"/>
              </a:ext>
            </a:extLst>
          </p:cNvPr>
          <p:cNvCxnSpPr>
            <a:cxnSpLocks/>
          </p:cNvCxnSpPr>
          <p:nvPr/>
        </p:nvCxnSpPr>
        <p:spPr>
          <a:xfrm flipH="1" flipV="1">
            <a:off x="7293769" y="2178685"/>
            <a:ext cx="1178719" cy="650240"/>
          </a:xfrm>
          <a:prstGeom prst="line">
            <a:avLst/>
          </a:prstGeom>
          <a:ln w="69850">
            <a:solidFill>
              <a:srgbClr val="FF0000"/>
            </a:solidFill>
            <a:headEnd type="stealt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6" name="Title 15">
            <a:extLst>
              <a:ext uri="{FF2B5EF4-FFF2-40B4-BE49-F238E27FC236}">
                <a16:creationId xmlns:a16="http://schemas.microsoft.com/office/drawing/2014/main" id="{055886FC-A570-86AA-3F2E-979C0F6364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726" y="43649"/>
            <a:ext cx="10515600" cy="825604"/>
          </a:xfrm>
        </p:spPr>
        <p:txBody>
          <a:bodyPr>
            <a:normAutofit/>
          </a:bodyPr>
          <a:lstStyle/>
          <a:p>
            <a:r>
              <a:rPr lang="en-US" sz="3200" b="1" dirty="0"/>
              <a:t>RPF Project Site</a:t>
            </a:r>
          </a:p>
        </p:txBody>
      </p:sp>
    </p:spTree>
    <p:extLst>
      <p:ext uri="{BB962C8B-B14F-4D97-AF65-F5344CB8AC3E}">
        <p14:creationId xmlns:p14="http://schemas.microsoft.com/office/powerpoint/2010/main" val="22935084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128F38-78D7-8683-AEFE-2D8A7CB755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Detailed Project Timeline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CCD95F3-04D6-60DC-DD50-1E47FF8C4BF9}"/>
              </a:ext>
            </a:extLst>
          </p:cNvPr>
          <p:cNvSpPr txBox="1"/>
          <p:nvPr/>
        </p:nvSpPr>
        <p:spPr>
          <a:xfrm>
            <a:off x="8531877" y="1466690"/>
            <a:ext cx="1233519" cy="674031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dirty="0">
                <a:solidFill>
                  <a:schemeClr val="tx2"/>
                </a:solidFill>
                <a:latin typeface="+mn-lt"/>
                <a:cs typeface="Arial"/>
              </a:rPr>
              <a:t>Contractor</a:t>
            </a:r>
          </a:p>
          <a:p>
            <a:pPr algn="ctr">
              <a:lnSpc>
                <a:spcPct val="90000"/>
              </a:lnSpc>
            </a:pPr>
            <a:r>
              <a:rPr lang="en-US" sz="1400" dirty="0">
                <a:solidFill>
                  <a:schemeClr val="tx2"/>
                </a:solidFill>
                <a:cs typeface="Arial"/>
              </a:rPr>
              <a:t>ORR</a:t>
            </a:r>
          </a:p>
          <a:p>
            <a:pPr algn="ctr">
              <a:lnSpc>
                <a:spcPct val="90000"/>
              </a:lnSpc>
            </a:pPr>
            <a:r>
              <a:rPr lang="en-US" sz="1400" dirty="0">
                <a:solidFill>
                  <a:schemeClr val="tx2"/>
                </a:solidFill>
                <a:latin typeface="+mn-lt"/>
                <a:cs typeface="Arial"/>
              </a:rPr>
              <a:t>Complete</a:t>
            </a:r>
            <a:endParaRPr lang="en-US" sz="1400" dirty="0">
              <a:solidFill>
                <a:schemeClr val="tx2"/>
              </a:solidFill>
              <a:latin typeface="+mn-lt"/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CB010822-678B-7F39-A25E-3E176BB48DA1}"/>
              </a:ext>
            </a:extLst>
          </p:cNvPr>
          <p:cNvCxnSpPr>
            <a:cxnSpLocks/>
          </p:cNvCxnSpPr>
          <p:nvPr/>
        </p:nvCxnSpPr>
        <p:spPr>
          <a:xfrm>
            <a:off x="9167800" y="2207111"/>
            <a:ext cx="0" cy="1528593"/>
          </a:xfrm>
          <a:prstGeom prst="straightConnector1">
            <a:avLst/>
          </a:prstGeom>
          <a:ln w="57150">
            <a:solidFill>
              <a:schemeClr val="tx2"/>
            </a:solidFill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7D0303B9-B021-F276-298D-6ED0A4C30BF4}"/>
              </a:ext>
            </a:extLst>
          </p:cNvPr>
          <p:cNvCxnSpPr>
            <a:cxnSpLocks/>
          </p:cNvCxnSpPr>
          <p:nvPr/>
        </p:nvCxnSpPr>
        <p:spPr>
          <a:xfrm>
            <a:off x="8512269" y="3358883"/>
            <a:ext cx="0" cy="465860"/>
          </a:xfrm>
          <a:prstGeom prst="straightConnector1">
            <a:avLst/>
          </a:prstGeom>
          <a:ln w="57150">
            <a:solidFill>
              <a:schemeClr val="tx2"/>
            </a:solidFill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4582591A-11AB-A7DA-D131-4B75C5CEF11E}"/>
              </a:ext>
            </a:extLst>
          </p:cNvPr>
          <p:cNvSpPr txBox="1"/>
          <p:nvPr/>
        </p:nvSpPr>
        <p:spPr>
          <a:xfrm>
            <a:off x="7871351" y="2349426"/>
            <a:ext cx="1233519" cy="867930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dirty="0">
                <a:solidFill>
                  <a:schemeClr val="tx2"/>
                </a:solidFill>
                <a:latin typeface="+mn-lt"/>
                <a:cs typeface="Arial"/>
              </a:rPr>
              <a:t>Manageme</a:t>
            </a:r>
            <a:r>
              <a:rPr lang="en-US" sz="1400" dirty="0">
                <a:solidFill>
                  <a:schemeClr val="tx2"/>
                </a:solidFill>
                <a:cs typeface="Arial"/>
              </a:rPr>
              <a:t>nt</a:t>
            </a:r>
          </a:p>
          <a:p>
            <a:pPr algn="ctr">
              <a:lnSpc>
                <a:spcPct val="90000"/>
              </a:lnSpc>
            </a:pPr>
            <a:r>
              <a:rPr lang="en-US" sz="1400" dirty="0">
                <a:solidFill>
                  <a:schemeClr val="tx2"/>
                </a:solidFill>
                <a:latin typeface="+mn-lt"/>
                <a:cs typeface="Arial"/>
              </a:rPr>
              <a:t>Self</a:t>
            </a:r>
          </a:p>
          <a:p>
            <a:pPr algn="ctr">
              <a:lnSpc>
                <a:spcPct val="90000"/>
              </a:lnSpc>
            </a:pPr>
            <a:r>
              <a:rPr lang="en-US" sz="1400" dirty="0">
                <a:solidFill>
                  <a:schemeClr val="tx2"/>
                </a:solidFill>
                <a:cs typeface="Arial"/>
              </a:rPr>
              <a:t>Assessment</a:t>
            </a:r>
          </a:p>
          <a:p>
            <a:pPr algn="ctr">
              <a:lnSpc>
                <a:spcPct val="90000"/>
              </a:lnSpc>
            </a:pPr>
            <a:r>
              <a:rPr lang="en-US" sz="1400" dirty="0">
                <a:solidFill>
                  <a:schemeClr val="tx2"/>
                </a:solidFill>
                <a:latin typeface="+mn-lt"/>
                <a:cs typeface="Arial"/>
              </a:rPr>
              <a:t>Complete</a:t>
            </a:r>
            <a:endParaRPr lang="en-US" sz="1400" dirty="0">
              <a:solidFill>
                <a:schemeClr val="tx2"/>
              </a:solidFill>
              <a:latin typeface="+mn-lt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36DDA3D-B291-0290-6C3B-44ECBB1834E9}"/>
              </a:ext>
            </a:extLst>
          </p:cNvPr>
          <p:cNvCxnSpPr>
            <a:cxnSpLocks/>
          </p:cNvCxnSpPr>
          <p:nvPr/>
        </p:nvCxnSpPr>
        <p:spPr>
          <a:xfrm>
            <a:off x="10907262" y="2467142"/>
            <a:ext cx="0" cy="1333424"/>
          </a:xfrm>
          <a:prstGeom prst="straightConnector1">
            <a:avLst/>
          </a:prstGeom>
          <a:ln w="57150">
            <a:solidFill>
              <a:srgbClr val="0070C0"/>
            </a:solidFill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D8E6B008-35AC-BD07-721C-51865E0AD6B1}"/>
              </a:ext>
            </a:extLst>
          </p:cNvPr>
          <p:cNvSpPr txBox="1"/>
          <p:nvPr/>
        </p:nvSpPr>
        <p:spPr>
          <a:xfrm>
            <a:off x="7002162" y="1275587"/>
            <a:ext cx="1657443" cy="675313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dirty="0">
                <a:solidFill>
                  <a:schemeClr val="tx2"/>
                </a:solidFill>
                <a:latin typeface="+mn-lt"/>
                <a:cs typeface="Arial"/>
              </a:rPr>
              <a:t>Final Documented Safety Analysis Approval</a:t>
            </a:r>
            <a:endParaRPr lang="en-US" sz="1400" dirty="0">
              <a:solidFill>
                <a:schemeClr val="tx2"/>
              </a:solidFill>
              <a:latin typeface="+mn-lt"/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B3CCBD6-D964-DC02-9895-C362ECB06C8B}"/>
              </a:ext>
            </a:extLst>
          </p:cNvPr>
          <p:cNvCxnSpPr>
            <a:cxnSpLocks/>
          </p:cNvCxnSpPr>
          <p:nvPr/>
        </p:nvCxnSpPr>
        <p:spPr>
          <a:xfrm flipV="1">
            <a:off x="6308991" y="4206149"/>
            <a:ext cx="0" cy="589679"/>
          </a:xfrm>
          <a:prstGeom prst="straightConnector1">
            <a:avLst/>
          </a:prstGeom>
          <a:ln w="57150">
            <a:solidFill>
              <a:schemeClr val="tx2"/>
            </a:solidFill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16D97F6-7C6A-CCAF-BEA0-2AC096D1E1C4}"/>
              </a:ext>
            </a:extLst>
          </p:cNvPr>
          <p:cNvCxnSpPr>
            <a:cxnSpLocks/>
          </p:cNvCxnSpPr>
          <p:nvPr/>
        </p:nvCxnSpPr>
        <p:spPr>
          <a:xfrm>
            <a:off x="4764426" y="1932091"/>
            <a:ext cx="0" cy="1962721"/>
          </a:xfrm>
          <a:prstGeom prst="straightConnector1">
            <a:avLst/>
          </a:prstGeom>
          <a:ln w="57150">
            <a:solidFill>
              <a:schemeClr val="tx2"/>
            </a:solidFill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3E72B4C-22E2-5C61-DDDD-F22B9E6D32CB}"/>
              </a:ext>
            </a:extLst>
          </p:cNvPr>
          <p:cNvCxnSpPr>
            <a:cxnSpLocks/>
          </p:cNvCxnSpPr>
          <p:nvPr/>
        </p:nvCxnSpPr>
        <p:spPr>
          <a:xfrm flipV="1">
            <a:off x="2563673" y="4297588"/>
            <a:ext cx="0" cy="1512662"/>
          </a:xfrm>
          <a:prstGeom prst="straightConnector1">
            <a:avLst/>
          </a:prstGeom>
          <a:ln w="57150">
            <a:solidFill>
              <a:schemeClr val="tx2"/>
            </a:solidFill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89E05F72-A0C2-7788-AEB9-B1F07EC8AFCC}"/>
              </a:ext>
            </a:extLst>
          </p:cNvPr>
          <p:cNvCxnSpPr>
            <a:cxnSpLocks/>
          </p:cNvCxnSpPr>
          <p:nvPr/>
        </p:nvCxnSpPr>
        <p:spPr>
          <a:xfrm flipV="1">
            <a:off x="1911398" y="3656602"/>
            <a:ext cx="0" cy="1099094"/>
          </a:xfrm>
          <a:prstGeom prst="straightConnector1">
            <a:avLst/>
          </a:prstGeom>
          <a:ln w="57150">
            <a:solidFill>
              <a:srgbClr val="0070C0"/>
            </a:solidFill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1C87773-4EA5-A8BE-3C21-175B30A73F53}"/>
              </a:ext>
            </a:extLst>
          </p:cNvPr>
          <p:cNvCxnSpPr>
            <a:cxnSpLocks/>
          </p:cNvCxnSpPr>
          <p:nvPr/>
        </p:nvCxnSpPr>
        <p:spPr>
          <a:xfrm>
            <a:off x="643769" y="3205221"/>
            <a:ext cx="0" cy="773184"/>
          </a:xfrm>
          <a:prstGeom prst="straightConnector1">
            <a:avLst/>
          </a:prstGeom>
          <a:ln w="57150">
            <a:solidFill>
              <a:srgbClr val="0070C0"/>
            </a:solidFill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C18B3A48-92BE-BD6F-2FF7-2D0D66FF2895}"/>
              </a:ext>
            </a:extLst>
          </p:cNvPr>
          <p:cNvCxnSpPr>
            <a:cxnSpLocks/>
          </p:cNvCxnSpPr>
          <p:nvPr/>
        </p:nvCxnSpPr>
        <p:spPr>
          <a:xfrm flipH="1">
            <a:off x="9801981" y="1487188"/>
            <a:ext cx="40743" cy="2685625"/>
          </a:xfrm>
          <a:prstGeom prst="straightConnector1">
            <a:avLst/>
          </a:prstGeom>
          <a:ln w="57150">
            <a:solidFill>
              <a:srgbClr val="0070C0"/>
            </a:solidFill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8A666876-BABA-B105-2B2C-E77DF634BD5F}"/>
              </a:ext>
            </a:extLst>
          </p:cNvPr>
          <p:cNvCxnSpPr>
            <a:cxnSpLocks/>
          </p:cNvCxnSpPr>
          <p:nvPr/>
        </p:nvCxnSpPr>
        <p:spPr>
          <a:xfrm>
            <a:off x="3256980" y="1932091"/>
            <a:ext cx="2554" cy="1795340"/>
          </a:xfrm>
          <a:prstGeom prst="straightConnector1">
            <a:avLst/>
          </a:prstGeom>
          <a:ln w="57150">
            <a:solidFill>
              <a:schemeClr val="tx2"/>
            </a:solidFill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2EA6A968-1F5B-A5C8-3305-DEDCC2EF111F}"/>
              </a:ext>
            </a:extLst>
          </p:cNvPr>
          <p:cNvCxnSpPr>
            <a:cxnSpLocks/>
          </p:cNvCxnSpPr>
          <p:nvPr/>
        </p:nvCxnSpPr>
        <p:spPr>
          <a:xfrm>
            <a:off x="5594257" y="3031275"/>
            <a:ext cx="0" cy="689532"/>
          </a:xfrm>
          <a:prstGeom prst="straightConnector1">
            <a:avLst/>
          </a:prstGeom>
          <a:ln w="57150">
            <a:solidFill>
              <a:schemeClr val="tx2"/>
            </a:solidFill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6F3D5BFB-C1ED-B802-0049-BA930CCF88C3}"/>
              </a:ext>
            </a:extLst>
          </p:cNvPr>
          <p:cNvCxnSpPr>
            <a:cxnSpLocks/>
          </p:cNvCxnSpPr>
          <p:nvPr/>
        </p:nvCxnSpPr>
        <p:spPr>
          <a:xfrm>
            <a:off x="2170673" y="2865022"/>
            <a:ext cx="0" cy="870682"/>
          </a:xfrm>
          <a:prstGeom prst="straightConnector1">
            <a:avLst/>
          </a:prstGeom>
          <a:ln w="57150">
            <a:solidFill>
              <a:schemeClr val="tx2"/>
            </a:solidFill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5BF57105-A68E-2F43-E39F-014523CE38E0}"/>
              </a:ext>
            </a:extLst>
          </p:cNvPr>
          <p:cNvCxnSpPr>
            <a:cxnSpLocks/>
          </p:cNvCxnSpPr>
          <p:nvPr/>
        </p:nvCxnSpPr>
        <p:spPr>
          <a:xfrm>
            <a:off x="1420435" y="1982962"/>
            <a:ext cx="0" cy="1850621"/>
          </a:xfrm>
          <a:prstGeom prst="straightConnector1">
            <a:avLst/>
          </a:prstGeom>
          <a:ln w="57150">
            <a:solidFill>
              <a:schemeClr val="tx2"/>
            </a:solidFill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B88FB0BC-7DD1-4E39-7432-1A2E9AAE980B}"/>
              </a:ext>
            </a:extLst>
          </p:cNvPr>
          <p:cNvCxnSpPr>
            <a:cxnSpLocks/>
          </p:cNvCxnSpPr>
          <p:nvPr/>
        </p:nvCxnSpPr>
        <p:spPr>
          <a:xfrm>
            <a:off x="3984438" y="3208102"/>
            <a:ext cx="0" cy="589382"/>
          </a:xfrm>
          <a:prstGeom prst="straightConnector1">
            <a:avLst/>
          </a:prstGeom>
          <a:ln w="57150">
            <a:solidFill>
              <a:srgbClr val="0070C0"/>
            </a:solidFill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C701147E-2ABD-D13D-AD21-8C64CB32B499}"/>
              </a:ext>
            </a:extLst>
          </p:cNvPr>
          <p:cNvCxnSpPr>
            <a:cxnSpLocks/>
          </p:cNvCxnSpPr>
          <p:nvPr/>
        </p:nvCxnSpPr>
        <p:spPr>
          <a:xfrm>
            <a:off x="7313812" y="3238914"/>
            <a:ext cx="0" cy="465860"/>
          </a:xfrm>
          <a:prstGeom prst="straightConnector1">
            <a:avLst/>
          </a:prstGeom>
          <a:ln w="57150">
            <a:solidFill>
              <a:schemeClr val="tx2"/>
            </a:solidFill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7128A7D4-ED52-14D7-0852-50664A06F4DD}"/>
              </a:ext>
            </a:extLst>
          </p:cNvPr>
          <p:cNvCxnSpPr>
            <a:cxnSpLocks/>
          </p:cNvCxnSpPr>
          <p:nvPr/>
        </p:nvCxnSpPr>
        <p:spPr>
          <a:xfrm>
            <a:off x="7824127" y="2067587"/>
            <a:ext cx="0" cy="1904225"/>
          </a:xfrm>
          <a:prstGeom prst="straightConnector1">
            <a:avLst/>
          </a:prstGeom>
          <a:ln w="57150">
            <a:solidFill>
              <a:schemeClr val="tx2"/>
            </a:solidFill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Striped Right Arrow 22">
            <a:extLst>
              <a:ext uri="{FF2B5EF4-FFF2-40B4-BE49-F238E27FC236}">
                <a16:creationId xmlns:a16="http://schemas.microsoft.com/office/drawing/2014/main" id="{34854B19-86B8-9720-61CF-03C8B0312132}"/>
              </a:ext>
            </a:extLst>
          </p:cNvPr>
          <p:cNvSpPr/>
          <p:nvPr/>
        </p:nvSpPr>
        <p:spPr>
          <a:xfrm>
            <a:off x="98488" y="3031275"/>
            <a:ext cx="12039289" cy="1934852"/>
          </a:xfrm>
          <a:prstGeom prst="stripedRightArrow">
            <a:avLst/>
          </a:prstGeom>
          <a:gradFill>
            <a:gsLst>
              <a:gs pos="0">
                <a:schemeClr val="tx2"/>
              </a:gs>
              <a:gs pos="100000">
                <a:schemeClr val="accent1"/>
              </a:gs>
            </a:gsLst>
            <a:lin ang="0" scaled="1"/>
          </a:gradFill>
          <a:ln w="19050">
            <a:noFill/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F12920E-6F70-399F-CA16-7B45ECE0B31B}"/>
              </a:ext>
            </a:extLst>
          </p:cNvPr>
          <p:cNvSpPr txBox="1"/>
          <p:nvPr/>
        </p:nvSpPr>
        <p:spPr>
          <a:xfrm>
            <a:off x="537169" y="1332350"/>
            <a:ext cx="1842419" cy="481414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dirty="0">
                <a:solidFill>
                  <a:schemeClr val="tx2"/>
                </a:solidFill>
                <a:latin typeface="+mn-lt"/>
                <a:cs typeface="Arial"/>
              </a:rPr>
              <a:t>Facility Prelim</a:t>
            </a:r>
            <a:r>
              <a:rPr lang="en-US" sz="1400" dirty="0">
                <a:solidFill>
                  <a:schemeClr val="tx2"/>
                </a:solidFill>
                <a:cs typeface="Arial"/>
              </a:rPr>
              <a:t> &amp; </a:t>
            </a:r>
            <a:r>
              <a:rPr lang="en-US" sz="1400" dirty="0">
                <a:solidFill>
                  <a:schemeClr val="tx2"/>
                </a:solidFill>
                <a:latin typeface="+mn-lt"/>
                <a:cs typeface="Arial"/>
              </a:rPr>
              <a:t>MHC Final Design Review</a:t>
            </a:r>
            <a:endParaRPr lang="en-US" sz="1400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8C7A463-4373-7670-9EC4-937681F9FC93}"/>
              </a:ext>
            </a:extLst>
          </p:cNvPr>
          <p:cNvSpPr txBox="1"/>
          <p:nvPr/>
        </p:nvSpPr>
        <p:spPr>
          <a:xfrm>
            <a:off x="3403314" y="1858373"/>
            <a:ext cx="1242147" cy="125701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dirty="0">
                <a:solidFill>
                  <a:srgbClr val="0070C0"/>
                </a:solidFill>
                <a:latin typeface="+mn-lt"/>
                <a:cs typeface="Arial"/>
              </a:rPr>
              <a:t>CD-2/3 Performance Baseline and Construction Approval</a:t>
            </a:r>
          </a:p>
          <a:p>
            <a:pPr algn="ctr">
              <a:lnSpc>
                <a:spcPct val="90000"/>
              </a:lnSpc>
            </a:pPr>
            <a:r>
              <a:rPr lang="en-US" sz="1400" dirty="0">
                <a:solidFill>
                  <a:srgbClr val="0070C0"/>
                </a:solidFill>
                <a:cs typeface="Arial"/>
              </a:rPr>
              <a:t>(Early Finish)</a:t>
            </a:r>
            <a:endParaRPr lang="en-US" sz="1400" dirty="0">
              <a:solidFill>
                <a:srgbClr val="0070C0"/>
              </a:solidFill>
              <a:latin typeface="+mn-lt"/>
              <a:cs typeface="Arial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76C1FDB-13B8-6EE5-76C6-61C63C8F9F83}"/>
              </a:ext>
            </a:extLst>
          </p:cNvPr>
          <p:cNvSpPr txBox="1"/>
          <p:nvPr/>
        </p:nvSpPr>
        <p:spPr>
          <a:xfrm>
            <a:off x="1699919" y="2114086"/>
            <a:ext cx="925784" cy="67531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dirty="0">
                <a:solidFill>
                  <a:schemeClr val="tx2"/>
                </a:solidFill>
                <a:latin typeface="+mn-lt"/>
                <a:cs typeface="Arial"/>
              </a:rPr>
              <a:t> Final Design Review</a:t>
            </a:r>
            <a:endParaRPr lang="en-US" sz="1400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7556BF2-B188-E6E4-3D67-B0C1F1E91113}"/>
              </a:ext>
            </a:extLst>
          </p:cNvPr>
          <p:cNvSpPr txBox="1"/>
          <p:nvPr/>
        </p:nvSpPr>
        <p:spPr>
          <a:xfrm>
            <a:off x="5101003" y="2411945"/>
            <a:ext cx="990186" cy="480131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dirty="0">
                <a:solidFill>
                  <a:schemeClr val="tx2"/>
                </a:solidFill>
                <a:latin typeface="+mn-lt"/>
                <a:cs typeface="Arial"/>
              </a:rPr>
              <a:t> </a:t>
            </a:r>
            <a:r>
              <a:rPr lang="en-US" sz="1400" dirty="0">
                <a:solidFill>
                  <a:schemeClr val="tx2"/>
                </a:solidFill>
                <a:cs typeface="Arial"/>
              </a:rPr>
              <a:t>Facility In-The-Dry</a:t>
            </a:r>
            <a:endParaRPr lang="en-US" sz="1400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F9614A5-8A4C-61BB-7D61-EF791F0F6D5E}"/>
              </a:ext>
            </a:extLst>
          </p:cNvPr>
          <p:cNvSpPr txBox="1"/>
          <p:nvPr/>
        </p:nvSpPr>
        <p:spPr>
          <a:xfrm>
            <a:off x="6514264" y="2651231"/>
            <a:ext cx="1247949" cy="480131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dirty="0">
                <a:solidFill>
                  <a:schemeClr val="tx2"/>
                </a:solidFill>
                <a:cs typeface="Arial"/>
              </a:rPr>
              <a:t>Construction Complete</a:t>
            </a:r>
            <a:endParaRPr lang="en-US" sz="1400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712F44C-DD48-0623-E646-06F7AAD6F3AD}"/>
              </a:ext>
            </a:extLst>
          </p:cNvPr>
          <p:cNvSpPr txBox="1"/>
          <p:nvPr/>
        </p:nvSpPr>
        <p:spPr>
          <a:xfrm>
            <a:off x="2978492" y="3504657"/>
            <a:ext cx="613212" cy="987963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</a:pPr>
            <a:endParaRPr lang="en-US" sz="1100" b="1">
              <a:latin typeface="+mn-lt"/>
            </a:endParaRPr>
          </a:p>
          <a:p>
            <a:pPr algn="ctr">
              <a:lnSpc>
                <a:spcPct val="90000"/>
              </a:lnSpc>
              <a:spcBef>
                <a:spcPts val="600"/>
              </a:spcBef>
            </a:pPr>
            <a:r>
              <a:rPr lang="en-US" sz="1100" b="1">
                <a:latin typeface="+mn-lt"/>
              </a:rPr>
              <a:t>Q1</a:t>
            </a:r>
          </a:p>
          <a:p>
            <a:pPr algn="ctr">
              <a:lnSpc>
                <a:spcPct val="90000"/>
              </a:lnSpc>
              <a:spcBef>
                <a:spcPts val="600"/>
              </a:spcBef>
            </a:pPr>
            <a:r>
              <a:rPr lang="en-US" sz="1400" b="1">
                <a:latin typeface="+mn-lt"/>
              </a:rPr>
              <a:t>FY29</a:t>
            </a:r>
          </a:p>
          <a:p>
            <a:pPr algn="ctr">
              <a:lnSpc>
                <a:spcPct val="90000"/>
              </a:lnSpc>
              <a:spcBef>
                <a:spcPts val="600"/>
              </a:spcBef>
            </a:pPr>
            <a:endParaRPr lang="en-US" sz="1200" b="1">
              <a:latin typeface="+mn-lt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10D64FA-5737-0734-7ADA-9ADC1E55E62E}"/>
              </a:ext>
            </a:extLst>
          </p:cNvPr>
          <p:cNvSpPr txBox="1"/>
          <p:nvPr/>
        </p:nvSpPr>
        <p:spPr>
          <a:xfrm>
            <a:off x="3673208" y="3506301"/>
            <a:ext cx="619509" cy="987963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</a:pPr>
            <a:endParaRPr lang="en-US" sz="1100" b="1" dirty="0">
              <a:latin typeface="+mn-lt"/>
            </a:endParaRPr>
          </a:p>
          <a:p>
            <a:pPr algn="ctr">
              <a:lnSpc>
                <a:spcPct val="90000"/>
              </a:lnSpc>
              <a:spcBef>
                <a:spcPts val="600"/>
              </a:spcBef>
            </a:pPr>
            <a:r>
              <a:rPr lang="en-US" sz="1100" b="1" dirty="0"/>
              <a:t>Q4</a:t>
            </a:r>
            <a:endParaRPr lang="en-US" sz="1100" b="1" dirty="0">
              <a:latin typeface="+mn-lt"/>
            </a:endParaRPr>
          </a:p>
          <a:p>
            <a:pPr algn="ctr">
              <a:lnSpc>
                <a:spcPct val="90000"/>
              </a:lnSpc>
              <a:spcBef>
                <a:spcPts val="600"/>
              </a:spcBef>
            </a:pPr>
            <a:r>
              <a:rPr lang="en-US" sz="1400" b="1" dirty="0">
                <a:latin typeface="+mn-lt"/>
              </a:rPr>
              <a:t>FY29</a:t>
            </a:r>
          </a:p>
          <a:p>
            <a:pPr algn="ctr">
              <a:lnSpc>
                <a:spcPct val="90000"/>
              </a:lnSpc>
              <a:spcBef>
                <a:spcPts val="600"/>
              </a:spcBef>
            </a:pPr>
            <a:endParaRPr lang="en-US" sz="1200" b="1" dirty="0">
              <a:latin typeface="+mn-lt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30742BF-AAD5-655A-E3D9-105C230F7D9E}"/>
              </a:ext>
            </a:extLst>
          </p:cNvPr>
          <p:cNvSpPr txBox="1"/>
          <p:nvPr/>
        </p:nvSpPr>
        <p:spPr>
          <a:xfrm>
            <a:off x="6079545" y="3504657"/>
            <a:ext cx="592677" cy="987963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</a:pPr>
            <a:endParaRPr lang="en-US" sz="1100" b="1">
              <a:latin typeface="+mn-lt"/>
            </a:endParaRPr>
          </a:p>
          <a:p>
            <a:pPr algn="ctr">
              <a:lnSpc>
                <a:spcPct val="90000"/>
              </a:lnSpc>
              <a:spcBef>
                <a:spcPts val="600"/>
              </a:spcBef>
            </a:pPr>
            <a:r>
              <a:rPr lang="en-US" sz="1100" b="1">
                <a:latin typeface="+mn-lt"/>
              </a:rPr>
              <a:t>Q4</a:t>
            </a:r>
          </a:p>
          <a:p>
            <a:pPr algn="ctr">
              <a:lnSpc>
                <a:spcPct val="90000"/>
              </a:lnSpc>
              <a:spcBef>
                <a:spcPts val="600"/>
              </a:spcBef>
            </a:pPr>
            <a:r>
              <a:rPr lang="en-US" sz="1400" b="1">
                <a:latin typeface="+mn-lt"/>
              </a:rPr>
              <a:t>FY33</a:t>
            </a:r>
          </a:p>
          <a:p>
            <a:pPr algn="ctr">
              <a:lnSpc>
                <a:spcPct val="90000"/>
              </a:lnSpc>
              <a:spcBef>
                <a:spcPts val="600"/>
              </a:spcBef>
            </a:pPr>
            <a:endParaRPr lang="en-US" sz="1200" b="1">
              <a:latin typeface="+mn-lt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37A1E83-E2EF-256C-61CA-5EA365D7915A}"/>
              </a:ext>
            </a:extLst>
          </p:cNvPr>
          <p:cNvSpPr txBox="1"/>
          <p:nvPr/>
        </p:nvSpPr>
        <p:spPr>
          <a:xfrm>
            <a:off x="5274360" y="3504657"/>
            <a:ext cx="598927" cy="987963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</a:pPr>
            <a:endParaRPr lang="en-US" sz="1100" b="1">
              <a:latin typeface="+mn-lt"/>
            </a:endParaRPr>
          </a:p>
          <a:p>
            <a:pPr algn="ctr">
              <a:lnSpc>
                <a:spcPct val="90000"/>
              </a:lnSpc>
              <a:spcBef>
                <a:spcPts val="600"/>
              </a:spcBef>
            </a:pPr>
            <a:r>
              <a:rPr lang="en-US" sz="1100" b="1"/>
              <a:t>Q4</a:t>
            </a:r>
            <a:endParaRPr lang="en-US" sz="1100" b="1">
              <a:latin typeface="+mn-lt"/>
            </a:endParaRPr>
          </a:p>
          <a:p>
            <a:pPr algn="ctr">
              <a:lnSpc>
                <a:spcPct val="90000"/>
              </a:lnSpc>
              <a:spcBef>
                <a:spcPts val="600"/>
              </a:spcBef>
            </a:pPr>
            <a:r>
              <a:rPr lang="en-US" sz="1400" b="1">
                <a:latin typeface="+mn-lt"/>
              </a:rPr>
              <a:t>FY31</a:t>
            </a:r>
          </a:p>
          <a:p>
            <a:pPr algn="ctr">
              <a:lnSpc>
                <a:spcPct val="90000"/>
              </a:lnSpc>
              <a:spcBef>
                <a:spcPts val="600"/>
              </a:spcBef>
            </a:pPr>
            <a:endParaRPr lang="en-US" sz="1200" b="1">
              <a:latin typeface="+mn-lt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18C47E6-29F4-D75A-AC93-0B2F790BA98D}"/>
              </a:ext>
            </a:extLst>
          </p:cNvPr>
          <p:cNvSpPr txBox="1"/>
          <p:nvPr/>
        </p:nvSpPr>
        <p:spPr>
          <a:xfrm>
            <a:off x="8850854" y="3513027"/>
            <a:ext cx="592678" cy="987963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</a:pPr>
            <a:endParaRPr lang="en-US" sz="1100" b="1" dirty="0">
              <a:latin typeface="+mn-lt"/>
            </a:endParaRPr>
          </a:p>
          <a:p>
            <a:pPr algn="ctr">
              <a:lnSpc>
                <a:spcPct val="90000"/>
              </a:lnSpc>
              <a:spcBef>
                <a:spcPts val="600"/>
              </a:spcBef>
            </a:pPr>
            <a:r>
              <a:rPr lang="en-US" sz="1100" b="1" dirty="0">
                <a:latin typeface="+mn-lt"/>
              </a:rPr>
              <a:t>Q1</a:t>
            </a:r>
          </a:p>
          <a:p>
            <a:pPr algn="ctr">
              <a:lnSpc>
                <a:spcPct val="90000"/>
              </a:lnSpc>
              <a:spcBef>
                <a:spcPts val="600"/>
              </a:spcBef>
            </a:pPr>
            <a:r>
              <a:rPr lang="en-US" sz="1400" b="1" dirty="0"/>
              <a:t>FY36</a:t>
            </a:r>
            <a:endParaRPr lang="en-US" sz="1400" b="1" dirty="0">
              <a:latin typeface="+mn-lt"/>
            </a:endParaRPr>
          </a:p>
          <a:p>
            <a:pPr algn="ctr">
              <a:lnSpc>
                <a:spcPct val="90000"/>
              </a:lnSpc>
              <a:spcBef>
                <a:spcPts val="600"/>
              </a:spcBef>
            </a:pPr>
            <a:endParaRPr lang="en-US" sz="1200" b="1" dirty="0">
              <a:latin typeface="+mn-lt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C1169D7-42D4-6758-490F-A391666F6F8A}"/>
              </a:ext>
            </a:extLst>
          </p:cNvPr>
          <p:cNvSpPr txBox="1"/>
          <p:nvPr/>
        </p:nvSpPr>
        <p:spPr>
          <a:xfrm>
            <a:off x="219743" y="3515652"/>
            <a:ext cx="597821" cy="987963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</a:pPr>
            <a:endParaRPr lang="en-US" sz="1100" b="1" dirty="0">
              <a:latin typeface="+mn-lt"/>
            </a:endParaRPr>
          </a:p>
          <a:p>
            <a:pPr algn="ctr">
              <a:lnSpc>
                <a:spcPct val="90000"/>
              </a:lnSpc>
              <a:spcBef>
                <a:spcPts val="600"/>
              </a:spcBef>
            </a:pPr>
            <a:r>
              <a:rPr lang="en-US" sz="1100" b="1" dirty="0"/>
              <a:t>Q2</a:t>
            </a:r>
            <a:endParaRPr lang="en-US" sz="1100" b="1" dirty="0">
              <a:latin typeface="+mn-lt"/>
            </a:endParaRPr>
          </a:p>
          <a:p>
            <a:pPr algn="ctr">
              <a:lnSpc>
                <a:spcPct val="90000"/>
              </a:lnSpc>
              <a:spcBef>
                <a:spcPts val="600"/>
              </a:spcBef>
            </a:pPr>
            <a:r>
              <a:rPr lang="en-US" sz="1400" b="1" dirty="0">
                <a:latin typeface="+mn-lt"/>
              </a:rPr>
              <a:t>FY26</a:t>
            </a:r>
          </a:p>
          <a:p>
            <a:pPr algn="ctr">
              <a:lnSpc>
                <a:spcPct val="90000"/>
              </a:lnSpc>
              <a:spcBef>
                <a:spcPts val="600"/>
              </a:spcBef>
            </a:pPr>
            <a:endParaRPr lang="en-US" sz="1200" b="1" dirty="0">
              <a:latin typeface="+mn-lt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832D0A7-C954-B9C0-E0EE-F008F7964EEA}"/>
              </a:ext>
            </a:extLst>
          </p:cNvPr>
          <p:cNvSpPr txBox="1"/>
          <p:nvPr/>
        </p:nvSpPr>
        <p:spPr>
          <a:xfrm>
            <a:off x="-14607" y="2018517"/>
            <a:ext cx="1318815" cy="10618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dirty="0">
                <a:solidFill>
                  <a:srgbClr val="006BA6"/>
                </a:solidFill>
                <a:latin typeface="+mn-lt"/>
                <a:cs typeface="Arial"/>
              </a:rPr>
              <a:t>CD-1</a:t>
            </a:r>
          </a:p>
          <a:p>
            <a:pPr algn="ctr">
              <a:lnSpc>
                <a:spcPct val="90000"/>
              </a:lnSpc>
            </a:pPr>
            <a:r>
              <a:rPr lang="en-US" sz="1400" dirty="0">
                <a:solidFill>
                  <a:srgbClr val="006BA6"/>
                </a:solidFill>
                <a:cs typeface="Arial"/>
              </a:rPr>
              <a:t>Alternative Selection / Cost Range Approval</a:t>
            </a:r>
            <a:endParaRPr lang="en-US" sz="1400" dirty="0">
              <a:solidFill>
                <a:srgbClr val="006BA6"/>
              </a:solidFill>
              <a:latin typeface="+mn-lt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D9A8A18-8C3A-F50B-D968-F5F775B24712}"/>
              </a:ext>
            </a:extLst>
          </p:cNvPr>
          <p:cNvSpPr txBox="1"/>
          <p:nvPr/>
        </p:nvSpPr>
        <p:spPr>
          <a:xfrm>
            <a:off x="948577" y="3498124"/>
            <a:ext cx="620050" cy="987963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</a:pPr>
            <a:endParaRPr lang="en-US" sz="1100" b="1" dirty="0">
              <a:latin typeface="+mn-lt"/>
            </a:endParaRPr>
          </a:p>
          <a:p>
            <a:pPr algn="ctr">
              <a:lnSpc>
                <a:spcPct val="90000"/>
              </a:lnSpc>
              <a:spcBef>
                <a:spcPts val="600"/>
              </a:spcBef>
            </a:pPr>
            <a:r>
              <a:rPr lang="en-US" sz="1100" b="1" dirty="0">
                <a:latin typeface="+mn-lt"/>
              </a:rPr>
              <a:t>Q2</a:t>
            </a:r>
          </a:p>
          <a:p>
            <a:pPr algn="ctr">
              <a:lnSpc>
                <a:spcPct val="90000"/>
              </a:lnSpc>
              <a:spcBef>
                <a:spcPts val="600"/>
              </a:spcBef>
            </a:pPr>
            <a:r>
              <a:rPr lang="en-US" sz="1400" b="1" dirty="0">
                <a:latin typeface="+mn-lt"/>
              </a:rPr>
              <a:t>FY27</a:t>
            </a:r>
          </a:p>
          <a:p>
            <a:pPr algn="ctr">
              <a:lnSpc>
                <a:spcPct val="90000"/>
              </a:lnSpc>
              <a:spcBef>
                <a:spcPts val="600"/>
              </a:spcBef>
            </a:pPr>
            <a:endParaRPr lang="en-US" sz="1200" b="1" dirty="0">
              <a:latin typeface="+mn-lt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285ABF2-22A2-652D-66A6-EE409C386E01}"/>
              </a:ext>
            </a:extLst>
          </p:cNvPr>
          <p:cNvSpPr txBox="1"/>
          <p:nvPr/>
        </p:nvSpPr>
        <p:spPr>
          <a:xfrm>
            <a:off x="2553434" y="1350319"/>
            <a:ext cx="1407093" cy="48141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dirty="0">
                <a:solidFill>
                  <a:schemeClr val="tx2"/>
                </a:solidFill>
                <a:latin typeface="+mn-lt"/>
                <a:cs typeface="Arial"/>
              </a:rPr>
              <a:t>Preliminary PDSA Approval</a:t>
            </a:r>
            <a:endParaRPr lang="en-US" sz="1400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1E96064-F073-F951-A876-CFFF005B86C9}"/>
              </a:ext>
            </a:extLst>
          </p:cNvPr>
          <p:cNvSpPr txBox="1"/>
          <p:nvPr/>
        </p:nvSpPr>
        <p:spPr>
          <a:xfrm>
            <a:off x="1183019" y="4867986"/>
            <a:ext cx="1379351" cy="10618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dirty="0">
                <a:solidFill>
                  <a:srgbClr val="0070C0"/>
                </a:solidFill>
                <a:latin typeface="+mn-lt"/>
                <a:cs typeface="Arial"/>
              </a:rPr>
              <a:t>CD-3A Site Preparation and MHC Fab-Install LLP Approval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C2CE021-00AC-19CF-94C2-2B7C41810409}"/>
              </a:ext>
            </a:extLst>
          </p:cNvPr>
          <p:cNvSpPr txBox="1"/>
          <p:nvPr/>
        </p:nvSpPr>
        <p:spPr>
          <a:xfrm>
            <a:off x="1646821" y="3502793"/>
            <a:ext cx="613212" cy="987963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</a:pPr>
            <a:endParaRPr lang="en-US" sz="1100" b="1">
              <a:latin typeface="+mn-lt"/>
            </a:endParaRPr>
          </a:p>
          <a:p>
            <a:pPr algn="ctr">
              <a:lnSpc>
                <a:spcPct val="90000"/>
              </a:lnSpc>
              <a:spcBef>
                <a:spcPts val="600"/>
              </a:spcBef>
            </a:pPr>
            <a:r>
              <a:rPr lang="en-US" sz="1100" b="1">
                <a:latin typeface="+mn-lt"/>
              </a:rPr>
              <a:t>Q2</a:t>
            </a:r>
          </a:p>
          <a:p>
            <a:pPr algn="ctr">
              <a:lnSpc>
                <a:spcPct val="90000"/>
              </a:lnSpc>
              <a:spcBef>
                <a:spcPts val="600"/>
              </a:spcBef>
            </a:pPr>
            <a:r>
              <a:rPr lang="en-US" sz="1400" b="1">
                <a:latin typeface="+mn-lt"/>
              </a:rPr>
              <a:t>FY28</a:t>
            </a:r>
          </a:p>
          <a:p>
            <a:pPr algn="ctr">
              <a:lnSpc>
                <a:spcPct val="90000"/>
              </a:lnSpc>
              <a:spcBef>
                <a:spcPts val="600"/>
              </a:spcBef>
            </a:pPr>
            <a:endParaRPr lang="en-US" sz="1200" b="1">
              <a:latin typeface="+mn-lt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0374029-5856-6DC0-4F7E-7E5885A63A7A}"/>
              </a:ext>
            </a:extLst>
          </p:cNvPr>
          <p:cNvSpPr txBox="1"/>
          <p:nvPr/>
        </p:nvSpPr>
        <p:spPr>
          <a:xfrm>
            <a:off x="1815373" y="5909331"/>
            <a:ext cx="1496600" cy="6740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dirty="0">
                <a:solidFill>
                  <a:schemeClr val="tx2"/>
                </a:solidFill>
                <a:latin typeface="+mn-lt"/>
                <a:cs typeface="Arial"/>
              </a:rPr>
              <a:t> R</a:t>
            </a:r>
            <a:r>
              <a:rPr lang="en-US" sz="1400" dirty="0">
                <a:solidFill>
                  <a:schemeClr val="tx2"/>
                </a:solidFill>
                <a:cs typeface="Arial"/>
              </a:rPr>
              <a:t>eady to </a:t>
            </a:r>
            <a:r>
              <a:rPr lang="en-US" sz="1400" dirty="0">
                <a:solidFill>
                  <a:schemeClr val="tx2"/>
                </a:solidFill>
                <a:latin typeface="+mn-lt"/>
                <a:cs typeface="Arial"/>
              </a:rPr>
              <a:t>Award CD-3A MHC Fab-Install S/C</a:t>
            </a:r>
            <a:endParaRPr lang="en-US" sz="1400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A214B9D-4DBD-2477-B471-B0F615278779}"/>
              </a:ext>
            </a:extLst>
          </p:cNvPr>
          <p:cNvSpPr txBox="1"/>
          <p:nvPr/>
        </p:nvSpPr>
        <p:spPr>
          <a:xfrm>
            <a:off x="4372685" y="3513225"/>
            <a:ext cx="619509" cy="987963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</a:pPr>
            <a:endParaRPr lang="en-US" sz="1100" b="1" dirty="0">
              <a:latin typeface="+mn-lt"/>
            </a:endParaRPr>
          </a:p>
          <a:p>
            <a:pPr algn="ctr">
              <a:lnSpc>
                <a:spcPct val="90000"/>
              </a:lnSpc>
              <a:spcBef>
                <a:spcPts val="600"/>
              </a:spcBef>
            </a:pPr>
            <a:r>
              <a:rPr lang="en-US" sz="1100" b="1" dirty="0"/>
              <a:t>Q3</a:t>
            </a:r>
            <a:endParaRPr lang="en-US" sz="1100" b="1" dirty="0">
              <a:latin typeface="+mn-lt"/>
            </a:endParaRPr>
          </a:p>
          <a:p>
            <a:pPr algn="ctr">
              <a:lnSpc>
                <a:spcPct val="90000"/>
              </a:lnSpc>
              <a:spcBef>
                <a:spcPts val="600"/>
              </a:spcBef>
            </a:pPr>
            <a:r>
              <a:rPr lang="en-US" sz="1400" b="1" dirty="0">
                <a:latin typeface="+mn-lt"/>
              </a:rPr>
              <a:t>FY30</a:t>
            </a:r>
          </a:p>
          <a:p>
            <a:pPr algn="ctr">
              <a:lnSpc>
                <a:spcPct val="90000"/>
              </a:lnSpc>
              <a:spcBef>
                <a:spcPts val="600"/>
              </a:spcBef>
            </a:pPr>
            <a:endParaRPr lang="en-US" sz="1200" b="1" dirty="0">
              <a:latin typeface="+mn-lt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296C7CC-C77C-60F6-ADE0-45A398DEBB33}"/>
              </a:ext>
            </a:extLst>
          </p:cNvPr>
          <p:cNvSpPr txBox="1"/>
          <p:nvPr/>
        </p:nvSpPr>
        <p:spPr>
          <a:xfrm>
            <a:off x="4039949" y="1138451"/>
            <a:ext cx="1448954" cy="67531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dirty="0">
                <a:solidFill>
                  <a:schemeClr val="tx2"/>
                </a:solidFill>
                <a:latin typeface="+mn-lt"/>
                <a:cs typeface="Arial"/>
              </a:rPr>
              <a:t>Award Facility Construction Contract</a:t>
            </a:r>
            <a:endParaRPr lang="en-US" sz="1400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C847F2F1-8E68-604A-8653-E943C9D9939D}"/>
              </a:ext>
            </a:extLst>
          </p:cNvPr>
          <p:cNvSpPr txBox="1"/>
          <p:nvPr/>
        </p:nvSpPr>
        <p:spPr>
          <a:xfrm>
            <a:off x="5715070" y="4934370"/>
            <a:ext cx="1206891" cy="6740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dirty="0">
                <a:solidFill>
                  <a:schemeClr val="tx2"/>
                </a:solidFill>
                <a:cs typeface="Arial"/>
              </a:rPr>
              <a:t>CD-3A MHC Fab-Install</a:t>
            </a:r>
          </a:p>
          <a:p>
            <a:pPr algn="ctr">
              <a:lnSpc>
                <a:spcPct val="90000"/>
              </a:lnSpc>
            </a:pPr>
            <a:r>
              <a:rPr lang="en-US" sz="1400" dirty="0">
                <a:solidFill>
                  <a:schemeClr val="tx2"/>
                </a:solidFill>
                <a:latin typeface="+mn-lt"/>
                <a:cs typeface="Arial"/>
              </a:rPr>
              <a:t>Complete</a:t>
            </a:r>
            <a:endParaRPr lang="en-US" sz="1400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CF9F366E-4D3B-3C2E-6CB6-D9C9570CF5CE}"/>
              </a:ext>
            </a:extLst>
          </p:cNvPr>
          <p:cNvSpPr txBox="1"/>
          <p:nvPr/>
        </p:nvSpPr>
        <p:spPr>
          <a:xfrm>
            <a:off x="6833501" y="3513026"/>
            <a:ext cx="617723" cy="987963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</a:pPr>
            <a:endParaRPr lang="en-US" sz="1100" b="1">
              <a:latin typeface="+mn-lt"/>
            </a:endParaRPr>
          </a:p>
          <a:p>
            <a:pPr algn="ctr">
              <a:lnSpc>
                <a:spcPct val="90000"/>
              </a:lnSpc>
              <a:spcBef>
                <a:spcPts val="600"/>
              </a:spcBef>
            </a:pPr>
            <a:r>
              <a:rPr lang="en-US" sz="1100" b="1">
                <a:latin typeface="+mn-lt"/>
              </a:rPr>
              <a:t>Q</a:t>
            </a:r>
            <a:r>
              <a:rPr lang="en-US" sz="1100" b="1"/>
              <a:t>4</a:t>
            </a:r>
            <a:endParaRPr lang="en-US" sz="1100" b="1">
              <a:latin typeface="+mn-lt"/>
            </a:endParaRPr>
          </a:p>
          <a:p>
            <a:pPr algn="ctr">
              <a:lnSpc>
                <a:spcPct val="90000"/>
              </a:lnSpc>
              <a:spcBef>
                <a:spcPts val="600"/>
              </a:spcBef>
            </a:pPr>
            <a:r>
              <a:rPr lang="en-US" sz="1400" b="1">
                <a:latin typeface="+mn-lt"/>
              </a:rPr>
              <a:t>FY34</a:t>
            </a:r>
          </a:p>
          <a:p>
            <a:pPr algn="ctr">
              <a:lnSpc>
                <a:spcPct val="90000"/>
              </a:lnSpc>
              <a:spcBef>
                <a:spcPts val="600"/>
              </a:spcBef>
            </a:pPr>
            <a:endParaRPr lang="en-US" sz="1200" b="1">
              <a:latin typeface="+mn-lt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EC35C89A-BDCD-CE86-740E-8469BCD3E9E4}"/>
              </a:ext>
            </a:extLst>
          </p:cNvPr>
          <p:cNvSpPr txBox="1"/>
          <p:nvPr/>
        </p:nvSpPr>
        <p:spPr>
          <a:xfrm>
            <a:off x="10581962" y="3513026"/>
            <a:ext cx="592678" cy="987963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</a:pPr>
            <a:endParaRPr lang="en-US" sz="1100" b="1" dirty="0">
              <a:latin typeface="+mn-lt"/>
            </a:endParaRPr>
          </a:p>
          <a:p>
            <a:pPr algn="ctr">
              <a:lnSpc>
                <a:spcPct val="90000"/>
              </a:lnSpc>
              <a:spcBef>
                <a:spcPts val="600"/>
              </a:spcBef>
            </a:pPr>
            <a:r>
              <a:rPr lang="en-US" sz="1100" b="1" dirty="0"/>
              <a:t>Q2</a:t>
            </a:r>
            <a:endParaRPr lang="en-US" sz="1100" b="1" dirty="0">
              <a:latin typeface="+mn-lt"/>
            </a:endParaRPr>
          </a:p>
          <a:p>
            <a:pPr algn="ctr">
              <a:lnSpc>
                <a:spcPct val="90000"/>
              </a:lnSpc>
              <a:spcBef>
                <a:spcPts val="600"/>
              </a:spcBef>
            </a:pPr>
            <a:r>
              <a:rPr lang="en-US" sz="1400" b="1" dirty="0">
                <a:latin typeface="+mn-lt"/>
              </a:rPr>
              <a:t>FY39</a:t>
            </a:r>
          </a:p>
          <a:p>
            <a:pPr algn="ctr">
              <a:lnSpc>
                <a:spcPct val="90000"/>
              </a:lnSpc>
              <a:spcBef>
                <a:spcPts val="600"/>
              </a:spcBef>
            </a:pPr>
            <a:endParaRPr lang="en-US" sz="1200" b="1" dirty="0">
              <a:latin typeface="+mn-lt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1DC6ED3D-AD62-12EC-EB15-F027EFEA1420}"/>
              </a:ext>
            </a:extLst>
          </p:cNvPr>
          <p:cNvSpPr txBox="1"/>
          <p:nvPr/>
        </p:nvSpPr>
        <p:spPr>
          <a:xfrm>
            <a:off x="9126105" y="348498"/>
            <a:ext cx="1408118" cy="10618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dirty="0">
                <a:solidFill>
                  <a:srgbClr val="0070C0"/>
                </a:solidFill>
                <a:cs typeface="Arial"/>
              </a:rPr>
              <a:t>CD-4</a:t>
            </a:r>
          </a:p>
          <a:p>
            <a:pPr algn="ctr">
              <a:lnSpc>
                <a:spcPct val="90000"/>
              </a:lnSpc>
            </a:pPr>
            <a:r>
              <a:rPr lang="en-US" sz="1400" dirty="0">
                <a:solidFill>
                  <a:srgbClr val="0070C0"/>
                </a:solidFill>
                <a:cs typeface="Arial"/>
              </a:rPr>
              <a:t>Approve Start of Operations</a:t>
            </a:r>
          </a:p>
          <a:p>
            <a:pPr algn="ctr">
              <a:lnSpc>
                <a:spcPct val="90000"/>
              </a:lnSpc>
            </a:pPr>
            <a:r>
              <a:rPr lang="en-US" sz="1400" dirty="0">
                <a:solidFill>
                  <a:srgbClr val="0070C0"/>
                </a:solidFill>
                <a:cs typeface="Arial"/>
              </a:rPr>
              <a:t>(DOE ORR)</a:t>
            </a:r>
            <a:endParaRPr lang="en-US" sz="1400" dirty="0">
              <a:solidFill>
                <a:srgbClr val="0070C0"/>
              </a:solidFill>
              <a:latin typeface="+mn-lt"/>
              <a:cs typeface="Arial"/>
            </a:endParaRPr>
          </a:p>
          <a:p>
            <a:pPr algn="ctr">
              <a:lnSpc>
                <a:spcPct val="90000"/>
              </a:lnSpc>
            </a:pPr>
            <a:r>
              <a:rPr lang="en-US" sz="1400" dirty="0">
                <a:solidFill>
                  <a:srgbClr val="0070C0"/>
                </a:solidFill>
                <a:cs typeface="Arial"/>
              </a:rPr>
              <a:t>(Early Finish)</a:t>
            </a:r>
            <a:endParaRPr lang="en-US" sz="1400" dirty="0">
              <a:solidFill>
                <a:srgbClr val="0070C0"/>
              </a:solidFill>
              <a:latin typeface="+mn-lt"/>
              <a:cs typeface="Arial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A73C474-16CB-3417-B9E9-E6D68C1DB4EE}"/>
              </a:ext>
            </a:extLst>
          </p:cNvPr>
          <p:cNvSpPr txBox="1"/>
          <p:nvPr/>
        </p:nvSpPr>
        <p:spPr>
          <a:xfrm>
            <a:off x="7587340" y="3504657"/>
            <a:ext cx="592678" cy="987963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</a:pPr>
            <a:endParaRPr lang="en-US" sz="1100" b="1">
              <a:latin typeface="+mn-lt"/>
            </a:endParaRPr>
          </a:p>
          <a:p>
            <a:pPr algn="ctr">
              <a:lnSpc>
                <a:spcPct val="90000"/>
              </a:lnSpc>
              <a:spcBef>
                <a:spcPts val="600"/>
              </a:spcBef>
            </a:pPr>
            <a:r>
              <a:rPr lang="en-US" sz="1100" b="1">
                <a:latin typeface="+mn-lt"/>
              </a:rPr>
              <a:t>Q2</a:t>
            </a:r>
          </a:p>
          <a:p>
            <a:pPr algn="ctr">
              <a:lnSpc>
                <a:spcPct val="90000"/>
              </a:lnSpc>
              <a:spcBef>
                <a:spcPts val="600"/>
              </a:spcBef>
            </a:pPr>
            <a:r>
              <a:rPr lang="en-US" sz="1400" b="1"/>
              <a:t>FY35</a:t>
            </a:r>
            <a:endParaRPr lang="en-US" sz="1400" b="1">
              <a:latin typeface="+mn-lt"/>
            </a:endParaRPr>
          </a:p>
          <a:p>
            <a:pPr algn="ctr">
              <a:lnSpc>
                <a:spcPct val="90000"/>
              </a:lnSpc>
              <a:spcBef>
                <a:spcPts val="600"/>
              </a:spcBef>
            </a:pPr>
            <a:endParaRPr lang="en-US" sz="1200" b="1">
              <a:latin typeface="+mn-lt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890C2818-1E61-9C84-7C74-01081FB31AAB}"/>
              </a:ext>
            </a:extLst>
          </p:cNvPr>
          <p:cNvSpPr txBox="1"/>
          <p:nvPr/>
        </p:nvSpPr>
        <p:spPr>
          <a:xfrm>
            <a:off x="8217643" y="3503087"/>
            <a:ext cx="592678" cy="987963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</a:pPr>
            <a:endParaRPr lang="en-US" sz="1100" b="1" dirty="0">
              <a:latin typeface="+mn-lt"/>
            </a:endParaRPr>
          </a:p>
          <a:p>
            <a:pPr algn="ctr">
              <a:lnSpc>
                <a:spcPct val="90000"/>
              </a:lnSpc>
              <a:spcBef>
                <a:spcPts val="600"/>
              </a:spcBef>
            </a:pPr>
            <a:r>
              <a:rPr lang="en-US" sz="1100" b="1" dirty="0">
                <a:latin typeface="+mn-lt"/>
              </a:rPr>
              <a:t>Q4</a:t>
            </a:r>
          </a:p>
          <a:p>
            <a:pPr algn="ctr">
              <a:lnSpc>
                <a:spcPct val="90000"/>
              </a:lnSpc>
              <a:spcBef>
                <a:spcPts val="600"/>
              </a:spcBef>
            </a:pPr>
            <a:r>
              <a:rPr lang="en-US" sz="1400" b="1" dirty="0"/>
              <a:t>FY35</a:t>
            </a:r>
            <a:endParaRPr lang="en-US" sz="1400" b="1" dirty="0">
              <a:latin typeface="+mn-lt"/>
            </a:endParaRPr>
          </a:p>
          <a:p>
            <a:pPr algn="ctr">
              <a:lnSpc>
                <a:spcPct val="90000"/>
              </a:lnSpc>
              <a:spcBef>
                <a:spcPts val="600"/>
              </a:spcBef>
            </a:pPr>
            <a:endParaRPr lang="en-US" sz="1200" b="1" dirty="0">
              <a:latin typeface="+mn-lt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0011FE29-BFA2-2889-4A3F-08F7135D1B73}"/>
              </a:ext>
            </a:extLst>
          </p:cNvPr>
          <p:cNvSpPr txBox="1"/>
          <p:nvPr/>
        </p:nvSpPr>
        <p:spPr>
          <a:xfrm>
            <a:off x="10212272" y="1337420"/>
            <a:ext cx="1408118" cy="10618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dirty="0">
                <a:solidFill>
                  <a:srgbClr val="0070C0"/>
                </a:solidFill>
                <a:cs typeface="Arial"/>
              </a:rPr>
              <a:t>CD-4</a:t>
            </a:r>
          </a:p>
          <a:p>
            <a:pPr algn="ctr">
              <a:lnSpc>
                <a:spcPct val="90000"/>
              </a:lnSpc>
            </a:pPr>
            <a:r>
              <a:rPr lang="en-US" sz="1400" dirty="0">
                <a:solidFill>
                  <a:srgbClr val="0070C0"/>
                </a:solidFill>
                <a:cs typeface="Arial"/>
              </a:rPr>
              <a:t>Approve Start of Operations</a:t>
            </a:r>
          </a:p>
          <a:p>
            <a:pPr algn="ctr">
              <a:lnSpc>
                <a:spcPct val="90000"/>
              </a:lnSpc>
            </a:pPr>
            <a:r>
              <a:rPr lang="en-US" sz="1400" dirty="0">
                <a:solidFill>
                  <a:srgbClr val="0070C0"/>
                </a:solidFill>
                <a:cs typeface="Arial"/>
              </a:rPr>
              <a:t>(DOE ORR)</a:t>
            </a:r>
            <a:endParaRPr lang="en-US" sz="1400" dirty="0">
              <a:solidFill>
                <a:srgbClr val="0070C0"/>
              </a:solidFill>
              <a:latin typeface="+mn-lt"/>
              <a:cs typeface="Arial"/>
            </a:endParaRPr>
          </a:p>
          <a:p>
            <a:pPr algn="ctr">
              <a:lnSpc>
                <a:spcPct val="90000"/>
              </a:lnSpc>
            </a:pPr>
            <a:r>
              <a:rPr lang="en-US" sz="1400" dirty="0">
                <a:solidFill>
                  <a:srgbClr val="0070C0"/>
                </a:solidFill>
                <a:cs typeface="Arial"/>
              </a:rPr>
              <a:t>(Late Finish)</a:t>
            </a:r>
            <a:endParaRPr lang="en-US" sz="1400" dirty="0">
              <a:solidFill>
                <a:srgbClr val="0070C0"/>
              </a:solidFill>
              <a:latin typeface="+mn-lt"/>
              <a:cs typeface="Arial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E3EBBBE6-AEAA-24F5-9738-729FB918F158}"/>
              </a:ext>
            </a:extLst>
          </p:cNvPr>
          <p:cNvSpPr txBox="1"/>
          <p:nvPr/>
        </p:nvSpPr>
        <p:spPr>
          <a:xfrm>
            <a:off x="2290271" y="3506297"/>
            <a:ext cx="613212" cy="987963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</a:pPr>
            <a:endParaRPr lang="en-US" sz="1100" b="1" dirty="0">
              <a:latin typeface="+mn-lt"/>
            </a:endParaRPr>
          </a:p>
          <a:p>
            <a:pPr algn="ctr">
              <a:lnSpc>
                <a:spcPct val="90000"/>
              </a:lnSpc>
              <a:spcBef>
                <a:spcPts val="600"/>
              </a:spcBef>
            </a:pPr>
            <a:r>
              <a:rPr lang="en-US" sz="1100" b="1" dirty="0">
                <a:latin typeface="+mn-lt"/>
              </a:rPr>
              <a:t>Q3</a:t>
            </a:r>
          </a:p>
          <a:p>
            <a:pPr algn="ctr">
              <a:lnSpc>
                <a:spcPct val="90000"/>
              </a:lnSpc>
              <a:spcBef>
                <a:spcPts val="600"/>
              </a:spcBef>
            </a:pPr>
            <a:r>
              <a:rPr lang="en-US" sz="1400" b="1" dirty="0">
                <a:latin typeface="+mn-lt"/>
              </a:rPr>
              <a:t>FY28</a:t>
            </a:r>
          </a:p>
          <a:p>
            <a:pPr algn="ctr">
              <a:lnSpc>
                <a:spcPct val="90000"/>
              </a:lnSpc>
              <a:spcBef>
                <a:spcPts val="600"/>
              </a:spcBef>
            </a:pPr>
            <a:endParaRPr lang="en-US" sz="1200" b="1" dirty="0">
              <a:latin typeface="+mn-lt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0BDC5903-670C-6B41-0132-C6B7D3E625F8}"/>
              </a:ext>
            </a:extLst>
          </p:cNvPr>
          <p:cNvSpPr txBox="1"/>
          <p:nvPr/>
        </p:nvSpPr>
        <p:spPr>
          <a:xfrm>
            <a:off x="9473355" y="3496302"/>
            <a:ext cx="592678" cy="987963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</a:pPr>
            <a:endParaRPr lang="en-US" sz="1100" b="1">
              <a:latin typeface="+mn-lt"/>
            </a:endParaRPr>
          </a:p>
          <a:p>
            <a:pPr algn="ctr">
              <a:lnSpc>
                <a:spcPct val="90000"/>
              </a:lnSpc>
              <a:spcBef>
                <a:spcPts val="600"/>
              </a:spcBef>
            </a:pPr>
            <a:r>
              <a:rPr lang="en-US" sz="1100" b="1"/>
              <a:t>Q2</a:t>
            </a:r>
            <a:endParaRPr lang="en-US" sz="1100" b="1">
              <a:latin typeface="+mn-lt"/>
            </a:endParaRPr>
          </a:p>
          <a:p>
            <a:pPr algn="ctr">
              <a:lnSpc>
                <a:spcPct val="90000"/>
              </a:lnSpc>
              <a:spcBef>
                <a:spcPts val="600"/>
              </a:spcBef>
            </a:pPr>
            <a:r>
              <a:rPr lang="en-US" sz="1400" b="1">
                <a:latin typeface="+mn-lt"/>
              </a:rPr>
              <a:t>FY36</a:t>
            </a:r>
          </a:p>
          <a:p>
            <a:pPr algn="ctr">
              <a:lnSpc>
                <a:spcPct val="90000"/>
              </a:lnSpc>
              <a:spcBef>
                <a:spcPts val="600"/>
              </a:spcBef>
            </a:pPr>
            <a:endParaRPr lang="en-US" sz="1200" b="1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612429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91AD113A-6E92-58CE-82F6-98701CFF6F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RPF Design Charette May 19</a:t>
            </a:r>
            <a:r>
              <a:rPr lang="en-US" baseline="30000" dirty="0"/>
              <a:t>th</a:t>
            </a:r>
            <a:r>
              <a:rPr lang="en-US" dirty="0"/>
              <a:t>-21</a:t>
            </a:r>
            <a:r>
              <a:rPr lang="en-US" baseline="30000" dirty="0"/>
              <a:t>st</a:t>
            </a:r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FC80FF44-FD82-CDAC-396D-D56AEDD68E8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8898" r="8898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DE9A04BA-62A9-F16C-0103-E6BA5A773E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14692" y="1558490"/>
            <a:ext cx="3899310" cy="4048112"/>
          </a:xfrm>
        </p:spPr>
        <p:txBody>
          <a:bodyPr/>
          <a:lstStyle/>
          <a:p>
            <a:pPr marR="0" lvl="0"/>
            <a:r>
              <a:rPr lang="en-US" sz="18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The meeting emphasized a few key themes:</a:t>
            </a:r>
          </a:p>
          <a:p>
            <a:pPr marL="285750" marR="0" lvl="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</a:t>
            </a:r>
            <a:r>
              <a:rPr lang="en-US" sz="18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takeholder engagement and alignment</a:t>
            </a:r>
          </a:p>
          <a:p>
            <a:pPr marL="285750" marR="0" lvl="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ASME NQA-1 Facility</a:t>
            </a:r>
            <a:endParaRPr lang="en-US" sz="1800" dirty="0">
              <a:solidFill>
                <a:srgbClr val="000000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285750" marR="0" lvl="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Facility constructability </a:t>
            </a:r>
          </a:p>
          <a:p>
            <a:pPr marL="285750" marR="0" lvl="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MHC fabricability</a:t>
            </a:r>
          </a:p>
          <a:p>
            <a:pPr marL="285750" marR="0" lvl="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Designing with the “end in mind” to support operational readiness</a:t>
            </a:r>
            <a:endParaRPr lang="en-US" sz="20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91015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7BF6A4-05E5-7701-A2D4-B84C0A82BE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388" y="2764203"/>
            <a:ext cx="12081224" cy="664797"/>
          </a:xfrm>
        </p:spPr>
        <p:txBody>
          <a:bodyPr/>
          <a:lstStyle/>
          <a:p>
            <a:r>
              <a:rPr lang="en-US" dirty="0"/>
              <a:t>What are your Questions/Comments?</a:t>
            </a:r>
          </a:p>
        </p:txBody>
      </p:sp>
    </p:spTree>
    <p:extLst>
      <p:ext uri="{BB962C8B-B14F-4D97-AF65-F5344CB8AC3E}">
        <p14:creationId xmlns:p14="http://schemas.microsoft.com/office/powerpoint/2010/main" val="13195199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20548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3B165E4A-752D-1717-D853-B7B3225261AE}"/>
              </a:ext>
            </a:extLst>
          </p:cNvPr>
          <p:cNvSpPr/>
          <p:nvPr/>
        </p:nvSpPr>
        <p:spPr>
          <a:xfrm>
            <a:off x="8299222" y="1546391"/>
            <a:ext cx="2658427" cy="150073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62B97BB4-DAD7-7AAC-0DDD-F3366D1314A4}"/>
              </a:ext>
            </a:extLst>
          </p:cNvPr>
          <p:cNvSpPr/>
          <p:nvPr/>
        </p:nvSpPr>
        <p:spPr>
          <a:xfrm>
            <a:off x="4858842" y="4016584"/>
            <a:ext cx="2658427" cy="150073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E8A94C6A-2ED1-7AFE-F505-0DAFAA0B27A6}"/>
              </a:ext>
            </a:extLst>
          </p:cNvPr>
          <p:cNvSpPr/>
          <p:nvPr/>
        </p:nvSpPr>
        <p:spPr>
          <a:xfrm>
            <a:off x="1468099" y="4003841"/>
            <a:ext cx="2658427" cy="150073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31E2E78-C525-2DF2-0CF4-FC00E0DD8E23}"/>
              </a:ext>
            </a:extLst>
          </p:cNvPr>
          <p:cNvSpPr/>
          <p:nvPr/>
        </p:nvSpPr>
        <p:spPr>
          <a:xfrm>
            <a:off x="1474947" y="1546391"/>
            <a:ext cx="2658427" cy="150073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CF787C28-C7FE-AE59-CA56-1D9B4362DB13}"/>
              </a:ext>
            </a:extLst>
          </p:cNvPr>
          <p:cNvSpPr/>
          <p:nvPr/>
        </p:nvSpPr>
        <p:spPr>
          <a:xfrm>
            <a:off x="8299220" y="4025414"/>
            <a:ext cx="2658427" cy="150073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0106A9A-2EEA-4FB9-DFC3-95C45F559477}"/>
              </a:ext>
            </a:extLst>
          </p:cNvPr>
          <p:cNvSpPr/>
          <p:nvPr/>
        </p:nvSpPr>
        <p:spPr>
          <a:xfrm>
            <a:off x="4840909" y="1540059"/>
            <a:ext cx="2658427" cy="150073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83042B5-B167-9C3A-D5D8-ED6E1212E3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Radioisotope Processing Facility Overview Agenda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714668-044F-E9A7-EDFD-3DF21F45C86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840909" y="3023859"/>
            <a:ext cx="2658427" cy="656942"/>
          </a:xfrm>
        </p:spPr>
        <p:txBody>
          <a:bodyPr anchor="ctr"/>
          <a:lstStyle/>
          <a:p>
            <a:r>
              <a:rPr lang="en-US" sz="1600" dirty="0"/>
              <a:t>Partnership &amp; Collaboration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9460BAC-F633-B506-0778-01461DD9BB10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858841" y="5517314"/>
            <a:ext cx="2658427" cy="656942"/>
          </a:xfrm>
        </p:spPr>
        <p:txBody>
          <a:bodyPr anchor="ctr"/>
          <a:lstStyle/>
          <a:p>
            <a:r>
              <a:rPr lang="en-US" sz="1600" dirty="0"/>
              <a:t>Project Timeline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7824518-7DAE-F234-9010-21CE9F0C9C4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299222" y="3047121"/>
            <a:ext cx="2658427" cy="656942"/>
          </a:xfrm>
        </p:spPr>
        <p:txBody>
          <a:bodyPr anchor="ctr"/>
          <a:lstStyle/>
          <a:p>
            <a:r>
              <a:rPr lang="en-US" sz="1600" dirty="0"/>
              <a:t>What is the Radioisotope Processing Facility (RPF)?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1026788-0600-FF1F-87C5-2019730958B2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474947" y="3012831"/>
            <a:ext cx="2658427" cy="656942"/>
          </a:xfrm>
        </p:spPr>
        <p:txBody>
          <a:bodyPr anchor="ctr"/>
          <a:lstStyle/>
          <a:p>
            <a:r>
              <a:rPr lang="en-US" sz="1600" dirty="0"/>
              <a:t>Value and benefit </a:t>
            </a:r>
            <a:br>
              <a:rPr lang="en-US" sz="1600" dirty="0"/>
            </a:br>
            <a:r>
              <a:rPr lang="en-US" sz="1600" dirty="0"/>
              <a:t>to our nation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99F63CF6-55A1-E5CB-0710-F338EE29C86F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1474947" y="5526144"/>
            <a:ext cx="2658427" cy="656942"/>
          </a:xfrm>
        </p:spPr>
        <p:txBody>
          <a:bodyPr anchor="ctr"/>
          <a:lstStyle/>
          <a:p>
            <a:r>
              <a:rPr lang="en-US" sz="1600" dirty="0"/>
              <a:t>Where will RPF be built?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CB67EC23-C24F-D19A-ED2D-B9B53E0300F9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8299220" y="5492542"/>
            <a:ext cx="2658427" cy="656942"/>
          </a:xfrm>
        </p:spPr>
        <p:txBody>
          <a:bodyPr anchor="ctr"/>
          <a:lstStyle/>
          <a:p>
            <a:r>
              <a:rPr lang="en-US" sz="1600" dirty="0"/>
              <a:t>Design and Construction approach IAW DOE 413.3b &amp; NQA-1 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F9370279-D29E-B9FA-5C49-CAB181A5980C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381012" y="4125121"/>
            <a:ext cx="1354307" cy="135430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AF80D47-3D61-3EEA-EC66-A14B283DCE17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035710" y="4025414"/>
            <a:ext cx="1454014" cy="145401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1292BA8-39F4-9548-3727-DA3252EF6037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667680" y="4059540"/>
            <a:ext cx="1385763" cy="138576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B62E5CE-CAF2-BA4B-56B6-5937F760F3E0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366660" y="1672761"/>
            <a:ext cx="1430545" cy="143054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4960B08-C6CB-1D8A-956A-3A0FFD6DBC35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104897" y="1622167"/>
            <a:ext cx="1384827" cy="138482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27C919D-596F-B919-AF76-1CAD8F7F20A9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936021" y="1543380"/>
            <a:ext cx="1384827" cy="1384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6706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0FFE9F-A2D4-CDDE-C7AC-E4D11EBE5A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Market size for medical radioisotopes expected to double in the next five years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E98C020-C7CF-4F05-D34A-204FFB1E9914}"/>
              </a:ext>
            </a:extLst>
          </p:cNvPr>
          <p:cNvSpPr/>
          <p:nvPr/>
        </p:nvSpPr>
        <p:spPr>
          <a:xfrm>
            <a:off x="314692" y="1668780"/>
            <a:ext cx="1925588" cy="277749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Mordor Intelligence Report: </a:t>
            </a:r>
          </a:p>
          <a:p>
            <a:pPr algn="ctr"/>
            <a:r>
              <a:rPr lang="en-US" dirty="0"/>
              <a:t>Global Nuclear Medicine Radioisotope Market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AAA60E0D-D8DE-5415-E823-FFA8D4F429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1285" y="1588770"/>
            <a:ext cx="9465698" cy="4812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82445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1C1327-61E2-193D-F79E-7F5147BC3F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The need for a processing capability free from foreign dependency </a:t>
            </a:r>
            <a:br>
              <a:rPr lang="en-US" sz="2800" dirty="0"/>
            </a:br>
            <a:r>
              <a:rPr lang="en-US" sz="2800" dirty="0"/>
              <a:t>has been an identified gap for approximately a decade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7A7C4E-BA9C-949B-EBFF-2FA4357A50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14692" y="1652955"/>
            <a:ext cx="3650690" cy="2244676"/>
          </a:xfrm>
        </p:spPr>
        <p:txBody>
          <a:bodyPr/>
          <a:lstStyle/>
          <a:p>
            <a:r>
              <a:rPr lang="en-US" dirty="0"/>
              <a:t>Nuclear Science Advisory Committee Isotope (NSAC-I) subcommittee, </a:t>
            </a:r>
            <a:r>
              <a:rPr lang="en-US" i="1" dirty="0"/>
              <a:t>Meeting Isotope Needs and Capturing Opportunities for the Future: The 2015 Long Range Plan For the DOE-NP Isotope Program</a:t>
            </a:r>
            <a:r>
              <a:rPr lang="en-US" dirty="0"/>
              <a:t>,</a:t>
            </a:r>
            <a:r>
              <a:rPr lang="en-US" b="1" dirty="0"/>
              <a:t> </a:t>
            </a:r>
            <a:br>
              <a:rPr lang="en-US" b="1" dirty="0"/>
            </a:br>
            <a:r>
              <a:rPr lang="en-US" b="1" dirty="0"/>
              <a:t>July 2015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759ECF-70A6-1556-C6AC-077363110BA7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228076" y="2514599"/>
            <a:ext cx="3646421" cy="1383031"/>
          </a:xfrm>
        </p:spPr>
        <p:txBody>
          <a:bodyPr/>
          <a:lstStyle/>
          <a:p>
            <a:r>
              <a:rPr lang="en-US" b="1" dirty="0"/>
              <a:t>2019: </a:t>
            </a:r>
            <a:r>
              <a:rPr lang="en-US" dirty="0"/>
              <a:t>Biennial science and technology review of the Oak Ridge National Laboratory (ORNL) Radioisotope Portfolio</a:t>
            </a:r>
          </a:p>
          <a:p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3327AC8-FE29-F0B9-F97F-73F4F05633D1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8156060" y="2514599"/>
            <a:ext cx="3647391" cy="1383031"/>
          </a:xfrm>
        </p:spPr>
        <p:txBody>
          <a:bodyPr/>
          <a:lstStyle/>
          <a:p>
            <a:r>
              <a:rPr lang="en-US" b="1" dirty="0"/>
              <a:t>2020: </a:t>
            </a:r>
            <a:r>
              <a:rPr lang="en-US" dirty="0"/>
              <a:t>ORNL Assessment of Short-Term Strategies for Increased Radioisotope Production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7C986D8-5C70-971F-41E2-A643FD797456}"/>
              </a:ext>
            </a:extLst>
          </p:cNvPr>
          <p:cNvSpPr/>
          <p:nvPr/>
        </p:nvSpPr>
        <p:spPr>
          <a:xfrm>
            <a:off x="388550" y="3897630"/>
            <a:ext cx="3557964" cy="224467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10CB208-5090-B114-3CFC-1F4D3F77F9A8}"/>
              </a:ext>
            </a:extLst>
          </p:cNvPr>
          <p:cNvSpPr txBox="1"/>
          <p:nvPr/>
        </p:nvSpPr>
        <p:spPr>
          <a:xfrm>
            <a:off x="581759" y="4058296"/>
            <a:ext cx="317871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/>
              <a:t>“Many very important isotopes for which the U.S. is dependent on foreign supply” </a:t>
            </a:r>
          </a:p>
          <a:p>
            <a:endParaRPr lang="en-US" sz="1600" i="1" dirty="0"/>
          </a:p>
          <a:p>
            <a:r>
              <a:rPr lang="en-US" sz="1600" i="1" dirty="0"/>
              <a:t>“a domestic capability to produce (will) act as a hedge against possible disruption”</a:t>
            </a:r>
          </a:p>
          <a:p>
            <a:endParaRPr lang="en-US" sz="1600" i="1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2B8D13C-E645-151D-BAA3-BD59A941D797}"/>
              </a:ext>
            </a:extLst>
          </p:cNvPr>
          <p:cNvSpPr/>
          <p:nvPr/>
        </p:nvSpPr>
        <p:spPr>
          <a:xfrm>
            <a:off x="4286125" y="3897630"/>
            <a:ext cx="3557964" cy="224467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C3EA698-9B0D-797E-418F-30EB27481476}"/>
              </a:ext>
            </a:extLst>
          </p:cNvPr>
          <p:cNvSpPr txBox="1"/>
          <p:nvPr/>
        </p:nvSpPr>
        <p:spPr>
          <a:xfrm>
            <a:off x="4479334" y="4058296"/>
            <a:ext cx="317871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/>
              <a:t>“… complete assessment of potential short-term solutions to add processing capabilities within the DOE Isotope Program”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ABB6B14-B84B-2340-6C51-E4BA9E3A64E0}"/>
              </a:ext>
            </a:extLst>
          </p:cNvPr>
          <p:cNvSpPr/>
          <p:nvPr/>
        </p:nvSpPr>
        <p:spPr>
          <a:xfrm>
            <a:off x="8195240" y="3897630"/>
            <a:ext cx="3557964" cy="224467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FC6A80B-EF8E-A9E8-CE5E-84E1B14ECB6F}"/>
              </a:ext>
            </a:extLst>
          </p:cNvPr>
          <p:cNvSpPr txBox="1"/>
          <p:nvPr/>
        </p:nvSpPr>
        <p:spPr>
          <a:xfrm>
            <a:off x="8388449" y="4058296"/>
            <a:ext cx="317871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/>
              <a:t>“If the DOE Isotope Program requires [priority foreign produced] isotopes to be produced at ORNL, ORNL would need a new radiochemical processing facility.”</a:t>
            </a:r>
          </a:p>
        </p:txBody>
      </p:sp>
    </p:spTree>
    <p:extLst>
      <p:ext uri="{BB962C8B-B14F-4D97-AF65-F5344CB8AC3E}">
        <p14:creationId xmlns:p14="http://schemas.microsoft.com/office/powerpoint/2010/main" val="10106109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1D50411-5609-AA9D-3D50-2D4A033E0F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RPF Supports our Nation’s Isotope Vision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A56E48B-525F-B476-7508-1F40B46B95DE}"/>
              </a:ext>
            </a:extLst>
          </p:cNvPr>
          <p:cNvSpPr/>
          <p:nvPr/>
        </p:nvSpPr>
        <p:spPr>
          <a:xfrm>
            <a:off x="314693" y="2337491"/>
            <a:ext cx="6732270" cy="188017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45F10F-4F40-D60B-1415-CFB2E4E966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9385" y="2582215"/>
            <a:ext cx="6060072" cy="1635455"/>
          </a:xfrm>
        </p:spPr>
        <p:txBody>
          <a:bodyPr/>
          <a:lstStyle/>
          <a:p>
            <a:r>
              <a:rPr lang="en-US" i="1" dirty="0">
                <a:solidFill>
                  <a:schemeClr val="bg1"/>
                </a:solidFill>
              </a:rPr>
              <a:t>“To establish the United States as the world’s undisputed leader in isotope science and production, ensuring a secure, resilient, and innovative domestic supply of critical isotopes essential for national prosperity, health, and security.” </a:t>
            </a:r>
          </a:p>
          <a:p>
            <a:r>
              <a:rPr lang="en-US" dirty="0">
                <a:solidFill>
                  <a:schemeClr val="bg1"/>
                </a:solidFill>
              </a:rPr>
              <a:t>– </a:t>
            </a:r>
            <a:r>
              <a:rPr lang="en-US" b="1" dirty="0">
                <a:solidFill>
                  <a:schemeClr val="bg1"/>
                </a:solidFill>
              </a:rPr>
              <a:t>DOE IRP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1A4D14E-037D-A27F-7C9A-49BED9005D9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523" b="2523"/>
          <a:stretch/>
        </p:blipFill>
        <p:spPr>
          <a:xfrm>
            <a:off x="6457950" y="-1"/>
            <a:ext cx="5734051" cy="6772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6990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EB905D-8BE6-9CC1-2FE7-8F665E31BD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RPF Contractor Integrated Project Team Organization Chart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E7D56B0-F655-056B-7ED4-E799E1084342}"/>
              </a:ext>
            </a:extLst>
          </p:cNvPr>
          <p:cNvSpPr/>
          <p:nvPr/>
        </p:nvSpPr>
        <p:spPr>
          <a:xfrm>
            <a:off x="3842021" y="1609606"/>
            <a:ext cx="4363815" cy="21752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endParaRPr lang="en-US" sz="1400" dirty="0">
              <a:latin typeface="Aptos Body"/>
              <a:cs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62F662D-AEA5-0123-ABB9-D823D24B6309}"/>
              </a:ext>
            </a:extLst>
          </p:cNvPr>
          <p:cNvSpPr/>
          <p:nvPr/>
        </p:nvSpPr>
        <p:spPr>
          <a:xfrm>
            <a:off x="1999129" y="4289954"/>
            <a:ext cx="8143099" cy="20006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endParaRPr lang="en-US" sz="1400" dirty="0">
              <a:latin typeface="Aptos Body"/>
              <a:cs typeface="Arial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D4A21CF-F90C-D014-7EEE-7BC9066A4AF1}"/>
              </a:ext>
            </a:extLst>
          </p:cNvPr>
          <p:cNvCxnSpPr>
            <a:cxnSpLocks/>
          </p:cNvCxnSpPr>
          <p:nvPr/>
        </p:nvCxnSpPr>
        <p:spPr>
          <a:xfrm flipV="1">
            <a:off x="5201520" y="1868016"/>
            <a:ext cx="0" cy="1523651"/>
          </a:xfrm>
          <a:prstGeom prst="line">
            <a:avLst/>
          </a:prstGeom>
          <a:ln w="12700">
            <a:solidFill>
              <a:srgbClr val="87878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2FD8B5B-DF98-FF98-E8C3-912D7F61E510}"/>
              </a:ext>
            </a:extLst>
          </p:cNvPr>
          <p:cNvCxnSpPr>
            <a:cxnSpLocks/>
          </p:cNvCxnSpPr>
          <p:nvPr/>
        </p:nvCxnSpPr>
        <p:spPr>
          <a:xfrm flipH="1">
            <a:off x="4643824" y="2205200"/>
            <a:ext cx="5480324" cy="0"/>
          </a:xfrm>
          <a:prstGeom prst="line">
            <a:avLst/>
          </a:prstGeom>
          <a:ln w="12700">
            <a:solidFill>
              <a:srgbClr val="878787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ED3FBD2-AA9D-3B0F-5196-764F2DF741F0}"/>
              </a:ext>
            </a:extLst>
          </p:cNvPr>
          <p:cNvCxnSpPr>
            <a:cxnSpLocks/>
            <a:endCxn id="84" idx="2"/>
          </p:cNvCxnSpPr>
          <p:nvPr/>
        </p:nvCxnSpPr>
        <p:spPr>
          <a:xfrm flipV="1">
            <a:off x="6992969" y="2780022"/>
            <a:ext cx="0" cy="1469629"/>
          </a:xfrm>
          <a:prstGeom prst="line">
            <a:avLst/>
          </a:prstGeom>
          <a:ln w="12700">
            <a:solidFill>
              <a:srgbClr val="878787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3EEF01D-6F42-0F1B-E589-A367BDA10718}"/>
              </a:ext>
            </a:extLst>
          </p:cNvPr>
          <p:cNvCxnSpPr>
            <a:cxnSpLocks/>
          </p:cNvCxnSpPr>
          <p:nvPr/>
        </p:nvCxnSpPr>
        <p:spPr>
          <a:xfrm flipV="1">
            <a:off x="5422351" y="1716793"/>
            <a:ext cx="0" cy="292236"/>
          </a:xfrm>
          <a:prstGeom prst="line">
            <a:avLst/>
          </a:prstGeom>
          <a:ln w="12700">
            <a:solidFill>
              <a:srgbClr val="87878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54023CEE-8B3E-524D-1838-7C078E316121}"/>
              </a:ext>
            </a:extLst>
          </p:cNvPr>
          <p:cNvSpPr/>
          <p:nvPr/>
        </p:nvSpPr>
        <p:spPr>
          <a:xfrm>
            <a:off x="9083200" y="2877507"/>
            <a:ext cx="2584020" cy="1005702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5C6BD31-830C-75F4-C91B-2E0D43ED9B4F}"/>
              </a:ext>
            </a:extLst>
          </p:cNvPr>
          <p:cNvGrpSpPr/>
          <p:nvPr/>
        </p:nvGrpSpPr>
        <p:grpSpPr>
          <a:xfrm>
            <a:off x="4471118" y="1384876"/>
            <a:ext cx="1442142" cy="1388301"/>
            <a:chOff x="5149517" y="927315"/>
            <a:chExt cx="1298572" cy="1250091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DDF8198B-8472-68A4-735F-E4E1F3AF5161}"/>
                </a:ext>
              </a:extLst>
            </p:cNvPr>
            <p:cNvGrpSpPr/>
            <p:nvPr/>
          </p:nvGrpSpPr>
          <p:grpSpPr>
            <a:xfrm>
              <a:off x="5149517" y="1296857"/>
              <a:ext cx="1298572" cy="880549"/>
              <a:chOff x="3032131" y="753557"/>
              <a:chExt cx="2605030" cy="1306336"/>
            </a:xfrm>
            <a:effectLst>
              <a:outerShdw blurRad="154574" dist="38100" dir="8100000" algn="tr" rotWithShape="0">
                <a:prstClr val="black">
                  <a:alpha val="40000"/>
                </a:prstClr>
              </a:outerShdw>
            </a:effectLst>
          </p:grpSpPr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EC04F509-4B91-7F91-90B9-938CD7CB731B}"/>
                  </a:ext>
                </a:extLst>
              </p:cNvPr>
              <p:cNvSpPr/>
              <p:nvPr/>
            </p:nvSpPr>
            <p:spPr>
              <a:xfrm>
                <a:off x="3032131" y="966542"/>
                <a:ext cx="2605030" cy="1093351"/>
              </a:xfrm>
              <a:prstGeom prst="rect">
                <a:avLst/>
              </a:prstGeom>
              <a:solidFill>
                <a:srgbClr val="FCFDFD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v</a:t>
                </a:r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7A01DB15-164E-A280-225C-22E2AF11CF30}"/>
                  </a:ext>
                </a:extLst>
              </p:cNvPr>
              <p:cNvSpPr/>
              <p:nvPr/>
            </p:nvSpPr>
            <p:spPr>
              <a:xfrm>
                <a:off x="3032131" y="753557"/>
                <a:ext cx="2605030" cy="218168"/>
              </a:xfrm>
              <a:prstGeom prst="rect">
                <a:avLst/>
              </a:prstGeom>
              <a:gradFill flip="none" rotWithShape="1">
                <a:gsLst>
                  <a:gs pos="0">
                    <a:srgbClr val="007934"/>
                  </a:gs>
                  <a:gs pos="100000">
                    <a:srgbClr val="1A9C95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82E05D2-BC7F-824E-9F12-646A55F379F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2598" r="2598"/>
            <a:stretch/>
          </p:blipFill>
          <p:spPr>
            <a:xfrm>
              <a:off x="5446713" y="927315"/>
              <a:ext cx="704179" cy="742779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6668760-451F-4E96-84CE-D5DD4023358E}"/>
                </a:ext>
              </a:extLst>
            </p:cNvPr>
            <p:cNvSpPr txBox="1"/>
            <p:nvPr/>
          </p:nvSpPr>
          <p:spPr>
            <a:xfrm>
              <a:off x="5149517" y="1697122"/>
              <a:ext cx="1298572" cy="3741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b="1" dirty="0"/>
                <a:t>Bryan Leber</a:t>
              </a:r>
            </a:p>
            <a:p>
              <a:pPr algn="ctr"/>
              <a:r>
                <a:rPr lang="en-US" sz="1050" dirty="0"/>
                <a:t>RPF Project Director</a:t>
              </a:r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B6CF53B0-ACD2-B9D9-16B6-5C453BCCE856}"/>
              </a:ext>
            </a:extLst>
          </p:cNvPr>
          <p:cNvSpPr/>
          <p:nvPr/>
        </p:nvSpPr>
        <p:spPr>
          <a:xfrm>
            <a:off x="9419283" y="3105919"/>
            <a:ext cx="2143311" cy="641480"/>
          </a:xfrm>
          <a:prstGeom prst="rect">
            <a:avLst/>
          </a:prstGeom>
          <a:solidFill>
            <a:srgbClr val="DDDDDD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4CB0533-62B8-D4DB-F097-C4353E4F793C}"/>
              </a:ext>
            </a:extLst>
          </p:cNvPr>
          <p:cNvSpPr txBox="1"/>
          <p:nvPr/>
        </p:nvSpPr>
        <p:spPr>
          <a:xfrm>
            <a:off x="9865551" y="3146222"/>
            <a:ext cx="1697043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1" dirty="0"/>
              <a:t>Chris Stafford</a:t>
            </a:r>
          </a:p>
          <a:p>
            <a:r>
              <a:rPr lang="en-US" sz="1000" dirty="0"/>
              <a:t>Quality Assurance Team Lead (QAD)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CBC6782-CF93-1A34-A778-4AB02DC899D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854" t="3807" r="2965" b="21782"/>
          <a:stretch>
            <a:fillRect/>
          </a:stretch>
        </p:blipFill>
        <p:spPr>
          <a:xfrm>
            <a:off x="9206305" y="3163733"/>
            <a:ext cx="485961" cy="512599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ACF104CE-E4C1-D5EC-20F5-B5B537FCF1EB}"/>
              </a:ext>
            </a:extLst>
          </p:cNvPr>
          <p:cNvSpPr/>
          <p:nvPr/>
        </p:nvSpPr>
        <p:spPr>
          <a:xfrm>
            <a:off x="9204628" y="2682861"/>
            <a:ext cx="2357966" cy="366747"/>
          </a:xfrm>
          <a:prstGeom prst="rect">
            <a:avLst/>
          </a:prstGeom>
          <a:gradFill flip="none" rotWithShape="1">
            <a:gsLst>
              <a:gs pos="0">
                <a:srgbClr val="007934"/>
              </a:gs>
              <a:gs pos="100000">
                <a:srgbClr val="1A9C95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en-US" sz="1400" b="1" dirty="0">
                <a:latin typeface="Aptos Body"/>
                <a:cs typeface="Arial"/>
              </a:rPr>
              <a:t>Quality</a:t>
            </a:r>
            <a:r>
              <a:rPr lang="en-US" sz="1400" b="1" spc="-70" dirty="0">
                <a:latin typeface="Aptos Body"/>
                <a:cs typeface="Arial"/>
              </a:rPr>
              <a:t> </a:t>
            </a:r>
            <a:r>
              <a:rPr lang="en-US" sz="1400" b="1" dirty="0">
                <a:latin typeface="Aptos Body"/>
                <a:cs typeface="Arial"/>
              </a:rPr>
              <a:t>Assurance</a:t>
            </a:r>
            <a:endParaRPr lang="en-US" sz="1400" dirty="0">
              <a:latin typeface="Aptos Body"/>
              <a:cs typeface="Arial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4FFF9C8-DA85-9F7B-BE1D-A52E45D91226}"/>
              </a:ext>
            </a:extLst>
          </p:cNvPr>
          <p:cNvGrpSpPr/>
          <p:nvPr/>
        </p:nvGrpSpPr>
        <p:grpSpPr>
          <a:xfrm>
            <a:off x="2379077" y="4965578"/>
            <a:ext cx="1482804" cy="566406"/>
            <a:chOff x="3627668" y="753557"/>
            <a:chExt cx="2606354" cy="1894751"/>
          </a:xfrm>
          <a:effectLst>
            <a:outerShdw blurRad="154574" dist="381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DD5C4DF2-84F0-39CF-A7D6-C900E50E10F0}"/>
                </a:ext>
              </a:extLst>
            </p:cNvPr>
            <p:cNvSpPr/>
            <p:nvPr/>
          </p:nvSpPr>
          <p:spPr>
            <a:xfrm>
              <a:off x="3627668" y="966542"/>
              <a:ext cx="2606354" cy="1681766"/>
            </a:xfrm>
            <a:prstGeom prst="rect">
              <a:avLst/>
            </a:prstGeom>
            <a:solidFill>
              <a:srgbClr val="FCFDF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v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C6D25E0D-6B73-C53E-159A-73D698B8E61F}"/>
                </a:ext>
              </a:extLst>
            </p:cNvPr>
            <p:cNvSpPr/>
            <p:nvPr/>
          </p:nvSpPr>
          <p:spPr>
            <a:xfrm>
              <a:off x="3627668" y="753557"/>
              <a:ext cx="2606354" cy="218168"/>
            </a:xfrm>
            <a:prstGeom prst="rect">
              <a:avLst/>
            </a:prstGeom>
            <a:gradFill flip="none" rotWithShape="1">
              <a:gsLst>
                <a:gs pos="0">
                  <a:srgbClr val="007934"/>
                </a:gs>
                <a:gs pos="100000">
                  <a:srgbClr val="1A9C95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A810DF4-FFE9-8232-9009-5D285987EA05}"/>
              </a:ext>
            </a:extLst>
          </p:cNvPr>
          <p:cNvGrpSpPr/>
          <p:nvPr/>
        </p:nvGrpSpPr>
        <p:grpSpPr>
          <a:xfrm>
            <a:off x="3845146" y="4965578"/>
            <a:ext cx="1482804" cy="566406"/>
            <a:chOff x="3627668" y="753557"/>
            <a:chExt cx="2606354" cy="1894751"/>
          </a:xfrm>
          <a:effectLst>
            <a:outerShdw blurRad="154574" dist="381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59D0474D-09A6-A90D-B09A-A6085328BF52}"/>
                </a:ext>
              </a:extLst>
            </p:cNvPr>
            <p:cNvSpPr/>
            <p:nvPr/>
          </p:nvSpPr>
          <p:spPr>
            <a:xfrm>
              <a:off x="3627668" y="966542"/>
              <a:ext cx="2606354" cy="1681766"/>
            </a:xfrm>
            <a:prstGeom prst="rect">
              <a:avLst/>
            </a:prstGeom>
            <a:solidFill>
              <a:srgbClr val="FCFDF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v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8145FCC2-87DB-B0E2-8CCB-B191CC28BB49}"/>
                </a:ext>
              </a:extLst>
            </p:cNvPr>
            <p:cNvSpPr/>
            <p:nvPr/>
          </p:nvSpPr>
          <p:spPr>
            <a:xfrm>
              <a:off x="3627668" y="753557"/>
              <a:ext cx="2606354" cy="218168"/>
            </a:xfrm>
            <a:prstGeom prst="rect">
              <a:avLst/>
            </a:prstGeom>
            <a:gradFill flip="none" rotWithShape="1">
              <a:gsLst>
                <a:gs pos="0">
                  <a:srgbClr val="007934"/>
                </a:gs>
                <a:gs pos="100000">
                  <a:srgbClr val="1A9C95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FBBB1ACE-8405-6123-6558-12346D714273}"/>
              </a:ext>
            </a:extLst>
          </p:cNvPr>
          <p:cNvGrpSpPr/>
          <p:nvPr/>
        </p:nvGrpSpPr>
        <p:grpSpPr>
          <a:xfrm>
            <a:off x="5298625" y="4965578"/>
            <a:ext cx="1482804" cy="566406"/>
            <a:chOff x="3627668" y="753557"/>
            <a:chExt cx="2606354" cy="1894751"/>
          </a:xfrm>
          <a:effectLst>
            <a:outerShdw blurRad="154574" dist="381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0C8096EE-06C5-20CC-DEB7-FD9A4749EE8C}"/>
                </a:ext>
              </a:extLst>
            </p:cNvPr>
            <p:cNvSpPr/>
            <p:nvPr/>
          </p:nvSpPr>
          <p:spPr>
            <a:xfrm>
              <a:off x="3627668" y="966542"/>
              <a:ext cx="2606354" cy="1681766"/>
            </a:xfrm>
            <a:prstGeom prst="rect">
              <a:avLst/>
            </a:prstGeom>
            <a:solidFill>
              <a:srgbClr val="FCFDF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v</a:t>
              </a: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A1DDAD4B-0EF1-78AD-6B42-B5FD5B03EE38}"/>
                </a:ext>
              </a:extLst>
            </p:cNvPr>
            <p:cNvSpPr/>
            <p:nvPr/>
          </p:nvSpPr>
          <p:spPr>
            <a:xfrm>
              <a:off x="3627668" y="753557"/>
              <a:ext cx="2606354" cy="218168"/>
            </a:xfrm>
            <a:prstGeom prst="rect">
              <a:avLst/>
            </a:prstGeom>
            <a:gradFill flip="none" rotWithShape="1">
              <a:gsLst>
                <a:gs pos="0">
                  <a:srgbClr val="007934"/>
                </a:gs>
                <a:gs pos="100000">
                  <a:srgbClr val="1A9C95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6AF2033-46E0-6CEC-30EF-94E2DB6BC628}"/>
              </a:ext>
            </a:extLst>
          </p:cNvPr>
          <p:cNvGrpSpPr/>
          <p:nvPr/>
        </p:nvGrpSpPr>
        <p:grpSpPr>
          <a:xfrm>
            <a:off x="6733060" y="4965578"/>
            <a:ext cx="1482804" cy="566406"/>
            <a:chOff x="3627668" y="753557"/>
            <a:chExt cx="2606354" cy="1894751"/>
          </a:xfrm>
          <a:effectLst>
            <a:outerShdw blurRad="154574" dist="381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96807227-88A8-E6FE-F92B-23A03CE4102B}"/>
                </a:ext>
              </a:extLst>
            </p:cNvPr>
            <p:cNvSpPr/>
            <p:nvPr/>
          </p:nvSpPr>
          <p:spPr>
            <a:xfrm>
              <a:off x="3627668" y="966542"/>
              <a:ext cx="2606354" cy="1681766"/>
            </a:xfrm>
            <a:prstGeom prst="rect">
              <a:avLst/>
            </a:prstGeom>
            <a:solidFill>
              <a:srgbClr val="FCFDF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v</a:t>
              </a: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DBD21D1E-1A8E-CD00-0ED7-B9E254F07FB3}"/>
                </a:ext>
              </a:extLst>
            </p:cNvPr>
            <p:cNvSpPr/>
            <p:nvPr/>
          </p:nvSpPr>
          <p:spPr>
            <a:xfrm>
              <a:off x="3627668" y="753557"/>
              <a:ext cx="2606354" cy="218168"/>
            </a:xfrm>
            <a:prstGeom prst="rect">
              <a:avLst/>
            </a:prstGeom>
            <a:gradFill flip="none" rotWithShape="1">
              <a:gsLst>
                <a:gs pos="0">
                  <a:srgbClr val="007934"/>
                </a:gs>
                <a:gs pos="100000">
                  <a:srgbClr val="1A9C95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DEC4E5E2-3061-DF11-868D-EE6F35A7FF26}"/>
              </a:ext>
            </a:extLst>
          </p:cNvPr>
          <p:cNvGrpSpPr/>
          <p:nvPr/>
        </p:nvGrpSpPr>
        <p:grpSpPr>
          <a:xfrm>
            <a:off x="8205837" y="4965578"/>
            <a:ext cx="1482804" cy="566406"/>
            <a:chOff x="3627668" y="753557"/>
            <a:chExt cx="2606354" cy="1894751"/>
          </a:xfrm>
          <a:effectLst>
            <a:outerShdw blurRad="154574" dist="381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DA3216AF-C61B-2551-FA69-673AC25F2FCA}"/>
                </a:ext>
              </a:extLst>
            </p:cNvPr>
            <p:cNvSpPr/>
            <p:nvPr/>
          </p:nvSpPr>
          <p:spPr>
            <a:xfrm>
              <a:off x="3627668" y="966542"/>
              <a:ext cx="2606354" cy="1681766"/>
            </a:xfrm>
            <a:prstGeom prst="rect">
              <a:avLst/>
            </a:prstGeom>
            <a:solidFill>
              <a:srgbClr val="FCFDF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v</a:t>
              </a: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6074704D-C768-67A4-5BD7-E14B475646FF}"/>
                </a:ext>
              </a:extLst>
            </p:cNvPr>
            <p:cNvSpPr/>
            <p:nvPr/>
          </p:nvSpPr>
          <p:spPr>
            <a:xfrm>
              <a:off x="3627668" y="753557"/>
              <a:ext cx="2606354" cy="218168"/>
            </a:xfrm>
            <a:prstGeom prst="rect">
              <a:avLst/>
            </a:prstGeom>
            <a:gradFill flip="none" rotWithShape="1">
              <a:gsLst>
                <a:gs pos="0">
                  <a:srgbClr val="007934"/>
                </a:gs>
                <a:gs pos="100000">
                  <a:srgbClr val="1A9C95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11D0D30C-9586-D904-7015-77B2978F7CBD}"/>
              </a:ext>
            </a:extLst>
          </p:cNvPr>
          <p:cNvGrpSpPr/>
          <p:nvPr/>
        </p:nvGrpSpPr>
        <p:grpSpPr>
          <a:xfrm>
            <a:off x="3845146" y="5531039"/>
            <a:ext cx="1482804" cy="566406"/>
            <a:chOff x="3627668" y="753557"/>
            <a:chExt cx="2606354" cy="1894751"/>
          </a:xfrm>
          <a:effectLst>
            <a:outerShdw blurRad="154574" dist="381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F8052A0D-DC83-248C-FCC2-03B5590A7F8D}"/>
                </a:ext>
              </a:extLst>
            </p:cNvPr>
            <p:cNvSpPr/>
            <p:nvPr/>
          </p:nvSpPr>
          <p:spPr>
            <a:xfrm>
              <a:off x="3627668" y="966542"/>
              <a:ext cx="2606354" cy="1681766"/>
            </a:xfrm>
            <a:prstGeom prst="rect">
              <a:avLst/>
            </a:prstGeom>
            <a:solidFill>
              <a:srgbClr val="FCFDF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v</a:t>
              </a: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8D2CBF03-8BAC-0EE8-03A9-7AC177834044}"/>
                </a:ext>
              </a:extLst>
            </p:cNvPr>
            <p:cNvSpPr/>
            <p:nvPr/>
          </p:nvSpPr>
          <p:spPr>
            <a:xfrm>
              <a:off x="3627668" y="753557"/>
              <a:ext cx="2606354" cy="218168"/>
            </a:xfrm>
            <a:prstGeom prst="rect">
              <a:avLst/>
            </a:prstGeom>
            <a:gradFill flip="none" rotWithShape="1">
              <a:gsLst>
                <a:gs pos="0">
                  <a:srgbClr val="007934"/>
                </a:gs>
                <a:gs pos="100000">
                  <a:srgbClr val="1A9C95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BD0F63A5-FE0D-7A6D-803E-77308BE0CD78}"/>
              </a:ext>
            </a:extLst>
          </p:cNvPr>
          <p:cNvGrpSpPr/>
          <p:nvPr/>
        </p:nvGrpSpPr>
        <p:grpSpPr>
          <a:xfrm>
            <a:off x="5298625" y="5531039"/>
            <a:ext cx="1482804" cy="566406"/>
            <a:chOff x="3627668" y="753557"/>
            <a:chExt cx="2606354" cy="1894751"/>
          </a:xfrm>
          <a:effectLst>
            <a:outerShdw blurRad="154574" dist="381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11D4322C-2883-2138-D022-9978803731F1}"/>
                </a:ext>
              </a:extLst>
            </p:cNvPr>
            <p:cNvSpPr/>
            <p:nvPr/>
          </p:nvSpPr>
          <p:spPr>
            <a:xfrm>
              <a:off x="3627668" y="966542"/>
              <a:ext cx="2606354" cy="1681766"/>
            </a:xfrm>
            <a:prstGeom prst="rect">
              <a:avLst/>
            </a:prstGeom>
            <a:solidFill>
              <a:srgbClr val="FCFDF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v</a:t>
              </a: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36B792CE-22C5-1EBE-52EF-8BA3962C63AC}"/>
                </a:ext>
              </a:extLst>
            </p:cNvPr>
            <p:cNvSpPr/>
            <p:nvPr/>
          </p:nvSpPr>
          <p:spPr>
            <a:xfrm>
              <a:off x="3627668" y="753557"/>
              <a:ext cx="2606354" cy="218168"/>
            </a:xfrm>
            <a:prstGeom prst="rect">
              <a:avLst/>
            </a:prstGeom>
            <a:gradFill flip="none" rotWithShape="1">
              <a:gsLst>
                <a:gs pos="0">
                  <a:srgbClr val="007934"/>
                </a:gs>
                <a:gs pos="100000">
                  <a:srgbClr val="1A9C95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45621C14-2DB4-6741-6AF2-0AD2345D6027}"/>
              </a:ext>
            </a:extLst>
          </p:cNvPr>
          <p:cNvGrpSpPr/>
          <p:nvPr/>
        </p:nvGrpSpPr>
        <p:grpSpPr>
          <a:xfrm>
            <a:off x="6733060" y="5531039"/>
            <a:ext cx="1482804" cy="566406"/>
            <a:chOff x="3627668" y="753557"/>
            <a:chExt cx="2606354" cy="1894751"/>
          </a:xfrm>
          <a:effectLst>
            <a:outerShdw blurRad="154574" dist="381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6EEFBEB7-E979-F6CB-4C8C-15F509297B37}"/>
                </a:ext>
              </a:extLst>
            </p:cNvPr>
            <p:cNvSpPr/>
            <p:nvPr/>
          </p:nvSpPr>
          <p:spPr>
            <a:xfrm>
              <a:off x="3627668" y="966542"/>
              <a:ext cx="2606354" cy="1681766"/>
            </a:xfrm>
            <a:prstGeom prst="rect">
              <a:avLst/>
            </a:prstGeom>
            <a:solidFill>
              <a:srgbClr val="FCFDF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v</a:t>
              </a: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F2BC7A68-7993-E790-84DA-65F39A21AAB4}"/>
                </a:ext>
              </a:extLst>
            </p:cNvPr>
            <p:cNvSpPr/>
            <p:nvPr/>
          </p:nvSpPr>
          <p:spPr>
            <a:xfrm>
              <a:off x="3627668" y="753557"/>
              <a:ext cx="2606354" cy="218168"/>
            </a:xfrm>
            <a:prstGeom prst="rect">
              <a:avLst/>
            </a:prstGeom>
            <a:gradFill flip="none" rotWithShape="1">
              <a:gsLst>
                <a:gs pos="0">
                  <a:srgbClr val="007934"/>
                </a:gs>
                <a:gs pos="100000">
                  <a:srgbClr val="1A9C95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401F66CC-789C-93C5-12C5-D762F53EB8FC}"/>
              </a:ext>
            </a:extLst>
          </p:cNvPr>
          <p:cNvGrpSpPr/>
          <p:nvPr/>
        </p:nvGrpSpPr>
        <p:grpSpPr>
          <a:xfrm>
            <a:off x="8205837" y="5531039"/>
            <a:ext cx="1482804" cy="566406"/>
            <a:chOff x="3627668" y="753557"/>
            <a:chExt cx="2606354" cy="1894751"/>
          </a:xfrm>
          <a:effectLst>
            <a:outerShdw blurRad="154574" dist="381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3EBDD009-0524-49C5-EA8C-4A1F309A650A}"/>
                </a:ext>
              </a:extLst>
            </p:cNvPr>
            <p:cNvSpPr/>
            <p:nvPr/>
          </p:nvSpPr>
          <p:spPr>
            <a:xfrm>
              <a:off x="3627668" y="966542"/>
              <a:ext cx="2606354" cy="1681766"/>
            </a:xfrm>
            <a:prstGeom prst="rect">
              <a:avLst/>
            </a:prstGeom>
            <a:solidFill>
              <a:srgbClr val="FCFDF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v</a:t>
              </a: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0937F1B9-8266-C6B0-65B3-2440FE6A74AA}"/>
                </a:ext>
              </a:extLst>
            </p:cNvPr>
            <p:cNvSpPr/>
            <p:nvPr/>
          </p:nvSpPr>
          <p:spPr>
            <a:xfrm>
              <a:off x="3627668" y="753557"/>
              <a:ext cx="2606354" cy="218168"/>
            </a:xfrm>
            <a:prstGeom prst="rect">
              <a:avLst/>
            </a:prstGeom>
            <a:gradFill flip="none" rotWithShape="1">
              <a:gsLst>
                <a:gs pos="0">
                  <a:srgbClr val="007934"/>
                </a:gs>
                <a:gs pos="100000">
                  <a:srgbClr val="1A9C95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D025B575-F598-6068-F80A-569794C03F57}"/>
              </a:ext>
            </a:extLst>
          </p:cNvPr>
          <p:cNvGrpSpPr/>
          <p:nvPr/>
        </p:nvGrpSpPr>
        <p:grpSpPr>
          <a:xfrm>
            <a:off x="3842048" y="4392018"/>
            <a:ext cx="1482804" cy="566406"/>
            <a:chOff x="3627668" y="753557"/>
            <a:chExt cx="2606354" cy="1894751"/>
          </a:xfrm>
          <a:effectLst>
            <a:outerShdw blurRad="154574" dist="381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DF8FE32B-BDDA-5E52-E1BA-8CA8F89F9288}"/>
                </a:ext>
              </a:extLst>
            </p:cNvPr>
            <p:cNvSpPr/>
            <p:nvPr/>
          </p:nvSpPr>
          <p:spPr>
            <a:xfrm>
              <a:off x="3627668" y="966542"/>
              <a:ext cx="2606354" cy="1681766"/>
            </a:xfrm>
            <a:prstGeom prst="rect">
              <a:avLst/>
            </a:prstGeom>
            <a:solidFill>
              <a:srgbClr val="FCFDF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v</a:t>
              </a: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00CC1C01-06A7-3977-AD14-6DB0D92B748E}"/>
                </a:ext>
              </a:extLst>
            </p:cNvPr>
            <p:cNvSpPr/>
            <p:nvPr/>
          </p:nvSpPr>
          <p:spPr>
            <a:xfrm>
              <a:off x="3627668" y="753557"/>
              <a:ext cx="2606354" cy="218168"/>
            </a:xfrm>
            <a:prstGeom prst="rect">
              <a:avLst/>
            </a:prstGeom>
            <a:gradFill flip="none" rotWithShape="1">
              <a:gsLst>
                <a:gs pos="0">
                  <a:srgbClr val="007934"/>
                </a:gs>
                <a:gs pos="100000">
                  <a:srgbClr val="1A9C95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A1F730D1-6873-8754-C56E-35B98CB2D5DD}"/>
              </a:ext>
            </a:extLst>
          </p:cNvPr>
          <p:cNvGrpSpPr/>
          <p:nvPr/>
        </p:nvGrpSpPr>
        <p:grpSpPr>
          <a:xfrm>
            <a:off x="5298009" y="4392018"/>
            <a:ext cx="1482804" cy="566406"/>
            <a:chOff x="3627668" y="753557"/>
            <a:chExt cx="2606354" cy="1894751"/>
          </a:xfrm>
          <a:effectLst>
            <a:outerShdw blurRad="154574" dist="381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4B771F28-4936-6EC5-FB49-C71A86A2E67B}"/>
                </a:ext>
              </a:extLst>
            </p:cNvPr>
            <p:cNvSpPr/>
            <p:nvPr/>
          </p:nvSpPr>
          <p:spPr>
            <a:xfrm>
              <a:off x="3627668" y="966542"/>
              <a:ext cx="2606354" cy="1681766"/>
            </a:xfrm>
            <a:prstGeom prst="rect">
              <a:avLst/>
            </a:prstGeom>
            <a:solidFill>
              <a:srgbClr val="FCFDF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v</a:t>
              </a: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22E03A23-F5C3-14E0-46C3-98356CCD3ADC}"/>
                </a:ext>
              </a:extLst>
            </p:cNvPr>
            <p:cNvSpPr/>
            <p:nvPr/>
          </p:nvSpPr>
          <p:spPr>
            <a:xfrm>
              <a:off x="3627668" y="753557"/>
              <a:ext cx="2606354" cy="218168"/>
            </a:xfrm>
            <a:prstGeom prst="rect">
              <a:avLst/>
            </a:prstGeom>
            <a:gradFill flip="none" rotWithShape="1">
              <a:gsLst>
                <a:gs pos="0">
                  <a:srgbClr val="007934"/>
                </a:gs>
                <a:gs pos="100000">
                  <a:srgbClr val="1A9C95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A10E6401-A469-5FD7-8201-59E660E36134}"/>
              </a:ext>
            </a:extLst>
          </p:cNvPr>
          <p:cNvGrpSpPr/>
          <p:nvPr/>
        </p:nvGrpSpPr>
        <p:grpSpPr>
          <a:xfrm>
            <a:off x="6731659" y="4392018"/>
            <a:ext cx="1482804" cy="566406"/>
            <a:chOff x="3627668" y="753557"/>
            <a:chExt cx="2606354" cy="1894751"/>
          </a:xfrm>
          <a:effectLst>
            <a:outerShdw blurRad="154574" dist="381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8FAD9718-5799-FE73-9336-F9805EBFCC5B}"/>
                </a:ext>
              </a:extLst>
            </p:cNvPr>
            <p:cNvSpPr/>
            <p:nvPr/>
          </p:nvSpPr>
          <p:spPr>
            <a:xfrm>
              <a:off x="3627668" y="966542"/>
              <a:ext cx="2606354" cy="1681766"/>
            </a:xfrm>
            <a:prstGeom prst="rect">
              <a:avLst/>
            </a:prstGeom>
            <a:solidFill>
              <a:srgbClr val="FCFDF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v</a:t>
              </a:r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24C75AAD-0AB7-196C-7AA5-23825DF6B215}"/>
                </a:ext>
              </a:extLst>
            </p:cNvPr>
            <p:cNvSpPr/>
            <p:nvPr/>
          </p:nvSpPr>
          <p:spPr>
            <a:xfrm>
              <a:off x="3627668" y="753557"/>
              <a:ext cx="2606354" cy="218168"/>
            </a:xfrm>
            <a:prstGeom prst="rect">
              <a:avLst/>
            </a:prstGeom>
            <a:gradFill flip="none" rotWithShape="1">
              <a:gsLst>
                <a:gs pos="0">
                  <a:srgbClr val="007934"/>
                </a:gs>
                <a:gs pos="100000">
                  <a:srgbClr val="1A9C95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5FE24EB6-8F53-3B20-F4FA-14EE87F8F70E}"/>
              </a:ext>
            </a:extLst>
          </p:cNvPr>
          <p:cNvSpPr/>
          <p:nvPr/>
        </p:nvSpPr>
        <p:spPr>
          <a:xfrm>
            <a:off x="3842022" y="4134508"/>
            <a:ext cx="4374339" cy="257649"/>
          </a:xfrm>
          <a:prstGeom prst="rect">
            <a:avLst/>
          </a:prstGeom>
          <a:gradFill flip="none" rotWithShape="1">
            <a:gsLst>
              <a:gs pos="0">
                <a:srgbClr val="007934"/>
              </a:gs>
              <a:gs pos="100000">
                <a:srgbClr val="1A9C95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/>
              <a:t>Project Team (Matrixed Staff)</a:t>
            </a: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7260F531-6A3B-4723-4A05-D8B5A7C8B10E}"/>
              </a:ext>
            </a:extLst>
          </p:cNvPr>
          <p:cNvGrpSpPr/>
          <p:nvPr/>
        </p:nvGrpSpPr>
        <p:grpSpPr>
          <a:xfrm>
            <a:off x="2369746" y="5531775"/>
            <a:ext cx="1482804" cy="566406"/>
            <a:chOff x="3627668" y="753557"/>
            <a:chExt cx="2606354" cy="1894751"/>
          </a:xfrm>
          <a:effectLst>
            <a:outerShdw blurRad="154574" dist="381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71E55157-4535-4CA7-DD65-4594099715A5}"/>
                </a:ext>
              </a:extLst>
            </p:cNvPr>
            <p:cNvSpPr/>
            <p:nvPr/>
          </p:nvSpPr>
          <p:spPr>
            <a:xfrm>
              <a:off x="3627668" y="966542"/>
              <a:ext cx="2606354" cy="1681766"/>
            </a:xfrm>
            <a:prstGeom prst="rect">
              <a:avLst/>
            </a:prstGeom>
            <a:solidFill>
              <a:srgbClr val="FCFDF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v</a:t>
              </a:r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66883E50-3A80-7918-ECC6-597A2C5B6A33}"/>
                </a:ext>
              </a:extLst>
            </p:cNvPr>
            <p:cNvSpPr/>
            <p:nvPr/>
          </p:nvSpPr>
          <p:spPr>
            <a:xfrm>
              <a:off x="3627668" y="753557"/>
              <a:ext cx="2606354" cy="218168"/>
            </a:xfrm>
            <a:prstGeom prst="rect">
              <a:avLst/>
            </a:prstGeom>
            <a:gradFill flip="none" rotWithShape="1">
              <a:gsLst>
                <a:gs pos="0">
                  <a:srgbClr val="007934"/>
                </a:gs>
                <a:gs pos="100000">
                  <a:srgbClr val="1A9C95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61" name="TextBox 60">
            <a:extLst>
              <a:ext uri="{FF2B5EF4-FFF2-40B4-BE49-F238E27FC236}">
                <a16:creationId xmlns:a16="http://schemas.microsoft.com/office/drawing/2014/main" id="{4E72582F-49FB-B0C4-EF12-5D7225E9651E}"/>
              </a:ext>
            </a:extLst>
          </p:cNvPr>
          <p:cNvSpPr txBox="1"/>
          <p:nvPr/>
        </p:nvSpPr>
        <p:spPr>
          <a:xfrm>
            <a:off x="3863908" y="4471848"/>
            <a:ext cx="1735021" cy="4744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436245">
              <a:spcBef>
                <a:spcPts val="90"/>
              </a:spcBef>
            </a:pPr>
            <a:r>
              <a:rPr lang="en-US" sz="800" b="1" spc="-10" dirty="0">
                <a:cs typeface="Arial"/>
              </a:rPr>
              <a:t>Will Kirkland</a:t>
            </a:r>
          </a:p>
          <a:p>
            <a:pPr marR="436245">
              <a:spcBef>
                <a:spcPts val="90"/>
              </a:spcBef>
            </a:pPr>
            <a:r>
              <a:rPr lang="en-US" sz="800" spc="-10" dirty="0">
                <a:cs typeface="Arial"/>
              </a:rPr>
              <a:t>Design Authority/Systems Engineer Lead (RSTD)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25327A2C-063B-4C0A-1729-B0132047538B}"/>
              </a:ext>
            </a:extLst>
          </p:cNvPr>
          <p:cNvSpPr txBox="1"/>
          <p:nvPr/>
        </p:nvSpPr>
        <p:spPr>
          <a:xfrm>
            <a:off x="5307943" y="4478260"/>
            <a:ext cx="148280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b="1" dirty="0"/>
              <a:t>Dave Phelps</a:t>
            </a:r>
          </a:p>
          <a:p>
            <a:r>
              <a:rPr lang="en-US" sz="800" dirty="0"/>
              <a:t>Project Controls Lead </a:t>
            </a:r>
            <a:br>
              <a:rPr lang="en-US" sz="800" dirty="0"/>
            </a:br>
            <a:r>
              <a:rPr lang="en-US" sz="800" dirty="0"/>
              <a:t>(PMO)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2EC68755-75DF-7B5D-C84B-963CC4B4F94E}"/>
              </a:ext>
            </a:extLst>
          </p:cNvPr>
          <p:cNvSpPr txBox="1"/>
          <p:nvPr/>
        </p:nvSpPr>
        <p:spPr>
          <a:xfrm>
            <a:off x="6738147" y="4478260"/>
            <a:ext cx="152951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b="1" dirty="0"/>
              <a:t>Mario Naranjo</a:t>
            </a:r>
          </a:p>
          <a:p>
            <a:r>
              <a:rPr lang="en-US" sz="800" dirty="0"/>
              <a:t>Modular Hot Cell Design Lead</a:t>
            </a:r>
          </a:p>
          <a:p>
            <a:r>
              <a:rPr lang="en-US" sz="800" dirty="0"/>
              <a:t>(RSTD)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FDDA1C52-4B54-A31D-F782-9DF92C73D51C}"/>
              </a:ext>
            </a:extLst>
          </p:cNvPr>
          <p:cNvSpPr txBox="1"/>
          <p:nvPr/>
        </p:nvSpPr>
        <p:spPr>
          <a:xfrm>
            <a:off x="2379077" y="5050557"/>
            <a:ext cx="152951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b="1" dirty="0"/>
              <a:t>Jennifer Stanford-Durham</a:t>
            </a:r>
          </a:p>
          <a:p>
            <a:r>
              <a:rPr lang="en-US" sz="800" dirty="0"/>
              <a:t>Project Controls</a:t>
            </a:r>
          </a:p>
          <a:p>
            <a:r>
              <a:rPr lang="en-US" sz="800" dirty="0"/>
              <a:t>(PMO)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B326B014-25D3-6FE8-E3EA-A0F80348442B}"/>
              </a:ext>
            </a:extLst>
          </p:cNvPr>
          <p:cNvSpPr txBox="1"/>
          <p:nvPr/>
        </p:nvSpPr>
        <p:spPr>
          <a:xfrm>
            <a:off x="3842022" y="5050557"/>
            <a:ext cx="152951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b="1" dirty="0"/>
              <a:t>Randy Pickens</a:t>
            </a:r>
          </a:p>
          <a:p>
            <a:r>
              <a:rPr lang="en-US" sz="800" dirty="0"/>
              <a:t>Facilities Lead </a:t>
            </a:r>
          </a:p>
          <a:p>
            <a:r>
              <a:rPr lang="en-US" sz="800" dirty="0"/>
              <a:t>(LMD)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9AEA996E-15BE-8CBB-C16B-A93974D54E0E}"/>
              </a:ext>
            </a:extLst>
          </p:cNvPr>
          <p:cNvSpPr txBox="1"/>
          <p:nvPr/>
        </p:nvSpPr>
        <p:spPr>
          <a:xfrm>
            <a:off x="5292376" y="5050557"/>
            <a:ext cx="152951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b="1" dirty="0"/>
              <a:t>Randy Fair</a:t>
            </a:r>
          </a:p>
          <a:p>
            <a:r>
              <a:rPr lang="en-US" sz="800" dirty="0"/>
              <a:t>ES&amp;H/Regulatory Lead</a:t>
            </a:r>
          </a:p>
          <a:p>
            <a:r>
              <a:rPr lang="en-US" sz="800" dirty="0"/>
              <a:t>(NIPO)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EAF4D700-4B1C-73D0-8221-3C2293A94DFF}"/>
              </a:ext>
            </a:extLst>
          </p:cNvPr>
          <p:cNvSpPr txBox="1"/>
          <p:nvPr/>
        </p:nvSpPr>
        <p:spPr>
          <a:xfrm>
            <a:off x="6723686" y="5050557"/>
            <a:ext cx="152951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b="1" dirty="0"/>
              <a:t>Dave Clark</a:t>
            </a:r>
          </a:p>
          <a:p>
            <a:r>
              <a:rPr lang="en-US" sz="800" dirty="0"/>
              <a:t>NNFD Technical/</a:t>
            </a:r>
          </a:p>
          <a:p>
            <a:r>
              <a:rPr lang="en-US" sz="800" dirty="0"/>
              <a:t>Operations Advisor (NNFD)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AEADFD87-EBA5-2B99-F051-E1A79D8FF5DB}"/>
              </a:ext>
            </a:extLst>
          </p:cNvPr>
          <p:cNvSpPr txBox="1"/>
          <p:nvPr/>
        </p:nvSpPr>
        <p:spPr>
          <a:xfrm>
            <a:off x="8207031" y="5050557"/>
            <a:ext cx="152951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b="1" dirty="0"/>
              <a:t>Michael Russell </a:t>
            </a:r>
          </a:p>
          <a:p>
            <a:r>
              <a:rPr lang="en-US" sz="800" dirty="0"/>
              <a:t>Quality Representative</a:t>
            </a:r>
          </a:p>
          <a:p>
            <a:r>
              <a:rPr lang="en-US" sz="800" dirty="0"/>
              <a:t>(QAD)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9EDF35FC-E0A4-E97A-2FED-E28C85C4756E}"/>
              </a:ext>
            </a:extLst>
          </p:cNvPr>
          <p:cNvSpPr txBox="1"/>
          <p:nvPr/>
        </p:nvSpPr>
        <p:spPr>
          <a:xfrm>
            <a:off x="2359914" y="5616754"/>
            <a:ext cx="152951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b="1" dirty="0"/>
              <a:t>Jacob Cornell</a:t>
            </a:r>
          </a:p>
          <a:p>
            <a:r>
              <a:rPr lang="en-US" sz="800" dirty="0"/>
              <a:t>Engineering Systems Technician (RSTD)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C3EF8E42-E57A-C164-0B14-F801D7A6AAE8}"/>
              </a:ext>
            </a:extLst>
          </p:cNvPr>
          <p:cNvSpPr txBox="1"/>
          <p:nvPr/>
        </p:nvSpPr>
        <p:spPr>
          <a:xfrm>
            <a:off x="3851854" y="5616754"/>
            <a:ext cx="152951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b="1" dirty="0"/>
              <a:t>Natasha Blair</a:t>
            </a:r>
          </a:p>
          <a:p>
            <a:r>
              <a:rPr lang="en-US" sz="800" dirty="0"/>
              <a:t>Safety Basis Lead</a:t>
            </a:r>
          </a:p>
          <a:p>
            <a:r>
              <a:rPr lang="en-US" sz="800" dirty="0"/>
              <a:t>(NFSD)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EBC4F476-A7FA-F689-BCCA-BED0A322E1A8}"/>
              </a:ext>
            </a:extLst>
          </p:cNvPr>
          <p:cNvSpPr txBox="1"/>
          <p:nvPr/>
        </p:nvSpPr>
        <p:spPr>
          <a:xfrm>
            <a:off x="5292376" y="5616754"/>
            <a:ext cx="152951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b="1" dirty="0"/>
              <a:t>Chris Lowe</a:t>
            </a:r>
          </a:p>
          <a:p>
            <a:r>
              <a:rPr lang="en-US" sz="800" dirty="0"/>
              <a:t>Safety Basis Lead</a:t>
            </a:r>
          </a:p>
          <a:p>
            <a:r>
              <a:rPr lang="en-US" sz="800" dirty="0"/>
              <a:t>(NFSD)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EDD17D8F-05D5-5A1E-814F-92ECDC911FCE}"/>
              </a:ext>
            </a:extLst>
          </p:cNvPr>
          <p:cNvSpPr txBox="1"/>
          <p:nvPr/>
        </p:nvSpPr>
        <p:spPr>
          <a:xfrm>
            <a:off x="6723687" y="5616754"/>
            <a:ext cx="152951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b="1" dirty="0"/>
              <a:t>Phil Meehan</a:t>
            </a:r>
          </a:p>
          <a:p>
            <a:r>
              <a:rPr lang="en-US" sz="800" dirty="0"/>
              <a:t>Facilities Site Prep Representative (LMD)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E9E35A0A-0B44-7CC3-D842-193774A6E5E4}"/>
              </a:ext>
            </a:extLst>
          </p:cNvPr>
          <p:cNvSpPr txBox="1"/>
          <p:nvPr/>
        </p:nvSpPr>
        <p:spPr>
          <a:xfrm>
            <a:off x="8187367" y="5616754"/>
            <a:ext cx="152951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b="1" dirty="0"/>
              <a:t>Rachel Botes</a:t>
            </a:r>
          </a:p>
          <a:p>
            <a:r>
              <a:rPr lang="en-US" sz="800" dirty="0"/>
              <a:t>Procurement Representative</a:t>
            </a:r>
          </a:p>
          <a:p>
            <a:r>
              <a:rPr lang="en-US" sz="800" dirty="0"/>
              <a:t>(Contracts)</a:t>
            </a:r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2E919F65-163E-DBF8-044D-5E9C8315CAE0}"/>
              </a:ext>
            </a:extLst>
          </p:cNvPr>
          <p:cNvGrpSpPr/>
          <p:nvPr/>
        </p:nvGrpSpPr>
        <p:grpSpPr>
          <a:xfrm>
            <a:off x="4233015" y="3049608"/>
            <a:ext cx="1918346" cy="570367"/>
            <a:chOff x="985328" y="4668056"/>
            <a:chExt cx="1918346" cy="570367"/>
          </a:xfrm>
        </p:grpSpPr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19456F1E-ECA9-29A8-439A-C08979191A0B}"/>
                </a:ext>
              </a:extLst>
            </p:cNvPr>
            <p:cNvGrpSpPr/>
            <p:nvPr/>
          </p:nvGrpSpPr>
          <p:grpSpPr>
            <a:xfrm>
              <a:off x="1420870" y="4668056"/>
              <a:ext cx="1482804" cy="566406"/>
              <a:chOff x="3627668" y="753557"/>
              <a:chExt cx="2606354" cy="1894751"/>
            </a:xfrm>
            <a:effectLst>
              <a:outerShdw blurRad="154574" dist="38100" dir="8100000" algn="tr" rotWithShape="0">
                <a:prstClr val="black">
                  <a:alpha val="40000"/>
                </a:prstClr>
              </a:outerShdw>
            </a:effectLst>
          </p:grpSpPr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14E94205-2BEA-514A-A6E4-7A0073606F14}"/>
                  </a:ext>
                </a:extLst>
              </p:cNvPr>
              <p:cNvSpPr/>
              <p:nvPr/>
            </p:nvSpPr>
            <p:spPr>
              <a:xfrm>
                <a:off x="3627668" y="966542"/>
                <a:ext cx="2606354" cy="1681766"/>
              </a:xfrm>
              <a:prstGeom prst="rect">
                <a:avLst/>
              </a:prstGeom>
              <a:solidFill>
                <a:srgbClr val="FCFDFD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v</a:t>
                </a:r>
              </a:p>
            </p:txBody>
          </p:sp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B1919DBA-7C65-66D8-6D67-CF067C370F2B}"/>
                  </a:ext>
                </a:extLst>
              </p:cNvPr>
              <p:cNvSpPr/>
              <p:nvPr/>
            </p:nvSpPr>
            <p:spPr>
              <a:xfrm>
                <a:off x="3627668" y="753557"/>
                <a:ext cx="2606354" cy="218168"/>
              </a:xfrm>
              <a:prstGeom prst="rect">
                <a:avLst/>
              </a:prstGeom>
              <a:gradFill flip="none" rotWithShape="1">
                <a:gsLst>
                  <a:gs pos="0">
                    <a:srgbClr val="007934"/>
                  </a:gs>
                  <a:gs pos="100000">
                    <a:srgbClr val="1A9C95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pic>
          <p:nvPicPr>
            <p:cNvPr id="76" name="Picture 75">
              <a:extLst>
                <a:ext uri="{FF2B5EF4-FFF2-40B4-BE49-F238E27FC236}">
                  <a16:creationId xmlns:a16="http://schemas.microsoft.com/office/drawing/2014/main" id="{31BAD632-F533-2E79-59B4-E84678DECBF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30437" t="7238" r="8602" b="32410"/>
            <a:stretch>
              <a:fillRect/>
            </a:stretch>
          </p:blipFill>
          <p:spPr>
            <a:xfrm>
              <a:off x="985328" y="4668056"/>
              <a:ext cx="572732" cy="567001"/>
            </a:xfrm>
            <a:prstGeom prst="rect">
              <a:avLst/>
            </a:prstGeom>
          </p:spPr>
        </p:pic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88AD2ABC-DB27-5661-B3EC-7E502BC2EFA7}"/>
                </a:ext>
              </a:extLst>
            </p:cNvPr>
            <p:cNvSpPr txBox="1"/>
            <p:nvPr/>
          </p:nvSpPr>
          <p:spPr>
            <a:xfrm>
              <a:off x="1558059" y="4730592"/>
              <a:ext cx="1265111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b="1" dirty="0"/>
                <a:t>Jaclyn Hall</a:t>
              </a:r>
            </a:p>
            <a:p>
              <a:r>
                <a:rPr lang="en-US" sz="900" dirty="0"/>
                <a:t>RPF Administrative Assistant</a:t>
              </a:r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124AB0DB-6C24-DE07-4322-107B11B43F70}"/>
              </a:ext>
            </a:extLst>
          </p:cNvPr>
          <p:cNvGrpSpPr/>
          <p:nvPr/>
        </p:nvGrpSpPr>
        <p:grpSpPr>
          <a:xfrm>
            <a:off x="6271897" y="1384876"/>
            <a:ext cx="1442145" cy="1395146"/>
            <a:chOff x="4941262" y="927315"/>
            <a:chExt cx="1298574" cy="1256254"/>
          </a:xfrm>
        </p:grpSpPr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4157B748-D10A-900B-CD9A-3A8CFEDB80A9}"/>
                </a:ext>
              </a:extLst>
            </p:cNvPr>
            <p:cNvGrpSpPr/>
            <p:nvPr/>
          </p:nvGrpSpPr>
          <p:grpSpPr>
            <a:xfrm>
              <a:off x="4941262" y="1296857"/>
              <a:ext cx="1298573" cy="886712"/>
              <a:chOff x="2614355" y="753557"/>
              <a:chExt cx="2605032" cy="1315479"/>
            </a:xfrm>
            <a:effectLst>
              <a:outerShdw blurRad="154574" dist="38100" dir="8100000" algn="tr" rotWithShape="0">
                <a:prstClr val="black">
                  <a:alpha val="40000"/>
                </a:prstClr>
              </a:outerShdw>
            </a:effectLst>
          </p:grpSpPr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8D5216C1-7940-558D-F3C1-4C71CD646A8C}"/>
                  </a:ext>
                </a:extLst>
              </p:cNvPr>
              <p:cNvSpPr/>
              <p:nvPr/>
            </p:nvSpPr>
            <p:spPr>
              <a:xfrm>
                <a:off x="2614355" y="966540"/>
                <a:ext cx="2605030" cy="1102496"/>
              </a:xfrm>
              <a:prstGeom prst="rect">
                <a:avLst/>
              </a:prstGeom>
              <a:solidFill>
                <a:srgbClr val="FCFDFD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v</a:t>
                </a:r>
              </a:p>
            </p:txBody>
          </p:sp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DA71D5DD-346F-3FF6-F1C5-183C888F128B}"/>
                  </a:ext>
                </a:extLst>
              </p:cNvPr>
              <p:cNvSpPr/>
              <p:nvPr/>
            </p:nvSpPr>
            <p:spPr>
              <a:xfrm>
                <a:off x="2614357" y="753557"/>
                <a:ext cx="2605030" cy="218169"/>
              </a:xfrm>
              <a:prstGeom prst="rect">
                <a:avLst/>
              </a:prstGeom>
              <a:gradFill flip="none" rotWithShape="1">
                <a:gsLst>
                  <a:gs pos="0">
                    <a:srgbClr val="007934"/>
                  </a:gs>
                  <a:gs pos="100000">
                    <a:srgbClr val="1A9C95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pic>
          <p:nvPicPr>
            <p:cNvPr id="82" name="Picture 81">
              <a:extLst>
                <a:ext uri="{FF2B5EF4-FFF2-40B4-BE49-F238E27FC236}">
                  <a16:creationId xmlns:a16="http://schemas.microsoft.com/office/drawing/2014/main" id="{39C7B0D4-2D83-89A5-74EA-335790CF7C8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8836" r="10252" b="13514"/>
            <a:stretch>
              <a:fillRect/>
            </a:stretch>
          </p:blipFill>
          <p:spPr>
            <a:xfrm>
              <a:off x="5238460" y="927315"/>
              <a:ext cx="704179" cy="742779"/>
            </a:xfrm>
            <a:prstGeom prst="rect">
              <a:avLst/>
            </a:prstGeom>
          </p:spPr>
        </p:pic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7A770DFF-0965-1930-BEE7-0277F0CABBC0}"/>
                </a:ext>
              </a:extLst>
            </p:cNvPr>
            <p:cNvSpPr txBox="1"/>
            <p:nvPr/>
          </p:nvSpPr>
          <p:spPr>
            <a:xfrm>
              <a:off x="4941264" y="1697122"/>
              <a:ext cx="1298572" cy="3741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b="1" dirty="0"/>
                <a:t>Peter Rosenblad</a:t>
              </a:r>
            </a:p>
            <a:p>
              <a:pPr algn="ctr"/>
              <a:r>
                <a:rPr lang="en-US" sz="1050" dirty="0"/>
                <a:t>RPF Project Manager</a:t>
              </a:r>
            </a:p>
          </p:txBody>
        </p:sp>
      </p:grpSp>
      <p:cxnSp>
        <p:nvCxnSpPr>
          <p:cNvPr id="86" name="Elbow Connector 85">
            <a:extLst>
              <a:ext uri="{FF2B5EF4-FFF2-40B4-BE49-F238E27FC236}">
                <a16:creationId xmlns:a16="http://schemas.microsoft.com/office/drawing/2014/main" id="{52A3671D-36BE-1AB5-6423-A6AA693364F1}"/>
              </a:ext>
            </a:extLst>
          </p:cNvPr>
          <p:cNvCxnSpPr>
            <a:cxnSpLocks/>
            <a:stCxn id="83" idx="3"/>
            <a:endCxn id="10" idx="1"/>
          </p:cNvCxnSpPr>
          <p:nvPr/>
        </p:nvCxnSpPr>
        <p:spPr>
          <a:xfrm>
            <a:off x="7714042" y="2447542"/>
            <a:ext cx="1369158" cy="932816"/>
          </a:xfrm>
          <a:prstGeom prst="bentConnector3">
            <a:avLst>
              <a:gd name="adj1" fmla="val 50000"/>
            </a:avLst>
          </a:prstGeom>
          <a:ln w="12700">
            <a:solidFill>
              <a:srgbClr val="878787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Rectangle 86">
            <a:extLst>
              <a:ext uri="{FF2B5EF4-FFF2-40B4-BE49-F238E27FC236}">
                <a16:creationId xmlns:a16="http://schemas.microsoft.com/office/drawing/2014/main" id="{6AFC6926-F47B-C608-C9D5-943542A0BADF}"/>
              </a:ext>
            </a:extLst>
          </p:cNvPr>
          <p:cNvSpPr/>
          <p:nvPr/>
        </p:nvSpPr>
        <p:spPr>
          <a:xfrm>
            <a:off x="9079630" y="1588218"/>
            <a:ext cx="2584020" cy="1005702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136BD568-9DD1-2FB7-4E04-482E119FC277}"/>
              </a:ext>
            </a:extLst>
          </p:cNvPr>
          <p:cNvSpPr/>
          <p:nvPr/>
        </p:nvSpPr>
        <p:spPr>
          <a:xfrm>
            <a:off x="9415713" y="1816630"/>
            <a:ext cx="2143311" cy="64148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729E6130-7593-1987-7469-E6F2668BEA14}"/>
              </a:ext>
            </a:extLst>
          </p:cNvPr>
          <p:cNvSpPr txBox="1"/>
          <p:nvPr/>
        </p:nvSpPr>
        <p:spPr>
          <a:xfrm>
            <a:off x="9861981" y="1856933"/>
            <a:ext cx="1697043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</a:rPr>
              <a:t>Roy Copping</a:t>
            </a:r>
          </a:p>
          <a:p>
            <a:r>
              <a:rPr lang="en-US" sz="1000" dirty="0">
                <a:solidFill>
                  <a:schemeClr val="bg1"/>
                </a:solidFill>
              </a:rPr>
              <a:t>ISED Radioisotope </a:t>
            </a:r>
          </a:p>
          <a:p>
            <a:r>
              <a:rPr lang="en-US" sz="1000" dirty="0">
                <a:solidFill>
                  <a:schemeClr val="bg1"/>
                </a:solidFill>
              </a:rPr>
              <a:t>Program Manager (RSTD)</a:t>
            </a: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D028144D-9B7B-3CDE-097E-AAADD5D5326C}"/>
              </a:ext>
            </a:extLst>
          </p:cNvPr>
          <p:cNvSpPr/>
          <p:nvPr/>
        </p:nvSpPr>
        <p:spPr>
          <a:xfrm>
            <a:off x="9201058" y="1393572"/>
            <a:ext cx="2357966" cy="366747"/>
          </a:xfrm>
          <a:prstGeom prst="rect">
            <a:avLst/>
          </a:prstGeom>
          <a:gradFill flip="none" rotWithShape="1">
            <a:gsLst>
              <a:gs pos="0">
                <a:srgbClr val="007934"/>
              </a:gs>
              <a:gs pos="100000">
                <a:srgbClr val="1A9C95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en-US" sz="1400" b="1" dirty="0">
                <a:latin typeface="Aptos Body"/>
                <a:cs typeface="Arial"/>
              </a:rPr>
              <a:t>Program Manager</a:t>
            </a:r>
            <a:endParaRPr lang="en-US" sz="1400" dirty="0">
              <a:latin typeface="Aptos Body"/>
              <a:cs typeface="Arial"/>
            </a:endParaRPr>
          </a:p>
        </p:txBody>
      </p:sp>
      <p:pic>
        <p:nvPicPr>
          <p:cNvPr id="91" name="Picture 90">
            <a:extLst>
              <a:ext uri="{FF2B5EF4-FFF2-40B4-BE49-F238E27FC236}">
                <a16:creationId xmlns:a16="http://schemas.microsoft.com/office/drawing/2014/main" id="{02F179A7-2E95-D949-73DB-D3F64A3EDC3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8265" t="296" b="18560"/>
          <a:stretch>
            <a:fillRect/>
          </a:stretch>
        </p:blipFill>
        <p:spPr>
          <a:xfrm>
            <a:off x="9201058" y="1877633"/>
            <a:ext cx="485960" cy="512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3960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478C91-B5D4-1FF3-D914-D45D62F8DD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RPF ORNL Project Stakeholders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4419820-32D7-E218-07D7-8EA8C357101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85662" y="497534"/>
            <a:ext cx="11020676" cy="614393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1ABC29F-EEA9-835B-FA89-FE1DA4D05B1F}"/>
              </a:ext>
            </a:extLst>
          </p:cNvPr>
          <p:cNvSpPr/>
          <p:nvPr/>
        </p:nvSpPr>
        <p:spPr>
          <a:xfrm>
            <a:off x="9361170" y="2400300"/>
            <a:ext cx="2830830" cy="170307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1C67994-94A2-95BD-C62E-190CBE0C7D1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609724" y="2650174"/>
            <a:ext cx="2267584" cy="1222024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Integration</a:t>
            </a:r>
            <a:r>
              <a:rPr lang="en-US" dirty="0">
                <a:solidFill>
                  <a:schemeClr val="bg1"/>
                </a:solidFill>
              </a:rPr>
              <a:t> and </a:t>
            </a:r>
            <a:r>
              <a:rPr lang="en-US" b="1" dirty="0">
                <a:solidFill>
                  <a:schemeClr val="bg1"/>
                </a:solidFill>
              </a:rPr>
              <a:t>Alignment</a:t>
            </a:r>
            <a:r>
              <a:rPr lang="en-US" dirty="0">
                <a:solidFill>
                  <a:schemeClr val="bg1"/>
                </a:solidFill>
              </a:rPr>
              <a:t> are critical to unleash the full capability of our mission critical facility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49657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7C2E75-D690-E346-FF3B-6A191D9B20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1A6DCA-0602-22E0-6A20-E534DBAEAC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RPF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BCDC74-39F5-B3B5-C4CC-DF4480CF76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4692" y="1140358"/>
            <a:ext cx="11492432" cy="3960060"/>
          </a:xfrm>
        </p:spPr>
        <p:txBody>
          <a:bodyPr/>
          <a:lstStyle/>
          <a:p>
            <a:pPr marL="285750" indent="-2857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Provides U.S. radioisotope independence from foreign supply</a:t>
            </a: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Modernizes radioisotope production and mitigates risk from legacy nuclear facilities</a:t>
            </a: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Isotope (proof of concept) R&amp;D inside RPF will empower private American industry isotope partners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59F07FC-9477-591D-D261-34D0775815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19720"/>
            <a:ext cx="12192000" cy="396006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ED52E5C9-E996-F40F-943D-1C46AD51EE1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4693" y="6431818"/>
            <a:ext cx="1188988" cy="285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147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592E0B-685F-8969-BCBD-4B31FA7C16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692" y="365125"/>
            <a:ext cx="3899310" cy="606425"/>
          </a:xfrm>
        </p:spPr>
        <p:txBody>
          <a:bodyPr/>
          <a:lstStyle/>
          <a:p>
            <a:r>
              <a:rPr lang="en-US" dirty="0"/>
              <a:t>RPF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6F9783-B9D5-775D-B40A-056D1BF573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14692" y="1257300"/>
            <a:ext cx="3899310" cy="4885083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Hazard CAT2 Facility (DOE STD-1027)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Dynamic, flexible, &amp; scalable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 facility that strengthens our nation’s dominance in critical radioisotope processing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DD9B27C-FC9C-1AAA-BF95-519D0274568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3649" b="7771"/>
          <a:stretch>
            <a:fillRect/>
          </a:stretch>
        </p:blipFill>
        <p:spPr>
          <a:xfrm>
            <a:off x="4692807" y="3737610"/>
            <a:ext cx="7499193" cy="3120390"/>
          </a:xfrm>
          <a:prstGeom prst="rect">
            <a:avLst/>
          </a:prstGeom>
        </p:spPr>
      </p:pic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71C30CAF-9756-5D54-91A7-5864D75D2A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2807" y="-1"/>
            <a:ext cx="8023068" cy="3737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107648"/>
      </p:ext>
    </p:extLst>
  </p:cSld>
  <p:clrMapOvr>
    <a:masterClrMapping/>
  </p:clrMapOvr>
</p:sld>
</file>

<file path=ppt/theme/theme1.xml><?xml version="1.0" encoding="utf-8"?>
<a:theme xmlns:a="http://schemas.openxmlformats.org/drawingml/2006/main" name="ORNL Presentation">
  <a:themeElements>
    <a:clrScheme name="ORNL Color TEST">
      <a:dk1>
        <a:srgbClr val="373A36"/>
      </a:dk1>
      <a:lt1>
        <a:srgbClr val="FFFFFF"/>
      </a:lt1>
      <a:dk2>
        <a:srgbClr val="00662C"/>
      </a:dk2>
      <a:lt2>
        <a:srgbClr val="DBDCDB"/>
      </a:lt2>
      <a:accent1>
        <a:srgbClr val="00454D"/>
      </a:accent1>
      <a:accent2>
        <a:srgbClr val="006BA6"/>
      </a:accent2>
      <a:accent3>
        <a:srgbClr val="00B38F"/>
      </a:accent3>
      <a:accent4>
        <a:srgbClr val="7DBA00"/>
      </a:accent4>
      <a:accent5>
        <a:srgbClr val="FF9E1B"/>
      </a:accent5>
      <a:accent6>
        <a:srgbClr val="B50093"/>
      </a:accent6>
      <a:hlink>
        <a:srgbClr val="00BDB5"/>
      </a:hlink>
      <a:folHlink>
        <a:srgbClr val="00662C"/>
      </a:folHlink>
    </a:clrScheme>
    <a:fontScheme name="aptos only">
      <a:majorFont>
        <a:latin typeface="Aptos"/>
        <a:ea typeface=""/>
        <a:cs typeface=""/>
      </a:majorFont>
      <a:minorFont>
        <a:latin typeface="Apto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ORNL Green">
      <a:srgbClr val="00662C"/>
    </a:custClr>
    <a:custClr name="Hale Navy">
      <a:srgbClr val="00454D"/>
    </a:custClr>
    <a:custClr name="Graphite">
      <a:srgbClr val="DBDCDB"/>
    </a:custClr>
    <a:custClr name="Polar">
      <a:srgbClr val="FFFFFF"/>
    </a:custClr>
    <a:custClr name="Dark Matter">
      <a:srgbClr val="373A36"/>
    </a:custClr>
    <a:custClr name="Energy">
      <a:srgbClr val="7DBA00"/>
    </a:custClr>
    <a:custClr name="Mist">
      <a:srgbClr val="8BFEBF"/>
    </a:custClr>
    <a:custClr name="Biome">
      <a:srgbClr val="00B38F"/>
    </a:custClr>
    <a:custClr name="Aqua">
      <a:srgbClr val="00BDB5"/>
    </a:custClr>
    <a:custClr name="Infinity">
      <a:srgbClr val="006BA6"/>
    </a:custClr>
    <a:custClr name="Hydro">
      <a:srgbClr val="005776"/>
    </a:custClr>
    <a:custClr name="Forge">
      <a:srgbClr val="FF9E1B"/>
    </a:custClr>
    <a:custClr name="Spark">
      <a:srgbClr val="FE5000"/>
    </a:custClr>
    <a:custClr name="Plasma">
      <a:srgbClr val="B50094"/>
    </a:custClr>
    <a:custClr name="Pulsar">
      <a:srgbClr val="4E008E"/>
    </a:custClr>
  </a:custClrLst>
  <a:extLst>
    <a:ext uri="{05A4C25C-085E-4340-85A3-A5531E510DB2}">
      <thm15:themeFamily xmlns:thm15="http://schemas.microsoft.com/office/thememl/2012/main" name="ORNL-Presentation-16x9-Template" id="{7046AE06-9846-7E4F-8310-1A5182779058}" vid="{9FE858FF-43F1-DB4C-AB9C-425F4E62A33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db3dbd43-4c4b-4544-9f8a-0553f9f5f25e}" enabled="0" method="" siteId="{db3dbd43-4c4b-4544-9f8a-0553f9f5f25e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ORNL Presentation</Template>
  <TotalTime>2761</TotalTime>
  <Words>1243</Words>
  <Application>Microsoft Office PowerPoint</Application>
  <PresentationFormat>Widescreen</PresentationFormat>
  <Paragraphs>225</Paragraphs>
  <Slides>16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Aptos</vt:lpstr>
      <vt:lpstr>Aptos Body</vt:lpstr>
      <vt:lpstr>Aptos Display</vt:lpstr>
      <vt:lpstr>Aptos Light</vt:lpstr>
      <vt:lpstr>Arial</vt:lpstr>
      <vt:lpstr>Calibri</vt:lpstr>
      <vt:lpstr>Roboto</vt:lpstr>
      <vt:lpstr>ORNL Presentation</vt:lpstr>
      <vt:lpstr>Office Theme</vt:lpstr>
      <vt:lpstr>Radioisotope Processing Facility</vt:lpstr>
      <vt:lpstr>Radioisotope Processing Facility Overview Agenda</vt:lpstr>
      <vt:lpstr>Market size for medical radioisotopes expected to double in the next five years</vt:lpstr>
      <vt:lpstr>The need for a processing capability free from foreign dependency  has been an identified gap for approximately a decade</vt:lpstr>
      <vt:lpstr>RPF Supports our Nation’s Isotope Vision</vt:lpstr>
      <vt:lpstr>RPF Contractor Integrated Project Team Organization Chart</vt:lpstr>
      <vt:lpstr>RPF ORNL Project Stakeholders</vt:lpstr>
      <vt:lpstr>RPF Overview</vt:lpstr>
      <vt:lpstr>RPF Overview</vt:lpstr>
      <vt:lpstr>RPF Overview</vt:lpstr>
      <vt:lpstr>RPF’s flexibility is derived from the modular hot cell concept</vt:lpstr>
      <vt:lpstr>RPF Project Site</vt:lpstr>
      <vt:lpstr>Detailed Project Timeline</vt:lpstr>
      <vt:lpstr>RPF Design Charette May 19th-21st</vt:lpstr>
      <vt:lpstr>What are your Questions/Comments?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Orosco, Christopher</dc:creator>
  <cp:keywords/>
  <dc:description/>
  <cp:lastModifiedBy>Leber, Bryan</cp:lastModifiedBy>
  <cp:revision>15</cp:revision>
  <dcterms:created xsi:type="dcterms:W3CDTF">2026-05-26T14:05:45Z</dcterms:created>
  <dcterms:modified xsi:type="dcterms:W3CDTF">2026-06-09T23:31:53Z</dcterms:modified>
  <cp:category/>
</cp:coreProperties>
</file>