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Ex1.xml" ContentType="application/vnd.ms-office.chartex+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48"/>
  </p:notesMasterIdLst>
  <p:sldIdLst>
    <p:sldId id="256" r:id="rId2"/>
    <p:sldId id="1349" r:id="rId3"/>
    <p:sldId id="1457" r:id="rId4"/>
    <p:sldId id="260" r:id="rId5"/>
    <p:sldId id="1478" r:id="rId6"/>
    <p:sldId id="264" r:id="rId7"/>
    <p:sldId id="1244" r:id="rId8"/>
    <p:sldId id="1481" r:id="rId9"/>
    <p:sldId id="1252" r:id="rId10"/>
    <p:sldId id="1488" r:id="rId11"/>
    <p:sldId id="1482" r:id="rId12"/>
    <p:sldId id="1099" r:id="rId13"/>
    <p:sldId id="1104" r:id="rId14"/>
    <p:sldId id="1491" r:id="rId15"/>
    <p:sldId id="1220" r:id="rId16"/>
    <p:sldId id="259" r:id="rId17"/>
    <p:sldId id="1352" r:id="rId18"/>
    <p:sldId id="1492" r:id="rId19"/>
    <p:sldId id="1473" r:id="rId20"/>
    <p:sldId id="570" r:id="rId21"/>
    <p:sldId id="352" r:id="rId22"/>
    <p:sldId id="1474" r:id="rId23"/>
    <p:sldId id="1493" r:id="rId24"/>
    <p:sldId id="1413" r:id="rId25"/>
    <p:sldId id="1477" r:id="rId26"/>
    <p:sldId id="1494" r:id="rId27"/>
    <p:sldId id="311" r:id="rId28"/>
    <p:sldId id="313" r:id="rId29"/>
    <p:sldId id="314" r:id="rId30"/>
    <p:sldId id="1495" r:id="rId31"/>
    <p:sldId id="1497" r:id="rId32"/>
    <p:sldId id="289" r:id="rId33"/>
    <p:sldId id="1462" r:id="rId34"/>
    <p:sldId id="1479" r:id="rId35"/>
    <p:sldId id="1480" r:id="rId36"/>
    <p:sldId id="1396" r:id="rId37"/>
    <p:sldId id="263" r:id="rId38"/>
    <p:sldId id="1227" r:id="rId39"/>
    <p:sldId id="1410" r:id="rId40"/>
    <p:sldId id="316" r:id="rId41"/>
    <p:sldId id="265" r:id="rId42"/>
    <p:sldId id="1402" r:id="rId43"/>
    <p:sldId id="1451" r:id="rId44"/>
    <p:sldId id="1449" r:id="rId45"/>
    <p:sldId id="277" r:id="rId46"/>
    <p:sldId id="1103" r:id="rId4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6717"/>
    <p:restoredTop sz="85054"/>
  </p:normalViewPr>
  <p:slideViewPr>
    <p:cSldViewPr snapToGrid="0">
      <p:cViewPr varScale="1">
        <p:scale>
          <a:sx n="137" d="100"/>
          <a:sy n="137" d="100"/>
        </p:scale>
        <p:origin x="2520" y="192"/>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Users\clayton\Documents\Publications\Ucntau2024\Resubmit2025January\Figures_Jan9_v2.xlsx" TargetMode="External"/><Relationship Id="rId2" Type="http://schemas.microsoft.com/office/2011/relationships/chartColorStyle" Target="colors1.xml"/><Relationship Id="rId1" Type="http://schemas.microsoft.com/office/2011/relationships/chartStyle" Target="style1.xml"/></Relationships>
</file>

<file path=ppt/charts/_rels/chartEx1.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file:///\\Users\areid\Downloads\nEDM%20at%20LANL%20Collaboratio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r>
              <a:rPr lang="en-US" sz="1800" dirty="0"/>
              <a:t>(bars show statistical uncertainties only)</a:t>
            </a:r>
          </a:p>
        </c:rich>
      </c:tx>
      <c:layout>
        <c:manualLayout>
          <c:xMode val="edge"/>
          <c:yMode val="edge"/>
          <c:x val="0.19450203523288404"/>
          <c:y val="6.3291151857101935E-2"/>
        </c:manualLayout>
      </c:layout>
      <c:overlay val="0"/>
      <c:spPr>
        <a:noFill/>
        <a:ln>
          <a:noFill/>
        </a:ln>
        <a:effectLst/>
      </c:spPr>
      <c:txPr>
        <a:bodyPr rot="0" spcFirstLastPara="1" vertOverflow="ellipsis" vert="horz" wrap="square" anchor="ctr" anchorCtr="1"/>
        <a:lstStyle/>
        <a:p>
          <a:pPr>
            <a:defRPr sz="216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7493941306117222"/>
          <c:y val="6.288110492995215E-2"/>
          <c:w val="0.81748507046375296"/>
          <c:h val="0.67478075845325591"/>
        </c:manualLayout>
      </c:layout>
      <c:lineChart>
        <c:grouping val="standard"/>
        <c:varyColors val="0"/>
        <c:ser>
          <c:idx val="0"/>
          <c:order val="0"/>
          <c:spPr>
            <a:ln w="25400" cap="rnd">
              <a:noFill/>
              <a:round/>
            </a:ln>
            <a:effectLst/>
          </c:spPr>
          <c:marker>
            <c:symbol val="circle"/>
            <c:size val="8"/>
            <c:spPr>
              <a:solidFill>
                <a:schemeClr val="tx1"/>
              </a:solidFill>
              <a:ln w="9525">
                <a:solidFill>
                  <a:schemeClr val="tx1"/>
                </a:solidFill>
              </a:ln>
              <a:effectLst/>
            </c:spPr>
          </c:marker>
          <c:dPt>
            <c:idx val="0"/>
            <c:marker>
              <c:symbol val="circle"/>
              <c:size val="8"/>
              <c:spPr>
                <a:noFill/>
                <a:ln w="9525">
                  <a:solidFill>
                    <a:schemeClr val="tx1"/>
                  </a:solidFill>
                </a:ln>
                <a:effectLst/>
              </c:spPr>
            </c:marker>
            <c:bubble3D val="0"/>
            <c:extLst>
              <c:ext xmlns:c16="http://schemas.microsoft.com/office/drawing/2014/chart" uri="{C3380CC4-5D6E-409C-BE32-E72D297353CC}">
                <c16:uniqueId val="{00000000-648F-4C45-A4F6-5EB99A5A3391}"/>
              </c:ext>
            </c:extLst>
          </c:dPt>
          <c:dPt>
            <c:idx val="3"/>
            <c:marker>
              <c:symbol val="circle"/>
              <c:size val="8"/>
              <c:spPr>
                <a:noFill/>
                <a:ln w="9525">
                  <a:solidFill>
                    <a:schemeClr val="tx1"/>
                  </a:solidFill>
                </a:ln>
                <a:effectLst/>
              </c:spPr>
            </c:marker>
            <c:bubble3D val="0"/>
            <c:extLst>
              <c:ext xmlns:c16="http://schemas.microsoft.com/office/drawing/2014/chart" uri="{C3380CC4-5D6E-409C-BE32-E72D297353CC}">
                <c16:uniqueId val="{00000001-648F-4C45-A4F6-5EB99A5A3391}"/>
              </c:ext>
            </c:extLst>
          </c:dPt>
          <c:errBars>
            <c:errDir val="y"/>
            <c:errBarType val="both"/>
            <c:errValType val="cust"/>
            <c:noEndCap val="0"/>
            <c:plus>
              <c:numRef>
                <c:f>'Summary Jan8'!$G$185:$G$193</c:f>
                <c:numCache>
                  <c:formatCode>General</c:formatCode>
                  <c:ptCount val="9"/>
                  <c:pt idx="0">
                    <c:v>0.7</c:v>
                  </c:pt>
                  <c:pt idx="1">
                    <c:v>0.32</c:v>
                  </c:pt>
                  <c:pt idx="2">
                    <c:v>0.5</c:v>
                  </c:pt>
                  <c:pt idx="3">
                    <c:v>2.4</c:v>
                  </c:pt>
                  <c:pt idx="4">
                    <c:v>0.89</c:v>
                  </c:pt>
                  <c:pt idx="5">
                    <c:v>0.57999999999999996</c:v>
                  </c:pt>
                  <c:pt idx="6">
                    <c:v>0.56999999999999995</c:v>
                  </c:pt>
                  <c:pt idx="7">
                    <c:v>0.37</c:v>
                  </c:pt>
                  <c:pt idx="8">
                    <c:v>0.22</c:v>
                  </c:pt>
                </c:numCache>
              </c:numRef>
            </c:plus>
            <c:minus>
              <c:numRef>
                <c:f>'Summary Jan8'!$G$185:$G$193</c:f>
                <c:numCache>
                  <c:formatCode>General</c:formatCode>
                  <c:ptCount val="9"/>
                  <c:pt idx="0">
                    <c:v>0.7</c:v>
                  </c:pt>
                  <c:pt idx="1">
                    <c:v>0.32</c:v>
                  </c:pt>
                  <c:pt idx="2">
                    <c:v>0.5</c:v>
                  </c:pt>
                  <c:pt idx="3">
                    <c:v>2.4</c:v>
                  </c:pt>
                  <c:pt idx="4">
                    <c:v>0.89</c:v>
                  </c:pt>
                  <c:pt idx="5">
                    <c:v>0.57999999999999996</c:v>
                  </c:pt>
                  <c:pt idx="6">
                    <c:v>0.56999999999999995</c:v>
                  </c:pt>
                  <c:pt idx="7">
                    <c:v>0.37</c:v>
                  </c:pt>
                  <c:pt idx="8">
                    <c:v>0.22</c:v>
                  </c:pt>
                </c:numCache>
              </c:numRef>
            </c:minus>
            <c:spPr>
              <a:noFill/>
              <a:ln w="15875" cap="flat" cmpd="sng" algn="ctr">
                <a:solidFill>
                  <a:schemeClr val="tx1"/>
                </a:solidFill>
                <a:round/>
              </a:ln>
              <a:effectLst/>
            </c:spPr>
          </c:errBars>
          <c:cat>
            <c:strRef>
              <c:f>'Summary Jan8'!$E$185:$E$193</c:f>
              <c:strCache>
                <c:ptCount val="9"/>
                <c:pt idx="0">
                  <c:v>2016 (Ref. 45)</c:v>
                </c:pt>
                <c:pt idx="1">
                  <c:v>2017 (Ref. 6)</c:v>
                </c:pt>
                <c:pt idx="2">
                  <c:v>2018 (Ref. 6)</c:v>
                </c:pt>
                <c:pt idx="3">
                  <c:v>2019 (Ref. 55)</c:v>
                </c:pt>
                <c:pt idx="4">
                  <c:v>2020</c:v>
                </c:pt>
                <c:pt idx="5">
                  <c:v>2021</c:v>
                </c:pt>
                <c:pt idx="6">
                  <c:v>2022</c:v>
                </c:pt>
                <c:pt idx="7">
                  <c:v>Current</c:v>
                </c:pt>
                <c:pt idx="8">
                  <c:v>Global</c:v>
                </c:pt>
              </c:strCache>
            </c:strRef>
          </c:cat>
          <c:val>
            <c:numRef>
              <c:f>'Summary Jan8'!$F$185:$F$193</c:f>
              <c:numCache>
                <c:formatCode>General</c:formatCode>
                <c:ptCount val="9"/>
                <c:pt idx="0">
                  <c:v>877.7</c:v>
                </c:pt>
                <c:pt idx="1">
                  <c:v>877.73333333333323</c:v>
                </c:pt>
                <c:pt idx="2">
                  <c:v>877.80333333333328</c:v>
                </c:pt>
                <c:pt idx="3">
                  <c:v>876.32</c:v>
                </c:pt>
                <c:pt idx="4">
                  <c:v>879.39</c:v>
                </c:pt>
                <c:pt idx="5">
                  <c:v>878.41</c:v>
                </c:pt>
                <c:pt idx="6">
                  <c:v>876.93</c:v>
                </c:pt>
                <c:pt idx="7">
                  <c:v>877.96</c:v>
                </c:pt>
                <c:pt idx="8">
                  <c:v>877.83</c:v>
                </c:pt>
              </c:numCache>
            </c:numRef>
          </c:val>
          <c:smooth val="0"/>
          <c:extLst>
            <c:ext xmlns:c16="http://schemas.microsoft.com/office/drawing/2014/chart" uri="{C3380CC4-5D6E-409C-BE32-E72D297353CC}">
              <c16:uniqueId val="{00000002-648F-4C45-A4F6-5EB99A5A3391}"/>
            </c:ext>
          </c:extLst>
        </c:ser>
        <c:ser>
          <c:idx val="2"/>
          <c:order val="1"/>
          <c:spPr>
            <a:ln w="25400" cap="rnd">
              <a:solidFill>
                <a:schemeClr val="tx1"/>
              </a:solidFill>
              <a:prstDash val="sysDash"/>
              <a:round/>
            </a:ln>
            <a:effectLst/>
          </c:spPr>
          <c:marker>
            <c:symbol val="none"/>
          </c:marker>
          <c:cat>
            <c:strRef>
              <c:f>'Summary Jan8'!$E$185:$E$193</c:f>
              <c:strCache>
                <c:ptCount val="9"/>
                <c:pt idx="0">
                  <c:v>2016 (Ref. 45)</c:v>
                </c:pt>
                <c:pt idx="1">
                  <c:v>2017 (Ref. 6)</c:v>
                </c:pt>
                <c:pt idx="2">
                  <c:v>2018 (Ref. 6)</c:v>
                </c:pt>
                <c:pt idx="3">
                  <c:v>2019 (Ref. 55)</c:v>
                </c:pt>
                <c:pt idx="4">
                  <c:v>2020</c:v>
                </c:pt>
                <c:pt idx="5">
                  <c:v>2021</c:v>
                </c:pt>
                <c:pt idx="6">
                  <c:v>2022</c:v>
                </c:pt>
                <c:pt idx="7">
                  <c:v>Current</c:v>
                </c:pt>
                <c:pt idx="8">
                  <c:v>Global</c:v>
                </c:pt>
              </c:strCache>
            </c:strRef>
          </c:cat>
          <c:val>
            <c:numRef>
              <c:f>'Summary Jan8'!$J$185:$J$193</c:f>
              <c:numCache>
                <c:formatCode>0.00</c:formatCode>
                <c:ptCount val="9"/>
                <c:pt idx="0">
                  <c:v>877.61</c:v>
                </c:pt>
                <c:pt idx="1">
                  <c:v>877.61</c:v>
                </c:pt>
                <c:pt idx="2">
                  <c:v>877.61</c:v>
                </c:pt>
                <c:pt idx="3">
                  <c:v>877.61</c:v>
                </c:pt>
                <c:pt idx="4">
                  <c:v>877.61</c:v>
                </c:pt>
                <c:pt idx="5">
                  <c:v>877.61</c:v>
                </c:pt>
                <c:pt idx="6">
                  <c:v>877.61</c:v>
                </c:pt>
                <c:pt idx="7">
                  <c:v>877.61</c:v>
                </c:pt>
                <c:pt idx="8">
                  <c:v>877.61</c:v>
                </c:pt>
              </c:numCache>
            </c:numRef>
          </c:val>
          <c:smooth val="0"/>
          <c:extLst>
            <c:ext xmlns:c16="http://schemas.microsoft.com/office/drawing/2014/chart" uri="{C3380CC4-5D6E-409C-BE32-E72D297353CC}">
              <c16:uniqueId val="{00000003-648F-4C45-A4F6-5EB99A5A3391}"/>
            </c:ext>
          </c:extLst>
        </c:ser>
        <c:ser>
          <c:idx val="1"/>
          <c:order val="2"/>
          <c:spPr>
            <a:ln w="25400" cap="rnd">
              <a:solidFill>
                <a:schemeClr val="tx1"/>
              </a:solidFill>
              <a:prstDash val="sysDash"/>
              <a:round/>
            </a:ln>
            <a:effectLst/>
          </c:spPr>
          <c:marker>
            <c:symbol val="none"/>
          </c:marker>
          <c:cat>
            <c:strRef>
              <c:f>'Summary Jan8'!$E$185:$E$193</c:f>
              <c:strCache>
                <c:ptCount val="9"/>
                <c:pt idx="0">
                  <c:v>2016 (Ref. 45)</c:v>
                </c:pt>
                <c:pt idx="1">
                  <c:v>2017 (Ref. 6)</c:v>
                </c:pt>
                <c:pt idx="2">
                  <c:v>2018 (Ref. 6)</c:v>
                </c:pt>
                <c:pt idx="3">
                  <c:v>2019 (Ref. 55)</c:v>
                </c:pt>
                <c:pt idx="4">
                  <c:v>2020</c:v>
                </c:pt>
                <c:pt idx="5">
                  <c:v>2021</c:v>
                </c:pt>
                <c:pt idx="6">
                  <c:v>2022</c:v>
                </c:pt>
                <c:pt idx="7">
                  <c:v>Current</c:v>
                </c:pt>
                <c:pt idx="8">
                  <c:v>Global</c:v>
                </c:pt>
              </c:strCache>
            </c:strRef>
          </c:cat>
          <c:val>
            <c:numRef>
              <c:f>'Summary Jan8'!$K$185:$K$193</c:f>
              <c:numCache>
                <c:formatCode>0.00</c:formatCode>
                <c:ptCount val="9"/>
                <c:pt idx="0">
                  <c:v>878.05000000000007</c:v>
                </c:pt>
                <c:pt idx="1">
                  <c:v>878.05000000000007</c:v>
                </c:pt>
                <c:pt idx="2">
                  <c:v>878.05000000000007</c:v>
                </c:pt>
                <c:pt idx="3">
                  <c:v>878.05000000000007</c:v>
                </c:pt>
                <c:pt idx="4">
                  <c:v>878.05000000000007</c:v>
                </c:pt>
                <c:pt idx="5">
                  <c:v>878.05000000000007</c:v>
                </c:pt>
                <c:pt idx="6">
                  <c:v>878.05000000000007</c:v>
                </c:pt>
                <c:pt idx="7">
                  <c:v>878.05000000000007</c:v>
                </c:pt>
                <c:pt idx="8">
                  <c:v>878.05000000000007</c:v>
                </c:pt>
              </c:numCache>
            </c:numRef>
          </c:val>
          <c:smooth val="0"/>
          <c:extLst>
            <c:ext xmlns:c16="http://schemas.microsoft.com/office/drawing/2014/chart" uri="{C3380CC4-5D6E-409C-BE32-E72D297353CC}">
              <c16:uniqueId val="{00000004-648F-4C45-A4F6-5EB99A5A3391}"/>
            </c:ext>
          </c:extLst>
        </c:ser>
        <c:dLbls>
          <c:showLegendKey val="0"/>
          <c:showVal val="0"/>
          <c:showCatName val="0"/>
          <c:showSerName val="0"/>
          <c:showPercent val="0"/>
          <c:showBubbleSize val="0"/>
        </c:dLbls>
        <c:marker val="1"/>
        <c:smooth val="0"/>
        <c:axId val="474116703"/>
        <c:axId val="474118143"/>
      </c:lineChart>
      <c:catAx>
        <c:axId val="474116703"/>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74118143"/>
        <c:crosses val="autoZero"/>
        <c:auto val="1"/>
        <c:lblAlgn val="ctr"/>
        <c:lblOffset val="100"/>
        <c:noMultiLvlLbl val="0"/>
      </c:catAx>
      <c:valAx>
        <c:axId val="474118143"/>
        <c:scaling>
          <c:orientation val="minMax"/>
          <c:max val="881"/>
          <c:min val="873"/>
        </c:scaling>
        <c:delete val="0"/>
        <c:axPos val="l"/>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a:latin typeface="Symbol" pitchFamily="2" charset="2"/>
                  </a:rPr>
                  <a:t>t</a:t>
                </a:r>
                <a:r>
                  <a:rPr lang="en-US" baseline="-25000"/>
                  <a:t>n</a:t>
                </a:r>
                <a:r>
                  <a:rPr lang="en-US"/>
                  <a:t>  (s)</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cross"/>
        <c:minorTickMark val="in"/>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474116703"/>
        <c:crosses val="autoZero"/>
        <c:crossBetween val="between"/>
        <c:minorUnit val="0.5"/>
      </c:valAx>
      <c:spPr>
        <a:noFill/>
        <a:ln>
          <a:solidFill>
            <a:schemeClr val="tx1"/>
          </a:solid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sz="1800"/>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Sheet1!$B$2:$C$31</cx:f>
        <cx:lvl ptCount="30">
          <cx:pt idx="0">Robert Pattie</cx:pt>
          <cx:pt idx="1">Gerard Visser</cx:pt>
          <cx:pt idx="2">Mark Luxnat</cx:pt>
          <cx:pt idx="3">Takeyasu Ito</cx:pt>
          <cx:pt idx="4">Christopher O'Shaughnessy</cx:pt>
          <cx:pt idx="5">Steven Clayton</cx:pt>
          <cx:pt idx="6">Lilian Lommel</cx:pt>
          <cx:pt idx="7">Mark Makela</cx:pt>
          <cx:pt idx="8">Wade Uhrich</cx:pt>
          <cx:pt idx="9">T. J. Schaub</cx:pt>
          <cx:pt idx="10">Christopher Morris</cx:pt>
          <cx:pt idx="11">Christopher Cude-Woods</cx:pt>
          <cx:pt idx="12">Austin Reid</cx:pt>
          <cx:pt idx="13">Adam Holley</cx:pt>
          <cx:pt idx="14">Chen-Yu Liu</cx:pt>
          <cx:pt idx="15">Jennie (Yi) Chen</cx:pt>
          <cx:pt idx="16">Brad Plaster</cx:pt>
          <cx:pt idx="17">Alec Tewsley-Booth</cx:pt>
          <cx:pt idx="18">Piya Amara Palamure</cx:pt>
          <cx:pt idx="19">Dillon Buskirk</cx:pt>
          <cx:pt idx="20">Rajan Bhattarai</cx:pt>
          <cx:pt idx="21">Richard McDonald</cx:pt>
          <cx:pt idx="22">Prakash Adhikari</cx:pt>
          <cx:pt idx="23">Tim Chupp</cx:pt>
          <cx:pt idx="24">Felicity B. Hills</cx:pt>
          <cx:pt idx="25">Timothy Fanning</cx:pt>
          <cx:pt idx="26">Aidan Meador-Woodruff</cx:pt>
          <cx:pt idx="27">Blayne Heckel</cx:pt>
          <cx:pt idx="28">Tom Bowles</cx:pt>
          <cx:pt idx="29">Steven K. Lamoreaux</cx:pt>
        </cx:lvl>
        <cx:lvl ptCount="30">
          <cx:pt idx="0">ETSU</cx:pt>
          <cx:pt idx="1">IUB</cx:pt>
          <cx:pt idx="2">IUB</cx:pt>
          <cx:pt idx="3">LANL</cx:pt>
          <cx:pt idx="4">LANL</cx:pt>
          <cx:pt idx="5">LANL</cx:pt>
          <cx:pt idx="6">LANL</cx:pt>
          <cx:pt idx="7">LANL</cx:pt>
          <cx:pt idx="8">LANL</cx:pt>
          <cx:pt idx="9">LANL</cx:pt>
          <cx:pt idx="10">LANL</cx:pt>
          <cx:pt idx="11">LANL</cx:pt>
          <cx:pt idx="12">TN Tech</cx:pt>
          <cx:pt idx="13">TN Tech</cx:pt>
          <cx:pt idx="14">UIUC</cx:pt>
          <cx:pt idx="15">UIUC</cx:pt>
          <cx:pt idx="16">UK</cx:pt>
          <cx:pt idx="17">UK</cx:pt>
          <cx:pt idx="18">UK</cx:pt>
          <cx:pt idx="19">UK</cx:pt>
          <cx:pt idx="20">UK</cx:pt>
          <cx:pt idx="21">UK</cx:pt>
          <cx:pt idx="22">UK</cx:pt>
          <cx:pt idx="23">UM</cx:pt>
          <cx:pt idx="24">UM</cx:pt>
          <cx:pt idx="25">UM</cx:pt>
          <cx:pt idx="26">UM</cx:pt>
          <cx:pt idx="27">UW</cx:pt>
          <cx:pt idx="28">UW, LANL</cx:pt>
          <cx:pt idx="29">YU</cx:pt>
        </cx:lvl>
      </cx:strDim>
      <cx:numDim type="size">
        <cx:f>Sheet1!$D$2:$D$31</cx:f>
        <cx:lvl ptCount="30" formatCode="General">
          <cx:pt idx="0">1</cx:pt>
          <cx:pt idx="1">1</cx:pt>
          <cx:pt idx="2">1</cx:pt>
          <cx:pt idx="3">1</cx:pt>
          <cx:pt idx="4">1</cx:pt>
          <cx:pt idx="5">1</cx:pt>
          <cx:pt idx="6">1</cx:pt>
          <cx:pt idx="7">1</cx:pt>
          <cx:pt idx="8">1</cx:pt>
          <cx:pt idx="9">1</cx:pt>
          <cx:pt idx="10">1</cx:pt>
          <cx:pt idx="11">1</cx:pt>
          <cx:pt idx="12">1</cx:pt>
          <cx:pt idx="13">1</cx:pt>
          <cx:pt idx="14">1</cx:pt>
          <cx:pt idx="15">1</cx:pt>
          <cx:pt idx="16">1</cx:pt>
          <cx:pt idx="17">1</cx:pt>
          <cx:pt idx="18">1</cx:pt>
          <cx:pt idx="19">1</cx:pt>
          <cx:pt idx="20">1</cx:pt>
          <cx:pt idx="21">1</cx:pt>
          <cx:pt idx="22">1</cx:pt>
          <cx:pt idx="23">1</cx:pt>
          <cx:pt idx="24">1</cx:pt>
          <cx:pt idx="25">1</cx:pt>
          <cx:pt idx="26">1</cx:pt>
          <cx:pt idx="27">1</cx:pt>
          <cx:pt idx="28">1</cx:pt>
          <cx:pt idx="29">1</cx:pt>
        </cx:lvl>
      </cx:numDim>
    </cx:data>
  </cx:chartData>
  <cx:chart>
    <cx:plotArea>
      <cx:plotAreaRegion>
        <cx:series layoutId="sunburst" uniqueId="{A1A2CE34-8540-934C-9AC8-479461BD5364}">
          <cx:dataPt idx="0">
            <cx:spPr>
              <a:solidFill>
                <a:srgbClr val="041E42"/>
              </a:solidFill>
            </cx:spPr>
          </cx:dataPt>
          <cx:dataPt idx="2">
            <cx:spPr>
              <a:solidFill>
                <a:srgbClr val="990000"/>
              </a:solidFill>
            </cx:spPr>
          </cx:dataPt>
          <cx:dataPt idx="5">
            <cx:spPr>
              <a:solidFill>
                <a:srgbClr val="5EAA4B"/>
              </a:solidFill>
            </cx:spPr>
          </cx:dataPt>
          <cx:dataPt idx="15">
            <cx:spPr>
              <a:solidFill>
                <a:srgbClr val="FFDD00"/>
              </a:solidFill>
            </cx:spPr>
          </cx:dataPt>
          <cx:dataPt idx="18">
            <cx:spPr>
              <a:solidFill>
                <a:srgbClr val="FF5F05"/>
              </a:solidFill>
            </cx:spPr>
          </cx:dataPt>
          <cx:dataPt idx="21">
            <cx:spPr>
              <a:solidFill>
                <a:srgbClr val="0033A0"/>
              </a:solidFill>
            </cx:spPr>
          </cx:dataPt>
          <cx:dataPt idx="29">
            <cx:spPr>
              <a:solidFill>
                <a:srgbClr val="00274C"/>
              </a:solidFill>
            </cx:spPr>
          </cx:dataPt>
          <cx:dataPt idx="34">
            <cx:spPr>
              <a:solidFill>
                <a:srgbClr val="4B2E83"/>
              </a:solidFill>
            </cx:spPr>
          </cx:dataPt>
          <cx:dataPt idx="36">
            <cx:spPr>
              <a:solidFill>
                <a:srgbClr val="4B2E83"/>
              </a:solidFill>
            </cx:spPr>
          </cx:dataPt>
          <cx:dataPt idx="38">
            <cx:spPr>
              <a:solidFill>
                <a:srgbClr val="00356B"/>
              </a:solidFill>
            </cx:spPr>
          </cx:dataPt>
          <cx:dataLabels pos="ctr">
            <cx:visibility seriesName="0" categoryName="1" value="0"/>
          </cx:dataLabels>
          <cx:dataId val="0"/>
        </cx:series>
      </cx:plotAreaRegion>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81">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lt1"/>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9FA292-1EC3-5440-9D90-ECAC0E021C39}" type="datetimeFigureOut">
              <a:rPr lang="en-US" smtClean="0"/>
              <a:t>6/10/2026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BABDB6-B80F-AB45-AF97-81273EC44670}" type="slidenum">
              <a:rPr lang="en-US" smtClean="0"/>
              <a:t>‹#›</a:t>
            </a:fld>
            <a:endParaRPr lang="en-US"/>
          </a:p>
        </p:txBody>
      </p:sp>
    </p:spTree>
    <p:extLst>
      <p:ext uri="{BB962C8B-B14F-4D97-AF65-F5344CB8AC3E}">
        <p14:creationId xmlns:p14="http://schemas.microsoft.com/office/powerpoint/2010/main" val="3119017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journals.aps.org/prd/abstract/10.1103/PhysRevD.100.073008#d17" TargetMode="External"/><Relationship Id="rId2" Type="http://schemas.openxmlformats.org/officeDocument/2006/relationships/slide" Target="../slides/slide36.xml"/><Relationship Id="rId1" Type="http://schemas.openxmlformats.org/officeDocument/2006/relationships/notesMaster" Target="../notesMasters/notesMaster1.xml"/><Relationship Id="rId5" Type="http://schemas.openxmlformats.org/officeDocument/2006/relationships/hyperlink" Target="https://journals.aps.org/prd/abstract/10.1103/PhysRevD.100.073008#c46" TargetMode="External"/><Relationship Id="rId4" Type="http://schemas.openxmlformats.org/officeDocument/2006/relationships/hyperlink" Target="https://journals.aps.org/prd/abstract/10.1103/PhysRevD.100.073008#d10"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Advantage of UCN: confinement, long observation times possible.</a:t>
            </a:r>
          </a:p>
          <a:p>
            <a:r>
              <a:rPr lang="en-US" dirty="0"/>
              <a:t>Disadvantage: not nearly so many as cold n beams.</a:t>
            </a:r>
          </a:p>
        </p:txBody>
      </p:sp>
      <p:sp>
        <p:nvSpPr>
          <p:cNvPr id="4" name="Slide Number Placeholder 3"/>
          <p:cNvSpPr>
            <a:spLocks noGrp="1"/>
          </p:cNvSpPr>
          <p:nvPr>
            <p:ph type="sldNum" sz="quarter" idx="5"/>
          </p:nvPr>
        </p:nvSpPr>
        <p:spPr/>
        <p:txBody>
          <a:bodyPr/>
          <a:lstStyle/>
          <a:p>
            <a:fld id="{2BCE5A5A-ACEF-A04B-8B31-DB123A3037BE}" type="slidenum">
              <a:rPr lang="en-US" smtClean="0"/>
              <a:t>2</a:t>
            </a:fld>
            <a:endParaRPr lang="en-US"/>
          </a:p>
        </p:txBody>
      </p:sp>
    </p:spTree>
    <p:extLst>
      <p:ext uri="{BB962C8B-B14F-4D97-AF65-F5344CB8AC3E}">
        <p14:creationId xmlns:p14="http://schemas.microsoft.com/office/powerpoint/2010/main" val="33426402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standard model the decay proceeds through the weak interaction. At the quark level it looks a lot like muon decay, in fact with the same coupling constant.</a:t>
            </a:r>
          </a:p>
          <a:p>
            <a:r>
              <a:rPr lang="en-US" dirty="0"/>
              <a:t>At the momentum transfers relevant here, much less than the W mass, the matrix element reduces to a 4-fermion current-current interaction with the W mass absorbed into this constant, </a:t>
            </a:r>
            <a:r>
              <a:rPr lang="en-US" dirty="0" err="1"/>
              <a:t>G_Fermi</a:t>
            </a:r>
            <a:r>
              <a:rPr lang="en-US" dirty="0"/>
              <a:t>.</a:t>
            </a:r>
          </a:p>
          <a:p>
            <a:r>
              <a:rPr lang="en-US" dirty="0"/>
              <a:t>The currents are left-handed in the standard weak interaction, equal parts vector and axial-vector.</a:t>
            </a:r>
          </a:p>
          <a:p>
            <a:endParaRPr lang="en-US" dirty="0"/>
          </a:p>
          <a:p>
            <a:r>
              <a:rPr lang="en-US" dirty="0"/>
              <a:t>To get </a:t>
            </a:r>
            <a:r>
              <a:rPr lang="en-US" dirty="0" err="1"/>
              <a:t>G_Fermi</a:t>
            </a:r>
            <a:r>
              <a:rPr lang="en-US" dirty="0"/>
              <a:t>, we can measure the rate of muon decay, and that is how it is determined very precisely to less than one part-per-million precision.</a:t>
            </a:r>
          </a:p>
          <a:p>
            <a:endParaRPr lang="en-US" dirty="0"/>
          </a:p>
        </p:txBody>
      </p:sp>
      <p:sp>
        <p:nvSpPr>
          <p:cNvPr id="4" name="Slide Number Placeholder 3"/>
          <p:cNvSpPr>
            <a:spLocks noGrp="1"/>
          </p:cNvSpPr>
          <p:nvPr>
            <p:ph type="sldNum" sz="quarter" idx="5"/>
          </p:nvPr>
        </p:nvSpPr>
        <p:spPr/>
        <p:txBody>
          <a:bodyPr/>
          <a:lstStyle/>
          <a:p>
            <a:fld id="{9ED5B535-C5B3-F240-9069-CFB8271170CB}" type="slidenum">
              <a:rPr lang="en-US" smtClean="0"/>
              <a:t>34</a:t>
            </a:fld>
            <a:endParaRPr lang="en-US"/>
          </a:p>
        </p:txBody>
      </p:sp>
    </p:spTree>
    <p:extLst>
      <p:ext uri="{BB962C8B-B14F-4D97-AF65-F5344CB8AC3E}">
        <p14:creationId xmlns:p14="http://schemas.microsoft.com/office/powerpoint/2010/main" val="4084734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than muon decay however, we have to account for the fact that the quark states which participate in the weak interaction are not the same as the mass states.</a:t>
            </a:r>
          </a:p>
          <a:p>
            <a:r>
              <a:rPr lang="en-US" dirty="0"/>
              <a:t>That is parameterized by the CKM matrix, which must be unitary. Here we’re interested in the up-down term </a:t>
            </a:r>
            <a:r>
              <a:rPr lang="en-US" dirty="0" err="1"/>
              <a:t>Vud</a:t>
            </a:r>
            <a:r>
              <a:rPr lang="en-US" dirty="0"/>
              <a:t> that enters into neutron and nuclear beta decay.</a:t>
            </a:r>
          </a:p>
          <a:p>
            <a:endParaRPr lang="en-US" dirty="0"/>
          </a:p>
        </p:txBody>
      </p:sp>
      <p:sp>
        <p:nvSpPr>
          <p:cNvPr id="4" name="Slide Number Placeholder 3"/>
          <p:cNvSpPr>
            <a:spLocks noGrp="1"/>
          </p:cNvSpPr>
          <p:nvPr>
            <p:ph type="sldNum" sz="quarter" idx="5"/>
          </p:nvPr>
        </p:nvSpPr>
        <p:spPr/>
        <p:txBody>
          <a:bodyPr/>
          <a:lstStyle/>
          <a:p>
            <a:fld id="{2BCE5A5A-ACEF-A04B-8B31-DB123A3037BE}" type="slidenum">
              <a:rPr lang="en-US" smtClean="0"/>
              <a:t>35</a:t>
            </a:fld>
            <a:endParaRPr lang="en-US"/>
          </a:p>
        </p:txBody>
      </p:sp>
    </p:spTree>
    <p:extLst>
      <p:ext uri="{BB962C8B-B14F-4D97-AF65-F5344CB8AC3E}">
        <p14:creationId xmlns:p14="http://schemas.microsoft.com/office/powerpoint/2010/main" val="28434799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0"/>
              </a:spcBef>
            </a:pPr>
            <a:r>
              <a:rPr lang="en-US" sz="1600" dirty="0"/>
              <a:t>An accurate and precise value for the electroweak radiative correction is required, and this requires calculation</a:t>
            </a:r>
          </a:p>
          <a:p>
            <a:pPr>
              <a:lnSpc>
                <a:spcPct val="120000"/>
              </a:lnSpc>
              <a:spcBef>
                <a:spcPts val="0"/>
              </a:spcBef>
            </a:pPr>
            <a:r>
              <a:rPr lang="en-US" sz="1600" dirty="0"/>
              <a:t>Both neutron and nuclear beta decay do depend include a so-called universal radiative corrections for beta decay.</a:t>
            </a:r>
          </a:p>
          <a:p>
            <a:pPr marL="0" marR="0" lvl="0" indent="0" algn="l" defTabSz="914400" rtl="0" eaLnBrk="1" fontAlgn="auto" latinLnBrk="0" hangingPunct="1">
              <a:lnSpc>
                <a:spcPct val="120000"/>
              </a:lnSpc>
              <a:spcBef>
                <a:spcPts val="0"/>
              </a:spcBef>
              <a:spcAft>
                <a:spcPts val="0"/>
              </a:spcAft>
              <a:buClrTx/>
              <a:buSzTx/>
              <a:buFontTx/>
              <a:buNone/>
              <a:tabLst/>
              <a:defRPr/>
            </a:pPr>
            <a:endParaRPr lang="en-US" sz="1600" dirty="0"/>
          </a:p>
          <a:p>
            <a:pPr>
              <a:lnSpc>
                <a:spcPct val="120000"/>
              </a:lnSpc>
              <a:spcBef>
                <a:spcPts val="0"/>
              </a:spcBef>
            </a:pPr>
            <a:r>
              <a:rPr lang="en-US" sz="1600" dirty="0"/>
              <a:t>Most of the corrections can be calculated precisely, but there is a contribution shown by the diagram that dominates the uncertainty.</a:t>
            </a:r>
          </a:p>
          <a:p>
            <a:pPr>
              <a:lnSpc>
                <a:spcPct val="120000"/>
              </a:lnSpc>
              <a:spcBef>
                <a:spcPts val="0"/>
              </a:spcBef>
            </a:pPr>
            <a:endParaRPr lang="en-US" sz="1600" dirty="0"/>
          </a:p>
          <a:p>
            <a:pPr>
              <a:lnSpc>
                <a:spcPct val="120000"/>
              </a:lnSpc>
              <a:spcBef>
                <a:spcPts val="0"/>
              </a:spcBef>
            </a:pPr>
            <a:r>
              <a:rPr lang="en-US" sz="1600" dirty="0"/>
              <a:t>The difficulty is due to the need to integrate over all momenta, requiring control over the non-perturbative and perturbative regimes as well as the intermediate momenta.</a:t>
            </a:r>
          </a:p>
          <a:p>
            <a:pPr>
              <a:lnSpc>
                <a:spcPct val="120000"/>
              </a:lnSpc>
              <a:spcBef>
                <a:spcPts val="0"/>
              </a:spcBef>
            </a:pPr>
            <a:r>
              <a:rPr lang="en-US" sz="1600" dirty="0"/>
              <a:t>I won’t read off the numbers here, but this is an active topic for computation and I’ve plotted the last few values for the neutron decay RC (the value for </a:t>
            </a:r>
            <a:r>
              <a:rPr lang="en-US" sz="1600" dirty="0" err="1"/>
              <a:t>superallowed</a:t>
            </a:r>
            <a:r>
              <a:rPr lang="en-US" sz="1600" dirty="0"/>
              <a:t> decay differs by a constant offset).</a:t>
            </a:r>
          </a:p>
          <a:p>
            <a:pPr>
              <a:lnSpc>
                <a:spcPct val="120000"/>
              </a:lnSpc>
              <a:spcBef>
                <a:spcPts val="0"/>
              </a:spcBef>
            </a:pPr>
            <a:endParaRPr lang="en-US" sz="1600" dirty="0"/>
          </a:p>
          <a:p>
            <a:pPr>
              <a:lnSpc>
                <a:spcPct val="120000"/>
              </a:lnSpc>
              <a:spcBef>
                <a:spcPts val="0"/>
              </a:spcBef>
            </a:pPr>
            <a:r>
              <a:rPr lang="en-US" sz="1600" dirty="0"/>
              <a:t>The more recent values seem to be accepted now.</a:t>
            </a:r>
          </a:p>
          <a:p>
            <a:pPr>
              <a:lnSpc>
                <a:spcPct val="120000"/>
              </a:lnSpc>
              <a:spcBef>
                <a:spcPts val="0"/>
              </a:spcBef>
            </a:pPr>
            <a:endParaRPr lang="en-US" sz="1600" dirty="0"/>
          </a:p>
          <a:p>
            <a:pPr>
              <a:lnSpc>
                <a:spcPct val="120000"/>
              </a:lnSpc>
              <a:spcBef>
                <a:spcPts val="0"/>
              </a:spcBef>
            </a:pPr>
            <a:r>
              <a:rPr lang="en-US" sz="1600" dirty="0"/>
              <a:t>2006 Marciano and </a:t>
            </a:r>
            <a:r>
              <a:rPr lang="en-US" sz="1600" dirty="0" err="1"/>
              <a:t>Sirlin</a:t>
            </a:r>
            <a:endParaRPr lang="en-US" sz="1600" dirty="0"/>
          </a:p>
          <a:p>
            <a:pPr>
              <a:lnSpc>
                <a:spcPct val="120000"/>
              </a:lnSpc>
              <a:spcBef>
                <a:spcPts val="0"/>
              </a:spcBef>
            </a:pPr>
            <a:r>
              <a:rPr lang="en-US" dirty="0" err="1"/>
              <a:t>Phenomonological</a:t>
            </a:r>
            <a:r>
              <a:rPr lang="en-US" dirty="0"/>
              <a:t> (short distance: </a:t>
            </a:r>
            <a:r>
              <a:rPr lang="en-US" dirty="0" err="1"/>
              <a:t>pQCD</a:t>
            </a:r>
            <a:r>
              <a:rPr lang="en-US" dirty="0"/>
              <a:t>, long distance: dipole form factors, intermediate: interpolation)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2018 Seng et 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Express hadronic gamma-W box diagram as a dispersion relation to relate to data on nu and </a:t>
            </a:r>
            <a:r>
              <a:rPr lang="en-US" dirty="0" err="1"/>
              <a:t>nubar</a:t>
            </a:r>
            <a:r>
              <a:rPr lang="en-US" dirty="0"/>
              <a:t> scattering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2019 CMS</a:t>
            </a:r>
          </a:p>
          <a:p>
            <a:r>
              <a:rPr lang="en-US" dirty="0"/>
              <a:t>[For neutron decay] “where </a:t>
            </a:r>
            <a:r>
              <a:rPr lang="en-US" sz="1200" b="0" i="0" kern="1200" dirty="0">
                <a:solidFill>
                  <a:schemeClr val="tx1"/>
                </a:solidFill>
                <a:effectLst/>
                <a:latin typeface="+mn-lt"/>
                <a:ea typeface="+mn-ea"/>
                <a:cs typeface="+mn-cs"/>
              </a:rPr>
              <a:t>¯g(</a:t>
            </a:r>
            <a:r>
              <a:rPr lang="en-US" sz="1200" b="0" i="0" kern="1200" dirty="0" err="1">
                <a:solidFill>
                  <a:schemeClr val="tx1"/>
                </a:solidFill>
                <a:effectLst/>
                <a:latin typeface="+mn-lt"/>
                <a:ea typeface="+mn-ea"/>
                <a:cs typeface="+mn-cs"/>
              </a:rPr>
              <a:t>Em</a:t>
            </a:r>
            <a:r>
              <a:rPr lang="en-US" sz="1200" b="0" i="0" kern="1200" dirty="0">
                <a:solidFill>
                  <a:schemeClr val="tx1"/>
                </a:solidFill>
                <a:effectLst/>
                <a:latin typeface="+mn-lt"/>
                <a:ea typeface="+mn-ea"/>
                <a:cs typeface="+mn-cs"/>
              </a:rPr>
              <a:t>)</a:t>
            </a:r>
            <a:r>
              <a:rPr lang="en-US" dirty="0">
                <a:effectLst/>
              </a:rPr>
              <a:t> represents long-distance loop corrections as well as bremsstrahlung effects averaged over the neutron beta decay electron spectrum and </a:t>
            </a:r>
            <a:r>
              <a:rPr lang="en-US" sz="1200" b="0" i="0" kern="1200" dirty="0" err="1">
                <a:solidFill>
                  <a:schemeClr val="tx1"/>
                </a:solidFill>
                <a:effectLst/>
                <a:latin typeface="+mn-lt"/>
                <a:ea typeface="+mn-ea"/>
                <a:cs typeface="+mn-cs"/>
              </a:rPr>
              <a:t>Em</a:t>
            </a:r>
            <a:r>
              <a:rPr lang="en-US" sz="1200" b="0" i="0" kern="1200" dirty="0">
                <a:solidFill>
                  <a:schemeClr val="tx1"/>
                </a:solidFill>
                <a:effectLst/>
                <a:latin typeface="+mn-lt"/>
                <a:ea typeface="+mn-ea"/>
                <a:cs typeface="+mn-cs"/>
              </a:rPr>
              <a:t>=1.292581</a:t>
            </a:r>
            <a:r>
              <a:rPr lang="en-US" b="0" i="0" dirty="0">
                <a:effectLst/>
              </a:rPr>
              <a:t>  </a:t>
            </a:r>
            <a:r>
              <a:rPr lang="en-US" sz="1200" b="0" i="0" kern="1200" dirty="0">
                <a:solidFill>
                  <a:schemeClr val="tx1"/>
                </a:solidFill>
                <a:effectLst/>
                <a:latin typeface="+mn-lt"/>
                <a:ea typeface="+mn-ea"/>
                <a:cs typeface="+mn-cs"/>
              </a:rPr>
              <a:t>MeV</a:t>
            </a:r>
            <a:r>
              <a:rPr lang="en-US" dirty="0">
                <a:effectLst/>
              </a:rPr>
              <a:t> is the end point electron energy specific to neutron decay. We find its updated value is slightly shifted to </a:t>
            </a:r>
            <a:endParaRPr lang="en-US" sz="1200" b="0" i="0" u="none" strike="noStrike" kern="1200" dirty="0">
              <a:solidFill>
                <a:schemeClr val="tx1"/>
              </a:solidFill>
              <a:effectLst/>
              <a:latin typeface="+mn-lt"/>
              <a:ea typeface="+mn-ea"/>
              <a:cs typeface="+mn-cs"/>
            </a:endParaRPr>
          </a:p>
          <a:p>
            <a:r>
              <a:rPr lang="el-GR" sz="1200" b="0" i="0" u="none" strike="noStrike" kern="1200" dirty="0">
                <a:solidFill>
                  <a:schemeClr val="tx1"/>
                </a:solidFill>
                <a:effectLst/>
                <a:latin typeface="+mn-lt"/>
                <a:ea typeface="+mn-ea"/>
                <a:cs typeface="+mn-cs"/>
              </a:rPr>
              <a:t>α2π¯</a:t>
            </a:r>
            <a:r>
              <a:rPr lang="en-US" sz="1200" b="0" i="0" u="none" strike="noStrike" kern="1200" dirty="0">
                <a:solidFill>
                  <a:schemeClr val="tx1"/>
                </a:solidFill>
                <a:effectLst/>
                <a:latin typeface="+mn-lt"/>
                <a:ea typeface="+mn-ea"/>
                <a:cs typeface="+mn-cs"/>
              </a:rPr>
              <a:t>g(</a:t>
            </a:r>
            <a:r>
              <a:rPr lang="en-US" sz="1200" b="0" i="0" u="none" strike="noStrike" kern="1200" dirty="0" err="1">
                <a:solidFill>
                  <a:schemeClr val="tx1"/>
                </a:solidFill>
                <a:effectLst/>
                <a:latin typeface="+mn-lt"/>
                <a:ea typeface="+mn-ea"/>
                <a:cs typeface="+mn-cs"/>
              </a:rPr>
              <a:t>Em</a:t>
            </a:r>
            <a:r>
              <a:rPr lang="en-US" sz="1200" b="0" i="0" u="none" strike="noStrike" kern="1200" dirty="0">
                <a:solidFill>
                  <a:schemeClr val="tx1"/>
                </a:solidFill>
                <a:effectLst/>
                <a:latin typeface="+mn-lt"/>
                <a:ea typeface="+mn-ea"/>
                <a:cs typeface="+mn-cs"/>
              </a:rPr>
              <a:t>)=0.015035…</a:t>
            </a:r>
          </a:p>
          <a:p>
            <a:r>
              <a:rPr lang="en-US" dirty="0"/>
              <a:t>That contribution to the neutron decay RCs in Eq. </a:t>
            </a:r>
            <a:r>
              <a:rPr lang="en-US" sz="1200" u="none" strike="noStrike" kern="1200" dirty="0">
                <a:solidFill>
                  <a:schemeClr val="tx1"/>
                </a:solidFill>
                <a:effectLst/>
                <a:latin typeface="+mn-lt"/>
                <a:ea typeface="+mn-ea"/>
                <a:cs typeface="+mn-cs"/>
                <a:hlinkClick r:id="rId3"/>
              </a:rPr>
              <a:t>(17)</a:t>
            </a:r>
            <a:r>
              <a:rPr lang="en-US" dirty="0"/>
              <a:t> is specific to the neutron spectrum and is not maintained for other beta decays, although the function </a:t>
            </a:r>
            <a:r>
              <a:rPr lang="en-US" sz="1200" b="0" i="0" kern="1200" dirty="0">
                <a:solidFill>
                  <a:schemeClr val="tx1"/>
                </a:solidFill>
                <a:effectLst/>
                <a:latin typeface="+mn-lt"/>
                <a:ea typeface="+mn-ea"/>
                <a:cs typeface="+mn-cs"/>
              </a:rPr>
              <a:t>g(E)</a:t>
            </a:r>
            <a:r>
              <a:rPr lang="en-US" dirty="0">
                <a:effectLst/>
              </a:rPr>
              <a:t> used to derive it is universal to all beta decays.</a:t>
            </a:r>
          </a:p>
          <a:p>
            <a:r>
              <a:rPr lang="en-US" dirty="0"/>
              <a:t>It, along with the </a:t>
            </a:r>
            <a:r>
              <a:rPr lang="en-US" sz="1200" b="0" i="0" kern="1200" dirty="0">
                <a:solidFill>
                  <a:schemeClr val="tx1"/>
                </a:solidFill>
                <a:effectLst/>
                <a:latin typeface="+mn-lt"/>
                <a:ea typeface="+mn-ea"/>
                <a:cs typeface="+mn-cs"/>
              </a:rPr>
              <a:t>3ln(</a:t>
            </a:r>
            <a:r>
              <a:rPr lang="en-US" sz="1200" b="0" i="0" kern="1200" dirty="0" err="1">
                <a:solidFill>
                  <a:schemeClr val="tx1"/>
                </a:solidFill>
                <a:effectLst/>
                <a:latin typeface="+mn-lt"/>
                <a:ea typeface="+mn-ea"/>
                <a:cs typeface="+mn-cs"/>
              </a:rPr>
              <a:t>mZ</a:t>
            </a:r>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mp</a:t>
            </a:r>
            <a:r>
              <a:rPr lang="en-US" sz="1200" b="0" i="0" kern="1200" dirty="0">
                <a:solidFill>
                  <a:schemeClr val="tx1"/>
                </a:solidFill>
                <a:effectLst/>
                <a:latin typeface="+mn-lt"/>
                <a:ea typeface="+mn-ea"/>
                <a:cs typeface="+mn-cs"/>
              </a:rPr>
              <a:t>)</a:t>
            </a:r>
            <a:r>
              <a:rPr lang="en-US" dirty="0">
                <a:effectLst/>
              </a:rPr>
              <a:t> term in Eq. </a:t>
            </a:r>
            <a:r>
              <a:rPr lang="en-US" sz="1200" u="none" strike="noStrike" kern="1200" dirty="0">
                <a:solidFill>
                  <a:schemeClr val="tx1"/>
                </a:solidFill>
                <a:effectLst/>
                <a:latin typeface="+mn-lt"/>
                <a:ea typeface="+mn-ea"/>
                <a:cs typeface="+mn-cs"/>
                <a:hlinkClick r:id="rId4"/>
              </a:rPr>
              <a:t>(10)</a:t>
            </a:r>
            <a:r>
              <a:rPr lang="en-US" dirty="0">
                <a:effectLst/>
              </a:rPr>
              <a:t>, is independent of strong interaction effects </a:t>
            </a:r>
            <a:r>
              <a:rPr lang="en-US" sz="1200" u="none" strike="noStrike" kern="1200" dirty="0">
                <a:solidFill>
                  <a:schemeClr val="tx1"/>
                </a:solidFill>
                <a:effectLst/>
                <a:latin typeface="+mn-lt"/>
                <a:ea typeface="+mn-ea"/>
                <a:cs typeface="+mn-cs"/>
                <a:hlinkClick r:id="rId5"/>
              </a:rPr>
              <a:t>[46]</a:t>
            </a:r>
            <a:r>
              <a:rPr lang="en-US" dirty="0">
                <a:effectLst/>
              </a:rPr>
              <a:t>. The rest of that RC expression represents axial current induced effects that are dependent on strong interactions. They provide the main focus for this paper."</a:t>
            </a:r>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2BCE5A5A-ACEF-A04B-8B31-DB123A3037BE}" type="slidenum">
              <a:rPr lang="en-US" smtClean="0"/>
              <a:t>36</a:t>
            </a:fld>
            <a:endParaRPr lang="en-US"/>
          </a:p>
        </p:txBody>
      </p:sp>
    </p:spTree>
    <p:extLst>
      <p:ext uri="{BB962C8B-B14F-4D97-AF65-F5344CB8AC3E}">
        <p14:creationId xmlns:p14="http://schemas.microsoft.com/office/powerpoint/2010/main" val="36301439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a:spLocks noGrp="1" noRot="1" noChangeAspect="1"/>
          </p:cNvSpPr>
          <p:nvPr>
            <p:ph type="sldImg" idx="2"/>
          </p:nvPr>
        </p:nvSpPr>
        <p:spPr>
          <a:xfrm>
            <a:off x="1217613" y="708025"/>
            <a:ext cx="4721225" cy="35417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0" name="Shape 260"/>
          <p:cNvSpPr txBox="1">
            <a:spLocks noGrp="1"/>
          </p:cNvSpPr>
          <p:nvPr>
            <p:ph type="body" idx="1"/>
          </p:nvPr>
        </p:nvSpPr>
        <p:spPr>
          <a:xfrm>
            <a:off x="715617" y="4485807"/>
            <a:ext cx="5724939" cy="4249711"/>
          </a:xfrm>
          <a:prstGeom prst="rect">
            <a:avLst/>
          </a:prstGeom>
        </p:spPr>
        <p:txBody>
          <a:bodyPr wrap="square" lIns="94835" tIns="94835" rIns="94835" bIns="94835" anchor="t" anchorCtr="0">
            <a:noAutofit/>
          </a:bodyPr>
          <a:lstStyle/>
          <a:p>
            <a:endParaRPr/>
          </a:p>
        </p:txBody>
      </p:sp>
    </p:spTree>
    <p:extLst>
      <p:ext uri="{BB962C8B-B14F-4D97-AF65-F5344CB8AC3E}">
        <p14:creationId xmlns:p14="http://schemas.microsoft.com/office/powerpoint/2010/main" val="1004843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types of fundamental UCN symmetry experiments at LANL: neutron beta decay measurements, and neutron electric dipole moment search.</a:t>
            </a:r>
          </a:p>
        </p:txBody>
      </p:sp>
      <p:sp>
        <p:nvSpPr>
          <p:cNvPr id="4" name="Slide Number Placeholder 3"/>
          <p:cNvSpPr>
            <a:spLocks noGrp="1"/>
          </p:cNvSpPr>
          <p:nvPr>
            <p:ph type="sldNum" sz="quarter" idx="5"/>
          </p:nvPr>
        </p:nvSpPr>
        <p:spPr/>
        <p:txBody>
          <a:bodyPr/>
          <a:lstStyle/>
          <a:p>
            <a:fld id="{B2BABDB6-B80F-AB45-AF97-81273EC44670}" type="slidenum">
              <a:rPr lang="en-US" smtClean="0"/>
              <a:t>5</a:t>
            </a:fld>
            <a:endParaRPr lang="en-US"/>
          </a:p>
        </p:txBody>
      </p:sp>
    </p:spTree>
    <p:extLst>
      <p:ext uri="{BB962C8B-B14F-4D97-AF65-F5344CB8AC3E}">
        <p14:creationId xmlns:p14="http://schemas.microsoft.com/office/powerpoint/2010/main" val="2086222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Starting with the basics on neutron beta decay: A free neutron decays into a proton, electron, and electron anti-neutrino, in an average of 15 minutes.</a:t>
            </a:r>
          </a:p>
          <a:p>
            <a:endParaRPr lang="en-US" dirty="0"/>
          </a:p>
          <a:p>
            <a:r>
              <a:rPr lang="en-US" dirty="0"/>
              <a:t>There are a number of possible observables considering the initial and final particles’ momenta and spin, something like 20 observables that one can imagine. A good discussion on this is in Dubbers and Schmidt cited here.</a:t>
            </a:r>
          </a:p>
          <a:p>
            <a:r>
              <a:rPr lang="en-US" dirty="0"/>
              <a:t>The observables include the total rate of the process, in other words the inverse lifetime, and correlations between the outgoing particles.</a:t>
            </a:r>
          </a:p>
          <a:p>
            <a:r>
              <a:rPr lang="en-US" dirty="0"/>
              <a:t>For example, the beta asymmetry ”big A” is the amount of preference for the electron to be emitted in the direction of the initial particle spin.</a:t>
            </a:r>
          </a:p>
          <a:p>
            <a:r>
              <a:rPr lang="en-US" dirty="0"/>
              <a:t>”Little a” is the correlation between electron and anti-neutrino directions; though in practice the electron and proton momenta measured and neutrino direction inferred.</a:t>
            </a:r>
          </a:p>
          <a:p>
            <a:endParaRPr lang="en-US" dirty="0"/>
          </a:p>
          <a:p>
            <a:r>
              <a:rPr lang="en-US" dirty="0"/>
              <a:t>It’s summarized in this differential decay rate shown here.</a:t>
            </a:r>
          </a:p>
        </p:txBody>
      </p:sp>
      <p:sp>
        <p:nvSpPr>
          <p:cNvPr id="4" name="Slide Number Placeholder 3"/>
          <p:cNvSpPr>
            <a:spLocks noGrp="1"/>
          </p:cNvSpPr>
          <p:nvPr>
            <p:ph type="sldNum" sz="quarter" idx="5"/>
          </p:nvPr>
        </p:nvSpPr>
        <p:spPr/>
        <p:txBody>
          <a:bodyPr/>
          <a:lstStyle/>
          <a:p>
            <a:fld id="{9ED5B535-C5B3-F240-9069-CFB8271170CB}" type="slidenum">
              <a:rPr lang="en-US" smtClean="0"/>
              <a:t>7</a:t>
            </a:fld>
            <a:endParaRPr lang="en-US"/>
          </a:p>
        </p:txBody>
      </p:sp>
    </p:spTree>
    <p:extLst>
      <p:ext uri="{BB962C8B-B14F-4D97-AF65-F5344CB8AC3E}">
        <p14:creationId xmlns:p14="http://schemas.microsoft.com/office/powerpoint/2010/main" val="36698740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we move to the nucleon level, towards comparison with experiments, then the effects of the quarks being bound up in the nucleons by the strong force must be taken into account.</a:t>
            </a:r>
          </a:p>
          <a:p>
            <a:r>
              <a:rPr lang="en-US" dirty="0"/>
              <a:t>That is done by introducing form factors </a:t>
            </a:r>
            <a:r>
              <a:rPr lang="en-US" dirty="0" err="1"/>
              <a:t>gV</a:t>
            </a:r>
            <a:r>
              <a:rPr lang="en-US" dirty="0"/>
              <a:t> and </a:t>
            </a:r>
            <a:r>
              <a:rPr lang="en-US" dirty="0" err="1"/>
              <a:t>gA</a:t>
            </a:r>
            <a:r>
              <a:rPr lang="en-US" dirty="0"/>
              <a:t> and a induced term.</a:t>
            </a:r>
          </a:p>
          <a:p>
            <a:r>
              <a:rPr lang="en-US" dirty="0"/>
              <a:t>The vector term is protected from being modified by the strong interaction by conserved vector current, and similarly the weak magnetism term is related to electromagnetic properties.</a:t>
            </a:r>
          </a:p>
          <a:p>
            <a:r>
              <a:rPr lang="en-US" dirty="0"/>
              <a:t>The axial charge can be modified by QCD effects, but there is a near symmetry that sets is value to approximately -1.</a:t>
            </a:r>
          </a:p>
          <a:p>
            <a:r>
              <a:rPr lang="en-US" dirty="0"/>
              <a:t>Other form factors that could be introduced turn out to be zero or can be neglected at low energy.</a:t>
            </a:r>
          </a:p>
          <a:p>
            <a:r>
              <a:rPr lang="en-US" dirty="0"/>
              <a:t>In the end, essentially a single parameter, </a:t>
            </a:r>
            <a:r>
              <a:rPr lang="en-US" dirty="0" err="1"/>
              <a:t>gA</a:t>
            </a:r>
            <a:r>
              <a:rPr lang="en-US" dirty="0"/>
              <a:t> or lambda which is </a:t>
            </a:r>
            <a:r>
              <a:rPr lang="en-US" dirty="0" err="1"/>
              <a:t>gA</a:t>
            </a:r>
            <a:r>
              <a:rPr lang="en-US" dirty="0"/>
              <a:t>/</a:t>
            </a:r>
            <a:r>
              <a:rPr lang="en-US" dirty="0" err="1"/>
              <a:t>gV</a:t>
            </a:r>
            <a:r>
              <a:rPr lang="en-US" dirty="0"/>
              <a:t>, accounts for  nucleon QCD structure.</a:t>
            </a:r>
          </a:p>
          <a:p>
            <a:r>
              <a:rPr lang="en-US" dirty="0"/>
              <a:t>RC ~ 4% is known precisely through theory calculations.</a:t>
            </a:r>
          </a:p>
          <a:p>
            <a:r>
              <a:rPr lang="en-US" dirty="0"/>
              <a:t>And the only other free parameter is </a:t>
            </a:r>
            <a:r>
              <a:rPr lang="en-US" dirty="0" err="1"/>
              <a:t>Vud</a:t>
            </a:r>
            <a:r>
              <a:rPr lang="en-US" dirty="0"/>
              <a:t>.</a:t>
            </a:r>
          </a:p>
        </p:txBody>
      </p:sp>
      <p:sp>
        <p:nvSpPr>
          <p:cNvPr id="4" name="Slide Number Placeholder 3"/>
          <p:cNvSpPr>
            <a:spLocks noGrp="1"/>
          </p:cNvSpPr>
          <p:nvPr>
            <p:ph type="sldNum" sz="quarter" idx="5"/>
          </p:nvPr>
        </p:nvSpPr>
        <p:spPr/>
        <p:txBody>
          <a:bodyPr/>
          <a:lstStyle/>
          <a:p>
            <a:fld id="{9ED5B535-C5B3-F240-9069-CFB8271170CB}" type="slidenum">
              <a:rPr lang="en-US" smtClean="0"/>
              <a:t>8</a:t>
            </a:fld>
            <a:endParaRPr lang="en-US"/>
          </a:p>
        </p:txBody>
      </p:sp>
    </p:spTree>
    <p:extLst>
      <p:ext uri="{BB962C8B-B14F-4D97-AF65-F5344CB8AC3E}">
        <p14:creationId xmlns:p14="http://schemas.microsoft.com/office/powerpoint/2010/main" val="1088738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Wall loss eliminated by design: no size and/or energy extrapolation is necessary.</a:t>
            </a:r>
          </a:p>
          <a:p>
            <a:endParaRPr lang="en-US" baseline="0" dirty="0"/>
          </a:p>
        </p:txBody>
      </p:sp>
      <p:sp>
        <p:nvSpPr>
          <p:cNvPr id="4" name="Slide Number Placeholder 3"/>
          <p:cNvSpPr>
            <a:spLocks noGrp="1"/>
          </p:cNvSpPr>
          <p:nvPr>
            <p:ph type="sldNum" sz="quarter" idx="10"/>
          </p:nvPr>
        </p:nvSpPr>
        <p:spPr/>
        <p:txBody>
          <a:bodyPr/>
          <a:lstStyle/>
          <a:p>
            <a:fld id="{8BECF677-AC0D-D143-BB1E-7D35BCF8DAB2}" type="slidenum">
              <a:rPr lang="en-US" smtClean="0">
                <a:solidFill>
                  <a:prstClr val="black"/>
                </a:solidFill>
                <a:latin typeface="Calibri"/>
              </a:rPr>
              <a:pPr/>
              <a:t>15</a:t>
            </a:fld>
            <a:endParaRPr lang="en-US">
              <a:solidFill>
                <a:prstClr val="black"/>
              </a:solidFill>
              <a:latin typeface="Calibri"/>
            </a:endParaRPr>
          </a:p>
        </p:txBody>
      </p:sp>
    </p:spTree>
    <p:extLst>
      <p:ext uri="{BB962C8B-B14F-4D97-AF65-F5344CB8AC3E}">
        <p14:creationId xmlns:p14="http://schemas.microsoft.com/office/powerpoint/2010/main" val="281160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“Current” is the combined 2020-22 result (2025 Phys. Rev. C)</a:t>
            </a:r>
          </a:p>
          <a:p>
            <a:pPr marL="171450" indent="-171450">
              <a:buFont typeface="Arial" panose="020B0604020202020204" pitchFamily="34" charset="0"/>
              <a:buChar char="•"/>
            </a:pPr>
            <a:r>
              <a:rPr lang="en-US" dirty="0"/>
              <a:t>“Global” is the combined 2017-18 and 2020-22. The 2018 Science paper (2016 data) had different enough conditions that we did not include it in this Global result.</a:t>
            </a:r>
          </a:p>
          <a:p>
            <a:pPr marL="285750" indent="-285750">
              <a:buFont typeface="Arial" panose="020B0604020202020204" pitchFamily="34" charset="0"/>
              <a:buChar char="•"/>
            </a:pPr>
            <a:r>
              <a:rPr lang="en-US" sz="1200" dirty="0" err="1">
                <a:solidFill>
                  <a:srgbClr val="FF0000"/>
                </a:solidFill>
              </a:rPr>
              <a:t>UCN</a:t>
            </a:r>
            <a:r>
              <a:rPr lang="en-US" sz="1200" dirty="0" err="1">
                <a:solidFill>
                  <a:srgbClr val="FF0000"/>
                </a:solidFill>
                <a:latin typeface="Symbol" pitchFamily="2" charset="2"/>
              </a:rPr>
              <a:t>t</a:t>
            </a:r>
            <a:r>
              <a:rPr lang="en-US" sz="1200" dirty="0">
                <a:solidFill>
                  <a:srgbClr val="FF0000"/>
                </a:solidFill>
              </a:rPr>
              <a:t> is essentially statistics limited</a:t>
            </a:r>
          </a:p>
          <a:p>
            <a:pPr marL="285750" indent="-285750">
              <a:buFont typeface="Arial" panose="020B0604020202020204" pitchFamily="34" charset="0"/>
              <a:buChar char="•"/>
            </a:pPr>
            <a:r>
              <a:rPr lang="en-US" sz="1200" dirty="0">
                <a:solidFill>
                  <a:srgbClr val="FF0000"/>
                </a:solidFill>
              </a:rPr>
              <a:t>A 0.4-s result takes 2-3 years</a:t>
            </a:r>
            <a:endParaRPr lang="en-US" dirty="0"/>
          </a:p>
          <a:p>
            <a:pPr marL="171450" indent="-171450">
              <a:buFont typeface="Arial" panose="020B0604020202020204" pitchFamily="34" charset="0"/>
              <a:buChar char="•"/>
            </a:pPr>
            <a:r>
              <a:rPr lang="en-US" dirty="0"/>
              <a:t>The Roundhouse buffer volume added in 2018 is important for normalization, but it reduces the loaded population significantly</a:t>
            </a:r>
          </a:p>
          <a:p>
            <a:pPr marL="171450" indent="-171450">
              <a:buFont typeface="Arial" panose="020B0604020202020204" pitchFamily="34" charset="0"/>
              <a:buChar char="•"/>
            </a:pPr>
            <a:r>
              <a:rPr lang="en-US" dirty="0"/>
              <a:t>Our knowledge of some systematics also depends on statistics.</a:t>
            </a:r>
          </a:p>
          <a:p>
            <a:pPr marL="171450" indent="-171450">
              <a:buFont typeface="Arial" panose="020B0604020202020204" pitchFamily="34" charset="0"/>
              <a:buChar char="•"/>
            </a:pPr>
            <a:r>
              <a:rPr lang="en-US" dirty="0"/>
              <a:t>The leading systematic, UCN identification / clustering uncertainties, could be addressed by improved main detector (described later in this talk).</a:t>
            </a:r>
          </a:p>
          <a:p>
            <a:pPr marL="171450" indent="-171450">
              <a:buFont typeface="Arial" panose="020B0604020202020204" pitchFamily="34" charset="0"/>
              <a:buChar char="•"/>
            </a:pPr>
            <a:r>
              <a:rPr lang="en-US" dirty="0"/>
              <a:t>Data-driven studies of systematics at the next level may require several full-precision data sets.</a:t>
            </a:r>
          </a:p>
          <a:p>
            <a:endParaRPr lang="en-US" dirty="0"/>
          </a:p>
        </p:txBody>
      </p:sp>
      <p:sp>
        <p:nvSpPr>
          <p:cNvPr id="4" name="Slide Number Placeholder 3"/>
          <p:cNvSpPr>
            <a:spLocks noGrp="1"/>
          </p:cNvSpPr>
          <p:nvPr>
            <p:ph type="sldNum" sz="quarter" idx="5"/>
          </p:nvPr>
        </p:nvSpPr>
        <p:spPr/>
        <p:txBody>
          <a:bodyPr/>
          <a:lstStyle/>
          <a:p>
            <a:fld id="{8F4ED1BA-AB7A-A444-8AD9-FD51DAC0AF1F}" type="slidenum">
              <a:rPr lang="en-US" smtClean="0"/>
              <a:t>16</a:t>
            </a:fld>
            <a:endParaRPr lang="en-US"/>
          </a:p>
        </p:txBody>
      </p:sp>
    </p:spTree>
    <p:extLst>
      <p:ext uri="{BB962C8B-B14F-4D97-AF65-F5344CB8AC3E}">
        <p14:creationId xmlns:p14="http://schemas.microsoft.com/office/powerpoint/2010/main" val="3672608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image is a video]</a:t>
            </a:r>
          </a:p>
        </p:txBody>
      </p:sp>
      <p:sp>
        <p:nvSpPr>
          <p:cNvPr id="4" name="Slide Number Placeholder 3"/>
          <p:cNvSpPr>
            <a:spLocks noGrp="1"/>
          </p:cNvSpPr>
          <p:nvPr>
            <p:ph type="sldNum" sz="quarter" idx="5"/>
          </p:nvPr>
        </p:nvSpPr>
        <p:spPr/>
        <p:txBody>
          <a:bodyPr/>
          <a:lstStyle/>
          <a:p>
            <a:fld id="{8F4ED1BA-AB7A-A444-8AD9-FD51DAC0AF1F}" type="slidenum">
              <a:rPr lang="en-US" smtClean="0"/>
              <a:t>17</a:t>
            </a:fld>
            <a:endParaRPr lang="en-US"/>
          </a:p>
        </p:txBody>
      </p:sp>
    </p:spTree>
    <p:extLst>
      <p:ext uri="{BB962C8B-B14F-4D97-AF65-F5344CB8AC3E}">
        <p14:creationId xmlns:p14="http://schemas.microsoft.com/office/powerpoint/2010/main" val="1812706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New idea in early R&amp;D stage at LANL. PI: </a:t>
                </a:r>
                <a:r>
                  <a:rPr lang="en-US" dirty="0" err="1"/>
                  <a:t>Zhaowen</a:t>
                </a:r>
                <a:r>
                  <a:rPr lang="en-US" dirty="0"/>
                  <a:t> Tang.</a:t>
                </a:r>
              </a:p>
              <a:p>
                <a:r>
                  <a:rPr lang="en-US" sz="1200" dirty="0"/>
                  <a:t>Measure </a:t>
                </a:r>
                <a14:m>
                  <m:oMath xmlns:m="http://schemas.openxmlformats.org/officeDocument/2006/math">
                    <m:sSub>
                      <m:sSubPr>
                        <m:ctrlPr>
                          <a:rPr lang="en-US" sz="1200" i="1">
                            <a:latin typeface="Cambria Math" panose="02040503050406030204" pitchFamily="18" charset="0"/>
                            <a:ea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𝜏</m:t>
                        </m:r>
                      </m:e>
                      <m:sub>
                        <m:r>
                          <m:rPr>
                            <m:sty m:val="p"/>
                          </m:rPr>
                          <a:rPr lang="el-GR" sz="1200" i="1">
                            <a:latin typeface="Cambria Math" panose="02040503050406030204" pitchFamily="18" charset="0"/>
                            <a:ea typeface="Cambria Math" panose="02040503050406030204" pitchFamily="18" charset="0"/>
                          </a:rPr>
                          <m:t>β</m:t>
                        </m:r>
                      </m:sub>
                    </m:sSub>
                  </m:oMath>
                </a14:m>
                <a:r>
                  <a:rPr lang="en-US" sz="1200" dirty="0"/>
                  <a:t> using UCNs </a:t>
                </a:r>
              </a:p>
              <a:p>
                <a:pPr marL="214313" indent="-214313">
                  <a:buFont typeface="Arial" panose="020B0604020202020204" pitchFamily="34" charset="0"/>
                  <a:buChar char="•"/>
                </a:pPr>
                <a:r>
                  <a:rPr lang="en-US" sz="1200" dirty="0"/>
                  <a:t>if </a:t>
                </a:r>
                <a14:m>
                  <m:oMath xmlns:m="http://schemas.openxmlformats.org/officeDocument/2006/math">
                    <m:sSub>
                      <m:sSubPr>
                        <m:ctrlPr>
                          <a:rPr lang="en-US" sz="1200" i="1">
                            <a:latin typeface="Cambria Math" panose="02040503050406030204" pitchFamily="18" charset="0"/>
                            <a:ea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𝜏</m:t>
                        </m:r>
                      </m:e>
                      <m:sub>
                        <m:r>
                          <m:rPr>
                            <m:sty m:val="p"/>
                          </m:rPr>
                          <a:rPr lang="el-GR" sz="1200" i="1">
                            <a:latin typeface="Cambria Math" panose="02040503050406030204" pitchFamily="18" charset="0"/>
                            <a:ea typeface="Cambria Math" panose="02040503050406030204" pitchFamily="18" charset="0"/>
                          </a:rPr>
                          <m:t>β</m:t>
                        </m:r>
                      </m:sub>
                    </m:sSub>
                  </m:oMath>
                </a14:m>
                <a:r>
                  <a:rPr lang="en-US" sz="1200" dirty="0"/>
                  <a:t> =</a:t>
                </a:r>
                <a14:m>
                  <m:oMath xmlns:m="http://schemas.openxmlformats.org/officeDocument/2006/math">
                    <m:sSub>
                      <m:sSubPr>
                        <m:ctrlPr>
                          <a:rPr lang="en-US" sz="1200" i="1">
                            <a:latin typeface="Cambria Math" panose="02040503050406030204" pitchFamily="18" charset="0"/>
                            <a:ea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 </m:t>
                        </m:r>
                        <m:r>
                          <a:rPr lang="en-US" sz="1200" i="1">
                            <a:latin typeface="Cambria Math" panose="02040503050406030204" pitchFamily="18" charset="0"/>
                            <a:ea typeface="Cambria Math" panose="02040503050406030204" pitchFamily="18" charset="0"/>
                          </a:rPr>
                          <m:t>𝜏</m:t>
                        </m:r>
                      </m:e>
                      <m:sub>
                        <m:r>
                          <a:rPr lang="en-US" sz="1200" i="1">
                            <a:latin typeface="Cambria Math" panose="02040503050406030204" pitchFamily="18" charset="0"/>
                            <a:ea typeface="Cambria Math" panose="02040503050406030204" pitchFamily="18" charset="0"/>
                          </a:rPr>
                          <m:t>𝑛</m:t>
                        </m:r>
                      </m:sub>
                    </m:sSub>
                  </m:oMath>
                </a14:m>
                <a:r>
                  <a:rPr lang="en-US" sz="1200" dirty="0"/>
                  <a:t>(from Bottle), then unaccounted systematic error in beam method</a:t>
                </a:r>
              </a:p>
              <a:p>
                <a:pPr marL="214313" indent="-214313">
                  <a:buFont typeface="Arial" panose="020B0604020202020204" pitchFamily="34" charset="0"/>
                  <a:buChar char="•"/>
                </a:pPr>
                <a:r>
                  <a:rPr lang="en-US" sz="1200" dirty="0"/>
                  <a:t> </a:t>
                </a:r>
                <a14:m>
                  <m:oMath xmlns:m="http://schemas.openxmlformats.org/officeDocument/2006/math">
                    <m:sSub>
                      <m:sSubPr>
                        <m:ctrlPr>
                          <a:rPr lang="en-US" sz="1200" i="1">
                            <a:latin typeface="Cambria Math" panose="02040503050406030204" pitchFamily="18" charset="0"/>
                            <a:ea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𝜏</m:t>
                        </m:r>
                      </m:e>
                      <m:sub>
                        <m:r>
                          <m:rPr>
                            <m:sty m:val="p"/>
                          </m:rPr>
                          <a:rPr lang="el-GR" sz="1200" i="1">
                            <a:latin typeface="Cambria Math" panose="02040503050406030204" pitchFamily="18" charset="0"/>
                            <a:ea typeface="Cambria Math" panose="02040503050406030204" pitchFamily="18" charset="0"/>
                          </a:rPr>
                          <m:t>β</m:t>
                        </m:r>
                      </m:sub>
                    </m:sSub>
                  </m:oMath>
                </a14:m>
                <a:r>
                  <a:rPr lang="en-US" sz="1200" dirty="0"/>
                  <a:t> &gt;</a:t>
                </a:r>
                <a14:m>
                  <m:oMath xmlns:m="http://schemas.openxmlformats.org/officeDocument/2006/math">
                    <m:sSub>
                      <m:sSubPr>
                        <m:ctrlPr>
                          <a:rPr lang="en-US" sz="1200" i="1">
                            <a:latin typeface="Cambria Math" panose="02040503050406030204" pitchFamily="18" charset="0"/>
                            <a:ea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 </m:t>
                        </m:r>
                        <m:r>
                          <a:rPr lang="en-US" sz="1200" i="1">
                            <a:latin typeface="Cambria Math" panose="02040503050406030204" pitchFamily="18" charset="0"/>
                            <a:ea typeface="Cambria Math" panose="02040503050406030204" pitchFamily="18" charset="0"/>
                          </a:rPr>
                          <m:t>𝜏</m:t>
                        </m:r>
                      </m:e>
                      <m:sub>
                        <m:r>
                          <a:rPr lang="en-US" sz="1200" i="1">
                            <a:latin typeface="Cambria Math" panose="02040503050406030204" pitchFamily="18" charset="0"/>
                            <a:ea typeface="Cambria Math" panose="02040503050406030204" pitchFamily="18" charset="0"/>
                          </a:rPr>
                          <m:t>𝑛</m:t>
                        </m:r>
                      </m:sub>
                    </m:sSub>
                    <m:r>
                      <a:rPr lang="en-US" sz="1200">
                        <a:latin typeface="Cambria Math" panose="02040503050406030204" pitchFamily="18" charset="0"/>
                        <a:ea typeface="Cambria Math" panose="02040503050406030204" pitchFamily="18" charset="0"/>
                      </a:rPr>
                      <m:t>,</m:t>
                    </m:r>
                  </m:oMath>
                </a14:m>
                <a:r>
                  <a:rPr lang="en-US" sz="1200" dirty="0"/>
                  <a:t> then possible new physics  </a:t>
                </a:r>
              </a:p>
              <a:p>
                <a:endParaRPr lang="en-US" sz="1200" dirty="0"/>
              </a:p>
              <a:p>
                <a:r>
                  <a:rPr lang="en-US" sz="1200" dirty="0"/>
                  <a:t>Requires absolute measurements of two quantities</a:t>
                </a:r>
              </a:p>
              <a:p>
                <a:pPr marL="214313" indent="-214313">
                  <a:buFont typeface="Arial" panose="020B0604020202020204" pitchFamily="34" charset="0"/>
                  <a:buChar char="•"/>
                </a:pPr>
                <a:r>
                  <a:rPr lang="en-US" sz="1200" dirty="0"/>
                  <a:t>Number of neutrons in the trap</a:t>
                </a:r>
              </a:p>
              <a:p>
                <a:pPr marL="214313" indent="-214313">
                  <a:buFont typeface="Arial" panose="020B0604020202020204" pitchFamily="34" charset="0"/>
                  <a:buChar char="•"/>
                </a:pPr>
                <a:r>
                  <a:rPr lang="en-US" sz="1200" dirty="0"/>
                  <a:t>Number of neutrons that decayed (measurement of charged particles)</a:t>
                </a:r>
              </a:p>
              <a:p>
                <a:endParaRPr lang="en-US" sz="1200" dirty="0"/>
              </a:p>
              <a:p>
                <a:r>
                  <a:rPr lang="en-US" sz="1200" dirty="0"/>
                  <a:t>Decay product detection</a:t>
                </a:r>
              </a:p>
              <a:p>
                <a:pPr marL="214313" indent="-214313">
                  <a:buFont typeface="Arial" panose="020B0604020202020204" pitchFamily="34" charset="0"/>
                  <a:buChar char="•"/>
                </a:pPr>
                <a:r>
                  <a:rPr lang="en-US" sz="1200" dirty="0"/>
                  <a:t>Electron (Using deuterated polystyrene (</a:t>
                </a:r>
                <a:r>
                  <a:rPr lang="en-US" sz="1200" dirty="0" err="1"/>
                  <a:t>dPS</a:t>
                </a:r>
                <a:r>
                  <a:rPr lang="en-US" sz="1200" dirty="0"/>
                  <a:t>) as a UCN trap and detector)</a:t>
                </a:r>
              </a:p>
              <a:p>
                <a:endParaRPr lang="en-US" sz="1200" dirty="0"/>
              </a:p>
              <a:p>
                <a:r>
                  <a:rPr lang="en-US" sz="1200" dirty="0"/>
                  <a:t>Neutron detection</a:t>
                </a:r>
              </a:p>
              <a:p>
                <a:pPr marL="214313" indent="-214313">
                  <a:buFont typeface="Arial" panose="020B0604020202020204" pitchFamily="34" charset="0"/>
                  <a:buChar char="•"/>
                </a:pPr>
                <a:r>
                  <a:rPr lang="en-US" sz="1200" dirty="0"/>
                  <a:t>UCN capture on </a:t>
                </a:r>
                <a:r>
                  <a:rPr lang="en-US" sz="1200" baseline="30000" dirty="0"/>
                  <a:t>3</a:t>
                </a:r>
                <a:r>
                  <a:rPr lang="en-US" sz="1200" dirty="0"/>
                  <a:t>He gas</a:t>
                </a:r>
              </a:p>
              <a:p>
                <a:endParaRPr lang="en-US" sz="1200" dirty="0">
                  <a:solidFill>
                    <a:schemeClr val="tx1"/>
                  </a:solidFill>
                </a:endParaRPr>
              </a:p>
              <a:p>
                <a:r>
                  <a:rPr lang="en-US" sz="1200" dirty="0">
                    <a:solidFill>
                      <a:schemeClr val="tx1"/>
                    </a:solidFill>
                  </a:rPr>
                  <a:t>Goal of present effort: </a:t>
                </a:r>
              </a:p>
              <a:p>
                <a:pPr marL="214313" indent="-214313">
                  <a:buFont typeface="Arial" panose="020B0604020202020204" pitchFamily="34" charset="0"/>
                  <a:buChar char="•"/>
                </a:pPr>
                <a:r>
                  <a:rPr lang="en-US" sz="1200" dirty="0">
                    <a:solidFill>
                      <a:schemeClr val="tx1"/>
                    </a:solidFill>
                  </a:rPr>
                  <a:t>Demonstrate our ability to measure the charged particle and </a:t>
                </a:r>
              </a:p>
              <a:p>
                <a:r>
                  <a:rPr lang="en-US" sz="1200" dirty="0">
                    <a:solidFill>
                      <a:schemeClr val="tx1"/>
                    </a:solidFill>
                  </a:rPr>
                  <a:t>UCN density detector efficiency to ~0.1% (~1 second error on </a:t>
                </a:r>
                <a14:m>
                  <m:oMath xmlns:m="http://schemas.openxmlformats.org/officeDocument/2006/math">
                    <m:sSub>
                      <m:sSubPr>
                        <m:ctrlPr>
                          <a:rPr lang="en-US" sz="1200" i="1">
                            <a:solidFill>
                              <a:schemeClr val="tx1"/>
                            </a:solidFill>
                            <a:latin typeface="Cambria Math" panose="02040503050406030204" pitchFamily="18" charset="0"/>
                            <a:ea typeface="Cambria Math" panose="02040503050406030204" pitchFamily="18" charset="0"/>
                          </a:rPr>
                        </m:ctrlPr>
                      </m:sSubPr>
                      <m:e>
                        <m:r>
                          <a:rPr lang="en-US" sz="1200" i="1">
                            <a:solidFill>
                              <a:schemeClr val="tx1"/>
                            </a:solidFill>
                            <a:latin typeface="Cambria Math" panose="02040503050406030204" pitchFamily="18" charset="0"/>
                            <a:ea typeface="Cambria Math" panose="02040503050406030204" pitchFamily="18" charset="0"/>
                          </a:rPr>
                          <m:t> </m:t>
                        </m:r>
                        <m:r>
                          <a:rPr lang="en-US" sz="1200" i="1">
                            <a:solidFill>
                              <a:schemeClr val="tx1"/>
                            </a:solidFill>
                            <a:latin typeface="Cambria Math" panose="02040503050406030204" pitchFamily="18" charset="0"/>
                            <a:ea typeface="Cambria Math" panose="02040503050406030204" pitchFamily="18" charset="0"/>
                          </a:rPr>
                          <m:t>𝜏</m:t>
                        </m:r>
                      </m:e>
                      <m:sub>
                        <m:r>
                          <a:rPr lang="en-US" sz="1200" i="1">
                            <a:solidFill>
                              <a:schemeClr val="tx1"/>
                            </a:solidFill>
                            <a:latin typeface="Cambria Math" panose="02040503050406030204" pitchFamily="18" charset="0"/>
                            <a:ea typeface="Cambria Math" panose="02040503050406030204" pitchFamily="18" charset="0"/>
                          </a:rPr>
                          <m:t>𝑛</m:t>
                        </m:r>
                      </m:sub>
                    </m:sSub>
                  </m:oMath>
                </a14:m>
                <a:r>
                  <a:rPr lang="en-US" sz="1200" dirty="0">
                    <a:solidFill>
                      <a:schemeClr val="tx1"/>
                    </a:solidFill>
                  </a:rPr>
                  <a:t>)</a:t>
                </a:r>
              </a:p>
              <a:p>
                <a:pPr marL="214313" indent="-214313">
                  <a:buFont typeface="Arial" panose="020B0604020202020204" pitchFamily="34" charset="0"/>
                  <a:buChar char="•"/>
                </a:pPr>
                <a:r>
                  <a:rPr lang="en-US" sz="1200" dirty="0">
                    <a:solidFill>
                      <a:schemeClr val="tx1"/>
                    </a:solidFill>
                  </a:rPr>
                  <a:t>Preliminary measurement of </a:t>
                </a:r>
                <a14:m>
                  <m:oMath xmlns:m="http://schemas.openxmlformats.org/officeDocument/2006/math">
                    <m:sSub>
                      <m:sSubPr>
                        <m:ctrlPr>
                          <a:rPr lang="en-US" sz="1200" i="1">
                            <a:solidFill>
                              <a:schemeClr val="tx1"/>
                            </a:solidFill>
                            <a:latin typeface="Cambria Math" panose="02040503050406030204" pitchFamily="18" charset="0"/>
                            <a:ea typeface="Cambria Math" panose="02040503050406030204" pitchFamily="18" charset="0"/>
                          </a:rPr>
                        </m:ctrlPr>
                      </m:sSubPr>
                      <m:e>
                        <m:r>
                          <a:rPr lang="en-US" sz="1200" i="1">
                            <a:solidFill>
                              <a:schemeClr val="tx1"/>
                            </a:solidFill>
                            <a:latin typeface="Cambria Math" panose="02040503050406030204" pitchFamily="18" charset="0"/>
                            <a:ea typeface="Cambria Math" panose="02040503050406030204" pitchFamily="18" charset="0"/>
                          </a:rPr>
                          <m:t> </m:t>
                        </m:r>
                        <m:r>
                          <a:rPr lang="en-US" sz="1200" i="1">
                            <a:solidFill>
                              <a:schemeClr val="tx1"/>
                            </a:solidFill>
                            <a:latin typeface="Cambria Math" panose="02040503050406030204" pitchFamily="18" charset="0"/>
                            <a:ea typeface="Cambria Math" panose="02040503050406030204" pitchFamily="18" charset="0"/>
                          </a:rPr>
                          <m:t>𝜏</m:t>
                        </m:r>
                      </m:e>
                      <m:sub>
                        <m:r>
                          <a:rPr lang="en-US" sz="1200" i="1">
                            <a:solidFill>
                              <a:schemeClr val="tx1"/>
                            </a:solidFill>
                            <a:latin typeface="Cambria Math" panose="02040503050406030204" pitchFamily="18" charset="0"/>
                            <a:ea typeface="Cambria Math" panose="02040503050406030204" pitchFamily="18" charset="0"/>
                          </a:rPr>
                          <m:t>𝑛</m:t>
                        </m:r>
                      </m:sub>
                    </m:sSub>
                  </m:oMath>
                </a14:m>
                <a:r>
                  <a:rPr lang="en-US" sz="1200" dirty="0">
                    <a:solidFill>
                      <a:schemeClr val="tx1"/>
                    </a:solidFill>
                  </a:rPr>
                  <a:t> at ~1% level</a:t>
                </a:r>
              </a:p>
              <a:p>
                <a:endParaRPr lang="en-US" dirty="0"/>
              </a:p>
            </p:txBody>
          </p:sp>
        </mc:Choice>
        <mc:Fallback xmlns="">
          <p:sp>
            <p:nvSpPr>
              <p:cNvPr id="3" name="Notes Placeholder 2"/>
              <p:cNvSpPr>
                <a:spLocks noGrp="1"/>
              </p:cNvSpPr>
              <p:nvPr>
                <p:ph type="body" idx="1"/>
              </p:nvPr>
            </p:nvSpPr>
            <p:spPr/>
            <p:txBody>
              <a:bodyPr/>
              <a:lstStyle/>
              <a:p>
                <a:r>
                  <a:rPr lang="en-US" dirty="0"/>
                  <a:t>New idea in early R&amp;D stage at LANL. PI: </a:t>
                </a:r>
                <a:r>
                  <a:rPr lang="en-US" dirty="0" err="1"/>
                  <a:t>Zhaowen</a:t>
                </a:r>
                <a:r>
                  <a:rPr lang="en-US" dirty="0"/>
                  <a:t> Tang.</a:t>
                </a:r>
              </a:p>
              <a:p>
                <a:r>
                  <a:rPr lang="en-US" sz="1200" dirty="0"/>
                  <a:t>Measure </a:t>
                </a:r>
                <a:r>
                  <a:rPr lang="en-US" sz="1200" i="0">
                    <a:latin typeface="Cambria Math" panose="02040503050406030204" pitchFamily="18" charset="0"/>
                    <a:ea typeface="Cambria Math" panose="02040503050406030204" pitchFamily="18" charset="0"/>
                  </a:rPr>
                  <a:t>𝜏_</a:t>
                </a:r>
                <a:r>
                  <a:rPr lang="el-GR" sz="1200" i="0">
                    <a:latin typeface="Cambria Math" panose="02040503050406030204" pitchFamily="18" charset="0"/>
                    <a:ea typeface="Cambria Math" panose="02040503050406030204" pitchFamily="18" charset="0"/>
                  </a:rPr>
                  <a:t>β</a:t>
                </a:r>
                <a:r>
                  <a:rPr lang="en-US" sz="1200" dirty="0"/>
                  <a:t> using UCNs </a:t>
                </a:r>
              </a:p>
              <a:p>
                <a:pPr marL="214313" indent="-214313">
                  <a:buFont typeface="Arial" panose="020B0604020202020204" pitchFamily="34" charset="0"/>
                  <a:buChar char="•"/>
                </a:pPr>
                <a:r>
                  <a:rPr lang="en-US" sz="1200" dirty="0"/>
                  <a:t>if </a:t>
                </a:r>
                <a:r>
                  <a:rPr lang="en-US" sz="1200" i="0">
                    <a:latin typeface="Cambria Math" panose="02040503050406030204" pitchFamily="18" charset="0"/>
                    <a:ea typeface="Cambria Math" panose="02040503050406030204" pitchFamily="18" charset="0"/>
                  </a:rPr>
                  <a:t>𝜏_</a:t>
                </a:r>
                <a:r>
                  <a:rPr lang="el-GR" sz="1200" i="0">
                    <a:latin typeface="Cambria Math" panose="02040503050406030204" pitchFamily="18" charset="0"/>
                    <a:ea typeface="Cambria Math" panose="02040503050406030204" pitchFamily="18" charset="0"/>
                  </a:rPr>
                  <a:t>β</a:t>
                </a:r>
                <a:r>
                  <a:rPr lang="en-US" sz="1200" dirty="0"/>
                  <a:t> =</a:t>
                </a:r>
                <a:r>
                  <a:rPr lang="en-US" sz="1200" i="0">
                    <a:latin typeface="Cambria Math" panose="02040503050406030204" pitchFamily="18" charset="0"/>
                    <a:ea typeface="Cambria Math" panose="02040503050406030204" pitchFamily="18" charset="0"/>
                  </a:rPr>
                  <a:t>〖 𝜏〗_𝑛</a:t>
                </a:r>
                <a:r>
                  <a:rPr lang="en-US" sz="1200" dirty="0"/>
                  <a:t>(from Bottle), then unaccounted systematic error in beam method</a:t>
                </a:r>
              </a:p>
              <a:p>
                <a:pPr marL="214313" indent="-214313">
                  <a:buFont typeface="Arial" panose="020B0604020202020204" pitchFamily="34" charset="0"/>
                  <a:buChar char="•"/>
                </a:pPr>
                <a:r>
                  <a:rPr lang="en-US" sz="1200" dirty="0"/>
                  <a:t> </a:t>
                </a:r>
                <a:r>
                  <a:rPr lang="en-US" sz="1200" i="0">
                    <a:latin typeface="Cambria Math" panose="02040503050406030204" pitchFamily="18" charset="0"/>
                    <a:ea typeface="Cambria Math" panose="02040503050406030204" pitchFamily="18" charset="0"/>
                  </a:rPr>
                  <a:t>𝜏_</a:t>
                </a:r>
                <a:r>
                  <a:rPr lang="el-GR" sz="1200" i="0">
                    <a:latin typeface="Cambria Math" panose="02040503050406030204" pitchFamily="18" charset="0"/>
                    <a:ea typeface="Cambria Math" panose="02040503050406030204" pitchFamily="18" charset="0"/>
                  </a:rPr>
                  <a:t>β</a:t>
                </a:r>
                <a:r>
                  <a:rPr lang="en-US" sz="1200" dirty="0"/>
                  <a:t> &gt;</a:t>
                </a:r>
                <a:r>
                  <a:rPr lang="en-US" sz="1200" i="0">
                    <a:latin typeface="Cambria Math" panose="02040503050406030204" pitchFamily="18" charset="0"/>
                    <a:ea typeface="Cambria Math" panose="02040503050406030204" pitchFamily="18" charset="0"/>
                  </a:rPr>
                  <a:t>〖 𝜏〗_𝑛,</a:t>
                </a:r>
                <a:r>
                  <a:rPr lang="en-US" sz="1200" dirty="0"/>
                  <a:t> then possible new physics  </a:t>
                </a:r>
              </a:p>
              <a:p>
                <a:endParaRPr lang="en-US" sz="1200" dirty="0"/>
              </a:p>
              <a:p>
                <a:r>
                  <a:rPr lang="en-US" sz="1200" dirty="0"/>
                  <a:t>Requires absolute measurements of two quantities</a:t>
                </a:r>
              </a:p>
              <a:p>
                <a:pPr marL="214313" indent="-214313">
                  <a:buFont typeface="Arial" panose="020B0604020202020204" pitchFamily="34" charset="0"/>
                  <a:buChar char="•"/>
                </a:pPr>
                <a:r>
                  <a:rPr lang="en-US" sz="1200" dirty="0"/>
                  <a:t>Number of neutrons in the trap</a:t>
                </a:r>
              </a:p>
              <a:p>
                <a:pPr marL="214313" indent="-214313">
                  <a:buFont typeface="Arial" panose="020B0604020202020204" pitchFamily="34" charset="0"/>
                  <a:buChar char="•"/>
                </a:pPr>
                <a:r>
                  <a:rPr lang="en-US" sz="1200" dirty="0"/>
                  <a:t>Number of neutrons that decayed (measurement of charged particles)</a:t>
                </a:r>
              </a:p>
              <a:p>
                <a:endParaRPr lang="en-US" sz="1200" dirty="0"/>
              </a:p>
              <a:p>
                <a:r>
                  <a:rPr lang="en-US" sz="1200" dirty="0"/>
                  <a:t>Decay product detection</a:t>
                </a:r>
              </a:p>
              <a:p>
                <a:pPr marL="214313" indent="-214313">
                  <a:buFont typeface="Arial" panose="020B0604020202020204" pitchFamily="34" charset="0"/>
                  <a:buChar char="•"/>
                </a:pPr>
                <a:r>
                  <a:rPr lang="en-US" sz="1200" dirty="0"/>
                  <a:t>Electron (Using deuterated polystyrene (</a:t>
                </a:r>
                <a:r>
                  <a:rPr lang="en-US" sz="1200" dirty="0" err="1"/>
                  <a:t>dPS</a:t>
                </a:r>
                <a:r>
                  <a:rPr lang="en-US" sz="1200" dirty="0"/>
                  <a:t>) as a UCN trap and detector)</a:t>
                </a:r>
              </a:p>
              <a:p>
                <a:endParaRPr lang="en-US" sz="1200" dirty="0"/>
              </a:p>
              <a:p>
                <a:r>
                  <a:rPr lang="en-US" sz="1200" dirty="0"/>
                  <a:t>Neutron detection</a:t>
                </a:r>
              </a:p>
              <a:p>
                <a:pPr marL="214313" indent="-214313">
                  <a:buFont typeface="Arial" panose="020B0604020202020204" pitchFamily="34" charset="0"/>
                  <a:buChar char="•"/>
                </a:pPr>
                <a:r>
                  <a:rPr lang="en-US" sz="1200" dirty="0"/>
                  <a:t>UCN capture on </a:t>
                </a:r>
                <a:r>
                  <a:rPr lang="en-US" sz="1200" baseline="30000" dirty="0"/>
                  <a:t>3</a:t>
                </a:r>
                <a:r>
                  <a:rPr lang="en-US" sz="1200" dirty="0"/>
                  <a:t>He gas</a:t>
                </a:r>
              </a:p>
              <a:p>
                <a:endParaRPr lang="en-US" sz="1200" dirty="0">
                  <a:solidFill>
                    <a:schemeClr val="tx1"/>
                  </a:solidFill>
                </a:endParaRPr>
              </a:p>
              <a:p>
                <a:r>
                  <a:rPr lang="en-US" sz="1200" dirty="0">
                    <a:solidFill>
                      <a:schemeClr val="tx1"/>
                    </a:solidFill>
                  </a:rPr>
                  <a:t>Goal of present effort: </a:t>
                </a:r>
              </a:p>
              <a:p>
                <a:pPr marL="214313" indent="-214313">
                  <a:buFont typeface="Arial" panose="020B0604020202020204" pitchFamily="34" charset="0"/>
                  <a:buChar char="•"/>
                </a:pPr>
                <a:r>
                  <a:rPr lang="en-US" sz="1200" dirty="0">
                    <a:solidFill>
                      <a:schemeClr val="tx1"/>
                    </a:solidFill>
                  </a:rPr>
                  <a:t>Demonstrate our ability to measure the charged particle and </a:t>
                </a:r>
              </a:p>
              <a:p>
                <a:r>
                  <a:rPr lang="en-US" sz="1200" dirty="0">
                    <a:solidFill>
                      <a:schemeClr val="tx1"/>
                    </a:solidFill>
                  </a:rPr>
                  <a:t>UCN density detector efficiency to ~0.1% (~1 second error on </a:t>
                </a:r>
                <a:r>
                  <a:rPr lang="en-US" sz="1200" i="0">
                    <a:solidFill>
                      <a:schemeClr val="tx1"/>
                    </a:solidFill>
                    <a:latin typeface="Cambria Math" panose="02040503050406030204" pitchFamily="18" charset="0"/>
                    <a:ea typeface="Cambria Math" panose="02040503050406030204" pitchFamily="18" charset="0"/>
                  </a:rPr>
                  <a:t>〖 𝜏〗_𝑛</a:t>
                </a:r>
                <a:r>
                  <a:rPr lang="en-US" sz="1200" dirty="0">
                    <a:solidFill>
                      <a:schemeClr val="tx1"/>
                    </a:solidFill>
                  </a:rPr>
                  <a:t>)</a:t>
                </a:r>
              </a:p>
              <a:p>
                <a:pPr marL="214313" indent="-214313">
                  <a:buFont typeface="Arial" panose="020B0604020202020204" pitchFamily="34" charset="0"/>
                  <a:buChar char="•"/>
                </a:pPr>
                <a:r>
                  <a:rPr lang="en-US" sz="1200" dirty="0">
                    <a:solidFill>
                      <a:schemeClr val="tx1"/>
                    </a:solidFill>
                  </a:rPr>
                  <a:t>Preliminary measurement of </a:t>
                </a:r>
                <a:r>
                  <a:rPr lang="en-US" sz="1200" i="0">
                    <a:solidFill>
                      <a:schemeClr val="tx1"/>
                    </a:solidFill>
                    <a:latin typeface="Cambria Math" panose="02040503050406030204" pitchFamily="18" charset="0"/>
                    <a:ea typeface="Cambria Math" panose="02040503050406030204" pitchFamily="18" charset="0"/>
                  </a:rPr>
                  <a:t>〖 𝜏〗_𝑛</a:t>
                </a:r>
                <a:r>
                  <a:rPr lang="en-US" sz="1200" dirty="0">
                    <a:solidFill>
                      <a:schemeClr val="tx1"/>
                    </a:solidFill>
                  </a:rPr>
                  <a:t> at ~1% level</a:t>
                </a:r>
              </a:p>
              <a:p>
                <a:endParaRPr lang="en-US" dirty="0"/>
              </a:p>
            </p:txBody>
          </p:sp>
        </mc:Fallback>
      </mc:AlternateContent>
      <p:sp>
        <p:nvSpPr>
          <p:cNvPr id="4" name="Slide Number Placeholder 3"/>
          <p:cNvSpPr>
            <a:spLocks noGrp="1"/>
          </p:cNvSpPr>
          <p:nvPr>
            <p:ph type="sldNum" sz="quarter" idx="10"/>
          </p:nvPr>
        </p:nvSpPr>
        <p:spPr/>
        <p:txBody>
          <a:bodyPr/>
          <a:lstStyle/>
          <a:p>
            <a:fld id="{753702ED-A588-4EA6-BAE0-F6CF4B0F53C7}" type="slidenum">
              <a:rPr lang="en-US" smtClean="0"/>
              <a:t>20</a:t>
            </a:fld>
            <a:endParaRPr lang="en-US"/>
          </a:p>
        </p:txBody>
      </p:sp>
    </p:spTree>
    <p:extLst>
      <p:ext uri="{BB962C8B-B14F-4D97-AF65-F5344CB8AC3E}">
        <p14:creationId xmlns:p14="http://schemas.microsoft.com/office/powerpoint/2010/main" val="3817500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Turning to the neutron beta decay experiments now, and thinking in terms of the Standard Model which again gives us this relationship between the parameters, we want to determine </a:t>
            </a:r>
            <a:r>
              <a:rPr lang="en-US" dirty="0" err="1"/>
              <a:t>Vud</a:t>
            </a:r>
            <a:r>
              <a:rPr lang="en-US" dirty="0"/>
              <a:t> from neutron decay and then check unitarity of the first row of the CKM matrix.</a:t>
            </a:r>
          </a:p>
          <a:p>
            <a:endParaRPr lang="en-US" dirty="0"/>
          </a:p>
          <a:p>
            <a:r>
              <a:rPr lang="en-US" dirty="0"/>
              <a:t>We need correlation measurements that are sensitive to </a:t>
            </a:r>
            <a:r>
              <a:rPr lang="en-US" dirty="0" err="1"/>
              <a:t>gA</a:t>
            </a:r>
            <a:r>
              <a:rPr lang="en-US" dirty="0"/>
              <a:t>: that’s big-A, little-a, or B.</a:t>
            </a:r>
          </a:p>
          <a:p>
            <a:endParaRPr lang="en-US" dirty="0"/>
          </a:p>
          <a:p>
            <a:r>
              <a:rPr lang="en-US" dirty="0"/>
              <a:t>At the moment, the most precise </a:t>
            </a:r>
            <a:r>
              <a:rPr lang="en-US" dirty="0" err="1"/>
              <a:t>gA</a:t>
            </a:r>
            <a:r>
              <a:rPr lang="en-US" dirty="0"/>
              <a:t> comes from big-A measurements. I’ll quickly show two of these experiments which are currently the most precise measurements, both of big-A.</a:t>
            </a:r>
          </a:p>
          <a:p>
            <a:r>
              <a:rPr lang="en-US" dirty="0"/>
              <a:t>The A measurement (that is beta asymmetry) is shown schematically here. We want to compare the numbers of electrons emitted along and opposite to the neutron spin direction.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also need the neutron lifetime, that is the total rate of beta decay, generally measured either with a cold neutron beam method or ultracold neutrons bottles, though there have been other clever ideas to measure this.</a:t>
            </a:r>
          </a:p>
          <a:p>
            <a:endParaRPr lang="en-US" dirty="0"/>
          </a:p>
          <a:p>
            <a:endParaRPr lang="en-US" dirty="0"/>
          </a:p>
        </p:txBody>
      </p:sp>
      <p:sp>
        <p:nvSpPr>
          <p:cNvPr id="4" name="Slide Number Placeholder 3"/>
          <p:cNvSpPr>
            <a:spLocks noGrp="1"/>
          </p:cNvSpPr>
          <p:nvPr>
            <p:ph type="sldNum" sz="quarter" idx="5"/>
          </p:nvPr>
        </p:nvSpPr>
        <p:spPr/>
        <p:txBody>
          <a:bodyPr/>
          <a:lstStyle/>
          <a:p>
            <a:fld id="{2BCE5A5A-ACEF-A04B-8B31-DB123A3037BE}" type="slidenum">
              <a:rPr lang="en-US" smtClean="0"/>
              <a:t>24</a:t>
            </a:fld>
            <a:endParaRPr lang="en-US"/>
          </a:p>
        </p:txBody>
      </p:sp>
    </p:spTree>
    <p:extLst>
      <p:ext uri="{BB962C8B-B14F-4D97-AF65-F5344CB8AC3E}">
        <p14:creationId xmlns:p14="http://schemas.microsoft.com/office/powerpoint/2010/main" val="3130738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EE41371-41A9-134D-AB48-BA0DB2614C64}" type="datetime1">
              <a:rPr lang="en-US" smtClean="0"/>
              <a:t>6/10/2026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F719A-759F-9949-A55F-A0C08DB03C95}" type="slidenum">
              <a:rPr lang="en-US" smtClean="0"/>
              <a:t>‹#›</a:t>
            </a:fld>
            <a:endParaRPr lang="en-US"/>
          </a:p>
        </p:txBody>
      </p:sp>
    </p:spTree>
    <p:extLst>
      <p:ext uri="{BB962C8B-B14F-4D97-AF65-F5344CB8AC3E}">
        <p14:creationId xmlns:p14="http://schemas.microsoft.com/office/powerpoint/2010/main" val="1426555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0479E4-C3E4-EC49-B1FD-F1E73AF76AF1}" type="datetime1">
              <a:rPr lang="en-US" smtClean="0"/>
              <a:t>6/10/2026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F719A-759F-9949-A55F-A0C08DB03C95}" type="slidenum">
              <a:rPr lang="en-US" smtClean="0"/>
              <a:t>‹#›</a:t>
            </a:fld>
            <a:endParaRPr lang="en-US"/>
          </a:p>
        </p:txBody>
      </p:sp>
    </p:spTree>
    <p:extLst>
      <p:ext uri="{BB962C8B-B14F-4D97-AF65-F5344CB8AC3E}">
        <p14:creationId xmlns:p14="http://schemas.microsoft.com/office/powerpoint/2010/main" val="12241640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B45CC4-4F26-FD4E-B656-880A22CF639B}" type="datetime1">
              <a:rPr lang="en-US" smtClean="0"/>
              <a:t>6/10/2026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F719A-759F-9949-A55F-A0C08DB03C95}" type="slidenum">
              <a:rPr lang="en-US" smtClean="0"/>
              <a:t>‹#›</a:t>
            </a:fld>
            <a:endParaRPr lang="en-US"/>
          </a:p>
        </p:txBody>
      </p:sp>
    </p:spTree>
    <p:extLst>
      <p:ext uri="{BB962C8B-B14F-4D97-AF65-F5344CB8AC3E}">
        <p14:creationId xmlns:p14="http://schemas.microsoft.com/office/powerpoint/2010/main" val="147092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ANL 1">
    <p:spTree>
      <p:nvGrpSpPr>
        <p:cNvPr id="1" name=""/>
        <p:cNvGrpSpPr/>
        <p:nvPr/>
      </p:nvGrpSpPr>
      <p:grpSpPr>
        <a:xfrm>
          <a:off x="0" y="0"/>
          <a:ext cx="0" cy="0"/>
          <a:chOff x="0" y="0"/>
          <a:chExt cx="0" cy="0"/>
        </a:xfrm>
      </p:grpSpPr>
      <p:sp>
        <p:nvSpPr>
          <p:cNvPr id="7" name="Rectangle 6"/>
          <p:cNvSpPr/>
          <p:nvPr userDrawn="1"/>
        </p:nvSpPr>
        <p:spPr>
          <a:xfrm>
            <a:off x="0" y="985093"/>
            <a:ext cx="9144000" cy="550778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sp>
        <p:nvSpPr>
          <p:cNvPr id="2" name="Title 1"/>
          <p:cNvSpPr>
            <a:spLocks noGrp="1"/>
          </p:cNvSpPr>
          <p:nvPr>
            <p:ph type="title" hasCustomPrompt="1"/>
          </p:nvPr>
        </p:nvSpPr>
        <p:spPr>
          <a:xfrm>
            <a:off x="457200" y="4"/>
            <a:ext cx="8229600" cy="985093"/>
          </a:xfrm>
          <a:prstGeom prst="rect">
            <a:avLst/>
          </a:prstGeom>
        </p:spPr>
        <p:txBody>
          <a:bodyPr anchor="ctr"/>
          <a:lstStyle/>
          <a:p>
            <a:r>
              <a:rPr lang="en-US" dirty="0"/>
              <a:t>Click to edit title</a:t>
            </a:r>
          </a:p>
        </p:txBody>
      </p:sp>
      <p:sp>
        <p:nvSpPr>
          <p:cNvPr id="9" name="Date Placeholder 8"/>
          <p:cNvSpPr>
            <a:spLocks noGrp="1"/>
          </p:cNvSpPr>
          <p:nvPr>
            <p:ph type="dt" sz="half" idx="10"/>
          </p:nvPr>
        </p:nvSpPr>
        <p:spPr/>
        <p:txBody>
          <a:bodyPr/>
          <a:lstStyle>
            <a:lvl1pPr>
              <a:defRPr sz="1000"/>
            </a:lvl1pPr>
          </a:lstStyle>
          <a:p>
            <a:fld id="{D989C09E-85F8-0D4C-B5B4-26F29338C151}" type="datetime1">
              <a:rPr lang="en-US" smtClean="0"/>
              <a:t>6/10/2026</a:t>
            </a:fld>
            <a:r>
              <a:rPr lang="en-US"/>
              <a:t>   </a:t>
            </a:r>
            <a:r>
              <a:rPr lang="en-US" dirty="0"/>
              <a:t>|   </a:t>
            </a:r>
            <a:fld id="{5D01E7E5-6465-7A46-A26D-BAABC2D34D38}" type="slidenum">
              <a:rPr lang="en-US" smtClean="0"/>
              <a:pPr/>
              <a:t>‹#›</a:t>
            </a:fld>
            <a:endParaRPr lang="en-US" dirty="0"/>
          </a:p>
        </p:txBody>
      </p:sp>
      <p:sp>
        <p:nvSpPr>
          <p:cNvPr id="10" name="Footer Placeholder 9"/>
          <p:cNvSpPr>
            <a:spLocks noGrp="1"/>
          </p:cNvSpPr>
          <p:nvPr>
            <p:ph type="ftr" sz="quarter" idx="11"/>
          </p:nvPr>
        </p:nvSpPr>
        <p:spPr/>
        <p:txBody>
          <a:bodyPr/>
          <a:lstStyle>
            <a:lvl1pPr>
              <a:defRPr sz="1000"/>
            </a:lvl1pPr>
          </a:lstStyle>
          <a:p>
            <a:endParaRPr lang="en-US" dirty="0"/>
          </a:p>
        </p:txBody>
      </p:sp>
      <p:sp>
        <p:nvSpPr>
          <p:cNvPr id="8" name="Content Placeholder 2"/>
          <p:cNvSpPr>
            <a:spLocks noGrp="1"/>
          </p:cNvSpPr>
          <p:nvPr>
            <p:ph idx="1" hasCustomPrompt="1"/>
          </p:nvPr>
        </p:nvSpPr>
        <p:spPr>
          <a:xfrm>
            <a:off x="457200" y="1131636"/>
            <a:ext cx="8229600" cy="5194128"/>
          </a:xfrm>
          <a:prstGeom prst="rect">
            <a:avLst/>
          </a:prstGeom>
        </p:spPr>
        <p:txBody>
          <a:bodyPr/>
          <a:lstStyle>
            <a:lvl1pPr>
              <a:defRPr sz="1500" b="0"/>
            </a:lvl1pPr>
            <a:lvl2pPr marL="258366" indent="-128588">
              <a:defRPr sz="1350"/>
            </a:lvl2pPr>
            <a:lvl3pPr marL="385763" indent="-129779">
              <a:defRPr sz="1200"/>
            </a:lvl3pPr>
            <a:lvl4pPr marL="516731" indent="-129779">
              <a:defRPr sz="1050"/>
            </a:lvl4pPr>
            <a:lvl5pPr marL="642938" indent="-130969">
              <a:defRPr/>
            </a:lvl5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C0C37D0A-3AAC-334C-A5D9-2F92459EC806}"/>
              </a:ext>
            </a:extLst>
          </p:cNvPr>
          <p:cNvSpPr>
            <a:spLocks noGrp="1"/>
          </p:cNvSpPr>
          <p:nvPr>
            <p:ph type="body" sz="quarter" idx="14" hasCustomPrompt="1"/>
          </p:nvPr>
        </p:nvSpPr>
        <p:spPr>
          <a:xfrm>
            <a:off x="2723950" y="6495030"/>
            <a:ext cx="3011832" cy="316091"/>
          </a:xfrm>
          <a:prstGeom prst="rect">
            <a:avLst/>
          </a:prstGeom>
        </p:spPr>
        <p:txBody>
          <a:bodyPr vert="horz"/>
          <a:lstStyle>
            <a:lvl1pPr marL="0" indent="0" algn="r">
              <a:buNone/>
              <a:defRPr sz="1000" baseline="0">
                <a:solidFill>
                  <a:srgbClr val="FFFFFF"/>
                </a:solidFill>
              </a:defRPr>
            </a:lvl1pPr>
          </a:lstStyle>
          <a:p>
            <a:pPr lvl="0"/>
            <a:r>
              <a:rPr lang="en-US" dirty="0"/>
              <a:t>Click to add CLASSIFICATION MARKINGS# </a:t>
            </a:r>
          </a:p>
        </p:txBody>
      </p:sp>
    </p:spTree>
    <p:extLst>
      <p:ext uri="{BB962C8B-B14F-4D97-AF65-F5344CB8AC3E}">
        <p14:creationId xmlns:p14="http://schemas.microsoft.com/office/powerpoint/2010/main" val="33074450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3" name="Title Text"/>
          <p:cNvSpPr txBox="1">
            <a:spLocks noGrp="1"/>
          </p:cNvSpPr>
          <p:nvPr>
            <p:ph type="title"/>
          </p:nvPr>
        </p:nvSpPr>
        <p:spPr>
          <a:prstGeom prst="rect">
            <a:avLst/>
          </a:prstGeom>
        </p:spPr>
        <p:txBody>
          <a:bodyPr/>
          <a:lstStyle>
            <a:lvl1pPr>
              <a:defRPr>
                <a:solidFill>
                  <a:srgbClr val="011993"/>
                </a:solidFill>
              </a:defRPr>
            </a:lvl1pPr>
          </a:lstStyle>
          <a:p>
            <a:r>
              <a:t>Title Text</a:t>
            </a:r>
          </a:p>
        </p:txBody>
      </p:sp>
      <p:sp>
        <p:nvSpPr>
          <p:cNvPr id="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05752961"/>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 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664182"/>
            <a:ext cx="8229600" cy="985093"/>
          </a:xfrm>
          <a:prstGeom prst="rect">
            <a:avLst/>
          </a:prstGeom>
        </p:spPr>
        <p:txBody>
          <a:bodyPr anchor="ctr"/>
          <a:lstStyle>
            <a:lvl1pPr algn="ctr">
              <a:defRPr b="0"/>
            </a:lvl1pPr>
          </a:lstStyle>
          <a:p>
            <a:r>
              <a:rPr lang="en-US" dirty="0"/>
              <a:t>Click to edit section title</a:t>
            </a:r>
          </a:p>
        </p:txBody>
      </p:sp>
      <p:sp>
        <p:nvSpPr>
          <p:cNvPr id="9" name="Date Placeholder 8"/>
          <p:cNvSpPr>
            <a:spLocks noGrp="1"/>
          </p:cNvSpPr>
          <p:nvPr>
            <p:ph type="dt" sz="half" idx="10"/>
          </p:nvPr>
        </p:nvSpPr>
        <p:spPr>
          <a:xfrm>
            <a:off x="6827319" y="6356350"/>
            <a:ext cx="2057400" cy="365125"/>
          </a:xfrm>
        </p:spPr>
        <p:txBody>
          <a:bodyPr/>
          <a:lstStyle/>
          <a:p>
            <a:fld id="{9E9E720F-199E-DE44-B570-55BF9CC29DC9}" type="datetime1">
              <a:rPr lang="en-US" smtClean="0"/>
              <a:t>6/10/2026</a:t>
            </a:fld>
            <a:r>
              <a:rPr lang="en-US"/>
              <a:t>   </a:t>
            </a:r>
            <a:r>
              <a:rPr lang="en-US" dirty="0"/>
              <a:t>|   </a:t>
            </a:r>
            <a:fld id="{5D01E7E5-6465-7A46-A26D-BAABC2D34D38}" type="slidenum">
              <a:rPr lang="en-US" smtClean="0"/>
              <a:t>‹#›</a:t>
            </a:fld>
            <a:endParaRPr lang="en-US" dirty="0"/>
          </a:p>
        </p:txBody>
      </p:sp>
      <p:sp>
        <p:nvSpPr>
          <p:cNvPr id="10" name="Footer Placeholder 9"/>
          <p:cNvSpPr>
            <a:spLocks noGrp="1"/>
          </p:cNvSpPr>
          <p:nvPr>
            <p:ph type="ftr" sz="quarter" idx="11"/>
          </p:nvPr>
        </p:nvSpPr>
        <p:spPr/>
        <p:txBody>
          <a:bodyPr/>
          <a:lstStyle/>
          <a:p>
            <a:endParaRPr lang="en-US" dirty="0"/>
          </a:p>
        </p:txBody>
      </p:sp>
      <p:sp>
        <p:nvSpPr>
          <p:cNvPr id="5" name="Text Placeholder 3">
            <a:extLst>
              <a:ext uri="{FF2B5EF4-FFF2-40B4-BE49-F238E27FC236}">
                <a16:creationId xmlns:a16="http://schemas.microsoft.com/office/drawing/2014/main" id="{C7088F8D-90F2-114F-B361-2022394EE0F8}"/>
              </a:ext>
            </a:extLst>
          </p:cNvPr>
          <p:cNvSpPr>
            <a:spLocks noGrp="1"/>
          </p:cNvSpPr>
          <p:nvPr>
            <p:ph type="body" sz="quarter" idx="14" hasCustomPrompt="1"/>
          </p:nvPr>
        </p:nvSpPr>
        <p:spPr>
          <a:xfrm>
            <a:off x="2723950" y="6495030"/>
            <a:ext cx="2733575" cy="316091"/>
          </a:xfrm>
          <a:prstGeom prst="rect">
            <a:avLst/>
          </a:prstGeom>
        </p:spPr>
        <p:txBody>
          <a:bodyPr vert="horz"/>
          <a:lstStyle>
            <a:lvl1pPr marL="0" indent="0" algn="r">
              <a:buNone/>
              <a:defRPr sz="600" baseline="0">
                <a:solidFill>
                  <a:srgbClr val="FFFFFF"/>
                </a:solidFill>
              </a:defRPr>
            </a:lvl1pPr>
          </a:lstStyle>
          <a:p>
            <a:pPr lvl="0"/>
            <a:r>
              <a:rPr lang="en-US" dirty="0"/>
              <a:t>Click to add CLASSIFICATION MARKINGS# </a:t>
            </a:r>
          </a:p>
        </p:txBody>
      </p:sp>
    </p:spTree>
    <p:extLst>
      <p:ext uri="{BB962C8B-B14F-4D97-AF65-F5344CB8AC3E}">
        <p14:creationId xmlns:p14="http://schemas.microsoft.com/office/powerpoint/2010/main" val="5233738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311700" y="593367"/>
            <a:ext cx="8520600" cy="8312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0" name="Shape 20"/>
          <p:cNvSpPr txBox="1">
            <a:spLocks noGrp="1"/>
          </p:cNvSpPr>
          <p:nvPr>
            <p:ph type="body" idx="1"/>
          </p:nvPr>
        </p:nvSpPr>
        <p:spPr>
          <a:xfrm>
            <a:off x="311700" y="1536633"/>
            <a:ext cx="8520600" cy="4555200"/>
          </a:xfrm>
          <a:prstGeom prst="rect">
            <a:avLst/>
          </a:prstGeom>
        </p:spPr>
        <p:txBody>
          <a:bodyPr wrap="square"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1" name="Shape 21"/>
          <p:cNvSpPr txBox="1">
            <a:spLocks noGrp="1"/>
          </p:cNvSpPr>
          <p:nvPr>
            <p:ph type="sldNum" idx="12"/>
          </p:nvPr>
        </p:nvSpPr>
        <p:spPr>
          <a:xfrm>
            <a:off x="8497999" y="6251679"/>
            <a:ext cx="548700" cy="524800"/>
          </a:xfrm>
          <a:prstGeom prst="rect">
            <a:avLst/>
          </a:prstGeom>
        </p:spPr>
        <p:txBody>
          <a:bodyPr wrap="square"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30884373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LANL 1">
    <p:spTree>
      <p:nvGrpSpPr>
        <p:cNvPr id="1" name=""/>
        <p:cNvGrpSpPr/>
        <p:nvPr/>
      </p:nvGrpSpPr>
      <p:grpSpPr>
        <a:xfrm>
          <a:off x="0" y="0"/>
          <a:ext cx="0" cy="0"/>
          <a:chOff x="0" y="0"/>
          <a:chExt cx="0" cy="0"/>
        </a:xfrm>
      </p:grpSpPr>
      <p:sp>
        <p:nvSpPr>
          <p:cNvPr id="7" name="Rectangle 6"/>
          <p:cNvSpPr/>
          <p:nvPr userDrawn="1"/>
        </p:nvSpPr>
        <p:spPr>
          <a:xfrm>
            <a:off x="0" y="985093"/>
            <a:ext cx="9144000" cy="550778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a:p>
        </p:txBody>
      </p:sp>
      <p:sp>
        <p:nvSpPr>
          <p:cNvPr id="2" name="Title 1"/>
          <p:cNvSpPr>
            <a:spLocks noGrp="1"/>
          </p:cNvSpPr>
          <p:nvPr>
            <p:ph type="title" hasCustomPrompt="1"/>
          </p:nvPr>
        </p:nvSpPr>
        <p:spPr>
          <a:xfrm>
            <a:off x="457200" y="4"/>
            <a:ext cx="8229600" cy="985093"/>
          </a:xfrm>
          <a:prstGeom prst="rect">
            <a:avLst/>
          </a:prstGeom>
        </p:spPr>
        <p:txBody>
          <a:bodyPr anchor="ctr"/>
          <a:lstStyle/>
          <a:p>
            <a:r>
              <a:rPr lang="en-US" dirty="0"/>
              <a:t>Click to edit title</a:t>
            </a:r>
          </a:p>
        </p:txBody>
      </p:sp>
      <p:sp>
        <p:nvSpPr>
          <p:cNvPr id="9" name="Date Placeholder 8"/>
          <p:cNvSpPr>
            <a:spLocks noGrp="1"/>
          </p:cNvSpPr>
          <p:nvPr>
            <p:ph type="dt" sz="half" idx="10"/>
          </p:nvPr>
        </p:nvSpPr>
        <p:spPr/>
        <p:txBody>
          <a:bodyPr/>
          <a:lstStyle>
            <a:lvl1pPr>
              <a:defRPr sz="1000"/>
            </a:lvl1pPr>
          </a:lstStyle>
          <a:p>
            <a:fld id="{EA7602B1-12FF-B440-95EC-5F9C73D3084E}" type="datetime1">
              <a:rPr lang="en-US" smtClean="0"/>
              <a:t>6/10/2026</a:t>
            </a:fld>
            <a:r>
              <a:rPr lang="en-US"/>
              <a:t>   </a:t>
            </a:r>
            <a:r>
              <a:rPr lang="en-US" dirty="0"/>
              <a:t>|   </a:t>
            </a:r>
            <a:fld id="{5D01E7E5-6465-7A46-A26D-BAABC2D34D38}" type="slidenum">
              <a:rPr lang="en-US" smtClean="0"/>
              <a:pPr/>
              <a:t>‹#›</a:t>
            </a:fld>
            <a:endParaRPr lang="en-US" dirty="0"/>
          </a:p>
        </p:txBody>
      </p:sp>
      <p:sp>
        <p:nvSpPr>
          <p:cNvPr id="8" name="Content Placeholder 2"/>
          <p:cNvSpPr>
            <a:spLocks noGrp="1"/>
          </p:cNvSpPr>
          <p:nvPr>
            <p:ph idx="1" hasCustomPrompt="1"/>
          </p:nvPr>
        </p:nvSpPr>
        <p:spPr>
          <a:xfrm>
            <a:off x="457200" y="1131636"/>
            <a:ext cx="8229600" cy="5194128"/>
          </a:xfrm>
          <a:prstGeom prst="rect">
            <a:avLst/>
          </a:prstGeom>
        </p:spPr>
        <p:txBody>
          <a:bodyPr/>
          <a:lstStyle>
            <a:lvl1pPr>
              <a:defRPr sz="1500" b="0"/>
            </a:lvl1pPr>
            <a:lvl2pPr marL="258366" indent="-128588">
              <a:defRPr sz="1350"/>
            </a:lvl2pPr>
            <a:lvl3pPr marL="385763" indent="-129779">
              <a:defRPr sz="1200"/>
            </a:lvl3pPr>
            <a:lvl4pPr marL="516731" indent="-129779">
              <a:defRPr sz="1050"/>
            </a:lvl4pPr>
            <a:lvl5pPr marL="642938" indent="-130969">
              <a:defRPr/>
            </a:lvl5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150385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lue Background 2_TOC or 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49708-8F60-B848-8CBD-C589BF8C177E}"/>
              </a:ext>
            </a:extLst>
          </p:cNvPr>
          <p:cNvSpPr>
            <a:spLocks noGrp="1"/>
          </p:cNvSpPr>
          <p:nvPr>
            <p:ph type="ctrTitle" hasCustomPrompt="1"/>
          </p:nvPr>
        </p:nvSpPr>
        <p:spPr>
          <a:xfrm>
            <a:off x="457200" y="609600"/>
            <a:ext cx="8229600" cy="914400"/>
          </a:xfrm>
        </p:spPr>
        <p:txBody>
          <a:bodyPr anchor="t" anchorCtr="0"/>
          <a:lstStyle>
            <a:lvl1pPr algn="l">
              <a:defRPr sz="2400" baseline="0">
                <a:latin typeface="Arial" panose="020B0604020202020204" pitchFamily="34" charset="0"/>
              </a:defRPr>
            </a:lvl1pPr>
          </a:lstStyle>
          <a:p>
            <a:r>
              <a:rPr lang="en-US" dirty="0"/>
              <a:t>Click to add Title, Table of Contents, or Agenda</a:t>
            </a:r>
          </a:p>
        </p:txBody>
      </p:sp>
      <p:sp>
        <p:nvSpPr>
          <p:cNvPr id="9" name="Text Placeholder 8">
            <a:extLst>
              <a:ext uri="{FF2B5EF4-FFF2-40B4-BE49-F238E27FC236}">
                <a16:creationId xmlns:a16="http://schemas.microsoft.com/office/drawing/2014/main" id="{9F7BDE90-6843-5841-BCCB-3479AD558E83}"/>
              </a:ext>
            </a:extLst>
          </p:cNvPr>
          <p:cNvSpPr>
            <a:spLocks noGrp="1"/>
          </p:cNvSpPr>
          <p:nvPr>
            <p:ph type="body" sz="quarter" idx="10"/>
          </p:nvPr>
        </p:nvSpPr>
        <p:spPr>
          <a:xfrm>
            <a:off x="457200" y="1524000"/>
            <a:ext cx="8229600" cy="4267200"/>
          </a:xfrm>
        </p:spPr>
        <p:txBody>
          <a:bodyPr/>
          <a:lstStyle>
            <a:lvl1pPr marL="228600" indent="-217488">
              <a:buClr>
                <a:srgbClr val="3296DC"/>
              </a:buClr>
              <a:buFont typeface="+mj-lt"/>
              <a:buAutoNum type="arabicPeriod"/>
              <a:tabLst/>
              <a:defRPr/>
            </a:lvl1pPr>
            <a:lvl2pPr marL="458788" indent="-230188">
              <a:buClr>
                <a:srgbClr val="3296DC"/>
              </a:buClr>
              <a:buFont typeface="+mj-lt"/>
              <a:buAutoNum type="arabicPeriod"/>
              <a:tabLst/>
              <a:defRPr/>
            </a:lvl2pPr>
            <a:lvl3pPr marL="687388" indent="-228600">
              <a:buClr>
                <a:srgbClr val="3296DC"/>
              </a:buClr>
              <a:buFont typeface="+mj-lt"/>
              <a:buAutoNum type="arabicPeriod"/>
              <a:tabLst/>
              <a:defRPr/>
            </a:lvl3pPr>
            <a:lvl4pPr marL="1546225" indent="-174625">
              <a:tabLst/>
              <a:defRPr/>
            </a:lvl4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5963907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452438" y="539750"/>
            <a:ext cx="8239125" cy="717475"/>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452438" y="1186481"/>
            <a:ext cx="8239125" cy="467390"/>
          </a:xfrm>
          <a:prstGeom prst="rect">
            <a:avLst/>
          </a:prstGeom>
        </p:spPr>
        <p:txBody>
          <a:bodyPr lIns="45719" tIns="45719" rIns="45719" bIns="45719"/>
          <a:lstStyle>
            <a:lvl1pPr marL="0" indent="0" defTabSz="309563">
              <a:lnSpc>
                <a:spcPct val="100000"/>
              </a:lnSpc>
              <a:spcBef>
                <a:spcPts val="0"/>
              </a:spcBef>
              <a:buSzTx/>
              <a:buNone/>
              <a:defRPr sz="2063"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3142114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71A243-FA21-3942-8150-C98D6B7E40BE}" type="datetime1">
              <a:rPr lang="en-US" smtClean="0"/>
              <a:t>6/10/2026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F719A-759F-9949-A55F-A0C08DB03C95}" type="slidenum">
              <a:rPr lang="en-US" smtClean="0"/>
              <a:t>‹#›</a:t>
            </a:fld>
            <a:endParaRPr lang="en-US"/>
          </a:p>
        </p:txBody>
      </p:sp>
    </p:spTree>
    <p:extLst>
      <p:ext uri="{BB962C8B-B14F-4D97-AF65-F5344CB8AC3E}">
        <p14:creationId xmlns:p14="http://schemas.microsoft.com/office/powerpoint/2010/main" val="2543855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DE23BE7-0D4F-6E48-95D5-8C8F2A6422B5}" type="datetime1">
              <a:rPr lang="en-US" smtClean="0"/>
              <a:t>6/10/2026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9F719A-759F-9949-A55F-A0C08DB03C95}" type="slidenum">
              <a:rPr lang="en-US" smtClean="0"/>
              <a:t>‹#›</a:t>
            </a:fld>
            <a:endParaRPr lang="en-US"/>
          </a:p>
        </p:txBody>
      </p:sp>
    </p:spTree>
    <p:extLst>
      <p:ext uri="{BB962C8B-B14F-4D97-AF65-F5344CB8AC3E}">
        <p14:creationId xmlns:p14="http://schemas.microsoft.com/office/powerpoint/2010/main" val="3890138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DC18595-B871-514C-8C55-3F6FD5F1F6D8}" type="datetime1">
              <a:rPr lang="en-US" smtClean="0"/>
              <a:t>6/10/2026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9F719A-759F-9949-A55F-A0C08DB03C95}" type="slidenum">
              <a:rPr lang="en-US" smtClean="0"/>
              <a:t>‹#›</a:t>
            </a:fld>
            <a:endParaRPr lang="en-US"/>
          </a:p>
        </p:txBody>
      </p:sp>
    </p:spTree>
    <p:extLst>
      <p:ext uri="{BB962C8B-B14F-4D97-AF65-F5344CB8AC3E}">
        <p14:creationId xmlns:p14="http://schemas.microsoft.com/office/powerpoint/2010/main" val="1982102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D10FA3A-0115-5E49-AE60-C59F041DEC74}" type="datetime1">
              <a:rPr lang="en-US" smtClean="0"/>
              <a:t>6/10/2026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9F719A-759F-9949-A55F-A0C08DB03C95}" type="slidenum">
              <a:rPr lang="en-US" smtClean="0"/>
              <a:t>‹#›</a:t>
            </a:fld>
            <a:endParaRPr lang="en-US"/>
          </a:p>
        </p:txBody>
      </p:sp>
    </p:spTree>
    <p:extLst>
      <p:ext uri="{BB962C8B-B14F-4D97-AF65-F5344CB8AC3E}">
        <p14:creationId xmlns:p14="http://schemas.microsoft.com/office/powerpoint/2010/main" val="693178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52B7EF0-8A2C-DF4B-8B77-ABF85EB40899}" type="datetime1">
              <a:rPr lang="en-US" smtClean="0"/>
              <a:t>6/10/2026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9F719A-759F-9949-A55F-A0C08DB03C95}" type="slidenum">
              <a:rPr lang="en-US" smtClean="0"/>
              <a:t>‹#›</a:t>
            </a:fld>
            <a:endParaRPr lang="en-US"/>
          </a:p>
        </p:txBody>
      </p:sp>
    </p:spTree>
    <p:extLst>
      <p:ext uri="{BB962C8B-B14F-4D97-AF65-F5344CB8AC3E}">
        <p14:creationId xmlns:p14="http://schemas.microsoft.com/office/powerpoint/2010/main" val="1104668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5D6DBC-D088-3D48-99B5-5C6972D6F834}" type="datetime1">
              <a:rPr lang="en-US" smtClean="0"/>
              <a:t>6/10/2026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9F719A-759F-9949-A55F-A0C08DB03C95}" type="slidenum">
              <a:rPr lang="en-US" smtClean="0"/>
              <a:t>‹#›</a:t>
            </a:fld>
            <a:endParaRPr lang="en-US"/>
          </a:p>
        </p:txBody>
      </p:sp>
    </p:spTree>
    <p:extLst>
      <p:ext uri="{BB962C8B-B14F-4D97-AF65-F5344CB8AC3E}">
        <p14:creationId xmlns:p14="http://schemas.microsoft.com/office/powerpoint/2010/main" val="765189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9C3A38-FD00-D346-BB0E-0599616CAF51}" type="datetime1">
              <a:rPr lang="en-US" smtClean="0"/>
              <a:t>6/10/2026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9F719A-759F-9949-A55F-A0C08DB03C95}" type="slidenum">
              <a:rPr lang="en-US" smtClean="0"/>
              <a:t>‹#›</a:t>
            </a:fld>
            <a:endParaRPr lang="en-US"/>
          </a:p>
        </p:txBody>
      </p:sp>
    </p:spTree>
    <p:extLst>
      <p:ext uri="{BB962C8B-B14F-4D97-AF65-F5344CB8AC3E}">
        <p14:creationId xmlns:p14="http://schemas.microsoft.com/office/powerpoint/2010/main" val="2706524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8A0F6C-7B66-CD49-B95F-6CB2417E6C6B}" type="datetime1">
              <a:rPr lang="en-US" smtClean="0"/>
              <a:t>6/10/2026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9F719A-759F-9949-A55F-A0C08DB03C95}" type="slidenum">
              <a:rPr lang="en-US" smtClean="0"/>
              <a:t>‹#›</a:t>
            </a:fld>
            <a:endParaRPr lang="en-US"/>
          </a:p>
        </p:txBody>
      </p:sp>
    </p:spTree>
    <p:extLst>
      <p:ext uri="{BB962C8B-B14F-4D97-AF65-F5344CB8AC3E}">
        <p14:creationId xmlns:p14="http://schemas.microsoft.com/office/powerpoint/2010/main" val="3034118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EA68A10-663B-6B4F-9A3B-10CDE4EC8F59}" type="datetime1">
              <a:rPr lang="en-US" smtClean="0"/>
              <a:t>6/10/2026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69F719A-759F-9949-A55F-A0C08DB03C95}" type="slidenum">
              <a:rPr lang="en-US" smtClean="0"/>
              <a:t>‹#›</a:t>
            </a:fld>
            <a:endParaRPr lang="en-US"/>
          </a:p>
        </p:txBody>
      </p:sp>
    </p:spTree>
    <p:extLst>
      <p:ext uri="{BB962C8B-B14F-4D97-AF65-F5344CB8AC3E}">
        <p14:creationId xmlns:p14="http://schemas.microsoft.com/office/powerpoint/2010/main" val="18552321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 id="2147483675" r:id="rId14"/>
    <p:sldLayoutId id="2147483676" r:id="rId15"/>
    <p:sldLayoutId id="2147483677" r:id="rId16"/>
    <p:sldLayoutId id="2147483678" r:id="rId17"/>
    <p:sldLayoutId id="2147483680"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1.em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4.emf"/><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12.xml"/><Relationship Id="rId7" Type="http://schemas.openxmlformats.org/officeDocument/2006/relationships/image" Target="../media/image42.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image" Target="../media/image44.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52.png"/><Relationship Id="rId5" Type="http://schemas.openxmlformats.org/officeDocument/2006/relationships/image" Target="../media/image50.png"/><Relationship Id="rId4" Type="http://schemas.openxmlformats.org/officeDocument/2006/relationships/image" Target="../media/image490.png"/></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7.emf"/><Relationship Id="rId1" Type="http://schemas.openxmlformats.org/officeDocument/2006/relationships/slideLayout" Target="../slideLayouts/slideLayout2.xml"/><Relationship Id="rId6" Type="http://schemas.openxmlformats.org/officeDocument/2006/relationships/image" Target="../media/image461.png"/><Relationship Id="rId5" Type="http://schemas.openxmlformats.org/officeDocument/2006/relationships/image" Target="../media/image28.emf"/><Relationship Id="rId10" Type="http://schemas.openxmlformats.org/officeDocument/2006/relationships/image" Target="../media/image35.png"/><Relationship Id="rId4" Type="http://schemas.openxmlformats.org/officeDocument/2006/relationships/image" Target="../media/image410.png"/><Relationship Id="rId9"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image" Target="../media/image440.png"/><Relationship Id="rId1" Type="http://schemas.openxmlformats.org/officeDocument/2006/relationships/slideLayout" Target="../slideLayouts/slideLayout16.xml"/><Relationship Id="rId5" Type="http://schemas.openxmlformats.org/officeDocument/2006/relationships/image" Target="../media/image53.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61.png"/><Relationship Id="rId7" Type="http://schemas.openxmlformats.org/officeDocument/2006/relationships/image" Target="../media/image14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image" Target="../media/image121.png"/><Relationship Id="rId4" Type="http://schemas.openxmlformats.org/officeDocument/2006/relationships/image" Target="../media/image48.png"/><Relationship Id="rId9" Type="http://schemas.openxmlformats.org/officeDocument/2006/relationships/image" Target="../media/image160.png"/></Relationships>
</file>

<file path=ppt/slides/_rels/slide3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0.png"/></Relationships>
</file>

<file path=ppt/slides/_rels/slide36.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57.emf"/><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51.PNG"/><Relationship Id="rId5" Type="http://schemas.openxmlformats.org/officeDocument/2006/relationships/image" Target="../media/image56.emf"/><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20.png"/><Relationship Id="rId5" Type="http://schemas.openxmlformats.org/officeDocument/2006/relationships/image" Target="../media/image63.png"/><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image" Target="../media/image69.png"/><Relationship Id="rId1" Type="http://schemas.openxmlformats.org/officeDocument/2006/relationships/slideLayout" Target="../slideLayouts/slideLayout12.xml"/><Relationship Id="rId6" Type="http://schemas.openxmlformats.org/officeDocument/2006/relationships/image" Target="../media/image72.png"/><Relationship Id="rId5" Type="http://schemas.microsoft.com/office/2007/relationships/hdphoto" Target="../media/hdphoto1.wdp"/><Relationship Id="rId4" Type="http://schemas.openxmlformats.org/officeDocument/2006/relationships/image" Target="../media/image71.png"/></Relationships>
</file>

<file path=ppt/slides/_rels/slide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6.png"/><Relationship Id="rId7" Type="http://schemas.openxmlformats.org/officeDocument/2006/relationships/image" Target="../media/image78.png"/><Relationship Id="rId12" Type="http://schemas.openxmlformats.org/officeDocument/2006/relationships/image" Target="../media/image82.gif"/><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4.png"/><Relationship Id="rId11" Type="http://schemas.openxmlformats.org/officeDocument/2006/relationships/image" Target="../media/image81.png"/><Relationship Id="rId5" Type="http://schemas.openxmlformats.org/officeDocument/2006/relationships/image" Target="../media/image77.png"/><Relationship Id="rId10" Type="http://schemas.openxmlformats.org/officeDocument/2006/relationships/image" Target="../media/image80.png"/><Relationship Id="rId4" Type="http://schemas.openxmlformats.org/officeDocument/2006/relationships/image" Target="../media/image73.jpeg"/><Relationship Id="rId9" Type="http://schemas.openxmlformats.org/officeDocument/2006/relationships/image" Target="../media/image79.jpeg"/></Relationships>
</file>

<file path=ppt/slides/_rels/slide46.xml.rels><?xml version="1.0" encoding="UTF-8" standalone="yes"?>
<Relationships xmlns="http://schemas.openxmlformats.org/package/2006/relationships"><Relationship Id="rId3" Type="http://schemas.openxmlformats.org/officeDocument/2006/relationships/image" Target="NULL"/><Relationship Id="rId7" Type="http://schemas.openxmlformats.org/officeDocument/2006/relationships/image" Target="../media/image86.png"/><Relationship Id="rId2" Type="http://schemas.microsoft.com/office/2014/relationships/chartEx" Target="../charts/chartEx1.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jpeg"/></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12.png"/><Relationship Id="rId7"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4.png"/><Relationship Id="rId5" Type="http://schemas.openxmlformats.org/officeDocument/2006/relationships/image" Target="../media/image9.png"/><Relationship Id="rId10" Type="http://schemas.openxmlformats.org/officeDocument/2006/relationships/image" Target="../media/image411.png"/><Relationship Id="rId4" Type="http://schemas.openxmlformats.org/officeDocument/2006/relationships/image" Target="../media/image21.png"/><Relationship Id="rId9" Type="http://schemas.openxmlformats.org/officeDocument/2006/relationships/image" Target="../media/image70.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300.png"/><Relationship Id="rId3" Type="http://schemas.openxmlformats.org/officeDocument/2006/relationships/image" Target="../media/image260.png"/><Relationship Id="rId7" Type="http://schemas.openxmlformats.org/officeDocument/2006/relationships/image" Target="../media/image290.png"/><Relationship Id="rId2" Type="http://schemas.openxmlformats.org/officeDocument/2006/relationships/image" Target="../media/image250.png"/><Relationship Id="rId1" Type="http://schemas.openxmlformats.org/officeDocument/2006/relationships/slideLayout" Target="../slideLayouts/slideLayout16.xml"/><Relationship Id="rId6" Type="http://schemas.openxmlformats.org/officeDocument/2006/relationships/image" Target="../media/image280.png"/><Relationship Id="rId5" Type="http://schemas.openxmlformats.org/officeDocument/2006/relationships/image" Target="../media/image27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EC3E5-25C8-D53A-D922-871F9EDCD61F}"/>
              </a:ext>
            </a:extLst>
          </p:cNvPr>
          <p:cNvSpPr>
            <a:spLocks noGrp="1"/>
          </p:cNvSpPr>
          <p:nvPr>
            <p:ph type="ctrTitle"/>
          </p:nvPr>
        </p:nvSpPr>
        <p:spPr>
          <a:xfrm>
            <a:off x="685800" y="1542776"/>
            <a:ext cx="7772400" cy="2387600"/>
          </a:xfrm>
        </p:spPr>
        <p:txBody>
          <a:bodyPr>
            <a:normAutofit fontScale="90000"/>
          </a:bodyPr>
          <a:lstStyle/>
          <a:p>
            <a:r>
              <a:rPr lang="en-US" dirty="0"/>
              <a:t>Fundamental Symmetries Experiments with Ultracold Neutrons at Los Alamos</a:t>
            </a:r>
          </a:p>
        </p:txBody>
      </p:sp>
      <p:sp>
        <p:nvSpPr>
          <p:cNvPr id="3" name="Subtitle 2">
            <a:extLst>
              <a:ext uri="{FF2B5EF4-FFF2-40B4-BE49-F238E27FC236}">
                <a16:creationId xmlns:a16="http://schemas.microsoft.com/office/drawing/2014/main" id="{4ACF358E-5ACC-508F-FE45-C4825E83C1F8}"/>
              </a:ext>
            </a:extLst>
          </p:cNvPr>
          <p:cNvSpPr>
            <a:spLocks noGrp="1"/>
          </p:cNvSpPr>
          <p:nvPr>
            <p:ph type="subTitle" idx="1"/>
          </p:nvPr>
        </p:nvSpPr>
        <p:spPr>
          <a:xfrm>
            <a:off x="1143000" y="4022451"/>
            <a:ext cx="6858000" cy="1655762"/>
          </a:xfrm>
        </p:spPr>
        <p:txBody>
          <a:bodyPr/>
          <a:lstStyle/>
          <a:p>
            <a:r>
              <a:rPr lang="en-US" dirty="0"/>
              <a:t>Steven Clayton, LANL</a:t>
            </a:r>
          </a:p>
        </p:txBody>
      </p:sp>
      <p:sp>
        <p:nvSpPr>
          <p:cNvPr id="6" name="Rectangle 2">
            <a:extLst>
              <a:ext uri="{FF2B5EF4-FFF2-40B4-BE49-F238E27FC236}">
                <a16:creationId xmlns:a16="http://schemas.microsoft.com/office/drawing/2014/main" id="{F89438C0-09B4-7183-75E3-0A0698331565}"/>
              </a:ext>
            </a:extLst>
          </p:cNvPr>
          <p:cNvSpPr>
            <a:spLocks noChangeArrowheads="1"/>
          </p:cNvSpPr>
          <p:nvPr/>
        </p:nvSpPr>
        <p:spPr bwMode="auto">
          <a:xfrm>
            <a:off x="99848" y="6252509"/>
            <a:ext cx="8944304" cy="401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122199" rIns="91440" bIns="6189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i="0" u="none" strike="noStrike" cap="none" normalizeH="0" baseline="0" dirty="0">
                <a:ln>
                  <a:noFill/>
                </a:ln>
                <a:solidFill>
                  <a:srgbClr val="333333"/>
                </a:solidFill>
                <a:effectLst/>
                <a:latin typeface="+mn-lt"/>
              </a:rPr>
              <a:t>ORNL Workshop: New Science and Applications at the SNS, June 10-12, 2026, </a:t>
            </a:r>
            <a:r>
              <a:rPr lang="en-US" altLang="en-US" sz="1400" dirty="0">
                <a:solidFill>
                  <a:srgbClr val="333333"/>
                </a:solidFill>
                <a:latin typeface="+mn-lt"/>
              </a:rPr>
              <a:t>Oak Ridge, TN</a:t>
            </a:r>
            <a:endParaRPr kumimoji="0" lang="en-US" altLang="en-US" sz="1400" i="0" u="none" strike="noStrike" cap="none" normalizeH="0" baseline="0" dirty="0">
              <a:ln>
                <a:noFill/>
              </a:ln>
              <a:solidFill>
                <a:srgbClr val="333333"/>
              </a:solidFill>
              <a:effectLst/>
              <a:latin typeface="+mn-lt"/>
            </a:endParaRPr>
          </a:p>
        </p:txBody>
      </p:sp>
      <p:sp>
        <p:nvSpPr>
          <p:cNvPr id="5" name="TextBox 4">
            <a:extLst>
              <a:ext uri="{FF2B5EF4-FFF2-40B4-BE49-F238E27FC236}">
                <a16:creationId xmlns:a16="http://schemas.microsoft.com/office/drawing/2014/main" id="{10952A94-4E6D-F43F-4FA0-EDE17A6CED22}"/>
              </a:ext>
            </a:extLst>
          </p:cNvPr>
          <p:cNvSpPr txBox="1"/>
          <p:nvPr/>
        </p:nvSpPr>
        <p:spPr>
          <a:xfrm>
            <a:off x="275782" y="234237"/>
            <a:ext cx="1469248" cy="307777"/>
          </a:xfrm>
          <a:prstGeom prst="rect">
            <a:avLst/>
          </a:prstGeom>
          <a:noFill/>
        </p:spPr>
        <p:txBody>
          <a:bodyPr wrap="none" rtlCol="0">
            <a:spAutoFit/>
          </a:bodyPr>
          <a:lstStyle/>
          <a:p>
            <a:r>
              <a:rPr lang="en-US" sz="1400" dirty="0"/>
              <a:t>LA-UR-26-24655</a:t>
            </a:r>
            <a:endParaRPr lang="en-US" dirty="0"/>
          </a:p>
        </p:txBody>
      </p:sp>
    </p:spTree>
    <p:extLst>
      <p:ext uri="{BB962C8B-B14F-4D97-AF65-F5344CB8AC3E}">
        <p14:creationId xmlns:p14="http://schemas.microsoft.com/office/powerpoint/2010/main" val="445071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06B3B-7263-E6B3-8844-280AD8BCA639}"/>
              </a:ext>
            </a:extLst>
          </p:cNvPr>
          <p:cNvSpPr>
            <a:spLocks noGrp="1"/>
          </p:cNvSpPr>
          <p:nvPr>
            <p:ph type="title"/>
          </p:nvPr>
        </p:nvSpPr>
        <p:spPr>
          <a:xfrm>
            <a:off x="457200" y="171206"/>
            <a:ext cx="8229600" cy="572973"/>
          </a:xfrm>
        </p:spPr>
        <p:txBody>
          <a:bodyPr>
            <a:normAutofit/>
          </a:bodyPr>
          <a:lstStyle/>
          <a:p>
            <a:r>
              <a:rPr lang="en-US" sz="3200" dirty="0"/>
              <a:t>“Cabibbo Anomaly”</a:t>
            </a:r>
          </a:p>
        </p:txBody>
      </p:sp>
      <p:pic>
        <p:nvPicPr>
          <p:cNvPr id="9" name="Content Placeholder 8">
            <a:extLst>
              <a:ext uri="{FF2B5EF4-FFF2-40B4-BE49-F238E27FC236}">
                <a16:creationId xmlns:a16="http://schemas.microsoft.com/office/drawing/2014/main" id="{CC0675B4-C05A-B43C-66FF-71787D214223}"/>
              </a:ext>
            </a:extLst>
          </p:cNvPr>
          <p:cNvPicPr>
            <a:picLocks noGrp="1" noChangeAspect="1"/>
          </p:cNvPicPr>
          <p:nvPr>
            <p:ph idx="1"/>
          </p:nvPr>
        </p:nvPicPr>
        <p:blipFill>
          <a:blip r:embed="rId2"/>
          <a:stretch>
            <a:fillRect/>
          </a:stretch>
        </p:blipFill>
        <p:spPr>
          <a:xfrm>
            <a:off x="257053" y="1153792"/>
            <a:ext cx="8527878" cy="4802007"/>
          </a:xfrm>
          <a:prstGeom prst="rect">
            <a:avLst/>
          </a:prstGeom>
          <a:ln>
            <a:solidFill>
              <a:schemeClr val="tx1"/>
            </a:solidFill>
          </a:ln>
        </p:spPr>
      </p:pic>
      <p:sp>
        <p:nvSpPr>
          <p:cNvPr id="10" name="TextBox 9">
            <a:extLst>
              <a:ext uri="{FF2B5EF4-FFF2-40B4-BE49-F238E27FC236}">
                <a16:creationId xmlns:a16="http://schemas.microsoft.com/office/drawing/2014/main" id="{CBA75A0D-0CAF-96BD-68A7-D64C9709F2DA}"/>
              </a:ext>
            </a:extLst>
          </p:cNvPr>
          <p:cNvSpPr txBox="1"/>
          <p:nvPr/>
        </p:nvSpPr>
        <p:spPr>
          <a:xfrm>
            <a:off x="729345" y="880717"/>
            <a:ext cx="7583294" cy="276999"/>
          </a:xfrm>
          <a:prstGeom prst="rect">
            <a:avLst/>
          </a:prstGeom>
          <a:noFill/>
        </p:spPr>
        <p:txBody>
          <a:bodyPr wrap="none" rtlCol="0">
            <a:spAutoFit/>
          </a:bodyPr>
          <a:lstStyle/>
          <a:p>
            <a:r>
              <a:rPr lang="en-US" sz="1200" dirty="0"/>
              <a:t>Slide from V. Cirigliano talk at January 2026 INT workshop, “Testing the Standard Model in Charged-Weak Decays”</a:t>
            </a:r>
          </a:p>
        </p:txBody>
      </p:sp>
    </p:spTree>
    <p:extLst>
      <p:ext uri="{BB962C8B-B14F-4D97-AF65-F5344CB8AC3E}">
        <p14:creationId xmlns:p14="http://schemas.microsoft.com/office/powerpoint/2010/main" val="34242774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Up Arrow 4"/>
          <p:cNvSpPr/>
          <p:nvPr/>
        </p:nvSpPr>
        <p:spPr>
          <a:xfrm>
            <a:off x="2397760" y="2103120"/>
            <a:ext cx="274320" cy="1341120"/>
          </a:xfrm>
          <a:prstGeom prst="up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365127"/>
            <a:ext cx="7886700" cy="648824"/>
          </a:xfrm>
        </p:spPr>
        <p:txBody>
          <a:bodyPr>
            <a:normAutofit/>
          </a:bodyPr>
          <a:lstStyle/>
          <a:p>
            <a:r>
              <a:rPr lang="en-US" sz="3600" dirty="0"/>
              <a:t>Neutron electric dipole moment (</a:t>
            </a:r>
            <a:r>
              <a:rPr lang="en-US" sz="3600" dirty="0" err="1"/>
              <a:t>nEDM</a:t>
            </a:r>
            <a:r>
              <a:rPr lang="en-US" sz="3600" dirty="0"/>
              <a:t>)</a:t>
            </a:r>
          </a:p>
        </p:txBody>
      </p:sp>
      <p:sp>
        <p:nvSpPr>
          <p:cNvPr id="4" name="Oval 3"/>
          <p:cNvSpPr/>
          <p:nvPr/>
        </p:nvSpPr>
        <p:spPr>
          <a:xfrm>
            <a:off x="2092960" y="2367280"/>
            <a:ext cx="873760" cy="883920"/>
          </a:xfrm>
          <a:prstGeom prst="ellipse">
            <a:avLst/>
          </a:prstGeom>
          <a:gradFill>
            <a:gsLst>
              <a:gs pos="0">
                <a:srgbClr val="0000FF"/>
              </a:gs>
              <a:gs pos="100000">
                <a:srgbClr val="FF0000"/>
              </a:gs>
            </a:gsLst>
          </a:gradFill>
          <a:ln>
            <a:gradFill flip="none" rotWithShape="1">
              <a:gsLst>
                <a:gs pos="0">
                  <a:srgbClr val="FF0000"/>
                </a:gs>
                <a:gs pos="100000">
                  <a:srgbClr val="0000FF"/>
                </a:gs>
              </a:gsLst>
              <a:lin ang="0" scaled="1"/>
              <a:tileRect/>
            </a:gra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1869440" y="2225040"/>
            <a:ext cx="338554" cy="461665"/>
          </a:xfrm>
          <a:prstGeom prst="rect">
            <a:avLst/>
          </a:prstGeom>
          <a:noFill/>
        </p:spPr>
        <p:txBody>
          <a:bodyPr wrap="none" rtlCol="0">
            <a:spAutoFit/>
          </a:bodyPr>
          <a:lstStyle/>
          <a:p>
            <a:r>
              <a:rPr lang="en-US" sz="2400" dirty="0"/>
              <a:t>+</a:t>
            </a:r>
          </a:p>
        </p:txBody>
      </p:sp>
      <p:sp>
        <p:nvSpPr>
          <p:cNvPr id="7" name="TextBox 6"/>
          <p:cNvSpPr txBox="1"/>
          <p:nvPr/>
        </p:nvSpPr>
        <p:spPr>
          <a:xfrm>
            <a:off x="1889760" y="2885440"/>
            <a:ext cx="278892" cy="461665"/>
          </a:xfrm>
          <a:prstGeom prst="rect">
            <a:avLst/>
          </a:prstGeom>
          <a:noFill/>
        </p:spPr>
        <p:txBody>
          <a:bodyPr wrap="none" rtlCol="0">
            <a:spAutoFit/>
          </a:bodyPr>
          <a:lstStyle/>
          <a:p>
            <a:r>
              <a:rPr lang="en-US" sz="2400" dirty="0"/>
              <a:t>-</a:t>
            </a:r>
          </a:p>
        </p:txBody>
      </p:sp>
      <p:sp>
        <p:nvSpPr>
          <p:cNvPr id="8" name="Up Arrow 7"/>
          <p:cNvSpPr/>
          <p:nvPr/>
        </p:nvSpPr>
        <p:spPr>
          <a:xfrm>
            <a:off x="5268299" y="1150927"/>
            <a:ext cx="274320" cy="1341120"/>
          </a:xfrm>
          <a:prstGeom prst="up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4963499" y="1415087"/>
            <a:ext cx="873760" cy="883920"/>
          </a:xfrm>
          <a:prstGeom prst="ellipse">
            <a:avLst/>
          </a:prstGeom>
          <a:gradFill>
            <a:gsLst>
              <a:gs pos="0">
                <a:srgbClr val="FF0000"/>
              </a:gs>
              <a:gs pos="100000">
                <a:srgbClr val="0000FF"/>
              </a:gs>
            </a:gsLst>
          </a:gradFill>
          <a:ln>
            <a:gradFill flip="none" rotWithShape="1">
              <a:gsLst>
                <a:gs pos="0">
                  <a:srgbClr val="FF0000"/>
                </a:gs>
                <a:gs pos="100000">
                  <a:srgbClr val="0000FF"/>
                </a:gs>
              </a:gsLst>
              <a:lin ang="0" scaled="1"/>
              <a:tileRect/>
            </a:gra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4739979" y="1272847"/>
            <a:ext cx="278892" cy="461665"/>
          </a:xfrm>
          <a:prstGeom prst="rect">
            <a:avLst/>
          </a:prstGeom>
          <a:noFill/>
        </p:spPr>
        <p:txBody>
          <a:bodyPr wrap="none" rtlCol="0">
            <a:spAutoFit/>
          </a:bodyPr>
          <a:lstStyle/>
          <a:p>
            <a:r>
              <a:rPr lang="en-US" sz="2400" dirty="0"/>
              <a:t>-</a:t>
            </a:r>
          </a:p>
        </p:txBody>
      </p:sp>
      <p:sp>
        <p:nvSpPr>
          <p:cNvPr id="11" name="TextBox 10"/>
          <p:cNvSpPr txBox="1"/>
          <p:nvPr/>
        </p:nvSpPr>
        <p:spPr>
          <a:xfrm>
            <a:off x="4760299" y="1933247"/>
            <a:ext cx="338554" cy="461665"/>
          </a:xfrm>
          <a:prstGeom prst="rect">
            <a:avLst/>
          </a:prstGeom>
          <a:noFill/>
        </p:spPr>
        <p:txBody>
          <a:bodyPr wrap="none" rtlCol="0">
            <a:spAutoFit/>
          </a:bodyPr>
          <a:lstStyle/>
          <a:p>
            <a:r>
              <a:rPr lang="en-US" sz="2400" dirty="0"/>
              <a:t>+</a:t>
            </a:r>
          </a:p>
        </p:txBody>
      </p:sp>
      <p:sp>
        <p:nvSpPr>
          <p:cNvPr id="12" name="Up Arrow 11"/>
          <p:cNvSpPr/>
          <p:nvPr/>
        </p:nvSpPr>
        <p:spPr>
          <a:xfrm rot="10800000">
            <a:off x="5268299" y="3164225"/>
            <a:ext cx="274320" cy="1341120"/>
          </a:xfrm>
          <a:prstGeom prst="up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963499" y="3367425"/>
            <a:ext cx="873760" cy="883920"/>
          </a:xfrm>
          <a:prstGeom prst="ellipse">
            <a:avLst/>
          </a:prstGeom>
          <a:gradFill>
            <a:gsLst>
              <a:gs pos="0">
                <a:srgbClr val="0000FF"/>
              </a:gs>
              <a:gs pos="100000">
                <a:srgbClr val="FF0000"/>
              </a:gs>
            </a:gsLst>
          </a:gradFill>
          <a:ln>
            <a:gradFill flip="none" rotWithShape="1">
              <a:gsLst>
                <a:gs pos="0">
                  <a:srgbClr val="FF0000"/>
                </a:gs>
                <a:gs pos="100000">
                  <a:srgbClr val="0000FF"/>
                </a:gs>
              </a:gsLst>
              <a:lin ang="0" scaled="1"/>
              <a:tileRect/>
            </a:gra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4739979" y="3225185"/>
            <a:ext cx="338554" cy="461665"/>
          </a:xfrm>
          <a:prstGeom prst="rect">
            <a:avLst/>
          </a:prstGeom>
          <a:noFill/>
        </p:spPr>
        <p:txBody>
          <a:bodyPr wrap="none" rtlCol="0">
            <a:spAutoFit/>
          </a:bodyPr>
          <a:lstStyle/>
          <a:p>
            <a:r>
              <a:rPr lang="en-US" sz="2400" dirty="0"/>
              <a:t>+</a:t>
            </a:r>
          </a:p>
        </p:txBody>
      </p:sp>
      <p:sp>
        <p:nvSpPr>
          <p:cNvPr id="15" name="TextBox 14"/>
          <p:cNvSpPr txBox="1"/>
          <p:nvPr/>
        </p:nvSpPr>
        <p:spPr>
          <a:xfrm>
            <a:off x="4760299" y="3885585"/>
            <a:ext cx="278892" cy="461665"/>
          </a:xfrm>
          <a:prstGeom prst="rect">
            <a:avLst/>
          </a:prstGeom>
          <a:noFill/>
        </p:spPr>
        <p:txBody>
          <a:bodyPr wrap="none" rtlCol="0">
            <a:spAutoFit/>
          </a:bodyPr>
          <a:lstStyle/>
          <a:p>
            <a:r>
              <a:rPr lang="en-US" sz="2400" dirty="0"/>
              <a:t>-</a:t>
            </a:r>
          </a:p>
        </p:txBody>
      </p:sp>
      <p:cxnSp>
        <p:nvCxnSpPr>
          <p:cNvPr id="18" name="Straight Arrow Connector 17"/>
          <p:cNvCxnSpPr/>
          <p:nvPr/>
        </p:nvCxnSpPr>
        <p:spPr>
          <a:xfrm flipV="1">
            <a:off x="3180080" y="1933247"/>
            <a:ext cx="1631019" cy="55880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708400" y="1855708"/>
            <a:ext cx="343664" cy="461665"/>
          </a:xfrm>
          <a:prstGeom prst="rect">
            <a:avLst/>
          </a:prstGeom>
          <a:noFill/>
        </p:spPr>
        <p:txBody>
          <a:bodyPr wrap="none" rtlCol="0">
            <a:spAutoFit/>
          </a:bodyPr>
          <a:lstStyle/>
          <a:p>
            <a:r>
              <a:rPr lang="en-US" sz="2400" dirty="0"/>
              <a:t>P</a:t>
            </a:r>
          </a:p>
        </p:txBody>
      </p:sp>
      <p:cxnSp>
        <p:nvCxnSpPr>
          <p:cNvPr id="22" name="Straight Arrow Connector 21"/>
          <p:cNvCxnSpPr/>
          <p:nvPr/>
        </p:nvCxnSpPr>
        <p:spPr>
          <a:xfrm>
            <a:off x="3180080" y="2885440"/>
            <a:ext cx="1559899" cy="80141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3841063" y="2876173"/>
            <a:ext cx="338554" cy="461665"/>
          </a:xfrm>
          <a:prstGeom prst="rect">
            <a:avLst/>
          </a:prstGeom>
          <a:noFill/>
        </p:spPr>
        <p:txBody>
          <a:bodyPr wrap="none" rtlCol="0">
            <a:spAutoFit/>
          </a:bodyPr>
          <a:lstStyle/>
          <a:p>
            <a:r>
              <a:rPr lang="en-US" sz="2400" dirty="0"/>
              <a:t>T</a:t>
            </a:r>
          </a:p>
        </p:txBody>
      </p:sp>
      <mc:AlternateContent xmlns:mc="http://schemas.openxmlformats.org/markup-compatibility/2006" xmlns:a14="http://schemas.microsoft.com/office/drawing/2010/main">
        <mc:Choice Requires="a14">
          <p:sp>
            <p:nvSpPr>
              <p:cNvPr id="24" name="TextBox 23"/>
              <p:cNvSpPr txBox="1"/>
              <p:nvPr/>
            </p:nvSpPr>
            <p:spPr>
              <a:xfrm>
                <a:off x="333807" y="4505345"/>
                <a:ext cx="7886700" cy="2000548"/>
              </a:xfrm>
              <a:prstGeom prst="rect">
                <a:avLst/>
              </a:prstGeom>
              <a:noFill/>
            </p:spPr>
            <p:txBody>
              <a:bodyPr wrap="square" rtlCol="0">
                <a:spAutoFit/>
              </a:bodyPr>
              <a:lstStyle/>
              <a:p>
                <a:pPr>
                  <a:buFont typeface="Arial"/>
                  <a:buChar char="•"/>
                </a:pPr>
                <a:r>
                  <a:rPr lang="en-US" sz="2400" dirty="0"/>
                  <a:t> </a:t>
                </a:r>
                <a:r>
                  <a:rPr lang="en-US" sz="2000" dirty="0"/>
                  <a:t>P and T violating </a:t>
                </a:r>
                <a:r>
                  <a:rPr lang="en-US" sz="2000" dirty="0">
                    <a:sym typeface="Wingdings" pitchFamily="2" charset="2"/>
                  </a:rPr>
                  <a:t> </a:t>
                </a:r>
                <a:r>
                  <a:rPr lang="en-US" sz="2000" dirty="0"/>
                  <a:t>CP violating.</a:t>
                </a:r>
              </a:p>
              <a:p>
                <a:pPr>
                  <a:buFont typeface="Arial"/>
                  <a:buChar char="•"/>
                </a:pPr>
                <a:r>
                  <a:rPr lang="en-US" sz="2000" dirty="0"/>
                  <a:t> Standard model value is small, ~10</a:t>
                </a:r>
                <a:r>
                  <a:rPr lang="en-US" sz="2000" baseline="30000" dirty="0"/>
                  <a:t>-31</a:t>
                </a:r>
                <a:r>
                  <a:rPr lang="en-US" sz="2000" dirty="0"/>
                  <a:t> </a:t>
                </a:r>
                <a:r>
                  <a:rPr lang="en-US" sz="2000" i="1" dirty="0"/>
                  <a:t>e</a:t>
                </a:r>
                <a:r>
                  <a:rPr lang="en-US" sz="2000" dirty="0"/>
                  <a:t>-cm.</a:t>
                </a:r>
              </a:p>
              <a:p>
                <a:pPr>
                  <a:buFont typeface="Arial"/>
                  <a:buChar char="•"/>
                </a:pPr>
                <a:r>
                  <a:rPr lang="en-US" sz="2000" dirty="0"/>
                  <a:t> Need CP violation to explain matter-antimatter symmetry of the universe</a:t>
                </a:r>
              </a:p>
              <a:p>
                <a:pPr>
                  <a:buFont typeface="Arial"/>
                  <a:buChar char="•"/>
                </a:pPr>
                <a:r>
                  <a:rPr lang="en-US" sz="2000" dirty="0"/>
                  <a:t> Extensions of SM predict </a:t>
                </a:r>
                <a:r>
                  <a:rPr lang="en-US" sz="2000" dirty="0" err="1"/>
                  <a:t>nEDM</a:t>
                </a:r>
                <a:r>
                  <a:rPr lang="en-US" sz="2000" dirty="0"/>
                  <a:t> within experimental reach.</a:t>
                </a:r>
              </a:p>
              <a:p>
                <a:pPr>
                  <a:buFont typeface="Arial"/>
                  <a:buChar char="•"/>
                </a:pPr>
                <a:r>
                  <a:rPr lang="en-US" sz="2000" dirty="0"/>
                  <a:t> Present experimental limit: </a:t>
                </a:r>
                <a14:m>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𝑑</m:t>
                        </m:r>
                      </m:e>
                      <m:sub>
                        <m:r>
                          <a:rPr lang="en-US" sz="2000" b="0" i="1" smtClean="0">
                            <a:latin typeface="Cambria Math" panose="02040503050406030204" pitchFamily="18" charset="0"/>
                          </a:rPr>
                          <m:t>𝑛</m:t>
                        </m:r>
                      </m:sub>
                    </m:sSub>
                    <m:r>
                      <a:rPr lang="en-US" sz="200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1×</m:t>
                    </m:r>
                    <m:sSup>
                      <m:sSupPr>
                        <m:ctrlPr>
                          <a:rPr lang="en-US" sz="2000" i="1" smtClean="0">
                            <a:latin typeface="Cambria Math" panose="02040503050406030204" pitchFamily="18" charset="0"/>
                            <a:ea typeface="Cambria Math" panose="02040503050406030204" pitchFamily="18" charset="0"/>
                          </a:rPr>
                        </m:ctrlPr>
                      </m:sSupPr>
                      <m:e>
                        <m:r>
                          <a:rPr lang="en-US" sz="2000" b="0" i="1" smtClean="0">
                            <a:latin typeface="Cambria Math" panose="02040503050406030204" pitchFamily="18" charset="0"/>
                            <a:ea typeface="Cambria Math" panose="02040503050406030204" pitchFamily="18" charset="0"/>
                          </a:rPr>
                          <m:t>10</m:t>
                        </m:r>
                      </m:e>
                      <m:sup>
                        <m:r>
                          <a:rPr lang="en-US" sz="2000" b="0" i="1" smtClean="0">
                            <a:latin typeface="Cambria Math" panose="02040503050406030204" pitchFamily="18" charset="0"/>
                            <a:ea typeface="Cambria Math" panose="02040503050406030204" pitchFamily="18" charset="0"/>
                          </a:rPr>
                          <m:t>−26</m:t>
                        </m:r>
                      </m:sup>
                    </m:sSup>
                  </m:oMath>
                </a14:m>
                <a:r>
                  <a:rPr lang="en-US" sz="2000" dirty="0"/>
                  <a:t> </a:t>
                </a:r>
                <a:r>
                  <a:rPr lang="en-US" sz="2000" i="1" dirty="0"/>
                  <a:t>e</a:t>
                </a:r>
                <a:r>
                  <a:rPr lang="en-US" sz="2000" dirty="0"/>
                  <a:t>-cm</a:t>
                </a:r>
              </a:p>
            </p:txBody>
          </p:sp>
        </mc:Choice>
        <mc:Fallback xmlns="">
          <p:sp>
            <p:nvSpPr>
              <p:cNvPr id="24" name="TextBox 23"/>
              <p:cNvSpPr txBox="1">
                <a:spLocks noRot="1" noChangeAspect="1" noMove="1" noResize="1" noEditPoints="1" noAdjustHandles="1" noChangeArrowheads="1" noChangeShapeType="1" noTextEdit="1"/>
              </p:cNvSpPr>
              <p:nvPr/>
            </p:nvSpPr>
            <p:spPr>
              <a:xfrm>
                <a:off x="333807" y="4505345"/>
                <a:ext cx="7886700" cy="2000548"/>
              </a:xfrm>
              <a:prstGeom prst="rect">
                <a:avLst/>
              </a:prstGeom>
              <a:blipFill>
                <a:blip r:embed="rId2"/>
                <a:stretch>
                  <a:fillRect l="-1125" t="-1887" b="-4403"/>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2113819F-B6DD-144D-A212-ADFC36FA18C9}"/>
              </a:ext>
            </a:extLst>
          </p:cNvPr>
          <p:cNvSpPr>
            <a:spLocks noGrp="1"/>
          </p:cNvSpPr>
          <p:nvPr>
            <p:ph type="sldNum" sz="quarter" idx="12"/>
          </p:nvPr>
        </p:nvSpPr>
        <p:spPr/>
        <p:txBody>
          <a:bodyPr/>
          <a:lstStyle/>
          <a:p>
            <a:fld id="{5DB3107F-A4F7-5248-A7D4-B1D6E456926A}" type="slidenum">
              <a:rPr lang="en-US" smtClean="0"/>
              <a:t>11</a:t>
            </a:fld>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953B7-320F-5308-4FBE-86FDC92C7ECC}"/>
              </a:ext>
            </a:extLst>
          </p:cNvPr>
          <p:cNvSpPr>
            <a:spLocks noGrp="1"/>
          </p:cNvSpPr>
          <p:nvPr>
            <p:ph type="title"/>
          </p:nvPr>
        </p:nvSpPr>
        <p:spPr>
          <a:xfrm>
            <a:off x="628650" y="67469"/>
            <a:ext cx="7886700" cy="668027"/>
          </a:xfrm>
        </p:spPr>
        <p:txBody>
          <a:bodyPr>
            <a:normAutofit/>
          </a:bodyPr>
          <a:lstStyle/>
          <a:p>
            <a:r>
              <a:rPr lang="en-US" sz="4000" dirty="0"/>
              <a:t>EDMs and BSM physics</a:t>
            </a:r>
          </a:p>
        </p:txBody>
      </p:sp>
      <p:sp>
        <p:nvSpPr>
          <p:cNvPr id="4" name="Slide Number Placeholder 3">
            <a:extLst>
              <a:ext uri="{FF2B5EF4-FFF2-40B4-BE49-F238E27FC236}">
                <a16:creationId xmlns:a16="http://schemas.microsoft.com/office/drawing/2014/main" id="{A6763C9D-BBD0-1989-93A3-81B7A177B4D3}"/>
              </a:ext>
            </a:extLst>
          </p:cNvPr>
          <p:cNvSpPr>
            <a:spLocks noGrp="1"/>
          </p:cNvSpPr>
          <p:nvPr>
            <p:ph type="sldNum" sz="quarter" idx="12"/>
          </p:nvPr>
        </p:nvSpPr>
        <p:spPr/>
        <p:txBody>
          <a:bodyPr/>
          <a:lstStyle/>
          <a:p>
            <a:fld id="{5DB3107F-A4F7-5248-A7D4-B1D6E456926A}" type="slidenum">
              <a:rPr lang="en-US" smtClean="0"/>
              <a:t>12</a:t>
            </a:fld>
            <a:endParaRPr lang="en-US"/>
          </a:p>
        </p:txBody>
      </p:sp>
      <p:pic>
        <p:nvPicPr>
          <p:cNvPr id="8" name="Content Placeholder 7">
            <a:extLst>
              <a:ext uri="{FF2B5EF4-FFF2-40B4-BE49-F238E27FC236}">
                <a16:creationId xmlns:a16="http://schemas.microsoft.com/office/drawing/2014/main" id="{CD0648E1-A5D8-2EF4-C880-EB38D8E43848}"/>
              </a:ext>
            </a:extLst>
          </p:cNvPr>
          <p:cNvPicPr>
            <a:picLocks noGrp="1" noChangeAspect="1"/>
          </p:cNvPicPr>
          <p:nvPr>
            <p:ph idx="1"/>
          </p:nvPr>
        </p:nvPicPr>
        <p:blipFill rotWithShape="1">
          <a:blip r:embed="rId2"/>
          <a:srcRect t="14632"/>
          <a:stretch/>
        </p:blipFill>
        <p:spPr>
          <a:xfrm>
            <a:off x="0" y="1194936"/>
            <a:ext cx="9141546" cy="5161415"/>
          </a:xfrm>
        </p:spPr>
      </p:pic>
      <p:sp>
        <p:nvSpPr>
          <p:cNvPr id="9" name="TextBox 8">
            <a:extLst>
              <a:ext uri="{FF2B5EF4-FFF2-40B4-BE49-F238E27FC236}">
                <a16:creationId xmlns:a16="http://schemas.microsoft.com/office/drawing/2014/main" id="{8C2D99A1-69CE-7CB8-B858-D94894ED799A}"/>
              </a:ext>
            </a:extLst>
          </p:cNvPr>
          <p:cNvSpPr txBox="1"/>
          <p:nvPr/>
        </p:nvSpPr>
        <p:spPr>
          <a:xfrm>
            <a:off x="5839712" y="595884"/>
            <a:ext cx="3057247" cy="369332"/>
          </a:xfrm>
          <a:prstGeom prst="rect">
            <a:avLst/>
          </a:prstGeom>
          <a:noFill/>
        </p:spPr>
        <p:txBody>
          <a:bodyPr wrap="none" rtlCol="0">
            <a:spAutoFit/>
          </a:bodyPr>
          <a:lstStyle/>
          <a:p>
            <a:r>
              <a:rPr lang="en-US" dirty="0"/>
              <a:t>Slide from E. </a:t>
            </a:r>
            <a:r>
              <a:rPr lang="en-US" dirty="0" err="1"/>
              <a:t>Mereghetti</a:t>
            </a:r>
            <a:r>
              <a:rPr lang="en-US" dirty="0"/>
              <a:t>, LANL</a:t>
            </a:r>
          </a:p>
        </p:txBody>
      </p:sp>
    </p:spTree>
    <p:extLst>
      <p:ext uri="{BB962C8B-B14F-4D97-AF65-F5344CB8AC3E}">
        <p14:creationId xmlns:p14="http://schemas.microsoft.com/office/powerpoint/2010/main" val="29848524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B0FB14D-D887-4A69-B4F9-48492B60AE5B}"/>
              </a:ext>
            </a:extLst>
          </p:cNvPr>
          <p:cNvSpPr>
            <a:spLocks noGrp="1"/>
          </p:cNvSpPr>
          <p:nvPr>
            <p:ph type="title"/>
          </p:nvPr>
        </p:nvSpPr>
        <p:spPr>
          <a:xfrm>
            <a:off x="134470" y="156403"/>
            <a:ext cx="7886700" cy="608911"/>
          </a:xfrm>
        </p:spPr>
        <p:txBody>
          <a:bodyPr>
            <a:normAutofit/>
          </a:bodyPr>
          <a:lstStyle/>
          <a:p>
            <a:r>
              <a:rPr lang="en-US" sz="3200" dirty="0"/>
              <a:t>Where we (</a:t>
            </a:r>
            <a:r>
              <a:rPr lang="en-US" sz="3200" dirty="0" err="1"/>
              <a:t>nEDM</a:t>
            </a:r>
            <a:r>
              <a:rPr lang="en-US" sz="3200" dirty="0"/>
              <a:t>) stand</a:t>
            </a:r>
          </a:p>
        </p:txBody>
      </p:sp>
      <p:sp>
        <p:nvSpPr>
          <p:cNvPr id="2" name="Slide Number Placeholder 1">
            <a:extLst>
              <a:ext uri="{FF2B5EF4-FFF2-40B4-BE49-F238E27FC236}">
                <a16:creationId xmlns:a16="http://schemas.microsoft.com/office/drawing/2014/main" id="{CE5351BB-CFBF-42CD-2069-56278CAAED1C}"/>
              </a:ext>
            </a:extLst>
          </p:cNvPr>
          <p:cNvSpPr>
            <a:spLocks noGrp="1"/>
          </p:cNvSpPr>
          <p:nvPr>
            <p:ph type="sldNum" sz="quarter" idx="12"/>
          </p:nvPr>
        </p:nvSpPr>
        <p:spPr/>
        <p:txBody>
          <a:bodyPr/>
          <a:lstStyle/>
          <a:p>
            <a:fld id="{5DB3107F-A4F7-5248-A7D4-B1D6E456926A}" type="slidenum">
              <a:rPr lang="en-US" smtClean="0"/>
              <a:t>13</a:t>
            </a:fld>
            <a:endParaRPr lang="en-US"/>
          </a:p>
        </p:txBody>
      </p:sp>
      <p:pic>
        <p:nvPicPr>
          <p:cNvPr id="4" name="Picture 3">
            <a:extLst>
              <a:ext uri="{FF2B5EF4-FFF2-40B4-BE49-F238E27FC236}">
                <a16:creationId xmlns:a16="http://schemas.microsoft.com/office/drawing/2014/main" id="{B8C42BCF-C400-20AB-1915-D947F5EE6E5B}"/>
              </a:ext>
            </a:extLst>
          </p:cNvPr>
          <p:cNvPicPr>
            <a:picLocks noChangeAspect="1"/>
          </p:cNvPicPr>
          <p:nvPr/>
        </p:nvPicPr>
        <p:blipFill rotWithShape="1">
          <a:blip r:embed="rId2"/>
          <a:srcRect t="24556" b="14340"/>
          <a:stretch/>
        </p:blipFill>
        <p:spPr>
          <a:xfrm>
            <a:off x="-12880" y="1639957"/>
            <a:ext cx="9156880" cy="4323521"/>
          </a:xfrm>
          <a:prstGeom prst="rect">
            <a:avLst/>
          </a:prstGeom>
        </p:spPr>
      </p:pic>
      <p:sp>
        <p:nvSpPr>
          <p:cNvPr id="6" name="TextBox 5">
            <a:extLst>
              <a:ext uri="{FF2B5EF4-FFF2-40B4-BE49-F238E27FC236}">
                <a16:creationId xmlns:a16="http://schemas.microsoft.com/office/drawing/2014/main" id="{A5C41F21-24C1-D715-CBAA-D3098A791C6F}"/>
              </a:ext>
            </a:extLst>
          </p:cNvPr>
          <p:cNvSpPr txBox="1"/>
          <p:nvPr/>
        </p:nvSpPr>
        <p:spPr>
          <a:xfrm>
            <a:off x="376560" y="973521"/>
            <a:ext cx="8377999" cy="369332"/>
          </a:xfrm>
          <a:prstGeom prst="rect">
            <a:avLst/>
          </a:prstGeom>
          <a:noFill/>
        </p:spPr>
        <p:txBody>
          <a:bodyPr wrap="none" rtlCol="0">
            <a:spAutoFit/>
          </a:bodyPr>
          <a:lstStyle/>
          <a:p>
            <a:r>
              <a:rPr lang="en-US" dirty="0"/>
              <a:t>Lightly edited slide from T. Chupp, nEDM2023 Workshop </a:t>
            </a:r>
            <a:r>
              <a:rPr lang="en-US" dirty="0" err="1"/>
              <a:t>Wrapup</a:t>
            </a:r>
            <a:r>
              <a:rPr lang="en-US" dirty="0"/>
              <a:t>, 9 November 2023</a:t>
            </a:r>
          </a:p>
        </p:txBody>
      </p:sp>
      <p:sp>
        <p:nvSpPr>
          <p:cNvPr id="3" name="Rectangle 2">
            <a:extLst>
              <a:ext uri="{FF2B5EF4-FFF2-40B4-BE49-F238E27FC236}">
                <a16:creationId xmlns:a16="http://schemas.microsoft.com/office/drawing/2014/main" id="{BCB4378F-96FB-9EE5-BD92-697220D8D357}"/>
              </a:ext>
            </a:extLst>
          </p:cNvPr>
          <p:cNvSpPr/>
          <p:nvPr/>
        </p:nvSpPr>
        <p:spPr>
          <a:xfrm>
            <a:off x="5914166" y="4360079"/>
            <a:ext cx="1087076" cy="239392"/>
          </a:xfrm>
          <a:prstGeom prst="rect">
            <a:avLst/>
          </a:prstGeom>
          <a:solidFill>
            <a:srgbClr val="FFFF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45587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DF6DD-3CC5-E36C-156C-F9F83E557373}"/>
            </a:ext>
          </a:extLst>
        </p:cNvPr>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3CE50DC-7684-B6C0-D7DE-1F1ABC23A97D}"/>
              </a:ext>
            </a:extLst>
          </p:cNvPr>
          <p:cNvPicPr>
            <a:picLocks noGrp="1" noChangeAspect="1"/>
          </p:cNvPicPr>
          <p:nvPr>
            <p:ph idx="1"/>
          </p:nvPr>
        </p:nvPicPr>
        <p:blipFill>
          <a:blip r:embed="rId2"/>
          <a:srcRect l="9183" t="7260" r="6677" b="6244"/>
          <a:stretch>
            <a:fillRect/>
          </a:stretch>
        </p:blipFill>
        <p:spPr>
          <a:xfrm rot="5400000">
            <a:off x="1132801" y="-1132800"/>
            <a:ext cx="6858001" cy="9123604"/>
          </a:xfrm>
        </p:spPr>
      </p:pic>
      <p:sp>
        <p:nvSpPr>
          <p:cNvPr id="2" name="Title 1">
            <a:extLst>
              <a:ext uri="{FF2B5EF4-FFF2-40B4-BE49-F238E27FC236}">
                <a16:creationId xmlns:a16="http://schemas.microsoft.com/office/drawing/2014/main" id="{0E4F6E29-1AEA-7B6D-CB8E-2B44B24697C6}"/>
              </a:ext>
            </a:extLst>
          </p:cNvPr>
          <p:cNvSpPr>
            <a:spLocks noGrp="1"/>
          </p:cNvSpPr>
          <p:nvPr>
            <p:ph type="title"/>
          </p:nvPr>
        </p:nvSpPr>
        <p:spPr>
          <a:xfrm>
            <a:off x="234016" y="212996"/>
            <a:ext cx="2595812" cy="1317421"/>
          </a:xfrm>
        </p:spPr>
        <p:txBody>
          <a:bodyPr>
            <a:normAutofit fontScale="90000"/>
          </a:bodyPr>
          <a:lstStyle/>
          <a:p>
            <a:r>
              <a:rPr lang="en-US" sz="3200" dirty="0"/>
              <a:t>LANL UCN Experimental Hall</a:t>
            </a:r>
          </a:p>
        </p:txBody>
      </p:sp>
      <p:sp>
        <p:nvSpPr>
          <p:cNvPr id="4" name="Slide Number Placeholder 3">
            <a:extLst>
              <a:ext uri="{FF2B5EF4-FFF2-40B4-BE49-F238E27FC236}">
                <a16:creationId xmlns:a16="http://schemas.microsoft.com/office/drawing/2014/main" id="{14F3D472-40CE-7220-464C-578B4026F34A}"/>
              </a:ext>
            </a:extLst>
          </p:cNvPr>
          <p:cNvSpPr>
            <a:spLocks noGrp="1"/>
          </p:cNvSpPr>
          <p:nvPr>
            <p:ph type="sldNum" sz="quarter" idx="12"/>
          </p:nvPr>
        </p:nvSpPr>
        <p:spPr/>
        <p:txBody>
          <a:bodyPr/>
          <a:lstStyle/>
          <a:p>
            <a:fld id="{469F719A-759F-9949-A55F-A0C08DB03C95}" type="slidenum">
              <a:rPr lang="en-US" smtClean="0"/>
              <a:t>14</a:t>
            </a:fld>
            <a:endParaRPr lang="en-US"/>
          </a:p>
        </p:txBody>
      </p:sp>
      <p:sp>
        <p:nvSpPr>
          <p:cNvPr id="7" name="TextBox 6">
            <a:extLst>
              <a:ext uri="{FF2B5EF4-FFF2-40B4-BE49-F238E27FC236}">
                <a16:creationId xmlns:a16="http://schemas.microsoft.com/office/drawing/2014/main" id="{096C84DB-262A-5F3B-DB18-65F4822211EF}"/>
              </a:ext>
            </a:extLst>
          </p:cNvPr>
          <p:cNvSpPr txBox="1"/>
          <p:nvPr/>
        </p:nvSpPr>
        <p:spPr>
          <a:xfrm>
            <a:off x="5111014" y="3522847"/>
            <a:ext cx="893193" cy="369332"/>
          </a:xfrm>
          <a:prstGeom prst="rect">
            <a:avLst/>
          </a:prstGeom>
          <a:solidFill>
            <a:schemeClr val="bg1">
              <a:alpha val="74000"/>
            </a:schemeClr>
          </a:solidFill>
        </p:spPr>
        <p:txBody>
          <a:bodyPr wrap="none" rtlCol="0">
            <a:spAutoFit/>
          </a:bodyPr>
          <a:lstStyle/>
          <a:p>
            <a:r>
              <a:rPr lang="en-US" dirty="0" err="1"/>
              <a:t>UCN</a:t>
            </a:r>
            <a:r>
              <a:rPr lang="en-US" dirty="0" err="1">
                <a:latin typeface="Symbol" pitchFamily="2" charset="2"/>
              </a:rPr>
              <a:t>t</a:t>
            </a:r>
            <a:r>
              <a:rPr lang="en-US" dirty="0">
                <a:latin typeface="Symbol" pitchFamily="2" charset="2"/>
              </a:rPr>
              <a:t>+</a:t>
            </a:r>
          </a:p>
        </p:txBody>
      </p:sp>
      <p:sp>
        <p:nvSpPr>
          <p:cNvPr id="8" name="TextBox 7">
            <a:extLst>
              <a:ext uri="{FF2B5EF4-FFF2-40B4-BE49-F238E27FC236}">
                <a16:creationId xmlns:a16="http://schemas.microsoft.com/office/drawing/2014/main" id="{3B248697-0BE4-2D09-8A0E-4D863DC81D41}"/>
              </a:ext>
            </a:extLst>
          </p:cNvPr>
          <p:cNvSpPr txBox="1"/>
          <p:nvPr/>
        </p:nvSpPr>
        <p:spPr>
          <a:xfrm>
            <a:off x="5078954" y="5386276"/>
            <a:ext cx="925253" cy="369332"/>
          </a:xfrm>
          <a:prstGeom prst="rect">
            <a:avLst/>
          </a:prstGeom>
          <a:solidFill>
            <a:schemeClr val="bg1">
              <a:alpha val="74000"/>
            </a:schemeClr>
          </a:solidFill>
        </p:spPr>
        <p:txBody>
          <a:bodyPr wrap="none" rtlCol="0">
            <a:spAutoFit/>
          </a:bodyPr>
          <a:lstStyle/>
          <a:p>
            <a:r>
              <a:rPr lang="en-US" dirty="0"/>
              <a:t>UCNA+</a:t>
            </a:r>
            <a:endParaRPr lang="en-US" dirty="0">
              <a:latin typeface="Symbol" pitchFamily="2" charset="2"/>
            </a:endParaRPr>
          </a:p>
        </p:txBody>
      </p:sp>
      <p:sp>
        <p:nvSpPr>
          <p:cNvPr id="9" name="TextBox 8">
            <a:extLst>
              <a:ext uri="{FF2B5EF4-FFF2-40B4-BE49-F238E27FC236}">
                <a16:creationId xmlns:a16="http://schemas.microsoft.com/office/drawing/2014/main" id="{08FE0A5E-74D5-86B0-8B82-91C1E81BFFF2}"/>
              </a:ext>
            </a:extLst>
          </p:cNvPr>
          <p:cNvSpPr txBox="1"/>
          <p:nvPr/>
        </p:nvSpPr>
        <p:spPr>
          <a:xfrm>
            <a:off x="1305826" y="4624277"/>
            <a:ext cx="780983" cy="369332"/>
          </a:xfrm>
          <a:prstGeom prst="rect">
            <a:avLst/>
          </a:prstGeom>
          <a:solidFill>
            <a:schemeClr val="bg1">
              <a:alpha val="74000"/>
            </a:schemeClr>
          </a:solidFill>
        </p:spPr>
        <p:txBody>
          <a:bodyPr wrap="none" rtlCol="0">
            <a:spAutoFit/>
          </a:bodyPr>
          <a:lstStyle/>
          <a:p>
            <a:r>
              <a:rPr lang="en-US" dirty="0" err="1"/>
              <a:t>nEDM</a:t>
            </a:r>
            <a:endParaRPr lang="en-US" dirty="0">
              <a:latin typeface="Symbol" pitchFamily="2" charset="2"/>
            </a:endParaRPr>
          </a:p>
        </p:txBody>
      </p:sp>
      <p:sp>
        <p:nvSpPr>
          <p:cNvPr id="10" name="Cube 9">
            <a:extLst>
              <a:ext uri="{FF2B5EF4-FFF2-40B4-BE49-F238E27FC236}">
                <a16:creationId xmlns:a16="http://schemas.microsoft.com/office/drawing/2014/main" id="{67D50612-E988-AE74-F15D-63256C2B7737}"/>
              </a:ext>
            </a:extLst>
          </p:cNvPr>
          <p:cNvSpPr/>
          <p:nvPr/>
        </p:nvSpPr>
        <p:spPr>
          <a:xfrm rot="15928591">
            <a:off x="3685026" y="3695266"/>
            <a:ext cx="529389" cy="548640"/>
          </a:xfrm>
          <a:prstGeom prst="cub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36E100C-2A54-7206-7147-EBD5B692BAA1}"/>
              </a:ext>
            </a:extLst>
          </p:cNvPr>
          <p:cNvSpPr txBox="1"/>
          <p:nvPr/>
        </p:nvSpPr>
        <p:spPr>
          <a:xfrm>
            <a:off x="3173071" y="4173062"/>
            <a:ext cx="1258101" cy="369332"/>
          </a:xfrm>
          <a:prstGeom prst="rect">
            <a:avLst/>
          </a:prstGeom>
          <a:solidFill>
            <a:schemeClr val="bg1">
              <a:alpha val="74000"/>
            </a:schemeClr>
          </a:solidFill>
        </p:spPr>
        <p:txBody>
          <a:bodyPr wrap="none" rtlCol="0">
            <a:spAutoFit/>
          </a:bodyPr>
          <a:lstStyle/>
          <a:p>
            <a:r>
              <a:rPr lang="en-US" dirty="0" err="1"/>
              <a:t>UCNProBe</a:t>
            </a:r>
            <a:endParaRPr lang="en-US" dirty="0">
              <a:latin typeface="Symbol" pitchFamily="2" charset="2"/>
            </a:endParaRPr>
          </a:p>
        </p:txBody>
      </p:sp>
      <p:sp>
        <p:nvSpPr>
          <p:cNvPr id="12" name="TextBox 11">
            <a:extLst>
              <a:ext uri="{FF2B5EF4-FFF2-40B4-BE49-F238E27FC236}">
                <a16:creationId xmlns:a16="http://schemas.microsoft.com/office/drawing/2014/main" id="{633CA680-1602-0F77-815E-5A9F504C0DAD}"/>
              </a:ext>
            </a:extLst>
          </p:cNvPr>
          <p:cNvSpPr txBox="1"/>
          <p:nvPr/>
        </p:nvSpPr>
        <p:spPr>
          <a:xfrm>
            <a:off x="2829828" y="2462614"/>
            <a:ext cx="1414233" cy="369332"/>
          </a:xfrm>
          <a:prstGeom prst="rect">
            <a:avLst/>
          </a:prstGeom>
          <a:solidFill>
            <a:schemeClr val="bg1">
              <a:alpha val="74000"/>
            </a:schemeClr>
          </a:solidFill>
        </p:spPr>
        <p:txBody>
          <a:bodyPr wrap="square" rtlCol="0">
            <a:spAutoFit/>
          </a:bodyPr>
          <a:lstStyle/>
          <a:p>
            <a:r>
              <a:rPr lang="en-US" dirty="0"/>
              <a:t>UCN Source</a:t>
            </a:r>
            <a:endParaRPr lang="en-US" dirty="0">
              <a:latin typeface="Symbol" pitchFamily="2" charset="2"/>
            </a:endParaRPr>
          </a:p>
        </p:txBody>
      </p:sp>
      <p:sp>
        <p:nvSpPr>
          <p:cNvPr id="3" name="Oval 2">
            <a:extLst>
              <a:ext uri="{FF2B5EF4-FFF2-40B4-BE49-F238E27FC236}">
                <a16:creationId xmlns:a16="http://schemas.microsoft.com/office/drawing/2014/main" id="{0540AD04-E31B-1F60-0824-A07EFF0A6B94}"/>
              </a:ext>
            </a:extLst>
          </p:cNvPr>
          <p:cNvSpPr/>
          <p:nvPr/>
        </p:nvSpPr>
        <p:spPr>
          <a:xfrm>
            <a:off x="4572000" y="3140863"/>
            <a:ext cx="2056419" cy="1657445"/>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69250D7-5E57-4C64-4CC0-25EF459EEAEF}"/>
                  </a:ext>
                </a:extLst>
              </p:cNvPr>
              <p:cNvSpPr txBox="1"/>
              <p:nvPr/>
            </p:nvSpPr>
            <p:spPr>
              <a:xfrm>
                <a:off x="5215612" y="973011"/>
                <a:ext cx="3174891" cy="2031325"/>
              </a:xfrm>
              <a:prstGeom prst="rect">
                <a:avLst/>
              </a:prstGeom>
              <a:solidFill>
                <a:schemeClr val="bg1">
                  <a:alpha val="90096"/>
                </a:schemeClr>
              </a:solidFill>
            </p:spPr>
            <p:txBody>
              <a:bodyPr wrap="square" rtlCol="0">
                <a:spAutoFit/>
              </a:bodyPr>
              <a:lstStyle/>
              <a:p>
                <a:r>
                  <a:rPr lang="en-US" dirty="0" err="1"/>
                  <a:t>UCN</a:t>
                </a:r>
                <a:r>
                  <a:rPr lang="en-US" dirty="0" err="1">
                    <a:latin typeface="Symbol" pitchFamily="2" charset="2"/>
                  </a:rPr>
                  <a:t>t</a:t>
                </a:r>
                <a:endParaRPr lang="en-US" dirty="0">
                  <a:latin typeface="Symbol" pitchFamily="2" charset="2"/>
                </a:endParaRPr>
              </a:p>
              <a:p>
                <a:pPr marL="285750" indent="-285750">
                  <a:buFont typeface="Arial" panose="020B0604020202020204" pitchFamily="34" charset="0"/>
                  <a:buChar char="•"/>
                </a:pPr>
                <a:r>
                  <a:rPr lang="en-US" dirty="0"/>
                  <a:t>World’s most precise measurement of </a:t>
                </a:r>
                <a:r>
                  <a:rPr lang="en-US" dirty="0" err="1">
                    <a:latin typeface="Symbol" pitchFamily="2" charset="2"/>
                  </a:rPr>
                  <a:t>t</a:t>
                </a:r>
                <a:r>
                  <a:rPr lang="en-US" baseline="-25000" dirty="0" err="1"/>
                  <a:t>n</a:t>
                </a:r>
                <a:r>
                  <a:rPr lang="en-US" dirty="0"/>
                  <a:t> with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𝜏</m:t>
                        </m:r>
                      </m:e>
                      <m:sub>
                        <m:r>
                          <a:rPr lang="en-US" i="1">
                            <a:latin typeface="Cambria Math" panose="02040503050406030204" pitchFamily="18" charset="0"/>
                          </a:rPr>
                          <m:t>𝑛</m:t>
                        </m:r>
                      </m:sub>
                    </m:sSub>
                    <m:r>
                      <a:rPr lang="en-US" i="1">
                        <a:latin typeface="Cambria Math" panose="02040503050406030204" pitchFamily="18" charset="0"/>
                      </a:rPr>
                      <m:t>)</m:t>
                    </m:r>
                    <m:r>
                      <a:rPr lang="en-US" b="0" i="1" smtClean="0">
                        <a:latin typeface="Cambria Math" panose="02040503050406030204" pitchFamily="18" charset="0"/>
                      </a:rPr>
                      <m:t>=</m:t>
                    </m:r>
                    <m:r>
                      <a:rPr lang="en-US" i="1">
                        <a:latin typeface="Cambria Math" panose="02040503050406030204" pitchFamily="18" charset="0"/>
                        <a:ea typeface="Cambria Math" panose="02040503050406030204" pitchFamily="18" charset="0"/>
                      </a:rPr>
                      <m:t>0.</m:t>
                    </m:r>
                    <m:r>
                      <a:rPr lang="en-US" b="0" i="1" smtClean="0">
                        <a:latin typeface="Cambria Math" panose="02040503050406030204" pitchFamily="18" charset="0"/>
                        <a:ea typeface="Cambria Math" panose="02040503050406030204" pitchFamily="18" charset="0"/>
                      </a:rPr>
                      <m:t>3</m:t>
                    </m:r>
                  </m:oMath>
                </a14:m>
                <a:r>
                  <a:rPr lang="en-US" dirty="0"/>
                  <a:t> s</a:t>
                </a:r>
              </a:p>
              <a:p>
                <a:pPr marL="285750" indent="-285750">
                  <a:buFont typeface="Arial" panose="020B0604020202020204" pitchFamily="34" charset="0"/>
                  <a:buChar char="•"/>
                </a:pPr>
                <a:r>
                  <a:rPr lang="en-US" dirty="0"/>
                  <a:t>Apparatus upgrade underway for another 2x precision</a:t>
                </a:r>
              </a:p>
            </p:txBody>
          </p:sp>
        </mc:Choice>
        <mc:Fallback xmlns="">
          <p:sp>
            <p:nvSpPr>
              <p:cNvPr id="5" name="TextBox 4">
                <a:extLst>
                  <a:ext uri="{FF2B5EF4-FFF2-40B4-BE49-F238E27FC236}">
                    <a16:creationId xmlns:a16="http://schemas.microsoft.com/office/drawing/2014/main" id="{E69250D7-5E57-4C64-4CC0-25EF459EEAEF}"/>
                  </a:ext>
                </a:extLst>
              </p:cNvPr>
              <p:cNvSpPr txBox="1">
                <a:spLocks noRot="1" noChangeAspect="1" noMove="1" noResize="1" noEditPoints="1" noAdjustHandles="1" noChangeArrowheads="1" noChangeShapeType="1" noTextEdit="1"/>
              </p:cNvSpPr>
              <p:nvPr/>
            </p:nvSpPr>
            <p:spPr>
              <a:xfrm>
                <a:off x="5215612" y="973011"/>
                <a:ext cx="3174891" cy="2031325"/>
              </a:xfrm>
              <a:prstGeom prst="rect">
                <a:avLst/>
              </a:prstGeom>
              <a:blipFill>
                <a:blip r:embed="rId3"/>
                <a:stretch>
                  <a:fillRect l="-1594" t="-1863" b="-3727"/>
                </a:stretch>
              </a:blipFill>
            </p:spPr>
            <p:txBody>
              <a:bodyPr/>
              <a:lstStyle/>
              <a:p>
                <a:r>
                  <a:rPr lang="en-US">
                    <a:noFill/>
                  </a:rPr>
                  <a:t> </a:t>
                </a:r>
              </a:p>
            </p:txBody>
          </p:sp>
        </mc:Fallback>
      </mc:AlternateContent>
    </p:spTree>
    <p:extLst>
      <p:ext uri="{BB962C8B-B14F-4D97-AF65-F5344CB8AC3E}">
        <p14:creationId xmlns:p14="http://schemas.microsoft.com/office/powerpoint/2010/main" val="20096012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523" y="87394"/>
            <a:ext cx="8112953" cy="816948"/>
          </a:xfrm>
        </p:spPr>
        <p:txBody>
          <a:bodyPr>
            <a:noAutofit/>
          </a:bodyPr>
          <a:lstStyle/>
          <a:p>
            <a:r>
              <a:rPr lang="en-US" sz="2400" dirty="0" err="1"/>
              <a:t>UCN</a:t>
            </a:r>
            <a:r>
              <a:rPr lang="en-US" sz="2400" dirty="0" err="1">
                <a:latin typeface="Symbol" charset="2"/>
                <a:cs typeface="Symbol" charset="2"/>
              </a:rPr>
              <a:t>t</a:t>
            </a:r>
            <a:r>
              <a:rPr lang="en-US" sz="2400" dirty="0"/>
              <a:t> experiment traps ultracold neutrons via magnetic and gravitational forces, avoiding big systematic corrections.</a:t>
            </a:r>
          </a:p>
        </p:txBody>
      </p:sp>
      <p:sp>
        <p:nvSpPr>
          <p:cNvPr id="3" name="Content Placeholder 2"/>
          <p:cNvSpPr>
            <a:spLocks noGrp="1"/>
          </p:cNvSpPr>
          <p:nvPr>
            <p:ph idx="1"/>
          </p:nvPr>
        </p:nvSpPr>
        <p:spPr>
          <a:xfrm>
            <a:off x="170606" y="940517"/>
            <a:ext cx="8833592" cy="2824854"/>
          </a:xfrm>
        </p:spPr>
        <p:txBody>
          <a:bodyPr numCol="2" spcCol="457200">
            <a:normAutofit/>
          </a:bodyPr>
          <a:lstStyle/>
          <a:p>
            <a:r>
              <a:rPr lang="en-US" sz="2000" dirty="0">
                <a:solidFill>
                  <a:srgbClr val="0000FF"/>
                </a:solidFill>
              </a:rPr>
              <a:t>UCN trap with very low intrinsic losses</a:t>
            </a:r>
          </a:p>
          <a:p>
            <a:pPr marL="914400" lvl="1" indent="-514350"/>
            <a:r>
              <a:rPr lang="en-US" sz="2000" dirty="0"/>
              <a:t>Magneto-gravitational trap</a:t>
            </a:r>
          </a:p>
          <a:p>
            <a:pPr marL="914400" lvl="1" indent="-514350"/>
            <a:r>
              <a:rPr lang="en-US" sz="2000" dirty="0"/>
              <a:t>Superposed holding field to eliminate B-field zeros (no depolarization losses)</a:t>
            </a:r>
          </a:p>
          <a:p>
            <a:pPr marL="914400" lvl="1" indent="-514350"/>
            <a:r>
              <a:rPr lang="en-US" sz="2000" dirty="0"/>
              <a:t>Fast removal of quasi-bound UCNs possible through trap asymmetry and field ripple</a:t>
            </a:r>
          </a:p>
          <a:p>
            <a:r>
              <a:rPr lang="en-US" sz="2000" dirty="0">
                <a:solidFill>
                  <a:srgbClr val="0000FF"/>
                </a:solidFill>
              </a:rPr>
              <a:t>High statistics are achievable</a:t>
            </a:r>
          </a:p>
          <a:p>
            <a:pPr marL="914400" lvl="1" indent="-514350"/>
            <a:r>
              <a:rPr lang="en-US" sz="2000" dirty="0"/>
              <a:t>Large volume</a:t>
            </a:r>
          </a:p>
          <a:p>
            <a:pPr marL="914400" lvl="1" indent="-514350"/>
            <a:r>
              <a:rPr lang="en-US" sz="2000" i="1" dirty="0"/>
              <a:t>In situ </a:t>
            </a:r>
            <a:r>
              <a:rPr lang="en-US" sz="2000" dirty="0"/>
              <a:t>UCN detector</a:t>
            </a:r>
          </a:p>
          <a:p>
            <a:pPr marL="1314450" lvl="2" indent="-514350"/>
            <a:r>
              <a:rPr lang="en-US" sz="2000" dirty="0"/>
              <a:t>High overall efficiency</a:t>
            </a:r>
          </a:p>
          <a:p>
            <a:pPr marL="1314450" lvl="2" indent="-514350"/>
            <a:r>
              <a:rPr lang="en-US" sz="2000" dirty="0"/>
              <a:t>Also: Less sensitive to phase-space evolution than draining</a:t>
            </a:r>
          </a:p>
        </p:txBody>
      </p:sp>
      <p:sp>
        <p:nvSpPr>
          <p:cNvPr id="8" name="TextBox 7"/>
          <p:cNvSpPr txBox="1"/>
          <p:nvPr/>
        </p:nvSpPr>
        <p:spPr>
          <a:xfrm>
            <a:off x="393030" y="3758027"/>
            <a:ext cx="3701178" cy="1200329"/>
          </a:xfrm>
          <a:prstGeom prst="rect">
            <a:avLst/>
          </a:prstGeom>
          <a:noFill/>
          <a:ln>
            <a:solidFill>
              <a:schemeClr val="tx1"/>
            </a:solidFill>
          </a:ln>
        </p:spPr>
        <p:txBody>
          <a:bodyPr wrap="square" rtlCol="0">
            <a:spAutoFit/>
          </a:bodyPr>
          <a:lstStyle/>
          <a:p>
            <a:r>
              <a:rPr lang="en-US" dirty="0">
                <a:solidFill>
                  <a:prstClr val="black"/>
                </a:solidFill>
                <a:latin typeface="Calibri"/>
              </a:rPr>
              <a:t> Based on original concept: P.L. </a:t>
            </a:r>
            <a:r>
              <a:rPr lang="en-US" dirty="0" err="1">
                <a:solidFill>
                  <a:prstClr val="black"/>
                </a:solidFill>
                <a:latin typeface="Calibri"/>
              </a:rPr>
              <a:t>Walstrom</a:t>
            </a:r>
            <a:r>
              <a:rPr lang="en-US" dirty="0">
                <a:solidFill>
                  <a:prstClr val="black"/>
                </a:solidFill>
                <a:latin typeface="Calibri"/>
              </a:rPr>
              <a:t>, J.D. Bowman, S.I. </a:t>
            </a:r>
            <a:r>
              <a:rPr lang="en-US" dirty="0" err="1">
                <a:solidFill>
                  <a:prstClr val="black"/>
                </a:solidFill>
                <a:latin typeface="Calibri"/>
              </a:rPr>
              <a:t>Penttila</a:t>
            </a:r>
            <a:r>
              <a:rPr lang="en-US" dirty="0">
                <a:solidFill>
                  <a:prstClr val="black"/>
                </a:solidFill>
                <a:latin typeface="Calibri"/>
              </a:rPr>
              <a:t>, C. Morris, A. Saunders, NIMA 599 (2009) 82-92</a:t>
            </a:r>
          </a:p>
        </p:txBody>
      </p:sp>
      <p:pic>
        <p:nvPicPr>
          <p:cNvPr id="9" name="Content Placeholder 3" descr="UCN_Lifetime_Assembly_Filling_cropped_figure.jpg"/>
          <p:cNvPicPr>
            <a:picLocks noChangeAspect="1"/>
          </p:cNvPicPr>
          <p:nvPr/>
        </p:nvPicPr>
        <p:blipFill>
          <a:blip r:embed="rId3">
            <a:extLst>
              <a:ext uri="{28A0092B-C50C-407E-A947-70E740481C1C}">
                <a14:useLocalDpi xmlns:a14="http://schemas.microsoft.com/office/drawing/2010/main" val="0"/>
              </a:ext>
            </a:extLst>
          </a:blip>
          <a:srcRect l="6010" r="13352"/>
          <a:stretch/>
        </p:blipFill>
        <p:spPr>
          <a:xfrm>
            <a:off x="4620173" y="3594178"/>
            <a:ext cx="4523830" cy="3263821"/>
          </a:xfrm>
          <a:prstGeom prst="rect">
            <a:avLst/>
          </a:prstGeom>
        </p:spPr>
      </p:pic>
      <p:pic>
        <p:nvPicPr>
          <p:cNvPr id="7" name="Picture 6" descr="UCNtau_logo.png">
            <a:extLst>
              <a:ext uri="{FF2B5EF4-FFF2-40B4-BE49-F238E27FC236}">
                <a16:creationId xmlns:a16="http://schemas.microsoft.com/office/drawing/2014/main" id="{5CA1C42B-A0F2-504B-8848-900C97CD4BF3}"/>
              </a:ext>
            </a:extLst>
          </p:cNvPr>
          <p:cNvPicPr>
            <a:picLocks noChangeAspect="1"/>
          </p:cNvPicPr>
          <p:nvPr/>
        </p:nvPicPr>
        <p:blipFill>
          <a:blip r:embed="rId4" cstate="print"/>
          <a:stretch>
            <a:fillRect/>
          </a:stretch>
        </p:blipFill>
        <p:spPr>
          <a:xfrm>
            <a:off x="15572" y="6086021"/>
            <a:ext cx="1076860" cy="784746"/>
          </a:xfrm>
          <a:prstGeom prst="rect">
            <a:avLst/>
          </a:prstGeom>
        </p:spPr>
      </p:pic>
      <p:sp>
        <p:nvSpPr>
          <p:cNvPr id="6" name="TextBox 5">
            <a:extLst>
              <a:ext uri="{FF2B5EF4-FFF2-40B4-BE49-F238E27FC236}">
                <a16:creationId xmlns:a16="http://schemas.microsoft.com/office/drawing/2014/main" id="{7D18A5B5-8976-9E1C-4E98-8C419C53F932}"/>
              </a:ext>
            </a:extLst>
          </p:cNvPr>
          <p:cNvSpPr txBox="1"/>
          <p:nvPr/>
        </p:nvSpPr>
        <p:spPr>
          <a:xfrm>
            <a:off x="312644" y="5032027"/>
            <a:ext cx="4935720" cy="1200329"/>
          </a:xfrm>
          <a:prstGeom prst="rect">
            <a:avLst/>
          </a:prstGeom>
          <a:noFill/>
        </p:spPr>
        <p:txBody>
          <a:bodyPr wrap="square">
            <a:spAutoFit/>
          </a:bodyPr>
          <a:lstStyle/>
          <a:p>
            <a:r>
              <a:rPr lang="en-US" dirty="0"/>
              <a:t>Physics results:</a:t>
            </a:r>
          </a:p>
          <a:p>
            <a:r>
              <a:rPr lang="en-US" i="1" dirty="0"/>
              <a:t>Phys. Rev. C</a:t>
            </a:r>
            <a:r>
              <a:rPr lang="en-US" dirty="0"/>
              <a:t> </a:t>
            </a:r>
            <a:r>
              <a:rPr lang="en-US" b="1" dirty="0"/>
              <a:t>111</a:t>
            </a:r>
            <a:r>
              <a:rPr lang="en-US" dirty="0"/>
              <a:t>, 045501 (2025)</a:t>
            </a:r>
          </a:p>
          <a:p>
            <a:r>
              <a:rPr lang="en-US" i="1" u="none" strike="noStrike" dirty="0">
                <a:solidFill>
                  <a:srgbClr val="000000"/>
                </a:solidFill>
                <a:effectLst/>
              </a:rPr>
              <a:t>Phys. Rev. Lett. </a:t>
            </a:r>
            <a:r>
              <a:rPr lang="en-US" b="1" u="none" strike="noStrike" dirty="0">
                <a:solidFill>
                  <a:srgbClr val="000000"/>
                </a:solidFill>
                <a:effectLst/>
              </a:rPr>
              <a:t>127</a:t>
            </a:r>
            <a:r>
              <a:rPr lang="en-US" u="none" strike="noStrike" dirty="0">
                <a:solidFill>
                  <a:srgbClr val="000000"/>
                </a:solidFill>
                <a:effectLst/>
              </a:rPr>
              <a:t>, 162501 (2021)</a:t>
            </a:r>
          </a:p>
          <a:p>
            <a:r>
              <a:rPr lang="en-US" i="1" dirty="0"/>
              <a:t>Science</a:t>
            </a:r>
            <a:r>
              <a:rPr lang="en-US" dirty="0"/>
              <a:t> 06 May 2018, 10.1126/science.aan8895</a:t>
            </a:r>
          </a:p>
        </p:txBody>
      </p:sp>
      <p:sp>
        <p:nvSpPr>
          <p:cNvPr id="4" name="Slide Number Placeholder 3">
            <a:extLst>
              <a:ext uri="{FF2B5EF4-FFF2-40B4-BE49-F238E27FC236}">
                <a16:creationId xmlns:a16="http://schemas.microsoft.com/office/drawing/2014/main" id="{AA4D0FAD-6CA4-3D04-C68C-22B988C81A6F}"/>
              </a:ext>
            </a:extLst>
          </p:cNvPr>
          <p:cNvSpPr>
            <a:spLocks noGrp="1"/>
          </p:cNvSpPr>
          <p:nvPr>
            <p:ph type="sldNum" sz="quarter" idx="12"/>
          </p:nvPr>
        </p:nvSpPr>
        <p:spPr/>
        <p:txBody>
          <a:bodyPr/>
          <a:lstStyle/>
          <a:p>
            <a:fld id="{469F719A-759F-9949-A55F-A0C08DB03C95}" type="slidenum">
              <a:rPr lang="en-US" smtClean="0"/>
              <a:t>15</a:t>
            </a:fld>
            <a:endParaRPr lang="en-US"/>
          </a:p>
        </p:txBody>
      </p:sp>
    </p:spTree>
    <p:extLst>
      <p:ext uri="{BB962C8B-B14F-4D97-AF65-F5344CB8AC3E}">
        <p14:creationId xmlns:p14="http://schemas.microsoft.com/office/powerpoint/2010/main" val="484090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D7E7A-A9E1-BCBF-3CC9-2B167DD04895}"/>
              </a:ext>
            </a:extLst>
          </p:cNvPr>
          <p:cNvSpPr>
            <a:spLocks noGrp="1"/>
          </p:cNvSpPr>
          <p:nvPr>
            <p:ph type="title"/>
          </p:nvPr>
        </p:nvSpPr>
        <p:spPr>
          <a:xfrm>
            <a:off x="5657592" y="126870"/>
            <a:ext cx="3296165" cy="636764"/>
          </a:xfrm>
        </p:spPr>
        <p:txBody>
          <a:bodyPr>
            <a:normAutofit/>
          </a:bodyPr>
          <a:lstStyle/>
          <a:p>
            <a:r>
              <a:rPr lang="en-US" sz="3600" dirty="0" err="1"/>
              <a:t>UCN</a:t>
            </a:r>
            <a:r>
              <a:rPr lang="en-US" sz="3600" dirty="0" err="1">
                <a:latin typeface="Symbol" pitchFamily="2" charset="2"/>
              </a:rPr>
              <a:t>t</a:t>
            </a:r>
            <a:r>
              <a:rPr lang="en-US" sz="3600" dirty="0"/>
              <a:t> Summary</a:t>
            </a:r>
          </a:p>
        </p:txBody>
      </p:sp>
      <p:sp>
        <p:nvSpPr>
          <p:cNvPr id="5" name="TextBox 4">
            <a:extLst>
              <a:ext uri="{FF2B5EF4-FFF2-40B4-BE49-F238E27FC236}">
                <a16:creationId xmlns:a16="http://schemas.microsoft.com/office/drawing/2014/main" id="{4C56BE72-C359-2F59-1DCF-8BD2116ABEB6}"/>
              </a:ext>
            </a:extLst>
          </p:cNvPr>
          <p:cNvSpPr txBox="1"/>
          <p:nvPr/>
        </p:nvSpPr>
        <p:spPr>
          <a:xfrm>
            <a:off x="5589373" y="730255"/>
            <a:ext cx="3448050" cy="5632311"/>
          </a:xfrm>
          <a:prstGeom prst="rect">
            <a:avLst/>
          </a:prstGeom>
          <a:noFill/>
        </p:spPr>
        <p:txBody>
          <a:bodyPr wrap="square" rtlCol="0">
            <a:spAutoFit/>
          </a:bodyPr>
          <a:lstStyle/>
          <a:p>
            <a:pPr marL="285750" indent="-285750">
              <a:buFont typeface="Arial" panose="020B0604020202020204" pitchFamily="34" charset="0"/>
              <a:buChar char="•"/>
            </a:pPr>
            <a:r>
              <a:rPr lang="en-US" b="1" dirty="0"/>
              <a:t>2017</a:t>
            </a:r>
            <a:r>
              <a:rPr lang="en-US" dirty="0"/>
              <a:t>: Improved removal of quasi-trapped UCN (“Giant Cleaner”)</a:t>
            </a:r>
          </a:p>
          <a:p>
            <a:pPr marL="285750" indent="-285750">
              <a:buFont typeface="Arial" panose="020B0604020202020204" pitchFamily="34" charset="0"/>
              <a:buChar char="•"/>
            </a:pPr>
            <a:r>
              <a:rPr lang="en-US" b="1" dirty="0"/>
              <a:t>2018</a:t>
            </a:r>
            <a:r>
              <a:rPr lang="en-US" dirty="0"/>
              <a:t>: Improved normalization of initial UCN population by adding upstream buffer volume.</a:t>
            </a:r>
          </a:p>
          <a:p>
            <a:pPr marL="285750" indent="-285750">
              <a:buFont typeface="Arial" panose="020B0604020202020204" pitchFamily="34" charset="0"/>
              <a:buChar char="•"/>
            </a:pPr>
            <a:r>
              <a:rPr lang="en-US" b="1" dirty="0"/>
              <a:t>2019</a:t>
            </a:r>
            <a:r>
              <a:rPr lang="en-US" dirty="0"/>
              <a:t>: Special run of “Fill and Dump” mode, in which UCN are drained through the trapdoor into a detector</a:t>
            </a:r>
          </a:p>
          <a:p>
            <a:pPr marL="285750" indent="-285750">
              <a:buFont typeface="Arial" panose="020B0604020202020204" pitchFamily="34" charset="0"/>
              <a:buChar char="•"/>
            </a:pPr>
            <a:r>
              <a:rPr lang="en-US" b="1" dirty="0"/>
              <a:t>2020</a:t>
            </a:r>
            <a:r>
              <a:rPr lang="en-US" dirty="0"/>
              <a:t>: Improved normalization by adding detector to count UCN in upstream buffer volume at end of fill.</a:t>
            </a:r>
          </a:p>
          <a:p>
            <a:pPr marL="285750" indent="-285750">
              <a:buFont typeface="Arial" panose="020B0604020202020204" pitchFamily="34" charset="0"/>
              <a:buChar char="•"/>
            </a:pPr>
            <a:r>
              <a:rPr lang="en-US" b="1" dirty="0"/>
              <a:t>2021</a:t>
            </a:r>
            <a:r>
              <a:rPr lang="en-US" dirty="0"/>
              <a:t>: Improved </a:t>
            </a:r>
            <a:r>
              <a:rPr lang="en-US" baseline="30000" dirty="0"/>
              <a:t>10</a:t>
            </a:r>
            <a:r>
              <a:rPr lang="en-US" dirty="0"/>
              <a:t>B/ZnS screens (better efficiency)</a:t>
            </a:r>
          </a:p>
          <a:p>
            <a:pPr marL="285750" indent="-285750">
              <a:buFont typeface="Arial" panose="020B0604020202020204" pitchFamily="34" charset="0"/>
              <a:buChar char="•"/>
            </a:pPr>
            <a:r>
              <a:rPr lang="en-US" b="1" dirty="0"/>
              <a:t>2022</a:t>
            </a:r>
            <a:r>
              <a:rPr lang="en-US" dirty="0"/>
              <a:t>: Segmented dagger detector (smaller rate-dependent effects).</a:t>
            </a:r>
          </a:p>
        </p:txBody>
      </p:sp>
      <p:grpSp>
        <p:nvGrpSpPr>
          <p:cNvPr id="14" name="Group 13">
            <a:extLst>
              <a:ext uri="{FF2B5EF4-FFF2-40B4-BE49-F238E27FC236}">
                <a16:creationId xmlns:a16="http://schemas.microsoft.com/office/drawing/2014/main" id="{60D7D3C3-1B53-2243-CE38-F92917C514E5}"/>
              </a:ext>
            </a:extLst>
          </p:cNvPr>
          <p:cNvGrpSpPr/>
          <p:nvPr/>
        </p:nvGrpSpPr>
        <p:grpSpPr>
          <a:xfrm>
            <a:off x="114300" y="1923693"/>
            <a:ext cx="5467350" cy="4934307"/>
            <a:chOff x="114300" y="1276350"/>
            <a:chExt cx="5467350" cy="4934307"/>
          </a:xfrm>
        </p:grpSpPr>
        <p:graphicFrame>
          <p:nvGraphicFramePr>
            <p:cNvPr id="4" name="Chart 3">
              <a:extLst>
                <a:ext uri="{FF2B5EF4-FFF2-40B4-BE49-F238E27FC236}">
                  <a16:creationId xmlns:a16="http://schemas.microsoft.com/office/drawing/2014/main" id="{7B615047-E4E6-424D-AF5C-131BAAE51982}"/>
                </a:ext>
              </a:extLst>
            </p:cNvPr>
            <p:cNvGraphicFramePr>
              <a:graphicFrameLocks/>
            </p:cNvGraphicFramePr>
            <p:nvPr/>
          </p:nvGraphicFramePr>
          <p:xfrm>
            <a:off x="114300" y="1276350"/>
            <a:ext cx="5467350" cy="4714875"/>
          </p:xfrm>
          <a:graphic>
            <a:graphicData uri="http://schemas.openxmlformats.org/drawingml/2006/chart">
              <c:chart xmlns:c="http://schemas.openxmlformats.org/drawingml/2006/chart" xmlns:r="http://schemas.openxmlformats.org/officeDocument/2006/relationships" r:id="rId3"/>
            </a:graphicData>
          </a:graphic>
        </p:graphicFrame>
        <p:sp>
          <p:nvSpPr>
            <p:cNvPr id="6" name="Oval 5">
              <a:extLst>
                <a:ext uri="{FF2B5EF4-FFF2-40B4-BE49-F238E27FC236}">
                  <a16:creationId xmlns:a16="http://schemas.microsoft.com/office/drawing/2014/main" id="{75C24E8D-78E9-65A6-7550-E8A6DC307AB3}"/>
                </a:ext>
              </a:extLst>
            </p:cNvPr>
            <p:cNvSpPr/>
            <p:nvPr/>
          </p:nvSpPr>
          <p:spPr>
            <a:xfrm>
              <a:off x="2981325" y="1838325"/>
              <a:ext cx="2009775" cy="166687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8095A0C-5E16-CAEA-E1A2-DEE8B9BD45C0}"/>
                </a:ext>
              </a:extLst>
            </p:cNvPr>
            <p:cNvSpPr txBox="1"/>
            <p:nvPr/>
          </p:nvSpPr>
          <p:spPr>
            <a:xfrm>
              <a:off x="3676650" y="3468915"/>
              <a:ext cx="1314450" cy="830997"/>
            </a:xfrm>
            <a:prstGeom prst="rect">
              <a:avLst/>
            </a:prstGeom>
            <a:noFill/>
          </p:spPr>
          <p:txBody>
            <a:bodyPr wrap="square" rtlCol="0">
              <a:spAutoFit/>
            </a:bodyPr>
            <a:lstStyle/>
            <a:p>
              <a:r>
                <a:rPr lang="en-US" sz="1600" dirty="0">
                  <a:solidFill>
                    <a:srgbClr val="FF0000"/>
                  </a:solidFill>
                </a:rPr>
                <a:t>New results included in 2025 PRC</a:t>
              </a:r>
            </a:p>
          </p:txBody>
        </p:sp>
        <p:sp>
          <p:nvSpPr>
            <p:cNvPr id="8" name="Oval 7">
              <a:extLst>
                <a:ext uri="{FF2B5EF4-FFF2-40B4-BE49-F238E27FC236}">
                  <a16:creationId xmlns:a16="http://schemas.microsoft.com/office/drawing/2014/main" id="{ED60B111-642E-6977-6895-C07CE0747A1E}"/>
                </a:ext>
              </a:extLst>
            </p:cNvPr>
            <p:cNvSpPr/>
            <p:nvPr/>
          </p:nvSpPr>
          <p:spPr>
            <a:xfrm>
              <a:off x="1657350" y="2457272"/>
              <a:ext cx="904875" cy="75265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E7BA9A2-2692-4715-488E-AF3E35F66F84}"/>
                </a:ext>
              </a:extLst>
            </p:cNvPr>
            <p:cNvSpPr txBox="1"/>
            <p:nvPr/>
          </p:nvSpPr>
          <p:spPr>
            <a:xfrm>
              <a:off x="1533524" y="2126040"/>
              <a:ext cx="1238251" cy="338554"/>
            </a:xfrm>
            <a:prstGeom prst="rect">
              <a:avLst/>
            </a:prstGeom>
            <a:noFill/>
          </p:spPr>
          <p:txBody>
            <a:bodyPr wrap="square" rtlCol="0">
              <a:spAutoFit/>
            </a:bodyPr>
            <a:lstStyle/>
            <a:p>
              <a:r>
                <a:rPr lang="en-US" sz="1600" dirty="0">
                  <a:solidFill>
                    <a:srgbClr val="FF0000"/>
                  </a:solidFill>
                </a:rPr>
                <a:t>PRL (2021)</a:t>
              </a:r>
            </a:p>
          </p:txBody>
        </p:sp>
        <p:sp>
          <p:nvSpPr>
            <p:cNvPr id="10" name="Oval 9">
              <a:extLst>
                <a:ext uri="{FF2B5EF4-FFF2-40B4-BE49-F238E27FC236}">
                  <a16:creationId xmlns:a16="http://schemas.microsoft.com/office/drawing/2014/main" id="{72EE9D70-702C-B5B1-1FB0-95FA4FE2B209}"/>
                </a:ext>
              </a:extLst>
            </p:cNvPr>
            <p:cNvSpPr/>
            <p:nvPr/>
          </p:nvSpPr>
          <p:spPr>
            <a:xfrm>
              <a:off x="1171573" y="2504897"/>
              <a:ext cx="285750" cy="75265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BCC4851-4202-2129-7782-DDDF427831C4}"/>
                </a:ext>
              </a:extLst>
            </p:cNvPr>
            <p:cNvSpPr txBox="1"/>
            <p:nvPr/>
          </p:nvSpPr>
          <p:spPr>
            <a:xfrm>
              <a:off x="1085850" y="3249990"/>
              <a:ext cx="981076" cy="584775"/>
            </a:xfrm>
            <a:prstGeom prst="rect">
              <a:avLst/>
            </a:prstGeom>
            <a:noFill/>
          </p:spPr>
          <p:txBody>
            <a:bodyPr wrap="square" rtlCol="0">
              <a:spAutoFit/>
            </a:bodyPr>
            <a:lstStyle/>
            <a:p>
              <a:r>
                <a:rPr lang="en-US" sz="1600" dirty="0">
                  <a:solidFill>
                    <a:srgbClr val="FF0000"/>
                  </a:solidFill>
                </a:rPr>
                <a:t>Science (2018)</a:t>
              </a:r>
            </a:p>
          </p:txBody>
        </p:sp>
        <p:sp>
          <p:nvSpPr>
            <p:cNvPr id="12" name="TextBox 11">
              <a:extLst>
                <a:ext uri="{FF2B5EF4-FFF2-40B4-BE49-F238E27FC236}">
                  <a16:creationId xmlns:a16="http://schemas.microsoft.com/office/drawing/2014/main" id="{28E16078-9D92-8322-F093-9C3F09DAFEBB}"/>
                </a:ext>
              </a:extLst>
            </p:cNvPr>
            <p:cNvSpPr txBox="1"/>
            <p:nvPr/>
          </p:nvSpPr>
          <p:spPr>
            <a:xfrm>
              <a:off x="2238378" y="3482400"/>
              <a:ext cx="1352550" cy="830997"/>
            </a:xfrm>
            <a:prstGeom prst="rect">
              <a:avLst/>
            </a:prstGeom>
            <a:noFill/>
          </p:spPr>
          <p:txBody>
            <a:bodyPr wrap="square" rtlCol="0">
              <a:spAutoFit/>
            </a:bodyPr>
            <a:lstStyle/>
            <a:p>
              <a:r>
                <a:rPr lang="en-US" sz="1600" dirty="0">
                  <a:solidFill>
                    <a:srgbClr val="FF0000"/>
                  </a:solidFill>
                </a:rPr>
                <a:t>PRC (2022)</a:t>
              </a:r>
            </a:p>
            <a:p>
              <a:r>
                <a:rPr lang="en-US" sz="1600" dirty="0">
                  <a:solidFill>
                    <a:srgbClr val="FF0000"/>
                  </a:solidFill>
                </a:rPr>
                <a:t>(</a:t>
              </a:r>
              <a:r>
                <a:rPr lang="en-US" sz="1600" dirty="0" err="1">
                  <a:solidFill>
                    <a:srgbClr val="FF0000"/>
                  </a:solidFill>
                </a:rPr>
                <a:t>Fill&amp;Dump</a:t>
              </a:r>
              <a:r>
                <a:rPr lang="en-US" sz="1600" dirty="0">
                  <a:solidFill>
                    <a:srgbClr val="FF0000"/>
                  </a:solidFill>
                </a:rPr>
                <a:t> Study)</a:t>
              </a:r>
            </a:p>
          </p:txBody>
        </p:sp>
        <p:sp>
          <p:nvSpPr>
            <p:cNvPr id="13" name="TextBox 12">
              <a:extLst>
                <a:ext uri="{FF2B5EF4-FFF2-40B4-BE49-F238E27FC236}">
                  <a16:creationId xmlns:a16="http://schemas.microsoft.com/office/drawing/2014/main" id="{52C9E7D3-C650-19C3-A57C-965C788A0112}"/>
                </a:ext>
              </a:extLst>
            </p:cNvPr>
            <p:cNvSpPr txBox="1"/>
            <p:nvPr/>
          </p:nvSpPr>
          <p:spPr>
            <a:xfrm>
              <a:off x="1861659" y="5841325"/>
              <a:ext cx="2239331" cy="369332"/>
            </a:xfrm>
            <a:prstGeom prst="rect">
              <a:avLst/>
            </a:prstGeom>
            <a:noFill/>
          </p:spPr>
          <p:txBody>
            <a:bodyPr wrap="none" rtlCol="0">
              <a:spAutoFit/>
            </a:bodyPr>
            <a:lstStyle/>
            <a:p>
              <a:r>
                <a:rPr lang="en-US" dirty="0">
                  <a:solidFill>
                    <a:schemeClr val="tx1">
                      <a:lumMod val="65000"/>
                      <a:lumOff val="35000"/>
                    </a:schemeClr>
                  </a:solidFill>
                </a:rPr>
                <a:t>Year data were taken</a:t>
              </a:r>
            </a:p>
          </p:txBody>
        </p:sp>
      </p:grpSp>
      <p:pic>
        <p:nvPicPr>
          <p:cNvPr id="16" name="Content Placeholder 4">
            <a:extLst>
              <a:ext uri="{FF2B5EF4-FFF2-40B4-BE49-F238E27FC236}">
                <a16:creationId xmlns:a16="http://schemas.microsoft.com/office/drawing/2014/main" id="{C6C0149F-2A3A-7ACF-7BC7-388CF0750281}"/>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l="4479"/>
          <a:stretch>
            <a:fillRect/>
          </a:stretch>
        </p:blipFill>
        <p:spPr>
          <a:xfrm>
            <a:off x="3167" y="168279"/>
            <a:ext cx="5467351" cy="1907898"/>
          </a:xfrm>
        </p:spPr>
      </p:pic>
      <p:sp>
        <p:nvSpPr>
          <p:cNvPr id="15" name="Slide Number Placeholder 14">
            <a:extLst>
              <a:ext uri="{FF2B5EF4-FFF2-40B4-BE49-F238E27FC236}">
                <a16:creationId xmlns:a16="http://schemas.microsoft.com/office/drawing/2014/main" id="{CDD956D0-00C1-5C04-D8C0-0B71EF08E265}"/>
              </a:ext>
            </a:extLst>
          </p:cNvPr>
          <p:cNvSpPr>
            <a:spLocks noGrp="1"/>
          </p:cNvSpPr>
          <p:nvPr>
            <p:ph type="sldNum" sz="quarter" idx="12"/>
          </p:nvPr>
        </p:nvSpPr>
        <p:spPr/>
        <p:txBody>
          <a:bodyPr/>
          <a:lstStyle/>
          <a:p>
            <a:fld id="{469F719A-759F-9949-A55F-A0C08DB03C95}" type="slidenum">
              <a:rPr lang="en-US" smtClean="0"/>
              <a:t>16</a:t>
            </a:fld>
            <a:endParaRPr lang="en-US"/>
          </a:p>
        </p:txBody>
      </p:sp>
    </p:spTree>
    <p:extLst>
      <p:ext uri="{BB962C8B-B14F-4D97-AF65-F5344CB8AC3E}">
        <p14:creationId xmlns:p14="http://schemas.microsoft.com/office/powerpoint/2010/main" val="40023480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D4FF8-5CD2-D842-B46A-0083A3369D9F}"/>
              </a:ext>
            </a:extLst>
          </p:cNvPr>
          <p:cNvSpPr>
            <a:spLocks noGrp="1"/>
          </p:cNvSpPr>
          <p:nvPr>
            <p:ph type="title"/>
          </p:nvPr>
        </p:nvSpPr>
        <p:spPr>
          <a:xfrm>
            <a:off x="300909" y="161611"/>
            <a:ext cx="8229600" cy="628014"/>
          </a:xfrm>
        </p:spPr>
        <p:txBody>
          <a:bodyPr>
            <a:normAutofit fontScale="90000"/>
          </a:bodyPr>
          <a:lstStyle/>
          <a:p>
            <a:r>
              <a:rPr lang="en-US" sz="2800" dirty="0"/>
              <a:t>Upgrade to </a:t>
            </a:r>
            <a:r>
              <a:rPr lang="en-US" sz="2800" dirty="0" err="1"/>
              <a:t>UCN</a:t>
            </a:r>
            <a:r>
              <a:rPr lang="en-US" sz="2800" dirty="0" err="1">
                <a:latin typeface="Symbol" pitchFamily="2" charset="2"/>
              </a:rPr>
              <a:t>t</a:t>
            </a:r>
            <a:r>
              <a:rPr lang="en-US" sz="2800" dirty="0"/>
              <a:t> apparatus for better UCN loading efficiency</a:t>
            </a:r>
          </a:p>
        </p:txBody>
      </p:sp>
      <p:pic>
        <p:nvPicPr>
          <p:cNvPr id="15" name="plunger_loading.mov" descr="plunger_loading.mov">
            <a:hlinkClick r:id="" action="ppaction://media"/>
            <a:extLst>
              <a:ext uri="{FF2B5EF4-FFF2-40B4-BE49-F238E27FC236}">
                <a16:creationId xmlns:a16="http://schemas.microsoft.com/office/drawing/2014/main" id="{A893B96D-DE25-1C44-B14F-B9B795403ED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1582" t="18305" r="3672" b="23616"/>
          <a:stretch/>
        </p:blipFill>
        <p:spPr>
          <a:xfrm flipH="1">
            <a:off x="1" y="3249038"/>
            <a:ext cx="4572000" cy="3133344"/>
          </a:xfrm>
          <a:prstGeom prst="rect">
            <a:avLst/>
          </a:prstGeom>
        </p:spPr>
      </p:pic>
      <p:sp>
        <p:nvSpPr>
          <p:cNvPr id="3" name="Content Placeholder 2">
            <a:extLst>
              <a:ext uri="{FF2B5EF4-FFF2-40B4-BE49-F238E27FC236}">
                <a16:creationId xmlns:a16="http://schemas.microsoft.com/office/drawing/2014/main" id="{74223167-35CC-F340-BE0C-D88322255A16}"/>
              </a:ext>
            </a:extLst>
          </p:cNvPr>
          <p:cNvSpPr>
            <a:spLocks noGrp="1"/>
          </p:cNvSpPr>
          <p:nvPr>
            <p:ph idx="1"/>
          </p:nvPr>
        </p:nvSpPr>
        <p:spPr>
          <a:xfrm>
            <a:off x="190503" y="789549"/>
            <a:ext cx="4739429" cy="2346841"/>
          </a:xfrm>
        </p:spPr>
        <p:txBody>
          <a:bodyPr>
            <a:normAutofit fontScale="92500" lnSpcReduction="20000"/>
          </a:bodyPr>
          <a:lstStyle/>
          <a:p>
            <a:r>
              <a:rPr lang="en-US" sz="1800" dirty="0"/>
              <a:t>Elevator concept for efficient transport into the trap</a:t>
            </a:r>
          </a:p>
          <a:p>
            <a:r>
              <a:rPr lang="en-US" sz="1800" dirty="0"/>
              <a:t>Elevator (material volume) is filled with UCN in its raised position.</a:t>
            </a:r>
          </a:p>
          <a:p>
            <a:r>
              <a:rPr lang="en-US" sz="1800" dirty="0"/>
              <a:t>Then the elevator sweeps all the way through the trap and stays on the other side, leaving adiabatically-transported UCN in the trap.</a:t>
            </a:r>
          </a:p>
          <a:p>
            <a:r>
              <a:rPr lang="en-US" sz="1800" dirty="0"/>
              <a:t>Prototype was demonstrated in 2025 showing successful UCN loading; improvements underway.</a:t>
            </a:r>
          </a:p>
        </p:txBody>
      </p:sp>
      <p:sp>
        <p:nvSpPr>
          <p:cNvPr id="8" name="TextBox 7">
            <a:extLst>
              <a:ext uri="{FF2B5EF4-FFF2-40B4-BE49-F238E27FC236}">
                <a16:creationId xmlns:a16="http://schemas.microsoft.com/office/drawing/2014/main" id="{FCFF4EEA-62F5-F4E7-8A0A-C758B93AC3BA}"/>
              </a:ext>
            </a:extLst>
          </p:cNvPr>
          <p:cNvSpPr txBox="1"/>
          <p:nvPr/>
        </p:nvSpPr>
        <p:spPr>
          <a:xfrm>
            <a:off x="5735782" y="1279182"/>
            <a:ext cx="3100499" cy="646331"/>
          </a:xfrm>
          <a:prstGeom prst="rect">
            <a:avLst/>
          </a:prstGeom>
          <a:noFill/>
        </p:spPr>
        <p:txBody>
          <a:bodyPr wrap="square" rtlCol="0">
            <a:spAutoFit/>
          </a:bodyPr>
          <a:lstStyle/>
          <a:p>
            <a:r>
              <a:rPr lang="en-US" dirty="0"/>
              <a:t>Vacuum vessel is extended to fit the elevator (and cleaner).</a:t>
            </a:r>
          </a:p>
        </p:txBody>
      </p:sp>
      <p:pic>
        <p:nvPicPr>
          <p:cNvPr id="5" name="Picture 4">
            <a:extLst>
              <a:ext uri="{FF2B5EF4-FFF2-40B4-BE49-F238E27FC236}">
                <a16:creationId xmlns:a16="http://schemas.microsoft.com/office/drawing/2014/main" id="{E5C10C04-5B6C-B6CC-66D9-63FCB330AFED}"/>
              </a:ext>
            </a:extLst>
          </p:cNvPr>
          <p:cNvPicPr>
            <a:picLocks noChangeAspect="1"/>
          </p:cNvPicPr>
          <p:nvPr/>
        </p:nvPicPr>
        <p:blipFill>
          <a:blip r:embed="rId6"/>
          <a:stretch>
            <a:fillRect/>
          </a:stretch>
        </p:blipFill>
        <p:spPr>
          <a:xfrm>
            <a:off x="5307884" y="1993392"/>
            <a:ext cx="3716634" cy="4012081"/>
          </a:xfrm>
          <a:prstGeom prst="rect">
            <a:avLst/>
          </a:prstGeom>
        </p:spPr>
      </p:pic>
    </p:spTree>
    <p:extLst>
      <p:ext uri="{BB962C8B-B14F-4D97-AF65-F5344CB8AC3E}">
        <p14:creationId xmlns:p14="http://schemas.microsoft.com/office/powerpoint/2010/main" val="525223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0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0513F-1C7C-5B12-F3D3-E32750517BB1}"/>
            </a:ext>
          </a:extLst>
        </p:cNvPr>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1C00C61-F5D9-79D8-A440-46B3AFE3A4BC}"/>
              </a:ext>
            </a:extLst>
          </p:cNvPr>
          <p:cNvPicPr>
            <a:picLocks noGrp="1" noChangeAspect="1"/>
          </p:cNvPicPr>
          <p:nvPr>
            <p:ph idx="1"/>
          </p:nvPr>
        </p:nvPicPr>
        <p:blipFill>
          <a:blip r:embed="rId2"/>
          <a:srcRect l="9183" t="7260" r="6677" b="6244"/>
          <a:stretch>
            <a:fillRect/>
          </a:stretch>
        </p:blipFill>
        <p:spPr>
          <a:xfrm rot="5400000">
            <a:off x="1132801" y="-1132800"/>
            <a:ext cx="6858001" cy="9123604"/>
          </a:xfrm>
        </p:spPr>
      </p:pic>
      <p:sp>
        <p:nvSpPr>
          <p:cNvPr id="2" name="Title 1">
            <a:extLst>
              <a:ext uri="{FF2B5EF4-FFF2-40B4-BE49-F238E27FC236}">
                <a16:creationId xmlns:a16="http://schemas.microsoft.com/office/drawing/2014/main" id="{0A0A104C-273D-0B4D-227F-21373A9D7524}"/>
              </a:ext>
            </a:extLst>
          </p:cNvPr>
          <p:cNvSpPr>
            <a:spLocks noGrp="1"/>
          </p:cNvSpPr>
          <p:nvPr>
            <p:ph type="title"/>
          </p:nvPr>
        </p:nvSpPr>
        <p:spPr>
          <a:xfrm>
            <a:off x="234016" y="212996"/>
            <a:ext cx="2595812" cy="1317421"/>
          </a:xfrm>
        </p:spPr>
        <p:txBody>
          <a:bodyPr>
            <a:normAutofit fontScale="90000"/>
          </a:bodyPr>
          <a:lstStyle/>
          <a:p>
            <a:r>
              <a:rPr lang="en-US" sz="3200" dirty="0"/>
              <a:t>LANL UCN Experimental Hall</a:t>
            </a:r>
          </a:p>
        </p:txBody>
      </p:sp>
      <p:sp>
        <p:nvSpPr>
          <p:cNvPr id="4" name="Slide Number Placeholder 3">
            <a:extLst>
              <a:ext uri="{FF2B5EF4-FFF2-40B4-BE49-F238E27FC236}">
                <a16:creationId xmlns:a16="http://schemas.microsoft.com/office/drawing/2014/main" id="{1CBD752D-1E41-6A04-1E0C-C082F0A5CA47}"/>
              </a:ext>
            </a:extLst>
          </p:cNvPr>
          <p:cNvSpPr>
            <a:spLocks noGrp="1"/>
          </p:cNvSpPr>
          <p:nvPr>
            <p:ph type="sldNum" sz="quarter" idx="12"/>
          </p:nvPr>
        </p:nvSpPr>
        <p:spPr/>
        <p:txBody>
          <a:bodyPr/>
          <a:lstStyle/>
          <a:p>
            <a:fld id="{469F719A-759F-9949-A55F-A0C08DB03C95}" type="slidenum">
              <a:rPr lang="en-US" smtClean="0"/>
              <a:t>18</a:t>
            </a:fld>
            <a:endParaRPr lang="en-US"/>
          </a:p>
        </p:txBody>
      </p:sp>
      <p:sp>
        <p:nvSpPr>
          <p:cNvPr id="7" name="TextBox 6">
            <a:extLst>
              <a:ext uri="{FF2B5EF4-FFF2-40B4-BE49-F238E27FC236}">
                <a16:creationId xmlns:a16="http://schemas.microsoft.com/office/drawing/2014/main" id="{1FA521B1-8489-3ECF-2F0A-98FBF60D6A0F}"/>
              </a:ext>
            </a:extLst>
          </p:cNvPr>
          <p:cNvSpPr txBox="1"/>
          <p:nvPr/>
        </p:nvSpPr>
        <p:spPr>
          <a:xfrm>
            <a:off x="5111014" y="3522847"/>
            <a:ext cx="893193" cy="369332"/>
          </a:xfrm>
          <a:prstGeom prst="rect">
            <a:avLst/>
          </a:prstGeom>
          <a:solidFill>
            <a:schemeClr val="bg1">
              <a:alpha val="74000"/>
            </a:schemeClr>
          </a:solidFill>
        </p:spPr>
        <p:txBody>
          <a:bodyPr wrap="none" rtlCol="0">
            <a:spAutoFit/>
          </a:bodyPr>
          <a:lstStyle/>
          <a:p>
            <a:r>
              <a:rPr lang="en-US" dirty="0" err="1"/>
              <a:t>UCN</a:t>
            </a:r>
            <a:r>
              <a:rPr lang="en-US" dirty="0" err="1">
                <a:latin typeface="Symbol" pitchFamily="2" charset="2"/>
              </a:rPr>
              <a:t>t</a:t>
            </a:r>
            <a:r>
              <a:rPr lang="en-US" dirty="0">
                <a:latin typeface="Symbol" pitchFamily="2" charset="2"/>
              </a:rPr>
              <a:t>+</a:t>
            </a:r>
          </a:p>
        </p:txBody>
      </p:sp>
      <p:sp>
        <p:nvSpPr>
          <p:cNvPr id="8" name="TextBox 7">
            <a:extLst>
              <a:ext uri="{FF2B5EF4-FFF2-40B4-BE49-F238E27FC236}">
                <a16:creationId xmlns:a16="http://schemas.microsoft.com/office/drawing/2014/main" id="{D0C36C34-F6DD-38AF-C2D3-9284F2219B63}"/>
              </a:ext>
            </a:extLst>
          </p:cNvPr>
          <p:cNvSpPr txBox="1"/>
          <p:nvPr/>
        </p:nvSpPr>
        <p:spPr>
          <a:xfrm>
            <a:off x="5078954" y="5386276"/>
            <a:ext cx="925253" cy="369332"/>
          </a:xfrm>
          <a:prstGeom prst="rect">
            <a:avLst/>
          </a:prstGeom>
          <a:solidFill>
            <a:schemeClr val="bg1">
              <a:alpha val="74000"/>
            </a:schemeClr>
          </a:solidFill>
        </p:spPr>
        <p:txBody>
          <a:bodyPr wrap="none" rtlCol="0">
            <a:spAutoFit/>
          </a:bodyPr>
          <a:lstStyle/>
          <a:p>
            <a:r>
              <a:rPr lang="en-US" dirty="0"/>
              <a:t>UCNA+</a:t>
            </a:r>
            <a:endParaRPr lang="en-US" dirty="0">
              <a:latin typeface="Symbol" pitchFamily="2" charset="2"/>
            </a:endParaRPr>
          </a:p>
        </p:txBody>
      </p:sp>
      <p:sp>
        <p:nvSpPr>
          <p:cNvPr id="9" name="TextBox 8">
            <a:extLst>
              <a:ext uri="{FF2B5EF4-FFF2-40B4-BE49-F238E27FC236}">
                <a16:creationId xmlns:a16="http://schemas.microsoft.com/office/drawing/2014/main" id="{6F35F89F-131B-823C-C740-6AE557E7683D}"/>
              </a:ext>
            </a:extLst>
          </p:cNvPr>
          <p:cNvSpPr txBox="1"/>
          <p:nvPr/>
        </p:nvSpPr>
        <p:spPr>
          <a:xfrm>
            <a:off x="1305826" y="4624277"/>
            <a:ext cx="780983" cy="369332"/>
          </a:xfrm>
          <a:prstGeom prst="rect">
            <a:avLst/>
          </a:prstGeom>
          <a:solidFill>
            <a:schemeClr val="bg1">
              <a:alpha val="74000"/>
            </a:schemeClr>
          </a:solidFill>
        </p:spPr>
        <p:txBody>
          <a:bodyPr wrap="none" rtlCol="0">
            <a:spAutoFit/>
          </a:bodyPr>
          <a:lstStyle/>
          <a:p>
            <a:r>
              <a:rPr lang="en-US" dirty="0" err="1"/>
              <a:t>nEDM</a:t>
            </a:r>
            <a:endParaRPr lang="en-US" dirty="0">
              <a:latin typeface="Symbol" pitchFamily="2" charset="2"/>
            </a:endParaRPr>
          </a:p>
        </p:txBody>
      </p:sp>
      <p:sp>
        <p:nvSpPr>
          <p:cNvPr id="10" name="Cube 9">
            <a:extLst>
              <a:ext uri="{FF2B5EF4-FFF2-40B4-BE49-F238E27FC236}">
                <a16:creationId xmlns:a16="http://schemas.microsoft.com/office/drawing/2014/main" id="{AB3C9ACD-A333-404B-AFD2-FE57B83A8F3A}"/>
              </a:ext>
            </a:extLst>
          </p:cNvPr>
          <p:cNvSpPr/>
          <p:nvPr/>
        </p:nvSpPr>
        <p:spPr>
          <a:xfrm rot="15928591">
            <a:off x="3685026" y="3695266"/>
            <a:ext cx="529389" cy="548640"/>
          </a:xfrm>
          <a:prstGeom prst="cub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53CFDBD-1726-0B82-1F47-275B7F394F74}"/>
              </a:ext>
            </a:extLst>
          </p:cNvPr>
          <p:cNvSpPr txBox="1"/>
          <p:nvPr/>
        </p:nvSpPr>
        <p:spPr>
          <a:xfrm>
            <a:off x="3173071" y="4173062"/>
            <a:ext cx="1258101" cy="369332"/>
          </a:xfrm>
          <a:prstGeom prst="rect">
            <a:avLst/>
          </a:prstGeom>
          <a:solidFill>
            <a:schemeClr val="bg1">
              <a:alpha val="74000"/>
            </a:schemeClr>
          </a:solidFill>
        </p:spPr>
        <p:txBody>
          <a:bodyPr wrap="none" rtlCol="0">
            <a:spAutoFit/>
          </a:bodyPr>
          <a:lstStyle/>
          <a:p>
            <a:r>
              <a:rPr lang="en-US" dirty="0" err="1"/>
              <a:t>UCNProBe</a:t>
            </a:r>
            <a:endParaRPr lang="en-US" dirty="0">
              <a:latin typeface="Symbol" pitchFamily="2" charset="2"/>
            </a:endParaRPr>
          </a:p>
        </p:txBody>
      </p:sp>
      <p:sp>
        <p:nvSpPr>
          <p:cNvPr id="12" name="TextBox 11">
            <a:extLst>
              <a:ext uri="{FF2B5EF4-FFF2-40B4-BE49-F238E27FC236}">
                <a16:creationId xmlns:a16="http://schemas.microsoft.com/office/drawing/2014/main" id="{909151E1-1943-3E1D-D628-C78C70A3F06F}"/>
              </a:ext>
            </a:extLst>
          </p:cNvPr>
          <p:cNvSpPr txBox="1"/>
          <p:nvPr/>
        </p:nvSpPr>
        <p:spPr>
          <a:xfrm>
            <a:off x="2829828" y="2462614"/>
            <a:ext cx="1414233" cy="369332"/>
          </a:xfrm>
          <a:prstGeom prst="rect">
            <a:avLst/>
          </a:prstGeom>
          <a:solidFill>
            <a:schemeClr val="bg1">
              <a:alpha val="74000"/>
            </a:schemeClr>
          </a:solidFill>
        </p:spPr>
        <p:txBody>
          <a:bodyPr wrap="square" rtlCol="0">
            <a:spAutoFit/>
          </a:bodyPr>
          <a:lstStyle/>
          <a:p>
            <a:r>
              <a:rPr lang="en-US" dirty="0"/>
              <a:t>UCN Source</a:t>
            </a:r>
            <a:endParaRPr lang="en-US" dirty="0">
              <a:latin typeface="Symbol" pitchFamily="2" charset="2"/>
            </a:endParaRPr>
          </a:p>
        </p:txBody>
      </p:sp>
      <p:sp>
        <p:nvSpPr>
          <p:cNvPr id="3" name="Oval 2">
            <a:extLst>
              <a:ext uri="{FF2B5EF4-FFF2-40B4-BE49-F238E27FC236}">
                <a16:creationId xmlns:a16="http://schemas.microsoft.com/office/drawing/2014/main" id="{366FD422-878F-9F2A-8E54-564F800F2820}"/>
              </a:ext>
            </a:extLst>
          </p:cNvPr>
          <p:cNvSpPr/>
          <p:nvPr/>
        </p:nvSpPr>
        <p:spPr>
          <a:xfrm>
            <a:off x="3112100" y="3429000"/>
            <a:ext cx="1600730" cy="1276432"/>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6BCAE35-AAD3-716C-E0D8-43556583086B}"/>
                  </a:ext>
                </a:extLst>
              </p:cNvPr>
              <p:cNvSpPr txBox="1"/>
              <p:nvPr/>
            </p:nvSpPr>
            <p:spPr>
              <a:xfrm>
                <a:off x="4389270" y="1310942"/>
                <a:ext cx="3174891" cy="2031325"/>
              </a:xfrm>
              <a:prstGeom prst="rect">
                <a:avLst/>
              </a:prstGeom>
              <a:solidFill>
                <a:schemeClr val="bg1">
                  <a:alpha val="90096"/>
                </a:schemeClr>
              </a:solidFill>
            </p:spPr>
            <p:txBody>
              <a:bodyPr wrap="square" rtlCol="0">
                <a:spAutoFit/>
              </a:bodyPr>
              <a:lstStyle/>
              <a:p>
                <a:r>
                  <a:rPr lang="en-US" dirty="0"/>
                  <a:t>UCNProBe</a:t>
                </a:r>
                <a:endParaRPr lang="en-US" dirty="0">
                  <a:latin typeface="Symbol" pitchFamily="2" charset="2"/>
                </a:endParaRPr>
              </a:p>
              <a:p>
                <a:pPr marL="285750" indent="-285750">
                  <a:buFont typeface="Arial" panose="020B0604020202020204" pitchFamily="34" charset="0"/>
                  <a:buChar char="•"/>
                </a:pPr>
                <a:r>
                  <a:rPr lang="en-US" dirty="0"/>
                  <a:t>Measurement of semi-inclusive n decay rate (electron appearance rate)</a:t>
                </a:r>
              </a:p>
              <a:p>
                <a:pPr marL="285750" indent="-285750">
                  <a:buFont typeface="Arial" panose="020B0604020202020204" pitchFamily="34" charset="0"/>
                  <a:buChar char="•"/>
                </a:pPr>
                <a:r>
                  <a:rPr lang="en-US" dirty="0"/>
                  <a:t>Goal: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𝜏</m:t>
                        </m:r>
                      </m:e>
                      <m:sub>
                        <m:r>
                          <a:rPr lang="en-US" i="1">
                            <a:latin typeface="Cambria Math" panose="02040503050406030204" pitchFamily="18" charset="0"/>
                          </a:rPr>
                          <m:t>𝑛</m:t>
                        </m:r>
                      </m:sub>
                    </m:sSub>
                    <m:r>
                      <a:rPr lang="en-US" i="1">
                        <a:latin typeface="Cambria Math" panose="02040503050406030204" pitchFamily="18" charset="0"/>
                      </a:rPr>
                      <m:t>)</m:t>
                    </m:r>
                    <m:r>
                      <a:rPr lang="en-US" b="0" i="1" smtClean="0">
                        <a:latin typeface="Cambria Math" panose="02040503050406030204" pitchFamily="18" charset="0"/>
                      </a:rPr>
                      <m:t>~ 2</m:t>
                    </m:r>
                  </m:oMath>
                </a14:m>
                <a:r>
                  <a:rPr lang="en-US" dirty="0"/>
                  <a:t> s, to address the “neutron lifetime puzzle.”</a:t>
                </a:r>
              </a:p>
            </p:txBody>
          </p:sp>
        </mc:Choice>
        <mc:Fallback xmlns="">
          <p:sp>
            <p:nvSpPr>
              <p:cNvPr id="5" name="TextBox 4">
                <a:extLst>
                  <a:ext uri="{FF2B5EF4-FFF2-40B4-BE49-F238E27FC236}">
                    <a16:creationId xmlns:a16="http://schemas.microsoft.com/office/drawing/2014/main" id="{56BCAE35-AAD3-716C-E0D8-43556583086B}"/>
                  </a:ext>
                </a:extLst>
              </p:cNvPr>
              <p:cNvSpPr txBox="1">
                <a:spLocks noRot="1" noChangeAspect="1" noMove="1" noResize="1" noEditPoints="1" noAdjustHandles="1" noChangeArrowheads="1" noChangeShapeType="1" noTextEdit="1"/>
              </p:cNvSpPr>
              <p:nvPr/>
            </p:nvSpPr>
            <p:spPr>
              <a:xfrm>
                <a:off x="4389270" y="1310942"/>
                <a:ext cx="3174891" cy="2031325"/>
              </a:xfrm>
              <a:prstGeom prst="rect">
                <a:avLst/>
              </a:prstGeom>
              <a:blipFill>
                <a:blip r:embed="rId3"/>
                <a:stretch>
                  <a:fillRect l="-1594" t="-1242" b="-3727"/>
                </a:stretch>
              </a:blipFill>
            </p:spPr>
            <p:txBody>
              <a:bodyPr/>
              <a:lstStyle/>
              <a:p>
                <a:r>
                  <a:rPr lang="en-US">
                    <a:noFill/>
                  </a:rPr>
                  <a:t> </a:t>
                </a:r>
              </a:p>
            </p:txBody>
          </p:sp>
        </mc:Fallback>
      </mc:AlternateContent>
    </p:spTree>
    <p:extLst>
      <p:ext uri="{BB962C8B-B14F-4D97-AF65-F5344CB8AC3E}">
        <p14:creationId xmlns:p14="http://schemas.microsoft.com/office/powerpoint/2010/main" val="36581992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2126C-510A-12AE-BFE3-8007D057449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7303E25-9DB9-080A-DBA1-D5CA2FFFBFB6}"/>
              </a:ext>
            </a:extLst>
          </p:cNvPr>
          <p:cNvPicPr>
            <a:picLocks noChangeAspect="1"/>
          </p:cNvPicPr>
          <p:nvPr/>
        </p:nvPicPr>
        <p:blipFill>
          <a:blip r:embed="rId2"/>
          <a:srcRect t="16640"/>
          <a:stretch>
            <a:fillRect/>
          </a:stretch>
        </p:blipFill>
        <p:spPr>
          <a:xfrm>
            <a:off x="87817" y="2701382"/>
            <a:ext cx="6452942" cy="4156618"/>
          </a:xfrm>
          <a:prstGeom prst="rect">
            <a:avLst/>
          </a:prstGeom>
        </p:spPr>
      </p:pic>
      <p:sp>
        <p:nvSpPr>
          <p:cNvPr id="2" name="Title 1">
            <a:extLst>
              <a:ext uri="{FF2B5EF4-FFF2-40B4-BE49-F238E27FC236}">
                <a16:creationId xmlns:a16="http://schemas.microsoft.com/office/drawing/2014/main" id="{DDF74D7E-E25E-B3BA-481B-418905127242}"/>
              </a:ext>
            </a:extLst>
          </p:cNvPr>
          <p:cNvSpPr>
            <a:spLocks noGrp="1"/>
          </p:cNvSpPr>
          <p:nvPr>
            <p:ph type="title"/>
          </p:nvPr>
        </p:nvSpPr>
        <p:spPr>
          <a:xfrm>
            <a:off x="195944" y="160046"/>
            <a:ext cx="8229600" cy="985093"/>
          </a:xfrm>
        </p:spPr>
        <p:txBody>
          <a:bodyPr>
            <a:normAutofit/>
          </a:bodyPr>
          <a:lstStyle/>
          <a:p>
            <a:r>
              <a:rPr lang="en-US" sz="6000" dirty="0" err="1"/>
              <a:t>UCNProBe</a:t>
            </a:r>
            <a:endParaRPr lang="en-US" sz="6000" dirty="0"/>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181BD7F-5179-2D9E-AD85-4C151C31596F}"/>
                  </a:ext>
                </a:extLst>
              </p:cNvPr>
              <p:cNvSpPr txBox="1"/>
              <p:nvPr/>
            </p:nvSpPr>
            <p:spPr>
              <a:xfrm>
                <a:off x="914401" y="1087385"/>
                <a:ext cx="6792686" cy="1631216"/>
              </a:xfrm>
              <a:prstGeom prst="rect">
                <a:avLst/>
              </a:prstGeom>
              <a:noFill/>
            </p:spPr>
            <p:txBody>
              <a:bodyPr wrap="square" rtlCol="0">
                <a:spAutoFit/>
              </a:bodyPr>
              <a:lstStyle/>
              <a:p>
                <a:r>
                  <a:rPr lang="en-US" sz="2000" dirty="0"/>
                  <a:t>Do a “beam-style” neutron lifetime measurement with UCN to study the neutron lifetime puzzle:</a:t>
                </a:r>
              </a:p>
              <a:p>
                <a:pPr marL="285750" indent="-285750">
                  <a:buFont typeface="Arial" panose="020B0604020202020204" pitchFamily="34" charset="0"/>
                  <a:buChar char="•"/>
                </a:pPr>
                <a:r>
                  <a:rPr lang="en-US" sz="2000" dirty="0"/>
                  <a:t>Absolute measurement of decay rate into electrons</a:t>
                </a:r>
              </a:p>
              <a:p>
                <a:pPr marL="285750" indent="-285750">
                  <a:buFont typeface="Arial" panose="020B0604020202020204" pitchFamily="34" charset="0"/>
                  <a:buChar char="•"/>
                </a:pPr>
                <a:r>
                  <a:rPr lang="en-US" sz="2000" dirty="0"/>
                  <a:t>Absolute measurement of neutron population</a:t>
                </a:r>
              </a:p>
              <a:p>
                <a:pPr marL="285750" indent="-285750">
                  <a:buFont typeface="Arial" panose="020B0604020202020204" pitchFamily="34" charset="0"/>
                  <a:buChar char="•"/>
                </a:pPr>
                <a:r>
                  <a:rPr lang="en-US" sz="2000" dirty="0"/>
                  <a:t>Goal: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𝜎</m:t>
                        </m:r>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𝜏</m:t>
                        </m:r>
                      </m:e>
                      <m:sub>
                        <m:r>
                          <a:rPr lang="en-US" sz="2000" i="1">
                            <a:latin typeface="Cambria Math" panose="02040503050406030204" pitchFamily="18" charset="0"/>
                          </a:rPr>
                          <m:t>𝑛</m:t>
                        </m:r>
                      </m:sub>
                    </m:sSub>
                    <m:r>
                      <a:rPr lang="en-US" sz="2000" i="1">
                        <a:latin typeface="Cambria Math" panose="02040503050406030204" pitchFamily="18" charset="0"/>
                      </a:rPr>
                      <m:t>)</m:t>
                    </m:r>
                    <m:r>
                      <a:rPr lang="en-US" sz="2000" i="1">
                        <a:latin typeface="Cambria Math" panose="02040503050406030204" pitchFamily="18" charset="0"/>
                        <a:ea typeface="Cambria Math" panose="02040503050406030204" pitchFamily="18" charset="0"/>
                      </a:rPr>
                      <m:t>∼</m:t>
                    </m:r>
                  </m:oMath>
                </a14:m>
                <a:r>
                  <a:rPr lang="en-US" sz="2000" dirty="0"/>
                  <a:t> 1-2 s</a:t>
                </a:r>
              </a:p>
            </p:txBody>
          </p:sp>
        </mc:Choice>
        <mc:Fallback xmlns="">
          <p:sp>
            <p:nvSpPr>
              <p:cNvPr id="3" name="TextBox 2">
                <a:extLst>
                  <a:ext uri="{FF2B5EF4-FFF2-40B4-BE49-F238E27FC236}">
                    <a16:creationId xmlns:a16="http://schemas.microsoft.com/office/drawing/2014/main" id="{1181BD7F-5179-2D9E-AD85-4C151C31596F}"/>
                  </a:ext>
                </a:extLst>
              </p:cNvPr>
              <p:cNvSpPr txBox="1">
                <a:spLocks noRot="1" noChangeAspect="1" noMove="1" noResize="1" noEditPoints="1" noAdjustHandles="1" noChangeArrowheads="1" noChangeShapeType="1" noTextEdit="1"/>
              </p:cNvSpPr>
              <p:nvPr/>
            </p:nvSpPr>
            <p:spPr>
              <a:xfrm>
                <a:off x="914401" y="1087385"/>
                <a:ext cx="6792686" cy="1631216"/>
              </a:xfrm>
              <a:prstGeom prst="rect">
                <a:avLst/>
              </a:prstGeom>
              <a:blipFill>
                <a:blip r:embed="rId3"/>
                <a:stretch>
                  <a:fillRect l="-935" t="-1538" b="-6154"/>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B491097B-4463-FD72-285C-7C798ED507F9}"/>
              </a:ext>
            </a:extLst>
          </p:cNvPr>
          <p:cNvSpPr/>
          <p:nvPr/>
        </p:nvSpPr>
        <p:spPr>
          <a:xfrm>
            <a:off x="5861785" y="6121667"/>
            <a:ext cx="678974" cy="6256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30564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72255-2985-5D4D-A094-2E656135347A}"/>
              </a:ext>
            </a:extLst>
          </p:cNvPr>
          <p:cNvSpPr>
            <a:spLocks noGrp="1"/>
          </p:cNvSpPr>
          <p:nvPr>
            <p:ph type="title"/>
          </p:nvPr>
        </p:nvSpPr>
        <p:spPr>
          <a:xfrm>
            <a:off x="457200" y="4"/>
            <a:ext cx="8229600" cy="1274952"/>
          </a:xfrm>
        </p:spPr>
        <p:txBody>
          <a:bodyPr>
            <a:noAutofit/>
          </a:bodyPr>
          <a:lstStyle/>
          <a:p>
            <a:r>
              <a:rPr lang="en-US" sz="3200" dirty="0"/>
              <a:t>Experiments on neutron properties typically use cold or ultracold neutrons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8C68051-E717-0A44-8EFE-CE069B9965E0}"/>
                  </a:ext>
                </a:extLst>
              </p:cNvPr>
              <p:cNvSpPr>
                <a:spLocks noGrp="1"/>
              </p:cNvSpPr>
              <p:nvPr>
                <p:ph idx="1"/>
              </p:nvPr>
            </p:nvSpPr>
            <p:spPr>
              <a:xfrm>
                <a:off x="146824" y="1665248"/>
                <a:ext cx="4872463" cy="4685675"/>
              </a:xfrm>
            </p:spPr>
            <p:txBody>
              <a:bodyPr>
                <a:normAutofit/>
              </a:bodyPr>
              <a:lstStyle/>
              <a:p>
                <a:pPr marL="0" indent="0">
                  <a:buNone/>
                </a:pPr>
                <a:r>
                  <a:rPr lang="en-US" sz="2400" dirty="0"/>
                  <a:t>Ultracold neutrons</a:t>
                </a:r>
              </a:p>
              <a:p>
                <a:pPr lvl="1"/>
                <a:r>
                  <a:rPr lang="en-US" sz="2000" dirty="0"/>
                  <a:t>Neutrons with kinetic energy &lt; </a:t>
                </a:r>
                <a14:m>
                  <m:oMath xmlns:m="http://schemas.openxmlformats.org/officeDocument/2006/math">
                    <m:r>
                      <a:rPr lang="en-US" sz="2000" i="1">
                        <a:latin typeface="Cambria Math" panose="02040503050406030204" pitchFamily="18" charset="0"/>
                        <a:ea typeface="Cambria Math" panose="02040503050406030204" pitchFamily="18" charset="0"/>
                      </a:rPr>
                      <m:t>≈ </m:t>
                    </m:r>
                  </m:oMath>
                </a14:m>
                <a:r>
                  <a:rPr lang="en-US" sz="2000" dirty="0"/>
                  <a:t>350 </a:t>
                </a:r>
                <a:r>
                  <a:rPr lang="en-US" sz="2000" dirty="0" err="1"/>
                  <a:t>neV</a:t>
                </a:r>
                <a:r>
                  <a:rPr lang="en-US" sz="2000" dirty="0"/>
                  <a:t> (velocity up to </a:t>
                </a:r>
                <a14:m>
                  <m:oMath xmlns:m="http://schemas.openxmlformats.org/officeDocument/2006/math">
                    <m:r>
                      <a:rPr lang="en-US" sz="2000" i="1">
                        <a:latin typeface="Cambria Math" panose="02040503050406030204" pitchFamily="18" charset="0"/>
                        <a:ea typeface="Cambria Math" panose="02040503050406030204" pitchFamily="18" charset="0"/>
                      </a:rPr>
                      <m:t>≈</m:t>
                    </m:r>
                    <m:r>
                      <a:rPr lang="en-US" sz="2000" b="0" i="0" smtClean="0">
                        <a:latin typeface="Cambria Math" panose="02040503050406030204" pitchFamily="18" charset="0"/>
                        <a:ea typeface="Cambria Math" panose="02040503050406030204" pitchFamily="18" charset="0"/>
                      </a:rPr>
                      <m:t>8</m:t>
                    </m:r>
                  </m:oMath>
                </a14:m>
                <a:r>
                  <a:rPr lang="en-US" sz="2000" dirty="0"/>
                  <a:t> m/s)</a:t>
                </a:r>
              </a:p>
              <a:p>
                <a:pPr lvl="1"/>
                <a:r>
                  <a:rPr lang="en-US" sz="2000" i="1" dirty="0"/>
                  <a:t>Total external reflection</a:t>
                </a:r>
                <a:r>
                  <a:rPr lang="en-US" sz="2000" dirty="0"/>
                  <a:t> from common materials (e.g., stainless steel </a:t>
                </a:r>
                <a14:m>
                  <m:oMath xmlns:m="http://schemas.openxmlformats.org/officeDocument/2006/math">
                    <m:sSub>
                      <m:sSubPr>
                        <m:ctrlPr>
                          <a:rPr lang="en-US" sz="200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𝑉</m:t>
                        </m:r>
                      </m:e>
                      <m:sub>
                        <m:r>
                          <a:rPr lang="en-US" sz="2000" b="0" i="1" smtClean="0">
                            <a:latin typeface="Cambria Math" panose="02040503050406030204" pitchFamily="18" charset="0"/>
                            <a:ea typeface="Cambria Math" panose="02040503050406030204" pitchFamily="18" charset="0"/>
                          </a:rPr>
                          <m:t>𝐹</m:t>
                        </m:r>
                      </m:sub>
                    </m:sSub>
                    <m:r>
                      <a:rPr lang="en-US" sz="2000" i="1">
                        <a:latin typeface="Cambria Math" panose="02040503050406030204" pitchFamily="18" charset="0"/>
                        <a:ea typeface="Cambria Math" panose="02040503050406030204" pitchFamily="18" charset="0"/>
                      </a:rPr>
                      <m:t>≈</m:t>
                    </m:r>
                  </m:oMath>
                </a14:m>
                <a:r>
                  <a:rPr lang="en-US" sz="2000" dirty="0"/>
                  <a:t>180 </a:t>
                </a:r>
                <a:r>
                  <a:rPr lang="en-US" sz="2000" dirty="0" err="1"/>
                  <a:t>neV</a:t>
                </a:r>
                <a:r>
                  <a:rPr lang="en-US" sz="2000" dirty="0"/>
                  <a:t>, </a:t>
                </a:r>
                <a:r>
                  <a:rPr lang="en-US" sz="2000" baseline="30000" dirty="0"/>
                  <a:t>58</a:t>
                </a:r>
                <a:r>
                  <a:rPr lang="en-US" sz="2000" dirty="0"/>
                  <a:t>Ni</a:t>
                </a:r>
                <a14:m>
                  <m:oMath xmlns:m="http://schemas.openxmlformats.org/officeDocument/2006/math">
                    <m:r>
                      <a:rPr lang="en-US" sz="2000" b="0" i="0" smtClean="0">
                        <a:latin typeface="Cambria Math" panose="02040503050406030204" pitchFamily="18" charset="0"/>
                        <a:ea typeface="Cambria Math" panose="02040503050406030204" pitchFamily="18" charset="0"/>
                      </a:rPr>
                      <m:t> </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𝑉</m:t>
                        </m:r>
                      </m:e>
                      <m:sub>
                        <m:r>
                          <a:rPr lang="en-US" sz="2000" i="1">
                            <a:latin typeface="Cambria Math" panose="02040503050406030204" pitchFamily="18" charset="0"/>
                            <a:ea typeface="Cambria Math" panose="02040503050406030204" pitchFamily="18" charset="0"/>
                          </a:rPr>
                          <m:t>𝐹</m:t>
                        </m:r>
                      </m:sub>
                    </m:sSub>
                    <m:r>
                      <a:rPr lang="en-US" sz="2000" i="1">
                        <a:latin typeface="Cambria Math" panose="02040503050406030204" pitchFamily="18" charset="0"/>
                        <a:ea typeface="Cambria Math" panose="02040503050406030204" pitchFamily="18" charset="0"/>
                      </a:rPr>
                      <m:t>≈</m:t>
                    </m:r>
                  </m:oMath>
                </a14:m>
                <a:r>
                  <a:rPr lang="en-US" sz="2000" dirty="0"/>
                  <a:t>350 </a:t>
                </a:r>
                <a:r>
                  <a:rPr lang="en-US" sz="2000" dirty="0" err="1"/>
                  <a:t>neV</a:t>
                </a:r>
                <a:r>
                  <a:rPr lang="en-US" sz="2000" dirty="0"/>
                  <a:t>) – can be stored in a material bottle.</a:t>
                </a:r>
              </a:p>
              <a:p>
                <a:pPr lvl="1"/>
                <a:r>
                  <a:rPr lang="en-US" sz="2000" dirty="0"/>
                  <a:t>Gravitational confinement to a few meters height (</a:t>
                </a:r>
                <a14:m>
                  <m:oMath xmlns:m="http://schemas.openxmlformats.org/officeDocument/2006/math">
                    <m:sSub>
                      <m:sSubPr>
                        <m:ctrlPr>
                          <a:rPr lang="en-US" sz="200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𝑉</m:t>
                        </m:r>
                      </m:e>
                      <m:sub>
                        <m:r>
                          <a:rPr lang="en-US" sz="2000" b="0" i="1" smtClean="0">
                            <a:latin typeface="Cambria Math" panose="02040503050406030204" pitchFamily="18" charset="0"/>
                            <a:ea typeface="Cambria Math" panose="02040503050406030204" pitchFamily="18" charset="0"/>
                          </a:rPr>
                          <m:t>𝑔𝑟𝑎𝑣</m:t>
                        </m:r>
                      </m:sub>
                    </m:sSub>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𝑚𝑔</m:t>
                    </m:r>
                    <m:r>
                      <a:rPr lang="en-US" sz="2000" i="1" smtClean="0">
                        <a:latin typeface="Cambria Math" panose="02040503050406030204" pitchFamily="18" charset="0"/>
                        <a:ea typeface="Cambria Math" panose="02040503050406030204" pitchFamily="18" charset="0"/>
                      </a:rPr>
                      <m:t>≈</m:t>
                    </m:r>
                  </m:oMath>
                </a14:m>
                <a:r>
                  <a:rPr lang="en-US" sz="2000" dirty="0"/>
                  <a:t> 100 </a:t>
                </a:r>
                <a:r>
                  <a:rPr lang="en-US" sz="2000" dirty="0" err="1"/>
                  <a:t>neV</a:t>
                </a:r>
                <a:r>
                  <a:rPr lang="en-US" sz="2000" dirty="0"/>
                  <a:t>/m)</a:t>
                </a:r>
              </a:p>
              <a:p>
                <a:pPr lvl="1"/>
                <a:r>
                  <a:rPr lang="en-US" sz="2000" dirty="0"/>
                  <a:t>Magnetic potential similar to KE with a few Tesla field (</a:t>
                </a:r>
                <a14:m>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𝑉</m:t>
                        </m:r>
                      </m:e>
                      <m:sub>
                        <m:r>
                          <a:rPr lang="en-US" sz="2000" b="0" i="1" smtClean="0">
                            <a:latin typeface="Cambria Math" panose="02040503050406030204" pitchFamily="18" charset="0"/>
                          </a:rPr>
                          <m:t>𝑚𝑎𝑔</m:t>
                        </m:r>
                      </m:sub>
                    </m:sSub>
                    <m:r>
                      <a:rPr lang="en-US" sz="2000" b="0" i="1" smtClean="0">
                        <a:latin typeface="Cambria Math" panose="02040503050406030204" pitchFamily="18" charset="0"/>
                      </a:rPr>
                      <m:t>=</m:t>
                    </m:r>
                    <m:sSub>
                      <m:sSubPr>
                        <m:ctrlPr>
                          <a:rPr lang="en-US" sz="2000" i="1" smtClean="0">
                            <a:latin typeface="Cambria Math" panose="02040503050406030204" pitchFamily="18" charset="0"/>
                          </a:rPr>
                        </m:ctrlPr>
                      </m:sSubPr>
                      <m:e>
                        <m:acc>
                          <m:accPr>
                            <m:chr m:val="⃗"/>
                            <m:ctrlPr>
                              <a:rPr lang="en-US" sz="2000" i="1" smtClean="0">
                                <a:latin typeface="Cambria Math" panose="02040503050406030204" pitchFamily="18" charset="0"/>
                              </a:rPr>
                            </m:ctrlPr>
                          </m:accPr>
                          <m:e>
                            <m:r>
                              <a:rPr lang="en-US" sz="2000" i="1" smtClean="0">
                                <a:latin typeface="Cambria Math" panose="02040503050406030204" pitchFamily="18" charset="0"/>
                                <a:ea typeface="Cambria Math" panose="02040503050406030204" pitchFamily="18" charset="0"/>
                              </a:rPr>
                              <m:t>𝜇</m:t>
                            </m:r>
                          </m:e>
                        </m:acc>
                      </m:e>
                      <m:sub>
                        <m:r>
                          <a:rPr lang="en-US" sz="2000" b="0" i="1" smtClean="0">
                            <a:latin typeface="Cambria Math" panose="02040503050406030204" pitchFamily="18" charset="0"/>
                          </a:rPr>
                          <m:t>𝑛</m:t>
                        </m:r>
                      </m:sub>
                    </m:sSub>
                    <m:r>
                      <a:rPr lang="en-US" sz="2000" i="1" smtClean="0">
                        <a:latin typeface="Cambria Math" panose="02040503050406030204" pitchFamily="18" charset="0"/>
                        <a:ea typeface="Cambria Math" panose="02040503050406030204" pitchFamily="18" charset="0"/>
                      </a:rPr>
                      <m:t>∙</m:t>
                    </m:r>
                    <m:acc>
                      <m:accPr>
                        <m:chr m:val="⃗"/>
                        <m:ctrlPr>
                          <a:rPr lang="en-US" sz="2000" i="1" smtClean="0">
                            <a:latin typeface="Cambria Math" panose="02040503050406030204" pitchFamily="18" charset="0"/>
                            <a:ea typeface="Cambria Math" panose="02040503050406030204" pitchFamily="18" charset="0"/>
                          </a:rPr>
                        </m:ctrlPr>
                      </m:accPr>
                      <m:e>
                        <m:r>
                          <a:rPr lang="en-US" sz="2000" b="0" i="1" smtClean="0">
                            <a:latin typeface="Cambria Math" panose="02040503050406030204" pitchFamily="18" charset="0"/>
                            <a:ea typeface="Cambria Math" panose="02040503050406030204" pitchFamily="18" charset="0"/>
                          </a:rPr>
                          <m:t>𝐵</m:t>
                        </m:r>
                      </m:e>
                    </m:acc>
                    <m:r>
                      <a:rPr lang="en-US" sz="2000" b="0" i="1" smtClean="0">
                        <a:latin typeface="Cambria Math" panose="02040503050406030204" pitchFamily="18" charset="0"/>
                        <a:ea typeface="Cambria Math" panose="02040503050406030204" pitchFamily="18" charset="0"/>
                      </a:rPr>
                      <m:t>≈</m:t>
                    </m:r>
                  </m:oMath>
                </a14:m>
                <a:r>
                  <a:rPr lang="en-US" sz="2000" dirty="0"/>
                  <a:t> 60 </a:t>
                </a:r>
                <a:r>
                  <a:rPr lang="en-US" sz="2000" dirty="0" err="1"/>
                  <a:t>neV</a:t>
                </a:r>
                <a:r>
                  <a:rPr lang="en-US" sz="2000" dirty="0"/>
                  <a:t>/T)</a:t>
                </a:r>
              </a:p>
              <a:p>
                <a:pPr lvl="2">
                  <a:buFont typeface="System Font Regular"/>
                  <a:buChar char="-"/>
                </a:pPr>
                <a:r>
                  <a:rPr lang="en-US" sz="1600" dirty="0"/>
                  <a:t>Total reflection from laboratory-scale fields</a:t>
                </a:r>
              </a:p>
              <a:p>
                <a:pPr lvl="2">
                  <a:buFont typeface="System Font Regular"/>
                  <a:buChar char="-"/>
                </a:pPr>
                <a:r>
                  <a:rPr lang="en-US" sz="1600" dirty="0"/>
                  <a:t>100% spin selection filter</a:t>
                </a:r>
              </a:p>
            </p:txBody>
          </p:sp>
        </mc:Choice>
        <mc:Fallback xmlns="">
          <p:sp>
            <p:nvSpPr>
              <p:cNvPr id="3" name="Content Placeholder 2">
                <a:extLst>
                  <a:ext uri="{FF2B5EF4-FFF2-40B4-BE49-F238E27FC236}">
                    <a16:creationId xmlns:a16="http://schemas.microsoft.com/office/drawing/2014/main" id="{58C68051-E717-0A44-8EFE-CE069B9965E0}"/>
                  </a:ext>
                </a:extLst>
              </p:cNvPr>
              <p:cNvSpPr>
                <a:spLocks noGrp="1" noRot="1" noChangeAspect="1" noMove="1" noResize="1" noEditPoints="1" noAdjustHandles="1" noChangeArrowheads="1" noChangeShapeType="1" noTextEdit="1"/>
              </p:cNvSpPr>
              <p:nvPr>
                <p:ph idx="1"/>
              </p:nvPr>
            </p:nvSpPr>
            <p:spPr>
              <a:xfrm>
                <a:off x="146824" y="1665248"/>
                <a:ext cx="4872463" cy="4685675"/>
              </a:xfrm>
              <a:blipFill>
                <a:blip r:embed="rId5"/>
                <a:stretch>
                  <a:fillRect l="-2078" t="-1892" r="-2078"/>
                </a:stretch>
              </a:blipFill>
            </p:spPr>
            <p:txBody>
              <a:bodyPr/>
              <a:lstStyle/>
              <a:p>
                <a:r>
                  <a:rPr lang="en-US">
                    <a:noFill/>
                  </a:rPr>
                  <a:t> </a:t>
                </a:r>
              </a:p>
            </p:txBody>
          </p:sp>
        </mc:Fallback>
      </mc:AlternateContent>
      <p:pic>
        <p:nvPicPr>
          <p:cNvPr id="7" name="quasibound_trajectories (Converted).mov" descr="quasibound_trajectories (Converted).mov">
            <a:hlinkClick r:id="" action="ppaction://media"/>
            <a:extLst>
              <a:ext uri="{FF2B5EF4-FFF2-40B4-BE49-F238E27FC236}">
                <a16:creationId xmlns:a16="http://schemas.microsoft.com/office/drawing/2014/main" id="{E65C730B-52AE-D84D-8C05-E209ADA0DA3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179121" y="1536549"/>
            <a:ext cx="3358996" cy="2519248"/>
          </a:xfrm>
          <a:prstGeom prst="rect">
            <a:avLst/>
          </a:prstGeom>
        </p:spPr>
      </p:pic>
      <p:sp>
        <p:nvSpPr>
          <p:cNvPr id="9" name="Freeform 8">
            <a:extLst>
              <a:ext uri="{FF2B5EF4-FFF2-40B4-BE49-F238E27FC236}">
                <a16:creationId xmlns:a16="http://schemas.microsoft.com/office/drawing/2014/main" id="{E9CEF0C2-B1E9-F841-AB42-7D04482F4D84}"/>
              </a:ext>
            </a:extLst>
          </p:cNvPr>
          <p:cNvSpPr/>
          <p:nvPr/>
        </p:nvSpPr>
        <p:spPr>
          <a:xfrm>
            <a:off x="5932449" y="4620322"/>
            <a:ext cx="1977483" cy="993810"/>
          </a:xfrm>
          <a:custGeom>
            <a:avLst/>
            <a:gdLst>
              <a:gd name="connsiteX0" fmla="*/ 0 w 1107687"/>
              <a:gd name="connsiteY0" fmla="*/ 371709 h 373060"/>
              <a:gd name="connsiteX1" fmla="*/ 275063 w 1107687"/>
              <a:gd name="connsiteY1" fmla="*/ 315953 h 373060"/>
              <a:gd name="connsiteX2" fmla="*/ 531541 w 1107687"/>
              <a:gd name="connsiteY2" fmla="*/ 1 h 373060"/>
              <a:gd name="connsiteX3" fmla="*/ 828907 w 1107687"/>
              <a:gd name="connsiteY3" fmla="*/ 319670 h 373060"/>
              <a:gd name="connsiteX4" fmla="*/ 1107687 w 1107687"/>
              <a:gd name="connsiteY4" fmla="*/ 367992 h 373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687" h="373060">
                <a:moveTo>
                  <a:pt x="0" y="371709"/>
                </a:moveTo>
                <a:cubicBezTo>
                  <a:pt x="93236" y="374806"/>
                  <a:pt x="186473" y="377904"/>
                  <a:pt x="275063" y="315953"/>
                </a:cubicBezTo>
                <a:cubicBezTo>
                  <a:pt x="363653" y="254002"/>
                  <a:pt x="439234" y="-619"/>
                  <a:pt x="531541" y="1"/>
                </a:cubicBezTo>
                <a:cubicBezTo>
                  <a:pt x="623848" y="620"/>
                  <a:pt x="732883" y="258338"/>
                  <a:pt x="828907" y="319670"/>
                </a:cubicBezTo>
                <a:cubicBezTo>
                  <a:pt x="924931" y="381002"/>
                  <a:pt x="1016309" y="374497"/>
                  <a:pt x="1107687" y="367992"/>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BD445FA4-5321-7344-8CF1-3A4632382008}"/>
              </a:ext>
            </a:extLst>
          </p:cNvPr>
          <p:cNvSpPr/>
          <p:nvPr/>
        </p:nvSpPr>
        <p:spPr>
          <a:xfrm flipV="1">
            <a:off x="5932449" y="5614132"/>
            <a:ext cx="1977483" cy="993810"/>
          </a:xfrm>
          <a:custGeom>
            <a:avLst/>
            <a:gdLst>
              <a:gd name="connsiteX0" fmla="*/ 0 w 1107687"/>
              <a:gd name="connsiteY0" fmla="*/ 371709 h 373060"/>
              <a:gd name="connsiteX1" fmla="*/ 275063 w 1107687"/>
              <a:gd name="connsiteY1" fmla="*/ 315953 h 373060"/>
              <a:gd name="connsiteX2" fmla="*/ 531541 w 1107687"/>
              <a:gd name="connsiteY2" fmla="*/ 1 h 373060"/>
              <a:gd name="connsiteX3" fmla="*/ 828907 w 1107687"/>
              <a:gd name="connsiteY3" fmla="*/ 319670 h 373060"/>
              <a:gd name="connsiteX4" fmla="*/ 1107687 w 1107687"/>
              <a:gd name="connsiteY4" fmla="*/ 367992 h 373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687" h="373060">
                <a:moveTo>
                  <a:pt x="0" y="371709"/>
                </a:moveTo>
                <a:cubicBezTo>
                  <a:pt x="93236" y="374806"/>
                  <a:pt x="186473" y="377904"/>
                  <a:pt x="275063" y="315953"/>
                </a:cubicBezTo>
                <a:cubicBezTo>
                  <a:pt x="363653" y="254002"/>
                  <a:pt x="439234" y="-619"/>
                  <a:pt x="531541" y="1"/>
                </a:cubicBezTo>
                <a:cubicBezTo>
                  <a:pt x="623848" y="620"/>
                  <a:pt x="732883" y="258338"/>
                  <a:pt x="828907" y="319670"/>
                </a:cubicBezTo>
                <a:cubicBezTo>
                  <a:pt x="924931" y="381002"/>
                  <a:pt x="1016309" y="374497"/>
                  <a:pt x="1107687" y="367992"/>
                </a:cubicBezTo>
              </a:path>
            </a:pathLst>
          </a:cu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U-Turn Arrow 14">
            <a:extLst>
              <a:ext uri="{FF2B5EF4-FFF2-40B4-BE49-F238E27FC236}">
                <a16:creationId xmlns:a16="http://schemas.microsoft.com/office/drawing/2014/main" id="{0D82A6AA-564F-CF45-914F-80FC24288D53}"/>
              </a:ext>
            </a:extLst>
          </p:cNvPr>
          <p:cNvSpPr/>
          <p:nvPr/>
        </p:nvSpPr>
        <p:spPr>
          <a:xfrm rot="5400000">
            <a:off x="6136888" y="4604272"/>
            <a:ext cx="59473" cy="892097"/>
          </a:xfrm>
          <a:prstGeom prst="uturn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7" name="Straight Arrow Connector 16">
            <a:extLst>
              <a:ext uri="{FF2B5EF4-FFF2-40B4-BE49-F238E27FC236}">
                <a16:creationId xmlns:a16="http://schemas.microsoft.com/office/drawing/2014/main" id="{11ECD1E0-3A4C-574A-8EC8-537DD1E498D7}"/>
              </a:ext>
            </a:extLst>
          </p:cNvPr>
          <p:cNvCxnSpPr/>
          <p:nvPr/>
        </p:nvCxnSpPr>
        <p:spPr>
          <a:xfrm flipH="1" flipV="1">
            <a:off x="5647472" y="4438185"/>
            <a:ext cx="43367" cy="117594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CE6D786-A146-DB40-A34F-2B4488E6633A}"/>
              </a:ext>
            </a:extLst>
          </p:cNvPr>
          <p:cNvCxnSpPr>
            <a:cxnSpLocks/>
          </p:cNvCxnSpPr>
          <p:nvPr/>
        </p:nvCxnSpPr>
        <p:spPr>
          <a:xfrm>
            <a:off x="5690839" y="5614132"/>
            <a:ext cx="2430966"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56214BC9-F8D4-CC4B-8075-7AAAD47032F9}"/>
                  </a:ext>
                </a:extLst>
              </p:cNvPr>
              <p:cNvSpPr/>
              <p:nvPr/>
            </p:nvSpPr>
            <p:spPr>
              <a:xfrm>
                <a:off x="6549493" y="4248270"/>
                <a:ext cx="713657" cy="39190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𝑉</m:t>
                          </m:r>
                        </m:e>
                        <m:sub>
                          <m:r>
                            <a:rPr lang="en-US" i="1" smtClean="0">
                              <a:solidFill>
                                <a:srgbClr val="FF0000"/>
                              </a:solidFill>
                              <a:latin typeface="Cambria Math" panose="02040503050406030204" pitchFamily="18" charset="0"/>
                            </a:rPr>
                            <m:t>𝑚𝑎𝑔</m:t>
                          </m:r>
                        </m:sub>
                      </m:sSub>
                    </m:oMath>
                  </m:oMathPara>
                </a14:m>
                <a:endParaRPr lang="en-US" dirty="0"/>
              </a:p>
            </p:txBody>
          </p:sp>
        </mc:Choice>
        <mc:Fallback xmlns="">
          <p:sp>
            <p:nvSpPr>
              <p:cNvPr id="22" name="Rectangle 21">
                <a:extLst>
                  <a:ext uri="{FF2B5EF4-FFF2-40B4-BE49-F238E27FC236}">
                    <a16:creationId xmlns:a16="http://schemas.microsoft.com/office/drawing/2014/main" id="{56214BC9-F8D4-CC4B-8075-7AAAD47032F9}"/>
                  </a:ext>
                </a:extLst>
              </p:cNvPr>
              <p:cNvSpPr>
                <a:spLocks noRot="1" noChangeAspect="1" noMove="1" noResize="1" noEditPoints="1" noAdjustHandles="1" noChangeArrowheads="1" noChangeShapeType="1" noTextEdit="1"/>
              </p:cNvSpPr>
              <p:nvPr/>
            </p:nvSpPr>
            <p:spPr>
              <a:xfrm>
                <a:off x="6549493" y="4248270"/>
                <a:ext cx="713657" cy="391902"/>
              </a:xfrm>
              <a:prstGeom prst="rect">
                <a:avLst/>
              </a:prstGeom>
              <a:blipFill>
                <a:blip r:embed="rId7"/>
                <a:stretch>
                  <a:fillRect b="-31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BBA716EE-509F-BA43-80AC-682502FEA97E}"/>
                  </a:ext>
                </a:extLst>
              </p:cNvPr>
              <p:cNvSpPr/>
              <p:nvPr/>
            </p:nvSpPr>
            <p:spPr>
              <a:xfrm>
                <a:off x="8017730" y="5429466"/>
                <a:ext cx="36798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dirty="0"/>
              </a:p>
            </p:txBody>
          </p:sp>
        </mc:Choice>
        <mc:Fallback xmlns="">
          <p:sp>
            <p:nvSpPr>
              <p:cNvPr id="23" name="Rectangle 22">
                <a:extLst>
                  <a:ext uri="{FF2B5EF4-FFF2-40B4-BE49-F238E27FC236}">
                    <a16:creationId xmlns:a16="http://schemas.microsoft.com/office/drawing/2014/main" id="{BBA716EE-509F-BA43-80AC-682502FEA97E}"/>
                  </a:ext>
                </a:extLst>
              </p:cNvPr>
              <p:cNvSpPr>
                <a:spLocks noRot="1" noChangeAspect="1" noMove="1" noResize="1" noEditPoints="1" noAdjustHandles="1" noChangeArrowheads="1" noChangeShapeType="1" noTextEdit="1"/>
              </p:cNvSpPr>
              <p:nvPr/>
            </p:nvSpPr>
            <p:spPr>
              <a:xfrm>
                <a:off x="8017730" y="5429466"/>
                <a:ext cx="367986" cy="369332"/>
              </a:xfrm>
              <a:prstGeom prst="rect">
                <a:avLst/>
              </a:prstGeom>
              <a:blipFill>
                <a:blip r:embed="rId8"/>
                <a:stretch>
                  <a:fillRect/>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DC1A0347-E078-C34B-B709-1B1B29E3365C}"/>
              </a:ext>
            </a:extLst>
          </p:cNvPr>
          <p:cNvSpPr txBox="1"/>
          <p:nvPr/>
        </p:nvSpPr>
        <p:spPr>
          <a:xfrm>
            <a:off x="5601626" y="5040434"/>
            <a:ext cx="1256993" cy="553998"/>
          </a:xfrm>
          <a:prstGeom prst="rect">
            <a:avLst/>
          </a:prstGeom>
          <a:noFill/>
        </p:spPr>
        <p:txBody>
          <a:bodyPr wrap="square" rtlCol="0">
            <a:spAutoFit/>
          </a:bodyPr>
          <a:lstStyle/>
          <a:p>
            <a:r>
              <a:rPr lang="en-US" sz="1000" dirty="0">
                <a:solidFill>
                  <a:srgbClr val="7030A0"/>
                </a:solidFill>
              </a:rPr>
              <a:t>Trajectory of UCN “Low-field seeker” spin state</a:t>
            </a:r>
          </a:p>
        </p:txBody>
      </p:sp>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E87A04E0-8C11-FA4C-BA76-9AE34747541D}"/>
                  </a:ext>
                </a:extLst>
              </p:cNvPr>
              <p:cNvSpPr/>
              <p:nvPr/>
            </p:nvSpPr>
            <p:spPr>
              <a:xfrm>
                <a:off x="5430676" y="4164272"/>
                <a:ext cx="39087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𝐸</m:t>
                      </m:r>
                    </m:oMath>
                  </m:oMathPara>
                </a14:m>
                <a:endParaRPr lang="en-US" dirty="0"/>
              </a:p>
            </p:txBody>
          </p:sp>
        </mc:Choice>
        <mc:Fallback xmlns="">
          <p:sp>
            <p:nvSpPr>
              <p:cNvPr id="25" name="Rectangle 24">
                <a:extLst>
                  <a:ext uri="{FF2B5EF4-FFF2-40B4-BE49-F238E27FC236}">
                    <a16:creationId xmlns:a16="http://schemas.microsoft.com/office/drawing/2014/main" id="{E87A04E0-8C11-FA4C-BA76-9AE34747541D}"/>
                  </a:ext>
                </a:extLst>
              </p:cNvPr>
              <p:cNvSpPr>
                <a:spLocks noRot="1" noChangeAspect="1" noMove="1" noResize="1" noEditPoints="1" noAdjustHandles="1" noChangeArrowheads="1" noChangeShapeType="1" noTextEdit="1"/>
              </p:cNvSpPr>
              <p:nvPr/>
            </p:nvSpPr>
            <p:spPr>
              <a:xfrm>
                <a:off x="5430676" y="4164272"/>
                <a:ext cx="390876" cy="369332"/>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304513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ED42BEB9-5F70-934D-95AE-67525BA4C92D}"/>
              </a:ext>
            </a:extLst>
          </p:cNvPr>
          <p:cNvGrpSpPr/>
          <p:nvPr/>
        </p:nvGrpSpPr>
        <p:grpSpPr>
          <a:xfrm>
            <a:off x="250230" y="1317312"/>
            <a:ext cx="5268069" cy="3365400"/>
            <a:chOff x="-23363" y="608110"/>
            <a:chExt cx="5268069" cy="3365400"/>
          </a:xfrm>
        </p:grpSpPr>
        <p:pic>
          <p:nvPicPr>
            <p:cNvPr id="12" name="Picture 11">
              <a:extLst>
                <a:ext uri="{FF2B5EF4-FFF2-40B4-BE49-F238E27FC236}">
                  <a16:creationId xmlns:a16="http://schemas.microsoft.com/office/drawing/2014/main" id="{974DA775-B2CF-9645-B353-7C47AAA86E37}"/>
                </a:ext>
              </a:extLst>
            </p:cNvPr>
            <p:cNvPicPr>
              <a:picLocks noChangeAspect="1"/>
            </p:cNvPicPr>
            <p:nvPr/>
          </p:nvPicPr>
          <p:blipFill rotWithShape="1">
            <a:blip r:embed="rId3"/>
            <a:srcRect l="11418" t="28956" r="9506" b="20399"/>
            <a:stretch/>
          </p:blipFill>
          <p:spPr>
            <a:xfrm>
              <a:off x="459052" y="1605065"/>
              <a:ext cx="4785654" cy="2368445"/>
            </a:xfrm>
            <a:prstGeom prst="rect">
              <a:avLst/>
            </a:prstGeom>
          </p:spPr>
        </p:pic>
        <p:sp>
          <p:nvSpPr>
            <p:cNvPr id="15" name="TextBox 14">
              <a:extLst>
                <a:ext uri="{FF2B5EF4-FFF2-40B4-BE49-F238E27FC236}">
                  <a16:creationId xmlns:a16="http://schemas.microsoft.com/office/drawing/2014/main" id="{AAB4083E-24A7-A243-9ADB-C7E88B39A7B0}"/>
                </a:ext>
              </a:extLst>
            </p:cNvPr>
            <p:cNvSpPr txBox="1"/>
            <p:nvPr/>
          </p:nvSpPr>
          <p:spPr>
            <a:xfrm>
              <a:off x="-23363" y="608110"/>
              <a:ext cx="2224130" cy="1477328"/>
            </a:xfrm>
            <a:prstGeom prst="rect">
              <a:avLst/>
            </a:prstGeom>
            <a:noFill/>
          </p:spPr>
          <p:txBody>
            <a:bodyPr wrap="square" rtlCol="0">
              <a:spAutoFit/>
            </a:bodyPr>
            <a:lstStyle/>
            <a:p>
              <a:r>
                <a:rPr lang="en-US" dirty="0">
                  <a:solidFill>
                    <a:srgbClr val="FF0000"/>
                  </a:solidFill>
                </a:rPr>
                <a:t>UCN storage box comprised of scintillator plates (</a:t>
              </a:r>
              <a:r>
                <a:rPr lang="en-US" dirty="0" err="1">
                  <a:solidFill>
                    <a:srgbClr val="FF0000"/>
                  </a:solidFill>
                </a:rPr>
                <a:t>dPS</a:t>
              </a:r>
              <a:r>
                <a:rPr lang="en-US" dirty="0">
                  <a:solidFill>
                    <a:srgbClr val="FF0000"/>
                  </a:solidFill>
                </a:rPr>
                <a:t>)</a:t>
              </a:r>
            </a:p>
            <a:p>
              <a:endParaRPr lang="en-US" dirty="0">
                <a:solidFill>
                  <a:srgbClr val="FF0000"/>
                </a:solidFill>
              </a:endParaRPr>
            </a:p>
          </p:txBody>
        </p:sp>
        <p:cxnSp>
          <p:nvCxnSpPr>
            <p:cNvPr id="17" name="Straight Arrow Connector 16">
              <a:extLst>
                <a:ext uri="{FF2B5EF4-FFF2-40B4-BE49-F238E27FC236}">
                  <a16:creationId xmlns:a16="http://schemas.microsoft.com/office/drawing/2014/main" id="{B6A7A080-D550-A246-AB39-F1A687810FC9}"/>
                </a:ext>
              </a:extLst>
            </p:cNvPr>
            <p:cNvCxnSpPr>
              <a:cxnSpLocks/>
            </p:cNvCxnSpPr>
            <p:nvPr/>
          </p:nvCxnSpPr>
          <p:spPr>
            <a:xfrm>
              <a:off x="1583199" y="1491639"/>
              <a:ext cx="359420" cy="514294"/>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0" name="Title 19">
            <a:extLst>
              <a:ext uri="{FF2B5EF4-FFF2-40B4-BE49-F238E27FC236}">
                <a16:creationId xmlns:a16="http://schemas.microsoft.com/office/drawing/2014/main" id="{78A2FD4B-1C42-CB45-A752-63BD71EE4269}"/>
              </a:ext>
            </a:extLst>
          </p:cNvPr>
          <p:cNvSpPr>
            <a:spLocks noGrp="1"/>
          </p:cNvSpPr>
          <p:nvPr>
            <p:ph type="title"/>
          </p:nvPr>
        </p:nvSpPr>
        <p:spPr>
          <a:xfrm>
            <a:off x="218365" y="247366"/>
            <a:ext cx="8707270" cy="871856"/>
          </a:xfrm>
        </p:spPr>
        <p:txBody>
          <a:bodyPr>
            <a:normAutofit fontScale="90000"/>
          </a:bodyPr>
          <a:lstStyle/>
          <a:p>
            <a:r>
              <a:rPr lang="en-US" sz="3200" dirty="0"/>
              <a:t>Ultra-Cold Neutron Experiment for Proton Branching Ratio in Neutron Beta Decay (</a:t>
            </a:r>
            <a:r>
              <a:rPr lang="en-US" sz="3200" dirty="0" err="1"/>
              <a:t>UCNProBe</a:t>
            </a:r>
            <a:r>
              <a:rPr lang="en-US" sz="3200" dirty="0"/>
              <a:t>)</a:t>
            </a:r>
            <a:endParaRPr lang="en-US" dirty="0"/>
          </a:p>
        </p:txBody>
      </p:sp>
      <p:sp>
        <p:nvSpPr>
          <p:cNvPr id="21" name="TextBox 20">
            <a:extLst>
              <a:ext uri="{FF2B5EF4-FFF2-40B4-BE49-F238E27FC236}">
                <a16:creationId xmlns:a16="http://schemas.microsoft.com/office/drawing/2014/main" id="{585F8CDD-76A8-7941-9443-0D495A04D4BF}"/>
              </a:ext>
            </a:extLst>
          </p:cNvPr>
          <p:cNvSpPr txBox="1"/>
          <p:nvPr/>
        </p:nvSpPr>
        <p:spPr>
          <a:xfrm>
            <a:off x="198885" y="4724732"/>
            <a:ext cx="8707270" cy="1631216"/>
          </a:xfrm>
          <a:prstGeom prst="rect">
            <a:avLst/>
          </a:prstGeom>
          <a:noFill/>
        </p:spPr>
        <p:txBody>
          <a:bodyPr wrap="square" rtlCol="0">
            <a:spAutoFit/>
          </a:bodyPr>
          <a:lstStyle/>
          <a:p>
            <a:pPr marL="342900" indent="-342900">
              <a:buFont typeface="Arial" panose="020B0604020202020204" pitchFamily="34" charset="0"/>
              <a:buChar char="•"/>
            </a:pPr>
            <a:r>
              <a:rPr lang="en-US" sz="2000" dirty="0"/>
              <a:t>Requires </a:t>
            </a:r>
            <a:r>
              <a:rPr lang="en-US" sz="2000" i="1" dirty="0"/>
              <a:t>absolute measurements </a:t>
            </a:r>
            <a:r>
              <a:rPr lang="en-US" sz="2000" dirty="0"/>
              <a:t>similar to the beam experiment:</a:t>
            </a:r>
          </a:p>
          <a:p>
            <a:pPr marL="800100" lvl="1" indent="-342900">
              <a:buFont typeface="Arial" panose="020B0604020202020204" pitchFamily="34" charset="0"/>
              <a:buChar char="•"/>
            </a:pPr>
            <a:r>
              <a:rPr lang="en-US" sz="2000" dirty="0"/>
              <a:t>Number of neutrons in the trap</a:t>
            </a:r>
          </a:p>
          <a:p>
            <a:pPr marL="800100" lvl="1" indent="-342900">
              <a:buFont typeface="Arial" panose="020B0604020202020204" pitchFamily="34" charset="0"/>
              <a:buChar char="•"/>
            </a:pPr>
            <a:r>
              <a:rPr lang="en-US" sz="2000" dirty="0"/>
              <a:t>Number of decay products</a:t>
            </a:r>
          </a:p>
          <a:p>
            <a:pPr marL="800100" lvl="1" indent="-342900">
              <a:buFont typeface="Arial" panose="020B0604020202020204" pitchFamily="34" charset="0"/>
              <a:buChar char="•"/>
            </a:pPr>
            <a:r>
              <a:rPr lang="en-US" sz="2000" dirty="0"/>
              <a:t>Needs precision ~0.1% for each quantity</a:t>
            </a:r>
          </a:p>
          <a:p>
            <a:pPr marL="342900" indent="-342900">
              <a:buFont typeface="Arial" panose="020B0604020202020204" pitchFamily="34" charset="0"/>
              <a:buChar char="•"/>
            </a:pPr>
            <a:r>
              <a:rPr lang="en-US" sz="2000" dirty="0"/>
              <a:t>Z. Tang (LANL) DOE Early Career project</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63F85289-A981-2F48-ABC3-5056B51A060D}"/>
                  </a:ext>
                </a:extLst>
              </p:cNvPr>
              <p:cNvSpPr txBox="1"/>
              <p:nvPr/>
            </p:nvSpPr>
            <p:spPr>
              <a:xfrm>
                <a:off x="6281850" y="2587139"/>
                <a:ext cx="203376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𝑅</m:t>
                          </m:r>
                        </m:e>
                        <m:sub>
                          <m:r>
                            <a:rPr lang="en-US" b="0" i="1" smtClean="0">
                              <a:solidFill>
                                <a:srgbClr val="FF0000"/>
                              </a:solidFill>
                              <a:latin typeface="Cambria Math" panose="02040503050406030204" pitchFamily="18" charset="0"/>
                            </a:rPr>
                            <m:t>𝑒</m:t>
                          </m:r>
                        </m:sub>
                      </m:sSub>
                      <m:r>
                        <a:rPr lang="en-US" b="0" i="1" smtClean="0">
                          <a:solidFill>
                            <a:srgbClr val="FF0000"/>
                          </a:solidFill>
                          <a:latin typeface="Cambria Math" panose="02040503050406030204" pitchFamily="18" charset="0"/>
                        </a:rPr>
                        <m:t>(</m:t>
                      </m:r>
                      <m:sSub>
                        <m:sSubPr>
                          <m:ctrlPr>
                            <a:rPr lang="en-US" b="0" i="1" smtClean="0">
                              <a:solidFill>
                                <a:srgbClr val="0070C0"/>
                              </a:solidFill>
                              <a:latin typeface="Cambria Math" panose="02040503050406030204" pitchFamily="18" charset="0"/>
                            </a:rPr>
                          </m:ctrlPr>
                        </m:sSubPr>
                        <m:e>
                          <m:r>
                            <a:rPr lang="en-US" b="0" i="1" smtClean="0">
                              <a:solidFill>
                                <a:srgbClr val="0070C0"/>
                              </a:solidFill>
                              <a:latin typeface="Cambria Math" panose="02040503050406030204" pitchFamily="18" charset="0"/>
                            </a:rPr>
                            <m:t>𝑡</m:t>
                          </m:r>
                        </m:e>
                        <m:sub>
                          <m:r>
                            <a:rPr lang="en-US" b="0" i="1" smtClean="0">
                              <a:solidFill>
                                <a:srgbClr val="0070C0"/>
                              </a:solidFill>
                              <a:latin typeface="Cambria Math" panose="02040503050406030204" pitchFamily="18" charset="0"/>
                            </a:rPr>
                            <m:t>𝑐</m:t>
                          </m:r>
                        </m:sub>
                      </m:sSub>
                      <m:r>
                        <a:rPr lang="en-US" b="0" i="1" smtClean="0">
                          <a:solidFill>
                            <a:srgbClr val="FF0000"/>
                          </a:solidFill>
                          <a:latin typeface="Cambria Math" panose="02040503050406030204" pitchFamily="18" charset="0"/>
                        </a:rPr>
                        <m:t>)</m:t>
                      </m:r>
                      <m:r>
                        <a:rPr lang="en-US" b="0" i="1" smtClean="0">
                          <a:latin typeface="Cambria Math" panose="02040503050406030204" pitchFamily="18" charset="0"/>
                        </a:rPr>
                        <m:t>= </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𝜏</m:t>
                          </m:r>
                        </m:e>
                        <m:sub>
                          <m:r>
                            <a:rPr lang="en-US" b="0" i="1" smtClean="0">
                              <a:latin typeface="Cambria Math" panose="02040503050406030204" pitchFamily="18" charset="0"/>
                            </a:rPr>
                            <m:t>𝑛</m:t>
                          </m:r>
                        </m:sub>
                        <m:sup>
                          <m:r>
                            <a:rPr lang="en-US" b="0" i="1" smtClean="0">
                              <a:latin typeface="Cambria Math" panose="02040503050406030204" pitchFamily="18" charset="0"/>
                            </a:rPr>
                            <m:t>−1</m:t>
                          </m:r>
                        </m:sup>
                      </m:sSubSup>
                      <m:sSub>
                        <m:sSubPr>
                          <m:ctrlPr>
                            <a:rPr lang="en-US" b="0" i="1" smtClean="0">
                              <a:latin typeface="Cambria Math" panose="02040503050406030204" pitchFamily="18" charset="0"/>
                            </a:rPr>
                          </m:ctrlPr>
                        </m:sSubPr>
                        <m:e>
                          <m:r>
                            <a:rPr lang="en-US" b="0" i="1" smtClean="0">
                              <a:latin typeface="Cambria Math" panose="02040503050406030204" pitchFamily="18" charset="0"/>
                            </a:rPr>
                            <m:t>𝑁</m:t>
                          </m:r>
                        </m:e>
                        <m:sub>
                          <m:r>
                            <a:rPr lang="en-US" b="0" i="1" smtClean="0">
                              <a:latin typeface="Cambria Math" panose="02040503050406030204" pitchFamily="18" charset="0"/>
                            </a:rPr>
                            <m:t>𝑛</m:t>
                          </m:r>
                        </m:sub>
                      </m:sSub>
                      <m:r>
                        <a:rPr lang="en-US" b="0" i="1" smtClean="0">
                          <a:latin typeface="Cambria Math" panose="02040503050406030204" pitchFamily="18" charset="0"/>
                        </a:rPr>
                        <m:t>(</m:t>
                      </m:r>
                      <m:sSub>
                        <m:sSubPr>
                          <m:ctrlPr>
                            <a:rPr lang="en-US" i="1" smtClean="0">
                              <a:solidFill>
                                <a:srgbClr val="0070C0"/>
                              </a:solidFill>
                              <a:latin typeface="Cambria Math" panose="02040503050406030204" pitchFamily="18" charset="0"/>
                            </a:rPr>
                          </m:ctrlPr>
                        </m:sSubPr>
                        <m:e>
                          <m:r>
                            <a:rPr lang="en-US" i="1">
                              <a:solidFill>
                                <a:srgbClr val="0070C0"/>
                              </a:solidFill>
                              <a:latin typeface="Cambria Math" panose="02040503050406030204" pitchFamily="18" charset="0"/>
                            </a:rPr>
                            <m:t>𝑡</m:t>
                          </m:r>
                        </m:e>
                        <m:sub>
                          <m:r>
                            <a:rPr lang="en-US" i="1">
                              <a:solidFill>
                                <a:srgbClr val="0070C0"/>
                              </a:solidFill>
                              <a:latin typeface="Cambria Math" panose="02040503050406030204" pitchFamily="18" charset="0"/>
                            </a:rPr>
                            <m:t>𝑐</m:t>
                          </m:r>
                        </m:sub>
                      </m:sSub>
                      <m:r>
                        <a:rPr lang="en-US" b="0" i="1" smtClean="0">
                          <a:latin typeface="Cambria Math" panose="02040503050406030204" pitchFamily="18" charset="0"/>
                        </a:rPr>
                        <m:t>)</m:t>
                      </m:r>
                    </m:oMath>
                  </m:oMathPara>
                </a14:m>
                <a:endParaRPr lang="en-US" dirty="0"/>
              </a:p>
            </p:txBody>
          </p:sp>
        </mc:Choice>
        <mc:Fallback xmlns="">
          <p:sp>
            <p:nvSpPr>
              <p:cNvPr id="26" name="TextBox 25">
                <a:extLst>
                  <a:ext uri="{FF2B5EF4-FFF2-40B4-BE49-F238E27FC236}">
                    <a16:creationId xmlns:a16="http://schemas.microsoft.com/office/drawing/2014/main" id="{63F85289-A981-2F48-ABC3-5056B51A060D}"/>
                  </a:ext>
                </a:extLst>
              </p:cNvPr>
              <p:cNvSpPr txBox="1">
                <a:spLocks noRot="1" noChangeAspect="1" noMove="1" noResize="1" noEditPoints="1" noAdjustHandles="1" noChangeArrowheads="1" noChangeShapeType="1" noTextEdit="1"/>
              </p:cNvSpPr>
              <p:nvPr/>
            </p:nvSpPr>
            <p:spPr>
              <a:xfrm>
                <a:off x="6281850" y="2587139"/>
                <a:ext cx="2033762" cy="276999"/>
              </a:xfrm>
              <a:prstGeom prst="rect">
                <a:avLst/>
              </a:prstGeom>
              <a:blipFill>
                <a:blip r:embed="rId4"/>
                <a:stretch>
                  <a:fillRect l="-1863" t="-4348" r="-3727" b="-347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691CA71D-378E-4F4E-9407-DF65304A90B3}"/>
                  </a:ext>
                </a:extLst>
              </p:cNvPr>
              <p:cNvSpPr txBox="1"/>
              <p:nvPr/>
            </p:nvSpPr>
            <p:spPr>
              <a:xfrm>
                <a:off x="4512090" y="1315878"/>
                <a:ext cx="4088683" cy="1200329"/>
              </a:xfrm>
              <a:prstGeom prst="rect">
                <a:avLst/>
              </a:prstGeom>
              <a:noFill/>
            </p:spPr>
            <p:txBody>
              <a:bodyPr wrap="none" rtlCol="0">
                <a:spAutoFit/>
              </a:bodyPr>
              <a:lstStyle/>
              <a:p>
                <a:r>
                  <a:rPr lang="en-US" dirty="0"/>
                  <a:t>Concept:</a:t>
                </a:r>
              </a:p>
              <a:p>
                <a:pPr marL="285750" indent="-285750">
                  <a:buFont typeface="Arial" panose="020B0604020202020204" pitchFamily="34" charset="0"/>
                  <a:buChar char="•"/>
                </a:pPr>
                <a:r>
                  <a:rPr lang="en-US" dirty="0"/>
                  <a:t>Observe rate </a:t>
                </a:r>
                <a14:m>
                  <m:oMath xmlns:m="http://schemas.openxmlformats.org/officeDocument/2006/math">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𝑅</m:t>
                        </m:r>
                      </m:e>
                      <m:sub>
                        <m:r>
                          <a:rPr lang="en-US" i="1">
                            <a:solidFill>
                              <a:srgbClr val="FF0000"/>
                            </a:solidFill>
                            <a:latin typeface="Cambria Math" panose="02040503050406030204" pitchFamily="18" charset="0"/>
                          </a:rPr>
                          <m:t>𝑒</m:t>
                        </m:r>
                      </m:sub>
                    </m:sSub>
                  </m:oMath>
                </a14:m>
                <a:r>
                  <a:rPr lang="en-US" dirty="0"/>
                  <a:t> of emitted electrons</a:t>
                </a:r>
              </a:p>
              <a:p>
                <a:pPr marL="285750" indent="-285750">
                  <a:buFont typeface="Arial" panose="020B0604020202020204" pitchFamily="34" charset="0"/>
                  <a:buChar char="•"/>
                </a:pPr>
                <a:r>
                  <a:rPr lang="en-US" dirty="0"/>
                  <a:t>Quickly count neutrons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𝑁</m:t>
                        </m:r>
                      </m:e>
                      <m:sub>
                        <m:r>
                          <a:rPr lang="en-US" i="1">
                            <a:latin typeface="Cambria Math" panose="02040503050406030204" pitchFamily="18" charset="0"/>
                          </a:rPr>
                          <m:t>𝑛</m:t>
                        </m:r>
                      </m:sub>
                    </m:sSub>
                  </m:oMath>
                </a14:m>
                <a:r>
                  <a:rPr lang="en-US" dirty="0"/>
                  <a:t> at time  </a:t>
                </a:r>
                <a:r>
                  <a:rPr lang="en-US" i="1" dirty="0" err="1">
                    <a:solidFill>
                      <a:srgbClr val="0070C0"/>
                    </a:solidFill>
                  </a:rPr>
                  <a:t>t</a:t>
                </a:r>
                <a:r>
                  <a:rPr lang="en-US" i="1" baseline="-25000" dirty="0" err="1">
                    <a:solidFill>
                      <a:srgbClr val="0070C0"/>
                    </a:solidFill>
                  </a:rPr>
                  <a:t>c</a:t>
                </a:r>
                <a:endParaRPr lang="en-US" dirty="0"/>
              </a:p>
              <a:p>
                <a:pPr marL="285750" indent="-285750">
                  <a:buFont typeface="Arial" panose="020B0604020202020204" pitchFamily="34" charset="0"/>
                  <a:buChar char="•"/>
                </a:pPr>
                <a:r>
                  <a:rPr lang="en-US" dirty="0"/>
                  <a:t>Fit</a:t>
                </a:r>
                <a:r>
                  <a:rPr lang="en-US" dirty="0">
                    <a:solidFill>
                      <a:srgbClr val="0070C0"/>
                    </a:solidFill>
                  </a:rPr>
                  <a:t> </a:t>
                </a:r>
                <a14:m>
                  <m:oMath xmlns:m="http://schemas.openxmlformats.org/officeDocument/2006/math">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𝑅</m:t>
                        </m:r>
                      </m:e>
                      <m:sub>
                        <m:r>
                          <a:rPr lang="en-US" i="1">
                            <a:solidFill>
                              <a:srgbClr val="FF0000"/>
                            </a:solidFill>
                            <a:latin typeface="Cambria Math" panose="02040503050406030204" pitchFamily="18" charset="0"/>
                          </a:rPr>
                          <m:t>𝑒</m:t>
                        </m:r>
                      </m:sub>
                    </m:sSub>
                    <m:r>
                      <a:rPr lang="en-US" i="1">
                        <a:solidFill>
                          <a:srgbClr val="FF0000"/>
                        </a:solidFill>
                        <a:latin typeface="Cambria Math" panose="02040503050406030204" pitchFamily="18" charset="0"/>
                      </a:rPr>
                      <m:t>(</m:t>
                    </m:r>
                    <m:r>
                      <a:rPr lang="en-US" b="0" i="1" smtClean="0">
                        <a:solidFill>
                          <a:schemeClr val="tx1"/>
                        </a:solidFill>
                        <a:latin typeface="Cambria Math" panose="02040503050406030204" pitchFamily="18" charset="0"/>
                      </a:rPr>
                      <m:t>𝑡</m:t>
                    </m:r>
                    <m:r>
                      <a:rPr lang="en-US" i="1">
                        <a:solidFill>
                          <a:srgbClr val="FF0000"/>
                        </a:solidFill>
                        <a:latin typeface="Cambria Math" panose="02040503050406030204" pitchFamily="18" charset="0"/>
                      </a:rPr>
                      <m:t>)</m:t>
                    </m:r>
                  </m:oMath>
                </a14:m>
                <a:r>
                  <a:rPr lang="en-US" dirty="0"/>
                  <a:t> curve to get </a:t>
                </a:r>
                <a14:m>
                  <m:oMath xmlns:m="http://schemas.openxmlformats.org/officeDocument/2006/math">
                    <m:sSub>
                      <m:sSubPr>
                        <m:ctrlPr>
                          <a:rPr lang="en-US" i="1">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𝑅</m:t>
                        </m:r>
                      </m:e>
                      <m:sub>
                        <m:r>
                          <a:rPr lang="en-US" i="1">
                            <a:solidFill>
                              <a:srgbClr val="FF0000"/>
                            </a:solidFill>
                            <a:latin typeface="Cambria Math" panose="02040503050406030204" pitchFamily="18" charset="0"/>
                          </a:rPr>
                          <m:t>𝑒</m:t>
                        </m:r>
                      </m:sub>
                    </m:sSub>
                    <m:r>
                      <a:rPr lang="en-US" i="1">
                        <a:solidFill>
                          <a:srgbClr val="FF0000"/>
                        </a:solidFill>
                        <a:latin typeface="Cambria Math" panose="02040503050406030204" pitchFamily="18" charset="0"/>
                      </a:rPr>
                      <m:t>(</m:t>
                    </m:r>
                    <m:sSub>
                      <m:sSubPr>
                        <m:ctrlPr>
                          <a:rPr lang="en-US" i="1">
                            <a:solidFill>
                              <a:srgbClr val="0070C0"/>
                            </a:solidFill>
                            <a:latin typeface="Cambria Math" panose="02040503050406030204" pitchFamily="18" charset="0"/>
                          </a:rPr>
                        </m:ctrlPr>
                      </m:sSubPr>
                      <m:e>
                        <m:r>
                          <a:rPr lang="en-US" i="1">
                            <a:solidFill>
                              <a:srgbClr val="0070C0"/>
                            </a:solidFill>
                            <a:latin typeface="Cambria Math" panose="02040503050406030204" pitchFamily="18" charset="0"/>
                          </a:rPr>
                          <m:t>𝑡</m:t>
                        </m:r>
                      </m:e>
                      <m:sub>
                        <m:r>
                          <a:rPr lang="en-US" i="1">
                            <a:solidFill>
                              <a:srgbClr val="0070C0"/>
                            </a:solidFill>
                            <a:latin typeface="Cambria Math" panose="02040503050406030204" pitchFamily="18" charset="0"/>
                          </a:rPr>
                          <m:t>𝑐</m:t>
                        </m:r>
                      </m:sub>
                    </m:sSub>
                    <m:r>
                      <a:rPr lang="en-US" i="1">
                        <a:solidFill>
                          <a:srgbClr val="FF0000"/>
                        </a:solidFill>
                        <a:latin typeface="Cambria Math" panose="02040503050406030204" pitchFamily="18" charset="0"/>
                      </a:rPr>
                      <m:t>)</m:t>
                    </m:r>
                  </m:oMath>
                </a14:m>
                <a:endParaRPr lang="en-US" dirty="0"/>
              </a:p>
            </p:txBody>
          </p:sp>
        </mc:Choice>
        <mc:Fallback xmlns="">
          <p:sp>
            <p:nvSpPr>
              <p:cNvPr id="35" name="TextBox 34">
                <a:extLst>
                  <a:ext uri="{FF2B5EF4-FFF2-40B4-BE49-F238E27FC236}">
                    <a16:creationId xmlns:a16="http://schemas.microsoft.com/office/drawing/2014/main" id="{691CA71D-378E-4F4E-9407-DF65304A90B3}"/>
                  </a:ext>
                </a:extLst>
              </p:cNvPr>
              <p:cNvSpPr txBox="1">
                <a:spLocks noRot="1" noChangeAspect="1" noMove="1" noResize="1" noEditPoints="1" noAdjustHandles="1" noChangeArrowheads="1" noChangeShapeType="1" noTextEdit="1"/>
              </p:cNvSpPr>
              <p:nvPr/>
            </p:nvSpPr>
            <p:spPr>
              <a:xfrm>
                <a:off x="4512090" y="1315878"/>
                <a:ext cx="4088683" cy="1200329"/>
              </a:xfrm>
              <a:prstGeom prst="rect">
                <a:avLst/>
              </a:prstGeom>
              <a:blipFill>
                <a:blip r:embed="rId5"/>
                <a:stretch>
                  <a:fillRect l="-1238" t="-2083" r="-310" b="-7292"/>
                </a:stretch>
              </a:blipFill>
            </p:spPr>
            <p:txBody>
              <a:bodyPr/>
              <a:lstStyle/>
              <a:p>
                <a:r>
                  <a:rPr lang="en-US">
                    <a:noFill/>
                  </a:rPr>
                  <a:t> </a:t>
                </a:r>
              </a:p>
            </p:txBody>
          </p:sp>
        </mc:Fallback>
      </mc:AlternateContent>
      <p:grpSp>
        <p:nvGrpSpPr>
          <p:cNvPr id="19" name="Group 18">
            <a:extLst>
              <a:ext uri="{FF2B5EF4-FFF2-40B4-BE49-F238E27FC236}">
                <a16:creationId xmlns:a16="http://schemas.microsoft.com/office/drawing/2014/main" id="{DEAF9569-34A7-A2B5-BF30-A82847E9BB00}"/>
              </a:ext>
            </a:extLst>
          </p:cNvPr>
          <p:cNvGrpSpPr/>
          <p:nvPr/>
        </p:nvGrpSpPr>
        <p:grpSpPr>
          <a:xfrm>
            <a:off x="5561153" y="2599436"/>
            <a:ext cx="2647681" cy="2063413"/>
            <a:chOff x="5814130" y="2616818"/>
            <a:chExt cx="2647681" cy="2063413"/>
          </a:xfrm>
        </p:grpSpPr>
        <p:cxnSp>
          <p:nvCxnSpPr>
            <p:cNvPr id="5" name="Straight Connector 4">
              <a:extLst>
                <a:ext uri="{FF2B5EF4-FFF2-40B4-BE49-F238E27FC236}">
                  <a16:creationId xmlns:a16="http://schemas.microsoft.com/office/drawing/2014/main" id="{6BEDF65A-0B76-F047-A193-AE3BD875FA52}"/>
                </a:ext>
              </a:extLst>
            </p:cNvPr>
            <p:cNvCxnSpPr/>
            <p:nvPr/>
          </p:nvCxnSpPr>
          <p:spPr>
            <a:xfrm>
              <a:off x="6292756" y="2616818"/>
              <a:ext cx="32060" cy="1743307"/>
            </a:xfrm>
            <a:prstGeom prst="line">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BF13DDB-E8E8-D448-9AB1-5BF0AD323B5A}"/>
                </a:ext>
              </a:extLst>
            </p:cNvPr>
            <p:cNvCxnSpPr>
              <a:cxnSpLocks/>
            </p:cNvCxnSpPr>
            <p:nvPr/>
          </p:nvCxnSpPr>
          <p:spPr>
            <a:xfrm>
              <a:off x="6324816" y="4357831"/>
              <a:ext cx="2041602" cy="0"/>
            </a:xfrm>
            <a:prstGeom prst="line">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76BC812-5CA7-2744-BDFB-6DDFC6ECF676}"/>
                </a:ext>
              </a:extLst>
            </p:cNvPr>
            <p:cNvCxnSpPr>
              <a:cxnSpLocks/>
            </p:cNvCxnSpPr>
            <p:nvPr/>
          </p:nvCxnSpPr>
          <p:spPr>
            <a:xfrm>
              <a:off x="6303077" y="2978034"/>
              <a:ext cx="1004527" cy="33748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1A70695-E649-A142-A788-0F4196F93D9A}"/>
                </a:ext>
              </a:extLst>
            </p:cNvPr>
            <p:cNvSpPr txBox="1"/>
            <p:nvPr/>
          </p:nvSpPr>
          <p:spPr>
            <a:xfrm rot="16200000">
              <a:off x="5692462" y="3331432"/>
              <a:ext cx="612668" cy="369332"/>
            </a:xfrm>
            <a:prstGeom prst="rect">
              <a:avLst/>
            </a:prstGeom>
            <a:noFill/>
          </p:spPr>
          <p:txBody>
            <a:bodyPr wrap="none" rtlCol="0">
              <a:spAutoFit/>
            </a:bodyPr>
            <a:lstStyle/>
            <a:p>
              <a:r>
                <a:rPr lang="en-US" i="1" dirty="0">
                  <a:solidFill>
                    <a:srgbClr val="FF0000"/>
                  </a:solidFill>
                </a:rPr>
                <a:t>R</a:t>
              </a:r>
              <a:r>
                <a:rPr lang="en-US" i="1" baseline="-25000" dirty="0">
                  <a:solidFill>
                    <a:srgbClr val="FF0000"/>
                  </a:solidFill>
                </a:rPr>
                <a:t>e</a:t>
              </a:r>
              <a:r>
                <a:rPr lang="en-US" i="1" dirty="0">
                  <a:solidFill>
                    <a:srgbClr val="FF0000"/>
                  </a:solidFill>
                </a:rPr>
                <a:t>(t)</a:t>
              </a:r>
            </a:p>
          </p:txBody>
        </p:sp>
        <p:cxnSp>
          <p:nvCxnSpPr>
            <p:cNvPr id="30" name="Straight Connector 29">
              <a:extLst>
                <a:ext uri="{FF2B5EF4-FFF2-40B4-BE49-F238E27FC236}">
                  <a16:creationId xmlns:a16="http://schemas.microsoft.com/office/drawing/2014/main" id="{A6B0B983-D1A6-8A4B-8322-3AAC96342871}"/>
                </a:ext>
              </a:extLst>
            </p:cNvPr>
            <p:cNvCxnSpPr>
              <a:cxnSpLocks/>
            </p:cNvCxnSpPr>
            <p:nvPr/>
          </p:nvCxnSpPr>
          <p:spPr>
            <a:xfrm flipH="1">
              <a:off x="6324817" y="3315516"/>
              <a:ext cx="1789305" cy="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624DA1B-24CC-A34A-A3DB-1EB0F12F74FB}"/>
                </a:ext>
              </a:extLst>
            </p:cNvPr>
            <p:cNvCxnSpPr>
              <a:cxnSpLocks/>
            </p:cNvCxnSpPr>
            <p:nvPr/>
          </p:nvCxnSpPr>
          <p:spPr>
            <a:xfrm>
              <a:off x="7307604" y="3315516"/>
              <a:ext cx="0" cy="1040022"/>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EC8BDF61-4934-3D44-A455-527224C72E6E}"/>
                    </a:ext>
                  </a:extLst>
                </p:cNvPr>
                <p:cNvSpPr/>
                <p:nvPr/>
              </p:nvSpPr>
              <p:spPr>
                <a:xfrm>
                  <a:off x="7126335" y="4310899"/>
                  <a:ext cx="4253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solidFill>
                                  <a:srgbClr val="0070C0"/>
                                </a:solidFill>
                                <a:latin typeface="Cambria Math" panose="02040503050406030204" pitchFamily="18" charset="0"/>
                              </a:rPr>
                            </m:ctrlPr>
                          </m:sSubPr>
                          <m:e>
                            <m:r>
                              <a:rPr lang="en-US" i="1">
                                <a:solidFill>
                                  <a:srgbClr val="0070C0"/>
                                </a:solidFill>
                                <a:latin typeface="Cambria Math" panose="02040503050406030204" pitchFamily="18" charset="0"/>
                              </a:rPr>
                              <m:t>𝑡</m:t>
                            </m:r>
                          </m:e>
                          <m:sub>
                            <m:r>
                              <a:rPr lang="en-US" i="1">
                                <a:solidFill>
                                  <a:srgbClr val="0070C0"/>
                                </a:solidFill>
                                <a:latin typeface="Cambria Math" panose="02040503050406030204" pitchFamily="18" charset="0"/>
                              </a:rPr>
                              <m:t>𝑐</m:t>
                            </m:r>
                          </m:sub>
                        </m:sSub>
                      </m:oMath>
                    </m:oMathPara>
                  </a14:m>
                  <a:endParaRPr lang="en-US" dirty="0"/>
                </a:p>
              </p:txBody>
            </p:sp>
          </mc:Choice>
          <mc:Fallback xmlns="">
            <p:sp>
              <p:nvSpPr>
                <p:cNvPr id="34" name="Rectangle 33">
                  <a:extLst>
                    <a:ext uri="{FF2B5EF4-FFF2-40B4-BE49-F238E27FC236}">
                      <a16:creationId xmlns:a16="http://schemas.microsoft.com/office/drawing/2014/main" id="{EC8BDF61-4934-3D44-A455-527224C72E6E}"/>
                    </a:ext>
                  </a:extLst>
                </p:cNvPr>
                <p:cNvSpPr>
                  <a:spLocks noRot="1" noChangeAspect="1" noMove="1" noResize="1" noEditPoints="1" noAdjustHandles="1" noChangeArrowheads="1" noChangeShapeType="1" noTextEdit="1"/>
                </p:cNvSpPr>
                <p:nvPr/>
              </p:nvSpPr>
              <p:spPr>
                <a:xfrm>
                  <a:off x="7126335" y="4310899"/>
                  <a:ext cx="425373" cy="369332"/>
                </a:xfrm>
                <a:prstGeom prst="rect">
                  <a:avLst/>
                </a:prstGeom>
                <a:blipFill>
                  <a:blip r:embed="rId6"/>
                  <a:stretch>
                    <a:fillRect/>
                  </a:stretch>
                </a:blipFill>
              </p:spPr>
              <p:txBody>
                <a:bodyPr/>
                <a:lstStyle/>
                <a:p>
                  <a:r>
                    <a:rPr lang="en-US">
                      <a:noFill/>
                    </a:rPr>
                    <a:t> </a:t>
                  </a:r>
                </a:p>
              </p:txBody>
            </p:sp>
          </mc:Fallback>
        </mc:AlternateContent>
        <p:sp>
          <p:nvSpPr>
            <p:cNvPr id="37" name="TextBox 36">
              <a:extLst>
                <a:ext uri="{FF2B5EF4-FFF2-40B4-BE49-F238E27FC236}">
                  <a16:creationId xmlns:a16="http://schemas.microsoft.com/office/drawing/2014/main" id="{BAE2C0F3-AE40-A241-8CEB-4BDF9C6E0FDB}"/>
                </a:ext>
              </a:extLst>
            </p:cNvPr>
            <p:cNvSpPr txBox="1"/>
            <p:nvPr/>
          </p:nvSpPr>
          <p:spPr>
            <a:xfrm>
              <a:off x="7847540" y="4310899"/>
              <a:ext cx="614271" cy="369332"/>
            </a:xfrm>
            <a:prstGeom prst="rect">
              <a:avLst/>
            </a:prstGeom>
            <a:noFill/>
          </p:spPr>
          <p:txBody>
            <a:bodyPr wrap="none" rtlCol="0">
              <a:spAutoFit/>
            </a:bodyPr>
            <a:lstStyle/>
            <a:p>
              <a:r>
                <a:rPr lang="en-US" dirty="0"/>
                <a:t>time</a:t>
              </a:r>
            </a:p>
          </p:txBody>
        </p:sp>
      </p:grpSp>
      <p:sp>
        <p:nvSpPr>
          <p:cNvPr id="2" name="Slide Number Placeholder 1">
            <a:extLst>
              <a:ext uri="{FF2B5EF4-FFF2-40B4-BE49-F238E27FC236}">
                <a16:creationId xmlns:a16="http://schemas.microsoft.com/office/drawing/2014/main" id="{046C6E73-56BC-4B5D-EC9B-5DEC79F56707}"/>
              </a:ext>
            </a:extLst>
          </p:cNvPr>
          <p:cNvSpPr>
            <a:spLocks noGrp="1"/>
          </p:cNvSpPr>
          <p:nvPr>
            <p:ph type="sldNum" sz="quarter" idx="12"/>
          </p:nvPr>
        </p:nvSpPr>
        <p:spPr/>
        <p:txBody>
          <a:bodyPr/>
          <a:lstStyle/>
          <a:p>
            <a:fld id="{469F719A-759F-9949-A55F-A0C08DB03C95}" type="slidenum">
              <a:rPr lang="en-US" smtClean="0"/>
              <a:t>20</a:t>
            </a:fld>
            <a:endParaRPr lang="en-US"/>
          </a:p>
        </p:txBody>
      </p:sp>
    </p:spTree>
    <p:extLst>
      <p:ext uri="{BB962C8B-B14F-4D97-AF65-F5344CB8AC3E}">
        <p14:creationId xmlns:p14="http://schemas.microsoft.com/office/powerpoint/2010/main" val="5626747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FDDBE-9556-212A-A43B-95E372DAC511}"/>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6E98E262-DEEB-7200-E786-3F878FCDB0B2}"/>
              </a:ext>
            </a:extLst>
          </p:cNvPr>
          <p:cNvSpPr txBox="1">
            <a:spLocks/>
          </p:cNvSpPr>
          <p:nvPr/>
        </p:nvSpPr>
        <p:spPr>
          <a:xfrm>
            <a:off x="391886" y="408325"/>
            <a:ext cx="8229600" cy="578702"/>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2400" b="1" i="0" kern="1200" baseline="0">
                <a:solidFill>
                  <a:schemeClr val="bg1"/>
                </a:solidFill>
                <a:latin typeface="Arial" panose="020B0604020202020204" pitchFamily="34" charset="0"/>
                <a:ea typeface="+mj-ea"/>
                <a:cs typeface="Arial" panose="020B0604020202020204" pitchFamily="34" charset="0"/>
              </a:defRPr>
            </a:lvl1pPr>
          </a:lstStyle>
          <a:p>
            <a:r>
              <a:rPr lang="en-US" sz="3200" b="0" dirty="0" err="1">
                <a:solidFill>
                  <a:schemeClr val="tx1"/>
                </a:solidFill>
                <a:latin typeface="+mj-lt"/>
              </a:rPr>
              <a:t>UCNProbe</a:t>
            </a:r>
            <a:r>
              <a:rPr lang="en-US" sz="3200" b="0" dirty="0">
                <a:solidFill>
                  <a:schemeClr val="tx1"/>
                </a:solidFill>
                <a:latin typeface="+mj-lt"/>
              </a:rPr>
              <a:t> Design</a:t>
            </a:r>
          </a:p>
        </p:txBody>
      </p:sp>
      <p:pic>
        <p:nvPicPr>
          <p:cNvPr id="3" name="Picture 2">
            <a:extLst>
              <a:ext uri="{FF2B5EF4-FFF2-40B4-BE49-F238E27FC236}">
                <a16:creationId xmlns:a16="http://schemas.microsoft.com/office/drawing/2014/main" id="{8EEFC285-DAA4-6362-4E64-2AE402336073}"/>
              </a:ext>
            </a:extLst>
          </p:cNvPr>
          <p:cNvPicPr>
            <a:picLocks noChangeAspect="1"/>
          </p:cNvPicPr>
          <p:nvPr/>
        </p:nvPicPr>
        <p:blipFill>
          <a:blip r:embed="rId2"/>
          <a:stretch>
            <a:fillRect/>
          </a:stretch>
        </p:blipFill>
        <p:spPr>
          <a:xfrm>
            <a:off x="68385" y="1425390"/>
            <a:ext cx="5763247" cy="5418529"/>
          </a:xfrm>
          <a:prstGeom prst="rect">
            <a:avLst/>
          </a:prstGeom>
        </p:spPr>
      </p:pic>
      <p:cxnSp>
        <p:nvCxnSpPr>
          <p:cNvPr id="4" name="Straight Arrow Connector 3">
            <a:extLst>
              <a:ext uri="{FF2B5EF4-FFF2-40B4-BE49-F238E27FC236}">
                <a16:creationId xmlns:a16="http://schemas.microsoft.com/office/drawing/2014/main" id="{F784B57B-2A7C-9527-397A-1AA5E9CCB55C}"/>
              </a:ext>
            </a:extLst>
          </p:cNvPr>
          <p:cNvCxnSpPr>
            <a:cxnSpLocks/>
          </p:cNvCxnSpPr>
          <p:nvPr/>
        </p:nvCxnSpPr>
        <p:spPr>
          <a:xfrm flipH="1">
            <a:off x="4506686" y="3862873"/>
            <a:ext cx="1546418" cy="307911"/>
          </a:xfrm>
          <a:prstGeom prst="straightConnector1">
            <a:avLst/>
          </a:prstGeom>
          <a:ln>
            <a:solidFill>
              <a:srgbClr val="C00000"/>
            </a:solidFill>
            <a:tailEnd type="triangle"/>
          </a:ln>
        </p:spPr>
        <p:style>
          <a:lnRef idx="3">
            <a:schemeClr val="dk1"/>
          </a:lnRef>
          <a:fillRef idx="0">
            <a:schemeClr val="dk1"/>
          </a:fillRef>
          <a:effectRef idx="2">
            <a:schemeClr val="dk1"/>
          </a:effectRef>
          <a:fontRef idx="minor">
            <a:schemeClr val="tx1"/>
          </a:fontRef>
        </p:style>
      </p:cxnSp>
      <p:sp>
        <p:nvSpPr>
          <p:cNvPr id="6" name="TextBox 5">
            <a:extLst>
              <a:ext uri="{FF2B5EF4-FFF2-40B4-BE49-F238E27FC236}">
                <a16:creationId xmlns:a16="http://schemas.microsoft.com/office/drawing/2014/main" id="{158390EE-A5F3-D4B0-E6BC-457489599F5F}"/>
              </a:ext>
            </a:extLst>
          </p:cNvPr>
          <p:cNvSpPr txBox="1"/>
          <p:nvPr/>
        </p:nvSpPr>
        <p:spPr>
          <a:xfrm>
            <a:off x="6053104" y="5089533"/>
            <a:ext cx="1336652" cy="1015663"/>
          </a:xfrm>
          <a:prstGeom prst="rect">
            <a:avLst/>
          </a:prstGeom>
          <a:noFill/>
        </p:spPr>
        <p:txBody>
          <a:bodyPr wrap="square" rtlCol="0">
            <a:spAutoFit/>
          </a:bodyPr>
          <a:lstStyle/>
          <a:p>
            <a:pPr algn="ctr"/>
            <a:r>
              <a:rPr lang="en-US" sz="2000" dirty="0"/>
              <a:t>UCN Storage Box</a:t>
            </a:r>
          </a:p>
        </p:txBody>
      </p:sp>
      <p:cxnSp>
        <p:nvCxnSpPr>
          <p:cNvPr id="7" name="Straight Arrow Connector 6">
            <a:extLst>
              <a:ext uri="{FF2B5EF4-FFF2-40B4-BE49-F238E27FC236}">
                <a16:creationId xmlns:a16="http://schemas.microsoft.com/office/drawing/2014/main" id="{850BCBAE-2E3A-B234-1091-4AF6A1C72497}"/>
              </a:ext>
            </a:extLst>
          </p:cNvPr>
          <p:cNvCxnSpPr>
            <a:cxnSpLocks/>
            <a:stCxn id="6" idx="1"/>
          </p:cNvCxnSpPr>
          <p:nvPr/>
        </p:nvCxnSpPr>
        <p:spPr>
          <a:xfrm flipH="1" flipV="1">
            <a:off x="3517641" y="4702629"/>
            <a:ext cx="2535463" cy="894736"/>
          </a:xfrm>
          <a:prstGeom prst="straightConnector1">
            <a:avLst/>
          </a:prstGeom>
          <a:ln>
            <a:solidFill>
              <a:srgbClr val="C00000"/>
            </a:solidFill>
            <a:tailEnd type="triangle"/>
          </a:ln>
        </p:spPr>
        <p:style>
          <a:lnRef idx="3">
            <a:schemeClr val="dk1"/>
          </a:lnRef>
          <a:fillRef idx="0">
            <a:schemeClr val="dk1"/>
          </a:fillRef>
          <a:effectRef idx="2">
            <a:schemeClr val="dk1"/>
          </a:effectRef>
          <a:fontRef idx="minor">
            <a:schemeClr val="tx1"/>
          </a:fontRef>
        </p:style>
      </p:cxnSp>
      <p:sp>
        <p:nvSpPr>
          <p:cNvPr id="8" name="TextBox 7">
            <a:extLst>
              <a:ext uri="{FF2B5EF4-FFF2-40B4-BE49-F238E27FC236}">
                <a16:creationId xmlns:a16="http://schemas.microsoft.com/office/drawing/2014/main" id="{EBD4F045-4BDA-CA83-5ABF-4A160C3122BA}"/>
              </a:ext>
            </a:extLst>
          </p:cNvPr>
          <p:cNvSpPr txBox="1"/>
          <p:nvPr/>
        </p:nvSpPr>
        <p:spPr>
          <a:xfrm>
            <a:off x="6053104" y="2306537"/>
            <a:ext cx="3022511" cy="2585323"/>
          </a:xfrm>
          <a:prstGeom prst="rect">
            <a:avLst/>
          </a:prstGeom>
          <a:noFill/>
        </p:spPr>
        <p:txBody>
          <a:bodyPr wrap="square" rtlCol="0">
            <a:spAutoFit/>
          </a:bodyPr>
          <a:lstStyle/>
          <a:p>
            <a:pPr marL="457200" indent="-457200">
              <a:buFont typeface="+mj-lt"/>
              <a:buAutoNum type="arabicPeriod"/>
            </a:pPr>
            <a:r>
              <a:rPr lang="en-US" dirty="0"/>
              <a:t>Borated Polyethylene – 1-2”</a:t>
            </a:r>
          </a:p>
          <a:p>
            <a:pPr marL="457200" indent="-457200">
              <a:buFont typeface="+mj-lt"/>
              <a:buAutoNum type="arabicPeriod"/>
            </a:pPr>
            <a:endParaRPr lang="en-US" dirty="0"/>
          </a:p>
          <a:p>
            <a:pPr marL="457200" indent="-457200">
              <a:buFont typeface="+mj-lt"/>
              <a:buAutoNum type="arabicPeriod"/>
            </a:pPr>
            <a:r>
              <a:rPr lang="en-US" dirty="0"/>
              <a:t>Lead shielding – 6”</a:t>
            </a:r>
          </a:p>
          <a:p>
            <a:pPr marL="457200" indent="-457200">
              <a:buFont typeface="+mj-lt"/>
              <a:buAutoNum type="arabicPeriod"/>
            </a:pPr>
            <a:endParaRPr lang="en-US" dirty="0"/>
          </a:p>
          <a:p>
            <a:pPr marL="457200" indent="-457200">
              <a:buFont typeface="+mj-lt"/>
              <a:buAutoNum type="arabicPeriod"/>
            </a:pPr>
            <a:r>
              <a:rPr lang="en-US" dirty="0"/>
              <a:t>Active veto (</a:t>
            </a:r>
            <a:r>
              <a:rPr lang="en-US" dirty="0" err="1"/>
              <a:t>NaI</a:t>
            </a:r>
            <a:r>
              <a:rPr lang="en-US" dirty="0"/>
              <a:t>) – </a:t>
            </a:r>
          </a:p>
          <a:p>
            <a:pPr marL="914400" lvl="1" indent="-457200">
              <a:buFont typeface="Arial" panose="020B0604020202020204" pitchFamily="34" charset="0"/>
              <a:buChar char="•"/>
            </a:pPr>
            <a:r>
              <a:rPr lang="en-US" dirty="0"/>
              <a:t>16 crystals</a:t>
            </a:r>
          </a:p>
          <a:p>
            <a:pPr marL="914400" lvl="1" indent="-457200">
              <a:buFont typeface="Arial" panose="020B0604020202020204" pitchFamily="34" charset="0"/>
              <a:buChar char="•"/>
            </a:pPr>
            <a:r>
              <a:rPr lang="en-US" dirty="0"/>
              <a:t>57% solid angle coverage</a:t>
            </a:r>
          </a:p>
        </p:txBody>
      </p:sp>
      <p:cxnSp>
        <p:nvCxnSpPr>
          <p:cNvPr id="9" name="Straight Arrow Connector 8">
            <a:extLst>
              <a:ext uri="{FF2B5EF4-FFF2-40B4-BE49-F238E27FC236}">
                <a16:creationId xmlns:a16="http://schemas.microsoft.com/office/drawing/2014/main" id="{7922B9D7-9BD9-7EC2-A57B-15DFCC3F1144}"/>
              </a:ext>
            </a:extLst>
          </p:cNvPr>
          <p:cNvCxnSpPr>
            <a:cxnSpLocks/>
          </p:cNvCxnSpPr>
          <p:nvPr/>
        </p:nvCxnSpPr>
        <p:spPr>
          <a:xfrm flipH="1" flipV="1">
            <a:off x="5610159" y="2336295"/>
            <a:ext cx="442945" cy="126987"/>
          </a:xfrm>
          <a:prstGeom prst="straightConnector1">
            <a:avLst/>
          </a:prstGeom>
          <a:ln>
            <a:solidFill>
              <a:srgbClr val="C00000"/>
            </a:solidFill>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a:extLst>
              <a:ext uri="{FF2B5EF4-FFF2-40B4-BE49-F238E27FC236}">
                <a16:creationId xmlns:a16="http://schemas.microsoft.com/office/drawing/2014/main" id="{92684E90-A427-03C4-7E46-6614E6BA67DE}"/>
              </a:ext>
            </a:extLst>
          </p:cNvPr>
          <p:cNvCxnSpPr>
            <a:cxnSpLocks/>
          </p:cNvCxnSpPr>
          <p:nvPr/>
        </p:nvCxnSpPr>
        <p:spPr>
          <a:xfrm flipH="1">
            <a:off x="5187820" y="3305456"/>
            <a:ext cx="865284" cy="170199"/>
          </a:xfrm>
          <a:prstGeom prst="straightConnector1">
            <a:avLst/>
          </a:prstGeom>
          <a:ln>
            <a:solidFill>
              <a:srgbClr val="C00000"/>
            </a:solidFill>
            <a:tailEnd type="triangle"/>
          </a:ln>
        </p:spPr>
        <p:style>
          <a:lnRef idx="3">
            <a:schemeClr val="dk1"/>
          </a:lnRef>
          <a:fillRef idx="0">
            <a:schemeClr val="dk1"/>
          </a:fillRef>
          <a:effectRef idx="2">
            <a:schemeClr val="dk1"/>
          </a:effectRef>
          <a:fontRef idx="minor">
            <a:schemeClr val="tx1"/>
          </a:fontRef>
        </p:style>
      </p:cxnSp>
      <p:sp>
        <p:nvSpPr>
          <p:cNvPr id="21" name="TextBox 20">
            <a:extLst>
              <a:ext uri="{FF2B5EF4-FFF2-40B4-BE49-F238E27FC236}">
                <a16:creationId xmlns:a16="http://schemas.microsoft.com/office/drawing/2014/main" id="{6BEEC51F-F227-BD9D-DF64-2FAFA5054695}"/>
              </a:ext>
            </a:extLst>
          </p:cNvPr>
          <p:cNvSpPr txBox="1"/>
          <p:nvPr/>
        </p:nvSpPr>
        <p:spPr>
          <a:xfrm>
            <a:off x="6589895" y="158100"/>
            <a:ext cx="2116028" cy="369332"/>
          </a:xfrm>
          <a:prstGeom prst="rect">
            <a:avLst/>
          </a:prstGeom>
          <a:noFill/>
        </p:spPr>
        <p:txBody>
          <a:bodyPr wrap="none" rtlCol="0">
            <a:spAutoFit/>
          </a:bodyPr>
          <a:lstStyle/>
          <a:p>
            <a:r>
              <a:rPr lang="en-US" dirty="0"/>
              <a:t>Martin Krivos, LANL</a:t>
            </a:r>
          </a:p>
        </p:txBody>
      </p:sp>
    </p:spTree>
    <p:extLst>
      <p:ext uri="{BB962C8B-B14F-4D97-AF65-F5344CB8AC3E}">
        <p14:creationId xmlns:p14="http://schemas.microsoft.com/office/powerpoint/2010/main" val="26778903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3F73C-20A1-87E6-89D3-27F4A78D5ED3}"/>
              </a:ext>
            </a:extLst>
          </p:cNvPr>
          <p:cNvSpPr>
            <a:spLocks noGrp="1"/>
          </p:cNvSpPr>
          <p:nvPr>
            <p:ph type="title"/>
          </p:nvPr>
        </p:nvSpPr>
        <p:spPr>
          <a:xfrm>
            <a:off x="364820" y="124730"/>
            <a:ext cx="7886700" cy="558605"/>
          </a:xfrm>
        </p:spPr>
        <p:txBody>
          <a:bodyPr>
            <a:normAutofit/>
          </a:bodyPr>
          <a:lstStyle/>
          <a:p>
            <a:r>
              <a:rPr lang="en-US" sz="3200" dirty="0"/>
              <a:t>Test of </a:t>
            </a:r>
            <a:r>
              <a:rPr lang="en-US" sz="3200" dirty="0" err="1"/>
              <a:t>UCNProBe</a:t>
            </a:r>
            <a:r>
              <a:rPr lang="en-US" sz="3200" dirty="0"/>
              <a:t> neutron detector with UCN</a:t>
            </a:r>
          </a:p>
        </p:txBody>
      </p:sp>
      <p:pic>
        <p:nvPicPr>
          <p:cNvPr id="5" name="Content Placeholder 4" descr="A picture containing indoor&#10;&#10;AI-generated content may be incorrect.">
            <a:extLst>
              <a:ext uri="{FF2B5EF4-FFF2-40B4-BE49-F238E27FC236}">
                <a16:creationId xmlns:a16="http://schemas.microsoft.com/office/drawing/2014/main" id="{FA96C084-9BD2-C9D1-7E60-009BEEFA7A57}"/>
              </a:ext>
            </a:extLst>
          </p:cNvPr>
          <p:cNvPicPr>
            <a:picLocks noGrp="1" noChangeAspect="1"/>
          </p:cNvPicPr>
          <p:nvPr>
            <p:ph idx="1"/>
          </p:nvPr>
        </p:nvPicPr>
        <p:blipFill>
          <a:blip r:embed="rId2"/>
          <a:srcRect t="20655"/>
          <a:stretch>
            <a:fillRect/>
          </a:stretch>
        </p:blipFill>
        <p:spPr>
          <a:xfrm>
            <a:off x="0" y="1443178"/>
            <a:ext cx="9099160" cy="5414822"/>
          </a:xfrm>
        </p:spPr>
      </p:pic>
      <p:sp>
        <p:nvSpPr>
          <p:cNvPr id="6" name="TextBox 5">
            <a:extLst>
              <a:ext uri="{FF2B5EF4-FFF2-40B4-BE49-F238E27FC236}">
                <a16:creationId xmlns:a16="http://schemas.microsoft.com/office/drawing/2014/main" id="{4D1DDFD3-30DE-6340-0ADF-37A2B86A7361}"/>
              </a:ext>
            </a:extLst>
          </p:cNvPr>
          <p:cNvSpPr txBox="1"/>
          <p:nvPr/>
        </p:nvSpPr>
        <p:spPr>
          <a:xfrm rot="20375118">
            <a:off x="4381412" y="4321728"/>
            <a:ext cx="3110089" cy="369332"/>
          </a:xfrm>
          <a:prstGeom prst="rect">
            <a:avLst/>
          </a:prstGeom>
          <a:solidFill>
            <a:schemeClr val="bg1">
              <a:alpha val="71145"/>
            </a:schemeClr>
          </a:solidFill>
        </p:spPr>
        <p:txBody>
          <a:bodyPr wrap="square" rtlCol="0">
            <a:spAutoFit/>
          </a:bodyPr>
          <a:lstStyle/>
          <a:p>
            <a:r>
              <a:rPr lang="en-US" dirty="0"/>
              <a:t>		UCNA+ Feed Guide</a:t>
            </a:r>
          </a:p>
        </p:txBody>
      </p:sp>
      <p:cxnSp>
        <p:nvCxnSpPr>
          <p:cNvPr id="9" name="Straight Arrow Connector 8">
            <a:extLst>
              <a:ext uri="{FF2B5EF4-FFF2-40B4-BE49-F238E27FC236}">
                <a16:creationId xmlns:a16="http://schemas.microsoft.com/office/drawing/2014/main" id="{E047ABBD-79B3-22EC-DFCB-12AC573C37F0}"/>
              </a:ext>
            </a:extLst>
          </p:cNvPr>
          <p:cNvCxnSpPr>
            <a:cxnSpLocks/>
          </p:cNvCxnSpPr>
          <p:nvPr/>
        </p:nvCxnSpPr>
        <p:spPr>
          <a:xfrm flipH="1">
            <a:off x="4572000" y="4733326"/>
            <a:ext cx="756162" cy="314535"/>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914F8621-0A32-23E0-8FEE-EC4EE182B84D}"/>
              </a:ext>
            </a:extLst>
          </p:cNvPr>
          <p:cNvSpPr txBox="1"/>
          <p:nvPr/>
        </p:nvSpPr>
        <p:spPr>
          <a:xfrm>
            <a:off x="606490" y="683335"/>
            <a:ext cx="6512167" cy="646331"/>
          </a:xfrm>
          <a:prstGeom prst="rect">
            <a:avLst/>
          </a:prstGeom>
          <a:noFill/>
        </p:spPr>
        <p:txBody>
          <a:bodyPr wrap="none" rtlCol="0">
            <a:spAutoFit/>
          </a:bodyPr>
          <a:lstStyle/>
          <a:p>
            <a:pPr marL="285750" indent="-285750">
              <a:buFont typeface="Arial" panose="020B0604020202020204" pitchFamily="34" charset="0"/>
              <a:buChar char="•"/>
            </a:pPr>
            <a:r>
              <a:rPr lang="en-US" dirty="0"/>
              <a:t>First test with UCN (Late CY2025; data analysis underway).</a:t>
            </a:r>
          </a:p>
          <a:p>
            <a:pPr marL="285750" indent="-285750">
              <a:buFont typeface="Arial" panose="020B0604020202020204" pitchFamily="34" charset="0"/>
              <a:buChar char="•"/>
            </a:pPr>
            <a:r>
              <a:rPr lang="en-US" dirty="0"/>
              <a:t>All major components are expected this year (2026).</a:t>
            </a:r>
          </a:p>
        </p:txBody>
      </p:sp>
      <p:sp>
        <p:nvSpPr>
          <p:cNvPr id="14" name="TextBox 13">
            <a:extLst>
              <a:ext uri="{FF2B5EF4-FFF2-40B4-BE49-F238E27FC236}">
                <a16:creationId xmlns:a16="http://schemas.microsoft.com/office/drawing/2014/main" id="{AF07481D-1DB5-438B-2D79-9DF34F673378}"/>
              </a:ext>
            </a:extLst>
          </p:cNvPr>
          <p:cNvSpPr txBox="1"/>
          <p:nvPr/>
        </p:nvSpPr>
        <p:spPr>
          <a:xfrm>
            <a:off x="5141431" y="2290747"/>
            <a:ext cx="3110089" cy="338554"/>
          </a:xfrm>
          <a:prstGeom prst="rect">
            <a:avLst/>
          </a:prstGeom>
          <a:solidFill>
            <a:schemeClr val="bg1">
              <a:alpha val="71145"/>
            </a:schemeClr>
          </a:solidFill>
        </p:spPr>
        <p:txBody>
          <a:bodyPr wrap="square" rtlCol="0">
            <a:spAutoFit/>
          </a:bodyPr>
          <a:lstStyle/>
          <a:p>
            <a:r>
              <a:rPr lang="en-US" sz="1600" dirty="0"/>
              <a:t>		</a:t>
            </a:r>
            <a:r>
              <a:rPr lang="en-US" sz="1600" dirty="0" err="1"/>
              <a:t>UCNProBe</a:t>
            </a:r>
            <a:r>
              <a:rPr lang="en-US" sz="1600" dirty="0"/>
              <a:t> Feed Guide</a:t>
            </a:r>
          </a:p>
        </p:txBody>
      </p:sp>
      <p:cxnSp>
        <p:nvCxnSpPr>
          <p:cNvPr id="15" name="Straight Arrow Connector 14">
            <a:extLst>
              <a:ext uri="{FF2B5EF4-FFF2-40B4-BE49-F238E27FC236}">
                <a16:creationId xmlns:a16="http://schemas.microsoft.com/office/drawing/2014/main" id="{79EDB983-A774-F283-034F-BB13ED36D308}"/>
              </a:ext>
            </a:extLst>
          </p:cNvPr>
          <p:cNvCxnSpPr>
            <a:cxnSpLocks/>
          </p:cNvCxnSpPr>
          <p:nvPr/>
        </p:nvCxnSpPr>
        <p:spPr>
          <a:xfrm flipH="1">
            <a:off x="5300169" y="2442567"/>
            <a:ext cx="789963" cy="0"/>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 name="Slide Number Placeholder 3">
            <a:extLst>
              <a:ext uri="{FF2B5EF4-FFF2-40B4-BE49-F238E27FC236}">
                <a16:creationId xmlns:a16="http://schemas.microsoft.com/office/drawing/2014/main" id="{D01A4B06-63B2-E91C-8431-1F359F6A6699}"/>
              </a:ext>
            </a:extLst>
          </p:cNvPr>
          <p:cNvSpPr>
            <a:spLocks noGrp="1"/>
          </p:cNvSpPr>
          <p:nvPr>
            <p:ph type="sldNum" sz="quarter" idx="12"/>
          </p:nvPr>
        </p:nvSpPr>
        <p:spPr/>
        <p:txBody>
          <a:bodyPr/>
          <a:lstStyle/>
          <a:p>
            <a:fld id="{469F719A-759F-9949-A55F-A0C08DB03C95}" type="slidenum">
              <a:rPr lang="en-US" smtClean="0"/>
              <a:t>22</a:t>
            </a:fld>
            <a:endParaRPr lang="en-US"/>
          </a:p>
        </p:txBody>
      </p:sp>
    </p:spTree>
    <p:extLst>
      <p:ext uri="{BB962C8B-B14F-4D97-AF65-F5344CB8AC3E}">
        <p14:creationId xmlns:p14="http://schemas.microsoft.com/office/powerpoint/2010/main" val="32197225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05F44-9339-234F-31A3-4454E4239BC8}"/>
            </a:ext>
          </a:extLst>
        </p:cNvPr>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9F7BDD5-D5A5-600C-77EA-E5A503348BE9}"/>
              </a:ext>
            </a:extLst>
          </p:cNvPr>
          <p:cNvPicPr>
            <a:picLocks noGrp="1" noChangeAspect="1"/>
          </p:cNvPicPr>
          <p:nvPr>
            <p:ph idx="1"/>
          </p:nvPr>
        </p:nvPicPr>
        <p:blipFill>
          <a:blip r:embed="rId2"/>
          <a:srcRect l="9183" t="7260" r="6677" b="6244"/>
          <a:stretch>
            <a:fillRect/>
          </a:stretch>
        </p:blipFill>
        <p:spPr>
          <a:xfrm rot="5400000">
            <a:off x="1132801" y="-1132800"/>
            <a:ext cx="6858001" cy="9123604"/>
          </a:xfrm>
        </p:spPr>
      </p:pic>
      <p:sp>
        <p:nvSpPr>
          <p:cNvPr id="2" name="Title 1">
            <a:extLst>
              <a:ext uri="{FF2B5EF4-FFF2-40B4-BE49-F238E27FC236}">
                <a16:creationId xmlns:a16="http://schemas.microsoft.com/office/drawing/2014/main" id="{81CE7EAE-A709-178D-74A8-A1E55346DD9E}"/>
              </a:ext>
            </a:extLst>
          </p:cNvPr>
          <p:cNvSpPr>
            <a:spLocks noGrp="1"/>
          </p:cNvSpPr>
          <p:nvPr>
            <p:ph type="title"/>
          </p:nvPr>
        </p:nvSpPr>
        <p:spPr>
          <a:xfrm>
            <a:off x="234016" y="212996"/>
            <a:ext cx="2595812" cy="1317421"/>
          </a:xfrm>
        </p:spPr>
        <p:txBody>
          <a:bodyPr>
            <a:normAutofit fontScale="90000"/>
          </a:bodyPr>
          <a:lstStyle/>
          <a:p>
            <a:r>
              <a:rPr lang="en-US" sz="3200" dirty="0"/>
              <a:t>LANL UCN Experimental Hall</a:t>
            </a:r>
          </a:p>
        </p:txBody>
      </p:sp>
      <p:sp>
        <p:nvSpPr>
          <p:cNvPr id="4" name="Slide Number Placeholder 3">
            <a:extLst>
              <a:ext uri="{FF2B5EF4-FFF2-40B4-BE49-F238E27FC236}">
                <a16:creationId xmlns:a16="http://schemas.microsoft.com/office/drawing/2014/main" id="{86DED769-AB9F-A64D-4CC3-6FACDBD07D67}"/>
              </a:ext>
            </a:extLst>
          </p:cNvPr>
          <p:cNvSpPr>
            <a:spLocks noGrp="1"/>
          </p:cNvSpPr>
          <p:nvPr>
            <p:ph type="sldNum" sz="quarter" idx="12"/>
          </p:nvPr>
        </p:nvSpPr>
        <p:spPr/>
        <p:txBody>
          <a:bodyPr/>
          <a:lstStyle/>
          <a:p>
            <a:fld id="{469F719A-759F-9949-A55F-A0C08DB03C95}" type="slidenum">
              <a:rPr lang="en-US" smtClean="0"/>
              <a:t>23</a:t>
            </a:fld>
            <a:endParaRPr lang="en-US"/>
          </a:p>
        </p:txBody>
      </p:sp>
      <p:sp>
        <p:nvSpPr>
          <p:cNvPr id="7" name="TextBox 6">
            <a:extLst>
              <a:ext uri="{FF2B5EF4-FFF2-40B4-BE49-F238E27FC236}">
                <a16:creationId xmlns:a16="http://schemas.microsoft.com/office/drawing/2014/main" id="{F557D75B-AD31-C091-6A0E-C94928193ECA}"/>
              </a:ext>
            </a:extLst>
          </p:cNvPr>
          <p:cNvSpPr txBox="1"/>
          <p:nvPr/>
        </p:nvSpPr>
        <p:spPr>
          <a:xfrm>
            <a:off x="5111014" y="3522847"/>
            <a:ext cx="893193" cy="369332"/>
          </a:xfrm>
          <a:prstGeom prst="rect">
            <a:avLst/>
          </a:prstGeom>
          <a:solidFill>
            <a:schemeClr val="bg1">
              <a:alpha val="74000"/>
            </a:schemeClr>
          </a:solidFill>
        </p:spPr>
        <p:txBody>
          <a:bodyPr wrap="none" rtlCol="0">
            <a:spAutoFit/>
          </a:bodyPr>
          <a:lstStyle/>
          <a:p>
            <a:r>
              <a:rPr lang="en-US" dirty="0" err="1"/>
              <a:t>UCN</a:t>
            </a:r>
            <a:r>
              <a:rPr lang="en-US" dirty="0" err="1">
                <a:latin typeface="Symbol" pitchFamily="2" charset="2"/>
              </a:rPr>
              <a:t>t</a:t>
            </a:r>
            <a:r>
              <a:rPr lang="en-US" dirty="0">
                <a:latin typeface="Symbol" pitchFamily="2" charset="2"/>
              </a:rPr>
              <a:t>+</a:t>
            </a:r>
          </a:p>
        </p:txBody>
      </p:sp>
      <p:sp>
        <p:nvSpPr>
          <p:cNvPr id="8" name="TextBox 7">
            <a:extLst>
              <a:ext uri="{FF2B5EF4-FFF2-40B4-BE49-F238E27FC236}">
                <a16:creationId xmlns:a16="http://schemas.microsoft.com/office/drawing/2014/main" id="{CDC6776D-4D15-4907-FB28-2C257CCB9181}"/>
              </a:ext>
            </a:extLst>
          </p:cNvPr>
          <p:cNvSpPr txBox="1"/>
          <p:nvPr/>
        </p:nvSpPr>
        <p:spPr>
          <a:xfrm>
            <a:off x="5078954" y="5386276"/>
            <a:ext cx="925253" cy="369332"/>
          </a:xfrm>
          <a:prstGeom prst="rect">
            <a:avLst/>
          </a:prstGeom>
          <a:solidFill>
            <a:schemeClr val="bg1">
              <a:alpha val="74000"/>
            </a:schemeClr>
          </a:solidFill>
        </p:spPr>
        <p:txBody>
          <a:bodyPr wrap="none" rtlCol="0">
            <a:spAutoFit/>
          </a:bodyPr>
          <a:lstStyle/>
          <a:p>
            <a:r>
              <a:rPr lang="en-US" dirty="0"/>
              <a:t>UCNA+</a:t>
            </a:r>
            <a:endParaRPr lang="en-US" dirty="0">
              <a:latin typeface="Symbol" pitchFamily="2" charset="2"/>
            </a:endParaRPr>
          </a:p>
        </p:txBody>
      </p:sp>
      <p:sp>
        <p:nvSpPr>
          <p:cNvPr id="9" name="TextBox 8">
            <a:extLst>
              <a:ext uri="{FF2B5EF4-FFF2-40B4-BE49-F238E27FC236}">
                <a16:creationId xmlns:a16="http://schemas.microsoft.com/office/drawing/2014/main" id="{6A4FA0AA-B1A4-DD39-EBF4-C2C1473475EB}"/>
              </a:ext>
            </a:extLst>
          </p:cNvPr>
          <p:cNvSpPr txBox="1"/>
          <p:nvPr/>
        </p:nvSpPr>
        <p:spPr>
          <a:xfrm>
            <a:off x="1305826" y="4624277"/>
            <a:ext cx="780983" cy="369332"/>
          </a:xfrm>
          <a:prstGeom prst="rect">
            <a:avLst/>
          </a:prstGeom>
          <a:solidFill>
            <a:schemeClr val="bg1">
              <a:alpha val="74000"/>
            </a:schemeClr>
          </a:solidFill>
        </p:spPr>
        <p:txBody>
          <a:bodyPr wrap="none" rtlCol="0">
            <a:spAutoFit/>
          </a:bodyPr>
          <a:lstStyle/>
          <a:p>
            <a:r>
              <a:rPr lang="en-US" dirty="0" err="1"/>
              <a:t>nEDM</a:t>
            </a:r>
            <a:endParaRPr lang="en-US" dirty="0">
              <a:latin typeface="Symbol" pitchFamily="2" charset="2"/>
            </a:endParaRPr>
          </a:p>
        </p:txBody>
      </p:sp>
      <p:sp>
        <p:nvSpPr>
          <p:cNvPr id="10" name="Cube 9">
            <a:extLst>
              <a:ext uri="{FF2B5EF4-FFF2-40B4-BE49-F238E27FC236}">
                <a16:creationId xmlns:a16="http://schemas.microsoft.com/office/drawing/2014/main" id="{DE876BBB-3C36-AC6C-00CB-7FFF746F7C11}"/>
              </a:ext>
            </a:extLst>
          </p:cNvPr>
          <p:cNvSpPr/>
          <p:nvPr/>
        </p:nvSpPr>
        <p:spPr>
          <a:xfrm rot="15928591">
            <a:off x="3685026" y="3695266"/>
            <a:ext cx="529389" cy="548640"/>
          </a:xfrm>
          <a:prstGeom prst="cub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654FAB0-926D-E774-F841-894A91B2CFCF}"/>
              </a:ext>
            </a:extLst>
          </p:cNvPr>
          <p:cNvSpPr txBox="1"/>
          <p:nvPr/>
        </p:nvSpPr>
        <p:spPr>
          <a:xfrm>
            <a:off x="3173071" y="4173062"/>
            <a:ext cx="1258101" cy="369332"/>
          </a:xfrm>
          <a:prstGeom prst="rect">
            <a:avLst/>
          </a:prstGeom>
          <a:solidFill>
            <a:schemeClr val="bg1">
              <a:alpha val="74000"/>
            </a:schemeClr>
          </a:solidFill>
        </p:spPr>
        <p:txBody>
          <a:bodyPr wrap="none" rtlCol="0">
            <a:spAutoFit/>
          </a:bodyPr>
          <a:lstStyle/>
          <a:p>
            <a:r>
              <a:rPr lang="en-US" dirty="0" err="1"/>
              <a:t>UCNProBe</a:t>
            </a:r>
            <a:endParaRPr lang="en-US" dirty="0">
              <a:latin typeface="Symbol" pitchFamily="2" charset="2"/>
            </a:endParaRPr>
          </a:p>
        </p:txBody>
      </p:sp>
      <p:sp>
        <p:nvSpPr>
          <p:cNvPr id="12" name="TextBox 11">
            <a:extLst>
              <a:ext uri="{FF2B5EF4-FFF2-40B4-BE49-F238E27FC236}">
                <a16:creationId xmlns:a16="http://schemas.microsoft.com/office/drawing/2014/main" id="{19F1847B-BB61-29D2-DB87-393B73AFFC60}"/>
              </a:ext>
            </a:extLst>
          </p:cNvPr>
          <p:cNvSpPr txBox="1"/>
          <p:nvPr/>
        </p:nvSpPr>
        <p:spPr>
          <a:xfrm>
            <a:off x="2829828" y="2462614"/>
            <a:ext cx="1414233" cy="369332"/>
          </a:xfrm>
          <a:prstGeom prst="rect">
            <a:avLst/>
          </a:prstGeom>
          <a:solidFill>
            <a:schemeClr val="bg1">
              <a:alpha val="74000"/>
            </a:schemeClr>
          </a:solidFill>
        </p:spPr>
        <p:txBody>
          <a:bodyPr wrap="square" rtlCol="0">
            <a:spAutoFit/>
          </a:bodyPr>
          <a:lstStyle/>
          <a:p>
            <a:r>
              <a:rPr lang="en-US" dirty="0"/>
              <a:t>UCN Source</a:t>
            </a:r>
            <a:endParaRPr lang="en-US" dirty="0">
              <a:latin typeface="Symbol" pitchFamily="2" charset="2"/>
            </a:endParaRPr>
          </a:p>
        </p:txBody>
      </p:sp>
      <p:grpSp>
        <p:nvGrpSpPr>
          <p:cNvPr id="34" name="Group 33">
            <a:extLst>
              <a:ext uri="{FF2B5EF4-FFF2-40B4-BE49-F238E27FC236}">
                <a16:creationId xmlns:a16="http://schemas.microsoft.com/office/drawing/2014/main" id="{54E65046-1080-840A-EB62-092B44BDA1E6}"/>
              </a:ext>
            </a:extLst>
          </p:cNvPr>
          <p:cNvGrpSpPr/>
          <p:nvPr/>
        </p:nvGrpSpPr>
        <p:grpSpPr>
          <a:xfrm>
            <a:off x="3260789" y="1302586"/>
            <a:ext cx="5476671" cy="3239807"/>
            <a:chOff x="3433313" y="992036"/>
            <a:chExt cx="5476671" cy="3239807"/>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416587DA-347D-1D57-3DA6-D87757870D5E}"/>
                    </a:ext>
                  </a:extLst>
                </p:cNvPr>
                <p:cNvSpPr txBox="1"/>
                <p:nvPr/>
              </p:nvSpPr>
              <p:spPr>
                <a:xfrm>
                  <a:off x="3433313" y="992036"/>
                  <a:ext cx="5476671" cy="3239807"/>
                </a:xfrm>
                <a:prstGeom prst="rect">
                  <a:avLst/>
                </a:prstGeom>
                <a:solidFill>
                  <a:schemeClr val="bg1">
                    <a:alpha val="90096"/>
                  </a:schemeClr>
                </a:solidFill>
              </p:spPr>
              <p:txBody>
                <a:bodyPr wrap="square" rtlCol="0">
                  <a:noAutofit/>
                </a:bodyPr>
                <a:lstStyle/>
                <a:p>
                  <a:r>
                    <a:rPr lang="en-US" dirty="0"/>
                    <a:t>UCNA</a:t>
                  </a:r>
                  <a:endParaRPr lang="en-US" dirty="0">
                    <a:latin typeface="Symbol" pitchFamily="2" charset="2"/>
                  </a:endParaRPr>
                </a:p>
                <a:p>
                  <a:pPr marL="285750" indent="-285750">
                    <a:buFont typeface="Arial" panose="020B0604020202020204" pitchFamily="34" charset="0"/>
                    <a:buChar char="•"/>
                  </a:pPr>
                  <a:r>
                    <a:rPr lang="en-US" dirty="0"/>
                    <a:t>Beta-asymmetry </a:t>
                  </a:r>
                  <a:r>
                    <a:rPr lang="en-US" i="1" dirty="0"/>
                    <a:t>A</a:t>
                  </a:r>
                  <a:r>
                    <a:rPr lang="en-US" dirty="0"/>
                    <a:t> measurement</a:t>
                  </a:r>
                </a:p>
                <a:p>
                  <a:pPr marL="285750" indent="-285750">
                    <a:buFont typeface="Arial" panose="020B0604020202020204" pitchFamily="34" charset="0"/>
                    <a:buChar char="•"/>
                  </a:pPr>
                  <a:r>
                    <a:rPr lang="en-US" dirty="0"/>
                    <a:t>Completed in 2012 with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𝐴</m:t>
                          </m:r>
                        </m:e>
                        <m:sub>
                          <m:r>
                            <a:rPr lang="en-US" i="1">
                              <a:latin typeface="Cambria Math" panose="02040503050406030204" pitchFamily="18" charset="0"/>
                              <a:ea typeface="Cambria Math" panose="02040503050406030204" pitchFamily="18" charset="0"/>
                            </a:rPr>
                            <m:t>0</m:t>
                          </m:r>
                        </m:sub>
                      </m:sSub>
                      <m:r>
                        <a:rPr lang="en-US" i="1">
                          <a:latin typeface="Cambria Math" panose="02040503050406030204" pitchFamily="18" charset="0"/>
                        </a:rPr>
                        <m:t>)</m:t>
                      </m:r>
                      <m:r>
                        <a:rPr lang="en-US" b="0" i="1" smtClean="0">
                          <a:latin typeface="Cambria Math" panose="02040503050406030204" pitchFamily="18" charset="0"/>
                        </a:rPr>
                        <m:t>/</m:t>
                      </m:r>
                      <m:r>
                        <a:rPr lang="en-US" b="0" i="1" smtClean="0">
                          <a:latin typeface="Cambria Math" panose="02040503050406030204" pitchFamily="18" charset="0"/>
                        </a:rPr>
                        <m:t>𝐴</m:t>
                      </m:r>
                      <m:r>
                        <a:rPr lang="en-US" b="0" i="1" baseline="-25000" smtClean="0">
                          <a:latin typeface="Cambria Math" panose="02040503050406030204" pitchFamily="18" charset="0"/>
                        </a:rPr>
                        <m:t>0</m:t>
                      </m:r>
                      <m:r>
                        <a:rPr lang="en-US" i="1">
                          <a:latin typeface="Cambria Math" panose="02040503050406030204" pitchFamily="18" charset="0"/>
                          <a:ea typeface="Cambria Math" panose="02040503050406030204" pitchFamily="18" charset="0"/>
                        </a:rPr>
                        <m:t>∼0.</m:t>
                      </m:r>
                      <m:r>
                        <a:rPr lang="en-US" b="0" i="1" smtClean="0">
                          <a:latin typeface="Cambria Math" panose="02040503050406030204" pitchFamily="18" charset="0"/>
                          <a:ea typeface="Cambria Math" panose="02040503050406030204" pitchFamily="18" charset="0"/>
                        </a:rPr>
                        <m:t>6</m:t>
                      </m:r>
                    </m:oMath>
                  </a14:m>
                  <a:r>
                    <a:rPr lang="en-US" dirty="0"/>
                    <a:t>%</a:t>
                  </a:r>
                </a:p>
                <a:p>
                  <a:pPr marL="285750" indent="-285750">
                    <a:buFont typeface="Arial" panose="020B0604020202020204" pitchFamily="34" charset="0"/>
                    <a:buChar char="•"/>
                  </a:pPr>
                  <a:r>
                    <a:rPr lang="en-US" dirty="0"/>
                    <a:t>Upgrade underway with goal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𝜎</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𝐴</m:t>
                          </m:r>
                        </m:e>
                        <m:sub>
                          <m:r>
                            <a:rPr lang="en-US" i="1">
                              <a:latin typeface="Cambria Math" panose="02040503050406030204" pitchFamily="18" charset="0"/>
                              <a:ea typeface="Cambria Math" panose="02040503050406030204" pitchFamily="18" charset="0"/>
                            </a:rPr>
                            <m:t>0</m:t>
                          </m:r>
                        </m:sub>
                      </m:sSub>
                      <m:r>
                        <a:rPr lang="en-US" i="1">
                          <a:latin typeface="Cambria Math" panose="02040503050406030204" pitchFamily="18" charset="0"/>
                        </a:rPr>
                        <m:t>)/</m:t>
                      </m:r>
                      <m:r>
                        <a:rPr lang="en-US" i="1">
                          <a:latin typeface="Cambria Math" panose="02040503050406030204" pitchFamily="18" charset="0"/>
                        </a:rPr>
                        <m:t>𝐴</m:t>
                      </m:r>
                      <m:r>
                        <a:rPr lang="en-US" i="1" baseline="-25000">
                          <a:latin typeface="Cambria Math" panose="02040503050406030204" pitchFamily="18" charset="0"/>
                        </a:rPr>
                        <m:t>0</m:t>
                      </m:r>
                      <m:r>
                        <a:rPr lang="en-US" i="1">
                          <a:latin typeface="Cambria Math" panose="02040503050406030204" pitchFamily="18" charset="0"/>
                          <a:ea typeface="Cambria Math" panose="02040503050406030204" pitchFamily="18" charset="0"/>
                        </a:rPr>
                        <m:t>∼0.</m:t>
                      </m:r>
                      <m:r>
                        <a:rPr lang="en-US" b="0" i="1" smtClean="0">
                          <a:latin typeface="Cambria Math" panose="02040503050406030204" pitchFamily="18" charset="0"/>
                          <a:ea typeface="Cambria Math" panose="02040503050406030204" pitchFamily="18" charset="0"/>
                        </a:rPr>
                        <m:t>2</m:t>
                      </m:r>
                    </m:oMath>
                  </a14:m>
                  <a:r>
                    <a:rPr lang="en-US" dirty="0"/>
                    <a:t>%</a:t>
                  </a:r>
                </a:p>
              </p:txBody>
            </p:sp>
          </mc:Choice>
          <mc:Fallback xmlns="">
            <p:sp>
              <p:nvSpPr>
                <p:cNvPr id="5" name="TextBox 4">
                  <a:extLst>
                    <a:ext uri="{FF2B5EF4-FFF2-40B4-BE49-F238E27FC236}">
                      <a16:creationId xmlns:a16="http://schemas.microsoft.com/office/drawing/2014/main" id="{416587DA-347D-1D57-3DA6-D87757870D5E}"/>
                    </a:ext>
                  </a:extLst>
                </p:cNvPr>
                <p:cNvSpPr txBox="1">
                  <a:spLocks noRot="1" noChangeAspect="1" noMove="1" noResize="1" noEditPoints="1" noAdjustHandles="1" noChangeArrowheads="1" noChangeShapeType="1" noTextEdit="1"/>
                </p:cNvSpPr>
                <p:nvPr/>
              </p:nvSpPr>
              <p:spPr>
                <a:xfrm>
                  <a:off x="3433313" y="992036"/>
                  <a:ext cx="5476671" cy="3239807"/>
                </a:xfrm>
                <a:prstGeom prst="rect">
                  <a:avLst/>
                </a:prstGeom>
                <a:blipFill>
                  <a:blip r:embed="rId3"/>
                  <a:stretch>
                    <a:fillRect l="-926" t="-781"/>
                  </a:stretch>
                </a:blipFill>
              </p:spPr>
              <p:txBody>
                <a:bodyPr/>
                <a:lstStyle/>
                <a:p>
                  <a:r>
                    <a:rPr lang="en-US">
                      <a:noFill/>
                    </a:rPr>
                    <a:t> </a:t>
                  </a:r>
                </a:p>
              </p:txBody>
            </p:sp>
          </mc:Fallback>
        </mc:AlternateContent>
        <p:grpSp>
          <p:nvGrpSpPr>
            <p:cNvPr id="13" name="Group 12">
              <a:extLst>
                <a:ext uri="{FF2B5EF4-FFF2-40B4-BE49-F238E27FC236}">
                  <a16:creationId xmlns:a16="http://schemas.microsoft.com/office/drawing/2014/main" id="{3E21B28D-2901-CA5E-D94D-F5317104E383}"/>
                </a:ext>
              </a:extLst>
            </p:cNvPr>
            <p:cNvGrpSpPr/>
            <p:nvPr/>
          </p:nvGrpSpPr>
          <p:grpSpPr>
            <a:xfrm>
              <a:off x="3530505" y="2235230"/>
              <a:ext cx="5349150" cy="1734356"/>
              <a:chOff x="1767471" y="567837"/>
              <a:chExt cx="5349150" cy="1734356"/>
            </a:xfrm>
          </p:grpSpPr>
          <p:cxnSp>
            <p:nvCxnSpPr>
              <p:cNvPr id="14" name="Straight Arrow Connector 13">
                <a:extLst>
                  <a:ext uri="{FF2B5EF4-FFF2-40B4-BE49-F238E27FC236}">
                    <a16:creationId xmlns:a16="http://schemas.microsoft.com/office/drawing/2014/main" id="{D4F544CA-F3A4-23CC-F942-E525C0C9A8DB}"/>
                  </a:ext>
                </a:extLst>
              </p:cNvPr>
              <p:cNvCxnSpPr>
                <a:cxnSpLocks/>
              </p:cNvCxnSpPr>
              <p:nvPr/>
            </p:nvCxnSpPr>
            <p:spPr>
              <a:xfrm>
                <a:off x="2040192" y="1472125"/>
                <a:ext cx="4808479" cy="0"/>
              </a:xfrm>
              <a:prstGeom prst="straightConnector1">
                <a:avLst/>
              </a:prstGeom>
              <a:ln>
                <a:solidFill>
                  <a:schemeClr val="tx1">
                    <a:lumMod val="50000"/>
                    <a:lumOff val="5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0EAB04D0-4D68-2795-5802-2ADF56FBA5A1}"/>
                  </a:ext>
                </a:extLst>
              </p:cNvPr>
              <p:cNvCxnSpPr>
                <a:cxnSpLocks/>
              </p:cNvCxnSpPr>
              <p:nvPr/>
            </p:nvCxnSpPr>
            <p:spPr>
              <a:xfrm>
                <a:off x="2040192" y="1610625"/>
                <a:ext cx="4808479" cy="0"/>
              </a:xfrm>
              <a:prstGeom prst="straightConnector1">
                <a:avLst/>
              </a:prstGeom>
              <a:ln>
                <a:solidFill>
                  <a:schemeClr val="tx1">
                    <a:lumMod val="50000"/>
                    <a:lumOff val="5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ACAB72AF-3E13-5AD0-BAAB-DE6CEBC8B8E1}"/>
                  </a:ext>
                </a:extLst>
              </p:cNvPr>
              <p:cNvCxnSpPr>
                <a:cxnSpLocks/>
              </p:cNvCxnSpPr>
              <p:nvPr/>
            </p:nvCxnSpPr>
            <p:spPr>
              <a:xfrm>
                <a:off x="2040192" y="1771762"/>
                <a:ext cx="4808479" cy="0"/>
              </a:xfrm>
              <a:prstGeom prst="straightConnector1">
                <a:avLst/>
              </a:prstGeom>
              <a:ln>
                <a:solidFill>
                  <a:schemeClr val="tx1">
                    <a:lumMod val="50000"/>
                    <a:lumOff val="5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3720E82C-CA2A-91A4-973A-A7CB4B5121FD}"/>
                  </a:ext>
                </a:extLst>
              </p:cNvPr>
              <p:cNvCxnSpPr>
                <a:cxnSpLocks/>
              </p:cNvCxnSpPr>
              <p:nvPr/>
            </p:nvCxnSpPr>
            <p:spPr>
              <a:xfrm>
                <a:off x="2040192" y="1910262"/>
                <a:ext cx="4808479" cy="0"/>
              </a:xfrm>
              <a:prstGeom prst="straightConnector1">
                <a:avLst/>
              </a:prstGeom>
              <a:ln>
                <a:solidFill>
                  <a:schemeClr val="tx1">
                    <a:lumMod val="50000"/>
                    <a:lumOff val="5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CC05EFCF-72F5-9AC4-2B77-2DEA764C7391}"/>
                  </a:ext>
                </a:extLst>
              </p:cNvPr>
              <p:cNvCxnSpPr>
                <a:cxnSpLocks/>
              </p:cNvCxnSpPr>
              <p:nvPr/>
            </p:nvCxnSpPr>
            <p:spPr>
              <a:xfrm>
                <a:off x="2040192" y="2063064"/>
                <a:ext cx="4808479" cy="0"/>
              </a:xfrm>
              <a:prstGeom prst="straightConnector1">
                <a:avLst/>
              </a:prstGeom>
              <a:ln>
                <a:solidFill>
                  <a:schemeClr val="tx1">
                    <a:lumMod val="50000"/>
                    <a:lumOff val="5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D16CF323-CE81-0677-8015-97C3E49879E1}"/>
                  </a:ext>
                </a:extLst>
              </p:cNvPr>
              <p:cNvCxnSpPr>
                <a:cxnSpLocks/>
              </p:cNvCxnSpPr>
              <p:nvPr/>
            </p:nvCxnSpPr>
            <p:spPr>
              <a:xfrm>
                <a:off x="2040192" y="2201564"/>
                <a:ext cx="4808479" cy="0"/>
              </a:xfrm>
              <a:prstGeom prst="straightConnector1">
                <a:avLst/>
              </a:prstGeom>
              <a:ln>
                <a:solidFill>
                  <a:schemeClr val="tx1">
                    <a:lumMod val="50000"/>
                    <a:lumOff val="5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grpSp>
            <p:nvGrpSpPr>
              <p:cNvPr id="20" name="Group 19">
                <a:extLst>
                  <a:ext uri="{FF2B5EF4-FFF2-40B4-BE49-F238E27FC236}">
                    <a16:creationId xmlns:a16="http://schemas.microsoft.com/office/drawing/2014/main" id="{03B728FC-4D96-22F6-E4F0-524799016C22}"/>
                  </a:ext>
                </a:extLst>
              </p:cNvPr>
              <p:cNvGrpSpPr/>
              <p:nvPr/>
            </p:nvGrpSpPr>
            <p:grpSpPr>
              <a:xfrm>
                <a:off x="1933291" y="1394424"/>
                <a:ext cx="4979692" cy="907769"/>
                <a:chOff x="965455" y="3586600"/>
                <a:chExt cx="4979692" cy="907769"/>
              </a:xfrm>
            </p:grpSpPr>
            <p:cxnSp>
              <p:nvCxnSpPr>
                <p:cNvPr id="25" name="Straight Connector 24">
                  <a:extLst>
                    <a:ext uri="{FF2B5EF4-FFF2-40B4-BE49-F238E27FC236}">
                      <a16:creationId xmlns:a16="http://schemas.microsoft.com/office/drawing/2014/main" id="{9DB38466-156A-74F1-838C-7AB74E52E495}"/>
                    </a:ext>
                  </a:extLst>
                </p:cNvPr>
                <p:cNvCxnSpPr/>
                <p:nvPr/>
              </p:nvCxnSpPr>
              <p:spPr>
                <a:xfrm>
                  <a:off x="993307" y="3598535"/>
                  <a:ext cx="0" cy="895834"/>
                </a:xfrm>
                <a:prstGeom prst="line">
                  <a:avLst/>
                </a:prstGeom>
                <a:ln w="762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6E35EA4-2475-EF24-981C-4A0C5DE2497A}"/>
                    </a:ext>
                  </a:extLst>
                </p:cNvPr>
                <p:cNvCxnSpPr/>
                <p:nvPr/>
              </p:nvCxnSpPr>
              <p:spPr>
                <a:xfrm>
                  <a:off x="5945147" y="3586600"/>
                  <a:ext cx="0" cy="895834"/>
                </a:xfrm>
                <a:prstGeom prst="line">
                  <a:avLst/>
                </a:prstGeom>
                <a:ln w="762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04D87FA6-C90B-ADA0-E50B-CE21F24C1631}"/>
                    </a:ext>
                  </a:extLst>
                </p:cNvPr>
                <p:cNvSpPr/>
                <p:nvPr/>
              </p:nvSpPr>
              <p:spPr>
                <a:xfrm>
                  <a:off x="3298530" y="3909292"/>
                  <a:ext cx="137160" cy="137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a:extLst>
                    <a:ext uri="{FF2B5EF4-FFF2-40B4-BE49-F238E27FC236}">
                      <a16:creationId xmlns:a16="http://schemas.microsoft.com/office/drawing/2014/main" id="{F8A047B8-093F-48AA-E3E4-CEA17135159D}"/>
                    </a:ext>
                  </a:extLst>
                </p:cNvPr>
                <p:cNvCxnSpPr>
                  <a:cxnSpLocks/>
                </p:cNvCxnSpPr>
                <p:nvPr/>
              </p:nvCxnSpPr>
              <p:spPr>
                <a:xfrm>
                  <a:off x="3361246" y="3967448"/>
                  <a:ext cx="352764" cy="0"/>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592AE536-C582-044E-8FEE-45B9447A4387}"/>
                        </a:ext>
                      </a:extLst>
                    </p:cNvPr>
                    <p:cNvSpPr txBox="1"/>
                    <p:nvPr/>
                  </p:nvSpPr>
                  <p:spPr>
                    <a:xfrm>
                      <a:off x="3397845" y="3994072"/>
                      <a:ext cx="29322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chemeClr val="accent6">
                                        <a:lumMod val="75000"/>
                                      </a:schemeClr>
                                    </a:solidFill>
                                    <a:latin typeface="Cambria Math" panose="02040503050406030204" pitchFamily="18" charset="0"/>
                                  </a:rPr>
                                </m:ctrlPr>
                              </m:sSubPr>
                              <m:e>
                                <m:acc>
                                  <m:accPr>
                                    <m:chr m:val="⃗"/>
                                    <m:ctrlPr>
                                      <a:rPr lang="en-US" i="1" smtClean="0">
                                        <a:solidFill>
                                          <a:schemeClr val="accent6">
                                            <a:lumMod val="75000"/>
                                          </a:schemeClr>
                                        </a:solidFill>
                                        <a:latin typeface="Cambria Math" panose="02040503050406030204" pitchFamily="18" charset="0"/>
                                      </a:rPr>
                                    </m:ctrlPr>
                                  </m:accPr>
                                  <m:e>
                                    <m:r>
                                      <a:rPr lang="en-US" i="1" smtClean="0">
                                        <a:solidFill>
                                          <a:schemeClr val="accent6">
                                            <a:lumMod val="75000"/>
                                          </a:schemeClr>
                                        </a:solidFill>
                                        <a:latin typeface="Cambria Math" panose="02040503050406030204" pitchFamily="18" charset="0"/>
                                        <a:ea typeface="Cambria Math" panose="02040503050406030204" pitchFamily="18" charset="0"/>
                                      </a:rPr>
                                      <m:t>𝜎</m:t>
                                    </m:r>
                                  </m:e>
                                </m:acc>
                              </m:e>
                              <m:sub>
                                <m:r>
                                  <a:rPr lang="en-US" b="0" i="1" smtClean="0">
                                    <a:solidFill>
                                      <a:schemeClr val="accent6">
                                        <a:lumMod val="75000"/>
                                      </a:schemeClr>
                                    </a:solidFill>
                                    <a:latin typeface="Cambria Math" panose="02040503050406030204" pitchFamily="18" charset="0"/>
                                  </a:rPr>
                                  <m:t>𝑛</m:t>
                                </m:r>
                              </m:sub>
                            </m:sSub>
                          </m:oMath>
                        </m:oMathPara>
                      </a14:m>
                      <a:endParaRPr lang="en-US" dirty="0">
                        <a:solidFill>
                          <a:schemeClr val="accent6">
                            <a:lumMod val="75000"/>
                          </a:schemeClr>
                        </a:solidFill>
                      </a:endParaRPr>
                    </a:p>
                  </p:txBody>
                </p:sp>
              </mc:Choice>
              <mc:Fallback xmlns="">
                <p:sp>
                  <p:nvSpPr>
                    <p:cNvPr id="9" name="TextBox 8">
                      <a:extLst>
                        <a:ext uri="{FF2B5EF4-FFF2-40B4-BE49-F238E27FC236}">
                          <a16:creationId xmlns:a16="http://schemas.microsoft.com/office/drawing/2014/main" id="{91F86AFB-0689-40E6-5152-023343560DE8}"/>
                        </a:ext>
                      </a:extLst>
                    </p:cNvPr>
                    <p:cNvSpPr txBox="1">
                      <a:spLocks noRot="1" noChangeAspect="1" noMove="1" noResize="1" noEditPoints="1" noAdjustHandles="1" noChangeArrowheads="1" noChangeShapeType="1" noTextEdit="1"/>
                    </p:cNvSpPr>
                    <p:nvPr/>
                  </p:nvSpPr>
                  <p:spPr>
                    <a:xfrm>
                      <a:off x="3397845" y="3994072"/>
                      <a:ext cx="293222" cy="276999"/>
                    </a:xfrm>
                    <a:prstGeom prst="rect">
                      <a:avLst/>
                    </a:prstGeom>
                    <a:blipFill>
                      <a:blip r:embed="rId4"/>
                      <a:stretch>
                        <a:fillRect l="-8333" t="-36364" b="-9091"/>
                      </a:stretch>
                    </a:blipFill>
                  </p:spPr>
                  <p:txBody>
                    <a:bodyPr/>
                    <a:lstStyle/>
                    <a:p>
                      <a:r>
                        <a:rPr lang="en-US">
                          <a:noFill/>
                        </a:rPr>
                        <a:t> </a:t>
                      </a:r>
                    </a:p>
                  </p:txBody>
                </p:sp>
              </mc:Fallback>
            </mc:AlternateContent>
            <p:pic>
              <p:nvPicPr>
                <p:cNvPr id="30" name="Picture 29">
                  <a:extLst>
                    <a:ext uri="{FF2B5EF4-FFF2-40B4-BE49-F238E27FC236}">
                      <a16:creationId xmlns:a16="http://schemas.microsoft.com/office/drawing/2014/main" id="{D8CE773D-DD4B-E20A-ABF9-623FA4A94B31}"/>
                    </a:ext>
                  </a:extLst>
                </p:cNvPr>
                <p:cNvPicPr>
                  <a:picLocks noChangeAspect="1"/>
                </p:cNvPicPr>
                <p:nvPr/>
              </p:nvPicPr>
              <p:blipFill rotWithShape="1">
                <a:blip r:embed="rId5"/>
                <a:srcRect l="15227" t="9069" r="38103" b="84959"/>
                <a:stretch/>
              </p:blipFill>
              <p:spPr>
                <a:xfrm>
                  <a:off x="993307" y="3901559"/>
                  <a:ext cx="2341397" cy="152625"/>
                </a:xfrm>
                <a:prstGeom prst="rect">
                  <a:avLst/>
                </a:prstGeom>
              </p:spPr>
            </p:pic>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E8BBDACC-D02B-497F-39DA-0D9E833F5B6E}"/>
                        </a:ext>
                      </a:extLst>
                    </p:cNvPr>
                    <p:cNvSpPr txBox="1"/>
                    <p:nvPr/>
                  </p:nvSpPr>
                  <p:spPr>
                    <a:xfrm>
                      <a:off x="2860658" y="3608315"/>
                      <a:ext cx="27808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srgbClr val="FF0000"/>
                                    </a:solidFill>
                                    <a:latin typeface="Cambria Math" panose="02040503050406030204" pitchFamily="18" charset="0"/>
                                  </a:rPr>
                                </m:ctrlPr>
                              </m:sSubPr>
                              <m:e>
                                <m:acc>
                                  <m:accPr>
                                    <m:chr m:val="⃗"/>
                                    <m:ctrlPr>
                                      <a:rPr lang="en-US" i="1" smtClean="0">
                                        <a:solidFill>
                                          <a:srgbClr val="FF0000"/>
                                        </a:solidFill>
                                        <a:latin typeface="Cambria Math" panose="02040503050406030204" pitchFamily="18" charset="0"/>
                                      </a:rPr>
                                    </m:ctrlPr>
                                  </m:accPr>
                                  <m:e>
                                    <m:r>
                                      <a:rPr lang="en-US" b="0" i="1" smtClean="0">
                                        <a:solidFill>
                                          <a:srgbClr val="FF0000"/>
                                        </a:solidFill>
                                        <a:latin typeface="Cambria Math" panose="02040503050406030204" pitchFamily="18" charset="0"/>
                                      </a:rPr>
                                      <m:t>𝑝</m:t>
                                    </m:r>
                                  </m:e>
                                </m:acc>
                              </m:e>
                              <m:sub>
                                <m:r>
                                  <a:rPr lang="en-US" b="0" i="1" smtClean="0">
                                    <a:solidFill>
                                      <a:srgbClr val="FF0000"/>
                                    </a:solidFill>
                                    <a:latin typeface="Cambria Math" panose="02040503050406030204" pitchFamily="18" charset="0"/>
                                  </a:rPr>
                                  <m:t>𝑒</m:t>
                                </m:r>
                              </m:sub>
                            </m:sSub>
                          </m:oMath>
                        </m:oMathPara>
                      </a14:m>
                      <a:endParaRPr lang="en-US" dirty="0">
                        <a:solidFill>
                          <a:srgbClr val="FF0000"/>
                        </a:solidFill>
                      </a:endParaRPr>
                    </a:p>
                  </p:txBody>
                </p:sp>
              </mc:Choice>
              <mc:Fallback xmlns="">
                <p:sp>
                  <p:nvSpPr>
                    <p:cNvPr id="11" name="TextBox 10">
                      <a:extLst>
                        <a:ext uri="{FF2B5EF4-FFF2-40B4-BE49-F238E27FC236}">
                          <a16:creationId xmlns:a16="http://schemas.microsoft.com/office/drawing/2014/main" id="{A5D338C0-0579-5232-4CDB-7EAD66A11E95}"/>
                        </a:ext>
                      </a:extLst>
                    </p:cNvPr>
                    <p:cNvSpPr txBox="1">
                      <a:spLocks noRot="1" noChangeAspect="1" noMove="1" noResize="1" noEditPoints="1" noAdjustHandles="1" noChangeArrowheads="1" noChangeShapeType="1" noTextEdit="1"/>
                    </p:cNvSpPr>
                    <p:nvPr/>
                  </p:nvSpPr>
                  <p:spPr>
                    <a:xfrm>
                      <a:off x="2860658" y="3608315"/>
                      <a:ext cx="278088" cy="276999"/>
                    </a:xfrm>
                    <a:prstGeom prst="rect">
                      <a:avLst/>
                    </a:prstGeom>
                    <a:blipFill>
                      <a:blip r:embed="rId6"/>
                      <a:stretch>
                        <a:fillRect l="-21739" t="-30435" b="-26087"/>
                      </a:stretch>
                    </a:blipFill>
                  </p:spPr>
                  <p:txBody>
                    <a:bodyPr/>
                    <a:lstStyle/>
                    <a:p>
                      <a:r>
                        <a:rPr lang="en-US">
                          <a:noFill/>
                        </a:rPr>
                        <a:t> </a:t>
                      </a:r>
                    </a:p>
                  </p:txBody>
                </p:sp>
              </mc:Fallback>
            </mc:AlternateContent>
            <p:cxnSp>
              <p:nvCxnSpPr>
                <p:cNvPr id="32" name="Straight Arrow Connector 31">
                  <a:extLst>
                    <a:ext uri="{FF2B5EF4-FFF2-40B4-BE49-F238E27FC236}">
                      <a16:creationId xmlns:a16="http://schemas.microsoft.com/office/drawing/2014/main" id="{054766A7-6568-93AE-6BEF-A5EDFC77F431}"/>
                    </a:ext>
                  </a:extLst>
                </p:cNvPr>
                <p:cNvCxnSpPr>
                  <a:cxnSpLocks/>
                  <a:endCxn id="31" idx="3"/>
                </p:cNvCxnSpPr>
                <p:nvPr/>
              </p:nvCxnSpPr>
              <p:spPr>
                <a:xfrm flipH="1" flipV="1">
                  <a:off x="3138746" y="3746815"/>
                  <a:ext cx="228364" cy="22641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Explosion 1 32">
                  <a:extLst>
                    <a:ext uri="{FF2B5EF4-FFF2-40B4-BE49-F238E27FC236}">
                      <a16:creationId xmlns:a16="http://schemas.microsoft.com/office/drawing/2014/main" id="{64C13D91-B467-0885-8AB4-A8AA196501E0}"/>
                    </a:ext>
                  </a:extLst>
                </p:cNvPr>
                <p:cNvSpPr/>
                <p:nvPr/>
              </p:nvSpPr>
              <p:spPr>
                <a:xfrm>
                  <a:off x="965455" y="3904650"/>
                  <a:ext cx="78908" cy="68579"/>
                </a:xfrm>
                <a:prstGeom prst="irregularSeal1">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E0AE9ED1-C837-C120-4A5C-9870F1809D4D}"/>
                      </a:ext>
                    </a:extLst>
                  </p:cNvPr>
                  <p:cNvSpPr txBox="1"/>
                  <p:nvPr/>
                </p:nvSpPr>
                <p:spPr>
                  <a:xfrm>
                    <a:off x="2844093" y="567837"/>
                    <a:ext cx="2457019" cy="6279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000" i="1" smtClean="0">
                                  <a:latin typeface="Cambria Math" panose="02040503050406030204" pitchFamily="18" charset="0"/>
                                </a:rPr>
                              </m:ctrlPr>
                            </m:fPr>
                            <m:num>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𝑁</m:t>
                                  </m:r>
                                </m:e>
                                <m:sub>
                                  <m:r>
                                    <a:rPr lang="en-US" sz="2000" b="0" i="1" smtClean="0">
                                      <a:latin typeface="Cambria Math" panose="02040503050406030204" pitchFamily="18" charset="0"/>
                                    </a:rPr>
                                    <m:t>↑</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𝑁</m:t>
                                  </m:r>
                                </m:e>
                                <m:sub>
                                  <m:r>
                                    <a:rPr lang="en-US" sz="2000" b="0" i="1" smtClean="0">
                                      <a:latin typeface="Cambria Math" panose="02040503050406030204" pitchFamily="18" charset="0"/>
                                    </a:rPr>
                                    <m:t>↓</m:t>
                                  </m:r>
                                </m:sub>
                              </m:sSub>
                            </m:num>
                            <m:den>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𝑁</m:t>
                                  </m:r>
                                </m:e>
                                <m:sub>
                                  <m:r>
                                    <a:rPr lang="en-US" sz="2000" b="0" i="1" smtClean="0">
                                      <a:latin typeface="Cambria Math" panose="02040503050406030204" pitchFamily="18" charset="0"/>
                                    </a:rPr>
                                    <m:t>↑</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𝑁</m:t>
                                  </m:r>
                                </m:e>
                                <m:sub>
                                  <m:r>
                                    <a:rPr lang="en-US" sz="2000" b="0" i="1" smtClean="0">
                                      <a:latin typeface="Cambria Math" panose="02040503050406030204" pitchFamily="18" charset="0"/>
                                    </a:rPr>
                                    <m:t>↓</m:t>
                                  </m:r>
                                </m:sub>
                              </m:sSub>
                            </m:den>
                          </m:f>
                          <m:r>
                            <a:rPr lang="en-US" sz="2000" b="0" i="1" smtClean="0">
                              <a:latin typeface="Cambria Math" panose="02040503050406030204" pitchFamily="18" charset="0"/>
                            </a:rPr>
                            <m:t>=</m:t>
                          </m:r>
                          <m:r>
                            <a:rPr lang="en-US" sz="2000" b="0" i="1" smtClean="0">
                              <a:latin typeface="Cambria Math" panose="02040503050406030204" pitchFamily="18" charset="0"/>
                            </a:rPr>
                            <m:t>𝐴</m:t>
                          </m:r>
                          <m:d>
                            <m:dPr>
                              <m:ctrlPr>
                                <a:rPr lang="en-US" sz="2000" b="0" i="1" smtClean="0">
                                  <a:latin typeface="Cambria Math" panose="02040503050406030204" pitchFamily="18" charset="0"/>
                                </a:rPr>
                              </m:ctrlPr>
                            </m:dPr>
                            <m:e>
                              <m:r>
                                <a:rPr lang="en-US" sz="2000" b="0" i="1" smtClean="0">
                                  <a:latin typeface="Cambria Math" panose="02040503050406030204" pitchFamily="18" charset="0"/>
                                </a:rPr>
                                <m:t>𝐸</m:t>
                              </m:r>
                            </m:e>
                          </m:d>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𝛽</m:t>
                              </m:r>
                            </m:e>
                            <m:sub>
                              <m:r>
                                <a:rPr lang="en-US" sz="2000" b="0" i="1" smtClean="0">
                                  <a:latin typeface="Cambria Math" panose="02040503050406030204" pitchFamily="18" charset="0"/>
                                </a:rPr>
                                <m:t>𝑒</m:t>
                              </m:r>
                            </m:sub>
                          </m:sSub>
                          <m:d>
                            <m:dPr>
                              <m:begChr m:val="〈"/>
                              <m:endChr m:val="〉"/>
                              <m:ctrlPr>
                                <a:rPr lang="en-US" sz="2000" b="0" i="1" smtClean="0">
                                  <a:latin typeface="Cambria Math" panose="02040503050406030204" pitchFamily="18" charset="0"/>
                                </a:rPr>
                              </m:ctrlPr>
                            </m:dPr>
                            <m:e>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𝑃</m:t>
                                  </m:r>
                                </m:e>
                                <m:sub>
                                  <m:r>
                                    <a:rPr lang="en-US" sz="2000" b="0" i="1" smtClean="0">
                                      <a:latin typeface="Cambria Math" panose="02040503050406030204" pitchFamily="18" charset="0"/>
                                    </a:rPr>
                                    <m:t>𝑛</m:t>
                                  </m:r>
                                </m:sub>
                              </m:sSub>
                            </m:e>
                          </m:d>
                        </m:oMath>
                      </m:oMathPara>
                    </a14:m>
                    <a:endParaRPr lang="en-US" sz="2000" dirty="0"/>
                  </a:p>
                </p:txBody>
              </p:sp>
            </mc:Choice>
            <mc:Fallback xmlns="">
              <p:sp>
                <p:nvSpPr>
                  <p:cNvPr id="21" name="TextBox 20">
                    <a:extLst>
                      <a:ext uri="{FF2B5EF4-FFF2-40B4-BE49-F238E27FC236}">
                        <a16:creationId xmlns:a16="http://schemas.microsoft.com/office/drawing/2014/main" id="{E0AE9ED1-C837-C120-4A5C-9870F1809D4D}"/>
                      </a:ext>
                    </a:extLst>
                  </p:cNvPr>
                  <p:cNvSpPr txBox="1">
                    <a:spLocks noRot="1" noChangeAspect="1" noMove="1" noResize="1" noEditPoints="1" noAdjustHandles="1" noChangeArrowheads="1" noChangeShapeType="1" noTextEdit="1"/>
                  </p:cNvSpPr>
                  <p:nvPr/>
                </p:nvSpPr>
                <p:spPr>
                  <a:xfrm>
                    <a:off x="2844093" y="567837"/>
                    <a:ext cx="2457019" cy="627929"/>
                  </a:xfrm>
                  <a:prstGeom prst="rect">
                    <a:avLst/>
                  </a:prstGeom>
                  <a:blipFill>
                    <a:blip r:embed="rId7"/>
                    <a:stretch>
                      <a:fillRect l="-1538" t="-1961" b="-78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16384B5-059D-3656-24D4-95F6B08CDAF7}"/>
                      </a:ext>
                    </a:extLst>
                  </p:cNvPr>
                  <p:cNvSpPr txBox="1"/>
                  <p:nvPr/>
                </p:nvSpPr>
                <p:spPr>
                  <a:xfrm>
                    <a:off x="6709344" y="1020500"/>
                    <a:ext cx="40727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𝑁</m:t>
                              </m:r>
                            </m:e>
                            <m:sub>
                              <m:r>
                                <a:rPr lang="en-US" sz="1800" b="0" i="1" smtClean="0">
                                  <a:latin typeface="Cambria Math" panose="02040503050406030204" pitchFamily="18" charset="0"/>
                                </a:rPr>
                                <m:t>↑</m:t>
                              </m:r>
                            </m:sub>
                          </m:sSub>
                        </m:oMath>
                      </m:oMathPara>
                    </a14:m>
                    <a:endParaRPr lang="en-US" dirty="0"/>
                  </a:p>
                </p:txBody>
              </p:sp>
            </mc:Choice>
            <mc:Fallback xmlns="">
              <p:sp>
                <p:nvSpPr>
                  <p:cNvPr id="22" name="TextBox 21">
                    <a:extLst>
                      <a:ext uri="{FF2B5EF4-FFF2-40B4-BE49-F238E27FC236}">
                        <a16:creationId xmlns:a16="http://schemas.microsoft.com/office/drawing/2014/main" id="{C16384B5-059D-3656-24D4-95F6B08CDAF7}"/>
                      </a:ext>
                    </a:extLst>
                  </p:cNvPr>
                  <p:cNvSpPr txBox="1">
                    <a:spLocks noRot="1" noChangeAspect="1" noMove="1" noResize="1" noEditPoints="1" noAdjustHandles="1" noChangeArrowheads="1" noChangeShapeType="1" noTextEdit="1"/>
                  </p:cNvSpPr>
                  <p:nvPr/>
                </p:nvSpPr>
                <p:spPr>
                  <a:xfrm>
                    <a:off x="6709344" y="1020500"/>
                    <a:ext cx="407277"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DC81ED06-4265-8EDB-0E5E-86615EAD61A9}"/>
                      </a:ext>
                    </a:extLst>
                  </p:cNvPr>
                  <p:cNvSpPr txBox="1"/>
                  <p:nvPr/>
                </p:nvSpPr>
                <p:spPr>
                  <a:xfrm>
                    <a:off x="1767471" y="1046807"/>
                    <a:ext cx="41054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𝑁</m:t>
                              </m:r>
                            </m:e>
                            <m:sub>
                              <m:r>
                                <a:rPr lang="en-US" sz="1800" b="0" i="1" smtClean="0">
                                  <a:latin typeface="Cambria Math" panose="02040503050406030204" pitchFamily="18" charset="0"/>
                                </a:rPr>
                                <m:t>↓</m:t>
                              </m:r>
                            </m:sub>
                          </m:sSub>
                        </m:oMath>
                      </m:oMathPara>
                    </a14:m>
                    <a:endParaRPr lang="en-US" dirty="0"/>
                  </a:p>
                </p:txBody>
              </p:sp>
            </mc:Choice>
            <mc:Fallback xmlns="">
              <p:sp>
                <p:nvSpPr>
                  <p:cNvPr id="23" name="TextBox 22">
                    <a:extLst>
                      <a:ext uri="{FF2B5EF4-FFF2-40B4-BE49-F238E27FC236}">
                        <a16:creationId xmlns:a16="http://schemas.microsoft.com/office/drawing/2014/main" id="{DC81ED06-4265-8EDB-0E5E-86615EAD61A9}"/>
                      </a:ext>
                    </a:extLst>
                  </p:cNvPr>
                  <p:cNvSpPr txBox="1">
                    <a:spLocks noRot="1" noChangeAspect="1" noMove="1" noResize="1" noEditPoints="1" noAdjustHandles="1" noChangeArrowheads="1" noChangeShapeType="1" noTextEdit="1"/>
                  </p:cNvSpPr>
                  <p:nvPr/>
                </p:nvSpPr>
                <p:spPr>
                  <a:xfrm>
                    <a:off x="1767471" y="1046807"/>
                    <a:ext cx="410547"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59A2DAD3-1A59-2357-FE1A-7BFEA6E78DDB}"/>
                      </a:ext>
                    </a:extLst>
                  </p:cNvPr>
                  <p:cNvSpPr txBox="1"/>
                  <p:nvPr/>
                </p:nvSpPr>
                <p:spPr>
                  <a:xfrm>
                    <a:off x="5271457" y="1185063"/>
                    <a:ext cx="890712" cy="276999"/>
                  </a:xfrm>
                  <a:prstGeom prst="rect">
                    <a:avLst/>
                  </a:prstGeom>
                  <a:noFill/>
                </p:spPr>
                <p:txBody>
                  <a:bodyPr wrap="square" lIns="0" tIns="0" rIns="0" bIns="0" rtlCol="0">
                    <a:spAutoFit/>
                  </a:bodyPr>
                  <a:lstStyle/>
                  <a:p>
                    <a14:m>
                      <m:oMath xmlns:m="http://schemas.openxmlformats.org/officeDocument/2006/math">
                        <m:sSub>
                          <m:sSubPr>
                            <m:ctrlPr>
                              <a:rPr lang="en-US" b="0" i="1" smtClean="0">
                                <a:solidFill>
                                  <a:schemeClr val="tx1">
                                    <a:lumMod val="50000"/>
                                    <a:lumOff val="50000"/>
                                  </a:schemeClr>
                                </a:solidFill>
                                <a:latin typeface="Cambria Math" panose="02040503050406030204" pitchFamily="18" charset="0"/>
                              </a:rPr>
                            </m:ctrlPr>
                          </m:sSubPr>
                          <m:e>
                            <m:r>
                              <a:rPr lang="en-US" b="0" i="1" smtClean="0">
                                <a:solidFill>
                                  <a:schemeClr val="tx1">
                                    <a:lumMod val="50000"/>
                                    <a:lumOff val="50000"/>
                                  </a:schemeClr>
                                </a:solidFill>
                                <a:latin typeface="Cambria Math" panose="02040503050406030204" pitchFamily="18" charset="0"/>
                              </a:rPr>
                              <m:t>𝐵</m:t>
                            </m:r>
                          </m:e>
                          <m:sub>
                            <m:r>
                              <a:rPr lang="en-US" b="0" i="1" smtClean="0">
                                <a:solidFill>
                                  <a:schemeClr val="tx1">
                                    <a:lumMod val="50000"/>
                                    <a:lumOff val="50000"/>
                                  </a:schemeClr>
                                </a:solidFill>
                                <a:latin typeface="Cambria Math" panose="02040503050406030204" pitchFamily="18" charset="0"/>
                              </a:rPr>
                              <m:t>0</m:t>
                            </m:r>
                          </m:sub>
                        </m:sSub>
                      </m:oMath>
                    </a14:m>
                    <a:r>
                      <a:rPr lang="en-US" dirty="0">
                        <a:solidFill>
                          <a:schemeClr val="tx1">
                            <a:lumMod val="50000"/>
                            <a:lumOff val="50000"/>
                          </a:schemeClr>
                        </a:solidFill>
                      </a:rPr>
                      <a:t> ~	1 T</a:t>
                    </a:r>
                  </a:p>
                </p:txBody>
              </p:sp>
            </mc:Choice>
            <mc:Fallback xmlns="">
              <p:sp>
                <p:nvSpPr>
                  <p:cNvPr id="24" name="TextBox 23">
                    <a:extLst>
                      <a:ext uri="{FF2B5EF4-FFF2-40B4-BE49-F238E27FC236}">
                        <a16:creationId xmlns:a16="http://schemas.microsoft.com/office/drawing/2014/main" id="{59A2DAD3-1A59-2357-FE1A-7BFEA6E78DDB}"/>
                      </a:ext>
                    </a:extLst>
                  </p:cNvPr>
                  <p:cNvSpPr txBox="1">
                    <a:spLocks noRot="1" noChangeAspect="1" noMove="1" noResize="1" noEditPoints="1" noAdjustHandles="1" noChangeArrowheads="1" noChangeShapeType="1" noTextEdit="1"/>
                  </p:cNvSpPr>
                  <p:nvPr/>
                </p:nvSpPr>
                <p:spPr>
                  <a:xfrm>
                    <a:off x="5271457" y="1185063"/>
                    <a:ext cx="890712" cy="276999"/>
                  </a:xfrm>
                  <a:prstGeom prst="rect">
                    <a:avLst/>
                  </a:prstGeom>
                  <a:blipFill>
                    <a:blip r:embed="rId10"/>
                    <a:stretch>
                      <a:fillRect l="-8451" t="-27273" b="-54545"/>
                    </a:stretch>
                  </a:blipFill>
                </p:spPr>
                <p:txBody>
                  <a:bodyPr/>
                  <a:lstStyle/>
                  <a:p>
                    <a:r>
                      <a:rPr lang="en-US">
                        <a:noFill/>
                      </a:rPr>
                      <a:t> </a:t>
                    </a:r>
                  </a:p>
                </p:txBody>
              </p:sp>
            </mc:Fallback>
          </mc:AlternateContent>
        </p:grpSp>
      </p:grpSp>
      <p:sp>
        <p:nvSpPr>
          <p:cNvPr id="3" name="Oval 2">
            <a:extLst>
              <a:ext uri="{FF2B5EF4-FFF2-40B4-BE49-F238E27FC236}">
                <a16:creationId xmlns:a16="http://schemas.microsoft.com/office/drawing/2014/main" id="{E79FDCDC-7BB1-DCEB-ACD9-595855D1863D}"/>
              </a:ext>
            </a:extLst>
          </p:cNvPr>
          <p:cNvSpPr/>
          <p:nvPr/>
        </p:nvSpPr>
        <p:spPr>
          <a:xfrm>
            <a:off x="4163856" y="4381160"/>
            <a:ext cx="2178089" cy="1748852"/>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11340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F798F-6421-D147-87C0-AB27936219A2}"/>
              </a:ext>
            </a:extLst>
          </p:cNvPr>
          <p:cNvSpPr>
            <a:spLocks noGrp="1"/>
          </p:cNvSpPr>
          <p:nvPr>
            <p:ph type="title"/>
          </p:nvPr>
        </p:nvSpPr>
        <p:spPr>
          <a:xfrm>
            <a:off x="194949" y="330113"/>
            <a:ext cx="8726254" cy="611788"/>
          </a:xfrm>
        </p:spPr>
        <p:txBody>
          <a:bodyPr>
            <a:noAutofit/>
          </a:bodyPr>
          <a:lstStyle/>
          <a:p>
            <a:r>
              <a:rPr lang="en-US" sz="3200" dirty="0"/>
              <a:t>UCNA Diagram</a:t>
            </a:r>
            <a:endParaRPr lang="en-US" sz="3200" i="1" baseline="-25000" dirty="0"/>
          </a:p>
        </p:txBody>
      </p:sp>
      <p:pic>
        <p:nvPicPr>
          <p:cNvPr id="16" name="Picture 15" descr="Diagram&#10;&#10;AI-generated content may be incorrect.">
            <a:extLst>
              <a:ext uri="{FF2B5EF4-FFF2-40B4-BE49-F238E27FC236}">
                <a16:creationId xmlns:a16="http://schemas.microsoft.com/office/drawing/2014/main" id="{C5E3F767-AF8F-C0A1-F3AA-EC77C004C9ED}"/>
              </a:ext>
            </a:extLst>
          </p:cNvPr>
          <p:cNvPicPr>
            <a:picLocks noChangeAspect="1"/>
          </p:cNvPicPr>
          <p:nvPr/>
        </p:nvPicPr>
        <p:blipFill>
          <a:blip r:embed="rId3"/>
          <a:stretch>
            <a:fillRect/>
          </a:stretch>
        </p:blipFill>
        <p:spPr>
          <a:xfrm>
            <a:off x="811764" y="941901"/>
            <a:ext cx="7772400" cy="5481074"/>
          </a:xfrm>
          <a:prstGeom prst="rect">
            <a:avLst/>
          </a:prstGeom>
        </p:spPr>
      </p:pic>
      <p:sp>
        <p:nvSpPr>
          <p:cNvPr id="18" name="Slide Number Placeholder 17">
            <a:extLst>
              <a:ext uri="{FF2B5EF4-FFF2-40B4-BE49-F238E27FC236}">
                <a16:creationId xmlns:a16="http://schemas.microsoft.com/office/drawing/2014/main" id="{18FDAB6A-5320-E83C-ECCF-A2B235FBC450}"/>
              </a:ext>
            </a:extLst>
          </p:cNvPr>
          <p:cNvSpPr>
            <a:spLocks noGrp="1"/>
          </p:cNvSpPr>
          <p:nvPr>
            <p:ph type="sldNum" sz="quarter" idx="12"/>
          </p:nvPr>
        </p:nvSpPr>
        <p:spPr/>
        <p:txBody>
          <a:bodyPr/>
          <a:lstStyle/>
          <a:p>
            <a:fld id="{469F719A-759F-9949-A55F-A0C08DB03C95}" type="slidenum">
              <a:rPr lang="en-US" smtClean="0"/>
              <a:t>24</a:t>
            </a:fld>
            <a:endParaRPr lang="en-US"/>
          </a:p>
        </p:txBody>
      </p:sp>
    </p:spTree>
    <p:extLst>
      <p:ext uri="{BB962C8B-B14F-4D97-AF65-F5344CB8AC3E}">
        <p14:creationId xmlns:p14="http://schemas.microsoft.com/office/powerpoint/2010/main" val="7971933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E1F8A-D93E-2B46-913D-2C1CF4E49302}"/>
              </a:ext>
            </a:extLst>
          </p:cNvPr>
          <p:cNvSpPr>
            <a:spLocks noGrp="1"/>
          </p:cNvSpPr>
          <p:nvPr>
            <p:ph type="title"/>
          </p:nvPr>
        </p:nvSpPr>
        <p:spPr>
          <a:xfrm>
            <a:off x="725576" y="138779"/>
            <a:ext cx="8235541" cy="389056"/>
          </a:xfrm>
        </p:spPr>
        <p:txBody>
          <a:bodyPr>
            <a:noAutofit/>
          </a:bodyPr>
          <a:lstStyle/>
          <a:p>
            <a:r>
              <a:rPr lang="en-US" sz="2000" dirty="0"/>
              <a:t>UCNA+: Upgrade detectors and improve detector calibration</a:t>
            </a:r>
          </a:p>
        </p:txBody>
      </p:sp>
      <p:grpSp>
        <p:nvGrpSpPr>
          <p:cNvPr id="57" name="Group 56">
            <a:extLst>
              <a:ext uri="{FF2B5EF4-FFF2-40B4-BE49-F238E27FC236}">
                <a16:creationId xmlns:a16="http://schemas.microsoft.com/office/drawing/2014/main" id="{3F41F4D6-D4D6-752B-946C-259ED3414FC5}"/>
              </a:ext>
            </a:extLst>
          </p:cNvPr>
          <p:cNvGrpSpPr/>
          <p:nvPr/>
        </p:nvGrpSpPr>
        <p:grpSpPr>
          <a:xfrm>
            <a:off x="1986250" y="1298300"/>
            <a:ext cx="4306254" cy="1522799"/>
            <a:chOff x="1418359" y="3805677"/>
            <a:chExt cx="4306254" cy="1522799"/>
          </a:xfrm>
        </p:grpSpPr>
        <p:cxnSp>
          <p:nvCxnSpPr>
            <p:cNvPr id="9" name="Straight Connector 8">
              <a:extLst>
                <a:ext uri="{FF2B5EF4-FFF2-40B4-BE49-F238E27FC236}">
                  <a16:creationId xmlns:a16="http://schemas.microsoft.com/office/drawing/2014/main" id="{22FC9953-8EF1-16E5-B9D3-5F0E6A3DD08E}"/>
                </a:ext>
              </a:extLst>
            </p:cNvPr>
            <p:cNvCxnSpPr>
              <a:cxnSpLocks/>
            </p:cNvCxnSpPr>
            <p:nvPr/>
          </p:nvCxnSpPr>
          <p:spPr>
            <a:xfrm>
              <a:off x="5724613" y="3975487"/>
              <a:ext cx="0" cy="839756"/>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98CCF8BB-0CA7-8656-907E-D21DC1E82888}"/>
                </a:ext>
              </a:extLst>
            </p:cNvPr>
            <p:cNvCxnSpPr>
              <a:cxnSpLocks/>
            </p:cNvCxnSpPr>
            <p:nvPr/>
          </p:nvCxnSpPr>
          <p:spPr>
            <a:xfrm>
              <a:off x="5466466" y="3975487"/>
              <a:ext cx="0" cy="839756"/>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399533E1-3EA1-C87B-470D-5361879419E9}"/>
                </a:ext>
              </a:extLst>
            </p:cNvPr>
            <p:cNvCxnSpPr>
              <a:cxnSpLocks/>
            </p:cNvCxnSpPr>
            <p:nvPr/>
          </p:nvCxnSpPr>
          <p:spPr>
            <a:xfrm>
              <a:off x="5418538" y="4090563"/>
              <a:ext cx="0" cy="612711"/>
            </a:xfrm>
            <a:prstGeom prst="line">
              <a:avLst/>
            </a:prstGeom>
            <a:ln w="28575">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5" name="Arc 14">
              <a:extLst>
                <a:ext uri="{FF2B5EF4-FFF2-40B4-BE49-F238E27FC236}">
                  <a16:creationId xmlns:a16="http://schemas.microsoft.com/office/drawing/2014/main" id="{6A0DAB5D-0FA0-49AA-B3A3-A48CE15D6BE6}"/>
                </a:ext>
              </a:extLst>
            </p:cNvPr>
            <p:cNvSpPr/>
            <p:nvPr/>
          </p:nvSpPr>
          <p:spPr>
            <a:xfrm>
              <a:off x="5091553" y="3927771"/>
              <a:ext cx="326985" cy="338264"/>
            </a:xfrm>
            <a:prstGeom prst="arc">
              <a:avLst/>
            </a:prstGeom>
            <a:ln w="28575">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600"/>
            </a:p>
          </p:txBody>
        </p:sp>
        <p:sp>
          <p:nvSpPr>
            <p:cNvPr id="16" name="Arc 15">
              <a:extLst>
                <a:ext uri="{FF2B5EF4-FFF2-40B4-BE49-F238E27FC236}">
                  <a16:creationId xmlns:a16="http://schemas.microsoft.com/office/drawing/2014/main" id="{BAF0678A-1659-39F3-109A-B081B014B9A2}"/>
                </a:ext>
              </a:extLst>
            </p:cNvPr>
            <p:cNvSpPr/>
            <p:nvPr/>
          </p:nvSpPr>
          <p:spPr>
            <a:xfrm flipV="1">
              <a:off x="5091553" y="4508944"/>
              <a:ext cx="326985" cy="338264"/>
            </a:xfrm>
            <a:prstGeom prst="arc">
              <a:avLst/>
            </a:prstGeom>
            <a:ln w="28575">
              <a:solidFill>
                <a:schemeClr val="bg1">
                  <a:lumMod val="6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600"/>
            </a:p>
          </p:txBody>
        </p:sp>
        <p:cxnSp>
          <p:nvCxnSpPr>
            <p:cNvPr id="18" name="Straight Connector 17">
              <a:extLst>
                <a:ext uri="{FF2B5EF4-FFF2-40B4-BE49-F238E27FC236}">
                  <a16:creationId xmlns:a16="http://schemas.microsoft.com/office/drawing/2014/main" id="{7C5B45E9-F803-D69F-DF6D-ECA132B23D81}"/>
                </a:ext>
              </a:extLst>
            </p:cNvPr>
            <p:cNvCxnSpPr>
              <a:cxnSpLocks/>
              <a:stCxn id="15" idx="0"/>
            </p:cNvCxnSpPr>
            <p:nvPr/>
          </p:nvCxnSpPr>
          <p:spPr>
            <a:xfrm flipH="1">
              <a:off x="2072986" y="3927771"/>
              <a:ext cx="3182059" cy="0"/>
            </a:xfrm>
            <a:prstGeom prst="line">
              <a:avLst/>
            </a:prstGeom>
            <a:ln w="2857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7EDAC382-A7A9-11AD-9E4C-E496BDFE953C}"/>
                </a:ext>
              </a:extLst>
            </p:cNvPr>
            <p:cNvCxnSpPr>
              <a:cxnSpLocks/>
            </p:cNvCxnSpPr>
            <p:nvPr/>
          </p:nvCxnSpPr>
          <p:spPr>
            <a:xfrm flipH="1">
              <a:off x="2108134" y="4848979"/>
              <a:ext cx="3146911" cy="0"/>
            </a:xfrm>
            <a:prstGeom prst="line">
              <a:avLst/>
            </a:prstGeom>
            <a:ln w="28575">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26" name="Rectangle 25">
              <a:extLst>
                <a:ext uri="{FF2B5EF4-FFF2-40B4-BE49-F238E27FC236}">
                  <a16:creationId xmlns:a16="http://schemas.microsoft.com/office/drawing/2014/main" id="{A90F585B-A899-F343-3D63-2A1DAC08036A}"/>
                </a:ext>
              </a:extLst>
            </p:cNvPr>
            <p:cNvSpPr/>
            <p:nvPr/>
          </p:nvSpPr>
          <p:spPr>
            <a:xfrm>
              <a:off x="1418359" y="3805677"/>
              <a:ext cx="654627" cy="2441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7" name="Rectangle 26">
              <a:extLst>
                <a:ext uri="{FF2B5EF4-FFF2-40B4-BE49-F238E27FC236}">
                  <a16:creationId xmlns:a16="http://schemas.microsoft.com/office/drawing/2014/main" id="{B80B15A4-8737-A72A-7F09-C6037CC2CD7A}"/>
                </a:ext>
              </a:extLst>
            </p:cNvPr>
            <p:cNvSpPr/>
            <p:nvPr/>
          </p:nvSpPr>
          <p:spPr>
            <a:xfrm>
              <a:off x="1439308" y="4717499"/>
              <a:ext cx="654627" cy="2441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8" name="TextBox 27">
              <a:extLst>
                <a:ext uri="{FF2B5EF4-FFF2-40B4-BE49-F238E27FC236}">
                  <a16:creationId xmlns:a16="http://schemas.microsoft.com/office/drawing/2014/main" id="{55EFA2F6-6BD2-D075-B140-AE1B620030CD}"/>
                </a:ext>
              </a:extLst>
            </p:cNvPr>
            <p:cNvSpPr txBox="1"/>
            <p:nvPr/>
          </p:nvSpPr>
          <p:spPr>
            <a:xfrm>
              <a:off x="3363174" y="4482421"/>
              <a:ext cx="1774012" cy="338554"/>
            </a:xfrm>
            <a:prstGeom prst="rect">
              <a:avLst/>
            </a:prstGeom>
            <a:noFill/>
          </p:spPr>
          <p:txBody>
            <a:bodyPr wrap="none" rtlCol="0">
              <a:spAutoFit/>
            </a:bodyPr>
            <a:lstStyle/>
            <a:p>
              <a:r>
                <a:rPr lang="en-US" sz="1600" dirty="0">
                  <a:solidFill>
                    <a:srgbClr val="FF0000"/>
                  </a:solidFill>
                </a:rPr>
                <a:t>Plastic scintillator</a:t>
              </a:r>
            </a:p>
          </p:txBody>
        </p:sp>
        <p:cxnSp>
          <p:nvCxnSpPr>
            <p:cNvPr id="30" name="Straight Arrow Connector 29">
              <a:extLst>
                <a:ext uri="{FF2B5EF4-FFF2-40B4-BE49-F238E27FC236}">
                  <a16:creationId xmlns:a16="http://schemas.microsoft.com/office/drawing/2014/main" id="{1C2F4745-C724-A676-8013-7ED78A96D224}"/>
                </a:ext>
              </a:extLst>
            </p:cNvPr>
            <p:cNvCxnSpPr>
              <a:cxnSpLocks/>
              <a:stCxn id="28" idx="3"/>
            </p:cNvCxnSpPr>
            <p:nvPr/>
          </p:nvCxnSpPr>
          <p:spPr>
            <a:xfrm flipV="1">
              <a:off x="5137186" y="4423640"/>
              <a:ext cx="266756" cy="22805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37E133B4-F283-F824-3C5D-9C8D74DAF226}"/>
                </a:ext>
              </a:extLst>
            </p:cNvPr>
            <p:cNvSpPr txBox="1"/>
            <p:nvPr/>
          </p:nvSpPr>
          <p:spPr>
            <a:xfrm>
              <a:off x="4081878" y="4989922"/>
              <a:ext cx="1616148" cy="338554"/>
            </a:xfrm>
            <a:prstGeom prst="rect">
              <a:avLst/>
            </a:prstGeom>
            <a:noFill/>
          </p:spPr>
          <p:txBody>
            <a:bodyPr wrap="none" rtlCol="0">
              <a:spAutoFit/>
            </a:bodyPr>
            <a:lstStyle/>
            <a:p>
              <a:r>
                <a:rPr lang="en-US" sz="1600" dirty="0">
                  <a:solidFill>
                    <a:srgbClr val="FF0000"/>
                  </a:solidFill>
                </a:rPr>
                <a:t>MWPC windows</a:t>
              </a:r>
            </a:p>
          </p:txBody>
        </p:sp>
        <p:cxnSp>
          <p:nvCxnSpPr>
            <p:cNvPr id="34" name="Straight Arrow Connector 33">
              <a:extLst>
                <a:ext uri="{FF2B5EF4-FFF2-40B4-BE49-F238E27FC236}">
                  <a16:creationId xmlns:a16="http://schemas.microsoft.com/office/drawing/2014/main" id="{F9E51E73-51A5-F2DE-BF83-735721B1D94B}"/>
                </a:ext>
              </a:extLst>
            </p:cNvPr>
            <p:cNvCxnSpPr/>
            <p:nvPr/>
          </p:nvCxnSpPr>
          <p:spPr>
            <a:xfrm flipV="1">
              <a:off x="5325342" y="4847208"/>
              <a:ext cx="125539" cy="21316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873A2AFD-2225-3B8D-7159-886512281A52}"/>
                </a:ext>
              </a:extLst>
            </p:cNvPr>
            <p:cNvCxnSpPr/>
            <p:nvPr/>
          </p:nvCxnSpPr>
          <p:spPr>
            <a:xfrm flipV="1">
              <a:off x="5335732" y="4847208"/>
              <a:ext cx="348095" cy="20796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75E7D296-5539-39AA-6357-328CDFF1EE4E}"/>
                </a:ext>
              </a:extLst>
            </p:cNvPr>
            <p:cNvSpPr txBox="1"/>
            <p:nvPr/>
          </p:nvSpPr>
          <p:spPr>
            <a:xfrm>
              <a:off x="2252312" y="4227535"/>
              <a:ext cx="652166" cy="338554"/>
            </a:xfrm>
            <a:prstGeom prst="rect">
              <a:avLst/>
            </a:prstGeom>
            <a:noFill/>
          </p:spPr>
          <p:txBody>
            <a:bodyPr wrap="none" rtlCol="0">
              <a:spAutoFit/>
            </a:bodyPr>
            <a:lstStyle/>
            <a:p>
              <a:r>
                <a:rPr lang="en-US" sz="1600" dirty="0">
                  <a:solidFill>
                    <a:srgbClr val="FF0000"/>
                  </a:solidFill>
                </a:rPr>
                <a:t>PMTs</a:t>
              </a:r>
            </a:p>
          </p:txBody>
        </p:sp>
        <p:cxnSp>
          <p:nvCxnSpPr>
            <p:cNvPr id="40" name="Straight Arrow Connector 39">
              <a:extLst>
                <a:ext uri="{FF2B5EF4-FFF2-40B4-BE49-F238E27FC236}">
                  <a16:creationId xmlns:a16="http://schemas.microsoft.com/office/drawing/2014/main" id="{D4037CF7-B81C-7CA0-E09A-E73BD7FB7001}"/>
                </a:ext>
              </a:extLst>
            </p:cNvPr>
            <p:cNvCxnSpPr>
              <a:cxnSpLocks/>
              <a:stCxn id="39" idx="1"/>
            </p:cNvCxnSpPr>
            <p:nvPr/>
          </p:nvCxnSpPr>
          <p:spPr>
            <a:xfrm flipH="1" flipV="1">
              <a:off x="1946237" y="4105442"/>
              <a:ext cx="306075" cy="29137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638A9244-1BF9-26A7-D5C2-63658420213E}"/>
                </a:ext>
              </a:extLst>
            </p:cNvPr>
            <p:cNvCxnSpPr>
              <a:cxnSpLocks/>
              <a:stCxn id="39" idx="1"/>
            </p:cNvCxnSpPr>
            <p:nvPr/>
          </p:nvCxnSpPr>
          <p:spPr>
            <a:xfrm flipH="1">
              <a:off x="1953506" y="4396812"/>
              <a:ext cx="298806" cy="27443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a16="http://schemas.microsoft.com/office/drawing/2014/main" id="{1E09AD79-091C-3ED6-1D62-53A95B0575F7}"/>
                </a:ext>
              </a:extLst>
            </p:cNvPr>
            <p:cNvSpPr txBox="1"/>
            <p:nvPr/>
          </p:nvSpPr>
          <p:spPr>
            <a:xfrm>
              <a:off x="3250392" y="4188156"/>
              <a:ext cx="1244251" cy="338554"/>
            </a:xfrm>
            <a:prstGeom prst="rect">
              <a:avLst/>
            </a:prstGeom>
            <a:noFill/>
          </p:spPr>
          <p:txBody>
            <a:bodyPr wrap="none" rtlCol="0">
              <a:spAutoFit/>
            </a:bodyPr>
            <a:lstStyle/>
            <a:p>
              <a:r>
                <a:rPr lang="en-US" sz="1600" dirty="0">
                  <a:solidFill>
                    <a:srgbClr val="FF0000"/>
                  </a:solidFill>
                </a:rPr>
                <a:t>Light guides</a:t>
              </a:r>
            </a:p>
          </p:txBody>
        </p:sp>
        <p:cxnSp>
          <p:nvCxnSpPr>
            <p:cNvPr id="48" name="Straight Arrow Connector 47">
              <a:extLst>
                <a:ext uri="{FF2B5EF4-FFF2-40B4-BE49-F238E27FC236}">
                  <a16:creationId xmlns:a16="http://schemas.microsoft.com/office/drawing/2014/main" id="{FE5713FF-2966-660D-4A8A-505C69E54446}"/>
                </a:ext>
              </a:extLst>
            </p:cNvPr>
            <p:cNvCxnSpPr>
              <a:cxnSpLocks/>
              <a:stCxn id="47" idx="1"/>
            </p:cNvCxnSpPr>
            <p:nvPr/>
          </p:nvCxnSpPr>
          <p:spPr>
            <a:xfrm flipH="1">
              <a:off x="2962330" y="4357433"/>
              <a:ext cx="288062" cy="52883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6A6248ED-1A22-D8A9-C732-38B0E205F28B}"/>
                </a:ext>
              </a:extLst>
            </p:cNvPr>
            <p:cNvCxnSpPr>
              <a:cxnSpLocks/>
              <a:stCxn id="47" idx="1"/>
            </p:cNvCxnSpPr>
            <p:nvPr/>
          </p:nvCxnSpPr>
          <p:spPr>
            <a:xfrm flipH="1" flipV="1">
              <a:off x="2947734" y="3975487"/>
              <a:ext cx="302658" cy="38194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cxnSp>
        <p:nvCxnSpPr>
          <p:cNvPr id="58" name="Straight Connector 57">
            <a:extLst>
              <a:ext uri="{FF2B5EF4-FFF2-40B4-BE49-F238E27FC236}">
                <a16:creationId xmlns:a16="http://schemas.microsoft.com/office/drawing/2014/main" id="{24CD96E8-74E9-B596-681B-06D8DA8D0A45}"/>
              </a:ext>
            </a:extLst>
          </p:cNvPr>
          <p:cNvCxnSpPr>
            <a:cxnSpLocks/>
          </p:cNvCxnSpPr>
          <p:nvPr/>
        </p:nvCxnSpPr>
        <p:spPr>
          <a:xfrm>
            <a:off x="6003591" y="3487384"/>
            <a:ext cx="0" cy="612711"/>
          </a:xfrm>
          <a:prstGeom prst="line">
            <a:avLst/>
          </a:prstGeom>
          <a:ln w="28575">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60" name="TextBox 59">
            <a:extLst>
              <a:ext uri="{FF2B5EF4-FFF2-40B4-BE49-F238E27FC236}">
                <a16:creationId xmlns:a16="http://schemas.microsoft.com/office/drawing/2014/main" id="{9D823A91-59E4-5F39-6CC2-A844C535F8A6}"/>
              </a:ext>
            </a:extLst>
          </p:cNvPr>
          <p:cNvSpPr txBox="1"/>
          <p:nvPr/>
        </p:nvSpPr>
        <p:spPr>
          <a:xfrm>
            <a:off x="361052" y="4495202"/>
            <a:ext cx="8296305" cy="1569660"/>
          </a:xfrm>
          <a:prstGeom prst="rect">
            <a:avLst/>
          </a:prstGeom>
          <a:noFill/>
        </p:spPr>
        <p:txBody>
          <a:bodyPr wrap="square" rtlCol="0">
            <a:spAutoFit/>
          </a:bodyPr>
          <a:lstStyle/>
          <a:p>
            <a:r>
              <a:rPr lang="en-US" sz="1600" dirty="0"/>
              <a:t>Edge readout with </a:t>
            </a:r>
            <a:r>
              <a:rPr lang="en-US" sz="1600" dirty="0" err="1"/>
              <a:t>SiPM</a:t>
            </a:r>
            <a:r>
              <a:rPr lang="en-US" sz="1600" dirty="0"/>
              <a:t> arrays</a:t>
            </a:r>
          </a:p>
          <a:p>
            <a:pPr marL="285750" indent="-285750">
              <a:buFont typeface="Arial" panose="020B0604020202020204" pitchFamily="34" charset="0"/>
              <a:buChar char="•"/>
            </a:pPr>
            <a:r>
              <a:rPr lang="en-US" sz="1600" dirty="0"/>
              <a:t>No light guide </a:t>
            </a:r>
            <a:r>
              <a:rPr lang="en-US" sz="1600" dirty="0">
                <a:sym typeface="Wingdings" pitchFamily="2" charset="2"/>
              </a:rPr>
              <a:t> better uniformity</a:t>
            </a:r>
          </a:p>
          <a:p>
            <a:pPr marL="285750" indent="-285750">
              <a:buFont typeface="Arial" panose="020B0604020202020204" pitchFamily="34" charset="0"/>
              <a:buChar char="•"/>
            </a:pPr>
            <a:r>
              <a:rPr lang="en-US" sz="1600" dirty="0">
                <a:sym typeface="Wingdings" pitchFamily="2" charset="2"/>
              </a:rPr>
              <a:t>Array of </a:t>
            </a:r>
            <a:r>
              <a:rPr lang="en-US" sz="1600" dirty="0" err="1">
                <a:sym typeface="Wingdings" pitchFamily="2" charset="2"/>
              </a:rPr>
              <a:t>SiPMs</a:t>
            </a:r>
            <a:r>
              <a:rPr lang="en-US" sz="1600" dirty="0">
                <a:sym typeface="Wingdings" pitchFamily="2" charset="2"/>
              </a:rPr>
              <a:t> enables position reconstruction  no need for MWPC for fiducial cut</a:t>
            </a:r>
          </a:p>
          <a:p>
            <a:pPr marL="285750" indent="-285750">
              <a:buFont typeface="Arial" panose="020B0604020202020204" pitchFamily="34" charset="0"/>
              <a:buChar char="•"/>
            </a:pPr>
            <a:r>
              <a:rPr lang="en-US" sz="1600" dirty="0">
                <a:sym typeface="Wingdings" pitchFamily="2" charset="2"/>
              </a:rPr>
              <a:t>Add second scintillator in sandwich configuration  muon veto and continuous background measurement</a:t>
            </a:r>
          </a:p>
          <a:p>
            <a:r>
              <a:rPr lang="en-US" sz="1600" dirty="0">
                <a:sym typeface="Wingdings" pitchFamily="2" charset="2"/>
              </a:rPr>
              <a:t>Also: add source scanner for automated, frequent detector calibration.</a:t>
            </a:r>
            <a:endParaRPr lang="en-US" sz="1600" dirty="0"/>
          </a:p>
        </p:txBody>
      </p:sp>
      <p:sp>
        <p:nvSpPr>
          <p:cNvPr id="61" name="TextBox 60">
            <a:extLst>
              <a:ext uri="{FF2B5EF4-FFF2-40B4-BE49-F238E27FC236}">
                <a16:creationId xmlns:a16="http://schemas.microsoft.com/office/drawing/2014/main" id="{0F17D39B-C901-A6C8-2BE7-C2FCDE42C1EC}"/>
              </a:ext>
            </a:extLst>
          </p:cNvPr>
          <p:cNvSpPr txBox="1"/>
          <p:nvPr/>
        </p:nvSpPr>
        <p:spPr>
          <a:xfrm>
            <a:off x="6251718" y="3996642"/>
            <a:ext cx="1871410" cy="338554"/>
          </a:xfrm>
          <a:prstGeom prst="rect">
            <a:avLst/>
          </a:prstGeom>
          <a:noFill/>
        </p:spPr>
        <p:txBody>
          <a:bodyPr wrap="none" rtlCol="0">
            <a:spAutoFit/>
          </a:bodyPr>
          <a:lstStyle/>
          <a:p>
            <a:r>
              <a:rPr lang="en-US" sz="1600" dirty="0">
                <a:solidFill>
                  <a:srgbClr val="FF0000"/>
                </a:solidFill>
              </a:rPr>
              <a:t>Plastic scintillators</a:t>
            </a:r>
          </a:p>
        </p:txBody>
      </p:sp>
      <p:cxnSp>
        <p:nvCxnSpPr>
          <p:cNvPr id="62" name="Straight Arrow Connector 61">
            <a:extLst>
              <a:ext uri="{FF2B5EF4-FFF2-40B4-BE49-F238E27FC236}">
                <a16:creationId xmlns:a16="http://schemas.microsoft.com/office/drawing/2014/main" id="{F7BF860C-EF22-9588-4D1F-DF9DC24642A1}"/>
              </a:ext>
            </a:extLst>
          </p:cNvPr>
          <p:cNvCxnSpPr>
            <a:cxnSpLocks/>
          </p:cNvCxnSpPr>
          <p:nvPr/>
        </p:nvCxnSpPr>
        <p:spPr>
          <a:xfrm flipH="1" flipV="1">
            <a:off x="6034357" y="3793739"/>
            <a:ext cx="481946" cy="22019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3" name="Straight Arrow Connector 62">
            <a:extLst>
              <a:ext uri="{FF2B5EF4-FFF2-40B4-BE49-F238E27FC236}">
                <a16:creationId xmlns:a16="http://schemas.microsoft.com/office/drawing/2014/main" id="{2DB486D4-54E7-B9B9-F22E-20672AC99D29}"/>
              </a:ext>
            </a:extLst>
          </p:cNvPr>
          <p:cNvCxnSpPr>
            <a:cxnSpLocks/>
          </p:cNvCxnSpPr>
          <p:nvPr/>
        </p:nvCxnSpPr>
        <p:spPr>
          <a:xfrm flipV="1">
            <a:off x="3163118" y="4100094"/>
            <a:ext cx="2792884" cy="58119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73CD4E43-0542-B10B-03A4-2753DFDCB40A}"/>
              </a:ext>
            </a:extLst>
          </p:cNvPr>
          <p:cNvCxnSpPr>
            <a:cxnSpLocks/>
          </p:cNvCxnSpPr>
          <p:nvPr/>
        </p:nvCxnSpPr>
        <p:spPr>
          <a:xfrm>
            <a:off x="5956002" y="3487383"/>
            <a:ext cx="0" cy="612711"/>
          </a:xfrm>
          <a:prstGeom prst="line">
            <a:avLst/>
          </a:prstGeom>
          <a:ln w="28575">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70" name="TextBox 69">
            <a:extLst>
              <a:ext uri="{FF2B5EF4-FFF2-40B4-BE49-F238E27FC236}">
                <a16:creationId xmlns:a16="http://schemas.microsoft.com/office/drawing/2014/main" id="{7B76584A-885B-9351-EAD0-8FD47A5FE376}"/>
              </a:ext>
            </a:extLst>
          </p:cNvPr>
          <p:cNvSpPr txBox="1"/>
          <p:nvPr/>
        </p:nvSpPr>
        <p:spPr>
          <a:xfrm>
            <a:off x="265922" y="1782250"/>
            <a:ext cx="801823" cy="369332"/>
          </a:xfrm>
          <a:prstGeom prst="rect">
            <a:avLst/>
          </a:prstGeom>
          <a:noFill/>
        </p:spPr>
        <p:txBody>
          <a:bodyPr wrap="none" rtlCol="0">
            <a:spAutoFit/>
          </a:bodyPr>
          <a:lstStyle/>
          <a:p>
            <a:r>
              <a:rPr lang="en-US" dirty="0"/>
              <a:t>UCNA</a:t>
            </a:r>
          </a:p>
        </p:txBody>
      </p:sp>
      <p:sp>
        <p:nvSpPr>
          <p:cNvPr id="71" name="TextBox 70">
            <a:extLst>
              <a:ext uri="{FF2B5EF4-FFF2-40B4-BE49-F238E27FC236}">
                <a16:creationId xmlns:a16="http://schemas.microsoft.com/office/drawing/2014/main" id="{50E00F27-3A77-E29C-6C5D-D30042397AAD}"/>
              </a:ext>
            </a:extLst>
          </p:cNvPr>
          <p:cNvSpPr txBox="1"/>
          <p:nvPr/>
        </p:nvSpPr>
        <p:spPr>
          <a:xfrm>
            <a:off x="265922" y="3639075"/>
            <a:ext cx="925253" cy="369332"/>
          </a:xfrm>
          <a:prstGeom prst="rect">
            <a:avLst/>
          </a:prstGeom>
          <a:noFill/>
        </p:spPr>
        <p:txBody>
          <a:bodyPr wrap="none" rtlCol="0">
            <a:spAutoFit/>
          </a:bodyPr>
          <a:lstStyle/>
          <a:p>
            <a:r>
              <a:rPr lang="en-US" dirty="0"/>
              <a:t>UCNA+</a:t>
            </a:r>
          </a:p>
        </p:txBody>
      </p:sp>
      <p:cxnSp>
        <p:nvCxnSpPr>
          <p:cNvPr id="73" name="Straight Connector 72">
            <a:extLst>
              <a:ext uri="{FF2B5EF4-FFF2-40B4-BE49-F238E27FC236}">
                <a16:creationId xmlns:a16="http://schemas.microsoft.com/office/drawing/2014/main" id="{DB36B14A-184A-C0CB-457C-E7F0BFA7D738}"/>
              </a:ext>
            </a:extLst>
          </p:cNvPr>
          <p:cNvCxnSpPr/>
          <p:nvPr/>
        </p:nvCxnSpPr>
        <p:spPr>
          <a:xfrm>
            <a:off x="265922" y="3152279"/>
            <a:ext cx="8612155" cy="0"/>
          </a:xfrm>
          <a:prstGeom prst="line">
            <a:avLst/>
          </a:prstGeom>
        </p:spPr>
        <p:style>
          <a:lnRef idx="2">
            <a:schemeClr val="accent1"/>
          </a:lnRef>
          <a:fillRef idx="0">
            <a:schemeClr val="accent1"/>
          </a:fillRef>
          <a:effectRef idx="1">
            <a:schemeClr val="accent1"/>
          </a:effectRef>
          <a:fontRef idx="minor">
            <a:schemeClr val="tx1"/>
          </a:fontRef>
        </p:style>
      </p:cxnSp>
      <p:pic>
        <p:nvPicPr>
          <p:cNvPr id="74" name="Picture 73">
            <a:extLst>
              <a:ext uri="{FF2B5EF4-FFF2-40B4-BE49-F238E27FC236}">
                <a16:creationId xmlns:a16="http://schemas.microsoft.com/office/drawing/2014/main" id="{818B7B04-56E0-CEC6-014C-E1A5C633DFB7}"/>
              </a:ext>
            </a:extLst>
          </p:cNvPr>
          <p:cNvPicPr>
            <a:picLocks noChangeAspect="1"/>
          </p:cNvPicPr>
          <p:nvPr/>
        </p:nvPicPr>
        <p:blipFill rotWithShape="1">
          <a:blip r:embed="rId2"/>
          <a:srcRect l="15227" t="9069" r="38103" b="84959"/>
          <a:stretch/>
        </p:blipFill>
        <p:spPr>
          <a:xfrm>
            <a:off x="5998358" y="1811008"/>
            <a:ext cx="2341397" cy="152625"/>
          </a:xfrm>
          <a:prstGeom prst="rect">
            <a:avLst/>
          </a:prstGeom>
        </p:spPr>
      </p:pic>
      <p:pic>
        <p:nvPicPr>
          <p:cNvPr id="75" name="Picture 74">
            <a:extLst>
              <a:ext uri="{FF2B5EF4-FFF2-40B4-BE49-F238E27FC236}">
                <a16:creationId xmlns:a16="http://schemas.microsoft.com/office/drawing/2014/main" id="{119AFF43-5711-2FBF-4DAA-A74326496151}"/>
              </a:ext>
            </a:extLst>
          </p:cNvPr>
          <p:cNvPicPr>
            <a:picLocks noChangeAspect="1"/>
          </p:cNvPicPr>
          <p:nvPr/>
        </p:nvPicPr>
        <p:blipFill rotWithShape="1">
          <a:blip r:embed="rId2"/>
          <a:srcRect l="15227" t="9069" r="38103" b="84959"/>
          <a:stretch/>
        </p:blipFill>
        <p:spPr>
          <a:xfrm>
            <a:off x="6016724" y="3640523"/>
            <a:ext cx="2341397" cy="152625"/>
          </a:xfrm>
          <a:prstGeom prst="rect">
            <a:avLst/>
          </a:prstGeom>
        </p:spPr>
      </p:pic>
      <p:sp>
        <p:nvSpPr>
          <p:cNvPr id="76" name="TextBox 75">
            <a:extLst>
              <a:ext uri="{FF2B5EF4-FFF2-40B4-BE49-F238E27FC236}">
                <a16:creationId xmlns:a16="http://schemas.microsoft.com/office/drawing/2014/main" id="{4C94443F-8C6A-E1C4-828B-EF232D082712}"/>
              </a:ext>
            </a:extLst>
          </p:cNvPr>
          <p:cNvSpPr txBox="1"/>
          <p:nvPr/>
        </p:nvSpPr>
        <p:spPr>
          <a:xfrm>
            <a:off x="7774607" y="1511382"/>
            <a:ext cx="306494" cy="369332"/>
          </a:xfrm>
          <a:prstGeom prst="rect">
            <a:avLst/>
          </a:prstGeom>
          <a:noFill/>
        </p:spPr>
        <p:txBody>
          <a:bodyPr wrap="none" rtlCol="0">
            <a:spAutoFit/>
          </a:bodyPr>
          <a:lstStyle/>
          <a:p>
            <a:r>
              <a:rPr lang="en-US" i="1" dirty="0"/>
              <a:t>e</a:t>
            </a:r>
          </a:p>
        </p:txBody>
      </p:sp>
      <p:sp>
        <p:nvSpPr>
          <p:cNvPr id="77" name="TextBox 76">
            <a:extLst>
              <a:ext uri="{FF2B5EF4-FFF2-40B4-BE49-F238E27FC236}">
                <a16:creationId xmlns:a16="http://schemas.microsoft.com/office/drawing/2014/main" id="{A65D48B9-1BD0-8A8B-8B89-558366AD4BE3}"/>
              </a:ext>
            </a:extLst>
          </p:cNvPr>
          <p:cNvSpPr txBox="1"/>
          <p:nvPr/>
        </p:nvSpPr>
        <p:spPr>
          <a:xfrm>
            <a:off x="7816634" y="3348654"/>
            <a:ext cx="306494" cy="369332"/>
          </a:xfrm>
          <a:prstGeom prst="rect">
            <a:avLst/>
          </a:prstGeom>
          <a:noFill/>
        </p:spPr>
        <p:txBody>
          <a:bodyPr wrap="none" rtlCol="0">
            <a:spAutoFit/>
          </a:bodyPr>
          <a:lstStyle/>
          <a:p>
            <a:r>
              <a:rPr lang="en-US" i="1" dirty="0"/>
              <a:t>e</a:t>
            </a:r>
          </a:p>
        </p:txBody>
      </p:sp>
      <p:sp>
        <p:nvSpPr>
          <p:cNvPr id="79" name="Slide Number Placeholder 78">
            <a:extLst>
              <a:ext uri="{FF2B5EF4-FFF2-40B4-BE49-F238E27FC236}">
                <a16:creationId xmlns:a16="http://schemas.microsoft.com/office/drawing/2014/main" id="{89D00BAD-D16D-714C-34A3-3C2D3B97336D}"/>
              </a:ext>
            </a:extLst>
          </p:cNvPr>
          <p:cNvSpPr>
            <a:spLocks noGrp="1"/>
          </p:cNvSpPr>
          <p:nvPr>
            <p:ph type="sldNum" sz="quarter" idx="12"/>
          </p:nvPr>
        </p:nvSpPr>
        <p:spPr/>
        <p:txBody>
          <a:bodyPr/>
          <a:lstStyle/>
          <a:p>
            <a:fld id="{469F719A-759F-9949-A55F-A0C08DB03C95}" type="slidenum">
              <a:rPr lang="en-US" smtClean="0"/>
              <a:t>25</a:t>
            </a:fld>
            <a:endParaRPr lang="en-US"/>
          </a:p>
        </p:txBody>
      </p:sp>
      <p:sp>
        <p:nvSpPr>
          <p:cNvPr id="5" name="TextBox 4">
            <a:extLst>
              <a:ext uri="{FF2B5EF4-FFF2-40B4-BE49-F238E27FC236}">
                <a16:creationId xmlns:a16="http://schemas.microsoft.com/office/drawing/2014/main" id="{9D85B36A-316B-FBFC-CF2F-C8329E0CF85C}"/>
              </a:ext>
            </a:extLst>
          </p:cNvPr>
          <p:cNvSpPr txBox="1"/>
          <p:nvPr/>
        </p:nvSpPr>
        <p:spPr>
          <a:xfrm>
            <a:off x="361052" y="572533"/>
            <a:ext cx="6971780" cy="369332"/>
          </a:xfrm>
          <a:prstGeom prst="rect">
            <a:avLst/>
          </a:prstGeom>
          <a:noFill/>
        </p:spPr>
        <p:txBody>
          <a:bodyPr wrap="none" rtlCol="0">
            <a:spAutoFit/>
          </a:bodyPr>
          <a:lstStyle/>
          <a:p>
            <a:r>
              <a:rPr lang="en-US" dirty="0"/>
              <a:t>Goal: Reduce systematics and take advantage of higher UCN density.</a:t>
            </a:r>
          </a:p>
        </p:txBody>
      </p:sp>
      <p:sp>
        <p:nvSpPr>
          <p:cNvPr id="7" name="TextBox 6">
            <a:extLst>
              <a:ext uri="{FF2B5EF4-FFF2-40B4-BE49-F238E27FC236}">
                <a16:creationId xmlns:a16="http://schemas.microsoft.com/office/drawing/2014/main" id="{88974BAC-5323-9364-5882-E1C609FC04E9}"/>
              </a:ext>
            </a:extLst>
          </p:cNvPr>
          <p:cNvSpPr txBox="1"/>
          <p:nvPr/>
        </p:nvSpPr>
        <p:spPr>
          <a:xfrm>
            <a:off x="917099" y="6033628"/>
            <a:ext cx="6582551" cy="646331"/>
          </a:xfrm>
          <a:prstGeom prst="rect">
            <a:avLst/>
          </a:prstGeom>
          <a:noFill/>
        </p:spPr>
        <p:txBody>
          <a:bodyPr wrap="square" rtlCol="0">
            <a:spAutoFit/>
          </a:bodyPr>
          <a:lstStyle/>
          <a:p>
            <a:r>
              <a:rPr lang="en-US" dirty="0">
                <a:solidFill>
                  <a:schemeClr val="accent5"/>
                </a:solidFill>
              </a:rPr>
              <a:t>Major components of the upgrade are largely complete (source scanner is a prototype); beta detector tests underway.</a:t>
            </a:r>
          </a:p>
        </p:txBody>
      </p:sp>
    </p:spTree>
    <p:extLst>
      <p:ext uri="{BB962C8B-B14F-4D97-AF65-F5344CB8AC3E}">
        <p14:creationId xmlns:p14="http://schemas.microsoft.com/office/powerpoint/2010/main" val="38760117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E0EEE-5C00-FFB4-9E8A-8ED5F411E65A}"/>
            </a:ext>
          </a:extLst>
        </p:cNvPr>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F306FD0-3311-8250-7E78-D3198C29A979}"/>
              </a:ext>
            </a:extLst>
          </p:cNvPr>
          <p:cNvPicPr>
            <a:picLocks noGrp="1" noChangeAspect="1"/>
          </p:cNvPicPr>
          <p:nvPr>
            <p:ph idx="1"/>
          </p:nvPr>
        </p:nvPicPr>
        <p:blipFill>
          <a:blip r:embed="rId2"/>
          <a:srcRect l="9183" t="7260" r="6677" b="6244"/>
          <a:stretch>
            <a:fillRect/>
          </a:stretch>
        </p:blipFill>
        <p:spPr>
          <a:xfrm rot="5400000">
            <a:off x="1132801" y="-1132800"/>
            <a:ext cx="6858001" cy="9123604"/>
          </a:xfrm>
        </p:spPr>
      </p:pic>
      <p:sp>
        <p:nvSpPr>
          <p:cNvPr id="2" name="Title 1">
            <a:extLst>
              <a:ext uri="{FF2B5EF4-FFF2-40B4-BE49-F238E27FC236}">
                <a16:creationId xmlns:a16="http://schemas.microsoft.com/office/drawing/2014/main" id="{4D4B826D-76BD-4B70-8ECB-89BB6C0707D0}"/>
              </a:ext>
            </a:extLst>
          </p:cNvPr>
          <p:cNvSpPr>
            <a:spLocks noGrp="1"/>
          </p:cNvSpPr>
          <p:nvPr>
            <p:ph type="title"/>
          </p:nvPr>
        </p:nvSpPr>
        <p:spPr>
          <a:xfrm>
            <a:off x="234016" y="212996"/>
            <a:ext cx="2595812" cy="1317421"/>
          </a:xfrm>
        </p:spPr>
        <p:txBody>
          <a:bodyPr>
            <a:normAutofit fontScale="90000"/>
          </a:bodyPr>
          <a:lstStyle/>
          <a:p>
            <a:r>
              <a:rPr lang="en-US" sz="3200" dirty="0"/>
              <a:t>LANL UCN Experimental Hall</a:t>
            </a:r>
          </a:p>
        </p:txBody>
      </p:sp>
      <p:sp>
        <p:nvSpPr>
          <p:cNvPr id="4" name="Slide Number Placeholder 3">
            <a:extLst>
              <a:ext uri="{FF2B5EF4-FFF2-40B4-BE49-F238E27FC236}">
                <a16:creationId xmlns:a16="http://schemas.microsoft.com/office/drawing/2014/main" id="{526090E4-DBEF-49C4-7E22-F32F5B683A91}"/>
              </a:ext>
            </a:extLst>
          </p:cNvPr>
          <p:cNvSpPr>
            <a:spLocks noGrp="1"/>
          </p:cNvSpPr>
          <p:nvPr>
            <p:ph type="sldNum" sz="quarter" idx="12"/>
          </p:nvPr>
        </p:nvSpPr>
        <p:spPr/>
        <p:txBody>
          <a:bodyPr/>
          <a:lstStyle/>
          <a:p>
            <a:fld id="{469F719A-759F-9949-A55F-A0C08DB03C95}" type="slidenum">
              <a:rPr lang="en-US" smtClean="0"/>
              <a:t>26</a:t>
            </a:fld>
            <a:endParaRPr lang="en-US"/>
          </a:p>
        </p:txBody>
      </p:sp>
      <p:sp>
        <p:nvSpPr>
          <p:cNvPr id="7" name="TextBox 6">
            <a:extLst>
              <a:ext uri="{FF2B5EF4-FFF2-40B4-BE49-F238E27FC236}">
                <a16:creationId xmlns:a16="http://schemas.microsoft.com/office/drawing/2014/main" id="{04C5CAD9-9591-0426-E720-69309AB5FDD5}"/>
              </a:ext>
            </a:extLst>
          </p:cNvPr>
          <p:cNvSpPr txBox="1"/>
          <p:nvPr/>
        </p:nvSpPr>
        <p:spPr>
          <a:xfrm>
            <a:off x="5111014" y="3522847"/>
            <a:ext cx="893193" cy="369332"/>
          </a:xfrm>
          <a:prstGeom prst="rect">
            <a:avLst/>
          </a:prstGeom>
          <a:solidFill>
            <a:schemeClr val="bg1">
              <a:alpha val="74000"/>
            </a:schemeClr>
          </a:solidFill>
        </p:spPr>
        <p:txBody>
          <a:bodyPr wrap="none" rtlCol="0">
            <a:spAutoFit/>
          </a:bodyPr>
          <a:lstStyle/>
          <a:p>
            <a:r>
              <a:rPr lang="en-US" dirty="0" err="1"/>
              <a:t>UCN</a:t>
            </a:r>
            <a:r>
              <a:rPr lang="en-US" dirty="0" err="1">
                <a:latin typeface="Symbol" pitchFamily="2" charset="2"/>
              </a:rPr>
              <a:t>t</a:t>
            </a:r>
            <a:r>
              <a:rPr lang="en-US" dirty="0">
                <a:latin typeface="Symbol" pitchFamily="2" charset="2"/>
              </a:rPr>
              <a:t>+</a:t>
            </a:r>
          </a:p>
        </p:txBody>
      </p:sp>
      <p:sp>
        <p:nvSpPr>
          <p:cNvPr id="8" name="TextBox 7">
            <a:extLst>
              <a:ext uri="{FF2B5EF4-FFF2-40B4-BE49-F238E27FC236}">
                <a16:creationId xmlns:a16="http://schemas.microsoft.com/office/drawing/2014/main" id="{B562C40D-8826-7448-B3B0-283C3CDE9DB4}"/>
              </a:ext>
            </a:extLst>
          </p:cNvPr>
          <p:cNvSpPr txBox="1"/>
          <p:nvPr/>
        </p:nvSpPr>
        <p:spPr>
          <a:xfrm>
            <a:off x="5078954" y="5386276"/>
            <a:ext cx="925253" cy="369332"/>
          </a:xfrm>
          <a:prstGeom prst="rect">
            <a:avLst/>
          </a:prstGeom>
          <a:solidFill>
            <a:schemeClr val="bg1">
              <a:alpha val="74000"/>
            </a:schemeClr>
          </a:solidFill>
        </p:spPr>
        <p:txBody>
          <a:bodyPr wrap="none" rtlCol="0">
            <a:spAutoFit/>
          </a:bodyPr>
          <a:lstStyle/>
          <a:p>
            <a:r>
              <a:rPr lang="en-US" dirty="0"/>
              <a:t>UCNA+</a:t>
            </a:r>
            <a:endParaRPr lang="en-US" dirty="0">
              <a:latin typeface="Symbol" pitchFamily="2" charset="2"/>
            </a:endParaRPr>
          </a:p>
        </p:txBody>
      </p:sp>
      <p:sp>
        <p:nvSpPr>
          <p:cNvPr id="9" name="TextBox 8">
            <a:extLst>
              <a:ext uri="{FF2B5EF4-FFF2-40B4-BE49-F238E27FC236}">
                <a16:creationId xmlns:a16="http://schemas.microsoft.com/office/drawing/2014/main" id="{AD2BB0C6-6CA5-1923-4695-E9D8A7ECCDA3}"/>
              </a:ext>
            </a:extLst>
          </p:cNvPr>
          <p:cNvSpPr txBox="1"/>
          <p:nvPr/>
        </p:nvSpPr>
        <p:spPr>
          <a:xfrm>
            <a:off x="1305826" y="4624277"/>
            <a:ext cx="780983" cy="369332"/>
          </a:xfrm>
          <a:prstGeom prst="rect">
            <a:avLst/>
          </a:prstGeom>
          <a:solidFill>
            <a:schemeClr val="bg1">
              <a:alpha val="74000"/>
            </a:schemeClr>
          </a:solidFill>
        </p:spPr>
        <p:txBody>
          <a:bodyPr wrap="none" rtlCol="0">
            <a:spAutoFit/>
          </a:bodyPr>
          <a:lstStyle/>
          <a:p>
            <a:r>
              <a:rPr lang="en-US" dirty="0" err="1"/>
              <a:t>nEDM</a:t>
            </a:r>
            <a:endParaRPr lang="en-US" dirty="0">
              <a:latin typeface="Symbol" pitchFamily="2" charset="2"/>
            </a:endParaRPr>
          </a:p>
        </p:txBody>
      </p:sp>
      <p:sp>
        <p:nvSpPr>
          <p:cNvPr id="10" name="Cube 9">
            <a:extLst>
              <a:ext uri="{FF2B5EF4-FFF2-40B4-BE49-F238E27FC236}">
                <a16:creationId xmlns:a16="http://schemas.microsoft.com/office/drawing/2014/main" id="{48AD1B5A-BC0F-0643-B37A-51E3524DF498}"/>
              </a:ext>
            </a:extLst>
          </p:cNvPr>
          <p:cNvSpPr/>
          <p:nvPr/>
        </p:nvSpPr>
        <p:spPr>
          <a:xfrm rot="15928591">
            <a:off x="3685026" y="3695266"/>
            <a:ext cx="529389" cy="548640"/>
          </a:xfrm>
          <a:prstGeom prst="cub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0508242-BA67-AE50-F0E0-EC3673E3C8E1}"/>
              </a:ext>
            </a:extLst>
          </p:cNvPr>
          <p:cNvSpPr txBox="1"/>
          <p:nvPr/>
        </p:nvSpPr>
        <p:spPr>
          <a:xfrm>
            <a:off x="3173071" y="4173062"/>
            <a:ext cx="1258101" cy="369332"/>
          </a:xfrm>
          <a:prstGeom prst="rect">
            <a:avLst/>
          </a:prstGeom>
          <a:solidFill>
            <a:schemeClr val="bg1">
              <a:alpha val="74000"/>
            </a:schemeClr>
          </a:solidFill>
        </p:spPr>
        <p:txBody>
          <a:bodyPr wrap="none" rtlCol="0">
            <a:spAutoFit/>
          </a:bodyPr>
          <a:lstStyle/>
          <a:p>
            <a:r>
              <a:rPr lang="en-US" dirty="0" err="1"/>
              <a:t>UCNProBe</a:t>
            </a:r>
            <a:endParaRPr lang="en-US" dirty="0">
              <a:latin typeface="Symbol" pitchFamily="2" charset="2"/>
            </a:endParaRPr>
          </a:p>
        </p:txBody>
      </p:sp>
      <p:sp>
        <p:nvSpPr>
          <p:cNvPr id="12" name="TextBox 11">
            <a:extLst>
              <a:ext uri="{FF2B5EF4-FFF2-40B4-BE49-F238E27FC236}">
                <a16:creationId xmlns:a16="http://schemas.microsoft.com/office/drawing/2014/main" id="{DD9F2B4D-028F-1674-32A4-5C3D4B202380}"/>
              </a:ext>
            </a:extLst>
          </p:cNvPr>
          <p:cNvSpPr txBox="1"/>
          <p:nvPr/>
        </p:nvSpPr>
        <p:spPr>
          <a:xfrm>
            <a:off x="2829828" y="2462614"/>
            <a:ext cx="1414233" cy="369332"/>
          </a:xfrm>
          <a:prstGeom prst="rect">
            <a:avLst/>
          </a:prstGeom>
          <a:solidFill>
            <a:schemeClr val="bg1">
              <a:alpha val="74000"/>
            </a:schemeClr>
          </a:solidFill>
        </p:spPr>
        <p:txBody>
          <a:bodyPr wrap="square" rtlCol="0">
            <a:spAutoFit/>
          </a:bodyPr>
          <a:lstStyle/>
          <a:p>
            <a:r>
              <a:rPr lang="en-US" dirty="0"/>
              <a:t>UCN Source</a:t>
            </a:r>
            <a:endParaRPr lang="en-US" dirty="0">
              <a:latin typeface="Symbol" pitchFamily="2" charset="2"/>
            </a:endParaRPr>
          </a:p>
        </p:txBody>
      </p:sp>
      <p:sp>
        <p:nvSpPr>
          <p:cNvPr id="3" name="Oval 2">
            <a:extLst>
              <a:ext uri="{FF2B5EF4-FFF2-40B4-BE49-F238E27FC236}">
                <a16:creationId xmlns:a16="http://schemas.microsoft.com/office/drawing/2014/main" id="{A604D783-3BDA-69F4-4C01-1DD64813101C}"/>
              </a:ext>
            </a:extLst>
          </p:cNvPr>
          <p:cNvSpPr/>
          <p:nvPr/>
        </p:nvSpPr>
        <p:spPr>
          <a:xfrm>
            <a:off x="623991" y="3118603"/>
            <a:ext cx="2521596" cy="2564019"/>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7EC2073-AE98-D09B-F396-5D65A7CB20C3}"/>
                  </a:ext>
                </a:extLst>
              </p:cNvPr>
              <p:cNvSpPr txBox="1"/>
              <p:nvPr/>
            </p:nvSpPr>
            <p:spPr>
              <a:xfrm>
                <a:off x="3173071" y="4173062"/>
                <a:ext cx="3174891" cy="2098138"/>
              </a:xfrm>
              <a:prstGeom prst="rect">
                <a:avLst/>
              </a:prstGeom>
              <a:solidFill>
                <a:schemeClr val="bg1">
                  <a:alpha val="90096"/>
                </a:schemeClr>
              </a:solidFill>
            </p:spPr>
            <p:txBody>
              <a:bodyPr wrap="square" rtlCol="0">
                <a:spAutoFit/>
              </a:bodyPr>
              <a:lstStyle/>
              <a:p>
                <a:r>
                  <a:rPr lang="en-US" dirty="0"/>
                  <a:t>LANL </a:t>
                </a:r>
                <a:r>
                  <a:rPr lang="en-US" dirty="0" err="1"/>
                  <a:t>nEDM</a:t>
                </a:r>
                <a:endParaRPr lang="en-US" dirty="0">
                  <a:latin typeface="Symbol" pitchFamily="2" charset="2"/>
                </a:endParaRPr>
              </a:p>
              <a:p>
                <a:pPr marL="285750" indent="-285750">
                  <a:buFont typeface="Arial" panose="020B0604020202020204" pitchFamily="34" charset="0"/>
                  <a:buChar char="•"/>
                </a:pPr>
                <a:r>
                  <a:rPr lang="en-US" dirty="0"/>
                  <a:t>Electric dipole moment measurement using Ramsey’s separated oscillatory fields technique</a:t>
                </a:r>
              </a:p>
              <a:p>
                <a:pPr marL="285750" indent="-285750">
                  <a:buFont typeface="Arial" panose="020B0604020202020204" pitchFamily="34" charset="0"/>
                  <a:buChar char="•"/>
                </a:pPr>
                <a:r>
                  <a:rPr lang="en-US" dirty="0"/>
                  <a:t>Goal sensitivity of ~3</a:t>
                </a:r>
                <a14:m>
                  <m:oMath xmlns:m="http://schemas.openxmlformats.org/officeDocument/2006/math">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10</m:t>
                        </m:r>
                      </m:e>
                      <m:sup>
                        <m:r>
                          <a:rPr lang="en-US" b="0" i="1" smtClean="0">
                            <a:latin typeface="Cambria Math" panose="02040503050406030204" pitchFamily="18" charset="0"/>
                            <a:ea typeface="Cambria Math" panose="02040503050406030204" pitchFamily="18" charset="0"/>
                          </a:rPr>
                          <m:t>−27</m:t>
                        </m:r>
                      </m:sup>
                    </m:sSup>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e</m:t>
                    </m:r>
                    <m:r>
                      <a:rPr lang="en-US" b="0" i="0"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cm</m:t>
                    </m:r>
                  </m:oMath>
                </a14:m>
                <a:endParaRPr lang="en-US" baseline="30000" dirty="0"/>
              </a:p>
            </p:txBody>
          </p:sp>
        </mc:Choice>
        <mc:Fallback xmlns="">
          <p:sp>
            <p:nvSpPr>
              <p:cNvPr id="5" name="TextBox 4">
                <a:extLst>
                  <a:ext uri="{FF2B5EF4-FFF2-40B4-BE49-F238E27FC236}">
                    <a16:creationId xmlns:a16="http://schemas.microsoft.com/office/drawing/2014/main" id="{57EC2073-AE98-D09B-F396-5D65A7CB20C3}"/>
                  </a:ext>
                </a:extLst>
              </p:cNvPr>
              <p:cNvSpPr txBox="1">
                <a:spLocks noRot="1" noChangeAspect="1" noMove="1" noResize="1" noEditPoints="1" noAdjustHandles="1" noChangeArrowheads="1" noChangeShapeType="1" noTextEdit="1"/>
              </p:cNvSpPr>
              <p:nvPr/>
            </p:nvSpPr>
            <p:spPr>
              <a:xfrm>
                <a:off x="3173071" y="4173062"/>
                <a:ext cx="3174891" cy="2098138"/>
              </a:xfrm>
              <a:prstGeom prst="rect">
                <a:avLst/>
              </a:prstGeom>
              <a:blipFill>
                <a:blip r:embed="rId3"/>
                <a:stretch>
                  <a:fillRect l="-2000" t="-1205" r="-400" b="-602"/>
                </a:stretch>
              </a:blipFill>
            </p:spPr>
            <p:txBody>
              <a:bodyPr/>
              <a:lstStyle/>
              <a:p>
                <a:r>
                  <a:rPr lang="en-US">
                    <a:noFill/>
                  </a:rPr>
                  <a:t> </a:t>
                </a:r>
              </a:p>
            </p:txBody>
          </p:sp>
        </mc:Fallback>
      </mc:AlternateContent>
    </p:spTree>
    <p:extLst>
      <p:ext uri="{BB962C8B-B14F-4D97-AF65-F5344CB8AC3E}">
        <p14:creationId xmlns:p14="http://schemas.microsoft.com/office/powerpoint/2010/main" val="34232411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47AF744-20D5-A54A-A2E2-53507ED4C8AE}"/>
              </a:ext>
            </a:extLst>
          </p:cNvPr>
          <p:cNvSpPr/>
          <p:nvPr/>
        </p:nvSpPr>
        <p:spPr>
          <a:xfrm>
            <a:off x="4434470" y="4992826"/>
            <a:ext cx="1769326" cy="285642"/>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B6B3FE3B-F0AD-9045-A367-0B1F465F4ABD}"/>
              </a:ext>
            </a:extLst>
          </p:cNvPr>
          <p:cNvSpPr/>
          <p:nvPr/>
        </p:nvSpPr>
        <p:spPr>
          <a:xfrm>
            <a:off x="4434470" y="5436336"/>
            <a:ext cx="1769326" cy="285642"/>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13606" y="67975"/>
            <a:ext cx="7886700" cy="596501"/>
          </a:xfrm>
        </p:spPr>
        <p:txBody>
          <a:bodyPr>
            <a:normAutofit fontScale="90000"/>
          </a:bodyPr>
          <a:lstStyle/>
          <a:p>
            <a:r>
              <a:rPr lang="en-US" dirty="0" err="1">
                <a:solidFill>
                  <a:srgbClr val="FF0000"/>
                </a:solidFill>
              </a:rPr>
              <a:t>nEDM</a:t>
            </a:r>
            <a:r>
              <a:rPr lang="en-US" dirty="0" err="1"/>
              <a:t>@LANL</a:t>
            </a:r>
            <a:r>
              <a:rPr lang="en-US" dirty="0"/>
              <a:t> measurement</a:t>
            </a:r>
            <a:endParaRPr lang="en-US" dirty="0">
              <a:solidFill>
                <a:srgbClr val="FFC000"/>
              </a:solidFill>
            </a:endParaRPr>
          </a:p>
        </p:txBody>
      </p:sp>
      <p:sp>
        <p:nvSpPr>
          <p:cNvPr id="41" name="TextBox 40"/>
          <p:cNvSpPr txBox="1"/>
          <p:nvPr/>
        </p:nvSpPr>
        <p:spPr>
          <a:xfrm>
            <a:off x="593505" y="2590800"/>
            <a:ext cx="309775" cy="400110"/>
          </a:xfrm>
          <a:prstGeom prst="rect">
            <a:avLst/>
          </a:prstGeom>
          <a:noFill/>
        </p:spPr>
        <p:txBody>
          <a:bodyPr wrap="none" rtlCol="0">
            <a:spAutoFit/>
          </a:bodyPr>
          <a:lstStyle/>
          <a:p>
            <a:r>
              <a:rPr lang="en-US" sz="2000" b="1" i="1" dirty="0">
                <a:solidFill>
                  <a:srgbClr val="FF6600"/>
                </a:solidFill>
              </a:rPr>
              <a:t>E</a:t>
            </a:r>
            <a:endParaRPr lang="en-US" b="1" i="1" dirty="0">
              <a:solidFill>
                <a:srgbClr val="FF6600"/>
              </a:solidFill>
            </a:endParaRPr>
          </a:p>
        </p:txBody>
      </p:sp>
      <p:sp>
        <p:nvSpPr>
          <p:cNvPr id="45" name="TextBox 44"/>
          <p:cNvSpPr txBox="1"/>
          <p:nvPr/>
        </p:nvSpPr>
        <p:spPr>
          <a:xfrm>
            <a:off x="882411" y="2590800"/>
            <a:ext cx="415097" cy="400110"/>
          </a:xfrm>
          <a:prstGeom prst="rect">
            <a:avLst/>
          </a:prstGeom>
          <a:noFill/>
        </p:spPr>
        <p:txBody>
          <a:bodyPr wrap="none" rtlCol="0">
            <a:spAutoFit/>
          </a:bodyPr>
          <a:lstStyle/>
          <a:p>
            <a:r>
              <a:rPr lang="en-US" sz="2000" b="1" i="1" dirty="0">
                <a:solidFill>
                  <a:srgbClr val="0000FF"/>
                </a:solidFill>
              </a:rPr>
              <a:t>B</a:t>
            </a:r>
            <a:r>
              <a:rPr lang="en-US" sz="2000" b="1" i="1" baseline="-25000" dirty="0">
                <a:solidFill>
                  <a:srgbClr val="0000FF"/>
                </a:solidFill>
              </a:rPr>
              <a:t>0</a:t>
            </a:r>
            <a:endParaRPr lang="en-US" b="1" i="1" baseline="-25000" dirty="0">
              <a:solidFill>
                <a:srgbClr val="0000FF"/>
              </a:solidFill>
            </a:endParaRPr>
          </a:p>
        </p:txBody>
      </p:sp>
      <p:cxnSp>
        <p:nvCxnSpPr>
          <p:cNvPr id="46" name="Straight Arrow Connector 45"/>
          <p:cNvCxnSpPr/>
          <p:nvPr/>
        </p:nvCxnSpPr>
        <p:spPr>
          <a:xfrm rot="5400000" flipH="1" flipV="1">
            <a:off x="238974" y="2162556"/>
            <a:ext cx="1008889" cy="1588"/>
          </a:xfrm>
          <a:prstGeom prst="straightConnector1">
            <a:avLst/>
          </a:prstGeom>
          <a:ln w="57150" cmpd="sng">
            <a:solidFill>
              <a:srgbClr val="FF6600"/>
            </a:solidFill>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rot="5400000" flipH="1" flipV="1">
            <a:off x="542979" y="2180051"/>
            <a:ext cx="1008889" cy="1588"/>
          </a:xfrm>
          <a:prstGeom prst="straightConnector1">
            <a:avLst/>
          </a:prstGeom>
          <a:ln w="57150" cmpd="sng">
            <a:solidFill>
              <a:srgbClr val="0000FF"/>
            </a:solidFill>
            <a:tailEnd type="triangle"/>
          </a:ln>
        </p:spPr>
        <p:style>
          <a:lnRef idx="2">
            <a:schemeClr val="accent1"/>
          </a:lnRef>
          <a:fillRef idx="0">
            <a:schemeClr val="accent1"/>
          </a:fillRef>
          <a:effectRef idx="1">
            <a:schemeClr val="accent1"/>
          </a:effectRef>
          <a:fontRef idx="minor">
            <a:schemeClr val="tx1"/>
          </a:fontRef>
        </p:style>
      </p:cxnSp>
      <p:sp>
        <p:nvSpPr>
          <p:cNvPr id="48" name="Rectangle 47"/>
          <p:cNvSpPr/>
          <p:nvPr/>
        </p:nvSpPr>
        <p:spPr>
          <a:xfrm>
            <a:off x="362418" y="1066800"/>
            <a:ext cx="2438400" cy="2438400"/>
          </a:xfrm>
          <a:prstGeom prst="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8" name="Curved Right Arrow 57"/>
          <p:cNvSpPr/>
          <p:nvPr/>
        </p:nvSpPr>
        <p:spPr>
          <a:xfrm>
            <a:off x="1581618" y="1658905"/>
            <a:ext cx="513588" cy="246095"/>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endParaRPr>
          </a:p>
        </p:txBody>
      </p:sp>
      <p:sp>
        <p:nvSpPr>
          <p:cNvPr id="59" name="TextBox 58"/>
          <p:cNvSpPr txBox="1"/>
          <p:nvPr/>
        </p:nvSpPr>
        <p:spPr>
          <a:xfrm>
            <a:off x="593505" y="4953000"/>
            <a:ext cx="309775" cy="400110"/>
          </a:xfrm>
          <a:prstGeom prst="rect">
            <a:avLst/>
          </a:prstGeom>
          <a:noFill/>
        </p:spPr>
        <p:txBody>
          <a:bodyPr wrap="none" rtlCol="0">
            <a:spAutoFit/>
          </a:bodyPr>
          <a:lstStyle/>
          <a:p>
            <a:r>
              <a:rPr lang="en-US" sz="2000" b="1" i="1" dirty="0">
                <a:solidFill>
                  <a:srgbClr val="FF6600"/>
                </a:solidFill>
              </a:rPr>
              <a:t>E</a:t>
            </a:r>
            <a:endParaRPr lang="en-US" b="1" i="1" dirty="0">
              <a:solidFill>
                <a:srgbClr val="FF6600"/>
              </a:solidFill>
            </a:endParaRPr>
          </a:p>
        </p:txBody>
      </p:sp>
      <p:sp>
        <p:nvSpPr>
          <p:cNvPr id="63" name="TextBox 62"/>
          <p:cNvSpPr txBox="1"/>
          <p:nvPr/>
        </p:nvSpPr>
        <p:spPr>
          <a:xfrm>
            <a:off x="882411" y="4953000"/>
            <a:ext cx="415097" cy="400110"/>
          </a:xfrm>
          <a:prstGeom prst="rect">
            <a:avLst/>
          </a:prstGeom>
          <a:noFill/>
        </p:spPr>
        <p:txBody>
          <a:bodyPr wrap="none" rtlCol="0">
            <a:spAutoFit/>
          </a:bodyPr>
          <a:lstStyle/>
          <a:p>
            <a:r>
              <a:rPr lang="en-US" sz="2000" b="1" i="1" dirty="0">
                <a:solidFill>
                  <a:srgbClr val="0000FF"/>
                </a:solidFill>
              </a:rPr>
              <a:t>B</a:t>
            </a:r>
            <a:r>
              <a:rPr lang="en-US" sz="2000" b="1" i="1" baseline="-25000" dirty="0">
                <a:solidFill>
                  <a:srgbClr val="0000FF"/>
                </a:solidFill>
              </a:rPr>
              <a:t>0</a:t>
            </a:r>
            <a:endParaRPr lang="en-US" b="1" i="1" baseline="-25000" dirty="0">
              <a:solidFill>
                <a:srgbClr val="0000FF"/>
              </a:solidFill>
            </a:endParaRPr>
          </a:p>
        </p:txBody>
      </p:sp>
      <p:cxnSp>
        <p:nvCxnSpPr>
          <p:cNvPr id="64" name="Straight Arrow Connector 63"/>
          <p:cNvCxnSpPr/>
          <p:nvPr/>
        </p:nvCxnSpPr>
        <p:spPr>
          <a:xfrm rot="5400000" flipH="1" flipV="1">
            <a:off x="238974" y="4524756"/>
            <a:ext cx="1008889" cy="1588"/>
          </a:xfrm>
          <a:prstGeom prst="straightConnector1">
            <a:avLst/>
          </a:prstGeom>
          <a:ln w="57150" cmpd="sng">
            <a:solidFill>
              <a:srgbClr val="FF6600"/>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rot="5400000" flipH="1" flipV="1">
            <a:off x="542979" y="4542251"/>
            <a:ext cx="1008889" cy="1588"/>
          </a:xfrm>
          <a:prstGeom prst="straightConnector1">
            <a:avLst/>
          </a:prstGeom>
          <a:ln w="57150" cmpd="sng">
            <a:solidFill>
              <a:srgbClr val="0000FF"/>
            </a:solidFill>
            <a:tailEnd type="triangle"/>
          </a:ln>
        </p:spPr>
        <p:style>
          <a:lnRef idx="2">
            <a:schemeClr val="accent1"/>
          </a:lnRef>
          <a:fillRef idx="0">
            <a:schemeClr val="accent1"/>
          </a:fillRef>
          <a:effectRef idx="1">
            <a:schemeClr val="accent1"/>
          </a:effectRef>
          <a:fontRef idx="minor">
            <a:schemeClr val="tx1"/>
          </a:fontRef>
        </p:style>
      </p:cxnSp>
      <p:sp>
        <p:nvSpPr>
          <p:cNvPr id="66" name="Rectangle 65"/>
          <p:cNvSpPr/>
          <p:nvPr/>
        </p:nvSpPr>
        <p:spPr>
          <a:xfrm>
            <a:off x="362418" y="3505200"/>
            <a:ext cx="2438400" cy="2362200"/>
          </a:xfrm>
          <a:prstGeom prst="rect">
            <a:avLst/>
          </a:prstGeom>
          <a:no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7" name="Curved Right Arrow 66"/>
          <p:cNvSpPr/>
          <p:nvPr/>
        </p:nvSpPr>
        <p:spPr>
          <a:xfrm>
            <a:off x="1581618" y="4021105"/>
            <a:ext cx="513588" cy="246095"/>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endParaRPr>
          </a:p>
        </p:txBody>
      </p:sp>
      <p:sp>
        <p:nvSpPr>
          <p:cNvPr id="70" name="TextBox 69"/>
          <p:cNvSpPr txBox="1"/>
          <p:nvPr/>
        </p:nvSpPr>
        <p:spPr>
          <a:xfrm>
            <a:off x="362418" y="1076235"/>
            <a:ext cx="2479347" cy="400110"/>
          </a:xfrm>
          <a:prstGeom prst="rect">
            <a:avLst/>
          </a:prstGeom>
          <a:noFill/>
        </p:spPr>
        <p:txBody>
          <a:bodyPr wrap="none" rtlCol="0">
            <a:spAutoFit/>
          </a:bodyPr>
          <a:lstStyle/>
          <a:p>
            <a:r>
              <a:rPr lang="en-US" sz="2000" i="1" dirty="0" err="1">
                <a:solidFill>
                  <a:prstClr val="black"/>
                </a:solidFill>
                <a:latin typeface="Symbol" charset="2"/>
                <a:cs typeface="Symbol" charset="2"/>
              </a:rPr>
              <a:t>n</a:t>
            </a:r>
            <a:r>
              <a:rPr lang="en-US" sz="2000" i="1" baseline="-25000" dirty="0" err="1">
                <a:solidFill>
                  <a:prstClr val="black"/>
                </a:solidFill>
              </a:rPr>
              <a:t>n</a:t>
            </a:r>
            <a:r>
              <a:rPr lang="en-US" sz="2000" i="1" dirty="0">
                <a:solidFill>
                  <a:prstClr val="black"/>
                </a:solidFill>
              </a:rPr>
              <a:t> = (2</a:t>
            </a:r>
            <a:r>
              <a:rPr lang="en-US" sz="2000" i="1" dirty="0">
                <a:solidFill>
                  <a:prstClr val="black"/>
                </a:solidFill>
                <a:latin typeface="Symbol" charset="2"/>
                <a:cs typeface="Symbol" charset="2"/>
              </a:rPr>
              <a:t>m</a:t>
            </a:r>
            <a:r>
              <a:rPr lang="en-US" sz="2000" i="1" baseline="-25000" dirty="0">
                <a:solidFill>
                  <a:prstClr val="black"/>
                </a:solidFill>
              </a:rPr>
              <a:t>n</a:t>
            </a:r>
            <a:r>
              <a:rPr lang="en-US" sz="2000" i="1" dirty="0">
                <a:solidFill>
                  <a:prstClr val="black"/>
                </a:solidFill>
              </a:rPr>
              <a:t>B</a:t>
            </a:r>
            <a:r>
              <a:rPr lang="en-US" sz="2000" i="1" baseline="-25000" dirty="0">
                <a:solidFill>
                  <a:prstClr val="black"/>
                </a:solidFill>
              </a:rPr>
              <a:t>0 </a:t>
            </a:r>
            <a:r>
              <a:rPr lang="en-US" sz="2000" i="1" dirty="0">
                <a:solidFill>
                  <a:prstClr val="black"/>
                </a:solidFill>
              </a:rPr>
              <a:t>+ 2e</a:t>
            </a:r>
            <a:r>
              <a:rPr lang="en-US" sz="2000" i="1" dirty="0">
                <a:solidFill>
                  <a:srgbClr val="FF0000"/>
                </a:solidFill>
              </a:rPr>
              <a:t>d</a:t>
            </a:r>
            <a:r>
              <a:rPr lang="en-US" sz="2000" i="1" baseline="-25000" dirty="0">
                <a:solidFill>
                  <a:srgbClr val="FF0000"/>
                </a:solidFill>
              </a:rPr>
              <a:t>n</a:t>
            </a:r>
            <a:r>
              <a:rPr lang="en-US" sz="2000" i="1" dirty="0">
                <a:solidFill>
                  <a:prstClr val="black"/>
                </a:solidFill>
              </a:rPr>
              <a:t>E)/h</a:t>
            </a:r>
            <a:endParaRPr lang="en-US" sz="2000" dirty="0">
              <a:solidFill>
                <a:prstClr val="black"/>
              </a:solidFill>
            </a:endParaRPr>
          </a:p>
        </p:txBody>
      </p:sp>
      <p:sp>
        <p:nvSpPr>
          <p:cNvPr id="71" name="TextBox 70"/>
          <p:cNvSpPr txBox="1"/>
          <p:nvPr/>
        </p:nvSpPr>
        <p:spPr>
          <a:xfrm>
            <a:off x="362418" y="3505200"/>
            <a:ext cx="2479347" cy="400110"/>
          </a:xfrm>
          <a:prstGeom prst="rect">
            <a:avLst/>
          </a:prstGeom>
          <a:noFill/>
        </p:spPr>
        <p:txBody>
          <a:bodyPr wrap="none" rtlCol="0">
            <a:spAutoFit/>
          </a:bodyPr>
          <a:lstStyle/>
          <a:p>
            <a:r>
              <a:rPr lang="en-US" sz="2000" i="1" dirty="0" err="1">
                <a:solidFill>
                  <a:prstClr val="black"/>
                </a:solidFill>
                <a:latin typeface="Symbol" charset="2"/>
                <a:cs typeface="Symbol" charset="2"/>
              </a:rPr>
              <a:t>n</a:t>
            </a:r>
            <a:r>
              <a:rPr lang="en-US" sz="2000" i="1" baseline="-25000" dirty="0" err="1">
                <a:solidFill>
                  <a:prstClr val="black"/>
                </a:solidFill>
              </a:rPr>
              <a:t>n</a:t>
            </a:r>
            <a:r>
              <a:rPr lang="en-US" sz="2000" i="1" dirty="0">
                <a:solidFill>
                  <a:prstClr val="black"/>
                </a:solidFill>
              </a:rPr>
              <a:t> = (2</a:t>
            </a:r>
            <a:r>
              <a:rPr lang="en-US" sz="2000" i="1" dirty="0">
                <a:solidFill>
                  <a:prstClr val="black"/>
                </a:solidFill>
                <a:latin typeface="Symbol" charset="2"/>
                <a:cs typeface="Symbol" charset="2"/>
              </a:rPr>
              <a:t>m</a:t>
            </a:r>
            <a:r>
              <a:rPr lang="en-US" sz="2000" i="1" baseline="-25000" dirty="0">
                <a:solidFill>
                  <a:prstClr val="black"/>
                </a:solidFill>
              </a:rPr>
              <a:t>n</a:t>
            </a:r>
            <a:r>
              <a:rPr lang="en-US" sz="2000" i="1" dirty="0">
                <a:solidFill>
                  <a:prstClr val="black"/>
                </a:solidFill>
              </a:rPr>
              <a:t>B</a:t>
            </a:r>
            <a:r>
              <a:rPr lang="en-US" sz="2000" i="1" baseline="-25000" dirty="0">
                <a:solidFill>
                  <a:prstClr val="black"/>
                </a:solidFill>
              </a:rPr>
              <a:t>0 </a:t>
            </a:r>
            <a:r>
              <a:rPr lang="en-US" sz="2000" i="1" dirty="0">
                <a:solidFill>
                  <a:prstClr val="black"/>
                </a:solidFill>
              </a:rPr>
              <a:t>− 2e</a:t>
            </a:r>
            <a:r>
              <a:rPr lang="en-US" sz="2000" i="1" dirty="0">
                <a:solidFill>
                  <a:srgbClr val="FF0000"/>
                </a:solidFill>
              </a:rPr>
              <a:t>d</a:t>
            </a:r>
            <a:r>
              <a:rPr lang="en-US" sz="2000" i="1" baseline="-25000" dirty="0">
                <a:solidFill>
                  <a:srgbClr val="FF0000"/>
                </a:solidFill>
              </a:rPr>
              <a:t>n</a:t>
            </a:r>
            <a:r>
              <a:rPr lang="en-US" sz="2000" i="1" dirty="0">
                <a:solidFill>
                  <a:prstClr val="black"/>
                </a:solidFill>
              </a:rPr>
              <a:t>E)/h</a:t>
            </a:r>
            <a:endParaRPr lang="en-US" sz="2000" dirty="0">
              <a:solidFill>
                <a:prstClr val="black"/>
              </a:solidFill>
            </a:endParaRPr>
          </a:p>
        </p:txBody>
      </p:sp>
      <p:grpSp>
        <p:nvGrpSpPr>
          <p:cNvPr id="3" name="Group 37"/>
          <p:cNvGrpSpPr/>
          <p:nvPr/>
        </p:nvGrpSpPr>
        <p:grpSpPr>
          <a:xfrm>
            <a:off x="1314918" y="2001011"/>
            <a:ext cx="1143000" cy="457200"/>
            <a:chOff x="1485900" y="1620011"/>
            <a:chExt cx="1143000" cy="457200"/>
          </a:xfrm>
        </p:grpSpPr>
        <p:cxnSp>
          <p:nvCxnSpPr>
            <p:cNvPr id="43" name="Straight Arrow Connector 42"/>
            <p:cNvCxnSpPr/>
            <p:nvPr/>
          </p:nvCxnSpPr>
          <p:spPr>
            <a:xfrm>
              <a:off x="1485900" y="1851787"/>
              <a:ext cx="1143000" cy="1588"/>
            </a:xfrm>
            <a:prstGeom prst="straightConnector1">
              <a:avLst/>
            </a:prstGeom>
            <a:ln w="57150" cmpd="sng">
              <a:solidFill>
                <a:srgbClr val="008000"/>
              </a:solidFill>
              <a:tailEnd type="triangle"/>
            </a:ln>
          </p:spPr>
          <p:style>
            <a:lnRef idx="2">
              <a:schemeClr val="accent1"/>
            </a:lnRef>
            <a:fillRef idx="0">
              <a:schemeClr val="accent1"/>
            </a:fillRef>
            <a:effectRef idx="1">
              <a:schemeClr val="accent1"/>
            </a:effectRef>
            <a:fontRef idx="minor">
              <a:schemeClr val="tx1"/>
            </a:fontRef>
          </p:style>
        </p:cxnSp>
        <p:sp>
          <p:nvSpPr>
            <p:cNvPr id="44" name="Oval 43"/>
            <p:cNvSpPr/>
            <p:nvPr/>
          </p:nvSpPr>
          <p:spPr>
            <a:xfrm>
              <a:off x="1808988" y="1620011"/>
              <a:ext cx="457200" cy="457200"/>
            </a:xfrm>
            <a:prstGeom prst="ellipse">
              <a:avLst/>
            </a:prstGeom>
            <a:gradFill flip="none" rotWithShape="1">
              <a:gsLst>
                <a:gs pos="0">
                  <a:schemeClr val="tx1"/>
                </a:gs>
                <a:gs pos="100000">
                  <a:schemeClr val="tx1">
                    <a:lumMod val="50000"/>
                    <a:lumOff val="50000"/>
                  </a:schemeClr>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4" name="TextBox 33"/>
            <p:cNvSpPr txBox="1"/>
            <p:nvPr/>
          </p:nvSpPr>
          <p:spPr>
            <a:xfrm>
              <a:off x="1883664" y="1627632"/>
              <a:ext cx="305943" cy="369332"/>
            </a:xfrm>
            <a:prstGeom prst="rect">
              <a:avLst/>
            </a:prstGeom>
            <a:noFill/>
          </p:spPr>
          <p:txBody>
            <a:bodyPr wrap="none" rtlCol="0">
              <a:spAutoFit/>
            </a:bodyPr>
            <a:lstStyle/>
            <a:p>
              <a:r>
                <a:rPr lang="en-US" dirty="0" err="1">
                  <a:solidFill>
                    <a:prstClr val="white"/>
                  </a:solidFill>
                </a:rPr>
                <a:t>n</a:t>
              </a:r>
              <a:endParaRPr lang="en-US" dirty="0">
                <a:solidFill>
                  <a:prstClr val="white"/>
                </a:solidFill>
              </a:endParaRPr>
            </a:p>
          </p:txBody>
        </p:sp>
      </p:grpSp>
      <p:grpSp>
        <p:nvGrpSpPr>
          <p:cNvPr id="4" name="Group 36"/>
          <p:cNvGrpSpPr/>
          <p:nvPr/>
        </p:nvGrpSpPr>
        <p:grpSpPr>
          <a:xfrm>
            <a:off x="1353018" y="2667000"/>
            <a:ext cx="1143000" cy="457200"/>
            <a:chOff x="1524000" y="2286000"/>
            <a:chExt cx="1143000" cy="457200"/>
          </a:xfrm>
        </p:grpSpPr>
        <p:cxnSp>
          <p:nvCxnSpPr>
            <p:cNvPr id="32" name="Straight Arrow Connector 31"/>
            <p:cNvCxnSpPr/>
            <p:nvPr/>
          </p:nvCxnSpPr>
          <p:spPr>
            <a:xfrm>
              <a:off x="1524000" y="2517776"/>
              <a:ext cx="1143000" cy="1588"/>
            </a:xfrm>
            <a:prstGeom prst="straightConnector1">
              <a:avLst/>
            </a:prstGeom>
            <a:ln w="57150" cmpd="sng">
              <a:solidFill>
                <a:srgbClr val="660066"/>
              </a:solidFill>
              <a:tailEnd type="triangle"/>
            </a:ln>
          </p:spPr>
          <p:style>
            <a:lnRef idx="2">
              <a:schemeClr val="accent1"/>
            </a:lnRef>
            <a:fillRef idx="0">
              <a:schemeClr val="accent1"/>
            </a:fillRef>
            <a:effectRef idx="1">
              <a:schemeClr val="accent1"/>
            </a:effectRef>
            <a:fontRef idx="minor">
              <a:schemeClr val="tx1"/>
            </a:fontRef>
          </p:style>
        </p:cxnSp>
        <p:sp>
          <p:nvSpPr>
            <p:cNvPr id="33" name="Oval 32"/>
            <p:cNvSpPr/>
            <p:nvPr/>
          </p:nvSpPr>
          <p:spPr>
            <a:xfrm>
              <a:off x="1847088" y="2286000"/>
              <a:ext cx="457200" cy="457200"/>
            </a:xfrm>
            <a:prstGeom prst="ellipse">
              <a:avLst/>
            </a:prstGeom>
            <a:gradFill flip="none" rotWithShape="1">
              <a:gsLst>
                <a:gs pos="0">
                  <a:schemeClr val="accent1">
                    <a:lumMod val="75000"/>
                  </a:schemeClr>
                </a:gs>
                <a:gs pos="100000">
                  <a:schemeClr val="tx1">
                    <a:lumMod val="50000"/>
                    <a:lumOff val="50000"/>
                  </a:schemeClr>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5" name="TextBox 34"/>
            <p:cNvSpPr txBox="1"/>
            <p:nvPr/>
          </p:nvSpPr>
          <p:spPr>
            <a:xfrm>
              <a:off x="1808988" y="2333110"/>
              <a:ext cx="564578" cy="307777"/>
            </a:xfrm>
            <a:prstGeom prst="rect">
              <a:avLst/>
            </a:prstGeom>
            <a:noFill/>
          </p:spPr>
          <p:txBody>
            <a:bodyPr wrap="none" rtlCol="0">
              <a:spAutoFit/>
            </a:bodyPr>
            <a:lstStyle/>
            <a:p>
              <a:r>
                <a:rPr lang="en-US" sz="1400" baseline="30000" dirty="0">
                  <a:solidFill>
                    <a:srgbClr val="FFFFFF"/>
                  </a:solidFill>
                </a:rPr>
                <a:t>199</a:t>
              </a:r>
              <a:r>
                <a:rPr lang="en-US" sz="1400" dirty="0">
                  <a:solidFill>
                    <a:srgbClr val="FFFFFF"/>
                  </a:solidFill>
                </a:rPr>
                <a:t>Hg</a:t>
              </a:r>
              <a:endParaRPr lang="en-US" dirty="0">
                <a:solidFill>
                  <a:srgbClr val="FFFFFF"/>
                </a:solidFill>
              </a:endParaRPr>
            </a:p>
          </p:txBody>
        </p:sp>
      </p:grpSp>
      <p:grpSp>
        <p:nvGrpSpPr>
          <p:cNvPr id="5" name="Group 38"/>
          <p:cNvGrpSpPr/>
          <p:nvPr/>
        </p:nvGrpSpPr>
        <p:grpSpPr>
          <a:xfrm>
            <a:off x="1314918" y="4343400"/>
            <a:ext cx="1143000" cy="457200"/>
            <a:chOff x="1485900" y="1620011"/>
            <a:chExt cx="1143000" cy="457200"/>
          </a:xfrm>
        </p:grpSpPr>
        <p:cxnSp>
          <p:nvCxnSpPr>
            <p:cNvPr id="40" name="Straight Arrow Connector 39"/>
            <p:cNvCxnSpPr/>
            <p:nvPr/>
          </p:nvCxnSpPr>
          <p:spPr>
            <a:xfrm>
              <a:off x="1485900" y="1851787"/>
              <a:ext cx="1143000" cy="1588"/>
            </a:xfrm>
            <a:prstGeom prst="straightConnector1">
              <a:avLst/>
            </a:prstGeom>
            <a:ln w="57150" cmpd="sng">
              <a:solidFill>
                <a:srgbClr val="008000"/>
              </a:solidFill>
              <a:tailEnd type="triangle"/>
            </a:ln>
          </p:spPr>
          <p:style>
            <a:lnRef idx="2">
              <a:schemeClr val="accent1"/>
            </a:lnRef>
            <a:fillRef idx="0">
              <a:schemeClr val="accent1"/>
            </a:fillRef>
            <a:effectRef idx="1">
              <a:schemeClr val="accent1"/>
            </a:effectRef>
            <a:fontRef idx="minor">
              <a:schemeClr val="tx1"/>
            </a:fontRef>
          </p:style>
        </p:cxnSp>
        <p:sp>
          <p:nvSpPr>
            <p:cNvPr id="42" name="Oval 41"/>
            <p:cNvSpPr/>
            <p:nvPr/>
          </p:nvSpPr>
          <p:spPr>
            <a:xfrm>
              <a:off x="1808988" y="1620011"/>
              <a:ext cx="457200" cy="457200"/>
            </a:xfrm>
            <a:prstGeom prst="ellipse">
              <a:avLst/>
            </a:prstGeom>
            <a:gradFill flip="none" rotWithShape="1">
              <a:gsLst>
                <a:gs pos="0">
                  <a:schemeClr val="tx1"/>
                </a:gs>
                <a:gs pos="100000">
                  <a:schemeClr val="tx1">
                    <a:lumMod val="50000"/>
                    <a:lumOff val="50000"/>
                  </a:schemeClr>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49" name="TextBox 48"/>
            <p:cNvSpPr txBox="1"/>
            <p:nvPr/>
          </p:nvSpPr>
          <p:spPr>
            <a:xfrm>
              <a:off x="1883664" y="1627632"/>
              <a:ext cx="305943" cy="369332"/>
            </a:xfrm>
            <a:prstGeom prst="rect">
              <a:avLst/>
            </a:prstGeom>
            <a:noFill/>
          </p:spPr>
          <p:txBody>
            <a:bodyPr wrap="none" rtlCol="0">
              <a:spAutoFit/>
            </a:bodyPr>
            <a:lstStyle/>
            <a:p>
              <a:r>
                <a:rPr lang="en-US" dirty="0" err="1">
                  <a:solidFill>
                    <a:prstClr val="white"/>
                  </a:solidFill>
                </a:rPr>
                <a:t>n</a:t>
              </a:r>
              <a:endParaRPr lang="en-US" dirty="0">
                <a:solidFill>
                  <a:prstClr val="white"/>
                </a:solidFill>
              </a:endParaRPr>
            </a:p>
          </p:txBody>
        </p:sp>
      </p:grpSp>
      <p:grpSp>
        <p:nvGrpSpPr>
          <p:cNvPr id="6" name="Group 49"/>
          <p:cNvGrpSpPr/>
          <p:nvPr/>
        </p:nvGrpSpPr>
        <p:grpSpPr>
          <a:xfrm>
            <a:off x="1353018" y="5009389"/>
            <a:ext cx="1143000" cy="457200"/>
            <a:chOff x="1524000" y="2286000"/>
            <a:chExt cx="1143000" cy="457200"/>
          </a:xfrm>
        </p:grpSpPr>
        <p:cxnSp>
          <p:nvCxnSpPr>
            <p:cNvPr id="51" name="Straight Arrow Connector 50"/>
            <p:cNvCxnSpPr/>
            <p:nvPr/>
          </p:nvCxnSpPr>
          <p:spPr>
            <a:xfrm>
              <a:off x="1524000" y="2517776"/>
              <a:ext cx="1143000" cy="1588"/>
            </a:xfrm>
            <a:prstGeom prst="straightConnector1">
              <a:avLst/>
            </a:prstGeom>
            <a:ln w="57150" cmpd="sng">
              <a:solidFill>
                <a:srgbClr val="660066"/>
              </a:solidFill>
              <a:tailEnd type="triangle"/>
            </a:ln>
          </p:spPr>
          <p:style>
            <a:lnRef idx="2">
              <a:schemeClr val="accent1"/>
            </a:lnRef>
            <a:fillRef idx="0">
              <a:schemeClr val="accent1"/>
            </a:fillRef>
            <a:effectRef idx="1">
              <a:schemeClr val="accent1"/>
            </a:effectRef>
            <a:fontRef idx="minor">
              <a:schemeClr val="tx1"/>
            </a:fontRef>
          </p:style>
        </p:cxnSp>
        <p:sp>
          <p:nvSpPr>
            <p:cNvPr id="52" name="Oval 51"/>
            <p:cNvSpPr/>
            <p:nvPr/>
          </p:nvSpPr>
          <p:spPr>
            <a:xfrm>
              <a:off x="1847088" y="2286000"/>
              <a:ext cx="457200" cy="457200"/>
            </a:xfrm>
            <a:prstGeom prst="ellipse">
              <a:avLst/>
            </a:prstGeom>
            <a:gradFill flip="none" rotWithShape="1">
              <a:gsLst>
                <a:gs pos="0">
                  <a:schemeClr val="accent1">
                    <a:lumMod val="75000"/>
                  </a:schemeClr>
                </a:gs>
                <a:gs pos="100000">
                  <a:schemeClr val="tx1">
                    <a:lumMod val="50000"/>
                    <a:lumOff val="50000"/>
                  </a:schemeClr>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3" name="TextBox 52"/>
            <p:cNvSpPr txBox="1"/>
            <p:nvPr/>
          </p:nvSpPr>
          <p:spPr>
            <a:xfrm>
              <a:off x="1808988" y="2333110"/>
              <a:ext cx="564578" cy="307777"/>
            </a:xfrm>
            <a:prstGeom prst="rect">
              <a:avLst/>
            </a:prstGeom>
            <a:noFill/>
          </p:spPr>
          <p:txBody>
            <a:bodyPr wrap="none" rtlCol="0">
              <a:spAutoFit/>
            </a:bodyPr>
            <a:lstStyle/>
            <a:p>
              <a:r>
                <a:rPr lang="en-US" sz="1400" baseline="30000" dirty="0">
                  <a:solidFill>
                    <a:srgbClr val="FFFFFF"/>
                  </a:solidFill>
                </a:rPr>
                <a:t>199</a:t>
              </a:r>
              <a:r>
                <a:rPr lang="en-US" sz="1400" dirty="0">
                  <a:solidFill>
                    <a:srgbClr val="FFFFFF"/>
                  </a:solidFill>
                </a:rPr>
                <a:t>Hg</a:t>
              </a:r>
              <a:endParaRPr lang="en-US" dirty="0">
                <a:solidFill>
                  <a:srgbClr val="FFFFFF"/>
                </a:solidFill>
              </a:endParaRPr>
            </a:p>
          </p:txBody>
        </p:sp>
      </p:grpSp>
      <p:sp>
        <p:nvSpPr>
          <p:cNvPr id="50" name="TextBox 49"/>
          <p:cNvSpPr txBox="1"/>
          <p:nvPr/>
        </p:nvSpPr>
        <p:spPr>
          <a:xfrm>
            <a:off x="438618" y="3028890"/>
            <a:ext cx="1538084" cy="400110"/>
          </a:xfrm>
          <a:prstGeom prst="rect">
            <a:avLst/>
          </a:prstGeom>
          <a:noFill/>
        </p:spPr>
        <p:txBody>
          <a:bodyPr wrap="none" rtlCol="0">
            <a:spAutoFit/>
          </a:bodyPr>
          <a:lstStyle/>
          <a:p>
            <a:r>
              <a:rPr lang="en-US" sz="2000" i="1" dirty="0">
                <a:solidFill>
                  <a:prstClr val="black"/>
                </a:solidFill>
                <a:latin typeface="Symbol" charset="2"/>
                <a:cs typeface="Symbol" charset="2"/>
              </a:rPr>
              <a:t>n</a:t>
            </a:r>
            <a:r>
              <a:rPr lang="en-US" sz="2000" i="1" baseline="-25000" dirty="0">
                <a:solidFill>
                  <a:prstClr val="black"/>
                </a:solidFill>
              </a:rPr>
              <a:t>3</a:t>
            </a:r>
            <a:r>
              <a:rPr lang="en-US" sz="2000" i="1" dirty="0">
                <a:solidFill>
                  <a:prstClr val="black"/>
                </a:solidFill>
              </a:rPr>
              <a:t> = 2</a:t>
            </a:r>
            <a:r>
              <a:rPr lang="en-US" sz="2000" i="1" dirty="0">
                <a:solidFill>
                  <a:prstClr val="black"/>
                </a:solidFill>
                <a:latin typeface="Symbol" charset="2"/>
                <a:cs typeface="Symbol" charset="2"/>
              </a:rPr>
              <a:t>m</a:t>
            </a:r>
            <a:r>
              <a:rPr lang="en-US" sz="2000" i="1" baseline="-25000" dirty="0">
                <a:solidFill>
                  <a:prstClr val="black"/>
                </a:solidFill>
              </a:rPr>
              <a:t>3</a:t>
            </a:r>
            <a:r>
              <a:rPr lang="en-US" sz="2000" i="1" dirty="0">
                <a:solidFill>
                  <a:prstClr val="black"/>
                </a:solidFill>
              </a:rPr>
              <a:t>B</a:t>
            </a:r>
            <a:r>
              <a:rPr lang="en-US" sz="2000" i="1" baseline="-25000" dirty="0">
                <a:solidFill>
                  <a:prstClr val="black"/>
                </a:solidFill>
              </a:rPr>
              <a:t>0 </a:t>
            </a:r>
            <a:r>
              <a:rPr lang="en-US" sz="2000" i="1" dirty="0">
                <a:solidFill>
                  <a:prstClr val="black"/>
                </a:solidFill>
              </a:rPr>
              <a:t>/h</a:t>
            </a:r>
            <a:endParaRPr lang="en-US" sz="2000" dirty="0">
              <a:solidFill>
                <a:prstClr val="black"/>
              </a:solidFill>
            </a:endParaRPr>
          </a:p>
        </p:txBody>
      </p:sp>
      <p:sp>
        <p:nvSpPr>
          <p:cNvPr id="55" name="TextBox 54"/>
          <p:cNvSpPr txBox="1"/>
          <p:nvPr/>
        </p:nvSpPr>
        <p:spPr>
          <a:xfrm>
            <a:off x="423282" y="5391090"/>
            <a:ext cx="1538084" cy="400110"/>
          </a:xfrm>
          <a:prstGeom prst="rect">
            <a:avLst/>
          </a:prstGeom>
          <a:noFill/>
        </p:spPr>
        <p:txBody>
          <a:bodyPr wrap="none" rtlCol="0">
            <a:spAutoFit/>
          </a:bodyPr>
          <a:lstStyle/>
          <a:p>
            <a:r>
              <a:rPr lang="en-US" sz="2000" i="1" dirty="0">
                <a:solidFill>
                  <a:prstClr val="black"/>
                </a:solidFill>
                <a:latin typeface="Symbol" charset="2"/>
                <a:cs typeface="Symbol" charset="2"/>
              </a:rPr>
              <a:t>n</a:t>
            </a:r>
            <a:r>
              <a:rPr lang="en-US" sz="2000" i="1" baseline="-25000" dirty="0">
                <a:solidFill>
                  <a:prstClr val="black"/>
                </a:solidFill>
              </a:rPr>
              <a:t>3</a:t>
            </a:r>
            <a:r>
              <a:rPr lang="en-US" sz="2000" i="1" dirty="0">
                <a:solidFill>
                  <a:prstClr val="black"/>
                </a:solidFill>
              </a:rPr>
              <a:t> = 2</a:t>
            </a:r>
            <a:r>
              <a:rPr lang="en-US" sz="2000" i="1" dirty="0">
                <a:solidFill>
                  <a:prstClr val="black"/>
                </a:solidFill>
                <a:latin typeface="Symbol" charset="2"/>
                <a:cs typeface="Symbol" charset="2"/>
              </a:rPr>
              <a:t>m</a:t>
            </a:r>
            <a:r>
              <a:rPr lang="en-US" sz="2000" i="1" baseline="-25000" dirty="0">
                <a:solidFill>
                  <a:prstClr val="black"/>
                </a:solidFill>
              </a:rPr>
              <a:t>3</a:t>
            </a:r>
            <a:r>
              <a:rPr lang="en-US" sz="2000" i="1" dirty="0">
                <a:solidFill>
                  <a:prstClr val="black"/>
                </a:solidFill>
              </a:rPr>
              <a:t>B</a:t>
            </a:r>
            <a:r>
              <a:rPr lang="en-US" sz="2000" i="1" baseline="-25000" dirty="0">
                <a:solidFill>
                  <a:prstClr val="black"/>
                </a:solidFill>
              </a:rPr>
              <a:t>0 </a:t>
            </a:r>
            <a:r>
              <a:rPr lang="en-US" sz="2000" i="1" dirty="0">
                <a:solidFill>
                  <a:prstClr val="black"/>
                </a:solidFill>
              </a:rPr>
              <a:t>/h</a:t>
            </a:r>
            <a:endParaRPr lang="en-US" sz="2000" dirty="0">
              <a:solidFill>
                <a:prstClr val="black"/>
              </a:solidFill>
            </a:endParaRPr>
          </a:p>
        </p:txBody>
      </p:sp>
      <p:sp>
        <p:nvSpPr>
          <p:cNvPr id="8" name="Rounded Rectangle 7">
            <a:extLst>
              <a:ext uri="{FF2B5EF4-FFF2-40B4-BE49-F238E27FC236}">
                <a16:creationId xmlns:a16="http://schemas.microsoft.com/office/drawing/2014/main" id="{222C025F-286E-B342-B585-3D64941A6BF2}"/>
              </a:ext>
            </a:extLst>
          </p:cNvPr>
          <p:cNvSpPr/>
          <p:nvPr/>
        </p:nvSpPr>
        <p:spPr>
          <a:xfrm>
            <a:off x="4326676" y="4821032"/>
            <a:ext cx="1984917" cy="164831"/>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ed Rectangle 59">
            <a:extLst>
              <a:ext uri="{FF2B5EF4-FFF2-40B4-BE49-F238E27FC236}">
                <a16:creationId xmlns:a16="http://schemas.microsoft.com/office/drawing/2014/main" id="{2EF05920-DF93-4A48-8F8A-3BCB2E3AD1B8}"/>
              </a:ext>
            </a:extLst>
          </p:cNvPr>
          <p:cNvSpPr/>
          <p:nvPr/>
        </p:nvSpPr>
        <p:spPr>
          <a:xfrm>
            <a:off x="4326676" y="5271505"/>
            <a:ext cx="1984917" cy="164831"/>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ed Rectangle 61">
            <a:extLst>
              <a:ext uri="{FF2B5EF4-FFF2-40B4-BE49-F238E27FC236}">
                <a16:creationId xmlns:a16="http://schemas.microsoft.com/office/drawing/2014/main" id="{B39FA27E-4DEC-4942-8B0B-2A0D46B6E3F3}"/>
              </a:ext>
            </a:extLst>
          </p:cNvPr>
          <p:cNvSpPr/>
          <p:nvPr/>
        </p:nvSpPr>
        <p:spPr>
          <a:xfrm>
            <a:off x="4326675" y="5721978"/>
            <a:ext cx="1984917" cy="164831"/>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BA7FBFBA-04CE-AD4B-9566-0ACC7C22790F}"/>
              </a:ext>
            </a:extLst>
          </p:cNvPr>
          <p:cNvGrpSpPr/>
          <p:nvPr/>
        </p:nvGrpSpPr>
        <p:grpSpPr>
          <a:xfrm>
            <a:off x="5136996" y="4442356"/>
            <a:ext cx="2769216" cy="397752"/>
            <a:chOff x="5449228" y="4479525"/>
            <a:chExt cx="2769216" cy="397752"/>
          </a:xfrm>
        </p:grpSpPr>
        <p:sp>
          <p:nvSpPr>
            <p:cNvPr id="11" name="Rectangle 10">
              <a:extLst>
                <a:ext uri="{FF2B5EF4-FFF2-40B4-BE49-F238E27FC236}">
                  <a16:creationId xmlns:a16="http://schemas.microsoft.com/office/drawing/2014/main" id="{ABC82D6F-3879-1040-B202-D77E72CD925F}"/>
                </a:ext>
              </a:extLst>
            </p:cNvPr>
            <p:cNvSpPr/>
            <p:nvPr/>
          </p:nvSpPr>
          <p:spPr>
            <a:xfrm>
              <a:off x="5449228" y="4479525"/>
              <a:ext cx="301081" cy="378676"/>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9939020-7F97-6244-BA17-AFB265B959C6}"/>
                </a:ext>
              </a:extLst>
            </p:cNvPr>
            <p:cNvSpPr/>
            <p:nvPr/>
          </p:nvSpPr>
          <p:spPr>
            <a:xfrm>
              <a:off x="5449228" y="4479525"/>
              <a:ext cx="2713464" cy="27505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F3B7C8B-318C-3345-875C-176BEF0FB338}"/>
                </a:ext>
              </a:extLst>
            </p:cNvPr>
            <p:cNvSpPr/>
            <p:nvPr/>
          </p:nvSpPr>
          <p:spPr>
            <a:xfrm>
              <a:off x="5467810" y="4672428"/>
              <a:ext cx="274320" cy="204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D1FF6CCD-3EAC-264B-B638-02F02BD1B9C7}"/>
                </a:ext>
              </a:extLst>
            </p:cNvPr>
            <p:cNvSpPr/>
            <p:nvPr/>
          </p:nvSpPr>
          <p:spPr>
            <a:xfrm>
              <a:off x="7944124" y="4499115"/>
              <a:ext cx="274320" cy="24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5" name="Group 74">
            <a:extLst>
              <a:ext uri="{FF2B5EF4-FFF2-40B4-BE49-F238E27FC236}">
                <a16:creationId xmlns:a16="http://schemas.microsoft.com/office/drawing/2014/main" id="{7E1B42C5-BD87-5D47-BD39-53FE0EC75969}"/>
              </a:ext>
            </a:extLst>
          </p:cNvPr>
          <p:cNvGrpSpPr/>
          <p:nvPr/>
        </p:nvGrpSpPr>
        <p:grpSpPr>
          <a:xfrm flipV="1">
            <a:off x="5155578" y="5870108"/>
            <a:ext cx="2769216" cy="397752"/>
            <a:chOff x="5449228" y="4479525"/>
            <a:chExt cx="2769216" cy="397752"/>
          </a:xfrm>
        </p:grpSpPr>
        <p:sp>
          <p:nvSpPr>
            <p:cNvPr id="76" name="Rectangle 75">
              <a:extLst>
                <a:ext uri="{FF2B5EF4-FFF2-40B4-BE49-F238E27FC236}">
                  <a16:creationId xmlns:a16="http://schemas.microsoft.com/office/drawing/2014/main" id="{FD22AF08-6040-3D44-968A-DE1D63F377DB}"/>
                </a:ext>
              </a:extLst>
            </p:cNvPr>
            <p:cNvSpPr/>
            <p:nvPr/>
          </p:nvSpPr>
          <p:spPr>
            <a:xfrm>
              <a:off x="5449228" y="4479525"/>
              <a:ext cx="301081" cy="378676"/>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63C7ECD0-FC55-F342-9484-E53917EFD313}"/>
                </a:ext>
              </a:extLst>
            </p:cNvPr>
            <p:cNvSpPr/>
            <p:nvPr/>
          </p:nvSpPr>
          <p:spPr>
            <a:xfrm>
              <a:off x="5449228" y="4479525"/>
              <a:ext cx="2713464" cy="275050"/>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FDA5D7C4-3646-4E40-8048-2561BCF4F4CB}"/>
                </a:ext>
              </a:extLst>
            </p:cNvPr>
            <p:cNvSpPr/>
            <p:nvPr/>
          </p:nvSpPr>
          <p:spPr>
            <a:xfrm>
              <a:off x="5460376" y="4672428"/>
              <a:ext cx="274320" cy="204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a:extLst>
                <a:ext uri="{FF2B5EF4-FFF2-40B4-BE49-F238E27FC236}">
                  <a16:creationId xmlns:a16="http://schemas.microsoft.com/office/drawing/2014/main" id="{BC789F0D-1B9F-194D-BACF-8CF3C495B525}"/>
                </a:ext>
              </a:extLst>
            </p:cNvPr>
            <p:cNvSpPr/>
            <p:nvPr/>
          </p:nvSpPr>
          <p:spPr>
            <a:xfrm>
              <a:off x="7944124" y="4491681"/>
              <a:ext cx="274320" cy="2468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2" name="TextBox 81">
            <a:extLst>
              <a:ext uri="{FF2B5EF4-FFF2-40B4-BE49-F238E27FC236}">
                <a16:creationId xmlns:a16="http://schemas.microsoft.com/office/drawing/2014/main" id="{35D053CA-C6F0-614F-AF7D-D6E375208582}"/>
              </a:ext>
            </a:extLst>
          </p:cNvPr>
          <p:cNvSpPr txBox="1"/>
          <p:nvPr/>
        </p:nvSpPr>
        <p:spPr>
          <a:xfrm>
            <a:off x="6470155" y="5367222"/>
            <a:ext cx="309775" cy="400110"/>
          </a:xfrm>
          <a:prstGeom prst="rect">
            <a:avLst/>
          </a:prstGeom>
          <a:noFill/>
        </p:spPr>
        <p:txBody>
          <a:bodyPr wrap="none" rtlCol="0">
            <a:spAutoFit/>
          </a:bodyPr>
          <a:lstStyle/>
          <a:p>
            <a:r>
              <a:rPr lang="en-US" sz="2000" b="1" i="1" dirty="0">
                <a:solidFill>
                  <a:srgbClr val="FF6600"/>
                </a:solidFill>
              </a:rPr>
              <a:t>E</a:t>
            </a:r>
            <a:endParaRPr lang="en-US" b="1" i="1" dirty="0">
              <a:solidFill>
                <a:srgbClr val="FF6600"/>
              </a:solidFill>
            </a:endParaRPr>
          </a:p>
        </p:txBody>
      </p:sp>
      <p:sp>
        <p:nvSpPr>
          <p:cNvPr id="83" name="TextBox 82">
            <a:extLst>
              <a:ext uri="{FF2B5EF4-FFF2-40B4-BE49-F238E27FC236}">
                <a16:creationId xmlns:a16="http://schemas.microsoft.com/office/drawing/2014/main" id="{39D6F940-0CCF-5749-95E5-34F7627EE510}"/>
              </a:ext>
            </a:extLst>
          </p:cNvPr>
          <p:cNvSpPr txBox="1"/>
          <p:nvPr/>
        </p:nvSpPr>
        <p:spPr>
          <a:xfrm>
            <a:off x="6672890" y="5536515"/>
            <a:ext cx="415097" cy="400110"/>
          </a:xfrm>
          <a:prstGeom prst="rect">
            <a:avLst/>
          </a:prstGeom>
          <a:noFill/>
        </p:spPr>
        <p:txBody>
          <a:bodyPr wrap="square" rtlCol="0">
            <a:spAutoFit/>
          </a:bodyPr>
          <a:lstStyle/>
          <a:p>
            <a:r>
              <a:rPr lang="en-US" sz="2000" b="1" i="1" dirty="0">
                <a:solidFill>
                  <a:srgbClr val="0000FF"/>
                </a:solidFill>
              </a:rPr>
              <a:t>B</a:t>
            </a:r>
            <a:r>
              <a:rPr lang="en-US" sz="2000" b="1" i="1" baseline="-25000" dirty="0">
                <a:solidFill>
                  <a:srgbClr val="0000FF"/>
                </a:solidFill>
              </a:rPr>
              <a:t>0</a:t>
            </a:r>
            <a:endParaRPr lang="en-US" b="1" i="1" baseline="-25000" dirty="0">
              <a:solidFill>
                <a:srgbClr val="0000FF"/>
              </a:solidFill>
            </a:endParaRPr>
          </a:p>
        </p:txBody>
      </p:sp>
      <p:cxnSp>
        <p:nvCxnSpPr>
          <p:cNvPr id="84" name="Straight Arrow Connector 83">
            <a:extLst>
              <a:ext uri="{FF2B5EF4-FFF2-40B4-BE49-F238E27FC236}">
                <a16:creationId xmlns:a16="http://schemas.microsoft.com/office/drawing/2014/main" id="{134A289C-F01A-1348-A6F4-3F77CC632B25}"/>
              </a:ext>
            </a:extLst>
          </p:cNvPr>
          <p:cNvCxnSpPr>
            <a:cxnSpLocks/>
          </p:cNvCxnSpPr>
          <p:nvPr/>
        </p:nvCxnSpPr>
        <p:spPr>
          <a:xfrm flipV="1">
            <a:off x="6434908" y="5441826"/>
            <a:ext cx="10714" cy="274661"/>
          </a:xfrm>
          <a:prstGeom prst="straightConnector1">
            <a:avLst/>
          </a:prstGeom>
          <a:ln w="44450" cmpd="sng">
            <a:solidFill>
              <a:srgbClr val="FF6600"/>
            </a:solidFill>
            <a:headEnd type="triangle"/>
            <a:tailEnd type="none"/>
          </a:ln>
        </p:spPr>
        <p:style>
          <a:lnRef idx="2">
            <a:schemeClr val="accent1"/>
          </a:lnRef>
          <a:fillRef idx="0">
            <a:schemeClr val="accent1"/>
          </a:fillRef>
          <a:effectRef idx="1">
            <a:schemeClr val="accent1"/>
          </a:effectRef>
          <a:fontRef idx="minor">
            <a:schemeClr val="tx1"/>
          </a:fontRef>
        </p:style>
      </p:cxnSp>
      <p:cxnSp>
        <p:nvCxnSpPr>
          <p:cNvPr id="85" name="Straight Arrow Connector 84">
            <a:extLst>
              <a:ext uri="{FF2B5EF4-FFF2-40B4-BE49-F238E27FC236}">
                <a16:creationId xmlns:a16="http://schemas.microsoft.com/office/drawing/2014/main" id="{1E058EB1-A2D7-3F4C-858B-24A29DE9F937}"/>
              </a:ext>
            </a:extLst>
          </p:cNvPr>
          <p:cNvCxnSpPr>
            <a:cxnSpLocks/>
          </p:cNvCxnSpPr>
          <p:nvPr/>
        </p:nvCxnSpPr>
        <p:spPr>
          <a:xfrm flipV="1">
            <a:off x="6837109" y="4891337"/>
            <a:ext cx="0" cy="739668"/>
          </a:xfrm>
          <a:prstGeom prst="straightConnector1">
            <a:avLst/>
          </a:prstGeom>
          <a:ln w="57150" cmpd="sng">
            <a:solidFill>
              <a:srgbClr val="0000FF"/>
            </a:solidFill>
            <a:tailEnd type="triangle"/>
          </a:ln>
        </p:spPr>
        <p:style>
          <a:lnRef idx="2">
            <a:schemeClr val="accent1"/>
          </a:lnRef>
          <a:fillRef idx="0">
            <a:schemeClr val="accent1"/>
          </a:fillRef>
          <a:effectRef idx="1">
            <a:schemeClr val="accent1"/>
          </a:effectRef>
          <a:fontRef idx="minor">
            <a:schemeClr val="tx1"/>
          </a:fontRef>
        </p:style>
      </p:cxnSp>
      <p:sp>
        <p:nvSpPr>
          <p:cNvPr id="86" name="TextBox 85">
            <a:extLst>
              <a:ext uri="{FF2B5EF4-FFF2-40B4-BE49-F238E27FC236}">
                <a16:creationId xmlns:a16="http://schemas.microsoft.com/office/drawing/2014/main" id="{97E9DB56-7A0C-8F43-B13C-290A12A68871}"/>
              </a:ext>
            </a:extLst>
          </p:cNvPr>
          <p:cNvSpPr txBox="1"/>
          <p:nvPr/>
        </p:nvSpPr>
        <p:spPr>
          <a:xfrm>
            <a:off x="6444800" y="4935941"/>
            <a:ext cx="309775" cy="400110"/>
          </a:xfrm>
          <a:prstGeom prst="rect">
            <a:avLst/>
          </a:prstGeom>
          <a:noFill/>
        </p:spPr>
        <p:txBody>
          <a:bodyPr wrap="none" rtlCol="0">
            <a:spAutoFit/>
          </a:bodyPr>
          <a:lstStyle/>
          <a:p>
            <a:r>
              <a:rPr lang="en-US" sz="2000" b="1" i="1" dirty="0">
                <a:solidFill>
                  <a:srgbClr val="FF6600"/>
                </a:solidFill>
              </a:rPr>
              <a:t>E</a:t>
            </a:r>
            <a:endParaRPr lang="en-US" b="1" i="1" dirty="0">
              <a:solidFill>
                <a:srgbClr val="FF6600"/>
              </a:solidFill>
            </a:endParaRPr>
          </a:p>
        </p:txBody>
      </p:sp>
      <p:cxnSp>
        <p:nvCxnSpPr>
          <p:cNvPr id="87" name="Straight Arrow Connector 86">
            <a:extLst>
              <a:ext uri="{FF2B5EF4-FFF2-40B4-BE49-F238E27FC236}">
                <a16:creationId xmlns:a16="http://schemas.microsoft.com/office/drawing/2014/main" id="{2176CB50-92B5-574B-8B1E-6016C27A5E97}"/>
              </a:ext>
            </a:extLst>
          </p:cNvPr>
          <p:cNvCxnSpPr>
            <a:cxnSpLocks/>
          </p:cNvCxnSpPr>
          <p:nvPr/>
        </p:nvCxnSpPr>
        <p:spPr>
          <a:xfrm>
            <a:off x="6431855" y="4988243"/>
            <a:ext cx="0" cy="274661"/>
          </a:xfrm>
          <a:prstGeom prst="straightConnector1">
            <a:avLst/>
          </a:prstGeom>
          <a:ln w="44450" cmpd="sng">
            <a:solidFill>
              <a:srgbClr val="FF6600"/>
            </a:solidFill>
            <a:headEnd type="triangle"/>
            <a:tailEnd type="none"/>
          </a:ln>
        </p:spPr>
        <p:style>
          <a:lnRef idx="2">
            <a:schemeClr val="accent1"/>
          </a:lnRef>
          <a:fillRef idx="0">
            <a:schemeClr val="accent1"/>
          </a:fillRef>
          <a:effectRef idx="1">
            <a:schemeClr val="accent1"/>
          </a:effectRef>
          <a:fontRef idx="minor">
            <a:schemeClr val="tx1"/>
          </a:fontRef>
        </p:style>
      </p:cxnSp>
      <p:sp>
        <p:nvSpPr>
          <p:cNvPr id="7" name="Slide Number Placeholder 6">
            <a:extLst>
              <a:ext uri="{FF2B5EF4-FFF2-40B4-BE49-F238E27FC236}">
                <a16:creationId xmlns:a16="http://schemas.microsoft.com/office/drawing/2014/main" id="{7BEFA565-67FC-A143-9146-D3386A22759B}"/>
              </a:ext>
            </a:extLst>
          </p:cNvPr>
          <p:cNvSpPr>
            <a:spLocks noGrp="1"/>
          </p:cNvSpPr>
          <p:nvPr>
            <p:ph type="sldNum" sz="quarter" idx="12"/>
          </p:nvPr>
        </p:nvSpPr>
        <p:spPr/>
        <p:txBody>
          <a:bodyPr/>
          <a:lstStyle/>
          <a:p>
            <a:fld id="{5DB3107F-A4F7-5248-A7D4-B1D6E456926A}" type="slidenum">
              <a:rPr lang="en-US" smtClean="0"/>
              <a:t>27</a:t>
            </a:fld>
            <a:endParaRPr lang="en-US"/>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1BD87C6D-E218-E155-314D-4EF1CE48467A}"/>
                  </a:ext>
                </a:extLst>
              </p:cNvPr>
              <p:cNvSpPr txBox="1"/>
              <p:nvPr/>
            </p:nvSpPr>
            <p:spPr>
              <a:xfrm>
                <a:off x="3164853" y="954570"/>
                <a:ext cx="5743279" cy="3234475"/>
              </a:xfrm>
              <a:prstGeom prst="rect">
                <a:avLst/>
              </a:prstGeom>
              <a:noFill/>
            </p:spPr>
            <p:txBody>
              <a:bodyPr wrap="square" rtlCol="0">
                <a:spAutoFit/>
              </a:bodyPr>
              <a:lstStyle/>
              <a:p>
                <a:pPr>
                  <a:buFont typeface="Arial"/>
                  <a:buChar char="•"/>
                </a:pPr>
                <a:r>
                  <a:rPr lang="en-US" sz="2000" dirty="0">
                    <a:solidFill>
                      <a:prstClr val="black"/>
                    </a:solidFill>
                  </a:rPr>
                  <a:t> Room temperature cells with UCN from LANL source</a:t>
                </a:r>
              </a:p>
              <a:p>
                <a:pPr>
                  <a:buFont typeface="Arial"/>
                  <a:buChar char="•"/>
                </a:pPr>
                <a:r>
                  <a:rPr lang="en-US" sz="2000" dirty="0">
                    <a:solidFill>
                      <a:prstClr val="black"/>
                    </a:solidFill>
                  </a:rPr>
                  <a:t> Polarized </a:t>
                </a:r>
                <a:r>
                  <a:rPr lang="en-US" sz="2000" baseline="30000" dirty="0">
                    <a:solidFill>
                      <a:prstClr val="black"/>
                    </a:solidFill>
                  </a:rPr>
                  <a:t>199</a:t>
                </a:r>
                <a:r>
                  <a:rPr lang="en-US" sz="2000" dirty="0">
                    <a:solidFill>
                      <a:prstClr val="black"/>
                    </a:solidFill>
                  </a:rPr>
                  <a:t>Hg as </a:t>
                </a:r>
                <a:r>
                  <a:rPr lang="en-US" sz="2000" i="1" dirty="0">
                    <a:solidFill>
                      <a:prstClr val="black"/>
                    </a:solidFill>
                  </a:rPr>
                  <a:t>co-magnetometer</a:t>
                </a:r>
                <a:endParaRPr lang="en-US" sz="2000" dirty="0">
                  <a:solidFill>
                    <a:prstClr val="black"/>
                  </a:solidFill>
                </a:endParaRPr>
              </a:p>
              <a:p>
                <a:pPr>
                  <a:buFont typeface="Arial"/>
                  <a:buChar char="•"/>
                </a:pPr>
                <a:r>
                  <a:rPr lang="en-US" sz="2000" baseline="30000" dirty="0">
                    <a:solidFill>
                      <a:prstClr val="black"/>
                    </a:solidFill>
                  </a:rPr>
                  <a:t>  199</a:t>
                </a:r>
                <a:r>
                  <a:rPr lang="en-US" sz="2000" dirty="0">
                    <a:solidFill>
                      <a:prstClr val="black"/>
                    </a:solidFill>
                  </a:rPr>
                  <a:t>Hg precession frequency is known to be sufficiently insensitive to E</a:t>
                </a:r>
              </a:p>
              <a:p>
                <a:pPr>
                  <a:buFont typeface="Arial"/>
                  <a:buChar char="•"/>
                </a:pPr>
                <a:r>
                  <a:rPr lang="en-US" sz="2000" dirty="0">
                    <a:solidFill>
                      <a:prstClr val="black"/>
                    </a:solidFill>
                  </a:rPr>
                  <a:t> Double cell geometry</a:t>
                </a:r>
              </a:p>
              <a:p>
                <a:pPr>
                  <a:buFont typeface="Arial"/>
                  <a:buChar char="•"/>
                </a:pPr>
                <a:r>
                  <a:rPr lang="en-US" sz="2000" dirty="0">
                    <a:solidFill>
                      <a:prstClr val="black"/>
                    </a:solidFill>
                  </a:rPr>
                  <a:t> Polarize and read out </a:t>
                </a:r>
                <a:r>
                  <a:rPr lang="en-US" sz="2000" baseline="30000" dirty="0">
                    <a:solidFill>
                      <a:prstClr val="black"/>
                    </a:solidFill>
                  </a:rPr>
                  <a:t>199</a:t>
                </a:r>
                <a:r>
                  <a:rPr lang="en-US" sz="2000" dirty="0">
                    <a:solidFill>
                      <a:prstClr val="black"/>
                    </a:solidFill>
                  </a:rPr>
                  <a:t>Hg spins with external laser</a:t>
                </a:r>
              </a:p>
              <a:p>
                <a:pPr>
                  <a:buFont typeface="Arial"/>
                  <a:buChar char="•"/>
                </a:pPr>
                <a:r>
                  <a:rPr lang="en-US" sz="2000" dirty="0">
                    <a:solidFill>
                      <a:prstClr val="black"/>
                    </a:solidFill>
                  </a:rPr>
                  <a:t> Statistical sensitivity: </a:t>
                </a:r>
                <a14:m>
                  <m:oMath xmlns:m="http://schemas.openxmlformats.org/officeDocument/2006/math">
                    <m:r>
                      <a:rPr lang="en-US" sz="2800" i="1">
                        <a:latin typeface="Cambria Math" panose="02040503050406030204" pitchFamily="18" charset="0"/>
                        <a:ea typeface="Cambria Math" panose="02040503050406030204" pitchFamily="18" charset="0"/>
                      </a:rPr>
                      <m:t>𝛿</m:t>
                    </m:r>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𝑑</m:t>
                        </m:r>
                      </m:e>
                      <m:sub>
                        <m:r>
                          <a:rPr lang="en-US" sz="2800" i="1">
                            <a:latin typeface="Cambria Math" panose="02040503050406030204" pitchFamily="18" charset="0"/>
                            <a:ea typeface="Cambria Math" panose="02040503050406030204" pitchFamily="18" charset="0"/>
                          </a:rPr>
                          <m:t>𝑛</m:t>
                        </m:r>
                      </m:sub>
                    </m:sSub>
                    <m:r>
                      <a:rPr lang="en-US" sz="2800" i="1">
                        <a:latin typeface="Cambria Math" panose="02040503050406030204" pitchFamily="18" charset="0"/>
                        <a:ea typeface="Cambria Math" panose="02040503050406030204" pitchFamily="18" charset="0"/>
                      </a:rPr>
                      <m:t>=</m:t>
                    </m:r>
                    <m:f>
                      <m:fPr>
                        <m:ctrlPr>
                          <a:rPr lang="en-US" sz="2800" i="1">
                            <a:latin typeface="Cambria Math" panose="02040503050406030204" pitchFamily="18" charset="0"/>
                            <a:ea typeface="Cambria Math" panose="02040503050406030204" pitchFamily="18" charset="0"/>
                          </a:rPr>
                        </m:ctrlPr>
                      </m:fPr>
                      <m:num>
                        <m:r>
                          <a:rPr lang="en-US" sz="2800" i="1">
                            <a:latin typeface="Cambria Math" panose="02040503050406030204" pitchFamily="18" charset="0"/>
                            <a:ea typeface="Cambria Math" panose="02040503050406030204" pitchFamily="18" charset="0"/>
                          </a:rPr>
                          <m:t>ℏ</m:t>
                        </m:r>
                      </m:num>
                      <m:den>
                        <m:r>
                          <a:rPr lang="en-US" sz="2800" i="1">
                            <a:latin typeface="Cambria Math" panose="02040503050406030204" pitchFamily="18" charset="0"/>
                            <a:ea typeface="Cambria Math" panose="02040503050406030204" pitchFamily="18" charset="0"/>
                          </a:rPr>
                          <m:t>2</m:t>
                        </m:r>
                        <m:r>
                          <a:rPr lang="en-US" sz="2800" i="1">
                            <a:latin typeface="Cambria Math" panose="02040503050406030204" pitchFamily="18" charset="0"/>
                            <a:ea typeface="Cambria Math" panose="02040503050406030204" pitchFamily="18" charset="0"/>
                          </a:rPr>
                          <m:t>𝛼</m:t>
                        </m:r>
                        <m:r>
                          <a:rPr lang="en-US" sz="2800" i="1">
                            <a:latin typeface="Cambria Math" panose="02040503050406030204" pitchFamily="18" charset="0"/>
                            <a:ea typeface="Cambria Math" panose="02040503050406030204" pitchFamily="18" charset="0"/>
                          </a:rPr>
                          <m:t>𝐸</m:t>
                        </m:r>
                        <m:sSub>
                          <m:sSubPr>
                            <m:ctrlPr>
                              <a:rPr lang="en-US" sz="2800" i="1">
                                <a:latin typeface="Cambria Math" panose="02040503050406030204" pitchFamily="18" charset="0"/>
                                <a:ea typeface="Cambria Math" panose="02040503050406030204" pitchFamily="18" charset="0"/>
                              </a:rPr>
                            </m:ctrlPr>
                          </m:sSubPr>
                          <m:e>
                            <m:r>
                              <a:rPr lang="en-US" sz="2800" i="1">
                                <a:latin typeface="Cambria Math" panose="02040503050406030204" pitchFamily="18" charset="0"/>
                                <a:ea typeface="Cambria Math" panose="02040503050406030204" pitchFamily="18" charset="0"/>
                              </a:rPr>
                              <m:t>𝑇</m:t>
                            </m:r>
                          </m:e>
                          <m:sub>
                            <m:r>
                              <m:rPr>
                                <m:sty m:val="p"/>
                              </m:rPr>
                              <a:rPr lang="en-US" sz="2800">
                                <a:latin typeface="Cambria Math" panose="02040503050406030204" pitchFamily="18" charset="0"/>
                                <a:ea typeface="Cambria Math" panose="02040503050406030204" pitchFamily="18" charset="0"/>
                              </a:rPr>
                              <m:t>FP</m:t>
                            </m:r>
                          </m:sub>
                        </m:sSub>
                        <m:rad>
                          <m:radPr>
                            <m:degHide m:val="on"/>
                            <m:ctrlPr>
                              <a:rPr lang="en-US" sz="2800" i="1">
                                <a:latin typeface="Cambria Math" panose="02040503050406030204" pitchFamily="18" charset="0"/>
                                <a:ea typeface="Cambria Math" panose="02040503050406030204" pitchFamily="18" charset="0"/>
                              </a:rPr>
                            </m:ctrlPr>
                          </m:radPr>
                          <m:deg/>
                          <m:e>
                            <m:r>
                              <a:rPr lang="en-US" sz="2800" i="1">
                                <a:latin typeface="Cambria Math" panose="02040503050406030204" pitchFamily="18" charset="0"/>
                                <a:ea typeface="Cambria Math" panose="02040503050406030204" pitchFamily="18" charset="0"/>
                              </a:rPr>
                              <m:t>𝑁</m:t>
                            </m:r>
                          </m:e>
                        </m:rad>
                      </m:den>
                    </m:f>
                  </m:oMath>
                </a14:m>
                <a:endParaRPr lang="en-US" sz="2000" dirty="0">
                  <a:solidFill>
                    <a:prstClr val="black"/>
                  </a:solidFill>
                </a:endParaRPr>
              </a:p>
            </p:txBody>
          </p:sp>
        </mc:Choice>
        <mc:Fallback xmlns="">
          <p:sp>
            <p:nvSpPr>
              <p:cNvPr id="15" name="TextBox 14">
                <a:extLst>
                  <a:ext uri="{FF2B5EF4-FFF2-40B4-BE49-F238E27FC236}">
                    <a16:creationId xmlns:a16="http://schemas.microsoft.com/office/drawing/2014/main" id="{1BD87C6D-E218-E155-314D-4EF1CE48467A}"/>
                  </a:ext>
                </a:extLst>
              </p:cNvPr>
              <p:cNvSpPr txBox="1">
                <a:spLocks noRot="1" noChangeAspect="1" noMove="1" noResize="1" noEditPoints="1" noAdjustHandles="1" noChangeArrowheads="1" noChangeShapeType="1" noTextEdit="1"/>
              </p:cNvSpPr>
              <p:nvPr/>
            </p:nvSpPr>
            <p:spPr>
              <a:xfrm>
                <a:off x="3164853" y="954570"/>
                <a:ext cx="5743279" cy="3234475"/>
              </a:xfrm>
              <a:prstGeom prst="rect">
                <a:avLst/>
              </a:prstGeom>
              <a:blipFill>
                <a:blip r:embed="rId2"/>
                <a:stretch>
                  <a:fillRect l="-1104" t="-1176"/>
                </a:stretch>
              </a:blipFill>
            </p:spPr>
            <p:txBody>
              <a:bodyPr/>
              <a:lstStyle/>
              <a:p>
                <a:r>
                  <a:rPr lang="en-US">
                    <a:noFill/>
                  </a:rPr>
                  <a:t> </a:t>
                </a:r>
              </a:p>
            </p:txBody>
          </p:sp>
        </mc:Fallback>
      </mc:AlternateContent>
    </p:spTree>
    <p:extLst>
      <p:ext uri="{BB962C8B-B14F-4D97-AF65-F5344CB8AC3E}">
        <p14:creationId xmlns:p14="http://schemas.microsoft.com/office/powerpoint/2010/main" val="18735051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8CF5BB-E690-7844-B098-370E6DD65E4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2332" y="575564"/>
            <a:ext cx="6006792" cy="6282436"/>
          </a:xfrm>
          <a:prstGeom prst="rect">
            <a:avLst/>
          </a:prstGeom>
        </p:spPr>
      </p:pic>
      <p:sp>
        <p:nvSpPr>
          <p:cNvPr id="482" name="LANL nEDM Apparatus"/>
          <p:cNvSpPr txBox="1">
            <a:spLocks noGrp="1"/>
          </p:cNvSpPr>
          <p:nvPr>
            <p:ph type="title"/>
          </p:nvPr>
        </p:nvSpPr>
        <p:spPr>
          <a:xfrm>
            <a:off x="-1" y="116574"/>
            <a:ext cx="6078583" cy="458990"/>
          </a:xfrm>
          <a:prstGeom prst="rect">
            <a:avLst/>
          </a:prstGeom>
        </p:spPr>
        <p:txBody>
          <a:bodyPr>
            <a:noAutofit/>
          </a:bodyPr>
          <a:lstStyle>
            <a:lvl1pPr>
              <a:defRPr sz="4800"/>
            </a:lvl1pPr>
          </a:lstStyle>
          <a:p>
            <a:r>
              <a:rPr sz="3600" dirty="0"/>
              <a:t>LANL </a:t>
            </a:r>
            <a:r>
              <a:rPr sz="3600" dirty="0" err="1"/>
              <a:t>nEDM</a:t>
            </a:r>
            <a:r>
              <a:rPr sz="3600" dirty="0"/>
              <a:t> </a:t>
            </a:r>
            <a:r>
              <a:rPr lang="en-US" sz="3600" dirty="0"/>
              <a:t>Central </a:t>
            </a:r>
            <a:r>
              <a:rPr sz="3600" dirty="0"/>
              <a:t>Apparatus</a:t>
            </a:r>
            <a:endParaRPr sz="3600" dirty="0">
              <a:solidFill>
                <a:srgbClr val="FF0000"/>
              </a:solidFill>
            </a:endParaRPr>
          </a:p>
        </p:txBody>
      </p:sp>
      <p:sp>
        <p:nvSpPr>
          <p:cNvPr id="483" name="Slide Number"/>
          <p:cNvSpPr txBox="1">
            <a:spLocks noGrp="1"/>
          </p:cNvSpPr>
          <p:nvPr>
            <p:ph type="sldNum" sz="quarter" idx="2"/>
          </p:nvPr>
        </p:nvSpPr>
        <p:spPr>
          <a:xfrm>
            <a:off x="6457950" y="6356351"/>
            <a:ext cx="2057400" cy="36512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6CB4B4D-7CA3-9044-876B-883B54F8677D}" type="slidenum">
              <a:rPr lang="en-US" smtClean="0"/>
              <a:pPr/>
              <a:t>28</a:t>
            </a:fld>
            <a:endParaRPr dirty="0"/>
          </a:p>
        </p:txBody>
      </p:sp>
      <p:sp>
        <p:nvSpPr>
          <p:cNvPr id="490" name="B0 coils (UKy)"/>
          <p:cNvSpPr txBox="1"/>
          <p:nvPr/>
        </p:nvSpPr>
        <p:spPr>
          <a:xfrm>
            <a:off x="7411037" y="1395395"/>
            <a:ext cx="797316" cy="331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a:defRPr sz="2400">
                <a:solidFill>
                  <a:schemeClr val="accent5">
                    <a:hueOff val="-82419"/>
                    <a:satOff val="-9513"/>
                    <a:lumOff val="-16343"/>
                  </a:schemeClr>
                </a:solidFill>
              </a:defRPr>
            </a:pPr>
            <a:endParaRPr sz="1687" dirty="0"/>
          </a:p>
        </p:txBody>
      </p:sp>
      <p:sp>
        <p:nvSpPr>
          <p:cNvPr id="492" name="Not shown:…"/>
          <p:cNvSpPr txBox="1"/>
          <p:nvPr/>
        </p:nvSpPr>
        <p:spPr>
          <a:xfrm>
            <a:off x="6243876" y="332149"/>
            <a:ext cx="2837690" cy="55434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anchor="ctr">
            <a:spAutoFit/>
          </a:bodyPr>
          <a:lstStyle/>
          <a:p>
            <a:pPr>
              <a:spcBef>
                <a:spcPts val="1200"/>
              </a:spcBef>
              <a:buSzPct val="100000"/>
              <a:defRPr sz="2400">
                <a:solidFill>
                  <a:schemeClr val="accent5">
                    <a:hueOff val="-82419"/>
                    <a:satOff val="-9513"/>
                    <a:lumOff val="-16343"/>
                  </a:schemeClr>
                </a:solidFill>
              </a:defRPr>
            </a:pPr>
            <a:r>
              <a:rPr lang="en-US" sz="2800" baseline="31999" dirty="0"/>
              <a:t>Features:</a:t>
            </a:r>
            <a:endParaRPr lang="en-US" sz="1600" baseline="31999" dirty="0"/>
          </a:p>
          <a:p>
            <a:pPr marL="285750" indent="-285750">
              <a:spcBef>
                <a:spcPts val="1200"/>
              </a:spcBef>
              <a:buSzPct val="100000"/>
              <a:buFont typeface="Arial" panose="020B0604020202020204" pitchFamily="34" charset="0"/>
              <a:buChar char="•"/>
              <a:defRPr sz="2400">
                <a:solidFill>
                  <a:schemeClr val="accent5">
                    <a:hueOff val="-82419"/>
                    <a:satOff val="-9513"/>
                    <a:lumOff val="-16343"/>
                  </a:schemeClr>
                </a:solidFill>
              </a:defRPr>
            </a:pPr>
            <a:r>
              <a:rPr lang="en-US" sz="1600" dirty="0"/>
              <a:t>Non-magnetic vacuum vessel (LANL)</a:t>
            </a:r>
          </a:p>
          <a:p>
            <a:pPr marL="285750" indent="-285750">
              <a:spcBef>
                <a:spcPts val="1200"/>
              </a:spcBef>
              <a:buSzPct val="100000"/>
              <a:buFont typeface="Arial" panose="020B0604020202020204" pitchFamily="34" charset="0"/>
              <a:buChar char="•"/>
              <a:defRPr sz="2400">
                <a:solidFill>
                  <a:schemeClr val="accent5">
                    <a:hueOff val="-82419"/>
                    <a:satOff val="-9513"/>
                    <a:lumOff val="-16343"/>
                  </a:schemeClr>
                </a:solidFill>
              </a:defRPr>
            </a:pPr>
            <a:r>
              <a:rPr sz="1600" baseline="31999" dirty="0"/>
              <a:t>199</a:t>
            </a:r>
            <a:r>
              <a:rPr sz="1600" dirty="0"/>
              <a:t>Hg co-magnetometer polarization cell, readout optics,(existing) laser system. (Yale/IU</a:t>
            </a:r>
            <a:r>
              <a:rPr lang="en-US" sz="1600" dirty="0"/>
              <a:t>/UW</a:t>
            </a:r>
            <a:r>
              <a:rPr sz="1600" dirty="0"/>
              <a:t>)</a:t>
            </a:r>
          </a:p>
          <a:p>
            <a:pPr marL="285750" indent="-285750">
              <a:spcBef>
                <a:spcPts val="1200"/>
              </a:spcBef>
              <a:buSzPct val="100000"/>
              <a:buFont typeface="Arial" panose="020B0604020202020204" pitchFamily="34" charset="0"/>
              <a:buChar char="•"/>
              <a:defRPr sz="2400">
                <a:solidFill>
                  <a:schemeClr val="accent5">
                    <a:hueOff val="-82419"/>
                    <a:satOff val="-9513"/>
                    <a:lumOff val="-16343"/>
                  </a:schemeClr>
                </a:solidFill>
              </a:defRPr>
            </a:pPr>
            <a:r>
              <a:rPr sz="1600" dirty="0"/>
              <a:t>External UCN spin analyzer (IU)</a:t>
            </a:r>
            <a:endParaRPr lang="en-US" sz="1600" dirty="0"/>
          </a:p>
          <a:p>
            <a:pPr marL="285750" indent="-285750">
              <a:spcBef>
                <a:spcPts val="1200"/>
              </a:spcBef>
              <a:buSzPct val="100000"/>
              <a:buFont typeface="Arial" panose="020B0604020202020204" pitchFamily="34" charset="0"/>
              <a:buChar char="•"/>
              <a:defRPr sz="2400">
                <a:solidFill>
                  <a:schemeClr val="accent5">
                    <a:hueOff val="-82419"/>
                    <a:satOff val="-9513"/>
                    <a:lumOff val="-16343"/>
                  </a:schemeClr>
                </a:solidFill>
              </a:defRPr>
            </a:pPr>
            <a:r>
              <a:rPr lang="en-US" sz="1600" dirty="0"/>
              <a:t>B</a:t>
            </a:r>
            <a:r>
              <a:rPr lang="en-US" sz="1600" baseline="-5999" dirty="0"/>
              <a:t>0</a:t>
            </a:r>
            <a:r>
              <a:rPr lang="en-US" sz="1600" dirty="0"/>
              <a:t> coils (</a:t>
            </a:r>
            <a:r>
              <a:rPr lang="en-US" sz="1600" dirty="0" err="1"/>
              <a:t>UKy</a:t>
            </a:r>
            <a:r>
              <a:rPr lang="en-US" sz="1600" dirty="0"/>
              <a:t>)</a:t>
            </a:r>
          </a:p>
          <a:p>
            <a:pPr marL="285750" indent="-285750">
              <a:spcBef>
                <a:spcPts val="1200"/>
              </a:spcBef>
              <a:buSzPct val="100000"/>
              <a:buFont typeface="Arial" panose="020B0604020202020204" pitchFamily="34" charset="0"/>
              <a:buChar char="•"/>
              <a:defRPr sz="2400">
                <a:solidFill>
                  <a:schemeClr val="accent5">
                    <a:hueOff val="-82419"/>
                    <a:satOff val="-9513"/>
                    <a:lumOff val="-16343"/>
                  </a:schemeClr>
                </a:solidFill>
              </a:defRPr>
            </a:pPr>
            <a:r>
              <a:rPr lang="en-US" sz="1600" dirty="0"/>
              <a:t>4+ layer magnetically shielded room (IU, LANL)</a:t>
            </a:r>
          </a:p>
          <a:p>
            <a:pPr marL="285750" indent="-285750">
              <a:spcBef>
                <a:spcPts val="1200"/>
              </a:spcBef>
              <a:buSzPct val="100000"/>
              <a:buFont typeface="Arial" panose="020B0604020202020204" pitchFamily="34" charset="0"/>
              <a:buChar char="•"/>
              <a:defRPr sz="2400">
                <a:solidFill>
                  <a:schemeClr val="accent5">
                    <a:hueOff val="-82419"/>
                    <a:satOff val="-9513"/>
                    <a:lumOff val="-16343"/>
                  </a:schemeClr>
                </a:solidFill>
              </a:defRPr>
            </a:pPr>
            <a:r>
              <a:rPr lang="en-US" sz="1600" dirty="0"/>
              <a:t>External magnetometers (</a:t>
            </a:r>
            <a:r>
              <a:rPr lang="en-US" sz="1600" dirty="0" err="1"/>
              <a:t>UMich</a:t>
            </a:r>
            <a:r>
              <a:rPr lang="en-US" sz="1600" dirty="0"/>
              <a:t>, IU)</a:t>
            </a:r>
          </a:p>
          <a:p>
            <a:pPr marL="285750" indent="-285750">
              <a:spcBef>
                <a:spcPts val="1200"/>
              </a:spcBef>
              <a:buSzPct val="100000"/>
              <a:buFont typeface="Arial" panose="020B0604020202020204" pitchFamily="34" charset="0"/>
              <a:buChar char="•"/>
              <a:defRPr sz="2400">
                <a:solidFill>
                  <a:schemeClr val="accent5">
                    <a:hueOff val="-82419"/>
                    <a:satOff val="-9513"/>
                    <a:lumOff val="-16343"/>
                  </a:schemeClr>
                </a:solidFill>
              </a:defRPr>
            </a:pPr>
            <a:r>
              <a:rPr lang="en-US" sz="1600" dirty="0"/>
              <a:t>200 kV direct feed (LANL)</a:t>
            </a:r>
          </a:p>
          <a:p>
            <a:pPr marL="285750" indent="-285750">
              <a:spcBef>
                <a:spcPts val="1200"/>
              </a:spcBef>
              <a:buSzPct val="100000"/>
              <a:buFont typeface="Arial" panose="020B0604020202020204" pitchFamily="34" charset="0"/>
              <a:buChar char="•"/>
              <a:defRPr sz="2400">
                <a:solidFill>
                  <a:schemeClr val="accent5">
                    <a:hueOff val="-82419"/>
                    <a:satOff val="-9513"/>
                    <a:lumOff val="-16343"/>
                  </a:schemeClr>
                </a:solidFill>
              </a:defRPr>
            </a:pPr>
            <a:r>
              <a:rPr lang="en-US" sz="1600" dirty="0"/>
              <a:t>UCN valve (LANL)</a:t>
            </a:r>
          </a:p>
          <a:p>
            <a:pPr marL="160729" indent="-160729">
              <a:buSzPct val="100000"/>
              <a:buChar char="•"/>
              <a:defRPr sz="2400">
                <a:solidFill>
                  <a:schemeClr val="accent5">
                    <a:hueOff val="-82419"/>
                    <a:satOff val="-9513"/>
                    <a:lumOff val="-16343"/>
                  </a:schemeClr>
                </a:solidFill>
              </a:defRPr>
            </a:pPr>
            <a:endParaRPr sz="1687" dirty="0"/>
          </a:p>
        </p:txBody>
      </p:sp>
    </p:spTree>
    <p:extLst>
      <p:ext uri="{BB962C8B-B14F-4D97-AF65-F5344CB8AC3E}">
        <p14:creationId xmlns:p14="http://schemas.microsoft.com/office/powerpoint/2010/main" val="17565156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021692-0A79-0F4F-8D56-CD63EFDAF60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470" y="319086"/>
            <a:ext cx="8987874" cy="6219827"/>
          </a:xfrm>
          <a:prstGeom prst="rect">
            <a:avLst/>
          </a:prstGeom>
        </p:spPr>
      </p:pic>
      <p:sp>
        <p:nvSpPr>
          <p:cNvPr id="482" name="LANL nEDM Apparatus"/>
          <p:cNvSpPr txBox="1">
            <a:spLocks noGrp="1"/>
          </p:cNvSpPr>
          <p:nvPr>
            <p:ph type="title"/>
          </p:nvPr>
        </p:nvSpPr>
        <p:spPr>
          <a:xfrm>
            <a:off x="97972" y="498021"/>
            <a:ext cx="2446904" cy="607368"/>
          </a:xfrm>
          <a:prstGeom prst="rect">
            <a:avLst/>
          </a:prstGeom>
          <a:solidFill>
            <a:schemeClr val="bg1"/>
          </a:solidFill>
        </p:spPr>
        <p:txBody>
          <a:bodyPr>
            <a:noAutofit/>
          </a:bodyPr>
          <a:lstStyle>
            <a:lvl1pPr>
              <a:defRPr sz="4800"/>
            </a:lvl1pPr>
          </a:lstStyle>
          <a:p>
            <a:r>
              <a:rPr sz="3600" dirty="0"/>
              <a:t>LANL </a:t>
            </a:r>
            <a:r>
              <a:rPr sz="3600" dirty="0" err="1"/>
              <a:t>nEDM</a:t>
            </a:r>
            <a:endParaRPr sz="3600" dirty="0">
              <a:solidFill>
                <a:srgbClr val="FF0000"/>
              </a:solidFill>
            </a:endParaRPr>
          </a:p>
        </p:txBody>
      </p:sp>
      <p:sp>
        <p:nvSpPr>
          <p:cNvPr id="483" name="Slide Number"/>
          <p:cNvSpPr txBox="1">
            <a:spLocks noGrp="1"/>
          </p:cNvSpPr>
          <p:nvPr>
            <p:ph type="sldNum" sz="quarter" idx="2"/>
          </p:nvPr>
        </p:nvSpPr>
        <p:spPr>
          <a:xfrm>
            <a:off x="6457950" y="6356351"/>
            <a:ext cx="2057400" cy="36512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6CB4B4D-7CA3-9044-876B-883B54F8677D}" type="slidenum">
              <a:rPr lang="en-US" smtClean="0"/>
              <a:pPr/>
              <a:t>29</a:t>
            </a:fld>
            <a:endParaRPr dirty="0"/>
          </a:p>
        </p:txBody>
      </p:sp>
      <p:sp>
        <p:nvSpPr>
          <p:cNvPr id="490" name="B0 coils (UKy)"/>
          <p:cNvSpPr txBox="1"/>
          <p:nvPr/>
        </p:nvSpPr>
        <p:spPr>
          <a:xfrm>
            <a:off x="7411037" y="1395395"/>
            <a:ext cx="797316" cy="331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a:defRPr sz="2400">
                <a:solidFill>
                  <a:schemeClr val="accent5">
                    <a:hueOff val="-82419"/>
                    <a:satOff val="-9513"/>
                    <a:lumOff val="-16343"/>
                  </a:schemeClr>
                </a:solidFill>
              </a:defRPr>
            </a:pPr>
            <a:endParaRPr sz="1687" dirty="0"/>
          </a:p>
        </p:txBody>
      </p:sp>
    </p:spTree>
    <p:extLst>
      <p:ext uri="{BB962C8B-B14F-4D97-AF65-F5344CB8AC3E}">
        <p14:creationId xmlns:p14="http://schemas.microsoft.com/office/powerpoint/2010/main" val="439295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FBF75-FDB3-B72E-BA22-A581CE870D32}"/>
              </a:ext>
            </a:extLst>
          </p:cNvPr>
          <p:cNvSpPr>
            <a:spLocks noGrp="1"/>
          </p:cNvSpPr>
          <p:nvPr>
            <p:ph type="title"/>
          </p:nvPr>
        </p:nvSpPr>
        <p:spPr>
          <a:xfrm>
            <a:off x="628650" y="209829"/>
            <a:ext cx="7886700" cy="548408"/>
          </a:xfrm>
        </p:spPr>
        <p:txBody>
          <a:bodyPr>
            <a:normAutofit fontScale="90000"/>
          </a:bodyPr>
          <a:lstStyle/>
          <a:p>
            <a:r>
              <a:rPr lang="en-US" dirty="0"/>
              <a:t>LANL UCN Source</a:t>
            </a:r>
          </a:p>
        </p:txBody>
      </p:sp>
      <p:grpSp>
        <p:nvGrpSpPr>
          <p:cNvPr id="3" name="Group 2">
            <a:extLst>
              <a:ext uri="{FF2B5EF4-FFF2-40B4-BE49-F238E27FC236}">
                <a16:creationId xmlns:a16="http://schemas.microsoft.com/office/drawing/2014/main" id="{9A05AB18-D165-4823-5FB2-77FCFDE0D20F}"/>
              </a:ext>
            </a:extLst>
          </p:cNvPr>
          <p:cNvGrpSpPr/>
          <p:nvPr/>
        </p:nvGrpSpPr>
        <p:grpSpPr>
          <a:xfrm>
            <a:off x="3928104" y="987907"/>
            <a:ext cx="1802067" cy="5250075"/>
            <a:chOff x="3924364" y="477211"/>
            <a:chExt cx="1385445" cy="4381671"/>
          </a:xfrm>
        </p:grpSpPr>
        <p:sp>
          <p:nvSpPr>
            <p:cNvPr id="4" name="Spallation neutrons from W target…">
              <a:extLst>
                <a:ext uri="{FF2B5EF4-FFF2-40B4-BE49-F238E27FC236}">
                  <a16:creationId xmlns:a16="http://schemas.microsoft.com/office/drawing/2014/main" id="{22F8752B-19A0-4A9C-5E9D-EDAB25FC91E7}"/>
                </a:ext>
              </a:extLst>
            </p:cNvPr>
            <p:cNvSpPr txBox="1"/>
            <p:nvPr/>
          </p:nvSpPr>
          <p:spPr>
            <a:xfrm>
              <a:off x="3928483" y="477211"/>
              <a:ext cx="1381326" cy="650347"/>
            </a:xfrm>
            <a:prstGeom prst="rect">
              <a:avLst/>
            </a:prstGeom>
            <a:ln w="25400">
              <a:solidFill>
                <a:srgbClr val="531B93"/>
              </a:solidFill>
              <a:miter lim="400000"/>
            </a:ln>
            <a:extLst>
              <a:ext uri="{C572A759-6A51-4108-AA02-DFA0A04FC94B}">
                <ma14:wrappingTextBoxFlag xmlns:ma14="http://schemas.microsoft.com/office/mac/drawingml/2011/main" xmlns="" val="1"/>
              </a:ext>
            </a:extLst>
          </p:spPr>
          <p:txBody>
            <a:bodyPr wrap="square" lIns="20092" tIns="20092" rIns="20092" bIns="20092" anchor="ctr">
              <a:spAutoFit/>
            </a:bodyPr>
            <a:lstStyle/>
            <a:p>
              <a:pPr>
                <a:defRPr sz="2400"/>
              </a:pPr>
              <a:r>
                <a:rPr sz="1600" dirty="0"/>
                <a:t>Spallation neutrons from W target </a:t>
              </a:r>
            </a:p>
            <a:p>
              <a:pPr>
                <a:defRPr sz="2400"/>
              </a:pPr>
              <a:r>
                <a:rPr lang="en-US" sz="1600" dirty="0"/>
                <a:t>K.E. </a:t>
              </a:r>
              <a:r>
                <a:rPr sz="1600" dirty="0"/>
                <a:t>~ 2 MeV </a:t>
              </a:r>
            </a:p>
          </p:txBody>
        </p:sp>
        <p:sp>
          <p:nvSpPr>
            <p:cNvPr id="5" name="Thermal neutrons in Be and graphite moderator…">
              <a:extLst>
                <a:ext uri="{FF2B5EF4-FFF2-40B4-BE49-F238E27FC236}">
                  <a16:creationId xmlns:a16="http://schemas.microsoft.com/office/drawing/2014/main" id="{FE8C3DBD-A4B3-41C1-E40D-13D504E006C6}"/>
                </a:ext>
              </a:extLst>
            </p:cNvPr>
            <p:cNvSpPr txBox="1"/>
            <p:nvPr/>
          </p:nvSpPr>
          <p:spPr>
            <a:xfrm>
              <a:off x="3924364" y="1534858"/>
              <a:ext cx="1288573" cy="855841"/>
            </a:xfrm>
            <a:prstGeom prst="rect">
              <a:avLst/>
            </a:prstGeom>
            <a:ln w="25400">
              <a:solidFill>
                <a:srgbClr val="531B93"/>
              </a:solidFill>
              <a:miter lim="400000"/>
            </a:ln>
            <a:extLst>
              <a:ext uri="{C572A759-6A51-4108-AA02-DFA0A04FC94B}">
                <ma14:wrappingTextBoxFlag xmlns:ma14="http://schemas.microsoft.com/office/mac/drawingml/2011/main" xmlns="" val="1"/>
              </a:ext>
            </a:extLst>
          </p:spPr>
          <p:txBody>
            <a:bodyPr wrap="square" lIns="20092" tIns="20092" rIns="20092" bIns="20092" anchor="ctr">
              <a:spAutoFit/>
            </a:bodyPr>
            <a:lstStyle/>
            <a:p>
              <a:pPr>
                <a:defRPr sz="2400"/>
              </a:pPr>
              <a:r>
                <a:rPr sz="1600" dirty="0"/>
                <a:t>Thermal neutrons in Be and graphite moderator  </a:t>
              </a:r>
            </a:p>
            <a:p>
              <a:pPr>
                <a:defRPr sz="2400"/>
              </a:pPr>
              <a:r>
                <a:rPr lang="en-US" sz="1600" dirty="0"/>
                <a:t>K.E. </a:t>
              </a:r>
              <a:r>
                <a:rPr sz="1600" dirty="0"/>
                <a:t>~ 25 </a:t>
              </a:r>
              <a:r>
                <a:rPr sz="1600" dirty="0" err="1"/>
                <a:t>meV</a:t>
              </a:r>
              <a:r>
                <a:rPr sz="1600" dirty="0"/>
                <a:t> </a:t>
              </a:r>
            </a:p>
          </p:txBody>
        </p:sp>
        <p:sp>
          <p:nvSpPr>
            <p:cNvPr id="6" name="Cold neutrons in polyethylene cold moderator…">
              <a:extLst>
                <a:ext uri="{FF2B5EF4-FFF2-40B4-BE49-F238E27FC236}">
                  <a16:creationId xmlns:a16="http://schemas.microsoft.com/office/drawing/2014/main" id="{18236946-E0BF-627D-0957-AA41CA233C91}"/>
                </a:ext>
              </a:extLst>
            </p:cNvPr>
            <p:cNvSpPr txBox="1"/>
            <p:nvPr/>
          </p:nvSpPr>
          <p:spPr>
            <a:xfrm>
              <a:off x="3928481" y="2769555"/>
              <a:ext cx="1280338" cy="855841"/>
            </a:xfrm>
            <a:prstGeom prst="rect">
              <a:avLst/>
            </a:prstGeom>
            <a:ln w="25400">
              <a:solidFill>
                <a:srgbClr val="531B93"/>
              </a:solidFill>
              <a:miter lim="400000"/>
            </a:ln>
            <a:extLst>
              <a:ext uri="{C572A759-6A51-4108-AA02-DFA0A04FC94B}">
                <ma14:wrappingTextBoxFlag xmlns:ma14="http://schemas.microsoft.com/office/mac/drawingml/2011/main" xmlns="" val="1"/>
              </a:ext>
            </a:extLst>
          </p:spPr>
          <p:txBody>
            <a:bodyPr wrap="square" lIns="20092" tIns="20092" rIns="20092" bIns="20092" anchor="ctr">
              <a:spAutoFit/>
            </a:bodyPr>
            <a:lstStyle/>
            <a:p>
              <a:pPr>
                <a:defRPr sz="2400"/>
              </a:pPr>
              <a:r>
                <a:rPr sz="1600" dirty="0"/>
                <a:t>Cold neutrons in polyethylene cold moderator  </a:t>
              </a:r>
            </a:p>
            <a:p>
              <a:pPr>
                <a:defRPr sz="2400"/>
              </a:pPr>
              <a:r>
                <a:rPr lang="en-US" sz="1600" dirty="0"/>
                <a:t>K.E. </a:t>
              </a:r>
              <a:r>
                <a:rPr sz="1600" dirty="0"/>
                <a:t>~ 6 </a:t>
              </a:r>
              <a:r>
                <a:rPr sz="1600" dirty="0" err="1"/>
                <a:t>meV</a:t>
              </a:r>
              <a:r>
                <a:rPr sz="1600" dirty="0"/>
                <a:t> </a:t>
              </a:r>
            </a:p>
          </p:txBody>
        </p:sp>
        <p:sp>
          <p:nvSpPr>
            <p:cNvPr id="7" name="Ultracold neutrons in SD2 converter…">
              <a:extLst>
                <a:ext uri="{FF2B5EF4-FFF2-40B4-BE49-F238E27FC236}">
                  <a16:creationId xmlns:a16="http://schemas.microsoft.com/office/drawing/2014/main" id="{99FFDE18-7CB3-9866-8EA3-888D1D0A20A9}"/>
                </a:ext>
              </a:extLst>
            </p:cNvPr>
            <p:cNvSpPr txBox="1"/>
            <p:nvPr/>
          </p:nvSpPr>
          <p:spPr>
            <a:xfrm>
              <a:off x="3932599" y="4003041"/>
              <a:ext cx="1280338" cy="855841"/>
            </a:xfrm>
            <a:prstGeom prst="rect">
              <a:avLst/>
            </a:prstGeom>
            <a:ln w="25400">
              <a:solidFill>
                <a:srgbClr val="531B93"/>
              </a:solidFill>
              <a:miter lim="400000"/>
            </a:ln>
            <a:extLst>
              <a:ext uri="{C572A759-6A51-4108-AA02-DFA0A04FC94B}">
                <ma14:wrappingTextBoxFlag xmlns:ma14="http://schemas.microsoft.com/office/mac/drawingml/2011/main" xmlns="" val="1"/>
              </a:ext>
            </a:extLst>
          </p:spPr>
          <p:txBody>
            <a:bodyPr wrap="square" lIns="20092" tIns="20092" rIns="20092" bIns="20092" anchor="ctr">
              <a:spAutoFit/>
            </a:bodyPr>
            <a:lstStyle/>
            <a:p>
              <a:pPr>
                <a:defRPr sz="2400"/>
              </a:pPr>
              <a:r>
                <a:rPr sz="1600" dirty="0"/>
                <a:t>Ultracold neutrons in SD2 converter  </a:t>
              </a:r>
            </a:p>
            <a:p>
              <a:pPr>
                <a:defRPr sz="2400"/>
              </a:pPr>
              <a:r>
                <a:rPr lang="en-US" sz="1600" dirty="0"/>
                <a:t>K.E. </a:t>
              </a:r>
              <a:r>
                <a:rPr sz="1600" dirty="0"/>
                <a:t>~ 100 </a:t>
              </a:r>
              <a:r>
                <a:rPr sz="1600" dirty="0" err="1"/>
                <a:t>neV</a:t>
              </a:r>
              <a:endParaRPr sz="1600" dirty="0"/>
            </a:p>
          </p:txBody>
        </p:sp>
        <p:sp>
          <p:nvSpPr>
            <p:cNvPr id="8" name="Arrow">
              <a:extLst>
                <a:ext uri="{FF2B5EF4-FFF2-40B4-BE49-F238E27FC236}">
                  <a16:creationId xmlns:a16="http://schemas.microsoft.com/office/drawing/2014/main" id="{634531E7-AA6F-6A3C-3D53-B58431766D19}"/>
                </a:ext>
              </a:extLst>
            </p:cNvPr>
            <p:cNvSpPr/>
            <p:nvPr/>
          </p:nvSpPr>
          <p:spPr>
            <a:xfrm rot="5400000">
              <a:off x="4388666" y="1181515"/>
              <a:ext cx="359969" cy="317001"/>
            </a:xfrm>
            <a:prstGeom prst="rightArrow">
              <a:avLst>
                <a:gd name="adj1" fmla="val 47311"/>
                <a:gd name="adj2" fmla="val 43905"/>
              </a:avLst>
            </a:prstGeom>
            <a:solidFill>
              <a:srgbClr val="FF7E79"/>
            </a:solidFill>
            <a:ln w="12700">
              <a:miter lim="400000"/>
            </a:ln>
            <a:effectLst>
              <a:outerShdw blurRad="38100" dist="25400" dir="5400000" rotWithShape="0">
                <a:srgbClr val="000000">
                  <a:alpha val="50000"/>
                </a:srgbClr>
              </a:outerShdw>
            </a:effectLst>
          </p:spPr>
          <p:txBody>
            <a:bodyPr lIns="20092" tIns="20092" rIns="20092" bIns="20092" anchor="ctr"/>
            <a:lstStyle/>
            <a:p>
              <a:pPr>
                <a:defRPr sz="2400">
                  <a:solidFill>
                    <a:srgbClr val="FFFFFF"/>
                  </a:solidFill>
                </a:defRPr>
              </a:pPr>
              <a:endParaRPr sz="825"/>
            </a:p>
          </p:txBody>
        </p:sp>
        <p:sp>
          <p:nvSpPr>
            <p:cNvPr id="9" name="Arrow">
              <a:extLst>
                <a:ext uri="{FF2B5EF4-FFF2-40B4-BE49-F238E27FC236}">
                  <a16:creationId xmlns:a16="http://schemas.microsoft.com/office/drawing/2014/main" id="{AA536A2A-CDB1-41B4-71F3-139C1E64AD93}"/>
                </a:ext>
              </a:extLst>
            </p:cNvPr>
            <p:cNvSpPr/>
            <p:nvPr/>
          </p:nvSpPr>
          <p:spPr>
            <a:xfrm rot="5400000">
              <a:off x="4388666" y="2421668"/>
              <a:ext cx="359969" cy="317001"/>
            </a:xfrm>
            <a:prstGeom prst="rightArrow">
              <a:avLst>
                <a:gd name="adj1" fmla="val 47311"/>
                <a:gd name="adj2" fmla="val 43905"/>
              </a:avLst>
            </a:prstGeom>
            <a:solidFill>
              <a:srgbClr val="FF7E79"/>
            </a:solidFill>
            <a:ln w="12700">
              <a:miter lim="400000"/>
            </a:ln>
            <a:effectLst>
              <a:outerShdw blurRad="38100" dist="25400" dir="5400000" rotWithShape="0">
                <a:srgbClr val="000000">
                  <a:alpha val="50000"/>
                </a:srgbClr>
              </a:outerShdw>
            </a:effectLst>
          </p:spPr>
          <p:txBody>
            <a:bodyPr lIns="20092" tIns="20092" rIns="20092" bIns="20092" anchor="ctr"/>
            <a:lstStyle/>
            <a:p>
              <a:pPr>
                <a:defRPr sz="2400">
                  <a:solidFill>
                    <a:srgbClr val="FFFFFF"/>
                  </a:solidFill>
                </a:defRPr>
              </a:pPr>
              <a:endParaRPr sz="825"/>
            </a:p>
          </p:txBody>
        </p:sp>
        <p:sp>
          <p:nvSpPr>
            <p:cNvPr id="10" name="Arrow">
              <a:extLst>
                <a:ext uri="{FF2B5EF4-FFF2-40B4-BE49-F238E27FC236}">
                  <a16:creationId xmlns:a16="http://schemas.microsoft.com/office/drawing/2014/main" id="{A98EA27B-E8C5-3849-40CF-2FBAE09977AC}"/>
                </a:ext>
              </a:extLst>
            </p:cNvPr>
            <p:cNvSpPr/>
            <p:nvPr/>
          </p:nvSpPr>
          <p:spPr>
            <a:xfrm rot="5400000">
              <a:off x="4388666" y="3655718"/>
              <a:ext cx="359969" cy="317001"/>
            </a:xfrm>
            <a:prstGeom prst="rightArrow">
              <a:avLst>
                <a:gd name="adj1" fmla="val 47311"/>
                <a:gd name="adj2" fmla="val 43905"/>
              </a:avLst>
            </a:prstGeom>
            <a:solidFill>
              <a:srgbClr val="FF7E79"/>
            </a:solidFill>
            <a:ln w="12700">
              <a:miter lim="400000"/>
            </a:ln>
            <a:effectLst>
              <a:outerShdw blurRad="38100" dist="25400" dir="5400000" rotWithShape="0">
                <a:srgbClr val="000000">
                  <a:alpha val="50000"/>
                </a:srgbClr>
              </a:outerShdw>
            </a:effectLst>
          </p:spPr>
          <p:txBody>
            <a:bodyPr lIns="20092" tIns="20092" rIns="20092" bIns="20092" anchor="ctr"/>
            <a:lstStyle/>
            <a:p>
              <a:pPr>
                <a:defRPr sz="2400">
                  <a:solidFill>
                    <a:srgbClr val="FFFFFF"/>
                  </a:solidFill>
                </a:defRPr>
              </a:pPr>
              <a:endParaRPr sz="825"/>
            </a:p>
          </p:txBody>
        </p:sp>
      </p:grpSp>
      <p:pic>
        <p:nvPicPr>
          <p:cNvPr id="11" name="Picture 10">
            <a:extLst>
              <a:ext uri="{FF2B5EF4-FFF2-40B4-BE49-F238E27FC236}">
                <a16:creationId xmlns:a16="http://schemas.microsoft.com/office/drawing/2014/main" id="{4C86577C-7B22-BBB3-AC93-66BAF04AF8B3}"/>
              </a:ext>
            </a:extLst>
          </p:cNvPr>
          <p:cNvPicPr>
            <a:picLocks noChangeAspect="1"/>
          </p:cNvPicPr>
          <p:nvPr/>
        </p:nvPicPr>
        <p:blipFill>
          <a:blip r:embed="rId2"/>
          <a:stretch>
            <a:fillRect/>
          </a:stretch>
        </p:blipFill>
        <p:spPr>
          <a:xfrm>
            <a:off x="0" y="1489907"/>
            <a:ext cx="4014674" cy="3985476"/>
          </a:xfrm>
          <a:prstGeom prst="rect">
            <a:avLst/>
          </a:prstGeom>
        </p:spPr>
      </p:pic>
      <p:grpSp>
        <p:nvGrpSpPr>
          <p:cNvPr id="12" name="Group 11">
            <a:extLst>
              <a:ext uri="{FF2B5EF4-FFF2-40B4-BE49-F238E27FC236}">
                <a16:creationId xmlns:a16="http://schemas.microsoft.com/office/drawing/2014/main" id="{CCD74F15-8420-57AB-E994-02CDF412B49E}"/>
              </a:ext>
            </a:extLst>
          </p:cNvPr>
          <p:cNvGrpSpPr/>
          <p:nvPr/>
        </p:nvGrpSpPr>
        <p:grpSpPr>
          <a:xfrm>
            <a:off x="6055036" y="3468266"/>
            <a:ext cx="3166083" cy="2777518"/>
            <a:chOff x="5563879" y="2724602"/>
            <a:chExt cx="2291940" cy="1961698"/>
          </a:xfrm>
        </p:grpSpPr>
        <p:grpSp>
          <p:nvGrpSpPr>
            <p:cNvPr id="13" name="Group 12">
              <a:extLst>
                <a:ext uri="{FF2B5EF4-FFF2-40B4-BE49-F238E27FC236}">
                  <a16:creationId xmlns:a16="http://schemas.microsoft.com/office/drawing/2014/main" id="{0D156EB5-3141-9029-5B8B-C35F7DDF2E50}"/>
                </a:ext>
              </a:extLst>
            </p:cNvPr>
            <p:cNvGrpSpPr/>
            <p:nvPr/>
          </p:nvGrpSpPr>
          <p:grpSpPr>
            <a:xfrm>
              <a:off x="5563879" y="2724602"/>
              <a:ext cx="2291940" cy="1646709"/>
              <a:chOff x="5462282" y="941367"/>
              <a:chExt cx="2291940" cy="1646709"/>
            </a:xfrm>
          </p:grpSpPr>
          <p:pic>
            <p:nvPicPr>
              <p:cNvPr id="15" name="Image" descr="Image">
                <a:extLst>
                  <a:ext uri="{FF2B5EF4-FFF2-40B4-BE49-F238E27FC236}">
                    <a16:creationId xmlns:a16="http://schemas.microsoft.com/office/drawing/2014/main" id="{31D555DE-D097-4B13-3885-50606193AEE5}"/>
                  </a:ext>
                </a:extLst>
              </p:cNvPr>
              <p:cNvPicPr>
                <a:picLocks noChangeAspect="1"/>
              </p:cNvPicPr>
              <p:nvPr/>
            </p:nvPicPr>
            <p:blipFill>
              <a:blip r:embed="rId3"/>
              <a:srcRect l="2081"/>
              <a:stretch>
                <a:fillRect/>
              </a:stretch>
            </p:blipFill>
            <p:spPr>
              <a:xfrm>
                <a:off x="5462282" y="1001618"/>
                <a:ext cx="2017588" cy="1586458"/>
              </a:xfrm>
              <a:prstGeom prst="rect">
                <a:avLst/>
              </a:prstGeom>
              <a:ln w="12700">
                <a:miter lim="400000"/>
              </a:ln>
            </p:spPr>
          </p:pic>
          <p:sp>
            <p:nvSpPr>
              <p:cNvPr id="16" name="Frei et al (2010)">
                <a:extLst>
                  <a:ext uri="{FF2B5EF4-FFF2-40B4-BE49-F238E27FC236}">
                    <a16:creationId xmlns:a16="http://schemas.microsoft.com/office/drawing/2014/main" id="{10FA0E3A-4F28-2EBF-6231-1F119CF94C50}"/>
                  </a:ext>
                </a:extLst>
              </p:cNvPr>
              <p:cNvSpPr txBox="1"/>
              <p:nvPr/>
            </p:nvSpPr>
            <p:spPr>
              <a:xfrm>
                <a:off x="6818469" y="941367"/>
                <a:ext cx="935753" cy="200167"/>
              </a:xfrm>
              <a:prstGeom prst="rect">
                <a:avLst/>
              </a:prstGeom>
              <a:ln w="12700">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lvl1pPr>
                  <a:defRPr sz="1800" b="1">
                    <a:latin typeface="Helvetica"/>
                    <a:ea typeface="Helvetica"/>
                    <a:cs typeface="Helvetica"/>
                    <a:sym typeface="Helvetica"/>
                  </a:defRPr>
                </a:lvl1pPr>
              </a:lstStyle>
              <a:p>
                <a:r>
                  <a:rPr sz="949" dirty="0"/>
                  <a:t>Frei et al (2010)</a:t>
                </a:r>
              </a:p>
            </p:txBody>
          </p:sp>
        </p:grpSp>
        <mc:AlternateContent xmlns:mc="http://schemas.openxmlformats.org/markup-compatibility/2006" xmlns:a14="http://schemas.microsoft.com/office/drawing/2010/main">
          <mc:Choice Requires="a14">
            <p:sp>
              <p:nvSpPr>
                <p:cNvPr id="14" name="∫σ(SD2)dE ~ 10 x ∫σ(LHe)dE">
                  <a:extLst>
                    <a:ext uri="{FF2B5EF4-FFF2-40B4-BE49-F238E27FC236}">
                      <a16:creationId xmlns:a16="http://schemas.microsoft.com/office/drawing/2014/main" id="{F5EABFB6-9C06-D8D5-C613-DDC1C0531210}"/>
                    </a:ext>
                  </a:extLst>
                </p:cNvPr>
                <p:cNvSpPr txBox="1"/>
                <p:nvPr/>
              </p:nvSpPr>
              <p:spPr>
                <a:xfrm>
                  <a:off x="5661686" y="4404892"/>
                  <a:ext cx="2096327" cy="281408"/>
                </a:xfrm>
                <a:prstGeom prst="rect">
                  <a:avLst/>
                </a:prstGeom>
                <a:solidFill>
                  <a:srgbClr val="FFFFFF"/>
                </a:solidFill>
                <a:ln w="25400">
                  <a:solidFill>
                    <a:srgbClr val="FF2600"/>
                  </a:solidFill>
                  <a:miter lim="400000"/>
                </a:ln>
                <a:extLst>
                  <a:ext uri="{C572A759-6A51-4108-AA02-DFA0A04FC94B}">
                    <ma14:wrappingTextBoxFlag xmlns="" xmlns:ma14="http://schemas.microsoft.com/office/mac/drawingml/2011/main" val="1"/>
                  </a:ext>
                </a:extLst>
              </p:spPr>
              <p:txBody>
                <a:bodyPr wrap="none" lIns="26789" tIns="26789" rIns="26789" bIns="26789" anchor="ctr">
                  <a:spAutoFit/>
                </a:bodyPr>
                <a:lstStyle/>
                <a:p>
                  <a:pPr>
                    <a:defRPr sz="2800"/>
                  </a:pPr>
                  <a:r>
                    <a:rPr lang="pt-BR" sz="1477" dirty="0"/>
                    <a:t>P</a:t>
                  </a:r>
                  <a:r>
                    <a:rPr lang="pt-BR" sz="1477" baseline="-25000" dirty="0"/>
                    <a:t>UCN </a:t>
                  </a:r>
                  <a:r>
                    <a:rPr lang="pt-BR" sz="1477" dirty="0"/>
                    <a:t>= </a:t>
                  </a:r>
                  <a14:m>
                    <m:oMath xmlns:m="http://schemas.openxmlformats.org/officeDocument/2006/math">
                      <m:r>
                        <a:rPr lang="pt-BR" sz="1477" i="1" dirty="0" smtClean="0">
                          <a:latin typeface="Cambria Math" panose="02040503050406030204" pitchFamily="18" charset="0"/>
                        </a:rPr>
                        <m:t>𝜌</m:t>
                      </m:r>
                    </m:oMath>
                  </a14:m>
                  <a:r>
                    <a:rPr lang="pt-BR" sz="1477" baseline="-25000" dirty="0"/>
                    <a:t>SD</a:t>
                  </a:r>
                  <a:r>
                    <a:rPr lang="pt-BR" sz="1477" dirty="0"/>
                    <a:t>∫</a:t>
                  </a:r>
                  <a14:m>
                    <m:oMath xmlns:m="http://schemas.openxmlformats.org/officeDocument/2006/math">
                      <m:r>
                        <a:rPr lang="pt-BR" sz="1477" i="1" dirty="0" smtClean="0">
                          <a:latin typeface="Cambria Math" panose="02040503050406030204" pitchFamily="18" charset="0"/>
                        </a:rPr>
                        <m:t>𝛷</m:t>
                      </m:r>
                    </m:oMath>
                  </a14:m>
                  <a:r>
                    <a:rPr lang="pt-BR" sz="1477" baseline="-25000" dirty="0"/>
                    <a:t>CN</a:t>
                  </a:r>
                  <a:r>
                    <a:rPr lang="pt-BR" sz="1477" dirty="0"/>
                    <a:t>(E)σ</a:t>
                  </a:r>
                  <a:r>
                    <a:rPr lang="pt-BR" sz="1477" baseline="-25000" dirty="0"/>
                    <a:t>UCN</a:t>
                  </a:r>
                  <a:r>
                    <a:rPr lang="pt-BR" sz="1477" dirty="0"/>
                    <a:t>(E)dE</a:t>
                  </a:r>
                  <a:endParaRPr sz="1477" dirty="0"/>
                </a:p>
              </p:txBody>
            </p:sp>
          </mc:Choice>
          <mc:Fallback xmlns="">
            <p:sp>
              <p:nvSpPr>
                <p:cNvPr id="8" name="∫σ(SD2)dE ~ 10 x ∫σ(LHe)dE">
                  <a:extLst>
                    <a:ext uri="{FF2B5EF4-FFF2-40B4-BE49-F238E27FC236}">
                      <a16:creationId xmlns:a16="http://schemas.microsoft.com/office/drawing/2014/main" id="{AB85431A-73CF-34C0-BFD8-FB26924F607F}"/>
                    </a:ext>
                  </a:extLst>
                </p:cNvPr>
                <p:cNvSpPr txBox="1">
                  <a:spLocks noRot="1" noChangeAspect="1" noMove="1" noResize="1" noEditPoints="1" noAdjustHandles="1" noChangeArrowheads="1" noChangeShapeType="1" noTextEdit="1"/>
                </p:cNvSpPr>
                <p:nvPr/>
              </p:nvSpPr>
              <p:spPr>
                <a:xfrm>
                  <a:off x="5661686" y="4404892"/>
                  <a:ext cx="2096327" cy="281408"/>
                </a:xfrm>
                <a:prstGeom prst="rect">
                  <a:avLst/>
                </a:prstGeom>
                <a:blipFill>
                  <a:blip r:embed="rId4"/>
                  <a:stretch>
                    <a:fillRect l="-3736" t="-6000" r="-2299" b="-24000"/>
                  </a:stretch>
                </a:blipFill>
                <a:ln w="25400">
                  <a:solidFill>
                    <a:srgbClr val="FF2600"/>
                  </a:solidFill>
                  <a:miter lim="400000"/>
                </a:ln>
                <a:extLst>
                  <a:ext uri="{C572A759-6A51-4108-AA02-DFA0A04FC94B}">
                    <ma14:wrappingTextBoxFlag xmlns:a14="http://schemas.microsoft.com/office/drawing/2010/main" xmlns:ma14="http://schemas.microsoft.com/office/mac/drawingml/2011/main" xmlns="" val="1"/>
                  </a:ext>
                </a:extLst>
              </p:spPr>
              <p:txBody>
                <a:bodyPr/>
                <a:lstStyle/>
                <a:p>
                  <a:r>
                    <a:rPr lang="en-US">
                      <a:noFill/>
                    </a:rPr>
                    <a:t> </a:t>
                  </a:r>
                </a:p>
              </p:txBody>
            </p:sp>
          </mc:Fallback>
        </mc:AlternateContent>
      </p:grpSp>
      <p:sp>
        <p:nvSpPr>
          <p:cNvPr id="17" name="Arrow: Right 9">
            <a:extLst>
              <a:ext uri="{FF2B5EF4-FFF2-40B4-BE49-F238E27FC236}">
                <a16:creationId xmlns:a16="http://schemas.microsoft.com/office/drawing/2014/main" id="{B9DFA744-4D55-1DC5-74B2-854EFC63DA10}"/>
              </a:ext>
            </a:extLst>
          </p:cNvPr>
          <p:cNvSpPr/>
          <p:nvPr/>
        </p:nvSpPr>
        <p:spPr>
          <a:xfrm>
            <a:off x="5594229" y="4315073"/>
            <a:ext cx="422753" cy="18814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Down 10">
            <a:extLst>
              <a:ext uri="{FF2B5EF4-FFF2-40B4-BE49-F238E27FC236}">
                <a16:creationId xmlns:a16="http://schemas.microsoft.com/office/drawing/2014/main" id="{51A4E607-06EB-0404-2251-CE92A67E7F6A}"/>
              </a:ext>
            </a:extLst>
          </p:cNvPr>
          <p:cNvSpPr/>
          <p:nvPr/>
        </p:nvSpPr>
        <p:spPr>
          <a:xfrm>
            <a:off x="4595568" y="4749441"/>
            <a:ext cx="341134" cy="45249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lide Number Placeholder 19">
            <a:extLst>
              <a:ext uri="{FF2B5EF4-FFF2-40B4-BE49-F238E27FC236}">
                <a16:creationId xmlns:a16="http://schemas.microsoft.com/office/drawing/2014/main" id="{AA296987-58F7-D453-95C0-F71B755FC5DC}"/>
              </a:ext>
            </a:extLst>
          </p:cNvPr>
          <p:cNvSpPr>
            <a:spLocks noGrp="1"/>
          </p:cNvSpPr>
          <p:nvPr>
            <p:ph type="sldNum" sz="quarter" idx="2"/>
          </p:nvPr>
        </p:nvSpPr>
        <p:spPr/>
        <p:txBody>
          <a:bodyPr/>
          <a:lstStyle/>
          <a:p>
            <a:fld id="{86CB4B4D-7CA3-9044-876B-883B54F8677D}" type="slidenum">
              <a:rPr lang="en-US" smtClean="0"/>
              <a:t>3</a:t>
            </a:fld>
            <a:endParaRPr lang="en-US"/>
          </a:p>
        </p:txBody>
      </p:sp>
    </p:spTree>
    <p:extLst>
      <p:ext uri="{BB962C8B-B14F-4D97-AF65-F5344CB8AC3E}">
        <p14:creationId xmlns:p14="http://schemas.microsoft.com/office/powerpoint/2010/main" val="340944524"/>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DF58C-E002-95B0-14A9-7C2372CA37C6}"/>
              </a:ext>
            </a:extLst>
          </p:cNvPr>
          <p:cNvSpPr>
            <a:spLocks noGrp="1"/>
          </p:cNvSpPr>
          <p:nvPr>
            <p:ph type="title"/>
          </p:nvPr>
        </p:nvSpPr>
        <p:spPr>
          <a:xfrm>
            <a:off x="628650" y="333731"/>
            <a:ext cx="7886700" cy="835760"/>
          </a:xfrm>
        </p:spPr>
        <p:txBody>
          <a:bodyPr>
            <a:noAutofit/>
          </a:bodyPr>
          <a:lstStyle/>
          <a:p>
            <a:r>
              <a:rPr lang="en-US" sz="2800" dirty="0"/>
              <a:t>How would these experiments benefit from a more intense UCN source?</a:t>
            </a:r>
          </a:p>
        </p:txBody>
      </p:sp>
      <p:sp>
        <p:nvSpPr>
          <p:cNvPr id="3" name="Content Placeholder 2">
            <a:extLst>
              <a:ext uri="{FF2B5EF4-FFF2-40B4-BE49-F238E27FC236}">
                <a16:creationId xmlns:a16="http://schemas.microsoft.com/office/drawing/2014/main" id="{131DAAF2-02EE-A19A-9541-F1C6E15138E6}"/>
              </a:ext>
            </a:extLst>
          </p:cNvPr>
          <p:cNvSpPr>
            <a:spLocks noGrp="1"/>
          </p:cNvSpPr>
          <p:nvPr>
            <p:ph idx="1"/>
          </p:nvPr>
        </p:nvSpPr>
        <p:spPr>
          <a:xfrm>
            <a:off x="628650" y="1404958"/>
            <a:ext cx="7886700" cy="4772005"/>
          </a:xfrm>
        </p:spPr>
        <p:txBody>
          <a:bodyPr>
            <a:normAutofit/>
          </a:bodyPr>
          <a:lstStyle/>
          <a:p>
            <a:r>
              <a:rPr lang="en-US" sz="2000" dirty="0"/>
              <a:t>Reduces statistical uncertainty, which presently dominates the overall uncertainty in these experiments.</a:t>
            </a:r>
          </a:p>
          <a:p>
            <a:r>
              <a:rPr lang="en-US" sz="2000" dirty="0"/>
              <a:t>Enables data-driven systematics at full measurement precision</a:t>
            </a:r>
          </a:p>
          <a:p>
            <a:pPr lvl="1"/>
            <a:r>
              <a:rPr lang="en-US" sz="1600" dirty="0"/>
              <a:t>Detailed studies of phase-space evolution in </a:t>
            </a:r>
            <a:r>
              <a:rPr lang="en-US" sz="1600" dirty="0" err="1"/>
              <a:t>UCN</a:t>
            </a:r>
            <a:r>
              <a:rPr lang="en-US" sz="1600" dirty="0" err="1">
                <a:latin typeface="Symbol" pitchFamily="2" charset="2"/>
              </a:rPr>
              <a:t>t</a:t>
            </a:r>
            <a:endParaRPr lang="en-US" sz="1600" dirty="0">
              <a:latin typeface="Symbol" pitchFamily="2" charset="2"/>
            </a:endParaRPr>
          </a:p>
          <a:p>
            <a:pPr lvl="1"/>
            <a:r>
              <a:rPr lang="en-US" sz="1600" dirty="0"/>
              <a:t>Backscattering studies in UCNA</a:t>
            </a:r>
          </a:p>
          <a:p>
            <a:pPr lvl="1"/>
            <a:r>
              <a:rPr lang="en-US" sz="1600" dirty="0"/>
              <a:t>Different </a:t>
            </a:r>
            <a:r>
              <a:rPr lang="en-US" sz="1600" i="1" dirty="0"/>
              <a:t>B</a:t>
            </a:r>
            <a:r>
              <a:rPr lang="en-US" sz="1600" i="1" baseline="-25000" dirty="0"/>
              <a:t>0</a:t>
            </a:r>
            <a:r>
              <a:rPr lang="en-US" sz="1600" dirty="0"/>
              <a:t>,</a:t>
            </a:r>
            <a:r>
              <a:rPr lang="en-US" sz="1600" i="1" dirty="0"/>
              <a:t> </a:t>
            </a:r>
            <a:r>
              <a:rPr lang="en-US" sz="1600" dirty="0"/>
              <a:t>holding period, etc. in </a:t>
            </a:r>
            <a:r>
              <a:rPr lang="en-US" sz="1600" dirty="0" err="1"/>
              <a:t>nEDM</a:t>
            </a:r>
            <a:endParaRPr lang="en-US" sz="1600" dirty="0"/>
          </a:p>
          <a:p>
            <a:r>
              <a:rPr lang="en-US" sz="2000" dirty="0"/>
              <a:t>Enables stringent state selection (e.g., initial state cuts)</a:t>
            </a:r>
          </a:p>
          <a:p>
            <a:pPr lvl="1"/>
            <a:r>
              <a:rPr lang="en-US" sz="1600" dirty="0"/>
              <a:t>E.g., check for systematics expected to scale with UCN energy</a:t>
            </a:r>
          </a:p>
          <a:p>
            <a:r>
              <a:rPr lang="en-US" sz="2000" dirty="0"/>
              <a:t>Enables smaller apparatuses, which can give better control of systematics</a:t>
            </a:r>
          </a:p>
          <a:p>
            <a:pPr lvl="1"/>
            <a:r>
              <a:rPr lang="en-US" sz="2000" dirty="0"/>
              <a:t>E.g., smaller </a:t>
            </a:r>
            <a:r>
              <a:rPr lang="en-US" sz="2000" dirty="0" err="1"/>
              <a:t>nEDM</a:t>
            </a:r>
            <a:r>
              <a:rPr lang="en-US" sz="2000" dirty="0"/>
              <a:t> measurement cells</a:t>
            </a:r>
            <a:endParaRPr lang="en-US" sz="2000" dirty="0">
              <a:sym typeface="Wingdings" pitchFamily="2" charset="2"/>
            </a:endParaRPr>
          </a:p>
          <a:p>
            <a:pPr lvl="2"/>
            <a:r>
              <a:rPr lang="en-US" sz="1600" dirty="0">
                <a:sym typeface="Wingdings" pitchFamily="2" charset="2"/>
              </a:rPr>
              <a:t>Less sensitivity to </a:t>
            </a:r>
            <a:r>
              <a:rPr lang="en-US" sz="1600" dirty="0"/>
              <a:t>B-field gradients</a:t>
            </a:r>
          </a:p>
          <a:p>
            <a:pPr lvl="2"/>
            <a:r>
              <a:rPr lang="en-US" sz="1600" dirty="0"/>
              <a:t>Reduced gravitational effect (height of UCN ensemble center-of-mass versus that of comagnetometer)</a:t>
            </a:r>
          </a:p>
        </p:txBody>
      </p:sp>
      <p:sp>
        <p:nvSpPr>
          <p:cNvPr id="4" name="Slide Number Placeholder 3">
            <a:extLst>
              <a:ext uri="{FF2B5EF4-FFF2-40B4-BE49-F238E27FC236}">
                <a16:creationId xmlns:a16="http://schemas.microsoft.com/office/drawing/2014/main" id="{0DED308B-0E25-B96E-6BF4-BC0B5FB704E3}"/>
              </a:ext>
            </a:extLst>
          </p:cNvPr>
          <p:cNvSpPr>
            <a:spLocks noGrp="1"/>
          </p:cNvSpPr>
          <p:nvPr>
            <p:ph type="sldNum" sz="quarter" idx="12"/>
          </p:nvPr>
        </p:nvSpPr>
        <p:spPr/>
        <p:txBody>
          <a:bodyPr/>
          <a:lstStyle/>
          <a:p>
            <a:fld id="{469F719A-759F-9949-A55F-A0C08DB03C95}" type="slidenum">
              <a:rPr lang="en-US" smtClean="0"/>
              <a:t>30</a:t>
            </a:fld>
            <a:endParaRPr lang="en-US"/>
          </a:p>
        </p:txBody>
      </p:sp>
    </p:spTree>
    <p:extLst>
      <p:ext uri="{BB962C8B-B14F-4D97-AF65-F5344CB8AC3E}">
        <p14:creationId xmlns:p14="http://schemas.microsoft.com/office/powerpoint/2010/main" val="875931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C8265-0F1E-85F6-0D72-0486E86BB352}"/>
              </a:ext>
            </a:extLst>
          </p:cNvPr>
          <p:cNvSpPr>
            <a:spLocks noGrp="1"/>
          </p:cNvSpPr>
          <p:nvPr>
            <p:ph type="title"/>
          </p:nvPr>
        </p:nvSpPr>
        <p:spPr>
          <a:xfrm>
            <a:off x="379562" y="87608"/>
            <a:ext cx="4008727" cy="816583"/>
          </a:xfrm>
        </p:spPr>
        <p:txBody>
          <a:bodyPr>
            <a:noAutofit/>
          </a:bodyPr>
          <a:lstStyle/>
          <a:p>
            <a:r>
              <a:rPr lang="en-US" sz="2400" dirty="0"/>
              <a:t>Which measurements are particularly needed?</a:t>
            </a:r>
          </a:p>
        </p:txBody>
      </p:sp>
      <p:sp>
        <p:nvSpPr>
          <p:cNvPr id="3" name="Content Placeholder 2">
            <a:extLst>
              <a:ext uri="{FF2B5EF4-FFF2-40B4-BE49-F238E27FC236}">
                <a16:creationId xmlns:a16="http://schemas.microsoft.com/office/drawing/2014/main" id="{90688F5D-071D-EE82-5382-FC85CB10404C}"/>
              </a:ext>
            </a:extLst>
          </p:cNvPr>
          <p:cNvSpPr>
            <a:spLocks noGrp="1"/>
          </p:cNvSpPr>
          <p:nvPr>
            <p:ph idx="1"/>
          </p:nvPr>
        </p:nvSpPr>
        <p:spPr>
          <a:xfrm>
            <a:off x="379562" y="904191"/>
            <a:ext cx="4369039" cy="5551545"/>
          </a:xfrm>
        </p:spPr>
        <p:txBody>
          <a:bodyPr>
            <a:normAutofit lnSpcReduction="10000"/>
          </a:bodyPr>
          <a:lstStyle/>
          <a:p>
            <a:r>
              <a:rPr lang="en-US" sz="2000" dirty="0"/>
              <a:t>Pin down </a:t>
            </a:r>
            <a:r>
              <a:rPr lang="en-US" sz="2000" i="1" dirty="0" err="1"/>
              <a:t>g</a:t>
            </a:r>
            <a:r>
              <a:rPr lang="en-US" sz="2000" i="1" baseline="-25000" dirty="0" err="1"/>
              <a:t>A</a:t>
            </a:r>
            <a:endParaRPr lang="en-US" sz="2000" i="1" baseline="-25000" dirty="0"/>
          </a:p>
          <a:p>
            <a:pPr lvl="1"/>
            <a:r>
              <a:rPr lang="en-US" sz="1600" dirty="0"/>
              <a:t>Some tensions in the world data.</a:t>
            </a:r>
          </a:p>
          <a:p>
            <a:pPr lvl="1"/>
            <a:r>
              <a:rPr lang="en-US" sz="1600" dirty="0"/>
              <a:t>Need complementary measurements in case of hidden systematics (or new physics!)</a:t>
            </a:r>
          </a:p>
          <a:p>
            <a:pPr lvl="1"/>
            <a:r>
              <a:rPr lang="en-US" sz="1600" dirty="0"/>
              <a:t>Assuming agreement in upcoming physics results, still room for more improvement to match theory uncertainty in CKM unitarity test</a:t>
            </a:r>
          </a:p>
          <a:p>
            <a:r>
              <a:rPr lang="en-US" sz="2000" dirty="0"/>
              <a:t>Address neutron lifetime puzzle</a:t>
            </a:r>
          </a:p>
          <a:p>
            <a:pPr lvl="1"/>
            <a:r>
              <a:rPr lang="en-US" sz="1600" dirty="0"/>
              <a:t>May depend on outcome of BL2…</a:t>
            </a:r>
          </a:p>
          <a:p>
            <a:pPr lvl="1"/>
            <a:r>
              <a:rPr lang="en-US" sz="1600" dirty="0" err="1"/>
              <a:t>UCNProBe</a:t>
            </a:r>
            <a:r>
              <a:rPr lang="en-US" sz="1600" dirty="0"/>
              <a:t> is a difficult experiment for similar reasons as the BL experiments.</a:t>
            </a:r>
          </a:p>
          <a:p>
            <a:r>
              <a:rPr lang="en-US" sz="2000" dirty="0"/>
              <a:t>Need a new idea to push </a:t>
            </a:r>
            <a:r>
              <a:rPr lang="en-US" sz="2000" dirty="0" err="1"/>
              <a:t>nEDM</a:t>
            </a:r>
            <a:r>
              <a:rPr lang="en-US" sz="2000" dirty="0"/>
              <a:t> sensitivity below a few 10</a:t>
            </a:r>
            <a:r>
              <a:rPr lang="en-US" sz="2000" baseline="30000" dirty="0"/>
              <a:t>-27</a:t>
            </a:r>
            <a:r>
              <a:rPr lang="en-US" sz="2000" dirty="0"/>
              <a:t> e-cm</a:t>
            </a:r>
          </a:p>
          <a:p>
            <a:pPr lvl="1"/>
            <a:r>
              <a:rPr lang="en-US" sz="1600" dirty="0"/>
              <a:t>Without a cryogenic </a:t>
            </a:r>
            <a:r>
              <a:rPr lang="en-US" sz="1600" dirty="0" err="1"/>
              <a:t>nEDM</a:t>
            </a:r>
            <a:r>
              <a:rPr lang="en-US" sz="1600" dirty="0"/>
              <a:t> experiment, no present efforts are realistically targeting sub 10</a:t>
            </a:r>
            <a:r>
              <a:rPr lang="en-US" sz="1600" baseline="30000" dirty="0"/>
              <a:t>-27</a:t>
            </a:r>
            <a:r>
              <a:rPr lang="en-US" sz="1600" dirty="0"/>
              <a:t> e-cm sensitivity.</a:t>
            </a:r>
          </a:p>
          <a:p>
            <a:pPr lvl="1"/>
            <a:r>
              <a:rPr lang="en-US" sz="1600" dirty="0"/>
              <a:t>Need a combination of long observation time, really high electric field, and lots of neutrons.</a:t>
            </a:r>
          </a:p>
          <a:p>
            <a:pPr lvl="1"/>
            <a:r>
              <a:rPr lang="en-US" sz="1600" dirty="0"/>
              <a:t>Need to address systematics at this level.</a:t>
            </a:r>
          </a:p>
        </p:txBody>
      </p:sp>
      <p:sp>
        <p:nvSpPr>
          <p:cNvPr id="4" name="Slide Number Placeholder 3">
            <a:extLst>
              <a:ext uri="{FF2B5EF4-FFF2-40B4-BE49-F238E27FC236}">
                <a16:creationId xmlns:a16="http://schemas.microsoft.com/office/drawing/2014/main" id="{C6153019-147A-80CC-1B28-68D4EDE38E5B}"/>
              </a:ext>
            </a:extLst>
          </p:cNvPr>
          <p:cNvSpPr>
            <a:spLocks noGrp="1"/>
          </p:cNvSpPr>
          <p:nvPr>
            <p:ph type="sldNum" sz="quarter" idx="12"/>
          </p:nvPr>
        </p:nvSpPr>
        <p:spPr/>
        <p:txBody>
          <a:bodyPr/>
          <a:lstStyle/>
          <a:p>
            <a:fld id="{469F719A-759F-9949-A55F-A0C08DB03C95}" type="slidenum">
              <a:rPr lang="en-US" smtClean="0"/>
              <a:t>31</a:t>
            </a:fld>
            <a:endParaRPr lang="en-US"/>
          </a:p>
        </p:txBody>
      </p:sp>
      <p:pic>
        <p:nvPicPr>
          <p:cNvPr id="10" name="Picture 9">
            <a:extLst>
              <a:ext uri="{FF2B5EF4-FFF2-40B4-BE49-F238E27FC236}">
                <a16:creationId xmlns:a16="http://schemas.microsoft.com/office/drawing/2014/main" id="{AD019299-75EE-F4F8-97D9-2DCD3256888E}"/>
              </a:ext>
            </a:extLst>
          </p:cNvPr>
          <p:cNvPicPr>
            <a:picLocks noChangeAspect="1"/>
          </p:cNvPicPr>
          <p:nvPr/>
        </p:nvPicPr>
        <p:blipFill>
          <a:blip r:embed="rId2"/>
          <a:stretch>
            <a:fillRect/>
          </a:stretch>
        </p:blipFill>
        <p:spPr>
          <a:xfrm>
            <a:off x="5263632" y="71090"/>
            <a:ext cx="3251718" cy="2799900"/>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40909E6-9D75-6B11-B12E-4C6F6E25D329}"/>
                  </a:ext>
                </a:extLst>
              </p:cNvPr>
              <p:cNvSpPr txBox="1"/>
              <p:nvPr/>
            </p:nvSpPr>
            <p:spPr>
              <a:xfrm>
                <a:off x="4763072" y="5791127"/>
                <a:ext cx="3098364" cy="69807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ea typeface="Cambria Math" panose="02040503050406030204" pitchFamily="18" charset="0"/>
                        </a:rPr>
                        <m:t>𝛿</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𝑑</m:t>
                          </m:r>
                        </m:e>
                        <m:sub>
                          <m:r>
                            <a:rPr lang="en-US" sz="1800" i="1">
                              <a:latin typeface="Cambria Math" panose="02040503050406030204" pitchFamily="18" charset="0"/>
                              <a:ea typeface="Cambria Math" panose="02040503050406030204" pitchFamily="18" charset="0"/>
                            </a:rPr>
                            <m:t>𝑛</m:t>
                          </m:r>
                        </m:sub>
                      </m:sSub>
                      <m:r>
                        <a:rPr lang="en-US" sz="1800" i="1">
                          <a:latin typeface="Cambria Math" panose="02040503050406030204" pitchFamily="18" charset="0"/>
                          <a:ea typeface="Cambria Math" panose="02040503050406030204" pitchFamily="18" charset="0"/>
                        </a:rPr>
                        <m:t>=</m:t>
                      </m:r>
                      <m:f>
                        <m:fPr>
                          <m:ctrlPr>
                            <a:rPr lang="en-US" sz="1800" i="1">
                              <a:latin typeface="Cambria Math" panose="02040503050406030204" pitchFamily="18" charset="0"/>
                              <a:ea typeface="Cambria Math" panose="02040503050406030204" pitchFamily="18" charset="0"/>
                            </a:rPr>
                          </m:ctrlPr>
                        </m:fPr>
                        <m:num>
                          <m:r>
                            <a:rPr lang="en-US" sz="1800" i="1">
                              <a:latin typeface="Cambria Math" panose="02040503050406030204" pitchFamily="18" charset="0"/>
                              <a:ea typeface="Cambria Math" panose="02040503050406030204" pitchFamily="18" charset="0"/>
                            </a:rPr>
                            <m:t>ℏ</m:t>
                          </m:r>
                        </m:num>
                        <m:den>
                          <m:r>
                            <a:rPr lang="en-US" sz="1800" i="1">
                              <a:latin typeface="Cambria Math" panose="02040503050406030204" pitchFamily="18" charset="0"/>
                              <a:ea typeface="Cambria Math" panose="02040503050406030204" pitchFamily="18" charset="0"/>
                            </a:rPr>
                            <m:t>2</m:t>
                          </m:r>
                          <m:r>
                            <a:rPr lang="en-US" sz="1800" i="1">
                              <a:latin typeface="Cambria Math" panose="02040503050406030204" pitchFamily="18" charset="0"/>
                              <a:ea typeface="Cambria Math" panose="02040503050406030204" pitchFamily="18" charset="0"/>
                            </a:rPr>
                            <m:t>𝛼</m:t>
                          </m:r>
                          <m:r>
                            <a:rPr lang="en-US" sz="1800" i="1">
                              <a:latin typeface="Cambria Math" panose="02040503050406030204" pitchFamily="18" charset="0"/>
                              <a:ea typeface="Cambria Math" panose="02040503050406030204" pitchFamily="18" charset="0"/>
                            </a:rPr>
                            <m:t>𝐸</m:t>
                          </m:r>
                          <m:sSub>
                            <m:sSubPr>
                              <m:ctrlPr>
                                <a:rPr lang="en-US" sz="1800" i="1">
                                  <a:latin typeface="Cambria Math" panose="02040503050406030204" pitchFamily="18" charset="0"/>
                                  <a:ea typeface="Cambria Math" panose="02040503050406030204" pitchFamily="18" charset="0"/>
                                </a:rPr>
                              </m:ctrlPr>
                            </m:sSubPr>
                            <m:e>
                              <m:r>
                                <a:rPr lang="en-US" sz="1800" i="1">
                                  <a:latin typeface="Cambria Math" panose="02040503050406030204" pitchFamily="18" charset="0"/>
                                  <a:ea typeface="Cambria Math" panose="02040503050406030204" pitchFamily="18" charset="0"/>
                                </a:rPr>
                                <m:t>𝑇</m:t>
                              </m:r>
                            </m:e>
                            <m:sub>
                              <m:r>
                                <m:rPr>
                                  <m:sty m:val="p"/>
                                </m:rPr>
                                <a:rPr lang="en-US" sz="1800">
                                  <a:latin typeface="Cambria Math" panose="02040503050406030204" pitchFamily="18" charset="0"/>
                                  <a:ea typeface="Cambria Math" panose="02040503050406030204" pitchFamily="18" charset="0"/>
                                </a:rPr>
                                <m:t>FP</m:t>
                              </m:r>
                            </m:sub>
                          </m:sSub>
                          <m:rad>
                            <m:radPr>
                              <m:degHide m:val="on"/>
                              <m:ctrlPr>
                                <a:rPr lang="en-US" sz="1800" i="1">
                                  <a:latin typeface="Cambria Math" panose="02040503050406030204" pitchFamily="18" charset="0"/>
                                  <a:ea typeface="Cambria Math" panose="02040503050406030204" pitchFamily="18" charset="0"/>
                                </a:rPr>
                              </m:ctrlPr>
                            </m:radPr>
                            <m:deg/>
                            <m:e>
                              <m:r>
                                <a:rPr lang="en-US" sz="1800" i="1">
                                  <a:latin typeface="Cambria Math" panose="02040503050406030204" pitchFamily="18" charset="0"/>
                                  <a:ea typeface="Cambria Math" panose="02040503050406030204" pitchFamily="18" charset="0"/>
                                </a:rPr>
                                <m:t>𝑁</m:t>
                              </m:r>
                            </m:e>
                          </m:rad>
                        </m:den>
                      </m:f>
                    </m:oMath>
                  </m:oMathPara>
                </a14:m>
                <a:endParaRPr lang="en-US" dirty="0"/>
              </a:p>
            </p:txBody>
          </p:sp>
        </mc:Choice>
        <mc:Fallback xmlns="">
          <p:sp>
            <p:nvSpPr>
              <p:cNvPr id="14" name="TextBox 13">
                <a:extLst>
                  <a:ext uri="{FF2B5EF4-FFF2-40B4-BE49-F238E27FC236}">
                    <a16:creationId xmlns:a16="http://schemas.microsoft.com/office/drawing/2014/main" id="{D40909E6-9D75-6B11-B12E-4C6F6E25D329}"/>
                  </a:ext>
                </a:extLst>
              </p:cNvPr>
              <p:cNvSpPr txBox="1">
                <a:spLocks noRot="1" noChangeAspect="1" noMove="1" noResize="1" noEditPoints="1" noAdjustHandles="1" noChangeArrowheads="1" noChangeShapeType="1" noTextEdit="1"/>
              </p:cNvSpPr>
              <p:nvPr/>
            </p:nvSpPr>
            <p:spPr>
              <a:xfrm>
                <a:off x="4763072" y="5791127"/>
                <a:ext cx="3098364" cy="698076"/>
              </a:xfrm>
              <a:prstGeom prst="rect">
                <a:avLst/>
              </a:prstGeom>
              <a:blipFill>
                <a:blip r:embed="rId3"/>
                <a:stretch>
                  <a:fillRect/>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C1525E0D-42E3-51BB-1843-6B3FF7E08989}"/>
              </a:ext>
            </a:extLst>
          </p:cNvPr>
          <p:cNvSpPr txBox="1"/>
          <p:nvPr/>
        </p:nvSpPr>
        <p:spPr>
          <a:xfrm>
            <a:off x="6640192" y="551949"/>
            <a:ext cx="792205" cy="261610"/>
          </a:xfrm>
          <a:prstGeom prst="rect">
            <a:avLst/>
          </a:prstGeom>
          <a:noFill/>
        </p:spPr>
        <p:txBody>
          <a:bodyPr wrap="none" rtlCol="0">
            <a:spAutoFit/>
          </a:bodyPr>
          <a:lstStyle/>
          <a:p>
            <a:r>
              <a:rPr lang="en-US" sz="1100" dirty="0"/>
              <a:t>PDG 2026</a:t>
            </a:r>
            <a:endParaRPr lang="en-US" dirty="0"/>
          </a:p>
        </p:txBody>
      </p:sp>
      <p:pic>
        <p:nvPicPr>
          <p:cNvPr id="23" name="Picture 22">
            <a:extLst>
              <a:ext uri="{FF2B5EF4-FFF2-40B4-BE49-F238E27FC236}">
                <a16:creationId xmlns:a16="http://schemas.microsoft.com/office/drawing/2014/main" id="{65B5931F-E1EA-566B-2047-0CDDD12BA2E4}"/>
              </a:ext>
            </a:extLst>
          </p:cNvPr>
          <p:cNvPicPr>
            <a:picLocks noChangeAspect="1"/>
          </p:cNvPicPr>
          <p:nvPr/>
        </p:nvPicPr>
        <p:blipFill>
          <a:blip r:embed="rId4"/>
          <a:stretch>
            <a:fillRect/>
          </a:stretch>
        </p:blipFill>
        <p:spPr>
          <a:xfrm>
            <a:off x="4846276" y="2870990"/>
            <a:ext cx="2931956" cy="2560167"/>
          </a:xfrm>
          <a:prstGeom prst="rect">
            <a:avLst/>
          </a:prstGeom>
        </p:spPr>
      </p:pic>
      <p:pic>
        <p:nvPicPr>
          <p:cNvPr id="25" name="Picture 24">
            <a:extLst>
              <a:ext uri="{FF2B5EF4-FFF2-40B4-BE49-F238E27FC236}">
                <a16:creationId xmlns:a16="http://schemas.microsoft.com/office/drawing/2014/main" id="{E62256E8-2B81-B774-E0B7-507E61A0A37F}"/>
              </a:ext>
            </a:extLst>
          </p:cNvPr>
          <p:cNvPicPr>
            <a:picLocks noChangeAspect="1"/>
          </p:cNvPicPr>
          <p:nvPr/>
        </p:nvPicPr>
        <p:blipFill>
          <a:blip r:embed="rId5"/>
          <a:stretch>
            <a:fillRect/>
          </a:stretch>
        </p:blipFill>
        <p:spPr>
          <a:xfrm>
            <a:off x="7702663" y="3134338"/>
            <a:ext cx="1094812" cy="1479332"/>
          </a:xfrm>
          <a:prstGeom prst="rect">
            <a:avLst/>
          </a:prstGeom>
        </p:spPr>
      </p:pic>
    </p:spTree>
    <p:extLst>
      <p:ext uri="{BB962C8B-B14F-4D97-AF65-F5344CB8AC3E}">
        <p14:creationId xmlns:p14="http://schemas.microsoft.com/office/powerpoint/2010/main" val="28774722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C0B2-8CD7-D941-BBAC-F35C42A00C9D}"/>
              </a:ext>
            </a:extLst>
          </p:cNvPr>
          <p:cNvSpPr>
            <a:spLocks noGrp="1"/>
          </p:cNvSpPr>
          <p:nvPr>
            <p:ph type="title"/>
          </p:nvPr>
        </p:nvSpPr>
        <p:spPr>
          <a:xfrm>
            <a:off x="193369" y="61372"/>
            <a:ext cx="8229600" cy="594539"/>
          </a:xfrm>
        </p:spPr>
        <p:txBody>
          <a:bodyPr/>
          <a:lstStyle/>
          <a:p>
            <a:r>
              <a:rPr lang="en-US" sz="2400" dirty="0">
                <a:latin typeface="Times New Roman" panose="02020603050405020304" pitchFamily="18" charset="0"/>
                <a:cs typeface="Times New Roman" panose="02020603050405020304" pitchFamily="18" charset="0"/>
              </a:rPr>
              <a:t>CKM test using </a:t>
            </a:r>
            <a:r>
              <a:rPr lang="en-US" sz="2400" i="1" dirty="0" err="1">
                <a:latin typeface="Times New Roman" panose="02020603050405020304" pitchFamily="18" charset="0"/>
                <a:cs typeface="Times New Roman" panose="02020603050405020304" pitchFamily="18" charset="0"/>
              </a:rPr>
              <a:t>V</a:t>
            </a:r>
            <a:r>
              <a:rPr lang="en-US" sz="2400" i="1" baseline="-25000" dirty="0" err="1">
                <a:latin typeface="Times New Roman" panose="02020603050405020304" pitchFamily="18" charset="0"/>
                <a:cs typeface="Times New Roman" panose="02020603050405020304" pitchFamily="18" charset="0"/>
              </a:rPr>
              <a:t>ud</a:t>
            </a:r>
            <a:r>
              <a:rPr lang="en-US" sz="2400" dirty="0">
                <a:latin typeface="Times New Roman" panose="02020603050405020304" pitchFamily="18" charset="0"/>
                <a:cs typeface="Times New Roman" panose="02020603050405020304" pitchFamily="18" charset="0"/>
              </a:rPr>
              <a:t> from neutron decay</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BCB9C95-75D0-FA4B-B6E8-B68B56CA3A02}"/>
                  </a:ext>
                </a:extLst>
              </p:cNvPr>
              <p:cNvSpPr txBox="1"/>
              <p:nvPr/>
            </p:nvSpPr>
            <p:spPr>
              <a:xfrm>
                <a:off x="1329566" y="1055157"/>
                <a:ext cx="5703934" cy="71628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𝛿</m:t>
                      </m:r>
                      <m:sSup>
                        <m:sSupPr>
                          <m:ctrlPr>
                            <a:rPr lang="en-US" i="1">
                              <a:latin typeface="Cambria Math" panose="02040503050406030204" pitchFamily="18" charset="0"/>
                              <a:ea typeface="Cambria Math" panose="02040503050406030204" pitchFamily="18" charset="0"/>
                            </a:rPr>
                          </m:ctrlPr>
                        </m:sSupPr>
                        <m:e>
                          <m:d>
                            <m:dPr>
                              <m:begChr m:val="|"/>
                              <m:endChr m:val="|"/>
                              <m:ctrlPr>
                                <a:rPr lang="en-US" i="1">
                                  <a:latin typeface="Cambria Math" panose="02040503050406030204" pitchFamily="18" charset="0"/>
                                  <a:ea typeface="Cambria Math" panose="02040503050406030204" pitchFamily="18" charset="0"/>
                                </a:rPr>
                              </m:ctrlPr>
                            </m:dPr>
                            <m:e>
                              <m:sSub>
                                <m:sSubPr>
                                  <m:ctrlPr>
                                    <a:rPr lang="el-GR"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𝑉</m:t>
                                  </m:r>
                                </m:e>
                                <m:sub>
                                  <m:r>
                                    <a:rPr lang="en-US" i="1">
                                      <a:latin typeface="Cambria Math" panose="02040503050406030204" pitchFamily="18" charset="0"/>
                                      <a:ea typeface="Cambria Math" panose="02040503050406030204" pitchFamily="18" charset="0"/>
                                    </a:rPr>
                                    <m:t>𝑢𝑑</m:t>
                                  </m:r>
                                </m:sub>
                              </m:sSub>
                            </m:e>
                          </m:d>
                        </m:e>
                        <m:sup>
                          <m:r>
                            <a:rPr lang="en-US" i="1">
                              <a:latin typeface="Cambria Math" panose="02040503050406030204" pitchFamily="18" charset="0"/>
                              <a:ea typeface="Cambria Math" panose="02040503050406030204" pitchFamily="18" charset="0"/>
                            </a:rPr>
                            <m:t>2</m:t>
                          </m:r>
                        </m:sup>
                      </m:sSup>
                      <m:r>
                        <a:rPr lang="en-US" i="1" smtClean="0">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d>
                            <m:dPr>
                              <m:begChr m:val="["/>
                              <m:endChr m:val="]"/>
                              <m:ctrlPr>
                                <a:rPr lang="en-US" i="1">
                                  <a:latin typeface="Cambria Math" panose="02040503050406030204" pitchFamily="18" charset="0"/>
                                  <a:ea typeface="Cambria Math" panose="02040503050406030204" pitchFamily="18" charset="0"/>
                                </a:rPr>
                              </m:ctrlPr>
                            </m:dPr>
                            <m:e>
                              <m:sSup>
                                <m:sSupPr>
                                  <m:ctrlPr>
                                    <a:rPr lang="en-US" i="1">
                                      <a:latin typeface="Cambria Math" panose="02040503050406030204" pitchFamily="18" charset="0"/>
                                      <a:ea typeface="Cambria Math" panose="02040503050406030204" pitchFamily="18" charset="0"/>
                                    </a:rPr>
                                  </m:ctrlPr>
                                </m:sSupPr>
                                <m:e>
                                  <m:d>
                                    <m:dPr>
                                      <m:ctrlPr>
                                        <a:rPr lang="en-US" i="1">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0.95</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𝛿</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𝜏</m:t>
                                              </m:r>
                                            </m:e>
                                            <m:sub>
                                              <m:r>
                                                <a:rPr lang="en-US" i="1">
                                                  <a:latin typeface="Cambria Math" panose="02040503050406030204" pitchFamily="18" charset="0"/>
                                                  <a:ea typeface="Cambria Math" panose="02040503050406030204" pitchFamily="18" charset="0"/>
                                                </a:rPr>
                                                <m:t>𝑛</m:t>
                                              </m:r>
                                            </m:sub>
                                          </m:sSub>
                                        </m:num>
                                        <m:den>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𝜏</m:t>
                                              </m:r>
                                            </m:e>
                                            <m:sub>
                                              <m:r>
                                                <a:rPr lang="en-US" i="1">
                                                  <a:latin typeface="Cambria Math" panose="02040503050406030204" pitchFamily="18" charset="0"/>
                                                  <a:ea typeface="Cambria Math" panose="02040503050406030204" pitchFamily="18" charset="0"/>
                                                </a:rPr>
                                                <m:t>𝑛</m:t>
                                              </m:r>
                                            </m:sub>
                                          </m:sSub>
                                        </m:den>
                                      </m:f>
                                    </m:e>
                                  </m:d>
                                </m:e>
                                <m:sup>
                                  <m:r>
                                    <a:rPr lang="en-US" i="1">
                                      <a:latin typeface="Cambria Math" panose="02040503050406030204" pitchFamily="18" charset="0"/>
                                      <a:ea typeface="Cambria Math" panose="02040503050406030204" pitchFamily="18" charset="0"/>
                                    </a:rPr>
                                    <m:t>2</m:t>
                                  </m:r>
                                </m:sup>
                              </m:sSup>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d>
                                    <m:dPr>
                                      <m:ctrlPr>
                                        <a:rPr lang="en-US" i="1">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0.39</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𝛿</m:t>
                                          </m:r>
                                          <m:r>
                                            <a:rPr lang="en-US" b="0" i="1" smtClean="0">
                                              <a:latin typeface="Cambria Math" panose="02040503050406030204" pitchFamily="18" charset="0"/>
                                              <a:ea typeface="Cambria Math" panose="02040503050406030204" pitchFamily="18" charset="0"/>
                                            </a:rPr>
                                            <m:t>𝐴</m:t>
                                          </m:r>
                                        </m:num>
                                        <m:den>
                                          <m:r>
                                            <a:rPr lang="en-US" b="0" i="1" smtClean="0">
                                              <a:latin typeface="Cambria Math" panose="02040503050406030204" pitchFamily="18" charset="0"/>
                                              <a:ea typeface="Cambria Math" panose="02040503050406030204" pitchFamily="18" charset="0"/>
                                            </a:rPr>
                                            <m:t>𝐴</m:t>
                                          </m:r>
                                        </m:den>
                                      </m:f>
                                    </m:e>
                                  </m:d>
                                </m:e>
                                <m:sup>
                                  <m:r>
                                    <a:rPr lang="en-US" i="1">
                                      <a:latin typeface="Cambria Math" panose="02040503050406030204" pitchFamily="18" charset="0"/>
                                      <a:ea typeface="Cambria Math" panose="02040503050406030204" pitchFamily="18" charset="0"/>
                                    </a:rPr>
                                    <m:t>2</m:t>
                                  </m:r>
                                </m:sup>
                              </m:sSup>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d>
                                    <m:dPr>
                                      <m:ctrlPr>
                                        <a:rPr lang="en-US" i="1">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0.036</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𝛿</m:t>
                                          </m:r>
                                          <m:r>
                                            <a:rPr lang="en-US" i="1">
                                              <a:latin typeface="Cambria Math" panose="02040503050406030204" pitchFamily="18" charset="0"/>
                                              <a:ea typeface="Cambria Math" panose="02040503050406030204" pitchFamily="18" charset="0"/>
                                            </a:rPr>
                                            <m:t>𝑅𝐶</m:t>
                                          </m:r>
                                        </m:num>
                                        <m:den>
                                          <m:r>
                                            <a:rPr lang="en-US" i="1">
                                              <a:latin typeface="Cambria Math" panose="02040503050406030204" pitchFamily="18" charset="0"/>
                                              <a:ea typeface="Cambria Math" panose="02040503050406030204" pitchFamily="18" charset="0"/>
                                            </a:rPr>
                                            <m:t>𝑅𝐶</m:t>
                                          </m:r>
                                        </m:den>
                                      </m:f>
                                    </m:e>
                                  </m:d>
                                </m:e>
                                <m:sup>
                                  <m:r>
                                    <a:rPr lang="en-US" i="1">
                                      <a:latin typeface="Cambria Math" panose="02040503050406030204" pitchFamily="18" charset="0"/>
                                      <a:ea typeface="Cambria Math" panose="02040503050406030204" pitchFamily="18" charset="0"/>
                                    </a:rPr>
                                    <m:t>2</m:t>
                                  </m:r>
                                </m:sup>
                              </m:sSup>
                            </m:e>
                          </m:d>
                        </m:e>
                        <m:sup>
                          <m:r>
                            <a:rPr lang="en-US" i="1">
                              <a:latin typeface="Cambria Math" panose="02040503050406030204" pitchFamily="18" charset="0"/>
                              <a:ea typeface="Cambria Math" panose="02040503050406030204" pitchFamily="18" charset="0"/>
                            </a:rPr>
                            <m:t>1/2</m:t>
                          </m:r>
                        </m:sup>
                      </m:sSup>
                    </m:oMath>
                  </m:oMathPara>
                </a14:m>
                <a:endParaRPr lang="en-US" dirty="0"/>
              </a:p>
            </p:txBody>
          </p:sp>
        </mc:Choice>
        <mc:Fallback xmlns="">
          <p:sp>
            <p:nvSpPr>
              <p:cNvPr id="8" name="TextBox 7">
                <a:extLst>
                  <a:ext uri="{FF2B5EF4-FFF2-40B4-BE49-F238E27FC236}">
                    <a16:creationId xmlns:a16="http://schemas.microsoft.com/office/drawing/2014/main" id="{FBCB9C95-75D0-FA4B-B6E8-B68B56CA3A02}"/>
                  </a:ext>
                </a:extLst>
              </p:cNvPr>
              <p:cNvSpPr txBox="1">
                <a:spLocks noRot="1" noChangeAspect="1" noMove="1" noResize="1" noEditPoints="1" noAdjustHandles="1" noChangeArrowheads="1" noChangeShapeType="1" noTextEdit="1"/>
              </p:cNvSpPr>
              <p:nvPr/>
            </p:nvSpPr>
            <p:spPr>
              <a:xfrm>
                <a:off x="1329566" y="1055157"/>
                <a:ext cx="5703934" cy="716286"/>
              </a:xfrm>
              <a:prstGeom prst="rect">
                <a:avLst/>
              </a:prstGeom>
              <a:blipFill>
                <a:blip r:embed="rId2"/>
                <a:stretch>
                  <a:fillRect l="-444" t="-1754" b="-17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A2B0D2A-0566-0542-97F8-9C929612321B}"/>
                  </a:ext>
                </a:extLst>
              </p:cNvPr>
              <p:cNvSpPr txBox="1"/>
              <p:nvPr/>
            </p:nvSpPr>
            <p:spPr>
              <a:xfrm>
                <a:off x="193369" y="768994"/>
                <a:ext cx="358258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l-GR" i="1" smtClean="0">
                              <a:latin typeface="Cambria Math" panose="02040503050406030204" pitchFamily="18"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Δ</m:t>
                          </m:r>
                        </m:e>
                        <m:sub>
                          <m:r>
                            <a:rPr lang="en-US" i="1">
                              <a:latin typeface="Cambria Math" panose="02040503050406030204" pitchFamily="18" charset="0"/>
                              <a:ea typeface="Cambria Math" panose="02040503050406030204" pitchFamily="18" charset="0"/>
                            </a:rPr>
                            <m:t>𝐶𝐾𝑀</m:t>
                          </m:r>
                        </m:sub>
                      </m:sSub>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d>
                            <m:dPr>
                              <m:begChr m:val="|"/>
                              <m:endChr m:val="|"/>
                              <m:ctrlPr>
                                <a:rPr lang="en-US" i="1" smtClean="0">
                                  <a:latin typeface="Cambria Math" panose="02040503050406030204" pitchFamily="18" charset="0"/>
                                  <a:ea typeface="Cambria Math" panose="02040503050406030204" pitchFamily="18" charset="0"/>
                                </a:rPr>
                              </m:ctrlPr>
                            </m:dPr>
                            <m:e>
                              <m:sSub>
                                <m:sSubPr>
                                  <m:ctrlPr>
                                    <a:rPr lang="en-US"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𝑉</m:t>
                                  </m:r>
                                </m:e>
                                <m:sub>
                                  <m:r>
                                    <a:rPr lang="en-US" i="1">
                                      <a:latin typeface="Cambria Math" panose="02040503050406030204" pitchFamily="18" charset="0"/>
                                      <a:ea typeface="Cambria Math" panose="02040503050406030204" pitchFamily="18" charset="0"/>
                                    </a:rPr>
                                    <m:t>𝑢</m:t>
                                  </m:r>
                                  <m:r>
                                    <a:rPr lang="en-US" b="0" i="1" smtClean="0">
                                      <a:latin typeface="Cambria Math" panose="02040503050406030204" pitchFamily="18" charset="0"/>
                                      <a:ea typeface="Cambria Math" panose="02040503050406030204" pitchFamily="18" charset="0"/>
                                    </a:rPr>
                                    <m:t>𝑑</m:t>
                                  </m:r>
                                </m:sub>
                              </m:sSub>
                            </m:e>
                          </m:d>
                        </m:e>
                        <m:sup>
                          <m:r>
                            <a:rPr lang="en-US" i="1">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d>
                            <m:dPr>
                              <m:begChr m:val="|"/>
                              <m:endChr m:val="|"/>
                              <m:ctrlPr>
                                <a:rPr lang="en-US" i="1" smtClean="0">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𝑉</m:t>
                                  </m:r>
                                </m:e>
                                <m:sub>
                                  <m:r>
                                    <a:rPr lang="en-US" i="1">
                                      <a:latin typeface="Cambria Math" panose="02040503050406030204" pitchFamily="18" charset="0"/>
                                      <a:ea typeface="Cambria Math" panose="02040503050406030204" pitchFamily="18" charset="0"/>
                                    </a:rPr>
                                    <m:t>𝑢𝑠</m:t>
                                  </m:r>
                                </m:sub>
                              </m:sSub>
                            </m:e>
                          </m:d>
                        </m:e>
                        <m:sup>
                          <m:r>
                            <a:rPr lang="en-US" i="1">
                              <a:latin typeface="Cambria Math" panose="02040503050406030204" pitchFamily="18" charset="0"/>
                              <a:ea typeface="Cambria Math" panose="02040503050406030204" pitchFamily="18" charset="0"/>
                            </a:rPr>
                            <m:t>2</m:t>
                          </m:r>
                        </m:sup>
                      </m:sSup>
                      <m:r>
                        <a:rPr lang="en-US" b="0" i="0" smtClean="0">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d>
                            <m:dPr>
                              <m:begChr m:val="|"/>
                              <m:endChr m:val="|"/>
                              <m:ctrlPr>
                                <a:rPr lang="en-US" i="1">
                                  <a:latin typeface="Cambria Math" panose="02040503050406030204" pitchFamily="18" charset="0"/>
                                  <a:ea typeface="Cambria Math" panose="02040503050406030204" pitchFamily="18" charset="0"/>
                                </a:rPr>
                              </m:ctrlPr>
                            </m:dPr>
                            <m:e>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𝑉</m:t>
                                  </m:r>
                                </m:e>
                                <m:sub>
                                  <m:r>
                                    <a:rPr lang="en-US" i="1">
                                      <a:latin typeface="Cambria Math" panose="02040503050406030204" pitchFamily="18" charset="0"/>
                                      <a:ea typeface="Cambria Math" panose="02040503050406030204" pitchFamily="18" charset="0"/>
                                    </a:rPr>
                                    <m:t>𝑢</m:t>
                                  </m:r>
                                  <m:r>
                                    <a:rPr lang="en-US" b="0" i="1" smtClean="0">
                                      <a:latin typeface="Cambria Math" panose="02040503050406030204" pitchFamily="18" charset="0"/>
                                      <a:ea typeface="Cambria Math" panose="02040503050406030204" pitchFamily="18" charset="0"/>
                                    </a:rPr>
                                    <m:t>𝑏</m:t>
                                  </m:r>
                                </m:sub>
                              </m:sSub>
                            </m:e>
                          </m:d>
                        </m:e>
                        <m:sup>
                          <m:r>
                            <a:rPr lang="en-US" i="1">
                              <a:latin typeface="Cambria Math" panose="02040503050406030204" pitchFamily="18" charset="0"/>
                              <a:ea typeface="Cambria Math" panose="02040503050406030204" pitchFamily="18" charset="0"/>
                            </a:rPr>
                            <m:t>2</m:t>
                          </m:r>
                        </m:sup>
                      </m:sSup>
                      <m:r>
                        <a:rPr lang="en-US" b="0" i="1" smtClean="0">
                          <a:latin typeface="Cambria Math" panose="02040503050406030204" pitchFamily="18" charset="0"/>
                          <a:ea typeface="Cambria Math" panose="02040503050406030204" pitchFamily="18" charset="0"/>
                        </a:rPr>
                        <m:t>−1</m:t>
                      </m:r>
                    </m:oMath>
                  </m:oMathPara>
                </a14:m>
                <a:endParaRPr lang="en-US" dirty="0"/>
              </a:p>
            </p:txBody>
          </p:sp>
        </mc:Choice>
        <mc:Fallback xmlns="">
          <p:sp>
            <p:nvSpPr>
              <p:cNvPr id="9" name="TextBox 8">
                <a:extLst>
                  <a:ext uri="{FF2B5EF4-FFF2-40B4-BE49-F238E27FC236}">
                    <a16:creationId xmlns:a16="http://schemas.microsoft.com/office/drawing/2014/main" id="{3A2B0D2A-0566-0542-97F8-9C929612321B}"/>
                  </a:ext>
                </a:extLst>
              </p:cNvPr>
              <p:cNvSpPr txBox="1">
                <a:spLocks noRot="1" noChangeAspect="1" noMove="1" noResize="1" noEditPoints="1" noAdjustHandles="1" noChangeArrowheads="1" noChangeShapeType="1" noTextEdit="1"/>
              </p:cNvSpPr>
              <p:nvPr/>
            </p:nvSpPr>
            <p:spPr>
              <a:xfrm>
                <a:off x="193369" y="768994"/>
                <a:ext cx="3582584" cy="276999"/>
              </a:xfrm>
              <a:prstGeom prst="rect">
                <a:avLst/>
              </a:prstGeom>
              <a:blipFill>
                <a:blip r:embed="rId3"/>
                <a:stretch>
                  <a:fillRect l="-1060" t="-4348" r="-707"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7" name="Table 6">
                <a:extLst>
                  <a:ext uri="{FF2B5EF4-FFF2-40B4-BE49-F238E27FC236}">
                    <a16:creationId xmlns:a16="http://schemas.microsoft.com/office/drawing/2014/main" id="{1DD285A6-7856-9643-B029-505C954DDCB8}"/>
                  </a:ext>
                </a:extLst>
              </p:cNvPr>
              <p:cNvGraphicFramePr>
                <a:graphicFrameLocks noGrp="1"/>
              </p:cNvGraphicFramePr>
              <p:nvPr>
                <p:extLst>
                  <p:ext uri="{D42A27DB-BD31-4B8C-83A1-F6EECF244321}">
                    <p14:modId xmlns:p14="http://schemas.microsoft.com/office/powerpoint/2010/main" val="4046715052"/>
                  </p:ext>
                </p:extLst>
              </p:nvPr>
            </p:nvGraphicFramePr>
            <p:xfrm>
              <a:off x="43540" y="2033496"/>
              <a:ext cx="9081367" cy="3313811"/>
            </p:xfrm>
            <a:graphic>
              <a:graphicData uri="http://schemas.openxmlformats.org/drawingml/2006/table">
                <a:tbl>
                  <a:tblPr firstRow="1" bandRow="1">
                    <a:tableStyleId>{5C22544A-7EE6-4342-B048-85BDC9FD1C3A}</a:tableStyleId>
                  </a:tblPr>
                  <a:tblGrid>
                    <a:gridCol w="1976200">
                      <a:extLst>
                        <a:ext uri="{9D8B030D-6E8A-4147-A177-3AD203B41FA5}">
                          <a16:colId xmlns:a16="http://schemas.microsoft.com/office/drawing/2014/main" val="2397973991"/>
                        </a:ext>
                      </a:extLst>
                    </a:gridCol>
                    <a:gridCol w="884833">
                      <a:extLst>
                        <a:ext uri="{9D8B030D-6E8A-4147-A177-3AD203B41FA5}">
                          <a16:colId xmlns:a16="http://schemas.microsoft.com/office/drawing/2014/main" val="3873383974"/>
                        </a:ext>
                      </a:extLst>
                    </a:gridCol>
                    <a:gridCol w="1144481">
                      <a:extLst>
                        <a:ext uri="{9D8B030D-6E8A-4147-A177-3AD203B41FA5}">
                          <a16:colId xmlns:a16="http://schemas.microsoft.com/office/drawing/2014/main" val="2099039992"/>
                        </a:ext>
                      </a:extLst>
                    </a:gridCol>
                    <a:gridCol w="792636">
                      <a:extLst>
                        <a:ext uri="{9D8B030D-6E8A-4147-A177-3AD203B41FA5}">
                          <a16:colId xmlns:a16="http://schemas.microsoft.com/office/drawing/2014/main" val="3092190645"/>
                        </a:ext>
                      </a:extLst>
                    </a:gridCol>
                    <a:gridCol w="991723">
                      <a:extLst>
                        <a:ext uri="{9D8B030D-6E8A-4147-A177-3AD203B41FA5}">
                          <a16:colId xmlns:a16="http://schemas.microsoft.com/office/drawing/2014/main" val="3607654667"/>
                        </a:ext>
                      </a:extLst>
                    </a:gridCol>
                    <a:gridCol w="1021153">
                      <a:extLst>
                        <a:ext uri="{9D8B030D-6E8A-4147-A177-3AD203B41FA5}">
                          <a16:colId xmlns:a16="http://schemas.microsoft.com/office/drawing/2014/main" val="108237425"/>
                        </a:ext>
                      </a:extLst>
                    </a:gridCol>
                    <a:gridCol w="1194340">
                      <a:extLst>
                        <a:ext uri="{9D8B030D-6E8A-4147-A177-3AD203B41FA5}">
                          <a16:colId xmlns:a16="http://schemas.microsoft.com/office/drawing/2014/main" val="523748939"/>
                        </a:ext>
                      </a:extLst>
                    </a:gridCol>
                    <a:gridCol w="1076001">
                      <a:extLst>
                        <a:ext uri="{9D8B030D-6E8A-4147-A177-3AD203B41FA5}">
                          <a16:colId xmlns:a16="http://schemas.microsoft.com/office/drawing/2014/main" val="1128888028"/>
                        </a:ext>
                      </a:extLst>
                    </a:gridCol>
                  </a:tblGrid>
                  <a:tr h="370840">
                    <a:tc>
                      <a:txBody>
                        <a:bodyPr/>
                        <a:lstStyle/>
                        <a:p>
                          <a:endParaRPr lang="en-US" sz="1600" dirty="0"/>
                        </a:p>
                      </a:txBody>
                      <a:tcPr/>
                    </a:tc>
                    <a:tc>
                      <a:txBody>
                        <a:bodyPr/>
                        <a:lstStyle/>
                        <a:p>
                          <a:pPr/>
                          <a14:m>
                            <m:oMathPara xmlns:m="http://schemas.openxmlformats.org/officeDocument/2006/math">
                              <m:oMathParaPr>
                                <m:jc m:val="centerGroup"/>
                              </m:oMathParaPr>
                              <m:oMath xmlns:m="http://schemas.openxmlformats.org/officeDocument/2006/math">
                                <m:r>
                                  <a:rPr lang="en-US" sz="1600" i="1" smtClean="0">
                                    <a:latin typeface="Cambria Math" panose="02040503050406030204" pitchFamily="18" charset="0"/>
                                    <a:ea typeface="Cambria Math" panose="02040503050406030204" pitchFamily="18" charset="0"/>
                                  </a:rPr>
                                  <m:t>𝛿</m:t>
                                </m:r>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𝜏</m:t>
                                    </m:r>
                                  </m:e>
                                  <m:sub>
                                    <m:r>
                                      <a:rPr lang="en-US" sz="1600" i="1">
                                        <a:latin typeface="Cambria Math" panose="02040503050406030204" pitchFamily="18" charset="0"/>
                                        <a:ea typeface="Cambria Math" panose="02040503050406030204" pitchFamily="18" charset="0"/>
                                      </a:rPr>
                                      <m:t>𝑛</m:t>
                                    </m:r>
                                  </m:sub>
                                </m:sSub>
                              </m:oMath>
                            </m:oMathPara>
                          </a14:m>
                          <a:endParaRPr lang="en-US" sz="1600" dirty="0">
                            <a:latin typeface="Times New Roman" panose="02020603050405020304" pitchFamily="18" charset="0"/>
                            <a:cs typeface="Times New Roman" panose="02020603050405020304" pitchFamily="18" charset="0"/>
                          </a:endParaRPr>
                        </a:p>
                      </a:txBody>
                      <a:tcPr/>
                    </a:tc>
                    <a:tc>
                      <a:txBody>
                        <a:bodyPr/>
                        <a:lstStyle/>
                        <a:p>
                          <a14:m>
                            <m:oMath xmlns:m="http://schemas.openxmlformats.org/officeDocument/2006/math">
                              <m:f>
                                <m:fPr>
                                  <m:ctrlPr>
                                    <a:rPr lang="en-US" sz="1600" i="1" smtClean="0">
                                      <a:latin typeface="Cambria Math" panose="02040503050406030204" pitchFamily="18" charset="0"/>
                                      <a:ea typeface="Cambria Math" panose="02040503050406030204" pitchFamily="18" charset="0"/>
                                    </a:rPr>
                                  </m:ctrlPr>
                                </m:fPr>
                                <m:num>
                                  <m:r>
                                    <a:rPr lang="en-US" sz="1600" i="1">
                                      <a:latin typeface="Cambria Math" panose="02040503050406030204" pitchFamily="18" charset="0"/>
                                      <a:ea typeface="Cambria Math" panose="02040503050406030204" pitchFamily="18" charset="0"/>
                                    </a:rPr>
                                    <m:t>𝛿</m:t>
                                  </m:r>
                                  <m:r>
                                    <a:rPr lang="en-US" sz="1600" b="0" i="1" smtClean="0">
                                      <a:latin typeface="Cambria Math" panose="02040503050406030204" pitchFamily="18" charset="0"/>
                                      <a:ea typeface="Cambria Math" panose="02040503050406030204" pitchFamily="18" charset="0"/>
                                    </a:rPr>
                                    <m:t>𝐴</m:t>
                                  </m:r>
                                </m:num>
                                <m:den>
                                  <m:r>
                                    <a:rPr lang="en-US" sz="1600" b="0" i="1" smtClean="0">
                                      <a:latin typeface="Cambria Math" panose="02040503050406030204" pitchFamily="18" charset="0"/>
                                      <a:ea typeface="Cambria Math" panose="02040503050406030204" pitchFamily="18" charset="0"/>
                                    </a:rPr>
                                    <m:t>𝐴</m:t>
                                  </m:r>
                                </m:den>
                              </m:f>
                            </m:oMath>
                          </a14:m>
                          <a:r>
                            <a:rPr lang="en-US" sz="1600" dirty="0">
                              <a:latin typeface="Times New Roman" panose="02020603050405020304" pitchFamily="18" charset="0"/>
                              <a:cs typeface="Times New Roman" panose="02020603050405020304" pitchFamily="18" charset="0"/>
                            </a:rPr>
                            <a:t> or </a:t>
                          </a:r>
                          <a14:m>
                            <m:oMath xmlns:m="http://schemas.openxmlformats.org/officeDocument/2006/math">
                              <m:r>
                                <a:rPr lang="en-US" sz="1600" i="1" smtClean="0">
                                  <a:latin typeface="Cambria Math" panose="02040503050406030204" pitchFamily="18" charset="0"/>
                                  <a:ea typeface="Cambria Math" panose="02040503050406030204" pitchFamily="18" charset="0"/>
                                </a:rPr>
                                <m:t>≈</m:t>
                              </m:r>
                              <m:f>
                                <m:fPr>
                                  <m:ctrlPr>
                                    <a:rPr lang="en-US" sz="1600" i="1" smtClean="0">
                                      <a:latin typeface="Cambria Math" panose="02040503050406030204" pitchFamily="18" charset="0"/>
                                      <a:ea typeface="Cambria Math" panose="02040503050406030204" pitchFamily="18" charset="0"/>
                                    </a:rPr>
                                  </m:ctrlPr>
                                </m:fPr>
                                <m:num>
                                  <m:r>
                                    <a:rPr lang="en-US" sz="1600" i="1">
                                      <a:latin typeface="Cambria Math" panose="02040503050406030204" pitchFamily="18" charset="0"/>
                                      <a:ea typeface="Cambria Math" panose="02040503050406030204" pitchFamily="18" charset="0"/>
                                    </a:rPr>
                                    <m:t>𝛿</m:t>
                                  </m:r>
                                  <m:r>
                                    <a:rPr lang="en-US" sz="1600" b="0" i="1" smtClean="0">
                                      <a:latin typeface="Cambria Math" panose="02040503050406030204" pitchFamily="18" charset="0"/>
                                      <a:ea typeface="Cambria Math" panose="02040503050406030204" pitchFamily="18" charset="0"/>
                                    </a:rPr>
                                    <m:t>𝑎</m:t>
                                  </m:r>
                                </m:num>
                                <m:den>
                                  <m:r>
                                    <a:rPr lang="en-US" sz="1600" b="0" i="1" smtClean="0">
                                      <a:latin typeface="Cambria Math" panose="02040503050406030204" pitchFamily="18" charset="0"/>
                                      <a:ea typeface="Cambria Math" panose="02040503050406030204" pitchFamily="18" charset="0"/>
                                    </a:rPr>
                                    <m:t>𝑎</m:t>
                                  </m:r>
                                </m:den>
                              </m:f>
                            </m:oMath>
                          </a14:m>
                          <a:endParaRPr lang="en-US" sz="1600" dirty="0">
                            <a:latin typeface="Times New Roman" panose="02020603050405020304" pitchFamily="18" charset="0"/>
                            <a:cs typeface="Times New Roman" panose="02020603050405020304" pitchFamily="18" charset="0"/>
                          </a:endParaRPr>
                        </a:p>
                      </a:txBody>
                      <a:tcPr/>
                    </a:tc>
                    <a:tc>
                      <a:txBody>
                        <a:bodyPr/>
                        <a:lstStyle/>
                        <a:p>
                          <a:pPr/>
                          <a14:m>
                            <m:oMathPara xmlns:m="http://schemas.openxmlformats.org/officeDocument/2006/math">
                              <m:oMathParaPr>
                                <m:jc m:val="centerGroup"/>
                              </m:oMathParaPr>
                              <m:oMath xmlns:m="http://schemas.openxmlformats.org/officeDocument/2006/math">
                                <m:f>
                                  <m:fPr>
                                    <m:ctrlPr>
                                      <a:rPr lang="en-US" sz="1600" b="0" i="1" smtClean="0">
                                        <a:latin typeface="Cambria Math" panose="02040503050406030204" pitchFamily="18" charset="0"/>
                                      </a:rPr>
                                    </m:ctrlPr>
                                  </m:fPr>
                                  <m:num>
                                    <m:sSub>
                                      <m:sSubPr>
                                        <m:ctrlPr>
                                          <a:rPr lang="en-US" sz="1600" i="1" smtClean="0">
                                            <a:latin typeface="Cambria Math" panose="02040503050406030204" pitchFamily="18" charset="0"/>
                                          </a:rPr>
                                        </m:ctrlPr>
                                      </m:sSubPr>
                                      <m:e>
                                        <m:r>
                                          <a:rPr lang="en-US" sz="1600" i="1" smtClean="0">
                                            <a:latin typeface="Cambria Math" panose="02040503050406030204" pitchFamily="18" charset="0"/>
                                            <a:ea typeface="Cambria Math" panose="02040503050406030204" pitchFamily="18" charset="0"/>
                                          </a:rPr>
                                          <m:t>𝜹</m:t>
                                        </m:r>
                                        <m:r>
                                          <a:rPr lang="en-US" sz="1600" i="1" smtClean="0">
                                            <a:latin typeface="Cambria Math" panose="02040503050406030204" pitchFamily="18" charset="0"/>
                                            <a:ea typeface="Cambria Math" panose="02040503050406030204" pitchFamily="18" charset="0"/>
                                          </a:rPr>
                                          <m:t>∆</m:t>
                                        </m:r>
                                      </m:e>
                                      <m:sub>
                                        <m:r>
                                          <a:rPr lang="en-US" sz="1600" b="0" i="1" smtClean="0">
                                            <a:latin typeface="Cambria Math" panose="02040503050406030204" pitchFamily="18" charset="0"/>
                                          </a:rPr>
                                          <m:t>𝑛𝑝</m:t>
                                        </m:r>
                                      </m:sub>
                                    </m:sSub>
                                  </m:num>
                                  <m:den>
                                    <m:sSub>
                                      <m:sSubPr>
                                        <m:ctrlPr>
                                          <a:rPr lang="en-US" sz="1600" i="1" smtClean="0">
                                            <a:latin typeface="Cambria Math" panose="02040503050406030204" pitchFamily="18" charset="0"/>
                                          </a:rPr>
                                        </m:ctrlPr>
                                      </m:sSubPr>
                                      <m:e>
                                        <m:r>
                                          <a:rPr lang="en-US" sz="1600" i="1" smtClean="0">
                                            <a:latin typeface="Cambria Math" panose="02040503050406030204" pitchFamily="18" charset="0"/>
                                            <a:ea typeface="Cambria Math" panose="02040503050406030204" pitchFamily="18" charset="0"/>
                                          </a:rPr>
                                          <m:t>∆</m:t>
                                        </m:r>
                                      </m:e>
                                      <m:sub>
                                        <m:r>
                                          <a:rPr lang="en-US" sz="1600" b="0" i="1" smtClean="0">
                                            <a:latin typeface="Cambria Math" panose="02040503050406030204" pitchFamily="18" charset="0"/>
                                          </a:rPr>
                                          <m:t>𝑛𝑝</m:t>
                                        </m:r>
                                      </m:sub>
                                    </m:sSub>
                                  </m:den>
                                </m:f>
                              </m:oMath>
                            </m:oMathPara>
                          </a14:m>
                          <a:endParaRPr lang="en-US" sz="1600" dirty="0">
                            <a:latin typeface="Times New Roman" panose="02020603050405020304" pitchFamily="18" charset="0"/>
                            <a:cs typeface="Times New Roman" panose="02020603050405020304" pitchFamily="18" charset="0"/>
                          </a:endParaRPr>
                        </a:p>
                      </a:txBody>
                      <a:tcPr/>
                    </a:tc>
                    <a:tc>
                      <a:txBody>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ea typeface="Cambria Math" panose="02040503050406030204" pitchFamily="18" charset="0"/>
                                  </a:rPr>
                                  <m:t>0.95</m:t>
                                </m:r>
                                <m:f>
                                  <m:fPr>
                                    <m:ctrlPr>
                                      <a:rPr lang="en-US" sz="1600" i="1">
                                        <a:latin typeface="Cambria Math" panose="02040503050406030204" pitchFamily="18" charset="0"/>
                                        <a:ea typeface="Cambria Math" panose="02040503050406030204" pitchFamily="18" charset="0"/>
                                      </a:rPr>
                                    </m:ctrlPr>
                                  </m:fPr>
                                  <m:num>
                                    <m:r>
                                      <a:rPr lang="en-US" sz="1600" i="1">
                                        <a:latin typeface="Cambria Math" panose="02040503050406030204" pitchFamily="18" charset="0"/>
                                        <a:ea typeface="Cambria Math" panose="02040503050406030204" pitchFamily="18" charset="0"/>
                                      </a:rPr>
                                      <m:t>𝛿</m:t>
                                    </m:r>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𝜏</m:t>
                                        </m:r>
                                      </m:e>
                                      <m:sub>
                                        <m:r>
                                          <a:rPr lang="en-US" sz="1600" i="1">
                                            <a:latin typeface="Cambria Math" panose="02040503050406030204" pitchFamily="18" charset="0"/>
                                            <a:ea typeface="Cambria Math" panose="02040503050406030204" pitchFamily="18" charset="0"/>
                                          </a:rPr>
                                          <m:t>𝑛</m:t>
                                        </m:r>
                                      </m:sub>
                                    </m:sSub>
                                  </m:num>
                                  <m:den>
                                    <m:sSub>
                                      <m:sSubPr>
                                        <m:ctrlPr>
                                          <a:rPr lang="en-US"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𝜏</m:t>
                                        </m:r>
                                      </m:e>
                                      <m:sub>
                                        <m:r>
                                          <a:rPr lang="en-US" sz="1600" i="1">
                                            <a:latin typeface="Cambria Math" panose="02040503050406030204" pitchFamily="18" charset="0"/>
                                            <a:ea typeface="Cambria Math" panose="02040503050406030204" pitchFamily="18" charset="0"/>
                                          </a:rPr>
                                          <m:t>𝑛</m:t>
                                        </m:r>
                                      </m:sub>
                                    </m:sSub>
                                  </m:den>
                                </m:f>
                              </m:oMath>
                            </m:oMathPara>
                          </a14:m>
                          <a:endParaRPr lang="en-US" sz="1600" i="1" dirty="0">
                            <a:latin typeface="Times New Roman" panose="02020603050405020304" pitchFamily="18" charset="0"/>
                            <a:ea typeface="Cambria Math" panose="020405030504060302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a:rPr lang="en-US" sz="1600" i="0" dirty="0" smtClean="0">
                                    <a:latin typeface="Cambria Math" panose="02040503050406030204" pitchFamily="18" charset="0"/>
                                    <a:ea typeface="+mn-ea"/>
                                  </a:rPr>
                                  <m:t>×</m:t>
                                </m:r>
                                <m:sSup>
                                  <m:sSupPr>
                                    <m:ctrlPr>
                                      <a:rPr lang="en-US" sz="1600" i="1" dirty="0" smtClean="0">
                                        <a:latin typeface="Cambria Math" panose="02040503050406030204" pitchFamily="18" charset="0"/>
                                        <a:ea typeface="+mn-ea"/>
                                      </a:rPr>
                                    </m:ctrlPr>
                                  </m:sSupPr>
                                  <m:e>
                                    <m:r>
                                      <a:rPr lang="en-US" sz="1600" b="1" i="1" dirty="0" smtClean="0">
                                        <a:latin typeface="Cambria Math" panose="02040503050406030204" pitchFamily="18" charset="0"/>
                                        <a:ea typeface="+mn-ea"/>
                                      </a:rPr>
                                      <m:t>𝟏𝟎</m:t>
                                    </m:r>
                                  </m:e>
                                  <m:sup>
                                    <m:r>
                                      <a:rPr lang="en-US" sz="1600" b="1" i="1" dirty="0" smtClean="0">
                                        <a:latin typeface="Cambria Math" panose="02040503050406030204" pitchFamily="18" charset="0"/>
                                        <a:ea typeface="+mn-ea"/>
                                      </a:rPr>
                                      <m:t>𝟒</m:t>
                                    </m:r>
                                  </m:sup>
                                </m:sSup>
                              </m:oMath>
                            </m:oMathPara>
                          </a14:m>
                          <a:endParaRPr lang="en-US" sz="1600" dirty="0">
                            <a:latin typeface="Times New Roman" panose="02020603050405020304" pitchFamily="18" charset="0"/>
                            <a:cs typeface="Times New Roman" panose="02020603050405020304" pitchFamily="18" charset="0"/>
                          </a:endParaRPr>
                        </a:p>
                      </a:txBody>
                      <a:tcPr/>
                    </a:tc>
                    <a:tc>
                      <a:txBody>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ea typeface="Cambria Math" panose="02040503050406030204" pitchFamily="18" charset="0"/>
                                  </a:rPr>
                                  <m:t>0.39</m:t>
                                </m:r>
                                <m:f>
                                  <m:fPr>
                                    <m:ctrlPr>
                                      <a:rPr lang="en-US" sz="1600" i="1">
                                        <a:latin typeface="Cambria Math" panose="02040503050406030204" pitchFamily="18" charset="0"/>
                                        <a:ea typeface="Cambria Math" panose="02040503050406030204" pitchFamily="18" charset="0"/>
                                      </a:rPr>
                                    </m:ctrlPr>
                                  </m:fPr>
                                  <m:num>
                                    <m:r>
                                      <a:rPr lang="en-US" sz="1600" i="1">
                                        <a:latin typeface="Cambria Math" panose="02040503050406030204" pitchFamily="18" charset="0"/>
                                        <a:ea typeface="Cambria Math" panose="02040503050406030204" pitchFamily="18" charset="0"/>
                                      </a:rPr>
                                      <m:t>𝛿</m:t>
                                    </m:r>
                                    <m:r>
                                      <a:rPr lang="en-US" sz="1600" b="0" i="1" smtClean="0">
                                        <a:latin typeface="Cambria Math" panose="02040503050406030204" pitchFamily="18" charset="0"/>
                                        <a:ea typeface="Cambria Math" panose="02040503050406030204" pitchFamily="18" charset="0"/>
                                      </a:rPr>
                                      <m:t>𝐴</m:t>
                                    </m:r>
                                  </m:num>
                                  <m:den>
                                    <m:r>
                                      <a:rPr lang="en-US" sz="1600" b="0" i="1" smtClean="0">
                                        <a:latin typeface="Cambria Math" panose="02040503050406030204" pitchFamily="18" charset="0"/>
                                        <a:ea typeface="Cambria Math" panose="02040503050406030204" pitchFamily="18" charset="0"/>
                                      </a:rPr>
                                      <m:t>𝐴</m:t>
                                    </m:r>
                                  </m:den>
                                </m:f>
                              </m:oMath>
                            </m:oMathPara>
                          </a14:m>
                          <a:endParaRPr lang="en-US" sz="1600" b="0" i="1" dirty="0">
                            <a:latin typeface="Times New Roman" panose="02020603050405020304" pitchFamily="18" charset="0"/>
                            <a:ea typeface="Cambria Math" panose="020405030504060302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a:rPr lang="en-US" sz="1600" i="0" dirty="0" smtClean="0">
                                    <a:latin typeface="Cambria Math" panose="02040503050406030204" pitchFamily="18" charset="0"/>
                                    <a:ea typeface="+mn-ea"/>
                                  </a:rPr>
                                  <m:t>×</m:t>
                                </m:r>
                                <m:sSup>
                                  <m:sSupPr>
                                    <m:ctrlPr>
                                      <a:rPr lang="en-US" sz="1600" i="1" dirty="0" smtClean="0">
                                        <a:latin typeface="Cambria Math" panose="02040503050406030204" pitchFamily="18" charset="0"/>
                                        <a:ea typeface="+mn-ea"/>
                                      </a:rPr>
                                    </m:ctrlPr>
                                  </m:sSupPr>
                                  <m:e>
                                    <m:r>
                                      <a:rPr lang="en-US" sz="1600" b="1" i="1" dirty="0" smtClean="0">
                                        <a:latin typeface="Cambria Math" panose="02040503050406030204" pitchFamily="18" charset="0"/>
                                        <a:ea typeface="+mn-ea"/>
                                      </a:rPr>
                                      <m:t>𝟏𝟎</m:t>
                                    </m:r>
                                  </m:e>
                                  <m:sup>
                                    <m:r>
                                      <a:rPr lang="en-US" sz="1600" b="1" i="1" dirty="0" smtClean="0">
                                        <a:latin typeface="Cambria Math" panose="02040503050406030204" pitchFamily="18" charset="0"/>
                                        <a:ea typeface="+mn-ea"/>
                                      </a:rPr>
                                      <m:t>𝟒</m:t>
                                    </m:r>
                                  </m:sup>
                                </m:sSup>
                              </m:oMath>
                            </m:oMathPara>
                          </a14:m>
                          <a:endParaRPr lang="en-US" sz="1600" dirty="0">
                            <a:latin typeface="Times New Roman" panose="02020603050405020304" pitchFamily="18" charset="0"/>
                            <a:cs typeface="Times New Roman" panose="02020603050405020304" pitchFamily="18" charset="0"/>
                          </a:endParaRPr>
                        </a:p>
                      </a:txBody>
                      <a:tcPr/>
                    </a:tc>
                    <a:tc>
                      <a:txBody>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ea typeface="Cambria Math" panose="02040503050406030204" pitchFamily="18" charset="0"/>
                                  </a:rPr>
                                  <m:t>0.036</m:t>
                                </m:r>
                                <m:f>
                                  <m:fPr>
                                    <m:ctrlPr>
                                      <a:rPr lang="en-US" sz="1600" i="1">
                                        <a:latin typeface="Cambria Math" panose="02040503050406030204" pitchFamily="18" charset="0"/>
                                        <a:ea typeface="Cambria Math" panose="02040503050406030204" pitchFamily="18" charset="0"/>
                                      </a:rPr>
                                    </m:ctrlPr>
                                  </m:fPr>
                                  <m:num>
                                    <m:r>
                                      <a:rPr lang="en-US" sz="1600" i="1">
                                        <a:latin typeface="Cambria Math" panose="02040503050406030204" pitchFamily="18" charset="0"/>
                                        <a:ea typeface="Cambria Math" panose="02040503050406030204" pitchFamily="18" charset="0"/>
                                      </a:rPr>
                                      <m:t>𝛿</m:t>
                                    </m:r>
                                    <m:r>
                                      <a:rPr lang="en-US" sz="1600" i="1">
                                        <a:latin typeface="Cambria Math" panose="02040503050406030204" pitchFamily="18" charset="0"/>
                                        <a:ea typeface="Cambria Math" panose="02040503050406030204" pitchFamily="18" charset="0"/>
                                      </a:rPr>
                                      <m:t>𝑅𝐶</m:t>
                                    </m:r>
                                  </m:num>
                                  <m:den>
                                    <m:r>
                                      <a:rPr lang="en-US" sz="1600" i="1">
                                        <a:latin typeface="Cambria Math" panose="02040503050406030204" pitchFamily="18" charset="0"/>
                                        <a:ea typeface="Cambria Math" panose="02040503050406030204" pitchFamily="18" charset="0"/>
                                      </a:rPr>
                                      <m:t>𝑅𝐶</m:t>
                                    </m:r>
                                  </m:den>
                                </m:f>
                              </m:oMath>
                            </m:oMathPara>
                          </a14:m>
                          <a:endParaRPr lang="en-US" sz="1600" i="1" dirty="0">
                            <a:latin typeface="Times New Roman" panose="02020603050405020304" pitchFamily="18" charset="0"/>
                            <a:ea typeface="Cambria Math" panose="020405030504060302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a:rPr lang="en-US" sz="1600" i="0" dirty="0" smtClean="0">
                                    <a:latin typeface="Cambria Math" panose="02040503050406030204" pitchFamily="18" charset="0"/>
                                    <a:ea typeface="+mn-ea"/>
                                  </a:rPr>
                                  <m:t>×</m:t>
                                </m:r>
                                <m:sSup>
                                  <m:sSupPr>
                                    <m:ctrlPr>
                                      <a:rPr lang="en-US" sz="1600" i="1" dirty="0" smtClean="0">
                                        <a:latin typeface="Cambria Math" panose="02040503050406030204" pitchFamily="18" charset="0"/>
                                        <a:ea typeface="+mn-ea"/>
                                      </a:rPr>
                                    </m:ctrlPr>
                                  </m:sSupPr>
                                  <m:e>
                                    <m:r>
                                      <a:rPr lang="en-US" sz="1600" b="1" i="1" dirty="0" smtClean="0">
                                        <a:latin typeface="Cambria Math" panose="02040503050406030204" pitchFamily="18" charset="0"/>
                                        <a:ea typeface="+mn-ea"/>
                                      </a:rPr>
                                      <m:t>𝟏𝟎</m:t>
                                    </m:r>
                                  </m:e>
                                  <m:sup>
                                    <m:r>
                                      <a:rPr lang="en-US" sz="1600" b="1" i="1" dirty="0" smtClean="0">
                                        <a:latin typeface="Cambria Math" panose="02040503050406030204" pitchFamily="18" charset="0"/>
                                        <a:ea typeface="+mn-ea"/>
                                      </a:rPr>
                                      <m:t>𝟒</m:t>
                                    </m:r>
                                  </m:sup>
                                </m:sSup>
                              </m:oMath>
                            </m:oMathPara>
                          </a14:m>
                          <a:endParaRPr lang="en-US" sz="1600" dirty="0">
                            <a:latin typeface="Times New Roman" panose="02020603050405020304" pitchFamily="18" charset="0"/>
                            <a:cs typeface="Times New Roman" panose="02020603050405020304" pitchFamily="18" charset="0"/>
                          </a:endParaRPr>
                        </a:p>
                      </a:txBody>
                      <a:tcPr/>
                    </a:tc>
                    <a:tc>
                      <a:txBody>
                        <a:bodyPr/>
                        <a:lstStyle/>
                        <a:p>
                          <a:r>
                            <a:rPr lang="en-US" sz="1600" b="0" dirty="0">
                              <a:latin typeface="Times New Roman" panose="02020603050405020304" pitchFamily="18" charset="0"/>
                              <a:ea typeface="Cambria Math" panose="02040503050406030204" pitchFamily="18" charset="0"/>
                              <a:cs typeface="Times New Roman" panose="02020603050405020304" pitchFamily="18" charset="0"/>
                            </a:rPr>
                            <a:t>Total</a:t>
                          </a:r>
                          <a14:m>
                            <m:oMath xmlns:m="http://schemas.openxmlformats.org/officeDocument/2006/math">
                              <m:r>
                                <a:rPr lang="en-US" sz="1600" b="0" i="1" smtClean="0">
                                  <a:latin typeface="Cambria Math" panose="02040503050406030204" pitchFamily="18" charset="0"/>
                                  <a:ea typeface="Cambria Math" panose="02040503050406030204" pitchFamily="18" charset="0"/>
                                </a:rPr>
                                <m:t>𝛿</m:t>
                              </m:r>
                              <m:sSup>
                                <m:sSupPr>
                                  <m:ctrlPr>
                                    <a:rPr lang="en-US" sz="1600" i="1">
                                      <a:latin typeface="Cambria Math" panose="02040503050406030204" pitchFamily="18" charset="0"/>
                                      <a:ea typeface="Cambria Math" panose="02040503050406030204" pitchFamily="18" charset="0"/>
                                    </a:rPr>
                                  </m:ctrlPr>
                                </m:sSupPr>
                                <m:e>
                                  <m:d>
                                    <m:dPr>
                                      <m:begChr m:val="|"/>
                                      <m:endChr m:val="|"/>
                                      <m:ctrlPr>
                                        <a:rPr lang="en-US" sz="1600" i="1">
                                          <a:latin typeface="Cambria Math" panose="02040503050406030204" pitchFamily="18" charset="0"/>
                                          <a:ea typeface="Cambria Math" panose="02040503050406030204" pitchFamily="18" charset="0"/>
                                        </a:rPr>
                                      </m:ctrlPr>
                                    </m:dPr>
                                    <m:e>
                                      <m:sSub>
                                        <m:sSubPr>
                                          <m:ctrlPr>
                                            <a:rPr lang="el-GR" sz="1600" i="1">
                                              <a:latin typeface="Cambria Math" panose="02040503050406030204" pitchFamily="18" charset="0"/>
                                              <a:ea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𝑉</m:t>
                                          </m:r>
                                        </m:e>
                                        <m:sub>
                                          <m:r>
                                            <a:rPr lang="en-US" sz="1600" i="1">
                                              <a:latin typeface="Cambria Math" panose="02040503050406030204" pitchFamily="18" charset="0"/>
                                              <a:ea typeface="Cambria Math" panose="02040503050406030204" pitchFamily="18" charset="0"/>
                                            </a:rPr>
                                            <m:t>𝑢𝑑</m:t>
                                          </m:r>
                                        </m:sub>
                                      </m:sSub>
                                    </m:e>
                                  </m:d>
                                </m:e>
                                <m:sup>
                                  <m:r>
                                    <a:rPr lang="en-US" sz="1600" i="1">
                                      <a:latin typeface="Cambria Math" panose="02040503050406030204" pitchFamily="18" charset="0"/>
                                      <a:ea typeface="Cambria Math" panose="02040503050406030204" pitchFamily="18" charset="0"/>
                                    </a:rPr>
                                    <m:t>2</m:t>
                                  </m:r>
                                </m:sup>
                              </m:sSup>
                            </m:oMath>
                          </a14:m>
                          <a:endParaRPr lang="en-US" sz="1600" i="1" dirty="0">
                            <a:latin typeface="Times New Roman" panose="02020603050405020304" pitchFamily="18" charset="0"/>
                            <a:ea typeface="Cambria Math" panose="020405030504060302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a:rPr lang="en-US" sz="1600" i="0" dirty="0" smtClean="0">
                                    <a:latin typeface="Cambria Math" panose="02040503050406030204" pitchFamily="18" charset="0"/>
                                    <a:ea typeface="+mn-ea"/>
                                  </a:rPr>
                                  <m:t>×</m:t>
                                </m:r>
                                <m:sSup>
                                  <m:sSupPr>
                                    <m:ctrlPr>
                                      <a:rPr lang="en-US" sz="1600" i="1" dirty="0" smtClean="0">
                                        <a:latin typeface="Cambria Math" panose="02040503050406030204" pitchFamily="18" charset="0"/>
                                        <a:ea typeface="+mn-ea"/>
                                      </a:rPr>
                                    </m:ctrlPr>
                                  </m:sSupPr>
                                  <m:e>
                                    <m:r>
                                      <a:rPr lang="en-US" sz="1600" b="1" i="1" dirty="0" smtClean="0">
                                        <a:latin typeface="Cambria Math" panose="02040503050406030204" pitchFamily="18" charset="0"/>
                                        <a:ea typeface="+mn-ea"/>
                                      </a:rPr>
                                      <m:t>𝟏𝟎</m:t>
                                    </m:r>
                                  </m:e>
                                  <m:sup>
                                    <m:r>
                                      <a:rPr lang="en-US" sz="1600" b="1" i="1" dirty="0" smtClean="0">
                                        <a:latin typeface="Cambria Math" panose="02040503050406030204" pitchFamily="18" charset="0"/>
                                        <a:ea typeface="+mn-ea"/>
                                      </a:rPr>
                                      <m:t>𝟒</m:t>
                                    </m:r>
                                  </m:sup>
                                </m:sSup>
                              </m:oMath>
                            </m:oMathPara>
                          </a14:m>
                          <a:endParaRPr lang="en-US"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25466024"/>
                      </a:ext>
                    </a:extLst>
                  </a:tr>
                  <a:tr h="370840">
                    <a:tc>
                      <a:txBody>
                        <a:bodyPr/>
                        <a:lstStyle/>
                        <a:p>
                          <a:r>
                            <a:rPr lang="en-US" sz="1600" dirty="0">
                              <a:latin typeface="Times New Roman" panose="02020603050405020304" pitchFamily="18" charset="0"/>
                              <a:cs typeface="Times New Roman" panose="02020603050405020304" pitchFamily="18" charset="0"/>
                            </a:rPr>
                            <a:t>Present values (PDG, post-2002 </a:t>
                          </a:r>
                          <a:r>
                            <a:rPr lang="en-US" sz="1600" i="1" baseline="0" dirty="0">
                              <a:latin typeface="Times New Roman" panose="02020603050405020304" pitchFamily="18" charset="0"/>
                              <a:cs typeface="Times New Roman" panose="02020603050405020304" pitchFamily="18" charset="0"/>
                            </a:rPr>
                            <a:t>A</a:t>
                          </a:r>
                          <a:r>
                            <a:rPr lang="en-US" sz="1600" dirty="0">
                              <a:latin typeface="Times New Roman" panose="02020603050405020304" pitchFamily="18" charset="0"/>
                              <a:cs typeface="Times New Roman" panose="02020603050405020304" pitchFamily="18" charset="0"/>
                            </a:rPr>
                            <a:t>)</a:t>
                          </a:r>
                        </a:p>
                      </a:txBody>
                      <a:tcPr/>
                    </a:tc>
                    <a:tc>
                      <a:txBody>
                        <a:bodyPr/>
                        <a:lstStyle/>
                        <a:p>
                          <a:r>
                            <a:rPr lang="en-US" sz="1600" dirty="0">
                              <a:latin typeface="Times New Roman" panose="02020603050405020304" pitchFamily="18" charset="0"/>
                              <a:cs typeface="Times New Roman" panose="02020603050405020304" pitchFamily="18" charset="0"/>
                            </a:rPr>
                            <a:t>0.6 s</a:t>
                          </a:r>
                        </a:p>
                      </a:txBody>
                      <a:tcPr/>
                    </a:tc>
                    <a:tc>
                      <a:txBody>
                        <a:bodyPr/>
                        <a:lstStyle/>
                        <a:p>
                          <a:r>
                            <a:rPr lang="en-US" sz="1600" dirty="0">
                              <a:latin typeface="Times New Roman" panose="02020603050405020304" pitchFamily="18" charset="0"/>
                              <a:cs typeface="Times New Roman" panose="02020603050405020304" pitchFamily="18" charset="0"/>
                            </a:rPr>
                            <a:t>0.18%</a:t>
                          </a:r>
                        </a:p>
                        <a:p>
                          <a:r>
                            <a:rPr lang="en-US" sz="1100" dirty="0">
                              <a:latin typeface="Times New Roman" panose="02020603050405020304" pitchFamily="18" charset="0"/>
                              <a:cs typeface="Times New Roman" panose="02020603050405020304" pitchFamily="18" charset="0"/>
                            </a:rPr>
                            <a:t>(including PERKEO3)</a:t>
                          </a:r>
                        </a:p>
                      </a:txBody>
                      <a:tcPr/>
                    </a:tc>
                    <a:tc>
                      <a:txBody>
                        <a:bodyPr/>
                        <a:lstStyle/>
                        <a:p>
                          <a:r>
                            <a:rPr lang="en-US" sz="1600" dirty="0">
                              <a:latin typeface="Times New Roman" panose="02020603050405020304" pitchFamily="18" charset="0"/>
                              <a:cs typeface="Times New Roman" panose="02020603050405020304" pitchFamily="18" charset="0"/>
                            </a:rPr>
                            <a:t>20%</a:t>
                          </a:r>
                        </a:p>
                      </a:txBody>
                      <a:tcPr/>
                    </a:tc>
                    <a:tc>
                      <a:txBody>
                        <a:bodyPr/>
                        <a:lstStyle/>
                        <a:p>
                          <a:r>
                            <a:rPr lang="en-US" sz="1600" dirty="0">
                              <a:latin typeface="Times New Roman" panose="02020603050405020304" pitchFamily="18" charset="0"/>
                              <a:cs typeface="Times New Roman" panose="02020603050405020304" pitchFamily="18" charset="0"/>
                            </a:rPr>
                            <a:t>6.5</a:t>
                          </a:r>
                        </a:p>
                      </a:txBody>
                      <a:tcPr/>
                    </a:tc>
                    <a:tc>
                      <a:txBody>
                        <a:bodyPr/>
                        <a:lstStyle/>
                        <a:p>
                          <a:r>
                            <a:rPr lang="en-US" sz="1600" dirty="0">
                              <a:latin typeface="Times New Roman" panose="02020603050405020304" pitchFamily="18" charset="0"/>
                              <a:cs typeface="Times New Roman" panose="02020603050405020304" pitchFamily="18" charset="0"/>
                            </a:rPr>
                            <a:t>6.8</a:t>
                          </a:r>
                        </a:p>
                      </a:txBody>
                      <a:tcPr/>
                    </a:tc>
                    <a:tc>
                      <a:txBody>
                        <a:bodyPr/>
                        <a:lstStyle/>
                        <a:p>
                          <a:r>
                            <a:rPr lang="en-US" sz="1600" dirty="0">
                              <a:latin typeface="Times New Roman" panose="02020603050405020304" pitchFamily="18" charset="0"/>
                              <a:cs typeface="Times New Roman" panose="02020603050405020304" pitchFamily="18" charset="0"/>
                            </a:rPr>
                            <a:t>1.9</a:t>
                          </a:r>
                        </a:p>
                      </a:txBody>
                      <a:tcPr/>
                    </a:tc>
                    <a:tc>
                      <a:txBody>
                        <a:bodyPr/>
                        <a:lstStyle/>
                        <a:p>
                          <a:r>
                            <a:rPr lang="en-US" sz="1600" dirty="0">
                              <a:latin typeface="Times New Roman" panose="02020603050405020304" pitchFamily="18" charset="0"/>
                              <a:cs typeface="Times New Roman" panose="02020603050405020304" pitchFamily="18" charset="0"/>
                            </a:rPr>
                            <a:t>9.6</a:t>
                          </a:r>
                        </a:p>
                      </a:txBody>
                      <a:tcPr/>
                    </a:tc>
                    <a:extLst>
                      <a:ext uri="{0D108BD9-81ED-4DB2-BD59-A6C34878D82A}">
                        <a16:rowId xmlns:a16="http://schemas.microsoft.com/office/drawing/2014/main" val="159843481"/>
                      </a:ext>
                    </a:extLst>
                  </a:tr>
                  <a:tr h="370840">
                    <a:tc>
                      <a:txBody>
                        <a:bodyPr/>
                        <a:lstStyle/>
                        <a:p>
                          <a:r>
                            <a:rPr lang="en-US" sz="1600" dirty="0">
                              <a:latin typeface="Times New Roman" panose="02020603050405020304" pitchFamily="18" charset="0"/>
                              <a:cs typeface="Times New Roman" panose="02020603050405020304" pitchFamily="18" charset="0"/>
                            </a:rPr>
                            <a:t>Expected results of existing efforts</a:t>
                          </a:r>
                        </a:p>
                      </a:txBody>
                      <a:tcPr/>
                    </a:tc>
                    <a:tc>
                      <a:txBody>
                        <a:bodyPr/>
                        <a:lstStyle/>
                        <a:p>
                          <a:r>
                            <a:rPr lang="en-US" sz="1600" dirty="0">
                              <a:latin typeface="Times New Roman" panose="02020603050405020304" pitchFamily="18" charset="0"/>
                              <a:cs typeface="Times New Roman" panose="02020603050405020304" pitchFamily="18" charset="0"/>
                            </a:rPr>
                            <a:t>0.3 s (</a:t>
                          </a:r>
                          <a:r>
                            <a:rPr lang="en-US" sz="1600" dirty="0" err="1">
                              <a:latin typeface="Times New Roman" panose="02020603050405020304" pitchFamily="18" charset="0"/>
                              <a:cs typeface="Times New Roman" panose="02020603050405020304" pitchFamily="18" charset="0"/>
                            </a:rPr>
                            <a:t>UCN</a:t>
                          </a:r>
                          <a:r>
                            <a:rPr lang="en-US" sz="1600" dirty="0" err="1">
                              <a:latin typeface="Symbol" pitchFamily="2" charset="2"/>
                              <a:cs typeface="Times New Roman" panose="02020603050405020304" pitchFamily="18" charset="0"/>
                            </a:rPr>
                            <a:t>t</a:t>
                          </a:r>
                          <a:r>
                            <a:rPr lang="en-US" sz="1600" dirty="0">
                              <a:latin typeface="Times New Roman" panose="02020603050405020304" pitchFamily="18" charset="0"/>
                              <a:cs typeface="Times New Roman" panose="02020603050405020304" pitchFamily="18" charset="0"/>
                            </a:rPr>
                            <a:t>)</a:t>
                          </a:r>
                        </a:p>
                      </a:txBody>
                      <a:tcPr/>
                    </a:tc>
                    <a:tc>
                      <a:txBody>
                        <a:bodyPr/>
                        <a:lstStyle/>
                        <a:p>
                          <a:r>
                            <a:rPr lang="en-US" sz="1600" dirty="0">
                              <a:latin typeface="Times New Roman" panose="02020603050405020304" pitchFamily="18" charset="0"/>
                              <a:cs typeface="Times New Roman" panose="02020603050405020304" pitchFamily="18" charset="0"/>
                            </a:rPr>
                            <a:t>0.13%</a:t>
                          </a:r>
                        </a:p>
                        <a:p>
                          <a:r>
                            <a:rPr lang="en-US" sz="900" dirty="0">
                              <a:latin typeface="Times New Roman" panose="02020603050405020304" pitchFamily="18" charset="0"/>
                              <a:cs typeface="Times New Roman" panose="02020603050405020304" pitchFamily="18" charset="0"/>
                            </a:rPr>
                            <a:t>(PERKEO3, Nab)</a:t>
                          </a:r>
                          <a:endParaRPr lang="en-US" sz="1600" dirty="0">
                            <a:latin typeface="Times New Roman" panose="02020603050405020304" pitchFamily="18" charset="0"/>
                            <a:cs typeface="Times New Roman" panose="02020603050405020304" pitchFamily="18" charset="0"/>
                          </a:endParaRPr>
                        </a:p>
                      </a:txBody>
                      <a:tcPr/>
                    </a:tc>
                    <a:tc>
                      <a:txBody>
                        <a:bodyPr/>
                        <a:lstStyle/>
                        <a:p>
                          <a:r>
                            <a:rPr lang="en-US" sz="1600" dirty="0">
                              <a:latin typeface="Times New Roman" panose="02020603050405020304" pitchFamily="18" charset="0"/>
                              <a:cs typeface="Times New Roman" panose="02020603050405020304" pitchFamily="18" charset="0"/>
                            </a:rPr>
                            <a:t>20%</a:t>
                          </a:r>
                        </a:p>
                      </a:txBody>
                      <a:tcPr/>
                    </a:tc>
                    <a:tc>
                      <a:txBody>
                        <a:bodyPr/>
                        <a:lstStyle/>
                        <a:p>
                          <a:r>
                            <a:rPr lang="en-US" sz="1600" dirty="0">
                              <a:latin typeface="Times New Roman" panose="02020603050405020304" pitchFamily="18" charset="0"/>
                              <a:cs typeface="Times New Roman" panose="02020603050405020304" pitchFamily="18" charset="0"/>
                            </a:rPr>
                            <a:t>3.2</a:t>
                          </a:r>
                        </a:p>
                      </a:txBody>
                      <a:tcPr/>
                    </a:tc>
                    <a:tc>
                      <a:txBody>
                        <a:bodyPr/>
                        <a:lstStyle/>
                        <a:p>
                          <a:r>
                            <a:rPr lang="en-US" sz="1600" dirty="0">
                              <a:latin typeface="Times New Roman" panose="02020603050405020304" pitchFamily="18" charset="0"/>
                              <a:cs typeface="Times New Roman" panose="02020603050405020304" pitchFamily="18" charset="0"/>
                            </a:rPr>
                            <a:t>5.2</a:t>
                          </a:r>
                        </a:p>
                      </a:txBody>
                      <a:tcPr/>
                    </a:tc>
                    <a:tc>
                      <a:txBody>
                        <a:bodyPr/>
                        <a:lstStyle/>
                        <a:p>
                          <a:r>
                            <a:rPr lang="en-US" sz="1600" dirty="0">
                              <a:latin typeface="Times New Roman" panose="02020603050405020304" pitchFamily="18" charset="0"/>
                              <a:cs typeface="Times New Roman" panose="02020603050405020304" pitchFamily="18" charset="0"/>
                            </a:rPr>
                            <a:t>1.9</a:t>
                          </a:r>
                        </a:p>
                      </a:txBody>
                      <a:tcPr/>
                    </a:tc>
                    <a:tc>
                      <a:txBody>
                        <a:bodyPr/>
                        <a:lstStyle/>
                        <a:p>
                          <a:r>
                            <a:rPr lang="en-US" sz="1600" dirty="0">
                              <a:latin typeface="Times New Roman" panose="02020603050405020304" pitchFamily="18" charset="0"/>
                              <a:cs typeface="Times New Roman" panose="02020603050405020304" pitchFamily="18" charset="0"/>
                            </a:rPr>
                            <a:t>6.4</a:t>
                          </a:r>
                        </a:p>
                      </a:txBody>
                      <a:tcPr/>
                    </a:tc>
                    <a:extLst>
                      <a:ext uri="{0D108BD9-81ED-4DB2-BD59-A6C34878D82A}">
                        <a16:rowId xmlns:a16="http://schemas.microsoft.com/office/drawing/2014/main" val="3559119471"/>
                      </a:ext>
                    </a:extLst>
                  </a:tr>
                  <a:tr h="370840">
                    <a:tc>
                      <a:txBody>
                        <a:bodyPr/>
                        <a:lstStyle/>
                        <a:p>
                          <a:r>
                            <a:rPr lang="en-US" sz="1600" dirty="0">
                              <a:latin typeface="Times New Roman" panose="02020603050405020304" pitchFamily="18" charset="0"/>
                              <a:cs typeface="Times New Roman" panose="02020603050405020304" pitchFamily="18" charset="0"/>
                            </a:rPr>
                            <a:t>With </a:t>
                          </a:r>
                          <a:r>
                            <a:rPr lang="en-US" sz="1600" dirty="0" err="1">
                              <a:latin typeface="Times New Roman" panose="02020603050405020304" pitchFamily="18" charset="0"/>
                              <a:cs typeface="Times New Roman" panose="02020603050405020304" pitchFamily="18" charset="0"/>
                            </a:rPr>
                            <a:t>UCN</a:t>
                          </a:r>
                          <a:r>
                            <a:rPr lang="en-US" sz="1600" dirty="0" err="1">
                              <a:latin typeface="Symbol" pitchFamily="2" charset="2"/>
                              <a:cs typeface="Times New Roman" panose="02020603050405020304" pitchFamily="18" charset="0"/>
                            </a:rPr>
                            <a:t>t</a:t>
                          </a:r>
                          <a:r>
                            <a:rPr lang="en-US" sz="1600" dirty="0">
                              <a:latin typeface="Times New Roman" panose="02020603050405020304" pitchFamily="18" charset="0"/>
                              <a:cs typeface="Times New Roman" panose="02020603050405020304" pitchFamily="18" charset="0"/>
                            </a:rPr>
                            <a:t>+ and UCNA+</a:t>
                          </a:r>
                        </a:p>
                      </a:txBody>
                      <a:tcPr>
                        <a:solidFill>
                          <a:schemeClr val="bg1">
                            <a:lumMod val="85000"/>
                          </a:schemeClr>
                        </a:solidFill>
                      </a:tcPr>
                    </a:tc>
                    <a:tc>
                      <a:txBody>
                        <a:bodyPr/>
                        <a:lstStyle/>
                        <a:p>
                          <a:r>
                            <a:rPr lang="en-US" sz="1600" dirty="0">
                              <a:latin typeface="Times New Roman" panose="02020603050405020304" pitchFamily="18" charset="0"/>
                              <a:cs typeface="Times New Roman" panose="02020603050405020304" pitchFamily="18" charset="0"/>
                            </a:rPr>
                            <a:t>0.1 s </a:t>
                          </a:r>
                          <a:r>
                            <a:rPr lang="en-US" sz="1400" dirty="0">
                              <a:latin typeface="Times New Roman" panose="02020603050405020304" pitchFamily="18" charset="0"/>
                              <a:cs typeface="Times New Roman" panose="02020603050405020304" pitchFamily="18" charset="0"/>
                            </a:rPr>
                            <a:t>(</a:t>
                          </a:r>
                          <a:r>
                            <a:rPr lang="en-US" sz="1400" dirty="0" err="1">
                              <a:latin typeface="Times New Roman" panose="02020603050405020304" pitchFamily="18" charset="0"/>
                              <a:cs typeface="Times New Roman" panose="02020603050405020304" pitchFamily="18" charset="0"/>
                            </a:rPr>
                            <a:t>UCN</a:t>
                          </a:r>
                          <a:r>
                            <a:rPr lang="en-US" sz="1400" dirty="0" err="1">
                              <a:latin typeface="Symbol" pitchFamily="2" charset="2"/>
                              <a:cs typeface="Times New Roman" panose="02020603050405020304" pitchFamily="18" charset="0"/>
                            </a:rPr>
                            <a:t>t</a:t>
                          </a:r>
                          <a:r>
                            <a:rPr lang="en-US" sz="1400" dirty="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a:txBody>
                      <a:tcPr>
                        <a:solidFill>
                          <a:schemeClr val="bg1">
                            <a:lumMod val="85000"/>
                          </a:schemeClr>
                        </a:solidFill>
                      </a:tcPr>
                    </a:tc>
                    <a:tc>
                      <a:txBody>
                        <a:bodyPr/>
                        <a:lstStyle/>
                        <a:p>
                          <a:r>
                            <a:rPr lang="en-US" sz="1600" dirty="0">
                              <a:latin typeface="Times New Roman" panose="02020603050405020304" pitchFamily="18" charset="0"/>
                              <a:cs typeface="Times New Roman" panose="02020603050405020304" pitchFamily="18" charset="0"/>
                            </a:rPr>
                            <a:t>0.11% </a:t>
                          </a:r>
                          <a:r>
                            <a:rPr lang="en-US" sz="900" dirty="0">
                              <a:latin typeface="Times New Roman" panose="02020603050405020304" pitchFamily="18" charset="0"/>
                              <a:cs typeface="Times New Roman" panose="02020603050405020304" pitchFamily="18" charset="0"/>
                            </a:rPr>
                            <a:t>(UCNA+, PERKEO3, Nab)</a:t>
                          </a:r>
                          <a:endParaRPr lang="en-US" sz="1600" dirty="0">
                            <a:latin typeface="Times New Roman" panose="02020603050405020304" pitchFamily="18" charset="0"/>
                            <a:cs typeface="Times New Roman" panose="02020603050405020304" pitchFamily="18" charset="0"/>
                          </a:endParaRPr>
                        </a:p>
                      </a:txBody>
                      <a:tcPr>
                        <a:solidFill>
                          <a:schemeClr val="bg1">
                            <a:lumMod val="85000"/>
                          </a:schemeClr>
                        </a:solidFill>
                      </a:tcPr>
                    </a:tc>
                    <a:tc>
                      <a:txBody>
                        <a:bodyPr/>
                        <a:lstStyle/>
                        <a:p>
                          <a:r>
                            <a:rPr lang="en-US" sz="1600" dirty="0">
                              <a:latin typeface="Times New Roman" panose="02020603050405020304" pitchFamily="18" charset="0"/>
                              <a:cs typeface="Times New Roman" panose="02020603050405020304" pitchFamily="18" charset="0"/>
                            </a:rPr>
                            <a:t>10%</a:t>
                          </a:r>
                        </a:p>
                      </a:txBody>
                      <a:tcPr>
                        <a:solidFill>
                          <a:schemeClr val="bg1">
                            <a:lumMod val="85000"/>
                          </a:schemeClr>
                        </a:solidFill>
                      </a:tcPr>
                    </a:tc>
                    <a:tc>
                      <a:txBody>
                        <a:bodyPr/>
                        <a:lstStyle/>
                        <a:p>
                          <a:r>
                            <a:rPr lang="en-US" sz="1600" dirty="0">
                              <a:latin typeface="Times New Roman" panose="02020603050405020304" pitchFamily="18" charset="0"/>
                              <a:cs typeface="Times New Roman" panose="02020603050405020304" pitchFamily="18" charset="0"/>
                            </a:rPr>
                            <a:t>1.1</a:t>
                          </a:r>
                        </a:p>
                      </a:txBody>
                      <a:tcPr>
                        <a:solidFill>
                          <a:schemeClr val="bg1">
                            <a:lumMod val="85000"/>
                          </a:schemeClr>
                        </a:solidFill>
                      </a:tcPr>
                    </a:tc>
                    <a:tc>
                      <a:txBody>
                        <a:bodyPr/>
                        <a:lstStyle/>
                        <a:p>
                          <a:r>
                            <a:rPr lang="en-US" sz="1600" dirty="0">
                              <a:latin typeface="Times New Roman" panose="02020603050405020304" pitchFamily="18" charset="0"/>
                              <a:cs typeface="Times New Roman" panose="02020603050405020304" pitchFamily="18" charset="0"/>
                            </a:rPr>
                            <a:t>4.3</a:t>
                          </a:r>
                        </a:p>
                      </a:txBody>
                      <a:tcPr>
                        <a:solidFill>
                          <a:schemeClr val="bg1">
                            <a:lumMod val="85000"/>
                          </a:schemeClr>
                        </a:solidFill>
                      </a:tcPr>
                    </a:tc>
                    <a:tc>
                      <a:txBody>
                        <a:bodyPr/>
                        <a:lstStyle/>
                        <a:p>
                          <a:r>
                            <a:rPr lang="en-US" sz="1600" dirty="0">
                              <a:latin typeface="Times New Roman" panose="02020603050405020304" pitchFamily="18" charset="0"/>
                              <a:cs typeface="Times New Roman" panose="02020603050405020304" pitchFamily="18" charset="0"/>
                            </a:rPr>
                            <a:t>1.0</a:t>
                          </a:r>
                        </a:p>
                      </a:txBody>
                      <a:tcPr>
                        <a:solidFill>
                          <a:schemeClr val="bg1">
                            <a:lumMod val="85000"/>
                          </a:schemeClr>
                        </a:solidFill>
                      </a:tcPr>
                    </a:tc>
                    <a:tc>
                      <a:txBody>
                        <a:bodyPr/>
                        <a:lstStyle/>
                        <a:p>
                          <a:r>
                            <a:rPr lang="en-US" sz="1600" dirty="0">
                              <a:latin typeface="Times New Roman" panose="02020603050405020304" pitchFamily="18" charset="0"/>
                              <a:cs typeface="Times New Roman" panose="02020603050405020304" pitchFamily="18" charset="0"/>
                            </a:rPr>
                            <a:t>4.6</a:t>
                          </a:r>
                        </a:p>
                      </a:txBody>
                      <a:tcPr>
                        <a:solidFill>
                          <a:schemeClr val="bg1">
                            <a:lumMod val="85000"/>
                          </a:schemeClr>
                        </a:solidFill>
                      </a:tcPr>
                    </a:tc>
                    <a:extLst>
                      <a:ext uri="{0D108BD9-81ED-4DB2-BD59-A6C34878D82A}">
                        <a16:rowId xmlns:a16="http://schemas.microsoft.com/office/drawing/2014/main" val="3611884691"/>
                      </a:ext>
                    </a:extLst>
                  </a:tr>
                  <a:tr h="370840">
                    <a:tc>
                      <a:txBody>
                        <a:bodyPr/>
                        <a:lstStyle/>
                        <a:p>
                          <a:r>
                            <a:rPr lang="en-US" sz="1600" dirty="0">
                              <a:latin typeface="Times New Roman" panose="02020603050405020304" pitchFamily="18" charset="0"/>
                              <a:cs typeface="Times New Roman" panose="02020603050405020304" pitchFamily="18" charset="0"/>
                            </a:rPr>
                            <a:t>With future, next-gen asymmetry expt.</a:t>
                          </a:r>
                        </a:p>
                      </a:txBody>
                      <a:tcPr/>
                    </a:tc>
                    <a:tc>
                      <a:txBody>
                        <a:bodyPr/>
                        <a:lstStyle/>
                        <a:p>
                          <a:r>
                            <a:rPr lang="en-US" sz="1600" dirty="0">
                              <a:latin typeface="Times New Roman" panose="02020603050405020304" pitchFamily="18" charset="0"/>
                              <a:cs typeface="Times New Roman" panose="02020603050405020304" pitchFamily="18" charset="0"/>
                            </a:rPr>
                            <a:t>0.1 s</a:t>
                          </a:r>
                        </a:p>
                      </a:txBody>
                      <a:tcPr/>
                    </a:tc>
                    <a:tc>
                      <a:txBody>
                        <a:bodyPr/>
                        <a:lstStyle/>
                        <a:p>
                          <a:r>
                            <a:rPr lang="en-US" sz="1600" dirty="0">
                              <a:latin typeface="Times New Roman" panose="02020603050405020304" pitchFamily="18" charset="0"/>
                              <a:cs typeface="Times New Roman" panose="02020603050405020304" pitchFamily="18" charset="0"/>
                            </a:rPr>
                            <a:t>0.03%</a:t>
                          </a:r>
                        </a:p>
                        <a:p>
                          <a:r>
                            <a:rPr lang="en-US" sz="900" dirty="0">
                              <a:latin typeface="Times New Roman" panose="02020603050405020304" pitchFamily="18" charset="0"/>
                              <a:cs typeface="Times New Roman" panose="02020603050405020304" pitchFamily="18" charset="0"/>
                            </a:rPr>
                            <a:t>(PERC, future UCN expt.?)</a:t>
                          </a:r>
                        </a:p>
                      </a:txBody>
                      <a:tcPr/>
                    </a:tc>
                    <a:tc>
                      <a:txBody>
                        <a:bodyPr/>
                        <a:lstStyle/>
                        <a:p>
                          <a:r>
                            <a:rPr lang="en-US" sz="1600" dirty="0">
                              <a:latin typeface="Times New Roman" panose="02020603050405020304" pitchFamily="18" charset="0"/>
                              <a:cs typeface="Times New Roman" panose="02020603050405020304" pitchFamily="18" charset="0"/>
                            </a:rPr>
                            <a:t>10%</a:t>
                          </a:r>
                        </a:p>
                      </a:txBody>
                      <a:tcPr/>
                    </a:tc>
                    <a:tc>
                      <a:txBody>
                        <a:bodyPr/>
                        <a:lstStyle/>
                        <a:p>
                          <a:r>
                            <a:rPr lang="en-US" sz="1600" dirty="0">
                              <a:latin typeface="Times New Roman" panose="02020603050405020304" pitchFamily="18" charset="0"/>
                              <a:cs typeface="Times New Roman" panose="02020603050405020304" pitchFamily="18" charset="0"/>
                            </a:rPr>
                            <a:t>1.1</a:t>
                          </a:r>
                        </a:p>
                      </a:txBody>
                      <a:tcPr/>
                    </a:tc>
                    <a:tc>
                      <a:txBody>
                        <a:bodyPr/>
                        <a:lstStyle/>
                        <a:p>
                          <a:r>
                            <a:rPr lang="en-US" sz="1600" dirty="0">
                              <a:latin typeface="Times New Roman" panose="02020603050405020304" pitchFamily="18" charset="0"/>
                              <a:cs typeface="Times New Roman" panose="02020603050405020304" pitchFamily="18" charset="0"/>
                            </a:rPr>
                            <a:t>1.2</a:t>
                          </a:r>
                        </a:p>
                      </a:txBody>
                      <a:tcPr/>
                    </a:tc>
                    <a:tc>
                      <a:txBody>
                        <a:bodyPr/>
                        <a:lstStyle/>
                        <a:p>
                          <a:r>
                            <a:rPr lang="en-US" sz="1600" dirty="0">
                              <a:latin typeface="Times New Roman" panose="02020603050405020304" pitchFamily="18" charset="0"/>
                              <a:cs typeface="Times New Roman" panose="02020603050405020304" pitchFamily="18" charset="0"/>
                            </a:rPr>
                            <a:t>1.0</a:t>
                          </a:r>
                        </a:p>
                      </a:txBody>
                      <a:tcPr/>
                    </a:tc>
                    <a:tc>
                      <a:txBody>
                        <a:bodyPr/>
                        <a:lstStyle/>
                        <a:p>
                          <a:r>
                            <a:rPr lang="en-US" sz="1600" dirty="0">
                              <a:latin typeface="Times New Roman" panose="02020603050405020304" pitchFamily="18" charset="0"/>
                              <a:cs typeface="Times New Roman" panose="02020603050405020304" pitchFamily="18" charset="0"/>
                            </a:rPr>
                            <a:t>1.9</a:t>
                          </a:r>
                        </a:p>
                      </a:txBody>
                      <a:tcPr/>
                    </a:tc>
                    <a:extLst>
                      <a:ext uri="{0D108BD9-81ED-4DB2-BD59-A6C34878D82A}">
                        <a16:rowId xmlns:a16="http://schemas.microsoft.com/office/drawing/2014/main" val="2876828797"/>
                      </a:ext>
                    </a:extLst>
                  </a:tr>
                </a:tbl>
              </a:graphicData>
            </a:graphic>
          </p:graphicFrame>
        </mc:Choice>
        <mc:Fallback xmlns="">
          <p:graphicFrame>
            <p:nvGraphicFramePr>
              <p:cNvPr id="7" name="Table 6">
                <a:extLst>
                  <a:ext uri="{FF2B5EF4-FFF2-40B4-BE49-F238E27FC236}">
                    <a16:creationId xmlns:a16="http://schemas.microsoft.com/office/drawing/2014/main" id="{1DD285A6-7856-9643-B029-505C954DDCB8}"/>
                  </a:ext>
                </a:extLst>
              </p:cNvPr>
              <p:cNvGraphicFramePr>
                <a:graphicFrameLocks noGrp="1"/>
              </p:cNvGraphicFramePr>
              <p:nvPr>
                <p:extLst>
                  <p:ext uri="{D42A27DB-BD31-4B8C-83A1-F6EECF244321}">
                    <p14:modId xmlns:p14="http://schemas.microsoft.com/office/powerpoint/2010/main" val="4046715052"/>
                  </p:ext>
                </p:extLst>
              </p:nvPr>
            </p:nvGraphicFramePr>
            <p:xfrm>
              <a:off x="43540" y="2033496"/>
              <a:ext cx="9081367" cy="3313811"/>
            </p:xfrm>
            <a:graphic>
              <a:graphicData uri="http://schemas.openxmlformats.org/drawingml/2006/table">
                <a:tbl>
                  <a:tblPr firstRow="1" bandRow="1">
                    <a:tableStyleId>{5C22544A-7EE6-4342-B048-85BDC9FD1C3A}</a:tableStyleId>
                  </a:tblPr>
                  <a:tblGrid>
                    <a:gridCol w="1976200">
                      <a:extLst>
                        <a:ext uri="{9D8B030D-6E8A-4147-A177-3AD203B41FA5}">
                          <a16:colId xmlns:a16="http://schemas.microsoft.com/office/drawing/2014/main" val="2397973991"/>
                        </a:ext>
                      </a:extLst>
                    </a:gridCol>
                    <a:gridCol w="884833">
                      <a:extLst>
                        <a:ext uri="{9D8B030D-6E8A-4147-A177-3AD203B41FA5}">
                          <a16:colId xmlns:a16="http://schemas.microsoft.com/office/drawing/2014/main" val="3873383974"/>
                        </a:ext>
                      </a:extLst>
                    </a:gridCol>
                    <a:gridCol w="1144481">
                      <a:extLst>
                        <a:ext uri="{9D8B030D-6E8A-4147-A177-3AD203B41FA5}">
                          <a16:colId xmlns:a16="http://schemas.microsoft.com/office/drawing/2014/main" val="2099039992"/>
                        </a:ext>
                      </a:extLst>
                    </a:gridCol>
                    <a:gridCol w="792636">
                      <a:extLst>
                        <a:ext uri="{9D8B030D-6E8A-4147-A177-3AD203B41FA5}">
                          <a16:colId xmlns:a16="http://schemas.microsoft.com/office/drawing/2014/main" val="3092190645"/>
                        </a:ext>
                      </a:extLst>
                    </a:gridCol>
                    <a:gridCol w="991723">
                      <a:extLst>
                        <a:ext uri="{9D8B030D-6E8A-4147-A177-3AD203B41FA5}">
                          <a16:colId xmlns:a16="http://schemas.microsoft.com/office/drawing/2014/main" val="3607654667"/>
                        </a:ext>
                      </a:extLst>
                    </a:gridCol>
                    <a:gridCol w="1021153">
                      <a:extLst>
                        <a:ext uri="{9D8B030D-6E8A-4147-A177-3AD203B41FA5}">
                          <a16:colId xmlns:a16="http://schemas.microsoft.com/office/drawing/2014/main" val="108237425"/>
                        </a:ext>
                      </a:extLst>
                    </a:gridCol>
                    <a:gridCol w="1194340">
                      <a:extLst>
                        <a:ext uri="{9D8B030D-6E8A-4147-A177-3AD203B41FA5}">
                          <a16:colId xmlns:a16="http://schemas.microsoft.com/office/drawing/2014/main" val="523748939"/>
                        </a:ext>
                      </a:extLst>
                    </a:gridCol>
                    <a:gridCol w="1076001">
                      <a:extLst>
                        <a:ext uri="{9D8B030D-6E8A-4147-A177-3AD203B41FA5}">
                          <a16:colId xmlns:a16="http://schemas.microsoft.com/office/drawing/2014/main" val="1128888028"/>
                        </a:ext>
                      </a:extLst>
                    </a:gridCol>
                  </a:tblGrid>
                  <a:tr h="844931">
                    <a:tc>
                      <a:txBody>
                        <a:bodyPr/>
                        <a:lstStyle/>
                        <a:p>
                          <a:endParaRPr lang="en-US" sz="1600" dirty="0"/>
                        </a:p>
                      </a:txBody>
                      <a:tcPr/>
                    </a:tc>
                    <a:tc>
                      <a:txBody>
                        <a:bodyPr/>
                        <a:lstStyle/>
                        <a:p>
                          <a:endParaRPr lang="en-US"/>
                        </a:p>
                      </a:txBody>
                      <a:tcPr>
                        <a:blipFill>
                          <a:blip r:embed="rId4"/>
                          <a:stretch>
                            <a:fillRect l="-224286" t="-2985" r="-702857" b="-297015"/>
                          </a:stretch>
                        </a:blipFill>
                      </a:tcPr>
                    </a:tc>
                    <a:tc>
                      <a:txBody>
                        <a:bodyPr/>
                        <a:lstStyle/>
                        <a:p>
                          <a:endParaRPr lang="en-US"/>
                        </a:p>
                      </a:txBody>
                      <a:tcPr>
                        <a:blipFill>
                          <a:blip r:embed="rId4"/>
                          <a:stretch>
                            <a:fillRect l="-252222" t="-2985" r="-446667" b="-297015"/>
                          </a:stretch>
                        </a:blipFill>
                      </a:tcPr>
                    </a:tc>
                    <a:tc>
                      <a:txBody>
                        <a:bodyPr/>
                        <a:lstStyle/>
                        <a:p>
                          <a:endParaRPr lang="en-US"/>
                        </a:p>
                      </a:txBody>
                      <a:tcPr>
                        <a:blipFill>
                          <a:blip r:embed="rId4"/>
                          <a:stretch>
                            <a:fillRect l="-511290" t="-2985" r="-548387" b="-297015"/>
                          </a:stretch>
                        </a:blipFill>
                      </a:tcPr>
                    </a:tc>
                    <a:tc>
                      <a:txBody>
                        <a:bodyPr/>
                        <a:lstStyle/>
                        <a:p>
                          <a:endParaRPr lang="en-US"/>
                        </a:p>
                      </a:txBody>
                      <a:tcPr>
                        <a:blipFill>
                          <a:blip r:embed="rId4"/>
                          <a:stretch>
                            <a:fillRect l="-485897" t="-2985" r="-335897" b="-297015"/>
                          </a:stretch>
                        </a:blipFill>
                      </a:tcPr>
                    </a:tc>
                    <a:tc>
                      <a:txBody>
                        <a:bodyPr/>
                        <a:lstStyle/>
                        <a:p>
                          <a:endParaRPr lang="en-US"/>
                        </a:p>
                      </a:txBody>
                      <a:tcPr>
                        <a:blipFill>
                          <a:blip r:embed="rId4"/>
                          <a:stretch>
                            <a:fillRect l="-564198" t="-2985" r="-223457" b="-297015"/>
                          </a:stretch>
                        </a:blipFill>
                      </a:tcPr>
                    </a:tc>
                    <a:tc>
                      <a:txBody>
                        <a:bodyPr/>
                        <a:lstStyle/>
                        <a:p>
                          <a:endParaRPr lang="en-US"/>
                        </a:p>
                      </a:txBody>
                      <a:tcPr>
                        <a:blipFill>
                          <a:blip r:embed="rId4"/>
                          <a:stretch>
                            <a:fillRect l="-572340" t="-2985" r="-92553" b="-297015"/>
                          </a:stretch>
                        </a:blipFill>
                      </a:tcPr>
                    </a:tc>
                    <a:tc>
                      <a:txBody>
                        <a:bodyPr/>
                        <a:lstStyle/>
                        <a:p>
                          <a:endParaRPr lang="en-US"/>
                        </a:p>
                      </a:txBody>
                      <a:tcPr>
                        <a:blipFill>
                          <a:blip r:embed="rId4"/>
                          <a:stretch>
                            <a:fillRect l="-743529" t="-2985" r="-2353" b="-297015"/>
                          </a:stretch>
                        </a:blipFill>
                      </a:tcPr>
                    </a:tc>
                    <a:extLst>
                      <a:ext uri="{0D108BD9-81ED-4DB2-BD59-A6C34878D82A}">
                        <a16:rowId xmlns:a16="http://schemas.microsoft.com/office/drawing/2014/main" val="425466024"/>
                      </a:ext>
                    </a:extLst>
                  </a:tr>
                  <a:tr h="670560">
                    <a:tc>
                      <a:txBody>
                        <a:bodyPr/>
                        <a:lstStyle/>
                        <a:p>
                          <a:r>
                            <a:rPr lang="en-US" sz="1600" dirty="0">
                              <a:latin typeface="Times New Roman" panose="02020603050405020304" pitchFamily="18" charset="0"/>
                              <a:cs typeface="Times New Roman" panose="02020603050405020304" pitchFamily="18" charset="0"/>
                            </a:rPr>
                            <a:t>Present values (PDG, post-2002 </a:t>
                          </a:r>
                          <a:r>
                            <a:rPr lang="en-US" sz="1600" i="1" baseline="0" dirty="0">
                              <a:latin typeface="Times New Roman" panose="02020603050405020304" pitchFamily="18" charset="0"/>
                              <a:cs typeface="Times New Roman" panose="02020603050405020304" pitchFamily="18" charset="0"/>
                            </a:rPr>
                            <a:t>A</a:t>
                          </a:r>
                          <a:r>
                            <a:rPr lang="en-US" sz="1600" dirty="0">
                              <a:latin typeface="Times New Roman" panose="02020603050405020304" pitchFamily="18" charset="0"/>
                              <a:cs typeface="Times New Roman" panose="02020603050405020304" pitchFamily="18" charset="0"/>
                            </a:rPr>
                            <a:t>)</a:t>
                          </a:r>
                        </a:p>
                      </a:txBody>
                      <a:tcPr/>
                    </a:tc>
                    <a:tc>
                      <a:txBody>
                        <a:bodyPr/>
                        <a:lstStyle/>
                        <a:p>
                          <a:r>
                            <a:rPr lang="en-US" sz="1600" dirty="0">
                              <a:latin typeface="Times New Roman" panose="02020603050405020304" pitchFamily="18" charset="0"/>
                              <a:cs typeface="Times New Roman" panose="02020603050405020304" pitchFamily="18" charset="0"/>
                            </a:rPr>
                            <a:t>0.6 s</a:t>
                          </a:r>
                        </a:p>
                      </a:txBody>
                      <a:tcPr/>
                    </a:tc>
                    <a:tc>
                      <a:txBody>
                        <a:bodyPr/>
                        <a:lstStyle/>
                        <a:p>
                          <a:r>
                            <a:rPr lang="en-US" sz="1600" dirty="0">
                              <a:latin typeface="Times New Roman" panose="02020603050405020304" pitchFamily="18" charset="0"/>
                              <a:cs typeface="Times New Roman" panose="02020603050405020304" pitchFamily="18" charset="0"/>
                            </a:rPr>
                            <a:t>0.18%</a:t>
                          </a:r>
                        </a:p>
                        <a:p>
                          <a:r>
                            <a:rPr lang="en-US" sz="1100" dirty="0">
                              <a:latin typeface="Times New Roman" panose="02020603050405020304" pitchFamily="18" charset="0"/>
                              <a:cs typeface="Times New Roman" panose="02020603050405020304" pitchFamily="18" charset="0"/>
                            </a:rPr>
                            <a:t>(including PERKEO3)</a:t>
                          </a:r>
                        </a:p>
                      </a:txBody>
                      <a:tcPr/>
                    </a:tc>
                    <a:tc>
                      <a:txBody>
                        <a:bodyPr/>
                        <a:lstStyle/>
                        <a:p>
                          <a:r>
                            <a:rPr lang="en-US" sz="1600" dirty="0">
                              <a:latin typeface="Times New Roman" panose="02020603050405020304" pitchFamily="18" charset="0"/>
                              <a:cs typeface="Times New Roman" panose="02020603050405020304" pitchFamily="18" charset="0"/>
                            </a:rPr>
                            <a:t>20%</a:t>
                          </a:r>
                        </a:p>
                      </a:txBody>
                      <a:tcPr/>
                    </a:tc>
                    <a:tc>
                      <a:txBody>
                        <a:bodyPr/>
                        <a:lstStyle/>
                        <a:p>
                          <a:r>
                            <a:rPr lang="en-US" sz="1600" dirty="0">
                              <a:latin typeface="Times New Roman" panose="02020603050405020304" pitchFamily="18" charset="0"/>
                              <a:cs typeface="Times New Roman" panose="02020603050405020304" pitchFamily="18" charset="0"/>
                            </a:rPr>
                            <a:t>6.5</a:t>
                          </a:r>
                        </a:p>
                      </a:txBody>
                      <a:tcPr/>
                    </a:tc>
                    <a:tc>
                      <a:txBody>
                        <a:bodyPr/>
                        <a:lstStyle/>
                        <a:p>
                          <a:r>
                            <a:rPr lang="en-US" sz="1600" dirty="0">
                              <a:latin typeface="Times New Roman" panose="02020603050405020304" pitchFamily="18" charset="0"/>
                              <a:cs typeface="Times New Roman" panose="02020603050405020304" pitchFamily="18" charset="0"/>
                            </a:rPr>
                            <a:t>6.8</a:t>
                          </a:r>
                        </a:p>
                      </a:txBody>
                      <a:tcPr/>
                    </a:tc>
                    <a:tc>
                      <a:txBody>
                        <a:bodyPr/>
                        <a:lstStyle/>
                        <a:p>
                          <a:r>
                            <a:rPr lang="en-US" sz="1600" dirty="0">
                              <a:latin typeface="Times New Roman" panose="02020603050405020304" pitchFamily="18" charset="0"/>
                              <a:cs typeface="Times New Roman" panose="02020603050405020304" pitchFamily="18" charset="0"/>
                            </a:rPr>
                            <a:t>1.9</a:t>
                          </a:r>
                        </a:p>
                      </a:txBody>
                      <a:tcPr/>
                    </a:tc>
                    <a:tc>
                      <a:txBody>
                        <a:bodyPr/>
                        <a:lstStyle/>
                        <a:p>
                          <a:r>
                            <a:rPr lang="en-US" sz="1600" dirty="0">
                              <a:latin typeface="Times New Roman" panose="02020603050405020304" pitchFamily="18" charset="0"/>
                              <a:cs typeface="Times New Roman" panose="02020603050405020304" pitchFamily="18" charset="0"/>
                            </a:rPr>
                            <a:t>9.6</a:t>
                          </a:r>
                        </a:p>
                      </a:txBody>
                      <a:tcPr/>
                    </a:tc>
                    <a:extLst>
                      <a:ext uri="{0D108BD9-81ED-4DB2-BD59-A6C34878D82A}">
                        <a16:rowId xmlns:a16="http://schemas.microsoft.com/office/drawing/2014/main" val="159843481"/>
                      </a:ext>
                    </a:extLst>
                  </a:tr>
                  <a:tr h="579120">
                    <a:tc>
                      <a:txBody>
                        <a:bodyPr/>
                        <a:lstStyle/>
                        <a:p>
                          <a:r>
                            <a:rPr lang="en-US" sz="1600" dirty="0">
                              <a:latin typeface="Times New Roman" panose="02020603050405020304" pitchFamily="18" charset="0"/>
                              <a:cs typeface="Times New Roman" panose="02020603050405020304" pitchFamily="18" charset="0"/>
                            </a:rPr>
                            <a:t>Expected results of existing efforts</a:t>
                          </a:r>
                        </a:p>
                      </a:txBody>
                      <a:tcPr/>
                    </a:tc>
                    <a:tc>
                      <a:txBody>
                        <a:bodyPr/>
                        <a:lstStyle/>
                        <a:p>
                          <a:r>
                            <a:rPr lang="en-US" sz="1600" dirty="0">
                              <a:latin typeface="Times New Roman" panose="02020603050405020304" pitchFamily="18" charset="0"/>
                              <a:cs typeface="Times New Roman" panose="02020603050405020304" pitchFamily="18" charset="0"/>
                            </a:rPr>
                            <a:t>0.3 s (</a:t>
                          </a:r>
                          <a:r>
                            <a:rPr lang="en-US" sz="1600" dirty="0" err="1">
                              <a:latin typeface="Times New Roman" panose="02020603050405020304" pitchFamily="18" charset="0"/>
                              <a:cs typeface="Times New Roman" panose="02020603050405020304" pitchFamily="18" charset="0"/>
                            </a:rPr>
                            <a:t>UCN</a:t>
                          </a:r>
                          <a:r>
                            <a:rPr lang="en-US" sz="1600" dirty="0" err="1">
                              <a:latin typeface="Symbol" pitchFamily="2" charset="2"/>
                              <a:cs typeface="Times New Roman" panose="02020603050405020304" pitchFamily="18" charset="0"/>
                            </a:rPr>
                            <a:t>t</a:t>
                          </a:r>
                          <a:r>
                            <a:rPr lang="en-US" sz="1600" dirty="0">
                              <a:latin typeface="Times New Roman" panose="02020603050405020304" pitchFamily="18" charset="0"/>
                              <a:cs typeface="Times New Roman" panose="02020603050405020304" pitchFamily="18" charset="0"/>
                            </a:rPr>
                            <a:t>)</a:t>
                          </a:r>
                        </a:p>
                      </a:txBody>
                      <a:tcPr/>
                    </a:tc>
                    <a:tc>
                      <a:txBody>
                        <a:bodyPr/>
                        <a:lstStyle/>
                        <a:p>
                          <a:r>
                            <a:rPr lang="en-US" sz="1600" dirty="0">
                              <a:latin typeface="Times New Roman" panose="02020603050405020304" pitchFamily="18" charset="0"/>
                              <a:cs typeface="Times New Roman" panose="02020603050405020304" pitchFamily="18" charset="0"/>
                            </a:rPr>
                            <a:t>0.13%</a:t>
                          </a:r>
                        </a:p>
                        <a:p>
                          <a:r>
                            <a:rPr lang="en-US" sz="900" dirty="0">
                              <a:latin typeface="Times New Roman" panose="02020603050405020304" pitchFamily="18" charset="0"/>
                              <a:cs typeface="Times New Roman" panose="02020603050405020304" pitchFamily="18" charset="0"/>
                            </a:rPr>
                            <a:t>(PERKEO3, Nab)</a:t>
                          </a:r>
                          <a:endParaRPr lang="en-US" sz="1600" dirty="0">
                            <a:latin typeface="Times New Roman" panose="02020603050405020304" pitchFamily="18" charset="0"/>
                            <a:cs typeface="Times New Roman" panose="02020603050405020304" pitchFamily="18" charset="0"/>
                          </a:endParaRPr>
                        </a:p>
                      </a:txBody>
                      <a:tcPr/>
                    </a:tc>
                    <a:tc>
                      <a:txBody>
                        <a:bodyPr/>
                        <a:lstStyle/>
                        <a:p>
                          <a:r>
                            <a:rPr lang="en-US" sz="1600" dirty="0">
                              <a:latin typeface="Times New Roman" panose="02020603050405020304" pitchFamily="18" charset="0"/>
                              <a:cs typeface="Times New Roman" panose="02020603050405020304" pitchFamily="18" charset="0"/>
                            </a:rPr>
                            <a:t>20%</a:t>
                          </a:r>
                        </a:p>
                      </a:txBody>
                      <a:tcPr/>
                    </a:tc>
                    <a:tc>
                      <a:txBody>
                        <a:bodyPr/>
                        <a:lstStyle/>
                        <a:p>
                          <a:r>
                            <a:rPr lang="en-US" sz="1600" dirty="0">
                              <a:latin typeface="Times New Roman" panose="02020603050405020304" pitchFamily="18" charset="0"/>
                              <a:cs typeface="Times New Roman" panose="02020603050405020304" pitchFamily="18" charset="0"/>
                            </a:rPr>
                            <a:t>3.2</a:t>
                          </a:r>
                        </a:p>
                      </a:txBody>
                      <a:tcPr/>
                    </a:tc>
                    <a:tc>
                      <a:txBody>
                        <a:bodyPr/>
                        <a:lstStyle/>
                        <a:p>
                          <a:r>
                            <a:rPr lang="en-US" sz="1600" dirty="0">
                              <a:latin typeface="Times New Roman" panose="02020603050405020304" pitchFamily="18" charset="0"/>
                              <a:cs typeface="Times New Roman" panose="02020603050405020304" pitchFamily="18" charset="0"/>
                            </a:rPr>
                            <a:t>5.2</a:t>
                          </a:r>
                        </a:p>
                      </a:txBody>
                      <a:tcPr/>
                    </a:tc>
                    <a:tc>
                      <a:txBody>
                        <a:bodyPr/>
                        <a:lstStyle/>
                        <a:p>
                          <a:r>
                            <a:rPr lang="en-US" sz="1600" dirty="0">
                              <a:latin typeface="Times New Roman" panose="02020603050405020304" pitchFamily="18" charset="0"/>
                              <a:cs typeface="Times New Roman" panose="02020603050405020304" pitchFamily="18" charset="0"/>
                            </a:rPr>
                            <a:t>1.9</a:t>
                          </a:r>
                        </a:p>
                      </a:txBody>
                      <a:tcPr/>
                    </a:tc>
                    <a:tc>
                      <a:txBody>
                        <a:bodyPr/>
                        <a:lstStyle/>
                        <a:p>
                          <a:r>
                            <a:rPr lang="en-US" sz="1600" dirty="0">
                              <a:latin typeface="Times New Roman" panose="02020603050405020304" pitchFamily="18" charset="0"/>
                              <a:cs typeface="Times New Roman" panose="02020603050405020304" pitchFamily="18" charset="0"/>
                            </a:rPr>
                            <a:t>6.4</a:t>
                          </a:r>
                        </a:p>
                      </a:txBody>
                      <a:tcPr/>
                    </a:tc>
                    <a:extLst>
                      <a:ext uri="{0D108BD9-81ED-4DB2-BD59-A6C34878D82A}">
                        <a16:rowId xmlns:a16="http://schemas.microsoft.com/office/drawing/2014/main" val="3559119471"/>
                      </a:ext>
                    </a:extLst>
                  </a:tr>
                  <a:tr h="609600">
                    <a:tc>
                      <a:txBody>
                        <a:bodyPr/>
                        <a:lstStyle/>
                        <a:p>
                          <a:r>
                            <a:rPr lang="en-US" sz="1600" dirty="0">
                              <a:latin typeface="Times New Roman" panose="02020603050405020304" pitchFamily="18" charset="0"/>
                              <a:cs typeface="Times New Roman" panose="02020603050405020304" pitchFamily="18" charset="0"/>
                            </a:rPr>
                            <a:t>With </a:t>
                          </a:r>
                          <a:r>
                            <a:rPr lang="en-US" sz="1600" dirty="0" err="1">
                              <a:latin typeface="Times New Roman" panose="02020603050405020304" pitchFamily="18" charset="0"/>
                              <a:cs typeface="Times New Roman" panose="02020603050405020304" pitchFamily="18" charset="0"/>
                            </a:rPr>
                            <a:t>UCN</a:t>
                          </a:r>
                          <a:r>
                            <a:rPr lang="en-US" sz="1600" dirty="0" err="1">
                              <a:latin typeface="Symbol" pitchFamily="2" charset="2"/>
                              <a:cs typeface="Times New Roman" panose="02020603050405020304" pitchFamily="18" charset="0"/>
                            </a:rPr>
                            <a:t>t</a:t>
                          </a:r>
                          <a:r>
                            <a:rPr lang="en-US" sz="1600" dirty="0">
                              <a:latin typeface="Times New Roman" panose="02020603050405020304" pitchFamily="18" charset="0"/>
                              <a:cs typeface="Times New Roman" panose="02020603050405020304" pitchFamily="18" charset="0"/>
                            </a:rPr>
                            <a:t>+ and UCNA+</a:t>
                          </a:r>
                        </a:p>
                      </a:txBody>
                      <a:tcPr>
                        <a:solidFill>
                          <a:schemeClr val="bg1">
                            <a:lumMod val="85000"/>
                          </a:schemeClr>
                        </a:solidFill>
                      </a:tcPr>
                    </a:tc>
                    <a:tc>
                      <a:txBody>
                        <a:bodyPr/>
                        <a:lstStyle/>
                        <a:p>
                          <a:r>
                            <a:rPr lang="en-US" sz="1600" dirty="0">
                              <a:latin typeface="Times New Roman" panose="02020603050405020304" pitchFamily="18" charset="0"/>
                              <a:cs typeface="Times New Roman" panose="02020603050405020304" pitchFamily="18" charset="0"/>
                            </a:rPr>
                            <a:t>0.1 s </a:t>
                          </a:r>
                          <a:r>
                            <a:rPr lang="en-US" sz="1400" dirty="0">
                              <a:latin typeface="Times New Roman" panose="02020603050405020304" pitchFamily="18" charset="0"/>
                              <a:cs typeface="Times New Roman" panose="02020603050405020304" pitchFamily="18" charset="0"/>
                            </a:rPr>
                            <a:t>(</a:t>
                          </a:r>
                          <a:r>
                            <a:rPr lang="en-US" sz="1400" dirty="0" err="1">
                              <a:latin typeface="Times New Roman" panose="02020603050405020304" pitchFamily="18" charset="0"/>
                              <a:cs typeface="Times New Roman" panose="02020603050405020304" pitchFamily="18" charset="0"/>
                            </a:rPr>
                            <a:t>UCN</a:t>
                          </a:r>
                          <a:r>
                            <a:rPr lang="en-US" sz="1400" dirty="0" err="1">
                              <a:latin typeface="Symbol" pitchFamily="2" charset="2"/>
                              <a:cs typeface="Times New Roman" panose="02020603050405020304" pitchFamily="18" charset="0"/>
                            </a:rPr>
                            <a:t>t</a:t>
                          </a:r>
                          <a:r>
                            <a:rPr lang="en-US" sz="1400" dirty="0">
                              <a:latin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a:txBody>
                      <a:tcPr>
                        <a:solidFill>
                          <a:schemeClr val="bg1">
                            <a:lumMod val="85000"/>
                          </a:schemeClr>
                        </a:solidFill>
                      </a:tcPr>
                    </a:tc>
                    <a:tc>
                      <a:txBody>
                        <a:bodyPr/>
                        <a:lstStyle/>
                        <a:p>
                          <a:r>
                            <a:rPr lang="en-US" sz="1600" dirty="0">
                              <a:latin typeface="Times New Roman" panose="02020603050405020304" pitchFamily="18" charset="0"/>
                              <a:cs typeface="Times New Roman" panose="02020603050405020304" pitchFamily="18" charset="0"/>
                            </a:rPr>
                            <a:t>0.11% </a:t>
                          </a:r>
                          <a:r>
                            <a:rPr lang="en-US" sz="900" dirty="0">
                              <a:latin typeface="Times New Roman" panose="02020603050405020304" pitchFamily="18" charset="0"/>
                              <a:cs typeface="Times New Roman" panose="02020603050405020304" pitchFamily="18" charset="0"/>
                            </a:rPr>
                            <a:t>(UCNA+, PERKEO3, Nab)</a:t>
                          </a:r>
                          <a:endParaRPr lang="en-US" sz="1600" dirty="0">
                            <a:latin typeface="Times New Roman" panose="02020603050405020304" pitchFamily="18" charset="0"/>
                            <a:cs typeface="Times New Roman" panose="02020603050405020304" pitchFamily="18" charset="0"/>
                          </a:endParaRPr>
                        </a:p>
                      </a:txBody>
                      <a:tcPr>
                        <a:solidFill>
                          <a:schemeClr val="bg1">
                            <a:lumMod val="85000"/>
                          </a:schemeClr>
                        </a:solidFill>
                      </a:tcPr>
                    </a:tc>
                    <a:tc>
                      <a:txBody>
                        <a:bodyPr/>
                        <a:lstStyle/>
                        <a:p>
                          <a:r>
                            <a:rPr lang="en-US" sz="1600" dirty="0">
                              <a:latin typeface="Times New Roman" panose="02020603050405020304" pitchFamily="18" charset="0"/>
                              <a:cs typeface="Times New Roman" panose="02020603050405020304" pitchFamily="18" charset="0"/>
                            </a:rPr>
                            <a:t>10%</a:t>
                          </a:r>
                        </a:p>
                      </a:txBody>
                      <a:tcPr>
                        <a:solidFill>
                          <a:schemeClr val="bg1">
                            <a:lumMod val="85000"/>
                          </a:schemeClr>
                        </a:solidFill>
                      </a:tcPr>
                    </a:tc>
                    <a:tc>
                      <a:txBody>
                        <a:bodyPr/>
                        <a:lstStyle/>
                        <a:p>
                          <a:r>
                            <a:rPr lang="en-US" sz="1600" dirty="0">
                              <a:latin typeface="Times New Roman" panose="02020603050405020304" pitchFamily="18" charset="0"/>
                              <a:cs typeface="Times New Roman" panose="02020603050405020304" pitchFamily="18" charset="0"/>
                            </a:rPr>
                            <a:t>1.1</a:t>
                          </a:r>
                        </a:p>
                      </a:txBody>
                      <a:tcPr>
                        <a:solidFill>
                          <a:schemeClr val="bg1">
                            <a:lumMod val="85000"/>
                          </a:schemeClr>
                        </a:solidFill>
                      </a:tcPr>
                    </a:tc>
                    <a:tc>
                      <a:txBody>
                        <a:bodyPr/>
                        <a:lstStyle/>
                        <a:p>
                          <a:r>
                            <a:rPr lang="en-US" sz="1600" dirty="0">
                              <a:latin typeface="Times New Roman" panose="02020603050405020304" pitchFamily="18" charset="0"/>
                              <a:cs typeface="Times New Roman" panose="02020603050405020304" pitchFamily="18" charset="0"/>
                            </a:rPr>
                            <a:t>4.3</a:t>
                          </a:r>
                        </a:p>
                      </a:txBody>
                      <a:tcPr>
                        <a:solidFill>
                          <a:schemeClr val="bg1">
                            <a:lumMod val="85000"/>
                          </a:schemeClr>
                        </a:solidFill>
                      </a:tcPr>
                    </a:tc>
                    <a:tc>
                      <a:txBody>
                        <a:bodyPr/>
                        <a:lstStyle/>
                        <a:p>
                          <a:r>
                            <a:rPr lang="en-US" sz="1600" dirty="0">
                              <a:latin typeface="Times New Roman" panose="02020603050405020304" pitchFamily="18" charset="0"/>
                              <a:cs typeface="Times New Roman" panose="02020603050405020304" pitchFamily="18" charset="0"/>
                            </a:rPr>
                            <a:t>1.0</a:t>
                          </a:r>
                        </a:p>
                      </a:txBody>
                      <a:tcPr>
                        <a:solidFill>
                          <a:schemeClr val="bg1">
                            <a:lumMod val="85000"/>
                          </a:schemeClr>
                        </a:solidFill>
                      </a:tcPr>
                    </a:tc>
                    <a:tc>
                      <a:txBody>
                        <a:bodyPr/>
                        <a:lstStyle/>
                        <a:p>
                          <a:r>
                            <a:rPr lang="en-US" sz="1600" dirty="0">
                              <a:latin typeface="Times New Roman" panose="02020603050405020304" pitchFamily="18" charset="0"/>
                              <a:cs typeface="Times New Roman" panose="02020603050405020304" pitchFamily="18" charset="0"/>
                            </a:rPr>
                            <a:t>4.6</a:t>
                          </a:r>
                        </a:p>
                      </a:txBody>
                      <a:tcPr>
                        <a:solidFill>
                          <a:schemeClr val="bg1">
                            <a:lumMod val="85000"/>
                          </a:schemeClr>
                        </a:solidFill>
                      </a:tcPr>
                    </a:tc>
                    <a:extLst>
                      <a:ext uri="{0D108BD9-81ED-4DB2-BD59-A6C34878D82A}">
                        <a16:rowId xmlns:a16="http://schemas.microsoft.com/office/drawing/2014/main" val="3611884691"/>
                      </a:ext>
                    </a:extLst>
                  </a:tr>
                  <a:tr h="609600">
                    <a:tc>
                      <a:txBody>
                        <a:bodyPr/>
                        <a:lstStyle/>
                        <a:p>
                          <a:r>
                            <a:rPr lang="en-US" sz="1600" dirty="0">
                              <a:latin typeface="Times New Roman" panose="02020603050405020304" pitchFamily="18" charset="0"/>
                              <a:cs typeface="Times New Roman" panose="02020603050405020304" pitchFamily="18" charset="0"/>
                            </a:rPr>
                            <a:t>With future, next-gen asymmetry expt.</a:t>
                          </a:r>
                        </a:p>
                      </a:txBody>
                      <a:tcPr/>
                    </a:tc>
                    <a:tc>
                      <a:txBody>
                        <a:bodyPr/>
                        <a:lstStyle/>
                        <a:p>
                          <a:r>
                            <a:rPr lang="en-US" sz="1600" dirty="0">
                              <a:latin typeface="Times New Roman" panose="02020603050405020304" pitchFamily="18" charset="0"/>
                              <a:cs typeface="Times New Roman" panose="02020603050405020304" pitchFamily="18" charset="0"/>
                            </a:rPr>
                            <a:t>0.1 s</a:t>
                          </a:r>
                        </a:p>
                      </a:txBody>
                      <a:tcPr/>
                    </a:tc>
                    <a:tc>
                      <a:txBody>
                        <a:bodyPr/>
                        <a:lstStyle/>
                        <a:p>
                          <a:r>
                            <a:rPr lang="en-US" sz="1600" dirty="0">
                              <a:latin typeface="Times New Roman" panose="02020603050405020304" pitchFamily="18" charset="0"/>
                              <a:cs typeface="Times New Roman" panose="02020603050405020304" pitchFamily="18" charset="0"/>
                            </a:rPr>
                            <a:t>0.03%</a:t>
                          </a:r>
                        </a:p>
                        <a:p>
                          <a:r>
                            <a:rPr lang="en-US" sz="900" dirty="0">
                              <a:latin typeface="Times New Roman" panose="02020603050405020304" pitchFamily="18" charset="0"/>
                              <a:cs typeface="Times New Roman" panose="02020603050405020304" pitchFamily="18" charset="0"/>
                            </a:rPr>
                            <a:t>(PERC, future UCN expt.?)</a:t>
                          </a:r>
                        </a:p>
                      </a:txBody>
                      <a:tcPr/>
                    </a:tc>
                    <a:tc>
                      <a:txBody>
                        <a:bodyPr/>
                        <a:lstStyle/>
                        <a:p>
                          <a:r>
                            <a:rPr lang="en-US" sz="1600" dirty="0">
                              <a:latin typeface="Times New Roman" panose="02020603050405020304" pitchFamily="18" charset="0"/>
                              <a:cs typeface="Times New Roman" panose="02020603050405020304" pitchFamily="18" charset="0"/>
                            </a:rPr>
                            <a:t>10%</a:t>
                          </a:r>
                        </a:p>
                      </a:txBody>
                      <a:tcPr/>
                    </a:tc>
                    <a:tc>
                      <a:txBody>
                        <a:bodyPr/>
                        <a:lstStyle/>
                        <a:p>
                          <a:r>
                            <a:rPr lang="en-US" sz="1600" dirty="0">
                              <a:latin typeface="Times New Roman" panose="02020603050405020304" pitchFamily="18" charset="0"/>
                              <a:cs typeface="Times New Roman" panose="02020603050405020304" pitchFamily="18" charset="0"/>
                            </a:rPr>
                            <a:t>1.1</a:t>
                          </a:r>
                        </a:p>
                      </a:txBody>
                      <a:tcPr/>
                    </a:tc>
                    <a:tc>
                      <a:txBody>
                        <a:bodyPr/>
                        <a:lstStyle/>
                        <a:p>
                          <a:r>
                            <a:rPr lang="en-US" sz="1600" dirty="0">
                              <a:latin typeface="Times New Roman" panose="02020603050405020304" pitchFamily="18" charset="0"/>
                              <a:cs typeface="Times New Roman" panose="02020603050405020304" pitchFamily="18" charset="0"/>
                            </a:rPr>
                            <a:t>1.2</a:t>
                          </a:r>
                        </a:p>
                      </a:txBody>
                      <a:tcPr/>
                    </a:tc>
                    <a:tc>
                      <a:txBody>
                        <a:bodyPr/>
                        <a:lstStyle/>
                        <a:p>
                          <a:r>
                            <a:rPr lang="en-US" sz="1600" dirty="0">
                              <a:latin typeface="Times New Roman" panose="02020603050405020304" pitchFamily="18" charset="0"/>
                              <a:cs typeface="Times New Roman" panose="02020603050405020304" pitchFamily="18" charset="0"/>
                            </a:rPr>
                            <a:t>1.0</a:t>
                          </a:r>
                        </a:p>
                      </a:txBody>
                      <a:tcPr/>
                    </a:tc>
                    <a:tc>
                      <a:txBody>
                        <a:bodyPr/>
                        <a:lstStyle/>
                        <a:p>
                          <a:r>
                            <a:rPr lang="en-US" sz="1600" dirty="0">
                              <a:latin typeface="Times New Roman" panose="02020603050405020304" pitchFamily="18" charset="0"/>
                              <a:cs typeface="Times New Roman" panose="02020603050405020304" pitchFamily="18" charset="0"/>
                            </a:rPr>
                            <a:t>1.9</a:t>
                          </a:r>
                        </a:p>
                      </a:txBody>
                      <a:tcPr/>
                    </a:tc>
                    <a:extLst>
                      <a:ext uri="{0D108BD9-81ED-4DB2-BD59-A6C34878D82A}">
                        <a16:rowId xmlns:a16="http://schemas.microsoft.com/office/drawing/2014/main" val="2876828797"/>
                      </a:ext>
                    </a:extLst>
                  </a:tr>
                </a:tbl>
              </a:graphicData>
            </a:graphic>
          </p:graphicFrame>
        </mc:Fallback>
      </mc:AlternateContent>
      <p:sp>
        <p:nvSpPr>
          <p:cNvPr id="12" name="Rectangle 11">
            <a:extLst>
              <a:ext uri="{FF2B5EF4-FFF2-40B4-BE49-F238E27FC236}">
                <a16:creationId xmlns:a16="http://schemas.microsoft.com/office/drawing/2014/main" id="{DE0DD2B9-880F-6D45-9D40-37EF0E0832DD}"/>
              </a:ext>
            </a:extLst>
          </p:cNvPr>
          <p:cNvSpPr/>
          <p:nvPr/>
        </p:nvSpPr>
        <p:spPr>
          <a:xfrm>
            <a:off x="2929813" y="1942661"/>
            <a:ext cx="1113451" cy="338390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2A90085-C4A8-4642-9282-8C5A53D96B2F}"/>
              </a:ext>
            </a:extLst>
          </p:cNvPr>
          <p:cNvSpPr/>
          <p:nvPr/>
        </p:nvSpPr>
        <p:spPr>
          <a:xfrm>
            <a:off x="5825413" y="1942654"/>
            <a:ext cx="1038808" cy="338390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3369009-D847-3940-ABCC-5850F0D295EB}"/>
                  </a:ext>
                </a:extLst>
              </p:cNvPr>
              <p:cNvSpPr txBox="1"/>
              <p:nvPr/>
            </p:nvSpPr>
            <p:spPr>
              <a:xfrm>
                <a:off x="3826134" y="5604381"/>
                <a:ext cx="5227265" cy="400110"/>
              </a:xfrm>
              <a:prstGeom prst="rect">
                <a:avLst/>
              </a:prstGeom>
              <a:noFill/>
            </p:spPr>
            <p:txBody>
              <a:bodyPr wrap="none" rtlCol="0">
                <a:spAutoFit/>
              </a:bodyPr>
              <a:lstStyle/>
              <a:p>
                <a:r>
                  <a:rPr lang="en-US" sz="2000" dirty="0">
                    <a:solidFill>
                      <a:srgbClr val="7030A0"/>
                    </a:solidFill>
                  </a:rPr>
                  <a:t>Compare to nuclear decay </a:t>
                </a:r>
                <a14:m>
                  <m:oMath xmlns:m="http://schemas.openxmlformats.org/officeDocument/2006/math">
                    <m:r>
                      <a:rPr lang="en-US" sz="2000" i="1">
                        <a:solidFill>
                          <a:srgbClr val="7030A0"/>
                        </a:solidFill>
                        <a:latin typeface="Cambria Math" panose="02040503050406030204" pitchFamily="18" charset="0"/>
                        <a:ea typeface="Cambria Math" panose="02040503050406030204" pitchFamily="18" charset="0"/>
                      </a:rPr>
                      <m:t>𝛿</m:t>
                    </m:r>
                    <m:sSup>
                      <m:sSupPr>
                        <m:ctrlPr>
                          <a:rPr lang="en-US" sz="2000" i="1">
                            <a:solidFill>
                              <a:srgbClr val="7030A0"/>
                            </a:solidFill>
                            <a:latin typeface="Cambria Math" panose="02040503050406030204" pitchFamily="18" charset="0"/>
                            <a:ea typeface="Cambria Math" panose="02040503050406030204" pitchFamily="18" charset="0"/>
                          </a:rPr>
                        </m:ctrlPr>
                      </m:sSupPr>
                      <m:e>
                        <m:d>
                          <m:dPr>
                            <m:begChr m:val="|"/>
                            <m:endChr m:val="|"/>
                            <m:ctrlPr>
                              <a:rPr lang="en-US" sz="2000" i="1">
                                <a:solidFill>
                                  <a:srgbClr val="7030A0"/>
                                </a:solidFill>
                                <a:latin typeface="Cambria Math" panose="02040503050406030204" pitchFamily="18" charset="0"/>
                                <a:ea typeface="Cambria Math" panose="02040503050406030204" pitchFamily="18" charset="0"/>
                              </a:rPr>
                            </m:ctrlPr>
                          </m:dPr>
                          <m:e>
                            <m:sSub>
                              <m:sSubPr>
                                <m:ctrlPr>
                                  <a:rPr lang="el-GR" sz="2000" i="1">
                                    <a:solidFill>
                                      <a:srgbClr val="7030A0"/>
                                    </a:solidFill>
                                    <a:latin typeface="Cambria Math" panose="02040503050406030204" pitchFamily="18" charset="0"/>
                                    <a:ea typeface="Cambria Math" panose="02040503050406030204" pitchFamily="18" charset="0"/>
                                  </a:rPr>
                                </m:ctrlPr>
                              </m:sSubPr>
                              <m:e>
                                <m:r>
                                  <a:rPr lang="en-US" sz="2000" i="1">
                                    <a:solidFill>
                                      <a:srgbClr val="7030A0"/>
                                    </a:solidFill>
                                    <a:latin typeface="Cambria Math" panose="02040503050406030204" pitchFamily="18" charset="0"/>
                                    <a:ea typeface="Cambria Math" panose="02040503050406030204" pitchFamily="18" charset="0"/>
                                  </a:rPr>
                                  <m:t>𝑉</m:t>
                                </m:r>
                              </m:e>
                              <m:sub>
                                <m:r>
                                  <a:rPr lang="en-US" sz="2000" i="1">
                                    <a:solidFill>
                                      <a:srgbClr val="7030A0"/>
                                    </a:solidFill>
                                    <a:latin typeface="Cambria Math" panose="02040503050406030204" pitchFamily="18" charset="0"/>
                                    <a:ea typeface="Cambria Math" panose="02040503050406030204" pitchFamily="18" charset="0"/>
                                  </a:rPr>
                                  <m:t>𝑢𝑑</m:t>
                                </m:r>
                              </m:sub>
                            </m:sSub>
                          </m:e>
                        </m:d>
                      </m:e>
                      <m:sup>
                        <m:r>
                          <a:rPr lang="en-US" sz="2000" i="1">
                            <a:solidFill>
                              <a:srgbClr val="7030A0"/>
                            </a:solidFill>
                            <a:latin typeface="Cambria Math" panose="02040503050406030204" pitchFamily="18" charset="0"/>
                            <a:ea typeface="Cambria Math" panose="02040503050406030204" pitchFamily="18" charset="0"/>
                          </a:rPr>
                          <m:t>2</m:t>
                        </m:r>
                      </m:sup>
                    </m:sSup>
                    <m:r>
                      <a:rPr lang="en-US" sz="2000" i="1" smtClean="0">
                        <a:solidFill>
                          <a:srgbClr val="7030A0"/>
                        </a:solidFill>
                        <a:latin typeface="Cambria Math" panose="02040503050406030204" pitchFamily="18" charset="0"/>
                        <a:ea typeface="Cambria Math" panose="02040503050406030204" pitchFamily="18" charset="0"/>
                      </a:rPr>
                      <m:t>≈</m:t>
                    </m:r>
                    <m:r>
                      <a:rPr lang="en-US" sz="2000" b="0" i="1" smtClean="0">
                        <a:solidFill>
                          <a:srgbClr val="7030A0"/>
                        </a:solidFill>
                        <a:latin typeface="Cambria Math" panose="02040503050406030204" pitchFamily="18" charset="0"/>
                        <a:ea typeface="Cambria Math" panose="02040503050406030204" pitchFamily="18" charset="0"/>
                      </a:rPr>
                      <m:t>5×</m:t>
                    </m:r>
                    <m:sSup>
                      <m:sSupPr>
                        <m:ctrlPr>
                          <a:rPr lang="en-US" sz="2000" b="0" i="1" smtClean="0">
                            <a:solidFill>
                              <a:srgbClr val="7030A0"/>
                            </a:solidFill>
                            <a:latin typeface="Cambria Math" panose="02040503050406030204" pitchFamily="18" charset="0"/>
                            <a:ea typeface="Cambria Math" panose="02040503050406030204" pitchFamily="18" charset="0"/>
                          </a:rPr>
                        </m:ctrlPr>
                      </m:sSupPr>
                      <m:e>
                        <m:r>
                          <a:rPr lang="en-US" sz="2000" b="0" i="1" smtClean="0">
                            <a:solidFill>
                              <a:srgbClr val="7030A0"/>
                            </a:solidFill>
                            <a:latin typeface="Cambria Math" panose="02040503050406030204" pitchFamily="18" charset="0"/>
                            <a:ea typeface="Cambria Math" panose="02040503050406030204" pitchFamily="18" charset="0"/>
                          </a:rPr>
                          <m:t>10</m:t>
                        </m:r>
                      </m:e>
                      <m:sup>
                        <m:r>
                          <a:rPr lang="en-US" sz="2000" b="0" i="1" smtClean="0">
                            <a:solidFill>
                              <a:srgbClr val="7030A0"/>
                            </a:solidFill>
                            <a:latin typeface="Cambria Math" panose="02040503050406030204" pitchFamily="18" charset="0"/>
                            <a:ea typeface="Cambria Math" panose="02040503050406030204" pitchFamily="18" charset="0"/>
                          </a:rPr>
                          <m:t>−4</m:t>
                        </m:r>
                      </m:sup>
                    </m:sSup>
                  </m:oMath>
                </a14:m>
                <a:r>
                  <a:rPr lang="en-US" sz="2000" dirty="0">
                    <a:solidFill>
                      <a:srgbClr val="7030A0"/>
                    </a:solidFill>
                  </a:rPr>
                  <a:t> </a:t>
                </a:r>
              </a:p>
            </p:txBody>
          </p:sp>
        </mc:Choice>
        <mc:Fallback xmlns="">
          <p:sp>
            <p:nvSpPr>
              <p:cNvPr id="14" name="TextBox 13">
                <a:extLst>
                  <a:ext uri="{FF2B5EF4-FFF2-40B4-BE49-F238E27FC236}">
                    <a16:creationId xmlns:a16="http://schemas.microsoft.com/office/drawing/2014/main" id="{53369009-D847-3940-ABCC-5850F0D295EB}"/>
                  </a:ext>
                </a:extLst>
              </p:cNvPr>
              <p:cNvSpPr txBox="1">
                <a:spLocks noRot="1" noChangeAspect="1" noMove="1" noResize="1" noEditPoints="1" noAdjustHandles="1" noChangeArrowheads="1" noChangeShapeType="1" noTextEdit="1"/>
              </p:cNvSpPr>
              <p:nvPr/>
            </p:nvSpPr>
            <p:spPr>
              <a:xfrm>
                <a:off x="3826134" y="5604381"/>
                <a:ext cx="5227265" cy="400110"/>
              </a:xfrm>
              <a:prstGeom prst="rect">
                <a:avLst/>
              </a:prstGeom>
              <a:blipFill>
                <a:blip r:embed="rId5"/>
                <a:stretch>
                  <a:fillRect l="-1214" t="-6250" b="-28125"/>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4068E327-6B5F-5E82-14BE-1F34AC9C3C95}"/>
              </a:ext>
            </a:extLst>
          </p:cNvPr>
          <p:cNvSpPr txBox="1"/>
          <p:nvPr/>
        </p:nvSpPr>
        <p:spPr>
          <a:xfrm>
            <a:off x="5338744" y="158586"/>
            <a:ext cx="3698961" cy="400110"/>
          </a:xfrm>
          <a:prstGeom prst="rect">
            <a:avLst/>
          </a:prstGeom>
          <a:noFill/>
        </p:spPr>
        <p:txBody>
          <a:bodyPr wrap="none" rtlCol="0">
            <a:spAutoFit/>
          </a:bodyPr>
          <a:lstStyle/>
          <a:p>
            <a:r>
              <a:rPr lang="en-US" sz="2000" dirty="0"/>
              <a:t>[Snapshot from a few years ago]</a:t>
            </a:r>
          </a:p>
        </p:txBody>
      </p:sp>
      <p:cxnSp>
        <p:nvCxnSpPr>
          <p:cNvPr id="6" name="Straight Arrow Connector 5">
            <a:extLst>
              <a:ext uri="{FF2B5EF4-FFF2-40B4-BE49-F238E27FC236}">
                <a16:creationId xmlns:a16="http://schemas.microsoft.com/office/drawing/2014/main" id="{EED67687-8080-4EA8-9D8A-EC58B6D6D13B}"/>
              </a:ext>
            </a:extLst>
          </p:cNvPr>
          <p:cNvCxnSpPr>
            <a:cxnSpLocks/>
          </p:cNvCxnSpPr>
          <p:nvPr/>
        </p:nvCxnSpPr>
        <p:spPr>
          <a:xfrm flipV="1">
            <a:off x="8402273" y="5347307"/>
            <a:ext cx="0" cy="257074"/>
          </a:xfrm>
          <a:prstGeom prst="straightConnector1">
            <a:avLst/>
          </a:prstGeom>
          <a:ln>
            <a:solidFill>
              <a:srgbClr val="7030A0"/>
            </a:solidFill>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848AD5EC-7736-63B7-EF46-45E01C8740DA}"/>
              </a:ext>
            </a:extLst>
          </p:cNvPr>
          <p:cNvSpPr txBox="1"/>
          <p:nvPr/>
        </p:nvSpPr>
        <p:spPr>
          <a:xfrm>
            <a:off x="576897" y="6011644"/>
            <a:ext cx="7362294" cy="646331"/>
          </a:xfrm>
          <a:prstGeom prst="rect">
            <a:avLst/>
          </a:prstGeom>
          <a:noFill/>
        </p:spPr>
        <p:txBody>
          <a:bodyPr wrap="square" rtlCol="0">
            <a:spAutoFit/>
          </a:bodyPr>
          <a:lstStyle/>
          <a:p>
            <a:r>
              <a:rPr lang="en-US" dirty="0"/>
              <a:t>Major assumption behind this table: that the results of these experiments are consistent (i.e., no need to inflate combined error).</a:t>
            </a:r>
          </a:p>
        </p:txBody>
      </p:sp>
    </p:spTree>
    <p:extLst>
      <p:ext uri="{BB962C8B-B14F-4D97-AF65-F5344CB8AC3E}">
        <p14:creationId xmlns:p14="http://schemas.microsoft.com/office/powerpoint/2010/main" val="9433735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279F4-A2EC-6383-49A7-BC125E7E968D}"/>
              </a:ext>
            </a:extLst>
          </p:cNvPr>
          <p:cNvSpPr>
            <a:spLocks noGrp="1"/>
          </p:cNvSpPr>
          <p:nvPr>
            <p:ph type="title"/>
          </p:nvPr>
        </p:nvSpPr>
        <p:spPr/>
        <p:txBody>
          <a:bodyPr/>
          <a:lstStyle/>
          <a:p>
            <a:r>
              <a:rPr lang="en-US" dirty="0">
                <a:solidFill>
                  <a:schemeClr val="bg1"/>
                </a:solidFill>
              </a:rPr>
              <a:t>Extra slides</a:t>
            </a:r>
          </a:p>
        </p:txBody>
      </p:sp>
      <p:sp>
        <p:nvSpPr>
          <p:cNvPr id="3" name="Content Placeholder 2">
            <a:extLst>
              <a:ext uri="{FF2B5EF4-FFF2-40B4-BE49-F238E27FC236}">
                <a16:creationId xmlns:a16="http://schemas.microsoft.com/office/drawing/2014/main" id="{9B38193C-7CF6-1789-14D8-D4FD8DEE1C71}"/>
              </a:ext>
            </a:extLst>
          </p:cNvPr>
          <p:cNvSpPr>
            <a:spLocks noGrp="1"/>
          </p:cNvSpPr>
          <p:nvPr>
            <p:ph idx="1"/>
          </p:nvPr>
        </p:nvSpPr>
        <p:spPr/>
        <p:txBody>
          <a:bodyPr/>
          <a:lstStyle/>
          <a:p>
            <a:endParaRPr lang="en-US"/>
          </a:p>
        </p:txBody>
      </p:sp>
      <p:sp>
        <p:nvSpPr>
          <p:cNvPr id="5" name="Slide Number Placeholder 4">
            <a:extLst>
              <a:ext uri="{FF2B5EF4-FFF2-40B4-BE49-F238E27FC236}">
                <a16:creationId xmlns:a16="http://schemas.microsoft.com/office/drawing/2014/main" id="{EF88B873-4B8F-1944-6E71-28EE3AD3609D}"/>
              </a:ext>
            </a:extLst>
          </p:cNvPr>
          <p:cNvSpPr>
            <a:spLocks noGrp="1"/>
          </p:cNvSpPr>
          <p:nvPr>
            <p:ph type="sldNum" sz="quarter" idx="12"/>
          </p:nvPr>
        </p:nvSpPr>
        <p:spPr/>
        <p:txBody>
          <a:bodyPr/>
          <a:lstStyle/>
          <a:p>
            <a:fld id="{469F719A-759F-9949-A55F-A0C08DB03C95}" type="slidenum">
              <a:rPr lang="en-US" smtClean="0"/>
              <a:t>33</a:t>
            </a:fld>
            <a:endParaRPr lang="en-US"/>
          </a:p>
        </p:txBody>
      </p:sp>
    </p:spTree>
    <p:extLst>
      <p:ext uri="{BB962C8B-B14F-4D97-AF65-F5344CB8AC3E}">
        <p14:creationId xmlns:p14="http://schemas.microsoft.com/office/powerpoint/2010/main" val="4528765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B9149-30D4-5C43-B172-3FE3EA961254}"/>
              </a:ext>
            </a:extLst>
          </p:cNvPr>
          <p:cNvSpPr>
            <a:spLocks noGrp="1"/>
          </p:cNvSpPr>
          <p:nvPr>
            <p:ph type="title"/>
          </p:nvPr>
        </p:nvSpPr>
        <p:spPr>
          <a:xfrm>
            <a:off x="628650" y="116545"/>
            <a:ext cx="7886700" cy="826704"/>
          </a:xfrm>
        </p:spPr>
        <p:txBody>
          <a:bodyPr>
            <a:normAutofit/>
          </a:bodyPr>
          <a:lstStyle/>
          <a:p>
            <a:r>
              <a:rPr lang="en-US" sz="3600" dirty="0"/>
              <a:t>Neutron </a:t>
            </a:r>
            <a:r>
              <a:rPr lang="en-US" sz="3600" dirty="0">
                <a:latin typeface="Symbol" pitchFamily="2" charset="2"/>
              </a:rPr>
              <a:t>b</a:t>
            </a:r>
            <a:r>
              <a:rPr lang="en-US" sz="3600" dirty="0"/>
              <a:t> decay at the quark level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6CF60DB-3966-EB45-910C-9A2666F99984}"/>
                  </a:ext>
                </a:extLst>
              </p:cNvPr>
              <p:cNvSpPr>
                <a:spLocks noGrp="1"/>
              </p:cNvSpPr>
              <p:nvPr>
                <p:ph idx="1"/>
              </p:nvPr>
            </p:nvSpPr>
            <p:spPr>
              <a:xfrm>
                <a:off x="583383" y="1153754"/>
                <a:ext cx="7886700" cy="4351338"/>
              </a:xfrm>
            </p:spPr>
            <p:txBody>
              <a:bodyPr>
                <a:noAutofit/>
              </a:bodyPr>
              <a:lstStyle/>
              <a:p>
                <a:pPr marL="0" indent="0">
                  <a:buNone/>
                </a:pPr>
                <a14:m>
                  <m:oMath xmlns:m="http://schemas.openxmlformats.org/officeDocument/2006/math">
                    <m:r>
                      <a:rPr lang="en-US" sz="2400" b="0" i="1" smtClean="0">
                        <a:latin typeface="Cambria Math" panose="02040503050406030204" pitchFamily="18" charset="0"/>
                      </a:rPr>
                      <m:t>𝑛</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𝑝</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𝑒</m:t>
                    </m:r>
                    <m:r>
                      <a:rPr lang="en-US" sz="2400" b="0" i="1" smtClean="0">
                        <a:latin typeface="Cambria Math" panose="02040503050406030204" pitchFamily="18" charset="0"/>
                        <a:ea typeface="Cambria Math" panose="02040503050406030204" pitchFamily="18" charset="0"/>
                      </a:rPr>
                      <m:t>+</m:t>
                    </m:r>
                    <m:sSub>
                      <m:sSubPr>
                        <m:ctrlPr>
                          <a:rPr lang="en-US" sz="2400" b="0" i="1" smtClean="0">
                            <a:latin typeface="Cambria Math" panose="02040503050406030204" pitchFamily="18" charset="0"/>
                            <a:ea typeface="Cambria Math" panose="02040503050406030204" pitchFamily="18" charset="0"/>
                          </a:rPr>
                        </m:ctrlPr>
                      </m:sSubPr>
                      <m:e>
                        <m:acc>
                          <m:accPr>
                            <m:chr m:val="̅"/>
                            <m:ctrlPr>
                              <a:rPr lang="en-US" sz="2400" b="0" i="1" smtClean="0">
                                <a:latin typeface="Cambria Math" panose="02040503050406030204" pitchFamily="18" charset="0"/>
                                <a:ea typeface="Cambria Math" panose="02040503050406030204" pitchFamily="18" charset="0"/>
                              </a:rPr>
                            </m:ctrlPr>
                          </m:accPr>
                          <m:e>
                            <m:r>
                              <a:rPr lang="en-US" sz="2400" b="0" i="1" smtClean="0">
                                <a:latin typeface="Cambria Math" panose="02040503050406030204" pitchFamily="18" charset="0"/>
                                <a:ea typeface="Cambria Math" panose="02040503050406030204" pitchFamily="18" charset="0"/>
                              </a:rPr>
                              <m:t>𝜈</m:t>
                            </m:r>
                          </m:e>
                        </m:acc>
                      </m:e>
                      <m:sub>
                        <m:r>
                          <a:rPr lang="en-US" sz="2400" b="0" i="1" smtClean="0">
                            <a:latin typeface="Cambria Math" panose="02040503050406030204" pitchFamily="18" charset="0"/>
                            <a:ea typeface="Cambria Math" panose="02040503050406030204" pitchFamily="18" charset="0"/>
                          </a:rPr>
                          <m:t>𝑒</m:t>
                        </m:r>
                      </m:sub>
                    </m:sSub>
                  </m:oMath>
                </a14:m>
                <a:r>
                  <a:rPr lang="en-US" sz="2400" dirty="0"/>
                  <a:t>,   </a:t>
                </a:r>
                <a:r>
                  <a:rPr lang="en-US" sz="2400" dirty="0">
                    <a:latin typeface="Symbol" pitchFamily="2" charset="2"/>
                  </a:rPr>
                  <a:t>b</a:t>
                </a:r>
                <a:r>
                  <a:rPr lang="en-US" sz="2400" dirty="0"/>
                  <a:t> endpoint energy 782 keV</a:t>
                </a:r>
              </a:p>
            </p:txBody>
          </p:sp>
        </mc:Choice>
        <mc:Fallback xmlns="">
          <p:sp>
            <p:nvSpPr>
              <p:cNvPr id="3" name="Content Placeholder 2">
                <a:extLst>
                  <a:ext uri="{FF2B5EF4-FFF2-40B4-BE49-F238E27FC236}">
                    <a16:creationId xmlns:a16="http://schemas.microsoft.com/office/drawing/2014/main" id="{36CF60DB-3966-EB45-910C-9A2666F99984}"/>
                  </a:ext>
                </a:extLst>
              </p:cNvPr>
              <p:cNvSpPr>
                <a:spLocks noGrp="1" noRot="1" noChangeAspect="1" noMove="1" noResize="1" noEditPoints="1" noAdjustHandles="1" noChangeArrowheads="1" noChangeShapeType="1" noTextEdit="1"/>
              </p:cNvSpPr>
              <p:nvPr>
                <p:ph idx="1"/>
              </p:nvPr>
            </p:nvSpPr>
            <p:spPr>
              <a:xfrm>
                <a:off x="583383" y="1153754"/>
                <a:ext cx="7886700" cy="4351338"/>
              </a:xfrm>
              <a:blipFill>
                <a:blip r:embed="rId3"/>
                <a:stretch>
                  <a:fillRect t="-2035"/>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0CC67C87-6C79-4845-8E5D-1DF224FFC8AC}"/>
              </a:ext>
            </a:extLst>
          </p:cNvPr>
          <p:cNvPicPr>
            <a:picLocks noChangeAspect="1"/>
          </p:cNvPicPr>
          <p:nvPr/>
        </p:nvPicPr>
        <p:blipFill>
          <a:blip r:embed="rId4"/>
          <a:stretch>
            <a:fillRect/>
          </a:stretch>
        </p:blipFill>
        <p:spPr>
          <a:xfrm>
            <a:off x="913108" y="1768152"/>
            <a:ext cx="2727370" cy="2727370"/>
          </a:xfrm>
          <a:prstGeom prst="rect">
            <a:avLst/>
          </a:prstGeom>
        </p:spPr>
      </p:pic>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536CE613-C624-C745-B664-B0ED29AFC9D0}"/>
                  </a:ext>
                </a:extLst>
              </p:cNvPr>
              <p:cNvSpPr txBox="1">
                <a:spLocks/>
              </p:cNvSpPr>
              <p:nvPr/>
            </p:nvSpPr>
            <p:spPr>
              <a:xfrm>
                <a:off x="206679" y="5728570"/>
                <a:ext cx="8805798" cy="6152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b="0" kern="1200">
                    <a:solidFill>
                      <a:schemeClr val="tx1"/>
                    </a:solidFill>
                    <a:latin typeface="+mn-lt"/>
                    <a:ea typeface="+mn-ea"/>
                    <a:cs typeface="+mn-cs"/>
                  </a:defRPr>
                </a:lvl1pPr>
                <a:lvl2pPr marL="258366" indent="-128588" algn="l" defTabSz="914400" rtl="0" eaLnBrk="1" latinLnBrk="0" hangingPunct="1">
                  <a:lnSpc>
                    <a:spcPct val="90000"/>
                  </a:lnSpc>
                  <a:spcBef>
                    <a:spcPts val="500"/>
                  </a:spcBef>
                  <a:buFont typeface="Arial" panose="020B0604020202020204" pitchFamily="34" charset="0"/>
                  <a:buChar char="•"/>
                  <a:defRPr sz="1350" kern="1200">
                    <a:solidFill>
                      <a:schemeClr val="tx1"/>
                    </a:solidFill>
                    <a:latin typeface="+mn-lt"/>
                    <a:ea typeface="+mn-ea"/>
                    <a:cs typeface="+mn-cs"/>
                  </a:defRPr>
                </a:lvl2pPr>
                <a:lvl3pPr marL="385763" indent="-129779"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516731" indent="-129779"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mn-lt"/>
                    <a:ea typeface="+mn-ea"/>
                    <a:cs typeface="+mn-cs"/>
                  </a:defRPr>
                </a:lvl4pPr>
                <a:lvl5pPr marL="642938" indent="-130969"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dirty="0"/>
                  <a:t>Quark level: </a:t>
                </a:r>
                <a14:m>
                  <m:oMath xmlns:m="http://schemas.openxmlformats.org/officeDocument/2006/math">
                    <m:sSub>
                      <m:sSubPr>
                        <m:ctrlPr>
                          <a:rPr lang="en-US" sz="2800" i="1" smtClean="0">
                            <a:latin typeface="Cambria Math" panose="02040503050406030204" pitchFamily="18" charset="0"/>
                            <a:ea typeface="Cambria Math" panose="02040503050406030204" pitchFamily="18" charset="0"/>
                          </a:rPr>
                        </m:ctrlPr>
                      </m:sSubPr>
                      <m:e>
                        <m:r>
                          <a:rPr lang="en-US" sz="2800" i="1" smtClean="0">
                            <a:latin typeface="Cambria Math" panose="02040503050406030204" pitchFamily="18" charset="0"/>
                            <a:ea typeface="Cambria Math" panose="02040503050406030204" pitchFamily="18" charset="0"/>
                          </a:rPr>
                          <m:t>ℳ</m:t>
                        </m:r>
                      </m:e>
                      <m:sub>
                        <m:r>
                          <a:rPr lang="en-US" sz="2800" i="1" smtClean="0">
                            <a:latin typeface="Cambria Math" panose="02040503050406030204" pitchFamily="18" charset="0"/>
                            <a:ea typeface="Cambria Math" panose="02040503050406030204" pitchFamily="18" charset="0"/>
                          </a:rPr>
                          <m:t>𝑞</m:t>
                        </m:r>
                      </m:sub>
                    </m:sSub>
                    <m:r>
                      <a:rPr lang="en-US" sz="2800" i="1" smtClean="0">
                        <a:latin typeface="Cambria Math" panose="02040503050406030204" pitchFamily="18" charset="0"/>
                        <a:ea typeface="Cambria Math" panose="02040503050406030204" pitchFamily="18" charset="0"/>
                      </a:rPr>
                      <m:t>=</m:t>
                    </m:r>
                    <m:f>
                      <m:fPr>
                        <m:ctrlPr>
                          <a:rPr lang="en-US" sz="2800" i="1" smtClean="0">
                            <a:latin typeface="Cambria Math" panose="02040503050406030204" pitchFamily="18" charset="0"/>
                            <a:ea typeface="Cambria Math" panose="02040503050406030204" pitchFamily="18" charset="0"/>
                          </a:rPr>
                        </m:ctrlPr>
                      </m:fPr>
                      <m:num>
                        <m:sSub>
                          <m:sSubPr>
                            <m:ctrlPr>
                              <a:rPr lang="en-US" sz="2800" i="1" smtClean="0">
                                <a:solidFill>
                                  <a:srgbClr val="FF0000"/>
                                </a:solidFill>
                                <a:latin typeface="Cambria Math" panose="02040503050406030204" pitchFamily="18" charset="0"/>
                                <a:ea typeface="Cambria Math" panose="02040503050406030204" pitchFamily="18" charset="0"/>
                              </a:rPr>
                            </m:ctrlPr>
                          </m:sSubPr>
                          <m:e>
                            <m:r>
                              <a:rPr lang="en-US" sz="2800" i="1" smtClean="0">
                                <a:solidFill>
                                  <a:srgbClr val="FF0000"/>
                                </a:solidFill>
                                <a:latin typeface="Cambria Math" panose="02040503050406030204" pitchFamily="18" charset="0"/>
                                <a:ea typeface="Cambria Math" panose="02040503050406030204" pitchFamily="18" charset="0"/>
                              </a:rPr>
                              <m:t>𝐺</m:t>
                            </m:r>
                          </m:e>
                          <m:sub>
                            <m:r>
                              <a:rPr lang="en-US" sz="2800" i="1" smtClean="0">
                                <a:solidFill>
                                  <a:srgbClr val="FF0000"/>
                                </a:solidFill>
                                <a:latin typeface="Cambria Math" panose="02040503050406030204" pitchFamily="18" charset="0"/>
                                <a:ea typeface="Cambria Math" panose="02040503050406030204" pitchFamily="18" charset="0"/>
                              </a:rPr>
                              <m:t>𝐹</m:t>
                            </m:r>
                          </m:sub>
                        </m:sSub>
                      </m:num>
                      <m:den>
                        <m:rad>
                          <m:radPr>
                            <m:degHide m:val="on"/>
                            <m:ctrlPr>
                              <a:rPr lang="en-US" sz="2800" i="1" smtClean="0">
                                <a:latin typeface="Cambria Math" panose="02040503050406030204" pitchFamily="18" charset="0"/>
                                <a:ea typeface="Cambria Math" panose="02040503050406030204" pitchFamily="18" charset="0"/>
                              </a:rPr>
                            </m:ctrlPr>
                          </m:radPr>
                          <m:deg/>
                          <m:e>
                            <m:r>
                              <a:rPr lang="en-US" sz="2800" i="1" smtClean="0">
                                <a:latin typeface="Cambria Math" panose="02040503050406030204" pitchFamily="18" charset="0"/>
                                <a:ea typeface="Cambria Math" panose="02040503050406030204" pitchFamily="18" charset="0"/>
                              </a:rPr>
                              <m:t>2</m:t>
                            </m:r>
                          </m:e>
                        </m:rad>
                      </m:den>
                    </m:f>
                    <m:sSub>
                      <m:sSubPr>
                        <m:ctrlPr>
                          <a:rPr lang="en-US" sz="2800" i="1" smtClean="0">
                            <a:latin typeface="Cambria Math" panose="02040503050406030204" pitchFamily="18" charset="0"/>
                            <a:ea typeface="Cambria Math" panose="02040503050406030204" pitchFamily="18" charset="0"/>
                          </a:rPr>
                        </m:ctrlPr>
                      </m:sSubPr>
                      <m:e>
                        <m:r>
                          <a:rPr lang="en-US" sz="2800" i="1" smtClean="0">
                            <a:latin typeface="Cambria Math" panose="02040503050406030204" pitchFamily="18" charset="0"/>
                            <a:ea typeface="Cambria Math" panose="02040503050406030204" pitchFamily="18" charset="0"/>
                          </a:rPr>
                          <m:t>𝑉</m:t>
                        </m:r>
                      </m:e>
                      <m:sub>
                        <m:r>
                          <a:rPr lang="en-US" sz="2800" i="1" smtClean="0">
                            <a:latin typeface="Cambria Math" panose="02040503050406030204" pitchFamily="18" charset="0"/>
                            <a:ea typeface="Cambria Math" panose="02040503050406030204" pitchFamily="18" charset="0"/>
                          </a:rPr>
                          <m:t>𝑢𝑑</m:t>
                        </m:r>
                      </m:sub>
                    </m:sSub>
                    <m:d>
                      <m:dPr>
                        <m:begChr m:val="["/>
                        <m:endChr m:val="]"/>
                        <m:ctrlPr>
                          <a:rPr lang="en-US" sz="2800" i="1" smtClean="0">
                            <a:latin typeface="Cambria Math" panose="02040503050406030204" pitchFamily="18" charset="0"/>
                            <a:ea typeface="Cambria Math" panose="02040503050406030204" pitchFamily="18" charset="0"/>
                          </a:rPr>
                        </m:ctrlPr>
                      </m:dPr>
                      <m:e>
                        <m:r>
                          <a:rPr lang="en-US" sz="2800" i="1" smtClean="0">
                            <a:latin typeface="Cambria Math" panose="02040503050406030204" pitchFamily="18" charset="0"/>
                            <a:ea typeface="Cambria Math" panose="02040503050406030204" pitchFamily="18" charset="0"/>
                          </a:rPr>
                          <m:t>𝑢</m:t>
                        </m:r>
                        <m:sSub>
                          <m:sSubPr>
                            <m:ctrlPr>
                              <a:rPr lang="en-US" sz="2800" i="1" smtClean="0">
                                <a:latin typeface="Cambria Math" panose="02040503050406030204" pitchFamily="18" charset="0"/>
                                <a:ea typeface="Cambria Math" panose="02040503050406030204" pitchFamily="18" charset="0"/>
                              </a:rPr>
                            </m:ctrlPr>
                          </m:sSubPr>
                          <m:e>
                            <m:r>
                              <a:rPr lang="en-US" sz="2800" i="1" smtClean="0">
                                <a:latin typeface="Cambria Math" panose="02040503050406030204" pitchFamily="18" charset="0"/>
                                <a:ea typeface="Cambria Math" panose="02040503050406030204" pitchFamily="18" charset="0"/>
                              </a:rPr>
                              <m:t>𝛾</m:t>
                            </m:r>
                          </m:e>
                          <m:sub>
                            <m:r>
                              <a:rPr lang="en-US" sz="2800" i="1" smtClean="0">
                                <a:latin typeface="Cambria Math" panose="02040503050406030204" pitchFamily="18" charset="0"/>
                                <a:ea typeface="Cambria Math" panose="02040503050406030204" pitchFamily="18" charset="0"/>
                              </a:rPr>
                              <m:t>𝜇</m:t>
                            </m:r>
                          </m:sub>
                        </m:sSub>
                        <m:d>
                          <m:dPr>
                            <m:ctrlPr>
                              <a:rPr lang="en-US" sz="2800" i="1" smtClean="0">
                                <a:latin typeface="Cambria Math" panose="02040503050406030204" pitchFamily="18" charset="0"/>
                                <a:ea typeface="Cambria Math" panose="02040503050406030204" pitchFamily="18" charset="0"/>
                              </a:rPr>
                            </m:ctrlPr>
                          </m:dPr>
                          <m:e>
                            <m:r>
                              <a:rPr lang="en-US" sz="2800" i="1" smtClean="0">
                                <a:latin typeface="Cambria Math" panose="02040503050406030204" pitchFamily="18" charset="0"/>
                                <a:ea typeface="Cambria Math" panose="02040503050406030204" pitchFamily="18" charset="0"/>
                              </a:rPr>
                              <m:t>1−</m:t>
                            </m:r>
                            <m:sSub>
                              <m:sSubPr>
                                <m:ctrlPr>
                                  <a:rPr lang="en-US" sz="2800" i="1" smtClean="0">
                                    <a:latin typeface="Cambria Math" panose="02040503050406030204" pitchFamily="18" charset="0"/>
                                    <a:ea typeface="Cambria Math" panose="02040503050406030204" pitchFamily="18" charset="0"/>
                                  </a:rPr>
                                </m:ctrlPr>
                              </m:sSubPr>
                              <m:e>
                                <m:r>
                                  <a:rPr lang="en-US" sz="2800" i="1" smtClean="0">
                                    <a:latin typeface="Cambria Math" panose="02040503050406030204" pitchFamily="18" charset="0"/>
                                    <a:ea typeface="Cambria Math" panose="02040503050406030204" pitchFamily="18" charset="0"/>
                                  </a:rPr>
                                  <m:t>𝛾</m:t>
                                </m:r>
                              </m:e>
                              <m:sub>
                                <m:r>
                                  <a:rPr lang="en-US" sz="2800" i="1" smtClean="0">
                                    <a:latin typeface="Cambria Math" panose="02040503050406030204" pitchFamily="18" charset="0"/>
                                    <a:ea typeface="Cambria Math" panose="02040503050406030204" pitchFamily="18" charset="0"/>
                                  </a:rPr>
                                  <m:t>5</m:t>
                                </m:r>
                              </m:sub>
                            </m:sSub>
                          </m:e>
                        </m:d>
                        <m:r>
                          <a:rPr lang="en-US" sz="2800" i="1" smtClean="0">
                            <a:latin typeface="Cambria Math" panose="02040503050406030204" pitchFamily="18" charset="0"/>
                            <a:ea typeface="Cambria Math" panose="02040503050406030204" pitchFamily="18" charset="0"/>
                          </a:rPr>
                          <m:t>𝑑</m:t>
                        </m:r>
                      </m:e>
                    </m:d>
                    <m:d>
                      <m:dPr>
                        <m:begChr m:val="["/>
                        <m:endChr m:val="]"/>
                        <m:ctrlPr>
                          <a:rPr lang="en-US" sz="2800" i="1" smtClean="0">
                            <a:latin typeface="Cambria Math" panose="02040503050406030204" pitchFamily="18" charset="0"/>
                            <a:ea typeface="Cambria Math" panose="02040503050406030204" pitchFamily="18" charset="0"/>
                          </a:rPr>
                        </m:ctrlPr>
                      </m:dPr>
                      <m:e>
                        <m:r>
                          <a:rPr lang="en-US" sz="2800" i="1" smtClean="0">
                            <a:latin typeface="Cambria Math" panose="02040503050406030204" pitchFamily="18" charset="0"/>
                            <a:ea typeface="Cambria Math" panose="02040503050406030204" pitchFamily="18" charset="0"/>
                          </a:rPr>
                          <m:t>𝑒</m:t>
                        </m:r>
                        <m:sSup>
                          <m:sSupPr>
                            <m:ctrlPr>
                              <a:rPr lang="en-US" sz="2800" i="1" smtClean="0">
                                <a:latin typeface="Cambria Math" panose="02040503050406030204" pitchFamily="18" charset="0"/>
                                <a:ea typeface="Cambria Math" panose="02040503050406030204" pitchFamily="18" charset="0"/>
                              </a:rPr>
                            </m:ctrlPr>
                          </m:sSupPr>
                          <m:e>
                            <m:r>
                              <a:rPr lang="en-US" sz="2800" i="1" smtClean="0">
                                <a:latin typeface="Cambria Math" panose="02040503050406030204" pitchFamily="18" charset="0"/>
                                <a:ea typeface="Cambria Math" panose="02040503050406030204" pitchFamily="18" charset="0"/>
                              </a:rPr>
                              <m:t>𝛾</m:t>
                            </m:r>
                          </m:e>
                          <m:sup>
                            <m:r>
                              <a:rPr lang="en-US" sz="2800" i="1" smtClean="0">
                                <a:latin typeface="Cambria Math" panose="02040503050406030204" pitchFamily="18" charset="0"/>
                                <a:ea typeface="Cambria Math" panose="02040503050406030204" pitchFamily="18" charset="0"/>
                              </a:rPr>
                              <m:t>𝜇</m:t>
                            </m:r>
                          </m:sup>
                        </m:sSup>
                        <m:d>
                          <m:dPr>
                            <m:ctrlPr>
                              <a:rPr lang="en-US" sz="2800" i="1" smtClean="0">
                                <a:latin typeface="Cambria Math" panose="02040503050406030204" pitchFamily="18" charset="0"/>
                                <a:ea typeface="Cambria Math" panose="02040503050406030204" pitchFamily="18" charset="0"/>
                              </a:rPr>
                            </m:ctrlPr>
                          </m:dPr>
                          <m:e>
                            <m:r>
                              <a:rPr lang="en-US" sz="2800" i="1" smtClean="0">
                                <a:latin typeface="Cambria Math" panose="02040503050406030204" pitchFamily="18" charset="0"/>
                                <a:ea typeface="Cambria Math" panose="02040503050406030204" pitchFamily="18" charset="0"/>
                              </a:rPr>
                              <m:t>1−</m:t>
                            </m:r>
                            <m:sSub>
                              <m:sSubPr>
                                <m:ctrlPr>
                                  <a:rPr lang="en-US" sz="2800" i="1" smtClean="0">
                                    <a:latin typeface="Cambria Math" panose="02040503050406030204" pitchFamily="18" charset="0"/>
                                    <a:ea typeface="Cambria Math" panose="02040503050406030204" pitchFamily="18" charset="0"/>
                                  </a:rPr>
                                </m:ctrlPr>
                              </m:sSubPr>
                              <m:e>
                                <m:r>
                                  <a:rPr lang="en-US" sz="2800" i="1" smtClean="0">
                                    <a:latin typeface="Cambria Math" panose="02040503050406030204" pitchFamily="18" charset="0"/>
                                    <a:ea typeface="Cambria Math" panose="02040503050406030204" pitchFamily="18" charset="0"/>
                                  </a:rPr>
                                  <m:t>𝛾</m:t>
                                </m:r>
                              </m:e>
                              <m:sub>
                                <m:r>
                                  <a:rPr lang="en-US" sz="2800" i="1" smtClean="0">
                                    <a:latin typeface="Cambria Math" panose="02040503050406030204" pitchFamily="18" charset="0"/>
                                    <a:ea typeface="Cambria Math" panose="02040503050406030204" pitchFamily="18" charset="0"/>
                                  </a:rPr>
                                  <m:t>5</m:t>
                                </m:r>
                              </m:sub>
                            </m:sSub>
                          </m:e>
                        </m:d>
                        <m:sSub>
                          <m:sSubPr>
                            <m:ctrlPr>
                              <a:rPr lang="en-US" sz="2800" i="1" smtClean="0">
                                <a:latin typeface="Cambria Math" panose="02040503050406030204" pitchFamily="18" charset="0"/>
                                <a:ea typeface="Cambria Math" panose="02040503050406030204" pitchFamily="18" charset="0"/>
                              </a:rPr>
                            </m:ctrlPr>
                          </m:sSubPr>
                          <m:e>
                            <m:r>
                              <a:rPr lang="en-US" sz="2800" i="1" smtClean="0">
                                <a:latin typeface="Cambria Math" panose="02040503050406030204" pitchFamily="18" charset="0"/>
                                <a:ea typeface="Cambria Math" panose="02040503050406030204" pitchFamily="18" charset="0"/>
                              </a:rPr>
                              <m:t>𝜈</m:t>
                            </m:r>
                          </m:e>
                          <m:sub>
                            <m:r>
                              <a:rPr lang="en-US" sz="2800" i="1" smtClean="0">
                                <a:latin typeface="Cambria Math" panose="02040503050406030204" pitchFamily="18" charset="0"/>
                                <a:ea typeface="Cambria Math" panose="02040503050406030204" pitchFamily="18" charset="0"/>
                              </a:rPr>
                              <m:t>𝑒</m:t>
                            </m:r>
                          </m:sub>
                        </m:sSub>
                      </m:e>
                    </m:d>
                  </m:oMath>
                </a14:m>
                <a:endParaRPr lang="en-US" sz="2800" dirty="0">
                  <a:ea typeface="Cambria Math" panose="02040503050406030204" pitchFamily="18" charset="0"/>
                </a:endParaRPr>
              </a:p>
            </p:txBody>
          </p:sp>
        </mc:Choice>
        <mc:Fallback xmlns="">
          <p:sp>
            <p:nvSpPr>
              <p:cNvPr id="7" name="Content Placeholder 2">
                <a:extLst>
                  <a:ext uri="{FF2B5EF4-FFF2-40B4-BE49-F238E27FC236}">
                    <a16:creationId xmlns:a16="http://schemas.microsoft.com/office/drawing/2014/main" id="{536CE613-C624-C745-B664-B0ED29AFC9D0}"/>
                  </a:ext>
                </a:extLst>
              </p:cNvPr>
              <p:cNvSpPr txBox="1">
                <a:spLocks noRot="1" noChangeAspect="1" noMove="1" noResize="1" noEditPoints="1" noAdjustHandles="1" noChangeArrowheads="1" noChangeShapeType="1" noTextEdit="1"/>
              </p:cNvSpPr>
              <p:nvPr/>
            </p:nvSpPr>
            <p:spPr>
              <a:xfrm>
                <a:off x="206679" y="5728570"/>
                <a:ext cx="8805798" cy="615254"/>
              </a:xfrm>
              <a:prstGeom prst="rect">
                <a:avLst/>
              </a:prstGeom>
              <a:blipFill>
                <a:blip r:embed="rId5"/>
                <a:stretch>
                  <a:fillRect l="-1441" t="-4082" b="-183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B69B187-3B48-A04B-9535-71BD267CA0BA}"/>
                  </a:ext>
                </a:extLst>
              </p:cNvPr>
              <p:cNvSpPr txBox="1"/>
              <p:nvPr/>
            </p:nvSpPr>
            <p:spPr>
              <a:xfrm>
                <a:off x="396320" y="5320426"/>
                <a:ext cx="3244158" cy="369332"/>
              </a:xfrm>
              <a:prstGeom prst="rect">
                <a:avLst/>
              </a:prstGeom>
              <a:noFill/>
            </p:spPr>
            <p:txBody>
              <a:bodyPr wrap="none" rtlCol="0">
                <a:spAutoFit/>
              </a:bodyPr>
              <a:lstStyle/>
              <a:p>
                <a14:m>
                  <m:oMath xmlns:m="http://schemas.openxmlformats.org/officeDocument/2006/math">
                    <m:sSup>
                      <m:sSupPr>
                        <m:ctrlPr>
                          <a:rPr lang="en-US" i="1" smtClean="0">
                            <a:solidFill>
                              <a:srgbClr val="FF0000"/>
                            </a:solidFill>
                            <a:latin typeface="Cambria Math" panose="02040503050406030204" pitchFamily="18" charset="0"/>
                          </a:rPr>
                        </m:ctrlPr>
                      </m:sSupPr>
                      <m:e>
                        <m:r>
                          <a:rPr lang="en-US" b="0" i="1" smtClean="0">
                            <a:solidFill>
                              <a:srgbClr val="FF0000"/>
                            </a:solidFill>
                            <a:latin typeface="Cambria Math" panose="02040503050406030204" pitchFamily="18" charset="0"/>
                          </a:rPr>
                          <m:t>𝑞</m:t>
                        </m:r>
                      </m:e>
                      <m:sup>
                        <m:r>
                          <a:rPr lang="en-US" b="0" i="1" smtClean="0">
                            <a:solidFill>
                              <a:srgbClr val="FF0000"/>
                            </a:solidFill>
                            <a:latin typeface="Cambria Math" panose="02040503050406030204" pitchFamily="18" charset="0"/>
                          </a:rPr>
                          <m:t>2</m:t>
                        </m:r>
                      </m:sup>
                    </m:sSup>
                    <m:r>
                      <a:rPr lang="en-US" i="1" smtClean="0">
                        <a:solidFill>
                          <a:srgbClr val="FF0000"/>
                        </a:solidFill>
                        <a:latin typeface="Cambria Math" panose="02040503050406030204" pitchFamily="18" charset="0"/>
                        <a:ea typeface="Cambria Math" panose="02040503050406030204" pitchFamily="18" charset="0"/>
                      </a:rPr>
                      <m:t>≪</m:t>
                    </m:r>
                    <m:sSub>
                      <m:sSubPr>
                        <m:ctrlPr>
                          <a:rPr lang="en-US" i="1" smtClean="0">
                            <a:solidFill>
                              <a:srgbClr val="FF0000"/>
                            </a:solidFill>
                            <a:latin typeface="Cambria Math" panose="02040503050406030204" pitchFamily="18" charset="0"/>
                            <a:ea typeface="Cambria Math" panose="02040503050406030204" pitchFamily="18" charset="0"/>
                          </a:rPr>
                        </m:ctrlPr>
                      </m:sSubPr>
                      <m:e>
                        <m:r>
                          <a:rPr lang="en-US" b="0" i="1" smtClean="0">
                            <a:solidFill>
                              <a:srgbClr val="FF0000"/>
                            </a:solidFill>
                            <a:latin typeface="Cambria Math" panose="02040503050406030204" pitchFamily="18" charset="0"/>
                            <a:ea typeface="Cambria Math" panose="02040503050406030204" pitchFamily="18" charset="0"/>
                          </a:rPr>
                          <m:t>𝑚</m:t>
                        </m:r>
                      </m:e>
                      <m:sub>
                        <m:r>
                          <a:rPr lang="en-US" b="0" i="1" smtClean="0">
                            <a:solidFill>
                              <a:srgbClr val="FF0000"/>
                            </a:solidFill>
                            <a:latin typeface="Cambria Math" panose="02040503050406030204" pitchFamily="18" charset="0"/>
                            <a:ea typeface="Cambria Math" panose="02040503050406030204" pitchFamily="18" charset="0"/>
                          </a:rPr>
                          <m:t>𝑊</m:t>
                        </m:r>
                      </m:sub>
                    </m:sSub>
                  </m:oMath>
                </a14:m>
                <a:r>
                  <a:rPr lang="en-US" dirty="0">
                    <a:solidFill>
                      <a:srgbClr val="FF0000"/>
                    </a:solidFill>
                  </a:rPr>
                  <a:t>: 4-fermion interaction</a:t>
                </a:r>
              </a:p>
            </p:txBody>
          </p:sp>
        </mc:Choice>
        <mc:Fallback xmlns="">
          <p:sp>
            <p:nvSpPr>
              <p:cNvPr id="9" name="TextBox 8">
                <a:extLst>
                  <a:ext uri="{FF2B5EF4-FFF2-40B4-BE49-F238E27FC236}">
                    <a16:creationId xmlns:a16="http://schemas.microsoft.com/office/drawing/2014/main" id="{8B69B187-3B48-A04B-9535-71BD267CA0BA}"/>
                  </a:ext>
                </a:extLst>
              </p:cNvPr>
              <p:cNvSpPr txBox="1">
                <a:spLocks noRot="1" noChangeAspect="1" noMove="1" noResize="1" noEditPoints="1" noAdjustHandles="1" noChangeArrowheads="1" noChangeShapeType="1" noTextEdit="1"/>
              </p:cNvSpPr>
              <p:nvPr/>
            </p:nvSpPr>
            <p:spPr>
              <a:xfrm>
                <a:off x="396320" y="5320426"/>
                <a:ext cx="3244158" cy="369332"/>
              </a:xfrm>
              <a:prstGeom prst="rect">
                <a:avLst/>
              </a:prstGeom>
              <a:blipFill>
                <a:blip r:embed="rId6"/>
                <a:stretch>
                  <a:fillRect t="-10345" r="-391" b="-31034"/>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A3AB0C33-FD36-9345-BC74-A054FB0D3E64}"/>
              </a:ext>
            </a:extLst>
          </p:cNvPr>
          <p:cNvSpPr txBox="1"/>
          <p:nvPr/>
        </p:nvSpPr>
        <p:spPr>
          <a:xfrm>
            <a:off x="6110045" y="3985877"/>
            <a:ext cx="1343829" cy="369332"/>
          </a:xfrm>
          <a:prstGeom prst="rect">
            <a:avLst/>
          </a:prstGeom>
          <a:noFill/>
        </p:spPr>
        <p:txBody>
          <a:bodyPr wrap="none" rtlCol="0">
            <a:spAutoFit/>
          </a:bodyPr>
          <a:lstStyle/>
          <a:p>
            <a:r>
              <a:rPr lang="en-US" dirty="0"/>
              <a:t>Muon decay</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9CFF4CA6-1861-D14C-8AF9-962F527F50A8}"/>
                  </a:ext>
                </a:extLst>
              </p:cNvPr>
              <p:cNvSpPr txBox="1"/>
              <p:nvPr/>
            </p:nvSpPr>
            <p:spPr>
              <a:xfrm>
                <a:off x="4314320" y="5189280"/>
                <a:ext cx="2378408" cy="461665"/>
              </a:xfrm>
              <a:prstGeom prst="rect">
                <a:avLst/>
              </a:prstGeom>
              <a:noFill/>
            </p:spPr>
            <p:txBody>
              <a:bodyPr wrap="none" rtlCol="0">
                <a:spAutoFit/>
              </a:bodyPr>
              <a:lstStyle/>
              <a:p>
                <a14:m>
                  <m:oMath xmlns:m="http://schemas.openxmlformats.org/officeDocument/2006/math">
                    <m:r>
                      <a:rPr lang="en-US" sz="2400" b="0" i="1" smtClean="0">
                        <a:latin typeface="Cambria Math" panose="02040503050406030204" pitchFamily="18" charset="0"/>
                      </a:rPr>
                      <m:t>𝑉</m:t>
                    </m:r>
                    <m:r>
                      <a:rPr lang="en-US" sz="2400" b="0" i="1" smtClean="0">
                        <a:latin typeface="Cambria Math" panose="02040503050406030204" pitchFamily="18" charset="0"/>
                      </a:rPr>
                      <m:t>−</m:t>
                    </m:r>
                    <m:r>
                      <a:rPr lang="en-US" sz="2400" b="0" i="1" smtClean="0">
                        <a:latin typeface="Cambria Math" panose="02040503050406030204" pitchFamily="18" charset="0"/>
                      </a:rPr>
                      <m:t>𝐴</m:t>
                    </m:r>
                  </m:oMath>
                </a14:m>
                <a:r>
                  <a:rPr lang="en-US" sz="2400" dirty="0"/>
                  <a:t> interaction</a:t>
                </a:r>
              </a:p>
            </p:txBody>
          </p:sp>
        </mc:Choice>
        <mc:Fallback xmlns="">
          <p:sp>
            <p:nvSpPr>
              <p:cNvPr id="23" name="TextBox 22">
                <a:extLst>
                  <a:ext uri="{FF2B5EF4-FFF2-40B4-BE49-F238E27FC236}">
                    <a16:creationId xmlns:a16="http://schemas.microsoft.com/office/drawing/2014/main" id="{9CFF4CA6-1861-D14C-8AF9-962F527F50A8}"/>
                  </a:ext>
                </a:extLst>
              </p:cNvPr>
              <p:cNvSpPr txBox="1">
                <a:spLocks noRot="1" noChangeAspect="1" noMove="1" noResize="1" noEditPoints="1" noAdjustHandles="1" noChangeArrowheads="1" noChangeShapeType="1" noTextEdit="1"/>
              </p:cNvSpPr>
              <p:nvPr/>
            </p:nvSpPr>
            <p:spPr>
              <a:xfrm>
                <a:off x="4314320" y="5189280"/>
                <a:ext cx="2378408" cy="461665"/>
              </a:xfrm>
              <a:prstGeom prst="rect">
                <a:avLst/>
              </a:prstGeom>
              <a:blipFill>
                <a:blip r:embed="rId7"/>
                <a:stretch>
                  <a:fillRect l="-529" t="-8108" r="-2646" b="-32432"/>
                </a:stretch>
              </a:blipFill>
            </p:spPr>
            <p:txBody>
              <a:bodyPr/>
              <a:lstStyle/>
              <a:p>
                <a:r>
                  <a:rPr lang="en-US">
                    <a:noFill/>
                  </a:rPr>
                  <a:t> </a:t>
                </a:r>
              </a:p>
            </p:txBody>
          </p:sp>
        </mc:Fallback>
      </mc:AlternateContent>
      <p:sp>
        <p:nvSpPr>
          <p:cNvPr id="24" name="Left Brace 23">
            <a:extLst>
              <a:ext uri="{FF2B5EF4-FFF2-40B4-BE49-F238E27FC236}">
                <a16:creationId xmlns:a16="http://schemas.microsoft.com/office/drawing/2014/main" id="{35590377-5DDA-3D45-A311-8FAED1FE39FC}"/>
              </a:ext>
            </a:extLst>
          </p:cNvPr>
          <p:cNvSpPr/>
          <p:nvPr/>
        </p:nvSpPr>
        <p:spPr>
          <a:xfrm rot="5400000">
            <a:off x="5060514" y="5005870"/>
            <a:ext cx="181627" cy="1559489"/>
          </a:xfrm>
          <a:prstGeom prst="leftBrace">
            <a:avLst/>
          </a:prstGeom>
          <a:ln w="317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26" name="Group 25">
            <a:extLst>
              <a:ext uri="{FF2B5EF4-FFF2-40B4-BE49-F238E27FC236}">
                <a16:creationId xmlns:a16="http://schemas.microsoft.com/office/drawing/2014/main" id="{215C88D8-2DF5-8442-9D4F-8E790FE3B900}"/>
              </a:ext>
            </a:extLst>
          </p:cNvPr>
          <p:cNvGrpSpPr/>
          <p:nvPr/>
        </p:nvGrpSpPr>
        <p:grpSpPr>
          <a:xfrm>
            <a:off x="5151327" y="1967844"/>
            <a:ext cx="2621073" cy="2804572"/>
            <a:chOff x="5151327" y="1967844"/>
            <a:chExt cx="2621073" cy="2804572"/>
          </a:xfrm>
        </p:grpSpPr>
        <p:grpSp>
          <p:nvGrpSpPr>
            <p:cNvPr id="20" name="Group 19">
              <a:extLst>
                <a:ext uri="{FF2B5EF4-FFF2-40B4-BE49-F238E27FC236}">
                  <a16:creationId xmlns:a16="http://schemas.microsoft.com/office/drawing/2014/main" id="{C1529AAA-C635-1043-9FD7-A9C563598E16}"/>
                </a:ext>
              </a:extLst>
            </p:cNvPr>
            <p:cNvGrpSpPr/>
            <p:nvPr/>
          </p:nvGrpSpPr>
          <p:grpSpPr>
            <a:xfrm>
              <a:off x="5230385" y="1967844"/>
              <a:ext cx="2433007" cy="2619196"/>
              <a:chOff x="5110619" y="1711785"/>
              <a:chExt cx="2433007" cy="2619196"/>
            </a:xfrm>
          </p:grpSpPr>
          <p:grpSp>
            <p:nvGrpSpPr>
              <p:cNvPr id="17" name="Group 16">
                <a:extLst>
                  <a:ext uri="{FF2B5EF4-FFF2-40B4-BE49-F238E27FC236}">
                    <a16:creationId xmlns:a16="http://schemas.microsoft.com/office/drawing/2014/main" id="{1523AE59-3875-2047-8CB5-E3FF5AA16247}"/>
                  </a:ext>
                </a:extLst>
              </p:cNvPr>
              <p:cNvGrpSpPr/>
              <p:nvPr/>
            </p:nvGrpSpPr>
            <p:grpSpPr>
              <a:xfrm>
                <a:off x="5110619" y="1711785"/>
                <a:ext cx="2433007" cy="2365437"/>
                <a:chOff x="4866362" y="1768152"/>
                <a:chExt cx="2433007" cy="2365437"/>
              </a:xfrm>
            </p:grpSpPr>
            <p:pic>
              <p:nvPicPr>
                <p:cNvPr id="10" name="Picture 9">
                  <a:extLst>
                    <a:ext uri="{FF2B5EF4-FFF2-40B4-BE49-F238E27FC236}">
                      <a16:creationId xmlns:a16="http://schemas.microsoft.com/office/drawing/2014/main" id="{55BA82D0-DAAC-784D-836B-F83658A188FE}"/>
                    </a:ext>
                  </a:extLst>
                </p:cNvPr>
                <p:cNvPicPr>
                  <a:picLocks noChangeAspect="1"/>
                </p:cNvPicPr>
                <p:nvPr/>
              </p:nvPicPr>
              <p:blipFill rotWithShape="1">
                <a:blip r:embed="rId4"/>
                <a:srcRect l="12860" t="3118" b="15035"/>
                <a:stretch/>
              </p:blipFill>
              <p:spPr>
                <a:xfrm>
                  <a:off x="4922729" y="1901340"/>
                  <a:ext cx="2376640" cy="2232249"/>
                </a:xfrm>
                <a:prstGeom prst="rect">
                  <a:avLst/>
                </a:prstGeom>
              </p:spPr>
            </p:pic>
            <p:sp>
              <p:nvSpPr>
                <p:cNvPr id="11" name="Rectangle 10">
                  <a:extLst>
                    <a:ext uri="{FF2B5EF4-FFF2-40B4-BE49-F238E27FC236}">
                      <a16:creationId xmlns:a16="http://schemas.microsoft.com/office/drawing/2014/main" id="{146C6E6B-3A5E-E243-B246-6F5F59447810}"/>
                    </a:ext>
                  </a:extLst>
                </p:cNvPr>
                <p:cNvSpPr/>
                <p:nvPr/>
              </p:nvSpPr>
              <p:spPr>
                <a:xfrm>
                  <a:off x="4866362" y="1768152"/>
                  <a:ext cx="563671" cy="536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BBBBCCC8-6810-AA48-8D23-6250C1D5A0F2}"/>
                    </a:ext>
                  </a:extLst>
                </p:cNvPr>
                <p:cNvCxnSpPr/>
                <p:nvPr/>
              </p:nvCxnSpPr>
              <p:spPr>
                <a:xfrm>
                  <a:off x="5079304" y="2202756"/>
                  <a:ext cx="432148" cy="1127342"/>
                </a:xfrm>
                <a:prstGeom prst="line">
                  <a:avLst/>
                </a:prstGeom>
                <a:ln w="1968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27D2C53-0517-E345-9523-5C9404139374}"/>
                    </a:ext>
                  </a:extLst>
                </p:cNvPr>
                <p:cNvCxnSpPr>
                  <a:cxnSpLocks/>
                </p:cNvCxnSpPr>
                <p:nvPr/>
              </p:nvCxnSpPr>
              <p:spPr>
                <a:xfrm flipH="1">
                  <a:off x="5041726" y="3219189"/>
                  <a:ext cx="494779" cy="914400"/>
                </a:xfrm>
                <a:prstGeom prst="line">
                  <a:avLst/>
                </a:prstGeom>
                <a:ln w="196850">
                  <a:solidFill>
                    <a:schemeClr val="bg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1B31C863-3632-1F4E-A0A3-2604C3813116}"/>
                      </a:ext>
                    </a:extLst>
                  </p:cNvPr>
                  <p:cNvSpPr txBox="1"/>
                  <p:nvPr/>
                </p:nvSpPr>
                <p:spPr>
                  <a:xfrm>
                    <a:off x="5324144" y="1925694"/>
                    <a:ext cx="274434" cy="2993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𝜈</m:t>
                              </m:r>
                            </m:e>
                            <m:sub>
                              <m:r>
                                <a:rPr lang="en-US" i="1" smtClean="0">
                                  <a:latin typeface="Cambria Math" panose="02040503050406030204" pitchFamily="18" charset="0"/>
                                  <a:ea typeface="Cambria Math" panose="02040503050406030204" pitchFamily="18" charset="0"/>
                                </a:rPr>
                                <m:t>𝜇</m:t>
                              </m:r>
                            </m:sub>
                          </m:sSub>
                        </m:oMath>
                      </m:oMathPara>
                    </a14:m>
                    <a:endParaRPr lang="en-US" dirty="0"/>
                  </a:p>
                </p:txBody>
              </p:sp>
            </mc:Choice>
            <mc:Fallback xmlns="">
              <p:sp>
                <p:nvSpPr>
                  <p:cNvPr id="18" name="TextBox 17">
                    <a:extLst>
                      <a:ext uri="{FF2B5EF4-FFF2-40B4-BE49-F238E27FC236}">
                        <a16:creationId xmlns:a16="http://schemas.microsoft.com/office/drawing/2014/main" id="{1B31C863-3632-1F4E-A0A3-2604C3813116}"/>
                      </a:ext>
                    </a:extLst>
                  </p:cNvPr>
                  <p:cNvSpPr txBox="1">
                    <a:spLocks noRot="1" noChangeAspect="1" noMove="1" noResize="1" noEditPoints="1" noAdjustHandles="1" noChangeArrowheads="1" noChangeShapeType="1" noTextEdit="1"/>
                  </p:cNvSpPr>
                  <p:nvPr/>
                </p:nvSpPr>
                <p:spPr>
                  <a:xfrm>
                    <a:off x="5324144" y="1925694"/>
                    <a:ext cx="274434" cy="299313"/>
                  </a:xfrm>
                  <a:prstGeom prst="rect">
                    <a:avLst/>
                  </a:prstGeom>
                  <a:blipFill>
                    <a:blip r:embed="rId8"/>
                    <a:stretch>
                      <a:fillRect l="-8696" r="-4348"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134EF18D-8483-2C44-B068-6904F001CFD8}"/>
                      </a:ext>
                    </a:extLst>
                  </p:cNvPr>
                  <p:cNvSpPr txBox="1"/>
                  <p:nvPr/>
                </p:nvSpPr>
                <p:spPr>
                  <a:xfrm>
                    <a:off x="5302792" y="4053982"/>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r>
                                <a:rPr lang="en-US" i="1" smtClean="0">
                                  <a:latin typeface="Cambria Math" panose="02040503050406030204" pitchFamily="18" charset="0"/>
                                  <a:ea typeface="Cambria Math" panose="02040503050406030204" pitchFamily="18" charset="0"/>
                                </a:rPr>
                                <m:t>𝜇</m:t>
                              </m:r>
                            </m:e>
                            <m:sup>
                              <m:r>
                                <a:rPr lang="en-US" b="0" i="1" smtClean="0">
                                  <a:latin typeface="Cambria Math" panose="02040503050406030204" pitchFamily="18" charset="0"/>
                                </a:rPr>
                                <m:t>−</m:t>
                              </m:r>
                            </m:sup>
                          </m:sSup>
                        </m:oMath>
                      </m:oMathPara>
                    </a14:m>
                    <a:endParaRPr lang="en-US" dirty="0"/>
                  </a:p>
                </p:txBody>
              </p:sp>
            </mc:Choice>
            <mc:Fallback xmlns="">
              <p:sp>
                <p:nvSpPr>
                  <p:cNvPr id="19" name="TextBox 18">
                    <a:extLst>
                      <a:ext uri="{FF2B5EF4-FFF2-40B4-BE49-F238E27FC236}">
                        <a16:creationId xmlns:a16="http://schemas.microsoft.com/office/drawing/2014/main" id="{134EF18D-8483-2C44-B068-6904F001CFD8}"/>
                      </a:ext>
                    </a:extLst>
                  </p:cNvPr>
                  <p:cNvSpPr txBox="1">
                    <a:spLocks noRot="1" noChangeAspect="1" noMove="1" noResize="1" noEditPoints="1" noAdjustHandles="1" noChangeArrowheads="1" noChangeShapeType="1" noTextEdit="1"/>
                  </p:cNvSpPr>
                  <p:nvPr/>
                </p:nvSpPr>
                <p:spPr>
                  <a:xfrm>
                    <a:off x="5302792" y="4053982"/>
                    <a:ext cx="317138" cy="276999"/>
                  </a:xfrm>
                  <a:prstGeom prst="rect">
                    <a:avLst/>
                  </a:prstGeom>
                  <a:blipFill>
                    <a:blip r:embed="rId9"/>
                    <a:stretch>
                      <a:fillRect l="-19231" b="-27273"/>
                    </a:stretch>
                  </a:blipFill>
                </p:spPr>
                <p:txBody>
                  <a:bodyPr/>
                  <a:lstStyle/>
                  <a:p>
                    <a:r>
                      <a:rPr lang="en-US">
                        <a:noFill/>
                      </a:rPr>
                      <a:t> </a:t>
                    </a:r>
                  </a:p>
                </p:txBody>
              </p:sp>
            </mc:Fallback>
          </mc:AlternateContent>
        </p:grpSp>
        <p:sp>
          <p:nvSpPr>
            <p:cNvPr id="25" name="Rectangle 24">
              <a:extLst>
                <a:ext uri="{FF2B5EF4-FFF2-40B4-BE49-F238E27FC236}">
                  <a16:creationId xmlns:a16="http://schemas.microsoft.com/office/drawing/2014/main" id="{3A064593-E828-864D-AE8E-595F8C97EAA9}"/>
                </a:ext>
              </a:extLst>
            </p:cNvPr>
            <p:cNvSpPr/>
            <p:nvPr/>
          </p:nvSpPr>
          <p:spPr>
            <a:xfrm>
              <a:off x="5151327" y="1967844"/>
              <a:ext cx="2621073" cy="28045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Slide Number Placeholder 3">
            <a:extLst>
              <a:ext uri="{FF2B5EF4-FFF2-40B4-BE49-F238E27FC236}">
                <a16:creationId xmlns:a16="http://schemas.microsoft.com/office/drawing/2014/main" id="{409CE769-92EB-CF41-8CA2-ED477A79870F}"/>
              </a:ext>
            </a:extLst>
          </p:cNvPr>
          <p:cNvSpPr>
            <a:spLocks noGrp="1"/>
          </p:cNvSpPr>
          <p:nvPr>
            <p:ph type="sldNum" sz="quarter" idx="12"/>
          </p:nvPr>
        </p:nvSpPr>
        <p:spPr/>
        <p:txBody>
          <a:bodyPr/>
          <a:lstStyle/>
          <a:p>
            <a:fld id="{B7D2A91F-0360-FE44-97F5-081537194CCE}" type="slidenum">
              <a:rPr lang="en-US" smtClean="0"/>
              <a:t>34</a:t>
            </a:fld>
            <a:endParaRPr lang="en-US"/>
          </a:p>
        </p:txBody>
      </p:sp>
    </p:spTree>
    <p:extLst>
      <p:ext uri="{BB962C8B-B14F-4D97-AF65-F5344CB8AC3E}">
        <p14:creationId xmlns:p14="http://schemas.microsoft.com/office/powerpoint/2010/main" val="36451314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C0B2-8CD7-D941-BBAC-F35C42A00C9D}"/>
              </a:ext>
            </a:extLst>
          </p:cNvPr>
          <p:cNvSpPr>
            <a:spLocks noGrp="1"/>
          </p:cNvSpPr>
          <p:nvPr>
            <p:ph type="title"/>
          </p:nvPr>
        </p:nvSpPr>
        <p:spPr>
          <a:xfrm>
            <a:off x="628650" y="87997"/>
            <a:ext cx="7886700" cy="903357"/>
          </a:xfrm>
        </p:spPr>
        <p:txBody>
          <a:bodyPr>
            <a:normAutofit/>
          </a:bodyPr>
          <a:lstStyle/>
          <a:p>
            <a:r>
              <a:rPr lang="en-US" sz="3600" dirty="0">
                <a:latin typeface="Times New Roman" panose="02020603050405020304" pitchFamily="18" charset="0"/>
                <a:cs typeface="Times New Roman" panose="02020603050405020304" pitchFamily="18" charset="0"/>
              </a:rPr>
              <a:t>CKM Matrix</a:t>
            </a:r>
          </a:p>
        </p:txBody>
      </p:sp>
      <p:grpSp>
        <p:nvGrpSpPr>
          <p:cNvPr id="18" name="Group 17">
            <a:extLst>
              <a:ext uri="{FF2B5EF4-FFF2-40B4-BE49-F238E27FC236}">
                <a16:creationId xmlns:a16="http://schemas.microsoft.com/office/drawing/2014/main" id="{04B3928C-951B-454F-B259-1FAB8B944696}"/>
              </a:ext>
            </a:extLst>
          </p:cNvPr>
          <p:cNvGrpSpPr/>
          <p:nvPr/>
        </p:nvGrpSpPr>
        <p:grpSpPr>
          <a:xfrm>
            <a:off x="1314602" y="2286462"/>
            <a:ext cx="5788286" cy="2318603"/>
            <a:chOff x="1832270" y="1268527"/>
            <a:chExt cx="5788286" cy="2318603"/>
          </a:xfrm>
        </p:grpSpPr>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DB084330-4B0B-A641-AEB2-62DD59CB73BA}"/>
                    </a:ext>
                  </a:extLst>
                </p:cNvPr>
                <p:cNvSpPr txBox="1"/>
                <p:nvPr/>
              </p:nvSpPr>
              <p:spPr>
                <a:xfrm>
                  <a:off x="1832270" y="1268527"/>
                  <a:ext cx="4911986" cy="1240083"/>
                </a:xfrm>
                <a:prstGeom prst="rect">
                  <a:avLst/>
                </a:prstGeom>
                <a:noFill/>
              </p:spPr>
              <p:txBody>
                <a:bodyPr wrap="none" lIns="0" tIns="0" rIns="0" bIns="0" rtlCol="0">
                  <a:spAutoFit/>
                </a:bodyPr>
                <a:lstStyle/>
                <a:p>
                  <a:pPr defTabSz="914400"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d>
                          <m:dPr>
                            <m:ctrlPr>
                              <a:rPr lang="en-US" sz="2800" i="1" smtClean="0">
                                <a:solidFill>
                                  <a:srgbClr val="000000"/>
                                </a:solidFill>
                                <a:latin typeface="Cambria Math" panose="02040503050406030204" pitchFamily="18" charset="0"/>
                              </a:rPr>
                            </m:ctrlPr>
                          </m:dPr>
                          <m:e>
                            <m:m>
                              <m:mPr>
                                <m:mcs>
                                  <m:mc>
                                    <m:mcPr>
                                      <m:count m:val="1"/>
                                      <m:mcJc m:val="center"/>
                                    </m:mcPr>
                                  </m:mc>
                                </m:mcs>
                                <m:ctrlPr>
                                  <a:rPr lang="en-US" sz="2800" i="1" smtClean="0">
                                    <a:solidFill>
                                      <a:srgbClr val="000000"/>
                                    </a:solidFill>
                                    <a:latin typeface="Cambria Math" panose="02040503050406030204" pitchFamily="18" charset="0"/>
                                  </a:rPr>
                                </m:ctrlPr>
                              </m:mPr>
                              <m:mr>
                                <m:e>
                                  <m:sSub>
                                    <m:sSubPr>
                                      <m:ctrlPr>
                                        <a:rPr lang="en-US" sz="2800" i="1" smtClean="0">
                                          <a:solidFill>
                                            <a:srgbClr val="000000"/>
                                          </a:solidFill>
                                          <a:latin typeface="Cambria Math" panose="02040503050406030204" pitchFamily="18" charset="0"/>
                                        </a:rPr>
                                      </m:ctrlPr>
                                    </m:sSubPr>
                                    <m:e>
                                      <m:r>
                                        <m:rPr>
                                          <m:brk m:alnAt="7"/>
                                        </m:rPr>
                                        <a:rPr lang="en-US" sz="2800" i="1" smtClean="0">
                                          <a:solidFill>
                                            <a:srgbClr val="000000"/>
                                          </a:solidFill>
                                          <a:latin typeface="Cambria Math" panose="02040503050406030204" pitchFamily="18" charset="0"/>
                                        </a:rPr>
                                        <m:t>𝑑</m:t>
                                      </m:r>
                                    </m:e>
                                    <m:sub>
                                      <m:r>
                                        <m:rPr>
                                          <m:brk m:alnAt="7"/>
                                        </m:rPr>
                                        <a:rPr lang="en-US" sz="2800" i="1" smtClean="0">
                                          <a:solidFill>
                                            <a:srgbClr val="000000"/>
                                          </a:solidFill>
                                          <a:latin typeface="Cambria Math" panose="02040503050406030204" pitchFamily="18" charset="0"/>
                                        </a:rPr>
                                        <m:t>𝑤</m:t>
                                      </m:r>
                                    </m:sub>
                                  </m:sSub>
                                </m:e>
                              </m:mr>
                              <m:mr>
                                <m:e>
                                  <m:sSub>
                                    <m:sSubPr>
                                      <m:ctrlPr>
                                        <a:rPr lang="en-US" sz="2800" i="1" smtClean="0">
                                          <a:solidFill>
                                            <a:srgbClr val="000000"/>
                                          </a:solidFill>
                                          <a:latin typeface="Cambria Math" panose="02040503050406030204" pitchFamily="18" charset="0"/>
                                        </a:rPr>
                                      </m:ctrlPr>
                                    </m:sSubPr>
                                    <m:e>
                                      <m:r>
                                        <a:rPr lang="en-US" sz="2800" i="1" smtClean="0">
                                          <a:solidFill>
                                            <a:srgbClr val="000000"/>
                                          </a:solidFill>
                                          <a:latin typeface="Cambria Math" panose="02040503050406030204" pitchFamily="18" charset="0"/>
                                        </a:rPr>
                                        <m:t>𝑠</m:t>
                                      </m:r>
                                    </m:e>
                                    <m:sub>
                                      <m:r>
                                        <a:rPr lang="en-US" sz="2800" i="1" smtClean="0">
                                          <a:solidFill>
                                            <a:srgbClr val="000000"/>
                                          </a:solidFill>
                                          <a:latin typeface="Cambria Math" panose="02040503050406030204" pitchFamily="18" charset="0"/>
                                        </a:rPr>
                                        <m:t>𝑤</m:t>
                                      </m:r>
                                    </m:sub>
                                  </m:sSub>
                                </m:e>
                              </m:mr>
                              <m:mr>
                                <m:e>
                                  <m:sSub>
                                    <m:sSubPr>
                                      <m:ctrlPr>
                                        <a:rPr lang="en-US" sz="2800" i="1" smtClean="0">
                                          <a:solidFill>
                                            <a:srgbClr val="000000"/>
                                          </a:solidFill>
                                          <a:latin typeface="Cambria Math" panose="02040503050406030204" pitchFamily="18" charset="0"/>
                                        </a:rPr>
                                      </m:ctrlPr>
                                    </m:sSubPr>
                                    <m:e>
                                      <m:r>
                                        <a:rPr lang="en-US" sz="2800" i="1" smtClean="0">
                                          <a:solidFill>
                                            <a:srgbClr val="000000"/>
                                          </a:solidFill>
                                          <a:latin typeface="Cambria Math" panose="02040503050406030204" pitchFamily="18" charset="0"/>
                                        </a:rPr>
                                        <m:t>𝑏</m:t>
                                      </m:r>
                                    </m:e>
                                    <m:sub>
                                      <m:r>
                                        <a:rPr lang="en-US" sz="2800" i="1" smtClean="0">
                                          <a:solidFill>
                                            <a:srgbClr val="000000"/>
                                          </a:solidFill>
                                          <a:latin typeface="Cambria Math" panose="02040503050406030204" pitchFamily="18" charset="0"/>
                                        </a:rPr>
                                        <m:t>𝑤</m:t>
                                      </m:r>
                                    </m:sub>
                                  </m:sSub>
                                </m:e>
                              </m:mr>
                            </m:m>
                          </m:e>
                        </m:d>
                        <m:r>
                          <a:rPr lang="en-US" sz="2800" i="1" smtClean="0">
                            <a:solidFill>
                              <a:srgbClr val="000000"/>
                            </a:solidFill>
                            <a:latin typeface="Cambria Math" panose="02040503050406030204" pitchFamily="18" charset="0"/>
                          </a:rPr>
                          <m:t>=</m:t>
                        </m:r>
                        <m:d>
                          <m:dPr>
                            <m:ctrlPr>
                              <a:rPr lang="en-US" sz="2800" i="1" smtClean="0">
                                <a:solidFill>
                                  <a:srgbClr val="000000"/>
                                </a:solidFill>
                                <a:latin typeface="Cambria Math" panose="02040503050406030204" pitchFamily="18" charset="0"/>
                              </a:rPr>
                            </m:ctrlPr>
                          </m:dPr>
                          <m:e>
                            <m:m>
                              <m:mPr>
                                <m:mcs>
                                  <m:mc>
                                    <m:mcPr>
                                      <m:count m:val="3"/>
                                      <m:mcJc m:val="center"/>
                                    </m:mcPr>
                                  </m:mc>
                                </m:mcs>
                                <m:ctrlPr>
                                  <a:rPr lang="en-US" sz="2800" i="1" smtClean="0">
                                    <a:solidFill>
                                      <a:srgbClr val="000000"/>
                                    </a:solidFill>
                                    <a:latin typeface="Cambria Math" panose="02040503050406030204" pitchFamily="18" charset="0"/>
                                  </a:rPr>
                                </m:ctrlPr>
                              </m:mPr>
                              <m:mr>
                                <m:e>
                                  <m:sSub>
                                    <m:sSubPr>
                                      <m:ctrlPr>
                                        <a:rPr lang="en-US" sz="2800" i="1" smtClean="0">
                                          <a:solidFill>
                                            <a:srgbClr val="FF0000"/>
                                          </a:solidFill>
                                          <a:latin typeface="Cambria Math" panose="02040503050406030204" pitchFamily="18" charset="0"/>
                                        </a:rPr>
                                      </m:ctrlPr>
                                    </m:sSubPr>
                                    <m:e>
                                      <m:r>
                                        <m:rPr>
                                          <m:brk m:alnAt="7"/>
                                        </m:rPr>
                                        <a:rPr lang="en-US" sz="2800" i="1" smtClean="0">
                                          <a:solidFill>
                                            <a:srgbClr val="FF0000"/>
                                          </a:solidFill>
                                          <a:latin typeface="Cambria Math" panose="02040503050406030204" pitchFamily="18" charset="0"/>
                                        </a:rPr>
                                        <m:t>𝑉</m:t>
                                      </m:r>
                                    </m:e>
                                    <m:sub>
                                      <m:r>
                                        <m:rPr>
                                          <m:brk m:alnAt="7"/>
                                        </m:rPr>
                                        <a:rPr lang="en-US" sz="2800" i="1" smtClean="0">
                                          <a:solidFill>
                                            <a:srgbClr val="FF0000"/>
                                          </a:solidFill>
                                          <a:latin typeface="Cambria Math" panose="02040503050406030204" pitchFamily="18" charset="0"/>
                                        </a:rPr>
                                        <m:t>𝑢</m:t>
                                      </m:r>
                                      <m:r>
                                        <a:rPr lang="en-US" sz="2800" i="1" smtClean="0">
                                          <a:solidFill>
                                            <a:srgbClr val="FF0000"/>
                                          </a:solidFill>
                                          <a:latin typeface="Cambria Math" panose="02040503050406030204" pitchFamily="18" charset="0"/>
                                        </a:rPr>
                                        <m:t>𝑑</m:t>
                                      </m:r>
                                    </m:sub>
                                  </m:sSub>
                                </m:e>
                                <m:e>
                                  <m:sSub>
                                    <m:sSubPr>
                                      <m:ctrlPr>
                                        <a:rPr lang="en-US" sz="2800" i="1" smtClean="0">
                                          <a:solidFill>
                                            <a:srgbClr val="000000"/>
                                          </a:solidFill>
                                          <a:latin typeface="Cambria Math" panose="02040503050406030204" pitchFamily="18" charset="0"/>
                                        </a:rPr>
                                      </m:ctrlPr>
                                    </m:sSubPr>
                                    <m:e>
                                      <m:r>
                                        <a:rPr lang="en-US" sz="2800" i="1" smtClean="0">
                                          <a:solidFill>
                                            <a:srgbClr val="000000"/>
                                          </a:solidFill>
                                          <a:latin typeface="Cambria Math" panose="02040503050406030204" pitchFamily="18" charset="0"/>
                                        </a:rPr>
                                        <m:t>𝑉</m:t>
                                      </m:r>
                                    </m:e>
                                    <m:sub>
                                      <m:r>
                                        <a:rPr lang="en-US" sz="2800" i="1" smtClean="0">
                                          <a:solidFill>
                                            <a:srgbClr val="000000"/>
                                          </a:solidFill>
                                          <a:latin typeface="Cambria Math" panose="02040503050406030204" pitchFamily="18" charset="0"/>
                                        </a:rPr>
                                        <m:t>𝑢𝑠</m:t>
                                      </m:r>
                                    </m:sub>
                                  </m:sSub>
                                </m:e>
                                <m:e>
                                  <m:sSub>
                                    <m:sSubPr>
                                      <m:ctrlPr>
                                        <a:rPr lang="en-US" sz="2800" i="1" smtClean="0">
                                          <a:solidFill>
                                            <a:srgbClr val="000000"/>
                                          </a:solidFill>
                                          <a:latin typeface="Cambria Math" panose="02040503050406030204" pitchFamily="18" charset="0"/>
                                        </a:rPr>
                                      </m:ctrlPr>
                                    </m:sSubPr>
                                    <m:e>
                                      <m:r>
                                        <a:rPr lang="en-US" sz="2800" i="1" smtClean="0">
                                          <a:solidFill>
                                            <a:srgbClr val="000000"/>
                                          </a:solidFill>
                                          <a:latin typeface="Cambria Math" panose="02040503050406030204" pitchFamily="18" charset="0"/>
                                        </a:rPr>
                                        <m:t>𝑉</m:t>
                                      </m:r>
                                    </m:e>
                                    <m:sub>
                                      <m:r>
                                        <a:rPr lang="en-US" sz="2800" i="1" smtClean="0">
                                          <a:solidFill>
                                            <a:srgbClr val="000000"/>
                                          </a:solidFill>
                                          <a:latin typeface="Cambria Math" panose="02040503050406030204" pitchFamily="18" charset="0"/>
                                        </a:rPr>
                                        <m:t>𝑢𝑏</m:t>
                                      </m:r>
                                    </m:sub>
                                  </m:sSub>
                                </m:e>
                              </m:mr>
                              <m:mr>
                                <m:e>
                                  <m:sSub>
                                    <m:sSubPr>
                                      <m:ctrlPr>
                                        <a:rPr lang="en-US" sz="2800" i="1" smtClean="0">
                                          <a:solidFill>
                                            <a:srgbClr val="000000"/>
                                          </a:solidFill>
                                          <a:latin typeface="Cambria Math" panose="02040503050406030204" pitchFamily="18" charset="0"/>
                                        </a:rPr>
                                      </m:ctrlPr>
                                    </m:sSubPr>
                                    <m:e>
                                      <m:r>
                                        <a:rPr lang="en-US" sz="2800" i="1" smtClean="0">
                                          <a:solidFill>
                                            <a:srgbClr val="000000"/>
                                          </a:solidFill>
                                          <a:latin typeface="Cambria Math" panose="02040503050406030204" pitchFamily="18" charset="0"/>
                                        </a:rPr>
                                        <m:t>𝑉</m:t>
                                      </m:r>
                                    </m:e>
                                    <m:sub>
                                      <m:r>
                                        <a:rPr lang="en-US" sz="2800" i="1" smtClean="0">
                                          <a:solidFill>
                                            <a:srgbClr val="000000"/>
                                          </a:solidFill>
                                          <a:latin typeface="Cambria Math" panose="02040503050406030204" pitchFamily="18" charset="0"/>
                                        </a:rPr>
                                        <m:t>𝑐𝑑</m:t>
                                      </m:r>
                                    </m:sub>
                                  </m:sSub>
                                </m:e>
                                <m:e>
                                  <m:sSub>
                                    <m:sSubPr>
                                      <m:ctrlPr>
                                        <a:rPr lang="en-US" sz="2800" i="1" smtClean="0">
                                          <a:solidFill>
                                            <a:srgbClr val="000000"/>
                                          </a:solidFill>
                                          <a:latin typeface="Cambria Math" panose="02040503050406030204" pitchFamily="18" charset="0"/>
                                        </a:rPr>
                                      </m:ctrlPr>
                                    </m:sSubPr>
                                    <m:e>
                                      <m:r>
                                        <a:rPr lang="en-US" sz="2800" i="1" smtClean="0">
                                          <a:solidFill>
                                            <a:srgbClr val="000000"/>
                                          </a:solidFill>
                                          <a:latin typeface="Cambria Math" panose="02040503050406030204" pitchFamily="18" charset="0"/>
                                        </a:rPr>
                                        <m:t>𝑉</m:t>
                                      </m:r>
                                    </m:e>
                                    <m:sub>
                                      <m:r>
                                        <a:rPr lang="en-US" sz="2800" i="1" smtClean="0">
                                          <a:solidFill>
                                            <a:srgbClr val="000000"/>
                                          </a:solidFill>
                                          <a:latin typeface="Cambria Math" panose="02040503050406030204" pitchFamily="18" charset="0"/>
                                        </a:rPr>
                                        <m:t>𝑐𝑠</m:t>
                                      </m:r>
                                    </m:sub>
                                  </m:sSub>
                                </m:e>
                                <m:e>
                                  <m:sSub>
                                    <m:sSubPr>
                                      <m:ctrlPr>
                                        <a:rPr lang="en-US" sz="2800" i="1" smtClean="0">
                                          <a:solidFill>
                                            <a:srgbClr val="000000"/>
                                          </a:solidFill>
                                          <a:latin typeface="Cambria Math" panose="02040503050406030204" pitchFamily="18" charset="0"/>
                                        </a:rPr>
                                      </m:ctrlPr>
                                    </m:sSubPr>
                                    <m:e>
                                      <m:r>
                                        <a:rPr lang="en-US" sz="2800" i="1" smtClean="0">
                                          <a:solidFill>
                                            <a:srgbClr val="000000"/>
                                          </a:solidFill>
                                          <a:latin typeface="Cambria Math" panose="02040503050406030204" pitchFamily="18" charset="0"/>
                                        </a:rPr>
                                        <m:t>𝑉</m:t>
                                      </m:r>
                                    </m:e>
                                    <m:sub>
                                      <m:r>
                                        <a:rPr lang="en-US" sz="2800" i="1" smtClean="0">
                                          <a:solidFill>
                                            <a:srgbClr val="000000"/>
                                          </a:solidFill>
                                          <a:latin typeface="Cambria Math" panose="02040503050406030204" pitchFamily="18" charset="0"/>
                                        </a:rPr>
                                        <m:t>𝑐𝑏</m:t>
                                      </m:r>
                                    </m:sub>
                                  </m:sSub>
                                </m:e>
                              </m:mr>
                              <m:mr>
                                <m:e>
                                  <m:sSub>
                                    <m:sSubPr>
                                      <m:ctrlPr>
                                        <a:rPr lang="en-US" sz="2800" i="1" smtClean="0">
                                          <a:solidFill>
                                            <a:srgbClr val="000000"/>
                                          </a:solidFill>
                                          <a:latin typeface="Cambria Math" panose="02040503050406030204" pitchFamily="18" charset="0"/>
                                        </a:rPr>
                                      </m:ctrlPr>
                                    </m:sSubPr>
                                    <m:e>
                                      <m:r>
                                        <a:rPr lang="en-US" sz="2800" i="1" smtClean="0">
                                          <a:solidFill>
                                            <a:srgbClr val="000000"/>
                                          </a:solidFill>
                                          <a:latin typeface="Cambria Math" panose="02040503050406030204" pitchFamily="18" charset="0"/>
                                        </a:rPr>
                                        <m:t>𝑉</m:t>
                                      </m:r>
                                    </m:e>
                                    <m:sub>
                                      <m:r>
                                        <a:rPr lang="en-US" sz="2800" i="1" smtClean="0">
                                          <a:solidFill>
                                            <a:srgbClr val="000000"/>
                                          </a:solidFill>
                                          <a:latin typeface="Cambria Math" panose="02040503050406030204" pitchFamily="18" charset="0"/>
                                        </a:rPr>
                                        <m:t>𝑡𝑑</m:t>
                                      </m:r>
                                    </m:sub>
                                  </m:sSub>
                                </m:e>
                                <m:e>
                                  <m:sSub>
                                    <m:sSubPr>
                                      <m:ctrlPr>
                                        <a:rPr lang="en-US" sz="2800" i="1" smtClean="0">
                                          <a:solidFill>
                                            <a:srgbClr val="000000"/>
                                          </a:solidFill>
                                          <a:latin typeface="Cambria Math" panose="02040503050406030204" pitchFamily="18" charset="0"/>
                                        </a:rPr>
                                      </m:ctrlPr>
                                    </m:sSubPr>
                                    <m:e>
                                      <m:r>
                                        <a:rPr lang="en-US" sz="2800" i="1" smtClean="0">
                                          <a:solidFill>
                                            <a:srgbClr val="000000"/>
                                          </a:solidFill>
                                          <a:latin typeface="Cambria Math" panose="02040503050406030204" pitchFamily="18" charset="0"/>
                                        </a:rPr>
                                        <m:t>𝑉</m:t>
                                      </m:r>
                                    </m:e>
                                    <m:sub>
                                      <m:r>
                                        <a:rPr lang="en-US" sz="2800" i="1" smtClean="0">
                                          <a:solidFill>
                                            <a:srgbClr val="000000"/>
                                          </a:solidFill>
                                          <a:latin typeface="Cambria Math" panose="02040503050406030204" pitchFamily="18" charset="0"/>
                                        </a:rPr>
                                        <m:t>𝑡𝑠</m:t>
                                      </m:r>
                                    </m:sub>
                                  </m:sSub>
                                </m:e>
                                <m:e>
                                  <m:sSub>
                                    <m:sSubPr>
                                      <m:ctrlPr>
                                        <a:rPr lang="en-US" sz="2800" i="1" smtClean="0">
                                          <a:solidFill>
                                            <a:srgbClr val="000000"/>
                                          </a:solidFill>
                                          <a:latin typeface="Cambria Math" panose="02040503050406030204" pitchFamily="18" charset="0"/>
                                        </a:rPr>
                                      </m:ctrlPr>
                                    </m:sSubPr>
                                    <m:e>
                                      <m:r>
                                        <a:rPr lang="en-US" sz="2800" i="1" smtClean="0">
                                          <a:solidFill>
                                            <a:srgbClr val="000000"/>
                                          </a:solidFill>
                                          <a:latin typeface="Cambria Math" panose="02040503050406030204" pitchFamily="18" charset="0"/>
                                        </a:rPr>
                                        <m:t>𝑉</m:t>
                                      </m:r>
                                    </m:e>
                                    <m:sub>
                                      <m:r>
                                        <a:rPr lang="en-US" sz="2800" i="1" smtClean="0">
                                          <a:solidFill>
                                            <a:srgbClr val="000000"/>
                                          </a:solidFill>
                                          <a:latin typeface="Cambria Math" panose="02040503050406030204" pitchFamily="18" charset="0"/>
                                        </a:rPr>
                                        <m:t>𝑡𝑏</m:t>
                                      </m:r>
                                    </m:sub>
                                  </m:sSub>
                                </m:e>
                              </m:mr>
                            </m:m>
                          </m:e>
                        </m:d>
                        <m:r>
                          <a:rPr lang="en-US" sz="2800" i="1" smtClean="0">
                            <a:solidFill>
                              <a:srgbClr val="000000"/>
                            </a:solidFill>
                            <a:latin typeface="Cambria Math" panose="02040503050406030204" pitchFamily="18" charset="0"/>
                          </a:rPr>
                          <m:t> </m:t>
                        </m:r>
                        <m:d>
                          <m:dPr>
                            <m:ctrlPr>
                              <a:rPr lang="en-US" sz="2800" i="1" smtClean="0">
                                <a:solidFill>
                                  <a:srgbClr val="000000"/>
                                </a:solidFill>
                                <a:latin typeface="Cambria Math" panose="02040503050406030204" pitchFamily="18" charset="0"/>
                              </a:rPr>
                            </m:ctrlPr>
                          </m:dPr>
                          <m:e>
                            <m:m>
                              <m:mPr>
                                <m:mcs>
                                  <m:mc>
                                    <m:mcPr>
                                      <m:count m:val="1"/>
                                      <m:mcJc m:val="center"/>
                                    </m:mcPr>
                                  </m:mc>
                                </m:mcs>
                                <m:ctrlPr>
                                  <a:rPr lang="en-US" sz="2800" i="1" smtClean="0">
                                    <a:solidFill>
                                      <a:srgbClr val="000000"/>
                                    </a:solidFill>
                                    <a:latin typeface="Cambria Math" panose="02040503050406030204" pitchFamily="18" charset="0"/>
                                  </a:rPr>
                                </m:ctrlPr>
                              </m:mPr>
                              <m:mr>
                                <m:e>
                                  <m:r>
                                    <m:rPr>
                                      <m:brk m:alnAt="7"/>
                                    </m:rPr>
                                    <a:rPr lang="en-US" sz="2800" i="1" smtClean="0">
                                      <a:solidFill>
                                        <a:srgbClr val="000000"/>
                                      </a:solidFill>
                                      <a:latin typeface="Cambria Math" panose="02040503050406030204" pitchFamily="18" charset="0"/>
                                    </a:rPr>
                                    <m:t>𝑑</m:t>
                                  </m:r>
                                </m:e>
                              </m:mr>
                              <m:mr>
                                <m:e>
                                  <m:r>
                                    <a:rPr lang="en-US" sz="2800" i="1" smtClean="0">
                                      <a:solidFill>
                                        <a:srgbClr val="000000"/>
                                      </a:solidFill>
                                      <a:latin typeface="Cambria Math" panose="02040503050406030204" pitchFamily="18" charset="0"/>
                                    </a:rPr>
                                    <m:t>𝑠</m:t>
                                  </m:r>
                                </m:e>
                              </m:mr>
                              <m:mr>
                                <m:e>
                                  <m:r>
                                    <a:rPr lang="en-US" sz="2800" i="1" smtClean="0">
                                      <a:solidFill>
                                        <a:srgbClr val="000000"/>
                                      </a:solidFill>
                                      <a:latin typeface="Cambria Math" panose="02040503050406030204" pitchFamily="18" charset="0"/>
                                    </a:rPr>
                                    <m:t>𝑏</m:t>
                                  </m:r>
                                </m:e>
                              </m:mr>
                            </m:m>
                          </m:e>
                        </m:d>
                      </m:oMath>
                    </m:oMathPara>
                  </a14:m>
                  <a:endParaRPr lang="en-US" sz="2800" dirty="0">
                    <a:solidFill>
                      <a:srgbClr val="000000"/>
                    </a:solidFill>
                    <a:latin typeface="Times New Roman" pitchFamily="-106" charset="0"/>
                  </a:endParaRPr>
                </a:p>
              </p:txBody>
            </p:sp>
          </mc:Choice>
          <mc:Fallback xmlns="">
            <p:sp>
              <p:nvSpPr>
                <p:cNvPr id="19" name="TextBox 18">
                  <a:extLst>
                    <a:ext uri="{FF2B5EF4-FFF2-40B4-BE49-F238E27FC236}">
                      <a16:creationId xmlns:a16="http://schemas.microsoft.com/office/drawing/2014/main" id="{DB084330-4B0B-A641-AEB2-62DD59CB73BA}"/>
                    </a:ext>
                  </a:extLst>
                </p:cNvPr>
                <p:cNvSpPr txBox="1">
                  <a:spLocks noRot="1" noChangeAspect="1" noMove="1" noResize="1" noEditPoints="1" noAdjustHandles="1" noChangeArrowheads="1" noChangeShapeType="1" noTextEdit="1"/>
                </p:cNvSpPr>
                <p:nvPr/>
              </p:nvSpPr>
              <p:spPr>
                <a:xfrm>
                  <a:off x="1832270" y="1268527"/>
                  <a:ext cx="4911986" cy="1240083"/>
                </a:xfrm>
                <a:prstGeom prst="rect">
                  <a:avLst/>
                </a:prstGeom>
                <a:blipFill>
                  <a:blip r:embed="rId3"/>
                  <a:stretch>
                    <a:fillRect t="-2041" b="-6122"/>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818DB6A7-9D8B-9342-95C6-896C33A672CB}"/>
                </a:ext>
              </a:extLst>
            </p:cNvPr>
            <p:cNvSpPr txBox="1"/>
            <p:nvPr/>
          </p:nvSpPr>
          <p:spPr>
            <a:xfrm>
              <a:off x="1868594" y="2624960"/>
              <a:ext cx="1219200" cy="954107"/>
            </a:xfrm>
            <a:prstGeom prst="rect">
              <a:avLst/>
            </a:prstGeom>
            <a:noFill/>
          </p:spPr>
          <p:txBody>
            <a:bodyPr wrap="square" rtlCol="0">
              <a:spAutoFit/>
            </a:bodyPr>
            <a:lstStyle/>
            <a:p>
              <a:pPr defTabSz="914400" eaLnBrk="0" fontAlgn="base" hangingPunct="0">
                <a:spcBef>
                  <a:spcPct val="0"/>
                </a:spcBef>
                <a:spcAft>
                  <a:spcPct val="0"/>
                </a:spcAft>
              </a:pPr>
              <a:r>
                <a:rPr lang="en-US" sz="2800" dirty="0">
                  <a:solidFill>
                    <a:srgbClr val="000000"/>
                  </a:solidFill>
                  <a:latin typeface="Times New Roman" pitchFamily="-106" charset="0"/>
                </a:rPr>
                <a:t>Weak states</a:t>
              </a:r>
            </a:p>
          </p:txBody>
        </p:sp>
        <p:sp>
          <p:nvSpPr>
            <p:cNvPr id="23" name="TextBox 22">
              <a:extLst>
                <a:ext uri="{FF2B5EF4-FFF2-40B4-BE49-F238E27FC236}">
                  <a16:creationId xmlns:a16="http://schemas.microsoft.com/office/drawing/2014/main" id="{CE0A9BD8-9379-1E44-B4F5-22E55F59D45A}"/>
                </a:ext>
              </a:extLst>
            </p:cNvPr>
            <p:cNvSpPr txBox="1"/>
            <p:nvPr/>
          </p:nvSpPr>
          <p:spPr>
            <a:xfrm>
              <a:off x="3502205" y="2633023"/>
              <a:ext cx="2139589" cy="954107"/>
            </a:xfrm>
            <a:prstGeom prst="rect">
              <a:avLst/>
            </a:prstGeom>
            <a:noFill/>
          </p:spPr>
          <p:txBody>
            <a:bodyPr wrap="square" rtlCol="0">
              <a:spAutoFit/>
            </a:bodyPr>
            <a:lstStyle/>
            <a:p>
              <a:pPr defTabSz="914400" eaLnBrk="0" fontAlgn="base" hangingPunct="0">
                <a:spcBef>
                  <a:spcPct val="0"/>
                </a:spcBef>
                <a:spcAft>
                  <a:spcPct val="0"/>
                </a:spcAft>
              </a:pPr>
              <a:r>
                <a:rPr lang="en-US" sz="2800" dirty="0">
                  <a:solidFill>
                    <a:srgbClr val="000000"/>
                  </a:solidFill>
                  <a:latin typeface="Times New Roman" pitchFamily="-106" charset="0"/>
                </a:rPr>
                <a:t>CKM mixing matrix</a:t>
              </a:r>
            </a:p>
          </p:txBody>
        </p:sp>
        <p:sp>
          <p:nvSpPr>
            <p:cNvPr id="24" name="TextBox 23">
              <a:extLst>
                <a:ext uri="{FF2B5EF4-FFF2-40B4-BE49-F238E27FC236}">
                  <a16:creationId xmlns:a16="http://schemas.microsoft.com/office/drawing/2014/main" id="{EF3FCD72-6CE0-4947-A60E-E193D55F4512}"/>
                </a:ext>
              </a:extLst>
            </p:cNvPr>
            <p:cNvSpPr txBox="1"/>
            <p:nvPr/>
          </p:nvSpPr>
          <p:spPr>
            <a:xfrm>
              <a:off x="5867956" y="2630243"/>
              <a:ext cx="1752600" cy="954107"/>
            </a:xfrm>
            <a:prstGeom prst="rect">
              <a:avLst/>
            </a:prstGeom>
            <a:noFill/>
          </p:spPr>
          <p:txBody>
            <a:bodyPr wrap="square" rtlCol="0">
              <a:spAutoFit/>
            </a:bodyPr>
            <a:lstStyle/>
            <a:p>
              <a:pPr defTabSz="914400" eaLnBrk="0" fontAlgn="base" hangingPunct="0">
                <a:spcBef>
                  <a:spcPct val="0"/>
                </a:spcBef>
                <a:spcAft>
                  <a:spcPct val="0"/>
                </a:spcAft>
              </a:pPr>
              <a:r>
                <a:rPr lang="en-US" sz="2800" dirty="0">
                  <a:solidFill>
                    <a:srgbClr val="000000"/>
                  </a:solidFill>
                  <a:latin typeface="Times New Roman" pitchFamily="-106" charset="0"/>
                </a:rPr>
                <a:t>Mass eigenstates</a:t>
              </a:r>
            </a:p>
          </p:txBody>
        </p:sp>
      </p:grpSp>
      <mc:AlternateContent xmlns:mc="http://schemas.openxmlformats.org/markup-compatibility/2006" xmlns:a14="http://schemas.microsoft.com/office/drawing/2010/main">
        <mc:Choice Requires="a14">
          <p:sp>
            <p:nvSpPr>
              <p:cNvPr id="15" name="Content Placeholder 2">
                <a:extLst>
                  <a:ext uri="{FF2B5EF4-FFF2-40B4-BE49-F238E27FC236}">
                    <a16:creationId xmlns:a16="http://schemas.microsoft.com/office/drawing/2014/main" id="{B8CB68A2-05F8-4543-B828-FAE8DE4CA2A5}"/>
                  </a:ext>
                </a:extLst>
              </p:cNvPr>
              <p:cNvSpPr txBox="1">
                <a:spLocks/>
              </p:cNvSpPr>
              <p:nvPr/>
            </p:nvSpPr>
            <p:spPr>
              <a:xfrm>
                <a:off x="525447" y="1174774"/>
                <a:ext cx="7930267" cy="6152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b="0" kern="1200">
                    <a:solidFill>
                      <a:schemeClr val="tx1"/>
                    </a:solidFill>
                    <a:latin typeface="+mn-lt"/>
                    <a:ea typeface="+mn-ea"/>
                    <a:cs typeface="+mn-cs"/>
                  </a:defRPr>
                </a:lvl1pPr>
                <a:lvl2pPr marL="258366" indent="-128588" algn="l" defTabSz="914400" rtl="0" eaLnBrk="1" latinLnBrk="0" hangingPunct="1">
                  <a:lnSpc>
                    <a:spcPct val="90000"/>
                  </a:lnSpc>
                  <a:spcBef>
                    <a:spcPts val="500"/>
                  </a:spcBef>
                  <a:buFont typeface="Arial" panose="020B0604020202020204" pitchFamily="34" charset="0"/>
                  <a:buChar char="•"/>
                  <a:defRPr sz="1350" kern="1200">
                    <a:solidFill>
                      <a:schemeClr val="tx1"/>
                    </a:solidFill>
                    <a:latin typeface="+mn-lt"/>
                    <a:ea typeface="+mn-ea"/>
                    <a:cs typeface="+mn-cs"/>
                  </a:defRPr>
                </a:lvl2pPr>
                <a:lvl3pPr marL="385763" indent="-129779"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516731" indent="-129779"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mn-lt"/>
                    <a:ea typeface="+mn-ea"/>
                    <a:cs typeface="+mn-cs"/>
                  </a:defRPr>
                </a:lvl4pPr>
                <a:lvl5pPr marL="642938" indent="-130969"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Quark level: </a:t>
                </a:r>
                <a14:m>
                  <m:oMath xmlns:m="http://schemas.openxmlformats.org/officeDocument/2006/math">
                    <m:sSub>
                      <m:sSubPr>
                        <m:ctrlPr>
                          <a:rPr lang="en-US" sz="2400" i="1" smtClean="0">
                            <a:latin typeface="Cambria Math" panose="02040503050406030204" pitchFamily="18" charset="0"/>
                            <a:ea typeface="Cambria Math" panose="02040503050406030204" pitchFamily="18" charset="0"/>
                          </a:rPr>
                        </m:ctrlPr>
                      </m:sSubPr>
                      <m:e>
                        <m:r>
                          <a:rPr lang="en-US" sz="2400" i="1" smtClean="0">
                            <a:latin typeface="Cambria Math" panose="02040503050406030204" pitchFamily="18" charset="0"/>
                            <a:ea typeface="Cambria Math" panose="02040503050406030204" pitchFamily="18" charset="0"/>
                          </a:rPr>
                          <m:t>ℳ</m:t>
                        </m:r>
                      </m:e>
                      <m:sub>
                        <m:r>
                          <a:rPr lang="en-US" sz="2400" i="1" smtClean="0">
                            <a:latin typeface="Cambria Math" panose="02040503050406030204" pitchFamily="18" charset="0"/>
                            <a:ea typeface="Cambria Math" panose="02040503050406030204" pitchFamily="18" charset="0"/>
                          </a:rPr>
                          <m:t>𝑞</m:t>
                        </m:r>
                      </m:sub>
                    </m:sSub>
                    <m:r>
                      <a:rPr lang="en-US" sz="2400" i="1" smtClean="0">
                        <a:latin typeface="Cambria Math" panose="02040503050406030204" pitchFamily="18" charset="0"/>
                        <a:ea typeface="Cambria Math" panose="02040503050406030204" pitchFamily="18" charset="0"/>
                      </a:rPr>
                      <m:t>=</m:t>
                    </m:r>
                    <m:f>
                      <m:fPr>
                        <m:ctrlPr>
                          <a:rPr lang="en-US" sz="2400" i="1" smtClean="0">
                            <a:latin typeface="Cambria Math" panose="02040503050406030204" pitchFamily="18" charset="0"/>
                            <a:ea typeface="Cambria Math" panose="02040503050406030204" pitchFamily="18" charset="0"/>
                          </a:rPr>
                        </m:ctrlPr>
                      </m:fPr>
                      <m:num>
                        <m:sSub>
                          <m:sSubPr>
                            <m:ctrlPr>
                              <a:rPr lang="en-US" sz="2400" i="1" smtClean="0">
                                <a:latin typeface="Cambria Math" panose="02040503050406030204" pitchFamily="18" charset="0"/>
                                <a:ea typeface="Cambria Math" panose="02040503050406030204" pitchFamily="18" charset="0"/>
                              </a:rPr>
                            </m:ctrlPr>
                          </m:sSubPr>
                          <m:e>
                            <m:r>
                              <a:rPr lang="en-US" sz="2400" i="1" smtClean="0">
                                <a:latin typeface="Cambria Math" panose="02040503050406030204" pitchFamily="18" charset="0"/>
                                <a:ea typeface="Cambria Math" panose="02040503050406030204" pitchFamily="18" charset="0"/>
                              </a:rPr>
                              <m:t>𝐺</m:t>
                            </m:r>
                          </m:e>
                          <m:sub>
                            <m:r>
                              <a:rPr lang="en-US" sz="2400" i="1" smtClean="0">
                                <a:latin typeface="Cambria Math" panose="02040503050406030204" pitchFamily="18" charset="0"/>
                                <a:ea typeface="Cambria Math" panose="02040503050406030204" pitchFamily="18" charset="0"/>
                              </a:rPr>
                              <m:t>𝐹</m:t>
                            </m:r>
                          </m:sub>
                        </m:sSub>
                      </m:num>
                      <m:den>
                        <m:rad>
                          <m:radPr>
                            <m:degHide m:val="on"/>
                            <m:ctrlPr>
                              <a:rPr lang="en-US" sz="2400" i="1" smtClean="0">
                                <a:latin typeface="Cambria Math" panose="02040503050406030204" pitchFamily="18" charset="0"/>
                                <a:ea typeface="Cambria Math" panose="02040503050406030204" pitchFamily="18" charset="0"/>
                              </a:rPr>
                            </m:ctrlPr>
                          </m:radPr>
                          <m:deg/>
                          <m:e>
                            <m:r>
                              <a:rPr lang="en-US" sz="2400" i="1" smtClean="0">
                                <a:latin typeface="Cambria Math" panose="02040503050406030204" pitchFamily="18" charset="0"/>
                                <a:ea typeface="Cambria Math" panose="02040503050406030204" pitchFamily="18" charset="0"/>
                              </a:rPr>
                              <m:t>2</m:t>
                            </m:r>
                          </m:e>
                        </m:rad>
                      </m:den>
                    </m:f>
                    <m:sSub>
                      <m:sSubPr>
                        <m:ctrlPr>
                          <a:rPr lang="en-US" sz="2400" i="1" smtClean="0">
                            <a:solidFill>
                              <a:srgbClr val="FF0000"/>
                            </a:solidFill>
                            <a:latin typeface="Cambria Math" panose="02040503050406030204" pitchFamily="18" charset="0"/>
                            <a:ea typeface="Cambria Math" panose="02040503050406030204" pitchFamily="18" charset="0"/>
                          </a:rPr>
                        </m:ctrlPr>
                      </m:sSubPr>
                      <m:e>
                        <m:r>
                          <a:rPr lang="en-US" sz="2400" i="1" smtClean="0">
                            <a:solidFill>
                              <a:srgbClr val="FF0000"/>
                            </a:solidFill>
                            <a:latin typeface="Cambria Math" panose="02040503050406030204" pitchFamily="18" charset="0"/>
                            <a:ea typeface="Cambria Math" panose="02040503050406030204" pitchFamily="18" charset="0"/>
                          </a:rPr>
                          <m:t>𝑉</m:t>
                        </m:r>
                      </m:e>
                      <m:sub>
                        <m:r>
                          <a:rPr lang="en-US" sz="2400" i="1" smtClean="0">
                            <a:solidFill>
                              <a:srgbClr val="FF0000"/>
                            </a:solidFill>
                            <a:latin typeface="Cambria Math" panose="02040503050406030204" pitchFamily="18" charset="0"/>
                            <a:ea typeface="Cambria Math" panose="02040503050406030204" pitchFamily="18" charset="0"/>
                          </a:rPr>
                          <m:t>𝑢𝑑</m:t>
                        </m:r>
                      </m:sub>
                    </m:sSub>
                    <m:d>
                      <m:dPr>
                        <m:begChr m:val="["/>
                        <m:endChr m:val="]"/>
                        <m:ctrlPr>
                          <a:rPr lang="en-US" sz="2400" i="1" smtClean="0">
                            <a:latin typeface="Cambria Math" panose="02040503050406030204" pitchFamily="18" charset="0"/>
                            <a:ea typeface="Cambria Math" panose="02040503050406030204" pitchFamily="18" charset="0"/>
                          </a:rPr>
                        </m:ctrlPr>
                      </m:dPr>
                      <m:e>
                        <m:r>
                          <a:rPr lang="en-US" sz="2400" i="1" smtClean="0">
                            <a:latin typeface="Cambria Math" panose="02040503050406030204" pitchFamily="18" charset="0"/>
                            <a:ea typeface="Cambria Math" panose="02040503050406030204" pitchFamily="18" charset="0"/>
                          </a:rPr>
                          <m:t>𝑢</m:t>
                        </m:r>
                        <m:sSub>
                          <m:sSubPr>
                            <m:ctrlPr>
                              <a:rPr lang="en-US" sz="2400" i="1" smtClean="0">
                                <a:latin typeface="Cambria Math" panose="02040503050406030204" pitchFamily="18" charset="0"/>
                                <a:ea typeface="Cambria Math" panose="02040503050406030204" pitchFamily="18" charset="0"/>
                              </a:rPr>
                            </m:ctrlPr>
                          </m:sSubPr>
                          <m:e>
                            <m:r>
                              <a:rPr lang="en-US" sz="2400" i="1" smtClean="0">
                                <a:latin typeface="Cambria Math" panose="02040503050406030204" pitchFamily="18" charset="0"/>
                                <a:ea typeface="Cambria Math" panose="02040503050406030204" pitchFamily="18" charset="0"/>
                              </a:rPr>
                              <m:t>𝛾</m:t>
                            </m:r>
                          </m:e>
                          <m:sub>
                            <m:r>
                              <a:rPr lang="en-US" sz="2400" i="1" smtClean="0">
                                <a:latin typeface="Cambria Math" panose="02040503050406030204" pitchFamily="18" charset="0"/>
                                <a:ea typeface="Cambria Math" panose="02040503050406030204" pitchFamily="18" charset="0"/>
                              </a:rPr>
                              <m:t>𝜇</m:t>
                            </m:r>
                          </m:sub>
                        </m:sSub>
                        <m:d>
                          <m:dPr>
                            <m:ctrlPr>
                              <a:rPr lang="en-US" sz="2400" i="1" smtClean="0">
                                <a:latin typeface="Cambria Math" panose="02040503050406030204" pitchFamily="18" charset="0"/>
                                <a:ea typeface="Cambria Math" panose="02040503050406030204" pitchFamily="18" charset="0"/>
                              </a:rPr>
                            </m:ctrlPr>
                          </m:dPr>
                          <m:e>
                            <m:r>
                              <a:rPr lang="en-US" sz="2400" i="1" smtClean="0">
                                <a:latin typeface="Cambria Math" panose="02040503050406030204" pitchFamily="18" charset="0"/>
                                <a:ea typeface="Cambria Math" panose="02040503050406030204" pitchFamily="18" charset="0"/>
                              </a:rPr>
                              <m:t>1−</m:t>
                            </m:r>
                            <m:sSub>
                              <m:sSubPr>
                                <m:ctrlPr>
                                  <a:rPr lang="en-US" sz="2400" i="1" smtClean="0">
                                    <a:latin typeface="Cambria Math" panose="02040503050406030204" pitchFamily="18" charset="0"/>
                                    <a:ea typeface="Cambria Math" panose="02040503050406030204" pitchFamily="18" charset="0"/>
                                  </a:rPr>
                                </m:ctrlPr>
                              </m:sSubPr>
                              <m:e>
                                <m:r>
                                  <a:rPr lang="en-US" sz="2400" i="1" smtClean="0">
                                    <a:latin typeface="Cambria Math" panose="02040503050406030204" pitchFamily="18" charset="0"/>
                                    <a:ea typeface="Cambria Math" panose="02040503050406030204" pitchFamily="18" charset="0"/>
                                  </a:rPr>
                                  <m:t>𝛾</m:t>
                                </m:r>
                              </m:e>
                              <m:sub>
                                <m:r>
                                  <a:rPr lang="en-US" sz="2400" i="1" smtClean="0">
                                    <a:latin typeface="Cambria Math" panose="02040503050406030204" pitchFamily="18" charset="0"/>
                                    <a:ea typeface="Cambria Math" panose="02040503050406030204" pitchFamily="18" charset="0"/>
                                  </a:rPr>
                                  <m:t>5</m:t>
                                </m:r>
                              </m:sub>
                            </m:sSub>
                          </m:e>
                        </m:d>
                        <m:r>
                          <a:rPr lang="en-US" sz="2400" i="1" smtClean="0">
                            <a:latin typeface="Cambria Math" panose="02040503050406030204" pitchFamily="18" charset="0"/>
                            <a:ea typeface="Cambria Math" panose="02040503050406030204" pitchFamily="18" charset="0"/>
                          </a:rPr>
                          <m:t>𝑑</m:t>
                        </m:r>
                      </m:e>
                    </m:d>
                    <m:d>
                      <m:dPr>
                        <m:begChr m:val="["/>
                        <m:endChr m:val="]"/>
                        <m:ctrlPr>
                          <a:rPr lang="en-US" sz="2400" i="1" smtClean="0">
                            <a:latin typeface="Cambria Math" panose="02040503050406030204" pitchFamily="18" charset="0"/>
                            <a:ea typeface="Cambria Math" panose="02040503050406030204" pitchFamily="18" charset="0"/>
                          </a:rPr>
                        </m:ctrlPr>
                      </m:dPr>
                      <m:e>
                        <m:r>
                          <a:rPr lang="en-US" sz="2400" i="1" smtClean="0">
                            <a:latin typeface="Cambria Math" panose="02040503050406030204" pitchFamily="18" charset="0"/>
                            <a:ea typeface="Cambria Math" panose="02040503050406030204" pitchFamily="18" charset="0"/>
                          </a:rPr>
                          <m:t>𝑒</m:t>
                        </m:r>
                        <m:sSup>
                          <m:sSupPr>
                            <m:ctrlPr>
                              <a:rPr lang="en-US" sz="2400" i="1" smtClean="0">
                                <a:latin typeface="Cambria Math" panose="02040503050406030204" pitchFamily="18" charset="0"/>
                                <a:ea typeface="Cambria Math" panose="02040503050406030204" pitchFamily="18" charset="0"/>
                              </a:rPr>
                            </m:ctrlPr>
                          </m:sSupPr>
                          <m:e>
                            <m:r>
                              <a:rPr lang="en-US" sz="2400" i="1" smtClean="0">
                                <a:latin typeface="Cambria Math" panose="02040503050406030204" pitchFamily="18" charset="0"/>
                                <a:ea typeface="Cambria Math" panose="02040503050406030204" pitchFamily="18" charset="0"/>
                              </a:rPr>
                              <m:t>𝛾</m:t>
                            </m:r>
                          </m:e>
                          <m:sup>
                            <m:r>
                              <a:rPr lang="en-US" sz="2400" i="1" smtClean="0">
                                <a:latin typeface="Cambria Math" panose="02040503050406030204" pitchFamily="18" charset="0"/>
                                <a:ea typeface="Cambria Math" panose="02040503050406030204" pitchFamily="18" charset="0"/>
                              </a:rPr>
                              <m:t>𝜇</m:t>
                            </m:r>
                          </m:sup>
                        </m:sSup>
                        <m:d>
                          <m:dPr>
                            <m:ctrlPr>
                              <a:rPr lang="en-US" sz="2400" i="1" smtClean="0">
                                <a:latin typeface="Cambria Math" panose="02040503050406030204" pitchFamily="18" charset="0"/>
                                <a:ea typeface="Cambria Math" panose="02040503050406030204" pitchFamily="18" charset="0"/>
                              </a:rPr>
                            </m:ctrlPr>
                          </m:dPr>
                          <m:e>
                            <m:r>
                              <a:rPr lang="en-US" sz="2400" i="1" smtClean="0">
                                <a:latin typeface="Cambria Math" panose="02040503050406030204" pitchFamily="18" charset="0"/>
                                <a:ea typeface="Cambria Math" panose="02040503050406030204" pitchFamily="18" charset="0"/>
                              </a:rPr>
                              <m:t>1−</m:t>
                            </m:r>
                            <m:sSub>
                              <m:sSubPr>
                                <m:ctrlPr>
                                  <a:rPr lang="en-US" sz="2400" i="1" smtClean="0">
                                    <a:latin typeface="Cambria Math" panose="02040503050406030204" pitchFamily="18" charset="0"/>
                                    <a:ea typeface="Cambria Math" panose="02040503050406030204" pitchFamily="18" charset="0"/>
                                  </a:rPr>
                                </m:ctrlPr>
                              </m:sSubPr>
                              <m:e>
                                <m:r>
                                  <a:rPr lang="en-US" sz="2400" i="1" smtClean="0">
                                    <a:latin typeface="Cambria Math" panose="02040503050406030204" pitchFamily="18" charset="0"/>
                                    <a:ea typeface="Cambria Math" panose="02040503050406030204" pitchFamily="18" charset="0"/>
                                  </a:rPr>
                                  <m:t>𝛾</m:t>
                                </m:r>
                              </m:e>
                              <m:sub>
                                <m:r>
                                  <a:rPr lang="en-US" sz="2400" i="1" smtClean="0">
                                    <a:latin typeface="Cambria Math" panose="02040503050406030204" pitchFamily="18" charset="0"/>
                                    <a:ea typeface="Cambria Math" panose="02040503050406030204" pitchFamily="18" charset="0"/>
                                  </a:rPr>
                                  <m:t>5</m:t>
                                </m:r>
                              </m:sub>
                            </m:sSub>
                          </m:e>
                        </m:d>
                        <m:sSub>
                          <m:sSubPr>
                            <m:ctrlPr>
                              <a:rPr lang="en-US" sz="2400" i="1" smtClean="0">
                                <a:latin typeface="Cambria Math" panose="02040503050406030204" pitchFamily="18" charset="0"/>
                                <a:ea typeface="Cambria Math" panose="02040503050406030204" pitchFamily="18" charset="0"/>
                              </a:rPr>
                            </m:ctrlPr>
                          </m:sSubPr>
                          <m:e>
                            <m:r>
                              <a:rPr lang="en-US" sz="2400" i="1" smtClean="0">
                                <a:latin typeface="Cambria Math" panose="02040503050406030204" pitchFamily="18" charset="0"/>
                                <a:ea typeface="Cambria Math" panose="02040503050406030204" pitchFamily="18" charset="0"/>
                              </a:rPr>
                              <m:t>𝜈</m:t>
                            </m:r>
                          </m:e>
                          <m:sub>
                            <m:r>
                              <a:rPr lang="en-US" sz="2400" i="1" smtClean="0">
                                <a:latin typeface="Cambria Math" panose="02040503050406030204" pitchFamily="18" charset="0"/>
                                <a:ea typeface="Cambria Math" panose="02040503050406030204" pitchFamily="18" charset="0"/>
                              </a:rPr>
                              <m:t>𝑒</m:t>
                            </m:r>
                          </m:sub>
                        </m:sSub>
                      </m:e>
                    </m:d>
                  </m:oMath>
                </a14:m>
                <a:endParaRPr lang="en-US" sz="2400" dirty="0">
                  <a:ea typeface="Cambria Math" panose="02040503050406030204" pitchFamily="18" charset="0"/>
                </a:endParaRPr>
              </a:p>
            </p:txBody>
          </p:sp>
        </mc:Choice>
        <mc:Fallback xmlns="">
          <p:sp>
            <p:nvSpPr>
              <p:cNvPr id="15" name="Content Placeholder 2">
                <a:extLst>
                  <a:ext uri="{FF2B5EF4-FFF2-40B4-BE49-F238E27FC236}">
                    <a16:creationId xmlns:a16="http://schemas.microsoft.com/office/drawing/2014/main" id="{B8CB68A2-05F8-4543-B828-FAE8DE4CA2A5}"/>
                  </a:ext>
                </a:extLst>
              </p:cNvPr>
              <p:cNvSpPr txBox="1">
                <a:spLocks noRot="1" noChangeAspect="1" noMove="1" noResize="1" noEditPoints="1" noAdjustHandles="1" noChangeArrowheads="1" noChangeShapeType="1" noTextEdit="1"/>
              </p:cNvSpPr>
              <p:nvPr/>
            </p:nvSpPr>
            <p:spPr>
              <a:xfrm>
                <a:off x="525447" y="1174774"/>
                <a:ext cx="7930267" cy="615254"/>
              </a:xfrm>
              <a:prstGeom prst="rect">
                <a:avLst/>
              </a:prstGeom>
              <a:blipFill>
                <a:blip r:embed="rId4"/>
                <a:stretch>
                  <a:fillRect l="-1280" b="-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E315A03-EA78-4C46-ADF7-28A8337B55B5}"/>
                  </a:ext>
                </a:extLst>
              </p:cNvPr>
              <p:cNvSpPr txBox="1"/>
              <p:nvPr/>
            </p:nvSpPr>
            <p:spPr>
              <a:xfrm>
                <a:off x="2436411" y="4974859"/>
                <a:ext cx="5111271" cy="584775"/>
              </a:xfrm>
              <a:prstGeom prst="rect">
                <a:avLst/>
              </a:prstGeom>
              <a:noFill/>
            </p:spPr>
            <p:txBody>
              <a:bodyPr wrap="none" rtlCol="0">
                <a:spAutoFit/>
              </a:bodyPr>
              <a:lstStyle/>
              <a:p>
                <a:pPr defTabSz="914400" eaLnBrk="0" fontAlgn="base" hangingPunct="0">
                  <a:spcBef>
                    <a:spcPct val="0"/>
                  </a:spcBef>
                  <a:spcAft>
                    <a:spcPct val="0"/>
                  </a:spcAft>
                </a:pPr>
                <a14:m>
                  <m:oMathPara xmlns:m="http://schemas.openxmlformats.org/officeDocument/2006/math">
                    <m:oMathParaPr>
                      <m:jc m:val="centerGroup"/>
                    </m:oMathParaPr>
                    <m:oMath xmlns:m="http://schemas.openxmlformats.org/officeDocument/2006/math">
                      <m:sSup>
                        <m:sSupPr>
                          <m:ctrlPr>
                            <a:rPr lang="en-US" sz="3200" i="1" smtClean="0">
                              <a:solidFill>
                                <a:srgbClr val="000000"/>
                              </a:solidFill>
                              <a:latin typeface="Cambria Math" panose="02040503050406030204" pitchFamily="18" charset="0"/>
                            </a:rPr>
                          </m:ctrlPr>
                        </m:sSupPr>
                        <m:e>
                          <m:d>
                            <m:dPr>
                              <m:begChr m:val="|"/>
                              <m:endChr m:val="|"/>
                              <m:ctrlPr>
                                <a:rPr lang="en-US" sz="3200" i="1" smtClean="0">
                                  <a:solidFill>
                                    <a:srgbClr val="000000"/>
                                  </a:solidFill>
                                  <a:latin typeface="Cambria Math" panose="02040503050406030204" pitchFamily="18" charset="0"/>
                                </a:rPr>
                              </m:ctrlPr>
                            </m:dPr>
                            <m:e>
                              <m:sSub>
                                <m:sSubPr>
                                  <m:ctrlPr>
                                    <a:rPr lang="en-US" sz="3200" i="1" smtClean="0">
                                      <a:solidFill>
                                        <a:srgbClr val="000000"/>
                                      </a:solidFill>
                                      <a:latin typeface="Cambria Math" panose="02040503050406030204" pitchFamily="18" charset="0"/>
                                    </a:rPr>
                                  </m:ctrlPr>
                                </m:sSubPr>
                                <m:e>
                                  <m:r>
                                    <a:rPr lang="en-US" sz="3200" i="1" smtClean="0">
                                      <a:solidFill>
                                        <a:srgbClr val="000000"/>
                                      </a:solidFill>
                                      <a:latin typeface="Cambria Math" panose="02040503050406030204" pitchFamily="18" charset="0"/>
                                    </a:rPr>
                                    <m:t>𝑉</m:t>
                                  </m:r>
                                </m:e>
                                <m:sub>
                                  <m:r>
                                    <a:rPr lang="en-US" sz="3200" i="1" smtClean="0">
                                      <a:solidFill>
                                        <a:srgbClr val="000000"/>
                                      </a:solidFill>
                                      <a:latin typeface="Cambria Math" panose="02040503050406030204" pitchFamily="18" charset="0"/>
                                    </a:rPr>
                                    <m:t>𝑢𝑑</m:t>
                                  </m:r>
                                </m:sub>
                              </m:sSub>
                            </m:e>
                          </m:d>
                        </m:e>
                        <m:sup>
                          <m:r>
                            <a:rPr lang="en-US" sz="3200" i="1" smtClean="0">
                              <a:solidFill>
                                <a:srgbClr val="000000"/>
                              </a:solidFill>
                              <a:latin typeface="Cambria Math" panose="02040503050406030204" pitchFamily="18" charset="0"/>
                            </a:rPr>
                            <m:t>2</m:t>
                          </m:r>
                        </m:sup>
                      </m:sSup>
                      <m:r>
                        <a:rPr lang="en-US" sz="3200" i="1" smtClean="0">
                          <a:solidFill>
                            <a:srgbClr val="000000"/>
                          </a:solidFill>
                          <a:latin typeface="Cambria Math" panose="02040503050406030204" pitchFamily="18" charset="0"/>
                        </a:rPr>
                        <m:t>+</m:t>
                      </m:r>
                      <m:sSup>
                        <m:sSupPr>
                          <m:ctrlPr>
                            <a:rPr lang="en-US" sz="3200" i="1" smtClean="0">
                              <a:solidFill>
                                <a:srgbClr val="000000"/>
                              </a:solidFill>
                              <a:latin typeface="Cambria Math" panose="02040503050406030204" pitchFamily="18" charset="0"/>
                            </a:rPr>
                          </m:ctrlPr>
                        </m:sSupPr>
                        <m:e>
                          <m:d>
                            <m:dPr>
                              <m:begChr m:val="|"/>
                              <m:endChr m:val="|"/>
                              <m:ctrlPr>
                                <a:rPr lang="en-US" sz="3200" i="1" smtClean="0">
                                  <a:solidFill>
                                    <a:srgbClr val="000000"/>
                                  </a:solidFill>
                                  <a:latin typeface="Cambria Math" panose="02040503050406030204" pitchFamily="18" charset="0"/>
                                </a:rPr>
                              </m:ctrlPr>
                            </m:dPr>
                            <m:e>
                              <m:sSub>
                                <m:sSubPr>
                                  <m:ctrlPr>
                                    <a:rPr lang="en-US" sz="3200" i="1" smtClean="0">
                                      <a:solidFill>
                                        <a:srgbClr val="000000"/>
                                      </a:solidFill>
                                      <a:latin typeface="Cambria Math" panose="02040503050406030204" pitchFamily="18" charset="0"/>
                                    </a:rPr>
                                  </m:ctrlPr>
                                </m:sSubPr>
                                <m:e>
                                  <m:r>
                                    <a:rPr lang="en-US" sz="3200" i="1" smtClean="0">
                                      <a:solidFill>
                                        <a:srgbClr val="000000"/>
                                      </a:solidFill>
                                      <a:latin typeface="Cambria Math" panose="02040503050406030204" pitchFamily="18" charset="0"/>
                                    </a:rPr>
                                    <m:t>𝑉</m:t>
                                  </m:r>
                                </m:e>
                                <m:sub>
                                  <m:r>
                                    <a:rPr lang="en-US" sz="3200" i="1" smtClean="0">
                                      <a:solidFill>
                                        <a:srgbClr val="000000"/>
                                      </a:solidFill>
                                      <a:latin typeface="Cambria Math" panose="02040503050406030204" pitchFamily="18" charset="0"/>
                                    </a:rPr>
                                    <m:t>𝑢𝑠</m:t>
                                  </m:r>
                                </m:sub>
                              </m:sSub>
                            </m:e>
                          </m:d>
                        </m:e>
                        <m:sup>
                          <m:r>
                            <a:rPr lang="en-US" sz="3200" i="1" smtClean="0">
                              <a:solidFill>
                                <a:srgbClr val="000000"/>
                              </a:solidFill>
                              <a:latin typeface="Cambria Math" panose="02040503050406030204" pitchFamily="18" charset="0"/>
                            </a:rPr>
                            <m:t>2</m:t>
                          </m:r>
                        </m:sup>
                      </m:sSup>
                      <m:r>
                        <a:rPr lang="en-US" sz="3200" i="1" smtClean="0">
                          <a:solidFill>
                            <a:srgbClr val="000000"/>
                          </a:solidFill>
                          <a:latin typeface="Cambria Math" panose="02040503050406030204" pitchFamily="18" charset="0"/>
                        </a:rPr>
                        <m:t>+</m:t>
                      </m:r>
                      <m:sSup>
                        <m:sSupPr>
                          <m:ctrlPr>
                            <a:rPr lang="en-US" sz="3200" i="1" smtClean="0">
                              <a:solidFill>
                                <a:srgbClr val="000000"/>
                              </a:solidFill>
                              <a:latin typeface="Cambria Math" panose="02040503050406030204" pitchFamily="18" charset="0"/>
                            </a:rPr>
                          </m:ctrlPr>
                        </m:sSupPr>
                        <m:e>
                          <m:d>
                            <m:dPr>
                              <m:begChr m:val="|"/>
                              <m:endChr m:val="|"/>
                              <m:ctrlPr>
                                <a:rPr lang="en-US" sz="3200" i="1" smtClean="0">
                                  <a:solidFill>
                                    <a:srgbClr val="000000"/>
                                  </a:solidFill>
                                  <a:latin typeface="Cambria Math" panose="02040503050406030204" pitchFamily="18" charset="0"/>
                                </a:rPr>
                              </m:ctrlPr>
                            </m:dPr>
                            <m:e>
                              <m:sSub>
                                <m:sSubPr>
                                  <m:ctrlPr>
                                    <a:rPr lang="en-US" sz="3200" i="1" smtClean="0">
                                      <a:solidFill>
                                        <a:srgbClr val="000000"/>
                                      </a:solidFill>
                                      <a:latin typeface="Cambria Math" panose="02040503050406030204" pitchFamily="18" charset="0"/>
                                    </a:rPr>
                                  </m:ctrlPr>
                                </m:sSubPr>
                                <m:e>
                                  <m:r>
                                    <a:rPr lang="en-US" sz="3200" i="1" smtClean="0">
                                      <a:solidFill>
                                        <a:srgbClr val="000000"/>
                                      </a:solidFill>
                                      <a:latin typeface="Cambria Math" panose="02040503050406030204" pitchFamily="18" charset="0"/>
                                    </a:rPr>
                                    <m:t>𝑉</m:t>
                                  </m:r>
                                </m:e>
                                <m:sub>
                                  <m:r>
                                    <a:rPr lang="en-US" sz="3200" i="1" smtClean="0">
                                      <a:solidFill>
                                        <a:srgbClr val="000000"/>
                                      </a:solidFill>
                                      <a:latin typeface="Cambria Math" panose="02040503050406030204" pitchFamily="18" charset="0"/>
                                    </a:rPr>
                                    <m:t>𝑢𝑏</m:t>
                                  </m:r>
                                </m:sub>
                              </m:sSub>
                            </m:e>
                          </m:d>
                        </m:e>
                        <m:sup>
                          <m:r>
                            <a:rPr lang="en-US" sz="3200" i="1" smtClean="0">
                              <a:solidFill>
                                <a:srgbClr val="000000"/>
                              </a:solidFill>
                              <a:latin typeface="Cambria Math" panose="02040503050406030204" pitchFamily="18" charset="0"/>
                            </a:rPr>
                            <m:t>2</m:t>
                          </m:r>
                        </m:sup>
                      </m:sSup>
                      <m:r>
                        <a:rPr lang="en-US" sz="3200" i="1" smtClean="0">
                          <a:solidFill>
                            <a:srgbClr val="000000"/>
                          </a:solidFill>
                          <a:latin typeface="Cambria Math" panose="02040503050406030204" pitchFamily="18" charset="0"/>
                        </a:rPr>
                        <m:t>=1</m:t>
                      </m:r>
                    </m:oMath>
                  </m:oMathPara>
                </a14:m>
                <a:endParaRPr lang="en-US" sz="3200" dirty="0">
                  <a:solidFill>
                    <a:srgbClr val="000000"/>
                  </a:solidFill>
                  <a:latin typeface="Times New Roman" pitchFamily="-106" charset="0"/>
                </a:endParaRPr>
              </a:p>
            </p:txBody>
          </p:sp>
        </mc:Choice>
        <mc:Fallback xmlns="">
          <p:sp>
            <p:nvSpPr>
              <p:cNvPr id="16" name="TextBox 15">
                <a:extLst>
                  <a:ext uri="{FF2B5EF4-FFF2-40B4-BE49-F238E27FC236}">
                    <a16:creationId xmlns:a16="http://schemas.microsoft.com/office/drawing/2014/main" id="{BE315A03-EA78-4C46-ADF7-28A8337B55B5}"/>
                  </a:ext>
                </a:extLst>
              </p:cNvPr>
              <p:cNvSpPr txBox="1">
                <a:spLocks noRot="1" noChangeAspect="1" noMove="1" noResize="1" noEditPoints="1" noAdjustHandles="1" noChangeArrowheads="1" noChangeShapeType="1" noTextEdit="1"/>
              </p:cNvSpPr>
              <p:nvPr/>
            </p:nvSpPr>
            <p:spPr>
              <a:xfrm>
                <a:off x="2436411" y="4974859"/>
                <a:ext cx="5111271" cy="584775"/>
              </a:xfrm>
              <a:prstGeom prst="rect">
                <a:avLst/>
              </a:prstGeom>
              <a:blipFill>
                <a:blip r:embed="rId5"/>
                <a:stretch>
                  <a:fillRect b="-10638"/>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D1D36D07-E23A-774B-8004-7CC1C2501686}"/>
              </a:ext>
            </a:extLst>
          </p:cNvPr>
          <p:cNvSpPr txBox="1"/>
          <p:nvPr/>
        </p:nvSpPr>
        <p:spPr>
          <a:xfrm>
            <a:off x="877156" y="5005637"/>
            <a:ext cx="1579278" cy="523220"/>
          </a:xfrm>
          <a:prstGeom prst="rect">
            <a:avLst/>
          </a:prstGeom>
          <a:noFill/>
        </p:spPr>
        <p:txBody>
          <a:bodyPr wrap="none" rtlCol="0">
            <a:spAutoFit/>
          </a:bodyPr>
          <a:lstStyle/>
          <a:p>
            <a:pPr defTabSz="914400" eaLnBrk="0" fontAlgn="base" hangingPunct="0">
              <a:spcBef>
                <a:spcPct val="0"/>
              </a:spcBef>
              <a:spcAft>
                <a:spcPct val="0"/>
              </a:spcAft>
            </a:pPr>
            <a:r>
              <a:rPr lang="en-US" sz="2800" dirty="0">
                <a:solidFill>
                  <a:srgbClr val="B7C6FE">
                    <a:lumMod val="50000"/>
                  </a:srgbClr>
                </a:solidFill>
                <a:latin typeface="Times New Roman" pitchFamily="-106" charset="0"/>
              </a:rPr>
              <a:t>Unitarity:</a:t>
            </a:r>
          </a:p>
        </p:txBody>
      </p:sp>
      <p:sp>
        <p:nvSpPr>
          <p:cNvPr id="5" name="Slide Number Placeholder 4">
            <a:extLst>
              <a:ext uri="{FF2B5EF4-FFF2-40B4-BE49-F238E27FC236}">
                <a16:creationId xmlns:a16="http://schemas.microsoft.com/office/drawing/2014/main" id="{9B810B79-1F8C-514D-B2C3-73D101F4FF11}"/>
              </a:ext>
            </a:extLst>
          </p:cNvPr>
          <p:cNvSpPr>
            <a:spLocks noGrp="1"/>
          </p:cNvSpPr>
          <p:nvPr>
            <p:ph type="sldNum" sz="quarter" idx="12"/>
          </p:nvPr>
        </p:nvSpPr>
        <p:spPr/>
        <p:txBody>
          <a:bodyPr/>
          <a:lstStyle/>
          <a:p>
            <a:fld id="{B7D2A91F-0360-FE44-97F5-081537194CCE}" type="slidenum">
              <a:rPr lang="en-US" smtClean="0"/>
              <a:t>35</a:t>
            </a:fld>
            <a:endParaRPr lang="en-US"/>
          </a:p>
        </p:txBody>
      </p:sp>
    </p:spTree>
    <p:extLst>
      <p:ext uri="{BB962C8B-B14F-4D97-AF65-F5344CB8AC3E}">
        <p14:creationId xmlns:p14="http://schemas.microsoft.com/office/powerpoint/2010/main" val="23765700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49225-300F-8844-AFB1-0CE03BFF88B2}"/>
              </a:ext>
            </a:extLst>
          </p:cNvPr>
          <p:cNvSpPr>
            <a:spLocks noGrp="1"/>
          </p:cNvSpPr>
          <p:nvPr>
            <p:ph type="title"/>
          </p:nvPr>
        </p:nvSpPr>
        <p:spPr>
          <a:xfrm>
            <a:off x="628650" y="245060"/>
            <a:ext cx="7886700" cy="561871"/>
          </a:xfrm>
        </p:spPr>
        <p:txBody>
          <a:bodyPr>
            <a:noAutofit/>
          </a:bodyPr>
          <a:lstStyle/>
          <a:p>
            <a:r>
              <a:rPr lang="en-US" sz="3200" dirty="0"/>
              <a:t>Beta decay radiative corrections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CFEB3FC-C902-3343-98E6-A2A6779D2812}"/>
                  </a:ext>
                </a:extLst>
              </p:cNvPr>
              <p:cNvSpPr>
                <a:spLocks noGrp="1"/>
              </p:cNvSpPr>
              <p:nvPr>
                <p:ph idx="4294967295"/>
              </p:nvPr>
            </p:nvSpPr>
            <p:spPr>
              <a:xfrm>
                <a:off x="0" y="2524125"/>
                <a:ext cx="5322888" cy="4176713"/>
              </a:xfrm>
            </p:spPr>
            <p:txBody>
              <a:bodyPr>
                <a:normAutofit/>
              </a:bodyPr>
              <a:lstStyle/>
              <a:p>
                <a:pPr>
                  <a:lnSpc>
                    <a:spcPct val="120000"/>
                  </a:lnSpc>
                  <a:spcBef>
                    <a:spcPts val="0"/>
                  </a:spcBef>
                </a:pPr>
                <a14:m>
                  <m:oMath xmlns:m="http://schemas.openxmlformats.org/officeDocument/2006/math">
                    <m:sSub>
                      <m:sSubPr>
                        <m:ctrlPr>
                          <a:rPr lang="en-US" sz="1600" i="1" smtClean="0">
                            <a:solidFill>
                              <a:srgbClr val="000000"/>
                            </a:solidFill>
                            <a:latin typeface="Cambria Math" panose="02040503050406030204" pitchFamily="18" charset="0"/>
                          </a:rPr>
                        </m:ctrlPr>
                      </m:sSubPr>
                      <m:e>
                        <m:r>
                          <m:rPr>
                            <m:nor/>
                          </m:rPr>
                          <a:rPr lang="en-US" sz="1600">
                            <a:solidFill>
                              <a:srgbClr val="000000"/>
                            </a:solidFill>
                            <a:latin typeface="Cambria Math" panose="02040503050406030204" pitchFamily="18" charset="0"/>
                          </a:rPr>
                          <m:t>T</m:t>
                        </m:r>
                        <m:r>
                          <m:rPr>
                            <m:nor/>
                          </m:rPr>
                          <a:rPr lang="en-US" sz="1600" dirty="0">
                            <a:solidFill>
                              <a:srgbClr val="000000"/>
                            </a:solidFill>
                            <a:latin typeface="Times New Roman" pitchFamily="-106" charset="0"/>
                          </a:rPr>
                          <m:t>he</m:t>
                        </m:r>
                        <m:r>
                          <m:rPr>
                            <m:nor/>
                          </m:rPr>
                          <a:rPr lang="en-US" sz="1600" dirty="0">
                            <a:solidFill>
                              <a:srgbClr val="000000"/>
                            </a:solidFill>
                            <a:latin typeface="Times New Roman" pitchFamily="-106" charset="0"/>
                          </a:rPr>
                          <m:t> </m:t>
                        </m:r>
                        <m:r>
                          <m:rPr>
                            <m:nor/>
                          </m:rPr>
                          <a:rPr lang="en-US" sz="1600" dirty="0">
                            <a:solidFill>
                              <a:srgbClr val="000000"/>
                            </a:solidFill>
                            <a:latin typeface="Times New Roman" pitchFamily="-106" charset="0"/>
                          </a:rPr>
                          <m:t>box</m:t>
                        </m:r>
                        <m:r>
                          <m:rPr>
                            <m:nor/>
                          </m:rPr>
                          <a:rPr lang="en-US" sz="1600" dirty="0">
                            <a:solidFill>
                              <a:srgbClr val="000000"/>
                            </a:solidFill>
                            <a:latin typeface="Times New Roman" pitchFamily="-106" charset="0"/>
                          </a:rPr>
                          <m:t> </m:t>
                        </m:r>
                        <m:r>
                          <m:rPr>
                            <m:nor/>
                          </m:rPr>
                          <a:rPr lang="en-US" sz="1600" dirty="0">
                            <a:solidFill>
                              <a:srgbClr val="000000"/>
                            </a:solidFill>
                            <a:latin typeface="Times New Roman" pitchFamily="-106" charset="0"/>
                          </a:rPr>
                          <m:t>diagram</m:t>
                        </m:r>
                        <m:r>
                          <a:rPr lang="en-US" sz="1600" dirty="0">
                            <a:solidFill>
                              <a:srgbClr val="000000"/>
                            </a:solidFill>
                            <a:latin typeface="Cambria Math" panose="02040503050406030204" pitchFamily="18" charset="0"/>
                          </a:rPr>
                          <m:t>  </m:t>
                        </m:r>
                        <m:r>
                          <m:rPr>
                            <m:sty m:val="p"/>
                          </m:rPr>
                          <a:rPr lang="en-US" sz="1600">
                            <a:solidFill>
                              <a:srgbClr val="000000"/>
                            </a:solidFill>
                            <a:latin typeface="Cambria Math" panose="02040503050406030204" pitchFamily="18" charset="0"/>
                          </a:rPr>
                          <m:t>Δ</m:t>
                        </m:r>
                      </m:e>
                      <m:sub>
                        <m:r>
                          <a:rPr lang="en-US" sz="1600" i="1">
                            <a:solidFill>
                              <a:srgbClr val="000000"/>
                            </a:solidFill>
                            <a:latin typeface="Cambria Math" panose="02040503050406030204" pitchFamily="18" charset="0"/>
                          </a:rPr>
                          <m:t>𝑛𝑝</m:t>
                        </m:r>
                      </m:sub>
                    </m:sSub>
                  </m:oMath>
                </a14:m>
                <a:r>
                  <a:rPr lang="en-US" sz="1600" dirty="0">
                    <a:solidFill>
                      <a:srgbClr val="000000"/>
                    </a:solidFill>
                    <a:latin typeface="Times New Roman" pitchFamily="-106" charset="0"/>
                  </a:rPr>
                  <a:t> contributes only ~3% but dominates the uncertainty. </a:t>
                </a:r>
              </a:p>
              <a:p>
                <a:pPr>
                  <a:lnSpc>
                    <a:spcPct val="120000"/>
                  </a:lnSpc>
                  <a:spcBef>
                    <a:spcPts val="0"/>
                  </a:spcBef>
                </a:pPr>
                <a:r>
                  <a:rPr lang="en-US" sz="1600" dirty="0">
                    <a:solidFill>
                      <a:srgbClr val="000000"/>
                    </a:solidFill>
                    <a:latin typeface="Times New Roman" pitchFamily="-106" charset="0"/>
                  </a:rPr>
                  <a:t>The integral </a:t>
                </a:r>
                <a14:m>
                  <m:oMath xmlns:m="http://schemas.openxmlformats.org/officeDocument/2006/math">
                    <m:r>
                      <a:rPr lang="en-US" sz="1600" i="1">
                        <a:solidFill>
                          <a:srgbClr val="000000"/>
                        </a:solidFill>
                        <a:latin typeface="Cambria Math" panose="02040503050406030204" pitchFamily="18" charset="0"/>
                      </a:rPr>
                      <m:t>∫</m:t>
                    </m:r>
                    <m:sSup>
                      <m:sSupPr>
                        <m:ctrlPr>
                          <a:rPr lang="en-US" sz="1600" i="1">
                            <a:solidFill>
                              <a:srgbClr val="000000"/>
                            </a:solidFill>
                            <a:latin typeface="Cambria Math" panose="02040503050406030204" pitchFamily="18" charset="0"/>
                          </a:rPr>
                        </m:ctrlPr>
                      </m:sSupPr>
                      <m:e>
                        <m:r>
                          <a:rPr lang="en-US" sz="1600" i="1">
                            <a:solidFill>
                              <a:srgbClr val="000000"/>
                            </a:solidFill>
                            <a:latin typeface="Cambria Math" panose="02040503050406030204" pitchFamily="18" charset="0"/>
                          </a:rPr>
                          <m:t>𝑑</m:t>
                        </m:r>
                      </m:e>
                      <m:sup>
                        <m:r>
                          <a:rPr lang="en-US" sz="1600" i="1">
                            <a:solidFill>
                              <a:srgbClr val="000000"/>
                            </a:solidFill>
                            <a:latin typeface="Cambria Math" panose="02040503050406030204" pitchFamily="18" charset="0"/>
                          </a:rPr>
                          <m:t>4</m:t>
                        </m:r>
                      </m:sup>
                    </m:sSup>
                    <m:r>
                      <a:rPr lang="en-US" sz="1600" i="1">
                        <a:solidFill>
                          <a:srgbClr val="000000"/>
                        </a:solidFill>
                        <a:latin typeface="Cambria Math" panose="02040503050406030204" pitchFamily="18" charset="0"/>
                      </a:rPr>
                      <m:t>𝑄</m:t>
                    </m:r>
                  </m:oMath>
                </a14:m>
                <a:r>
                  <a:rPr lang="en-US" sz="1600" dirty="0">
                    <a:solidFill>
                      <a:srgbClr val="000000"/>
                    </a:solidFill>
                    <a:latin typeface="Times New Roman" pitchFamily="-106" charset="0"/>
                  </a:rPr>
                  <a:t> requires control over low (non-perturbative) and high (perturbative) momenta</a:t>
                </a:r>
              </a:p>
              <a:p>
                <a:pPr>
                  <a:lnSpc>
                    <a:spcPct val="120000"/>
                  </a:lnSpc>
                  <a:spcBef>
                    <a:spcPts val="0"/>
                  </a:spcBef>
                </a:pPr>
                <a:endParaRPr lang="en-US" sz="1600" dirty="0"/>
              </a:p>
              <a:p>
                <a:pPr>
                  <a:lnSpc>
                    <a:spcPct val="120000"/>
                  </a:lnSpc>
                  <a:spcBef>
                    <a:spcPts val="0"/>
                  </a:spcBef>
                </a:pPr>
                <a:r>
                  <a:rPr lang="en-US" sz="1600" dirty="0"/>
                  <a:t>Marciano and </a:t>
                </a:r>
                <a:r>
                  <a:rPr lang="en-US" sz="1600" dirty="0" err="1"/>
                  <a:t>Sirlin</a:t>
                </a:r>
                <a:r>
                  <a:rPr lang="en-US" sz="1600" dirty="0"/>
                  <a:t>, PRL </a:t>
                </a:r>
                <a:r>
                  <a:rPr lang="en-US" sz="1600" b="1" dirty="0"/>
                  <a:t>96</a:t>
                </a:r>
                <a:r>
                  <a:rPr lang="en-US" sz="1600" dirty="0"/>
                  <a:t>, 032002 (2006)</a:t>
                </a:r>
              </a:p>
              <a:p>
                <a:pPr lvl="1">
                  <a:lnSpc>
                    <a:spcPct val="120000"/>
                  </a:lnSpc>
                  <a:spcBef>
                    <a:spcPts val="0"/>
                  </a:spcBef>
                </a:pPr>
                <a:r>
                  <a:rPr lang="en-US" sz="1600" dirty="0"/>
                  <a:t>RC = 0.03886(38), </a:t>
                </a:r>
                <a14:m>
                  <m:oMath xmlns:m="http://schemas.openxmlformats.org/officeDocument/2006/math">
                    <m:sSubSup>
                      <m:sSubSupPr>
                        <m:ctrlPr>
                          <a:rPr lang="en-US" sz="1600" i="1">
                            <a:latin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m:t>
                        </m:r>
                      </m:e>
                      <m:sub>
                        <m:r>
                          <a:rPr lang="en-US" sz="1600" i="1">
                            <a:latin typeface="Cambria Math" panose="02040503050406030204" pitchFamily="18" charset="0"/>
                          </a:rPr>
                          <m:t>𝑅</m:t>
                        </m:r>
                      </m:sub>
                      <m:sup>
                        <m:r>
                          <a:rPr lang="en-US" sz="1600" i="1">
                            <a:latin typeface="Cambria Math" panose="02040503050406030204" pitchFamily="18" charset="0"/>
                          </a:rPr>
                          <m:t>𝑉</m:t>
                        </m:r>
                      </m:sup>
                    </m:sSubSup>
                    <m:r>
                      <a:rPr lang="en-US" sz="1600" i="1">
                        <a:latin typeface="Cambria Math" panose="02040503050406030204" pitchFamily="18" charset="0"/>
                      </a:rPr>
                      <m:t>=0.02361(38)</m:t>
                    </m:r>
                  </m:oMath>
                </a14:m>
                <a:endParaRPr lang="en-US" sz="1600" dirty="0"/>
              </a:p>
              <a:p>
                <a:pPr>
                  <a:lnSpc>
                    <a:spcPct val="120000"/>
                  </a:lnSpc>
                  <a:spcBef>
                    <a:spcPts val="0"/>
                  </a:spcBef>
                </a:pPr>
                <a:r>
                  <a:rPr lang="en-US" sz="1600" dirty="0"/>
                  <a:t>Seng et al., PRL </a:t>
                </a:r>
                <a:r>
                  <a:rPr lang="en-US" sz="1600" b="1" dirty="0"/>
                  <a:t>121</a:t>
                </a:r>
                <a:r>
                  <a:rPr lang="en-US" sz="1600" dirty="0"/>
                  <a:t>, 241804 (2018)</a:t>
                </a:r>
              </a:p>
              <a:p>
                <a:pPr lvl="1">
                  <a:lnSpc>
                    <a:spcPct val="120000"/>
                  </a:lnSpc>
                  <a:spcBef>
                    <a:spcPts val="0"/>
                  </a:spcBef>
                </a:pPr>
                <a:r>
                  <a:rPr lang="en-US" sz="1600" dirty="0"/>
                  <a:t>RC = 0.03992(22), </a:t>
                </a:r>
                <a14:m>
                  <m:oMath xmlns:m="http://schemas.openxmlformats.org/officeDocument/2006/math">
                    <m:sSubSup>
                      <m:sSubSupPr>
                        <m:ctrlPr>
                          <a:rPr lang="en-US" sz="1600" i="1">
                            <a:latin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m:t>
                        </m:r>
                      </m:e>
                      <m:sub>
                        <m:r>
                          <a:rPr lang="en-US" sz="1600" i="1">
                            <a:latin typeface="Cambria Math" panose="02040503050406030204" pitchFamily="18" charset="0"/>
                          </a:rPr>
                          <m:t>𝑅</m:t>
                        </m:r>
                      </m:sub>
                      <m:sup>
                        <m:r>
                          <a:rPr lang="en-US" sz="1600" i="1">
                            <a:latin typeface="Cambria Math" panose="02040503050406030204" pitchFamily="18" charset="0"/>
                          </a:rPr>
                          <m:t>𝑉</m:t>
                        </m:r>
                      </m:sup>
                    </m:sSubSup>
                    <m:r>
                      <a:rPr lang="en-US" sz="1600" i="1">
                        <a:latin typeface="Cambria Math" panose="02040503050406030204" pitchFamily="18" charset="0"/>
                      </a:rPr>
                      <m:t>=0.02467(22)</m:t>
                    </m:r>
                  </m:oMath>
                </a14:m>
                <a:endParaRPr lang="en-US" sz="1600" dirty="0"/>
              </a:p>
              <a:p>
                <a:pPr>
                  <a:lnSpc>
                    <a:spcPct val="120000"/>
                  </a:lnSpc>
                  <a:spcBef>
                    <a:spcPts val="0"/>
                  </a:spcBef>
                </a:pPr>
                <a:r>
                  <a:rPr lang="en-US" sz="1600" dirty="0"/>
                  <a:t>Czarnecki, Marciano, </a:t>
                </a:r>
                <a:r>
                  <a:rPr lang="en-US" sz="1600" dirty="0" err="1"/>
                  <a:t>Sirlin</a:t>
                </a:r>
                <a:r>
                  <a:rPr lang="en-US" sz="1600" dirty="0"/>
                  <a:t>, PRD </a:t>
                </a:r>
                <a:r>
                  <a:rPr lang="en-US" sz="1600" b="1" dirty="0"/>
                  <a:t>100</a:t>
                </a:r>
                <a:r>
                  <a:rPr lang="en-US" sz="1600" dirty="0"/>
                  <a:t>, 073008 (2019)</a:t>
                </a:r>
              </a:p>
              <a:p>
                <a:pPr lvl="1">
                  <a:lnSpc>
                    <a:spcPct val="120000"/>
                  </a:lnSpc>
                  <a:spcBef>
                    <a:spcPts val="0"/>
                  </a:spcBef>
                </a:pPr>
                <a:r>
                  <a:rPr lang="en-US" sz="1600" dirty="0"/>
                  <a:t>Update/extension of 2006 Marciano and </a:t>
                </a:r>
                <a:r>
                  <a:rPr lang="en-US" sz="1600" dirty="0" err="1"/>
                  <a:t>Sirlin</a:t>
                </a:r>
                <a:endParaRPr lang="en-US" sz="1600" dirty="0"/>
              </a:p>
              <a:p>
                <a:pPr lvl="1">
                  <a:lnSpc>
                    <a:spcPct val="120000"/>
                  </a:lnSpc>
                  <a:spcBef>
                    <a:spcPts val="0"/>
                  </a:spcBef>
                </a:pPr>
                <a:r>
                  <a:rPr lang="en-US" sz="1600" dirty="0"/>
                  <a:t>RC = 0.03947(32), </a:t>
                </a:r>
                <a14:m>
                  <m:oMath xmlns:m="http://schemas.openxmlformats.org/officeDocument/2006/math">
                    <m:sSubSup>
                      <m:sSubSupPr>
                        <m:ctrlPr>
                          <a:rPr lang="en-US" sz="1600" i="1">
                            <a:latin typeface="Cambria Math" panose="02040503050406030204" pitchFamily="18" charset="0"/>
                          </a:rPr>
                        </m:ctrlPr>
                      </m:sSubSupPr>
                      <m:e>
                        <m:r>
                          <a:rPr lang="en-US" sz="1600" i="1">
                            <a:latin typeface="Cambria Math" panose="02040503050406030204" pitchFamily="18" charset="0"/>
                            <a:ea typeface="Cambria Math" panose="02040503050406030204" pitchFamily="18" charset="0"/>
                          </a:rPr>
                          <m:t>∆</m:t>
                        </m:r>
                      </m:e>
                      <m:sub>
                        <m:r>
                          <a:rPr lang="en-US" sz="1600" i="1">
                            <a:latin typeface="Cambria Math" panose="02040503050406030204" pitchFamily="18" charset="0"/>
                          </a:rPr>
                          <m:t>𝑅</m:t>
                        </m:r>
                      </m:sub>
                      <m:sup>
                        <m:r>
                          <a:rPr lang="en-US" sz="1600" i="1">
                            <a:latin typeface="Cambria Math" panose="02040503050406030204" pitchFamily="18" charset="0"/>
                          </a:rPr>
                          <m:t>𝑉</m:t>
                        </m:r>
                      </m:sup>
                    </m:sSubSup>
                    <m:r>
                      <a:rPr lang="en-US" sz="1600" i="1">
                        <a:latin typeface="Cambria Math" panose="02040503050406030204" pitchFamily="18" charset="0"/>
                      </a:rPr>
                      <m:t>=0.024</m:t>
                    </m:r>
                    <m:r>
                      <a:rPr lang="en-US" sz="1600" b="0" i="1" smtClean="0">
                        <a:latin typeface="Cambria Math" panose="02040503050406030204" pitchFamily="18" charset="0"/>
                      </a:rPr>
                      <m:t>26</m:t>
                    </m:r>
                    <m:d>
                      <m:dPr>
                        <m:ctrlPr>
                          <a:rPr lang="en-US" sz="1600" b="0" i="1">
                            <a:latin typeface="Cambria Math" panose="02040503050406030204" pitchFamily="18" charset="0"/>
                          </a:rPr>
                        </m:ctrlPr>
                      </m:dPr>
                      <m:e>
                        <m:r>
                          <a:rPr lang="en-US" sz="1600" b="0" i="1" smtClean="0">
                            <a:latin typeface="Cambria Math" panose="02040503050406030204" pitchFamily="18" charset="0"/>
                          </a:rPr>
                          <m:t>32</m:t>
                        </m:r>
                      </m:e>
                    </m:d>
                  </m:oMath>
                </a14:m>
                <a:endParaRPr lang="en-US" sz="1600" dirty="0"/>
              </a:p>
              <a:p>
                <a:pPr>
                  <a:lnSpc>
                    <a:spcPct val="120000"/>
                  </a:lnSpc>
                  <a:spcBef>
                    <a:spcPts val="0"/>
                  </a:spcBef>
                </a:pPr>
                <a:r>
                  <a:rPr lang="en-US" sz="1600" dirty="0"/>
                  <a:t>Work in progress: LQCD</a:t>
                </a:r>
              </a:p>
            </p:txBody>
          </p:sp>
        </mc:Choice>
        <mc:Fallback xmlns="">
          <p:sp>
            <p:nvSpPr>
              <p:cNvPr id="3" name="Content Placeholder 2">
                <a:extLst>
                  <a:ext uri="{FF2B5EF4-FFF2-40B4-BE49-F238E27FC236}">
                    <a16:creationId xmlns:a16="http://schemas.microsoft.com/office/drawing/2014/main" id="{ACFEB3FC-C902-3343-98E6-A2A6779D2812}"/>
                  </a:ext>
                </a:extLst>
              </p:cNvPr>
              <p:cNvSpPr>
                <a:spLocks noGrp="1" noRot="1" noChangeAspect="1" noMove="1" noResize="1" noEditPoints="1" noAdjustHandles="1" noChangeArrowheads="1" noChangeShapeType="1" noTextEdit="1"/>
              </p:cNvSpPr>
              <p:nvPr>
                <p:ph idx="4294967295"/>
              </p:nvPr>
            </p:nvSpPr>
            <p:spPr>
              <a:xfrm>
                <a:off x="0" y="2524125"/>
                <a:ext cx="5322888" cy="4176713"/>
              </a:xfrm>
              <a:blipFill>
                <a:blip r:embed="rId3"/>
                <a:stretch>
                  <a:fillRect l="-476"/>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7A1B0B88-9BAB-8249-A1E6-54815B43ABF2}"/>
              </a:ext>
            </a:extLst>
          </p:cNvPr>
          <p:cNvPicPr>
            <a:picLocks noChangeAspect="1"/>
          </p:cNvPicPr>
          <p:nvPr/>
        </p:nvPicPr>
        <p:blipFill>
          <a:blip r:embed="rId4"/>
          <a:stretch>
            <a:fillRect/>
          </a:stretch>
        </p:blipFill>
        <p:spPr>
          <a:xfrm>
            <a:off x="5188115" y="1295375"/>
            <a:ext cx="2576096" cy="954490"/>
          </a:xfrm>
          <a:prstGeom prst="rect">
            <a:avLst/>
          </a:prstGeom>
        </p:spPr>
      </p:pic>
      <p:pic>
        <p:nvPicPr>
          <p:cNvPr id="9" name="Picture 8">
            <a:extLst>
              <a:ext uri="{FF2B5EF4-FFF2-40B4-BE49-F238E27FC236}">
                <a16:creationId xmlns:a16="http://schemas.microsoft.com/office/drawing/2014/main" id="{051E6571-CF79-1A4E-B322-00BA276CD34C}"/>
              </a:ext>
            </a:extLst>
          </p:cNvPr>
          <p:cNvPicPr>
            <a:picLocks noChangeAspect="1"/>
          </p:cNvPicPr>
          <p:nvPr/>
        </p:nvPicPr>
        <p:blipFill rotWithShape="1">
          <a:blip r:embed="rId5"/>
          <a:srcRect l="52798"/>
          <a:stretch/>
        </p:blipFill>
        <p:spPr>
          <a:xfrm>
            <a:off x="5854960" y="2381740"/>
            <a:ext cx="2831840" cy="1999790"/>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422FB81-33D5-E149-A0C4-894AACB66B7E}"/>
                  </a:ext>
                </a:extLst>
              </p:cNvPr>
              <p:cNvSpPr txBox="1"/>
              <p:nvPr/>
            </p:nvSpPr>
            <p:spPr>
              <a:xfrm>
                <a:off x="595577" y="1470166"/>
                <a:ext cx="3294270" cy="60490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i="1" smtClean="0">
                              <a:latin typeface="Cambria Math" panose="02040503050406030204" pitchFamily="18" charset="0"/>
                            </a:rPr>
                          </m:ctrlPr>
                        </m:sSupPr>
                        <m:e>
                          <m:d>
                            <m:dPr>
                              <m:begChr m:val="|"/>
                              <m:endChr m:val="|"/>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𝑢𝑑</m:t>
                                  </m:r>
                                </m:sub>
                              </m:sSub>
                            </m:e>
                          </m:d>
                        </m:e>
                        <m:sup>
                          <m:r>
                            <a:rPr lang="en-US" b="0" i="1" smtClean="0">
                              <a:latin typeface="Cambria Math" panose="02040503050406030204" pitchFamily="18" charset="0"/>
                            </a:rPr>
                            <m:t>2</m:t>
                          </m:r>
                        </m:sup>
                      </m:sSup>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5099.3</m:t>
                          </m:r>
                          <m:d>
                            <m:dPr>
                              <m:ctrlPr>
                                <a:rPr lang="en-US" b="0" i="1" smtClean="0">
                                  <a:latin typeface="Cambria Math" panose="02040503050406030204" pitchFamily="18" charset="0"/>
                                </a:rPr>
                              </m:ctrlPr>
                            </m:dPr>
                            <m:e>
                              <m:r>
                                <a:rPr lang="en-US" b="0" i="1" smtClean="0">
                                  <a:latin typeface="Cambria Math" panose="02040503050406030204" pitchFamily="18" charset="0"/>
                                </a:rPr>
                                <m:t>4</m:t>
                              </m:r>
                            </m:e>
                          </m:d>
                          <m:r>
                            <m:rPr>
                              <m:nor/>
                            </m:rPr>
                            <a:rPr lang="en-US" b="0" i="0" smtClean="0">
                              <a:latin typeface="Cambria Math" panose="02040503050406030204" pitchFamily="18" charset="0"/>
                            </a:rPr>
                            <m:t>s</m:t>
                          </m:r>
                        </m:num>
                        <m:den>
                          <m:sSub>
                            <m:sSubPr>
                              <m:ctrlPr>
                                <a:rPr lang="en-US" b="0" i="1" smtClean="0">
                                  <a:solidFill>
                                    <a:schemeClr val="accent5"/>
                                  </a:solidFill>
                                  <a:latin typeface="Cambria Math" panose="02040503050406030204" pitchFamily="18" charset="0"/>
                                </a:rPr>
                              </m:ctrlPr>
                            </m:sSubPr>
                            <m:e>
                              <m:r>
                                <a:rPr lang="en-US" b="0" i="1" smtClean="0">
                                  <a:solidFill>
                                    <a:schemeClr val="accent5"/>
                                  </a:solidFill>
                                  <a:latin typeface="Cambria Math" panose="02040503050406030204" pitchFamily="18" charset="0"/>
                                  <a:ea typeface="Cambria Math" panose="02040503050406030204" pitchFamily="18" charset="0"/>
                                </a:rPr>
                                <m:t>𝜏</m:t>
                              </m:r>
                            </m:e>
                            <m:sub>
                              <m:r>
                                <a:rPr lang="en-US" b="0" i="1" smtClean="0">
                                  <a:solidFill>
                                    <a:schemeClr val="accent5"/>
                                  </a:solidFill>
                                  <a:latin typeface="Cambria Math" panose="02040503050406030204" pitchFamily="18" charset="0"/>
                                </a:rPr>
                                <m:t>𝑛</m:t>
                              </m:r>
                            </m:sub>
                          </m:sSub>
                          <m:r>
                            <a:rPr lang="en-US" b="0" i="1" smtClean="0">
                              <a:latin typeface="Cambria Math" panose="02040503050406030204" pitchFamily="18" charset="0"/>
                            </a:rPr>
                            <m:t>(1+3</m:t>
                          </m:r>
                          <m:sSubSup>
                            <m:sSubSupPr>
                              <m:ctrlPr>
                                <a:rPr lang="en-US" b="0" i="1" smtClean="0">
                                  <a:solidFill>
                                    <a:srgbClr val="FF0000"/>
                                  </a:solidFill>
                                  <a:latin typeface="Cambria Math" panose="02040503050406030204" pitchFamily="18" charset="0"/>
                                </a:rPr>
                              </m:ctrlPr>
                            </m:sSubSupPr>
                            <m:e>
                              <m:r>
                                <a:rPr lang="en-US" b="0" i="1" smtClean="0">
                                  <a:solidFill>
                                    <a:srgbClr val="FF0000"/>
                                  </a:solidFill>
                                  <a:latin typeface="Cambria Math" panose="02040503050406030204" pitchFamily="18" charset="0"/>
                                </a:rPr>
                                <m:t>𝑔</m:t>
                              </m:r>
                            </m:e>
                            <m:sub>
                              <m:r>
                                <a:rPr lang="en-US" b="0" i="1" smtClean="0">
                                  <a:solidFill>
                                    <a:srgbClr val="FF0000"/>
                                  </a:solidFill>
                                  <a:latin typeface="Cambria Math" panose="02040503050406030204" pitchFamily="18" charset="0"/>
                                </a:rPr>
                                <m:t>𝐴</m:t>
                              </m:r>
                            </m:sub>
                            <m:sup>
                              <m:r>
                                <a:rPr lang="en-US" b="0" i="1" smtClean="0">
                                  <a:solidFill>
                                    <a:schemeClr val="tx1"/>
                                  </a:solidFill>
                                  <a:latin typeface="Cambria Math" panose="02040503050406030204" pitchFamily="18" charset="0"/>
                                </a:rPr>
                                <m:t>2</m:t>
                              </m:r>
                            </m:sup>
                          </m:sSubSup>
                          <m:r>
                            <a:rPr lang="en-US" b="0" i="1" smtClean="0">
                              <a:latin typeface="Cambria Math" panose="02040503050406030204" pitchFamily="18" charset="0"/>
                            </a:rPr>
                            <m:t>)(1+</m:t>
                          </m:r>
                          <m:r>
                            <a:rPr lang="en-US" b="0" i="1" smtClean="0">
                              <a:solidFill>
                                <a:schemeClr val="accent6"/>
                              </a:solidFill>
                              <a:latin typeface="Cambria Math" panose="02040503050406030204" pitchFamily="18" charset="0"/>
                            </a:rPr>
                            <m:t>𝑅𝐶</m:t>
                          </m:r>
                          <m:r>
                            <a:rPr lang="en-US" b="0" i="1" smtClean="0">
                              <a:latin typeface="Cambria Math" panose="02040503050406030204" pitchFamily="18" charset="0"/>
                            </a:rPr>
                            <m:t>)</m:t>
                          </m:r>
                        </m:den>
                      </m:f>
                    </m:oMath>
                  </m:oMathPara>
                </a14:m>
                <a:endParaRPr lang="en-US" dirty="0"/>
              </a:p>
            </p:txBody>
          </p:sp>
        </mc:Choice>
        <mc:Fallback xmlns="">
          <p:sp>
            <p:nvSpPr>
              <p:cNvPr id="12" name="TextBox 11">
                <a:extLst>
                  <a:ext uri="{FF2B5EF4-FFF2-40B4-BE49-F238E27FC236}">
                    <a16:creationId xmlns:a16="http://schemas.microsoft.com/office/drawing/2014/main" id="{A422FB81-33D5-E149-A0C4-894AACB66B7E}"/>
                  </a:ext>
                </a:extLst>
              </p:cNvPr>
              <p:cNvSpPr txBox="1">
                <a:spLocks noRot="1" noChangeAspect="1" noMove="1" noResize="1" noEditPoints="1" noAdjustHandles="1" noChangeArrowheads="1" noChangeShapeType="1" noTextEdit="1"/>
              </p:cNvSpPr>
              <p:nvPr/>
            </p:nvSpPr>
            <p:spPr>
              <a:xfrm>
                <a:off x="595577" y="1470166"/>
                <a:ext cx="3294270" cy="604909"/>
              </a:xfrm>
              <a:prstGeom prst="rect">
                <a:avLst/>
              </a:prstGeom>
              <a:blipFill>
                <a:blip r:embed="rId6"/>
                <a:stretch>
                  <a:fillRect b="-14286"/>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6B3F982C-6920-C041-8AE7-DE3216EA7825}"/>
              </a:ext>
            </a:extLst>
          </p:cNvPr>
          <p:cNvSpPr txBox="1"/>
          <p:nvPr/>
        </p:nvSpPr>
        <p:spPr>
          <a:xfrm>
            <a:off x="513178" y="1085570"/>
            <a:ext cx="1627048" cy="369332"/>
          </a:xfrm>
          <a:prstGeom prst="rect">
            <a:avLst/>
          </a:prstGeom>
          <a:noFill/>
        </p:spPr>
        <p:txBody>
          <a:bodyPr wrap="none" rtlCol="0">
            <a:spAutoFit/>
          </a:bodyPr>
          <a:lstStyle/>
          <a:p>
            <a:r>
              <a:rPr lang="en-US" dirty="0"/>
              <a:t>Neutron decay:</a:t>
            </a:r>
          </a:p>
        </p:txBody>
      </p:sp>
      <p:sp>
        <p:nvSpPr>
          <p:cNvPr id="14" name="TextBox 13">
            <a:extLst>
              <a:ext uri="{FF2B5EF4-FFF2-40B4-BE49-F238E27FC236}">
                <a16:creationId xmlns:a16="http://schemas.microsoft.com/office/drawing/2014/main" id="{81CDF730-EFFB-1347-94D1-5A9177F70707}"/>
              </a:ext>
            </a:extLst>
          </p:cNvPr>
          <p:cNvSpPr txBox="1"/>
          <p:nvPr/>
        </p:nvSpPr>
        <p:spPr>
          <a:xfrm>
            <a:off x="4783912" y="1081191"/>
            <a:ext cx="2875018" cy="369332"/>
          </a:xfrm>
          <a:prstGeom prst="rect">
            <a:avLst/>
          </a:prstGeom>
          <a:noFill/>
        </p:spPr>
        <p:txBody>
          <a:bodyPr wrap="none" rtlCol="0">
            <a:spAutoFit/>
          </a:bodyPr>
          <a:lstStyle/>
          <a:p>
            <a:r>
              <a:rPr lang="en-US" dirty="0" err="1"/>
              <a:t>Superallowed</a:t>
            </a:r>
            <a:r>
              <a:rPr lang="en-US" dirty="0"/>
              <a:t> nuclear decay:</a:t>
            </a:r>
          </a:p>
        </p:txBody>
      </p:sp>
      <p:pic>
        <p:nvPicPr>
          <p:cNvPr id="18" name="Picture 17">
            <a:extLst>
              <a:ext uri="{FF2B5EF4-FFF2-40B4-BE49-F238E27FC236}">
                <a16:creationId xmlns:a16="http://schemas.microsoft.com/office/drawing/2014/main" id="{B045FA66-B27A-6043-9DED-192A1719956D}"/>
              </a:ext>
            </a:extLst>
          </p:cNvPr>
          <p:cNvPicPr>
            <a:picLocks noChangeAspect="1"/>
          </p:cNvPicPr>
          <p:nvPr/>
        </p:nvPicPr>
        <p:blipFill>
          <a:blip r:embed="rId7"/>
          <a:srcRect/>
          <a:stretch/>
        </p:blipFill>
        <p:spPr>
          <a:xfrm>
            <a:off x="5188115" y="4924699"/>
            <a:ext cx="3759200" cy="1532342"/>
          </a:xfrm>
          <a:prstGeom prst="rect">
            <a:avLst/>
          </a:prstGeom>
        </p:spPr>
      </p:pic>
      <p:sp>
        <p:nvSpPr>
          <p:cNvPr id="19" name="TextBox 18">
            <a:extLst>
              <a:ext uri="{FF2B5EF4-FFF2-40B4-BE49-F238E27FC236}">
                <a16:creationId xmlns:a16="http://schemas.microsoft.com/office/drawing/2014/main" id="{68551E75-E596-7744-9837-71CEBA845476}"/>
              </a:ext>
            </a:extLst>
          </p:cNvPr>
          <p:cNvSpPr txBox="1"/>
          <p:nvPr/>
        </p:nvSpPr>
        <p:spPr>
          <a:xfrm>
            <a:off x="6604502" y="4513405"/>
            <a:ext cx="1522853" cy="369332"/>
          </a:xfrm>
          <a:prstGeom prst="rect">
            <a:avLst/>
          </a:prstGeom>
          <a:noFill/>
        </p:spPr>
        <p:txBody>
          <a:bodyPr wrap="none" rtlCol="0">
            <a:spAutoFit/>
          </a:bodyPr>
          <a:lstStyle/>
          <a:p>
            <a:r>
              <a:rPr lang="en-US" dirty="0"/>
              <a:t>RC for </a:t>
            </a:r>
            <a:r>
              <a:rPr lang="en-US" i="1" dirty="0"/>
              <a:t>n</a:t>
            </a:r>
            <a:r>
              <a:rPr lang="en-US" dirty="0"/>
              <a:t> decay</a:t>
            </a:r>
          </a:p>
        </p:txBody>
      </p:sp>
      <p:sp>
        <p:nvSpPr>
          <p:cNvPr id="20" name="Slide Number Placeholder 19">
            <a:extLst>
              <a:ext uri="{FF2B5EF4-FFF2-40B4-BE49-F238E27FC236}">
                <a16:creationId xmlns:a16="http://schemas.microsoft.com/office/drawing/2014/main" id="{BD072DE1-11B7-CF40-B99C-7B475E50478E}"/>
              </a:ext>
            </a:extLst>
          </p:cNvPr>
          <p:cNvSpPr>
            <a:spLocks noGrp="1"/>
          </p:cNvSpPr>
          <p:nvPr>
            <p:ph type="sldNum" sz="quarter" idx="12"/>
          </p:nvPr>
        </p:nvSpPr>
        <p:spPr/>
        <p:txBody>
          <a:bodyPr/>
          <a:lstStyle/>
          <a:p>
            <a:fld id="{B7D2A91F-0360-FE44-97F5-081537194CCE}" type="slidenum">
              <a:rPr lang="en-US" smtClean="0"/>
              <a:t>36</a:t>
            </a:fld>
            <a:endParaRPr lang="en-US"/>
          </a:p>
        </p:txBody>
      </p:sp>
    </p:spTree>
    <p:extLst>
      <p:ext uri="{BB962C8B-B14F-4D97-AF65-F5344CB8AC3E}">
        <p14:creationId xmlns:p14="http://schemas.microsoft.com/office/powerpoint/2010/main" val="21568968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a:spLocks noGrp="1"/>
          </p:cNvSpPr>
          <p:nvPr>
            <p:ph type="title"/>
          </p:nvPr>
        </p:nvSpPr>
        <p:spPr>
          <a:xfrm>
            <a:off x="669727" y="89297"/>
            <a:ext cx="7804547" cy="824545"/>
          </a:xfrm>
          <a:prstGeom prst="rect">
            <a:avLst/>
          </a:prstGeom>
        </p:spPr>
        <p:txBody>
          <a:bodyPr>
            <a:noAutofit/>
          </a:bodyPr>
          <a:lstStyle>
            <a:lvl1pPr>
              <a:defRPr sz="5800">
                <a:solidFill>
                  <a:srgbClr val="011993"/>
                </a:solidFill>
              </a:defRPr>
            </a:lvl1pPr>
          </a:lstStyle>
          <a:p>
            <a:r>
              <a:rPr sz="4000" dirty="0"/>
              <a:t>UCN sources around the world</a:t>
            </a:r>
          </a:p>
        </p:txBody>
      </p:sp>
      <p:pic>
        <p:nvPicPr>
          <p:cNvPr id="282" name="world-7.png"/>
          <p:cNvPicPr>
            <a:picLocks noChangeAspect="1"/>
          </p:cNvPicPr>
          <p:nvPr/>
        </p:nvPicPr>
        <p:blipFill>
          <a:blip r:embed="rId2"/>
          <a:stretch>
            <a:fillRect/>
          </a:stretch>
        </p:blipFill>
        <p:spPr>
          <a:xfrm>
            <a:off x="0" y="2578751"/>
            <a:ext cx="9144001" cy="3911600"/>
          </a:xfrm>
          <a:prstGeom prst="rect">
            <a:avLst/>
          </a:prstGeom>
          <a:ln w="12700">
            <a:noFill/>
            <a:miter lim="400000"/>
          </a:ln>
        </p:spPr>
      </p:pic>
      <p:sp>
        <p:nvSpPr>
          <p:cNvPr id="283" name="Shape 283"/>
          <p:cNvSpPr/>
          <p:nvPr/>
        </p:nvSpPr>
        <p:spPr>
          <a:xfrm>
            <a:off x="163823" y="1971312"/>
            <a:ext cx="1619034"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l">
              <a:defRPr sz="2400">
                <a:solidFill>
                  <a:srgbClr val="0433FF"/>
                </a:solidFill>
                <a:latin typeface="Helvetica"/>
                <a:ea typeface="Helvetica"/>
                <a:cs typeface="Helvetica"/>
                <a:sym typeface="Helvetica"/>
              </a:defRPr>
            </a:pPr>
            <a:r>
              <a:rPr sz="1687" dirty="0">
                <a:solidFill>
                  <a:srgbClr val="0433FF"/>
                </a:solidFill>
              </a:rPr>
              <a:t>TRIUMF</a:t>
            </a:r>
            <a:r>
              <a:rPr sz="1687" dirty="0"/>
              <a:t> </a:t>
            </a:r>
            <a:r>
              <a:rPr sz="1266" dirty="0">
                <a:solidFill>
                  <a:srgbClr val="000000"/>
                </a:solidFill>
              </a:rPr>
              <a:t>(Canada)</a:t>
            </a:r>
            <a:endParaRPr sz="1266" dirty="0"/>
          </a:p>
          <a:p>
            <a:pPr algn="l">
              <a:defRPr sz="1800">
                <a:solidFill>
                  <a:srgbClr val="FF2600"/>
                </a:solidFill>
                <a:latin typeface="Helvetica"/>
                <a:ea typeface="Helvetica"/>
                <a:cs typeface="Helvetica"/>
                <a:sym typeface="Helvetica"/>
              </a:defRPr>
            </a:pPr>
            <a:r>
              <a:rPr sz="1266" dirty="0" err="1">
                <a:solidFill>
                  <a:srgbClr val="0433FF"/>
                </a:solidFill>
              </a:rPr>
              <a:t>LHe</a:t>
            </a:r>
            <a:r>
              <a:rPr sz="1266" dirty="0">
                <a:solidFill>
                  <a:srgbClr val="0433FF"/>
                </a:solidFill>
              </a:rPr>
              <a:t>, spallation</a:t>
            </a:r>
          </a:p>
        </p:txBody>
      </p:sp>
      <p:sp>
        <p:nvSpPr>
          <p:cNvPr id="284" name="Shape 284"/>
          <p:cNvSpPr/>
          <p:nvPr/>
        </p:nvSpPr>
        <p:spPr>
          <a:xfrm>
            <a:off x="1335362" y="1363726"/>
            <a:ext cx="1186223"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l">
              <a:defRPr sz="2400">
                <a:solidFill>
                  <a:srgbClr val="0433FF"/>
                </a:solidFill>
                <a:latin typeface="Helvetica"/>
                <a:ea typeface="Helvetica"/>
                <a:cs typeface="Helvetica"/>
                <a:sym typeface="Helvetica"/>
              </a:defRPr>
            </a:pPr>
            <a:r>
              <a:rPr sz="1687">
                <a:solidFill>
                  <a:srgbClr val="FF2600"/>
                </a:solidFill>
              </a:rPr>
              <a:t>NCSU</a:t>
            </a:r>
            <a:r>
              <a:rPr sz="1687"/>
              <a:t> </a:t>
            </a:r>
            <a:r>
              <a:rPr sz="1266">
                <a:solidFill>
                  <a:srgbClr val="000000"/>
                </a:solidFill>
              </a:rPr>
              <a:t>(USA)</a:t>
            </a:r>
            <a:endParaRPr sz="1266"/>
          </a:p>
          <a:p>
            <a:pPr algn="l">
              <a:defRPr sz="1800">
                <a:solidFill>
                  <a:srgbClr val="FF2600"/>
                </a:solidFill>
                <a:latin typeface="Helvetica"/>
                <a:ea typeface="Helvetica"/>
                <a:cs typeface="Helvetica"/>
                <a:sym typeface="Helvetica"/>
              </a:defRPr>
            </a:pPr>
            <a:r>
              <a:rPr sz="1266"/>
              <a:t>SD2, reactor</a:t>
            </a:r>
          </a:p>
        </p:txBody>
      </p:sp>
      <p:sp>
        <p:nvSpPr>
          <p:cNvPr id="285" name="Shape 285"/>
          <p:cNvSpPr/>
          <p:nvPr/>
        </p:nvSpPr>
        <p:spPr>
          <a:xfrm>
            <a:off x="82706" y="4271273"/>
            <a:ext cx="1163781"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l">
              <a:defRPr sz="2400">
                <a:solidFill>
                  <a:srgbClr val="0433FF"/>
                </a:solidFill>
                <a:latin typeface="Helvetica"/>
                <a:ea typeface="Helvetica"/>
                <a:cs typeface="Helvetica"/>
                <a:sym typeface="Helvetica"/>
              </a:defRPr>
            </a:pPr>
            <a:r>
              <a:rPr sz="1687"/>
              <a:t>LANL*</a:t>
            </a:r>
            <a:r>
              <a:rPr sz="1266">
                <a:solidFill>
                  <a:srgbClr val="000000"/>
                </a:solidFill>
              </a:rPr>
              <a:t>(USA)</a:t>
            </a:r>
            <a:endParaRPr sz="1266"/>
          </a:p>
          <a:p>
            <a:pPr algn="l">
              <a:defRPr sz="1800">
                <a:solidFill>
                  <a:srgbClr val="0433FF"/>
                </a:solidFill>
                <a:latin typeface="Helvetica"/>
                <a:ea typeface="Helvetica"/>
                <a:cs typeface="Helvetica"/>
                <a:sym typeface="Helvetica"/>
              </a:defRPr>
            </a:pPr>
            <a:r>
              <a:rPr sz="1266"/>
              <a:t>SD2, spallation</a:t>
            </a:r>
          </a:p>
        </p:txBody>
      </p:sp>
      <p:sp>
        <p:nvSpPr>
          <p:cNvPr id="286" name="Shape 286"/>
          <p:cNvSpPr/>
          <p:nvPr/>
        </p:nvSpPr>
        <p:spPr>
          <a:xfrm>
            <a:off x="2481489" y="1811407"/>
            <a:ext cx="1210717" cy="721352"/>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l">
              <a:defRPr sz="2400">
                <a:solidFill>
                  <a:srgbClr val="0433FF"/>
                </a:solidFill>
                <a:latin typeface="Helvetica"/>
                <a:ea typeface="Helvetica"/>
                <a:cs typeface="Helvetica"/>
                <a:sym typeface="Helvetica"/>
              </a:defRPr>
            </a:pPr>
            <a:r>
              <a:rPr sz="1687" dirty="0"/>
              <a:t>ILL* </a:t>
            </a:r>
            <a:r>
              <a:rPr sz="1266" dirty="0">
                <a:solidFill>
                  <a:srgbClr val="000000"/>
                </a:solidFill>
              </a:rPr>
              <a:t>(France)</a:t>
            </a:r>
            <a:endParaRPr sz="1266" dirty="0"/>
          </a:p>
          <a:p>
            <a:pPr algn="l">
              <a:defRPr sz="1800">
                <a:solidFill>
                  <a:srgbClr val="0433FF"/>
                </a:solidFill>
                <a:latin typeface="Helvetica"/>
                <a:ea typeface="Helvetica"/>
                <a:cs typeface="Helvetica"/>
                <a:sym typeface="Helvetica"/>
              </a:defRPr>
            </a:pPr>
            <a:r>
              <a:rPr sz="1266" dirty="0">
                <a:solidFill>
                  <a:srgbClr val="0433FF"/>
                </a:solidFill>
              </a:rPr>
              <a:t>Turbine</a:t>
            </a:r>
            <a:r>
              <a:rPr sz="1266" dirty="0"/>
              <a:t>, reactor</a:t>
            </a:r>
          </a:p>
          <a:p>
            <a:pPr algn="l">
              <a:defRPr sz="1800">
                <a:solidFill>
                  <a:srgbClr val="0433FF"/>
                </a:solidFill>
                <a:latin typeface="Helvetica"/>
                <a:ea typeface="Helvetica"/>
                <a:cs typeface="Helvetica"/>
                <a:sym typeface="Helvetica"/>
              </a:defRPr>
            </a:pPr>
            <a:r>
              <a:rPr sz="1266" dirty="0" err="1"/>
              <a:t>LHe</a:t>
            </a:r>
            <a:r>
              <a:rPr sz="1266" dirty="0"/>
              <a:t>, reactor</a:t>
            </a:r>
          </a:p>
        </p:txBody>
      </p:sp>
      <p:sp>
        <p:nvSpPr>
          <p:cNvPr id="287" name="Shape 287"/>
          <p:cNvSpPr/>
          <p:nvPr/>
        </p:nvSpPr>
        <p:spPr>
          <a:xfrm>
            <a:off x="5078561" y="1541061"/>
            <a:ext cx="1373774"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l">
              <a:defRPr sz="2400">
                <a:solidFill>
                  <a:srgbClr val="0433FF"/>
                </a:solidFill>
                <a:latin typeface="Helvetica"/>
                <a:ea typeface="Helvetica"/>
                <a:cs typeface="Helvetica"/>
                <a:sym typeface="Helvetica"/>
              </a:defRPr>
            </a:pPr>
            <a:r>
              <a:rPr sz="1687">
                <a:solidFill>
                  <a:srgbClr val="FF2600"/>
                </a:solidFill>
              </a:rPr>
              <a:t>TUM</a:t>
            </a:r>
            <a:r>
              <a:rPr sz="1687"/>
              <a:t> </a:t>
            </a:r>
            <a:r>
              <a:rPr sz="1266">
                <a:solidFill>
                  <a:srgbClr val="000000"/>
                </a:solidFill>
              </a:rPr>
              <a:t>(Germany)</a:t>
            </a:r>
            <a:endParaRPr sz="1266"/>
          </a:p>
          <a:p>
            <a:pPr algn="l">
              <a:defRPr sz="1800">
                <a:solidFill>
                  <a:srgbClr val="FF2600"/>
                </a:solidFill>
                <a:latin typeface="Helvetica"/>
                <a:ea typeface="Helvetica"/>
                <a:cs typeface="Helvetica"/>
                <a:sym typeface="Helvetica"/>
              </a:defRPr>
            </a:pPr>
            <a:r>
              <a:rPr sz="1266" dirty="0"/>
              <a:t>SD2, reactor</a:t>
            </a:r>
          </a:p>
        </p:txBody>
      </p:sp>
      <p:sp>
        <p:nvSpPr>
          <p:cNvPr id="288" name="Shape 288"/>
          <p:cNvSpPr/>
          <p:nvPr/>
        </p:nvSpPr>
        <p:spPr>
          <a:xfrm>
            <a:off x="3175174" y="1262478"/>
            <a:ext cx="14282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l">
              <a:defRPr sz="2400">
                <a:solidFill>
                  <a:srgbClr val="0433FF"/>
                </a:solidFill>
                <a:latin typeface="Helvetica"/>
                <a:ea typeface="Helvetica"/>
                <a:cs typeface="Helvetica"/>
                <a:sym typeface="Helvetica"/>
              </a:defRPr>
            </a:pPr>
            <a:r>
              <a:rPr sz="1687"/>
              <a:t>PSI </a:t>
            </a:r>
            <a:r>
              <a:rPr sz="1266">
                <a:solidFill>
                  <a:srgbClr val="000000"/>
                </a:solidFill>
              </a:rPr>
              <a:t>(Switzerland)</a:t>
            </a:r>
            <a:endParaRPr sz="1266"/>
          </a:p>
          <a:p>
            <a:pPr algn="l">
              <a:defRPr sz="1800">
                <a:solidFill>
                  <a:srgbClr val="0433FF"/>
                </a:solidFill>
                <a:latin typeface="Helvetica"/>
                <a:ea typeface="Helvetica"/>
                <a:cs typeface="Helvetica"/>
                <a:sym typeface="Helvetica"/>
              </a:defRPr>
            </a:pPr>
            <a:r>
              <a:rPr sz="1266"/>
              <a:t>SD2, spallation</a:t>
            </a:r>
          </a:p>
        </p:txBody>
      </p:sp>
      <p:sp>
        <p:nvSpPr>
          <p:cNvPr id="289" name="Shape 289"/>
          <p:cNvSpPr/>
          <p:nvPr/>
        </p:nvSpPr>
        <p:spPr>
          <a:xfrm>
            <a:off x="6463231" y="1819473"/>
            <a:ext cx="1240725"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l">
              <a:defRPr sz="2400">
                <a:solidFill>
                  <a:srgbClr val="0433FF"/>
                </a:solidFill>
                <a:latin typeface="Helvetica"/>
                <a:ea typeface="Helvetica"/>
                <a:cs typeface="Helvetica"/>
                <a:sym typeface="Helvetica"/>
              </a:defRPr>
            </a:pPr>
            <a:r>
              <a:rPr sz="1687">
                <a:solidFill>
                  <a:srgbClr val="FF2600"/>
                </a:solidFill>
              </a:rPr>
              <a:t>PNPI </a:t>
            </a:r>
            <a:r>
              <a:rPr sz="1266">
                <a:solidFill>
                  <a:srgbClr val="000000"/>
                </a:solidFill>
              </a:rPr>
              <a:t>(Russia)</a:t>
            </a:r>
            <a:endParaRPr sz="1266"/>
          </a:p>
          <a:p>
            <a:pPr algn="l">
              <a:defRPr sz="1800">
                <a:solidFill>
                  <a:srgbClr val="FF2600"/>
                </a:solidFill>
                <a:latin typeface="Helvetica"/>
                <a:ea typeface="Helvetica"/>
                <a:cs typeface="Helvetica"/>
                <a:sym typeface="Helvetica"/>
              </a:defRPr>
            </a:pPr>
            <a:r>
              <a:rPr sz="1266"/>
              <a:t>LHe, reactor</a:t>
            </a:r>
          </a:p>
        </p:txBody>
      </p:sp>
      <p:sp>
        <p:nvSpPr>
          <p:cNvPr id="290" name="Shape 290"/>
          <p:cNvSpPr/>
          <p:nvPr/>
        </p:nvSpPr>
        <p:spPr>
          <a:xfrm>
            <a:off x="7542545" y="4209594"/>
            <a:ext cx="1500732" cy="721352"/>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l">
              <a:defRPr sz="2400">
                <a:solidFill>
                  <a:srgbClr val="0433FF"/>
                </a:solidFill>
                <a:latin typeface="Helvetica"/>
                <a:ea typeface="Helvetica"/>
                <a:cs typeface="Helvetica"/>
                <a:sym typeface="Helvetica"/>
              </a:defRPr>
            </a:pPr>
            <a:r>
              <a:rPr sz="1687"/>
              <a:t>RCNP </a:t>
            </a:r>
            <a:r>
              <a:rPr sz="1266">
                <a:solidFill>
                  <a:srgbClr val="000000"/>
                </a:solidFill>
              </a:rPr>
              <a:t>(Japan)</a:t>
            </a:r>
            <a:endParaRPr sz="1266"/>
          </a:p>
          <a:p>
            <a:pPr algn="l">
              <a:defRPr sz="1800">
                <a:solidFill>
                  <a:srgbClr val="0433FF"/>
                </a:solidFill>
                <a:latin typeface="Helvetica"/>
                <a:ea typeface="Helvetica"/>
                <a:cs typeface="Helvetica"/>
                <a:sym typeface="Helvetica"/>
              </a:defRPr>
            </a:pPr>
            <a:r>
              <a:rPr sz="1266"/>
              <a:t>LHe, spallation</a:t>
            </a:r>
          </a:p>
          <a:p>
            <a:pPr algn="l">
              <a:defRPr sz="1800">
                <a:solidFill>
                  <a:srgbClr val="0433FF"/>
                </a:solidFill>
                <a:latin typeface="Helvetica"/>
                <a:ea typeface="Helvetica"/>
                <a:cs typeface="Helvetica"/>
                <a:sym typeface="Helvetica"/>
              </a:defRPr>
            </a:pPr>
            <a:r>
              <a:rPr sz="1266"/>
              <a:t>(moved to TRIUMF)</a:t>
            </a:r>
          </a:p>
        </p:txBody>
      </p:sp>
      <p:sp>
        <p:nvSpPr>
          <p:cNvPr id="291" name="Shape 291"/>
          <p:cNvSpPr/>
          <p:nvPr/>
        </p:nvSpPr>
        <p:spPr>
          <a:xfrm>
            <a:off x="7788573" y="2241687"/>
            <a:ext cx="1304845"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l">
              <a:defRPr sz="2400">
                <a:solidFill>
                  <a:srgbClr val="0433FF"/>
                </a:solidFill>
                <a:latin typeface="Helvetica"/>
                <a:ea typeface="Helvetica"/>
                <a:cs typeface="Helvetica"/>
                <a:sym typeface="Helvetica"/>
              </a:defRPr>
            </a:pPr>
            <a:r>
              <a:rPr sz="1687" dirty="0">
                <a:solidFill>
                  <a:srgbClr val="FF2600"/>
                </a:solidFill>
              </a:rPr>
              <a:t>J-Parc</a:t>
            </a:r>
            <a:r>
              <a:rPr sz="1687" dirty="0"/>
              <a:t> </a:t>
            </a:r>
            <a:r>
              <a:rPr sz="1266" dirty="0">
                <a:solidFill>
                  <a:srgbClr val="000000"/>
                </a:solidFill>
              </a:rPr>
              <a:t>(Japan)</a:t>
            </a:r>
            <a:endParaRPr sz="1266" dirty="0"/>
          </a:p>
          <a:p>
            <a:pPr algn="l">
              <a:defRPr sz="1800">
                <a:solidFill>
                  <a:srgbClr val="FF2600"/>
                </a:solidFill>
                <a:latin typeface="Helvetica"/>
                <a:ea typeface="Helvetica"/>
                <a:cs typeface="Helvetica"/>
                <a:sym typeface="Helvetica"/>
              </a:defRPr>
            </a:pPr>
            <a:r>
              <a:rPr sz="1266" dirty="0"/>
              <a:t>SD2, spallation</a:t>
            </a:r>
          </a:p>
        </p:txBody>
      </p:sp>
      <p:sp>
        <p:nvSpPr>
          <p:cNvPr id="292" name="Shape 292"/>
          <p:cNvSpPr/>
          <p:nvPr/>
        </p:nvSpPr>
        <p:spPr>
          <a:xfrm>
            <a:off x="4648496" y="956108"/>
            <a:ext cx="156773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algn="l">
              <a:defRPr sz="2400">
                <a:solidFill>
                  <a:srgbClr val="0433FF"/>
                </a:solidFill>
                <a:latin typeface="Helvetica"/>
                <a:ea typeface="Helvetica"/>
                <a:cs typeface="Helvetica"/>
                <a:sym typeface="Helvetica"/>
              </a:defRPr>
            </a:pPr>
            <a:r>
              <a:rPr sz="1687" dirty="0"/>
              <a:t>Mainz</a:t>
            </a:r>
            <a:r>
              <a:rPr lang="en-US" sz="1687" dirty="0"/>
              <a:t>*</a:t>
            </a:r>
            <a:r>
              <a:rPr sz="1687" dirty="0"/>
              <a:t> </a:t>
            </a:r>
            <a:r>
              <a:rPr sz="1266" dirty="0">
                <a:solidFill>
                  <a:srgbClr val="000000"/>
                </a:solidFill>
              </a:rPr>
              <a:t>(Germany)</a:t>
            </a:r>
            <a:endParaRPr sz="1266" dirty="0"/>
          </a:p>
          <a:p>
            <a:pPr algn="l">
              <a:defRPr sz="1800">
                <a:solidFill>
                  <a:srgbClr val="0433FF"/>
                </a:solidFill>
                <a:latin typeface="Helvetica"/>
                <a:ea typeface="Helvetica"/>
                <a:cs typeface="Helvetica"/>
                <a:sym typeface="Helvetica"/>
              </a:defRPr>
            </a:pPr>
            <a:r>
              <a:rPr sz="1266" dirty="0"/>
              <a:t>SD2, reactor</a:t>
            </a:r>
          </a:p>
        </p:txBody>
      </p:sp>
      <p:sp>
        <p:nvSpPr>
          <p:cNvPr id="293" name="Shape 293"/>
          <p:cNvSpPr/>
          <p:nvPr/>
        </p:nvSpPr>
        <p:spPr>
          <a:xfrm flipV="1">
            <a:off x="955807" y="3803238"/>
            <a:ext cx="940852" cy="483820"/>
          </a:xfrm>
          <a:prstGeom prst="line">
            <a:avLst/>
          </a:prstGeom>
          <a:ln w="25400">
            <a:solidFill>
              <a:srgbClr val="0433FF"/>
            </a:solidFill>
            <a:miter lim="400000"/>
          </a:ln>
        </p:spPr>
        <p:txBody>
          <a:bodyPr lIns="35719" tIns="35719" rIns="35719" bIns="35719" anchor="ctr"/>
          <a:lstStyle/>
          <a:p>
            <a:pPr>
              <a:defRPr sz="2400"/>
            </a:pPr>
            <a:endParaRPr sz="1687"/>
          </a:p>
        </p:txBody>
      </p:sp>
      <p:grpSp>
        <p:nvGrpSpPr>
          <p:cNvPr id="298" name="Group 298"/>
          <p:cNvGrpSpPr/>
          <p:nvPr/>
        </p:nvGrpSpPr>
        <p:grpSpPr>
          <a:xfrm>
            <a:off x="3391889" y="5935854"/>
            <a:ext cx="4095307" cy="554750"/>
            <a:chOff x="0" y="-1938"/>
            <a:chExt cx="5824435" cy="788977"/>
          </a:xfrm>
        </p:grpSpPr>
        <p:sp>
          <p:nvSpPr>
            <p:cNvPr id="294" name="Shape 294"/>
            <p:cNvSpPr/>
            <p:nvPr/>
          </p:nvSpPr>
          <p:spPr>
            <a:xfrm>
              <a:off x="6794" y="73273"/>
              <a:ext cx="259855" cy="259854"/>
            </a:xfrm>
            <a:prstGeom prst="rect">
              <a:avLst/>
            </a:prstGeom>
            <a:solidFill>
              <a:srgbClr val="0433FF"/>
            </a:solidFill>
            <a:ln w="12700" cap="flat">
              <a:noFill/>
              <a:miter lim="400000"/>
            </a:ln>
            <a:effectLst>
              <a:outerShdw blurRad="38100" dist="25400" dir="5400000" rotWithShape="0">
                <a:srgbClr val="000000">
                  <a:alpha val="50000"/>
                </a:srgbClr>
              </a:outerShdw>
            </a:effectLst>
          </p:spPr>
          <p:txBody>
            <a:bodyPr wrap="square" lIns="35719" tIns="35719" rIns="35719" bIns="35719" numCol="1" anchor="ctr">
              <a:noAutofit/>
            </a:bodyPr>
            <a:lstStyle/>
            <a:p>
              <a:pPr>
                <a:defRPr sz="2400">
                  <a:solidFill>
                    <a:srgbClr val="FFFFFF"/>
                  </a:solidFill>
                </a:defRPr>
              </a:pPr>
              <a:endParaRPr sz="1687"/>
            </a:p>
          </p:txBody>
        </p:sp>
        <p:sp>
          <p:nvSpPr>
            <p:cNvPr id="295" name="Shape 295"/>
            <p:cNvSpPr/>
            <p:nvPr/>
          </p:nvSpPr>
          <p:spPr>
            <a:xfrm>
              <a:off x="403008" y="-1938"/>
              <a:ext cx="5421427" cy="41027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lgn="l">
                <a:defRPr sz="2000">
                  <a:solidFill>
                    <a:srgbClr val="0433FF"/>
                  </a:solidFill>
                  <a:latin typeface="Helvetica"/>
                  <a:ea typeface="Helvetica"/>
                  <a:cs typeface="Helvetica"/>
                  <a:sym typeface="Helvetica"/>
                </a:defRPr>
              </a:lvl1pPr>
            </a:lstStyle>
            <a:p>
              <a:r>
                <a:rPr sz="1406"/>
                <a:t>Operating sources (*Multi-experiment facilities)</a:t>
              </a:r>
            </a:p>
          </p:txBody>
        </p:sp>
        <p:sp>
          <p:nvSpPr>
            <p:cNvPr id="296" name="Shape 296"/>
            <p:cNvSpPr/>
            <p:nvPr/>
          </p:nvSpPr>
          <p:spPr>
            <a:xfrm>
              <a:off x="0" y="451973"/>
              <a:ext cx="259854" cy="259854"/>
            </a:xfrm>
            <a:prstGeom prst="rect">
              <a:avLst/>
            </a:prstGeom>
            <a:solidFill>
              <a:srgbClr val="FF2600"/>
            </a:solidFill>
            <a:ln w="12700" cap="flat">
              <a:noFill/>
              <a:miter lim="400000"/>
            </a:ln>
            <a:effectLst>
              <a:outerShdw blurRad="38100" dist="25400" dir="5400000" rotWithShape="0">
                <a:srgbClr val="000000">
                  <a:alpha val="50000"/>
                </a:srgbClr>
              </a:outerShdw>
            </a:effectLst>
          </p:spPr>
          <p:txBody>
            <a:bodyPr wrap="square" lIns="35719" tIns="35719" rIns="35719" bIns="35719" numCol="1" anchor="ctr">
              <a:noAutofit/>
            </a:bodyPr>
            <a:lstStyle/>
            <a:p>
              <a:pPr>
                <a:defRPr sz="2400">
                  <a:solidFill>
                    <a:srgbClr val="FF2600"/>
                  </a:solidFill>
                </a:defRPr>
              </a:pPr>
              <a:endParaRPr sz="1687"/>
            </a:p>
          </p:txBody>
        </p:sp>
        <p:sp>
          <p:nvSpPr>
            <p:cNvPr id="297" name="Shape 297"/>
            <p:cNvSpPr/>
            <p:nvPr/>
          </p:nvSpPr>
          <p:spPr>
            <a:xfrm>
              <a:off x="396214" y="376761"/>
              <a:ext cx="3228234" cy="41027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35719" tIns="35719" rIns="35719" bIns="35719" numCol="1" anchor="ctr">
              <a:spAutoFit/>
            </a:bodyPr>
            <a:lstStyle>
              <a:lvl1pPr algn="l">
                <a:defRPr sz="2000">
                  <a:solidFill>
                    <a:srgbClr val="FF2600"/>
                  </a:solidFill>
                  <a:latin typeface="Helvetica"/>
                  <a:ea typeface="Helvetica"/>
                  <a:cs typeface="Helvetica"/>
                  <a:sym typeface="Helvetica"/>
                </a:defRPr>
              </a:lvl1pPr>
            </a:lstStyle>
            <a:p>
              <a:r>
                <a:rPr sz="1406"/>
                <a:t>Sources under construction</a:t>
              </a:r>
            </a:p>
          </p:txBody>
        </p:sp>
      </p:grpSp>
      <p:sp>
        <p:nvSpPr>
          <p:cNvPr id="299" name="Shape 299"/>
          <p:cNvSpPr/>
          <p:nvPr/>
        </p:nvSpPr>
        <p:spPr>
          <a:xfrm>
            <a:off x="786963" y="2507880"/>
            <a:ext cx="913409" cy="913410"/>
          </a:xfrm>
          <a:prstGeom prst="line">
            <a:avLst/>
          </a:prstGeom>
          <a:ln w="25400">
            <a:solidFill>
              <a:srgbClr val="0070C0"/>
            </a:solidFill>
            <a:miter lim="400000"/>
          </a:ln>
        </p:spPr>
        <p:txBody>
          <a:bodyPr lIns="35719" tIns="35719" rIns="35719" bIns="35719" anchor="ctr"/>
          <a:lstStyle/>
          <a:p>
            <a:pPr>
              <a:defRPr sz="2400"/>
            </a:pPr>
            <a:endParaRPr sz="1687"/>
          </a:p>
        </p:txBody>
      </p:sp>
      <p:sp>
        <p:nvSpPr>
          <p:cNvPr id="300" name="Shape 300"/>
          <p:cNvSpPr/>
          <p:nvPr/>
        </p:nvSpPr>
        <p:spPr>
          <a:xfrm>
            <a:off x="1976813" y="1887080"/>
            <a:ext cx="583491" cy="1902128"/>
          </a:xfrm>
          <a:prstGeom prst="line">
            <a:avLst/>
          </a:prstGeom>
          <a:ln w="25400">
            <a:solidFill>
              <a:srgbClr val="FF2600"/>
            </a:solidFill>
            <a:miter lim="400000"/>
          </a:ln>
        </p:spPr>
        <p:txBody>
          <a:bodyPr lIns="35719" tIns="35719" rIns="35719" bIns="35719" anchor="ctr"/>
          <a:lstStyle/>
          <a:p>
            <a:pPr>
              <a:defRPr sz="2400"/>
            </a:pPr>
            <a:endParaRPr sz="1687"/>
          </a:p>
        </p:txBody>
      </p:sp>
      <p:sp>
        <p:nvSpPr>
          <p:cNvPr id="301" name="Shape 301"/>
          <p:cNvSpPr/>
          <p:nvPr/>
        </p:nvSpPr>
        <p:spPr>
          <a:xfrm>
            <a:off x="3478620" y="2423129"/>
            <a:ext cx="1110358" cy="1110358"/>
          </a:xfrm>
          <a:prstGeom prst="line">
            <a:avLst/>
          </a:prstGeom>
          <a:ln w="25400">
            <a:solidFill>
              <a:srgbClr val="0433FF"/>
            </a:solidFill>
            <a:miter lim="400000"/>
          </a:ln>
        </p:spPr>
        <p:txBody>
          <a:bodyPr lIns="35719" tIns="35719" rIns="35719" bIns="35719" anchor="ctr"/>
          <a:lstStyle/>
          <a:p>
            <a:pPr>
              <a:defRPr sz="2400"/>
            </a:pPr>
            <a:endParaRPr sz="1687"/>
          </a:p>
        </p:txBody>
      </p:sp>
      <p:sp>
        <p:nvSpPr>
          <p:cNvPr id="302" name="Shape 302"/>
          <p:cNvSpPr/>
          <p:nvPr/>
        </p:nvSpPr>
        <p:spPr>
          <a:xfrm>
            <a:off x="3675375" y="1826714"/>
            <a:ext cx="958251" cy="1653195"/>
          </a:xfrm>
          <a:prstGeom prst="line">
            <a:avLst/>
          </a:prstGeom>
          <a:ln w="25400">
            <a:solidFill>
              <a:srgbClr val="0433FF"/>
            </a:solidFill>
            <a:miter lim="400000"/>
          </a:ln>
        </p:spPr>
        <p:txBody>
          <a:bodyPr lIns="35719" tIns="35719" rIns="35719" bIns="35719" anchor="ctr"/>
          <a:lstStyle/>
          <a:p>
            <a:pPr>
              <a:defRPr sz="2400"/>
            </a:pPr>
            <a:endParaRPr sz="1687"/>
          </a:p>
        </p:txBody>
      </p:sp>
      <p:sp>
        <p:nvSpPr>
          <p:cNvPr id="303" name="Shape 303"/>
          <p:cNvSpPr/>
          <p:nvPr/>
        </p:nvSpPr>
        <p:spPr>
          <a:xfrm flipH="1">
            <a:off x="4654140" y="1456169"/>
            <a:ext cx="308204" cy="1918998"/>
          </a:xfrm>
          <a:prstGeom prst="line">
            <a:avLst/>
          </a:prstGeom>
          <a:ln w="25400">
            <a:solidFill>
              <a:srgbClr val="0433FF"/>
            </a:solidFill>
            <a:miter lim="400000"/>
          </a:ln>
        </p:spPr>
        <p:txBody>
          <a:bodyPr lIns="35719" tIns="35719" rIns="35719" bIns="35719" anchor="ctr"/>
          <a:lstStyle/>
          <a:p>
            <a:pPr>
              <a:defRPr sz="2400"/>
            </a:pPr>
            <a:endParaRPr sz="1687"/>
          </a:p>
        </p:txBody>
      </p:sp>
      <p:sp>
        <p:nvSpPr>
          <p:cNvPr id="304" name="Shape 304"/>
          <p:cNvSpPr/>
          <p:nvPr/>
        </p:nvSpPr>
        <p:spPr>
          <a:xfrm flipH="1">
            <a:off x="4728498" y="2045103"/>
            <a:ext cx="500090" cy="1393136"/>
          </a:xfrm>
          <a:prstGeom prst="line">
            <a:avLst/>
          </a:prstGeom>
          <a:ln w="25400">
            <a:solidFill>
              <a:srgbClr val="FF2600"/>
            </a:solidFill>
            <a:miter lim="400000"/>
          </a:ln>
        </p:spPr>
        <p:txBody>
          <a:bodyPr lIns="35719" tIns="35719" rIns="35719" bIns="35719" anchor="ctr"/>
          <a:lstStyle/>
          <a:p>
            <a:pPr>
              <a:defRPr sz="2400"/>
            </a:pPr>
            <a:endParaRPr sz="1687"/>
          </a:p>
        </p:txBody>
      </p:sp>
      <p:sp>
        <p:nvSpPr>
          <p:cNvPr id="305" name="Shape 305"/>
          <p:cNvSpPr/>
          <p:nvPr/>
        </p:nvSpPr>
        <p:spPr>
          <a:xfrm flipH="1">
            <a:off x="5096047" y="2104102"/>
            <a:ext cx="1328261" cy="1009123"/>
          </a:xfrm>
          <a:prstGeom prst="line">
            <a:avLst/>
          </a:prstGeom>
          <a:ln w="25400">
            <a:solidFill>
              <a:srgbClr val="FF2600"/>
            </a:solidFill>
            <a:miter lim="400000"/>
          </a:ln>
        </p:spPr>
        <p:txBody>
          <a:bodyPr lIns="35719" tIns="35719" rIns="35719" bIns="35719" anchor="ctr"/>
          <a:lstStyle/>
          <a:p>
            <a:pPr>
              <a:defRPr sz="2400"/>
            </a:pPr>
            <a:endParaRPr sz="1687"/>
          </a:p>
        </p:txBody>
      </p:sp>
      <p:sp>
        <p:nvSpPr>
          <p:cNvPr id="306" name="Shape 306"/>
          <p:cNvSpPr/>
          <p:nvPr/>
        </p:nvSpPr>
        <p:spPr>
          <a:xfrm flipH="1">
            <a:off x="7846883" y="2787003"/>
            <a:ext cx="294348" cy="977153"/>
          </a:xfrm>
          <a:prstGeom prst="line">
            <a:avLst/>
          </a:prstGeom>
          <a:ln w="25400">
            <a:solidFill>
              <a:srgbClr val="FF2600"/>
            </a:solidFill>
            <a:miter lim="400000"/>
          </a:ln>
        </p:spPr>
        <p:txBody>
          <a:bodyPr lIns="35719" tIns="35719" rIns="35719" bIns="35719" anchor="ctr"/>
          <a:lstStyle/>
          <a:p>
            <a:pPr>
              <a:defRPr sz="2400"/>
            </a:pPr>
            <a:endParaRPr sz="1687"/>
          </a:p>
        </p:txBody>
      </p:sp>
      <p:sp>
        <p:nvSpPr>
          <p:cNvPr id="307" name="Shape 307"/>
          <p:cNvSpPr/>
          <p:nvPr/>
        </p:nvSpPr>
        <p:spPr>
          <a:xfrm flipH="1" flipV="1">
            <a:off x="7754106" y="3848505"/>
            <a:ext cx="166254" cy="393286"/>
          </a:xfrm>
          <a:prstGeom prst="line">
            <a:avLst/>
          </a:prstGeom>
          <a:ln w="25400">
            <a:solidFill>
              <a:srgbClr val="0433FF"/>
            </a:solidFill>
            <a:miter lim="400000"/>
          </a:ln>
        </p:spPr>
        <p:txBody>
          <a:bodyPr lIns="35719" tIns="35719" rIns="35719" bIns="35719" anchor="ctr"/>
          <a:lstStyle/>
          <a:p>
            <a:pPr>
              <a:defRPr sz="2400"/>
            </a:pPr>
            <a:endParaRPr sz="1687"/>
          </a:p>
        </p:txBody>
      </p:sp>
      <p:sp>
        <p:nvSpPr>
          <p:cNvPr id="2" name="Slide Number Placeholder 1">
            <a:extLst>
              <a:ext uri="{FF2B5EF4-FFF2-40B4-BE49-F238E27FC236}">
                <a16:creationId xmlns:a16="http://schemas.microsoft.com/office/drawing/2014/main" id="{3B131A47-1D69-8979-2F6B-3E2E9647685B}"/>
              </a:ext>
            </a:extLst>
          </p:cNvPr>
          <p:cNvSpPr>
            <a:spLocks noGrp="1"/>
          </p:cNvSpPr>
          <p:nvPr>
            <p:ph type="sldNum" sz="quarter" idx="2"/>
          </p:nvPr>
        </p:nvSpPr>
        <p:spPr/>
        <p:txBody>
          <a:bodyPr/>
          <a:lstStyle/>
          <a:p>
            <a:fld id="{86CB4B4D-7CA3-9044-876B-883B54F8677D}" type="slidenum">
              <a:rPr lang="en-US" smtClean="0"/>
              <a:t>37</a:t>
            </a:fld>
            <a:endParaRPr lang="en-US"/>
          </a:p>
        </p:txBody>
      </p:sp>
    </p:spTree>
    <p:extLst>
      <p:ext uri="{BB962C8B-B14F-4D97-AF65-F5344CB8AC3E}">
        <p14:creationId xmlns:p14="http://schemas.microsoft.com/office/powerpoint/2010/main" val="4132246711"/>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3" name="Shape 263"/>
          <p:cNvPicPr preferRelativeResize="0"/>
          <p:nvPr/>
        </p:nvPicPr>
        <p:blipFill rotWithShape="1">
          <a:blip r:embed="rId3">
            <a:alphaModFix/>
          </a:blip>
          <a:srcRect l="7856"/>
          <a:stretch/>
        </p:blipFill>
        <p:spPr>
          <a:xfrm>
            <a:off x="20562" y="407364"/>
            <a:ext cx="6976406" cy="5049901"/>
          </a:xfrm>
          <a:prstGeom prst="rect">
            <a:avLst/>
          </a:prstGeom>
          <a:noFill/>
          <a:ln>
            <a:noFill/>
          </a:ln>
        </p:spPr>
      </p:pic>
      <p:sp>
        <p:nvSpPr>
          <p:cNvPr id="4" name="TextBox 3">
            <a:extLst>
              <a:ext uri="{FF2B5EF4-FFF2-40B4-BE49-F238E27FC236}">
                <a16:creationId xmlns:a16="http://schemas.microsoft.com/office/drawing/2014/main" id="{2FABE005-6B0F-4771-AFC1-2543E8D16EEF}"/>
              </a:ext>
            </a:extLst>
          </p:cNvPr>
          <p:cNvSpPr txBox="1"/>
          <p:nvPr/>
        </p:nvSpPr>
        <p:spPr>
          <a:xfrm>
            <a:off x="6265780" y="49379"/>
            <a:ext cx="29232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Calibri"/>
                <a:ea typeface="+mn-ea"/>
                <a:cs typeface="+mn-cs"/>
              </a:rPr>
              <a:t>Z. Wang</a:t>
            </a:r>
            <a:r>
              <a:rPr kumimoji="0" lang="en-US" sz="1400" b="0" i="1" u="none" strike="noStrike" kern="1200" cap="none" spc="0" normalizeH="0" baseline="0" noProof="0" dirty="0">
                <a:ln>
                  <a:noFill/>
                </a:ln>
                <a:effectLst/>
                <a:uLnTx/>
                <a:uFillTx/>
                <a:latin typeface="Calibri"/>
                <a:ea typeface="+mn-ea"/>
                <a:cs typeface="+mn-cs"/>
              </a:rPr>
              <a:t> et al.</a:t>
            </a:r>
            <a:r>
              <a:rPr kumimoji="0" lang="en-US" sz="1400" b="0" i="0" u="none" strike="noStrike" kern="1200" cap="none" spc="0" normalizeH="0" baseline="0" noProof="0" dirty="0">
                <a:ln>
                  <a:noFill/>
                </a:ln>
                <a:effectLst/>
                <a:uLnTx/>
                <a:uFillTx/>
                <a:latin typeface="Calibri"/>
                <a:ea typeface="+mn-ea"/>
                <a:cs typeface="+mn-cs"/>
              </a:rPr>
              <a:t>, NIMA </a:t>
            </a:r>
            <a:r>
              <a:rPr kumimoji="0" lang="en-US" sz="1400" b="1" i="0" u="none" strike="noStrike" kern="1200" cap="none" spc="0" normalizeH="0" baseline="0" noProof="0" dirty="0">
                <a:ln>
                  <a:noFill/>
                </a:ln>
                <a:effectLst/>
                <a:uLnTx/>
                <a:uFillTx/>
                <a:latin typeface="Calibri"/>
                <a:ea typeface="+mn-ea"/>
                <a:cs typeface="+mn-cs"/>
              </a:rPr>
              <a:t>798</a:t>
            </a:r>
            <a:r>
              <a:rPr kumimoji="0" lang="en-US" sz="1400" b="0" i="0" u="none" strike="noStrike" kern="1200" cap="none" spc="0" normalizeH="0" baseline="0" noProof="0" dirty="0">
                <a:ln>
                  <a:noFill/>
                </a:ln>
                <a:effectLst/>
                <a:uLnTx/>
                <a:uFillTx/>
                <a:latin typeface="Calibri"/>
                <a:ea typeface="+mn-ea"/>
                <a:cs typeface="+mn-cs"/>
              </a:rPr>
              <a:t>, 30 (2015).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D4411A94-C851-4B9A-99D3-3AFB4F489686}"/>
              </a:ext>
            </a:extLst>
          </p:cNvPr>
          <p:cNvGrpSpPr/>
          <p:nvPr/>
        </p:nvGrpSpPr>
        <p:grpSpPr>
          <a:xfrm>
            <a:off x="6499498" y="756501"/>
            <a:ext cx="2455791" cy="2227277"/>
            <a:chOff x="-1292" y="1905001"/>
            <a:chExt cx="6021093" cy="4316004"/>
          </a:xfrm>
        </p:grpSpPr>
        <p:pic>
          <p:nvPicPr>
            <p:cNvPr id="6" name="Picture 2">
              <a:extLst>
                <a:ext uri="{FF2B5EF4-FFF2-40B4-BE49-F238E27FC236}">
                  <a16:creationId xmlns:a16="http://schemas.microsoft.com/office/drawing/2014/main" id="{8183FBAF-F471-444E-A6C3-1C52213861A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851253" y="1052456"/>
              <a:ext cx="4316004" cy="6021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CC630361-FCBF-4FB0-9DDF-1ACCADE80761}"/>
                </a:ext>
              </a:extLst>
            </p:cNvPr>
            <p:cNvSpPr txBox="1"/>
            <p:nvPr/>
          </p:nvSpPr>
          <p:spPr>
            <a:xfrm>
              <a:off x="2133600" y="2106203"/>
              <a:ext cx="809402" cy="61830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30000" noProof="0" dirty="0">
                  <a:ln>
                    <a:noFill/>
                  </a:ln>
                  <a:solidFill>
                    <a:prstClr val="black"/>
                  </a:solidFill>
                  <a:effectLst/>
                  <a:uLnTx/>
                  <a:uFillTx/>
                  <a:latin typeface="Calibri"/>
                  <a:ea typeface="+mn-ea"/>
                  <a:cs typeface="+mn-cs"/>
                </a:rPr>
                <a:t>7</a:t>
              </a:r>
              <a:r>
                <a:rPr kumimoji="0" lang="en-US" sz="1800" b="0" i="0" u="none" strike="noStrike" kern="1200" cap="none" spc="0" normalizeH="0" baseline="0" noProof="0" dirty="0">
                  <a:ln>
                    <a:noFill/>
                  </a:ln>
                  <a:solidFill>
                    <a:prstClr val="black"/>
                  </a:solidFill>
                  <a:effectLst/>
                  <a:uLnTx/>
                  <a:uFillTx/>
                  <a:latin typeface="Calibri"/>
                  <a:ea typeface="+mn-ea"/>
                  <a:cs typeface="+mn-cs"/>
                </a:rPr>
                <a:t>Li</a:t>
              </a:r>
            </a:p>
          </p:txBody>
        </p:sp>
        <p:sp>
          <p:nvSpPr>
            <p:cNvPr id="8" name="TextBox 7">
              <a:extLst>
                <a:ext uri="{FF2B5EF4-FFF2-40B4-BE49-F238E27FC236}">
                  <a16:creationId xmlns:a16="http://schemas.microsoft.com/office/drawing/2014/main" id="{75DBFF20-D763-432C-A812-CDE5F655A7C5}"/>
                </a:ext>
              </a:extLst>
            </p:cNvPr>
            <p:cNvSpPr txBox="1"/>
            <p:nvPr/>
          </p:nvSpPr>
          <p:spPr>
            <a:xfrm>
              <a:off x="2895601" y="2868204"/>
              <a:ext cx="1022567" cy="61830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30000" noProof="0" dirty="0">
                  <a:ln>
                    <a:noFill/>
                  </a:ln>
                  <a:solidFill>
                    <a:prstClr val="black"/>
                  </a:solidFill>
                  <a:effectLst/>
                  <a:uLnTx/>
                  <a:uFillTx/>
                  <a:latin typeface="Calibri"/>
                  <a:ea typeface="+mn-ea"/>
                  <a:cs typeface="+mn-cs"/>
                </a:rPr>
                <a:t>4</a:t>
              </a:r>
              <a:r>
                <a:rPr kumimoji="0" lang="en-US" sz="1800" b="0" i="0" u="none" strike="noStrike" kern="1200" cap="none" spc="0" normalizeH="0" baseline="0" noProof="0" dirty="0">
                  <a:ln>
                    <a:noFill/>
                  </a:ln>
                  <a:solidFill>
                    <a:prstClr val="black"/>
                  </a:solidFill>
                  <a:effectLst/>
                  <a:uLnTx/>
                  <a:uFillTx/>
                  <a:latin typeface="Calibri"/>
                  <a:ea typeface="+mn-ea"/>
                  <a:cs typeface="+mn-cs"/>
                </a:rPr>
                <a:t>He</a:t>
              </a:r>
            </a:p>
          </p:txBody>
        </p:sp>
        <p:sp>
          <p:nvSpPr>
            <p:cNvPr id="9" name="TextBox 8">
              <a:extLst>
                <a:ext uri="{FF2B5EF4-FFF2-40B4-BE49-F238E27FC236}">
                  <a16:creationId xmlns:a16="http://schemas.microsoft.com/office/drawing/2014/main" id="{C63675A9-C069-4EC6-9431-AC939B06508C}"/>
                </a:ext>
              </a:extLst>
            </p:cNvPr>
            <p:cNvSpPr txBox="1"/>
            <p:nvPr/>
          </p:nvSpPr>
          <p:spPr>
            <a:xfrm>
              <a:off x="3907455" y="3502422"/>
              <a:ext cx="1696543" cy="61830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30000" noProof="0" dirty="0">
                  <a:ln>
                    <a:noFill/>
                  </a:ln>
                  <a:solidFill>
                    <a:prstClr val="black"/>
                  </a:solidFill>
                  <a:effectLst/>
                  <a:uLnTx/>
                  <a:uFillTx/>
                  <a:latin typeface="Calibri"/>
                  <a:ea typeface="+mn-ea"/>
                  <a:cs typeface="+mn-cs"/>
                </a:rPr>
                <a:t>7</a:t>
              </a:r>
              <a:r>
                <a:rPr kumimoji="0" lang="en-US" sz="1800" b="0" i="0" u="none" strike="noStrike" kern="1200" cap="none" spc="0" normalizeH="0" baseline="0" noProof="0" dirty="0">
                  <a:ln>
                    <a:noFill/>
                  </a:ln>
                  <a:solidFill>
                    <a:prstClr val="black"/>
                  </a:solidFill>
                  <a:effectLst/>
                  <a:uLnTx/>
                  <a:uFillTx/>
                  <a:latin typeface="Calibri"/>
                  <a:ea typeface="+mn-ea"/>
                  <a:cs typeface="+mn-cs"/>
                </a:rPr>
                <a:t>Li+</a:t>
              </a:r>
              <a:r>
                <a:rPr kumimoji="0" lang="en-US" sz="1800" b="0" i="0" u="none" strike="noStrike" kern="1200" cap="none" spc="0" normalizeH="0" baseline="30000" noProof="0" dirty="0">
                  <a:ln>
                    <a:noFill/>
                  </a:ln>
                  <a:solidFill>
                    <a:prstClr val="black"/>
                  </a:solidFill>
                  <a:effectLst/>
                  <a:uLnTx/>
                  <a:uFillTx/>
                  <a:latin typeface="Calibri"/>
                  <a:ea typeface="+mn-ea"/>
                  <a:cs typeface="+mn-cs"/>
                </a:rPr>
                <a:t>4</a:t>
              </a:r>
              <a:r>
                <a:rPr kumimoji="0" lang="en-US" sz="1800" b="0" i="0" u="none" strike="noStrike" kern="1200" cap="none" spc="0" normalizeH="0" baseline="0" noProof="0" dirty="0">
                  <a:ln>
                    <a:noFill/>
                  </a:ln>
                  <a:solidFill>
                    <a:prstClr val="black"/>
                  </a:solidFill>
                  <a:effectLst/>
                  <a:uLnTx/>
                  <a:uFillTx/>
                  <a:latin typeface="Calibri"/>
                  <a:ea typeface="+mn-ea"/>
                  <a:cs typeface="+mn-cs"/>
                </a:rPr>
                <a:t>He</a:t>
              </a:r>
            </a:p>
          </p:txBody>
        </p:sp>
      </p:grpSp>
      <p:pic>
        <p:nvPicPr>
          <p:cNvPr id="10" name="Picture 9">
            <a:extLst>
              <a:ext uri="{FF2B5EF4-FFF2-40B4-BE49-F238E27FC236}">
                <a16:creationId xmlns:a16="http://schemas.microsoft.com/office/drawing/2014/main" id="{F029F324-8A2F-4475-85F8-0FA950A43500}"/>
              </a:ext>
            </a:extLst>
          </p:cNvPr>
          <p:cNvPicPr>
            <a:picLocks noChangeAspect="1"/>
          </p:cNvPicPr>
          <p:nvPr/>
        </p:nvPicPr>
        <p:blipFill>
          <a:blip r:embed="rId5"/>
          <a:stretch>
            <a:fillRect/>
          </a:stretch>
        </p:blipFill>
        <p:spPr>
          <a:xfrm>
            <a:off x="5934427" y="4617720"/>
            <a:ext cx="3240485" cy="2240280"/>
          </a:xfrm>
          <a:prstGeom prst="rect">
            <a:avLst/>
          </a:prstGeom>
        </p:spPr>
      </p:pic>
      <p:sp>
        <p:nvSpPr>
          <p:cNvPr id="11" name="TextBox 10">
            <a:extLst>
              <a:ext uri="{FF2B5EF4-FFF2-40B4-BE49-F238E27FC236}">
                <a16:creationId xmlns:a16="http://schemas.microsoft.com/office/drawing/2014/main" id="{EDE83CD3-F97F-4903-BCF5-3F0AC8E2C048}"/>
              </a:ext>
            </a:extLst>
          </p:cNvPr>
          <p:cNvSpPr txBox="1"/>
          <p:nvPr/>
        </p:nvSpPr>
        <p:spPr>
          <a:xfrm>
            <a:off x="6921442" y="4156716"/>
            <a:ext cx="13655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Light Output</a:t>
            </a:r>
          </a:p>
        </p:txBody>
      </p:sp>
      <p:sp>
        <p:nvSpPr>
          <p:cNvPr id="12" name="TextBox 11">
            <a:extLst>
              <a:ext uri="{FF2B5EF4-FFF2-40B4-BE49-F238E27FC236}">
                <a16:creationId xmlns:a16="http://schemas.microsoft.com/office/drawing/2014/main" id="{4FA758A4-3345-4021-BACA-31C1EB05BFD1}"/>
              </a:ext>
            </a:extLst>
          </p:cNvPr>
          <p:cNvSpPr txBox="1"/>
          <p:nvPr/>
        </p:nvSpPr>
        <p:spPr>
          <a:xfrm>
            <a:off x="7072331" y="3206582"/>
            <a:ext cx="191430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a:ea typeface="+mn-ea"/>
                <a:cs typeface="+mn-cs"/>
              </a:rPr>
              <a:t>n + </a:t>
            </a:r>
            <a:r>
              <a:rPr kumimoji="0" lang="en-US" sz="1800" b="0" i="0" u="none" strike="noStrike" kern="1200" cap="none" spc="0" normalizeH="0" baseline="30000" noProof="0" dirty="0">
                <a:ln>
                  <a:noFill/>
                </a:ln>
                <a:effectLst/>
                <a:uLnTx/>
                <a:uFillTx/>
                <a:latin typeface="Calibri"/>
                <a:ea typeface="+mn-ea"/>
                <a:cs typeface="+mn-cs"/>
              </a:rPr>
              <a:t>10</a:t>
            </a:r>
            <a:r>
              <a:rPr kumimoji="0" lang="en-US" sz="1800" b="0" i="0" u="none" strike="noStrike" kern="1200" cap="none" spc="0" normalizeH="0" baseline="0" noProof="0" dirty="0">
                <a:ln>
                  <a:noFill/>
                </a:ln>
                <a:effectLst/>
                <a:uLnTx/>
                <a:uFillTx/>
                <a:latin typeface="Calibri"/>
                <a:ea typeface="+mn-ea"/>
                <a:cs typeface="+mn-cs"/>
              </a:rPr>
              <a:t>B </a:t>
            </a:r>
            <a:r>
              <a:rPr kumimoji="0" lang="en-US" sz="1800" b="0" i="0" u="none" strike="noStrike" kern="1200" cap="none" spc="0" normalizeH="0" baseline="0" noProof="0" dirty="0">
                <a:ln>
                  <a:noFill/>
                </a:ln>
                <a:effectLst/>
                <a:uLnTx/>
                <a:uFillTx/>
                <a:latin typeface="Calibri"/>
                <a:ea typeface="+mn-ea"/>
                <a:cs typeface="+mn-cs"/>
                <a:sym typeface="Wingdings" panose="05000000000000000000" pitchFamily="2" charset="2"/>
              </a:rPr>
              <a:t> </a:t>
            </a:r>
            <a:r>
              <a:rPr kumimoji="0" lang="en-US" sz="1800" b="0" i="0" u="none" strike="noStrike" kern="1200" cap="none" spc="0" normalizeH="0" baseline="30000" noProof="0" dirty="0">
                <a:ln>
                  <a:noFill/>
                </a:ln>
                <a:effectLst/>
                <a:uLnTx/>
                <a:uFillTx/>
                <a:latin typeface="Calibri"/>
                <a:ea typeface="+mn-ea"/>
                <a:cs typeface="+mn-cs"/>
                <a:sym typeface="Wingdings" panose="05000000000000000000" pitchFamily="2" charset="2"/>
              </a:rPr>
              <a:t>7</a:t>
            </a:r>
            <a:r>
              <a:rPr kumimoji="0" lang="en-US" sz="1800" b="0" i="0" u="none" strike="noStrike" kern="1200" cap="none" spc="0" normalizeH="0" baseline="0" noProof="0" dirty="0">
                <a:ln>
                  <a:noFill/>
                </a:ln>
                <a:effectLst/>
                <a:uLnTx/>
                <a:uFillTx/>
                <a:latin typeface="Calibri"/>
                <a:ea typeface="+mn-ea"/>
                <a:cs typeface="+mn-cs"/>
                <a:sym typeface="Wingdings" panose="05000000000000000000" pitchFamily="2" charset="2"/>
              </a:rPr>
              <a:t>Li  + </a:t>
            </a:r>
            <a:r>
              <a:rPr kumimoji="0" lang="en-US" sz="1800" b="0" i="0" u="none" strike="noStrike" kern="1200" cap="none" spc="0" normalizeH="0" baseline="0" noProof="0" dirty="0">
                <a:ln>
                  <a:noFill/>
                </a:ln>
                <a:effectLst/>
                <a:uLnTx/>
                <a:uFillTx/>
                <a:latin typeface="Calibri"/>
                <a:ea typeface="+mn-ea"/>
                <a:cs typeface="+mn-cs"/>
                <a:sym typeface="Symbol"/>
              </a:rPr>
              <a:t> </a:t>
            </a:r>
            <a:endParaRPr kumimoji="0" lang="en-US" sz="1800" b="0" i="0" u="none" strike="noStrike" kern="1200" cap="none" spc="0" normalizeH="0" baseline="0" noProof="0" dirty="0">
              <a:ln>
                <a:noFill/>
              </a:ln>
              <a:effectLst/>
              <a:uLnTx/>
              <a:uFillTx/>
              <a:latin typeface="Calibri"/>
              <a:ea typeface="+mn-ea"/>
              <a:cs typeface="+mn-cs"/>
            </a:endParaRPr>
          </a:p>
        </p:txBody>
      </p:sp>
      <p:sp>
        <p:nvSpPr>
          <p:cNvPr id="2" name="TextBox 1">
            <a:extLst>
              <a:ext uri="{FF2B5EF4-FFF2-40B4-BE49-F238E27FC236}">
                <a16:creationId xmlns:a16="http://schemas.microsoft.com/office/drawing/2014/main" id="{FAEE7FA2-4778-4322-8F41-4AB3BC29C157}"/>
              </a:ext>
            </a:extLst>
          </p:cNvPr>
          <p:cNvSpPr txBox="1"/>
          <p:nvPr/>
        </p:nvSpPr>
        <p:spPr>
          <a:xfrm>
            <a:off x="130628" y="-27214"/>
            <a:ext cx="436305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Calibri"/>
                <a:ea typeface="+mn-ea"/>
                <a:cs typeface="+mn-cs"/>
              </a:rPr>
              <a:t>The</a:t>
            </a:r>
            <a:r>
              <a:rPr kumimoji="0" lang="en-US" sz="2800" b="0" i="1" u="none" strike="noStrike" kern="1200" cap="none" spc="0" normalizeH="0" baseline="0" noProof="0" dirty="0">
                <a:ln>
                  <a:noFill/>
                </a:ln>
                <a:effectLst/>
                <a:uLnTx/>
                <a:uFillTx/>
                <a:latin typeface="Calibri"/>
                <a:ea typeface="+mn-ea"/>
                <a:cs typeface="+mn-cs"/>
              </a:rPr>
              <a:t> in-situ</a:t>
            </a:r>
            <a:r>
              <a:rPr kumimoji="0" lang="en-US" sz="2800" b="0" i="0" u="none" strike="noStrike" kern="1200" cap="none" spc="0" normalizeH="0" baseline="0" noProof="0" dirty="0">
                <a:ln>
                  <a:noFill/>
                </a:ln>
                <a:effectLst/>
                <a:uLnTx/>
                <a:uFillTx/>
                <a:latin typeface="Calibri"/>
                <a:ea typeface="+mn-ea"/>
                <a:cs typeface="+mn-cs"/>
              </a:rPr>
              <a:t> Neutron Detector</a:t>
            </a:r>
          </a:p>
        </p:txBody>
      </p:sp>
      <p:sp>
        <p:nvSpPr>
          <p:cNvPr id="3" name="TextBox 2">
            <a:extLst>
              <a:ext uri="{FF2B5EF4-FFF2-40B4-BE49-F238E27FC236}">
                <a16:creationId xmlns:a16="http://schemas.microsoft.com/office/drawing/2014/main" id="{83984300-703E-4B0C-9006-244445E36502}"/>
              </a:ext>
            </a:extLst>
          </p:cNvPr>
          <p:cNvSpPr txBox="1"/>
          <p:nvPr/>
        </p:nvSpPr>
        <p:spPr>
          <a:xfrm>
            <a:off x="20562" y="5380672"/>
            <a:ext cx="5938338"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Calibri"/>
                <a:ea typeface="+mn-ea"/>
                <a:cs typeface="+mn-cs"/>
              </a:rPr>
              <a:t>Vacuum compatible: low outgassing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Calibri"/>
                <a:ea typeface="+mn-ea"/>
                <a:cs typeface="+mn-cs"/>
              </a:rPr>
              <a:t>Realtime neutron counting (scintillation light)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Calibri"/>
                <a:ea typeface="+mn-ea"/>
                <a:cs typeface="+mn-cs"/>
              </a:rPr>
              <a:t>(Relatively) fast neutron counting: detection time is 8-10 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Calibri"/>
                <a:ea typeface="+mn-ea"/>
                <a:cs typeface="+mn-cs"/>
              </a:rPr>
              <a:t>High neutron efficiency: each trapped neutron can have multiple interactions until absorbed.</a:t>
            </a:r>
          </a:p>
        </p:txBody>
      </p:sp>
      <p:pic>
        <p:nvPicPr>
          <p:cNvPr id="15" name="Picture 14" descr="UCNtau_logo.png">
            <a:extLst>
              <a:ext uri="{FF2B5EF4-FFF2-40B4-BE49-F238E27FC236}">
                <a16:creationId xmlns:a16="http://schemas.microsoft.com/office/drawing/2014/main" id="{8C77BC0E-AAF0-9D43-9C88-9F7879207E40}"/>
              </a:ext>
            </a:extLst>
          </p:cNvPr>
          <p:cNvPicPr>
            <a:picLocks noChangeAspect="1"/>
          </p:cNvPicPr>
          <p:nvPr/>
        </p:nvPicPr>
        <p:blipFill>
          <a:blip r:embed="rId6" cstate="print"/>
          <a:stretch>
            <a:fillRect/>
          </a:stretch>
        </p:blipFill>
        <p:spPr>
          <a:xfrm>
            <a:off x="8029485" y="6073254"/>
            <a:ext cx="1076860" cy="784746"/>
          </a:xfrm>
          <a:prstGeom prst="rect">
            <a:avLst/>
          </a:prstGeom>
        </p:spPr>
      </p:pic>
      <p:sp>
        <p:nvSpPr>
          <p:cNvPr id="13" name="Slide Number Placeholder 12">
            <a:extLst>
              <a:ext uri="{FF2B5EF4-FFF2-40B4-BE49-F238E27FC236}">
                <a16:creationId xmlns:a16="http://schemas.microsoft.com/office/drawing/2014/main" id="{1DD3B82A-4955-41E6-0F82-2BC1F86BA3F1}"/>
              </a:ext>
            </a:extLst>
          </p:cNvPr>
          <p:cNvSpPr>
            <a:spLocks noGrp="1"/>
          </p:cNvSpPr>
          <p:nvPr>
            <p:ph type="sldNum" idx="12"/>
          </p:nvPr>
        </p:nvSpPr>
        <p:spPr/>
        <p:txBody>
          <a:bodyPr/>
          <a:lstStyle/>
          <a:p>
            <a:fld id="{00000000-1234-1234-1234-123412341234}" type="slidenum">
              <a:rPr lang="en" smtClean="0"/>
              <a:pPr/>
              <a:t>38</a:t>
            </a:fld>
            <a:endParaRPr lang="en"/>
          </a:p>
        </p:txBody>
      </p:sp>
    </p:spTree>
    <p:extLst>
      <p:ext uri="{BB962C8B-B14F-4D97-AF65-F5344CB8AC3E}">
        <p14:creationId xmlns:p14="http://schemas.microsoft.com/office/powerpoint/2010/main" val="23176319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SC_0794.JPG"/>
          <p:cNvPicPr>
            <a:picLocks noChangeAspect="1"/>
          </p:cNvPicPr>
          <p:nvPr/>
        </p:nvPicPr>
        <p:blipFill rotWithShape="1">
          <a:blip r:embed="rId2">
            <a:extLst>
              <a:ext uri="{28A0092B-C50C-407E-A947-70E740481C1C}">
                <a14:useLocalDpi xmlns:a14="http://schemas.microsoft.com/office/drawing/2010/main" val="0"/>
              </a:ext>
            </a:extLst>
          </a:blip>
          <a:srcRect l="5614" t="22356" r="1877" b="8391"/>
          <a:stretch/>
        </p:blipFill>
        <p:spPr>
          <a:xfrm>
            <a:off x="164679" y="1320375"/>
            <a:ext cx="8814642" cy="4387460"/>
          </a:xfrm>
          <a:prstGeom prst="rect">
            <a:avLst/>
          </a:prstGeom>
        </p:spPr>
      </p:pic>
      <p:sp>
        <p:nvSpPr>
          <p:cNvPr id="7" name="TextBox 6"/>
          <p:cNvSpPr txBox="1"/>
          <p:nvPr/>
        </p:nvSpPr>
        <p:spPr>
          <a:xfrm>
            <a:off x="434232" y="1700350"/>
            <a:ext cx="2199673" cy="958540"/>
          </a:xfrm>
          <a:prstGeom prst="rect">
            <a:avLst/>
          </a:prstGeom>
          <a:noFill/>
        </p:spPr>
        <p:txBody>
          <a:bodyPr wrap="none" rtlCol="0">
            <a:spAutoFit/>
          </a:bodyPr>
          <a:lstStyle/>
          <a:p>
            <a:r>
              <a:rPr lang="en-US" dirty="0">
                <a:solidFill>
                  <a:schemeClr val="bg1"/>
                </a:solidFill>
              </a:rPr>
              <a:t>UCN Detector</a:t>
            </a:r>
          </a:p>
          <a:p>
            <a:r>
              <a:rPr lang="en-US" dirty="0">
                <a:solidFill>
                  <a:schemeClr val="bg1"/>
                </a:solidFill>
              </a:rPr>
              <a:t>(</a:t>
            </a:r>
            <a:r>
              <a:rPr lang="en-US" baseline="30000" dirty="0">
                <a:solidFill>
                  <a:schemeClr val="bg1"/>
                </a:solidFill>
              </a:rPr>
              <a:t>10</a:t>
            </a:r>
            <a:r>
              <a:rPr lang="en-US" dirty="0">
                <a:solidFill>
                  <a:schemeClr val="bg1"/>
                </a:solidFill>
              </a:rPr>
              <a:t>B/</a:t>
            </a:r>
            <a:r>
              <a:rPr lang="en-US" dirty="0" err="1">
                <a:solidFill>
                  <a:schemeClr val="bg1"/>
                </a:solidFill>
              </a:rPr>
              <a:t>ZnS:Ag</a:t>
            </a:r>
            <a:r>
              <a:rPr lang="en-US" dirty="0">
                <a:solidFill>
                  <a:schemeClr val="bg1"/>
                </a:solidFill>
              </a:rPr>
              <a:t>)</a:t>
            </a:r>
          </a:p>
        </p:txBody>
      </p:sp>
      <p:cxnSp>
        <p:nvCxnSpPr>
          <p:cNvPr id="9" name="Straight Arrow Connector 8"/>
          <p:cNvCxnSpPr>
            <a:stCxn id="7" idx="3"/>
          </p:cNvCxnSpPr>
          <p:nvPr/>
        </p:nvCxnSpPr>
        <p:spPr>
          <a:xfrm>
            <a:off x="2633904" y="2179620"/>
            <a:ext cx="1203996" cy="165053"/>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6111626" y="1792171"/>
            <a:ext cx="2721217" cy="1369342"/>
          </a:xfrm>
          <a:prstGeom prst="rect">
            <a:avLst/>
          </a:prstGeom>
          <a:noFill/>
        </p:spPr>
        <p:txBody>
          <a:bodyPr wrap="square" rtlCol="0">
            <a:spAutoFit/>
          </a:bodyPr>
          <a:lstStyle/>
          <a:p>
            <a:r>
              <a:rPr lang="en-US" baseline="30000" dirty="0">
                <a:solidFill>
                  <a:schemeClr val="bg1"/>
                </a:solidFill>
              </a:rPr>
              <a:t>10</a:t>
            </a:r>
            <a:r>
              <a:rPr lang="en-US" dirty="0">
                <a:solidFill>
                  <a:schemeClr val="bg1"/>
                </a:solidFill>
              </a:rPr>
              <a:t>B/</a:t>
            </a:r>
            <a:r>
              <a:rPr lang="en-US" dirty="0" err="1">
                <a:solidFill>
                  <a:schemeClr val="bg1"/>
                </a:solidFill>
              </a:rPr>
              <a:t>ZnS:Ag</a:t>
            </a:r>
            <a:r>
              <a:rPr lang="en-US" dirty="0">
                <a:solidFill>
                  <a:schemeClr val="bg1"/>
                </a:solidFill>
              </a:rPr>
              <a:t> Strips Taped to the Array for a Test</a:t>
            </a:r>
          </a:p>
        </p:txBody>
      </p:sp>
      <p:cxnSp>
        <p:nvCxnSpPr>
          <p:cNvPr id="14" name="Straight Arrow Connector 13"/>
          <p:cNvCxnSpPr/>
          <p:nvPr/>
        </p:nvCxnSpPr>
        <p:spPr>
          <a:xfrm flipH="1">
            <a:off x="4364753" y="2658575"/>
            <a:ext cx="1746873" cy="214771"/>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pic>
        <p:nvPicPr>
          <p:cNvPr id="19" name="Picture 18" descr="UCNtau_logo.png">
            <a:extLst>
              <a:ext uri="{FF2B5EF4-FFF2-40B4-BE49-F238E27FC236}">
                <a16:creationId xmlns:a16="http://schemas.microsoft.com/office/drawing/2014/main" id="{02B5136F-FD02-BA42-8814-CC842C5441BC}"/>
              </a:ext>
            </a:extLst>
          </p:cNvPr>
          <p:cNvPicPr>
            <a:picLocks noChangeAspect="1"/>
          </p:cNvPicPr>
          <p:nvPr/>
        </p:nvPicPr>
        <p:blipFill>
          <a:blip r:embed="rId3" cstate="print"/>
          <a:stretch>
            <a:fillRect/>
          </a:stretch>
        </p:blipFill>
        <p:spPr>
          <a:xfrm>
            <a:off x="-32625" y="6055188"/>
            <a:ext cx="1076860" cy="784746"/>
          </a:xfrm>
          <a:prstGeom prst="rect">
            <a:avLst/>
          </a:prstGeom>
        </p:spPr>
      </p:pic>
      <p:sp>
        <p:nvSpPr>
          <p:cNvPr id="3" name="TextBox 2">
            <a:extLst>
              <a:ext uri="{FF2B5EF4-FFF2-40B4-BE49-F238E27FC236}">
                <a16:creationId xmlns:a16="http://schemas.microsoft.com/office/drawing/2014/main" id="{E3DAF9DD-017C-D049-A9EE-CD613FF623E9}"/>
              </a:ext>
            </a:extLst>
          </p:cNvPr>
          <p:cNvSpPr txBox="1"/>
          <p:nvPr/>
        </p:nvSpPr>
        <p:spPr>
          <a:xfrm>
            <a:off x="554265" y="389665"/>
            <a:ext cx="8304325" cy="523220"/>
          </a:xfrm>
          <a:prstGeom prst="rect">
            <a:avLst/>
          </a:prstGeom>
          <a:noFill/>
        </p:spPr>
        <p:txBody>
          <a:bodyPr wrap="none" rtlCol="0">
            <a:spAutoFit/>
          </a:bodyPr>
          <a:lstStyle/>
          <a:p>
            <a:r>
              <a:rPr lang="en-US" sz="2800" dirty="0"/>
              <a:t>View of the Halbach array and lowered UCN detector</a:t>
            </a:r>
          </a:p>
        </p:txBody>
      </p:sp>
      <p:sp>
        <p:nvSpPr>
          <p:cNvPr id="2" name="Slide Number Placeholder 1">
            <a:extLst>
              <a:ext uri="{FF2B5EF4-FFF2-40B4-BE49-F238E27FC236}">
                <a16:creationId xmlns:a16="http://schemas.microsoft.com/office/drawing/2014/main" id="{DBBB260E-977E-E47C-3C77-688FAFBB4485}"/>
              </a:ext>
            </a:extLst>
          </p:cNvPr>
          <p:cNvSpPr>
            <a:spLocks noGrp="1"/>
          </p:cNvSpPr>
          <p:nvPr>
            <p:ph type="sldNum" sz="quarter" idx="12"/>
          </p:nvPr>
        </p:nvSpPr>
        <p:spPr/>
        <p:txBody>
          <a:bodyPr/>
          <a:lstStyle/>
          <a:p>
            <a:fld id="{469F719A-759F-9949-A55F-A0C08DB03C95}" type="slidenum">
              <a:rPr lang="en-US" smtClean="0"/>
              <a:t>39</a:t>
            </a:fld>
            <a:endParaRPr lang="en-US"/>
          </a:p>
        </p:txBody>
      </p:sp>
    </p:spTree>
    <p:extLst>
      <p:ext uri="{BB962C8B-B14F-4D97-AF65-F5344CB8AC3E}">
        <p14:creationId xmlns:p14="http://schemas.microsoft.com/office/powerpoint/2010/main" val="3165970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A LANL nEDM experiment is enabled by the recent UCN source upgrade"/>
          <p:cNvSpPr txBox="1">
            <a:spLocks noGrp="1"/>
          </p:cNvSpPr>
          <p:nvPr>
            <p:ph type="title"/>
          </p:nvPr>
        </p:nvSpPr>
        <p:spPr>
          <a:xfrm>
            <a:off x="90974" y="109963"/>
            <a:ext cx="9030686" cy="686872"/>
          </a:xfrm>
          <a:prstGeom prst="rect">
            <a:avLst/>
          </a:prstGeom>
        </p:spPr>
        <p:txBody>
          <a:bodyPr>
            <a:normAutofit/>
          </a:bodyPr>
          <a:lstStyle>
            <a:lvl1pPr>
              <a:defRPr sz="4800"/>
            </a:lvl1pPr>
          </a:lstStyle>
          <a:p>
            <a:r>
              <a:rPr lang="en-US" sz="4000" dirty="0"/>
              <a:t>LANL UCN Source</a:t>
            </a:r>
            <a:endParaRPr sz="4000" dirty="0">
              <a:solidFill>
                <a:schemeClr val="tx1"/>
              </a:solidFill>
            </a:endParaRPr>
          </a:p>
        </p:txBody>
      </p:sp>
      <p:sp>
        <p:nvSpPr>
          <p:cNvPr id="370" name="T. M. Ito et al., Phys. Rev. C 97, 012501(R) – Published 29 January 2018"/>
          <p:cNvSpPr txBox="1"/>
          <p:nvPr/>
        </p:nvSpPr>
        <p:spPr>
          <a:xfrm>
            <a:off x="5816704" y="4957068"/>
            <a:ext cx="2845136" cy="5913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spAutoFit/>
          </a:bodyPr>
          <a:lstStyle/>
          <a:p>
            <a:pPr>
              <a:defRPr sz="2400"/>
            </a:pPr>
            <a:r>
              <a:rPr sz="1687" dirty="0"/>
              <a:t>T. M. Ito et al., Phys. Rev. C </a:t>
            </a:r>
            <a:r>
              <a:rPr sz="1687" b="1" dirty="0"/>
              <a:t>97</a:t>
            </a:r>
            <a:r>
              <a:rPr sz="1687" dirty="0"/>
              <a:t>, 012501(R) –</a:t>
            </a:r>
            <a:r>
              <a:rPr lang="en-US" sz="1687" dirty="0"/>
              <a:t> </a:t>
            </a:r>
            <a:r>
              <a:rPr sz="1687" dirty="0"/>
              <a:t>29 January 2018</a:t>
            </a:r>
          </a:p>
        </p:txBody>
      </p:sp>
      <p:pic>
        <p:nvPicPr>
          <p:cNvPr id="371" name="Image" descr="Image"/>
          <p:cNvPicPr>
            <a:picLocks noChangeAspect="1"/>
          </p:cNvPicPr>
          <p:nvPr/>
        </p:nvPicPr>
        <p:blipFill>
          <a:blip r:embed="rId2"/>
          <a:stretch>
            <a:fillRect/>
          </a:stretch>
        </p:blipFill>
        <p:spPr>
          <a:xfrm>
            <a:off x="54494" y="1233292"/>
            <a:ext cx="5304235" cy="5366742"/>
          </a:xfrm>
          <a:prstGeom prst="rect">
            <a:avLst/>
          </a:prstGeom>
          <a:ln w="12700">
            <a:miter lim="400000"/>
          </a:ln>
        </p:spPr>
      </p:pic>
      <p:pic>
        <p:nvPicPr>
          <p:cNvPr id="372" name="Image" descr="Image"/>
          <p:cNvPicPr>
            <a:picLocks noChangeAspect="1"/>
          </p:cNvPicPr>
          <p:nvPr/>
        </p:nvPicPr>
        <p:blipFill>
          <a:blip r:embed="rId3"/>
          <a:stretch>
            <a:fillRect/>
          </a:stretch>
        </p:blipFill>
        <p:spPr>
          <a:xfrm>
            <a:off x="4458551" y="1269781"/>
            <a:ext cx="4931236" cy="3394228"/>
          </a:xfrm>
          <a:prstGeom prst="rect">
            <a:avLst/>
          </a:prstGeom>
          <a:ln w="12700">
            <a:miter lim="400000"/>
          </a:ln>
        </p:spPr>
      </p:pic>
      <p:sp>
        <p:nvSpPr>
          <p:cNvPr id="2" name="Slide Number Placeholder 1">
            <a:extLst>
              <a:ext uri="{FF2B5EF4-FFF2-40B4-BE49-F238E27FC236}">
                <a16:creationId xmlns:a16="http://schemas.microsoft.com/office/drawing/2014/main" id="{1E3AD0C8-A247-32B7-16CA-7FE4D5EF0DC3}"/>
              </a:ext>
            </a:extLst>
          </p:cNvPr>
          <p:cNvSpPr>
            <a:spLocks noGrp="1"/>
          </p:cNvSpPr>
          <p:nvPr>
            <p:ph type="sldNum" sz="quarter" idx="2"/>
          </p:nvPr>
        </p:nvSpPr>
        <p:spPr/>
        <p:txBody>
          <a:bodyPr/>
          <a:lstStyle/>
          <a:p>
            <a:fld id="{86CB4B4D-7CA3-9044-876B-883B54F8677D}" type="slidenum">
              <a:rPr lang="en-US" smtClean="0"/>
              <a:t>4</a:t>
            </a:fld>
            <a:endParaRPr lang="en-US"/>
          </a:p>
        </p:txBody>
      </p:sp>
    </p:spTree>
    <p:extLst>
      <p:ext uri="{BB962C8B-B14F-4D97-AF65-F5344CB8AC3E}">
        <p14:creationId xmlns:p14="http://schemas.microsoft.com/office/powerpoint/2010/main" val="1827296904"/>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Polarized UCN density in a dummy  nEDM cell"/>
          <p:cNvSpPr txBox="1">
            <a:spLocks noGrp="1"/>
          </p:cNvSpPr>
          <p:nvPr>
            <p:ph type="title"/>
          </p:nvPr>
        </p:nvSpPr>
        <p:spPr>
          <a:xfrm>
            <a:off x="69630" y="66547"/>
            <a:ext cx="8990565" cy="750927"/>
          </a:xfrm>
          <a:prstGeom prst="rect">
            <a:avLst/>
          </a:prstGeom>
        </p:spPr>
        <p:txBody>
          <a:bodyPr>
            <a:noAutofit/>
          </a:bodyPr>
          <a:lstStyle>
            <a:lvl1pPr defTabSz="1248460">
              <a:defRPr sz="4224">
                <a:solidFill>
                  <a:srgbClr val="011993"/>
                </a:solidFill>
              </a:defRPr>
            </a:lvl1pPr>
          </a:lstStyle>
          <a:p>
            <a:r>
              <a:rPr sz="3600" dirty="0"/>
              <a:t>Polarized UCN density in a dummy  </a:t>
            </a:r>
            <a:r>
              <a:rPr sz="3600" dirty="0" err="1"/>
              <a:t>nEDM</a:t>
            </a:r>
            <a:r>
              <a:rPr sz="3600" dirty="0"/>
              <a:t> cell</a:t>
            </a:r>
          </a:p>
        </p:txBody>
      </p:sp>
      <p:pic>
        <p:nvPicPr>
          <p:cNvPr id="397" name="image16-small.jpg" descr="image16-small.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630" y="923548"/>
            <a:ext cx="4498197" cy="2990824"/>
          </a:xfrm>
          <a:prstGeom prst="rect">
            <a:avLst/>
          </a:prstGeom>
          <a:ln w="12700">
            <a:miter lim="400000"/>
          </a:ln>
        </p:spPr>
      </p:pic>
      <p:pic>
        <p:nvPicPr>
          <p:cNvPr id="398" name="image15.pdf" descr="image15.pd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363407" y="873628"/>
            <a:ext cx="4752588" cy="3121047"/>
          </a:xfrm>
          <a:prstGeom prst="rect">
            <a:avLst/>
          </a:prstGeom>
          <a:ln w="12700">
            <a:miter lim="400000"/>
          </a:ln>
        </p:spPr>
      </p:pic>
      <p:sp>
        <p:nvSpPr>
          <p:cNvPr id="399" name="Polarized UCN density (E &lt; 170 neV) at t=0…"/>
          <p:cNvSpPr txBox="1"/>
          <p:nvPr/>
        </p:nvSpPr>
        <p:spPr>
          <a:xfrm>
            <a:off x="4770098" y="4350955"/>
            <a:ext cx="4290096" cy="24289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tIns="45719" rIns="45719" bIns="45719">
            <a:spAutoFit/>
          </a:bodyPr>
          <a:lstStyle/>
          <a:p>
            <a:pPr defTabSz="914367">
              <a:defRPr sz="2400"/>
            </a:pPr>
            <a:r>
              <a:rPr sz="1687"/>
              <a:t>Polarized UCN density (E &lt; 170 neV) at t=0</a:t>
            </a:r>
          </a:p>
          <a:p>
            <a:pPr marL="267881" indent="-267881" defTabSz="914367">
              <a:buSzPct val="100000"/>
              <a:buFont typeface="Helvetica"/>
              <a:buChar char="•"/>
              <a:defRPr sz="2400"/>
            </a:pPr>
            <a:r>
              <a:rPr sz="1687" b="1"/>
              <a:t>13.6(6) UCN/cc</a:t>
            </a:r>
            <a:r>
              <a:rPr sz="1687"/>
              <a:t> from the fill and dump measurement (was 2.5 UCN/cc before the source upgrade )</a:t>
            </a:r>
          </a:p>
          <a:p>
            <a:pPr marL="267881" indent="-267881" defTabSz="914367">
              <a:buSzPct val="100000"/>
              <a:buFont typeface="Helvetica"/>
              <a:buChar char="•"/>
              <a:defRPr sz="2400"/>
            </a:pPr>
            <a:r>
              <a:rPr sz="1687" b="1"/>
              <a:t>39(7) UCN/cc</a:t>
            </a:r>
            <a:r>
              <a:rPr sz="1687"/>
              <a:t> from vanadium foil activation measurement</a:t>
            </a:r>
          </a:p>
          <a:p>
            <a:pPr defTabSz="914367">
              <a:defRPr sz="2400"/>
            </a:pPr>
            <a:r>
              <a:rPr sz="1687"/>
              <a:t>The difference can be attributed to loss in the switcher (~0.5) and the finite detection efficiency (~0.7).</a:t>
            </a:r>
          </a:p>
        </p:txBody>
      </p:sp>
      <p:grpSp>
        <p:nvGrpSpPr>
          <p:cNvPr id="417" name="Group"/>
          <p:cNvGrpSpPr/>
          <p:nvPr/>
        </p:nvGrpSpPr>
        <p:grpSpPr>
          <a:xfrm>
            <a:off x="15456" y="4020446"/>
            <a:ext cx="4698926" cy="2072521"/>
            <a:chOff x="0" y="0"/>
            <a:chExt cx="6682915" cy="2947585"/>
          </a:xfrm>
        </p:grpSpPr>
        <p:grpSp>
          <p:nvGrpSpPr>
            <p:cNvPr id="413" name="Group"/>
            <p:cNvGrpSpPr/>
            <p:nvPr/>
          </p:nvGrpSpPr>
          <p:grpSpPr>
            <a:xfrm>
              <a:off x="0" y="151323"/>
              <a:ext cx="6682915" cy="2796262"/>
              <a:chOff x="0" y="0"/>
              <a:chExt cx="6682914" cy="2796261"/>
            </a:xfrm>
          </p:grpSpPr>
          <p:sp>
            <p:nvSpPr>
              <p:cNvPr id="400" name="Rectangle"/>
              <p:cNvSpPr/>
              <p:nvPr/>
            </p:nvSpPr>
            <p:spPr>
              <a:xfrm>
                <a:off x="1057925" y="1371414"/>
                <a:ext cx="4891728" cy="179149"/>
              </a:xfrm>
              <a:prstGeom prst="rect">
                <a:avLst/>
              </a:prstGeom>
              <a:solidFill>
                <a:srgbClr val="FFFFFF"/>
              </a:solidFill>
              <a:ln w="12700" cap="flat">
                <a:solidFill>
                  <a:srgbClr val="32538F"/>
                </a:solidFill>
                <a:prstDash val="solid"/>
                <a:miter lim="800000"/>
              </a:ln>
              <a:effectLst/>
            </p:spPr>
            <p:txBody>
              <a:bodyPr wrap="square" lIns="45719" tIns="45719" rIns="45719" bIns="45719" numCol="1" anchor="ctr">
                <a:noAutofit/>
              </a:bodyPr>
              <a:lstStyle/>
              <a:p>
                <a:pPr algn="ctr" defTabSz="914367">
                  <a:defRPr sz="2400">
                    <a:solidFill>
                      <a:srgbClr val="FFFFFF"/>
                    </a:solidFill>
                  </a:defRPr>
                </a:pPr>
                <a:endParaRPr sz="1687"/>
              </a:p>
            </p:txBody>
          </p:sp>
          <p:sp>
            <p:nvSpPr>
              <p:cNvPr id="401" name="Rectangle"/>
              <p:cNvSpPr/>
              <p:nvPr/>
            </p:nvSpPr>
            <p:spPr>
              <a:xfrm>
                <a:off x="5113477" y="686358"/>
                <a:ext cx="1416538" cy="490998"/>
              </a:xfrm>
              <a:prstGeom prst="rect">
                <a:avLst/>
              </a:prstGeom>
              <a:solidFill>
                <a:srgbClr val="FFFFFF"/>
              </a:solidFill>
              <a:ln w="12700" cap="flat">
                <a:solidFill>
                  <a:srgbClr val="32538F"/>
                </a:solidFill>
                <a:prstDash val="solid"/>
                <a:miter lim="800000"/>
              </a:ln>
              <a:effectLst/>
            </p:spPr>
            <p:txBody>
              <a:bodyPr wrap="square" lIns="45719" tIns="45719" rIns="45719" bIns="45719" numCol="1" anchor="ctr">
                <a:noAutofit/>
              </a:bodyPr>
              <a:lstStyle/>
              <a:p>
                <a:pPr algn="ctr" defTabSz="914367">
                  <a:defRPr sz="2400">
                    <a:solidFill>
                      <a:srgbClr val="FFFFFF"/>
                    </a:solidFill>
                  </a:defRPr>
                </a:pPr>
                <a:endParaRPr sz="1687"/>
              </a:p>
            </p:txBody>
          </p:sp>
          <p:sp>
            <p:nvSpPr>
              <p:cNvPr id="402" name="Rectangle"/>
              <p:cNvSpPr/>
              <p:nvPr/>
            </p:nvSpPr>
            <p:spPr>
              <a:xfrm>
                <a:off x="5687213" y="1177355"/>
                <a:ext cx="269064" cy="378205"/>
              </a:xfrm>
              <a:prstGeom prst="rect">
                <a:avLst/>
              </a:prstGeom>
              <a:solidFill>
                <a:srgbClr val="FFFFFF"/>
              </a:solidFill>
              <a:ln w="12700" cap="flat">
                <a:solidFill>
                  <a:srgbClr val="32538F"/>
                </a:solidFill>
                <a:prstDash val="solid"/>
                <a:miter lim="800000"/>
              </a:ln>
              <a:effectLst/>
            </p:spPr>
            <p:txBody>
              <a:bodyPr wrap="square" lIns="45719" tIns="45719" rIns="45719" bIns="45719" numCol="1" anchor="ctr">
                <a:noAutofit/>
              </a:bodyPr>
              <a:lstStyle/>
              <a:p>
                <a:pPr algn="ctr" defTabSz="914367">
                  <a:defRPr sz="2400">
                    <a:solidFill>
                      <a:srgbClr val="FFFFFF"/>
                    </a:solidFill>
                  </a:defRPr>
                </a:pPr>
                <a:endParaRPr sz="1687"/>
              </a:p>
            </p:txBody>
          </p:sp>
          <p:sp>
            <p:nvSpPr>
              <p:cNvPr id="403" name="Rectangle"/>
              <p:cNvSpPr/>
              <p:nvPr/>
            </p:nvSpPr>
            <p:spPr>
              <a:xfrm>
                <a:off x="1628544" y="989896"/>
                <a:ext cx="977017" cy="942185"/>
              </a:xfrm>
              <a:prstGeom prst="rect">
                <a:avLst/>
              </a:prstGeom>
              <a:solidFill>
                <a:srgbClr val="4472C4"/>
              </a:solidFill>
              <a:ln w="12700" cap="flat">
                <a:solidFill>
                  <a:srgbClr val="32538F"/>
                </a:solidFill>
                <a:prstDash val="solid"/>
                <a:miter lim="800000"/>
              </a:ln>
              <a:effectLst/>
            </p:spPr>
            <p:txBody>
              <a:bodyPr wrap="square" lIns="45719" tIns="45719" rIns="45719" bIns="45719" numCol="1" anchor="ctr">
                <a:noAutofit/>
              </a:bodyPr>
              <a:lstStyle/>
              <a:p>
                <a:pPr algn="ctr" defTabSz="914367">
                  <a:defRPr sz="2400">
                    <a:solidFill>
                      <a:srgbClr val="FFFFFF"/>
                    </a:solidFill>
                  </a:defRPr>
                </a:pPr>
                <a:endParaRPr sz="1687"/>
              </a:p>
            </p:txBody>
          </p:sp>
          <p:sp>
            <p:nvSpPr>
              <p:cNvPr id="404" name="Rectangle"/>
              <p:cNvSpPr/>
              <p:nvPr/>
            </p:nvSpPr>
            <p:spPr>
              <a:xfrm rot="18708246">
                <a:off x="3121868" y="1770655"/>
                <a:ext cx="647804" cy="217743"/>
              </a:xfrm>
              <a:prstGeom prst="rect">
                <a:avLst/>
              </a:prstGeom>
              <a:solidFill>
                <a:srgbClr val="FFFFFF"/>
              </a:solidFill>
              <a:ln w="12700" cap="flat">
                <a:solidFill>
                  <a:srgbClr val="32538F"/>
                </a:solidFill>
                <a:prstDash val="solid"/>
                <a:miter lim="800000"/>
              </a:ln>
              <a:effectLst/>
            </p:spPr>
            <p:txBody>
              <a:bodyPr wrap="square" lIns="45719" tIns="45719" rIns="45719" bIns="45719" numCol="1" anchor="ctr">
                <a:noAutofit/>
              </a:bodyPr>
              <a:lstStyle/>
              <a:p>
                <a:pPr algn="ctr" defTabSz="914367">
                  <a:defRPr sz="2400">
                    <a:solidFill>
                      <a:srgbClr val="FFFFFF"/>
                    </a:solidFill>
                  </a:defRPr>
                </a:pPr>
                <a:endParaRPr sz="1687"/>
              </a:p>
            </p:txBody>
          </p:sp>
          <p:sp>
            <p:nvSpPr>
              <p:cNvPr id="405" name="Shape"/>
              <p:cNvSpPr/>
              <p:nvPr/>
            </p:nvSpPr>
            <p:spPr>
              <a:xfrm rot="4627615">
                <a:off x="3660073" y="1213328"/>
                <a:ext cx="492743" cy="63529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400" y="0"/>
                    </a:lnTo>
                    <a:lnTo>
                      <a:pt x="16200" y="0"/>
                    </a:lnTo>
                    <a:lnTo>
                      <a:pt x="21600" y="21600"/>
                    </a:lnTo>
                    <a:close/>
                  </a:path>
                </a:pathLst>
              </a:custGeom>
              <a:solidFill>
                <a:srgbClr val="4472C4"/>
              </a:solidFill>
              <a:ln w="12700" cap="flat">
                <a:solidFill>
                  <a:srgbClr val="32538F"/>
                </a:solidFill>
                <a:prstDash val="solid"/>
                <a:miter lim="800000"/>
              </a:ln>
              <a:effectLst/>
            </p:spPr>
            <p:txBody>
              <a:bodyPr wrap="square" lIns="45719" tIns="45719" rIns="45719" bIns="45719" numCol="1" anchor="ctr">
                <a:noAutofit/>
              </a:bodyPr>
              <a:lstStyle/>
              <a:p>
                <a:pPr algn="ctr" defTabSz="914367">
                  <a:defRPr sz="2400">
                    <a:solidFill>
                      <a:srgbClr val="FFFFFF"/>
                    </a:solidFill>
                  </a:defRPr>
                </a:pPr>
                <a:endParaRPr sz="1687"/>
              </a:p>
            </p:txBody>
          </p:sp>
          <p:sp>
            <p:nvSpPr>
              <p:cNvPr id="406" name="Rectangle"/>
              <p:cNvSpPr/>
              <p:nvPr/>
            </p:nvSpPr>
            <p:spPr>
              <a:xfrm rot="18745840">
                <a:off x="2970452" y="2105176"/>
                <a:ext cx="343805" cy="222353"/>
              </a:xfrm>
              <a:prstGeom prst="rect">
                <a:avLst/>
              </a:prstGeom>
              <a:solidFill>
                <a:srgbClr val="4472C4"/>
              </a:solidFill>
              <a:ln w="12700" cap="flat">
                <a:solidFill>
                  <a:srgbClr val="32538F"/>
                </a:solidFill>
                <a:prstDash val="solid"/>
                <a:miter lim="800000"/>
              </a:ln>
              <a:effectLst/>
            </p:spPr>
            <p:txBody>
              <a:bodyPr wrap="square" lIns="45719" tIns="45719" rIns="45719" bIns="45719" numCol="1" anchor="ctr">
                <a:noAutofit/>
              </a:bodyPr>
              <a:lstStyle/>
              <a:p>
                <a:pPr algn="ctr" defTabSz="914367">
                  <a:defRPr sz="2400">
                    <a:solidFill>
                      <a:srgbClr val="FFFFFF"/>
                    </a:solidFill>
                  </a:defRPr>
                </a:pPr>
                <a:endParaRPr sz="1687"/>
              </a:p>
            </p:txBody>
          </p:sp>
          <p:sp>
            <p:nvSpPr>
              <p:cNvPr id="407" name="Polarizing magnet (6 T)"/>
              <p:cNvSpPr/>
              <p:nvPr/>
            </p:nvSpPr>
            <p:spPr>
              <a:xfrm>
                <a:off x="1330375" y="245851"/>
                <a:ext cx="1573355" cy="685404"/>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defTabSz="1300480">
                  <a:defRPr sz="1800"/>
                </a:lvl1pPr>
              </a:lstStyle>
              <a:p>
                <a:r>
                  <a:rPr sz="1266"/>
                  <a:t>Polarizing magnet (6 T)</a:t>
                </a:r>
              </a:p>
            </p:txBody>
          </p:sp>
          <p:sp>
            <p:nvSpPr>
              <p:cNvPr id="408" name="Switcher"/>
              <p:cNvSpPr/>
              <p:nvPr/>
            </p:nvSpPr>
            <p:spPr>
              <a:xfrm>
                <a:off x="3106665" y="936425"/>
                <a:ext cx="1573355" cy="40836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defTabSz="1300480">
                  <a:defRPr sz="1800"/>
                </a:lvl1pPr>
              </a:lstStyle>
              <a:p>
                <a:r>
                  <a:rPr sz="1266"/>
                  <a:t>Switcher</a:t>
                </a:r>
              </a:p>
            </p:txBody>
          </p:sp>
          <p:sp>
            <p:nvSpPr>
              <p:cNvPr id="409" name="To UCN source"/>
              <p:cNvSpPr/>
              <p:nvPr/>
            </p:nvSpPr>
            <p:spPr>
              <a:xfrm>
                <a:off x="0" y="1095579"/>
                <a:ext cx="1167064" cy="685404"/>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defTabSz="1300480">
                  <a:defRPr sz="1800"/>
                </a:lvl1pPr>
              </a:lstStyle>
              <a:p>
                <a:r>
                  <a:rPr sz="1266"/>
                  <a:t>To UCN source</a:t>
                </a:r>
              </a:p>
            </p:txBody>
          </p:sp>
          <p:sp>
            <p:nvSpPr>
              <p:cNvPr id="410" name="UCN detector"/>
              <p:cNvSpPr/>
              <p:nvPr/>
            </p:nvSpPr>
            <p:spPr>
              <a:xfrm>
                <a:off x="2779852" y="2387901"/>
                <a:ext cx="1573355" cy="40836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defTabSz="1300480">
                  <a:defRPr sz="1800"/>
                </a:lvl1pPr>
              </a:lstStyle>
              <a:p>
                <a:r>
                  <a:rPr sz="1266"/>
                  <a:t>UCN detector</a:t>
                </a:r>
              </a:p>
            </p:txBody>
          </p:sp>
          <p:sp>
            <p:nvSpPr>
              <p:cNvPr id="411" name="Cell valve"/>
              <p:cNvSpPr/>
              <p:nvPr/>
            </p:nvSpPr>
            <p:spPr>
              <a:xfrm>
                <a:off x="5109559" y="1587950"/>
                <a:ext cx="1573355" cy="40836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defTabSz="1300480">
                  <a:defRPr sz="1800"/>
                </a:lvl1pPr>
              </a:lstStyle>
              <a:p>
                <a:r>
                  <a:rPr sz="1266"/>
                  <a:t>Cell valve</a:t>
                </a:r>
              </a:p>
            </p:txBody>
          </p:sp>
          <p:sp>
            <p:nvSpPr>
              <p:cNvPr id="412" name="Cell  (20 liters)"/>
              <p:cNvSpPr/>
              <p:nvPr/>
            </p:nvSpPr>
            <p:spPr>
              <a:xfrm>
                <a:off x="5002669" y="0"/>
                <a:ext cx="1573355" cy="685404"/>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algn="ctr" defTabSz="914367">
                  <a:defRPr sz="1800"/>
                </a:pPr>
                <a:r>
                  <a:rPr sz="1266"/>
                  <a:t>Cell </a:t>
                </a:r>
                <a:br>
                  <a:rPr sz="1266"/>
                </a:br>
                <a:r>
                  <a:rPr sz="1266"/>
                  <a:t>(20 liters)</a:t>
                </a:r>
              </a:p>
            </p:txBody>
          </p:sp>
        </p:grpSp>
        <p:sp>
          <p:nvSpPr>
            <p:cNvPr id="414" name="Square"/>
            <p:cNvSpPr/>
            <p:nvPr/>
          </p:nvSpPr>
          <p:spPr>
            <a:xfrm>
              <a:off x="5109559" y="1043097"/>
              <a:ext cx="65022" cy="65024"/>
            </a:xfrm>
            <a:prstGeom prst="rect">
              <a:avLst/>
            </a:prstGeom>
            <a:solidFill>
              <a:srgbClr val="FF0000"/>
            </a:solidFill>
            <a:ln w="12700" cap="flat">
              <a:solidFill>
                <a:srgbClr val="FF0000"/>
              </a:solidFill>
              <a:prstDash val="solid"/>
              <a:miter lim="800000"/>
            </a:ln>
            <a:effectLst/>
          </p:spPr>
          <p:txBody>
            <a:bodyPr wrap="square" lIns="45719" tIns="45719" rIns="45719" bIns="45719" numCol="1" anchor="ctr">
              <a:noAutofit/>
            </a:bodyPr>
            <a:lstStyle/>
            <a:p>
              <a:pPr algn="ctr" defTabSz="914367">
                <a:defRPr sz="2400">
                  <a:solidFill>
                    <a:srgbClr val="FFFFFF"/>
                  </a:solidFill>
                </a:defRPr>
              </a:pPr>
              <a:endParaRPr sz="1687"/>
            </a:p>
          </p:txBody>
        </p:sp>
        <p:sp>
          <p:nvSpPr>
            <p:cNvPr id="415" name="Vanadium foil"/>
            <p:cNvSpPr/>
            <p:nvPr/>
          </p:nvSpPr>
          <p:spPr>
            <a:xfrm>
              <a:off x="3219966" y="0"/>
              <a:ext cx="1573356" cy="40836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defTabSz="1300480">
                <a:defRPr sz="1800"/>
              </a:lvl1pPr>
            </a:lstStyle>
            <a:p>
              <a:r>
                <a:rPr sz="1266"/>
                <a:t>Vanadium foil</a:t>
              </a:r>
            </a:p>
          </p:txBody>
        </p:sp>
        <p:sp>
          <p:nvSpPr>
            <p:cNvPr id="416" name="Line"/>
            <p:cNvSpPr/>
            <p:nvPr/>
          </p:nvSpPr>
          <p:spPr>
            <a:xfrm>
              <a:off x="4540613" y="393123"/>
              <a:ext cx="533051" cy="623704"/>
            </a:xfrm>
            <a:prstGeom prst="line">
              <a:avLst/>
            </a:prstGeom>
            <a:noFill/>
            <a:ln w="3175" cap="flat">
              <a:solidFill>
                <a:srgbClr val="4472C4"/>
              </a:solidFill>
              <a:prstDash val="solid"/>
              <a:miter lim="800000"/>
              <a:tailEnd type="triangle" w="med" len="med"/>
            </a:ln>
            <a:effectLst/>
          </p:spPr>
          <p:txBody>
            <a:bodyPr wrap="square" lIns="45719" tIns="45719" rIns="45719" bIns="45719" numCol="1" anchor="t">
              <a:noAutofit/>
            </a:bodyPr>
            <a:lstStyle/>
            <a:p>
              <a:pPr defTabSz="914367">
                <a:defRPr sz="2400"/>
              </a:pPr>
              <a:endParaRPr sz="1687"/>
            </a:p>
          </p:txBody>
        </p:sp>
      </p:grpSp>
      <p:sp>
        <p:nvSpPr>
          <p:cNvPr id="418" name="Slide Number"/>
          <p:cNvSpPr txBox="1">
            <a:spLocks noGrp="1"/>
          </p:cNvSpPr>
          <p:nvPr>
            <p:ph type="sldNum" sz="quarter" idx="2"/>
          </p:nvPr>
        </p:nvSpPr>
        <p:spPr>
          <a:xfrm>
            <a:off x="11741952" y="9114114"/>
            <a:ext cx="368769" cy="3713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130048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888888"/>
                </a:solidFill>
                <a:effectLst/>
                <a:uFillTx/>
                <a:latin typeface="+mn-lt"/>
                <a:ea typeface="+mn-ea"/>
                <a:cs typeface="+mn-cs"/>
                <a:sym typeface="Helvetica"/>
              </a:defRPr>
            </a:lvl1pPr>
            <a:lvl2pPr marL="0" marR="0" indent="228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Helvetica"/>
              </a:defRPr>
            </a:lvl2pPr>
            <a:lvl3pPr marL="0" marR="0" indent="457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Helvetica"/>
              </a:defRPr>
            </a:lvl3pPr>
            <a:lvl4pPr marL="0" marR="0" indent="685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Helvetica"/>
              </a:defRPr>
            </a:lvl4pPr>
            <a:lvl5pPr marL="0" marR="0" indent="9144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Helvetica"/>
              </a:defRPr>
            </a:lvl5pPr>
            <a:lvl6pPr marL="0" marR="0" indent="11430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Helvetica"/>
              </a:defRPr>
            </a:lvl6pPr>
            <a:lvl7pPr marL="0" marR="0" indent="1371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Helvetica"/>
              </a:defRPr>
            </a:lvl7pPr>
            <a:lvl8pPr marL="0" marR="0" indent="1600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Helvetica"/>
              </a:defRPr>
            </a:lvl8pPr>
            <a:lvl9pPr marL="0" marR="0" indent="1828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Helvetica"/>
              </a:defRPr>
            </a:lvl9pPr>
          </a:lstStyle>
          <a:p>
            <a:fld id="{86CB4B4D-7CA3-9044-876B-883B54F8677D}" type="slidenum">
              <a:rPr lang="en-US" smtClean="0"/>
              <a:pPr/>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Estimated statistical sensitivity of an nEDM experiment"/>
          <p:cNvSpPr txBox="1">
            <a:spLocks noGrp="1"/>
          </p:cNvSpPr>
          <p:nvPr>
            <p:ph type="title"/>
          </p:nvPr>
        </p:nvSpPr>
        <p:spPr>
          <a:xfrm>
            <a:off x="93306" y="94539"/>
            <a:ext cx="8854752" cy="763879"/>
          </a:xfrm>
          <a:prstGeom prst="rect">
            <a:avLst/>
          </a:prstGeom>
        </p:spPr>
        <p:txBody>
          <a:bodyPr>
            <a:normAutofit fontScale="90000"/>
          </a:bodyPr>
          <a:lstStyle>
            <a:lvl1pPr defTabSz="1196441">
              <a:defRPr sz="4048">
                <a:solidFill>
                  <a:srgbClr val="011993"/>
                </a:solidFill>
              </a:defRPr>
            </a:lvl1pPr>
          </a:lstStyle>
          <a:p>
            <a:r>
              <a:rPr dirty="0"/>
              <a:t>Estimated statistical sensitivity of </a:t>
            </a:r>
            <a:r>
              <a:rPr lang="en-US" dirty="0"/>
              <a:t>LANL </a:t>
            </a:r>
            <a:r>
              <a:rPr lang="en-US" dirty="0" err="1"/>
              <a:t>nEDM</a:t>
            </a:r>
            <a:endParaRPr dirty="0"/>
          </a:p>
        </p:txBody>
      </p:sp>
      <p:graphicFrame>
        <p:nvGraphicFramePr>
          <p:cNvPr id="426" name="Table"/>
          <p:cNvGraphicFramePr/>
          <p:nvPr/>
        </p:nvGraphicFramePr>
        <p:xfrm>
          <a:off x="180392" y="1195735"/>
          <a:ext cx="4429330" cy="4098370"/>
        </p:xfrm>
        <a:graphic>
          <a:graphicData uri="http://schemas.openxmlformats.org/drawingml/2006/table">
            <a:tbl>
              <a:tblPr firstRow="1" bandRow="1"/>
              <a:tblGrid>
                <a:gridCol w="3041867">
                  <a:extLst>
                    <a:ext uri="{9D8B030D-6E8A-4147-A177-3AD203B41FA5}">
                      <a16:colId xmlns:a16="http://schemas.microsoft.com/office/drawing/2014/main" val="20000"/>
                    </a:ext>
                  </a:extLst>
                </a:gridCol>
                <a:gridCol w="1387463">
                  <a:extLst>
                    <a:ext uri="{9D8B030D-6E8A-4147-A177-3AD203B41FA5}">
                      <a16:colId xmlns:a16="http://schemas.microsoft.com/office/drawing/2014/main" val="20001"/>
                    </a:ext>
                  </a:extLst>
                </a:gridCol>
              </a:tblGrid>
              <a:tr h="336649">
                <a:tc>
                  <a:txBody>
                    <a:bodyPr/>
                    <a:lstStyle/>
                    <a:p>
                      <a:pPr defTabSz="1300480">
                        <a:defRPr b="0">
                          <a:solidFill>
                            <a:srgbClr val="000000"/>
                          </a:solidFill>
                        </a:defRPr>
                      </a:pPr>
                      <a:r>
                        <a:rPr sz="1700" b="1">
                          <a:solidFill>
                            <a:srgbClr val="FFFFFF"/>
                          </a:solidFill>
                        </a:rPr>
                        <a:t>Parameters</a:t>
                      </a:r>
                    </a:p>
                  </a:txBody>
                  <a:tcPr marL="32147" marR="32147" marT="32147" marB="32147" horzOverflow="overflow">
                    <a:lnL w="12700">
                      <a:solidFill>
                        <a:srgbClr val="FFFFFF"/>
                      </a:solidFill>
                    </a:lnL>
                    <a:lnR w="12700">
                      <a:solidFill>
                        <a:srgbClr val="FFFFFF"/>
                      </a:solidFill>
                    </a:lnR>
                    <a:lnT w="12700">
                      <a:solidFill>
                        <a:srgbClr val="FFFFFF"/>
                      </a:solidFill>
                    </a:lnT>
                    <a:lnB w="50800">
                      <a:solidFill>
                        <a:srgbClr val="FFFFFF"/>
                      </a:solidFill>
                    </a:lnB>
                    <a:solidFill>
                      <a:srgbClr val="4472C4"/>
                    </a:solidFill>
                  </a:tcPr>
                </a:tc>
                <a:tc>
                  <a:txBody>
                    <a:bodyPr/>
                    <a:lstStyle/>
                    <a:p>
                      <a:pPr defTabSz="1300480">
                        <a:defRPr b="0">
                          <a:solidFill>
                            <a:srgbClr val="000000"/>
                          </a:solidFill>
                        </a:defRPr>
                      </a:pPr>
                      <a:r>
                        <a:rPr sz="1700" b="1">
                          <a:solidFill>
                            <a:srgbClr val="FFFFFF"/>
                          </a:solidFill>
                        </a:rPr>
                        <a:t>Values</a:t>
                      </a:r>
                    </a:p>
                  </a:txBody>
                  <a:tcPr marL="32147" marR="32147" marT="32147" marB="32147" horzOverflow="overflow">
                    <a:lnL w="12700">
                      <a:solidFill>
                        <a:srgbClr val="FFFFFF"/>
                      </a:solidFill>
                    </a:lnL>
                    <a:lnR w="12700">
                      <a:solidFill>
                        <a:srgbClr val="FFFFFF"/>
                      </a:solidFill>
                    </a:lnR>
                    <a:lnT w="12700">
                      <a:solidFill>
                        <a:srgbClr val="FFFFFF"/>
                      </a:solidFill>
                    </a:lnT>
                    <a:lnB w="50800">
                      <a:solidFill>
                        <a:srgbClr val="FFFFFF"/>
                      </a:solidFill>
                    </a:lnB>
                    <a:solidFill>
                      <a:srgbClr val="4472C4"/>
                    </a:solidFill>
                  </a:tcPr>
                </a:tc>
                <a:extLst>
                  <a:ext uri="{0D108BD9-81ED-4DB2-BD59-A6C34878D82A}">
                    <a16:rowId xmlns:a16="http://schemas.microsoft.com/office/drawing/2014/main" val="10000"/>
                  </a:ext>
                </a:extLst>
              </a:tr>
              <a:tr h="336649">
                <a:tc>
                  <a:txBody>
                    <a:bodyPr/>
                    <a:lstStyle/>
                    <a:p>
                      <a:pPr defTabSz="1300480"/>
                      <a:r>
                        <a:rPr sz="1700"/>
                        <a:t>E(kV/cm)</a:t>
                      </a:r>
                    </a:p>
                  </a:txBody>
                  <a:tcPr marL="32147" marR="32147" marT="32147" marB="32147" horzOverflow="overflow">
                    <a:lnL w="12700">
                      <a:solidFill>
                        <a:srgbClr val="FFFFFF"/>
                      </a:solidFill>
                    </a:lnL>
                    <a:lnR w="12700">
                      <a:solidFill>
                        <a:srgbClr val="FFFFFF"/>
                      </a:solidFill>
                    </a:lnR>
                    <a:lnT w="50800">
                      <a:solidFill>
                        <a:srgbClr val="FFFFFF"/>
                      </a:solidFill>
                    </a:lnT>
                    <a:lnB w="12700">
                      <a:solidFill>
                        <a:srgbClr val="FFFFFF"/>
                      </a:solidFill>
                    </a:lnB>
                    <a:solidFill>
                      <a:srgbClr val="CDD4EA"/>
                    </a:solidFill>
                  </a:tcPr>
                </a:tc>
                <a:tc>
                  <a:txBody>
                    <a:bodyPr/>
                    <a:lstStyle/>
                    <a:p>
                      <a:pPr defTabSz="1300480"/>
                      <a:r>
                        <a:rPr sz="1700"/>
                        <a:t>12.0</a:t>
                      </a:r>
                    </a:p>
                  </a:txBody>
                  <a:tcPr marL="32147" marR="32147" marT="32147" marB="32147" horzOverflow="overflow">
                    <a:lnL w="12700">
                      <a:solidFill>
                        <a:srgbClr val="FFFFFF"/>
                      </a:solidFill>
                    </a:lnL>
                    <a:lnR w="12700">
                      <a:solidFill>
                        <a:srgbClr val="FFFFFF"/>
                      </a:solidFill>
                    </a:lnR>
                    <a:lnT w="50800">
                      <a:solidFill>
                        <a:srgbClr val="FFFFFF"/>
                      </a:solidFill>
                    </a:lnT>
                    <a:lnB w="12700">
                      <a:solidFill>
                        <a:srgbClr val="FFFFFF"/>
                      </a:solidFill>
                    </a:lnB>
                    <a:solidFill>
                      <a:srgbClr val="CDD4EA"/>
                    </a:solidFill>
                  </a:tcPr>
                </a:tc>
                <a:extLst>
                  <a:ext uri="{0D108BD9-81ED-4DB2-BD59-A6C34878D82A}">
                    <a16:rowId xmlns:a16="http://schemas.microsoft.com/office/drawing/2014/main" val="10001"/>
                  </a:ext>
                </a:extLst>
              </a:tr>
              <a:tr h="323255">
                <a:tc>
                  <a:txBody>
                    <a:bodyPr/>
                    <a:lstStyle/>
                    <a:p>
                      <a:pPr defTabSz="1300480"/>
                      <a:r>
                        <a:rPr sz="1700"/>
                        <a:t>N(per cell)</a:t>
                      </a:r>
                    </a:p>
                  </a:txBody>
                  <a:tcPr marL="32147" marR="32147" marT="32147" marB="32147"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BF5"/>
                    </a:solidFill>
                  </a:tcPr>
                </a:tc>
                <a:tc>
                  <a:txBody>
                    <a:bodyPr/>
                    <a:lstStyle/>
                    <a:p>
                      <a:pPr defTabSz="1300480"/>
                      <a:r>
                        <a:rPr sz="1700"/>
                        <a:t>39,100</a:t>
                      </a:r>
                    </a:p>
                  </a:txBody>
                  <a:tcPr marL="32147" marR="32147" marT="32147" marB="32147"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BF5"/>
                    </a:solidFill>
                  </a:tcPr>
                </a:tc>
                <a:extLst>
                  <a:ext uri="{0D108BD9-81ED-4DB2-BD59-A6C34878D82A}">
                    <a16:rowId xmlns:a16="http://schemas.microsoft.com/office/drawing/2014/main" val="10002"/>
                  </a:ext>
                </a:extLst>
              </a:tr>
              <a:tr h="353794">
                <a:tc>
                  <a:txBody>
                    <a:bodyPr/>
                    <a:lstStyle/>
                    <a:p>
                      <a:pPr defTabSz="1300480">
                        <a:defRPr sz="2400"/>
                      </a:pPr>
                      <a:r>
                        <a:rPr sz="1700"/>
                        <a:t>T</a:t>
                      </a:r>
                      <a:r>
                        <a:rPr sz="1700" baseline="-20250"/>
                        <a:t>free</a:t>
                      </a:r>
                      <a:r>
                        <a:rPr sz="1700"/>
                        <a:t> (s)</a:t>
                      </a:r>
                    </a:p>
                  </a:txBody>
                  <a:tcPr marL="32147" marR="32147" marT="32147" marB="32147" horzOverflow="overflow">
                    <a:lnL w="12700">
                      <a:solidFill>
                        <a:srgbClr val="FFFFFF"/>
                      </a:solidFill>
                    </a:lnL>
                    <a:lnR w="12700">
                      <a:solidFill>
                        <a:srgbClr val="FFFFFF"/>
                      </a:solidFill>
                    </a:lnR>
                    <a:lnT w="12700">
                      <a:solidFill>
                        <a:srgbClr val="FFFFFF"/>
                      </a:solidFill>
                    </a:lnT>
                    <a:lnB w="12700">
                      <a:solidFill>
                        <a:srgbClr val="FFFFFF"/>
                      </a:solidFill>
                    </a:lnB>
                    <a:solidFill>
                      <a:srgbClr val="CDD4EA"/>
                    </a:solidFill>
                  </a:tcPr>
                </a:tc>
                <a:tc>
                  <a:txBody>
                    <a:bodyPr/>
                    <a:lstStyle/>
                    <a:p>
                      <a:pPr defTabSz="1300480"/>
                      <a:r>
                        <a:rPr sz="1700"/>
                        <a:t>180</a:t>
                      </a:r>
                    </a:p>
                  </a:txBody>
                  <a:tcPr marL="32147" marR="32147" marT="32147" marB="32147" horzOverflow="overflow">
                    <a:lnL w="12700">
                      <a:solidFill>
                        <a:srgbClr val="FFFFFF"/>
                      </a:solidFill>
                    </a:lnL>
                    <a:lnR w="12700">
                      <a:solidFill>
                        <a:srgbClr val="FFFFFF"/>
                      </a:solidFill>
                    </a:lnR>
                    <a:lnT w="12700">
                      <a:solidFill>
                        <a:srgbClr val="FFFFFF"/>
                      </a:solidFill>
                    </a:lnT>
                    <a:lnB w="12700">
                      <a:solidFill>
                        <a:srgbClr val="FFFFFF"/>
                      </a:solidFill>
                    </a:lnB>
                    <a:solidFill>
                      <a:srgbClr val="CDD4EA"/>
                    </a:solidFill>
                  </a:tcPr>
                </a:tc>
                <a:extLst>
                  <a:ext uri="{0D108BD9-81ED-4DB2-BD59-A6C34878D82A}">
                    <a16:rowId xmlns:a16="http://schemas.microsoft.com/office/drawing/2014/main" val="10003"/>
                  </a:ext>
                </a:extLst>
              </a:tr>
              <a:tr h="353794">
                <a:tc>
                  <a:txBody>
                    <a:bodyPr/>
                    <a:lstStyle/>
                    <a:p>
                      <a:pPr defTabSz="1300480">
                        <a:defRPr sz="2400"/>
                      </a:pPr>
                      <a:r>
                        <a:rPr sz="1700"/>
                        <a:t>T</a:t>
                      </a:r>
                      <a:r>
                        <a:rPr sz="1700" baseline="-20250"/>
                        <a:t>duty</a:t>
                      </a:r>
                      <a:r>
                        <a:rPr sz="1700"/>
                        <a:t> (s)</a:t>
                      </a:r>
                    </a:p>
                  </a:txBody>
                  <a:tcPr marL="32147" marR="32147" marT="32147" marB="32147"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BF5"/>
                    </a:solidFill>
                  </a:tcPr>
                </a:tc>
                <a:tc>
                  <a:txBody>
                    <a:bodyPr/>
                    <a:lstStyle/>
                    <a:p>
                      <a:pPr defTabSz="1300480"/>
                      <a:r>
                        <a:rPr sz="1700"/>
                        <a:t>300</a:t>
                      </a:r>
                    </a:p>
                  </a:txBody>
                  <a:tcPr marL="32147" marR="32147" marT="32147" marB="32147" horzOverflow="overflow">
                    <a:lnL w="12700">
                      <a:solidFill>
                        <a:srgbClr val="FFFFFF"/>
                      </a:solidFill>
                    </a:lnL>
                    <a:lnR w="12700">
                      <a:solidFill>
                        <a:srgbClr val="FFFFFF"/>
                      </a:solidFill>
                    </a:lnR>
                    <a:lnT w="12700">
                      <a:solidFill>
                        <a:srgbClr val="FFFFFF"/>
                      </a:solidFill>
                    </a:lnT>
                    <a:lnB w="12700">
                      <a:solidFill>
                        <a:srgbClr val="FFFFFF"/>
                      </a:solidFill>
                    </a:lnB>
                    <a:solidFill>
                      <a:srgbClr val="E8EBF5"/>
                    </a:solidFill>
                  </a:tcPr>
                </a:tc>
                <a:extLst>
                  <a:ext uri="{0D108BD9-81ED-4DB2-BD59-A6C34878D82A}">
                    <a16:rowId xmlns:a16="http://schemas.microsoft.com/office/drawing/2014/main" val="10004"/>
                  </a:ext>
                </a:extLst>
              </a:tr>
              <a:tr h="323255">
                <a:tc>
                  <a:txBody>
                    <a:bodyPr/>
                    <a:lstStyle/>
                    <a:p>
                      <a:pPr defTabSz="1300480"/>
                      <a:r>
                        <a:rPr sz="1700"/>
                        <a:t>α</a:t>
                      </a:r>
                    </a:p>
                  </a:txBody>
                  <a:tcPr marL="32147" marR="32147" marT="32147" marB="32147" horzOverflow="overflow">
                    <a:lnL w="12700">
                      <a:solidFill>
                        <a:srgbClr val="FFFFFF"/>
                      </a:solidFill>
                    </a:lnL>
                    <a:lnR w="12700">
                      <a:solidFill>
                        <a:srgbClr val="FFFFFF"/>
                      </a:solidFill>
                    </a:lnR>
                    <a:lnT w="12700">
                      <a:solidFill>
                        <a:srgbClr val="FFFFFF"/>
                      </a:solidFill>
                    </a:lnT>
                    <a:lnB w="12700">
                      <a:solidFill>
                        <a:srgbClr val="000000"/>
                      </a:solidFill>
                    </a:lnB>
                    <a:solidFill>
                      <a:srgbClr val="CDD4EA"/>
                    </a:solidFill>
                  </a:tcPr>
                </a:tc>
                <a:tc>
                  <a:txBody>
                    <a:bodyPr/>
                    <a:lstStyle/>
                    <a:p>
                      <a:pPr defTabSz="1300480"/>
                      <a:r>
                        <a:rPr sz="1700"/>
                        <a:t>0.8</a:t>
                      </a:r>
                    </a:p>
                  </a:txBody>
                  <a:tcPr marL="32147" marR="32147" marT="32147" marB="32147" horzOverflow="overflow">
                    <a:lnL w="12700">
                      <a:solidFill>
                        <a:srgbClr val="FFFFFF"/>
                      </a:solidFill>
                    </a:lnL>
                    <a:lnR w="12700">
                      <a:solidFill>
                        <a:srgbClr val="FFFFFF"/>
                      </a:solidFill>
                    </a:lnR>
                    <a:lnT w="12700">
                      <a:solidFill>
                        <a:srgbClr val="FFFFFF"/>
                      </a:solidFill>
                    </a:lnT>
                    <a:lnB w="12700">
                      <a:solidFill>
                        <a:srgbClr val="000000"/>
                      </a:solidFill>
                    </a:lnB>
                    <a:solidFill>
                      <a:srgbClr val="CDD4EA"/>
                    </a:solidFill>
                  </a:tcPr>
                </a:tc>
                <a:extLst>
                  <a:ext uri="{0D108BD9-81ED-4DB2-BD59-A6C34878D82A}">
                    <a16:rowId xmlns:a16="http://schemas.microsoft.com/office/drawing/2014/main" val="10005"/>
                  </a:ext>
                </a:extLst>
              </a:tr>
              <a:tr h="323255">
                <a:tc>
                  <a:txBody>
                    <a:bodyPr/>
                    <a:lstStyle/>
                    <a:p>
                      <a:pPr defTabSz="1300480">
                        <a:defRPr sz="2400"/>
                      </a:pPr>
                      <a:r>
                        <a:rPr sz="1700"/>
                        <a:t>σ/day/cell (10</a:t>
                      </a:r>
                      <a:r>
                        <a:rPr sz="1700" baseline="30500"/>
                        <a:t>-26</a:t>
                      </a:r>
                      <a:r>
                        <a:rPr sz="1700"/>
                        <a:t> e-cm)</a:t>
                      </a:r>
                    </a:p>
                  </a:txBody>
                  <a:tcPr marL="32147" marR="32147" marT="32147" marB="32147" horzOverflow="overflow">
                    <a:lnL w="12700">
                      <a:solidFill>
                        <a:srgbClr val="FFFFFF"/>
                      </a:solidFill>
                    </a:lnL>
                    <a:lnR w="12700">
                      <a:solidFill>
                        <a:srgbClr val="FFFFFF"/>
                      </a:solidFill>
                    </a:lnR>
                    <a:lnT w="12700">
                      <a:solidFill>
                        <a:srgbClr val="000000"/>
                      </a:solidFill>
                    </a:lnT>
                    <a:lnB w="12700">
                      <a:solidFill>
                        <a:srgbClr val="FFFFFF"/>
                      </a:solidFill>
                    </a:lnB>
                    <a:solidFill>
                      <a:srgbClr val="E8EBF5"/>
                    </a:solidFill>
                  </a:tcPr>
                </a:tc>
                <a:tc>
                  <a:txBody>
                    <a:bodyPr/>
                    <a:lstStyle/>
                    <a:p>
                      <a:pPr defTabSz="1300480"/>
                      <a:r>
                        <a:rPr sz="1700"/>
                        <a:t>5.7</a:t>
                      </a:r>
                    </a:p>
                  </a:txBody>
                  <a:tcPr marL="32147" marR="32147" marT="32147" marB="32147" horzOverflow="overflow">
                    <a:lnL w="12700">
                      <a:solidFill>
                        <a:srgbClr val="FFFFFF"/>
                      </a:solidFill>
                    </a:lnL>
                    <a:lnR w="12700">
                      <a:solidFill>
                        <a:srgbClr val="FFFFFF"/>
                      </a:solidFill>
                    </a:lnR>
                    <a:lnT w="12700">
                      <a:solidFill>
                        <a:srgbClr val="000000"/>
                      </a:solidFill>
                    </a:lnT>
                    <a:lnB w="12700">
                      <a:solidFill>
                        <a:srgbClr val="FFFFFF"/>
                      </a:solidFill>
                    </a:lnB>
                    <a:solidFill>
                      <a:srgbClr val="E8EBF5"/>
                    </a:solidFill>
                  </a:tcPr>
                </a:tc>
                <a:extLst>
                  <a:ext uri="{0D108BD9-81ED-4DB2-BD59-A6C34878D82A}">
                    <a16:rowId xmlns:a16="http://schemas.microsoft.com/office/drawing/2014/main" val="10006"/>
                  </a:ext>
                </a:extLst>
              </a:tr>
              <a:tr h="578644">
                <a:tc>
                  <a:txBody>
                    <a:bodyPr/>
                    <a:lstStyle/>
                    <a:p>
                      <a:pPr defTabSz="1300480">
                        <a:defRPr sz="2400"/>
                      </a:pPr>
                      <a:r>
                        <a:rPr sz="1700"/>
                        <a:t>σ/day (10</a:t>
                      </a:r>
                      <a:r>
                        <a:rPr sz="1700" baseline="30500"/>
                        <a:t>-26</a:t>
                      </a:r>
                      <a:r>
                        <a:rPr sz="1700"/>
                        <a:t> e-cm)</a:t>
                      </a:r>
                    </a:p>
                    <a:p>
                      <a:pPr defTabSz="1300480">
                        <a:defRPr sz="2400"/>
                      </a:pPr>
                      <a:r>
                        <a:rPr sz="1700"/>
                        <a:t>(for double cell)</a:t>
                      </a:r>
                    </a:p>
                  </a:txBody>
                  <a:tcPr marL="32147" marR="32147" marT="32147" marB="32147" horzOverflow="overflow">
                    <a:lnL w="12700">
                      <a:solidFill>
                        <a:srgbClr val="FFFFFF"/>
                      </a:solidFill>
                    </a:lnL>
                    <a:lnR w="12700">
                      <a:solidFill>
                        <a:srgbClr val="FFFFFF"/>
                      </a:solidFill>
                    </a:lnR>
                    <a:lnT w="12700">
                      <a:solidFill>
                        <a:srgbClr val="FFFFFF"/>
                      </a:solidFill>
                    </a:lnT>
                    <a:lnB w="12700">
                      <a:solidFill>
                        <a:srgbClr val="FFFFFF"/>
                      </a:solidFill>
                    </a:lnB>
                    <a:solidFill>
                      <a:srgbClr val="CDD4EA"/>
                    </a:solidFill>
                  </a:tcPr>
                </a:tc>
                <a:tc>
                  <a:txBody>
                    <a:bodyPr/>
                    <a:lstStyle/>
                    <a:p>
                      <a:pPr defTabSz="1300480"/>
                      <a:r>
                        <a:rPr sz="1700"/>
                        <a:t>4.0</a:t>
                      </a:r>
                    </a:p>
                  </a:txBody>
                  <a:tcPr marL="32147" marR="32147" marT="32147" marB="32147" horzOverflow="overflow">
                    <a:lnL w="12700">
                      <a:solidFill>
                        <a:srgbClr val="FFFFFF"/>
                      </a:solidFill>
                    </a:lnL>
                    <a:lnR w="12700">
                      <a:solidFill>
                        <a:srgbClr val="FFFFFF"/>
                      </a:solidFill>
                    </a:lnR>
                    <a:lnT w="12700">
                      <a:solidFill>
                        <a:srgbClr val="FFFFFF"/>
                      </a:solidFill>
                    </a:lnT>
                    <a:lnB w="12700">
                      <a:solidFill>
                        <a:srgbClr val="FFFFFF"/>
                      </a:solidFill>
                    </a:lnB>
                    <a:solidFill>
                      <a:srgbClr val="CDD4EA"/>
                    </a:solidFill>
                  </a:tcPr>
                </a:tc>
                <a:extLst>
                  <a:ext uri="{0D108BD9-81ED-4DB2-BD59-A6C34878D82A}">
                    <a16:rowId xmlns:a16="http://schemas.microsoft.com/office/drawing/2014/main" val="10007"/>
                  </a:ext>
                </a:extLst>
              </a:tr>
              <a:tr h="578644">
                <a:tc>
                  <a:txBody>
                    <a:bodyPr/>
                    <a:lstStyle/>
                    <a:p>
                      <a:pPr defTabSz="1300480">
                        <a:defRPr sz="2400"/>
                      </a:pPr>
                      <a:r>
                        <a:rPr sz="1700"/>
                        <a:t>σ/year (10</a:t>
                      </a:r>
                      <a:r>
                        <a:rPr sz="1700" baseline="30500"/>
                        <a:t>-27</a:t>
                      </a:r>
                      <a:r>
                        <a:rPr sz="1700"/>
                        <a:t> e-cm)</a:t>
                      </a:r>
                    </a:p>
                    <a:p>
                      <a:pPr defTabSz="1300480">
                        <a:defRPr sz="2400"/>
                      </a:pPr>
                      <a:r>
                        <a:rPr sz="1700"/>
                        <a:t>(for double cell)</a:t>
                      </a:r>
                    </a:p>
                  </a:txBody>
                  <a:tcPr marL="32147" marR="32147" marT="32147" marB="32147" horzOverflow="overflow">
                    <a:lnL w="12700">
                      <a:solidFill>
                        <a:srgbClr val="FFFFFF"/>
                      </a:solidFill>
                    </a:lnL>
                    <a:lnR w="12700">
                      <a:solidFill>
                        <a:srgbClr val="FFFFFF"/>
                      </a:solidFill>
                    </a:lnR>
                    <a:lnT w="12700">
                      <a:solidFill>
                        <a:srgbClr val="FFFFFF"/>
                      </a:solidFill>
                    </a:lnT>
                    <a:lnB w="12700">
                      <a:solidFill>
                        <a:srgbClr val="000000"/>
                      </a:solidFill>
                    </a:lnB>
                    <a:solidFill>
                      <a:srgbClr val="E8EBF5"/>
                    </a:solidFill>
                  </a:tcPr>
                </a:tc>
                <a:tc>
                  <a:txBody>
                    <a:bodyPr/>
                    <a:lstStyle/>
                    <a:p>
                      <a:pPr defTabSz="1300480"/>
                      <a:r>
                        <a:rPr sz="1700"/>
                        <a:t>2.1</a:t>
                      </a:r>
                    </a:p>
                  </a:txBody>
                  <a:tcPr marL="32147" marR="32147" marT="32147" marB="32147" horzOverflow="overflow">
                    <a:lnL w="12700">
                      <a:solidFill>
                        <a:srgbClr val="FFFFFF"/>
                      </a:solidFill>
                    </a:lnL>
                    <a:lnR w="12700">
                      <a:solidFill>
                        <a:srgbClr val="FFFFFF"/>
                      </a:solidFill>
                    </a:lnR>
                    <a:lnT w="12700">
                      <a:solidFill>
                        <a:srgbClr val="FFFFFF"/>
                      </a:solidFill>
                    </a:lnT>
                    <a:lnB w="12700">
                      <a:solidFill>
                        <a:srgbClr val="000000"/>
                      </a:solidFill>
                    </a:lnB>
                    <a:solidFill>
                      <a:srgbClr val="E8EBF5"/>
                    </a:solidFill>
                  </a:tcPr>
                </a:tc>
                <a:extLst>
                  <a:ext uri="{0D108BD9-81ED-4DB2-BD59-A6C34878D82A}">
                    <a16:rowId xmlns:a16="http://schemas.microsoft.com/office/drawing/2014/main" val="10008"/>
                  </a:ext>
                </a:extLst>
              </a:tr>
              <a:tr h="578644">
                <a:tc>
                  <a:txBody>
                    <a:bodyPr/>
                    <a:lstStyle/>
                    <a:p>
                      <a:pPr defTabSz="1300480">
                        <a:defRPr sz="2400"/>
                      </a:pPr>
                      <a:r>
                        <a:rPr sz="1700"/>
                        <a:t>90% C.L./year (10</a:t>
                      </a:r>
                      <a:r>
                        <a:rPr sz="1700" baseline="30500"/>
                        <a:t>-27</a:t>
                      </a:r>
                      <a:r>
                        <a:rPr sz="1700"/>
                        <a:t> e-cm)</a:t>
                      </a:r>
                    </a:p>
                    <a:p>
                      <a:pPr defTabSz="1300480">
                        <a:defRPr sz="2400"/>
                      </a:pPr>
                      <a:r>
                        <a:rPr sz="1700"/>
                        <a:t>(for double cell)</a:t>
                      </a:r>
                    </a:p>
                  </a:txBody>
                  <a:tcPr marL="32147" marR="32147" marT="32147" marB="32147" horzOverflow="overflow">
                    <a:lnL w="12700">
                      <a:solidFill>
                        <a:srgbClr val="FFFFFF"/>
                      </a:solidFill>
                    </a:lnL>
                    <a:lnR w="12700">
                      <a:solidFill>
                        <a:srgbClr val="FFFFFF"/>
                      </a:solidFill>
                    </a:lnR>
                    <a:lnT w="12700">
                      <a:solidFill>
                        <a:srgbClr val="000000"/>
                      </a:solidFill>
                    </a:lnT>
                    <a:lnB w="12700">
                      <a:solidFill>
                        <a:srgbClr val="FFFFFF"/>
                      </a:solidFill>
                    </a:lnB>
                    <a:solidFill>
                      <a:srgbClr val="CDD4EA"/>
                    </a:solidFill>
                  </a:tcPr>
                </a:tc>
                <a:tc>
                  <a:txBody>
                    <a:bodyPr/>
                    <a:lstStyle/>
                    <a:p>
                      <a:pPr defTabSz="1300480"/>
                      <a:r>
                        <a:rPr sz="1700"/>
                        <a:t>3.4</a:t>
                      </a:r>
                    </a:p>
                  </a:txBody>
                  <a:tcPr marL="32147" marR="32147" marT="32147" marB="32147" horzOverflow="overflow">
                    <a:lnL w="12700">
                      <a:solidFill>
                        <a:srgbClr val="FFFFFF"/>
                      </a:solidFill>
                    </a:lnL>
                    <a:lnR w="12700">
                      <a:solidFill>
                        <a:srgbClr val="FFFFFF"/>
                      </a:solidFill>
                    </a:lnR>
                    <a:lnT w="12700">
                      <a:solidFill>
                        <a:srgbClr val="000000"/>
                      </a:solidFill>
                    </a:lnT>
                    <a:lnB w="12700">
                      <a:solidFill>
                        <a:srgbClr val="FFFFFF"/>
                      </a:solidFill>
                    </a:lnB>
                    <a:solidFill>
                      <a:srgbClr val="CDD4EA"/>
                    </a:solidFill>
                  </a:tcPr>
                </a:tc>
                <a:extLst>
                  <a:ext uri="{0D108BD9-81ED-4DB2-BD59-A6C34878D82A}">
                    <a16:rowId xmlns:a16="http://schemas.microsoft.com/office/drawing/2014/main" val="10009"/>
                  </a:ext>
                </a:extLst>
              </a:tr>
            </a:tbl>
          </a:graphicData>
        </a:graphic>
      </p:graphicFrame>
      <p:sp>
        <p:nvSpPr>
          <p:cNvPr id="427" name="This estimate is based on the following:…"/>
          <p:cNvSpPr txBox="1"/>
          <p:nvPr/>
        </p:nvSpPr>
        <p:spPr>
          <a:xfrm>
            <a:off x="4895889" y="1283576"/>
            <a:ext cx="3937519" cy="3748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799" tIns="50799" rIns="50799" bIns="50799" anchor="ctr">
            <a:spAutoFit/>
          </a:bodyPr>
          <a:lstStyle/>
          <a:p>
            <a:pPr defTabSz="584179">
              <a:defRPr sz="3000" b="1"/>
            </a:pPr>
            <a:r>
              <a:rPr sz="2109" dirty="0"/>
              <a:t>This estimate is based on the following:</a:t>
            </a:r>
          </a:p>
          <a:p>
            <a:pPr marL="291692" indent="-291692" defTabSz="584179">
              <a:spcBef>
                <a:spcPts val="703"/>
              </a:spcBef>
              <a:buSzPct val="75000"/>
              <a:buChar char="•"/>
              <a:defRPr sz="2800"/>
            </a:pPr>
            <a:r>
              <a:rPr sz="1969" dirty="0"/>
              <a:t>50 cm diameter cell</a:t>
            </a:r>
            <a:endParaRPr sz="2672" b="1" dirty="0"/>
          </a:p>
          <a:p>
            <a:pPr marL="291692" indent="-291692" defTabSz="584179">
              <a:spcBef>
                <a:spcPts val="703"/>
              </a:spcBef>
              <a:buSzPct val="75000"/>
              <a:buChar char="•"/>
              <a:defRPr sz="2800"/>
            </a:pPr>
            <a:r>
              <a:rPr sz="1969" dirty="0"/>
              <a:t>The estimate for E, </a:t>
            </a:r>
            <a:r>
              <a:rPr sz="1969" dirty="0" err="1"/>
              <a:t>T</a:t>
            </a:r>
            <a:r>
              <a:rPr sz="1969" baseline="-5999" dirty="0" err="1"/>
              <a:t>free</a:t>
            </a:r>
            <a:r>
              <a:rPr sz="1969" dirty="0"/>
              <a:t>, </a:t>
            </a:r>
            <a:r>
              <a:rPr sz="1969" dirty="0" err="1"/>
              <a:t>T</a:t>
            </a:r>
            <a:r>
              <a:rPr sz="1969" baseline="-5999" dirty="0" err="1"/>
              <a:t>duty</a:t>
            </a:r>
            <a:r>
              <a:rPr sz="1969" dirty="0"/>
              <a:t>, and α is based on what has been achieved by other experiments.</a:t>
            </a:r>
            <a:endParaRPr sz="2391" dirty="0"/>
          </a:p>
          <a:p>
            <a:pPr marL="291692" indent="-291692" defTabSz="584179">
              <a:spcBef>
                <a:spcPts val="703"/>
              </a:spcBef>
              <a:buSzPct val="75000"/>
              <a:buChar char="•"/>
              <a:defRPr sz="2800"/>
            </a:pPr>
            <a:r>
              <a:rPr sz="1969" dirty="0"/>
              <a:t>The estimate for N is based on the actual detected number of UCN from our fill and dump measurement at a holding time of 180 s.</a:t>
            </a:r>
            <a:endParaRPr sz="1969" dirty="0">
              <a:solidFill>
                <a:srgbClr val="FF0000"/>
              </a:solidFill>
            </a:endParaRPr>
          </a:p>
        </p:txBody>
      </p:sp>
      <p:sp>
        <p:nvSpPr>
          <p:cNvPr id="428" name="* “year” = 365 live days. In practice, it will take 5 calendar years to achieve this with 50% data taking efficiency and nominal LANSCE accelerator operation schedule"/>
          <p:cNvSpPr txBox="1"/>
          <p:nvPr/>
        </p:nvSpPr>
        <p:spPr>
          <a:xfrm>
            <a:off x="792913" y="5457066"/>
            <a:ext cx="7218964" cy="10116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799" tIns="50799" rIns="50799" bIns="50799" anchor="ctr">
            <a:spAutoFit/>
          </a:bodyPr>
          <a:lstStyle>
            <a:lvl1pPr defTabSz="830862">
              <a:defRPr sz="2800" b="1"/>
            </a:lvl1pPr>
          </a:lstStyle>
          <a:p>
            <a:r>
              <a:rPr sz="1969"/>
              <a:t>* “year” = 365 live days. In practice, it will take 5 calendar years to achieve this with 50% data taking efficiency and nominal LANSCE accelerator operation schedule</a:t>
            </a:r>
          </a:p>
        </p:txBody>
      </p:sp>
      <p:sp>
        <p:nvSpPr>
          <p:cNvPr id="429" name="Slide Number"/>
          <p:cNvSpPr txBox="1">
            <a:spLocks noGrp="1"/>
          </p:cNvSpPr>
          <p:nvPr>
            <p:ph type="sldNum" sz="quarter" idx="2"/>
          </p:nvPr>
        </p:nvSpPr>
        <p:spPr>
          <a:xfrm>
            <a:off x="11741952" y="9114114"/>
            <a:ext cx="368769" cy="3713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5023" tIns="65023" rIns="65023" bIns="65023"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130048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888888"/>
                </a:solidFill>
                <a:effectLst/>
                <a:uFillTx/>
                <a:latin typeface="+mn-lt"/>
                <a:ea typeface="+mn-ea"/>
                <a:cs typeface="+mn-cs"/>
                <a:sym typeface="Helvetica"/>
              </a:defRPr>
            </a:lvl1pPr>
            <a:lvl2pPr marL="0" marR="0" indent="228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Helvetica"/>
              </a:defRPr>
            </a:lvl2pPr>
            <a:lvl3pPr marL="0" marR="0" indent="457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Helvetica"/>
              </a:defRPr>
            </a:lvl3pPr>
            <a:lvl4pPr marL="0" marR="0" indent="685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Helvetica"/>
              </a:defRPr>
            </a:lvl4pPr>
            <a:lvl5pPr marL="0" marR="0" indent="9144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Helvetica"/>
              </a:defRPr>
            </a:lvl5pPr>
            <a:lvl6pPr marL="0" marR="0" indent="11430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Helvetica"/>
              </a:defRPr>
            </a:lvl6pPr>
            <a:lvl7pPr marL="0" marR="0" indent="1371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Helvetica"/>
              </a:defRPr>
            </a:lvl7pPr>
            <a:lvl8pPr marL="0" marR="0" indent="1600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Helvetica"/>
              </a:defRPr>
            </a:lvl8pPr>
            <a:lvl9pPr marL="0" marR="0" indent="1828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mn-lt"/>
                <a:ea typeface="+mn-ea"/>
                <a:cs typeface="+mn-cs"/>
                <a:sym typeface="Helvetica"/>
              </a:defRPr>
            </a:lvl9pPr>
          </a:lstStyle>
          <a:p>
            <a:fld id="{86CB4B4D-7CA3-9044-876B-883B54F8677D}" type="slidenum">
              <a:rPr lang="en-US" smtClean="0"/>
              <a:pPr/>
              <a:t>41</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5F6FA-86E9-18E8-EB67-1390DE3D6500}"/>
              </a:ext>
            </a:extLst>
          </p:cNvPr>
          <p:cNvSpPr>
            <a:spLocks noGrp="1"/>
          </p:cNvSpPr>
          <p:nvPr>
            <p:ph type="title"/>
          </p:nvPr>
        </p:nvSpPr>
        <p:spPr/>
        <p:txBody>
          <a:bodyPr/>
          <a:lstStyle/>
          <a:p>
            <a:r>
              <a:rPr lang="en-US" dirty="0"/>
              <a:t>UCNA+ source calibration scanner</a:t>
            </a:r>
          </a:p>
        </p:txBody>
      </p:sp>
      <p:pic>
        <p:nvPicPr>
          <p:cNvPr id="7" name="Picture 6">
            <a:extLst>
              <a:ext uri="{FF2B5EF4-FFF2-40B4-BE49-F238E27FC236}">
                <a16:creationId xmlns:a16="http://schemas.microsoft.com/office/drawing/2014/main" id="{07222290-BFFA-FEDC-77BE-68ABFA83C8C5}"/>
              </a:ext>
            </a:extLst>
          </p:cNvPr>
          <p:cNvPicPr>
            <a:picLocks noChangeAspect="1"/>
          </p:cNvPicPr>
          <p:nvPr/>
        </p:nvPicPr>
        <p:blipFill rotWithShape="1">
          <a:blip r:embed="rId2"/>
          <a:srcRect l="23431" r="37298"/>
          <a:stretch/>
        </p:blipFill>
        <p:spPr>
          <a:xfrm>
            <a:off x="4674870" y="1609223"/>
            <a:ext cx="3840480" cy="3841064"/>
          </a:xfrm>
          <a:prstGeom prst="rect">
            <a:avLst/>
          </a:prstGeom>
        </p:spPr>
      </p:pic>
      <p:pic>
        <p:nvPicPr>
          <p:cNvPr id="8" name="Content Placeholder 10">
            <a:extLst>
              <a:ext uri="{FF2B5EF4-FFF2-40B4-BE49-F238E27FC236}">
                <a16:creationId xmlns:a16="http://schemas.microsoft.com/office/drawing/2014/main" id="{873314E4-CE17-424D-520E-B3BED6308491}"/>
              </a:ext>
            </a:extLst>
          </p:cNvPr>
          <p:cNvPicPr>
            <a:picLocks noGrp="1" noChangeAspect="1"/>
          </p:cNvPicPr>
          <p:nvPr>
            <p:ph idx="1"/>
          </p:nvPr>
        </p:nvPicPr>
        <p:blipFill rotWithShape="1">
          <a:blip r:embed="rId3"/>
          <a:srcRect l="26756" r="37620"/>
          <a:stretch/>
        </p:blipFill>
        <p:spPr>
          <a:xfrm>
            <a:off x="628650" y="1609223"/>
            <a:ext cx="3508273" cy="3867932"/>
          </a:xfrm>
        </p:spPr>
      </p:pic>
      <p:sp>
        <p:nvSpPr>
          <p:cNvPr id="9" name="TextBox 8">
            <a:extLst>
              <a:ext uri="{FF2B5EF4-FFF2-40B4-BE49-F238E27FC236}">
                <a16:creationId xmlns:a16="http://schemas.microsoft.com/office/drawing/2014/main" id="{45AC3F9C-BA37-CDE8-086E-2D5CB700C807}"/>
              </a:ext>
            </a:extLst>
          </p:cNvPr>
          <p:cNvSpPr txBox="1"/>
          <p:nvPr/>
        </p:nvSpPr>
        <p:spPr>
          <a:xfrm>
            <a:off x="385949" y="5588286"/>
            <a:ext cx="7220196" cy="369332"/>
          </a:xfrm>
          <a:prstGeom prst="rect">
            <a:avLst/>
          </a:prstGeom>
          <a:noFill/>
        </p:spPr>
        <p:txBody>
          <a:bodyPr wrap="square" rtlCol="0">
            <a:spAutoFit/>
          </a:bodyPr>
          <a:lstStyle/>
          <a:p>
            <a:r>
              <a:rPr lang="en-US" dirty="0"/>
              <a:t>Prototype was fabricated and assembled.</a:t>
            </a:r>
          </a:p>
        </p:txBody>
      </p:sp>
    </p:spTree>
    <p:extLst>
      <p:ext uri="{BB962C8B-B14F-4D97-AF65-F5344CB8AC3E}">
        <p14:creationId xmlns:p14="http://schemas.microsoft.com/office/powerpoint/2010/main" val="33917613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26FEF0E-A54F-0A7A-A738-6DF7C5C4E664}"/>
              </a:ext>
            </a:extLst>
          </p:cNvPr>
          <p:cNvSpPr/>
          <p:nvPr/>
        </p:nvSpPr>
        <p:spPr>
          <a:xfrm>
            <a:off x="5221290" y="0"/>
            <a:ext cx="3362873" cy="177281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724B19-68F5-D3CF-E361-E9CCE86482D6}"/>
              </a:ext>
            </a:extLst>
          </p:cNvPr>
          <p:cNvSpPr>
            <a:spLocks noGrp="1"/>
          </p:cNvSpPr>
          <p:nvPr>
            <p:ph type="title"/>
          </p:nvPr>
        </p:nvSpPr>
        <p:spPr/>
        <p:txBody>
          <a:bodyPr/>
          <a:lstStyle/>
          <a:p>
            <a:r>
              <a:rPr lang="en-US" dirty="0"/>
              <a:t>UCNA+ detector</a:t>
            </a:r>
          </a:p>
        </p:txBody>
      </p:sp>
      <p:pic>
        <p:nvPicPr>
          <p:cNvPr id="7" name="Picture 16" descr="A close up of a logo&#10;&#10;Description generated with very high confidence">
            <a:extLst>
              <a:ext uri="{FF2B5EF4-FFF2-40B4-BE49-F238E27FC236}">
                <a16:creationId xmlns:a16="http://schemas.microsoft.com/office/drawing/2014/main" id="{C0587C8F-3A60-B922-0A9F-B3C57100D9BE}"/>
              </a:ext>
            </a:extLst>
          </p:cNvPr>
          <p:cNvPicPr>
            <a:picLocks noChangeAspect="1"/>
          </p:cNvPicPr>
          <p:nvPr/>
        </p:nvPicPr>
        <p:blipFill rotWithShape="1">
          <a:blip r:embed="rId2"/>
          <a:srcRect l="4779" t="5311" r="4191" b="6217"/>
          <a:stretch/>
        </p:blipFill>
        <p:spPr>
          <a:xfrm>
            <a:off x="161718" y="5146664"/>
            <a:ext cx="1313126" cy="1145540"/>
          </a:xfrm>
          <a:prstGeom prst="rect">
            <a:avLst/>
          </a:prstGeom>
        </p:spPr>
      </p:pic>
      <p:sp>
        <p:nvSpPr>
          <p:cNvPr id="8" name="Content Placeholder 10">
            <a:extLst>
              <a:ext uri="{FF2B5EF4-FFF2-40B4-BE49-F238E27FC236}">
                <a16:creationId xmlns:a16="http://schemas.microsoft.com/office/drawing/2014/main" id="{044DAE14-6FA1-40CF-1A39-88327D12B541}"/>
              </a:ext>
            </a:extLst>
          </p:cNvPr>
          <p:cNvSpPr txBox="1">
            <a:spLocks/>
          </p:cNvSpPr>
          <p:nvPr/>
        </p:nvSpPr>
        <p:spPr>
          <a:xfrm>
            <a:off x="102115" y="947347"/>
            <a:ext cx="5121220" cy="1898489"/>
          </a:xfrm>
          <a:prstGeom prst="rect">
            <a:avLst/>
          </a:prstGeom>
        </p:spPr>
        <p:txBody>
          <a:bodyPr/>
          <a:lstStyle>
            <a:lvl1pPr marL="128588" indent="-128588" algn="l" defTabSz="342900" rtl="0" eaLnBrk="1" latinLnBrk="0" hangingPunct="1">
              <a:spcBef>
                <a:spcPct val="20000"/>
              </a:spcBef>
              <a:buFont typeface="Arial"/>
              <a:buChar char="•"/>
              <a:defRPr sz="1500" b="0" kern="1200">
                <a:solidFill>
                  <a:schemeClr val="tx1"/>
                </a:solidFill>
                <a:latin typeface="+mn-lt"/>
                <a:ea typeface="+mn-ea"/>
                <a:cs typeface="+mn-cs"/>
              </a:defRPr>
            </a:lvl1pPr>
            <a:lvl2pPr marL="258366" indent="-128588" algn="l" defTabSz="342900" rtl="0" eaLnBrk="1" latinLnBrk="0" hangingPunct="1">
              <a:spcBef>
                <a:spcPct val="20000"/>
              </a:spcBef>
              <a:buFont typeface="Arial"/>
              <a:buChar char="–"/>
              <a:defRPr sz="1350" kern="1200">
                <a:solidFill>
                  <a:schemeClr val="tx1"/>
                </a:solidFill>
                <a:latin typeface="+mn-lt"/>
                <a:ea typeface="+mn-ea"/>
                <a:cs typeface="+mn-cs"/>
              </a:defRPr>
            </a:lvl2pPr>
            <a:lvl3pPr marL="385763" indent="-129779" algn="l" defTabSz="342900" rtl="0" eaLnBrk="1" latinLnBrk="0" hangingPunct="1">
              <a:spcBef>
                <a:spcPct val="20000"/>
              </a:spcBef>
              <a:buFont typeface="Arial"/>
              <a:buChar char="•"/>
              <a:defRPr sz="1200" kern="1200">
                <a:solidFill>
                  <a:schemeClr val="tx1"/>
                </a:solidFill>
                <a:latin typeface="+mn-lt"/>
                <a:ea typeface="+mn-ea"/>
                <a:cs typeface="+mn-cs"/>
              </a:defRPr>
            </a:lvl3pPr>
            <a:lvl4pPr marL="516731" indent="-129779" algn="l" defTabSz="342900" rtl="0" eaLnBrk="1" latinLnBrk="0" hangingPunct="1">
              <a:spcBef>
                <a:spcPct val="20000"/>
              </a:spcBef>
              <a:buFont typeface="Arial"/>
              <a:buChar char="–"/>
              <a:defRPr sz="1050" kern="1200">
                <a:solidFill>
                  <a:schemeClr val="tx1"/>
                </a:solidFill>
                <a:latin typeface="+mn-lt"/>
                <a:ea typeface="+mn-ea"/>
                <a:cs typeface="+mn-cs"/>
              </a:defRPr>
            </a:lvl4pPr>
            <a:lvl5pPr marL="642938" indent="-130969" algn="l" defTabSz="342900" rtl="0" eaLnBrk="1" latinLnBrk="0" hangingPunct="1">
              <a:spcBef>
                <a:spcPct val="20000"/>
              </a:spcBef>
              <a:buFont typeface="Arial"/>
              <a:buChar char="»"/>
              <a:defRPr sz="9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en-US" sz="1600" dirty="0"/>
              <a:t>256 edge coupled </a:t>
            </a:r>
            <a:r>
              <a:rPr lang="en-US" sz="1600" dirty="0" err="1"/>
              <a:t>SiPM</a:t>
            </a:r>
            <a:r>
              <a:rPr lang="en-US" sz="1600" dirty="0"/>
              <a:t> (</a:t>
            </a:r>
            <a:r>
              <a:rPr lang="en-US" sz="1600" dirty="0" err="1"/>
              <a:t>Sensl</a:t>
            </a:r>
            <a:r>
              <a:rPr lang="en-US" sz="1600" dirty="0"/>
              <a:t> C-Series)</a:t>
            </a:r>
          </a:p>
          <a:p>
            <a:pPr lvl="1"/>
            <a:r>
              <a:rPr lang="en-US" sz="1600" dirty="0"/>
              <a:t>2xEljen EJ-200 scintillator</a:t>
            </a:r>
          </a:p>
          <a:p>
            <a:pPr lvl="1"/>
            <a:r>
              <a:rPr lang="en-US" sz="1600" dirty="0"/>
              <a:t>2xCAEN DT5550w 128 </a:t>
            </a:r>
            <a:r>
              <a:rPr lang="en-US" sz="1600" dirty="0" err="1"/>
              <a:t>SiPM</a:t>
            </a:r>
            <a:r>
              <a:rPr lang="en-US" sz="1600" dirty="0"/>
              <a:t> readout/bias system (</a:t>
            </a:r>
            <a:r>
              <a:rPr lang="en-US" sz="1600" dirty="0" err="1"/>
              <a:t>Citiroc</a:t>
            </a:r>
            <a:r>
              <a:rPr lang="en-US" sz="1600" dirty="0"/>
              <a:t>)</a:t>
            </a:r>
          </a:p>
          <a:p>
            <a:r>
              <a:rPr lang="en-US" sz="1600" dirty="0"/>
              <a:t>Position and Energy read out with same detector</a:t>
            </a:r>
          </a:p>
          <a:p>
            <a:endParaRPr lang="en-US" dirty="0"/>
          </a:p>
        </p:txBody>
      </p:sp>
      <p:grpSp>
        <p:nvGrpSpPr>
          <p:cNvPr id="23" name="Group 22">
            <a:extLst>
              <a:ext uri="{FF2B5EF4-FFF2-40B4-BE49-F238E27FC236}">
                <a16:creationId xmlns:a16="http://schemas.microsoft.com/office/drawing/2014/main" id="{3BF8A89A-782C-0960-45C9-11CDABA4D92F}"/>
              </a:ext>
            </a:extLst>
          </p:cNvPr>
          <p:cNvGrpSpPr/>
          <p:nvPr/>
        </p:nvGrpSpPr>
        <p:grpSpPr>
          <a:xfrm>
            <a:off x="5397896" y="118673"/>
            <a:ext cx="1954630" cy="1596001"/>
            <a:chOff x="5509863" y="3510082"/>
            <a:chExt cx="1954630" cy="1596001"/>
          </a:xfrm>
        </p:grpSpPr>
        <p:cxnSp>
          <p:nvCxnSpPr>
            <p:cNvPr id="9" name="Straight Arrow Connector 8">
              <a:extLst>
                <a:ext uri="{FF2B5EF4-FFF2-40B4-BE49-F238E27FC236}">
                  <a16:creationId xmlns:a16="http://schemas.microsoft.com/office/drawing/2014/main" id="{4771A94A-3837-AFD8-42B2-41739E304991}"/>
                </a:ext>
              </a:extLst>
            </p:cNvPr>
            <p:cNvCxnSpPr>
              <a:cxnSpLocks/>
            </p:cNvCxnSpPr>
            <p:nvPr/>
          </p:nvCxnSpPr>
          <p:spPr>
            <a:xfrm>
              <a:off x="6221870" y="4600050"/>
              <a:ext cx="1038114"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7569B627-2B63-18FC-4994-DF1EAAEE11DC}"/>
                </a:ext>
              </a:extLst>
            </p:cNvPr>
            <p:cNvSpPr/>
            <p:nvPr/>
          </p:nvSpPr>
          <p:spPr>
            <a:xfrm>
              <a:off x="6186498" y="4563946"/>
              <a:ext cx="87967" cy="7890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D65E232-C6F0-9277-4196-1662BB4B21A5}"/>
                </a:ext>
              </a:extLst>
            </p:cNvPr>
            <p:cNvSpPr txBox="1"/>
            <p:nvPr/>
          </p:nvSpPr>
          <p:spPr>
            <a:xfrm>
              <a:off x="6013700" y="4543893"/>
              <a:ext cx="569555" cy="338554"/>
            </a:xfrm>
            <a:prstGeom prst="rect">
              <a:avLst/>
            </a:prstGeom>
            <a:noFill/>
          </p:spPr>
          <p:txBody>
            <a:bodyPr wrap="square" rtlCol="0">
              <a:spAutoFit/>
            </a:bodyPr>
            <a:lstStyle/>
            <a:p>
              <a:r>
                <a:rPr lang="en-US" sz="1600" dirty="0"/>
                <a:t>e-</a:t>
              </a:r>
            </a:p>
          </p:txBody>
        </p:sp>
        <p:sp>
          <p:nvSpPr>
            <p:cNvPr id="12" name="Rectangle 11">
              <a:extLst>
                <a:ext uri="{FF2B5EF4-FFF2-40B4-BE49-F238E27FC236}">
                  <a16:creationId xmlns:a16="http://schemas.microsoft.com/office/drawing/2014/main" id="{984AFB61-25FB-4F7D-CDDF-17C14DDC9135}"/>
                </a:ext>
              </a:extLst>
            </p:cNvPr>
            <p:cNvSpPr/>
            <p:nvPr/>
          </p:nvSpPr>
          <p:spPr>
            <a:xfrm>
              <a:off x="7285202" y="3510082"/>
              <a:ext cx="77036" cy="1596000"/>
            </a:xfrm>
            <a:prstGeom prst="rect">
              <a:avLst/>
            </a:prstGeom>
            <a:pattFill prst="dkUpDiag">
              <a:fgClr>
                <a:schemeClr val="accent1">
                  <a:lumMod val="40000"/>
                  <a:lumOff val="6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C2941E7-1AC8-13E8-192E-7A96DE25F9AF}"/>
                </a:ext>
              </a:extLst>
            </p:cNvPr>
            <p:cNvSpPr/>
            <p:nvPr/>
          </p:nvSpPr>
          <p:spPr>
            <a:xfrm>
              <a:off x="7387457" y="3510083"/>
              <a:ext cx="77036" cy="1596000"/>
            </a:xfrm>
            <a:prstGeom prst="rect">
              <a:avLst/>
            </a:prstGeom>
            <a:pattFill prst="dkDnDiag">
              <a:fgClr>
                <a:schemeClr val="accent1">
                  <a:lumMod val="40000"/>
                  <a:lumOff val="60000"/>
                </a:schemeClr>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Explosion: 8 Points 14">
              <a:extLst>
                <a:ext uri="{FF2B5EF4-FFF2-40B4-BE49-F238E27FC236}">
                  <a16:creationId xmlns:a16="http://schemas.microsoft.com/office/drawing/2014/main" id="{908D09B3-978A-67F2-20F1-FF9E0C861799}"/>
                </a:ext>
              </a:extLst>
            </p:cNvPr>
            <p:cNvSpPr/>
            <p:nvPr/>
          </p:nvSpPr>
          <p:spPr>
            <a:xfrm>
              <a:off x="7195855" y="4534791"/>
              <a:ext cx="172512" cy="130517"/>
            </a:xfrm>
            <a:prstGeom prst="irregularSeal1">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DAADC419-82C6-6FE0-1A01-1A68C125C280}"/>
                </a:ext>
              </a:extLst>
            </p:cNvPr>
            <p:cNvCxnSpPr>
              <a:cxnSpLocks/>
            </p:cNvCxnSpPr>
            <p:nvPr/>
          </p:nvCxnSpPr>
          <p:spPr>
            <a:xfrm>
              <a:off x="5728097" y="3944033"/>
              <a:ext cx="1659361" cy="1397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FE81D0AE-6CA1-2B1B-5742-C729785E30F3}"/>
                    </a:ext>
                  </a:extLst>
                </p:cNvPr>
                <p:cNvSpPr txBox="1"/>
                <p:nvPr/>
              </p:nvSpPr>
              <p:spPr>
                <a:xfrm>
                  <a:off x="5509863" y="3597102"/>
                  <a:ext cx="212046"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panose="02040503050406030204" pitchFamily="18" charset="0"/>
                          </a:rPr>
                          <m:t>𝛾</m:t>
                        </m:r>
                      </m:oMath>
                    </m:oMathPara>
                  </a14:m>
                  <a:endParaRPr lang="en-US" sz="4800" dirty="0"/>
                </a:p>
              </p:txBody>
            </p:sp>
          </mc:Choice>
          <mc:Fallback xmlns="">
            <p:sp>
              <p:nvSpPr>
                <p:cNvPr id="16" name="TextBox 15">
                  <a:extLst>
                    <a:ext uri="{FF2B5EF4-FFF2-40B4-BE49-F238E27FC236}">
                      <a16:creationId xmlns:a16="http://schemas.microsoft.com/office/drawing/2014/main" id="{FE81D0AE-6CA1-2B1B-5742-C729785E30F3}"/>
                    </a:ext>
                  </a:extLst>
                </p:cNvPr>
                <p:cNvSpPr txBox="1">
                  <a:spLocks noRot="1" noChangeAspect="1" noMove="1" noResize="1" noEditPoints="1" noAdjustHandles="1" noChangeArrowheads="1" noChangeShapeType="1" noTextEdit="1"/>
                </p:cNvSpPr>
                <p:nvPr/>
              </p:nvSpPr>
              <p:spPr>
                <a:xfrm>
                  <a:off x="5509863" y="3597102"/>
                  <a:ext cx="212046" cy="307777"/>
                </a:xfrm>
                <a:prstGeom prst="rect">
                  <a:avLst/>
                </a:prstGeom>
                <a:blipFill>
                  <a:blip r:embed="rId3"/>
                  <a:stretch>
                    <a:fillRect l="-22222" r="-16667" b="-24000"/>
                  </a:stretch>
                </a:blipFill>
              </p:spPr>
              <p:txBody>
                <a:bodyPr/>
                <a:lstStyle/>
                <a:p>
                  <a:r>
                    <a:rPr lang="en-US">
                      <a:noFill/>
                    </a:rPr>
                    <a:t> </a:t>
                  </a:r>
                </a:p>
              </p:txBody>
            </p:sp>
          </mc:Fallback>
        </mc:AlternateContent>
      </p:grpSp>
      <p:sp>
        <p:nvSpPr>
          <p:cNvPr id="17" name="TextBox 16">
            <a:extLst>
              <a:ext uri="{FF2B5EF4-FFF2-40B4-BE49-F238E27FC236}">
                <a16:creationId xmlns:a16="http://schemas.microsoft.com/office/drawing/2014/main" id="{36BD1FC3-C33E-1812-9FD2-F9991EA38771}"/>
              </a:ext>
            </a:extLst>
          </p:cNvPr>
          <p:cNvSpPr txBox="1"/>
          <p:nvPr/>
        </p:nvSpPr>
        <p:spPr>
          <a:xfrm>
            <a:off x="7339618" y="424127"/>
            <a:ext cx="1485179" cy="523220"/>
          </a:xfrm>
          <a:prstGeom prst="rect">
            <a:avLst/>
          </a:prstGeom>
          <a:noFill/>
        </p:spPr>
        <p:txBody>
          <a:bodyPr wrap="square" rtlCol="0">
            <a:spAutoFit/>
          </a:bodyPr>
          <a:lstStyle/>
          <a:p>
            <a:r>
              <a:rPr lang="en-US" sz="1400" dirty="0"/>
              <a:t>Double layer Scintillator</a:t>
            </a:r>
          </a:p>
        </p:txBody>
      </p:sp>
      <p:pic>
        <p:nvPicPr>
          <p:cNvPr id="18" name="Picture 17">
            <a:extLst>
              <a:ext uri="{FF2B5EF4-FFF2-40B4-BE49-F238E27FC236}">
                <a16:creationId xmlns:a16="http://schemas.microsoft.com/office/drawing/2014/main" id="{4E85E370-4314-374A-4109-90EF08820096}"/>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Lst>
          </a:blip>
          <a:srcRect l="25620" t="13101" r="32638" b="29356"/>
          <a:stretch/>
        </p:blipFill>
        <p:spPr>
          <a:xfrm>
            <a:off x="5415479" y="1779932"/>
            <a:ext cx="2976540" cy="2738962"/>
          </a:xfrm>
          <a:prstGeom prst="rect">
            <a:avLst/>
          </a:prstGeom>
        </p:spPr>
      </p:pic>
      <p:pic>
        <p:nvPicPr>
          <p:cNvPr id="19" name="Picture 18">
            <a:extLst>
              <a:ext uri="{FF2B5EF4-FFF2-40B4-BE49-F238E27FC236}">
                <a16:creationId xmlns:a16="http://schemas.microsoft.com/office/drawing/2014/main" id="{87281626-8430-128E-5B69-D9A3975B3D3C}"/>
              </a:ext>
            </a:extLst>
          </p:cNvPr>
          <p:cNvPicPr>
            <a:picLocks noChangeAspect="1"/>
          </p:cNvPicPr>
          <p:nvPr/>
        </p:nvPicPr>
        <p:blipFill rotWithShape="1">
          <a:blip r:embed="rId6"/>
          <a:srcRect l="11258" t="31884" b="17818"/>
          <a:stretch/>
        </p:blipFill>
        <p:spPr>
          <a:xfrm>
            <a:off x="134101" y="2981747"/>
            <a:ext cx="4320531" cy="1837107"/>
          </a:xfrm>
          <a:prstGeom prst="rect">
            <a:avLst/>
          </a:prstGeom>
        </p:spPr>
      </p:pic>
      <p:sp>
        <p:nvSpPr>
          <p:cNvPr id="21" name="TextBox 20">
            <a:extLst>
              <a:ext uri="{FF2B5EF4-FFF2-40B4-BE49-F238E27FC236}">
                <a16:creationId xmlns:a16="http://schemas.microsoft.com/office/drawing/2014/main" id="{70A47505-EB66-2959-93DA-1F6989FF2B93}"/>
              </a:ext>
            </a:extLst>
          </p:cNvPr>
          <p:cNvSpPr txBox="1"/>
          <p:nvPr/>
        </p:nvSpPr>
        <p:spPr>
          <a:xfrm>
            <a:off x="1481884" y="5146664"/>
            <a:ext cx="1976663" cy="1077218"/>
          </a:xfrm>
          <a:prstGeom prst="rect">
            <a:avLst/>
          </a:prstGeom>
          <a:noFill/>
        </p:spPr>
        <p:txBody>
          <a:bodyPr wrap="square" rtlCol="0">
            <a:spAutoFit/>
          </a:bodyPr>
          <a:lstStyle/>
          <a:p>
            <a:r>
              <a:rPr lang="en-US" sz="1600" dirty="0"/>
              <a:t>Detector built by Prof. R. </a:t>
            </a:r>
            <a:r>
              <a:rPr lang="en-US" sz="1600" dirty="0" err="1"/>
              <a:t>Pattie,Jr</a:t>
            </a:r>
            <a:r>
              <a:rPr lang="en-US" sz="1600" dirty="0"/>
              <a:t> and undergraduate students</a:t>
            </a:r>
          </a:p>
        </p:txBody>
      </p:sp>
      <p:sp>
        <p:nvSpPr>
          <p:cNvPr id="25" name="TextBox 24">
            <a:extLst>
              <a:ext uri="{FF2B5EF4-FFF2-40B4-BE49-F238E27FC236}">
                <a16:creationId xmlns:a16="http://schemas.microsoft.com/office/drawing/2014/main" id="{79619707-2929-CE98-D791-D2AF95182761}"/>
              </a:ext>
            </a:extLst>
          </p:cNvPr>
          <p:cNvSpPr txBox="1"/>
          <p:nvPr/>
        </p:nvSpPr>
        <p:spPr>
          <a:xfrm>
            <a:off x="4572000" y="4907209"/>
            <a:ext cx="4448280" cy="738664"/>
          </a:xfrm>
          <a:prstGeom prst="rect">
            <a:avLst/>
          </a:prstGeom>
          <a:noFill/>
        </p:spPr>
        <p:txBody>
          <a:bodyPr wrap="square" rtlCol="0">
            <a:spAutoFit/>
          </a:bodyPr>
          <a:lstStyle/>
          <a:p>
            <a:pPr marL="285750" indent="-285750">
              <a:buFont typeface="Arial" panose="020B0604020202020204" pitchFamily="34" charset="0"/>
              <a:buChar char="•"/>
            </a:pPr>
            <a:r>
              <a:rPr lang="en-US" sz="1400" dirty="0"/>
              <a:t>Detectors are fully assembled</a:t>
            </a:r>
          </a:p>
          <a:p>
            <a:pPr marL="285750" indent="-285750">
              <a:buFont typeface="Arial" panose="020B0604020202020204" pitchFamily="34" charset="0"/>
              <a:buChar char="•"/>
            </a:pPr>
            <a:r>
              <a:rPr lang="en-US" sz="1400" dirty="0"/>
              <a:t>Tests with calibration sources in vacuum and with applied magnetic field are planned for early 2026.</a:t>
            </a:r>
          </a:p>
        </p:txBody>
      </p:sp>
    </p:spTree>
    <p:extLst>
      <p:ext uri="{BB962C8B-B14F-4D97-AF65-F5344CB8AC3E}">
        <p14:creationId xmlns:p14="http://schemas.microsoft.com/office/powerpoint/2010/main" val="37305675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A4550-9083-0DD9-8A6F-4B3B45362962}"/>
              </a:ext>
            </a:extLst>
          </p:cNvPr>
          <p:cNvSpPr>
            <a:spLocks noGrp="1"/>
          </p:cNvSpPr>
          <p:nvPr>
            <p:ph type="title"/>
          </p:nvPr>
        </p:nvSpPr>
        <p:spPr>
          <a:xfrm>
            <a:off x="107719" y="109895"/>
            <a:ext cx="7886700" cy="629266"/>
          </a:xfrm>
        </p:spPr>
        <p:txBody>
          <a:bodyPr>
            <a:normAutofit/>
          </a:bodyPr>
          <a:lstStyle/>
          <a:p>
            <a:r>
              <a:rPr lang="en-US" sz="2800" dirty="0" err="1"/>
              <a:t>UCN</a:t>
            </a:r>
            <a:r>
              <a:rPr lang="en-US" sz="2800" dirty="0" err="1">
                <a:latin typeface="Symbol" pitchFamily="2" charset="2"/>
              </a:rPr>
              <a:t>t</a:t>
            </a:r>
            <a:r>
              <a:rPr lang="en-US" sz="2800" dirty="0"/>
              <a:t>/</a:t>
            </a:r>
            <a:r>
              <a:rPr lang="en-US" sz="2800" dirty="0" err="1"/>
              <a:t>UCN</a:t>
            </a:r>
            <a:r>
              <a:rPr lang="en-US" sz="2800" dirty="0" err="1">
                <a:latin typeface="Symbol" pitchFamily="2" charset="2"/>
              </a:rPr>
              <a:t>t</a:t>
            </a:r>
            <a:r>
              <a:rPr lang="en-US" sz="2800" dirty="0"/>
              <a:t>+ Collaboration</a:t>
            </a:r>
          </a:p>
        </p:txBody>
      </p:sp>
      <p:sp>
        <p:nvSpPr>
          <p:cNvPr id="7" name="TextBox 6">
            <a:extLst>
              <a:ext uri="{FF2B5EF4-FFF2-40B4-BE49-F238E27FC236}">
                <a16:creationId xmlns:a16="http://schemas.microsoft.com/office/drawing/2014/main" id="{1A61713D-BF45-4FD5-E254-2F859AABC8DA}"/>
              </a:ext>
            </a:extLst>
          </p:cNvPr>
          <p:cNvSpPr txBox="1"/>
          <p:nvPr/>
        </p:nvSpPr>
        <p:spPr>
          <a:xfrm>
            <a:off x="337340" y="754737"/>
            <a:ext cx="8469320" cy="5924699"/>
          </a:xfrm>
          <a:prstGeom prst="rect">
            <a:avLst/>
          </a:prstGeom>
          <a:noFill/>
          <a:ln>
            <a:noFill/>
          </a:ln>
        </p:spPr>
        <p:txBody>
          <a:bodyPr wrap="square" rtlCol="0">
            <a:spAutoFit/>
          </a:bodyPr>
          <a:lstStyle/>
          <a:p>
            <a:pPr>
              <a:spcAft>
                <a:spcPts val="600"/>
              </a:spcAft>
            </a:pPr>
            <a:r>
              <a:rPr lang="en-US" dirty="0">
                <a:solidFill>
                  <a:srgbClr val="C00000"/>
                </a:solidFill>
              </a:rPr>
              <a:t>Los Alamos National Laboratory</a:t>
            </a:r>
            <a:r>
              <a:rPr lang="en-US" dirty="0"/>
              <a:t>: M. Blatnik, S. M. Clayton (co-spokesperson), C. </a:t>
            </a:r>
            <a:r>
              <a:rPr lang="en-US" dirty="0" err="1"/>
              <a:t>Cude</a:t>
            </a:r>
            <a:r>
              <a:rPr lang="en-US" dirty="0"/>
              <a:t>-Woods, S. A. Currie, M. A. Hoffbauer, T. M. Ito, S. Lin, M. Makela, C. L. Morris, S. </a:t>
            </a:r>
            <a:r>
              <a:rPr lang="en-US" dirty="0" err="1"/>
              <a:t>Seestrom</a:t>
            </a:r>
            <a:r>
              <a:rPr lang="en-US" dirty="0"/>
              <a:t>, C. O’Shaughnessy, M. Singh, I. Smythe, Z. Tang, F. W. Uhrich, P. L. </a:t>
            </a:r>
            <a:r>
              <a:rPr lang="en-US" dirty="0" err="1"/>
              <a:t>Walstrom</a:t>
            </a:r>
            <a:r>
              <a:rPr lang="en-US" dirty="0"/>
              <a:t>, Z. Wang</a:t>
            </a:r>
          </a:p>
          <a:p>
            <a:pPr>
              <a:spcAft>
                <a:spcPts val="600"/>
              </a:spcAft>
            </a:pPr>
            <a:r>
              <a:rPr lang="en-US" dirty="0">
                <a:solidFill>
                  <a:srgbClr val="C00000"/>
                </a:solidFill>
              </a:rPr>
              <a:t>North Carolina State University</a:t>
            </a:r>
            <a:r>
              <a:rPr lang="en-US" dirty="0"/>
              <a:t>: J. H. Choi, B. Chrysler, R. </a:t>
            </a:r>
            <a:r>
              <a:rPr lang="en-US" dirty="0" err="1"/>
              <a:t>Musedinovic</a:t>
            </a:r>
            <a:r>
              <a:rPr lang="en-US" dirty="0"/>
              <a:t>, N. </a:t>
            </a:r>
            <a:r>
              <a:rPr lang="en-US" dirty="0" err="1"/>
              <a:t>Washecheck</a:t>
            </a:r>
            <a:r>
              <a:rPr lang="en-US" dirty="0"/>
              <a:t>, A. R. Young</a:t>
            </a:r>
          </a:p>
          <a:p>
            <a:pPr>
              <a:spcAft>
                <a:spcPts val="600"/>
              </a:spcAft>
            </a:pPr>
            <a:r>
              <a:rPr lang="en-US" dirty="0">
                <a:solidFill>
                  <a:srgbClr val="C00000"/>
                </a:solidFill>
              </a:rPr>
              <a:t>Oak Ridge National Laboratory</a:t>
            </a:r>
            <a:r>
              <a:rPr lang="en-US" dirty="0"/>
              <a:t>: L. J. Broussard, F. Gonzalez, J. Ramsey, A. Saunders</a:t>
            </a:r>
          </a:p>
          <a:p>
            <a:pPr>
              <a:spcAft>
                <a:spcPts val="600"/>
              </a:spcAft>
            </a:pPr>
            <a:r>
              <a:rPr lang="en-US" dirty="0">
                <a:solidFill>
                  <a:srgbClr val="C00000"/>
                </a:solidFill>
              </a:rPr>
              <a:t>Tennessee Technological University</a:t>
            </a:r>
            <a:r>
              <a:rPr lang="en-US" dirty="0"/>
              <a:t>: C. Alfaro, A. Grice, A. T. Holley (co-spokesperson)</a:t>
            </a:r>
          </a:p>
          <a:p>
            <a:pPr>
              <a:spcAft>
                <a:spcPts val="600"/>
              </a:spcAft>
            </a:pPr>
            <a:r>
              <a:rPr lang="en-US" dirty="0">
                <a:solidFill>
                  <a:srgbClr val="C00000"/>
                </a:solidFill>
              </a:rPr>
              <a:t>University of Illinois Urbana-Champaign</a:t>
            </a:r>
            <a:r>
              <a:rPr lang="en-US" dirty="0"/>
              <a:t>: A. Clarke, W. Fox, C.-Y. Huang, C.-Y. Liu, A. </a:t>
            </a:r>
            <a:r>
              <a:rPr lang="en-US" dirty="0" err="1"/>
              <a:t>Paghadal</a:t>
            </a:r>
            <a:r>
              <a:rPr lang="en-US" dirty="0"/>
              <a:t>, L. Reeves, E. </a:t>
            </a:r>
            <a:r>
              <a:rPr lang="en-US" dirty="0" err="1"/>
              <a:t>Thorsland</a:t>
            </a:r>
            <a:r>
              <a:rPr lang="en-US" dirty="0"/>
              <a:t>, A. </a:t>
            </a:r>
            <a:r>
              <a:rPr lang="en-US" dirty="0" err="1"/>
              <a:t>Wehe</a:t>
            </a:r>
            <a:r>
              <a:rPr lang="en-US" dirty="0"/>
              <a:t>, K. Young</a:t>
            </a:r>
          </a:p>
          <a:p>
            <a:pPr>
              <a:spcAft>
                <a:spcPts val="600"/>
              </a:spcAft>
            </a:pPr>
            <a:r>
              <a:rPr lang="en-US" dirty="0">
                <a:solidFill>
                  <a:srgbClr val="C00000"/>
                </a:solidFill>
              </a:rPr>
              <a:t>Argonne National Laboratory</a:t>
            </a:r>
            <a:r>
              <a:rPr lang="en-US" dirty="0"/>
              <a:t>: N. B. Callahan</a:t>
            </a:r>
          </a:p>
          <a:p>
            <a:pPr>
              <a:spcAft>
                <a:spcPts val="600"/>
              </a:spcAft>
            </a:pPr>
            <a:r>
              <a:rPr lang="en-US" dirty="0">
                <a:solidFill>
                  <a:srgbClr val="C00000"/>
                </a:solidFill>
              </a:rPr>
              <a:t>California Institute of Technology</a:t>
            </a:r>
            <a:r>
              <a:rPr lang="en-US" dirty="0"/>
              <a:t>: A. </a:t>
            </a:r>
            <a:r>
              <a:rPr lang="en-US" dirty="0" err="1"/>
              <a:t>Croley</a:t>
            </a:r>
            <a:r>
              <a:rPr lang="en-US" dirty="0"/>
              <a:t>, B. Filippone, K. P. Hickerson, R. Zhu</a:t>
            </a:r>
          </a:p>
          <a:p>
            <a:pPr>
              <a:spcAft>
                <a:spcPts val="600"/>
              </a:spcAft>
            </a:pPr>
            <a:r>
              <a:rPr lang="en-US" dirty="0">
                <a:solidFill>
                  <a:srgbClr val="C00000"/>
                </a:solidFill>
              </a:rPr>
              <a:t>DePauw University</a:t>
            </a:r>
            <a:r>
              <a:rPr lang="en-US" dirty="0"/>
              <a:t>: A. Komives</a:t>
            </a:r>
          </a:p>
          <a:p>
            <a:pPr>
              <a:spcAft>
                <a:spcPts val="600"/>
              </a:spcAft>
            </a:pPr>
            <a:r>
              <a:rPr lang="en-US" dirty="0">
                <a:solidFill>
                  <a:srgbClr val="C00000"/>
                </a:solidFill>
              </a:rPr>
              <a:t>East Tennessee State University</a:t>
            </a:r>
            <a:r>
              <a:rPr lang="en-US" dirty="0"/>
              <a:t>: R. W. Pattie, Jr.</a:t>
            </a:r>
          </a:p>
          <a:p>
            <a:pPr>
              <a:spcAft>
                <a:spcPts val="600"/>
              </a:spcAft>
            </a:pPr>
            <a:r>
              <a:rPr lang="en-US" dirty="0">
                <a:solidFill>
                  <a:srgbClr val="C00000"/>
                </a:solidFill>
              </a:rPr>
              <a:t>Indiana University/CEEM</a:t>
            </a:r>
            <a:r>
              <a:rPr lang="en-US" dirty="0"/>
              <a:t>: L. Blokland, D. J. Salvat, W. M. Snow</a:t>
            </a:r>
          </a:p>
          <a:p>
            <a:pPr>
              <a:spcAft>
                <a:spcPts val="600"/>
              </a:spcAft>
            </a:pPr>
            <a:r>
              <a:rPr lang="en-US" dirty="0" err="1">
                <a:solidFill>
                  <a:srgbClr val="C00000"/>
                </a:solidFill>
              </a:rPr>
              <a:t>Institut</a:t>
            </a:r>
            <a:r>
              <a:rPr lang="en-US" dirty="0">
                <a:solidFill>
                  <a:srgbClr val="C00000"/>
                </a:solidFill>
              </a:rPr>
              <a:t> Laue-Langevin</a:t>
            </a:r>
            <a:r>
              <a:rPr lang="en-US" dirty="0"/>
              <a:t>: P. </a:t>
            </a:r>
            <a:r>
              <a:rPr lang="en-US" dirty="0" err="1"/>
              <a:t>Geltenbort</a:t>
            </a:r>
            <a:endParaRPr lang="en-US" dirty="0"/>
          </a:p>
          <a:p>
            <a:pPr>
              <a:spcAft>
                <a:spcPts val="600"/>
              </a:spcAft>
            </a:pPr>
            <a:r>
              <a:rPr lang="en-US" dirty="0">
                <a:solidFill>
                  <a:srgbClr val="C00000"/>
                </a:solidFill>
              </a:rPr>
              <a:t>Joint Institute for Nuclear Research</a:t>
            </a:r>
            <a:r>
              <a:rPr lang="en-US" dirty="0"/>
              <a:t>: E. I. Sharapov</a:t>
            </a:r>
          </a:p>
        </p:txBody>
      </p:sp>
      <p:pic>
        <p:nvPicPr>
          <p:cNvPr id="3" name="Picture 2" descr="Picture 10">
            <a:extLst>
              <a:ext uri="{FF2B5EF4-FFF2-40B4-BE49-F238E27FC236}">
                <a16:creationId xmlns:a16="http://schemas.microsoft.com/office/drawing/2014/main" id="{6497C828-2E82-333A-E65D-D35E55D8D7F9}"/>
              </a:ext>
            </a:extLst>
          </p:cNvPr>
          <p:cNvPicPr>
            <a:picLocks noChangeAspect="1"/>
          </p:cNvPicPr>
          <p:nvPr/>
        </p:nvPicPr>
        <p:blipFill>
          <a:blip r:embed="rId2"/>
          <a:stretch>
            <a:fillRect/>
          </a:stretch>
        </p:blipFill>
        <p:spPr>
          <a:xfrm>
            <a:off x="7704697" y="5054437"/>
            <a:ext cx="707250" cy="707250"/>
          </a:xfrm>
          <a:prstGeom prst="rect">
            <a:avLst/>
          </a:prstGeom>
          <a:ln w="12700">
            <a:miter lim="400000"/>
          </a:ln>
        </p:spPr>
      </p:pic>
      <p:pic>
        <p:nvPicPr>
          <p:cNvPr id="4" name="Picture 3" descr="Picture 4">
            <a:extLst>
              <a:ext uri="{FF2B5EF4-FFF2-40B4-BE49-F238E27FC236}">
                <a16:creationId xmlns:a16="http://schemas.microsoft.com/office/drawing/2014/main" id="{59A2483F-4469-B8D1-5DB5-640CFDACB6A7}"/>
              </a:ext>
            </a:extLst>
          </p:cNvPr>
          <p:cNvPicPr>
            <a:picLocks noChangeAspect="1"/>
          </p:cNvPicPr>
          <p:nvPr/>
        </p:nvPicPr>
        <p:blipFill>
          <a:blip r:embed="rId3"/>
          <a:stretch>
            <a:fillRect/>
          </a:stretch>
        </p:blipFill>
        <p:spPr>
          <a:xfrm>
            <a:off x="6756530" y="5843171"/>
            <a:ext cx="1369908" cy="487681"/>
          </a:xfrm>
          <a:prstGeom prst="rect">
            <a:avLst/>
          </a:prstGeom>
          <a:ln w="12700">
            <a:miter lim="400000"/>
          </a:ln>
        </p:spPr>
      </p:pic>
      <p:pic>
        <p:nvPicPr>
          <p:cNvPr id="6" name="Picture 5" descr="Picture 11">
            <a:extLst>
              <a:ext uri="{FF2B5EF4-FFF2-40B4-BE49-F238E27FC236}">
                <a16:creationId xmlns:a16="http://schemas.microsoft.com/office/drawing/2014/main" id="{4E19DF43-27FC-D898-D58D-AE09F854C380}"/>
              </a:ext>
            </a:extLst>
          </p:cNvPr>
          <p:cNvPicPr>
            <a:picLocks noChangeAspect="1"/>
          </p:cNvPicPr>
          <p:nvPr/>
        </p:nvPicPr>
        <p:blipFill>
          <a:blip r:embed="rId4"/>
          <a:stretch>
            <a:fillRect/>
          </a:stretch>
        </p:blipFill>
        <p:spPr>
          <a:xfrm>
            <a:off x="6974724" y="5044435"/>
            <a:ext cx="707250" cy="707250"/>
          </a:xfrm>
          <a:prstGeom prst="rect">
            <a:avLst/>
          </a:prstGeom>
          <a:ln w="12700">
            <a:miter lim="400000"/>
          </a:ln>
        </p:spPr>
      </p:pic>
      <p:sp>
        <p:nvSpPr>
          <p:cNvPr id="8" name="Slide Number Placeholder 7">
            <a:extLst>
              <a:ext uri="{FF2B5EF4-FFF2-40B4-BE49-F238E27FC236}">
                <a16:creationId xmlns:a16="http://schemas.microsoft.com/office/drawing/2014/main" id="{16F65C7E-D4C5-4A82-B97E-B334097E4542}"/>
              </a:ext>
            </a:extLst>
          </p:cNvPr>
          <p:cNvSpPr>
            <a:spLocks noGrp="1"/>
          </p:cNvSpPr>
          <p:nvPr>
            <p:ph type="sldNum" sz="quarter" idx="12"/>
          </p:nvPr>
        </p:nvSpPr>
        <p:spPr/>
        <p:txBody>
          <a:bodyPr/>
          <a:lstStyle/>
          <a:p>
            <a:fld id="{469F719A-759F-9949-A55F-A0C08DB03C95}" type="slidenum">
              <a:rPr lang="en-US" smtClean="0"/>
              <a:t>44</a:t>
            </a:fld>
            <a:endParaRPr lang="en-US"/>
          </a:p>
        </p:txBody>
      </p:sp>
    </p:spTree>
    <p:extLst>
      <p:ext uri="{BB962C8B-B14F-4D97-AF65-F5344CB8AC3E}">
        <p14:creationId xmlns:p14="http://schemas.microsoft.com/office/powerpoint/2010/main" val="304139148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22E1E-07BF-4750-9C57-6425D16A49DA}"/>
              </a:ext>
            </a:extLst>
          </p:cNvPr>
          <p:cNvSpPr>
            <a:spLocks noGrp="1"/>
          </p:cNvSpPr>
          <p:nvPr>
            <p:ph type="title"/>
          </p:nvPr>
        </p:nvSpPr>
        <p:spPr>
          <a:xfrm>
            <a:off x="564597" y="557700"/>
            <a:ext cx="7717328" cy="994172"/>
          </a:xfrm>
        </p:spPr>
        <p:txBody>
          <a:bodyPr>
            <a:normAutofit/>
          </a:bodyPr>
          <a:lstStyle/>
          <a:p>
            <a:r>
              <a:rPr lang="en-US" sz="3600" dirty="0"/>
              <a:t>UCNA+ R&amp;D Collaboration </a:t>
            </a:r>
          </a:p>
        </p:txBody>
      </p:sp>
      <p:pic>
        <p:nvPicPr>
          <p:cNvPr id="8" name="Picture 16" descr="A close up of a logo&#10;&#10;Description generated with very high confidence">
            <a:extLst>
              <a:ext uri="{FF2B5EF4-FFF2-40B4-BE49-F238E27FC236}">
                <a16:creationId xmlns:a16="http://schemas.microsoft.com/office/drawing/2014/main" id="{EF0B3A81-113A-4895-AEC9-8FD09C41F475}"/>
              </a:ext>
            </a:extLst>
          </p:cNvPr>
          <p:cNvPicPr>
            <a:picLocks noChangeAspect="1"/>
          </p:cNvPicPr>
          <p:nvPr/>
        </p:nvPicPr>
        <p:blipFill rotWithShape="1">
          <a:blip r:embed="rId2"/>
          <a:srcRect l="4779" t="5311" r="4191" b="6217"/>
          <a:stretch/>
        </p:blipFill>
        <p:spPr>
          <a:xfrm>
            <a:off x="5638991" y="5495338"/>
            <a:ext cx="899492" cy="784695"/>
          </a:xfrm>
          <a:prstGeom prst="rect">
            <a:avLst/>
          </a:prstGeom>
        </p:spPr>
      </p:pic>
      <p:cxnSp>
        <p:nvCxnSpPr>
          <p:cNvPr id="10" name="Straight Connector 9">
            <a:extLst>
              <a:ext uri="{FF2B5EF4-FFF2-40B4-BE49-F238E27FC236}">
                <a16:creationId xmlns:a16="http://schemas.microsoft.com/office/drawing/2014/main" id="{4D7F6BEB-78B0-485F-9278-C908F61DA94B}"/>
              </a:ext>
            </a:extLst>
          </p:cNvPr>
          <p:cNvCxnSpPr>
            <a:cxnSpLocks/>
          </p:cNvCxnSpPr>
          <p:nvPr/>
        </p:nvCxnSpPr>
        <p:spPr>
          <a:xfrm>
            <a:off x="438542" y="1473071"/>
            <a:ext cx="8111357" cy="0"/>
          </a:xfrm>
          <a:prstGeom prst="line">
            <a:avLst/>
          </a:prstGeom>
          <a:ln w="28575">
            <a:solidFill>
              <a:srgbClr val="002248"/>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3D972DF-48EB-46A1-9738-89FD226ECB78}"/>
              </a:ext>
            </a:extLst>
          </p:cNvPr>
          <p:cNvSpPr txBox="1"/>
          <p:nvPr/>
        </p:nvSpPr>
        <p:spPr>
          <a:xfrm>
            <a:off x="421534" y="1454747"/>
            <a:ext cx="5002427" cy="5039841"/>
          </a:xfrm>
          <a:prstGeom prst="rect">
            <a:avLst/>
          </a:prstGeom>
          <a:noFill/>
        </p:spPr>
        <p:txBody>
          <a:bodyPr wrap="square" rtlCol="0">
            <a:spAutoFit/>
          </a:bodyPr>
          <a:lstStyle/>
          <a:p>
            <a:pPr marL="214313" indent="-214313">
              <a:buFont typeface="Arial" panose="020B0604020202020204" pitchFamily="34" charset="0"/>
              <a:buChar char="•"/>
            </a:pPr>
            <a:r>
              <a:rPr lang="en-US" sz="1400" dirty="0"/>
              <a:t>East Tennessee State University:</a:t>
            </a:r>
          </a:p>
          <a:p>
            <a:pPr marL="557213" lvl="1" indent="-214313">
              <a:buFont typeface="Arial" panose="020B0604020202020204" pitchFamily="34" charset="0"/>
              <a:buChar char="•"/>
            </a:pPr>
            <a:r>
              <a:rPr lang="en-US" sz="1400" b="1" dirty="0"/>
              <a:t>T. Cox, J. Fry, A. Greathouse, K. Hawkins</a:t>
            </a:r>
            <a:r>
              <a:rPr lang="en-US" sz="1400" dirty="0"/>
              <a:t>, </a:t>
            </a:r>
            <a:r>
              <a:rPr lang="en-US" sz="1400" b="1" dirty="0"/>
              <a:t>R.E. McDonald IV, N. Meredith, </a:t>
            </a:r>
            <a:r>
              <a:rPr lang="en-US" sz="1400" dirty="0"/>
              <a:t>R. W. Pattie JR</a:t>
            </a:r>
          </a:p>
          <a:p>
            <a:pPr marL="214313" indent="-214313">
              <a:buFont typeface="Arial" panose="020B0604020202020204" pitchFamily="34" charset="0"/>
              <a:buChar char="•"/>
            </a:pPr>
            <a:r>
              <a:rPr lang="en-US" sz="1400" dirty="0"/>
              <a:t>Indiana University/CEEM:</a:t>
            </a:r>
          </a:p>
          <a:p>
            <a:pPr marL="557213" lvl="1" indent="-214313">
              <a:buFont typeface="Arial" panose="020B0604020202020204" pitchFamily="34" charset="0"/>
              <a:buChar char="•"/>
            </a:pPr>
            <a:r>
              <a:rPr lang="en-US" sz="1400" b="1" dirty="0"/>
              <a:t>M. Dawid, </a:t>
            </a:r>
            <a:r>
              <a:rPr lang="en-US" sz="1400" dirty="0"/>
              <a:t>W. Fox, M. </a:t>
            </a:r>
            <a:r>
              <a:rPr lang="en-US" sz="1400" dirty="0" err="1"/>
              <a:t>Luxnat</a:t>
            </a:r>
            <a:r>
              <a:rPr lang="en-US" sz="1400" dirty="0"/>
              <a:t>, D.J. Salvat, J. Vanderwerp, G. Visser,   </a:t>
            </a:r>
            <a:endParaRPr lang="en-US" sz="1400" b="1" dirty="0"/>
          </a:p>
          <a:p>
            <a:pPr marL="214313" indent="-214313">
              <a:buFont typeface="Arial" panose="020B0604020202020204" pitchFamily="34" charset="0"/>
              <a:buChar char="•"/>
            </a:pPr>
            <a:r>
              <a:rPr lang="en-US" sz="1400" dirty="0"/>
              <a:t>Los Alamos National Lab:</a:t>
            </a:r>
          </a:p>
          <a:p>
            <a:pPr marL="557213" lvl="1" indent="-214313">
              <a:buFont typeface="Arial" panose="020B0604020202020204" pitchFamily="34" charset="0"/>
              <a:buChar char="•"/>
            </a:pPr>
            <a:r>
              <a:rPr lang="en-US" sz="1400" dirty="0"/>
              <a:t>M. C. Anderson, S. Clayton, </a:t>
            </a:r>
            <a:r>
              <a:rPr lang="en-US" sz="1400" b="1" dirty="0"/>
              <a:t>, </a:t>
            </a:r>
            <a:r>
              <a:rPr lang="en-US" sz="1400" dirty="0"/>
              <a:t>C. Cude-Woods, D. Fernandez, R. Gupta, T.M. Ito, S. Lin, M. Makela, C. Morris, C. O’Shaughnessy, E. Renner, Z. Tang, Z. Wang</a:t>
            </a:r>
          </a:p>
          <a:p>
            <a:pPr marL="214313" indent="-214313">
              <a:buFont typeface="Arial" panose="020B0604020202020204" pitchFamily="34" charset="0"/>
              <a:buChar char="•"/>
            </a:pPr>
            <a:r>
              <a:rPr lang="en-US" sz="1400" dirty="0"/>
              <a:t>North Carolina State University:</a:t>
            </a:r>
          </a:p>
          <a:p>
            <a:pPr marL="557213" lvl="1" indent="-214313">
              <a:buFont typeface="Arial" panose="020B0604020202020204" pitchFamily="34" charset="0"/>
              <a:buChar char="•"/>
            </a:pPr>
            <a:r>
              <a:rPr lang="en-US" sz="1400" b="1" dirty="0"/>
              <a:t>J</a:t>
            </a:r>
            <a:r>
              <a:rPr lang="en-US" sz="1400" dirty="0"/>
              <a:t>.</a:t>
            </a:r>
            <a:r>
              <a:rPr lang="en-US" sz="1400" b="1" dirty="0"/>
              <a:t>H. Choi, B. Chrysler, K. Murer, R. Musedinovic</a:t>
            </a:r>
            <a:r>
              <a:rPr lang="en-US" sz="1400" dirty="0"/>
              <a:t>, </a:t>
            </a:r>
            <a:r>
              <a:rPr lang="en-US" sz="1400" b="1" dirty="0"/>
              <a:t>N. Washecheck</a:t>
            </a:r>
            <a:r>
              <a:rPr lang="en-US" sz="1400" dirty="0"/>
              <a:t>,  A.R. Young</a:t>
            </a:r>
          </a:p>
          <a:p>
            <a:pPr marL="214313" indent="-214313">
              <a:buFont typeface="Arial" panose="020B0604020202020204" pitchFamily="34" charset="0"/>
              <a:buChar char="•"/>
            </a:pPr>
            <a:r>
              <a:rPr lang="en-US" sz="1400" dirty="0"/>
              <a:t>Oak Ridge National Laboratory:</a:t>
            </a:r>
          </a:p>
          <a:p>
            <a:pPr marL="557213" lvl="1" indent="-214313">
              <a:buFont typeface="Arial" panose="020B0604020202020204" pitchFamily="34" charset="0"/>
              <a:buChar char="•"/>
            </a:pPr>
            <a:r>
              <a:rPr lang="en-US" sz="1400" dirty="0"/>
              <a:t>F. Gonzalez, A. Saunders</a:t>
            </a:r>
          </a:p>
          <a:p>
            <a:pPr marL="214313" indent="-214313">
              <a:buFont typeface="Arial" panose="020B0604020202020204" pitchFamily="34" charset="0"/>
              <a:buChar char="•"/>
            </a:pPr>
            <a:r>
              <a:rPr lang="en-US" sz="1400" dirty="0"/>
              <a:t>Tennessee Technical University:</a:t>
            </a:r>
          </a:p>
          <a:p>
            <a:pPr marL="557213" lvl="1" indent="-214313">
              <a:buFont typeface="Arial" panose="020B0604020202020204" pitchFamily="34" charset="0"/>
              <a:buChar char="•"/>
            </a:pPr>
            <a:r>
              <a:rPr lang="en-US" sz="1400" dirty="0"/>
              <a:t>A.T. Holley</a:t>
            </a:r>
            <a:r>
              <a:rPr lang="en-US" sz="1400" b="1" dirty="0"/>
              <a:t>, L. Chapman, C. Hasting, E. Upton, C. Shepherd</a:t>
            </a:r>
          </a:p>
          <a:p>
            <a:pPr marL="214313" indent="-214313">
              <a:buFont typeface="Arial" panose="020B0604020202020204" pitchFamily="34" charset="0"/>
              <a:buChar char="•"/>
            </a:pPr>
            <a:r>
              <a:rPr lang="en-US" sz="1400" dirty="0"/>
              <a:t>University of Kentucky:</a:t>
            </a:r>
          </a:p>
          <a:p>
            <a:pPr marL="557213" lvl="1" indent="-214313">
              <a:buFont typeface="Arial" panose="020B0604020202020204" pitchFamily="34" charset="0"/>
              <a:buChar char="•"/>
            </a:pPr>
            <a:r>
              <a:rPr lang="en-US" sz="1400" b="1" dirty="0"/>
              <a:t>R. Gupta</a:t>
            </a:r>
            <a:r>
              <a:rPr lang="en-US" sz="1400" dirty="0"/>
              <a:t>, B. Plaster</a:t>
            </a:r>
          </a:p>
          <a:p>
            <a:pPr marL="214313" indent="-214313">
              <a:buFont typeface="Arial" panose="020B0604020202020204" pitchFamily="34" charset="0"/>
              <a:buChar char="•"/>
            </a:pPr>
            <a:r>
              <a:rPr lang="en-US" sz="1400" dirty="0"/>
              <a:t>University of Illinois- Urbana Champaign</a:t>
            </a:r>
          </a:p>
          <a:p>
            <a:pPr marL="557213" lvl="1" indent="-214313">
              <a:buFont typeface="Arial" panose="020B0604020202020204" pitchFamily="34" charset="0"/>
              <a:buChar char="•"/>
            </a:pPr>
            <a:r>
              <a:rPr lang="en-US" sz="1400" dirty="0"/>
              <a:t>C.Y. Liu</a:t>
            </a:r>
          </a:p>
          <a:p>
            <a:pPr marL="214313" indent="-214313">
              <a:buFont typeface="Arial" panose="020B0604020202020204" pitchFamily="34" charset="0"/>
              <a:buChar char="•"/>
            </a:pPr>
            <a:endParaRPr lang="en-US" sz="1350" dirty="0"/>
          </a:p>
        </p:txBody>
      </p:sp>
      <p:pic>
        <p:nvPicPr>
          <p:cNvPr id="11" name="Picture 10" descr="Picture 7">
            <a:extLst>
              <a:ext uri="{FF2B5EF4-FFF2-40B4-BE49-F238E27FC236}">
                <a16:creationId xmlns:a16="http://schemas.microsoft.com/office/drawing/2014/main" id="{95189AD0-5F6F-1F21-8DA4-F25A69495E7E}"/>
              </a:ext>
            </a:extLst>
          </p:cNvPr>
          <p:cNvPicPr>
            <a:picLocks noChangeAspect="1"/>
          </p:cNvPicPr>
          <p:nvPr/>
        </p:nvPicPr>
        <p:blipFill>
          <a:blip r:embed="rId3"/>
          <a:stretch>
            <a:fillRect/>
          </a:stretch>
        </p:blipFill>
        <p:spPr>
          <a:xfrm>
            <a:off x="7661096" y="3957402"/>
            <a:ext cx="627323" cy="635264"/>
          </a:xfrm>
          <a:prstGeom prst="rect">
            <a:avLst/>
          </a:prstGeom>
          <a:ln w="12700">
            <a:miter lim="400000"/>
          </a:ln>
        </p:spPr>
      </p:pic>
      <p:pic>
        <p:nvPicPr>
          <p:cNvPr id="13" name="Picture 12" descr="Picture 10">
            <a:extLst>
              <a:ext uri="{FF2B5EF4-FFF2-40B4-BE49-F238E27FC236}">
                <a16:creationId xmlns:a16="http://schemas.microsoft.com/office/drawing/2014/main" id="{1D25E158-2E9E-86BF-28B0-BB2FCC379B49}"/>
              </a:ext>
            </a:extLst>
          </p:cNvPr>
          <p:cNvPicPr>
            <a:picLocks noChangeAspect="1"/>
          </p:cNvPicPr>
          <p:nvPr/>
        </p:nvPicPr>
        <p:blipFill>
          <a:blip r:embed="rId4"/>
          <a:stretch>
            <a:fillRect/>
          </a:stretch>
        </p:blipFill>
        <p:spPr>
          <a:xfrm>
            <a:off x="6538483" y="3275080"/>
            <a:ext cx="707250" cy="707250"/>
          </a:xfrm>
          <a:prstGeom prst="rect">
            <a:avLst/>
          </a:prstGeom>
          <a:ln w="12700">
            <a:miter lim="400000"/>
          </a:ln>
        </p:spPr>
      </p:pic>
      <p:pic>
        <p:nvPicPr>
          <p:cNvPr id="14" name="Picture 13" descr="Picture 17">
            <a:extLst>
              <a:ext uri="{FF2B5EF4-FFF2-40B4-BE49-F238E27FC236}">
                <a16:creationId xmlns:a16="http://schemas.microsoft.com/office/drawing/2014/main" id="{2678B924-CD38-12F6-325C-0A3BC2D0FE2A}"/>
              </a:ext>
            </a:extLst>
          </p:cNvPr>
          <p:cNvPicPr>
            <a:picLocks noChangeAspect="1"/>
          </p:cNvPicPr>
          <p:nvPr/>
        </p:nvPicPr>
        <p:blipFill>
          <a:blip r:embed="rId5"/>
          <a:stretch>
            <a:fillRect/>
          </a:stretch>
        </p:blipFill>
        <p:spPr>
          <a:xfrm>
            <a:off x="6195826" y="4759701"/>
            <a:ext cx="532802" cy="608916"/>
          </a:xfrm>
          <a:prstGeom prst="rect">
            <a:avLst/>
          </a:prstGeom>
          <a:ln w="12700">
            <a:solidFill>
              <a:srgbClr val="000000"/>
            </a:solidFill>
            <a:miter/>
          </a:ln>
        </p:spPr>
      </p:pic>
      <p:pic>
        <p:nvPicPr>
          <p:cNvPr id="15" name="Picture 14" descr="Picture 4">
            <a:extLst>
              <a:ext uri="{FF2B5EF4-FFF2-40B4-BE49-F238E27FC236}">
                <a16:creationId xmlns:a16="http://schemas.microsoft.com/office/drawing/2014/main" id="{9F4B6861-F1BE-7D9F-7B62-4C34BC1E71BD}"/>
              </a:ext>
            </a:extLst>
          </p:cNvPr>
          <p:cNvPicPr>
            <a:picLocks noChangeAspect="1"/>
          </p:cNvPicPr>
          <p:nvPr/>
        </p:nvPicPr>
        <p:blipFill>
          <a:blip r:embed="rId6"/>
          <a:stretch>
            <a:fillRect/>
          </a:stretch>
        </p:blipFill>
        <p:spPr>
          <a:xfrm>
            <a:off x="5319729" y="4145299"/>
            <a:ext cx="1369908" cy="487681"/>
          </a:xfrm>
          <a:prstGeom prst="rect">
            <a:avLst/>
          </a:prstGeom>
          <a:ln w="12700">
            <a:miter lim="400000"/>
          </a:ln>
        </p:spPr>
      </p:pic>
      <p:pic>
        <p:nvPicPr>
          <p:cNvPr id="16" name="Picture 15" descr="Picture 8">
            <a:extLst>
              <a:ext uri="{FF2B5EF4-FFF2-40B4-BE49-F238E27FC236}">
                <a16:creationId xmlns:a16="http://schemas.microsoft.com/office/drawing/2014/main" id="{BC67D782-BC6A-9EE6-8044-7B28D28A0D8A}"/>
              </a:ext>
            </a:extLst>
          </p:cNvPr>
          <p:cNvPicPr>
            <a:picLocks noChangeAspect="1"/>
          </p:cNvPicPr>
          <p:nvPr/>
        </p:nvPicPr>
        <p:blipFill>
          <a:blip r:embed="rId7"/>
          <a:stretch>
            <a:fillRect/>
          </a:stretch>
        </p:blipFill>
        <p:spPr>
          <a:xfrm>
            <a:off x="5478226" y="4772896"/>
            <a:ext cx="601858" cy="596336"/>
          </a:xfrm>
          <a:prstGeom prst="rect">
            <a:avLst/>
          </a:prstGeom>
          <a:ln w="12700">
            <a:miter lim="400000"/>
          </a:ln>
        </p:spPr>
      </p:pic>
      <p:pic>
        <p:nvPicPr>
          <p:cNvPr id="17" name="Picture 16" descr="Picture 11">
            <a:extLst>
              <a:ext uri="{FF2B5EF4-FFF2-40B4-BE49-F238E27FC236}">
                <a16:creationId xmlns:a16="http://schemas.microsoft.com/office/drawing/2014/main" id="{14C783EC-23A0-6169-E710-C7248474B237}"/>
              </a:ext>
            </a:extLst>
          </p:cNvPr>
          <p:cNvPicPr>
            <a:picLocks noChangeAspect="1"/>
          </p:cNvPicPr>
          <p:nvPr/>
        </p:nvPicPr>
        <p:blipFill>
          <a:blip r:embed="rId8"/>
          <a:stretch>
            <a:fillRect/>
          </a:stretch>
        </p:blipFill>
        <p:spPr>
          <a:xfrm>
            <a:off x="5808510" y="3265078"/>
            <a:ext cx="707250" cy="707250"/>
          </a:xfrm>
          <a:prstGeom prst="rect">
            <a:avLst/>
          </a:prstGeom>
          <a:ln w="12700">
            <a:miter lim="400000"/>
          </a:ln>
        </p:spPr>
      </p:pic>
      <p:pic>
        <p:nvPicPr>
          <p:cNvPr id="18" name="Picture 17" descr="Picture 31">
            <a:extLst>
              <a:ext uri="{FF2B5EF4-FFF2-40B4-BE49-F238E27FC236}">
                <a16:creationId xmlns:a16="http://schemas.microsoft.com/office/drawing/2014/main" id="{4ECBCBEF-0209-58CF-751C-364E22547594}"/>
              </a:ext>
            </a:extLst>
          </p:cNvPr>
          <p:cNvPicPr>
            <a:picLocks noChangeAspect="1"/>
          </p:cNvPicPr>
          <p:nvPr/>
        </p:nvPicPr>
        <p:blipFill>
          <a:blip r:embed="rId9"/>
          <a:stretch>
            <a:fillRect/>
          </a:stretch>
        </p:blipFill>
        <p:spPr>
          <a:xfrm>
            <a:off x="6788062" y="4077118"/>
            <a:ext cx="856589" cy="501526"/>
          </a:xfrm>
          <a:prstGeom prst="rect">
            <a:avLst/>
          </a:prstGeom>
          <a:ln w="12700">
            <a:miter lim="400000"/>
          </a:ln>
        </p:spPr>
      </p:pic>
      <p:pic>
        <p:nvPicPr>
          <p:cNvPr id="21" name="Image" descr="Image">
            <a:extLst>
              <a:ext uri="{FF2B5EF4-FFF2-40B4-BE49-F238E27FC236}">
                <a16:creationId xmlns:a16="http://schemas.microsoft.com/office/drawing/2014/main" id="{EEDB951A-B164-E7EE-2D16-C8ADE3161C84}"/>
              </a:ext>
            </a:extLst>
          </p:cNvPr>
          <p:cNvPicPr>
            <a:picLocks noChangeAspect="1"/>
          </p:cNvPicPr>
          <p:nvPr/>
        </p:nvPicPr>
        <p:blipFill>
          <a:blip r:embed="rId10"/>
          <a:stretch>
            <a:fillRect/>
          </a:stretch>
        </p:blipFill>
        <p:spPr>
          <a:xfrm>
            <a:off x="7377848" y="3445262"/>
            <a:ext cx="1064811" cy="487414"/>
          </a:xfrm>
          <a:prstGeom prst="rect">
            <a:avLst/>
          </a:prstGeom>
          <a:ln w="12700">
            <a:miter lim="400000"/>
          </a:ln>
        </p:spPr>
      </p:pic>
      <p:pic>
        <p:nvPicPr>
          <p:cNvPr id="22" name="Picture 21">
            <a:extLst>
              <a:ext uri="{FF2B5EF4-FFF2-40B4-BE49-F238E27FC236}">
                <a16:creationId xmlns:a16="http://schemas.microsoft.com/office/drawing/2014/main" id="{3A6BF6E2-9285-9AF5-50D4-5E1D3B24174C}"/>
              </a:ext>
            </a:extLst>
          </p:cNvPr>
          <p:cNvPicPr>
            <a:picLocks noChangeAspect="1"/>
          </p:cNvPicPr>
          <p:nvPr/>
        </p:nvPicPr>
        <p:blipFill>
          <a:blip r:embed="rId11"/>
          <a:stretch>
            <a:fillRect/>
          </a:stretch>
        </p:blipFill>
        <p:spPr>
          <a:xfrm>
            <a:off x="7546681" y="4780148"/>
            <a:ext cx="923110" cy="564123"/>
          </a:xfrm>
          <a:prstGeom prst="rect">
            <a:avLst/>
          </a:prstGeom>
        </p:spPr>
      </p:pic>
      <p:sp>
        <p:nvSpPr>
          <p:cNvPr id="23" name="TextBox 22">
            <a:extLst>
              <a:ext uri="{FF2B5EF4-FFF2-40B4-BE49-F238E27FC236}">
                <a16:creationId xmlns:a16="http://schemas.microsoft.com/office/drawing/2014/main" id="{CEBAF41D-3A3E-F59E-52C9-8D20975A3D9E}"/>
              </a:ext>
            </a:extLst>
          </p:cNvPr>
          <p:cNvSpPr txBox="1"/>
          <p:nvPr/>
        </p:nvSpPr>
        <p:spPr>
          <a:xfrm>
            <a:off x="5451094" y="1507859"/>
            <a:ext cx="3073948" cy="1500411"/>
          </a:xfrm>
          <a:prstGeom prst="rect">
            <a:avLst/>
          </a:prstGeom>
          <a:noFill/>
        </p:spPr>
        <p:txBody>
          <a:bodyPr wrap="square" rtlCol="0">
            <a:spAutoFit/>
          </a:bodyPr>
          <a:lstStyle/>
          <a:p>
            <a:pPr marL="214313" indent="-214313">
              <a:buFont typeface="Arial" panose="020B0604020202020204" pitchFamily="34" charset="0"/>
              <a:buChar char="•"/>
            </a:pPr>
            <a:r>
              <a:rPr lang="en-US" sz="825" dirty="0"/>
              <a:t>Work supported by LANL LDRD program; the U.S. Department of Energy, Office of Science, Office of Nuclear Physics under Awards No. DE-FG02-ER41042, No. DE-AC52-06NA25396, No. DE-AC05-00OR2272 and No. 89233218CNA000001 under proposal LANLEEDM; NSF Grants No. 1614545, No. 1914133, No. 1506459, No. 1553861, No. 1812340, No. 1714461, No. 1913789, No. 2209511, No 2515036. </a:t>
            </a:r>
          </a:p>
          <a:p>
            <a:pPr marL="214313" indent="-214313">
              <a:buFont typeface="Arial" panose="020B0604020202020204" pitchFamily="34" charset="0"/>
              <a:buChar char="•"/>
            </a:pPr>
            <a:r>
              <a:rPr lang="en-US" sz="1200" dirty="0"/>
              <a:t>Student researchers in bold.</a:t>
            </a:r>
          </a:p>
          <a:p>
            <a:endParaRPr lang="en-US" sz="1350" dirty="0"/>
          </a:p>
        </p:txBody>
      </p:sp>
      <p:pic>
        <p:nvPicPr>
          <p:cNvPr id="19" name="Picture 18" descr="Picture 32">
            <a:extLst>
              <a:ext uri="{FF2B5EF4-FFF2-40B4-BE49-F238E27FC236}">
                <a16:creationId xmlns:a16="http://schemas.microsoft.com/office/drawing/2014/main" id="{446A8533-3A60-05A6-1D09-10944ED5B034}"/>
              </a:ext>
            </a:extLst>
          </p:cNvPr>
          <p:cNvPicPr>
            <a:picLocks noChangeAspect="1"/>
          </p:cNvPicPr>
          <p:nvPr/>
        </p:nvPicPr>
        <p:blipFill>
          <a:blip r:embed="rId12"/>
          <a:stretch>
            <a:fillRect/>
          </a:stretch>
        </p:blipFill>
        <p:spPr>
          <a:xfrm>
            <a:off x="6788062" y="4814935"/>
            <a:ext cx="856589" cy="462558"/>
          </a:xfrm>
          <a:prstGeom prst="rect">
            <a:avLst/>
          </a:prstGeom>
          <a:ln w="12700">
            <a:miter lim="400000"/>
          </a:ln>
        </p:spPr>
      </p:pic>
      <p:sp>
        <p:nvSpPr>
          <p:cNvPr id="4" name="Slide Number Placeholder 3">
            <a:extLst>
              <a:ext uri="{FF2B5EF4-FFF2-40B4-BE49-F238E27FC236}">
                <a16:creationId xmlns:a16="http://schemas.microsoft.com/office/drawing/2014/main" id="{FE951C22-E4F9-D505-E584-6BF9B5B9B798}"/>
              </a:ext>
            </a:extLst>
          </p:cNvPr>
          <p:cNvSpPr>
            <a:spLocks noGrp="1"/>
          </p:cNvSpPr>
          <p:nvPr>
            <p:ph type="sldNum" sz="quarter" idx="12"/>
          </p:nvPr>
        </p:nvSpPr>
        <p:spPr/>
        <p:txBody>
          <a:bodyPr/>
          <a:lstStyle/>
          <a:p>
            <a:fld id="{469F719A-759F-9949-A55F-A0C08DB03C95}" type="slidenum">
              <a:rPr lang="en-US" smtClean="0"/>
              <a:t>45</a:t>
            </a:fld>
            <a:endParaRPr lang="en-US"/>
          </a:p>
        </p:txBody>
      </p:sp>
    </p:spTree>
    <p:extLst>
      <p:ext uri="{BB962C8B-B14F-4D97-AF65-F5344CB8AC3E}">
        <p14:creationId xmlns:p14="http://schemas.microsoft.com/office/powerpoint/2010/main" val="25599605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74BB3F5-F6FF-F8ED-3A73-8D9FBCD817A8}"/>
              </a:ext>
            </a:extLst>
          </p:cNvPr>
          <p:cNvSpPr>
            <a:spLocks noGrp="1"/>
          </p:cNvSpPr>
          <p:nvPr>
            <p:ph type="sldNum" sz="quarter" idx="12"/>
          </p:nvPr>
        </p:nvSpPr>
        <p:spPr/>
        <p:txBody>
          <a:bodyPr/>
          <a:lstStyle/>
          <a:p>
            <a:fld id="{03D9D805-4D10-E847-B767-F15B146186EE}" type="slidenum">
              <a:rPr lang="en-US" smtClean="0"/>
              <a:t>46</a:t>
            </a:fld>
            <a:endParaRPr lang="en-US"/>
          </a:p>
        </p:txBody>
      </p:sp>
      <mc:AlternateContent xmlns:mc="http://schemas.openxmlformats.org/markup-compatibility/2006" xmlns:cx1="http://schemas.microsoft.com/office/drawing/2015/9/8/chartex">
        <mc:Choice Requires="cx1">
          <p:graphicFrame>
            <p:nvGraphicFramePr>
              <p:cNvPr id="5" name="Chart 4">
                <a:extLst>
                  <a:ext uri="{FF2B5EF4-FFF2-40B4-BE49-F238E27FC236}">
                    <a16:creationId xmlns:a16="http://schemas.microsoft.com/office/drawing/2014/main" id="{1288DE2A-B8BF-91E9-B495-58C2DAE87064}"/>
                  </a:ext>
                </a:extLst>
              </p:cNvPr>
              <p:cNvGraphicFramePr>
                <a:graphicFrameLocks noChangeAspect="1"/>
              </p:cNvGraphicFramePr>
              <p:nvPr/>
            </p:nvGraphicFramePr>
            <p:xfrm>
              <a:off x="2353869" y="18675"/>
              <a:ext cx="6797702" cy="6797702"/>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5" name="Chart 4">
                <a:extLst>
                  <a:ext uri="{FF2B5EF4-FFF2-40B4-BE49-F238E27FC236}">
                    <a16:creationId xmlns:a16="http://schemas.microsoft.com/office/drawing/2014/main" id="{1288DE2A-B8BF-91E9-B495-58C2DAE87064}"/>
                  </a:ext>
                </a:extLst>
              </p:cNvPr>
              <p:cNvPicPr>
                <a:picLocks noGrp="1" noRot="1" noChangeAspect="1" noMove="1" noResize="1" noEditPoints="1" noAdjustHandles="1" noChangeArrowheads="1" noChangeShapeType="1"/>
              </p:cNvPicPr>
              <p:nvPr/>
            </p:nvPicPr>
            <p:blipFill>
              <a:blip r:embed="rId3"/>
              <a:stretch>
                <a:fillRect/>
              </a:stretch>
            </p:blipFill>
            <p:spPr>
              <a:xfrm>
                <a:off x="2353869" y="18675"/>
                <a:ext cx="6797702" cy="6797702"/>
              </a:xfrm>
              <a:prstGeom prst="rect">
                <a:avLst/>
              </a:prstGeom>
            </p:spPr>
          </p:pic>
        </mc:Fallback>
      </mc:AlternateContent>
      <p:sp>
        <p:nvSpPr>
          <p:cNvPr id="9" name="Title 8">
            <a:extLst>
              <a:ext uri="{FF2B5EF4-FFF2-40B4-BE49-F238E27FC236}">
                <a16:creationId xmlns:a16="http://schemas.microsoft.com/office/drawing/2014/main" id="{E745AD18-3FFC-75EC-B180-BA0A53AD2954}"/>
              </a:ext>
            </a:extLst>
          </p:cNvPr>
          <p:cNvSpPr>
            <a:spLocks noGrp="1"/>
          </p:cNvSpPr>
          <p:nvPr>
            <p:ph type="title"/>
          </p:nvPr>
        </p:nvSpPr>
        <p:spPr>
          <a:xfrm>
            <a:off x="-11601" y="24713"/>
            <a:ext cx="4142251" cy="882737"/>
          </a:xfrm>
        </p:spPr>
        <p:txBody>
          <a:bodyPr>
            <a:normAutofit fontScale="90000"/>
          </a:bodyPr>
          <a:lstStyle/>
          <a:p>
            <a:r>
              <a:rPr lang="en-US" sz="3200" dirty="0"/>
              <a:t>LANL </a:t>
            </a:r>
            <a:r>
              <a:rPr lang="en-US" sz="3200" dirty="0" err="1"/>
              <a:t>nEDM</a:t>
            </a:r>
            <a:r>
              <a:rPr lang="en-US" sz="3200" dirty="0"/>
              <a:t> Collaboration</a:t>
            </a:r>
          </a:p>
        </p:txBody>
      </p:sp>
      <p:pic>
        <p:nvPicPr>
          <p:cNvPr id="2" name="Picture 1">
            <a:extLst>
              <a:ext uri="{FF2B5EF4-FFF2-40B4-BE49-F238E27FC236}">
                <a16:creationId xmlns:a16="http://schemas.microsoft.com/office/drawing/2014/main" id="{B154703D-C5FF-5245-80CE-4624AE235BB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2543" y="5892406"/>
            <a:ext cx="1247345" cy="874596"/>
          </a:xfrm>
          <a:prstGeom prst="rect">
            <a:avLst/>
          </a:prstGeom>
        </p:spPr>
      </p:pic>
      <p:pic>
        <p:nvPicPr>
          <p:cNvPr id="3" name="Picture 2">
            <a:extLst>
              <a:ext uri="{FF2B5EF4-FFF2-40B4-BE49-F238E27FC236}">
                <a16:creationId xmlns:a16="http://schemas.microsoft.com/office/drawing/2014/main" id="{71A93708-23EB-38C9-3ACE-00EC41DEA2F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904" y="3904537"/>
            <a:ext cx="1479891" cy="1479891"/>
          </a:xfrm>
          <a:prstGeom prst="rect">
            <a:avLst/>
          </a:prstGeom>
        </p:spPr>
      </p:pic>
      <p:sp>
        <p:nvSpPr>
          <p:cNvPr id="6" name="TextBox 5">
            <a:extLst>
              <a:ext uri="{FF2B5EF4-FFF2-40B4-BE49-F238E27FC236}">
                <a16:creationId xmlns:a16="http://schemas.microsoft.com/office/drawing/2014/main" id="{53C9EAE1-F35C-C122-E229-3885CCED0718}"/>
              </a:ext>
            </a:extLst>
          </p:cNvPr>
          <p:cNvSpPr txBox="1"/>
          <p:nvPr/>
        </p:nvSpPr>
        <p:spPr>
          <a:xfrm>
            <a:off x="48105" y="3555011"/>
            <a:ext cx="1619354" cy="400110"/>
          </a:xfrm>
          <a:prstGeom prst="rect">
            <a:avLst/>
          </a:prstGeom>
          <a:noFill/>
        </p:spPr>
        <p:txBody>
          <a:bodyPr wrap="none" rtlCol="0">
            <a:spAutoFit/>
          </a:bodyPr>
          <a:lstStyle/>
          <a:p>
            <a:r>
              <a:rPr lang="en-US" sz="2000" dirty="0"/>
              <a:t>R&amp;D Funding:</a:t>
            </a:r>
          </a:p>
        </p:txBody>
      </p:sp>
      <p:pic>
        <p:nvPicPr>
          <p:cNvPr id="8" name="Picture 7">
            <a:extLst>
              <a:ext uri="{FF2B5EF4-FFF2-40B4-BE49-F238E27FC236}">
                <a16:creationId xmlns:a16="http://schemas.microsoft.com/office/drawing/2014/main" id="{08EDF79B-7B36-6A62-99BC-51A50ED4DC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8421" y="5517731"/>
            <a:ext cx="1695590" cy="331582"/>
          </a:xfrm>
          <a:prstGeom prst="rect">
            <a:avLst/>
          </a:prstGeom>
        </p:spPr>
      </p:pic>
      <p:sp>
        <p:nvSpPr>
          <p:cNvPr id="12" name="TextBox 11">
            <a:extLst>
              <a:ext uri="{FF2B5EF4-FFF2-40B4-BE49-F238E27FC236}">
                <a16:creationId xmlns:a16="http://schemas.microsoft.com/office/drawing/2014/main" id="{511FD958-46E2-B893-C610-0CA92420E173}"/>
              </a:ext>
            </a:extLst>
          </p:cNvPr>
          <p:cNvSpPr txBox="1"/>
          <p:nvPr/>
        </p:nvSpPr>
        <p:spPr>
          <a:xfrm>
            <a:off x="0" y="923312"/>
            <a:ext cx="2353869" cy="2462213"/>
          </a:xfrm>
          <a:prstGeom prst="rect">
            <a:avLst/>
          </a:prstGeom>
          <a:noFill/>
        </p:spPr>
        <p:txBody>
          <a:bodyPr wrap="square" rtlCol="0">
            <a:spAutoFit/>
          </a:bodyPr>
          <a:lstStyle/>
          <a:p>
            <a:r>
              <a:rPr lang="en-US" sz="1400" dirty="0"/>
              <a:t>LANL=Los Alamos National Laboratory</a:t>
            </a:r>
          </a:p>
          <a:p>
            <a:r>
              <a:rPr lang="en-US" sz="1400" dirty="0"/>
              <a:t>UK=University of Kentucky</a:t>
            </a:r>
          </a:p>
          <a:p>
            <a:r>
              <a:rPr lang="en-US" sz="1400" dirty="0"/>
              <a:t>UM=University of Michigan</a:t>
            </a:r>
          </a:p>
          <a:p>
            <a:r>
              <a:rPr lang="en-US" sz="1400" dirty="0"/>
              <a:t>UIUC=University of Illinois</a:t>
            </a:r>
          </a:p>
          <a:p>
            <a:r>
              <a:rPr lang="en-US" sz="1400" dirty="0"/>
              <a:t>IUB=Indiana University</a:t>
            </a:r>
          </a:p>
          <a:p>
            <a:r>
              <a:rPr lang="en-US" sz="1400" dirty="0"/>
              <a:t>YU=Yale University</a:t>
            </a:r>
          </a:p>
          <a:p>
            <a:r>
              <a:rPr lang="en-US" sz="1400" dirty="0"/>
              <a:t>UW=University of Washington</a:t>
            </a:r>
          </a:p>
          <a:p>
            <a:r>
              <a:rPr lang="en-US" sz="1400" dirty="0"/>
              <a:t>ETSU=East Tennessee State University</a:t>
            </a:r>
          </a:p>
        </p:txBody>
      </p:sp>
      <p:pic>
        <p:nvPicPr>
          <p:cNvPr id="1026" name="Picture 2">
            <a:extLst>
              <a:ext uri="{FF2B5EF4-FFF2-40B4-BE49-F238E27FC236}">
                <a16:creationId xmlns:a16="http://schemas.microsoft.com/office/drawing/2014/main" id="{67D7E7A8-3D10-E412-3828-F6A9DD2D2AF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82635"/>
          <a:stretch/>
        </p:blipFill>
        <p:spPr bwMode="auto">
          <a:xfrm>
            <a:off x="1983605" y="5570632"/>
            <a:ext cx="1247345" cy="120591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E35A4ED0-EAB1-B5FD-59C2-5CF241D3D4E4}"/>
              </a:ext>
            </a:extLst>
          </p:cNvPr>
          <p:cNvSpPr/>
          <p:nvPr/>
        </p:nvSpPr>
        <p:spPr>
          <a:xfrm>
            <a:off x="92909" y="5393306"/>
            <a:ext cx="1762523" cy="1431949"/>
          </a:xfrm>
          <a:prstGeom prst="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65429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8C2B9F3-6F73-E08E-22A5-EACAF694F736}"/>
              </a:ext>
            </a:extLst>
          </p:cNvPr>
          <p:cNvPicPr>
            <a:picLocks noGrp="1" noChangeAspect="1"/>
          </p:cNvPicPr>
          <p:nvPr>
            <p:ph idx="1"/>
          </p:nvPr>
        </p:nvPicPr>
        <p:blipFill>
          <a:blip r:embed="rId3"/>
          <a:srcRect l="9183" t="7260" r="6677" b="6244"/>
          <a:stretch>
            <a:fillRect/>
          </a:stretch>
        </p:blipFill>
        <p:spPr>
          <a:xfrm rot="5400000">
            <a:off x="1132801" y="-1132800"/>
            <a:ext cx="6858001" cy="9123604"/>
          </a:xfrm>
        </p:spPr>
      </p:pic>
      <p:sp>
        <p:nvSpPr>
          <p:cNvPr id="2" name="Title 1">
            <a:extLst>
              <a:ext uri="{FF2B5EF4-FFF2-40B4-BE49-F238E27FC236}">
                <a16:creationId xmlns:a16="http://schemas.microsoft.com/office/drawing/2014/main" id="{E1A61C84-6BA3-FF54-5A4E-5BB5AD2EAA83}"/>
              </a:ext>
            </a:extLst>
          </p:cNvPr>
          <p:cNvSpPr>
            <a:spLocks noGrp="1"/>
          </p:cNvSpPr>
          <p:nvPr>
            <p:ph type="title"/>
          </p:nvPr>
        </p:nvSpPr>
        <p:spPr>
          <a:xfrm>
            <a:off x="234016" y="212996"/>
            <a:ext cx="2595812" cy="1317421"/>
          </a:xfrm>
        </p:spPr>
        <p:txBody>
          <a:bodyPr>
            <a:normAutofit fontScale="90000"/>
          </a:bodyPr>
          <a:lstStyle/>
          <a:p>
            <a:r>
              <a:rPr lang="en-US" sz="3200" dirty="0"/>
              <a:t>LANL UCN Experimental Hall</a:t>
            </a:r>
          </a:p>
        </p:txBody>
      </p:sp>
      <p:sp>
        <p:nvSpPr>
          <p:cNvPr id="4" name="Slide Number Placeholder 3">
            <a:extLst>
              <a:ext uri="{FF2B5EF4-FFF2-40B4-BE49-F238E27FC236}">
                <a16:creationId xmlns:a16="http://schemas.microsoft.com/office/drawing/2014/main" id="{1656B7D5-85B8-51EF-9CB9-C52F8A63A34B}"/>
              </a:ext>
            </a:extLst>
          </p:cNvPr>
          <p:cNvSpPr>
            <a:spLocks noGrp="1"/>
          </p:cNvSpPr>
          <p:nvPr>
            <p:ph type="sldNum" sz="quarter" idx="12"/>
          </p:nvPr>
        </p:nvSpPr>
        <p:spPr/>
        <p:txBody>
          <a:bodyPr/>
          <a:lstStyle/>
          <a:p>
            <a:fld id="{469F719A-759F-9949-A55F-A0C08DB03C95}" type="slidenum">
              <a:rPr lang="en-US" smtClean="0"/>
              <a:t>5</a:t>
            </a:fld>
            <a:endParaRPr lang="en-US"/>
          </a:p>
        </p:txBody>
      </p:sp>
      <p:sp>
        <p:nvSpPr>
          <p:cNvPr id="7" name="TextBox 6">
            <a:extLst>
              <a:ext uri="{FF2B5EF4-FFF2-40B4-BE49-F238E27FC236}">
                <a16:creationId xmlns:a16="http://schemas.microsoft.com/office/drawing/2014/main" id="{AE9CF227-306B-0D30-AF34-D6E086A0CCF6}"/>
              </a:ext>
            </a:extLst>
          </p:cNvPr>
          <p:cNvSpPr txBox="1"/>
          <p:nvPr/>
        </p:nvSpPr>
        <p:spPr>
          <a:xfrm>
            <a:off x="5111014" y="3522847"/>
            <a:ext cx="893193" cy="369332"/>
          </a:xfrm>
          <a:prstGeom prst="rect">
            <a:avLst/>
          </a:prstGeom>
          <a:solidFill>
            <a:schemeClr val="bg1">
              <a:alpha val="74000"/>
            </a:schemeClr>
          </a:solidFill>
        </p:spPr>
        <p:txBody>
          <a:bodyPr wrap="none" rtlCol="0">
            <a:spAutoFit/>
          </a:bodyPr>
          <a:lstStyle/>
          <a:p>
            <a:r>
              <a:rPr lang="en-US" dirty="0" err="1"/>
              <a:t>UCN</a:t>
            </a:r>
            <a:r>
              <a:rPr lang="en-US" dirty="0" err="1">
                <a:latin typeface="Symbol" pitchFamily="2" charset="2"/>
              </a:rPr>
              <a:t>t</a:t>
            </a:r>
            <a:r>
              <a:rPr lang="en-US" dirty="0">
                <a:latin typeface="Symbol" pitchFamily="2" charset="2"/>
              </a:rPr>
              <a:t>+</a:t>
            </a:r>
          </a:p>
        </p:txBody>
      </p:sp>
      <p:sp>
        <p:nvSpPr>
          <p:cNvPr id="8" name="TextBox 7">
            <a:extLst>
              <a:ext uri="{FF2B5EF4-FFF2-40B4-BE49-F238E27FC236}">
                <a16:creationId xmlns:a16="http://schemas.microsoft.com/office/drawing/2014/main" id="{923AF380-F486-DC7D-3485-C922EE595B9A}"/>
              </a:ext>
            </a:extLst>
          </p:cNvPr>
          <p:cNvSpPr txBox="1"/>
          <p:nvPr/>
        </p:nvSpPr>
        <p:spPr>
          <a:xfrm>
            <a:off x="5078954" y="5386276"/>
            <a:ext cx="925253" cy="369332"/>
          </a:xfrm>
          <a:prstGeom prst="rect">
            <a:avLst/>
          </a:prstGeom>
          <a:solidFill>
            <a:schemeClr val="bg1">
              <a:alpha val="74000"/>
            </a:schemeClr>
          </a:solidFill>
        </p:spPr>
        <p:txBody>
          <a:bodyPr wrap="none" rtlCol="0">
            <a:spAutoFit/>
          </a:bodyPr>
          <a:lstStyle/>
          <a:p>
            <a:r>
              <a:rPr lang="en-US" dirty="0"/>
              <a:t>UCNA+</a:t>
            </a:r>
            <a:endParaRPr lang="en-US" dirty="0">
              <a:latin typeface="Symbol" pitchFamily="2" charset="2"/>
            </a:endParaRPr>
          </a:p>
        </p:txBody>
      </p:sp>
      <p:sp>
        <p:nvSpPr>
          <p:cNvPr id="9" name="TextBox 8">
            <a:extLst>
              <a:ext uri="{FF2B5EF4-FFF2-40B4-BE49-F238E27FC236}">
                <a16:creationId xmlns:a16="http://schemas.microsoft.com/office/drawing/2014/main" id="{0B73BBEC-6325-04E0-1BC3-DE29DF9B0961}"/>
              </a:ext>
            </a:extLst>
          </p:cNvPr>
          <p:cNvSpPr txBox="1"/>
          <p:nvPr/>
        </p:nvSpPr>
        <p:spPr>
          <a:xfrm>
            <a:off x="1305826" y="4624277"/>
            <a:ext cx="780983" cy="369332"/>
          </a:xfrm>
          <a:prstGeom prst="rect">
            <a:avLst/>
          </a:prstGeom>
          <a:solidFill>
            <a:schemeClr val="bg1">
              <a:alpha val="74000"/>
            </a:schemeClr>
          </a:solidFill>
        </p:spPr>
        <p:txBody>
          <a:bodyPr wrap="none" rtlCol="0">
            <a:spAutoFit/>
          </a:bodyPr>
          <a:lstStyle/>
          <a:p>
            <a:r>
              <a:rPr lang="en-US" dirty="0" err="1"/>
              <a:t>nEDM</a:t>
            </a:r>
            <a:endParaRPr lang="en-US" dirty="0">
              <a:latin typeface="Symbol" pitchFamily="2" charset="2"/>
            </a:endParaRPr>
          </a:p>
        </p:txBody>
      </p:sp>
      <p:sp>
        <p:nvSpPr>
          <p:cNvPr id="10" name="Cube 9">
            <a:extLst>
              <a:ext uri="{FF2B5EF4-FFF2-40B4-BE49-F238E27FC236}">
                <a16:creationId xmlns:a16="http://schemas.microsoft.com/office/drawing/2014/main" id="{9CDE6D61-BFF2-EF38-9331-5E155D452C5D}"/>
              </a:ext>
            </a:extLst>
          </p:cNvPr>
          <p:cNvSpPr/>
          <p:nvPr/>
        </p:nvSpPr>
        <p:spPr>
          <a:xfrm rot="15928591">
            <a:off x="3685026" y="3695266"/>
            <a:ext cx="529389" cy="548640"/>
          </a:xfrm>
          <a:prstGeom prst="cub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1ECC7AA-293B-CED2-11F6-7CBCB47EFE72}"/>
              </a:ext>
            </a:extLst>
          </p:cNvPr>
          <p:cNvSpPr txBox="1"/>
          <p:nvPr/>
        </p:nvSpPr>
        <p:spPr>
          <a:xfrm>
            <a:off x="3173071" y="4173062"/>
            <a:ext cx="1258101" cy="369332"/>
          </a:xfrm>
          <a:prstGeom prst="rect">
            <a:avLst/>
          </a:prstGeom>
          <a:solidFill>
            <a:schemeClr val="bg1">
              <a:alpha val="74000"/>
            </a:schemeClr>
          </a:solidFill>
        </p:spPr>
        <p:txBody>
          <a:bodyPr wrap="none" rtlCol="0">
            <a:spAutoFit/>
          </a:bodyPr>
          <a:lstStyle/>
          <a:p>
            <a:r>
              <a:rPr lang="en-US" dirty="0" err="1"/>
              <a:t>UCNProBe</a:t>
            </a:r>
            <a:endParaRPr lang="en-US" dirty="0">
              <a:latin typeface="Symbol" pitchFamily="2" charset="2"/>
            </a:endParaRPr>
          </a:p>
        </p:txBody>
      </p:sp>
      <p:sp>
        <p:nvSpPr>
          <p:cNvPr id="12" name="TextBox 11">
            <a:extLst>
              <a:ext uri="{FF2B5EF4-FFF2-40B4-BE49-F238E27FC236}">
                <a16:creationId xmlns:a16="http://schemas.microsoft.com/office/drawing/2014/main" id="{3D139588-8D70-3A47-C04C-40D56E5EB9A8}"/>
              </a:ext>
            </a:extLst>
          </p:cNvPr>
          <p:cNvSpPr txBox="1"/>
          <p:nvPr/>
        </p:nvSpPr>
        <p:spPr>
          <a:xfrm>
            <a:off x="2829828" y="2462614"/>
            <a:ext cx="1414233" cy="369332"/>
          </a:xfrm>
          <a:prstGeom prst="rect">
            <a:avLst/>
          </a:prstGeom>
          <a:solidFill>
            <a:schemeClr val="bg1">
              <a:alpha val="74000"/>
            </a:schemeClr>
          </a:solidFill>
        </p:spPr>
        <p:txBody>
          <a:bodyPr wrap="square" rtlCol="0">
            <a:spAutoFit/>
          </a:bodyPr>
          <a:lstStyle/>
          <a:p>
            <a:r>
              <a:rPr lang="en-US" dirty="0"/>
              <a:t>UCN Source</a:t>
            </a:r>
            <a:endParaRPr lang="en-US" dirty="0">
              <a:latin typeface="Symbol" pitchFamily="2" charset="2"/>
            </a:endParaRPr>
          </a:p>
        </p:txBody>
      </p:sp>
    </p:spTree>
    <p:extLst>
      <p:ext uri="{BB962C8B-B14F-4D97-AF65-F5344CB8AC3E}">
        <p14:creationId xmlns:p14="http://schemas.microsoft.com/office/powerpoint/2010/main" val="11507266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Title 1"/>
          <p:cNvSpPr txBox="1">
            <a:spLocks noGrp="1"/>
          </p:cNvSpPr>
          <p:nvPr>
            <p:ph type="title"/>
          </p:nvPr>
        </p:nvSpPr>
        <p:spPr>
          <a:xfrm>
            <a:off x="450094" y="136314"/>
            <a:ext cx="8239125" cy="538106"/>
          </a:xfrm>
          <a:prstGeom prst="rect">
            <a:avLst/>
          </a:prstGeom>
        </p:spPr>
        <p:txBody>
          <a:bodyPr>
            <a:normAutofit fontScale="90000"/>
          </a:bodyPr>
          <a:lstStyle>
            <a:lvl1pPr>
              <a:defRPr>
                <a:solidFill>
                  <a:srgbClr val="011993"/>
                </a:solidFill>
              </a:defRPr>
            </a:lvl1pPr>
          </a:lstStyle>
          <a:p>
            <a:r>
              <a:rPr dirty="0"/>
              <a:t>LANL UCN Experimental Area (2022)</a:t>
            </a:r>
          </a:p>
        </p:txBody>
      </p:sp>
      <p:sp>
        <p:nvSpPr>
          <p:cNvPr id="247" name="Slide Number"/>
          <p:cNvSpPr txBox="1">
            <a:spLocks noGrp="1"/>
          </p:cNvSpPr>
          <p:nvPr>
            <p:ph type="sldNum" sz="quarter" idx="2"/>
          </p:nvPr>
        </p:nvSpPr>
        <p:spPr>
          <a:xfrm>
            <a:off x="4524394" y="5762625"/>
            <a:ext cx="90526" cy="14047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6</a:t>
            </a:fld>
            <a:endParaRPr/>
          </a:p>
        </p:txBody>
      </p:sp>
      <p:pic>
        <p:nvPicPr>
          <p:cNvPr id="248" name="Picture 3" descr="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674420"/>
            <a:ext cx="9144000" cy="6091438"/>
          </a:xfrm>
          <a:prstGeom prst="rect">
            <a:avLst/>
          </a:prstGeom>
          <a:ln w="12700">
            <a:miter lim="400000"/>
          </a:ln>
        </p:spPr>
      </p:pic>
      <p:sp>
        <p:nvSpPr>
          <p:cNvPr id="249" name="UCNA/B experiment"/>
          <p:cNvSpPr txBox="1"/>
          <p:nvPr/>
        </p:nvSpPr>
        <p:spPr>
          <a:xfrm>
            <a:off x="5377009" y="5162454"/>
            <a:ext cx="2592201" cy="273392"/>
          </a:xfrm>
          <a:prstGeom prst="rect">
            <a:avLst/>
          </a:prstGeom>
          <a:solidFill>
            <a:srgbClr val="FFFFFF"/>
          </a:solidFill>
          <a:ln w="50800">
            <a:solidFill>
              <a:srgbClr val="FF26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p>
            <a:pPr defTabSz="685800">
              <a:defRPr sz="3800">
                <a:solidFill>
                  <a:srgbClr val="000000"/>
                </a:solidFill>
                <a:latin typeface="Calibri"/>
                <a:ea typeface="Calibri"/>
                <a:cs typeface="Calibri"/>
                <a:sym typeface="Calibri"/>
              </a:defRPr>
            </a:pPr>
            <a:r>
              <a:rPr sz="1425" dirty="0"/>
              <a:t>UCNA/UCNB/UCNA+ experiment</a:t>
            </a:r>
          </a:p>
        </p:txBody>
      </p:sp>
      <p:sp>
        <p:nvSpPr>
          <p:cNvPr id="250" name="UCNτ experiment"/>
          <p:cNvSpPr txBox="1"/>
          <p:nvPr/>
        </p:nvSpPr>
        <p:spPr>
          <a:xfrm>
            <a:off x="5837087" y="2309476"/>
            <a:ext cx="1918779" cy="273392"/>
          </a:xfrm>
          <a:prstGeom prst="rect">
            <a:avLst/>
          </a:prstGeom>
          <a:solidFill>
            <a:srgbClr val="FFFFFF"/>
          </a:solidFill>
          <a:ln w="50800">
            <a:solidFill>
              <a:srgbClr val="FF26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p>
            <a:pPr defTabSz="685800">
              <a:defRPr sz="3800">
                <a:solidFill>
                  <a:srgbClr val="000000"/>
                </a:solidFill>
                <a:latin typeface="Calibri"/>
                <a:ea typeface="Calibri"/>
                <a:cs typeface="Calibri"/>
                <a:sym typeface="Calibri"/>
              </a:defRPr>
            </a:pPr>
            <a:r>
              <a:rPr sz="1425" dirty="0" err="1"/>
              <a:t>UCNτ</a:t>
            </a:r>
            <a:r>
              <a:rPr sz="1425" dirty="0"/>
              <a:t>/</a:t>
            </a:r>
            <a:r>
              <a:rPr sz="1425" dirty="0" err="1"/>
              <a:t>UCNτ</a:t>
            </a:r>
            <a:r>
              <a:rPr sz="1425" dirty="0"/>
              <a:t>+ experiment</a:t>
            </a:r>
          </a:p>
        </p:txBody>
      </p:sp>
      <p:sp>
        <p:nvSpPr>
          <p:cNvPr id="254" name="New nEDM experiment"/>
          <p:cNvSpPr txBox="1"/>
          <p:nvPr/>
        </p:nvSpPr>
        <p:spPr>
          <a:xfrm>
            <a:off x="552111" y="1959768"/>
            <a:ext cx="999707" cy="492683"/>
          </a:xfrm>
          <a:prstGeom prst="rect">
            <a:avLst/>
          </a:prstGeom>
          <a:solidFill>
            <a:srgbClr val="FFFFFF"/>
          </a:solidFill>
          <a:ln w="50800">
            <a:solidFill>
              <a:srgbClr val="FF26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6789" tIns="26789" rIns="26789" bIns="26789" anchor="ctr">
            <a:spAutoFit/>
          </a:bodyPr>
          <a:lstStyle>
            <a:lvl1pPr algn="l" defTabSz="1828800">
              <a:defRPr sz="3800">
                <a:solidFill>
                  <a:srgbClr val="000000"/>
                </a:solidFill>
                <a:latin typeface="Calibri"/>
                <a:ea typeface="Calibri"/>
                <a:cs typeface="Calibri"/>
                <a:sym typeface="Calibri"/>
              </a:defRPr>
            </a:lvl1pPr>
          </a:lstStyle>
          <a:p>
            <a:r>
              <a:rPr sz="1425" dirty="0"/>
              <a:t>LANL </a:t>
            </a:r>
            <a:r>
              <a:rPr sz="1425" dirty="0" err="1"/>
              <a:t>nEDM</a:t>
            </a:r>
            <a:r>
              <a:rPr sz="1425" dirty="0"/>
              <a:t> experiment</a:t>
            </a:r>
          </a:p>
        </p:txBody>
      </p:sp>
      <p:sp>
        <p:nvSpPr>
          <p:cNvPr id="255" name="Line"/>
          <p:cNvSpPr/>
          <p:nvPr/>
        </p:nvSpPr>
        <p:spPr>
          <a:xfrm>
            <a:off x="3065417" y="1509784"/>
            <a:ext cx="1148950" cy="799692"/>
          </a:xfrm>
          <a:prstGeom prst="line">
            <a:avLst/>
          </a:prstGeom>
          <a:ln w="50800">
            <a:solidFill>
              <a:srgbClr val="FF2600"/>
            </a:solidFill>
            <a:miter lim="400000"/>
            <a:tailEnd type="triangle"/>
          </a:ln>
        </p:spPr>
        <p:txBody>
          <a:bodyPr tIns="34290" bIns="34290"/>
          <a:lstStyle/>
          <a:p>
            <a:pPr defTabSz="685800">
              <a:defRPr sz="3600">
                <a:solidFill>
                  <a:srgbClr val="000000"/>
                </a:solidFill>
                <a:latin typeface="Calibri"/>
                <a:ea typeface="Calibri"/>
                <a:cs typeface="Calibri"/>
                <a:sym typeface="Calibri"/>
              </a:defRPr>
            </a:pPr>
            <a:endParaRPr sz="1350"/>
          </a:p>
        </p:txBody>
      </p:sp>
      <p:sp>
        <p:nvSpPr>
          <p:cNvPr id="256" name="UCN source"/>
          <p:cNvSpPr txBox="1"/>
          <p:nvPr/>
        </p:nvSpPr>
        <p:spPr>
          <a:xfrm>
            <a:off x="2568861" y="1236392"/>
            <a:ext cx="923442" cy="273392"/>
          </a:xfrm>
          <a:prstGeom prst="rect">
            <a:avLst/>
          </a:prstGeom>
          <a:solidFill>
            <a:srgbClr val="FFFFFF"/>
          </a:solidFill>
          <a:ln w="50800">
            <a:solidFill>
              <a:srgbClr val="FF26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6789" tIns="26789" rIns="26789" bIns="26789" anchor="ctr">
            <a:spAutoFit/>
          </a:bodyPr>
          <a:lstStyle>
            <a:lvl1pPr algn="l" defTabSz="1828800">
              <a:defRPr sz="3800">
                <a:solidFill>
                  <a:srgbClr val="000000"/>
                </a:solidFill>
                <a:latin typeface="Calibri"/>
                <a:ea typeface="Calibri"/>
                <a:cs typeface="Calibri"/>
                <a:sym typeface="Calibri"/>
              </a:defRPr>
            </a:lvl1pPr>
          </a:lstStyle>
          <a:p>
            <a:r>
              <a:rPr sz="1425"/>
              <a:t>UCN source</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B9149-30D4-5C43-B172-3FE3EA961254}"/>
              </a:ext>
            </a:extLst>
          </p:cNvPr>
          <p:cNvSpPr>
            <a:spLocks noGrp="1"/>
          </p:cNvSpPr>
          <p:nvPr>
            <p:ph type="title"/>
          </p:nvPr>
        </p:nvSpPr>
        <p:spPr>
          <a:xfrm>
            <a:off x="628650" y="227066"/>
            <a:ext cx="5624186" cy="637476"/>
          </a:xfrm>
        </p:spPr>
        <p:txBody>
          <a:bodyPr>
            <a:normAutofit/>
          </a:bodyPr>
          <a:lstStyle/>
          <a:p>
            <a:r>
              <a:rPr lang="en-US" sz="3600" dirty="0"/>
              <a:t>Neutron </a:t>
            </a:r>
            <a:r>
              <a:rPr lang="en-US" sz="3600" dirty="0">
                <a:latin typeface="Symbol" pitchFamily="2" charset="2"/>
              </a:rPr>
              <a:t>b</a:t>
            </a:r>
            <a:r>
              <a:rPr lang="en-US" sz="3600" dirty="0"/>
              <a:t> decay observables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6CF60DB-3966-EB45-910C-9A2666F99984}"/>
                  </a:ext>
                </a:extLst>
              </p:cNvPr>
              <p:cNvSpPr>
                <a:spLocks noGrp="1"/>
              </p:cNvSpPr>
              <p:nvPr>
                <p:ph idx="1"/>
              </p:nvPr>
            </p:nvSpPr>
            <p:spPr>
              <a:xfrm>
                <a:off x="528693" y="1125808"/>
                <a:ext cx="5032352" cy="412654"/>
              </a:xfrm>
            </p:spPr>
            <p:txBody>
              <a:bodyPr>
                <a:noAutofit/>
              </a:bodyPr>
              <a:lstStyle/>
              <a:p>
                <a:pPr marL="0" indent="0">
                  <a:buNone/>
                </a:pPr>
                <a14:m>
                  <m:oMath xmlns:m="http://schemas.openxmlformats.org/officeDocument/2006/math">
                    <m:r>
                      <a:rPr lang="en-US" sz="2000" b="0" i="1" smtClean="0">
                        <a:latin typeface="Cambria Math" panose="02040503050406030204" pitchFamily="18" charset="0"/>
                      </a:rPr>
                      <m:t>𝑛</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𝑝</m:t>
                    </m:r>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𝑒</m:t>
                    </m:r>
                    <m:r>
                      <a:rPr lang="en-US" sz="2000" b="0" i="1" smtClean="0">
                        <a:latin typeface="Cambria Math" panose="02040503050406030204" pitchFamily="18" charset="0"/>
                        <a:ea typeface="Cambria Math" panose="02040503050406030204" pitchFamily="18" charset="0"/>
                      </a:rPr>
                      <m:t>+</m:t>
                    </m:r>
                    <m:sSub>
                      <m:sSubPr>
                        <m:ctrlPr>
                          <a:rPr lang="en-US" sz="2000" b="0" i="1" smtClean="0">
                            <a:latin typeface="Cambria Math" panose="02040503050406030204" pitchFamily="18" charset="0"/>
                            <a:ea typeface="Cambria Math" panose="02040503050406030204" pitchFamily="18" charset="0"/>
                          </a:rPr>
                        </m:ctrlPr>
                      </m:sSubPr>
                      <m:e>
                        <m:acc>
                          <m:accPr>
                            <m:chr m:val="̅"/>
                            <m:ctrlPr>
                              <a:rPr lang="en-US" sz="2000" b="0" i="1" smtClean="0">
                                <a:latin typeface="Cambria Math" panose="02040503050406030204" pitchFamily="18" charset="0"/>
                                <a:ea typeface="Cambria Math" panose="02040503050406030204" pitchFamily="18" charset="0"/>
                              </a:rPr>
                            </m:ctrlPr>
                          </m:accPr>
                          <m:e>
                            <m:r>
                              <a:rPr lang="en-US" sz="2000" b="0" i="1" smtClean="0">
                                <a:latin typeface="Cambria Math" panose="02040503050406030204" pitchFamily="18" charset="0"/>
                                <a:ea typeface="Cambria Math" panose="02040503050406030204" pitchFamily="18" charset="0"/>
                              </a:rPr>
                              <m:t>𝜈</m:t>
                            </m:r>
                          </m:e>
                        </m:acc>
                      </m:e>
                      <m:sub>
                        <m:r>
                          <a:rPr lang="en-US" sz="2000" b="0" i="1" smtClean="0">
                            <a:latin typeface="Cambria Math" panose="02040503050406030204" pitchFamily="18" charset="0"/>
                            <a:ea typeface="Cambria Math" panose="02040503050406030204" pitchFamily="18" charset="0"/>
                          </a:rPr>
                          <m:t>𝑒</m:t>
                        </m:r>
                      </m:sub>
                    </m:sSub>
                  </m:oMath>
                </a14:m>
                <a:r>
                  <a:rPr lang="en-US" sz="2000" dirty="0"/>
                  <a:t>,   </a:t>
                </a:r>
                <a:r>
                  <a:rPr lang="en-US" sz="2000" dirty="0">
                    <a:latin typeface="Symbol" pitchFamily="2" charset="2"/>
                  </a:rPr>
                  <a:t>b</a:t>
                </a:r>
                <a:r>
                  <a:rPr lang="en-US" sz="2000" dirty="0"/>
                  <a:t> endpoint energy 782 keV</a:t>
                </a:r>
              </a:p>
            </p:txBody>
          </p:sp>
        </mc:Choice>
        <mc:Fallback xmlns="">
          <p:sp>
            <p:nvSpPr>
              <p:cNvPr id="3" name="Content Placeholder 2">
                <a:extLst>
                  <a:ext uri="{FF2B5EF4-FFF2-40B4-BE49-F238E27FC236}">
                    <a16:creationId xmlns:a16="http://schemas.microsoft.com/office/drawing/2014/main" id="{36CF60DB-3966-EB45-910C-9A2666F99984}"/>
                  </a:ext>
                </a:extLst>
              </p:cNvPr>
              <p:cNvSpPr>
                <a:spLocks noGrp="1" noRot="1" noChangeAspect="1" noMove="1" noResize="1" noEditPoints="1" noAdjustHandles="1" noChangeArrowheads="1" noChangeShapeType="1" noTextEdit="1"/>
              </p:cNvSpPr>
              <p:nvPr>
                <p:ph idx="1"/>
              </p:nvPr>
            </p:nvSpPr>
            <p:spPr>
              <a:xfrm>
                <a:off x="528693" y="1125808"/>
                <a:ext cx="5032352" cy="412654"/>
              </a:xfrm>
              <a:blipFill>
                <a:blip r:embed="rId3"/>
                <a:stretch>
                  <a:fillRect t="-18182" b="-1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1F0F80F2-D7DC-9746-A6DF-2D236CFD24C8}"/>
                  </a:ext>
                </a:extLst>
              </p:cNvPr>
              <p:cNvSpPr txBox="1"/>
              <p:nvPr/>
            </p:nvSpPr>
            <p:spPr>
              <a:xfrm>
                <a:off x="3519814" y="1701317"/>
                <a:ext cx="5624186" cy="2883738"/>
              </a:xfrm>
              <a:prstGeom prst="rect">
                <a:avLst/>
              </a:prstGeom>
              <a:noFill/>
            </p:spPr>
            <p:txBody>
              <a:bodyPr wrap="square" rtlCol="0">
                <a:spAutoFit/>
              </a:bodyPr>
              <a:lstStyle/>
              <a:p>
                <a:r>
                  <a:rPr lang="en-US" dirty="0"/>
                  <a:t>Many observables:</a:t>
                </a:r>
              </a:p>
              <a:p>
                <a:pPr marL="285750" indent="-285750">
                  <a:buFont typeface="Arial" panose="020B0604020202020204" pitchFamily="34" charset="0"/>
                  <a:buChar char="•"/>
                </a:pPr>
                <a:r>
                  <a:rPr lang="en-US" dirty="0"/>
                  <a:t>Mean lifetime </a:t>
                </a:r>
                <a14:m>
                  <m:oMath xmlns:m="http://schemas.openxmlformats.org/officeDocument/2006/math">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𝜏</m:t>
                        </m:r>
                      </m:e>
                      <m:sub>
                        <m:r>
                          <a:rPr lang="en-US" b="0" i="1" smtClean="0">
                            <a:latin typeface="Cambria Math" panose="02040503050406030204" pitchFamily="18" charset="0"/>
                          </a:rPr>
                          <m:t>𝑛</m:t>
                        </m:r>
                      </m:sub>
                    </m:sSub>
                  </m:oMath>
                </a14:m>
                <a:endParaRPr lang="en-US" dirty="0"/>
              </a:p>
              <a:p>
                <a:pPr marL="285750" indent="-285750">
                  <a:buFont typeface="Arial" panose="020B0604020202020204" pitchFamily="34" charset="0"/>
                  <a:buChar char="•"/>
                </a:pPr>
                <a14:m>
                  <m:oMath xmlns:m="http://schemas.openxmlformats.org/officeDocument/2006/math">
                    <m:r>
                      <a:rPr lang="en-US" b="0" i="1" dirty="0" smtClean="0">
                        <a:solidFill>
                          <a:schemeClr val="tx1"/>
                        </a:solidFill>
                        <a:latin typeface="Cambria Math" panose="02040503050406030204" pitchFamily="18" charset="0"/>
                      </a:rPr>
                      <m:t>𝐴</m:t>
                    </m:r>
                    <m:r>
                      <a:rPr lang="en-US" b="0" i="1" dirty="0" smtClean="0">
                        <a:solidFill>
                          <a:srgbClr val="008F00"/>
                        </a:solidFill>
                        <a:latin typeface="Cambria Math" panose="02040503050406030204" pitchFamily="18" charset="0"/>
                      </a:rPr>
                      <m:t> </m:t>
                    </m:r>
                    <m:sSub>
                      <m:sSubPr>
                        <m:ctrlPr>
                          <a:rPr lang="en-US" i="1" dirty="0" smtClean="0">
                            <a:solidFill>
                              <a:srgbClr val="008F00"/>
                            </a:solidFill>
                            <a:latin typeface="Cambria Math" panose="02040503050406030204" pitchFamily="18" charset="0"/>
                          </a:rPr>
                        </m:ctrlPr>
                      </m:sSubPr>
                      <m:e>
                        <m:acc>
                          <m:accPr>
                            <m:chr m:val="⃗"/>
                            <m:ctrlPr>
                              <a:rPr lang="en-US" i="1" dirty="0">
                                <a:solidFill>
                                  <a:srgbClr val="008F00"/>
                                </a:solidFill>
                                <a:latin typeface="Cambria Math" panose="02040503050406030204" pitchFamily="18" charset="0"/>
                              </a:rPr>
                            </m:ctrlPr>
                          </m:accPr>
                          <m:e>
                            <m:r>
                              <a:rPr lang="en-US" i="1" dirty="0">
                                <a:solidFill>
                                  <a:srgbClr val="008F00"/>
                                </a:solidFill>
                                <a:latin typeface="Cambria Math" panose="02040503050406030204" pitchFamily="18" charset="0"/>
                                <a:ea typeface="Cambria Math" panose="02040503050406030204" pitchFamily="18" charset="0"/>
                              </a:rPr>
                              <m:t>𝜎</m:t>
                            </m:r>
                          </m:e>
                        </m:acc>
                      </m:e>
                      <m:sub>
                        <m:r>
                          <a:rPr lang="en-US" i="1" dirty="0">
                            <a:solidFill>
                              <a:srgbClr val="008F00"/>
                            </a:solidFill>
                            <a:latin typeface="Cambria Math" panose="02040503050406030204" pitchFamily="18" charset="0"/>
                          </a:rPr>
                          <m:t>𝑛</m:t>
                        </m:r>
                      </m:sub>
                    </m:sSub>
                    <m:r>
                      <a:rPr lang="en-US" i="1" dirty="0" smtClean="0">
                        <a:solidFill>
                          <a:schemeClr val="tx1"/>
                        </a:solidFill>
                        <a:latin typeface="Cambria Math" panose="02040503050406030204" pitchFamily="18" charset="0"/>
                        <a:ea typeface="Cambria Math" panose="02040503050406030204" pitchFamily="18" charset="0"/>
                      </a:rPr>
                      <m:t>∙</m:t>
                    </m:r>
                    <m:sSub>
                      <m:sSubPr>
                        <m:ctrlPr>
                          <a:rPr lang="en-US" i="1">
                            <a:solidFill>
                              <a:srgbClr val="FF0000"/>
                            </a:solidFill>
                            <a:latin typeface="Cambria Math" panose="02040503050406030204" pitchFamily="18" charset="0"/>
                          </a:rPr>
                        </m:ctrlPr>
                      </m:sSubPr>
                      <m:e>
                        <m:acc>
                          <m:accPr>
                            <m:chr m:val="⃗"/>
                            <m:ctrlPr>
                              <a:rPr lang="en-US" i="1">
                                <a:solidFill>
                                  <a:srgbClr val="FF0000"/>
                                </a:solidFill>
                                <a:latin typeface="Cambria Math" panose="02040503050406030204" pitchFamily="18" charset="0"/>
                              </a:rPr>
                            </m:ctrlPr>
                          </m:accPr>
                          <m:e>
                            <m:r>
                              <a:rPr lang="en-US" i="1">
                                <a:solidFill>
                                  <a:srgbClr val="FF0000"/>
                                </a:solidFill>
                                <a:latin typeface="Cambria Math" panose="02040503050406030204" pitchFamily="18" charset="0"/>
                              </a:rPr>
                              <m:t>𝑝</m:t>
                            </m:r>
                          </m:e>
                        </m:acc>
                      </m:e>
                      <m:sub>
                        <m:r>
                          <a:rPr lang="en-US" i="1">
                            <a:solidFill>
                              <a:srgbClr val="FF0000"/>
                            </a:solidFill>
                            <a:latin typeface="Cambria Math" panose="02040503050406030204" pitchFamily="18" charset="0"/>
                          </a:rPr>
                          <m:t>𝑒</m:t>
                        </m:r>
                      </m:sub>
                    </m:sSub>
                  </m:oMath>
                </a14:m>
                <a:endParaRPr lang="en-US" dirty="0"/>
              </a:p>
              <a:p>
                <a:pPr marL="285750" indent="-285750">
                  <a:buFont typeface="Arial" panose="020B0604020202020204" pitchFamily="34" charset="0"/>
                  <a:buChar char="•"/>
                </a:pPr>
                <a14:m>
                  <m:oMath xmlns:m="http://schemas.openxmlformats.org/officeDocument/2006/math">
                    <m:r>
                      <a:rPr lang="en-US" b="0" i="1" dirty="0" smtClean="0">
                        <a:solidFill>
                          <a:schemeClr val="tx1"/>
                        </a:solidFill>
                        <a:latin typeface="Cambria Math" panose="02040503050406030204" pitchFamily="18" charset="0"/>
                      </a:rPr>
                      <m:t>𝐵</m:t>
                    </m:r>
                    <m:r>
                      <a:rPr lang="en-US" i="1" dirty="0">
                        <a:solidFill>
                          <a:srgbClr val="008F00"/>
                        </a:solidFill>
                        <a:latin typeface="Cambria Math" panose="02040503050406030204" pitchFamily="18" charset="0"/>
                      </a:rPr>
                      <m:t> </m:t>
                    </m:r>
                    <m:sSub>
                      <m:sSubPr>
                        <m:ctrlPr>
                          <a:rPr lang="en-US" i="1" dirty="0">
                            <a:solidFill>
                              <a:srgbClr val="008F00"/>
                            </a:solidFill>
                            <a:latin typeface="Cambria Math" panose="02040503050406030204" pitchFamily="18" charset="0"/>
                          </a:rPr>
                        </m:ctrlPr>
                      </m:sSubPr>
                      <m:e>
                        <m:acc>
                          <m:accPr>
                            <m:chr m:val="⃗"/>
                            <m:ctrlPr>
                              <a:rPr lang="en-US" i="1" dirty="0">
                                <a:solidFill>
                                  <a:srgbClr val="008F00"/>
                                </a:solidFill>
                                <a:latin typeface="Cambria Math" panose="02040503050406030204" pitchFamily="18" charset="0"/>
                              </a:rPr>
                            </m:ctrlPr>
                          </m:accPr>
                          <m:e>
                            <m:r>
                              <a:rPr lang="en-US" i="1" dirty="0">
                                <a:solidFill>
                                  <a:srgbClr val="008F00"/>
                                </a:solidFill>
                                <a:latin typeface="Cambria Math" panose="02040503050406030204" pitchFamily="18" charset="0"/>
                                <a:ea typeface="Cambria Math" panose="02040503050406030204" pitchFamily="18" charset="0"/>
                              </a:rPr>
                              <m:t>𝜎</m:t>
                            </m:r>
                          </m:e>
                        </m:acc>
                      </m:e>
                      <m:sub>
                        <m:r>
                          <a:rPr lang="en-US" i="1" dirty="0">
                            <a:solidFill>
                              <a:srgbClr val="008F00"/>
                            </a:solidFill>
                            <a:latin typeface="Cambria Math" panose="02040503050406030204" pitchFamily="18" charset="0"/>
                          </a:rPr>
                          <m:t>𝑛</m:t>
                        </m:r>
                      </m:sub>
                    </m:sSub>
                    <m:r>
                      <a:rPr lang="en-US" i="1" dirty="0">
                        <a:latin typeface="Cambria Math" panose="02040503050406030204" pitchFamily="18" charset="0"/>
                        <a:ea typeface="Cambria Math" panose="02040503050406030204" pitchFamily="18" charset="0"/>
                      </a:rPr>
                      <m:t>∙</m:t>
                    </m:r>
                    <m:sSub>
                      <m:sSubPr>
                        <m:ctrlPr>
                          <a:rPr lang="en-US" i="1" smtClean="0">
                            <a:solidFill>
                              <a:schemeClr val="accent2"/>
                            </a:solidFill>
                            <a:latin typeface="Cambria Math" panose="02040503050406030204" pitchFamily="18" charset="0"/>
                          </a:rPr>
                        </m:ctrlPr>
                      </m:sSubPr>
                      <m:e>
                        <m:acc>
                          <m:accPr>
                            <m:chr m:val="⃗"/>
                            <m:ctrlPr>
                              <a:rPr lang="en-US" i="1">
                                <a:solidFill>
                                  <a:schemeClr val="accent2"/>
                                </a:solidFill>
                                <a:latin typeface="Cambria Math" panose="02040503050406030204" pitchFamily="18" charset="0"/>
                              </a:rPr>
                            </m:ctrlPr>
                          </m:accPr>
                          <m:e>
                            <m:r>
                              <a:rPr lang="en-US" i="1">
                                <a:solidFill>
                                  <a:schemeClr val="accent2"/>
                                </a:solidFill>
                                <a:latin typeface="Cambria Math" panose="02040503050406030204" pitchFamily="18" charset="0"/>
                              </a:rPr>
                              <m:t>𝑝</m:t>
                            </m:r>
                          </m:e>
                        </m:acc>
                      </m:e>
                      <m:sub>
                        <m:r>
                          <a:rPr lang="en-US" i="1" smtClean="0">
                            <a:solidFill>
                              <a:schemeClr val="accent2"/>
                            </a:solidFill>
                            <a:latin typeface="Cambria Math" panose="02040503050406030204" pitchFamily="18" charset="0"/>
                            <a:ea typeface="Cambria Math" panose="02040503050406030204" pitchFamily="18" charset="0"/>
                          </a:rPr>
                          <m:t>𝜈</m:t>
                        </m:r>
                      </m:sub>
                    </m:sSub>
                  </m:oMath>
                </a14:m>
                <a:endParaRPr lang="en-US" dirty="0"/>
              </a:p>
              <a:p>
                <a:pPr marL="285750" indent="-285750">
                  <a:buFont typeface="Arial" panose="020B0604020202020204" pitchFamily="34" charset="0"/>
                  <a:buChar char="•"/>
                </a:pPr>
                <a14:m>
                  <m:oMath xmlns:m="http://schemas.openxmlformats.org/officeDocument/2006/math">
                    <m:r>
                      <m:rPr>
                        <m:sty m:val="p"/>
                      </m:rPr>
                      <a:rPr lang="en-US" dirty="0">
                        <a:latin typeface="Cambria Math" panose="02040503050406030204" pitchFamily="18" charset="0"/>
                      </a:rPr>
                      <m:t>C</m:t>
                    </m:r>
                    <m:r>
                      <a:rPr lang="en-US" b="0" i="0" dirty="0" smtClean="0">
                        <a:latin typeface="Cambria Math" panose="02040503050406030204" pitchFamily="18" charset="0"/>
                      </a:rPr>
                      <m:t> </m:t>
                    </m:r>
                    <m:sSub>
                      <m:sSubPr>
                        <m:ctrlPr>
                          <a:rPr lang="en-US" i="1" dirty="0">
                            <a:solidFill>
                              <a:srgbClr val="008F00"/>
                            </a:solidFill>
                            <a:latin typeface="Cambria Math" panose="02040503050406030204" pitchFamily="18" charset="0"/>
                          </a:rPr>
                        </m:ctrlPr>
                      </m:sSubPr>
                      <m:e>
                        <m:acc>
                          <m:accPr>
                            <m:chr m:val="⃗"/>
                            <m:ctrlPr>
                              <a:rPr lang="en-US" i="1" dirty="0">
                                <a:solidFill>
                                  <a:srgbClr val="008F00"/>
                                </a:solidFill>
                                <a:latin typeface="Cambria Math" panose="02040503050406030204" pitchFamily="18" charset="0"/>
                              </a:rPr>
                            </m:ctrlPr>
                          </m:accPr>
                          <m:e>
                            <m:r>
                              <a:rPr lang="en-US" i="1" dirty="0">
                                <a:solidFill>
                                  <a:srgbClr val="008F00"/>
                                </a:solidFill>
                                <a:latin typeface="Cambria Math" panose="02040503050406030204" pitchFamily="18" charset="0"/>
                                <a:ea typeface="Cambria Math" panose="02040503050406030204" pitchFamily="18" charset="0"/>
                              </a:rPr>
                              <m:t>𝜎</m:t>
                            </m:r>
                          </m:e>
                        </m:acc>
                      </m:e>
                      <m:sub>
                        <m:r>
                          <a:rPr lang="en-US" i="1" dirty="0">
                            <a:solidFill>
                              <a:srgbClr val="008F00"/>
                            </a:solidFill>
                            <a:latin typeface="Cambria Math" panose="02040503050406030204" pitchFamily="18" charset="0"/>
                          </a:rPr>
                          <m:t>𝑛</m:t>
                        </m:r>
                      </m:sub>
                    </m:sSub>
                    <m:r>
                      <a:rPr lang="en-US" i="1" dirty="0">
                        <a:latin typeface="Cambria Math" panose="02040503050406030204" pitchFamily="18" charset="0"/>
                        <a:ea typeface="Cambria Math" panose="02040503050406030204" pitchFamily="18" charset="0"/>
                      </a:rPr>
                      <m:t>∙</m:t>
                    </m:r>
                    <m:sSub>
                      <m:sSubPr>
                        <m:ctrlPr>
                          <a:rPr lang="en-US" i="1" smtClean="0">
                            <a:solidFill>
                              <a:srgbClr val="0432FF"/>
                            </a:solidFill>
                            <a:latin typeface="Cambria Math" panose="02040503050406030204" pitchFamily="18" charset="0"/>
                          </a:rPr>
                        </m:ctrlPr>
                      </m:sSubPr>
                      <m:e>
                        <m:acc>
                          <m:accPr>
                            <m:chr m:val="⃗"/>
                            <m:ctrlPr>
                              <a:rPr lang="en-US" i="1">
                                <a:solidFill>
                                  <a:srgbClr val="0432FF"/>
                                </a:solidFill>
                                <a:latin typeface="Cambria Math" panose="02040503050406030204" pitchFamily="18" charset="0"/>
                              </a:rPr>
                            </m:ctrlPr>
                          </m:accPr>
                          <m:e>
                            <m:r>
                              <a:rPr lang="en-US" i="1">
                                <a:solidFill>
                                  <a:srgbClr val="0432FF"/>
                                </a:solidFill>
                                <a:latin typeface="Cambria Math" panose="02040503050406030204" pitchFamily="18" charset="0"/>
                              </a:rPr>
                              <m:t>𝑝</m:t>
                            </m:r>
                          </m:e>
                        </m:acc>
                      </m:e>
                      <m:sub>
                        <m:r>
                          <a:rPr lang="en-US" b="0" i="1" smtClean="0">
                            <a:solidFill>
                              <a:srgbClr val="0432FF"/>
                            </a:solidFill>
                            <a:latin typeface="Cambria Math" panose="02040503050406030204" pitchFamily="18" charset="0"/>
                          </a:rPr>
                          <m:t>𝑝</m:t>
                        </m:r>
                      </m:sub>
                    </m:sSub>
                  </m:oMath>
                </a14:m>
                <a:endParaRPr lang="en-US" dirty="0"/>
              </a:p>
              <a:p>
                <a:pPr marL="285750" indent="-285750">
                  <a:buFont typeface="Arial" panose="020B0604020202020204" pitchFamily="34" charset="0"/>
                  <a:buChar char="•"/>
                </a:pPr>
                <a14:m>
                  <m:oMath xmlns:m="http://schemas.openxmlformats.org/officeDocument/2006/math">
                    <m:r>
                      <a:rPr lang="en-US" b="0" i="1" dirty="0" smtClean="0">
                        <a:solidFill>
                          <a:schemeClr val="tx1"/>
                        </a:solidFill>
                        <a:latin typeface="Cambria Math" panose="02040503050406030204" pitchFamily="18" charset="0"/>
                      </a:rPr>
                      <m:t>𝐷</m:t>
                    </m:r>
                    <m:r>
                      <a:rPr lang="en-US" i="1" dirty="0">
                        <a:solidFill>
                          <a:srgbClr val="008F00"/>
                        </a:solidFill>
                        <a:latin typeface="Cambria Math" panose="02040503050406030204" pitchFamily="18" charset="0"/>
                      </a:rPr>
                      <m:t> </m:t>
                    </m:r>
                    <m:sSub>
                      <m:sSubPr>
                        <m:ctrlPr>
                          <a:rPr lang="en-US" i="1" dirty="0">
                            <a:solidFill>
                              <a:srgbClr val="008F00"/>
                            </a:solidFill>
                            <a:latin typeface="Cambria Math" panose="02040503050406030204" pitchFamily="18" charset="0"/>
                          </a:rPr>
                        </m:ctrlPr>
                      </m:sSubPr>
                      <m:e>
                        <m:acc>
                          <m:accPr>
                            <m:chr m:val="⃗"/>
                            <m:ctrlPr>
                              <a:rPr lang="en-US" i="1" dirty="0">
                                <a:solidFill>
                                  <a:srgbClr val="008F00"/>
                                </a:solidFill>
                                <a:latin typeface="Cambria Math" panose="02040503050406030204" pitchFamily="18" charset="0"/>
                              </a:rPr>
                            </m:ctrlPr>
                          </m:accPr>
                          <m:e>
                            <m:r>
                              <a:rPr lang="en-US" i="1" dirty="0">
                                <a:solidFill>
                                  <a:srgbClr val="008F00"/>
                                </a:solidFill>
                                <a:latin typeface="Cambria Math" panose="02040503050406030204" pitchFamily="18" charset="0"/>
                                <a:ea typeface="Cambria Math" panose="02040503050406030204" pitchFamily="18" charset="0"/>
                              </a:rPr>
                              <m:t>𝜎</m:t>
                            </m:r>
                          </m:e>
                        </m:acc>
                      </m:e>
                      <m:sub>
                        <m:r>
                          <a:rPr lang="en-US" i="1" dirty="0">
                            <a:solidFill>
                              <a:srgbClr val="008F00"/>
                            </a:solidFill>
                            <a:latin typeface="Cambria Math" panose="02040503050406030204" pitchFamily="18" charset="0"/>
                          </a:rPr>
                          <m:t>𝑛</m:t>
                        </m:r>
                      </m:sub>
                    </m:sSub>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m:t>
                    </m:r>
                    <m:sSub>
                      <m:sSubPr>
                        <m:ctrlPr>
                          <a:rPr lang="en-US" i="1">
                            <a:solidFill>
                              <a:srgbClr val="FF0000"/>
                            </a:solidFill>
                            <a:latin typeface="Cambria Math" panose="02040503050406030204" pitchFamily="18" charset="0"/>
                          </a:rPr>
                        </m:ctrlPr>
                      </m:sSubPr>
                      <m:e>
                        <m:acc>
                          <m:accPr>
                            <m:chr m:val="⃗"/>
                            <m:ctrlPr>
                              <a:rPr lang="en-US" i="1">
                                <a:solidFill>
                                  <a:srgbClr val="FF0000"/>
                                </a:solidFill>
                                <a:latin typeface="Cambria Math" panose="02040503050406030204" pitchFamily="18" charset="0"/>
                              </a:rPr>
                            </m:ctrlPr>
                          </m:accPr>
                          <m:e>
                            <m:r>
                              <a:rPr lang="en-US" i="1">
                                <a:solidFill>
                                  <a:srgbClr val="FF0000"/>
                                </a:solidFill>
                                <a:latin typeface="Cambria Math" panose="02040503050406030204" pitchFamily="18" charset="0"/>
                              </a:rPr>
                              <m:t>𝑝</m:t>
                            </m:r>
                          </m:e>
                        </m:acc>
                      </m:e>
                      <m:sub>
                        <m:r>
                          <a:rPr lang="en-US" i="1">
                            <a:solidFill>
                              <a:srgbClr val="FF0000"/>
                            </a:solidFill>
                            <a:latin typeface="Cambria Math" panose="02040503050406030204" pitchFamily="18" charset="0"/>
                          </a:rPr>
                          <m:t>𝑒</m:t>
                        </m:r>
                      </m:sub>
                    </m:sSub>
                    <m:r>
                      <a:rPr lang="en-US" i="1" smtClean="0">
                        <a:solidFill>
                          <a:schemeClr val="tx1"/>
                        </a:solidFill>
                        <a:latin typeface="Cambria Math" panose="02040503050406030204" pitchFamily="18" charset="0"/>
                        <a:ea typeface="Cambria Math" panose="02040503050406030204" pitchFamily="18" charset="0"/>
                      </a:rPr>
                      <m:t>×</m:t>
                    </m:r>
                    <m:sSub>
                      <m:sSubPr>
                        <m:ctrlPr>
                          <a:rPr lang="en-US" i="1">
                            <a:solidFill>
                              <a:schemeClr val="accent2"/>
                            </a:solidFill>
                            <a:latin typeface="Cambria Math" panose="02040503050406030204" pitchFamily="18" charset="0"/>
                          </a:rPr>
                        </m:ctrlPr>
                      </m:sSubPr>
                      <m:e>
                        <m:acc>
                          <m:accPr>
                            <m:chr m:val="⃗"/>
                            <m:ctrlPr>
                              <a:rPr lang="en-US" i="1">
                                <a:solidFill>
                                  <a:schemeClr val="accent2"/>
                                </a:solidFill>
                                <a:latin typeface="Cambria Math" panose="02040503050406030204" pitchFamily="18" charset="0"/>
                              </a:rPr>
                            </m:ctrlPr>
                          </m:accPr>
                          <m:e>
                            <m:r>
                              <a:rPr lang="en-US" i="1">
                                <a:solidFill>
                                  <a:schemeClr val="accent2"/>
                                </a:solidFill>
                                <a:latin typeface="Cambria Math" panose="02040503050406030204" pitchFamily="18" charset="0"/>
                              </a:rPr>
                              <m:t>𝑝</m:t>
                            </m:r>
                          </m:e>
                        </m:acc>
                      </m:e>
                      <m:sub>
                        <m:r>
                          <a:rPr lang="en-US" i="1">
                            <a:solidFill>
                              <a:schemeClr val="accent2"/>
                            </a:solidFill>
                            <a:latin typeface="Cambria Math" panose="02040503050406030204" pitchFamily="18" charset="0"/>
                            <a:ea typeface="Cambria Math" panose="02040503050406030204" pitchFamily="18" charset="0"/>
                          </a:rPr>
                          <m:t>𝜈</m:t>
                        </m:r>
                      </m:sub>
                    </m:sSub>
                    <m:r>
                      <a:rPr lang="en-US" b="0" i="1" smtClean="0">
                        <a:solidFill>
                          <a:schemeClr val="tx1"/>
                        </a:solidFill>
                        <a:latin typeface="Cambria Math" panose="02040503050406030204" pitchFamily="18" charset="0"/>
                        <a:ea typeface="Cambria Math" panose="02040503050406030204" pitchFamily="18" charset="0"/>
                      </a:rPr>
                      <m:t>)</m:t>
                    </m:r>
                  </m:oMath>
                </a14:m>
                <a:endParaRPr lang="en-US" dirty="0"/>
              </a:p>
              <a:p>
                <a:pPr marL="285750" indent="-285750">
                  <a:buFont typeface="Arial" panose="020B0604020202020204" pitchFamily="34" charset="0"/>
                  <a:buChar char="•"/>
                </a:pPr>
                <a14:m>
                  <m:oMath xmlns:m="http://schemas.openxmlformats.org/officeDocument/2006/math">
                    <m:r>
                      <a:rPr lang="en-US" b="0" i="1" dirty="0" smtClean="0">
                        <a:solidFill>
                          <a:schemeClr val="tx1"/>
                        </a:solidFill>
                        <a:latin typeface="Cambria Math" panose="02040503050406030204" pitchFamily="18" charset="0"/>
                      </a:rPr>
                      <m:t>𝑎</m:t>
                    </m:r>
                    <m:r>
                      <a:rPr lang="en-US" b="0" i="1" dirty="0" smtClean="0">
                        <a:solidFill>
                          <a:srgbClr val="008F00"/>
                        </a:solidFill>
                        <a:latin typeface="Cambria Math" panose="02040503050406030204" pitchFamily="18" charset="0"/>
                      </a:rPr>
                      <m:t> </m:t>
                    </m:r>
                    <m:sSub>
                      <m:sSubPr>
                        <m:ctrlPr>
                          <a:rPr lang="en-US" i="1">
                            <a:solidFill>
                              <a:srgbClr val="FF0000"/>
                            </a:solidFill>
                            <a:latin typeface="Cambria Math" panose="02040503050406030204" pitchFamily="18" charset="0"/>
                          </a:rPr>
                        </m:ctrlPr>
                      </m:sSubPr>
                      <m:e>
                        <m:acc>
                          <m:accPr>
                            <m:chr m:val="⃗"/>
                            <m:ctrlPr>
                              <a:rPr lang="en-US" i="1">
                                <a:solidFill>
                                  <a:srgbClr val="FF0000"/>
                                </a:solidFill>
                                <a:latin typeface="Cambria Math" panose="02040503050406030204" pitchFamily="18" charset="0"/>
                              </a:rPr>
                            </m:ctrlPr>
                          </m:accPr>
                          <m:e>
                            <m:r>
                              <a:rPr lang="en-US" i="1">
                                <a:solidFill>
                                  <a:srgbClr val="FF0000"/>
                                </a:solidFill>
                                <a:latin typeface="Cambria Math" panose="02040503050406030204" pitchFamily="18" charset="0"/>
                              </a:rPr>
                              <m:t>𝑝</m:t>
                            </m:r>
                          </m:e>
                        </m:acc>
                      </m:e>
                      <m:sub>
                        <m:r>
                          <a:rPr lang="en-US" i="1">
                            <a:solidFill>
                              <a:srgbClr val="FF0000"/>
                            </a:solidFill>
                            <a:latin typeface="Cambria Math" panose="02040503050406030204" pitchFamily="18" charset="0"/>
                          </a:rPr>
                          <m:t>𝑒</m:t>
                        </m:r>
                      </m:sub>
                    </m:sSub>
                    <m:r>
                      <a:rPr lang="en-US" i="1" smtClean="0">
                        <a:latin typeface="Cambria Math" panose="02040503050406030204" pitchFamily="18" charset="0"/>
                        <a:ea typeface="Cambria Math" panose="02040503050406030204" pitchFamily="18" charset="0"/>
                      </a:rPr>
                      <m:t>∙</m:t>
                    </m:r>
                    <m:sSub>
                      <m:sSubPr>
                        <m:ctrlPr>
                          <a:rPr lang="en-US" i="1">
                            <a:solidFill>
                              <a:schemeClr val="accent2"/>
                            </a:solidFill>
                            <a:latin typeface="Cambria Math" panose="02040503050406030204" pitchFamily="18" charset="0"/>
                          </a:rPr>
                        </m:ctrlPr>
                      </m:sSubPr>
                      <m:e>
                        <m:acc>
                          <m:accPr>
                            <m:chr m:val="⃗"/>
                            <m:ctrlPr>
                              <a:rPr lang="en-US" i="1">
                                <a:solidFill>
                                  <a:schemeClr val="accent2"/>
                                </a:solidFill>
                                <a:latin typeface="Cambria Math" panose="02040503050406030204" pitchFamily="18" charset="0"/>
                              </a:rPr>
                            </m:ctrlPr>
                          </m:accPr>
                          <m:e>
                            <m:r>
                              <a:rPr lang="en-US" i="1">
                                <a:solidFill>
                                  <a:schemeClr val="accent2"/>
                                </a:solidFill>
                                <a:latin typeface="Cambria Math" panose="02040503050406030204" pitchFamily="18" charset="0"/>
                              </a:rPr>
                              <m:t>𝑝</m:t>
                            </m:r>
                          </m:e>
                        </m:acc>
                      </m:e>
                      <m:sub>
                        <m:r>
                          <a:rPr lang="en-US" i="1">
                            <a:solidFill>
                              <a:schemeClr val="accent2"/>
                            </a:solidFill>
                            <a:latin typeface="Cambria Math" panose="02040503050406030204" pitchFamily="18" charset="0"/>
                            <a:ea typeface="Cambria Math" panose="02040503050406030204" pitchFamily="18" charset="0"/>
                          </a:rPr>
                          <m:t>𝜈</m:t>
                        </m:r>
                      </m:sub>
                    </m:sSub>
                  </m:oMath>
                </a14:m>
                <a:endParaRPr lang="en-US" dirty="0"/>
              </a:p>
              <a:p>
                <a:pPr marL="285750" indent="-285750">
                  <a:buFont typeface="Arial" panose="020B0604020202020204" pitchFamily="34" charset="0"/>
                  <a:buChar char="•"/>
                </a:pPr>
                <a:r>
                  <a:rPr lang="en-US" dirty="0"/>
                  <a:t>Twofold correlations involving electron spin</a:t>
                </a:r>
              </a:p>
              <a:p>
                <a:pPr marL="285750" indent="-285750">
                  <a:buFont typeface="Arial" panose="020B0604020202020204" pitchFamily="34" charset="0"/>
                  <a:buChar char="•"/>
                </a:pPr>
                <a:r>
                  <a:rPr lang="en-US" dirty="0"/>
                  <a:t>Threefold correlations (</a:t>
                </a:r>
                <a:r>
                  <a:rPr lang="en-US" i="1" dirty="0"/>
                  <a:t>D</a:t>
                </a:r>
                <a:r>
                  <a:rPr lang="en-US" dirty="0"/>
                  <a:t>, </a:t>
                </a:r>
                <a:r>
                  <a:rPr lang="en-US" i="1" dirty="0"/>
                  <a:t>L</a:t>
                </a:r>
                <a:r>
                  <a:rPr lang="en-US" dirty="0"/>
                  <a:t>, </a:t>
                </a:r>
                <a:r>
                  <a:rPr lang="en-US" i="1" dirty="0"/>
                  <a:t>R</a:t>
                </a:r>
                <a:r>
                  <a:rPr lang="en-US" dirty="0"/>
                  <a:t>, </a:t>
                </a:r>
                <a:r>
                  <a:rPr lang="en-US" i="1" dirty="0"/>
                  <a:t>V</a:t>
                </a:r>
                <a:r>
                  <a:rPr lang="en-US" dirty="0"/>
                  <a:t>)</a:t>
                </a:r>
              </a:p>
              <a:p>
                <a:pPr marL="285750" indent="-285750">
                  <a:buFont typeface="Arial" panose="020B0604020202020204" pitchFamily="34" charset="0"/>
                  <a:buChar char="•"/>
                </a:pPr>
                <a:r>
                  <a:rPr lang="en-US" dirty="0"/>
                  <a:t>…</a:t>
                </a:r>
              </a:p>
            </p:txBody>
          </p:sp>
        </mc:Choice>
        <mc:Fallback xmlns="">
          <p:sp>
            <p:nvSpPr>
              <p:cNvPr id="48" name="TextBox 47">
                <a:extLst>
                  <a:ext uri="{FF2B5EF4-FFF2-40B4-BE49-F238E27FC236}">
                    <a16:creationId xmlns:a16="http://schemas.microsoft.com/office/drawing/2014/main" id="{1F0F80F2-D7DC-9746-A6DF-2D236CFD24C8}"/>
                  </a:ext>
                </a:extLst>
              </p:cNvPr>
              <p:cNvSpPr txBox="1">
                <a:spLocks noRot="1" noChangeAspect="1" noMove="1" noResize="1" noEditPoints="1" noAdjustHandles="1" noChangeArrowheads="1" noChangeShapeType="1" noTextEdit="1"/>
              </p:cNvSpPr>
              <p:nvPr/>
            </p:nvSpPr>
            <p:spPr>
              <a:xfrm>
                <a:off x="3519814" y="1701317"/>
                <a:ext cx="5624186" cy="2883738"/>
              </a:xfrm>
              <a:prstGeom prst="rect">
                <a:avLst/>
              </a:prstGeom>
              <a:blipFill>
                <a:blip r:embed="rId4"/>
                <a:stretch>
                  <a:fillRect l="-676" t="-439" b="-2632"/>
                </a:stretch>
              </a:blipFill>
            </p:spPr>
            <p:txBody>
              <a:bodyPr/>
              <a:lstStyle/>
              <a:p>
                <a:r>
                  <a:rPr lang="en-US">
                    <a:noFill/>
                  </a:rPr>
                  <a:t> </a:t>
                </a:r>
              </a:p>
            </p:txBody>
          </p:sp>
        </mc:Fallback>
      </mc:AlternateContent>
      <p:grpSp>
        <p:nvGrpSpPr>
          <p:cNvPr id="56" name="Group 55">
            <a:extLst>
              <a:ext uri="{FF2B5EF4-FFF2-40B4-BE49-F238E27FC236}">
                <a16:creationId xmlns:a16="http://schemas.microsoft.com/office/drawing/2014/main" id="{0444F68C-76ED-D341-BCF3-1C65C5BAFDED}"/>
              </a:ext>
            </a:extLst>
          </p:cNvPr>
          <p:cNvGrpSpPr/>
          <p:nvPr/>
        </p:nvGrpSpPr>
        <p:grpSpPr>
          <a:xfrm>
            <a:off x="206679" y="1880359"/>
            <a:ext cx="3003451" cy="2764416"/>
            <a:chOff x="206679" y="1756134"/>
            <a:chExt cx="3003451" cy="2764416"/>
          </a:xfrm>
        </p:grpSpPr>
        <p:pic>
          <p:nvPicPr>
            <p:cNvPr id="47" name="Picture 46">
              <a:extLst>
                <a:ext uri="{FF2B5EF4-FFF2-40B4-BE49-F238E27FC236}">
                  <a16:creationId xmlns:a16="http://schemas.microsoft.com/office/drawing/2014/main" id="{C947F764-DBE0-E647-87F9-F2A137A2AE5D}"/>
                </a:ext>
              </a:extLst>
            </p:cNvPr>
            <p:cNvPicPr>
              <a:picLocks noChangeAspect="1"/>
            </p:cNvPicPr>
            <p:nvPr/>
          </p:nvPicPr>
          <p:blipFill>
            <a:blip r:embed="rId5"/>
            <a:stretch>
              <a:fillRect/>
            </a:stretch>
          </p:blipFill>
          <p:spPr>
            <a:xfrm>
              <a:off x="206679" y="2028216"/>
              <a:ext cx="2794000" cy="2463800"/>
            </a:xfrm>
            <a:prstGeom prst="rect">
              <a:avLst/>
            </a:prstGeom>
          </p:spPr>
        </p:pic>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1D150594-3532-1C45-B6B4-8E72EAEE3C18}"/>
                    </a:ext>
                  </a:extLst>
                </p:cNvPr>
                <p:cNvSpPr txBox="1"/>
                <p:nvPr/>
              </p:nvSpPr>
              <p:spPr>
                <a:xfrm>
                  <a:off x="438411" y="1940534"/>
                  <a:ext cx="677750" cy="369332"/>
                </a:xfrm>
                <a:prstGeom prst="rect">
                  <a:avLst/>
                </a:prstGeom>
                <a:noFill/>
              </p:spPr>
              <p:txBody>
                <a:bodyPr wrap="none" lIns="0" tIns="0" rIns="0" bIns="0" rtlCol="0">
                  <a:spAutoFit/>
                </a:bodyPr>
                <a:lstStyle/>
                <a:p>
                  <a14:m>
                    <m:oMath xmlns:m="http://schemas.openxmlformats.org/officeDocument/2006/math">
                      <m:sSub>
                        <m:sSubPr>
                          <m:ctrlPr>
                            <a:rPr lang="en-US" sz="2400" i="1" smtClean="0">
                              <a:solidFill>
                                <a:srgbClr val="FF0000"/>
                              </a:solidFill>
                              <a:latin typeface="Cambria Math" panose="02040503050406030204" pitchFamily="18" charset="0"/>
                            </a:rPr>
                          </m:ctrlPr>
                        </m:sSubPr>
                        <m:e>
                          <m:acc>
                            <m:accPr>
                              <m:chr m:val="⃗"/>
                              <m:ctrlPr>
                                <a:rPr lang="en-US" sz="2400" i="1" smtClean="0">
                                  <a:solidFill>
                                    <a:srgbClr val="FF0000"/>
                                  </a:solidFill>
                                  <a:latin typeface="Cambria Math" panose="02040503050406030204" pitchFamily="18" charset="0"/>
                                </a:rPr>
                              </m:ctrlPr>
                            </m:accPr>
                            <m:e>
                              <m:r>
                                <a:rPr lang="en-US" sz="2400" b="0" i="1" smtClean="0">
                                  <a:solidFill>
                                    <a:srgbClr val="FF0000"/>
                                  </a:solidFill>
                                  <a:latin typeface="Cambria Math" panose="02040503050406030204" pitchFamily="18" charset="0"/>
                                </a:rPr>
                                <m:t>𝑝</m:t>
                              </m:r>
                            </m:e>
                          </m:acc>
                        </m:e>
                        <m:sub>
                          <m:r>
                            <a:rPr lang="en-US" sz="2400" b="0" i="1" smtClean="0">
                              <a:solidFill>
                                <a:srgbClr val="FF0000"/>
                              </a:solidFill>
                              <a:latin typeface="Cambria Math" panose="02040503050406030204" pitchFamily="18" charset="0"/>
                            </a:rPr>
                            <m:t>𝑒</m:t>
                          </m:r>
                        </m:sub>
                      </m:sSub>
                    </m:oMath>
                  </a14:m>
                  <a:r>
                    <a:rPr lang="en-US" sz="2400" dirty="0">
                      <a:solidFill>
                        <a:srgbClr val="FF0000"/>
                      </a:solidFill>
                    </a:rPr>
                    <a:t>,</a:t>
                  </a:r>
                  <a14:m>
                    <m:oMath xmlns:m="http://schemas.openxmlformats.org/officeDocument/2006/math">
                      <m:sSub>
                        <m:sSubPr>
                          <m:ctrlPr>
                            <a:rPr lang="en-US" sz="2400" i="1" dirty="0" smtClean="0">
                              <a:solidFill>
                                <a:srgbClr val="FF0000"/>
                              </a:solidFill>
                              <a:latin typeface="Cambria Math" panose="02040503050406030204" pitchFamily="18" charset="0"/>
                            </a:rPr>
                          </m:ctrlPr>
                        </m:sSubPr>
                        <m:e>
                          <m:acc>
                            <m:accPr>
                              <m:chr m:val="⃗"/>
                              <m:ctrlPr>
                                <a:rPr lang="en-US" sz="2400" i="1" dirty="0" smtClean="0">
                                  <a:solidFill>
                                    <a:srgbClr val="FF0000"/>
                                  </a:solidFill>
                                  <a:latin typeface="Cambria Math" panose="02040503050406030204" pitchFamily="18" charset="0"/>
                                </a:rPr>
                              </m:ctrlPr>
                            </m:accPr>
                            <m:e>
                              <m:r>
                                <a:rPr lang="en-US" sz="2400" i="1" dirty="0" smtClean="0">
                                  <a:solidFill>
                                    <a:srgbClr val="FF0000"/>
                                  </a:solidFill>
                                  <a:latin typeface="Cambria Math" panose="02040503050406030204" pitchFamily="18" charset="0"/>
                                  <a:ea typeface="Cambria Math" panose="02040503050406030204" pitchFamily="18" charset="0"/>
                                </a:rPr>
                                <m:t>𝜎</m:t>
                              </m:r>
                            </m:e>
                          </m:acc>
                        </m:e>
                        <m:sub>
                          <m:r>
                            <a:rPr lang="en-US" sz="2400" b="0" i="1" dirty="0" smtClean="0">
                              <a:solidFill>
                                <a:srgbClr val="FF0000"/>
                              </a:solidFill>
                              <a:latin typeface="Cambria Math" panose="02040503050406030204" pitchFamily="18" charset="0"/>
                            </a:rPr>
                            <m:t>𝑒</m:t>
                          </m:r>
                        </m:sub>
                      </m:sSub>
                    </m:oMath>
                  </a14:m>
                  <a:endParaRPr lang="en-US" sz="2400" dirty="0">
                    <a:solidFill>
                      <a:srgbClr val="FF0000"/>
                    </a:solidFill>
                  </a:endParaRPr>
                </a:p>
              </p:txBody>
            </p:sp>
          </mc:Choice>
          <mc:Fallback xmlns="">
            <p:sp>
              <p:nvSpPr>
                <p:cNvPr id="51" name="TextBox 50">
                  <a:extLst>
                    <a:ext uri="{FF2B5EF4-FFF2-40B4-BE49-F238E27FC236}">
                      <a16:creationId xmlns:a16="http://schemas.microsoft.com/office/drawing/2014/main" id="{1D150594-3532-1C45-B6B4-8E72EAEE3C18}"/>
                    </a:ext>
                  </a:extLst>
                </p:cNvPr>
                <p:cNvSpPr txBox="1">
                  <a:spLocks noRot="1" noChangeAspect="1" noMove="1" noResize="1" noEditPoints="1" noAdjustHandles="1" noChangeArrowheads="1" noChangeShapeType="1" noTextEdit="1"/>
                </p:cNvSpPr>
                <p:nvPr/>
              </p:nvSpPr>
              <p:spPr>
                <a:xfrm>
                  <a:off x="438411" y="1940534"/>
                  <a:ext cx="677750" cy="369332"/>
                </a:xfrm>
                <a:prstGeom prst="rect">
                  <a:avLst/>
                </a:prstGeom>
                <a:blipFill>
                  <a:blip r:embed="rId6"/>
                  <a:stretch>
                    <a:fillRect l="-14815" t="-35484" r="-5556" b="-451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507DA82F-E6D3-FD46-A798-F3FA9E3F714D}"/>
                    </a:ext>
                  </a:extLst>
                </p:cNvPr>
                <p:cNvSpPr txBox="1"/>
                <p:nvPr/>
              </p:nvSpPr>
              <p:spPr>
                <a:xfrm>
                  <a:off x="1503773" y="1756134"/>
                  <a:ext cx="38991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dirty="0" smtClean="0">
                                <a:solidFill>
                                  <a:srgbClr val="008F00"/>
                                </a:solidFill>
                                <a:latin typeface="Cambria Math" panose="02040503050406030204" pitchFamily="18" charset="0"/>
                              </a:rPr>
                            </m:ctrlPr>
                          </m:sSubPr>
                          <m:e>
                            <m:acc>
                              <m:accPr>
                                <m:chr m:val="⃗"/>
                                <m:ctrlPr>
                                  <a:rPr lang="en-US" sz="2400" i="1" dirty="0" smtClean="0">
                                    <a:solidFill>
                                      <a:srgbClr val="008F00"/>
                                    </a:solidFill>
                                    <a:latin typeface="Cambria Math" panose="02040503050406030204" pitchFamily="18" charset="0"/>
                                  </a:rPr>
                                </m:ctrlPr>
                              </m:accPr>
                              <m:e>
                                <m:r>
                                  <a:rPr lang="en-US" sz="2400" i="1" dirty="0" smtClean="0">
                                    <a:solidFill>
                                      <a:srgbClr val="008F00"/>
                                    </a:solidFill>
                                    <a:latin typeface="Cambria Math" panose="02040503050406030204" pitchFamily="18" charset="0"/>
                                    <a:ea typeface="Cambria Math" panose="02040503050406030204" pitchFamily="18" charset="0"/>
                                  </a:rPr>
                                  <m:t>𝜎</m:t>
                                </m:r>
                              </m:e>
                            </m:acc>
                          </m:e>
                          <m:sub>
                            <m:r>
                              <a:rPr lang="en-US" sz="2400" b="0" i="1" dirty="0" smtClean="0">
                                <a:solidFill>
                                  <a:srgbClr val="008F00"/>
                                </a:solidFill>
                                <a:latin typeface="Cambria Math" panose="02040503050406030204" pitchFamily="18" charset="0"/>
                              </a:rPr>
                              <m:t>𝑛</m:t>
                            </m:r>
                          </m:sub>
                        </m:sSub>
                      </m:oMath>
                    </m:oMathPara>
                  </a14:m>
                  <a:endParaRPr lang="en-US" sz="2400" dirty="0">
                    <a:solidFill>
                      <a:schemeClr val="accent6">
                        <a:lumMod val="75000"/>
                      </a:schemeClr>
                    </a:solidFill>
                  </a:endParaRPr>
                </a:p>
              </p:txBody>
            </p:sp>
          </mc:Choice>
          <mc:Fallback xmlns="">
            <p:sp>
              <p:nvSpPr>
                <p:cNvPr id="52" name="TextBox 51">
                  <a:extLst>
                    <a:ext uri="{FF2B5EF4-FFF2-40B4-BE49-F238E27FC236}">
                      <a16:creationId xmlns:a16="http://schemas.microsoft.com/office/drawing/2014/main" id="{507DA82F-E6D3-FD46-A798-F3FA9E3F714D}"/>
                    </a:ext>
                  </a:extLst>
                </p:cNvPr>
                <p:cNvSpPr txBox="1">
                  <a:spLocks noRot="1" noChangeAspect="1" noMove="1" noResize="1" noEditPoints="1" noAdjustHandles="1" noChangeArrowheads="1" noChangeShapeType="1" noTextEdit="1"/>
                </p:cNvSpPr>
                <p:nvPr/>
              </p:nvSpPr>
              <p:spPr>
                <a:xfrm>
                  <a:off x="1503773" y="1756134"/>
                  <a:ext cx="389914" cy="369332"/>
                </a:xfrm>
                <a:prstGeom prst="rect">
                  <a:avLst/>
                </a:prstGeom>
                <a:blipFill>
                  <a:blip r:embed="rId7"/>
                  <a:stretch>
                    <a:fillRect l="-15625" t="-36667"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6F89A42F-07E0-524A-9DF9-32BB74D35BC3}"/>
                    </a:ext>
                  </a:extLst>
                </p:cNvPr>
                <p:cNvSpPr txBox="1"/>
                <p:nvPr/>
              </p:nvSpPr>
              <p:spPr>
                <a:xfrm>
                  <a:off x="2516735" y="2788129"/>
                  <a:ext cx="693395" cy="369332"/>
                </a:xfrm>
                <a:prstGeom prst="rect">
                  <a:avLst/>
                </a:prstGeom>
                <a:noFill/>
              </p:spPr>
              <p:txBody>
                <a:bodyPr wrap="none" lIns="0" tIns="0" rIns="0" bIns="0" rtlCol="0">
                  <a:spAutoFit/>
                </a:bodyPr>
                <a:lstStyle/>
                <a:p>
                  <a14:m>
                    <m:oMath xmlns:m="http://schemas.openxmlformats.org/officeDocument/2006/math">
                      <m:sSub>
                        <m:sSubPr>
                          <m:ctrlPr>
                            <a:rPr lang="en-US" sz="2400" i="1" smtClean="0">
                              <a:solidFill>
                                <a:schemeClr val="accent2"/>
                              </a:solidFill>
                              <a:latin typeface="Cambria Math" panose="02040503050406030204" pitchFamily="18" charset="0"/>
                            </a:rPr>
                          </m:ctrlPr>
                        </m:sSubPr>
                        <m:e>
                          <m:acc>
                            <m:accPr>
                              <m:chr m:val="⃗"/>
                              <m:ctrlPr>
                                <a:rPr lang="en-US" sz="2400" i="1" smtClean="0">
                                  <a:solidFill>
                                    <a:schemeClr val="accent2"/>
                                  </a:solidFill>
                                  <a:latin typeface="Cambria Math" panose="02040503050406030204" pitchFamily="18" charset="0"/>
                                </a:rPr>
                              </m:ctrlPr>
                            </m:accPr>
                            <m:e>
                              <m:r>
                                <a:rPr lang="en-US" sz="2400" b="0" i="1" smtClean="0">
                                  <a:solidFill>
                                    <a:schemeClr val="accent2"/>
                                  </a:solidFill>
                                  <a:latin typeface="Cambria Math" panose="02040503050406030204" pitchFamily="18" charset="0"/>
                                </a:rPr>
                                <m:t>𝑝</m:t>
                              </m:r>
                            </m:e>
                          </m:acc>
                        </m:e>
                        <m:sub>
                          <m:r>
                            <a:rPr lang="en-US" sz="2400" i="1" smtClean="0">
                              <a:solidFill>
                                <a:schemeClr val="accent2"/>
                              </a:solidFill>
                              <a:latin typeface="Cambria Math" panose="02040503050406030204" pitchFamily="18" charset="0"/>
                              <a:ea typeface="Cambria Math" panose="02040503050406030204" pitchFamily="18" charset="0"/>
                            </a:rPr>
                            <m:t>𝜈</m:t>
                          </m:r>
                        </m:sub>
                      </m:sSub>
                    </m:oMath>
                  </a14:m>
                  <a:r>
                    <a:rPr lang="en-US" sz="2400" dirty="0">
                      <a:solidFill>
                        <a:schemeClr val="accent2"/>
                      </a:solidFill>
                    </a:rPr>
                    <a:t>,</a:t>
                  </a:r>
                  <a14:m>
                    <m:oMath xmlns:m="http://schemas.openxmlformats.org/officeDocument/2006/math">
                      <m:sSub>
                        <m:sSubPr>
                          <m:ctrlPr>
                            <a:rPr lang="en-US" sz="2400" i="1" dirty="0" smtClean="0">
                              <a:solidFill>
                                <a:schemeClr val="accent2"/>
                              </a:solidFill>
                              <a:latin typeface="Cambria Math" panose="02040503050406030204" pitchFamily="18" charset="0"/>
                            </a:rPr>
                          </m:ctrlPr>
                        </m:sSubPr>
                        <m:e>
                          <m:acc>
                            <m:accPr>
                              <m:chr m:val="⃗"/>
                              <m:ctrlPr>
                                <a:rPr lang="en-US" sz="2400" i="1" dirty="0" smtClean="0">
                                  <a:solidFill>
                                    <a:schemeClr val="accent2"/>
                                  </a:solidFill>
                                  <a:latin typeface="Cambria Math" panose="02040503050406030204" pitchFamily="18" charset="0"/>
                                </a:rPr>
                              </m:ctrlPr>
                            </m:accPr>
                            <m:e>
                              <m:r>
                                <a:rPr lang="en-US" sz="2400" i="1" dirty="0" smtClean="0">
                                  <a:solidFill>
                                    <a:schemeClr val="accent2"/>
                                  </a:solidFill>
                                  <a:latin typeface="Cambria Math" panose="02040503050406030204" pitchFamily="18" charset="0"/>
                                  <a:ea typeface="Cambria Math" panose="02040503050406030204" pitchFamily="18" charset="0"/>
                                </a:rPr>
                                <m:t>𝜎</m:t>
                              </m:r>
                            </m:e>
                          </m:acc>
                        </m:e>
                        <m:sub>
                          <m:r>
                            <a:rPr lang="en-US" sz="2400" i="1" dirty="0" smtClean="0">
                              <a:solidFill>
                                <a:schemeClr val="accent2"/>
                              </a:solidFill>
                              <a:latin typeface="Cambria Math" panose="02040503050406030204" pitchFamily="18" charset="0"/>
                              <a:ea typeface="Cambria Math" panose="02040503050406030204" pitchFamily="18" charset="0"/>
                            </a:rPr>
                            <m:t>𝜈</m:t>
                          </m:r>
                        </m:sub>
                      </m:sSub>
                    </m:oMath>
                  </a14:m>
                  <a:endParaRPr lang="en-US" sz="2400" dirty="0">
                    <a:solidFill>
                      <a:schemeClr val="accent2"/>
                    </a:solidFill>
                  </a:endParaRPr>
                </a:p>
              </p:txBody>
            </p:sp>
          </mc:Choice>
          <mc:Fallback xmlns="">
            <p:sp>
              <p:nvSpPr>
                <p:cNvPr id="53" name="TextBox 52">
                  <a:extLst>
                    <a:ext uri="{FF2B5EF4-FFF2-40B4-BE49-F238E27FC236}">
                      <a16:creationId xmlns:a16="http://schemas.microsoft.com/office/drawing/2014/main" id="{6F89A42F-07E0-524A-9DF9-32BB74D35BC3}"/>
                    </a:ext>
                  </a:extLst>
                </p:cNvPr>
                <p:cNvSpPr txBox="1">
                  <a:spLocks noRot="1" noChangeAspect="1" noMove="1" noResize="1" noEditPoints="1" noAdjustHandles="1" noChangeArrowheads="1" noChangeShapeType="1" noTextEdit="1"/>
                </p:cNvSpPr>
                <p:nvPr/>
              </p:nvSpPr>
              <p:spPr>
                <a:xfrm>
                  <a:off x="2516735" y="2788129"/>
                  <a:ext cx="693395" cy="369332"/>
                </a:xfrm>
                <a:prstGeom prst="rect">
                  <a:avLst/>
                </a:prstGeom>
                <a:blipFill>
                  <a:blip r:embed="rId8"/>
                  <a:stretch>
                    <a:fillRect l="-14545" t="-36667" r="-5455"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682C705D-E46F-6F4D-856C-F55EF14F62E0}"/>
                    </a:ext>
                  </a:extLst>
                </p:cNvPr>
                <p:cNvSpPr txBox="1"/>
                <p:nvPr/>
              </p:nvSpPr>
              <p:spPr>
                <a:xfrm>
                  <a:off x="1044612" y="4122684"/>
                  <a:ext cx="708143" cy="397866"/>
                </a:xfrm>
                <a:prstGeom prst="rect">
                  <a:avLst/>
                </a:prstGeom>
                <a:noFill/>
              </p:spPr>
              <p:txBody>
                <a:bodyPr wrap="none" lIns="0" tIns="0" rIns="0" bIns="0" rtlCol="0">
                  <a:spAutoFit/>
                </a:bodyPr>
                <a:lstStyle/>
                <a:p>
                  <a14:m>
                    <m:oMath xmlns:m="http://schemas.openxmlformats.org/officeDocument/2006/math">
                      <m:sSub>
                        <m:sSubPr>
                          <m:ctrlPr>
                            <a:rPr lang="en-US" sz="2400" i="1" smtClean="0">
                              <a:solidFill>
                                <a:srgbClr val="0432FF"/>
                              </a:solidFill>
                              <a:latin typeface="Cambria Math" panose="02040503050406030204" pitchFamily="18" charset="0"/>
                            </a:rPr>
                          </m:ctrlPr>
                        </m:sSubPr>
                        <m:e>
                          <m:acc>
                            <m:accPr>
                              <m:chr m:val="⃗"/>
                              <m:ctrlPr>
                                <a:rPr lang="en-US" sz="2400" i="1" smtClean="0">
                                  <a:solidFill>
                                    <a:srgbClr val="0432FF"/>
                                  </a:solidFill>
                                  <a:latin typeface="Cambria Math" panose="02040503050406030204" pitchFamily="18" charset="0"/>
                                </a:rPr>
                              </m:ctrlPr>
                            </m:accPr>
                            <m:e>
                              <m:r>
                                <a:rPr lang="en-US" sz="2400" b="0" i="1" smtClean="0">
                                  <a:solidFill>
                                    <a:srgbClr val="0432FF"/>
                                  </a:solidFill>
                                  <a:latin typeface="Cambria Math" panose="02040503050406030204" pitchFamily="18" charset="0"/>
                                </a:rPr>
                                <m:t>𝑝</m:t>
                              </m:r>
                            </m:e>
                          </m:acc>
                        </m:e>
                        <m:sub>
                          <m:r>
                            <a:rPr lang="en-US" sz="2400" b="0" i="1" smtClean="0">
                              <a:solidFill>
                                <a:srgbClr val="0432FF"/>
                              </a:solidFill>
                              <a:latin typeface="Cambria Math" panose="02040503050406030204" pitchFamily="18" charset="0"/>
                            </a:rPr>
                            <m:t>𝑝</m:t>
                          </m:r>
                        </m:sub>
                      </m:sSub>
                    </m:oMath>
                  </a14:m>
                  <a:r>
                    <a:rPr lang="en-US" sz="2400" dirty="0">
                      <a:solidFill>
                        <a:srgbClr val="0432FF"/>
                      </a:solidFill>
                    </a:rPr>
                    <a:t>,</a:t>
                  </a:r>
                  <a14:m>
                    <m:oMath xmlns:m="http://schemas.openxmlformats.org/officeDocument/2006/math">
                      <m:sSub>
                        <m:sSubPr>
                          <m:ctrlPr>
                            <a:rPr lang="en-US" sz="2400" i="1" dirty="0" smtClean="0">
                              <a:solidFill>
                                <a:srgbClr val="0432FF"/>
                              </a:solidFill>
                              <a:latin typeface="Cambria Math" panose="02040503050406030204" pitchFamily="18" charset="0"/>
                            </a:rPr>
                          </m:ctrlPr>
                        </m:sSubPr>
                        <m:e>
                          <m:acc>
                            <m:accPr>
                              <m:chr m:val="⃗"/>
                              <m:ctrlPr>
                                <a:rPr lang="en-US" sz="2400" i="1" dirty="0" smtClean="0">
                                  <a:solidFill>
                                    <a:srgbClr val="0432FF"/>
                                  </a:solidFill>
                                  <a:latin typeface="Cambria Math" panose="02040503050406030204" pitchFamily="18" charset="0"/>
                                </a:rPr>
                              </m:ctrlPr>
                            </m:accPr>
                            <m:e>
                              <m:r>
                                <a:rPr lang="en-US" sz="2400" i="1" dirty="0" smtClean="0">
                                  <a:solidFill>
                                    <a:srgbClr val="0432FF"/>
                                  </a:solidFill>
                                  <a:latin typeface="Cambria Math" panose="02040503050406030204" pitchFamily="18" charset="0"/>
                                  <a:ea typeface="Cambria Math" panose="02040503050406030204" pitchFamily="18" charset="0"/>
                                </a:rPr>
                                <m:t>𝜎</m:t>
                              </m:r>
                            </m:e>
                          </m:acc>
                        </m:e>
                        <m:sub>
                          <m:r>
                            <a:rPr lang="en-US" sz="2400" b="0" i="1" dirty="0" smtClean="0">
                              <a:solidFill>
                                <a:srgbClr val="0432FF"/>
                              </a:solidFill>
                              <a:latin typeface="Cambria Math" panose="02040503050406030204" pitchFamily="18" charset="0"/>
                            </a:rPr>
                            <m:t>𝑝</m:t>
                          </m:r>
                        </m:sub>
                      </m:sSub>
                    </m:oMath>
                  </a14:m>
                  <a:endParaRPr lang="en-US" sz="2400" dirty="0">
                    <a:solidFill>
                      <a:srgbClr val="0432FF"/>
                    </a:solidFill>
                  </a:endParaRPr>
                </a:p>
              </p:txBody>
            </p:sp>
          </mc:Choice>
          <mc:Fallback xmlns="">
            <p:sp>
              <p:nvSpPr>
                <p:cNvPr id="54" name="TextBox 53">
                  <a:extLst>
                    <a:ext uri="{FF2B5EF4-FFF2-40B4-BE49-F238E27FC236}">
                      <a16:creationId xmlns:a16="http://schemas.microsoft.com/office/drawing/2014/main" id="{682C705D-E46F-6F4D-856C-F55EF14F62E0}"/>
                    </a:ext>
                  </a:extLst>
                </p:cNvPr>
                <p:cNvSpPr txBox="1">
                  <a:spLocks noRot="1" noChangeAspect="1" noMove="1" noResize="1" noEditPoints="1" noAdjustHandles="1" noChangeArrowheads="1" noChangeShapeType="1" noTextEdit="1"/>
                </p:cNvSpPr>
                <p:nvPr/>
              </p:nvSpPr>
              <p:spPr>
                <a:xfrm>
                  <a:off x="1044612" y="4122684"/>
                  <a:ext cx="708143" cy="397866"/>
                </a:xfrm>
                <a:prstGeom prst="rect">
                  <a:avLst/>
                </a:prstGeom>
                <a:blipFill>
                  <a:blip r:embed="rId9"/>
                  <a:stretch>
                    <a:fillRect l="-15789" t="-34375" r="-7018" b="-40625"/>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80BD1CE1-AB19-1F42-BDF3-C214CD09DF01}"/>
                  </a:ext>
                </a:extLst>
              </p:cNvPr>
              <p:cNvSpPr txBox="1"/>
              <p:nvPr/>
            </p:nvSpPr>
            <p:spPr>
              <a:xfrm>
                <a:off x="696836" y="5227795"/>
                <a:ext cx="7750327" cy="7159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rPr>
                          </m:ctrlPr>
                        </m:fPr>
                        <m:num>
                          <m:r>
                            <a:rPr lang="en-US" b="0" i="1" smtClean="0">
                              <a:latin typeface="Cambria Math" panose="02040503050406030204" pitchFamily="18" charset="0"/>
                            </a:rPr>
                            <m:t>𝑑𝑊</m:t>
                          </m:r>
                        </m:num>
                        <m:den>
                          <m:r>
                            <a:rPr lang="en-US" b="0" i="1" smtClean="0">
                              <a:latin typeface="Cambria Math" panose="02040503050406030204" pitchFamily="18" charset="0"/>
                            </a:rPr>
                            <m:t>𝑑</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𝑒</m:t>
                              </m:r>
                            </m:sub>
                          </m:sSub>
                          <m:r>
                            <a:rPr lang="en-US" b="0" i="1" smtClean="0">
                              <a:latin typeface="Cambria Math" panose="02040503050406030204" pitchFamily="18" charset="0"/>
                            </a:rPr>
                            <m:t>𝑑</m:t>
                          </m:r>
                          <m:sSub>
                            <m:sSubPr>
                              <m:ctrlPr>
                                <a:rPr lang="en-US" b="0" i="1" smtClean="0">
                                  <a:latin typeface="Cambria Math" panose="02040503050406030204" pitchFamily="18" charset="0"/>
                                </a:rPr>
                              </m:ctrlPr>
                            </m:sSubPr>
                            <m:e>
                              <m:r>
                                <m:rPr>
                                  <m:sty m:val="p"/>
                                </m:rPr>
                                <a:rPr lang="el-GR" b="0" i="1" smtClean="0">
                                  <a:latin typeface="Cambria Math" panose="02040503050406030204" pitchFamily="18" charset="0"/>
                                  <a:ea typeface="Cambria Math" panose="02040503050406030204" pitchFamily="18" charset="0"/>
                                </a:rPr>
                                <m:t>Ω</m:t>
                              </m:r>
                            </m:e>
                            <m:sub>
                              <m:r>
                                <a:rPr lang="en-US" b="0" i="1" smtClean="0">
                                  <a:latin typeface="Cambria Math" panose="02040503050406030204" pitchFamily="18" charset="0"/>
                                </a:rPr>
                                <m:t>𝑒</m:t>
                              </m:r>
                            </m:sub>
                          </m:sSub>
                          <m:r>
                            <a:rPr lang="en-US" b="0" i="1" smtClean="0">
                              <a:latin typeface="Cambria Math" panose="02040503050406030204" pitchFamily="18" charset="0"/>
                            </a:rPr>
                            <m:t>𝑑</m:t>
                          </m:r>
                          <m:sSub>
                            <m:sSubPr>
                              <m:ctrlPr>
                                <a:rPr lang="en-US" b="0" i="1" smtClean="0">
                                  <a:latin typeface="Cambria Math" panose="02040503050406030204" pitchFamily="18" charset="0"/>
                                </a:rPr>
                              </m:ctrlPr>
                            </m:sSubPr>
                            <m:e>
                              <m:r>
                                <m:rPr>
                                  <m:sty m:val="p"/>
                                </m:rPr>
                                <a:rPr lang="el-GR" b="0" i="1" smtClean="0">
                                  <a:latin typeface="Cambria Math" panose="02040503050406030204" pitchFamily="18" charset="0"/>
                                  <a:ea typeface="Cambria Math" panose="02040503050406030204" pitchFamily="18" charset="0"/>
                                </a:rPr>
                                <m:t>Ω</m:t>
                              </m:r>
                            </m:e>
                            <m:sub>
                              <m:r>
                                <a:rPr lang="en-US" b="0" i="1" smtClean="0">
                                  <a:latin typeface="Cambria Math" panose="02040503050406030204" pitchFamily="18" charset="0"/>
                                  <a:ea typeface="Cambria Math" panose="02040503050406030204" pitchFamily="18" charset="0"/>
                                </a:rPr>
                                <m:t>𝜈</m:t>
                              </m:r>
                            </m:sub>
                          </m:sSub>
                        </m:den>
                      </m:f>
                      <m:r>
                        <a:rPr lang="en-US" b="0" i="1" smtClean="0">
                          <a:latin typeface="Cambria Math" panose="02040503050406030204" pitchFamily="18" charset="0"/>
                        </a:rPr>
                        <m:t>=</m:t>
                      </m:r>
                      <m:r>
                        <a:rPr lang="en-US" b="0" i="1" smtClean="0">
                          <a:latin typeface="Cambria Math" panose="02040503050406030204" pitchFamily="18" charset="0"/>
                        </a:rPr>
                        <m:t>𝐺</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𝐸</m:t>
                          </m:r>
                        </m:e>
                        <m:sub>
                          <m:r>
                            <a:rPr lang="en-US" b="0" i="1" smtClean="0">
                              <a:latin typeface="Cambria Math" panose="02040503050406030204" pitchFamily="18" charset="0"/>
                            </a:rPr>
                            <m:t>𝑒</m:t>
                          </m:r>
                        </m:sub>
                      </m:sSub>
                      <m:r>
                        <a:rPr lang="en-US" b="0" i="1" smtClean="0">
                          <a:latin typeface="Cambria Math" panose="02040503050406030204" pitchFamily="18" charset="0"/>
                        </a:rPr>
                        <m:t>)</m:t>
                      </m:r>
                      <m:d>
                        <m:dPr>
                          <m:ctrlPr>
                            <a:rPr lang="en-US" b="0" i="1" smtClean="0">
                              <a:latin typeface="Cambria Math" panose="02040503050406030204" pitchFamily="18" charset="0"/>
                            </a:rPr>
                          </m:ctrlPr>
                        </m:dPr>
                        <m:e>
                          <m:r>
                            <a:rPr lang="en-US" b="0" i="1" smtClean="0">
                              <a:latin typeface="Cambria Math" panose="02040503050406030204" pitchFamily="18" charset="0"/>
                            </a:rPr>
                            <m:t>1+</m:t>
                          </m:r>
                          <m:r>
                            <a:rPr lang="en-US" b="0" i="1" smtClean="0">
                              <a:latin typeface="Cambria Math" panose="02040503050406030204" pitchFamily="18" charset="0"/>
                            </a:rPr>
                            <m:t>𝑎</m:t>
                          </m:r>
                          <m:f>
                            <m:fPr>
                              <m:ctrlPr>
                                <a:rPr lang="en-US" b="0" i="1" smtClean="0">
                                  <a:latin typeface="Cambria Math" panose="02040503050406030204" pitchFamily="18" charset="0"/>
                                </a:rPr>
                              </m:ctrlPr>
                            </m:fPr>
                            <m:num>
                              <m:sSub>
                                <m:sSubPr>
                                  <m:ctrlPr>
                                    <a:rPr lang="en-US" i="1">
                                      <a:solidFill>
                                        <a:srgbClr val="FF0000"/>
                                      </a:solidFill>
                                      <a:latin typeface="Cambria Math" panose="02040503050406030204" pitchFamily="18" charset="0"/>
                                    </a:rPr>
                                  </m:ctrlPr>
                                </m:sSubPr>
                                <m:e>
                                  <m:acc>
                                    <m:accPr>
                                      <m:chr m:val="⃗"/>
                                      <m:ctrlPr>
                                        <a:rPr lang="en-US" i="1">
                                          <a:solidFill>
                                            <a:srgbClr val="FF0000"/>
                                          </a:solidFill>
                                          <a:latin typeface="Cambria Math" panose="02040503050406030204" pitchFamily="18" charset="0"/>
                                        </a:rPr>
                                      </m:ctrlPr>
                                    </m:accPr>
                                    <m:e>
                                      <m:r>
                                        <a:rPr lang="en-US" i="1">
                                          <a:solidFill>
                                            <a:srgbClr val="FF0000"/>
                                          </a:solidFill>
                                          <a:latin typeface="Cambria Math" panose="02040503050406030204" pitchFamily="18" charset="0"/>
                                        </a:rPr>
                                        <m:t>𝑝</m:t>
                                      </m:r>
                                    </m:e>
                                  </m:acc>
                                </m:e>
                                <m:sub>
                                  <m:r>
                                    <a:rPr lang="en-US" i="1">
                                      <a:solidFill>
                                        <a:srgbClr val="FF0000"/>
                                      </a:solidFill>
                                      <a:latin typeface="Cambria Math" panose="02040503050406030204" pitchFamily="18" charset="0"/>
                                    </a:rPr>
                                    <m:t>𝑒</m:t>
                                  </m:r>
                                </m:sub>
                              </m:sSub>
                              <m:r>
                                <a:rPr lang="en-US" i="1">
                                  <a:latin typeface="Cambria Math" panose="02040503050406030204" pitchFamily="18" charset="0"/>
                                  <a:ea typeface="Cambria Math" panose="02040503050406030204" pitchFamily="18" charset="0"/>
                                </a:rPr>
                                <m:t>∙</m:t>
                              </m:r>
                              <m:sSub>
                                <m:sSubPr>
                                  <m:ctrlPr>
                                    <a:rPr lang="en-US" i="1">
                                      <a:solidFill>
                                        <a:schemeClr val="accent2"/>
                                      </a:solidFill>
                                      <a:latin typeface="Cambria Math" panose="02040503050406030204" pitchFamily="18" charset="0"/>
                                    </a:rPr>
                                  </m:ctrlPr>
                                </m:sSubPr>
                                <m:e>
                                  <m:acc>
                                    <m:accPr>
                                      <m:chr m:val="⃗"/>
                                      <m:ctrlPr>
                                        <a:rPr lang="en-US" i="1">
                                          <a:solidFill>
                                            <a:schemeClr val="accent2"/>
                                          </a:solidFill>
                                          <a:latin typeface="Cambria Math" panose="02040503050406030204" pitchFamily="18" charset="0"/>
                                        </a:rPr>
                                      </m:ctrlPr>
                                    </m:accPr>
                                    <m:e>
                                      <m:r>
                                        <a:rPr lang="en-US" i="1">
                                          <a:solidFill>
                                            <a:schemeClr val="accent2"/>
                                          </a:solidFill>
                                          <a:latin typeface="Cambria Math" panose="02040503050406030204" pitchFamily="18" charset="0"/>
                                        </a:rPr>
                                        <m:t>𝑝</m:t>
                                      </m:r>
                                    </m:e>
                                  </m:acc>
                                </m:e>
                                <m:sub>
                                  <m:r>
                                    <a:rPr lang="en-US" i="1">
                                      <a:solidFill>
                                        <a:schemeClr val="accent2"/>
                                      </a:solidFill>
                                      <a:latin typeface="Cambria Math" panose="02040503050406030204" pitchFamily="18" charset="0"/>
                                      <a:ea typeface="Cambria Math" panose="02040503050406030204" pitchFamily="18" charset="0"/>
                                    </a:rPr>
                                    <m:t>𝜈</m:t>
                                  </m:r>
                                </m:sub>
                              </m:sSub>
                            </m:num>
                            <m:den>
                              <m:sSub>
                                <m:sSubPr>
                                  <m:ctrlPr>
                                    <a:rPr lang="en-US" b="0" i="1" smtClean="0">
                                      <a:latin typeface="Cambria Math" panose="02040503050406030204" pitchFamily="18" charset="0"/>
                                    </a:rPr>
                                  </m:ctrlPr>
                                </m:sSubPr>
                                <m:e>
                                  <m:r>
                                    <a:rPr lang="en-US" b="0" i="1" smtClean="0">
                                      <a:solidFill>
                                        <a:srgbClr val="FF0000"/>
                                      </a:solidFill>
                                      <a:latin typeface="Cambria Math" panose="02040503050406030204" pitchFamily="18" charset="0"/>
                                    </a:rPr>
                                    <m:t>𝐸</m:t>
                                  </m:r>
                                </m:e>
                                <m:sub>
                                  <m:r>
                                    <a:rPr lang="en-US" b="0" i="1" smtClean="0">
                                      <a:solidFill>
                                        <a:srgbClr val="FF0000"/>
                                      </a:solidFill>
                                      <a:latin typeface="Cambria Math" panose="02040503050406030204" pitchFamily="18" charset="0"/>
                                    </a:rPr>
                                    <m:t>𝑒</m:t>
                                  </m:r>
                                </m:sub>
                              </m:sSub>
                              <m:sSub>
                                <m:sSubPr>
                                  <m:ctrlPr>
                                    <a:rPr lang="en-US" b="0" i="1" smtClean="0">
                                      <a:latin typeface="Cambria Math" panose="02040503050406030204" pitchFamily="18" charset="0"/>
                                    </a:rPr>
                                  </m:ctrlPr>
                                </m:sSubPr>
                                <m:e>
                                  <m:r>
                                    <a:rPr lang="en-US" b="0" i="1" smtClean="0">
                                      <a:solidFill>
                                        <a:schemeClr val="accent2"/>
                                      </a:solidFill>
                                      <a:latin typeface="Cambria Math" panose="02040503050406030204" pitchFamily="18" charset="0"/>
                                    </a:rPr>
                                    <m:t>𝐸</m:t>
                                  </m:r>
                                </m:e>
                                <m:sub>
                                  <m:r>
                                    <a:rPr lang="en-US" b="0" i="1" smtClean="0">
                                      <a:solidFill>
                                        <a:schemeClr val="accent2"/>
                                      </a:solidFill>
                                      <a:latin typeface="Cambria Math" panose="02040503050406030204" pitchFamily="18" charset="0"/>
                                      <a:ea typeface="Cambria Math" panose="02040503050406030204" pitchFamily="18" charset="0"/>
                                    </a:rPr>
                                    <m:t>𝜈</m:t>
                                  </m:r>
                                </m:sub>
                              </m:sSub>
                            </m:den>
                          </m:f>
                          <m:r>
                            <a:rPr lang="en-US" b="0" i="1" smtClean="0">
                              <a:latin typeface="Cambria Math" panose="02040503050406030204" pitchFamily="18" charset="0"/>
                            </a:rPr>
                            <m:t>+</m:t>
                          </m:r>
                          <m:r>
                            <a:rPr lang="en-US" b="0" i="1" smtClean="0">
                              <a:latin typeface="Cambria Math" panose="02040503050406030204" pitchFamily="18" charset="0"/>
                            </a:rPr>
                            <m:t>𝑏</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𝑒</m:t>
                                  </m:r>
                                </m:sub>
                              </m:sSub>
                            </m:num>
                            <m:den>
                              <m:sSub>
                                <m:sSubPr>
                                  <m:ctrlPr>
                                    <a:rPr lang="en-US" b="0" i="1" smtClean="0">
                                      <a:latin typeface="Cambria Math" panose="02040503050406030204" pitchFamily="18" charset="0"/>
                                    </a:rPr>
                                  </m:ctrlPr>
                                </m:sSubPr>
                                <m:e>
                                  <m:r>
                                    <a:rPr lang="en-US" b="0" i="1" smtClean="0">
                                      <a:solidFill>
                                        <a:srgbClr val="FF0000"/>
                                      </a:solidFill>
                                      <a:latin typeface="Cambria Math" panose="02040503050406030204" pitchFamily="18" charset="0"/>
                                    </a:rPr>
                                    <m:t>𝐸</m:t>
                                  </m:r>
                                </m:e>
                                <m:sub>
                                  <m:r>
                                    <a:rPr lang="en-US" b="0" i="1" smtClean="0">
                                      <a:solidFill>
                                        <a:srgbClr val="FF0000"/>
                                      </a:solidFill>
                                      <a:latin typeface="Cambria Math" panose="02040503050406030204" pitchFamily="18" charset="0"/>
                                    </a:rPr>
                                    <m:t>𝑒</m:t>
                                  </m:r>
                                </m:sub>
                              </m:sSub>
                            </m:den>
                          </m:f>
                          <m:r>
                            <a:rPr lang="en-US" b="0" i="1" smtClean="0">
                              <a:latin typeface="Cambria Math" panose="02040503050406030204" pitchFamily="18" charset="0"/>
                            </a:rPr>
                            <m:t>+</m:t>
                          </m:r>
                          <m:d>
                            <m:dPr>
                              <m:begChr m:val="⟨"/>
                              <m:endChr m:val="⟩"/>
                              <m:ctrlPr>
                                <a:rPr lang="en-US" i="1" dirty="0" smtClean="0">
                                  <a:solidFill>
                                    <a:srgbClr val="008F00"/>
                                  </a:solidFill>
                                  <a:latin typeface="Cambria Math" panose="02040503050406030204" pitchFamily="18" charset="0"/>
                                </a:rPr>
                              </m:ctrlPr>
                            </m:dPr>
                            <m:e>
                              <m:sSub>
                                <m:sSubPr>
                                  <m:ctrlPr>
                                    <a:rPr lang="en-US" i="1" dirty="0">
                                      <a:solidFill>
                                        <a:srgbClr val="008F00"/>
                                      </a:solidFill>
                                      <a:latin typeface="Cambria Math" panose="02040503050406030204" pitchFamily="18" charset="0"/>
                                    </a:rPr>
                                  </m:ctrlPr>
                                </m:sSubPr>
                                <m:e>
                                  <m:acc>
                                    <m:accPr>
                                      <m:chr m:val="⃗"/>
                                      <m:ctrlPr>
                                        <a:rPr lang="en-US" i="1" dirty="0">
                                          <a:solidFill>
                                            <a:srgbClr val="008F00"/>
                                          </a:solidFill>
                                          <a:latin typeface="Cambria Math" panose="02040503050406030204" pitchFamily="18" charset="0"/>
                                        </a:rPr>
                                      </m:ctrlPr>
                                    </m:accPr>
                                    <m:e>
                                      <m:r>
                                        <a:rPr lang="en-US" i="1" dirty="0">
                                          <a:solidFill>
                                            <a:srgbClr val="008F00"/>
                                          </a:solidFill>
                                          <a:latin typeface="Cambria Math" panose="02040503050406030204" pitchFamily="18" charset="0"/>
                                          <a:ea typeface="Cambria Math" panose="02040503050406030204" pitchFamily="18" charset="0"/>
                                        </a:rPr>
                                        <m:t>𝜎</m:t>
                                      </m:r>
                                    </m:e>
                                  </m:acc>
                                </m:e>
                                <m:sub>
                                  <m:r>
                                    <a:rPr lang="en-US" i="1" dirty="0">
                                      <a:solidFill>
                                        <a:srgbClr val="008F00"/>
                                      </a:solidFill>
                                      <a:latin typeface="Cambria Math" panose="02040503050406030204" pitchFamily="18" charset="0"/>
                                    </a:rPr>
                                    <m:t>𝑛</m:t>
                                  </m:r>
                                </m:sub>
                              </m:sSub>
                            </m:e>
                          </m:d>
                          <m:r>
                            <a:rPr lang="en-US" i="1" dirty="0" smtClean="0">
                              <a:solidFill>
                                <a:schemeClr val="tx1"/>
                              </a:solidFill>
                              <a:latin typeface="Cambria Math" panose="02040503050406030204" pitchFamily="18" charset="0"/>
                              <a:ea typeface="Cambria Math" panose="02040503050406030204" pitchFamily="18" charset="0"/>
                            </a:rPr>
                            <m:t>∙</m:t>
                          </m:r>
                          <m:d>
                            <m:dPr>
                              <m:ctrlPr>
                                <a:rPr lang="en-US" i="1" dirty="0" smtClean="0">
                                  <a:solidFill>
                                    <a:schemeClr val="tx1"/>
                                  </a:solidFill>
                                  <a:latin typeface="Cambria Math" panose="02040503050406030204" pitchFamily="18" charset="0"/>
                                  <a:ea typeface="Cambria Math" panose="02040503050406030204" pitchFamily="18" charset="0"/>
                                </a:rPr>
                              </m:ctrlPr>
                            </m:dPr>
                            <m:e>
                              <m:r>
                                <a:rPr lang="en-US" b="0" i="1" dirty="0" smtClean="0">
                                  <a:solidFill>
                                    <a:schemeClr val="tx1"/>
                                  </a:solidFill>
                                  <a:latin typeface="Cambria Math" panose="02040503050406030204" pitchFamily="18" charset="0"/>
                                  <a:ea typeface="Cambria Math" panose="02040503050406030204" pitchFamily="18" charset="0"/>
                                </a:rPr>
                                <m:t>𝐴</m:t>
                              </m:r>
                              <m:f>
                                <m:fPr>
                                  <m:ctrlPr>
                                    <a:rPr lang="en-US" b="0" i="1" dirty="0" smtClean="0">
                                      <a:solidFill>
                                        <a:schemeClr val="tx1"/>
                                      </a:solidFill>
                                      <a:latin typeface="Cambria Math" panose="02040503050406030204" pitchFamily="18" charset="0"/>
                                      <a:ea typeface="Cambria Math" panose="02040503050406030204" pitchFamily="18" charset="0"/>
                                    </a:rPr>
                                  </m:ctrlPr>
                                </m:fPr>
                                <m:num>
                                  <m:sSub>
                                    <m:sSubPr>
                                      <m:ctrlPr>
                                        <a:rPr lang="en-US" i="1">
                                          <a:solidFill>
                                            <a:srgbClr val="FF0000"/>
                                          </a:solidFill>
                                          <a:latin typeface="Cambria Math" panose="02040503050406030204" pitchFamily="18" charset="0"/>
                                        </a:rPr>
                                      </m:ctrlPr>
                                    </m:sSubPr>
                                    <m:e>
                                      <m:acc>
                                        <m:accPr>
                                          <m:chr m:val="⃗"/>
                                          <m:ctrlPr>
                                            <a:rPr lang="en-US" i="1">
                                              <a:solidFill>
                                                <a:srgbClr val="FF0000"/>
                                              </a:solidFill>
                                              <a:latin typeface="Cambria Math" panose="02040503050406030204" pitchFamily="18" charset="0"/>
                                            </a:rPr>
                                          </m:ctrlPr>
                                        </m:accPr>
                                        <m:e>
                                          <m:r>
                                            <a:rPr lang="en-US" i="1">
                                              <a:solidFill>
                                                <a:srgbClr val="FF0000"/>
                                              </a:solidFill>
                                              <a:latin typeface="Cambria Math" panose="02040503050406030204" pitchFamily="18" charset="0"/>
                                            </a:rPr>
                                            <m:t>𝑝</m:t>
                                          </m:r>
                                        </m:e>
                                      </m:acc>
                                    </m:e>
                                    <m:sub>
                                      <m:r>
                                        <a:rPr lang="en-US" i="1">
                                          <a:solidFill>
                                            <a:srgbClr val="FF0000"/>
                                          </a:solidFill>
                                          <a:latin typeface="Cambria Math" panose="02040503050406030204" pitchFamily="18" charset="0"/>
                                        </a:rPr>
                                        <m:t>𝑒</m:t>
                                      </m:r>
                                    </m:sub>
                                  </m:sSub>
                                </m:num>
                                <m:den>
                                  <m:sSub>
                                    <m:sSubPr>
                                      <m:ctrlPr>
                                        <a:rPr lang="en-US" b="0" i="1" dirty="0" smtClean="0">
                                          <a:solidFill>
                                            <a:srgbClr val="FF0000"/>
                                          </a:solidFill>
                                          <a:latin typeface="Cambria Math" panose="02040503050406030204" pitchFamily="18" charset="0"/>
                                          <a:ea typeface="Cambria Math" panose="02040503050406030204" pitchFamily="18" charset="0"/>
                                        </a:rPr>
                                      </m:ctrlPr>
                                    </m:sSubPr>
                                    <m:e>
                                      <m:r>
                                        <a:rPr lang="en-US" b="0" i="1" dirty="0" smtClean="0">
                                          <a:solidFill>
                                            <a:srgbClr val="FF0000"/>
                                          </a:solidFill>
                                          <a:latin typeface="Cambria Math" panose="02040503050406030204" pitchFamily="18" charset="0"/>
                                          <a:ea typeface="Cambria Math" panose="02040503050406030204" pitchFamily="18" charset="0"/>
                                        </a:rPr>
                                        <m:t>𝐸</m:t>
                                      </m:r>
                                    </m:e>
                                    <m:sub>
                                      <m:r>
                                        <a:rPr lang="en-US" b="0" i="1" dirty="0" smtClean="0">
                                          <a:solidFill>
                                            <a:srgbClr val="FF0000"/>
                                          </a:solidFill>
                                          <a:latin typeface="Cambria Math" panose="02040503050406030204" pitchFamily="18" charset="0"/>
                                          <a:ea typeface="Cambria Math" panose="02040503050406030204" pitchFamily="18" charset="0"/>
                                        </a:rPr>
                                        <m:t>𝑒</m:t>
                                      </m:r>
                                    </m:sub>
                                  </m:sSub>
                                </m:den>
                              </m:f>
                              <m:r>
                                <a:rPr lang="en-US" b="0" i="1" dirty="0" smtClean="0">
                                  <a:solidFill>
                                    <a:schemeClr val="tx1"/>
                                  </a:solidFill>
                                  <a:latin typeface="Cambria Math" panose="02040503050406030204" pitchFamily="18" charset="0"/>
                                  <a:ea typeface="Cambria Math" panose="02040503050406030204" pitchFamily="18" charset="0"/>
                                </a:rPr>
                                <m:t>+</m:t>
                              </m:r>
                              <m:r>
                                <a:rPr lang="en-US" b="0" i="1" dirty="0" smtClean="0">
                                  <a:solidFill>
                                    <a:schemeClr val="tx1"/>
                                  </a:solidFill>
                                  <a:latin typeface="Cambria Math" panose="02040503050406030204" pitchFamily="18" charset="0"/>
                                  <a:ea typeface="Cambria Math" panose="02040503050406030204" pitchFamily="18" charset="0"/>
                                </a:rPr>
                                <m:t>𝐵</m:t>
                              </m:r>
                              <m:f>
                                <m:fPr>
                                  <m:ctrlPr>
                                    <a:rPr lang="en-US" b="0" i="1" dirty="0" smtClean="0">
                                      <a:solidFill>
                                        <a:schemeClr val="tx1"/>
                                      </a:solidFill>
                                      <a:latin typeface="Cambria Math" panose="02040503050406030204" pitchFamily="18" charset="0"/>
                                      <a:ea typeface="Cambria Math" panose="02040503050406030204" pitchFamily="18" charset="0"/>
                                    </a:rPr>
                                  </m:ctrlPr>
                                </m:fPr>
                                <m:num>
                                  <m:sSub>
                                    <m:sSubPr>
                                      <m:ctrlPr>
                                        <a:rPr lang="en-US" i="1">
                                          <a:solidFill>
                                            <a:schemeClr val="accent2"/>
                                          </a:solidFill>
                                          <a:latin typeface="Cambria Math" panose="02040503050406030204" pitchFamily="18" charset="0"/>
                                        </a:rPr>
                                      </m:ctrlPr>
                                    </m:sSubPr>
                                    <m:e>
                                      <m:acc>
                                        <m:accPr>
                                          <m:chr m:val="⃗"/>
                                          <m:ctrlPr>
                                            <a:rPr lang="en-US" i="1">
                                              <a:solidFill>
                                                <a:schemeClr val="accent2"/>
                                              </a:solidFill>
                                              <a:latin typeface="Cambria Math" panose="02040503050406030204" pitchFamily="18" charset="0"/>
                                            </a:rPr>
                                          </m:ctrlPr>
                                        </m:accPr>
                                        <m:e>
                                          <m:r>
                                            <a:rPr lang="en-US" i="1">
                                              <a:solidFill>
                                                <a:schemeClr val="accent2"/>
                                              </a:solidFill>
                                              <a:latin typeface="Cambria Math" panose="02040503050406030204" pitchFamily="18" charset="0"/>
                                            </a:rPr>
                                            <m:t>𝑝</m:t>
                                          </m:r>
                                        </m:e>
                                      </m:acc>
                                    </m:e>
                                    <m:sub>
                                      <m:r>
                                        <a:rPr lang="en-US" i="1">
                                          <a:solidFill>
                                            <a:schemeClr val="accent2"/>
                                          </a:solidFill>
                                          <a:latin typeface="Cambria Math" panose="02040503050406030204" pitchFamily="18" charset="0"/>
                                          <a:ea typeface="Cambria Math" panose="02040503050406030204" pitchFamily="18" charset="0"/>
                                        </a:rPr>
                                        <m:t>𝜈</m:t>
                                      </m:r>
                                    </m:sub>
                                  </m:sSub>
                                </m:num>
                                <m:den>
                                  <m:sSub>
                                    <m:sSubPr>
                                      <m:ctrlPr>
                                        <a:rPr lang="en-US" b="0" i="1" dirty="0" smtClean="0">
                                          <a:solidFill>
                                            <a:schemeClr val="tx1"/>
                                          </a:solidFill>
                                          <a:latin typeface="Cambria Math" panose="02040503050406030204" pitchFamily="18" charset="0"/>
                                          <a:ea typeface="Cambria Math" panose="02040503050406030204" pitchFamily="18" charset="0"/>
                                        </a:rPr>
                                      </m:ctrlPr>
                                    </m:sSubPr>
                                    <m:e>
                                      <m:r>
                                        <a:rPr lang="en-US" b="0" i="1" dirty="0" smtClean="0">
                                          <a:solidFill>
                                            <a:schemeClr val="accent2"/>
                                          </a:solidFill>
                                          <a:latin typeface="Cambria Math" panose="02040503050406030204" pitchFamily="18" charset="0"/>
                                          <a:ea typeface="Cambria Math" panose="02040503050406030204" pitchFamily="18" charset="0"/>
                                        </a:rPr>
                                        <m:t>𝐸</m:t>
                                      </m:r>
                                    </m:e>
                                    <m:sub>
                                      <m:r>
                                        <a:rPr lang="en-US" b="0" i="1" dirty="0" smtClean="0">
                                          <a:solidFill>
                                            <a:schemeClr val="accent2"/>
                                          </a:solidFill>
                                          <a:latin typeface="Cambria Math" panose="02040503050406030204" pitchFamily="18" charset="0"/>
                                          <a:ea typeface="Cambria Math" panose="02040503050406030204" pitchFamily="18" charset="0"/>
                                        </a:rPr>
                                        <m:t>𝜈</m:t>
                                      </m:r>
                                    </m:sub>
                                  </m:sSub>
                                </m:den>
                              </m:f>
                              <m:r>
                                <a:rPr lang="en-US" b="0" i="1" dirty="0" smtClean="0">
                                  <a:solidFill>
                                    <a:schemeClr val="tx1"/>
                                  </a:solidFill>
                                  <a:latin typeface="Cambria Math" panose="02040503050406030204" pitchFamily="18" charset="0"/>
                                  <a:ea typeface="Cambria Math" panose="02040503050406030204" pitchFamily="18" charset="0"/>
                                </a:rPr>
                                <m:t>+</m:t>
                              </m:r>
                              <m:r>
                                <a:rPr lang="en-US" b="0" i="1" dirty="0" smtClean="0">
                                  <a:solidFill>
                                    <a:schemeClr val="tx1"/>
                                  </a:solidFill>
                                  <a:latin typeface="Cambria Math" panose="02040503050406030204" pitchFamily="18" charset="0"/>
                                  <a:ea typeface="Cambria Math" panose="02040503050406030204" pitchFamily="18" charset="0"/>
                                </a:rPr>
                                <m:t>𝐷</m:t>
                              </m:r>
                              <m:f>
                                <m:fPr>
                                  <m:ctrlPr>
                                    <a:rPr lang="en-US" b="0" i="1" dirty="0" smtClean="0">
                                      <a:solidFill>
                                        <a:schemeClr val="tx1"/>
                                      </a:solidFill>
                                      <a:latin typeface="Cambria Math" panose="02040503050406030204" pitchFamily="18" charset="0"/>
                                      <a:ea typeface="Cambria Math" panose="02040503050406030204" pitchFamily="18" charset="0"/>
                                    </a:rPr>
                                  </m:ctrlPr>
                                </m:fPr>
                                <m:num>
                                  <m:sSub>
                                    <m:sSubPr>
                                      <m:ctrlPr>
                                        <a:rPr lang="en-US" i="1">
                                          <a:solidFill>
                                            <a:srgbClr val="FF0000"/>
                                          </a:solidFill>
                                          <a:latin typeface="Cambria Math" panose="02040503050406030204" pitchFamily="18" charset="0"/>
                                        </a:rPr>
                                      </m:ctrlPr>
                                    </m:sSubPr>
                                    <m:e>
                                      <m:acc>
                                        <m:accPr>
                                          <m:chr m:val="⃗"/>
                                          <m:ctrlPr>
                                            <a:rPr lang="en-US" i="1">
                                              <a:solidFill>
                                                <a:srgbClr val="FF0000"/>
                                              </a:solidFill>
                                              <a:latin typeface="Cambria Math" panose="02040503050406030204" pitchFamily="18" charset="0"/>
                                            </a:rPr>
                                          </m:ctrlPr>
                                        </m:accPr>
                                        <m:e>
                                          <m:r>
                                            <a:rPr lang="en-US" i="1">
                                              <a:solidFill>
                                                <a:srgbClr val="FF0000"/>
                                              </a:solidFill>
                                              <a:latin typeface="Cambria Math" panose="02040503050406030204" pitchFamily="18" charset="0"/>
                                            </a:rPr>
                                            <m:t>𝑝</m:t>
                                          </m:r>
                                        </m:e>
                                      </m:acc>
                                    </m:e>
                                    <m:sub>
                                      <m:r>
                                        <a:rPr lang="en-US" i="1">
                                          <a:solidFill>
                                            <a:srgbClr val="FF0000"/>
                                          </a:solidFill>
                                          <a:latin typeface="Cambria Math" panose="02040503050406030204" pitchFamily="18" charset="0"/>
                                        </a:rPr>
                                        <m:t>𝑒</m:t>
                                      </m:r>
                                    </m:sub>
                                  </m:sSub>
                                  <m:r>
                                    <a:rPr lang="en-US" i="1">
                                      <a:latin typeface="Cambria Math" panose="02040503050406030204" pitchFamily="18" charset="0"/>
                                      <a:ea typeface="Cambria Math" panose="02040503050406030204" pitchFamily="18" charset="0"/>
                                    </a:rPr>
                                    <m:t>×</m:t>
                                  </m:r>
                                  <m:sSub>
                                    <m:sSubPr>
                                      <m:ctrlPr>
                                        <a:rPr lang="en-US" i="1">
                                          <a:solidFill>
                                            <a:schemeClr val="accent2"/>
                                          </a:solidFill>
                                          <a:latin typeface="Cambria Math" panose="02040503050406030204" pitchFamily="18" charset="0"/>
                                        </a:rPr>
                                      </m:ctrlPr>
                                    </m:sSubPr>
                                    <m:e>
                                      <m:acc>
                                        <m:accPr>
                                          <m:chr m:val="⃗"/>
                                          <m:ctrlPr>
                                            <a:rPr lang="en-US" i="1">
                                              <a:solidFill>
                                                <a:schemeClr val="accent2"/>
                                              </a:solidFill>
                                              <a:latin typeface="Cambria Math" panose="02040503050406030204" pitchFamily="18" charset="0"/>
                                            </a:rPr>
                                          </m:ctrlPr>
                                        </m:accPr>
                                        <m:e>
                                          <m:r>
                                            <a:rPr lang="en-US" i="1">
                                              <a:solidFill>
                                                <a:schemeClr val="accent2"/>
                                              </a:solidFill>
                                              <a:latin typeface="Cambria Math" panose="02040503050406030204" pitchFamily="18" charset="0"/>
                                            </a:rPr>
                                            <m:t>𝑝</m:t>
                                          </m:r>
                                        </m:e>
                                      </m:acc>
                                    </m:e>
                                    <m:sub>
                                      <m:r>
                                        <a:rPr lang="en-US" i="1">
                                          <a:solidFill>
                                            <a:schemeClr val="accent2"/>
                                          </a:solidFill>
                                          <a:latin typeface="Cambria Math" panose="02040503050406030204" pitchFamily="18" charset="0"/>
                                          <a:ea typeface="Cambria Math" panose="02040503050406030204" pitchFamily="18" charset="0"/>
                                        </a:rPr>
                                        <m:t>𝜈</m:t>
                                      </m:r>
                                    </m:sub>
                                  </m:sSub>
                                </m:num>
                                <m:den>
                                  <m:sSub>
                                    <m:sSubPr>
                                      <m:ctrlPr>
                                        <a:rPr lang="en-US" i="1">
                                          <a:latin typeface="Cambria Math" panose="02040503050406030204" pitchFamily="18" charset="0"/>
                                        </a:rPr>
                                      </m:ctrlPr>
                                    </m:sSubPr>
                                    <m:e>
                                      <m:r>
                                        <a:rPr lang="en-US" i="1">
                                          <a:solidFill>
                                            <a:srgbClr val="FF0000"/>
                                          </a:solidFill>
                                          <a:latin typeface="Cambria Math" panose="02040503050406030204" pitchFamily="18" charset="0"/>
                                        </a:rPr>
                                        <m:t>𝐸</m:t>
                                      </m:r>
                                    </m:e>
                                    <m:sub>
                                      <m:r>
                                        <a:rPr lang="en-US" i="1">
                                          <a:solidFill>
                                            <a:srgbClr val="FF0000"/>
                                          </a:solidFill>
                                          <a:latin typeface="Cambria Math" panose="02040503050406030204" pitchFamily="18" charset="0"/>
                                        </a:rPr>
                                        <m:t>𝑒</m:t>
                                      </m:r>
                                    </m:sub>
                                  </m:sSub>
                                  <m:sSub>
                                    <m:sSubPr>
                                      <m:ctrlPr>
                                        <a:rPr lang="en-US" i="1">
                                          <a:latin typeface="Cambria Math" panose="02040503050406030204" pitchFamily="18" charset="0"/>
                                        </a:rPr>
                                      </m:ctrlPr>
                                    </m:sSubPr>
                                    <m:e>
                                      <m:r>
                                        <a:rPr lang="en-US" i="1">
                                          <a:solidFill>
                                            <a:schemeClr val="accent2"/>
                                          </a:solidFill>
                                          <a:latin typeface="Cambria Math" panose="02040503050406030204" pitchFamily="18" charset="0"/>
                                        </a:rPr>
                                        <m:t>𝐸</m:t>
                                      </m:r>
                                    </m:e>
                                    <m:sub>
                                      <m:r>
                                        <a:rPr lang="en-US" i="1">
                                          <a:solidFill>
                                            <a:schemeClr val="accent2"/>
                                          </a:solidFill>
                                          <a:latin typeface="Cambria Math" panose="02040503050406030204" pitchFamily="18" charset="0"/>
                                          <a:ea typeface="Cambria Math" panose="02040503050406030204" pitchFamily="18" charset="0"/>
                                        </a:rPr>
                                        <m:t>𝜈</m:t>
                                      </m:r>
                                    </m:sub>
                                  </m:sSub>
                                </m:den>
                              </m:f>
                            </m:e>
                          </m:d>
                        </m:e>
                      </m:d>
                    </m:oMath>
                  </m:oMathPara>
                </a14:m>
                <a:endParaRPr lang="en-US" dirty="0"/>
              </a:p>
            </p:txBody>
          </p:sp>
        </mc:Choice>
        <mc:Fallback xmlns="">
          <p:sp>
            <p:nvSpPr>
              <p:cNvPr id="57" name="TextBox 56">
                <a:extLst>
                  <a:ext uri="{FF2B5EF4-FFF2-40B4-BE49-F238E27FC236}">
                    <a16:creationId xmlns:a16="http://schemas.microsoft.com/office/drawing/2014/main" id="{80BD1CE1-AB19-1F42-BDF3-C214CD09DF01}"/>
                  </a:ext>
                </a:extLst>
              </p:cNvPr>
              <p:cNvSpPr txBox="1">
                <a:spLocks noRot="1" noChangeAspect="1" noMove="1" noResize="1" noEditPoints="1" noAdjustHandles="1" noChangeArrowheads="1" noChangeShapeType="1" noTextEdit="1"/>
              </p:cNvSpPr>
              <p:nvPr/>
            </p:nvSpPr>
            <p:spPr>
              <a:xfrm>
                <a:off x="696836" y="5227795"/>
                <a:ext cx="7750327" cy="715902"/>
              </a:xfrm>
              <a:prstGeom prst="rect">
                <a:avLst/>
              </a:prstGeom>
              <a:blipFill>
                <a:blip r:embed="rId10"/>
                <a:stretch>
                  <a:fillRect l="-163" t="-5172"/>
                </a:stretch>
              </a:blipFill>
            </p:spPr>
            <p:txBody>
              <a:bodyPr/>
              <a:lstStyle/>
              <a:p>
                <a:r>
                  <a:rPr lang="en-US">
                    <a:noFill/>
                  </a:rPr>
                  <a:t> </a:t>
                </a:r>
              </a:p>
            </p:txBody>
          </p:sp>
        </mc:Fallback>
      </mc:AlternateContent>
      <p:sp>
        <p:nvSpPr>
          <p:cNvPr id="58" name="TextBox 57">
            <a:extLst>
              <a:ext uri="{FF2B5EF4-FFF2-40B4-BE49-F238E27FC236}">
                <a16:creationId xmlns:a16="http://schemas.microsoft.com/office/drawing/2014/main" id="{8D493A7B-C7C1-8E40-9DDB-9683D3FA5BCF}"/>
              </a:ext>
            </a:extLst>
          </p:cNvPr>
          <p:cNvSpPr txBox="1"/>
          <p:nvPr/>
        </p:nvSpPr>
        <p:spPr>
          <a:xfrm>
            <a:off x="313362" y="4892442"/>
            <a:ext cx="2319994" cy="369332"/>
          </a:xfrm>
          <a:prstGeom prst="rect">
            <a:avLst/>
          </a:prstGeom>
          <a:noFill/>
        </p:spPr>
        <p:txBody>
          <a:bodyPr wrap="none" rtlCol="0">
            <a:spAutoFit/>
          </a:bodyPr>
          <a:lstStyle/>
          <a:p>
            <a:r>
              <a:rPr lang="en-US" dirty="0"/>
              <a:t>Differential decay rate:</a:t>
            </a:r>
          </a:p>
        </p:txBody>
      </p: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E9EEFB75-FDEB-0A40-AF95-22DA700DAF51}"/>
                  </a:ext>
                </a:extLst>
              </p:cNvPr>
              <p:cNvSpPr txBox="1"/>
              <p:nvPr/>
            </p:nvSpPr>
            <p:spPr>
              <a:xfrm>
                <a:off x="2213895" y="6036256"/>
                <a:ext cx="2319481" cy="369332"/>
              </a:xfrm>
              <a:prstGeom prst="rect">
                <a:avLst/>
              </a:prstGeom>
              <a:noFill/>
            </p:spPr>
            <p:txBody>
              <a:bodyPr wrap="none" rtlCol="0">
                <a:spAutoFit/>
              </a:bodyPr>
              <a:lstStyle/>
              <a:p>
                <a:r>
                  <a:rPr lang="en-US" dirty="0"/>
                  <a:t>…also </a:t>
                </a:r>
                <a14:m>
                  <m:oMath xmlns:m="http://schemas.openxmlformats.org/officeDocument/2006/math">
                    <m:sSub>
                      <m:sSubPr>
                        <m:ctrlPr>
                          <a:rPr lang="en-US"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en-US" i="1" smtClean="0">
                                <a:latin typeface="Cambria Math" panose="02040503050406030204" pitchFamily="18" charset="0"/>
                                <a:ea typeface="Cambria Math" panose="02040503050406030204" pitchFamily="18" charset="0"/>
                              </a:rPr>
                              <m:t>𝜎</m:t>
                            </m:r>
                          </m:e>
                        </m:acc>
                      </m:e>
                      <m:sub>
                        <m:r>
                          <a:rPr lang="en-US" b="0" i="1" smtClean="0">
                            <a:latin typeface="Cambria Math" panose="02040503050406030204" pitchFamily="18" charset="0"/>
                          </a:rPr>
                          <m:t>𝑒</m:t>
                        </m:r>
                      </m:sub>
                    </m:sSub>
                  </m:oMath>
                </a14:m>
                <a:r>
                  <a:rPr lang="en-US" dirty="0"/>
                  <a:t> combinations</a:t>
                </a:r>
              </a:p>
            </p:txBody>
          </p:sp>
        </mc:Choice>
        <mc:Fallback xmlns="">
          <p:sp>
            <p:nvSpPr>
              <p:cNvPr id="59" name="TextBox 58">
                <a:extLst>
                  <a:ext uri="{FF2B5EF4-FFF2-40B4-BE49-F238E27FC236}">
                    <a16:creationId xmlns:a16="http://schemas.microsoft.com/office/drawing/2014/main" id="{E9EEFB75-FDEB-0A40-AF95-22DA700DAF51}"/>
                  </a:ext>
                </a:extLst>
              </p:cNvPr>
              <p:cNvSpPr txBox="1">
                <a:spLocks noRot="1" noChangeAspect="1" noMove="1" noResize="1" noEditPoints="1" noAdjustHandles="1" noChangeArrowheads="1" noChangeShapeType="1" noTextEdit="1"/>
              </p:cNvSpPr>
              <p:nvPr/>
            </p:nvSpPr>
            <p:spPr>
              <a:xfrm>
                <a:off x="2213895" y="6036256"/>
                <a:ext cx="2319481" cy="369332"/>
              </a:xfrm>
              <a:prstGeom prst="rect">
                <a:avLst/>
              </a:prstGeom>
              <a:blipFill>
                <a:blip r:embed="rId11"/>
                <a:stretch>
                  <a:fillRect l="-2174" t="-13333" r="-8152" b="-26667"/>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6BAB8AA9-7078-93F7-3D28-E490EB61E4E6}"/>
              </a:ext>
            </a:extLst>
          </p:cNvPr>
          <p:cNvCxnSpPr/>
          <p:nvPr/>
        </p:nvCxnSpPr>
        <p:spPr>
          <a:xfrm flipH="1">
            <a:off x="5069244" y="2458586"/>
            <a:ext cx="868425" cy="0"/>
          </a:xfrm>
          <a:prstGeom prst="straightConnector1">
            <a:avLst/>
          </a:prstGeom>
          <a:ln w="38100">
            <a:solidFill>
              <a:srgbClr val="7030A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EC6B0D8C-55A6-5D7C-60D8-79A472F242CF}"/>
              </a:ext>
            </a:extLst>
          </p:cNvPr>
          <p:cNvCxnSpPr/>
          <p:nvPr/>
        </p:nvCxnSpPr>
        <p:spPr>
          <a:xfrm flipH="1">
            <a:off x="5063183" y="2713153"/>
            <a:ext cx="868425" cy="0"/>
          </a:xfrm>
          <a:prstGeom prst="straightConnector1">
            <a:avLst/>
          </a:prstGeom>
          <a:ln w="38100">
            <a:solidFill>
              <a:srgbClr val="7030A0"/>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EC594C9E-541F-1237-F8F6-8C4374E7098B}"/>
              </a:ext>
            </a:extLst>
          </p:cNvPr>
          <p:cNvCxnSpPr>
            <a:cxnSpLocks/>
          </p:cNvCxnSpPr>
          <p:nvPr/>
        </p:nvCxnSpPr>
        <p:spPr>
          <a:xfrm flipH="1">
            <a:off x="5595581" y="2179753"/>
            <a:ext cx="363158" cy="0"/>
          </a:xfrm>
          <a:prstGeom prst="straightConnector1">
            <a:avLst/>
          </a:prstGeom>
          <a:ln w="38100">
            <a:solidFill>
              <a:srgbClr val="7030A0"/>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44866427-C08E-5445-A624-30A7BFB9CC8D}"/>
              </a:ext>
            </a:extLst>
          </p:cNvPr>
          <p:cNvSpPr txBox="1"/>
          <p:nvPr/>
        </p:nvSpPr>
        <p:spPr>
          <a:xfrm>
            <a:off x="5935709" y="1992056"/>
            <a:ext cx="2736070" cy="369332"/>
          </a:xfrm>
          <a:prstGeom prst="rect">
            <a:avLst/>
          </a:prstGeom>
          <a:noFill/>
        </p:spPr>
        <p:txBody>
          <a:bodyPr wrap="none" rtlCol="0">
            <a:spAutoFit/>
          </a:bodyPr>
          <a:lstStyle/>
          <a:p>
            <a:r>
              <a:rPr lang="en-US" dirty="0" err="1">
                <a:solidFill>
                  <a:srgbClr val="7030A0"/>
                </a:solidFill>
              </a:rPr>
              <a:t>UCN</a:t>
            </a:r>
            <a:r>
              <a:rPr lang="en-US" dirty="0" err="1">
                <a:solidFill>
                  <a:srgbClr val="7030A0"/>
                </a:solidFill>
                <a:latin typeface="Symbol" pitchFamily="2" charset="2"/>
              </a:rPr>
              <a:t>t</a:t>
            </a:r>
            <a:r>
              <a:rPr lang="en-US" dirty="0">
                <a:solidFill>
                  <a:srgbClr val="7030A0"/>
                </a:solidFill>
              </a:rPr>
              <a:t>/</a:t>
            </a:r>
            <a:r>
              <a:rPr lang="en-US" dirty="0" err="1">
                <a:solidFill>
                  <a:srgbClr val="7030A0"/>
                </a:solidFill>
              </a:rPr>
              <a:t>UCN</a:t>
            </a:r>
            <a:r>
              <a:rPr lang="en-US" dirty="0" err="1">
                <a:solidFill>
                  <a:srgbClr val="7030A0"/>
                </a:solidFill>
                <a:latin typeface="Symbol" pitchFamily="2" charset="2"/>
              </a:rPr>
              <a:t>t</a:t>
            </a:r>
            <a:r>
              <a:rPr lang="en-US" dirty="0">
                <a:solidFill>
                  <a:srgbClr val="7030A0"/>
                </a:solidFill>
              </a:rPr>
              <a:t>+, </a:t>
            </a:r>
            <a:r>
              <a:rPr lang="en-US" dirty="0" err="1">
                <a:solidFill>
                  <a:srgbClr val="7030A0"/>
                </a:solidFill>
              </a:rPr>
              <a:t>UCNProBe</a:t>
            </a:r>
            <a:endParaRPr lang="en-US" dirty="0">
              <a:solidFill>
                <a:srgbClr val="7030A0"/>
              </a:solidFill>
            </a:endParaRPr>
          </a:p>
        </p:txBody>
      </p:sp>
      <p:sp>
        <p:nvSpPr>
          <p:cNvPr id="14" name="TextBox 13">
            <a:extLst>
              <a:ext uri="{FF2B5EF4-FFF2-40B4-BE49-F238E27FC236}">
                <a16:creationId xmlns:a16="http://schemas.microsoft.com/office/drawing/2014/main" id="{C95809EE-845D-5507-46A0-6F8F978C8191}"/>
              </a:ext>
            </a:extLst>
          </p:cNvPr>
          <p:cNvSpPr txBox="1"/>
          <p:nvPr/>
        </p:nvSpPr>
        <p:spPr>
          <a:xfrm>
            <a:off x="5941658" y="2258407"/>
            <a:ext cx="1620957" cy="369332"/>
          </a:xfrm>
          <a:prstGeom prst="rect">
            <a:avLst/>
          </a:prstGeom>
          <a:noFill/>
        </p:spPr>
        <p:txBody>
          <a:bodyPr wrap="none" rtlCol="0">
            <a:spAutoFit/>
          </a:bodyPr>
          <a:lstStyle/>
          <a:p>
            <a:r>
              <a:rPr lang="en-US" dirty="0">
                <a:solidFill>
                  <a:srgbClr val="7030A0"/>
                </a:solidFill>
              </a:rPr>
              <a:t>UCNA/UCNA+</a:t>
            </a:r>
          </a:p>
        </p:txBody>
      </p:sp>
      <p:sp>
        <p:nvSpPr>
          <p:cNvPr id="17" name="TextBox 16">
            <a:extLst>
              <a:ext uri="{FF2B5EF4-FFF2-40B4-BE49-F238E27FC236}">
                <a16:creationId xmlns:a16="http://schemas.microsoft.com/office/drawing/2014/main" id="{9717D7FB-D276-69F8-8434-3B6455342A30}"/>
              </a:ext>
            </a:extLst>
          </p:cNvPr>
          <p:cNvSpPr txBox="1"/>
          <p:nvPr/>
        </p:nvSpPr>
        <p:spPr>
          <a:xfrm>
            <a:off x="5891592" y="2503236"/>
            <a:ext cx="939681" cy="369332"/>
          </a:xfrm>
          <a:prstGeom prst="rect">
            <a:avLst/>
          </a:prstGeom>
          <a:noFill/>
        </p:spPr>
        <p:txBody>
          <a:bodyPr wrap="none" rtlCol="0">
            <a:spAutoFit/>
          </a:bodyPr>
          <a:lstStyle/>
          <a:p>
            <a:r>
              <a:rPr lang="en-US" dirty="0">
                <a:solidFill>
                  <a:srgbClr val="7030A0"/>
                </a:solidFill>
              </a:rPr>
              <a:t>(UCNB)</a:t>
            </a:r>
          </a:p>
        </p:txBody>
      </p:sp>
      <p:sp>
        <p:nvSpPr>
          <p:cNvPr id="19" name="TextBox 18">
            <a:extLst>
              <a:ext uri="{FF2B5EF4-FFF2-40B4-BE49-F238E27FC236}">
                <a16:creationId xmlns:a16="http://schemas.microsoft.com/office/drawing/2014/main" id="{13028012-E782-CF0F-F76B-4A2D2D2F3CDE}"/>
              </a:ext>
            </a:extLst>
          </p:cNvPr>
          <p:cNvSpPr txBox="1"/>
          <p:nvPr/>
        </p:nvSpPr>
        <p:spPr>
          <a:xfrm>
            <a:off x="6116185" y="1701317"/>
            <a:ext cx="2010807" cy="369332"/>
          </a:xfrm>
          <a:prstGeom prst="rect">
            <a:avLst/>
          </a:prstGeom>
          <a:noFill/>
        </p:spPr>
        <p:txBody>
          <a:bodyPr wrap="none" rtlCol="0">
            <a:spAutoFit/>
          </a:bodyPr>
          <a:lstStyle/>
          <a:p>
            <a:r>
              <a:rPr lang="en-US" u="sng" dirty="0">
                <a:solidFill>
                  <a:srgbClr val="7030A0"/>
                </a:solidFill>
              </a:rPr>
              <a:t>LANL Experiments</a:t>
            </a:r>
          </a:p>
        </p:txBody>
      </p:sp>
      <p:sp>
        <p:nvSpPr>
          <p:cNvPr id="4" name="Slide Number Placeholder 3">
            <a:extLst>
              <a:ext uri="{FF2B5EF4-FFF2-40B4-BE49-F238E27FC236}">
                <a16:creationId xmlns:a16="http://schemas.microsoft.com/office/drawing/2014/main" id="{5831772C-FB91-CC45-6514-5075F74EA426}"/>
              </a:ext>
            </a:extLst>
          </p:cNvPr>
          <p:cNvSpPr>
            <a:spLocks noGrp="1"/>
          </p:cNvSpPr>
          <p:nvPr>
            <p:ph type="sldNum" sz="quarter" idx="12"/>
          </p:nvPr>
        </p:nvSpPr>
        <p:spPr/>
        <p:txBody>
          <a:bodyPr/>
          <a:lstStyle/>
          <a:p>
            <a:fld id="{469F719A-759F-9949-A55F-A0C08DB03C95}" type="slidenum">
              <a:rPr lang="en-US" smtClean="0"/>
              <a:t>7</a:t>
            </a:fld>
            <a:endParaRPr lang="en-US"/>
          </a:p>
        </p:txBody>
      </p:sp>
    </p:spTree>
    <p:extLst>
      <p:ext uri="{BB962C8B-B14F-4D97-AF65-F5344CB8AC3E}">
        <p14:creationId xmlns:p14="http://schemas.microsoft.com/office/powerpoint/2010/main" val="37911816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B9149-30D4-5C43-B172-3FE3EA961254}"/>
              </a:ext>
            </a:extLst>
          </p:cNvPr>
          <p:cNvSpPr>
            <a:spLocks noGrp="1"/>
          </p:cNvSpPr>
          <p:nvPr>
            <p:ph type="title"/>
          </p:nvPr>
        </p:nvSpPr>
        <p:spPr>
          <a:xfrm>
            <a:off x="618554" y="157685"/>
            <a:ext cx="7886700" cy="483234"/>
          </a:xfrm>
        </p:spPr>
        <p:txBody>
          <a:bodyPr>
            <a:noAutofit/>
          </a:bodyPr>
          <a:lstStyle/>
          <a:p>
            <a:r>
              <a:rPr lang="en-US" sz="3200" dirty="0"/>
              <a:t>Neutron </a:t>
            </a:r>
            <a:r>
              <a:rPr lang="en-US" sz="3200" dirty="0">
                <a:latin typeface="Symbol" pitchFamily="2" charset="2"/>
              </a:rPr>
              <a:t>b</a:t>
            </a:r>
            <a:r>
              <a:rPr lang="en-US" sz="3200" dirty="0"/>
              <a:t> decay in the standard model</a:t>
            </a:r>
          </a:p>
        </p:txBody>
      </p:sp>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52127C27-762A-BB43-9B85-004C16D8D29F}"/>
                  </a:ext>
                </a:extLst>
              </p:cNvPr>
              <p:cNvSpPr txBox="1">
                <a:spLocks/>
              </p:cNvSpPr>
              <p:nvPr/>
            </p:nvSpPr>
            <p:spPr>
              <a:xfrm>
                <a:off x="344758" y="1180344"/>
                <a:ext cx="8160496" cy="7733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500" b="0" kern="1200">
                    <a:solidFill>
                      <a:schemeClr val="tx1"/>
                    </a:solidFill>
                    <a:latin typeface="+mn-lt"/>
                    <a:ea typeface="+mn-ea"/>
                    <a:cs typeface="+mn-cs"/>
                  </a:defRPr>
                </a:lvl1pPr>
                <a:lvl2pPr marL="258366" indent="-128588" algn="l" defTabSz="914400" rtl="0" eaLnBrk="1" latinLnBrk="0" hangingPunct="1">
                  <a:lnSpc>
                    <a:spcPct val="90000"/>
                  </a:lnSpc>
                  <a:spcBef>
                    <a:spcPts val="500"/>
                  </a:spcBef>
                  <a:buFont typeface="Arial" panose="020B0604020202020204" pitchFamily="34" charset="0"/>
                  <a:buChar char="•"/>
                  <a:defRPr sz="1350" kern="1200">
                    <a:solidFill>
                      <a:schemeClr val="tx1"/>
                    </a:solidFill>
                    <a:latin typeface="+mn-lt"/>
                    <a:ea typeface="+mn-ea"/>
                    <a:cs typeface="+mn-cs"/>
                  </a:defRPr>
                </a:lvl2pPr>
                <a:lvl3pPr marL="385763" indent="-129779"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516731" indent="-129779" algn="l" defTabSz="914400" rtl="0" eaLnBrk="1" latinLnBrk="0" hangingPunct="1">
                  <a:lnSpc>
                    <a:spcPct val="90000"/>
                  </a:lnSpc>
                  <a:spcBef>
                    <a:spcPts val="500"/>
                  </a:spcBef>
                  <a:buFont typeface="Arial" panose="020B0604020202020204" pitchFamily="34" charset="0"/>
                  <a:buChar char="•"/>
                  <a:defRPr sz="1050" kern="1200">
                    <a:solidFill>
                      <a:schemeClr val="tx1"/>
                    </a:solidFill>
                    <a:latin typeface="+mn-lt"/>
                    <a:ea typeface="+mn-ea"/>
                    <a:cs typeface="+mn-cs"/>
                  </a:defRPr>
                </a:lvl4pPr>
                <a:lvl5pPr marL="642938" indent="-130969"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ℳ</m:t>
                          </m:r>
                        </m:e>
                        <m:sub>
                          <m:r>
                            <a:rPr lang="en-US" sz="2000" i="1">
                              <a:latin typeface="Cambria Math" panose="02040503050406030204" pitchFamily="18" charset="0"/>
                              <a:ea typeface="Cambria Math" panose="02040503050406030204" pitchFamily="18" charset="0"/>
                            </a:rPr>
                            <m:t>𝑞</m:t>
                          </m:r>
                        </m:sub>
                      </m:sSub>
                      <m:r>
                        <a:rPr lang="en-US" sz="2000" i="1">
                          <a:latin typeface="Cambria Math" panose="02040503050406030204" pitchFamily="18" charset="0"/>
                          <a:ea typeface="Cambria Math" panose="02040503050406030204" pitchFamily="18" charset="0"/>
                        </a:rPr>
                        <m:t>=</m:t>
                      </m:r>
                      <m:f>
                        <m:fPr>
                          <m:ctrlPr>
                            <a:rPr lang="en-US" sz="2000" i="1">
                              <a:latin typeface="Cambria Math" panose="02040503050406030204" pitchFamily="18" charset="0"/>
                              <a:ea typeface="Cambria Math" panose="02040503050406030204" pitchFamily="18" charset="0"/>
                            </a:rPr>
                          </m:ctrlPr>
                        </m:fPr>
                        <m:num>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𝐺</m:t>
                              </m:r>
                            </m:e>
                            <m:sub>
                              <m:r>
                                <a:rPr lang="en-US" sz="2000" i="1">
                                  <a:latin typeface="Cambria Math" panose="02040503050406030204" pitchFamily="18" charset="0"/>
                                  <a:ea typeface="Cambria Math" panose="02040503050406030204" pitchFamily="18" charset="0"/>
                                </a:rPr>
                                <m:t>𝐹</m:t>
                              </m:r>
                            </m:sub>
                          </m:sSub>
                        </m:num>
                        <m:den>
                          <m:rad>
                            <m:radPr>
                              <m:degHide m:val="on"/>
                              <m:ctrlPr>
                                <a:rPr lang="en-US" sz="2000" i="1">
                                  <a:latin typeface="Cambria Math" panose="02040503050406030204" pitchFamily="18" charset="0"/>
                                  <a:ea typeface="Cambria Math" panose="02040503050406030204" pitchFamily="18" charset="0"/>
                                </a:rPr>
                              </m:ctrlPr>
                            </m:radPr>
                            <m:deg/>
                            <m:e>
                              <m:r>
                                <a:rPr lang="en-US" sz="2000" i="1">
                                  <a:latin typeface="Cambria Math" panose="02040503050406030204" pitchFamily="18" charset="0"/>
                                  <a:ea typeface="Cambria Math" panose="02040503050406030204" pitchFamily="18" charset="0"/>
                                </a:rPr>
                                <m:t>2</m:t>
                              </m:r>
                            </m:e>
                          </m:rad>
                        </m:den>
                      </m:f>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𝑉</m:t>
                          </m:r>
                        </m:e>
                        <m:sub>
                          <m:r>
                            <a:rPr lang="en-US" sz="2000" i="1">
                              <a:latin typeface="Cambria Math" panose="02040503050406030204" pitchFamily="18" charset="0"/>
                              <a:ea typeface="Cambria Math" panose="02040503050406030204" pitchFamily="18" charset="0"/>
                            </a:rPr>
                            <m:t>𝑢𝑑</m:t>
                          </m:r>
                        </m:sub>
                      </m:sSub>
                      <m:d>
                        <m:dPr>
                          <m:begChr m:val="["/>
                          <m:endChr m:val="]"/>
                          <m:ctrlPr>
                            <a:rPr lang="en-US" sz="2000" i="1">
                              <a:latin typeface="Cambria Math" panose="02040503050406030204" pitchFamily="18" charset="0"/>
                              <a:ea typeface="Cambria Math" panose="02040503050406030204" pitchFamily="18" charset="0"/>
                            </a:rPr>
                          </m:ctrlPr>
                        </m:dPr>
                        <m:e>
                          <m:r>
                            <a:rPr lang="en-US" sz="2000" i="1" smtClean="0">
                              <a:latin typeface="Cambria Math" panose="02040503050406030204" pitchFamily="18" charset="0"/>
                              <a:ea typeface="Cambria Math" panose="02040503050406030204" pitchFamily="18" charset="0"/>
                            </a:rPr>
                            <m:t>𝑝</m:t>
                          </m:r>
                          <m:r>
                            <a:rPr lang="en-US" sz="2000" i="1" smtClean="0">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𝛾</m:t>
                              </m:r>
                            </m:e>
                            <m:sub>
                              <m:r>
                                <a:rPr lang="en-US" sz="2000" i="1">
                                  <a:latin typeface="Cambria Math" panose="02040503050406030204" pitchFamily="18" charset="0"/>
                                  <a:ea typeface="Cambria Math" panose="02040503050406030204" pitchFamily="18" charset="0"/>
                                </a:rPr>
                                <m:t>𝜇</m:t>
                              </m:r>
                            </m:sub>
                          </m:sSub>
                          <m:d>
                            <m:dPr>
                              <m:ctrlPr>
                                <a:rPr lang="en-US" sz="2000" i="1">
                                  <a:latin typeface="Cambria Math" panose="02040503050406030204" pitchFamily="18" charset="0"/>
                                  <a:ea typeface="Cambria Math" panose="02040503050406030204" pitchFamily="18" charset="0"/>
                                </a:rPr>
                              </m:ctrlPr>
                            </m:dPr>
                            <m:e>
                              <m:sSub>
                                <m:sSubPr>
                                  <m:ctrlPr>
                                    <a:rPr lang="en-US" sz="2000" i="1" smtClean="0">
                                      <a:latin typeface="Cambria Math" panose="02040503050406030204" pitchFamily="18" charset="0"/>
                                      <a:ea typeface="Cambria Math" panose="02040503050406030204" pitchFamily="18" charset="0"/>
                                    </a:rPr>
                                  </m:ctrlPr>
                                </m:sSubPr>
                                <m:e>
                                  <m:r>
                                    <a:rPr lang="en-US" sz="2000" b="0" i="1" smtClean="0">
                                      <a:latin typeface="Cambria Math" panose="02040503050406030204" pitchFamily="18" charset="0"/>
                                      <a:ea typeface="Cambria Math" panose="02040503050406030204" pitchFamily="18" charset="0"/>
                                    </a:rPr>
                                    <m:t>𝑔</m:t>
                                  </m:r>
                                </m:e>
                                <m:sub>
                                  <m:r>
                                    <a:rPr lang="en-US" sz="2000" b="0" i="1" smtClean="0">
                                      <a:latin typeface="Cambria Math" panose="02040503050406030204" pitchFamily="18" charset="0"/>
                                      <a:ea typeface="Cambria Math" panose="02040503050406030204" pitchFamily="18" charset="0"/>
                                    </a:rPr>
                                    <m:t>𝑉</m:t>
                                  </m:r>
                                </m:sub>
                              </m:sSub>
                              <m:r>
                                <a:rPr lang="en-US" sz="2000" i="1" smtClean="0">
                                  <a:latin typeface="Cambria Math" panose="02040503050406030204" pitchFamily="18" charset="0"/>
                                  <a:ea typeface="Cambria Math" panose="02040503050406030204" pitchFamily="18" charset="0"/>
                                </a:rPr>
                                <m:t>+</m:t>
                              </m:r>
                              <m:sSub>
                                <m:sSubPr>
                                  <m:ctrlPr>
                                    <a:rPr lang="en-US" sz="2000" i="1" smtClean="0">
                                      <a:solidFill>
                                        <a:srgbClr val="FF0000"/>
                                      </a:solidFill>
                                      <a:latin typeface="Cambria Math" panose="02040503050406030204" pitchFamily="18" charset="0"/>
                                      <a:ea typeface="Cambria Math" panose="02040503050406030204" pitchFamily="18" charset="0"/>
                                    </a:rPr>
                                  </m:ctrlPr>
                                </m:sSubPr>
                                <m:e>
                                  <m:r>
                                    <a:rPr lang="en-US" sz="2000" b="0" i="1" smtClean="0">
                                      <a:solidFill>
                                        <a:srgbClr val="FF0000"/>
                                      </a:solidFill>
                                      <a:latin typeface="Cambria Math" panose="02040503050406030204" pitchFamily="18" charset="0"/>
                                      <a:ea typeface="Cambria Math" panose="02040503050406030204" pitchFamily="18" charset="0"/>
                                    </a:rPr>
                                    <m:t>𝑔</m:t>
                                  </m:r>
                                </m:e>
                                <m:sub>
                                  <m:r>
                                    <a:rPr lang="en-US" sz="2000" b="0" i="1" smtClean="0">
                                      <a:solidFill>
                                        <a:srgbClr val="FF0000"/>
                                      </a:solidFill>
                                      <a:latin typeface="Cambria Math" panose="02040503050406030204" pitchFamily="18" charset="0"/>
                                      <a:ea typeface="Cambria Math" panose="02040503050406030204" pitchFamily="18" charset="0"/>
                                    </a:rPr>
                                    <m:t>𝐴</m:t>
                                  </m:r>
                                </m:sub>
                              </m:sSub>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𝛾</m:t>
                                  </m:r>
                                </m:e>
                                <m:sub>
                                  <m:r>
                                    <a:rPr lang="en-US" sz="2000" i="1">
                                      <a:latin typeface="Cambria Math" panose="02040503050406030204" pitchFamily="18" charset="0"/>
                                      <a:ea typeface="Cambria Math" panose="02040503050406030204" pitchFamily="18" charset="0"/>
                                    </a:rPr>
                                    <m:t>5</m:t>
                                  </m:r>
                                </m:sub>
                              </m:sSub>
                            </m:e>
                          </m:d>
                          <m:r>
                            <a:rPr lang="en-US" sz="2000" i="1" smtClean="0">
                              <a:latin typeface="Cambria Math" panose="02040503050406030204" pitchFamily="18" charset="0"/>
                              <a:ea typeface="Cambria Math" panose="02040503050406030204" pitchFamily="18" charset="0"/>
                            </a:rPr>
                            <m:t>+</m:t>
                          </m:r>
                          <m:f>
                            <m:fPr>
                              <m:ctrlPr>
                                <a:rPr lang="en-US" sz="2000" i="1" smtClean="0">
                                  <a:solidFill>
                                    <a:schemeClr val="accent1"/>
                                  </a:solidFill>
                                  <a:latin typeface="Cambria Math" panose="02040503050406030204" pitchFamily="18" charset="0"/>
                                  <a:ea typeface="Cambria Math" panose="02040503050406030204" pitchFamily="18" charset="0"/>
                                </a:rPr>
                              </m:ctrlPr>
                            </m:fPr>
                            <m:num>
                              <m:sSub>
                                <m:sSubPr>
                                  <m:ctrlPr>
                                    <a:rPr lang="en-US" sz="2000" i="1" smtClean="0">
                                      <a:solidFill>
                                        <a:schemeClr val="accent1"/>
                                      </a:solidFill>
                                      <a:latin typeface="Cambria Math" panose="02040503050406030204" pitchFamily="18" charset="0"/>
                                      <a:ea typeface="Cambria Math" panose="02040503050406030204" pitchFamily="18" charset="0"/>
                                    </a:rPr>
                                  </m:ctrlPr>
                                </m:sSubPr>
                                <m:e>
                                  <m:r>
                                    <a:rPr lang="en-US" sz="2000" i="1" smtClean="0">
                                      <a:solidFill>
                                        <a:schemeClr val="accent1"/>
                                      </a:solidFill>
                                      <a:latin typeface="Cambria Math" panose="02040503050406030204" pitchFamily="18" charset="0"/>
                                      <a:ea typeface="Cambria Math" panose="02040503050406030204" pitchFamily="18" charset="0"/>
                                    </a:rPr>
                                    <m:t>𝜅</m:t>
                                  </m:r>
                                </m:e>
                                <m:sub>
                                  <m:r>
                                    <a:rPr lang="en-US" sz="2000" i="1" smtClean="0">
                                      <a:solidFill>
                                        <a:schemeClr val="accent1"/>
                                      </a:solidFill>
                                      <a:latin typeface="Cambria Math" panose="02040503050406030204" pitchFamily="18" charset="0"/>
                                      <a:ea typeface="Cambria Math" panose="02040503050406030204" pitchFamily="18" charset="0"/>
                                    </a:rPr>
                                    <m:t>𝑝</m:t>
                                  </m:r>
                                </m:sub>
                              </m:sSub>
                              <m:r>
                                <a:rPr lang="en-US" sz="2000" i="1" smtClean="0">
                                  <a:solidFill>
                                    <a:schemeClr val="accent1"/>
                                  </a:solidFill>
                                  <a:latin typeface="Cambria Math" panose="02040503050406030204" pitchFamily="18" charset="0"/>
                                  <a:ea typeface="Cambria Math" panose="02040503050406030204" pitchFamily="18" charset="0"/>
                                </a:rPr>
                                <m:t>−</m:t>
                              </m:r>
                              <m:sSub>
                                <m:sSubPr>
                                  <m:ctrlPr>
                                    <a:rPr lang="en-US" sz="2000" i="1" smtClean="0">
                                      <a:solidFill>
                                        <a:schemeClr val="accent1"/>
                                      </a:solidFill>
                                      <a:latin typeface="Cambria Math" panose="02040503050406030204" pitchFamily="18" charset="0"/>
                                      <a:ea typeface="Cambria Math" panose="02040503050406030204" pitchFamily="18" charset="0"/>
                                    </a:rPr>
                                  </m:ctrlPr>
                                </m:sSubPr>
                                <m:e>
                                  <m:r>
                                    <a:rPr lang="en-US" sz="2000" i="1" smtClean="0">
                                      <a:solidFill>
                                        <a:schemeClr val="accent1"/>
                                      </a:solidFill>
                                      <a:latin typeface="Cambria Math" panose="02040503050406030204" pitchFamily="18" charset="0"/>
                                      <a:ea typeface="Cambria Math" panose="02040503050406030204" pitchFamily="18" charset="0"/>
                                    </a:rPr>
                                    <m:t>𝜅</m:t>
                                  </m:r>
                                </m:e>
                                <m:sub>
                                  <m:r>
                                    <a:rPr lang="en-US" sz="2000" i="1" smtClean="0">
                                      <a:solidFill>
                                        <a:schemeClr val="accent1"/>
                                      </a:solidFill>
                                      <a:latin typeface="Cambria Math" panose="02040503050406030204" pitchFamily="18" charset="0"/>
                                      <a:ea typeface="Cambria Math" panose="02040503050406030204" pitchFamily="18" charset="0"/>
                                    </a:rPr>
                                    <m:t>𝑛</m:t>
                                  </m:r>
                                </m:sub>
                              </m:sSub>
                            </m:num>
                            <m:den>
                              <m:r>
                                <a:rPr lang="en-US" sz="2000" i="1" smtClean="0">
                                  <a:solidFill>
                                    <a:schemeClr val="accent1"/>
                                  </a:solidFill>
                                  <a:latin typeface="Cambria Math" panose="02040503050406030204" pitchFamily="18" charset="0"/>
                                  <a:ea typeface="Cambria Math" panose="02040503050406030204" pitchFamily="18" charset="0"/>
                                </a:rPr>
                                <m:t>2</m:t>
                              </m:r>
                              <m:r>
                                <a:rPr lang="en-US" sz="2000" i="1" smtClean="0">
                                  <a:solidFill>
                                    <a:schemeClr val="accent1"/>
                                  </a:solidFill>
                                  <a:latin typeface="Cambria Math" panose="02040503050406030204" pitchFamily="18" charset="0"/>
                                  <a:ea typeface="Cambria Math" panose="02040503050406030204" pitchFamily="18" charset="0"/>
                                </a:rPr>
                                <m:t>𝑀</m:t>
                              </m:r>
                            </m:den>
                          </m:f>
                          <m:sSub>
                            <m:sSubPr>
                              <m:ctrlPr>
                                <a:rPr lang="en-US" sz="2000" i="1" smtClean="0">
                                  <a:solidFill>
                                    <a:schemeClr val="accent1"/>
                                  </a:solidFill>
                                  <a:latin typeface="Cambria Math" panose="02040503050406030204" pitchFamily="18" charset="0"/>
                                  <a:ea typeface="Cambria Math" panose="02040503050406030204" pitchFamily="18" charset="0"/>
                                </a:rPr>
                              </m:ctrlPr>
                            </m:sSubPr>
                            <m:e>
                              <m:r>
                                <a:rPr lang="en-US" sz="2000" i="1" smtClean="0">
                                  <a:solidFill>
                                    <a:schemeClr val="accent1"/>
                                  </a:solidFill>
                                  <a:latin typeface="Cambria Math" panose="02040503050406030204" pitchFamily="18" charset="0"/>
                                  <a:ea typeface="Cambria Math" panose="02040503050406030204" pitchFamily="18" charset="0"/>
                                </a:rPr>
                                <m:t>𝜎</m:t>
                              </m:r>
                            </m:e>
                            <m:sub>
                              <m:r>
                                <a:rPr lang="en-US" sz="2000" i="1" smtClean="0">
                                  <a:solidFill>
                                    <a:schemeClr val="accent1"/>
                                  </a:solidFill>
                                  <a:latin typeface="Cambria Math" panose="02040503050406030204" pitchFamily="18" charset="0"/>
                                  <a:ea typeface="Cambria Math" panose="02040503050406030204" pitchFamily="18" charset="0"/>
                                </a:rPr>
                                <m:t>𝜇𝜈</m:t>
                              </m:r>
                            </m:sub>
                          </m:sSub>
                          <m:sSup>
                            <m:sSupPr>
                              <m:ctrlPr>
                                <a:rPr lang="en-US" sz="2000" i="1" smtClean="0">
                                  <a:solidFill>
                                    <a:schemeClr val="accent1"/>
                                  </a:solidFill>
                                  <a:latin typeface="Cambria Math" panose="02040503050406030204" pitchFamily="18" charset="0"/>
                                  <a:ea typeface="Cambria Math" panose="02040503050406030204" pitchFamily="18" charset="0"/>
                                </a:rPr>
                              </m:ctrlPr>
                            </m:sSupPr>
                            <m:e>
                              <m:r>
                                <a:rPr lang="en-US" sz="2000" i="1" smtClean="0">
                                  <a:solidFill>
                                    <a:schemeClr val="accent1"/>
                                  </a:solidFill>
                                  <a:latin typeface="Cambria Math" panose="02040503050406030204" pitchFamily="18" charset="0"/>
                                  <a:ea typeface="Cambria Math" panose="02040503050406030204" pitchFamily="18" charset="0"/>
                                </a:rPr>
                                <m:t>𝑞</m:t>
                              </m:r>
                            </m:e>
                            <m:sup>
                              <m:r>
                                <a:rPr lang="en-US" sz="2000" i="1" smtClean="0">
                                  <a:solidFill>
                                    <a:schemeClr val="accent1"/>
                                  </a:solidFill>
                                  <a:latin typeface="Cambria Math" panose="02040503050406030204" pitchFamily="18" charset="0"/>
                                  <a:ea typeface="Cambria Math" panose="02040503050406030204" pitchFamily="18" charset="0"/>
                                </a:rPr>
                                <m:t>𝜈</m:t>
                              </m:r>
                            </m:sup>
                          </m:sSup>
                          <m:r>
                            <a:rPr lang="en-US" sz="2000" i="1" smtClean="0">
                              <a:latin typeface="Cambria Math" panose="02040503050406030204" pitchFamily="18" charset="0"/>
                              <a:ea typeface="Cambria Math" panose="02040503050406030204" pitchFamily="18" charset="0"/>
                            </a:rPr>
                            <m:t>)</m:t>
                          </m:r>
                          <m:r>
                            <a:rPr lang="en-US" sz="2000" i="1" smtClean="0">
                              <a:latin typeface="Cambria Math" panose="02040503050406030204" pitchFamily="18" charset="0"/>
                              <a:ea typeface="Cambria Math" panose="02040503050406030204" pitchFamily="18" charset="0"/>
                            </a:rPr>
                            <m:t>𝑛</m:t>
                          </m:r>
                        </m:e>
                      </m:d>
                      <m:d>
                        <m:dPr>
                          <m:begChr m:val="["/>
                          <m:endChr m:val="]"/>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𝑒</m:t>
                          </m:r>
                          <m:sSup>
                            <m:sSupPr>
                              <m:ctrlPr>
                                <a:rPr lang="en-US"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𝛾</m:t>
                              </m:r>
                            </m:e>
                            <m:sup>
                              <m:r>
                                <a:rPr lang="en-US" sz="2000" i="1">
                                  <a:latin typeface="Cambria Math" panose="02040503050406030204" pitchFamily="18" charset="0"/>
                                  <a:ea typeface="Cambria Math" panose="02040503050406030204" pitchFamily="18" charset="0"/>
                                </a:rPr>
                                <m:t>𝜇</m:t>
                              </m:r>
                            </m:sup>
                          </m:sSup>
                          <m:d>
                            <m:dPr>
                              <m:ctrlPr>
                                <a:rPr lang="en-US" sz="2000" i="1">
                                  <a:latin typeface="Cambria Math" panose="02040503050406030204" pitchFamily="18" charset="0"/>
                                  <a:ea typeface="Cambria Math" panose="02040503050406030204" pitchFamily="18" charset="0"/>
                                </a:rPr>
                              </m:ctrlPr>
                            </m:dPr>
                            <m:e>
                              <m:r>
                                <a:rPr lang="en-US" sz="2000" i="1">
                                  <a:latin typeface="Cambria Math" panose="02040503050406030204" pitchFamily="18" charset="0"/>
                                  <a:ea typeface="Cambria Math" panose="02040503050406030204" pitchFamily="18" charset="0"/>
                                </a:rPr>
                                <m:t>1−</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𝛾</m:t>
                                  </m:r>
                                </m:e>
                                <m:sub>
                                  <m:r>
                                    <a:rPr lang="en-US" sz="2000" i="1">
                                      <a:latin typeface="Cambria Math" panose="02040503050406030204" pitchFamily="18" charset="0"/>
                                      <a:ea typeface="Cambria Math" panose="02040503050406030204" pitchFamily="18" charset="0"/>
                                    </a:rPr>
                                    <m:t>5</m:t>
                                  </m:r>
                                </m:sub>
                              </m:sSub>
                            </m:e>
                          </m:d>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𝜈</m:t>
                              </m:r>
                            </m:e>
                            <m:sub>
                              <m:r>
                                <a:rPr lang="en-US" sz="2000" i="1">
                                  <a:latin typeface="Cambria Math" panose="02040503050406030204" pitchFamily="18" charset="0"/>
                                  <a:ea typeface="Cambria Math" panose="02040503050406030204" pitchFamily="18" charset="0"/>
                                </a:rPr>
                                <m:t>𝑒</m:t>
                              </m:r>
                            </m:sub>
                          </m:sSub>
                        </m:e>
                      </m:d>
                    </m:oMath>
                  </m:oMathPara>
                </a14:m>
                <a:endParaRPr lang="en-US" sz="2000" dirty="0">
                  <a:ea typeface="Cambria Math" panose="02040503050406030204" pitchFamily="18" charset="0"/>
                </a:endParaRPr>
              </a:p>
            </p:txBody>
          </p:sp>
        </mc:Choice>
        <mc:Fallback xmlns="">
          <p:sp>
            <p:nvSpPr>
              <p:cNvPr id="4" name="Content Placeholder 2">
                <a:extLst>
                  <a:ext uri="{FF2B5EF4-FFF2-40B4-BE49-F238E27FC236}">
                    <a16:creationId xmlns:a16="http://schemas.microsoft.com/office/drawing/2014/main" id="{52127C27-762A-BB43-9B85-004C16D8D29F}"/>
                  </a:ext>
                </a:extLst>
              </p:cNvPr>
              <p:cNvSpPr txBox="1">
                <a:spLocks noRot="1" noChangeAspect="1" noMove="1" noResize="1" noEditPoints="1" noAdjustHandles="1" noChangeArrowheads="1" noChangeShapeType="1" noTextEdit="1"/>
              </p:cNvSpPr>
              <p:nvPr/>
            </p:nvSpPr>
            <p:spPr>
              <a:xfrm>
                <a:off x="344758" y="1180344"/>
                <a:ext cx="8160496" cy="773393"/>
              </a:xfrm>
              <a:prstGeom prst="rect">
                <a:avLst/>
              </a:prstGeom>
              <a:blipFill>
                <a:blip r:embed="rId3"/>
                <a:stretch>
                  <a:fillRect/>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F6E7C78A-2F64-1246-B577-D568CD3A173F}"/>
              </a:ext>
            </a:extLst>
          </p:cNvPr>
          <p:cNvSpPr txBox="1"/>
          <p:nvPr/>
        </p:nvSpPr>
        <p:spPr>
          <a:xfrm>
            <a:off x="2133298" y="753340"/>
            <a:ext cx="1223092" cy="400110"/>
          </a:xfrm>
          <a:prstGeom prst="rect">
            <a:avLst/>
          </a:prstGeom>
          <a:noFill/>
        </p:spPr>
        <p:txBody>
          <a:bodyPr wrap="none" rtlCol="0">
            <a:spAutoFit/>
          </a:bodyPr>
          <a:lstStyle/>
          <a:p>
            <a:r>
              <a:rPr lang="en-US" sz="2000" dirty="0"/>
              <a:t>=1 by CVC</a:t>
            </a:r>
          </a:p>
        </p:txBody>
      </p:sp>
      <p:cxnSp>
        <p:nvCxnSpPr>
          <p:cNvPr id="11" name="Straight Arrow Connector 10">
            <a:extLst>
              <a:ext uri="{FF2B5EF4-FFF2-40B4-BE49-F238E27FC236}">
                <a16:creationId xmlns:a16="http://schemas.microsoft.com/office/drawing/2014/main" id="{C23A8632-CA17-E143-879C-2A7F31C920CE}"/>
              </a:ext>
            </a:extLst>
          </p:cNvPr>
          <p:cNvCxnSpPr>
            <a:cxnSpLocks/>
            <a:stCxn id="9" idx="2"/>
          </p:cNvCxnSpPr>
          <p:nvPr/>
        </p:nvCxnSpPr>
        <p:spPr>
          <a:xfrm>
            <a:off x="2744844" y="1153450"/>
            <a:ext cx="236431" cy="22706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619FDB4-612F-7D43-B696-60A4F78DFF5F}"/>
                  </a:ext>
                </a:extLst>
              </p:cNvPr>
              <p:cNvSpPr txBox="1"/>
              <p:nvPr/>
            </p:nvSpPr>
            <p:spPr>
              <a:xfrm>
                <a:off x="3484682" y="753340"/>
                <a:ext cx="837793" cy="400110"/>
              </a:xfrm>
              <a:prstGeom prst="rect">
                <a:avLst/>
              </a:prstGeom>
              <a:noFill/>
            </p:spPr>
            <p:txBody>
              <a:bodyPr wrap="none" rtlCol="0">
                <a:spAutoFit/>
              </a:bodyPr>
              <a:lstStyle/>
              <a:p>
                <a:r>
                  <a:rPr lang="en-US" sz="2000" dirty="0">
                    <a:solidFill>
                      <a:srgbClr val="FF0000"/>
                    </a:solidFill>
                    <a:ea typeface="Cambria Math" panose="02040503050406030204" pitchFamily="18" charset="0"/>
                  </a:rPr>
                  <a:t> </a:t>
                </a:r>
                <a14:m>
                  <m:oMath xmlns:m="http://schemas.openxmlformats.org/officeDocument/2006/math">
                    <m:r>
                      <a:rPr lang="en-US" sz="2000" b="0" i="1" smtClean="0">
                        <a:solidFill>
                          <a:srgbClr val="FF0000"/>
                        </a:solidFill>
                        <a:latin typeface="Cambria Math" panose="02040503050406030204" pitchFamily="18" charset="0"/>
                        <a:ea typeface="Cambria Math" panose="02040503050406030204" pitchFamily="18" charset="0"/>
                      </a:rPr>
                      <m:t>≈−1</m:t>
                    </m:r>
                  </m:oMath>
                </a14:m>
                <a:endParaRPr lang="en-US" sz="2000" dirty="0"/>
              </a:p>
            </p:txBody>
          </p:sp>
        </mc:Choice>
        <mc:Fallback xmlns="">
          <p:sp>
            <p:nvSpPr>
              <p:cNvPr id="13" name="TextBox 12">
                <a:extLst>
                  <a:ext uri="{FF2B5EF4-FFF2-40B4-BE49-F238E27FC236}">
                    <a16:creationId xmlns:a16="http://schemas.microsoft.com/office/drawing/2014/main" id="{7619FDB4-612F-7D43-B696-60A4F78DFF5F}"/>
                  </a:ext>
                </a:extLst>
              </p:cNvPr>
              <p:cNvSpPr txBox="1">
                <a:spLocks noRot="1" noChangeAspect="1" noMove="1" noResize="1" noEditPoints="1" noAdjustHandles="1" noChangeArrowheads="1" noChangeShapeType="1" noTextEdit="1"/>
              </p:cNvSpPr>
              <p:nvPr/>
            </p:nvSpPr>
            <p:spPr>
              <a:xfrm>
                <a:off x="3484682" y="753340"/>
                <a:ext cx="837793" cy="400110"/>
              </a:xfrm>
              <a:prstGeom prst="rect">
                <a:avLst/>
              </a:prstGeom>
              <a:blipFill>
                <a:blip r:embed="rId4"/>
                <a:stretch>
                  <a:fillRect/>
                </a:stretch>
              </a:blipFill>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id="{1B234227-DA91-0343-8E27-C1F8DE19930D}"/>
              </a:ext>
            </a:extLst>
          </p:cNvPr>
          <p:cNvCxnSpPr>
            <a:cxnSpLocks/>
          </p:cNvCxnSpPr>
          <p:nvPr/>
        </p:nvCxnSpPr>
        <p:spPr>
          <a:xfrm flipH="1">
            <a:off x="3645827" y="1074938"/>
            <a:ext cx="62791" cy="30557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D9D201D-DF5E-7C4E-950E-F34E46DD791C}"/>
              </a:ext>
            </a:extLst>
          </p:cNvPr>
          <p:cNvSpPr txBox="1"/>
          <p:nvPr/>
        </p:nvSpPr>
        <p:spPr>
          <a:xfrm>
            <a:off x="4271456" y="1832073"/>
            <a:ext cx="3263513" cy="1200329"/>
          </a:xfrm>
          <a:prstGeom prst="rect">
            <a:avLst/>
          </a:prstGeom>
          <a:noFill/>
        </p:spPr>
        <p:txBody>
          <a:bodyPr wrap="square" rtlCol="0">
            <a:spAutoFit/>
          </a:bodyPr>
          <a:lstStyle/>
          <a:p>
            <a:r>
              <a:rPr lang="en-US" dirty="0">
                <a:solidFill>
                  <a:schemeClr val="accent1"/>
                </a:solidFill>
              </a:rPr>
              <a:t>Weak magnetism: determined from electromagnetic properties (anomalous magnetic moments)</a:t>
            </a:r>
          </a:p>
        </p:txBody>
      </p:sp>
      <p:sp>
        <p:nvSpPr>
          <p:cNvPr id="18" name="TextBox 17">
            <a:extLst>
              <a:ext uri="{FF2B5EF4-FFF2-40B4-BE49-F238E27FC236}">
                <a16:creationId xmlns:a16="http://schemas.microsoft.com/office/drawing/2014/main" id="{4F55BFAF-4A3C-344F-8B84-1924176F8472}"/>
              </a:ext>
            </a:extLst>
          </p:cNvPr>
          <p:cNvSpPr txBox="1"/>
          <p:nvPr/>
        </p:nvSpPr>
        <p:spPr>
          <a:xfrm>
            <a:off x="983529" y="3018299"/>
            <a:ext cx="7375578" cy="369332"/>
          </a:xfrm>
          <a:prstGeom prst="rect">
            <a:avLst/>
          </a:prstGeom>
          <a:noFill/>
        </p:spPr>
        <p:txBody>
          <a:bodyPr wrap="square" rtlCol="0">
            <a:spAutoFit/>
          </a:bodyPr>
          <a:lstStyle/>
          <a:p>
            <a:r>
              <a:rPr lang="en-US" dirty="0"/>
              <a:t>Other terms are forbidden in the SM or can be neglected at low energies.</a:t>
            </a:r>
          </a:p>
        </p:txBody>
      </p:sp>
      <p:sp>
        <p:nvSpPr>
          <p:cNvPr id="5" name="Slide Number Placeholder 4">
            <a:extLst>
              <a:ext uri="{FF2B5EF4-FFF2-40B4-BE49-F238E27FC236}">
                <a16:creationId xmlns:a16="http://schemas.microsoft.com/office/drawing/2014/main" id="{88532036-1BAF-A64B-8594-A4AB455E71AA}"/>
              </a:ext>
            </a:extLst>
          </p:cNvPr>
          <p:cNvSpPr>
            <a:spLocks noGrp="1"/>
          </p:cNvSpPr>
          <p:nvPr>
            <p:ph type="sldNum" sz="quarter" idx="12"/>
          </p:nvPr>
        </p:nvSpPr>
        <p:spPr/>
        <p:txBody>
          <a:bodyPr/>
          <a:lstStyle/>
          <a:p>
            <a:fld id="{B7D2A91F-0360-FE44-97F5-081537194CCE}" type="slidenum">
              <a:rPr lang="en-US" smtClean="0"/>
              <a:t>8</a:t>
            </a:fld>
            <a:endParaRPr lang="en-US"/>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0B9883F-418B-FBE3-62FA-AA668F8A10F4}"/>
                  </a:ext>
                </a:extLst>
              </p:cNvPr>
              <p:cNvSpPr txBox="1"/>
              <p:nvPr/>
            </p:nvSpPr>
            <p:spPr>
              <a:xfrm>
                <a:off x="4163690" y="3675419"/>
                <a:ext cx="4404377" cy="806503"/>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400" i="1" smtClean="0">
                              <a:latin typeface="Cambria Math" panose="02040503050406030204" pitchFamily="18" charset="0"/>
                            </a:rPr>
                          </m:ctrlPr>
                        </m:sSupPr>
                        <m:e>
                          <m:d>
                            <m:dPr>
                              <m:begChr m:val="|"/>
                              <m:endChr m:val="|"/>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𝑉</m:t>
                                  </m:r>
                                </m:e>
                                <m:sub>
                                  <m:r>
                                    <a:rPr lang="en-US" sz="2400" i="1">
                                      <a:latin typeface="Cambria Math" panose="02040503050406030204" pitchFamily="18" charset="0"/>
                                    </a:rPr>
                                    <m:t>𝑢𝑑</m:t>
                                  </m:r>
                                </m:sub>
                              </m:sSub>
                            </m:e>
                          </m:d>
                        </m:e>
                        <m:sup>
                          <m:r>
                            <a:rPr lang="en-US" sz="2400" b="0" i="1" smtClean="0">
                              <a:latin typeface="Cambria Math" panose="02040503050406030204" pitchFamily="18" charset="0"/>
                            </a:rPr>
                            <m:t>2</m:t>
                          </m:r>
                        </m:sup>
                      </m:sSup>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5099.3</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4</m:t>
                              </m:r>
                            </m:e>
                          </m:d>
                          <m:r>
                            <m:rPr>
                              <m:nor/>
                            </m:rPr>
                            <a:rPr lang="en-US" sz="2400" b="0" i="0" smtClean="0">
                              <a:latin typeface="Cambria Math" panose="02040503050406030204" pitchFamily="18" charset="0"/>
                            </a:rPr>
                            <m:t>s</m:t>
                          </m:r>
                        </m:num>
                        <m:den>
                          <m:sSub>
                            <m:sSubPr>
                              <m:ctrlPr>
                                <a:rPr lang="en-US" sz="2400" b="0" i="1" smtClean="0">
                                  <a:solidFill>
                                    <a:schemeClr val="accent5"/>
                                  </a:solidFill>
                                  <a:latin typeface="Cambria Math" panose="02040503050406030204" pitchFamily="18" charset="0"/>
                                </a:rPr>
                              </m:ctrlPr>
                            </m:sSubPr>
                            <m:e>
                              <m:r>
                                <a:rPr lang="en-US" sz="2400" b="0" i="1" smtClean="0">
                                  <a:solidFill>
                                    <a:schemeClr val="accent5"/>
                                  </a:solidFill>
                                  <a:latin typeface="Cambria Math" panose="02040503050406030204" pitchFamily="18" charset="0"/>
                                  <a:ea typeface="Cambria Math" panose="02040503050406030204" pitchFamily="18" charset="0"/>
                                </a:rPr>
                                <m:t>𝜏</m:t>
                              </m:r>
                            </m:e>
                            <m:sub>
                              <m:r>
                                <a:rPr lang="en-US" sz="2400" b="0" i="1" smtClean="0">
                                  <a:solidFill>
                                    <a:schemeClr val="accent5"/>
                                  </a:solidFill>
                                  <a:latin typeface="Cambria Math" panose="02040503050406030204" pitchFamily="18" charset="0"/>
                                </a:rPr>
                                <m:t>𝑛</m:t>
                              </m:r>
                            </m:sub>
                          </m:sSub>
                          <m:r>
                            <a:rPr lang="en-US" sz="2400" b="0" i="1" smtClean="0">
                              <a:latin typeface="Cambria Math" panose="02040503050406030204" pitchFamily="18" charset="0"/>
                            </a:rPr>
                            <m:t>(1+3</m:t>
                          </m:r>
                          <m:sSubSup>
                            <m:sSubSupPr>
                              <m:ctrlPr>
                                <a:rPr lang="en-US" sz="2400" b="0" i="1" smtClean="0">
                                  <a:solidFill>
                                    <a:srgbClr val="FF0000"/>
                                  </a:solidFill>
                                  <a:latin typeface="Cambria Math" panose="02040503050406030204" pitchFamily="18" charset="0"/>
                                </a:rPr>
                              </m:ctrlPr>
                            </m:sSubSupPr>
                            <m:e>
                              <m:r>
                                <a:rPr lang="en-US" sz="2400" b="0" i="1" smtClean="0">
                                  <a:solidFill>
                                    <a:srgbClr val="FF0000"/>
                                  </a:solidFill>
                                  <a:latin typeface="Cambria Math" panose="02040503050406030204" pitchFamily="18" charset="0"/>
                                </a:rPr>
                                <m:t>𝑔</m:t>
                              </m:r>
                            </m:e>
                            <m:sub>
                              <m:r>
                                <a:rPr lang="en-US" sz="2400" b="0" i="1" smtClean="0">
                                  <a:solidFill>
                                    <a:srgbClr val="FF0000"/>
                                  </a:solidFill>
                                  <a:latin typeface="Cambria Math" panose="02040503050406030204" pitchFamily="18" charset="0"/>
                                </a:rPr>
                                <m:t>𝐴</m:t>
                              </m:r>
                            </m:sub>
                            <m:sup>
                              <m:r>
                                <a:rPr lang="en-US" sz="2400" b="0" i="1" smtClean="0">
                                  <a:solidFill>
                                    <a:schemeClr val="tx1"/>
                                  </a:solidFill>
                                  <a:latin typeface="Cambria Math" panose="02040503050406030204" pitchFamily="18" charset="0"/>
                                </a:rPr>
                                <m:t>2</m:t>
                              </m:r>
                            </m:sup>
                          </m:sSubSup>
                          <m:r>
                            <a:rPr lang="en-US" sz="2400" b="0" i="1" smtClean="0">
                              <a:latin typeface="Cambria Math" panose="02040503050406030204" pitchFamily="18" charset="0"/>
                            </a:rPr>
                            <m:t>)(1+</m:t>
                          </m:r>
                          <m:r>
                            <a:rPr lang="en-US" sz="2400" b="0" i="1" smtClean="0">
                              <a:solidFill>
                                <a:schemeClr val="accent6"/>
                              </a:solidFill>
                              <a:latin typeface="Cambria Math" panose="02040503050406030204" pitchFamily="18" charset="0"/>
                            </a:rPr>
                            <m:t>𝑅𝐶</m:t>
                          </m:r>
                          <m:r>
                            <a:rPr lang="en-US" sz="2400" b="0" i="1" smtClean="0">
                              <a:latin typeface="Cambria Math" panose="02040503050406030204" pitchFamily="18" charset="0"/>
                            </a:rPr>
                            <m:t>)</m:t>
                          </m:r>
                        </m:den>
                      </m:f>
                    </m:oMath>
                  </m:oMathPara>
                </a14:m>
                <a:endParaRPr lang="en-US" sz="2400" dirty="0"/>
              </a:p>
            </p:txBody>
          </p:sp>
        </mc:Choice>
        <mc:Fallback xmlns="">
          <p:sp>
            <p:nvSpPr>
              <p:cNvPr id="16" name="TextBox 15">
                <a:extLst>
                  <a:ext uri="{FF2B5EF4-FFF2-40B4-BE49-F238E27FC236}">
                    <a16:creationId xmlns:a16="http://schemas.microsoft.com/office/drawing/2014/main" id="{00B9883F-418B-FBE3-62FA-AA668F8A10F4}"/>
                  </a:ext>
                </a:extLst>
              </p:cNvPr>
              <p:cNvSpPr txBox="1">
                <a:spLocks noRot="1" noChangeAspect="1" noMove="1" noResize="1" noEditPoints="1" noAdjustHandles="1" noChangeArrowheads="1" noChangeShapeType="1" noTextEdit="1"/>
              </p:cNvSpPr>
              <p:nvPr/>
            </p:nvSpPr>
            <p:spPr>
              <a:xfrm>
                <a:off x="4163690" y="3675419"/>
                <a:ext cx="4404377" cy="806503"/>
              </a:xfrm>
              <a:prstGeom prst="rect">
                <a:avLst/>
              </a:prstGeom>
              <a:blipFill>
                <a:blip r:embed="rId5"/>
                <a:stretch>
                  <a:fillRect b="-156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A0CBD271-7447-9117-CE1A-8F0138A22280}"/>
                  </a:ext>
                </a:extLst>
              </p:cNvPr>
              <p:cNvSpPr txBox="1"/>
              <p:nvPr/>
            </p:nvSpPr>
            <p:spPr>
              <a:xfrm>
                <a:off x="1378100" y="4637474"/>
                <a:ext cx="7189967" cy="1852751"/>
              </a:xfrm>
              <a:prstGeom prst="rect">
                <a:avLst/>
              </a:prstGeom>
              <a:noFill/>
            </p:spPr>
            <p:txBody>
              <a:bodyPr wrap="square" rtlCol="0">
                <a:spAutoFit/>
              </a:bodyPr>
              <a:lstStyle/>
              <a:p>
                <a14:m>
                  <m:oMath xmlns:m="http://schemas.openxmlformats.org/officeDocument/2006/math">
                    <m:sSub>
                      <m:sSubPr>
                        <m:ctrlPr>
                          <a:rPr lang="en-US" sz="2800" b="0" i="1" smtClean="0">
                            <a:solidFill>
                              <a:schemeClr val="tx1"/>
                            </a:solidFill>
                            <a:latin typeface="Cambria Math" panose="02040503050406030204" pitchFamily="18" charset="0"/>
                          </a:rPr>
                        </m:ctrlPr>
                      </m:sSubPr>
                      <m:e>
                        <m:r>
                          <a:rPr lang="en-US" sz="2800" b="0" i="1" smtClean="0">
                            <a:solidFill>
                              <a:schemeClr val="tx1"/>
                            </a:solidFill>
                            <a:latin typeface="Cambria Math" panose="02040503050406030204" pitchFamily="18" charset="0"/>
                          </a:rPr>
                          <m:t>𝑉</m:t>
                        </m:r>
                      </m:e>
                      <m:sub>
                        <m:r>
                          <a:rPr lang="en-US" sz="2800" b="0" i="1" smtClean="0">
                            <a:solidFill>
                              <a:schemeClr val="tx1"/>
                            </a:solidFill>
                            <a:latin typeface="Cambria Math" panose="02040503050406030204" pitchFamily="18" charset="0"/>
                          </a:rPr>
                          <m:t>𝑢𝑑</m:t>
                        </m:r>
                      </m:sub>
                    </m:sSub>
                  </m:oMath>
                </a14:m>
                <a:r>
                  <a:rPr lang="en-US" sz="2800" b="0" dirty="0">
                    <a:solidFill>
                      <a:schemeClr val="accent1"/>
                    </a:solidFill>
                    <a:latin typeface="Times New Roman" panose="02020603050405020304" pitchFamily="18" charset="0"/>
                    <a:cs typeface="Times New Roman" panose="02020603050405020304" pitchFamily="18" charset="0"/>
                  </a:rPr>
                  <a:t>: quark mixing parameter in CKM matrix</a:t>
                </a:r>
              </a:p>
              <a:p>
                <a14:m>
                  <m:oMath xmlns:m="http://schemas.openxmlformats.org/officeDocument/2006/math">
                    <m:sSub>
                      <m:sSubPr>
                        <m:ctrlPr>
                          <a:rPr lang="en-US" sz="2800" b="0" i="1" smtClean="0">
                            <a:solidFill>
                              <a:schemeClr val="accent5"/>
                            </a:solidFill>
                            <a:latin typeface="Cambria Math" panose="02040503050406030204" pitchFamily="18" charset="0"/>
                          </a:rPr>
                        </m:ctrlPr>
                      </m:sSubPr>
                      <m:e>
                        <m:r>
                          <a:rPr lang="en-US" sz="2800" b="0" i="1" smtClean="0">
                            <a:solidFill>
                              <a:schemeClr val="accent5"/>
                            </a:solidFill>
                            <a:latin typeface="Cambria Math" panose="02040503050406030204" pitchFamily="18" charset="0"/>
                          </a:rPr>
                          <m:t>𝜏</m:t>
                        </m:r>
                      </m:e>
                      <m:sub>
                        <m:r>
                          <a:rPr lang="en-US" sz="2800" b="0" i="1" smtClean="0">
                            <a:solidFill>
                              <a:schemeClr val="accent5"/>
                            </a:solidFill>
                            <a:latin typeface="Cambria Math" panose="02040503050406030204" pitchFamily="18" charset="0"/>
                          </a:rPr>
                          <m:t>𝑛</m:t>
                        </m:r>
                      </m:sub>
                    </m:sSub>
                  </m:oMath>
                </a14:m>
                <a:r>
                  <a:rPr lang="en-US" sz="2800" dirty="0">
                    <a:solidFill>
                      <a:schemeClr val="accent1">
                        <a:lumMod val="75000"/>
                      </a:schemeClr>
                    </a:solidFill>
                    <a:latin typeface="Times New Roman" panose="02020603050405020304" pitchFamily="18" charset="0"/>
                    <a:cs typeface="Times New Roman" panose="02020603050405020304" pitchFamily="18" charset="0"/>
                  </a:rPr>
                  <a:t>:  neutron lifetime</a:t>
                </a:r>
              </a:p>
              <a:p>
                <a14:m>
                  <m:oMath xmlns:m="http://schemas.openxmlformats.org/officeDocument/2006/math">
                    <m:sSub>
                      <m:sSubPr>
                        <m:ctrlPr>
                          <a:rPr lang="en-US" sz="2800" b="0" i="1" smtClean="0">
                            <a:solidFill>
                              <a:srgbClr val="FF0000"/>
                            </a:solidFill>
                            <a:latin typeface="Cambria Math" panose="02040503050406030204" pitchFamily="18" charset="0"/>
                          </a:rPr>
                        </m:ctrlPr>
                      </m:sSubPr>
                      <m:e>
                        <m:r>
                          <a:rPr lang="en-US" sz="2800" b="0" i="1" smtClean="0">
                            <a:solidFill>
                              <a:srgbClr val="FF0000"/>
                            </a:solidFill>
                            <a:latin typeface="Cambria Math" panose="02040503050406030204" pitchFamily="18" charset="0"/>
                          </a:rPr>
                          <m:t>𝑔</m:t>
                        </m:r>
                      </m:e>
                      <m:sub>
                        <m:r>
                          <a:rPr lang="en-US" sz="2800" b="0" i="1" smtClean="0">
                            <a:solidFill>
                              <a:srgbClr val="FF0000"/>
                            </a:solidFill>
                            <a:latin typeface="Cambria Math" panose="02040503050406030204" pitchFamily="18" charset="0"/>
                          </a:rPr>
                          <m:t>𝐴</m:t>
                        </m:r>
                      </m:sub>
                    </m:sSub>
                  </m:oMath>
                </a14:m>
                <a:r>
                  <a:rPr lang="en-US" sz="2800" dirty="0">
                    <a:solidFill>
                      <a:schemeClr val="accent1">
                        <a:lumMod val="75000"/>
                      </a:schemeClr>
                    </a:solidFill>
                    <a:latin typeface="Times New Roman" panose="02020603050405020304" pitchFamily="18" charset="0"/>
                    <a:cs typeface="Times New Roman" panose="02020603050405020304" pitchFamily="18" charset="0"/>
                  </a:rPr>
                  <a:t>:  axial charge of the neutron</a:t>
                </a:r>
              </a:p>
              <a:p>
                <a:r>
                  <a:rPr lang="en-US" sz="2800" dirty="0">
                    <a:solidFill>
                      <a:schemeClr val="accent6"/>
                    </a:solidFill>
                    <a:latin typeface="Times New Roman" panose="02020603050405020304" pitchFamily="18" charset="0"/>
                    <a:cs typeface="Times New Roman" panose="02020603050405020304" pitchFamily="18" charset="0"/>
                  </a:rPr>
                  <a:t>RC</a:t>
                </a:r>
                <a:r>
                  <a:rPr lang="en-US" sz="2800" dirty="0">
                    <a:solidFill>
                      <a:schemeClr val="accent1">
                        <a:lumMod val="75000"/>
                      </a:schemeClr>
                    </a:solidFill>
                    <a:latin typeface="Times New Roman" panose="02020603050405020304" pitchFamily="18" charset="0"/>
                    <a:cs typeface="Times New Roman" panose="02020603050405020304" pitchFamily="18" charset="0"/>
                  </a:rPr>
                  <a:t>: radiative corrections</a:t>
                </a:r>
                <a:endParaRPr lang="en-US" sz="2800" dirty="0">
                  <a:solidFill>
                    <a:schemeClr val="accent1"/>
                  </a:solidFill>
                  <a:latin typeface="Times New Roman" panose="02020603050405020304" pitchFamily="18"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A0CBD271-7447-9117-CE1A-8F0138A22280}"/>
                  </a:ext>
                </a:extLst>
              </p:cNvPr>
              <p:cNvSpPr txBox="1">
                <a:spLocks noRot="1" noChangeAspect="1" noMove="1" noResize="1" noEditPoints="1" noAdjustHandles="1" noChangeArrowheads="1" noChangeShapeType="1" noTextEdit="1"/>
              </p:cNvSpPr>
              <p:nvPr/>
            </p:nvSpPr>
            <p:spPr>
              <a:xfrm>
                <a:off x="1378100" y="4637474"/>
                <a:ext cx="7189967" cy="1852751"/>
              </a:xfrm>
              <a:prstGeom prst="rect">
                <a:avLst/>
              </a:prstGeom>
              <a:blipFill>
                <a:blip r:embed="rId6"/>
                <a:stretch>
                  <a:fillRect l="-1764" t="-3401" b="-6122"/>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EF1B004D-415A-E9D8-F90B-EE6CA4BFC70C}"/>
              </a:ext>
            </a:extLst>
          </p:cNvPr>
          <p:cNvSpPr txBox="1"/>
          <p:nvPr/>
        </p:nvSpPr>
        <p:spPr>
          <a:xfrm>
            <a:off x="344758" y="3896909"/>
            <a:ext cx="3938835" cy="400110"/>
          </a:xfrm>
          <a:prstGeom prst="rect">
            <a:avLst/>
          </a:prstGeom>
          <a:noFill/>
        </p:spPr>
        <p:txBody>
          <a:bodyPr wrap="none" rtlCol="0">
            <a:spAutoFit/>
          </a:bodyPr>
          <a:lstStyle/>
          <a:p>
            <a:r>
              <a:rPr lang="en-US" sz="2000" dirty="0">
                <a:sym typeface="Wingdings" pitchFamily="2" charset="2"/>
              </a:rPr>
              <a:t> Neutron decay master formula:</a:t>
            </a:r>
            <a:endParaRPr lang="en-US" sz="2000" dirty="0"/>
          </a:p>
        </p:txBody>
      </p:sp>
    </p:spTree>
    <p:extLst>
      <p:ext uri="{BB962C8B-B14F-4D97-AF65-F5344CB8AC3E}">
        <p14:creationId xmlns:p14="http://schemas.microsoft.com/office/powerpoint/2010/main" val="36225667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BCBF127F-611C-3145-8A05-CEF4B9649707}"/>
                  </a:ext>
                </a:extLst>
              </p:cNvPr>
              <p:cNvSpPr>
                <a:spLocks noGrp="1"/>
              </p:cNvSpPr>
              <p:nvPr>
                <p:ph type="title"/>
              </p:nvPr>
            </p:nvSpPr>
            <p:spPr>
              <a:xfrm>
                <a:off x="161731" y="146543"/>
                <a:ext cx="8801877" cy="985093"/>
              </a:xfrm>
            </p:spPr>
            <p:txBody>
              <a:bodyPr>
                <a:noAutofit/>
              </a:bodyPr>
              <a:lstStyle/>
              <a:p>
                <a:r>
                  <a:rPr lang="en-US" sz="3200" dirty="0"/>
                  <a:t>Correlation parameters sensitive to </a:t>
                </a:r>
                <a14:m>
                  <m:oMath xmlns:m="http://schemas.openxmlformats.org/officeDocument/2006/math">
                    <m:r>
                      <a:rPr lang="en-US" sz="3200" i="1">
                        <a:latin typeface="Cambria Math" panose="02040503050406030204" pitchFamily="18" charset="0"/>
                        <a:ea typeface="Cambria Math" panose="02040503050406030204" pitchFamily="18" charset="0"/>
                      </a:rPr>
                      <m:t>𝜆</m:t>
                    </m:r>
                    <m:r>
                      <a:rPr lang="en-US" sz="3200" i="1">
                        <a:latin typeface="Cambria Math" panose="02040503050406030204" pitchFamily="18" charset="0"/>
                        <a:ea typeface="Cambria Math" panose="02040503050406030204" pitchFamily="18" charset="0"/>
                      </a:rPr>
                      <m:t>≡</m:t>
                    </m:r>
                    <m:f>
                      <m:fPr>
                        <m:ctrlPr>
                          <a:rPr lang="en-US" sz="3200" i="1">
                            <a:latin typeface="Cambria Math" panose="02040503050406030204" pitchFamily="18" charset="0"/>
                            <a:ea typeface="Cambria Math" panose="02040503050406030204" pitchFamily="18" charset="0"/>
                          </a:rPr>
                        </m:ctrlPr>
                      </m:fPr>
                      <m:num>
                        <m:sSub>
                          <m:sSubPr>
                            <m:ctrlPr>
                              <a:rPr lang="en-US" sz="3200" i="1">
                                <a:latin typeface="Cambria Math" panose="02040503050406030204" pitchFamily="18" charset="0"/>
                                <a:ea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𝑔</m:t>
                            </m:r>
                          </m:e>
                          <m:sub>
                            <m:r>
                              <a:rPr lang="en-US" sz="3200" i="1">
                                <a:latin typeface="Cambria Math" panose="02040503050406030204" pitchFamily="18" charset="0"/>
                                <a:ea typeface="Cambria Math" panose="02040503050406030204" pitchFamily="18" charset="0"/>
                              </a:rPr>
                              <m:t>𝐴</m:t>
                            </m:r>
                          </m:sub>
                        </m:sSub>
                      </m:num>
                      <m:den>
                        <m:sSub>
                          <m:sSubPr>
                            <m:ctrlPr>
                              <a:rPr lang="en-US" sz="3200" i="1">
                                <a:latin typeface="Cambria Math" panose="02040503050406030204" pitchFamily="18" charset="0"/>
                                <a:ea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𝑔</m:t>
                            </m:r>
                          </m:e>
                          <m:sub>
                            <m:r>
                              <a:rPr lang="en-US" sz="3200" i="1">
                                <a:latin typeface="Cambria Math" panose="02040503050406030204" pitchFamily="18" charset="0"/>
                                <a:ea typeface="Cambria Math" panose="02040503050406030204" pitchFamily="18" charset="0"/>
                              </a:rPr>
                              <m:t>𝑉</m:t>
                            </m:r>
                          </m:sub>
                        </m:sSub>
                      </m:den>
                    </m:f>
                  </m:oMath>
                </a14:m>
                <a:endParaRPr lang="en-US" sz="3200" dirty="0"/>
              </a:p>
            </p:txBody>
          </p:sp>
        </mc:Choice>
        <mc:Fallback xmlns="">
          <p:sp>
            <p:nvSpPr>
              <p:cNvPr id="2" name="Title 1">
                <a:extLst>
                  <a:ext uri="{FF2B5EF4-FFF2-40B4-BE49-F238E27FC236}">
                    <a16:creationId xmlns:a16="http://schemas.microsoft.com/office/drawing/2014/main" id="{BCBF127F-611C-3145-8A05-CEF4B9649707}"/>
                  </a:ext>
                </a:extLst>
              </p:cNvPr>
              <p:cNvSpPr>
                <a:spLocks noGrp="1" noRot="1" noChangeAspect="1" noMove="1" noResize="1" noEditPoints="1" noAdjustHandles="1" noChangeArrowheads="1" noChangeShapeType="1" noTextEdit="1"/>
              </p:cNvSpPr>
              <p:nvPr>
                <p:ph type="title"/>
              </p:nvPr>
            </p:nvSpPr>
            <p:spPr>
              <a:xfrm>
                <a:off x="161731" y="146543"/>
                <a:ext cx="8801877" cy="985093"/>
              </a:xfrm>
              <a:blipFill>
                <a:blip r:embed="rId2"/>
                <a:stretch>
                  <a:fillRect l="-17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4" name="Table 4">
                <a:extLst>
                  <a:ext uri="{FF2B5EF4-FFF2-40B4-BE49-F238E27FC236}">
                    <a16:creationId xmlns:a16="http://schemas.microsoft.com/office/drawing/2014/main" id="{F2F8B36E-6A9B-D849-9998-0421F3377E3C}"/>
                  </a:ext>
                </a:extLst>
              </p:cNvPr>
              <p:cNvGraphicFramePr>
                <a:graphicFrameLocks noGrp="1"/>
              </p:cNvGraphicFramePr>
              <p:nvPr/>
            </p:nvGraphicFramePr>
            <p:xfrm>
              <a:off x="99127" y="1300724"/>
              <a:ext cx="5889402" cy="5223320"/>
            </p:xfrm>
            <a:graphic>
              <a:graphicData uri="http://schemas.openxmlformats.org/drawingml/2006/table">
                <a:tbl>
                  <a:tblPr firstRow="1" bandRow="1">
                    <a:tableStyleId>{5C22544A-7EE6-4342-B048-85BDC9FD1C3A}</a:tableStyleId>
                  </a:tblPr>
                  <a:tblGrid>
                    <a:gridCol w="2676272">
                      <a:extLst>
                        <a:ext uri="{9D8B030D-6E8A-4147-A177-3AD203B41FA5}">
                          <a16:colId xmlns:a16="http://schemas.microsoft.com/office/drawing/2014/main" val="1919443272"/>
                        </a:ext>
                      </a:extLst>
                    </a:gridCol>
                    <a:gridCol w="1410936">
                      <a:extLst>
                        <a:ext uri="{9D8B030D-6E8A-4147-A177-3AD203B41FA5}">
                          <a16:colId xmlns:a16="http://schemas.microsoft.com/office/drawing/2014/main" val="3129465685"/>
                        </a:ext>
                      </a:extLst>
                    </a:gridCol>
                    <a:gridCol w="1802194">
                      <a:extLst>
                        <a:ext uri="{9D8B030D-6E8A-4147-A177-3AD203B41FA5}">
                          <a16:colId xmlns:a16="http://schemas.microsoft.com/office/drawing/2014/main" val="1989094076"/>
                        </a:ext>
                      </a:extLst>
                    </a:gridCol>
                  </a:tblGrid>
                  <a:tr h="414602">
                    <a:tc>
                      <a:txBody>
                        <a:bodyPr/>
                        <a:lstStyle/>
                        <a:p>
                          <a:r>
                            <a:rPr lang="en-US" dirty="0"/>
                            <a:t>Correlation Parameter</a:t>
                          </a:r>
                        </a:p>
                      </a:txBody>
                      <a:tcPr/>
                    </a:tc>
                    <a:tc>
                      <a:txBody>
                        <a:bodyPr/>
                        <a:lstStyle/>
                        <a:p>
                          <a:r>
                            <a:rPr lang="en-US" dirty="0"/>
                            <a:t>Approx. value</a:t>
                          </a:r>
                        </a:p>
                      </a:txBody>
                      <a:tcPr/>
                    </a:tc>
                    <a:tc>
                      <a:txBody>
                        <a:bodyPr/>
                        <a:lstStyle/>
                        <a:p>
                          <a:endParaRPr lang="en-US"/>
                        </a:p>
                      </a:txBody>
                      <a:tcPr/>
                    </a:tc>
                    <a:extLst>
                      <a:ext uri="{0D108BD9-81ED-4DB2-BD59-A6C34878D82A}">
                        <a16:rowId xmlns:a16="http://schemas.microsoft.com/office/drawing/2014/main" val="2502308775"/>
                      </a:ext>
                    </a:extLst>
                  </a:tr>
                  <a:tr h="10251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rPr>
                                  <m:t> </m:t>
                                </m:r>
                                <m:r>
                                  <m:rPr>
                                    <m:sty m:val="p"/>
                                  </m:rPr>
                                  <a:rPr lang="en-US" b="0" i="0" smtClean="0">
                                    <a:latin typeface="Cambria Math" panose="02040503050406030204" pitchFamily="18" charset="0"/>
                                  </a:rPr>
                                  <m:t>a</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sSup>
                                      <m:sSupPr>
                                        <m:ctrlPr>
                                          <a:rPr lang="en-US" b="0" i="1" smtClean="0">
                                            <a:latin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𝜆</m:t>
                                        </m:r>
                                      </m:e>
                                      <m:sup>
                                        <m:r>
                                          <a:rPr lang="en-US" b="0" i="1" smtClean="0">
                                            <a:latin typeface="Cambria Math" panose="02040503050406030204" pitchFamily="18" charset="0"/>
                                          </a:rPr>
                                          <m:t>2</m:t>
                                        </m:r>
                                      </m:sup>
                                    </m:sSup>
                                  </m:num>
                                  <m:den>
                                    <m:r>
                                      <a:rPr lang="en-US" b="0" i="1" smtClean="0">
                                        <a:latin typeface="Cambria Math" panose="02040503050406030204" pitchFamily="18" charset="0"/>
                                      </a:rPr>
                                      <m:t>1+3</m:t>
                                    </m:r>
                                    <m:sSup>
                                      <m:sSupPr>
                                        <m:ctrlPr>
                                          <a:rPr lang="en-US" b="0" i="1" smtClean="0">
                                            <a:latin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𝜆</m:t>
                                        </m:r>
                                      </m:e>
                                      <m:sup>
                                        <m:r>
                                          <a:rPr lang="en-US" b="0" i="1" smtClean="0">
                                            <a:latin typeface="Cambria Math" panose="02040503050406030204" pitchFamily="18" charset="0"/>
                                          </a:rPr>
                                          <m:t>2</m:t>
                                        </m:r>
                                      </m:sup>
                                    </m:sSup>
                                  </m:den>
                                </m:f>
                              </m:oMath>
                            </m:oMathPara>
                          </a14:m>
                          <a:endParaRPr lang="en-US" dirty="0"/>
                        </a:p>
                      </a:txBody>
                      <a:tcPr/>
                    </a:tc>
                    <a:tc>
                      <a:txBody>
                        <a:bodyPr/>
                        <a:lstStyle/>
                        <a:p>
                          <a:r>
                            <a:rPr lang="en-US" dirty="0"/>
                            <a:t>-0.11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dirty="0" smtClean="0">
                                    <a:solidFill>
                                      <a:schemeClr val="tx1"/>
                                    </a:solidFill>
                                    <a:latin typeface="Cambria Math" panose="02040503050406030204" pitchFamily="18" charset="0"/>
                                  </a:rPr>
                                  <m:t>𝑎</m:t>
                                </m:r>
                                <m:r>
                                  <a:rPr lang="en-US" b="0" i="1" dirty="0" smtClean="0">
                                    <a:solidFill>
                                      <a:srgbClr val="008F00"/>
                                    </a:solidFill>
                                    <a:latin typeface="Cambria Math" panose="02040503050406030204" pitchFamily="18" charset="0"/>
                                  </a:rPr>
                                  <m:t> </m:t>
                                </m:r>
                                <m:sSub>
                                  <m:sSubPr>
                                    <m:ctrlPr>
                                      <a:rPr lang="en-US" i="1">
                                        <a:solidFill>
                                          <a:srgbClr val="FF0000"/>
                                        </a:solidFill>
                                        <a:latin typeface="Cambria Math" panose="02040503050406030204" pitchFamily="18" charset="0"/>
                                      </a:rPr>
                                    </m:ctrlPr>
                                  </m:sSubPr>
                                  <m:e>
                                    <m:acc>
                                      <m:accPr>
                                        <m:chr m:val="⃗"/>
                                        <m:ctrlPr>
                                          <a:rPr lang="en-US" i="1">
                                            <a:solidFill>
                                              <a:srgbClr val="FF0000"/>
                                            </a:solidFill>
                                            <a:latin typeface="Cambria Math" panose="02040503050406030204" pitchFamily="18" charset="0"/>
                                          </a:rPr>
                                        </m:ctrlPr>
                                      </m:accPr>
                                      <m:e>
                                        <m:r>
                                          <a:rPr lang="en-US" i="1">
                                            <a:solidFill>
                                              <a:srgbClr val="FF0000"/>
                                            </a:solidFill>
                                            <a:latin typeface="Cambria Math" panose="02040503050406030204" pitchFamily="18" charset="0"/>
                                          </a:rPr>
                                          <m:t>𝑝</m:t>
                                        </m:r>
                                      </m:e>
                                    </m:acc>
                                  </m:e>
                                  <m:sub>
                                    <m:r>
                                      <a:rPr lang="en-US" i="1">
                                        <a:solidFill>
                                          <a:srgbClr val="FF0000"/>
                                        </a:solidFill>
                                        <a:latin typeface="Cambria Math" panose="02040503050406030204" pitchFamily="18" charset="0"/>
                                      </a:rPr>
                                      <m:t>𝑒</m:t>
                                    </m:r>
                                  </m:sub>
                                </m:sSub>
                                <m:r>
                                  <a:rPr lang="en-US" i="1" smtClean="0">
                                    <a:latin typeface="Cambria Math" panose="02040503050406030204" pitchFamily="18" charset="0"/>
                                    <a:ea typeface="Cambria Math" panose="02040503050406030204" pitchFamily="18" charset="0"/>
                                  </a:rPr>
                                  <m:t>∙</m:t>
                                </m:r>
                                <m:sSub>
                                  <m:sSubPr>
                                    <m:ctrlPr>
                                      <a:rPr lang="en-US" i="1">
                                        <a:solidFill>
                                          <a:schemeClr val="accent2"/>
                                        </a:solidFill>
                                        <a:latin typeface="Cambria Math" panose="02040503050406030204" pitchFamily="18" charset="0"/>
                                      </a:rPr>
                                    </m:ctrlPr>
                                  </m:sSubPr>
                                  <m:e>
                                    <m:acc>
                                      <m:accPr>
                                        <m:chr m:val="⃗"/>
                                        <m:ctrlPr>
                                          <a:rPr lang="en-US" i="1">
                                            <a:solidFill>
                                              <a:schemeClr val="accent2"/>
                                            </a:solidFill>
                                            <a:latin typeface="Cambria Math" panose="02040503050406030204" pitchFamily="18" charset="0"/>
                                          </a:rPr>
                                        </m:ctrlPr>
                                      </m:accPr>
                                      <m:e>
                                        <m:r>
                                          <a:rPr lang="en-US" i="1">
                                            <a:solidFill>
                                              <a:schemeClr val="accent2"/>
                                            </a:solidFill>
                                            <a:latin typeface="Cambria Math" panose="02040503050406030204" pitchFamily="18" charset="0"/>
                                          </a:rPr>
                                          <m:t>𝑝</m:t>
                                        </m:r>
                                      </m:e>
                                    </m:acc>
                                  </m:e>
                                  <m:sub>
                                    <m:r>
                                      <a:rPr lang="en-US" i="1">
                                        <a:solidFill>
                                          <a:schemeClr val="accent2"/>
                                        </a:solidFill>
                                        <a:latin typeface="Cambria Math" panose="02040503050406030204" pitchFamily="18" charset="0"/>
                                        <a:ea typeface="Cambria Math" panose="02040503050406030204" pitchFamily="18" charset="0"/>
                                      </a:rPr>
                                      <m:t>𝜈</m:t>
                                    </m:r>
                                  </m:sub>
                                </m:sSub>
                              </m:oMath>
                            </m:oMathPara>
                          </a14:m>
                          <a:endParaRPr lang="en-US" dirty="0"/>
                        </a:p>
                      </a:txBody>
                      <a:tcPr/>
                    </a:tc>
                    <a:extLst>
                      <a:ext uri="{0D108BD9-81ED-4DB2-BD59-A6C34878D82A}">
                        <a16:rowId xmlns:a16="http://schemas.microsoft.com/office/drawing/2014/main" val="1160910315"/>
                      </a:ext>
                    </a:extLst>
                  </a:tr>
                  <a:tr h="9940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mtClean="0">
                                    <a:latin typeface="Cambria Math" panose="02040503050406030204" pitchFamily="18" charset="0"/>
                                  </a:rPr>
                                  <m:t> </m:t>
                                </m:r>
                                <m:r>
                                  <a:rPr lang="en-US" b="0" i="1" smtClean="0">
                                    <a:latin typeface="Cambria Math" panose="02040503050406030204" pitchFamily="18" charset="0"/>
                                  </a:rPr>
                                  <m:t>𝐴</m:t>
                                </m:r>
                                <m:r>
                                  <a:rPr lang="en-US" i="1">
                                    <a:latin typeface="Cambria Math" panose="02040503050406030204" pitchFamily="18" charset="0"/>
                                  </a:rPr>
                                  <m:t>=</m:t>
                                </m:r>
                                <m:r>
                                  <a:rPr lang="en-US" b="0" i="1" smtClean="0">
                                    <a:latin typeface="Cambria Math" panose="02040503050406030204" pitchFamily="18" charset="0"/>
                                  </a:rPr>
                                  <m:t>−2</m:t>
                                </m:r>
                                <m:f>
                                  <m:fPr>
                                    <m:ctrlPr>
                                      <a:rPr lang="en-US" i="1">
                                        <a:latin typeface="Cambria Math" panose="02040503050406030204" pitchFamily="18" charset="0"/>
                                      </a:rPr>
                                    </m:ctrlPr>
                                  </m:fPr>
                                  <m:num>
                                    <m:r>
                                      <a:rPr lang="en-US" i="1" smtClean="0">
                                        <a:latin typeface="Cambria Math" panose="02040503050406030204" pitchFamily="18" charset="0"/>
                                        <a:ea typeface="Cambria Math" panose="02040503050406030204" pitchFamily="18" charset="0"/>
                                      </a:rPr>
                                      <m:t>𝜆</m:t>
                                    </m:r>
                                    <m:r>
                                      <a:rPr lang="en-US" b="0" i="1" smtClean="0">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𝜆</m:t>
                                    </m:r>
                                    <m:r>
                                      <a:rPr lang="en-US" b="0" i="1" smtClean="0">
                                        <a:latin typeface="Cambria Math" panose="02040503050406030204" pitchFamily="18" charset="0"/>
                                        <a:ea typeface="Cambria Math" panose="02040503050406030204" pitchFamily="18" charset="0"/>
                                      </a:rPr>
                                      <m:t>+1)</m:t>
                                    </m:r>
                                  </m:num>
                                  <m:den>
                                    <m:r>
                                      <a:rPr lang="en-US" i="1">
                                        <a:latin typeface="Cambria Math" panose="02040503050406030204" pitchFamily="18" charset="0"/>
                                      </a:rPr>
                                      <m:t>1+3</m:t>
                                    </m:r>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𝜆</m:t>
                                        </m:r>
                                      </m:e>
                                      <m:sup>
                                        <m:r>
                                          <a:rPr lang="en-US" i="1">
                                            <a:latin typeface="Cambria Math" panose="02040503050406030204" pitchFamily="18" charset="0"/>
                                          </a:rPr>
                                          <m:t>2</m:t>
                                        </m:r>
                                      </m:sup>
                                    </m:sSup>
                                  </m:den>
                                </m:f>
                              </m:oMath>
                            </m:oMathPara>
                          </a14:m>
                          <a:endParaRPr lang="en-US" dirty="0"/>
                        </a:p>
                      </a:txBody>
                      <a:tcPr/>
                    </a:tc>
                    <a:tc>
                      <a:txBody>
                        <a:bodyPr/>
                        <a:lstStyle/>
                        <a:p>
                          <a:r>
                            <a:rPr lang="en-US" dirty="0"/>
                            <a:t>-0.12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dirty="0" smtClean="0">
                                    <a:solidFill>
                                      <a:schemeClr val="tx1"/>
                                    </a:solidFill>
                                    <a:latin typeface="Cambria Math" panose="02040503050406030204" pitchFamily="18" charset="0"/>
                                  </a:rPr>
                                  <m:t>𝐴</m:t>
                                </m:r>
                                <m:r>
                                  <a:rPr lang="en-US" b="0" i="1" dirty="0" smtClean="0">
                                    <a:solidFill>
                                      <a:srgbClr val="008F00"/>
                                    </a:solidFill>
                                    <a:latin typeface="Cambria Math" panose="02040503050406030204" pitchFamily="18" charset="0"/>
                                  </a:rPr>
                                  <m:t> </m:t>
                                </m:r>
                                <m:sSub>
                                  <m:sSubPr>
                                    <m:ctrlPr>
                                      <a:rPr lang="en-US" i="1" dirty="0" smtClean="0">
                                        <a:solidFill>
                                          <a:srgbClr val="008F00"/>
                                        </a:solidFill>
                                        <a:latin typeface="Cambria Math" panose="02040503050406030204" pitchFamily="18" charset="0"/>
                                      </a:rPr>
                                    </m:ctrlPr>
                                  </m:sSubPr>
                                  <m:e>
                                    <m:acc>
                                      <m:accPr>
                                        <m:chr m:val="⃗"/>
                                        <m:ctrlPr>
                                          <a:rPr lang="en-US" i="1" dirty="0">
                                            <a:solidFill>
                                              <a:srgbClr val="008F00"/>
                                            </a:solidFill>
                                            <a:latin typeface="Cambria Math" panose="02040503050406030204" pitchFamily="18" charset="0"/>
                                          </a:rPr>
                                        </m:ctrlPr>
                                      </m:accPr>
                                      <m:e>
                                        <m:r>
                                          <a:rPr lang="en-US" i="1" dirty="0">
                                            <a:solidFill>
                                              <a:srgbClr val="008F00"/>
                                            </a:solidFill>
                                            <a:latin typeface="Cambria Math" panose="02040503050406030204" pitchFamily="18" charset="0"/>
                                            <a:ea typeface="Cambria Math" panose="02040503050406030204" pitchFamily="18" charset="0"/>
                                          </a:rPr>
                                          <m:t>𝜎</m:t>
                                        </m:r>
                                      </m:e>
                                    </m:acc>
                                  </m:e>
                                  <m:sub>
                                    <m:r>
                                      <a:rPr lang="en-US" i="1" dirty="0">
                                        <a:solidFill>
                                          <a:srgbClr val="008F00"/>
                                        </a:solidFill>
                                        <a:latin typeface="Cambria Math" panose="02040503050406030204" pitchFamily="18" charset="0"/>
                                      </a:rPr>
                                      <m:t>𝑛</m:t>
                                    </m:r>
                                  </m:sub>
                                </m:sSub>
                                <m:r>
                                  <a:rPr lang="en-US" i="1" dirty="0" smtClean="0">
                                    <a:solidFill>
                                      <a:schemeClr val="tx1"/>
                                    </a:solidFill>
                                    <a:latin typeface="Cambria Math" panose="02040503050406030204" pitchFamily="18" charset="0"/>
                                    <a:ea typeface="Cambria Math" panose="02040503050406030204" pitchFamily="18" charset="0"/>
                                  </a:rPr>
                                  <m:t>∙</m:t>
                                </m:r>
                                <m:sSub>
                                  <m:sSubPr>
                                    <m:ctrlPr>
                                      <a:rPr lang="en-US" i="1">
                                        <a:solidFill>
                                          <a:srgbClr val="FF0000"/>
                                        </a:solidFill>
                                        <a:latin typeface="Cambria Math" panose="02040503050406030204" pitchFamily="18" charset="0"/>
                                      </a:rPr>
                                    </m:ctrlPr>
                                  </m:sSubPr>
                                  <m:e>
                                    <m:acc>
                                      <m:accPr>
                                        <m:chr m:val="⃗"/>
                                        <m:ctrlPr>
                                          <a:rPr lang="en-US" i="1">
                                            <a:solidFill>
                                              <a:srgbClr val="FF0000"/>
                                            </a:solidFill>
                                            <a:latin typeface="Cambria Math" panose="02040503050406030204" pitchFamily="18" charset="0"/>
                                          </a:rPr>
                                        </m:ctrlPr>
                                      </m:accPr>
                                      <m:e>
                                        <m:r>
                                          <a:rPr lang="en-US" i="1">
                                            <a:solidFill>
                                              <a:srgbClr val="FF0000"/>
                                            </a:solidFill>
                                            <a:latin typeface="Cambria Math" panose="02040503050406030204" pitchFamily="18" charset="0"/>
                                          </a:rPr>
                                          <m:t>𝑝</m:t>
                                        </m:r>
                                      </m:e>
                                    </m:acc>
                                  </m:e>
                                  <m:sub>
                                    <m:r>
                                      <a:rPr lang="en-US" i="1">
                                        <a:solidFill>
                                          <a:srgbClr val="FF0000"/>
                                        </a:solidFill>
                                        <a:latin typeface="Cambria Math" panose="02040503050406030204" pitchFamily="18" charset="0"/>
                                      </a:rPr>
                                      <m:t>𝑒</m:t>
                                    </m:r>
                                  </m:sub>
                                </m:sSub>
                              </m:oMath>
                            </m:oMathPara>
                          </a14:m>
                          <a:endParaRPr lang="en-US" dirty="0"/>
                        </a:p>
                      </a:txBody>
                      <a:tcPr/>
                    </a:tc>
                    <a:extLst>
                      <a:ext uri="{0D108BD9-81ED-4DB2-BD59-A6C34878D82A}">
                        <a16:rowId xmlns:a16="http://schemas.microsoft.com/office/drawing/2014/main" val="2862617553"/>
                      </a:ext>
                    </a:extLst>
                  </a:tr>
                  <a:tr h="6885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mtClean="0">
                                    <a:latin typeface="Cambria Math" panose="02040503050406030204" pitchFamily="18" charset="0"/>
                                  </a:rPr>
                                  <m:t> </m:t>
                                </m:r>
                                <m:r>
                                  <a:rPr lang="en-US" b="0" i="1" smtClean="0">
                                    <a:latin typeface="Cambria Math" panose="02040503050406030204" pitchFamily="18" charset="0"/>
                                  </a:rPr>
                                  <m:t>𝐵</m:t>
                                </m:r>
                                <m:r>
                                  <a:rPr lang="en-US" i="1">
                                    <a:latin typeface="Cambria Math" panose="02040503050406030204" pitchFamily="18" charset="0"/>
                                  </a:rPr>
                                  <m:t>=2</m:t>
                                </m:r>
                                <m:f>
                                  <m:fPr>
                                    <m:ctrlPr>
                                      <a:rPr lang="en-US" i="1">
                                        <a:latin typeface="Cambria Math" panose="02040503050406030204" pitchFamily="18" charset="0"/>
                                      </a:rPr>
                                    </m:ctrlPr>
                                  </m:fPr>
                                  <m:num>
                                    <m:r>
                                      <a:rPr lang="en-US" i="1">
                                        <a:latin typeface="Cambria Math" panose="02040503050406030204" pitchFamily="18" charset="0"/>
                                        <a:ea typeface="Cambria Math" panose="02040503050406030204" pitchFamily="18" charset="0"/>
                                      </a:rPr>
                                      <m:t>𝜆</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𝜆</m:t>
                                    </m:r>
                                    <m:r>
                                      <a:rPr lang="en-US" b="0" i="1" smtClean="0">
                                        <a:latin typeface="Cambria Math" panose="02040503050406030204" pitchFamily="18" charset="0"/>
                                      </a:rPr>
                                      <m:t>−1</m:t>
                                    </m:r>
                                    <m:r>
                                      <a:rPr lang="en-US" i="1">
                                        <a:latin typeface="Cambria Math" panose="02040503050406030204" pitchFamily="18" charset="0"/>
                                        <a:ea typeface="Cambria Math" panose="02040503050406030204" pitchFamily="18" charset="0"/>
                                      </a:rPr>
                                      <m:t>)</m:t>
                                    </m:r>
                                  </m:num>
                                  <m:den>
                                    <m:r>
                                      <a:rPr lang="en-US" i="1">
                                        <a:latin typeface="Cambria Math" panose="02040503050406030204" pitchFamily="18" charset="0"/>
                                      </a:rPr>
                                      <m:t>1+3</m:t>
                                    </m:r>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𝜆</m:t>
                                        </m:r>
                                      </m:e>
                                      <m:sup>
                                        <m:r>
                                          <a:rPr lang="en-US" i="1">
                                            <a:latin typeface="Cambria Math" panose="02040503050406030204" pitchFamily="18" charset="0"/>
                                          </a:rPr>
                                          <m:t>2</m:t>
                                        </m:r>
                                      </m:sup>
                                    </m:sSup>
                                  </m:den>
                                </m:f>
                              </m:oMath>
                            </m:oMathPara>
                          </a14:m>
                          <a:endParaRPr lang="en-US" dirty="0"/>
                        </a:p>
                      </a:txBody>
                      <a:tcPr/>
                    </a:tc>
                    <a:tc>
                      <a:txBody>
                        <a:bodyPr/>
                        <a:lstStyle/>
                        <a:p>
                          <a:r>
                            <a:rPr lang="en-US" dirty="0"/>
                            <a:t>0.99</a:t>
                          </a:r>
                        </a:p>
                      </a:txBody>
                      <a:tcPr/>
                    </a:tc>
                    <a:tc>
                      <a:txBody>
                        <a:bodyPr/>
                        <a:lstStyle/>
                        <a:p>
                          <a:pPr/>
                          <a14:m>
                            <m:oMathPara xmlns:m="http://schemas.openxmlformats.org/officeDocument/2006/math">
                              <m:oMathParaPr>
                                <m:jc m:val="centerGroup"/>
                              </m:oMathParaPr>
                              <m:oMath xmlns:m="http://schemas.openxmlformats.org/officeDocument/2006/math">
                                <m:r>
                                  <a:rPr lang="en-US" b="0" i="1" dirty="0" smtClean="0">
                                    <a:solidFill>
                                      <a:schemeClr val="tx1"/>
                                    </a:solidFill>
                                    <a:latin typeface="Cambria Math" panose="02040503050406030204" pitchFamily="18" charset="0"/>
                                  </a:rPr>
                                  <m:t>𝐵</m:t>
                                </m:r>
                                <m:r>
                                  <a:rPr lang="en-US" i="1" dirty="0">
                                    <a:solidFill>
                                      <a:srgbClr val="008F00"/>
                                    </a:solidFill>
                                    <a:latin typeface="Cambria Math" panose="02040503050406030204" pitchFamily="18" charset="0"/>
                                  </a:rPr>
                                  <m:t> </m:t>
                                </m:r>
                                <m:sSub>
                                  <m:sSubPr>
                                    <m:ctrlPr>
                                      <a:rPr lang="en-US" i="1" dirty="0">
                                        <a:solidFill>
                                          <a:srgbClr val="008F00"/>
                                        </a:solidFill>
                                        <a:latin typeface="Cambria Math" panose="02040503050406030204" pitchFamily="18" charset="0"/>
                                      </a:rPr>
                                    </m:ctrlPr>
                                  </m:sSubPr>
                                  <m:e>
                                    <m:acc>
                                      <m:accPr>
                                        <m:chr m:val="⃗"/>
                                        <m:ctrlPr>
                                          <a:rPr lang="en-US" i="1" dirty="0">
                                            <a:solidFill>
                                              <a:srgbClr val="008F00"/>
                                            </a:solidFill>
                                            <a:latin typeface="Cambria Math" panose="02040503050406030204" pitchFamily="18" charset="0"/>
                                          </a:rPr>
                                        </m:ctrlPr>
                                      </m:accPr>
                                      <m:e>
                                        <m:r>
                                          <a:rPr lang="en-US" i="1" dirty="0">
                                            <a:solidFill>
                                              <a:srgbClr val="008F00"/>
                                            </a:solidFill>
                                            <a:latin typeface="Cambria Math" panose="02040503050406030204" pitchFamily="18" charset="0"/>
                                            <a:ea typeface="Cambria Math" panose="02040503050406030204" pitchFamily="18" charset="0"/>
                                          </a:rPr>
                                          <m:t>𝜎</m:t>
                                        </m:r>
                                      </m:e>
                                    </m:acc>
                                  </m:e>
                                  <m:sub>
                                    <m:r>
                                      <a:rPr lang="en-US" i="1" dirty="0">
                                        <a:solidFill>
                                          <a:srgbClr val="008F00"/>
                                        </a:solidFill>
                                        <a:latin typeface="Cambria Math" panose="02040503050406030204" pitchFamily="18" charset="0"/>
                                      </a:rPr>
                                      <m:t>𝑛</m:t>
                                    </m:r>
                                  </m:sub>
                                </m:sSub>
                                <m:r>
                                  <a:rPr lang="en-US" i="1" dirty="0">
                                    <a:latin typeface="Cambria Math" panose="02040503050406030204" pitchFamily="18" charset="0"/>
                                    <a:ea typeface="Cambria Math" panose="02040503050406030204" pitchFamily="18" charset="0"/>
                                  </a:rPr>
                                  <m:t>∙</m:t>
                                </m:r>
                                <m:sSub>
                                  <m:sSubPr>
                                    <m:ctrlPr>
                                      <a:rPr lang="en-US" i="1" smtClean="0">
                                        <a:solidFill>
                                          <a:schemeClr val="accent2"/>
                                        </a:solidFill>
                                        <a:latin typeface="Cambria Math" panose="02040503050406030204" pitchFamily="18" charset="0"/>
                                      </a:rPr>
                                    </m:ctrlPr>
                                  </m:sSubPr>
                                  <m:e>
                                    <m:acc>
                                      <m:accPr>
                                        <m:chr m:val="⃗"/>
                                        <m:ctrlPr>
                                          <a:rPr lang="en-US" i="1">
                                            <a:solidFill>
                                              <a:schemeClr val="accent2"/>
                                            </a:solidFill>
                                            <a:latin typeface="Cambria Math" panose="02040503050406030204" pitchFamily="18" charset="0"/>
                                          </a:rPr>
                                        </m:ctrlPr>
                                      </m:accPr>
                                      <m:e>
                                        <m:r>
                                          <a:rPr lang="en-US" i="1">
                                            <a:solidFill>
                                              <a:schemeClr val="accent2"/>
                                            </a:solidFill>
                                            <a:latin typeface="Cambria Math" panose="02040503050406030204" pitchFamily="18" charset="0"/>
                                          </a:rPr>
                                          <m:t>𝑝</m:t>
                                        </m:r>
                                      </m:e>
                                    </m:acc>
                                  </m:e>
                                  <m:sub>
                                    <m:r>
                                      <a:rPr lang="en-US" i="1" smtClean="0">
                                        <a:solidFill>
                                          <a:schemeClr val="accent2"/>
                                        </a:solidFill>
                                        <a:latin typeface="Cambria Math" panose="02040503050406030204" pitchFamily="18" charset="0"/>
                                        <a:ea typeface="Cambria Math" panose="02040503050406030204" pitchFamily="18" charset="0"/>
                                      </a:rPr>
                                      <m:t>𝜈</m:t>
                                    </m:r>
                                  </m:sub>
                                </m:sSub>
                              </m:oMath>
                            </m:oMathPara>
                          </a14:m>
                          <a:endParaRPr lang="en-US" dirty="0"/>
                        </a:p>
                      </a:txBody>
                      <a:tcPr/>
                    </a:tc>
                    <a:extLst>
                      <a:ext uri="{0D108BD9-81ED-4DB2-BD59-A6C34878D82A}">
                        <a16:rowId xmlns:a16="http://schemas.microsoft.com/office/drawing/2014/main" val="3256970268"/>
                      </a:ext>
                    </a:extLst>
                  </a:tr>
                  <a:tr h="6868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mtClean="0">
                                    <a:latin typeface="Cambria Math" panose="02040503050406030204" pitchFamily="18" charset="0"/>
                                  </a:rPr>
                                  <m:t> </m:t>
                                </m:r>
                                <m:r>
                                  <a:rPr lang="en-US" b="0" i="1" smtClean="0">
                                    <a:latin typeface="Cambria Math" panose="02040503050406030204" pitchFamily="18" charset="0"/>
                                  </a:rPr>
                                  <m:t>𝐶</m:t>
                                </m:r>
                                <m:r>
                                  <a:rPr lang="en-US" i="1">
                                    <a:latin typeface="Cambria Math" panose="02040503050406030204" pitchFamily="18" charset="0"/>
                                  </a:rPr>
                                  <m:t>=</m:t>
                                </m:r>
                                <m:sSub>
                                  <m:sSubPr>
                                    <m:ctrlPr>
                                      <a:rPr lang="en-US"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𝐶</m:t>
                                    </m:r>
                                  </m:sub>
                                </m:sSub>
                                <m:f>
                                  <m:fPr>
                                    <m:ctrlPr>
                                      <a:rPr lang="en-US" i="1">
                                        <a:latin typeface="Cambria Math" panose="02040503050406030204" pitchFamily="18" charset="0"/>
                                      </a:rPr>
                                    </m:ctrlPr>
                                  </m:fPr>
                                  <m:num>
                                    <m:r>
                                      <a:rPr lang="en-US" b="0" i="1" smtClean="0">
                                        <a:latin typeface="Cambria Math" panose="02040503050406030204" pitchFamily="18" charset="0"/>
                                      </a:rPr>
                                      <m:t>4</m:t>
                                    </m:r>
                                    <m:r>
                                      <a:rPr lang="en-US" i="1">
                                        <a:latin typeface="Cambria Math" panose="02040503050406030204" pitchFamily="18" charset="0"/>
                                        <a:ea typeface="Cambria Math" panose="02040503050406030204" pitchFamily="18" charset="0"/>
                                      </a:rPr>
                                      <m:t>𝜆</m:t>
                                    </m:r>
                                  </m:num>
                                  <m:den>
                                    <m:r>
                                      <a:rPr lang="en-US" i="1">
                                        <a:latin typeface="Cambria Math" panose="02040503050406030204" pitchFamily="18" charset="0"/>
                                      </a:rPr>
                                      <m:t>1+3</m:t>
                                    </m:r>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𝜆</m:t>
                                        </m:r>
                                      </m:e>
                                      <m:sup>
                                        <m:r>
                                          <a:rPr lang="en-US" i="1">
                                            <a:latin typeface="Cambria Math" panose="02040503050406030204" pitchFamily="18" charset="0"/>
                                          </a:rPr>
                                          <m:t>2</m:t>
                                        </m:r>
                                      </m:sup>
                                    </m:sSup>
                                  </m:den>
                                </m:f>
                              </m:oMath>
                            </m:oMathPara>
                          </a14:m>
                          <a:endParaRPr lang="en-US" dirty="0"/>
                        </a:p>
                      </a:txBody>
                      <a:tcPr/>
                    </a:tc>
                    <a:tc>
                      <a:txBody>
                        <a:bodyPr/>
                        <a:lstStyle/>
                        <a:p>
                          <a:r>
                            <a:rPr lang="en-US" dirty="0"/>
                            <a:t>-0.24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lang="en-US" dirty="0" smtClean="0">
                                    <a:latin typeface="Cambria Math" panose="02040503050406030204" pitchFamily="18" charset="0"/>
                                  </a:rPr>
                                  <m:t>C</m:t>
                                </m:r>
                                <m:r>
                                  <a:rPr lang="en-US" b="0" i="0" dirty="0" smtClean="0">
                                    <a:latin typeface="Cambria Math" panose="02040503050406030204" pitchFamily="18" charset="0"/>
                                  </a:rPr>
                                  <m:t> </m:t>
                                </m:r>
                                <m:sSub>
                                  <m:sSubPr>
                                    <m:ctrlPr>
                                      <a:rPr lang="en-US" i="1" dirty="0">
                                        <a:solidFill>
                                          <a:srgbClr val="008F00"/>
                                        </a:solidFill>
                                        <a:latin typeface="Cambria Math" panose="02040503050406030204" pitchFamily="18" charset="0"/>
                                      </a:rPr>
                                    </m:ctrlPr>
                                  </m:sSubPr>
                                  <m:e>
                                    <m:acc>
                                      <m:accPr>
                                        <m:chr m:val="⃗"/>
                                        <m:ctrlPr>
                                          <a:rPr lang="en-US" i="1" dirty="0">
                                            <a:solidFill>
                                              <a:srgbClr val="008F00"/>
                                            </a:solidFill>
                                            <a:latin typeface="Cambria Math" panose="02040503050406030204" pitchFamily="18" charset="0"/>
                                          </a:rPr>
                                        </m:ctrlPr>
                                      </m:accPr>
                                      <m:e>
                                        <m:r>
                                          <a:rPr lang="en-US" i="1" dirty="0">
                                            <a:solidFill>
                                              <a:srgbClr val="008F00"/>
                                            </a:solidFill>
                                            <a:latin typeface="Cambria Math" panose="02040503050406030204" pitchFamily="18" charset="0"/>
                                            <a:ea typeface="Cambria Math" panose="02040503050406030204" pitchFamily="18" charset="0"/>
                                          </a:rPr>
                                          <m:t>𝜎</m:t>
                                        </m:r>
                                      </m:e>
                                    </m:acc>
                                  </m:e>
                                  <m:sub>
                                    <m:r>
                                      <a:rPr lang="en-US" i="1" dirty="0">
                                        <a:solidFill>
                                          <a:srgbClr val="008F00"/>
                                        </a:solidFill>
                                        <a:latin typeface="Cambria Math" panose="02040503050406030204" pitchFamily="18" charset="0"/>
                                      </a:rPr>
                                      <m:t>𝑛</m:t>
                                    </m:r>
                                  </m:sub>
                                </m:sSub>
                                <m:r>
                                  <a:rPr lang="en-US" i="1" dirty="0">
                                    <a:latin typeface="Cambria Math" panose="02040503050406030204" pitchFamily="18" charset="0"/>
                                    <a:ea typeface="Cambria Math" panose="02040503050406030204" pitchFamily="18" charset="0"/>
                                  </a:rPr>
                                  <m:t>∙</m:t>
                                </m:r>
                                <m:sSub>
                                  <m:sSubPr>
                                    <m:ctrlPr>
                                      <a:rPr lang="en-US" i="1" smtClean="0">
                                        <a:solidFill>
                                          <a:srgbClr val="0432FF"/>
                                        </a:solidFill>
                                        <a:latin typeface="Cambria Math" panose="02040503050406030204" pitchFamily="18" charset="0"/>
                                      </a:rPr>
                                    </m:ctrlPr>
                                  </m:sSubPr>
                                  <m:e>
                                    <m:acc>
                                      <m:accPr>
                                        <m:chr m:val="⃗"/>
                                        <m:ctrlPr>
                                          <a:rPr lang="en-US" i="1">
                                            <a:solidFill>
                                              <a:srgbClr val="0432FF"/>
                                            </a:solidFill>
                                            <a:latin typeface="Cambria Math" panose="02040503050406030204" pitchFamily="18" charset="0"/>
                                          </a:rPr>
                                        </m:ctrlPr>
                                      </m:accPr>
                                      <m:e>
                                        <m:r>
                                          <a:rPr lang="en-US" i="1">
                                            <a:solidFill>
                                              <a:srgbClr val="0432FF"/>
                                            </a:solidFill>
                                            <a:latin typeface="Cambria Math" panose="02040503050406030204" pitchFamily="18" charset="0"/>
                                          </a:rPr>
                                          <m:t>𝑝</m:t>
                                        </m:r>
                                      </m:e>
                                    </m:acc>
                                  </m:e>
                                  <m:sub>
                                    <m:r>
                                      <a:rPr lang="en-US" b="0" i="1" smtClean="0">
                                        <a:solidFill>
                                          <a:srgbClr val="0432FF"/>
                                        </a:solidFill>
                                        <a:latin typeface="Cambria Math" panose="02040503050406030204" pitchFamily="18" charset="0"/>
                                      </a:rPr>
                                      <m:t>𝑝</m:t>
                                    </m:r>
                                  </m:sub>
                                </m:sSub>
                              </m:oMath>
                            </m:oMathPara>
                          </a14:m>
                          <a:endParaRPr lang="en-US" dirty="0"/>
                        </a:p>
                        <a:p>
                          <a:endParaRPr lang="en-US" dirty="0"/>
                        </a:p>
                      </a:txBody>
                      <a:tcPr/>
                    </a:tc>
                    <a:extLst>
                      <a:ext uri="{0D108BD9-81ED-4DB2-BD59-A6C34878D82A}">
                        <a16:rowId xmlns:a16="http://schemas.microsoft.com/office/drawing/2014/main" val="2709049579"/>
                      </a:ext>
                    </a:extLst>
                  </a:tr>
                  <a:tr h="1018038">
                    <a:tc>
                      <a:txBody>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𝐷</m:t>
                                </m:r>
                                <m:r>
                                  <a:rPr lang="en-US" i="1">
                                    <a:latin typeface="Cambria Math" panose="02040503050406030204" pitchFamily="18" charset="0"/>
                                  </a:rPr>
                                  <m:t>=</m:t>
                                </m:r>
                                <m:r>
                                  <a:rPr lang="en-US" b="0" i="1" smtClean="0">
                                    <a:latin typeface="Cambria Math" panose="02040503050406030204" pitchFamily="18" charset="0"/>
                                  </a:rPr>
                                  <m:t>−2</m:t>
                                </m:r>
                                <m:f>
                                  <m:fPr>
                                    <m:ctrlPr>
                                      <a:rPr lang="en-US" i="1">
                                        <a:latin typeface="Cambria Math" panose="02040503050406030204" pitchFamily="18" charset="0"/>
                                      </a:rPr>
                                    </m:ctrlPr>
                                  </m:fPr>
                                  <m:num>
                                    <m:d>
                                      <m:dPr>
                                        <m:begChr m:val="|"/>
                                        <m:endChr m:val="|"/>
                                        <m:ctrlPr>
                                          <a:rPr lang="en-US" i="1" smtClean="0">
                                            <a:latin typeface="Cambria Math" panose="02040503050406030204" pitchFamily="18" charset="0"/>
                                          </a:rPr>
                                        </m:ctrlPr>
                                      </m:dPr>
                                      <m:e>
                                        <m:r>
                                          <a:rPr lang="en-US" i="1" smtClean="0">
                                            <a:latin typeface="Cambria Math" panose="02040503050406030204" pitchFamily="18" charset="0"/>
                                            <a:ea typeface="Cambria Math" panose="02040503050406030204" pitchFamily="18" charset="0"/>
                                          </a:rPr>
                                          <m:t>𝜆</m:t>
                                        </m:r>
                                      </m:e>
                                    </m:d>
                                    <m:func>
                                      <m:funcPr>
                                        <m:ctrlPr>
                                          <a:rPr lang="en-US" i="1" smtClean="0">
                                            <a:latin typeface="Cambria Math" panose="02040503050406030204" pitchFamily="18" charset="0"/>
                                          </a:rPr>
                                        </m:ctrlPr>
                                      </m:funcPr>
                                      <m:fName>
                                        <m:r>
                                          <m:rPr>
                                            <m:sty m:val="p"/>
                                          </m:rPr>
                                          <a:rPr lang="en-US" i="0" smtClean="0">
                                            <a:latin typeface="Cambria Math" panose="02040503050406030204" pitchFamily="18" charset="0"/>
                                          </a:rPr>
                                          <m:t>sin</m:t>
                                        </m:r>
                                      </m:fName>
                                      <m:e>
                                        <m:r>
                                          <a:rPr lang="en-US" i="1" smtClean="0">
                                            <a:latin typeface="Cambria Math" panose="02040503050406030204" pitchFamily="18" charset="0"/>
                                            <a:ea typeface="Cambria Math" panose="02040503050406030204" pitchFamily="18" charset="0"/>
                                          </a:rPr>
                                          <m:t>𝜑</m:t>
                                        </m:r>
                                      </m:e>
                                    </m:func>
                                  </m:num>
                                  <m:den>
                                    <m:r>
                                      <a:rPr lang="en-US" i="1">
                                        <a:latin typeface="Cambria Math" panose="02040503050406030204" pitchFamily="18" charset="0"/>
                                      </a:rPr>
                                      <m:t>1+3</m:t>
                                    </m:r>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𝜆</m:t>
                                        </m:r>
                                      </m:e>
                                      <m:sup>
                                        <m:r>
                                          <a:rPr lang="en-US" i="1">
                                            <a:latin typeface="Cambria Math" panose="02040503050406030204" pitchFamily="18" charset="0"/>
                                          </a:rPr>
                                          <m:t>2</m:t>
                                        </m:r>
                                      </m:sup>
                                    </m:sSup>
                                  </m:den>
                                </m:f>
                              </m:oMath>
                            </m:oMathPara>
                          </a14:m>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0 (Non-zero </a:t>
                          </a:r>
                          <a14:m>
                            <m:oMath xmlns:m="http://schemas.openxmlformats.org/officeDocument/2006/math">
                              <m:r>
                                <a:rPr lang="en-US" i="1">
                                  <a:latin typeface="Cambria Math" panose="02040503050406030204" pitchFamily="18" charset="0"/>
                                  <a:ea typeface="Cambria Math" panose="02040503050406030204" pitchFamily="18" charset="0"/>
                                </a:rPr>
                                <m:t>𝜑</m:t>
                              </m:r>
                            </m:oMath>
                          </a14:m>
                          <a:r>
                            <a:rPr lang="en-US" dirty="0"/>
                            <a:t> would mean T violation)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dirty="0" smtClean="0">
                                    <a:solidFill>
                                      <a:schemeClr val="tx1"/>
                                    </a:solidFill>
                                    <a:latin typeface="Cambria Math" panose="02040503050406030204" pitchFamily="18" charset="0"/>
                                  </a:rPr>
                                  <m:t>𝐷</m:t>
                                </m:r>
                                <m:r>
                                  <a:rPr lang="en-US" i="1" dirty="0">
                                    <a:solidFill>
                                      <a:srgbClr val="008F00"/>
                                    </a:solidFill>
                                    <a:latin typeface="Cambria Math" panose="02040503050406030204" pitchFamily="18" charset="0"/>
                                  </a:rPr>
                                  <m:t> </m:t>
                                </m:r>
                                <m:sSub>
                                  <m:sSubPr>
                                    <m:ctrlPr>
                                      <a:rPr lang="en-US" i="1" dirty="0">
                                        <a:solidFill>
                                          <a:srgbClr val="008F00"/>
                                        </a:solidFill>
                                        <a:latin typeface="Cambria Math" panose="02040503050406030204" pitchFamily="18" charset="0"/>
                                      </a:rPr>
                                    </m:ctrlPr>
                                  </m:sSubPr>
                                  <m:e>
                                    <m:acc>
                                      <m:accPr>
                                        <m:chr m:val="⃗"/>
                                        <m:ctrlPr>
                                          <a:rPr lang="en-US" i="1" dirty="0">
                                            <a:solidFill>
                                              <a:srgbClr val="008F00"/>
                                            </a:solidFill>
                                            <a:latin typeface="Cambria Math" panose="02040503050406030204" pitchFamily="18" charset="0"/>
                                          </a:rPr>
                                        </m:ctrlPr>
                                      </m:accPr>
                                      <m:e>
                                        <m:r>
                                          <a:rPr lang="en-US" i="1" dirty="0">
                                            <a:solidFill>
                                              <a:srgbClr val="008F00"/>
                                            </a:solidFill>
                                            <a:latin typeface="Cambria Math" panose="02040503050406030204" pitchFamily="18" charset="0"/>
                                            <a:ea typeface="Cambria Math" panose="02040503050406030204" pitchFamily="18" charset="0"/>
                                          </a:rPr>
                                          <m:t>𝜎</m:t>
                                        </m:r>
                                      </m:e>
                                    </m:acc>
                                  </m:e>
                                  <m:sub>
                                    <m:r>
                                      <a:rPr lang="en-US" i="1" dirty="0">
                                        <a:solidFill>
                                          <a:srgbClr val="008F00"/>
                                        </a:solidFill>
                                        <a:latin typeface="Cambria Math" panose="02040503050406030204" pitchFamily="18" charset="0"/>
                                      </a:rPr>
                                      <m:t>𝑛</m:t>
                                    </m:r>
                                  </m:sub>
                                </m:sSub>
                                <m:r>
                                  <a:rPr lang="en-US" i="1" dirty="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m:t>
                                </m:r>
                                <m:sSub>
                                  <m:sSubPr>
                                    <m:ctrlPr>
                                      <a:rPr lang="en-US" i="1">
                                        <a:solidFill>
                                          <a:srgbClr val="FF0000"/>
                                        </a:solidFill>
                                        <a:latin typeface="Cambria Math" panose="02040503050406030204" pitchFamily="18" charset="0"/>
                                      </a:rPr>
                                    </m:ctrlPr>
                                  </m:sSubPr>
                                  <m:e>
                                    <m:acc>
                                      <m:accPr>
                                        <m:chr m:val="⃗"/>
                                        <m:ctrlPr>
                                          <a:rPr lang="en-US" i="1">
                                            <a:solidFill>
                                              <a:srgbClr val="FF0000"/>
                                            </a:solidFill>
                                            <a:latin typeface="Cambria Math" panose="02040503050406030204" pitchFamily="18" charset="0"/>
                                          </a:rPr>
                                        </m:ctrlPr>
                                      </m:accPr>
                                      <m:e>
                                        <m:r>
                                          <a:rPr lang="en-US" i="1">
                                            <a:solidFill>
                                              <a:srgbClr val="FF0000"/>
                                            </a:solidFill>
                                            <a:latin typeface="Cambria Math" panose="02040503050406030204" pitchFamily="18" charset="0"/>
                                          </a:rPr>
                                          <m:t>𝑝</m:t>
                                        </m:r>
                                      </m:e>
                                    </m:acc>
                                  </m:e>
                                  <m:sub>
                                    <m:r>
                                      <a:rPr lang="en-US" i="1">
                                        <a:solidFill>
                                          <a:srgbClr val="FF0000"/>
                                        </a:solidFill>
                                        <a:latin typeface="Cambria Math" panose="02040503050406030204" pitchFamily="18" charset="0"/>
                                      </a:rPr>
                                      <m:t>𝑒</m:t>
                                    </m:r>
                                  </m:sub>
                                </m:sSub>
                                <m:r>
                                  <a:rPr lang="en-US" i="1" smtClean="0">
                                    <a:solidFill>
                                      <a:schemeClr val="tx1"/>
                                    </a:solidFill>
                                    <a:latin typeface="Cambria Math" panose="02040503050406030204" pitchFamily="18" charset="0"/>
                                    <a:ea typeface="Cambria Math" panose="02040503050406030204" pitchFamily="18" charset="0"/>
                                  </a:rPr>
                                  <m:t>×</m:t>
                                </m:r>
                                <m:sSub>
                                  <m:sSubPr>
                                    <m:ctrlPr>
                                      <a:rPr lang="en-US" i="1">
                                        <a:solidFill>
                                          <a:schemeClr val="accent2"/>
                                        </a:solidFill>
                                        <a:latin typeface="Cambria Math" panose="02040503050406030204" pitchFamily="18" charset="0"/>
                                      </a:rPr>
                                    </m:ctrlPr>
                                  </m:sSubPr>
                                  <m:e>
                                    <m:acc>
                                      <m:accPr>
                                        <m:chr m:val="⃗"/>
                                        <m:ctrlPr>
                                          <a:rPr lang="en-US" i="1">
                                            <a:solidFill>
                                              <a:schemeClr val="accent2"/>
                                            </a:solidFill>
                                            <a:latin typeface="Cambria Math" panose="02040503050406030204" pitchFamily="18" charset="0"/>
                                          </a:rPr>
                                        </m:ctrlPr>
                                      </m:accPr>
                                      <m:e>
                                        <m:r>
                                          <a:rPr lang="en-US" i="1">
                                            <a:solidFill>
                                              <a:schemeClr val="accent2"/>
                                            </a:solidFill>
                                            <a:latin typeface="Cambria Math" panose="02040503050406030204" pitchFamily="18" charset="0"/>
                                          </a:rPr>
                                          <m:t>𝑝</m:t>
                                        </m:r>
                                      </m:e>
                                    </m:acc>
                                  </m:e>
                                  <m:sub>
                                    <m:r>
                                      <a:rPr lang="en-US" i="1">
                                        <a:solidFill>
                                          <a:schemeClr val="accent2"/>
                                        </a:solidFill>
                                        <a:latin typeface="Cambria Math" panose="02040503050406030204" pitchFamily="18" charset="0"/>
                                        <a:ea typeface="Cambria Math" panose="02040503050406030204" pitchFamily="18" charset="0"/>
                                      </a:rPr>
                                      <m:t>𝜈</m:t>
                                    </m:r>
                                  </m:sub>
                                </m:sSub>
                                <m:r>
                                  <a:rPr lang="en-US" b="0" i="1" smtClean="0">
                                    <a:solidFill>
                                      <a:schemeClr val="tx1"/>
                                    </a:solidFill>
                                    <a:latin typeface="Cambria Math" panose="02040503050406030204" pitchFamily="18" charset="0"/>
                                    <a:ea typeface="Cambria Math" panose="02040503050406030204" pitchFamily="18" charset="0"/>
                                  </a:rPr>
                                  <m:t>)</m:t>
                                </m:r>
                              </m:oMath>
                            </m:oMathPara>
                          </a14:m>
                          <a:endParaRPr lang="en-US" dirty="0"/>
                        </a:p>
                      </a:txBody>
                      <a:tcPr/>
                    </a:tc>
                    <a:extLst>
                      <a:ext uri="{0D108BD9-81ED-4DB2-BD59-A6C34878D82A}">
                        <a16:rowId xmlns:a16="http://schemas.microsoft.com/office/drawing/2014/main" val="2363174365"/>
                      </a:ext>
                    </a:extLst>
                  </a:tr>
                </a:tbl>
              </a:graphicData>
            </a:graphic>
          </p:graphicFrame>
        </mc:Choice>
        <mc:Fallback xmlns="">
          <p:graphicFrame>
            <p:nvGraphicFramePr>
              <p:cNvPr id="4" name="Table 4">
                <a:extLst>
                  <a:ext uri="{FF2B5EF4-FFF2-40B4-BE49-F238E27FC236}">
                    <a16:creationId xmlns:a16="http://schemas.microsoft.com/office/drawing/2014/main" id="{F2F8B36E-6A9B-D849-9998-0421F3377E3C}"/>
                  </a:ext>
                </a:extLst>
              </p:cNvPr>
              <p:cNvGraphicFramePr>
                <a:graphicFrameLocks noGrp="1"/>
              </p:cNvGraphicFramePr>
              <p:nvPr>
                <p:extLst>
                  <p:ext uri="{D42A27DB-BD31-4B8C-83A1-F6EECF244321}">
                    <p14:modId xmlns:p14="http://schemas.microsoft.com/office/powerpoint/2010/main" val="1313344163"/>
                  </p:ext>
                </p:extLst>
              </p:nvPr>
            </p:nvGraphicFramePr>
            <p:xfrm>
              <a:off x="99127" y="1300724"/>
              <a:ext cx="5889402" cy="5223320"/>
            </p:xfrm>
            <a:graphic>
              <a:graphicData uri="http://schemas.openxmlformats.org/drawingml/2006/table">
                <a:tbl>
                  <a:tblPr firstRow="1" bandRow="1">
                    <a:tableStyleId>{5C22544A-7EE6-4342-B048-85BDC9FD1C3A}</a:tableStyleId>
                  </a:tblPr>
                  <a:tblGrid>
                    <a:gridCol w="2676272">
                      <a:extLst>
                        <a:ext uri="{9D8B030D-6E8A-4147-A177-3AD203B41FA5}">
                          <a16:colId xmlns:a16="http://schemas.microsoft.com/office/drawing/2014/main" val="1919443272"/>
                        </a:ext>
                      </a:extLst>
                    </a:gridCol>
                    <a:gridCol w="1410936">
                      <a:extLst>
                        <a:ext uri="{9D8B030D-6E8A-4147-A177-3AD203B41FA5}">
                          <a16:colId xmlns:a16="http://schemas.microsoft.com/office/drawing/2014/main" val="3129465685"/>
                        </a:ext>
                      </a:extLst>
                    </a:gridCol>
                    <a:gridCol w="1802194">
                      <a:extLst>
                        <a:ext uri="{9D8B030D-6E8A-4147-A177-3AD203B41FA5}">
                          <a16:colId xmlns:a16="http://schemas.microsoft.com/office/drawing/2014/main" val="1989094076"/>
                        </a:ext>
                      </a:extLst>
                    </a:gridCol>
                  </a:tblGrid>
                  <a:tr h="640080">
                    <a:tc>
                      <a:txBody>
                        <a:bodyPr/>
                        <a:lstStyle/>
                        <a:p>
                          <a:r>
                            <a:rPr lang="en-US" dirty="0"/>
                            <a:t>Correlation Parameter</a:t>
                          </a:r>
                        </a:p>
                      </a:txBody>
                      <a:tcPr/>
                    </a:tc>
                    <a:tc>
                      <a:txBody>
                        <a:bodyPr/>
                        <a:lstStyle/>
                        <a:p>
                          <a:r>
                            <a:rPr lang="en-US" dirty="0"/>
                            <a:t>Approx. value</a:t>
                          </a:r>
                        </a:p>
                      </a:txBody>
                      <a:tcPr/>
                    </a:tc>
                    <a:tc>
                      <a:txBody>
                        <a:bodyPr/>
                        <a:lstStyle/>
                        <a:p>
                          <a:endParaRPr lang="en-US"/>
                        </a:p>
                      </a:txBody>
                      <a:tcPr/>
                    </a:tc>
                    <a:extLst>
                      <a:ext uri="{0D108BD9-81ED-4DB2-BD59-A6C34878D82A}">
                        <a16:rowId xmlns:a16="http://schemas.microsoft.com/office/drawing/2014/main" val="2502308775"/>
                      </a:ext>
                    </a:extLst>
                  </a:tr>
                  <a:tr h="1025107">
                    <a:tc>
                      <a:txBody>
                        <a:bodyPr/>
                        <a:lstStyle/>
                        <a:p>
                          <a:endParaRPr lang="en-US"/>
                        </a:p>
                      </a:txBody>
                      <a:tcPr>
                        <a:blipFill>
                          <a:blip r:embed="rId3"/>
                          <a:stretch>
                            <a:fillRect t="-64198" r="-121327" b="-356790"/>
                          </a:stretch>
                        </a:blipFill>
                      </a:tcPr>
                    </a:tc>
                    <a:tc>
                      <a:txBody>
                        <a:bodyPr/>
                        <a:lstStyle/>
                        <a:p>
                          <a:r>
                            <a:rPr lang="en-US" dirty="0"/>
                            <a:t>-0.11</a:t>
                          </a:r>
                        </a:p>
                      </a:txBody>
                      <a:tcPr/>
                    </a:tc>
                    <a:tc>
                      <a:txBody>
                        <a:bodyPr/>
                        <a:lstStyle/>
                        <a:p>
                          <a:endParaRPr lang="en-US"/>
                        </a:p>
                      </a:txBody>
                      <a:tcPr>
                        <a:blipFill>
                          <a:blip r:embed="rId3"/>
                          <a:stretch>
                            <a:fillRect l="-227465" t="-64198" r="-1408" b="-356790"/>
                          </a:stretch>
                        </a:blipFill>
                      </a:tcPr>
                    </a:tc>
                    <a:extLst>
                      <a:ext uri="{0D108BD9-81ED-4DB2-BD59-A6C34878D82A}">
                        <a16:rowId xmlns:a16="http://schemas.microsoft.com/office/drawing/2014/main" val="1160910315"/>
                      </a:ext>
                    </a:extLst>
                  </a:tr>
                  <a:tr h="994001">
                    <a:tc>
                      <a:txBody>
                        <a:bodyPr/>
                        <a:lstStyle/>
                        <a:p>
                          <a:endParaRPr lang="en-US"/>
                        </a:p>
                      </a:txBody>
                      <a:tcPr>
                        <a:blipFill>
                          <a:blip r:embed="rId3"/>
                          <a:stretch>
                            <a:fillRect t="-168354" r="-121327" b="-265823"/>
                          </a:stretch>
                        </a:blipFill>
                      </a:tcPr>
                    </a:tc>
                    <a:tc>
                      <a:txBody>
                        <a:bodyPr/>
                        <a:lstStyle/>
                        <a:p>
                          <a:r>
                            <a:rPr lang="en-US" dirty="0"/>
                            <a:t>-0.12</a:t>
                          </a:r>
                        </a:p>
                      </a:txBody>
                      <a:tcPr/>
                    </a:tc>
                    <a:tc>
                      <a:txBody>
                        <a:bodyPr/>
                        <a:lstStyle/>
                        <a:p>
                          <a:endParaRPr lang="en-US"/>
                        </a:p>
                      </a:txBody>
                      <a:tcPr>
                        <a:blipFill>
                          <a:blip r:embed="rId3"/>
                          <a:stretch>
                            <a:fillRect l="-227465" t="-168354" r="-1408" b="-265823"/>
                          </a:stretch>
                        </a:blipFill>
                      </a:tcPr>
                    </a:tc>
                    <a:extLst>
                      <a:ext uri="{0D108BD9-81ED-4DB2-BD59-A6C34878D82A}">
                        <a16:rowId xmlns:a16="http://schemas.microsoft.com/office/drawing/2014/main" val="2862617553"/>
                      </a:ext>
                    </a:extLst>
                  </a:tr>
                  <a:tr h="688589">
                    <a:tc>
                      <a:txBody>
                        <a:bodyPr/>
                        <a:lstStyle/>
                        <a:p>
                          <a:endParaRPr lang="en-US"/>
                        </a:p>
                      </a:txBody>
                      <a:tcPr>
                        <a:blipFill>
                          <a:blip r:embed="rId3"/>
                          <a:stretch>
                            <a:fillRect t="-392593" r="-121327" b="-288889"/>
                          </a:stretch>
                        </a:blipFill>
                      </a:tcPr>
                    </a:tc>
                    <a:tc>
                      <a:txBody>
                        <a:bodyPr/>
                        <a:lstStyle/>
                        <a:p>
                          <a:r>
                            <a:rPr lang="en-US" dirty="0"/>
                            <a:t>0.99</a:t>
                          </a:r>
                        </a:p>
                      </a:txBody>
                      <a:tcPr/>
                    </a:tc>
                    <a:tc>
                      <a:txBody>
                        <a:bodyPr/>
                        <a:lstStyle/>
                        <a:p>
                          <a:endParaRPr lang="en-US"/>
                        </a:p>
                      </a:txBody>
                      <a:tcPr>
                        <a:blipFill>
                          <a:blip r:embed="rId3"/>
                          <a:stretch>
                            <a:fillRect l="-227465" t="-392593" r="-1408" b="-288889"/>
                          </a:stretch>
                        </a:blipFill>
                      </a:tcPr>
                    </a:tc>
                    <a:extLst>
                      <a:ext uri="{0D108BD9-81ED-4DB2-BD59-A6C34878D82A}">
                        <a16:rowId xmlns:a16="http://schemas.microsoft.com/office/drawing/2014/main" val="3256970268"/>
                      </a:ext>
                    </a:extLst>
                  </a:tr>
                  <a:tr h="686823">
                    <a:tc>
                      <a:txBody>
                        <a:bodyPr/>
                        <a:lstStyle/>
                        <a:p>
                          <a:endParaRPr lang="en-US"/>
                        </a:p>
                      </a:txBody>
                      <a:tcPr>
                        <a:blipFill>
                          <a:blip r:embed="rId3"/>
                          <a:stretch>
                            <a:fillRect t="-492593" r="-121327" b="-188889"/>
                          </a:stretch>
                        </a:blipFill>
                      </a:tcPr>
                    </a:tc>
                    <a:tc>
                      <a:txBody>
                        <a:bodyPr/>
                        <a:lstStyle/>
                        <a:p>
                          <a:r>
                            <a:rPr lang="en-US" dirty="0"/>
                            <a:t>-0.24</a:t>
                          </a:r>
                        </a:p>
                      </a:txBody>
                      <a:tcPr/>
                    </a:tc>
                    <a:tc>
                      <a:txBody>
                        <a:bodyPr/>
                        <a:lstStyle/>
                        <a:p>
                          <a:endParaRPr lang="en-US"/>
                        </a:p>
                      </a:txBody>
                      <a:tcPr>
                        <a:blipFill>
                          <a:blip r:embed="rId3"/>
                          <a:stretch>
                            <a:fillRect l="-227465" t="-492593" r="-1408" b="-188889"/>
                          </a:stretch>
                        </a:blipFill>
                      </a:tcPr>
                    </a:tc>
                    <a:extLst>
                      <a:ext uri="{0D108BD9-81ED-4DB2-BD59-A6C34878D82A}">
                        <a16:rowId xmlns:a16="http://schemas.microsoft.com/office/drawing/2014/main" val="2709049579"/>
                      </a:ext>
                    </a:extLst>
                  </a:tr>
                  <a:tr h="1188720">
                    <a:tc>
                      <a:txBody>
                        <a:bodyPr/>
                        <a:lstStyle/>
                        <a:p>
                          <a:endParaRPr lang="en-US"/>
                        </a:p>
                      </a:txBody>
                      <a:tcPr>
                        <a:blipFill>
                          <a:blip r:embed="rId3"/>
                          <a:stretch>
                            <a:fillRect t="-340426" r="-121327" b="-8511"/>
                          </a:stretch>
                        </a:blipFill>
                      </a:tcPr>
                    </a:tc>
                    <a:tc>
                      <a:txBody>
                        <a:bodyPr/>
                        <a:lstStyle/>
                        <a:p>
                          <a:endParaRPr lang="en-US"/>
                        </a:p>
                      </a:txBody>
                      <a:tcPr>
                        <a:blipFill>
                          <a:blip r:embed="rId3"/>
                          <a:stretch>
                            <a:fillRect l="-188393" t="-340426" r="-128571" b="-8511"/>
                          </a:stretch>
                        </a:blipFill>
                      </a:tcPr>
                    </a:tc>
                    <a:tc>
                      <a:txBody>
                        <a:bodyPr/>
                        <a:lstStyle/>
                        <a:p>
                          <a:endParaRPr lang="en-US"/>
                        </a:p>
                      </a:txBody>
                      <a:tcPr>
                        <a:blipFill>
                          <a:blip r:embed="rId3"/>
                          <a:stretch>
                            <a:fillRect l="-227465" t="-340426" r="-1408" b="-8511"/>
                          </a:stretch>
                        </a:blipFill>
                      </a:tcPr>
                    </a:tc>
                    <a:extLst>
                      <a:ext uri="{0D108BD9-81ED-4DB2-BD59-A6C34878D82A}">
                        <a16:rowId xmlns:a16="http://schemas.microsoft.com/office/drawing/2014/main" val="2363174365"/>
                      </a:ext>
                    </a:extLst>
                  </a:tr>
                </a:tbl>
              </a:graphicData>
            </a:graphic>
          </p:graphicFrame>
        </mc:Fallback>
      </mc:AlternateContent>
      <p:grpSp>
        <p:nvGrpSpPr>
          <p:cNvPr id="8" name="Group 7">
            <a:extLst>
              <a:ext uri="{FF2B5EF4-FFF2-40B4-BE49-F238E27FC236}">
                <a16:creationId xmlns:a16="http://schemas.microsoft.com/office/drawing/2014/main" id="{AB342680-8508-6E45-90FB-7069E8613AD8}"/>
              </a:ext>
            </a:extLst>
          </p:cNvPr>
          <p:cNvGrpSpPr/>
          <p:nvPr/>
        </p:nvGrpSpPr>
        <p:grpSpPr>
          <a:xfrm>
            <a:off x="6041422" y="2046792"/>
            <a:ext cx="3003451" cy="2764416"/>
            <a:chOff x="206679" y="1756134"/>
            <a:chExt cx="3003451" cy="2764416"/>
          </a:xfrm>
        </p:grpSpPr>
        <p:pic>
          <p:nvPicPr>
            <p:cNvPr id="9" name="Picture 8">
              <a:extLst>
                <a:ext uri="{FF2B5EF4-FFF2-40B4-BE49-F238E27FC236}">
                  <a16:creationId xmlns:a16="http://schemas.microsoft.com/office/drawing/2014/main" id="{601524E2-9554-CF47-A6AE-06825CBCD037}"/>
                </a:ext>
              </a:extLst>
            </p:cNvPr>
            <p:cNvPicPr>
              <a:picLocks noChangeAspect="1"/>
            </p:cNvPicPr>
            <p:nvPr/>
          </p:nvPicPr>
          <p:blipFill>
            <a:blip r:embed="rId4"/>
            <a:stretch>
              <a:fillRect/>
            </a:stretch>
          </p:blipFill>
          <p:spPr>
            <a:xfrm>
              <a:off x="206679" y="2028216"/>
              <a:ext cx="2794000" cy="2463800"/>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9466E8B-3FDD-4848-99CF-04FC6AA8A334}"/>
                    </a:ext>
                  </a:extLst>
                </p:cNvPr>
                <p:cNvSpPr txBox="1"/>
                <p:nvPr/>
              </p:nvSpPr>
              <p:spPr>
                <a:xfrm>
                  <a:off x="438411" y="1940534"/>
                  <a:ext cx="677750" cy="369332"/>
                </a:xfrm>
                <a:prstGeom prst="rect">
                  <a:avLst/>
                </a:prstGeom>
                <a:noFill/>
              </p:spPr>
              <p:txBody>
                <a:bodyPr wrap="none" lIns="0" tIns="0" rIns="0" bIns="0" rtlCol="0">
                  <a:spAutoFit/>
                </a:bodyPr>
                <a:lstStyle/>
                <a:p>
                  <a14:m>
                    <m:oMath xmlns:m="http://schemas.openxmlformats.org/officeDocument/2006/math">
                      <m:sSub>
                        <m:sSubPr>
                          <m:ctrlPr>
                            <a:rPr lang="en-US" sz="2400" i="1" smtClean="0">
                              <a:solidFill>
                                <a:srgbClr val="FF0000"/>
                              </a:solidFill>
                              <a:latin typeface="Cambria Math" panose="02040503050406030204" pitchFamily="18" charset="0"/>
                            </a:rPr>
                          </m:ctrlPr>
                        </m:sSubPr>
                        <m:e>
                          <m:acc>
                            <m:accPr>
                              <m:chr m:val="⃗"/>
                              <m:ctrlPr>
                                <a:rPr lang="en-US" sz="2400" i="1" smtClean="0">
                                  <a:solidFill>
                                    <a:srgbClr val="FF0000"/>
                                  </a:solidFill>
                                  <a:latin typeface="Cambria Math" panose="02040503050406030204" pitchFamily="18" charset="0"/>
                                </a:rPr>
                              </m:ctrlPr>
                            </m:accPr>
                            <m:e>
                              <m:r>
                                <a:rPr lang="en-US" sz="2400" b="0" i="1" smtClean="0">
                                  <a:solidFill>
                                    <a:srgbClr val="FF0000"/>
                                  </a:solidFill>
                                  <a:latin typeface="Cambria Math" panose="02040503050406030204" pitchFamily="18" charset="0"/>
                                </a:rPr>
                                <m:t>𝑝</m:t>
                              </m:r>
                            </m:e>
                          </m:acc>
                        </m:e>
                        <m:sub>
                          <m:r>
                            <a:rPr lang="en-US" sz="2400" b="0" i="1" smtClean="0">
                              <a:solidFill>
                                <a:srgbClr val="FF0000"/>
                              </a:solidFill>
                              <a:latin typeface="Cambria Math" panose="02040503050406030204" pitchFamily="18" charset="0"/>
                            </a:rPr>
                            <m:t>𝑒</m:t>
                          </m:r>
                        </m:sub>
                      </m:sSub>
                    </m:oMath>
                  </a14:m>
                  <a:r>
                    <a:rPr lang="en-US" sz="2400" dirty="0">
                      <a:solidFill>
                        <a:srgbClr val="FF0000"/>
                      </a:solidFill>
                    </a:rPr>
                    <a:t>,</a:t>
                  </a:r>
                  <a14:m>
                    <m:oMath xmlns:m="http://schemas.openxmlformats.org/officeDocument/2006/math">
                      <m:sSub>
                        <m:sSubPr>
                          <m:ctrlPr>
                            <a:rPr lang="en-US" sz="2400" i="1" dirty="0" smtClean="0">
                              <a:solidFill>
                                <a:srgbClr val="FF0000"/>
                              </a:solidFill>
                              <a:latin typeface="Cambria Math" panose="02040503050406030204" pitchFamily="18" charset="0"/>
                            </a:rPr>
                          </m:ctrlPr>
                        </m:sSubPr>
                        <m:e>
                          <m:acc>
                            <m:accPr>
                              <m:chr m:val="⃗"/>
                              <m:ctrlPr>
                                <a:rPr lang="en-US" sz="2400" i="1" dirty="0" smtClean="0">
                                  <a:solidFill>
                                    <a:srgbClr val="FF0000"/>
                                  </a:solidFill>
                                  <a:latin typeface="Cambria Math" panose="02040503050406030204" pitchFamily="18" charset="0"/>
                                </a:rPr>
                              </m:ctrlPr>
                            </m:accPr>
                            <m:e>
                              <m:r>
                                <a:rPr lang="en-US" sz="2400" i="1" dirty="0" smtClean="0">
                                  <a:solidFill>
                                    <a:srgbClr val="FF0000"/>
                                  </a:solidFill>
                                  <a:latin typeface="Cambria Math" panose="02040503050406030204" pitchFamily="18" charset="0"/>
                                  <a:ea typeface="Cambria Math" panose="02040503050406030204" pitchFamily="18" charset="0"/>
                                </a:rPr>
                                <m:t>𝜎</m:t>
                              </m:r>
                            </m:e>
                          </m:acc>
                        </m:e>
                        <m:sub>
                          <m:r>
                            <a:rPr lang="en-US" sz="2400" b="0" i="1" dirty="0" smtClean="0">
                              <a:solidFill>
                                <a:srgbClr val="FF0000"/>
                              </a:solidFill>
                              <a:latin typeface="Cambria Math" panose="02040503050406030204" pitchFamily="18" charset="0"/>
                            </a:rPr>
                            <m:t>𝑒</m:t>
                          </m:r>
                        </m:sub>
                      </m:sSub>
                    </m:oMath>
                  </a14:m>
                  <a:endParaRPr lang="en-US" sz="2400" dirty="0">
                    <a:solidFill>
                      <a:srgbClr val="FF0000"/>
                    </a:solidFill>
                  </a:endParaRPr>
                </a:p>
              </p:txBody>
            </p:sp>
          </mc:Choice>
          <mc:Fallback xmlns="">
            <p:sp>
              <p:nvSpPr>
                <p:cNvPr id="10" name="TextBox 9">
                  <a:extLst>
                    <a:ext uri="{FF2B5EF4-FFF2-40B4-BE49-F238E27FC236}">
                      <a16:creationId xmlns:a16="http://schemas.microsoft.com/office/drawing/2014/main" id="{99466E8B-3FDD-4848-99CF-04FC6AA8A334}"/>
                    </a:ext>
                  </a:extLst>
                </p:cNvPr>
                <p:cNvSpPr txBox="1">
                  <a:spLocks noRot="1" noChangeAspect="1" noMove="1" noResize="1" noEditPoints="1" noAdjustHandles="1" noChangeArrowheads="1" noChangeShapeType="1" noTextEdit="1"/>
                </p:cNvSpPr>
                <p:nvPr/>
              </p:nvSpPr>
              <p:spPr>
                <a:xfrm>
                  <a:off x="438411" y="1940534"/>
                  <a:ext cx="677750" cy="369332"/>
                </a:xfrm>
                <a:prstGeom prst="rect">
                  <a:avLst/>
                </a:prstGeom>
                <a:blipFill>
                  <a:blip r:embed="rId5"/>
                  <a:stretch>
                    <a:fillRect l="-14545" t="-36667" r="-5455"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CC3B0FA-47D1-8043-9955-748002478C71}"/>
                    </a:ext>
                  </a:extLst>
                </p:cNvPr>
                <p:cNvSpPr txBox="1"/>
                <p:nvPr/>
              </p:nvSpPr>
              <p:spPr>
                <a:xfrm>
                  <a:off x="1503773" y="1756134"/>
                  <a:ext cx="38991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400" i="1" dirty="0" smtClean="0">
                                <a:solidFill>
                                  <a:srgbClr val="008F00"/>
                                </a:solidFill>
                                <a:latin typeface="Cambria Math" panose="02040503050406030204" pitchFamily="18" charset="0"/>
                              </a:rPr>
                            </m:ctrlPr>
                          </m:sSubPr>
                          <m:e>
                            <m:acc>
                              <m:accPr>
                                <m:chr m:val="⃗"/>
                                <m:ctrlPr>
                                  <a:rPr lang="en-US" sz="2400" i="1" dirty="0" smtClean="0">
                                    <a:solidFill>
                                      <a:srgbClr val="008F00"/>
                                    </a:solidFill>
                                    <a:latin typeface="Cambria Math" panose="02040503050406030204" pitchFamily="18" charset="0"/>
                                  </a:rPr>
                                </m:ctrlPr>
                              </m:accPr>
                              <m:e>
                                <m:r>
                                  <a:rPr lang="en-US" sz="2400" i="1" dirty="0" smtClean="0">
                                    <a:solidFill>
                                      <a:srgbClr val="008F00"/>
                                    </a:solidFill>
                                    <a:latin typeface="Cambria Math" panose="02040503050406030204" pitchFamily="18" charset="0"/>
                                    <a:ea typeface="Cambria Math" panose="02040503050406030204" pitchFamily="18" charset="0"/>
                                  </a:rPr>
                                  <m:t>𝜎</m:t>
                                </m:r>
                              </m:e>
                            </m:acc>
                          </m:e>
                          <m:sub>
                            <m:r>
                              <a:rPr lang="en-US" sz="2400" b="0" i="1" dirty="0" smtClean="0">
                                <a:solidFill>
                                  <a:srgbClr val="008F00"/>
                                </a:solidFill>
                                <a:latin typeface="Cambria Math" panose="02040503050406030204" pitchFamily="18" charset="0"/>
                              </a:rPr>
                              <m:t>𝑛</m:t>
                            </m:r>
                          </m:sub>
                        </m:sSub>
                      </m:oMath>
                    </m:oMathPara>
                  </a14:m>
                  <a:endParaRPr lang="en-US" sz="2400" dirty="0">
                    <a:solidFill>
                      <a:schemeClr val="accent6">
                        <a:lumMod val="75000"/>
                      </a:schemeClr>
                    </a:solidFill>
                  </a:endParaRPr>
                </a:p>
              </p:txBody>
            </p:sp>
          </mc:Choice>
          <mc:Fallback xmlns="">
            <p:sp>
              <p:nvSpPr>
                <p:cNvPr id="11" name="TextBox 10">
                  <a:extLst>
                    <a:ext uri="{FF2B5EF4-FFF2-40B4-BE49-F238E27FC236}">
                      <a16:creationId xmlns:a16="http://schemas.microsoft.com/office/drawing/2014/main" id="{BCC3B0FA-47D1-8043-9955-748002478C71}"/>
                    </a:ext>
                  </a:extLst>
                </p:cNvPr>
                <p:cNvSpPr txBox="1">
                  <a:spLocks noRot="1" noChangeAspect="1" noMove="1" noResize="1" noEditPoints="1" noAdjustHandles="1" noChangeArrowheads="1" noChangeShapeType="1" noTextEdit="1"/>
                </p:cNvSpPr>
                <p:nvPr/>
              </p:nvSpPr>
              <p:spPr>
                <a:xfrm>
                  <a:off x="1503773" y="1756134"/>
                  <a:ext cx="389914" cy="369332"/>
                </a:xfrm>
                <a:prstGeom prst="rect">
                  <a:avLst/>
                </a:prstGeom>
                <a:blipFill>
                  <a:blip r:embed="rId6"/>
                  <a:stretch>
                    <a:fillRect l="-12500" t="-40000" r="-3125" b="-1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EADFB0A-4FBE-7E47-A477-B99F9FE3F91F}"/>
                    </a:ext>
                  </a:extLst>
                </p:cNvPr>
                <p:cNvSpPr txBox="1"/>
                <p:nvPr/>
              </p:nvSpPr>
              <p:spPr>
                <a:xfrm>
                  <a:off x="2516735" y="2788129"/>
                  <a:ext cx="693395" cy="369332"/>
                </a:xfrm>
                <a:prstGeom prst="rect">
                  <a:avLst/>
                </a:prstGeom>
                <a:noFill/>
              </p:spPr>
              <p:txBody>
                <a:bodyPr wrap="none" lIns="0" tIns="0" rIns="0" bIns="0" rtlCol="0">
                  <a:spAutoFit/>
                </a:bodyPr>
                <a:lstStyle/>
                <a:p>
                  <a14:m>
                    <m:oMath xmlns:m="http://schemas.openxmlformats.org/officeDocument/2006/math">
                      <m:sSub>
                        <m:sSubPr>
                          <m:ctrlPr>
                            <a:rPr lang="en-US" sz="2400" i="1" smtClean="0">
                              <a:solidFill>
                                <a:schemeClr val="accent2"/>
                              </a:solidFill>
                              <a:latin typeface="Cambria Math" panose="02040503050406030204" pitchFamily="18" charset="0"/>
                            </a:rPr>
                          </m:ctrlPr>
                        </m:sSubPr>
                        <m:e>
                          <m:acc>
                            <m:accPr>
                              <m:chr m:val="⃗"/>
                              <m:ctrlPr>
                                <a:rPr lang="en-US" sz="2400" i="1" smtClean="0">
                                  <a:solidFill>
                                    <a:schemeClr val="accent2"/>
                                  </a:solidFill>
                                  <a:latin typeface="Cambria Math" panose="02040503050406030204" pitchFamily="18" charset="0"/>
                                </a:rPr>
                              </m:ctrlPr>
                            </m:accPr>
                            <m:e>
                              <m:r>
                                <a:rPr lang="en-US" sz="2400" b="0" i="1" smtClean="0">
                                  <a:solidFill>
                                    <a:schemeClr val="accent2"/>
                                  </a:solidFill>
                                  <a:latin typeface="Cambria Math" panose="02040503050406030204" pitchFamily="18" charset="0"/>
                                </a:rPr>
                                <m:t>𝑝</m:t>
                              </m:r>
                            </m:e>
                          </m:acc>
                        </m:e>
                        <m:sub>
                          <m:r>
                            <a:rPr lang="en-US" sz="2400" i="1" smtClean="0">
                              <a:solidFill>
                                <a:schemeClr val="accent2"/>
                              </a:solidFill>
                              <a:latin typeface="Cambria Math" panose="02040503050406030204" pitchFamily="18" charset="0"/>
                              <a:ea typeface="Cambria Math" panose="02040503050406030204" pitchFamily="18" charset="0"/>
                            </a:rPr>
                            <m:t>𝜈</m:t>
                          </m:r>
                        </m:sub>
                      </m:sSub>
                    </m:oMath>
                  </a14:m>
                  <a:r>
                    <a:rPr lang="en-US" sz="2400" dirty="0">
                      <a:solidFill>
                        <a:schemeClr val="accent2"/>
                      </a:solidFill>
                    </a:rPr>
                    <a:t>,</a:t>
                  </a:r>
                  <a14:m>
                    <m:oMath xmlns:m="http://schemas.openxmlformats.org/officeDocument/2006/math">
                      <m:sSub>
                        <m:sSubPr>
                          <m:ctrlPr>
                            <a:rPr lang="en-US" sz="2400" i="1" dirty="0" smtClean="0">
                              <a:solidFill>
                                <a:schemeClr val="accent2"/>
                              </a:solidFill>
                              <a:latin typeface="Cambria Math" panose="02040503050406030204" pitchFamily="18" charset="0"/>
                            </a:rPr>
                          </m:ctrlPr>
                        </m:sSubPr>
                        <m:e>
                          <m:acc>
                            <m:accPr>
                              <m:chr m:val="⃗"/>
                              <m:ctrlPr>
                                <a:rPr lang="en-US" sz="2400" i="1" dirty="0" smtClean="0">
                                  <a:solidFill>
                                    <a:schemeClr val="accent2"/>
                                  </a:solidFill>
                                  <a:latin typeface="Cambria Math" panose="02040503050406030204" pitchFamily="18" charset="0"/>
                                </a:rPr>
                              </m:ctrlPr>
                            </m:accPr>
                            <m:e>
                              <m:r>
                                <a:rPr lang="en-US" sz="2400" i="1" dirty="0" smtClean="0">
                                  <a:solidFill>
                                    <a:schemeClr val="accent2"/>
                                  </a:solidFill>
                                  <a:latin typeface="Cambria Math" panose="02040503050406030204" pitchFamily="18" charset="0"/>
                                  <a:ea typeface="Cambria Math" panose="02040503050406030204" pitchFamily="18" charset="0"/>
                                </a:rPr>
                                <m:t>𝜎</m:t>
                              </m:r>
                            </m:e>
                          </m:acc>
                        </m:e>
                        <m:sub>
                          <m:r>
                            <a:rPr lang="en-US" sz="2400" i="1" dirty="0" smtClean="0">
                              <a:solidFill>
                                <a:schemeClr val="accent2"/>
                              </a:solidFill>
                              <a:latin typeface="Cambria Math" panose="02040503050406030204" pitchFamily="18" charset="0"/>
                              <a:ea typeface="Cambria Math" panose="02040503050406030204" pitchFamily="18" charset="0"/>
                            </a:rPr>
                            <m:t>𝜈</m:t>
                          </m:r>
                        </m:sub>
                      </m:sSub>
                    </m:oMath>
                  </a14:m>
                  <a:endParaRPr lang="en-US" sz="2400" dirty="0">
                    <a:solidFill>
                      <a:schemeClr val="accent2"/>
                    </a:solidFill>
                  </a:endParaRPr>
                </a:p>
              </p:txBody>
            </p:sp>
          </mc:Choice>
          <mc:Fallback xmlns="">
            <p:sp>
              <p:nvSpPr>
                <p:cNvPr id="12" name="TextBox 11">
                  <a:extLst>
                    <a:ext uri="{FF2B5EF4-FFF2-40B4-BE49-F238E27FC236}">
                      <a16:creationId xmlns:a16="http://schemas.microsoft.com/office/drawing/2014/main" id="{9EADFB0A-4FBE-7E47-A477-B99F9FE3F91F}"/>
                    </a:ext>
                  </a:extLst>
                </p:cNvPr>
                <p:cNvSpPr txBox="1">
                  <a:spLocks noRot="1" noChangeAspect="1" noMove="1" noResize="1" noEditPoints="1" noAdjustHandles="1" noChangeArrowheads="1" noChangeShapeType="1" noTextEdit="1"/>
                </p:cNvSpPr>
                <p:nvPr/>
              </p:nvSpPr>
              <p:spPr>
                <a:xfrm>
                  <a:off x="2516735" y="2788129"/>
                  <a:ext cx="693395" cy="369332"/>
                </a:xfrm>
                <a:prstGeom prst="rect">
                  <a:avLst/>
                </a:prstGeom>
                <a:blipFill>
                  <a:blip r:embed="rId7"/>
                  <a:stretch>
                    <a:fillRect l="-14286" t="-36667" r="-3571"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922822F-FC8E-2E41-BD12-7774B60E520F}"/>
                    </a:ext>
                  </a:extLst>
                </p:cNvPr>
                <p:cNvSpPr txBox="1"/>
                <p:nvPr/>
              </p:nvSpPr>
              <p:spPr>
                <a:xfrm>
                  <a:off x="1044612" y="4122684"/>
                  <a:ext cx="708143" cy="397866"/>
                </a:xfrm>
                <a:prstGeom prst="rect">
                  <a:avLst/>
                </a:prstGeom>
                <a:noFill/>
              </p:spPr>
              <p:txBody>
                <a:bodyPr wrap="none" lIns="0" tIns="0" rIns="0" bIns="0" rtlCol="0">
                  <a:spAutoFit/>
                </a:bodyPr>
                <a:lstStyle/>
                <a:p>
                  <a14:m>
                    <m:oMath xmlns:m="http://schemas.openxmlformats.org/officeDocument/2006/math">
                      <m:sSub>
                        <m:sSubPr>
                          <m:ctrlPr>
                            <a:rPr lang="en-US" sz="2400" i="1" smtClean="0">
                              <a:solidFill>
                                <a:srgbClr val="0432FF"/>
                              </a:solidFill>
                              <a:latin typeface="Cambria Math" panose="02040503050406030204" pitchFamily="18" charset="0"/>
                            </a:rPr>
                          </m:ctrlPr>
                        </m:sSubPr>
                        <m:e>
                          <m:acc>
                            <m:accPr>
                              <m:chr m:val="⃗"/>
                              <m:ctrlPr>
                                <a:rPr lang="en-US" sz="2400" i="1" smtClean="0">
                                  <a:solidFill>
                                    <a:srgbClr val="0432FF"/>
                                  </a:solidFill>
                                  <a:latin typeface="Cambria Math" panose="02040503050406030204" pitchFamily="18" charset="0"/>
                                </a:rPr>
                              </m:ctrlPr>
                            </m:accPr>
                            <m:e>
                              <m:r>
                                <a:rPr lang="en-US" sz="2400" b="0" i="1" smtClean="0">
                                  <a:solidFill>
                                    <a:srgbClr val="0432FF"/>
                                  </a:solidFill>
                                  <a:latin typeface="Cambria Math" panose="02040503050406030204" pitchFamily="18" charset="0"/>
                                </a:rPr>
                                <m:t>𝑝</m:t>
                              </m:r>
                            </m:e>
                          </m:acc>
                        </m:e>
                        <m:sub>
                          <m:r>
                            <a:rPr lang="en-US" sz="2400" b="0" i="1" smtClean="0">
                              <a:solidFill>
                                <a:srgbClr val="0432FF"/>
                              </a:solidFill>
                              <a:latin typeface="Cambria Math" panose="02040503050406030204" pitchFamily="18" charset="0"/>
                            </a:rPr>
                            <m:t>𝑝</m:t>
                          </m:r>
                        </m:sub>
                      </m:sSub>
                    </m:oMath>
                  </a14:m>
                  <a:r>
                    <a:rPr lang="en-US" sz="2400" dirty="0">
                      <a:solidFill>
                        <a:srgbClr val="0432FF"/>
                      </a:solidFill>
                    </a:rPr>
                    <a:t>,</a:t>
                  </a:r>
                  <a14:m>
                    <m:oMath xmlns:m="http://schemas.openxmlformats.org/officeDocument/2006/math">
                      <m:sSub>
                        <m:sSubPr>
                          <m:ctrlPr>
                            <a:rPr lang="en-US" sz="2400" i="1" dirty="0" smtClean="0">
                              <a:solidFill>
                                <a:srgbClr val="0432FF"/>
                              </a:solidFill>
                              <a:latin typeface="Cambria Math" panose="02040503050406030204" pitchFamily="18" charset="0"/>
                            </a:rPr>
                          </m:ctrlPr>
                        </m:sSubPr>
                        <m:e>
                          <m:acc>
                            <m:accPr>
                              <m:chr m:val="⃗"/>
                              <m:ctrlPr>
                                <a:rPr lang="en-US" sz="2400" i="1" dirty="0" smtClean="0">
                                  <a:solidFill>
                                    <a:srgbClr val="0432FF"/>
                                  </a:solidFill>
                                  <a:latin typeface="Cambria Math" panose="02040503050406030204" pitchFamily="18" charset="0"/>
                                </a:rPr>
                              </m:ctrlPr>
                            </m:accPr>
                            <m:e>
                              <m:r>
                                <a:rPr lang="en-US" sz="2400" i="1" dirty="0" smtClean="0">
                                  <a:solidFill>
                                    <a:srgbClr val="0432FF"/>
                                  </a:solidFill>
                                  <a:latin typeface="Cambria Math" panose="02040503050406030204" pitchFamily="18" charset="0"/>
                                  <a:ea typeface="Cambria Math" panose="02040503050406030204" pitchFamily="18" charset="0"/>
                                </a:rPr>
                                <m:t>𝜎</m:t>
                              </m:r>
                            </m:e>
                          </m:acc>
                        </m:e>
                        <m:sub>
                          <m:r>
                            <a:rPr lang="en-US" sz="2400" b="0" i="1" dirty="0" smtClean="0">
                              <a:solidFill>
                                <a:srgbClr val="0432FF"/>
                              </a:solidFill>
                              <a:latin typeface="Cambria Math" panose="02040503050406030204" pitchFamily="18" charset="0"/>
                            </a:rPr>
                            <m:t>𝑝</m:t>
                          </m:r>
                        </m:sub>
                      </m:sSub>
                    </m:oMath>
                  </a14:m>
                  <a:endParaRPr lang="en-US" sz="2400" dirty="0">
                    <a:solidFill>
                      <a:srgbClr val="0432FF"/>
                    </a:solidFill>
                  </a:endParaRPr>
                </a:p>
              </p:txBody>
            </p:sp>
          </mc:Choice>
          <mc:Fallback xmlns="">
            <p:sp>
              <p:nvSpPr>
                <p:cNvPr id="13" name="TextBox 12">
                  <a:extLst>
                    <a:ext uri="{FF2B5EF4-FFF2-40B4-BE49-F238E27FC236}">
                      <a16:creationId xmlns:a16="http://schemas.microsoft.com/office/drawing/2014/main" id="{4922822F-FC8E-2E41-BD12-7774B60E520F}"/>
                    </a:ext>
                  </a:extLst>
                </p:cNvPr>
                <p:cNvSpPr txBox="1">
                  <a:spLocks noRot="1" noChangeAspect="1" noMove="1" noResize="1" noEditPoints="1" noAdjustHandles="1" noChangeArrowheads="1" noChangeShapeType="1" noTextEdit="1"/>
                </p:cNvSpPr>
                <p:nvPr/>
              </p:nvSpPr>
              <p:spPr>
                <a:xfrm>
                  <a:off x="1044612" y="4122684"/>
                  <a:ext cx="708143" cy="397866"/>
                </a:xfrm>
                <a:prstGeom prst="rect">
                  <a:avLst/>
                </a:prstGeom>
                <a:blipFill>
                  <a:blip r:embed="rId8"/>
                  <a:stretch>
                    <a:fillRect l="-14035" t="-34375" r="-7018" b="-40625"/>
                  </a:stretch>
                </a:blipFill>
              </p:spPr>
              <p:txBody>
                <a:bodyPr/>
                <a:lstStyle/>
                <a:p>
                  <a:r>
                    <a:rPr lang="en-US">
                      <a:noFill/>
                    </a:rPr>
                    <a:t> </a:t>
                  </a:r>
                </a:p>
              </p:txBody>
            </p:sp>
          </mc:Fallback>
        </mc:AlternateContent>
      </p:grpSp>
    </p:spTree>
    <p:extLst>
      <p:ext uri="{BB962C8B-B14F-4D97-AF65-F5344CB8AC3E}">
        <p14:creationId xmlns:p14="http://schemas.microsoft.com/office/powerpoint/2010/main" val="2726805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21105</TotalTime>
  <Words>4916</Words>
  <Application>Microsoft Office PowerPoint</Application>
  <PresentationFormat>On-screen Show (4:3)</PresentationFormat>
  <Paragraphs>663</Paragraphs>
  <Slides>46</Slides>
  <Notes>13</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46</vt:i4>
      </vt:variant>
    </vt:vector>
  </HeadingPairs>
  <TitlesOfParts>
    <vt:vector size="57" baseType="lpstr">
      <vt:lpstr>Aptos</vt:lpstr>
      <vt:lpstr>Aptos Display</vt:lpstr>
      <vt:lpstr>Arial</vt:lpstr>
      <vt:lpstr>Calibri</vt:lpstr>
      <vt:lpstr>Cambria Math</vt:lpstr>
      <vt:lpstr>Helvetica</vt:lpstr>
      <vt:lpstr>Symbol</vt:lpstr>
      <vt:lpstr>System Font Regular</vt:lpstr>
      <vt:lpstr>Times New Roman</vt:lpstr>
      <vt:lpstr>Wingdings</vt:lpstr>
      <vt:lpstr>Office Theme</vt:lpstr>
      <vt:lpstr>Fundamental Symmetries Experiments with Ultracold Neutrons at Los Alamos</vt:lpstr>
      <vt:lpstr>Experiments on neutron properties typically use cold or ultracold neutrons</vt:lpstr>
      <vt:lpstr>LANL UCN Source</vt:lpstr>
      <vt:lpstr>LANL UCN Source</vt:lpstr>
      <vt:lpstr>LANL UCN Experimental Hall</vt:lpstr>
      <vt:lpstr>LANL UCN Experimental Area (2022)</vt:lpstr>
      <vt:lpstr>Neutron b decay observables</vt:lpstr>
      <vt:lpstr>Neutron b decay in the standard model</vt:lpstr>
      <vt:lpstr>Correlation parameters sensitive to λ≡g_A/g_V </vt:lpstr>
      <vt:lpstr>“Cabibbo Anomaly”</vt:lpstr>
      <vt:lpstr>Neutron electric dipole moment (nEDM)</vt:lpstr>
      <vt:lpstr>EDMs and BSM physics</vt:lpstr>
      <vt:lpstr>Where we (nEDM) stand</vt:lpstr>
      <vt:lpstr>LANL UCN Experimental Hall</vt:lpstr>
      <vt:lpstr>UCNt experiment traps ultracold neutrons via magnetic and gravitational forces, avoiding big systematic corrections.</vt:lpstr>
      <vt:lpstr>UCNt Summary</vt:lpstr>
      <vt:lpstr>Upgrade to UCNt apparatus for better UCN loading efficiency</vt:lpstr>
      <vt:lpstr>LANL UCN Experimental Hall</vt:lpstr>
      <vt:lpstr>UCNProBe</vt:lpstr>
      <vt:lpstr>Ultra-Cold Neutron Experiment for Proton Branching Ratio in Neutron Beta Decay (UCNProBe)</vt:lpstr>
      <vt:lpstr>PowerPoint Presentation</vt:lpstr>
      <vt:lpstr>Test of UCNProBe neutron detector with UCN</vt:lpstr>
      <vt:lpstr>LANL UCN Experimental Hall</vt:lpstr>
      <vt:lpstr>UCNA Diagram</vt:lpstr>
      <vt:lpstr>UCNA+: Upgrade detectors and improve detector calibration</vt:lpstr>
      <vt:lpstr>LANL UCN Experimental Hall</vt:lpstr>
      <vt:lpstr>nEDM@LANL measurement</vt:lpstr>
      <vt:lpstr>LANL nEDM Central Apparatus</vt:lpstr>
      <vt:lpstr>LANL nEDM</vt:lpstr>
      <vt:lpstr>How would these experiments benefit from a more intense UCN source?</vt:lpstr>
      <vt:lpstr>Which measurements are particularly needed?</vt:lpstr>
      <vt:lpstr>CKM test using Vud from neutron decay</vt:lpstr>
      <vt:lpstr>Extra slides</vt:lpstr>
      <vt:lpstr>Neutron b decay at the quark level</vt:lpstr>
      <vt:lpstr>CKM Matrix</vt:lpstr>
      <vt:lpstr>Beta decay radiative corrections</vt:lpstr>
      <vt:lpstr>UCN sources around the world</vt:lpstr>
      <vt:lpstr>PowerPoint Presentation</vt:lpstr>
      <vt:lpstr>PowerPoint Presentation</vt:lpstr>
      <vt:lpstr>Polarized UCN density in a dummy  nEDM cell</vt:lpstr>
      <vt:lpstr>Estimated statistical sensitivity of LANL nEDM</vt:lpstr>
      <vt:lpstr>UCNA+ source calibration scanner</vt:lpstr>
      <vt:lpstr>UCNA+ detector</vt:lpstr>
      <vt:lpstr>UCNt/UCNt+ Collaboration</vt:lpstr>
      <vt:lpstr>UCNA+ R&amp;D Collaboration </vt:lpstr>
      <vt:lpstr>LANL nEDM Collaboration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Clayton, Steven</dc:creator>
  <cp:lastModifiedBy>Woody, Angela</cp:lastModifiedBy>
  <cp:revision>344</cp:revision>
  <cp:lastPrinted>2026-06-08T23:48:12Z</cp:lastPrinted>
  <dcterms:created xsi:type="dcterms:W3CDTF">2026-01-03T20:11:17Z</dcterms:created>
  <dcterms:modified xsi:type="dcterms:W3CDTF">2026-06-10T10:59:33Z</dcterms:modified>
</cp:coreProperties>
</file>