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7" r:id="rId4"/>
    <p:sldId id="268" r:id="rId5"/>
    <p:sldId id="269" r:id="rId6"/>
    <p:sldId id="479" r:id="rId7"/>
    <p:sldId id="266" r:id="rId8"/>
    <p:sldId id="257" r:id="rId9"/>
    <p:sldId id="263" r:id="rId10"/>
    <p:sldId id="480" r:id="rId11"/>
    <p:sldId id="308" r:id="rId12"/>
    <p:sldId id="314" r:id="rId13"/>
    <p:sldId id="481" r:id="rId14"/>
    <p:sldId id="484" r:id="rId15"/>
    <p:sldId id="273" r:id="rId16"/>
    <p:sldId id="265" r:id="rId17"/>
    <p:sldId id="485" r:id="rId18"/>
    <p:sldId id="309" r:id="rId19"/>
  </p:sldIdLst>
  <p:sldSz cx="12192000" cy="6858000"/>
  <p:notesSz cx="7099300" cy="9385300"/>
  <p:embeddedFontLst>
    <p:embeddedFont>
      <p:font typeface="Helvetica Neue" panose="020B0604020202020204" charset="0"/>
      <p:regular r:id="rId21"/>
      <p:bold r:id="rId22"/>
      <p:italic r:id="rId23"/>
      <p:boldItalic r:id="rId24"/>
    </p:embeddedFont>
    <p:embeddedFont>
      <p:font typeface="Helvetica Neue Light" panose="020B0604020202020204" charset="0"/>
      <p:regular r:id="rId25"/>
      <p:bold r:id="rId26"/>
      <p:italic r:id="rId27"/>
      <p:boldItalic r:id="rId28"/>
    </p:embeddedFont>
    <p:embeddedFont>
      <p:font typeface="Quattrocento Sans" panose="020B0502050000020003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480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iigfVndySB3+6aQazT0QgiaKuE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E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ECF1BE-1CC3-41CE-B6A3-47B7EB7BB8DD}">
  <a:tblStyle styleId="{B6ECF1BE-1CC3-41CE-B6A3-47B7EB7BB8D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1860270-63BF-4511-9DD8-9D68C0039254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08" y="57"/>
      </p:cViewPr>
      <p:guideLst>
        <p:guide orient="horz" pos="2880"/>
        <p:guide pos="48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6363" cy="470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5" tIns="47075" rIns="94175" bIns="470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1294" y="0"/>
            <a:ext cx="3076363" cy="470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5" tIns="47075" rIns="94175" bIns="470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5" tIns="47075" rIns="94175" bIns="470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914407"/>
            <a:ext cx="3076363" cy="470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5" tIns="47075" rIns="94175" bIns="470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1294" y="8914407"/>
            <a:ext cx="3076363" cy="470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5" tIns="47075" rIns="94175" bIns="470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:notes"/>
          <p:cNvSpPr txBox="1">
            <a:spLocks noGrp="1"/>
          </p:cNvSpPr>
          <p:nvPr>
            <p:ph type="body" idx="1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5" tIns="47075" rIns="94175" bIns="470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" name="Google Shape;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e5c6f6de21_0_154:notes"/>
          <p:cNvSpPr txBox="1">
            <a:spLocks noGrp="1"/>
          </p:cNvSpPr>
          <p:nvPr>
            <p:ph type="body" idx="1"/>
          </p:nvPr>
        </p:nvSpPr>
        <p:spPr>
          <a:xfrm>
            <a:off x="709930" y="4516676"/>
            <a:ext cx="5679300" cy="3695400"/>
          </a:xfrm>
          <a:prstGeom prst="rect">
            <a:avLst/>
          </a:prstGeom>
        </p:spPr>
        <p:txBody>
          <a:bodyPr spcFirstLastPara="1" wrap="square" lIns="94175" tIns="47075" rIns="941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3e5c6f6de21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345315c245e_0_0:notes"/>
          <p:cNvSpPr txBox="1">
            <a:spLocks noGrp="1"/>
          </p:cNvSpPr>
          <p:nvPr>
            <p:ph type="body" idx="1"/>
          </p:nvPr>
        </p:nvSpPr>
        <p:spPr>
          <a:xfrm>
            <a:off x="709930" y="4516676"/>
            <a:ext cx="5679300" cy="3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5" tIns="47075" rIns="94175" bIns="470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6" name="Google Shape;926;g345315c24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e70d56bd78_0_0:notes"/>
          <p:cNvSpPr txBox="1">
            <a:spLocks noGrp="1"/>
          </p:cNvSpPr>
          <p:nvPr>
            <p:ph type="body" idx="1"/>
          </p:nvPr>
        </p:nvSpPr>
        <p:spPr>
          <a:xfrm>
            <a:off x="709930" y="4516676"/>
            <a:ext cx="5679300" cy="3695400"/>
          </a:xfrm>
          <a:prstGeom prst="rect">
            <a:avLst/>
          </a:prstGeom>
        </p:spPr>
        <p:txBody>
          <a:bodyPr spcFirstLastPara="1" wrap="square" lIns="94175" tIns="47075" rIns="941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3e70d56bd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bcdf40ee39_2_280:notes"/>
          <p:cNvSpPr txBox="1">
            <a:spLocks noGrp="1"/>
          </p:cNvSpPr>
          <p:nvPr>
            <p:ph type="body" idx="1"/>
          </p:nvPr>
        </p:nvSpPr>
        <p:spPr>
          <a:xfrm>
            <a:off x="709930" y="4516676"/>
            <a:ext cx="5679300" cy="3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5" tIns="47075" rIns="94175" bIns="470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9" name="Google Shape;549;g3bcdf40ee39_2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45161d4d51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345161d4d51_0_309:notes"/>
          <p:cNvSpPr txBox="1">
            <a:spLocks noGrp="1"/>
          </p:cNvSpPr>
          <p:nvPr>
            <p:ph type="body" idx="1"/>
          </p:nvPr>
        </p:nvSpPr>
        <p:spPr>
          <a:xfrm>
            <a:off x="709930" y="4516676"/>
            <a:ext cx="5679300" cy="3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5" tIns="47075" rIns="94175" bIns="470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g345161d4d51_0_309:notes"/>
          <p:cNvSpPr txBox="1">
            <a:spLocks noGrp="1"/>
          </p:cNvSpPr>
          <p:nvPr>
            <p:ph type="sldNum" idx="12"/>
          </p:nvPr>
        </p:nvSpPr>
        <p:spPr>
          <a:xfrm>
            <a:off x="4021294" y="8914407"/>
            <a:ext cx="30765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5" tIns="47075" rIns="94175" bIns="470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231900"/>
            <a:ext cx="59118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14:notes"/>
          <p:cNvSpPr txBox="1">
            <a:spLocks noGrp="1"/>
          </p:cNvSpPr>
          <p:nvPr>
            <p:ph type="body" idx="1"/>
          </p:nvPr>
        </p:nvSpPr>
        <p:spPr>
          <a:xfrm>
            <a:off x="757259" y="4742509"/>
            <a:ext cx="6057920" cy="388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4:notes"/>
          <p:cNvSpPr txBox="1">
            <a:spLocks noGrp="1"/>
          </p:cNvSpPr>
          <p:nvPr>
            <p:ph type="sldNum" idx="12"/>
          </p:nvPr>
        </p:nvSpPr>
        <p:spPr>
          <a:xfrm>
            <a:off x="4289381" y="9360127"/>
            <a:ext cx="3281600" cy="49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45161d4d51_0_174:notes"/>
          <p:cNvSpPr txBox="1">
            <a:spLocks noGrp="1"/>
          </p:cNvSpPr>
          <p:nvPr>
            <p:ph type="body" idx="1"/>
          </p:nvPr>
        </p:nvSpPr>
        <p:spPr>
          <a:xfrm>
            <a:off x="709930" y="4516676"/>
            <a:ext cx="5679300" cy="3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5" tIns="47075" rIns="94175" bIns="470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g345161d4d51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:notes"/>
          <p:cNvSpPr txBox="1">
            <a:spLocks noGrp="1"/>
          </p:cNvSpPr>
          <p:nvPr>
            <p:ph type="body" idx="1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5" tIns="47075" rIns="94175" bIns="470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e8695c2215_0_15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3e8695c221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e8695c2215_0_28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3e8695c221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:notes"/>
          <p:cNvSpPr txBox="1">
            <a:spLocks noGrp="1"/>
          </p:cNvSpPr>
          <p:nvPr>
            <p:ph type="body" idx="1"/>
          </p:nvPr>
        </p:nvSpPr>
        <p:spPr>
          <a:xfrm>
            <a:off x="757259" y="4742509"/>
            <a:ext cx="6057920" cy="388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231900"/>
            <a:ext cx="59118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e8695c221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3e8695c2215_0_48:notes"/>
          <p:cNvSpPr txBox="1">
            <a:spLocks noGrp="1"/>
          </p:cNvSpPr>
          <p:nvPr>
            <p:ph type="body" idx="1"/>
          </p:nvPr>
        </p:nvSpPr>
        <p:spPr>
          <a:xfrm>
            <a:off x="709930" y="4516676"/>
            <a:ext cx="5679300" cy="3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5" tIns="47075" rIns="941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08" name="Google Shape;308;g3e8695c2215_0_48:notes"/>
          <p:cNvSpPr txBox="1">
            <a:spLocks noGrp="1"/>
          </p:cNvSpPr>
          <p:nvPr>
            <p:ph type="sldNum" idx="12"/>
          </p:nvPr>
        </p:nvSpPr>
        <p:spPr>
          <a:xfrm>
            <a:off x="4021294" y="8914407"/>
            <a:ext cx="30765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5" tIns="47075" rIns="94175" bIns="47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5" tIns="47075" rIns="94175" bIns="470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50" rIns="92950" bIns="46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  <p:sp>
        <p:nvSpPr>
          <p:cNvPr id="199" name="Google Shape;1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3"/>
          <p:cNvSpPr txBox="1">
            <a:spLocks noGrp="1"/>
          </p:cNvSpPr>
          <p:nvPr>
            <p:ph type="title"/>
          </p:nvPr>
        </p:nvSpPr>
        <p:spPr>
          <a:xfrm>
            <a:off x="448056" y="2551176"/>
            <a:ext cx="992244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Quattrocento Sans"/>
              <a:buNone/>
              <a:defRPr sz="540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3"/>
          <p:cNvSpPr txBox="1">
            <a:spLocks noGrp="1"/>
          </p:cNvSpPr>
          <p:nvPr>
            <p:ph type="body" idx="1"/>
          </p:nvPr>
        </p:nvSpPr>
        <p:spPr>
          <a:xfrm>
            <a:off x="448056" y="3575304"/>
            <a:ext cx="9921943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Quattrocento Sans"/>
              <a:buNone/>
              <a:defRPr sz="240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4"/>
          <p:cNvSpPr txBox="1">
            <a:spLocks noGrp="1"/>
          </p:cNvSpPr>
          <p:nvPr>
            <p:ph type="title"/>
          </p:nvPr>
        </p:nvSpPr>
        <p:spPr>
          <a:xfrm>
            <a:off x="444500" y="430609"/>
            <a:ext cx="11210544" cy="557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4"/>
          <p:cNvSpPr txBox="1">
            <a:spLocks noGrp="1"/>
          </p:cNvSpPr>
          <p:nvPr>
            <p:ph type="sldNum" idx="12"/>
          </p:nvPr>
        </p:nvSpPr>
        <p:spPr>
          <a:xfrm>
            <a:off x="8353042" y="6427391"/>
            <a:ext cx="3276600" cy="14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74"/>
          <p:cNvSpPr txBox="1">
            <a:spLocks noGrp="1"/>
          </p:cNvSpPr>
          <p:nvPr>
            <p:ph type="body" idx="1"/>
          </p:nvPr>
        </p:nvSpPr>
        <p:spPr>
          <a:xfrm>
            <a:off x="444500" y="1463040"/>
            <a:ext cx="11210400" cy="46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4"/>
          <p:cNvSpPr txBox="1">
            <a:spLocks noGrp="1"/>
          </p:cNvSpPr>
          <p:nvPr>
            <p:ph type="ftr" idx="11"/>
          </p:nvPr>
        </p:nvSpPr>
        <p:spPr>
          <a:xfrm>
            <a:off x="7099519" y="6427391"/>
            <a:ext cx="4260011" cy="14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Stuart Henderson - Subcritical Systems, Inc.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5"/>
          <p:cNvSpPr txBox="1">
            <a:spLocks noGrp="1"/>
          </p:cNvSpPr>
          <p:nvPr>
            <p:ph type="title"/>
          </p:nvPr>
        </p:nvSpPr>
        <p:spPr>
          <a:xfrm>
            <a:off x="2032000" y="22860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5"/>
          <p:cNvSpPr txBox="1">
            <a:spLocks noGrp="1"/>
          </p:cNvSpPr>
          <p:nvPr>
            <p:ph type="body" idx="1"/>
          </p:nvPr>
        </p:nvSpPr>
        <p:spPr>
          <a:xfrm>
            <a:off x="2133600" y="1066800"/>
            <a:ext cx="9144000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2603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2CC"/>
              </a:buClr>
              <a:buSzPts val="500"/>
              <a:buFont typeface="Noto Sans Symbols"/>
              <a:buChar char="❑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5"/>
          <p:cNvSpPr txBox="1">
            <a:spLocks noGrp="1"/>
          </p:cNvSpPr>
          <p:nvPr>
            <p:ph type="ftr" idx="11"/>
          </p:nvPr>
        </p:nvSpPr>
        <p:spPr>
          <a:xfrm>
            <a:off x="7099519" y="6427391"/>
            <a:ext cx="4260011" cy="14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Stuart Henderson - Subcritical Systems, Inc.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short">
  <p:cSld name="Title and Content shor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>
            <a:spLocks noGrp="1"/>
          </p:cNvSpPr>
          <p:nvPr>
            <p:ph type="title"/>
          </p:nvPr>
        </p:nvSpPr>
        <p:spPr>
          <a:xfrm>
            <a:off x="444500" y="430609"/>
            <a:ext cx="11210544" cy="557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sldNum" idx="12"/>
          </p:nvPr>
        </p:nvSpPr>
        <p:spPr>
          <a:xfrm>
            <a:off x="8353042" y="6427391"/>
            <a:ext cx="3276600" cy="14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1"/>
          </p:nvPr>
        </p:nvSpPr>
        <p:spPr>
          <a:xfrm>
            <a:off x="444500" y="1463040"/>
            <a:ext cx="5330952" cy="460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ftr" idx="11"/>
          </p:nvPr>
        </p:nvSpPr>
        <p:spPr>
          <a:xfrm>
            <a:off x="7099519" y="6427391"/>
            <a:ext cx="4260011" cy="14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570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Stuart Henderson - Subcritical Systems, Inc.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2"/>
          <p:cNvSpPr txBox="1">
            <a:spLocks noGrp="1"/>
          </p:cNvSpPr>
          <p:nvPr>
            <p:ph type="title"/>
          </p:nvPr>
        </p:nvSpPr>
        <p:spPr>
          <a:xfrm>
            <a:off x="444500" y="430609"/>
            <a:ext cx="11210544" cy="557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Quattrocento Sans"/>
              <a:buNone/>
              <a:defRPr sz="2800" b="0" i="0" u="none" strike="noStrike" cap="none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2"/>
          <p:cNvSpPr txBox="1">
            <a:spLocks noGrp="1"/>
          </p:cNvSpPr>
          <p:nvPr>
            <p:ph type="body" idx="1"/>
          </p:nvPr>
        </p:nvSpPr>
        <p:spPr>
          <a:xfrm>
            <a:off x="448056" y="1447800"/>
            <a:ext cx="11210543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Quattrocento Sans"/>
              <a:buNone/>
              <a:defRPr sz="1600" b="0" i="0" u="none" strike="noStrike" cap="none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04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04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04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" name="Google Shape;12;p72"/>
          <p:cNvSpPr txBox="1">
            <a:spLocks noGrp="1"/>
          </p:cNvSpPr>
          <p:nvPr>
            <p:ph type="sldNum" idx="12"/>
          </p:nvPr>
        </p:nvSpPr>
        <p:spPr>
          <a:xfrm>
            <a:off x="8353042" y="6427391"/>
            <a:ext cx="3276600" cy="14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3" name="Google Shape;13;p72"/>
          <p:cNvGrpSpPr/>
          <p:nvPr/>
        </p:nvGrpSpPr>
        <p:grpSpPr>
          <a:xfrm>
            <a:off x="511834" y="989502"/>
            <a:ext cx="11102316" cy="115366"/>
            <a:chOff x="511834" y="940140"/>
            <a:chExt cx="11102316" cy="115366"/>
          </a:xfrm>
        </p:grpSpPr>
        <p:sp>
          <p:nvSpPr>
            <p:cNvPr id="14" name="Google Shape;14;p72"/>
            <p:cNvSpPr/>
            <p:nvPr/>
          </p:nvSpPr>
          <p:spPr>
            <a:xfrm>
              <a:off x="10740613" y="940140"/>
              <a:ext cx="115366" cy="115366"/>
            </a:xfrm>
            <a:prstGeom prst="ellipse">
              <a:avLst/>
            </a:prstGeom>
            <a:solidFill>
              <a:srgbClr val="EA91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" name="Google Shape;15;p72"/>
            <p:cNvCxnSpPr/>
            <p:nvPr/>
          </p:nvCxnSpPr>
          <p:spPr>
            <a:xfrm>
              <a:off x="511834" y="998652"/>
              <a:ext cx="11102316" cy="0"/>
            </a:xfrm>
            <a:prstGeom prst="straightConnector1">
              <a:avLst/>
            </a:prstGeom>
            <a:noFill/>
            <a:ln w="19050" cap="flat" cmpd="sng">
              <a:solidFill>
                <a:srgbClr val="EA913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6" name="Google Shape;16;p72"/>
          <p:cNvSpPr txBox="1">
            <a:spLocks noGrp="1"/>
          </p:cNvSpPr>
          <p:nvPr>
            <p:ph type="ftr" idx="11"/>
          </p:nvPr>
        </p:nvSpPr>
        <p:spPr>
          <a:xfrm>
            <a:off x="7099519" y="6427391"/>
            <a:ext cx="4260011" cy="14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Stuart Henderson - Subcritical Systems, Inc.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984">
          <p15:clr>
            <a:srgbClr val="F26B43"/>
          </p15:clr>
        </p15:guide>
        <p15:guide id="2" pos="336">
          <p15:clr>
            <a:srgbClr val="F26B43"/>
          </p15:clr>
        </p15:guide>
        <p15:guide id="3" pos="7320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orient="horz" pos="264">
          <p15:clr>
            <a:srgbClr val="F26B43"/>
          </p15:clr>
        </p15:guide>
        <p15:guide id="6" orient="horz" pos="696">
          <p15:clr>
            <a:srgbClr val="F26B43"/>
          </p15:clr>
        </p15:guide>
        <p15:guide id="7" pos="3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hyperlink" Target="https://doi.org/10.2172/184738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0" descr="A black and white image of smok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 descr="Home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0" name="Google Shape;80;p10"/>
          <p:cNvSpPr txBox="1"/>
          <p:nvPr/>
        </p:nvSpPr>
        <p:spPr>
          <a:xfrm>
            <a:off x="3856383" y="1630017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0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033" y="3144008"/>
            <a:ext cx="3201085" cy="212349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0"/>
          <p:cNvSpPr txBox="1"/>
          <p:nvPr/>
        </p:nvSpPr>
        <p:spPr>
          <a:xfrm>
            <a:off x="1652526" y="5707100"/>
            <a:ext cx="85821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June 11, 2026</a:t>
            </a:r>
            <a:endParaRPr sz="1600" b="0" i="0" u="none" strike="noStrike" cap="none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69BA16-2345-44CB-B6EF-A6E936843E35}"/>
              </a:ext>
            </a:extLst>
          </p:cNvPr>
          <p:cNvSpPr txBox="1"/>
          <p:nvPr/>
        </p:nvSpPr>
        <p:spPr>
          <a:xfrm>
            <a:off x="1494856" y="882688"/>
            <a:ext cx="9202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 Neue Light" panose="020B0604020202020204" charset="0"/>
              </a:rPr>
              <a:t>Overview of Accelerator Driven Systems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Helvetica Neue Light" panose="020B060402020202020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Helvetica Neue Light" panose="020B0604020202020204" charset="0"/>
              </a:rPr>
              <a:t>Stuart Henderson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e5c6f6de21_0_154"/>
          <p:cNvSpPr/>
          <p:nvPr/>
        </p:nvSpPr>
        <p:spPr>
          <a:xfrm>
            <a:off x="9162850" y="2269875"/>
            <a:ext cx="2733000" cy="39081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2880" lvl="0" indent="-173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Quattrocento Sans"/>
              <a:buChar char="●"/>
            </a:pPr>
            <a:r>
              <a:rPr lang="en-US" sz="1300"/>
              <a:t>The combined features of a </a:t>
            </a:r>
            <a:r>
              <a:rPr lang="en-US" sz="1300" b="1"/>
              <a:t>fast neutron spectrum</a:t>
            </a:r>
            <a:r>
              <a:rPr lang="en-US" sz="1300"/>
              <a:t> and </a:t>
            </a:r>
            <a:r>
              <a:rPr lang="en-US" sz="1300" b="1"/>
              <a:t>subcriticality by design</a:t>
            </a:r>
            <a:r>
              <a:rPr lang="en-US" sz="1300"/>
              <a:t> offer significant potential to capitalize on the future evolution of the fuel cycle</a:t>
            </a:r>
            <a:endParaRPr sz="13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</a:endParaRPr>
          </a:p>
          <a:p>
            <a:pPr marL="182880" lvl="0" indent="-17399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Quattrocento Sans"/>
              <a:buChar char="●"/>
            </a:pPr>
            <a:r>
              <a:rPr lang="en-US" sz="1300"/>
              <a:t>Offers long-term prospect for transmutation of spent nuclear fuel</a:t>
            </a:r>
            <a:endParaRPr sz="1300">
              <a:solidFill>
                <a:srgbClr val="000000"/>
              </a:solidFill>
            </a:endParaRPr>
          </a:p>
        </p:txBody>
      </p:sp>
      <p:sp>
        <p:nvSpPr>
          <p:cNvPr id="167" name="Google Shape;167;g3e5c6f6de21_0_154"/>
          <p:cNvSpPr/>
          <p:nvPr/>
        </p:nvSpPr>
        <p:spPr>
          <a:xfrm>
            <a:off x="3221425" y="2255175"/>
            <a:ext cx="2733000" cy="39081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91425" rIns="91425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</a:endParaRPr>
          </a:p>
          <a:p>
            <a:pPr marL="182880" lvl="0" indent="-17399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Quattrocento Sans"/>
              <a:buChar char="●"/>
            </a:pPr>
            <a:r>
              <a:rPr lang="en-US" sz="1300"/>
              <a:t>Not a critical reactor, therefore regulated under </a:t>
            </a:r>
            <a:r>
              <a:rPr lang="en-US" sz="1300" b="1"/>
              <a:t>Part 70 SNM license</a:t>
            </a:r>
            <a:endParaRPr sz="1300" b="1"/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 b="1"/>
          </a:p>
          <a:p>
            <a:pPr marL="182880" lvl="0" indent="-17399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-US" sz="1300"/>
              <a:t>Enables </a:t>
            </a:r>
            <a:r>
              <a:rPr lang="en-US" sz="1300" b="1"/>
              <a:t>rapid deployment </a:t>
            </a:r>
            <a:r>
              <a:rPr lang="en-US" sz="1300"/>
              <a:t>with </a:t>
            </a:r>
            <a:r>
              <a:rPr lang="en-US" sz="1300" b="1"/>
              <a:t>cost effective</a:t>
            </a:r>
            <a:r>
              <a:rPr lang="en-US" sz="1300"/>
              <a:t> construction and </a:t>
            </a:r>
            <a:r>
              <a:rPr lang="en-US" sz="1300" b="1"/>
              <a:t>competitive</a:t>
            </a:r>
            <a:r>
              <a:rPr lang="en-US" sz="1300"/>
              <a:t> cost of electricity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/>
          </a:p>
          <a:p>
            <a:pPr marL="182880" lvl="0" indent="-17399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-US" sz="1300"/>
              <a:t>Part 70 applies a </a:t>
            </a:r>
            <a:r>
              <a:rPr lang="en-US" sz="1300" b="1"/>
              <a:t>risk-informed, performance-based QA program</a:t>
            </a:r>
            <a:r>
              <a:rPr lang="en-US" sz="1300"/>
              <a:t> (Subpart H) scoped only to items relied on for safety (IROFS)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/>
          </a:p>
          <a:p>
            <a:pPr marL="182880" lvl="0" indent="-17399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-US" sz="1300"/>
              <a:t>Does not require separate construction license</a:t>
            </a:r>
            <a:endParaRPr sz="1300"/>
          </a:p>
          <a:p>
            <a:pPr marL="4572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None/>
            </a:pPr>
            <a:endParaRPr sz="100"/>
          </a:p>
        </p:txBody>
      </p:sp>
      <p:sp>
        <p:nvSpPr>
          <p:cNvPr id="168" name="Google Shape;168;g3e5c6f6de21_0_154"/>
          <p:cNvSpPr/>
          <p:nvPr/>
        </p:nvSpPr>
        <p:spPr>
          <a:xfrm>
            <a:off x="6157200" y="2269875"/>
            <a:ext cx="2733000" cy="39081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</a:endParaRPr>
          </a:p>
          <a:p>
            <a:pPr marL="182880" lvl="0" indent="-17399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Quattrocento Sans"/>
              <a:buChar char="●"/>
            </a:pPr>
            <a:r>
              <a:rPr lang="en-US" sz="1300"/>
              <a:t>Uses existing technology and capitalizes on developments in the national labs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00"/>
          </a:p>
          <a:p>
            <a:pPr marL="182880" lvl="0" indent="-17399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-US" sz="1300" b="1"/>
              <a:t>Fast spectrum system</a:t>
            </a:r>
            <a:r>
              <a:rPr lang="en-US" sz="1300"/>
              <a:t> offers advantages in fuel utilization, long fuel life-reduced refuleing, high operating temperature and low pressure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00"/>
          </a:p>
          <a:p>
            <a:pPr marL="182880" lvl="0" indent="-17399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-US" sz="1300"/>
              <a:t>Favorable safety physics and compatibility with passive heat remove systems</a:t>
            </a:r>
            <a:endParaRPr sz="1300"/>
          </a:p>
          <a:p>
            <a:pPr marL="457200" lvl="0" indent="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None/>
            </a:pPr>
            <a:endParaRPr sz="1300"/>
          </a:p>
        </p:txBody>
      </p:sp>
      <p:sp>
        <p:nvSpPr>
          <p:cNvPr id="169" name="Google Shape;169;g3e5c6f6de21_0_154"/>
          <p:cNvSpPr/>
          <p:nvPr/>
        </p:nvSpPr>
        <p:spPr>
          <a:xfrm>
            <a:off x="313912" y="2255168"/>
            <a:ext cx="2733000" cy="39081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2880" lvl="0" indent="-173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Quattrocento Sans"/>
              <a:buChar char="●"/>
            </a:pPr>
            <a:r>
              <a:rPr lang="en-US" sz="1300" b="1"/>
              <a:t>Subcritical by Design:</a:t>
            </a:r>
            <a:r>
              <a:rPr lang="en-US" sz="1300"/>
              <a:t> Remains subcritical in all normal and off-normal conditions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00"/>
          </a:p>
          <a:p>
            <a:pPr marL="182880" lvl="0" indent="-17399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Quattrocento Sans"/>
              <a:buChar char="●"/>
            </a:pPr>
            <a:r>
              <a:rPr lang="en-US" sz="1300" b="1"/>
              <a:t>Externally Driven Fission</a:t>
            </a:r>
            <a:r>
              <a:rPr lang="en-US" sz="1300"/>
              <a:t>: Particle accelerator allows for a rapid on-off switch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00"/>
          </a:p>
          <a:p>
            <a:pPr marL="182880" lvl="0" indent="-17399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Char char="●"/>
            </a:pPr>
            <a:r>
              <a:rPr lang="en-US" sz="1300" b="1"/>
              <a:t>Passive Safety</a:t>
            </a:r>
            <a:r>
              <a:rPr lang="en-US" sz="1300"/>
              <a:t>: Features are incorporated throughout</a:t>
            </a:r>
            <a:endParaRPr sz="13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3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0" name="Google Shape;170;g3e5c6f6de21_0_154"/>
          <p:cNvSpPr txBox="1">
            <a:spLocks noGrp="1"/>
          </p:cNvSpPr>
          <p:nvPr>
            <p:ph type="title"/>
          </p:nvPr>
        </p:nvSpPr>
        <p:spPr>
          <a:xfrm>
            <a:off x="540589" y="112016"/>
            <a:ext cx="10813800" cy="8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</a:pPr>
            <a:r>
              <a:rPr lang="en-US" b="1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Features and Benefits of the Energy Amplifier for Fission Power</a:t>
            </a:r>
            <a:endParaRPr b="1" dirty="0">
              <a:solidFill>
                <a:schemeClr val="dk1"/>
              </a:solidFill>
              <a:latin typeface="Arial"/>
              <a:cs typeface="Arial"/>
            </a:endParaRPr>
          </a:p>
        </p:txBody>
      </p:sp>
      <p:sp>
        <p:nvSpPr>
          <p:cNvPr id="171" name="Google Shape;171;g3e5c6f6de21_0_154"/>
          <p:cNvSpPr txBox="1">
            <a:spLocks noGrp="1"/>
          </p:cNvSpPr>
          <p:nvPr>
            <p:ph type="sldNum" idx="3"/>
          </p:nvPr>
        </p:nvSpPr>
        <p:spPr>
          <a:xfrm>
            <a:off x="8353042" y="6427391"/>
            <a:ext cx="3276600" cy="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 smtClean="0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800"/>
                <a:buNone/>
              </a:pPr>
              <a:t>10</a:t>
            </a:fld>
            <a:endParaRPr/>
          </a:p>
        </p:txBody>
      </p:sp>
      <p:sp>
        <p:nvSpPr>
          <p:cNvPr id="172" name="Google Shape;172;g3e5c6f6de21_0_154"/>
          <p:cNvSpPr txBox="1"/>
          <p:nvPr/>
        </p:nvSpPr>
        <p:spPr>
          <a:xfrm>
            <a:off x="3965995" y="6615436"/>
            <a:ext cx="4260000" cy="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Stuart Henderson - Subcritical Systems, Inc.</a:t>
            </a:r>
          </a:p>
        </p:txBody>
      </p:sp>
      <p:sp>
        <p:nvSpPr>
          <p:cNvPr id="173" name="Google Shape;173;g3e5c6f6de21_0_154"/>
          <p:cNvSpPr/>
          <p:nvPr/>
        </p:nvSpPr>
        <p:spPr>
          <a:xfrm>
            <a:off x="313900" y="1605983"/>
            <a:ext cx="2733000" cy="787500"/>
          </a:xfrm>
          <a:prstGeom prst="rect">
            <a:avLst/>
          </a:prstGeom>
          <a:solidFill>
            <a:srgbClr val="EA9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Quattrocento Sans"/>
                <a:ea typeface="Quattrocento Sans"/>
                <a:cs typeface="Quattrocento Sans"/>
                <a:sym typeface="Quattrocento Sans"/>
              </a:rPr>
              <a:t>Unmatched Safety</a:t>
            </a:r>
            <a:endParaRPr sz="1800" b="1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4" name="Google Shape;174;g3e5c6f6de21_0_154"/>
          <p:cNvSpPr/>
          <p:nvPr/>
        </p:nvSpPr>
        <p:spPr>
          <a:xfrm>
            <a:off x="3221425" y="1582825"/>
            <a:ext cx="2733000" cy="787500"/>
          </a:xfrm>
          <a:prstGeom prst="rect">
            <a:avLst/>
          </a:prstGeom>
          <a:solidFill>
            <a:srgbClr val="EA9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Quattrocento Sans"/>
                <a:ea typeface="Quattrocento Sans"/>
                <a:cs typeface="Quattrocento Sans"/>
                <a:sym typeface="Quattrocento Sans"/>
              </a:rPr>
              <a:t>Part 70 Regulatory Path</a:t>
            </a:r>
            <a:endParaRPr sz="1800" b="1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5" name="Google Shape;175;g3e5c6f6de21_0_154"/>
          <p:cNvSpPr/>
          <p:nvPr/>
        </p:nvSpPr>
        <p:spPr>
          <a:xfrm>
            <a:off x="6157205" y="1594987"/>
            <a:ext cx="2733000" cy="787500"/>
          </a:xfrm>
          <a:prstGeom prst="rect">
            <a:avLst/>
          </a:prstGeom>
          <a:solidFill>
            <a:srgbClr val="EA9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Quattrocento Sans"/>
                <a:ea typeface="Quattrocento Sans"/>
                <a:cs typeface="Quattrocento Sans"/>
                <a:sym typeface="Quattrocento Sans"/>
              </a:rPr>
              <a:t>Technology is In-hand</a:t>
            </a:r>
            <a:endParaRPr sz="1800" b="1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6" name="Google Shape;176;g3e5c6f6de21_0_154"/>
          <p:cNvSpPr/>
          <p:nvPr/>
        </p:nvSpPr>
        <p:spPr>
          <a:xfrm>
            <a:off x="9162850" y="1594987"/>
            <a:ext cx="2733000" cy="787500"/>
          </a:xfrm>
          <a:prstGeom prst="rect">
            <a:avLst/>
          </a:prstGeom>
          <a:solidFill>
            <a:srgbClr val="EA9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Quattrocento Sans"/>
                <a:ea typeface="Quattrocento Sans"/>
                <a:cs typeface="Quattrocento Sans"/>
                <a:sym typeface="Quattrocento Sans"/>
              </a:rPr>
              <a:t>Fuel Cycle Flexibility</a:t>
            </a:r>
            <a:endParaRPr sz="1800" b="1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91B3F-A890-0A60-3489-0299725E6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0" y="69924"/>
            <a:ext cx="11210400" cy="557700"/>
          </a:xfrm>
        </p:spPr>
        <p:txBody>
          <a:bodyPr>
            <a:noAutofit/>
          </a:bodyPr>
          <a:lstStyle/>
          <a:p>
            <a:r>
              <a:rPr lang="en-US" sz="2900" b="1" dirty="0">
                <a:solidFill>
                  <a:schemeClr val="dk1"/>
                </a:solidFill>
                <a:latin typeface="Arial"/>
                <a:cs typeface="Arial"/>
              </a:rPr>
              <a:t>The Energy Amplifier is not regulated like a critical reactor.</a:t>
            </a:r>
            <a:br>
              <a:rPr lang="en-US" sz="2900" b="1" dirty="0">
                <a:solidFill>
                  <a:schemeClr val="dk1"/>
                </a:solidFill>
                <a:latin typeface="Arial"/>
                <a:cs typeface="Arial"/>
              </a:rPr>
            </a:br>
            <a:r>
              <a:rPr lang="en-US" sz="2900" b="1" dirty="0">
                <a:solidFill>
                  <a:schemeClr val="dk1"/>
                </a:solidFill>
                <a:latin typeface="Arial"/>
                <a:cs typeface="Arial"/>
              </a:rPr>
              <a:t>NRC confirmed vastly simpler licensing pathway (Part 70)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D301A-9FE0-DFCE-F11D-613BC6D62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261" y="1364720"/>
            <a:ext cx="5769487" cy="4601748"/>
          </a:xfrm>
        </p:spPr>
        <p:txBody>
          <a:bodyPr>
            <a:normAutofit fontScale="92500"/>
          </a:bodyPr>
          <a:lstStyle/>
          <a:p>
            <a:r>
              <a:rPr lang="en-US" i="1" dirty="0">
                <a:latin typeface="+mn-lt"/>
              </a:rPr>
              <a:t>The NRC staff has completed its review of the white paper and is basing its response on the following key assumptions:</a:t>
            </a:r>
          </a:p>
          <a:p>
            <a:r>
              <a:rPr lang="en-US" i="1" dirty="0">
                <a:latin typeface="+mn-lt"/>
              </a:rPr>
              <a:t>• The integrated ADS will be designed and operated as subcritical, so </a:t>
            </a:r>
            <a:r>
              <a:rPr lang="en-US" b="1" i="1" dirty="0">
                <a:latin typeface="+mn-lt"/>
              </a:rPr>
              <a:t>it does not meet the definition in 10 CFR 50.2 for a nuclear reactor </a:t>
            </a:r>
            <a:r>
              <a:rPr lang="en-US" i="1" dirty="0">
                <a:latin typeface="+mn-lt"/>
              </a:rPr>
              <a:t>because the ADS system is not “designed or used to sustain nuclear fission in a self-supporting chain reaction.”</a:t>
            </a:r>
          </a:p>
          <a:p>
            <a:r>
              <a:rPr lang="en-US" i="1" dirty="0">
                <a:latin typeface="+mn-lt"/>
              </a:rPr>
              <a:t>• The integrated ADS will be designed and operated for the sole purpose of generating electrical power; however, so it </a:t>
            </a:r>
            <a:r>
              <a:rPr lang="en-US" b="1" i="1" dirty="0">
                <a:latin typeface="+mn-lt"/>
              </a:rPr>
              <a:t>does not meet the current definitions in 10 CFR 50.22 for either a utilization facility or a production facility</a:t>
            </a:r>
            <a:r>
              <a:rPr lang="en-US" i="1" dirty="0">
                <a:latin typeface="+mn-lt"/>
              </a:rPr>
              <a:t>.</a:t>
            </a:r>
          </a:p>
          <a:p>
            <a:r>
              <a:rPr lang="en-US" i="1" dirty="0">
                <a:latin typeface="+mn-lt"/>
              </a:rPr>
              <a:t>• The particle accelerator portion of the ADS meets the 10 CFR 30.4 definition….</a:t>
            </a:r>
          </a:p>
          <a:p>
            <a:r>
              <a:rPr lang="en-US" b="1" i="1" dirty="0">
                <a:latin typeface="+mn-lt"/>
              </a:rPr>
              <a:t>Given these key assumptions presented in the white paper, 10 CFR Part 30 and Part 70 appear to be a viable licensing pathway.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B408E-4AE5-2138-3CE2-F54FD8D8DEBC}"/>
              </a:ext>
            </a:extLst>
          </p:cNvPr>
          <p:cNvSpPr txBox="1"/>
          <p:nvPr/>
        </p:nvSpPr>
        <p:spPr>
          <a:xfrm>
            <a:off x="7177546" y="5022584"/>
            <a:ext cx="409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Subcritical Systems Docket Number 07007043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26174D-B56F-F7FE-102A-1EA2631559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70" r="5193"/>
          <a:stretch>
            <a:fillRect/>
          </a:stretch>
        </p:blipFill>
        <p:spPr>
          <a:xfrm>
            <a:off x="6587614" y="1371643"/>
            <a:ext cx="5258339" cy="3521509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9AB9845-BD5C-0354-9FF1-0C4075CCC8E4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457608" y="6564406"/>
            <a:ext cx="4260011" cy="141686"/>
          </a:xfrm>
        </p:spPr>
        <p:txBody>
          <a:bodyPr/>
          <a:lstStyle/>
          <a:p>
            <a:pPr lvl="0" algn="ctr"/>
            <a:r>
              <a:rPr lang="en-US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Stuart Henderson - Subcritical Systems, Inc.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A48E59A-490D-A631-7157-A18D8DE7C3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9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45315c245e_0_0"/>
          <p:cNvSpPr txBox="1">
            <a:spLocks noGrp="1"/>
          </p:cNvSpPr>
          <p:nvPr>
            <p:ph type="title"/>
          </p:nvPr>
        </p:nvSpPr>
        <p:spPr>
          <a:xfrm>
            <a:off x="478585" y="-88426"/>
            <a:ext cx="112104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lvl="0">
              <a:spcBef>
                <a:spcPts val="1200"/>
              </a:spcBef>
              <a:buClr>
                <a:schemeClr val="dk1"/>
              </a:buClr>
              <a:buSzPts val="2300"/>
            </a:pP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Subcritical Systems is developing the capabilities to construct multiple units, with resulting economies of scale</a:t>
            </a:r>
            <a:endParaRPr lang="en-US"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g345315c245e_0_0"/>
          <p:cNvSpPr txBox="1">
            <a:spLocks noGrp="1"/>
          </p:cNvSpPr>
          <p:nvPr>
            <p:ph type="ftr" idx="11"/>
          </p:nvPr>
        </p:nvSpPr>
        <p:spPr>
          <a:xfrm>
            <a:off x="4543050" y="6427391"/>
            <a:ext cx="2895600" cy="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Stuart Henderson - Subcritical Systems, Inc.</a:t>
            </a:r>
          </a:p>
        </p:txBody>
      </p:sp>
      <p:sp>
        <p:nvSpPr>
          <p:cNvPr id="931" name="Google Shape;931;g345315c245e_0_0"/>
          <p:cNvSpPr txBox="1">
            <a:spLocks noGrp="1"/>
          </p:cNvSpPr>
          <p:nvPr>
            <p:ph type="sldNum" idx="12"/>
          </p:nvPr>
        </p:nvSpPr>
        <p:spPr>
          <a:xfrm>
            <a:off x="11027054" y="6317141"/>
            <a:ext cx="7113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  <p:pic>
        <p:nvPicPr>
          <p:cNvPr id="932" name="Google Shape;932;g345315c245e_0_0" descr="/sessions/blissful-beautiful-maxwell/mnt/outputs/photos/site_hq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5800" y="2054063"/>
            <a:ext cx="4766849" cy="32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g345315c245e_0_0"/>
          <p:cNvSpPr txBox="1">
            <a:spLocks noGrp="1"/>
          </p:cNvSpPr>
          <p:nvPr>
            <p:ph type="body" idx="1"/>
          </p:nvPr>
        </p:nvSpPr>
        <p:spPr>
          <a:xfrm>
            <a:off x="502875" y="1693543"/>
            <a:ext cx="6321000" cy="4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Quattrocento Sans"/>
              <a:buNone/>
            </a:pPr>
            <a:r>
              <a:rPr lang="en-US" sz="23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Technical approach:</a:t>
            </a:r>
            <a:endParaRPr sz="2300" b="1" i="0" u="none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7717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Utilize proven technology in use worldwide: </a:t>
            </a: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accelerator design is based on SNS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marL="285750" lvl="0" indent="-27717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Capitalize on completed and ongoing R&amp;D for further cost reduction and minimization of performance risk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85750" lvl="0" indent="-27717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Utilize standardized modular components and systems manufactured on assembly lines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85750" lvl="0" indent="-27717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in-house production capability for critical components to manage supply-chain risk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85750" lvl="0" indent="-27717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Capitalize on fuel flexibility, evolving as the supply chain evolves </a:t>
            </a:r>
            <a:b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BB5291-18C1-F8EC-9D7D-8B9BF8584361}"/>
              </a:ext>
            </a:extLst>
          </p:cNvPr>
          <p:cNvSpPr txBox="1"/>
          <p:nvPr/>
        </p:nvSpPr>
        <p:spPr>
          <a:xfrm>
            <a:off x="7428140" y="5397062"/>
            <a:ext cx="4196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Subcritical Systems Headquarters, Austin TX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e70d56bd78_0_0"/>
          <p:cNvSpPr txBox="1">
            <a:spLocks noGrp="1"/>
          </p:cNvSpPr>
          <p:nvPr>
            <p:ph type="title"/>
          </p:nvPr>
        </p:nvSpPr>
        <p:spPr>
          <a:xfrm>
            <a:off x="546100" y="29107"/>
            <a:ext cx="11210400" cy="100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Vertical integration of key accelerator components in our manufacturing facility in Austin, TX</a:t>
            </a:r>
            <a:endParaRPr b="1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g3e70d56bd78_0_0"/>
          <p:cNvSpPr txBox="1">
            <a:spLocks noGrp="1"/>
          </p:cNvSpPr>
          <p:nvPr>
            <p:ph type="sldNum" idx="12"/>
          </p:nvPr>
        </p:nvSpPr>
        <p:spPr>
          <a:xfrm>
            <a:off x="8353042" y="6427391"/>
            <a:ext cx="3276600" cy="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198" name="Google Shape;198;g3e70d56bd78_0_0"/>
          <p:cNvSpPr/>
          <p:nvPr/>
        </p:nvSpPr>
        <p:spPr>
          <a:xfrm>
            <a:off x="542859" y="981192"/>
            <a:ext cx="11338500" cy="70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6E6A63"/>
              </a:buClr>
              <a:buSzPts val="1300"/>
              <a:buFont typeface="Helvetica Neue"/>
              <a:buNone/>
            </a:pPr>
            <a:r>
              <a:rPr lang="en-US" sz="1600" i="0" u="none" strike="noStrike" cap="none" dirty="0">
                <a:solidFill>
                  <a:srgbClr val="3A3838"/>
                </a:solidFill>
              </a:rPr>
              <a:t>Goal is end-to-end fabrication of cryomodules, including SRF cavities and couplers</a:t>
            </a:r>
            <a:endParaRPr sz="1600" i="0" u="none" strike="noStrike" cap="none" dirty="0">
              <a:solidFill>
                <a:srgbClr val="3A3838"/>
              </a:solidFill>
            </a:endParaRPr>
          </a:p>
        </p:txBody>
      </p:sp>
      <p:pic>
        <p:nvPicPr>
          <p:cNvPr id="199" name="Google Shape;199;g3e70d56bd78_0_0" descr="/sessions/blissful-beautiful-maxwell/mnt/outputs/photos/site_hq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063" y="1693207"/>
            <a:ext cx="4460490" cy="303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e70d56bd78_0_0" descr="/sessions/blissful-beautiful-maxwell/mnt/outputs/photos/image37.png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7871" y="3931947"/>
            <a:ext cx="3167385" cy="237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3e70d56bd78_0_0" descr="A group of people in safety vests and hard hats is gathered around a large, industrial machine in a factory setting.  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3427" y="4033239"/>
            <a:ext cx="4432064" cy="231623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3e70d56bd78_0_0"/>
          <p:cNvSpPr txBox="1"/>
          <p:nvPr/>
        </p:nvSpPr>
        <p:spPr>
          <a:xfrm>
            <a:off x="3824104" y="6535019"/>
            <a:ext cx="4260000" cy="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9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Stuart Henderson - Subcritical Systems, Inc.</a:t>
            </a:r>
          </a:p>
        </p:txBody>
      </p:sp>
      <p:pic>
        <p:nvPicPr>
          <p:cNvPr id="2" name="Google Shape;225;g3e70b92a913_1_0" descr="/sessions/blissful-beautiful-maxwell/mnt/outputs/photos/image108.png">
            <a:extLst>
              <a:ext uri="{FF2B5EF4-FFF2-40B4-BE49-F238E27FC236}">
                <a16:creationId xmlns:a16="http://schemas.microsoft.com/office/drawing/2014/main" id="{9B27B39D-379B-DE31-3982-E9E296455A3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73189" y="1681058"/>
            <a:ext cx="2822078" cy="2116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10;g3e80ed39a82_1_75" title="IMG_5475.jpg">
            <a:extLst>
              <a:ext uri="{FF2B5EF4-FFF2-40B4-BE49-F238E27FC236}">
                <a16:creationId xmlns:a16="http://schemas.microsoft.com/office/drawing/2014/main" id="{BDCEC6DA-773B-BF9A-9544-BDE58B43A35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11237" y="4009189"/>
            <a:ext cx="2822074" cy="2116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7;g3e80ed39a82_1_75">
            <a:extLst>
              <a:ext uri="{FF2B5EF4-FFF2-40B4-BE49-F238E27FC236}">
                <a16:creationId xmlns:a16="http://schemas.microsoft.com/office/drawing/2014/main" id="{DB876B28-0FF2-FB74-FF77-447B58C7CAC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t="23309" r="15526" b="27235"/>
          <a:stretch/>
        </p:blipFill>
        <p:spPr>
          <a:xfrm>
            <a:off x="8964199" y="1692633"/>
            <a:ext cx="2696803" cy="2104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602D5-16FD-7DE6-428C-424D78DEB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336019"/>
            <a:ext cx="11210544" cy="557784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Subcritical System’s Interest in a 3rd SNS Target Station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D6A063-AF2B-C80D-4DDC-585FB1ADC7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98868-F483-728F-937E-50D7407A2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182413"/>
            <a:ext cx="11210400" cy="5355336"/>
          </a:xfrm>
        </p:spPr>
        <p:txBody>
          <a:bodyPr>
            <a:normAutofit fontScale="70000" lnSpcReduction="20000"/>
          </a:bodyPr>
          <a:lstStyle/>
          <a:p>
            <a:r>
              <a:rPr lang="en-US" sz="2400" b="1" dirty="0">
                <a:latin typeface="+mn-lt"/>
              </a:rPr>
              <a:t>Materials Irradiation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+mn-lt"/>
              </a:rPr>
              <a:t>Deeper burnup in a fast-spectrum system ultimately limited by e.g. fuel cladding material – </a:t>
            </a:r>
            <a:r>
              <a:rPr lang="en-US" sz="1900" b="1" dirty="0">
                <a:latin typeface="+mn-lt"/>
              </a:rPr>
              <a:t>need access to very high dpa rates</a:t>
            </a:r>
          </a:p>
          <a:p>
            <a:pPr marL="228600" indent="0"/>
            <a:endParaRPr lang="en-US" dirty="0">
              <a:latin typeface="+mn-lt"/>
            </a:endParaRPr>
          </a:p>
          <a:p>
            <a:r>
              <a:rPr lang="en-US" sz="2400" b="1" dirty="0">
                <a:latin typeface="+mn-lt"/>
              </a:rPr>
              <a:t>Neutron multiplying assembly </a:t>
            </a:r>
            <a:r>
              <a:rPr lang="en-US" sz="2400" b="1" dirty="0" err="1">
                <a:latin typeface="+mn-lt"/>
              </a:rPr>
              <a:t>PoP</a:t>
            </a:r>
            <a:r>
              <a:rPr lang="en-US" sz="2400" b="1" dirty="0">
                <a:latin typeface="+mn-lt"/>
              </a:rPr>
              <a:t> and demonstration tests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+mn-lt"/>
              </a:rPr>
              <a:t>Prototyping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+mn-lt"/>
              </a:rPr>
              <a:t>Validation of codes and reduction in uncertainties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n-lt"/>
              </a:rPr>
              <a:t>keff</a:t>
            </a:r>
            <a:r>
              <a:rPr lang="en-US" sz="1900" dirty="0">
                <a:latin typeface="+mn-lt"/>
              </a:rPr>
              <a:t> measurement techniques and validation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+mn-lt"/>
              </a:rPr>
              <a:t>Note: Requires capability of handing/irradiating fissile material</a:t>
            </a:r>
          </a:p>
          <a:p>
            <a:endParaRPr lang="en-US" dirty="0">
              <a:latin typeface="+mn-lt"/>
            </a:endParaRPr>
          </a:p>
          <a:p>
            <a:r>
              <a:rPr lang="en-US" sz="2400" b="1" dirty="0">
                <a:latin typeface="+mn-lt"/>
              </a:rPr>
              <a:t>Transmutation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+mn-lt"/>
              </a:rPr>
              <a:t>Access to fast neutron spectrum for transmutation research</a:t>
            </a:r>
          </a:p>
          <a:p>
            <a:endParaRPr lang="en-US" dirty="0">
              <a:latin typeface="+mn-lt"/>
            </a:endParaRPr>
          </a:p>
          <a:p>
            <a:r>
              <a:rPr lang="en-US" sz="2400" b="1" dirty="0">
                <a:latin typeface="+mn-lt"/>
              </a:rPr>
              <a:t>Technical Component testing/verification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+mn-lt"/>
              </a:rPr>
              <a:t>Proton beam window design verification (normal and off-normal function)</a:t>
            </a:r>
          </a:p>
          <a:p>
            <a:pPr marL="228600" indent="0"/>
            <a:endParaRPr lang="en-US" sz="1900" dirty="0">
              <a:latin typeface="+mn-lt"/>
            </a:endParaRPr>
          </a:p>
          <a:p>
            <a:r>
              <a:rPr lang="en-US" sz="2400" b="1" dirty="0">
                <a:latin typeface="+mn-lt"/>
              </a:rPr>
              <a:t>Isotope Production R&amp;D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+mn-lt"/>
              </a:rPr>
              <a:t>Access to high power beam for prototyping high-power irradiation approaches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74F70-DF5E-92E3-19F8-E7291085AF3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967425" y="6427391"/>
            <a:ext cx="4260011" cy="141686"/>
          </a:xfrm>
        </p:spPr>
        <p:txBody>
          <a:bodyPr/>
          <a:lstStyle/>
          <a:p>
            <a:pPr lvl="0" algn="ctr"/>
            <a:r>
              <a:rPr lang="en-US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Stuart Henderson - Subcritical Systems, Inc.</a:t>
            </a:r>
          </a:p>
        </p:txBody>
      </p:sp>
    </p:spTree>
    <p:extLst>
      <p:ext uri="{BB962C8B-B14F-4D97-AF65-F5344CB8AC3E}">
        <p14:creationId xmlns:p14="http://schemas.microsoft.com/office/powerpoint/2010/main" val="2615911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g3bcdf40ee39_2_280" descr="A black and white image of smok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g3bcdf40ee39_2_280"/>
          <p:cNvSpPr txBox="1"/>
          <p:nvPr/>
        </p:nvSpPr>
        <p:spPr>
          <a:xfrm>
            <a:off x="1021986" y="21404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Contact Information</a:t>
            </a:r>
            <a:endParaRPr sz="3600" b="1" i="0" u="none" strike="noStrike" cap="non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54" name="Google Shape;554;g3bcdf40ee39_2_280"/>
          <p:cNvSpPr txBox="1">
            <a:spLocks noGrp="1"/>
          </p:cNvSpPr>
          <p:nvPr>
            <p:ph type="body" idx="1"/>
          </p:nvPr>
        </p:nvSpPr>
        <p:spPr>
          <a:xfrm>
            <a:off x="1043014" y="1537650"/>
            <a:ext cx="9723900" cy="20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US" sz="2800" b="1" dirty="0">
                <a:solidFill>
                  <a:schemeClr val="bg1"/>
                </a:solidFill>
              </a:rPr>
              <a:t>Subcritical Systems Inc.</a:t>
            </a:r>
            <a:endParaRPr sz="280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US" sz="2200" dirty="0">
                <a:solidFill>
                  <a:schemeClr val="bg1"/>
                </a:solidFill>
              </a:rPr>
              <a:t>8602 Lava Hill Rd. Austin, TX 78744</a:t>
            </a:r>
            <a:endParaRPr sz="280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US" sz="2200" dirty="0">
                <a:solidFill>
                  <a:schemeClr val="bg1"/>
                </a:solidFill>
              </a:rPr>
              <a:t>www.subcritical.com </a:t>
            </a:r>
            <a:endParaRPr sz="280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US" sz="2200" dirty="0">
                <a:solidFill>
                  <a:schemeClr val="bg1"/>
                </a:solidFill>
              </a:rPr>
              <a:t>Commercial Inquiries: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555" name="Google Shape;555;g3bcdf40ee39_2_280"/>
          <p:cNvSpPr txBox="1"/>
          <p:nvPr/>
        </p:nvSpPr>
        <p:spPr>
          <a:xfrm>
            <a:off x="1455776" y="3846598"/>
            <a:ext cx="7350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Dr. Dina Turner 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</a:t>
            </a:r>
            <a:r>
              <a:rPr lang="en-US" sz="1600" b="1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Co-founder, President I dina@subcritical.com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g3bcdf40ee39_2_280"/>
          <p:cNvSpPr txBox="1"/>
          <p:nvPr/>
        </p:nvSpPr>
        <p:spPr>
          <a:xfrm>
            <a:off x="1447039" y="3430880"/>
            <a:ext cx="687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Stuart Henderson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600" b="1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PhD, 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</a:t>
            </a:r>
            <a:r>
              <a:rPr lang="en-US" sz="1600" b="1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CTO I stuart@subcritical.com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g3bcdf40ee39_2_280"/>
          <p:cNvSpPr txBox="1"/>
          <p:nvPr/>
        </p:nvSpPr>
        <p:spPr>
          <a:xfrm>
            <a:off x="1460436" y="4236773"/>
            <a:ext cx="6384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Fred Turner 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</a:t>
            </a:r>
            <a:r>
              <a:rPr lang="en-US" sz="1600" b="1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Co-founder, CEO I fred@subcritical.com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" name="Google Shape;558;g3bcdf40ee39_2_2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5625" y="1721425"/>
            <a:ext cx="3991950" cy="2424252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g3bcdf40ee39_2_280"/>
          <p:cNvSpPr txBox="1">
            <a:spLocks noGrp="1"/>
          </p:cNvSpPr>
          <p:nvPr>
            <p:ph type="ftr" idx="11"/>
          </p:nvPr>
        </p:nvSpPr>
        <p:spPr>
          <a:xfrm>
            <a:off x="2853843" y="6414578"/>
            <a:ext cx="6239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Stuart Henderson - Subcritical Systems, Inc.</a:t>
            </a:r>
            <a:endParaRPr/>
          </a:p>
        </p:txBody>
      </p:sp>
      <p:sp>
        <p:nvSpPr>
          <p:cNvPr id="560" name="Google Shape;560;g3bcdf40ee39_2_280"/>
          <p:cNvSpPr txBox="1"/>
          <p:nvPr/>
        </p:nvSpPr>
        <p:spPr>
          <a:xfrm>
            <a:off x="5233661" y="5506263"/>
            <a:ext cx="17247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Proudly Built in America. Power America.</a:t>
            </a:r>
            <a:endParaRPr sz="12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61" name="Google Shape;561;g3bcdf40ee39_2_280"/>
          <p:cNvSpPr txBox="1">
            <a:spLocks noGrp="1"/>
          </p:cNvSpPr>
          <p:nvPr>
            <p:ph type="sldNum" idx="12"/>
          </p:nvPr>
        </p:nvSpPr>
        <p:spPr>
          <a:xfrm>
            <a:off x="11136935" y="6435928"/>
            <a:ext cx="771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2" name="Google Shape;562;g3bcdf40ee39_2_2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6430" y="5823806"/>
            <a:ext cx="664399" cy="34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45161d4d51_0_309"/>
          <p:cNvSpPr txBox="1">
            <a:spLocks noGrp="1"/>
          </p:cNvSpPr>
          <p:nvPr>
            <p:ph type="title"/>
          </p:nvPr>
        </p:nvSpPr>
        <p:spPr>
          <a:xfrm>
            <a:off x="558800" y="169562"/>
            <a:ext cx="10787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1428"/>
              <a:buNone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Energy Amplifier with </a:t>
            </a:r>
            <a:r>
              <a:rPr lang="en-US" b="1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US" b="1" baseline="-25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</a:t>
            </a: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&lt; 0.97 is deeply subcritical, with no mechanism for reactivity insertion</a:t>
            </a:r>
            <a:endParaRPr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345161d4d51_0_309"/>
          <p:cNvSpPr txBox="1"/>
          <p:nvPr/>
        </p:nvSpPr>
        <p:spPr>
          <a:xfrm>
            <a:off x="7337777" y="1829523"/>
            <a:ext cx="4515600" cy="3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10"/>
              <a:buFont typeface="Arial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US" sz="14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eff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 = 0.97 t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SSI subcritical core degree of subcriticality is </a:t>
            </a:r>
            <a:r>
              <a:rPr lang="en-US" sz="1400" b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300%</a:t>
            </a:r>
            <a:r>
              <a:rPr lang="en-US" sz="1400" b="1" u="none" strike="noStrike" cap="none">
                <a:solidFill>
                  <a:schemeClr val="dk1"/>
                </a:solidFill>
              </a:rPr>
              <a:t> </a:t>
            </a:r>
            <a:r>
              <a:rPr lang="en-US" sz="1400" b="1" i="0" u="none" strike="noStrike" cap="none">
                <a:solidFill>
                  <a:schemeClr val="dk1"/>
                </a:solidFill>
              </a:rPr>
              <a:t>greater than that accepted by the NRC as sufficient for “cold standby”</a:t>
            </a:r>
            <a:r>
              <a:rPr lang="en-US" sz="1400" b="0" i="0" u="none" strike="noStrike" cap="none">
                <a:solidFill>
                  <a:srgbClr val="EA913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3-GW scale commercial reactors (Westinghouse PWR)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10"/>
              <a:buFont typeface="Quattrocento Sans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During operation and </a:t>
            </a:r>
            <a:r>
              <a:rPr lang="en-US">
                <a:solidFill>
                  <a:schemeClr val="dk1"/>
                </a:solidFill>
              </a:rPr>
              <a:t>credible events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there is n</a:t>
            </a:r>
            <a:r>
              <a:rPr lang="en-US" sz="1400" b="1" i="0" u="none" strike="noStrike" cap="none">
                <a:solidFill>
                  <a:schemeClr val="dk1"/>
                </a:solidFill>
              </a:rPr>
              <a:t>o plausible means to insert reactivity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into the system other than reducing subcritical core temperature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10"/>
              <a:buFont typeface="Quattrocento Sans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a 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𝛽</a:t>
            </a:r>
            <a:r>
              <a:rPr lang="en-US" sz="14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0.00687, at 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US" sz="14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0.97 the SSI core is 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4.4$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subcritical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345161d4d51_0_309"/>
          <p:cNvSpPr txBox="1">
            <a:spLocks noGrp="1"/>
          </p:cNvSpPr>
          <p:nvPr>
            <p:ph type="ftr" idx="4294967295"/>
          </p:nvPr>
        </p:nvSpPr>
        <p:spPr>
          <a:xfrm>
            <a:off x="3965994" y="6498234"/>
            <a:ext cx="4260000" cy="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9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Stuart Henderson - Subcritical Systems, Inc.</a:t>
            </a:r>
          </a:p>
        </p:txBody>
      </p:sp>
      <p:sp>
        <p:nvSpPr>
          <p:cNvPr id="224" name="Google Shape;224;g345161d4d51_0_309"/>
          <p:cNvSpPr txBox="1">
            <a:spLocks noGrp="1"/>
          </p:cNvSpPr>
          <p:nvPr>
            <p:ph type="sldNum" idx="12"/>
          </p:nvPr>
        </p:nvSpPr>
        <p:spPr>
          <a:xfrm>
            <a:off x="203200" y="6324600"/>
            <a:ext cx="711200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mtClean="0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16</a:t>
            </a:fld>
            <a:endParaRPr/>
          </a:p>
        </p:txBody>
      </p:sp>
      <p:pic>
        <p:nvPicPr>
          <p:cNvPr id="225" name="Google Shape;225;g345161d4d51_0_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105" y="1323476"/>
            <a:ext cx="6806099" cy="49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4"/>
          <p:cNvSpPr txBox="1">
            <a:spLocks noGrp="1"/>
          </p:cNvSpPr>
          <p:nvPr>
            <p:ph type="title"/>
          </p:nvPr>
        </p:nvSpPr>
        <p:spPr>
          <a:xfrm>
            <a:off x="448050" y="290679"/>
            <a:ext cx="112104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470"/>
              <a:buNone/>
            </a:pPr>
            <a:r>
              <a:rPr lang="en-US" sz="2600" b="1">
                <a:latin typeface="Arial"/>
                <a:ea typeface="Arial"/>
                <a:cs typeface="Arial"/>
                <a:sym typeface="Arial"/>
              </a:rPr>
              <a:t>Summary of Accelerator-Subcritical Core Coupling Experiments and Facilities</a:t>
            </a:r>
            <a:endParaRPr sz="26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4"/>
          <p:cNvSpPr txBox="1">
            <a:spLocks noGrp="1"/>
          </p:cNvSpPr>
          <p:nvPr>
            <p:ph type="sldNum" idx="12"/>
          </p:nvPr>
        </p:nvSpPr>
        <p:spPr>
          <a:xfrm>
            <a:off x="8353042" y="6427391"/>
            <a:ext cx="3276600" cy="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17</a:t>
            </a:fld>
            <a:endParaRPr sz="800" b="0" i="0" u="none" strike="noStrike" cap="none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aphicFrame>
        <p:nvGraphicFramePr>
          <p:cNvPr id="397" name="Google Shape;397;p14"/>
          <p:cNvGraphicFramePr/>
          <p:nvPr/>
        </p:nvGraphicFramePr>
        <p:xfrm>
          <a:off x="952500" y="1504741"/>
          <a:ext cx="10287000" cy="46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</a:rPr>
                        <a:t>Experiment / Facility</a:t>
                      </a: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1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</a:rPr>
                        <a:t>Location</a:t>
                      </a: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1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</a:rPr>
                        <a:t>Timeframe</a:t>
                      </a: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1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</a:rPr>
                        <a:t>Accelerator</a:t>
                      </a: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1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</a:rPr>
                        <a:t>Neutron Source</a:t>
                      </a: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1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Kharkiv Inst. Phys. &amp; Tech.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Ukraine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2019-2022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100 MeV electron; 100 kW 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photonuclear in W/U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Kyoto Univ. Res. Reactor Inst.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Japan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2009-present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100 MeV proton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spallation; W, Pb-Bi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GUINEVERE, SCK-CEN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Belgium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2009-2014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250 keV Deuterium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D-T, 14 MeV neutrons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RACE, Idaho State &amp; UT-Austin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U.S. 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2003-2006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30 MeV electron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photonuclear in W/U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YALINA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Belarus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1997-2008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Deuterium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D-D, D-T, 2.5, 14 MeV neutrons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MUSE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France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1995-2004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Deuterium 200 keV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D-D, D-T, 2.5, 14 MeV neutrons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Argonne Intense Pulsed Neutron Source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U.S.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1988-1991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500 MeV proton; 7 kW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3A3838"/>
                          </a:solidFill>
                        </a:rPr>
                        <a:t>77% enriched Uranium assembly; keff ~0.8</a:t>
                      </a:r>
                      <a:endParaRPr sz="1400" u="none" strike="noStrike" cap="none">
                        <a:solidFill>
                          <a:srgbClr val="3A383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98" name="Google Shape;398;p14"/>
          <p:cNvSpPr txBox="1">
            <a:spLocks noGrp="1"/>
          </p:cNvSpPr>
          <p:nvPr>
            <p:ph type="ftr" idx="11"/>
          </p:nvPr>
        </p:nvSpPr>
        <p:spPr>
          <a:xfrm>
            <a:off x="3965994" y="6498234"/>
            <a:ext cx="4260000" cy="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900" dirty="0">
                <a:latin typeface="Helvetica Neue Light"/>
              </a:rPr>
              <a:t>Stuart Henderson - Subcritical Systems, Inc.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45161d4d51_0_174"/>
          <p:cNvSpPr txBox="1">
            <a:spLocks noGrp="1"/>
          </p:cNvSpPr>
          <p:nvPr>
            <p:ph type="title"/>
          </p:nvPr>
        </p:nvSpPr>
        <p:spPr>
          <a:xfrm>
            <a:off x="424373" y="93373"/>
            <a:ext cx="112104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Quattrocento Sans"/>
              <a:buNone/>
            </a:pPr>
            <a:r>
              <a:rPr lang="en-US" sz="2500" b="1" dirty="0">
                <a:latin typeface="+mn-lt"/>
              </a:rPr>
              <a:t>The concept of Accelerator Driven Systems is not new and has been thoroughly studied worldwide over four decades</a:t>
            </a:r>
            <a:br>
              <a:rPr lang="en-US" sz="2450" b="1" dirty="0">
                <a:solidFill>
                  <a:schemeClr val="dk1"/>
                </a:solidFill>
              </a:rPr>
            </a:br>
            <a:endParaRPr sz="2720" dirty="0"/>
          </a:p>
        </p:txBody>
      </p:sp>
      <p:sp>
        <p:nvSpPr>
          <p:cNvPr id="176" name="Google Shape;176;g345161d4d51_0_174"/>
          <p:cNvSpPr txBox="1">
            <a:spLocks noGrp="1"/>
          </p:cNvSpPr>
          <p:nvPr>
            <p:ph type="ftr" idx="11"/>
          </p:nvPr>
        </p:nvSpPr>
        <p:spPr>
          <a:xfrm>
            <a:off x="4601050" y="6512529"/>
            <a:ext cx="2895600" cy="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900" dirty="0">
                <a:latin typeface="Helvetica Neue Light"/>
              </a:rPr>
              <a:t>Stuart Henderson - Subcritical Systems, Inc.</a:t>
            </a:r>
            <a:endParaRPr sz="900" dirty="0">
              <a:latin typeface="Helvetica Neue Light"/>
            </a:endParaRPr>
          </a:p>
        </p:txBody>
      </p:sp>
      <p:sp>
        <p:nvSpPr>
          <p:cNvPr id="177" name="Google Shape;177;g345161d4d51_0_174"/>
          <p:cNvSpPr txBox="1"/>
          <p:nvPr/>
        </p:nvSpPr>
        <p:spPr>
          <a:xfrm>
            <a:off x="629963" y="1349586"/>
            <a:ext cx="5715926" cy="195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attrocento Sans"/>
              <a:buNone/>
            </a:pPr>
            <a:r>
              <a:rPr lang="en-US" sz="1600" b="1" dirty="0">
                <a:solidFill>
                  <a:schemeClr val="dk1"/>
                </a:solidFill>
              </a:rPr>
              <a:t>Two concepts were thoroughly developed in the 1990s</a:t>
            </a:r>
            <a:endParaRPr sz="1600" b="1"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600" i="0" u="none" strike="noStrike" cap="none" dirty="0">
                <a:solidFill>
                  <a:schemeClr val="dk1"/>
                </a:solidFill>
              </a:rPr>
              <a:t>CERN Nobel prize winner Carlo Rubbia’s Thorium Energy Amplifier</a:t>
            </a:r>
            <a:r>
              <a:rPr lang="en-US" sz="1600" dirty="0">
                <a:solidFill>
                  <a:schemeClr val="dk1"/>
                </a:solidFill>
              </a:rPr>
              <a:t> (1995)</a:t>
            </a:r>
            <a:endParaRPr sz="1600" i="0" u="none" strike="noStrike" cap="none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Los Alamos National Laboratory’s Accelerator Driven Transmutation Technologies program (1994) 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178" name="Google Shape;178;g345161d4d51_0_174"/>
          <p:cNvSpPr txBox="1"/>
          <p:nvPr/>
        </p:nvSpPr>
        <p:spPr>
          <a:xfrm>
            <a:off x="203200" y="6324600"/>
            <a:ext cx="7113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18</a:t>
            </a:fld>
            <a:endParaRPr sz="800" b="0" i="0" u="none" strike="noStrike" cap="none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79" name="Google Shape;179;g345161d4d51_0_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8623" y="3617975"/>
            <a:ext cx="1973474" cy="25530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0" name="Google Shape;180;g345161d4d51_0_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1510" y="3617976"/>
            <a:ext cx="1791808" cy="25530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1" name="Google Shape;181;g345161d4d51_0_1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1773" y="3617975"/>
            <a:ext cx="1880047" cy="25530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2" name="Google Shape;182;g345161d4d51_0_1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70335" y="3617951"/>
            <a:ext cx="1657837" cy="255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45161d4d51_0_1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8136" y="3617951"/>
            <a:ext cx="1840775" cy="255306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5" name="Google Shape;185;g345161d4d51_0_174"/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38905" y="1249767"/>
            <a:ext cx="4739310" cy="17563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F12C7F-BCF1-989F-11D1-9CFD6E431DC1}"/>
              </a:ext>
            </a:extLst>
          </p:cNvPr>
          <p:cNvSpPr/>
          <p:nvPr/>
        </p:nvSpPr>
        <p:spPr>
          <a:xfrm>
            <a:off x="10165189" y="3617951"/>
            <a:ext cx="1791808" cy="2553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Accelerator and Target Technology for Accelerator Driven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Transmutation and Energy Production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S. Henderson, E. Pitcher, Co-Chairs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DOI:</a:t>
            </a:r>
            <a:r>
              <a:rPr lang="en-US" dirty="0" err="1">
                <a:solidFill>
                  <a:srgbClr val="0563C1"/>
                </a:solidFill>
                <a:hlinkClick r:id="rId9" tooltip="Document DOI UR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dirty="0">
                <a:solidFill>
                  <a:schemeClr val="tx1"/>
                </a:solidFill>
                <a:hlinkClick r:id="rId9" tooltip="Document DOI UR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://doi.org/10.2172/1847382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861A9-28FA-3447-4F1B-C0C8F80CFB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35AFA9-CE0E-82D6-CC90-2E31BDF1C643}"/>
              </a:ext>
            </a:extLst>
          </p:cNvPr>
          <p:cNvSpPr/>
          <p:nvPr/>
        </p:nvSpPr>
        <p:spPr>
          <a:xfrm>
            <a:off x="894735" y="3460951"/>
            <a:ext cx="5791200" cy="1419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Google Shape;96;p5"/>
          <p:cNvSpPr txBox="1">
            <a:spLocks noGrp="1"/>
          </p:cNvSpPr>
          <p:nvPr>
            <p:ph type="title"/>
          </p:nvPr>
        </p:nvSpPr>
        <p:spPr>
          <a:xfrm>
            <a:off x="460555" y="242207"/>
            <a:ext cx="11507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0"/>
              <a:buFont typeface="Quattrocento Sans"/>
              <a:buNone/>
            </a:pPr>
            <a:r>
              <a:rPr lang="en-US" b="1" dirty="0">
                <a:latin typeface="Arial"/>
                <a:cs typeface="Arial"/>
                <a:sym typeface="Arial"/>
              </a:rPr>
              <a:t>Accelerator-Driven Subcritical Systems Concept</a:t>
            </a:r>
            <a:endParaRPr b="1" dirty="0"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5"/>
          <p:cNvSpPr txBox="1">
            <a:spLocks noGrp="1"/>
          </p:cNvSpPr>
          <p:nvPr>
            <p:ph type="body" idx="1"/>
          </p:nvPr>
        </p:nvSpPr>
        <p:spPr>
          <a:xfrm>
            <a:off x="480447" y="1043501"/>
            <a:ext cx="11149195" cy="2000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9768" lvl="0" indent="-28168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A913C"/>
              </a:buClr>
              <a:buSzPts val="1700"/>
              <a:buFont typeface="Arial"/>
              <a:buChar char="•"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Proton accelerator 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provides an external, controllable source of neutrons (via spallation)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sustaining fission in subcritical assembly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429768" indent="-281686">
              <a:spcBef>
                <a:spcPts val="1200"/>
              </a:spcBef>
              <a:buClr>
                <a:srgbClr val="EA913C"/>
              </a:buClr>
              <a:buSzPts val="1700"/>
              <a:buFont typeface="Arial"/>
              <a:buChar char="•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Lead-cooled Subcritical Assembly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maintains a safe minimum margin of subcriticality in all conditions</a:t>
            </a:r>
          </a:p>
          <a:p>
            <a:pPr marL="429768" indent="-281686">
              <a:spcBef>
                <a:spcPts val="1200"/>
              </a:spcBef>
              <a:buClr>
                <a:srgbClr val="EA913C"/>
              </a:buClr>
              <a:buSzPts val="17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Subcritical core can utilize a 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wide range of fuels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, therefore can serve multiple missions including energy production and transmutation of problematic isotopes in spent nuclear fuel</a:t>
            </a:r>
          </a:p>
          <a:p>
            <a:pPr marL="429768" indent="-281686">
              <a:spcBef>
                <a:spcPts val="1200"/>
              </a:spcBef>
              <a:buClr>
                <a:srgbClr val="EA913C"/>
              </a:buClr>
              <a:buSzPts val="1700"/>
              <a:buFont typeface="Arial"/>
              <a:buChar char="•"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5"/>
          <p:cNvSpPr txBox="1">
            <a:spLocks noGrp="1"/>
          </p:cNvSpPr>
          <p:nvPr>
            <p:ph type="ftr" idx="11"/>
          </p:nvPr>
        </p:nvSpPr>
        <p:spPr>
          <a:xfrm>
            <a:off x="3965994" y="6498234"/>
            <a:ext cx="4260011" cy="14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900" b="0" i="0" u="none" strike="noStrike" cap="none" dirty="0">
                <a:solidFill>
                  <a:srgbClr val="75707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Stuart Henderson - Subcritical Systems, Inc.</a:t>
            </a:r>
            <a:endParaRPr sz="900" b="0" i="0" u="none" strike="noStrike" cap="none" dirty="0">
              <a:solidFill>
                <a:srgbClr val="75707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Google Shape;169;g345161d4d51_0_144">
            <a:extLst>
              <a:ext uri="{FF2B5EF4-FFF2-40B4-BE49-F238E27FC236}">
                <a16:creationId xmlns:a16="http://schemas.microsoft.com/office/drawing/2014/main" id="{C9832236-9FD2-E35A-E00B-2F8FD0C40F4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1051" r="21188"/>
          <a:stretch/>
        </p:blipFill>
        <p:spPr>
          <a:xfrm>
            <a:off x="6602882" y="2612456"/>
            <a:ext cx="5026760" cy="41727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62;g3ac5c9b9c0b_0_46">
            <a:extLst>
              <a:ext uri="{FF2B5EF4-FFF2-40B4-BE49-F238E27FC236}">
                <a16:creationId xmlns:a16="http://schemas.microsoft.com/office/drawing/2014/main" id="{C2C944E4-4657-BF34-EB83-E3125ED0F88D}"/>
              </a:ext>
            </a:extLst>
          </p:cNvPr>
          <p:cNvSpPr txBox="1"/>
          <p:nvPr/>
        </p:nvSpPr>
        <p:spPr>
          <a:xfrm>
            <a:off x="1028361" y="3527320"/>
            <a:ext cx="31974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neutron multiplication factor k &lt; 1</a:t>
            </a:r>
            <a:r>
              <a:rPr lang="en-US" dirty="0"/>
              <a:t>,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system generates thermal power in proportion to beam power – an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Energy Amplifier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63;g3ac5c9b9c0b_0_46">
            <a:extLst>
              <a:ext uri="{FF2B5EF4-FFF2-40B4-BE49-F238E27FC236}">
                <a16:creationId xmlns:a16="http://schemas.microsoft.com/office/drawing/2014/main" id="{6F077CCC-9852-69ED-9FBF-B71780BD8FE1}"/>
              </a:ext>
            </a:extLst>
          </p:cNvPr>
          <p:cNvSpPr txBox="1"/>
          <p:nvPr/>
        </p:nvSpPr>
        <p:spPr>
          <a:xfrm>
            <a:off x="3753815" y="3736692"/>
            <a:ext cx="3549600" cy="874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197" t="-147713" r="-2577" b="-24883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62B12-53A9-BE3F-644B-979515868C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e8695c2215_0_15"/>
          <p:cNvSpPr txBox="1">
            <a:spLocks noGrp="1"/>
          </p:cNvSpPr>
          <p:nvPr>
            <p:ph type="title"/>
          </p:nvPr>
        </p:nvSpPr>
        <p:spPr>
          <a:xfrm>
            <a:off x="539750" y="82312"/>
            <a:ext cx="10128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Accelerator Transmutation of Waste at Los Alamos National Laboratory (1992-2000) 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3e8695c2215_0_15"/>
          <p:cNvSpPr txBox="1">
            <a:spLocks noGrp="1"/>
          </p:cNvSpPr>
          <p:nvPr>
            <p:ph type="body" idx="1"/>
          </p:nvPr>
        </p:nvSpPr>
        <p:spPr>
          <a:xfrm>
            <a:off x="777500" y="1783975"/>
            <a:ext cx="53364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913C"/>
              </a:buClr>
              <a:buSzPts val="1600"/>
              <a:buFont typeface="Arial"/>
              <a:buChar char="●"/>
            </a:pPr>
            <a:r>
              <a:rPr lang="en-US" b="1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LANL developed R&amp;D program</a:t>
            </a:r>
            <a:r>
              <a:rPr lang="en-US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 focused on transmutation of nuclear waste. </a:t>
            </a:r>
            <a:endParaRPr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913C"/>
              </a:buClr>
              <a:buSzPts val="1600"/>
              <a:buFont typeface="Arial"/>
              <a:buChar char="○"/>
            </a:pPr>
            <a:r>
              <a:rPr lang="en-US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Collaboration with several DOE national laboratories (Oak Ridge, Brookhaven and Sandia) and industrial partners (Grumman, Bechtel, Westinghouse, B&amp;W and Kaman)</a:t>
            </a:r>
            <a:endParaRPr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913C"/>
              </a:buClr>
              <a:buSzPts val="1800"/>
              <a:buFont typeface="Arial"/>
              <a:buChar char="●"/>
            </a:pPr>
            <a:r>
              <a:rPr lang="en-US" b="1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Related programs explored accelerator production of tritium</a:t>
            </a:r>
            <a:r>
              <a:rPr lang="en-US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, establishing linac performance and reliability requirements directly applicable to the Energy Amplifier.</a:t>
            </a:r>
            <a:endParaRPr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913C"/>
              </a:buClr>
              <a:buSzPts val="1800"/>
              <a:buFont typeface="Arial"/>
              <a:buChar char="●"/>
            </a:pPr>
            <a:r>
              <a:rPr lang="en-US" b="1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Key technologies developed</a:t>
            </a:r>
            <a:r>
              <a:rPr lang="en-US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: high power SRF linac design, subcritical target blanket physics, beam control systems, and power conversion architecture.</a:t>
            </a:r>
            <a:endParaRPr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</a:pPr>
            <a:endParaRPr sz="1800"/>
          </a:p>
        </p:txBody>
      </p:sp>
      <p:sp>
        <p:nvSpPr>
          <p:cNvPr id="326" name="Google Shape;326;g3e8695c2215_0_15"/>
          <p:cNvSpPr txBox="1">
            <a:spLocks noGrp="1"/>
          </p:cNvSpPr>
          <p:nvPr>
            <p:ph type="ftr" idx="11"/>
          </p:nvPr>
        </p:nvSpPr>
        <p:spPr>
          <a:xfrm>
            <a:off x="2921876" y="6324600"/>
            <a:ext cx="6425424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Stuart Henderson - Subcritical Systems, Inc.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3e8695c2215_0_15"/>
          <p:cNvSpPr txBox="1">
            <a:spLocks noGrp="1"/>
          </p:cNvSpPr>
          <p:nvPr>
            <p:ph type="sldNum" idx="4294967295"/>
          </p:nvPr>
        </p:nvSpPr>
        <p:spPr>
          <a:xfrm>
            <a:off x="8245365" y="6427376"/>
            <a:ext cx="3114153" cy="141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sym typeface="Arial"/>
              </a:rPr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3</a:t>
            </a:fld>
            <a:endParaRPr dirty="0">
              <a:sym typeface="Arial"/>
            </a:endParaRPr>
          </a:p>
        </p:txBody>
      </p:sp>
      <p:pic>
        <p:nvPicPr>
          <p:cNvPr id="328" name="Google Shape;328;g3e8695c2215_0_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3513" y="1297512"/>
            <a:ext cx="4813486" cy="2500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3e8695c2215_0_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3535" y="3980325"/>
            <a:ext cx="2937865" cy="22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3e8695c2215_0_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09382" y="4035088"/>
            <a:ext cx="1666293" cy="21556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"/>
          <p:cNvSpPr txBox="1">
            <a:spLocks noGrp="1"/>
          </p:cNvSpPr>
          <p:nvPr>
            <p:ph type="title"/>
          </p:nvPr>
        </p:nvSpPr>
        <p:spPr>
          <a:xfrm>
            <a:off x="837180" y="298173"/>
            <a:ext cx="1000089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Carlo Rubbia’s Thorium Energy Amplifier (1993) 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"/>
          <p:cNvSpPr txBox="1">
            <a:spLocks noGrp="1"/>
          </p:cNvSpPr>
          <p:nvPr>
            <p:ph type="body" idx="1"/>
          </p:nvPr>
        </p:nvSpPr>
        <p:spPr>
          <a:xfrm>
            <a:off x="914400" y="1299875"/>
            <a:ext cx="10363200" cy="46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</a:pPr>
            <a:r>
              <a:rPr lang="en-US" sz="18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CERN Nobel prize winner Carlo Rubbia proposed and developed the Thorium Energy Amplifier, an Accelerator Driven Subcritical System to burn Thorium fuel for power production</a:t>
            </a:r>
            <a:endParaRPr sz="1800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</a:pPr>
            <a:endParaRPr sz="1800" dirty="0"/>
          </a:p>
        </p:txBody>
      </p:sp>
      <p:sp>
        <p:nvSpPr>
          <p:cNvPr id="337" name="Google Shape;337;p4"/>
          <p:cNvSpPr txBox="1">
            <a:spLocks noGrp="1"/>
          </p:cNvSpPr>
          <p:nvPr>
            <p:ph type="ftr" idx="11"/>
          </p:nvPr>
        </p:nvSpPr>
        <p:spPr>
          <a:xfrm>
            <a:off x="2832538" y="6324600"/>
            <a:ext cx="6514662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Stuart Henderson - Subcritical Systems, Inc.</a:t>
            </a:r>
          </a:p>
        </p:txBody>
      </p:sp>
      <p:sp>
        <p:nvSpPr>
          <p:cNvPr id="338" name="Google Shape;338;p4"/>
          <p:cNvSpPr txBox="1">
            <a:spLocks noGrp="1"/>
          </p:cNvSpPr>
          <p:nvPr>
            <p:ph type="sldNum" idx="4294967295"/>
          </p:nvPr>
        </p:nvSpPr>
        <p:spPr>
          <a:xfrm>
            <a:off x="7099519" y="6427391"/>
            <a:ext cx="4260011" cy="14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sym typeface="Arial"/>
              </a:rPr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4</a:t>
            </a:fld>
            <a:endParaRPr dirty="0">
              <a:sym typeface="Arial"/>
            </a:endParaRPr>
          </a:p>
        </p:txBody>
      </p:sp>
      <p:pic>
        <p:nvPicPr>
          <p:cNvPr id="339" name="Google Shape;339;p4" title="RubbiaPictur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4871" y="2078604"/>
            <a:ext cx="5745701" cy="3895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01" y="2725269"/>
            <a:ext cx="6036714" cy="2343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e8695c2215_0_28"/>
          <p:cNvSpPr txBox="1">
            <a:spLocks noGrp="1"/>
          </p:cNvSpPr>
          <p:nvPr>
            <p:ph type="title"/>
          </p:nvPr>
        </p:nvSpPr>
        <p:spPr>
          <a:xfrm>
            <a:off x="423479" y="267698"/>
            <a:ext cx="11463721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</a:pPr>
            <a:r>
              <a:rPr lang="en-US" sz="2900" b="1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DOE Assessment of Accelerator And Target Technology</a:t>
            </a:r>
            <a:r>
              <a:rPr lang="en-US" sz="2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(2010)</a:t>
            </a:r>
            <a:endParaRPr sz="2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3e8695c2215_0_28"/>
          <p:cNvSpPr txBox="1">
            <a:spLocks noGrp="1"/>
          </p:cNvSpPr>
          <p:nvPr>
            <p:ph type="sldNum" idx="12"/>
          </p:nvPr>
        </p:nvSpPr>
        <p:spPr>
          <a:xfrm>
            <a:off x="8353042" y="6427391"/>
            <a:ext cx="3276600" cy="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347" name="Google Shape;347;g3e8695c2215_0_28"/>
          <p:cNvSpPr txBox="1">
            <a:spLocks noGrp="1"/>
          </p:cNvSpPr>
          <p:nvPr>
            <p:ph type="body" idx="1"/>
          </p:nvPr>
        </p:nvSpPr>
        <p:spPr>
          <a:xfrm>
            <a:off x="444500" y="1631575"/>
            <a:ext cx="4127400" cy="4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913C"/>
              </a:buClr>
              <a:buSzPts val="1800"/>
              <a:buFont typeface="Arial"/>
              <a:buChar char="●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DOE commissioned a technology assessment, 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co-chaired by S. Henderson and E. Pitcher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with a group of international scientists.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913C"/>
              </a:buClr>
              <a:buSzPts val="1800"/>
              <a:buFont typeface="Arial"/>
              <a:buChar char="●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Report positively assessed the technology and its readiness,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was briefed to DOE Energy Secretary S. Chu, and gained traction in the U.S.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913C"/>
              </a:buClr>
              <a:buSzPts val="1800"/>
              <a:buFont typeface="Arial"/>
              <a:buChar char="●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Fukushima accident happened 7 months later and appetite for advanced nuclear systems withered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g3e8695c2215_0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4882" y="1754612"/>
            <a:ext cx="6452172" cy="3444468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3e8695c2215_0_28"/>
          <p:cNvSpPr/>
          <p:nvPr/>
        </p:nvSpPr>
        <p:spPr>
          <a:xfrm>
            <a:off x="7924775" y="2572900"/>
            <a:ext cx="914400" cy="197100"/>
          </a:xfrm>
          <a:prstGeom prst="rect">
            <a:avLst/>
          </a:prstGeom>
          <a:noFill/>
          <a:ln w="28575" cap="flat" cmpd="sng">
            <a:solidFill>
              <a:srgbClr val="EA91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50" name="Google Shape;350;g3e8695c2215_0_28"/>
          <p:cNvSpPr/>
          <p:nvPr/>
        </p:nvSpPr>
        <p:spPr>
          <a:xfrm>
            <a:off x="7584100" y="2770000"/>
            <a:ext cx="699300" cy="197100"/>
          </a:xfrm>
          <a:prstGeom prst="rect">
            <a:avLst/>
          </a:prstGeom>
          <a:noFill/>
          <a:ln w="28575" cap="flat" cmpd="sng">
            <a:solidFill>
              <a:srgbClr val="EA91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" name="Google Shape;337;p4">
            <a:extLst>
              <a:ext uri="{FF2B5EF4-FFF2-40B4-BE49-F238E27FC236}">
                <a16:creationId xmlns:a16="http://schemas.microsoft.com/office/drawing/2014/main" id="{833B76BB-CDE3-75A2-F4B1-E6889493A9E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2832538" y="6324600"/>
            <a:ext cx="6514662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Stuart Henderson - Subcritical Systems, Inc.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444500" y="216134"/>
            <a:ext cx="11210544" cy="557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ct val="71428"/>
              <a:buNone/>
            </a:pPr>
            <a:r>
              <a:rPr lang="en-US" sz="3200" b="1" dirty="0">
                <a:latin typeface="Arial"/>
                <a:cs typeface="Arial"/>
                <a:sym typeface="Arial"/>
              </a:rPr>
              <a:t>Significant ADS activities are underway in China and Europe</a:t>
            </a:r>
            <a:br>
              <a:rPr lang="en-US" sz="2800" b="0" i="0" u="none" strike="noStrike" cap="none" dirty="0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dirty="0"/>
          </a:p>
        </p:txBody>
      </p:sp>
      <p:sp>
        <p:nvSpPr>
          <p:cNvPr id="210" name="Google Shape;210;p6"/>
          <p:cNvSpPr txBox="1">
            <a:spLocks noGrp="1"/>
          </p:cNvSpPr>
          <p:nvPr>
            <p:ph type="sldNum" idx="12"/>
          </p:nvPr>
        </p:nvSpPr>
        <p:spPr>
          <a:xfrm>
            <a:off x="8353042" y="6473399"/>
            <a:ext cx="3276600" cy="14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1"/>
          </p:nvPr>
        </p:nvSpPr>
        <p:spPr>
          <a:xfrm>
            <a:off x="444500" y="1463040"/>
            <a:ext cx="11210400" cy="352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</a:pPr>
            <a:br>
              <a:rPr lang="en-US" b="0">
                <a:latin typeface="Arial"/>
                <a:ea typeface="Arial"/>
                <a:cs typeface="Arial"/>
                <a:sym typeface="Arial"/>
              </a:rPr>
            </a:br>
            <a:br>
              <a:rPr lang="en-US" b="0"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6"/>
          <p:cNvSpPr txBox="1">
            <a:spLocks noGrp="1"/>
          </p:cNvSpPr>
          <p:nvPr>
            <p:ph type="ftr" idx="11"/>
          </p:nvPr>
        </p:nvSpPr>
        <p:spPr>
          <a:xfrm>
            <a:off x="3759499" y="6494045"/>
            <a:ext cx="4260011" cy="14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9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Stuart Henderson - Subcritical Systems, Inc.</a:t>
            </a:r>
          </a:p>
        </p:txBody>
      </p:sp>
      <p:pic>
        <p:nvPicPr>
          <p:cNvPr id="213" name="Google Shape;213;p6" descr="2021_MYRRHA_Sca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4097" y="1634716"/>
            <a:ext cx="5453216" cy="314635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6"/>
          <p:cNvSpPr txBox="1"/>
          <p:nvPr/>
        </p:nvSpPr>
        <p:spPr>
          <a:xfrm>
            <a:off x="6451812" y="4940228"/>
            <a:ext cx="5338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Quattrocento Sans"/>
              <a:buNone/>
            </a:pPr>
            <a:r>
              <a:rPr lang="en-US" sz="1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Europe: MYRRHA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Belgian Center for Nuclear Research (SCK-CEN) in Mol.; replaces BR-2 research reactor with an ADS driving 50-100 MW subcritical core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6"/>
          <p:cNvSpPr txBox="1"/>
          <p:nvPr/>
        </p:nvSpPr>
        <p:spPr>
          <a:xfrm>
            <a:off x="551305" y="4940229"/>
            <a:ext cx="5338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China ADS Initiative (CiADS) site in Huizhou; partnership of Chinese Academy of Science, China National Nuclear Corporation, China General Nuclear Power Group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117" y="1634716"/>
            <a:ext cx="4912540" cy="3146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e8695c2215_0_48"/>
          <p:cNvSpPr txBox="1">
            <a:spLocks noGrp="1"/>
          </p:cNvSpPr>
          <p:nvPr>
            <p:ph type="title"/>
          </p:nvPr>
        </p:nvSpPr>
        <p:spPr>
          <a:xfrm>
            <a:off x="448050" y="52344"/>
            <a:ext cx="11210400" cy="9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1429"/>
              <a:buNone/>
            </a:pPr>
            <a:r>
              <a:rPr lang="en-US" b="1" dirty="0">
                <a:latin typeface="Arial"/>
                <a:cs typeface="Arial"/>
                <a:sym typeface="Arial"/>
              </a:rPr>
              <a:t>Coupling of accelerators to reactors and fissile material has been investigated and demonstrated since the 1980s</a:t>
            </a:r>
            <a:endParaRPr b="1" dirty="0"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g3e8695c2215_0_48"/>
          <p:cNvSpPr txBox="1">
            <a:spLocks noGrp="1"/>
          </p:cNvSpPr>
          <p:nvPr>
            <p:ph type="sldNum" idx="12"/>
          </p:nvPr>
        </p:nvSpPr>
        <p:spPr>
          <a:xfrm>
            <a:off x="8353042" y="6427391"/>
            <a:ext cx="3276600" cy="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312" name="Google Shape;312;g3e8695c2215_0_48"/>
          <p:cNvSpPr txBox="1">
            <a:spLocks noGrp="1"/>
          </p:cNvSpPr>
          <p:nvPr>
            <p:ph type="body" idx="1"/>
          </p:nvPr>
        </p:nvSpPr>
        <p:spPr>
          <a:xfrm>
            <a:off x="444500" y="1463047"/>
            <a:ext cx="11210400" cy="9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The Intense Pulsed Neutron Source (a neutron spallation source) at 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Argonne National Laboratory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operated an accelerator-driven enriched uranium subcritical target assembly from 1988-1991 for the purpose of generating neutrons for scientific research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3e8695c2215_0_48"/>
          <p:cNvSpPr txBox="1">
            <a:spLocks noGrp="1"/>
          </p:cNvSpPr>
          <p:nvPr>
            <p:ph type="body" idx="1"/>
          </p:nvPr>
        </p:nvSpPr>
        <p:spPr>
          <a:xfrm>
            <a:off x="444500" y="2442025"/>
            <a:ext cx="39378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46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The subcritical target assembly had the following features:</a:t>
            </a:r>
            <a:endParaRPr/>
          </a:p>
        </p:txBody>
      </p:sp>
      <p:sp>
        <p:nvSpPr>
          <p:cNvPr id="314" name="Google Shape;314;g3e8695c2215_0_48"/>
          <p:cNvSpPr txBox="1"/>
          <p:nvPr/>
        </p:nvSpPr>
        <p:spPr>
          <a:xfrm>
            <a:off x="742425" y="3070750"/>
            <a:ext cx="12915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A3838"/>
                </a:solidFill>
              </a:rPr>
              <a:t>77%</a:t>
            </a:r>
            <a:endParaRPr sz="1600" b="1">
              <a:solidFill>
                <a:srgbClr val="3A383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A3838"/>
                </a:solidFill>
              </a:rPr>
              <a:t>Enriched Uranium</a:t>
            </a:r>
            <a:endParaRPr sz="1200">
              <a:solidFill>
                <a:srgbClr val="3A3838"/>
              </a:solidFill>
            </a:endParaRPr>
          </a:p>
        </p:txBody>
      </p:sp>
      <p:sp>
        <p:nvSpPr>
          <p:cNvPr id="315" name="Google Shape;315;g3e8695c2215_0_48"/>
          <p:cNvSpPr txBox="1"/>
          <p:nvPr/>
        </p:nvSpPr>
        <p:spPr>
          <a:xfrm>
            <a:off x="2628800" y="3069404"/>
            <a:ext cx="12915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A3838"/>
                </a:solidFill>
              </a:rPr>
              <a:t>k-eff = 0.8</a:t>
            </a:r>
            <a:endParaRPr sz="1600" b="1">
              <a:solidFill>
                <a:srgbClr val="3A383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A3838"/>
                </a:solidFill>
              </a:rPr>
              <a:t>Subcriticality Level</a:t>
            </a:r>
            <a:endParaRPr sz="1200">
              <a:solidFill>
                <a:srgbClr val="3A3838"/>
              </a:solidFill>
            </a:endParaRPr>
          </a:p>
        </p:txBody>
      </p:sp>
      <p:sp>
        <p:nvSpPr>
          <p:cNvPr id="316" name="Google Shape;316;g3e8695c2215_0_48"/>
          <p:cNvSpPr txBox="1"/>
          <p:nvPr/>
        </p:nvSpPr>
        <p:spPr>
          <a:xfrm>
            <a:off x="742425" y="3956375"/>
            <a:ext cx="12915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A3838"/>
                </a:solidFill>
              </a:rPr>
              <a:t>500 MeV, 14 uA</a:t>
            </a:r>
            <a:endParaRPr sz="1600" b="1">
              <a:solidFill>
                <a:srgbClr val="3A383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A3838"/>
                </a:solidFill>
              </a:rPr>
              <a:t>Proton beam, 7kW beam power</a:t>
            </a:r>
            <a:endParaRPr sz="1200">
              <a:solidFill>
                <a:srgbClr val="3A3838"/>
              </a:solidFill>
            </a:endParaRPr>
          </a:p>
        </p:txBody>
      </p:sp>
      <p:sp>
        <p:nvSpPr>
          <p:cNvPr id="317" name="Google Shape;317;g3e8695c2215_0_48"/>
          <p:cNvSpPr txBox="1"/>
          <p:nvPr/>
        </p:nvSpPr>
        <p:spPr>
          <a:xfrm>
            <a:off x="2628800" y="3956372"/>
            <a:ext cx="12915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A3838"/>
                </a:solidFill>
              </a:rPr>
              <a:t>49 kW</a:t>
            </a:r>
            <a:endParaRPr sz="1600" b="1">
              <a:solidFill>
                <a:srgbClr val="3A383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A3838"/>
                </a:solidFill>
              </a:rPr>
              <a:t>Fission power generated with 7kW proton beam, energy gain of 7</a:t>
            </a:r>
            <a:endParaRPr sz="1200">
              <a:solidFill>
                <a:srgbClr val="3A3838"/>
              </a:solidFill>
            </a:endParaRPr>
          </a:p>
        </p:txBody>
      </p:sp>
      <p:pic>
        <p:nvPicPr>
          <p:cNvPr id="318" name="Google Shape;318;g3e8695c2215_0_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1275" y="2242825"/>
            <a:ext cx="6367177" cy="404695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3e8695c2215_0_48"/>
          <p:cNvSpPr txBox="1"/>
          <p:nvPr/>
        </p:nvSpPr>
        <p:spPr>
          <a:xfrm>
            <a:off x="448056" y="5457375"/>
            <a:ext cx="3937800" cy="9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A3838"/>
                </a:solidFill>
              </a:rPr>
              <a:t>Demonstrated a factor of 7 energy amplification from accelerator induced fission.</a:t>
            </a:r>
            <a:endParaRPr sz="1600" b="1">
              <a:solidFill>
                <a:srgbClr val="3A3838"/>
              </a:solidFill>
            </a:endParaRPr>
          </a:p>
        </p:txBody>
      </p:sp>
      <p:sp>
        <p:nvSpPr>
          <p:cNvPr id="2" name="Google Shape;337;p4">
            <a:extLst>
              <a:ext uri="{FF2B5EF4-FFF2-40B4-BE49-F238E27FC236}">
                <a16:creationId xmlns:a16="http://schemas.microsoft.com/office/drawing/2014/main" id="{8CF94E47-6809-0D5D-D8F8-78B3012B157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2832538" y="6329855"/>
            <a:ext cx="6514662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Stuart Henderson - Subcritical Systems, Inc.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>
            <a:spLocks noGrp="1"/>
          </p:cNvSpPr>
          <p:nvPr>
            <p:ph type="title"/>
          </p:nvPr>
        </p:nvSpPr>
        <p:spPr>
          <a:xfrm>
            <a:off x="439245" y="276841"/>
            <a:ext cx="11426934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Subcritical Systems Inc. Is Commercializing Energy Amplifier Technology</a:t>
            </a:r>
          </a:p>
        </p:txBody>
      </p:sp>
      <p:sp>
        <p:nvSpPr>
          <p:cNvPr id="89" name="Google Shape;89;p1"/>
          <p:cNvSpPr txBox="1">
            <a:spLocks noGrp="1"/>
          </p:cNvSpPr>
          <p:nvPr>
            <p:ph type="body" idx="1"/>
          </p:nvPr>
        </p:nvSpPr>
        <p:spPr>
          <a:xfrm>
            <a:off x="378764" y="1211790"/>
            <a:ext cx="5937900" cy="1244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6355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Based in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Austin, Texas, bringing the Energy 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mplifier concept to the marketplace for electrical power generation</a:t>
            </a:r>
            <a:endParaRPr sz="1800" dirty="0"/>
          </a:p>
        </p:txBody>
      </p:sp>
      <p:pic>
        <p:nvPicPr>
          <p:cNvPr id="91" name="Google Shape;91;p1" title="Screenshot 2026-01-02 at 12.54.28 PM.png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rcRect b="666"/>
          <a:stretch>
            <a:fillRect/>
          </a:stretch>
        </p:blipFill>
        <p:spPr>
          <a:xfrm>
            <a:off x="1109388" y="2449771"/>
            <a:ext cx="7780925" cy="4203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A310A49-E7CA-FDFC-99E0-3EBD92E02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729" y="6109470"/>
            <a:ext cx="614851" cy="6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B29B5FE-E834-ED11-EE67-CB9883B50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491" y="2696933"/>
            <a:ext cx="1591493" cy="159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F868B2-245A-FF13-4426-8CC433166303}"/>
              </a:ext>
            </a:extLst>
          </p:cNvPr>
          <p:cNvSpPr txBox="1"/>
          <p:nvPr/>
        </p:nvSpPr>
        <p:spPr>
          <a:xfrm>
            <a:off x="9101491" y="4353736"/>
            <a:ext cx="2057524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90000"/>
              </a:lnSpc>
              <a:buNone/>
            </a:pP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+mn-lt"/>
              </a:rPr>
              <a:t>Steve Jurvetson, </a:t>
            </a:r>
            <a:r>
              <a:rPr lang="en-US" sz="1200" i="0" u="none" strike="noStrike" dirty="0">
                <a:solidFill>
                  <a:schemeClr val="tx1"/>
                </a:solidFill>
                <a:effectLst/>
                <a:latin typeface="+mn-lt"/>
              </a:rPr>
              <a:t>Managing Director Future Ventures - Investor </a:t>
            </a:r>
            <a:br>
              <a:rPr lang="en-US" sz="1200" b="0" dirty="0">
                <a:solidFill>
                  <a:schemeClr val="tx1"/>
                </a:solidFill>
                <a:effectLst/>
                <a:latin typeface="+mn-lt"/>
              </a:rPr>
            </a:br>
            <a:endParaRPr lang="en-US" sz="1200" b="0" i="0" u="none" strike="noStrike" dirty="0">
              <a:solidFill>
                <a:schemeClr val="tx1"/>
              </a:solidFill>
              <a:effectLst/>
              <a:latin typeface="+mn-lt"/>
            </a:endParaRPr>
          </a:p>
          <a:p>
            <a:pPr rtl="0" fontAlgn="base">
              <a:lnSpc>
                <a:spcPct val="90000"/>
              </a:lnSpc>
            </a:pP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+mn-lt"/>
              </a:rPr>
              <a:t>Founding investor in SpaceX, Tesla, and Commonwealth Fusion Systems </a:t>
            </a:r>
          </a:p>
        </p:txBody>
      </p:sp>
      <p:pic>
        <p:nvPicPr>
          <p:cNvPr id="4" name="Google Shape;340;g3c3014c36f5_0_2222">
            <a:extLst>
              <a:ext uri="{FF2B5EF4-FFF2-40B4-BE49-F238E27FC236}">
                <a16:creationId xmlns:a16="http://schemas.microsoft.com/office/drawing/2014/main" id="{EFC2FD47-448F-0695-1F14-2D8EB0DBCD4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43572" y="5856342"/>
            <a:ext cx="1475525" cy="29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41;g3c3014c36f5_0_2222">
            <a:extLst>
              <a:ext uri="{FF2B5EF4-FFF2-40B4-BE49-F238E27FC236}">
                <a16:creationId xmlns:a16="http://schemas.microsoft.com/office/drawing/2014/main" id="{82AE29FC-1D84-B782-D35A-A89F584F3F5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6900" r="24586"/>
          <a:stretch/>
        </p:blipFill>
        <p:spPr>
          <a:xfrm>
            <a:off x="10519593" y="6251110"/>
            <a:ext cx="461650" cy="52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42;g3c3014c36f5_0_2222">
            <a:extLst>
              <a:ext uri="{FF2B5EF4-FFF2-40B4-BE49-F238E27FC236}">
                <a16:creationId xmlns:a16="http://schemas.microsoft.com/office/drawing/2014/main" id="{92149320-E784-2BB1-E7F9-6594632A347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29066" b="30819"/>
          <a:stretch/>
        </p:blipFill>
        <p:spPr>
          <a:xfrm>
            <a:off x="8943574" y="6246650"/>
            <a:ext cx="1475525" cy="34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43;g3c3014c36f5_0_2222">
            <a:extLst>
              <a:ext uri="{FF2B5EF4-FFF2-40B4-BE49-F238E27FC236}">
                <a16:creationId xmlns:a16="http://schemas.microsoft.com/office/drawing/2014/main" id="{6C9E717B-B419-1E3E-5620-AE7152D159B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541007" y="5706978"/>
            <a:ext cx="461650" cy="4616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B7EC7464-74CC-32DD-344B-DF18DDD8DA03}"/>
              </a:ext>
            </a:extLst>
          </p:cNvPr>
          <p:cNvSpPr txBox="1">
            <a:spLocks/>
          </p:cNvSpPr>
          <p:nvPr/>
        </p:nvSpPr>
        <p:spPr>
          <a:xfrm>
            <a:off x="5891512" y="1128053"/>
            <a:ext cx="5937900" cy="122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Quattrocento Sans"/>
              <a:buNone/>
              <a:defRPr sz="1600" b="0" i="0" u="none" strike="noStrike" cap="none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463550" indent="-342900">
              <a:spcBef>
                <a:spcPts val="600"/>
              </a:spcBef>
              <a:buClr>
                <a:srgbClr val="000000"/>
              </a:buClr>
              <a:buSzPts val="17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Leadership Team Is comprised of entrepreneurs &amp; investors who have built multi-billion dollar companies and scientists with deep experience in the technology</a:t>
            </a:r>
          </a:p>
          <a:p>
            <a:pPr>
              <a:spcBef>
                <a:spcPts val="160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0C70CE3-10A9-4802-F6D2-6F4D0545D27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29407" y="6653478"/>
            <a:ext cx="4260011" cy="141686"/>
          </a:xfrm>
        </p:spPr>
        <p:txBody>
          <a:bodyPr/>
          <a:lstStyle/>
          <a:p>
            <a:pPr algn="ctr"/>
            <a:r>
              <a:rPr lang="en-US" dirty="0"/>
              <a:t>Stuart Henderson - Subcritical Systems, Inc.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CECBF0D-EDC1-6BD8-4CD7-21072CEE33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"/>
          <p:cNvSpPr txBox="1">
            <a:spLocks noGrp="1"/>
          </p:cNvSpPr>
          <p:nvPr>
            <p:ph type="title"/>
          </p:nvPr>
        </p:nvSpPr>
        <p:spPr>
          <a:xfrm>
            <a:off x="450033" y="402754"/>
            <a:ext cx="11507200" cy="4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Subcritical Systems </a:t>
            </a:r>
            <a:r>
              <a:rPr lang="en-US" b="1" i="0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</a:t>
            </a: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Amplifier Plant-Level Characteristics</a:t>
            </a:r>
            <a:endParaRPr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5"/>
          <p:cNvSpPr txBox="1">
            <a:spLocks noGrp="1"/>
          </p:cNvSpPr>
          <p:nvPr>
            <p:ph type="sldNum" idx="12"/>
          </p:nvPr>
        </p:nvSpPr>
        <p:spPr>
          <a:xfrm>
            <a:off x="8353043" y="6427391"/>
            <a:ext cx="3276600" cy="141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graphicFrame>
        <p:nvGraphicFramePr>
          <p:cNvPr id="203" name="Google Shape;203;p5"/>
          <p:cNvGraphicFramePr/>
          <p:nvPr>
            <p:extLst>
              <p:ext uri="{D42A27DB-BD31-4B8C-83A1-F6EECF244321}">
                <p14:modId xmlns:p14="http://schemas.microsoft.com/office/powerpoint/2010/main" val="1608346256"/>
              </p:ext>
            </p:extLst>
          </p:nvPr>
        </p:nvGraphicFramePr>
        <p:xfrm>
          <a:off x="825962" y="2011679"/>
          <a:ext cx="3820775" cy="35082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4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Gross thermal power</a:t>
                      </a:r>
                      <a:endParaRPr sz="2000" b="0" u="none" strike="noStrike" cap="none"/>
                    </a:p>
                  </a:txBody>
                  <a:tcPr marL="30475" marR="30475" marT="20325" marB="203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935 MW</a:t>
                      </a:r>
                      <a:endParaRPr sz="2000" b="0" u="none" strike="noStrike" cap="none" dirty="0"/>
                    </a:p>
                  </a:txBody>
                  <a:tcPr marL="30475" marR="30475" marT="20325" marB="203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Gross </a:t>
                      </a:r>
                      <a:r>
                        <a:rPr lang="en-US" sz="15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Primary electric power</a:t>
                      </a:r>
                      <a:endParaRPr sz="2000" b="0" u="none" strike="noStrike" cap="none"/>
                    </a:p>
                  </a:txBody>
                  <a:tcPr marL="30475" marR="30475" marT="20325" marB="203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350</a:t>
                      </a: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MW</a:t>
                      </a:r>
                      <a:endParaRPr sz="2000" b="0" u="none" strike="noStrike" cap="none" dirty="0"/>
                    </a:p>
                  </a:txBody>
                  <a:tcPr marL="30475" marR="30475" marT="20325" marB="203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Thermodynamic efficiency</a:t>
                      </a:r>
                      <a:endParaRPr sz="2000" b="0" u="none" strike="noStrike" cap="none"/>
                    </a:p>
                  </a:txBody>
                  <a:tcPr marL="30475" marR="30475" marT="20325" marB="203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37.5</a:t>
                      </a: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</a:t>
                      </a:r>
                      <a:endParaRPr sz="2000" b="0" u="none" strike="noStrike" cap="none" dirty="0"/>
                    </a:p>
                  </a:txBody>
                  <a:tcPr marL="30475" marR="30475" marT="20325" marB="203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Core system multiplication, </a:t>
                      </a:r>
                      <a:r>
                        <a:rPr lang="en-US" sz="15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keff</a:t>
                      </a: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max</a:t>
                      </a:r>
                      <a:endParaRPr sz="2000" b="0" u="none" strike="noStrike" cap="none" dirty="0"/>
                    </a:p>
                  </a:txBody>
                  <a:tcPr marL="30475" marR="30475" marT="20325" marB="203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</a:t>
                      </a:r>
                      <a:r>
                        <a:rPr lang="en-US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2000" b="0" u="none" strike="noStrike" cap="none" dirty="0"/>
                    </a:p>
                  </a:txBody>
                  <a:tcPr marL="30475" marR="30475" marT="20325" marB="203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Coolant/target</a:t>
                      </a:r>
                      <a:endParaRPr sz="15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30475" marR="30475" marT="20325" marB="203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Pb</a:t>
                      </a:r>
                      <a:endParaRPr sz="15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30475" marR="30475" marT="20325" marB="203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088345"/>
                  </a:ext>
                </a:extLst>
              </a:tr>
              <a:tr h="37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Proton beam energy</a:t>
                      </a:r>
                      <a:endParaRPr sz="2000" b="0" u="none" strike="noStrike" cap="none" dirty="0"/>
                    </a:p>
                  </a:txBody>
                  <a:tcPr marL="30475" marR="30475" marT="20325" marB="203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00 MeV</a:t>
                      </a:r>
                      <a:endParaRPr sz="2000" b="0" u="none" strike="noStrike" cap="none" dirty="0"/>
                    </a:p>
                  </a:txBody>
                  <a:tcPr marL="30475" marR="30475" marT="20325" marB="203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Proton current maximum</a:t>
                      </a:r>
                      <a:endParaRPr sz="2000" b="0" u="none" strike="noStrike" cap="none" dirty="0"/>
                    </a:p>
                  </a:txBody>
                  <a:tcPr marL="30475" marR="30475" marT="20325" marB="203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13.5</a:t>
                      </a: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mA</a:t>
                      </a:r>
                      <a:endParaRPr sz="2000" b="0" u="none" strike="noStrike" cap="none" dirty="0"/>
                    </a:p>
                  </a:txBody>
                  <a:tcPr marL="30475" marR="30475" marT="20325" marB="203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Beam power maximum</a:t>
                      </a:r>
                      <a:endParaRPr sz="2000" b="0" u="none" strike="noStrike" cap="none" dirty="0"/>
                    </a:p>
                  </a:txBody>
                  <a:tcPr marL="30475" marR="30475" marT="20325" marB="203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 MW</a:t>
                      </a:r>
                      <a:endParaRPr sz="2000" b="0" u="none" strike="noStrike" cap="none" dirty="0"/>
                    </a:p>
                  </a:txBody>
                  <a:tcPr marL="30475" marR="30475" marT="20325" marB="203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Primary coolant outlet temp.</a:t>
                      </a:r>
                      <a:endParaRPr sz="2000" b="0" u="none" strike="noStrike" cap="none" dirty="0"/>
                    </a:p>
                  </a:txBody>
                  <a:tcPr marL="30475" marR="30475" marT="20325" marB="203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r>
                        <a:rPr lang="en-US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 °C</a:t>
                      </a:r>
                      <a:endParaRPr sz="2000" b="0" u="none" strike="noStrike" cap="none" dirty="0"/>
                    </a:p>
                  </a:txBody>
                  <a:tcPr marL="30475" marR="30475" marT="20325" marB="203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04" name="Google Shape;204;p5"/>
          <p:cNvPicPr preferRelativeResize="0"/>
          <p:nvPr/>
        </p:nvPicPr>
        <p:blipFill rotWithShape="1">
          <a:blip r:embed="rId3">
            <a:alphaModFix/>
          </a:blip>
          <a:srcRect t="12877"/>
          <a:stretch/>
        </p:blipFill>
        <p:spPr>
          <a:xfrm>
            <a:off x="4880140" y="2140159"/>
            <a:ext cx="7299226" cy="355524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"/>
          <p:cNvSpPr txBox="1"/>
          <p:nvPr/>
        </p:nvSpPr>
        <p:spPr>
          <a:xfrm>
            <a:off x="8435002" y="5110478"/>
            <a:ext cx="1606745" cy="58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Subcritical Rankine cycle with superheated steam</a:t>
            </a:r>
            <a:endParaRPr sz="10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5"/>
          <p:cNvSpPr txBox="1">
            <a:spLocks noGrp="1"/>
          </p:cNvSpPr>
          <p:nvPr>
            <p:ph type="ftr" idx="11"/>
          </p:nvPr>
        </p:nvSpPr>
        <p:spPr>
          <a:xfrm>
            <a:off x="3965995" y="6498235"/>
            <a:ext cx="4260000" cy="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Stuart Henderson - Subcritical Systems, Inc.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elcomeDoc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CF3D1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9125</TotalTime>
  <Words>1727</Words>
  <Application>Microsoft Office PowerPoint</Application>
  <PresentationFormat>Widescreen</PresentationFormat>
  <Paragraphs>230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Helvetica Neue</vt:lpstr>
      <vt:lpstr>Quattrocento Sans</vt:lpstr>
      <vt:lpstr>Twentieth Century</vt:lpstr>
      <vt:lpstr>Helvetica Neue Light</vt:lpstr>
      <vt:lpstr>Calibri</vt:lpstr>
      <vt:lpstr>Arial</vt:lpstr>
      <vt:lpstr>Noto Sans Symbols</vt:lpstr>
      <vt:lpstr>WelcomeDoc</vt:lpstr>
      <vt:lpstr>PowerPoint Presentation</vt:lpstr>
      <vt:lpstr>Accelerator-Driven Subcritical Systems Concept</vt:lpstr>
      <vt:lpstr>Accelerator Transmutation of Waste at Los Alamos National Laboratory (1992-2000) </vt:lpstr>
      <vt:lpstr>Carlo Rubbia’s Thorium Energy Amplifier (1993) </vt:lpstr>
      <vt:lpstr>DOE Assessment of Accelerator And Target Technology (2010)</vt:lpstr>
      <vt:lpstr>Significant ADS activities are underway in China and Europe </vt:lpstr>
      <vt:lpstr>Coupling of accelerators to reactors and fissile material has been investigated and demonstrated since the 1980s</vt:lpstr>
      <vt:lpstr>Subcritical Systems Inc. Is Commercializing Energy Amplifier Technology</vt:lpstr>
      <vt:lpstr>Subcritical Systems Energy Amplifier Plant-Level Characteristics</vt:lpstr>
      <vt:lpstr>Features and Benefits of the Energy Amplifier for Fission Power</vt:lpstr>
      <vt:lpstr>The Energy Amplifier is not regulated like a critical reactor. NRC confirmed vastly simpler licensing pathway (Part 70) </vt:lpstr>
      <vt:lpstr>Subcritical Systems is developing the capabilities to construct multiple units, with resulting economies of scale</vt:lpstr>
      <vt:lpstr>Vertical integration of key accelerator components in our manufacturing facility in Austin, TX</vt:lpstr>
      <vt:lpstr>Subcritical System’s Interest in a 3rd SNS Target Station</vt:lpstr>
      <vt:lpstr>PowerPoint Presentation</vt:lpstr>
      <vt:lpstr>The Energy Amplifier with keff &lt; 0.97 is deeply subcritical, with no mechanism for reactivity insertion</vt:lpstr>
      <vt:lpstr>Summary of Accelerator-Subcritical Core Coupling Experiments and Facilities</vt:lpstr>
      <vt:lpstr>The concept of Accelerator Driven Systems is not new and has been thoroughly studied worldwide over four decades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Stuart Henderson</dc:creator>
  <cp:lastModifiedBy>Stuart Henderson</cp:lastModifiedBy>
  <cp:revision>64</cp:revision>
  <dcterms:created xsi:type="dcterms:W3CDTF">2022-05-26T06:44:04Z</dcterms:created>
  <dcterms:modified xsi:type="dcterms:W3CDTF">2026-06-10T19:08:45Z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