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3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2"/>
  </p:notesMasterIdLst>
  <p:sldIdLst>
    <p:sldId id="312" r:id="rId3"/>
    <p:sldId id="329" r:id="rId4"/>
    <p:sldId id="330" r:id="rId5"/>
    <p:sldId id="323" r:id="rId6"/>
    <p:sldId id="260" r:id="rId7"/>
    <p:sldId id="324" r:id="rId8"/>
    <p:sldId id="325" r:id="rId9"/>
    <p:sldId id="326" r:id="rId10"/>
    <p:sldId id="318" r:id="rId11"/>
    <p:sldId id="317" r:id="rId12"/>
    <p:sldId id="321" r:id="rId13"/>
    <p:sldId id="313" r:id="rId14"/>
    <p:sldId id="265" r:id="rId15"/>
    <p:sldId id="264" r:id="rId16"/>
    <p:sldId id="263" r:id="rId17"/>
    <p:sldId id="316" r:id="rId18"/>
    <p:sldId id="266" r:id="rId19"/>
    <p:sldId id="267" r:id="rId20"/>
    <p:sldId id="3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615" autoAdjust="0"/>
  </p:normalViewPr>
  <p:slideViewPr>
    <p:cSldViewPr snapToGrid="0">
      <p:cViewPr varScale="1">
        <p:scale>
          <a:sx n="68" d="100"/>
          <a:sy n="68" d="100"/>
        </p:scale>
        <p:origin x="6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E0D2A-E377-4589-A965-56E392876B91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A3A0F-B6EE-40E1-A770-231DC760E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64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535E0-CBDD-BC4C-BD4F-9919692E8F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72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A3A0F-B6EE-40E1-A770-231DC760EF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80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A3A0F-B6EE-40E1-A770-231DC760EF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24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81639-0E1A-5FCF-3224-AEF9A6FF8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88A478-7323-C66E-3A8D-2400E0D158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2EE26B-8F51-FF25-3625-87CB6B3ED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BB88B-E9A2-2799-3CE8-91DD616460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A3A0F-B6EE-40E1-A770-231DC760EF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83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A3A0F-B6EE-40E1-A770-231DC760EF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37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A1625-6FB3-493A-A3DA-DF17FC33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282C2C-EC90-0A17-CE31-1D04143C0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0E29AF-3876-5DB2-D4AC-53629884C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04923-D625-22B7-6C2A-5D8D5D3744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A3A0F-B6EE-40E1-A770-231DC760EF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20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F8A97-40EB-FAF2-5502-FC87619AE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7FF876-6313-CBF3-0AA8-4C1F9D882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1A0930-4564-84F7-5E0F-D150A78DF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96722-7587-FF71-C27C-9653E6F053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A3A0F-B6EE-40E1-A770-231DC760EF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70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A3A0F-B6EE-40E1-A770-231DC760EF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8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A3A0F-B6EE-40E1-A770-231DC760EF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55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A3A0F-B6EE-40E1-A770-231DC760EF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7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A3A0F-B6EE-40E1-A770-231DC760EF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19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versity of Illinois' primary word mark in blue and orange. ">
            <a:extLst>
              <a:ext uri="{FF2B5EF4-FFF2-40B4-BE49-F238E27FC236}">
                <a16:creationId xmlns:a16="http://schemas.microsoft.com/office/drawing/2014/main" id="{CEFBD2B0-8063-6059-5A3D-76A20B3842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092" y="965232"/>
            <a:ext cx="5047816" cy="867671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28AF6EC-2DA8-4051-4521-C28C2621B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fld id="{A0194D0C-D768-4FCA-B989-81881F8766B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DAC7E2-84AB-5056-D000-BA57870707FD}"/>
              </a:ext>
            </a:extLst>
          </p:cNvPr>
          <p:cNvSpPr/>
          <p:nvPr/>
        </p:nvSpPr>
        <p:spPr>
          <a:xfrm>
            <a:off x="359738" y="2340717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7A6D5C-A15A-1389-C486-EAD6AC19453F}"/>
              </a:ext>
            </a:extLst>
          </p:cNvPr>
          <p:cNvCxnSpPr>
            <a:cxnSpLocks/>
          </p:cNvCxnSpPr>
          <p:nvPr/>
        </p:nvCxnSpPr>
        <p:spPr>
          <a:xfrm>
            <a:off x="359738" y="3263885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6114CDB-A767-CA89-47A1-11B03F2E4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717" y="2427019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AA0A9E-5295-ED11-3F3F-2A5C3E3AFC4B}"/>
              </a:ext>
            </a:extLst>
          </p:cNvPr>
          <p:cNvCxnSpPr>
            <a:cxnSpLocks/>
          </p:cNvCxnSpPr>
          <p:nvPr/>
        </p:nvCxnSpPr>
        <p:spPr>
          <a:xfrm>
            <a:off x="359738" y="456517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University of Illinois Bell Tower in blue and white.">
            <a:extLst>
              <a:ext uri="{FF2B5EF4-FFF2-40B4-BE49-F238E27FC236}">
                <a16:creationId xmlns:a16="http://schemas.microsoft.com/office/drawing/2014/main" id="{0DD64176-4FA0-6967-7DF8-9C8D2A33CE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27" y="3429000"/>
            <a:ext cx="11466734" cy="294099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372DCC6-6153-84C1-32E8-77D38EF08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65122"/>
          </a:xfrm>
        </p:spPr>
        <p:txBody>
          <a:bodyPr/>
          <a:lstStyle>
            <a:lvl1pPr marL="0" indent="0" algn="ctr">
              <a:buNone/>
              <a:defRPr sz="2400" b="0" i="0"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55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4D0C-D768-4FCA-B989-81881F8766B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C9B82-0137-ADC7-9604-36FC2A60FCD9}"/>
              </a:ext>
            </a:extLst>
          </p:cNvPr>
          <p:cNvSpPr/>
          <p:nvPr/>
        </p:nvSpPr>
        <p:spPr>
          <a:xfrm>
            <a:off x="838200" y="1955165"/>
            <a:ext cx="3129416" cy="459051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A2828F-D79D-D065-53D1-4140B97A92E9}"/>
              </a:ext>
            </a:extLst>
          </p:cNvPr>
          <p:cNvSpPr/>
          <p:nvPr/>
        </p:nvSpPr>
        <p:spPr>
          <a:xfrm>
            <a:off x="856874" y="2591819"/>
            <a:ext cx="3110742" cy="3047934"/>
          </a:xfrm>
          <a:prstGeom prst="rect">
            <a:avLst/>
          </a:prstGeom>
          <a:noFill/>
          <a:ln w="38100">
            <a:solidFill>
              <a:srgbClr val="122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31F75B7-6486-C7B1-E57A-C53107BC0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9845" y="1955165"/>
            <a:ext cx="708528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938257-48A9-6684-EC80-9FA363FCA9EA}"/>
              </a:ext>
            </a:extLst>
          </p:cNvPr>
          <p:cNvSpPr/>
          <p:nvPr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AFD5AC-5571-D563-A631-13D5F280739C}"/>
              </a:ext>
            </a:extLst>
          </p:cNvPr>
          <p:cNvCxnSpPr>
            <a:cxnSpLocks/>
          </p:cNvCxnSpPr>
          <p:nvPr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1110DFA-7838-2447-2914-F2BE3C19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523EBE-17EC-6B1E-2604-6D261BCE2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3880" y="2755665"/>
            <a:ext cx="2732088" cy="2720241"/>
          </a:xfrm>
        </p:spPr>
        <p:txBody>
          <a:bodyPr/>
          <a:lstStyle>
            <a:lvl1pPr marL="0" indent="0">
              <a:buNone/>
              <a:defRPr>
                <a:solidFill>
                  <a:srgbClr val="FF5F03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42E46-5301-D334-1603-9D7A89F93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955163"/>
            <a:ext cx="2927768" cy="45905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4773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4D0C-D768-4FCA-B989-81881F8766B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FC9B82-0137-ADC7-9604-36FC2A60FCD9}"/>
              </a:ext>
            </a:extLst>
          </p:cNvPr>
          <p:cNvSpPr/>
          <p:nvPr/>
        </p:nvSpPr>
        <p:spPr>
          <a:xfrm>
            <a:off x="1963267" y="4567184"/>
            <a:ext cx="2547586" cy="459051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A2828F-D79D-D065-53D1-4140B97A92E9}"/>
              </a:ext>
            </a:extLst>
          </p:cNvPr>
          <p:cNvSpPr/>
          <p:nvPr/>
        </p:nvSpPr>
        <p:spPr>
          <a:xfrm>
            <a:off x="1963268" y="1842995"/>
            <a:ext cx="2547585" cy="2496148"/>
          </a:xfrm>
          <a:prstGeom prst="rect">
            <a:avLst/>
          </a:prstGeom>
          <a:noFill/>
          <a:ln w="38100">
            <a:solidFill>
              <a:srgbClr val="122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938257-48A9-6684-EC80-9FA363FCA9EA}"/>
              </a:ext>
            </a:extLst>
          </p:cNvPr>
          <p:cNvSpPr/>
          <p:nvPr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AFD5AC-5571-D563-A631-13D5F280739C}"/>
              </a:ext>
            </a:extLst>
          </p:cNvPr>
          <p:cNvCxnSpPr>
            <a:cxnSpLocks/>
          </p:cNvCxnSpPr>
          <p:nvPr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1110DFA-7838-2447-2914-F2BE3C19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523EBE-17EC-6B1E-2604-6D261BCE2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40274" y="2006841"/>
            <a:ext cx="2237481" cy="2227779"/>
          </a:xfrm>
        </p:spPr>
        <p:txBody>
          <a:bodyPr/>
          <a:lstStyle>
            <a:lvl1pPr marL="0" indent="0">
              <a:buNone/>
              <a:defRPr>
                <a:solidFill>
                  <a:srgbClr val="FF5F03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42E46-5301-D334-1603-9D7A89F93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20889" y="4567184"/>
            <a:ext cx="2232341" cy="459051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8C5DCF-4E14-0994-88F8-C1DC9CE7A7E9}"/>
              </a:ext>
            </a:extLst>
          </p:cNvPr>
          <p:cNvSpPr/>
          <p:nvPr/>
        </p:nvSpPr>
        <p:spPr>
          <a:xfrm>
            <a:off x="4800252" y="4567184"/>
            <a:ext cx="2547586" cy="459051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940DFE-1283-3FC5-012A-F69E00EC5955}"/>
              </a:ext>
            </a:extLst>
          </p:cNvPr>
          <p:cNvSpPr/>
          <p:nvPr/>
        </p:nvSpPr>
        <p:spPr>
          <a:xfrm>
            <a:off x="4800253" y="1842995"/>
            <a:ext cx="2547585" cy="2496148"/>
          </a:xfrm>
          <a:prstGeom prst="rect">
            <a:avLst/>
          </a:prstGeom>
          <a:noFill/>
          <a:ln w="38100">
            <a:solidFill>
              <a:srgbClr val="122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8E57F334-B792-B861-9B9D-D348E53472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77259" y="2006841"/>
            <a:ext cx="2237481" cy="2227779"/>
          </a:xfrm>
        </p:spPr>
        <p:txBody>
          <a:bodyPr/>
          <a:lstStyle>
            <a:lvl1pPr marL="0" indent="0">
              <a:buNone/>
              <a:defRPr>
                <a:solidFill>
                  <a:srgbClr val="FF5F03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0446263-91BE-751D-6DDD-DA69F88416E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957874" y="4567184"/>
            <a:ext cx="2232341" cy="459051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F6D5F1-9126-7DA4-2CAC-1D2F862BFB3D}"/>
              </a:ext>
            </a:extLst>
          </p:cNvPr>
          <p:cNvSpPr/>
          <p:nvPr/>
        </p:nvSpPr>
        <p:spPr>
          <a:xfrm>
            <a:off x="7637237" y="4567184"/>
            <a:ext cx="2547586" cy="459051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96F29C-B1ED-D4CB-B0BF-2427EF430D36}"/>
              </a:ext>
            </a:extLst>
          </p:cNvPr>
          <p:cNvSpPr/>
          <p:nvPr/>
        </p:nvSpPr>
        <p:spPr>
          <a:xfrm>
            <a:off x="7637238" y="1842995"/>
            <a:ext cx="2547585" cy="2496148"/>
          </a:xfrm>
          <a:prstGeom prst="rect">
            <a:avLst/>
          </a:prstGeom>
          <a:noFill/>
          <a:ln w="38100">
            <a:solidFill>
              <a:srgbClr val="1228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F229E741-4AB2-C4CD-4FFD-35C77C33486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14244" y="2006841"/>
            <a:ext cx="2237481" cy="2227779"/>
          </a:xfrm>
        </p:spPr>
        <p:txBody>
          <a:bodyPr/>
          <a:lstStyle>
            <a:lvl1pPr marL="0" indent="0">
              <a:buNone/>
              <a:defRPr>
                <a:solidFill>
                  <a:srgbClr val="FF5F03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09A6085-E324-D4C5-7DB6-C9E16F99468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794859" y="4567184"/>
            <a:ext cx="2232341" cy="459051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AEDBCB9-4075-FABE-3566-3E367251F0B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963266" y="5269307"/>
            <a:ext cx="2547585" cy="93091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</a:t>
            </a:r>
            <a:r>
              <a:rPr lang="en-US" dirty="0" err="1"/>
              <a:t>ultricies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B645DA2-20B6-F8FA-AA8A-975DB2F89B5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800250" y="5257584"/>
            <a:ext cx="2547585" cy="93091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</a:t>
            </a:r>
            <a:r>
              <a:rPr lang="en-US" dirty="0" err="1"/>
              <a:t>ultricies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BB0DD561-6BA1-AB0B-DD2A-CE88236C9F0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637234" y="5269307"/>
            <a:ext cx="2547585" cy="93091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</a:t>
            </a:r>
            <a:r>
              <a:rPr lang="en-US" dirty="0" err="1"/>
              <a:t>ultricies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817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28AF6EC-2DA8-4051-4521-C28C2621B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DAC7E2-84AB-5056-D000-BA57870707FD}"/>
              </a:ext>
            </a:extLst>
          </p:cNvPr>
          <p:cNvSpPr/>
          <p:nvPr userDrawn="1"/>
        </p:nvSpPr>
        <p:spPr>
          <a:xfrm>
            <a:off x="359738" y="2340717"/>
            <a:ext cx="11472523" cy="7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7A6D5C-A15A-1389-C486-EAD6AC19453F}"/>
              </a:ext>
            </a:extLst>
          </p:cNvPr>
          <p:cNvCxnSpPr>
            <a:cxnSpLocks/>
          </p:cNvCxnSpPr>
          <p:nvPr userDrawn="1"/>
        </p:nvCxnSpPr>
        <p:spPr>
          <a:xfrm>
            <a:off x="359738" y="3263885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6114CDB-A767-CA89-47A1-11B03F2E4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717" y="2427019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AA0A9E-5295-ED11-3F3F-2A5C3E3AFC4B}"/>
              </a:ext>
            </a:extLst>
          </p:cNvPr>
          <p:cNvCxnSpPr>
            <a:cxnSpLocks/>
          </p:cNvCxnSpPr>
          <p:nvPr userDrawn="1"/>
        </p:nvCxnSpPr>
        <p:spPr>
          <a:xfrm>
            <a:off x="359738" y="456517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University of Illinois Bell Tower in blue and white.">
            <a:extLst>
              <a:ext uri="{FF2B5EF4-FFF2-40B4-BE49-F238E27FC236}">
                <a16:creationId xmlns:a16="http://schemas.microsoft.com/office/drawing/2014/main" id="{0DD64176-4FA0-6967-7DF8-9C8D2A33C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527" y="3429000"/>
            <a:ext cx="11466734" cy="294099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372DCC6-6153-84C1-32E8-77D38EF08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6512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12284B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" name="Picture 1" descr="University of Illinois primary word mark in orange and white.">
            <a:extLst>
              <a:ext uri="{FF2B5EF4-FFF2-40B4-BE49-F238E27FC236}">
                <a16:creationId xmlns:a16="http://schemas.microsoft.com/office/drawing/2014/main" id="{2345101B-594D-EF28-7345-0EB92E2AF0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103" y="963483"/>
            <a:ext cx="5047792" cy="8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72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EC229EEF-A22D-6350-2A86-B60F01785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38" y="3429001"/>
            <a:ext cx="11509954" cy="2927350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28AF6EC-2DA8-4051-4521-C28C2621B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DAC7E2-84AB-5056-D000-BA57870707FD}"/>
              </a:ext>
            </a:extLst>
          </p:cNvPr>
          <p:cNvSpPr/>
          <p:nvPr userDrawn="1"/>
        </p:nvSpPr>
        <p:spPr>
          <a:xfrm>
            <a:off x="359738" y="2340717"/>
            <a:ext cx="11472523" cy="7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7A6D5C-A15A-1389-C486-EAD6AC19453F}"/>
              </a:ext>
            </a:extLst>
          </p:cNvPr>
          <p:cNvCxnSpPr>
            <a:cxnSpLocks/>
          </p:cNvCxnSpPr>
          <p:nvPr userDrawn="1"/>
        </p:nvCxnSpPr>
        <p:spPr>
          <a:xfrm>
            <a:off x="359738" y="3263885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6114CDB-A767-CA89-47A1-11B03F2E4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717" y="2427019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AA0A9E-5295-ED11-3F3F-2A5C3E3AFC4B}"/>
              </a:ext>
            </a:extLst>
          </p:cNvPr>
          <p:cNvCxnSpPr>
            <a:cxnSpLocks/>
          </p:cNvCxnSpPr>
          <p:nvPr userDrawn="1"/>
        </p:nvCxnSpPr>
        <p:spPr>
          <a:xfrm>
            <a:off x="359738" y="456517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2372DCC6-6153-84C1-32E8-77D38EF08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6512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highlight>
                  <a:srgbClr val="12284B"/>
                </a:highlight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" name="Picture 1" descr="University of Illinois primary word mark in orange and white.">
            <a:extLst>
              <a:ext uri="{FF2B5EF4-FFF2-40B4-BE49-F238E27FC236}">
                <a16:creationId xmlns:a16="http://schemas.microsoft.com/office/drawing/2014/main" id="{2345101B-594D-EF28-7345-0EB92E2AF0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103" y="963483"/>
            <a:ext cx="5047792" cy="8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2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28AF6EC-2DA8-4051-4521-C28C2621B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DAC7E2-84AB-5056-D000-BA57870707FD}"/>
              </a:ext>
            </a:extLst>
          </p:cNvPr>
          <p:cNvSpPr/>
          <p:nvPr userDrawn="1"/>
        </p:nvSpPr>
        <p:spPr>
          <a:xfrm>
            <a:off x="359738" y="3155726"/>
            <a:ext cx="11472523" cy="7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7A6D5C-A15A-1389-C486-EAD6AC19453F}"/>
              </a:ext>
            </a:extLst>
          </p:cNvPr>
          <p:cNvCxnSpPr>
            <a:cxnSpLocks/>
          </p:cNvCxnSpPr>
          <p:nvPr userDrawn="1"/>
        </p:nvCxnSpPr>
        <p:spPr>
          <a:xfrm>
            <a:off x="359738" y="4078894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6114CDB-A767-CA89-47A1-11B03F2E4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717" y="3242028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rgbClr val="122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72DCC6-6153-84C1-32E8-77D38EF08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7047"/>
            <a:ext cx="9144000" cy="365122"/>
          </a:xfrm>
        </p:spPr>
        <p:txBody>
          <a:bodyPr/>
          <a:lstStyle>
            <a:lvl1pPr marL="0" indent="0" algn="ctr">
              <a:buNone/>
              <a:defRPr sz="2400" b="0" i="0"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2" name="Picture 1" descr="University of Illinois primary word mark in orange and white.">
            <a:extLst>
              <a:ext uri="{FF2B5EF4-FFF2-40B4-BE49-F238E27FC236}">
                <a16:creationId xmlns:a16="http://schemas.microsoft.com/office/drawing/2014/main" id="{47FF4CFF-63A6-1E69-881B-D0EBDDB504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103" y="1801439"/>
            <a:ext cx="5047792" cy="86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13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ith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BB5F8F-FCA6-AAEB-7E40-EC7B50BB1239}"/>
              </a:ext>
            </a:extLst>
          </p:cNvPr>
          <p:cNvSpPr/>
          <p:nvPr userDrawn="1"/>
        </p:nvSpPr>
        <p:spPr>
          <a:xfrm>
            <a:off x="359739" y="356535"/>
            <a:ext cx="5736262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1CA88C-FA8D-C10F-2CEC-ED83A38174C6}"/>
              </a:ext>
            </a:extLst>
          </p:cNvPr>
          <p:cNvCxnSpPr>
            <a:cxnSpLocks/>
          </p:cNvCxnSpPr>
          <p:nvPr userDrawn="1"/>
        </p:nvCxnSpPr>
        <p:spPr>
          <a:xfrm>
            <a:off x="359738" y="1343417"/>
            <a:ext cx="5736262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A59D036-DF01-E5E1-E0CA-0B168A16A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738" y="445905"/>
            <a:ext cx="5736262" cy="599096"/>
          </a:xfrm>
          <a:prstGeom prst="rect">
            <a:avLst/>
          </a:prstGeom>
          <a:solidFill>
            <a:srgbClr val="FF5F03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13B354-6797-3DA3-522D-B15F78AEFC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9738" y="1646972"/>
            <a:ext cx="5736262" cy="4245313"/>
          </a:xfrm>
        </p:spPr>
        <p:txBody>
          <a:bodyPr/>
          <a:lstStyle>
            <a:lvl1pPr marL="514350" indent="-514350">
              <a:buClr>
                <a:srgbClr val="FF5F03"/>
              </a:buClr>
              <a:buFont typeface="+mj-lt"/>
              <a:buAutoNum type="arabicPeriod"/>
              <a:defRPr b="1" i="0">
                <a:latin typeface="Georgia" panose="02040502050405020303" pitchFamily="18" charset="0"/>
              </a:defRPr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Introduction </a:t>
            </a:r>
          </a:p>
          <a:p>
            <a:pPr lvl="0"/>
            <a:r>
              <a:rPr lang="en-US" dirty="0"/>
              <a:t>Section 1</a:t>
            </a:r>
          </a:p>
          <a:p>
            <a:pPr lvl="0"/>
            <a:r>
              <a:rPr lang="en-US" dirty="0"/>
              <a:t>Section 2</a:t>
            </a:r>
          </a:p>
          <a:p>
            <a:pPr lvl="0"/>
            <a:r>
              <a:rPr lang="en-US" dirty="0"/>
              <a:t>Section 3</a:t>
            </a:r>
          </a:p>
          <a:p>
            <a:pPr lvl="0"/>
            <a:r>
              <a:rPr lang="en-US" dirty="0"/>
              <a:t>Section 4</a:t>
            </a:r>
          </a:p>
          <a:p>
            <a:pPr lvl="0"/>
            <a:r>
              <a:rPr lang="en-US" dirty="0"/>
              <a:t>Section 5</a:t>
            </a:r>
          </a:p>
          <a:p>
            <a:pPr lvl="0"/>
            <a:r>
              <a:rPr lang="en-US" dirty="0"/>
              <a:t>Conclusion</a:t>
            </a:r>
          </a:p>
          <a:p>
            <a:pPr lvl="0"/>
            <a:endParaRPr lang="en-US" dirty="0"/>
          </a:p>
        </p:txBody>
      </p:sp>
      <p:pic>
        <p:nvPicPr>
          <p:cNvPr id="2" name="Picture 1" descr="University of Illinois logo in orange and white.">
            <a:extLst>
              <a:ext uri="{FF2B5EF4-FFF2-40B4-BE49-F238E27FC236}">
                <a16:creationId xmlns:a16="http://schemas.microsoft.com/office/drawing/2014/main" id="{BDDD9F8E-EB9E-920A-1AC7-417434C515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604" y="5998310"/>
            <a:ext cx="416657" cy="601839"/>
          </a:xfrm>
          <a:prstGeom prst="rect">
            <a:avLst/>
          </a:prstGeom>
        </p:spPr>
      </p:pic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88FE6A93-E68C-6432-FC06-906E02B8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15698" y="445905"/>
            <a:ext cx="5516563" cy="54463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361300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A0B6C-7278-00BD-1D38-C9B2A6276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A7FFB-0631-76F6-AD19-6C184AA2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8A6D12-DE20-F14D-C357-4B43BB433284}"/>
              </a:ext>
            </a:extLst>
          </p:cNvPr>
          <p:cNvSpPr/>
          <p:nvPr userDrawn="1"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DC331C-A624-B7E4-8956-57596DC58400}"/>
              </a:ext>
            </a:extLst>
          </p:cNvPr>
          <p:cNvCxnSpPr>
            <a:cxnSpLocks/>
          </p:cNvCxnSpPr>
          <p:nvPr userDrawn="1"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BC01C2-01E1-95C9-1A62-4DAE6E8FC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 descr="University of Illinois logo in orange and white.">
            <a:extLst>
              <a:ext uri="{FF2B5EF4-FFF2-40B4-BE49-F238E27FC236}">
                <a16:creationId xmlns:a16="http://schemas.microsoft.com/office/drawing/2014/main" id="{CC27E906-F46D-AAE5-6F14-F7B88CF91C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604" y="5998310"/>
            <a:ext cx="416657" cy="6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06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7A9CC-D5F0-9DC0-F6FA-3977F73FB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99325"/>
          </a:xfrm>
        </p:spPr>
        <p:txBody>
          <a:bodyPr anchor="b"/>
          <a:lstStyle>
            <a:lvl1pPr marL="0" indent="0">
              <a:buNone/>
              <a:defRPr sz="2400" b="0" i="1">
                <a:solidFill>
                  <a:srgbClr val="FF5F03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01C93-AB1B-A712-278A-DEBFCF82C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2B5F54-5BFF-2C81-F5CB-2B03AB0AD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9932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rgbClr val="FF5F03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0C02E-6E37-E67C-1034-A9C78ED43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02A79-EE87-FB46-B3D4-392DDD82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D11475-42C3-499D-C9C1-738C3C92FB0F}"/>
              </a:ext>
            </a:extLst>
          </p:cNvPr>
          <p:cNvSpPr/>
          <p:nvPr userDrawn="1"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C079F9-6D35-959F-BAC8-369942C5BA04}"/>
              </a:ext>
            </a:extLst>
          </p:cNvPr>
          <p:cNvCxnSpPr>
            <a:cxnSpLocks/>
          </p:cNvCxnSpPr>
          <p:nvPr userDrawn="1"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D0820B7-9F68-ED9C-8699-47DF87E82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" name="Picture 1" descr="University of Illinois logo in orange and white.">
            <a:extLst>
              <a:ext uri="{FF2B5EF4-FFF2-40B4-BE49-F238E27FC236}">
                <a16:creationId xmlns:a16="http://schemas.microsoft.com/office/drawing/2014/main" id="{863B9F6C-57B2-D234-1183-E2EECF01F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604" y="5998310"/>
            <a:ext cx="416657" cy="6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6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FC9B82-0137-ADC7-9604-36FC2A60FCD9}"/>
              </a:ext>
            </a:extLst>
          </p:cNvPr>
          <p:cNvSpPr/>
          <p:nvPr userDrawn="1"/>
        </p:nvSpPr>
        <p:spPr>
          <a:xfrm>
            <a:off x="838200" y="1955165"/>
            <a:ext cx="3129416" cy="459051"/>
          </a:xfrm>
          <a:prstGeom prst="rect">
            <a:avLst/>
          </a:prstGeom>
          <a:solidFill>
            <a:srgbClr val="FF5F0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A2828F-D79D-D065-53D1-4140B97A92E9}"/>
              </a:ext>
            </a:extLst>
          </p:cNvPr>
          <p:cNvSpPr/>
          <p:nvPr userDrawn="1"/>
        </p:nvSpPr>
        <p:spPr>
          <a:xfrm>
            <a:off x="856874" y="2591819"/>
            <a:ext cx="3110742" cy="304793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31F75B7-6486-C7B1-E57A-C53107BC0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9845" y="1955165"/>
            <a:ext cx="708528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938257-48A9-6684-EC80-9FA363FCA9EA}"/>
              </a:ext>
            </a:extLst>
          </p:cNvPr>
          <p:cNvSpPr/>
          <p:nvPr userDrawn="1"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AFD5AC-5571-D563-A631-13D5F280739C}"/>
              </a:ext>
            </a:extLst>
          </p:cNvPr>
          <p:cNvCxnSpPr>
            <a:cxnSpLocks/>
          </p:cNvCxnSpPr>
          <p:nvPr userDrawn="1"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1110DFA-7838-2447-2914-F2BE3C19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523EBE-17EC-6B1E-2604-6D261BCE2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3880" y="2755665"/>
            <a:ext cx="2732088" cy="2720241"/>
          </a:xfrm>
        </p:spPr>
        <p:txBody>
          <a:bodyPr/>
          <a:lstStyle>
            <a:lvl1pPr marL="0" indent="0">
              <a:buNone/>
              <a:defRPr>
                <a:solidFill>
                  <a:srgbClr val="FF5F03"/>
                </a:solidFill>
              </a:defRPr>
            </a:lvl1pPr>
          </a:lstStyle>
          <a:p>
            <a:r>
              <a:rPr lang="en-US" dirty="0"/>
              <a:t>Click icon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42E46-5301-D334-1603-9D7A89F93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955163"/>
            <a:ext cx="2927768" cy="45905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University of Illinois logo in orange and white.">
            <a:extLst>
              <a:ext uri="{FF2B5EF4-FFF2-40B4-BE49-F238E27FC236}">
                <a16:creationId xmlns:a16="http://schemas.microsoft.com/office/drawing/2014/main" id="{456548EC-7FFE-1189-52F0-41097CEA11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604" y="5998310"/>
            <a:ext cx="416657" cy="6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48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02A79-EE87-FB46-B3D4-392DDD82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C079F9-6D35-959F-BAC8-369942C5BA04}"/>
              </a:ext>
            </a:extLst>
          </p:cNvPr>
          <p:cNvCxnSpPr>
            <a:cxnSpLocks/>
          </p:cNvCxnSpPr>
          <p:nvPr userDrawn="1"/>
        </p:nvCxnSpPr>
        <p:spPr>
          <a:xfrm>
            <a:off x="389220" y="520244"/>
            <a:ext cx="1147252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75A937-B588-26C8-3B93-0B515AA619DF}"/>
              </a:ext>
            </a:extLst>
          </p:cNvPr>
          <p:cNvCxnSpPr>
            <a:cxnSpLocks/>
          </p:cNvCxnSpPr>
          <p:nvPr userDrawn="1"/>
        </p:nvCxnSpPr>
        <p:spPr>
          <a:xfrm>
            <a:off x="389221" y="6356350"/>
            <a:ext cx="10438613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University of Illinois logo in orange and white.">
            <a:extLst>
              <a:ext uri="{FF2B5EF4-FFF2-40B4-BE49-F238E27FC236}">
                <a16:creationId xmlns:a16="http://schemas.microsoft.com/office/drawing/2014/main" id="{022121D4-3A2C-9743-5A05-9165CC79E1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604" y="5998310"/>
            <a:ext cx="416657" cy="6018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B6F689-30D0-9444-F385-CC2116AE00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6496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8816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tue of a person with her arms out&#10;&#10;Description automatically generated">
            <a:extLst>
              <a:ext uri="{FF2B5EF4-FFF2-40B4-BE49-F238E27FC236}">
                <a16:creationId xmlns:a16="http://schemas.microsoft.com/office/drawing/2014/main" id="{4C972E17-AE08-F0E9-DFC4-E31E00BD2D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"/>
          <a:stretch/>
        </p:blipFill>
        <p:spPr>
          <a:xfrm>
            <a:off x="353952" y="3429000"/>
            <a:ext cx="11472522" cy="2927343"/>
          </a:xfrm>
          <a:prstGeom prst="rect">
            <a:avLst/>
          </a:prstGeom>
        </p:spPr>
      </p:pic>
      <p:pic>
        <p:nvPicPr>
          <p:cNvPr id="7" name="Picture 6" descr="University of Illinois' primary word mark in blue and orange. ">
            <a:extLst>
              <a:ext uri="{FF2B5EF4-FFF2-40B4-BE49-F238E27FC236}">
                <a16:creationId xmlns:a16="http://schemas.microsoft.com/office/drawing/2014/main" id="{CEFBD2B0-8063-6059-5A3D-76A20B3842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092" y="965232"/>
            <a:ext cx="5047816" cy="867671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28AF6EC-2DA8-4051-4521-C28C2621B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fld id="{A0194D0C-D768-4FCA-B989-81881F8766B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DAC7E2-84AB-5056-D000-BA57870707FD}"/>
              </a:ext>
            </a:extLst>
          </p:cNvPr>
          <p:cNvSpPr/>
          <p:nvPr/>
        </p:nvSpPr>
        <p:spPr>
          <a:xfrm>
            <a:off x="359738" y="2340717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7A6D5C-A15A-1389-C486-EAD6AC19453F}"/>
              </a:ext>
            </a:extLst>
          </p:cNvPr>
          <p:cNvCxnSpPr>
            <a:cxnSpLocks/>
          </p:cNvCxnSpPr>
          <p:nvPr/>
        </p:nvCxnSpPr>
        <p:spPr>
          <a:xfrm>
            <a:off x="359738" y="3263885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6114CDB-A767-CA89-47A1-11B03F2E4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717" y="2427019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AA0A9E-5295-ED11-3F3F-2A5C3E3AFC4B}"/>
              </a:ext>
            </a:extLst>
          </p:cNvPr>
          <p:cNvCxnSpPr>
            <a:cxnSpLocks/>
          </p:cNvCxnSpPr>
          <p:nvPr/>
        </p:nvCxnSpPr>
        <p:spPr>
          <a:xfrm>
            <a:off x="359738" y="456517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2372DCC6-6153-84C1-32E8-77D38EF08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65122"/>
          </a:xfrm>
        </p:spPr>
        <p:txBody>
          <a:bodyPr/>
          <a:lstStyle>
            <a:lvl1pPr marL="0" indent="0" algn="ctr">
              <a:buNone/>
              <a:defRPr sz="2400" b="0" i="0">
                <a:highlight>
                  <a:srgbClr val="FF5F03"/>
                </a:highlight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51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1C66-BD42-37BD-56DD-E513FAB95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86A5D-AAD4-1143-623B-CC25F95D5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5DA76-2DD3-144A-9C84-6B8D9531DA2D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University of Illinois logo in orange and white.">
            <a:extLst>
              <a:ext uri="{FF2B5EF4-FFF2-40B4-BE49-F238E27FC236}">
                <a16:creationId xmlns:a16="http://schemas.microsoft.com/office/drawing/2014/main" id="{70B6D2B9-E5D7-05EF-E9F4-AAEE7C6B5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5604" y="5998310"/>
            <a:ext cx="416657" cy="60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07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D6CFFA-2BBD-DEFF-8A39-12E2B17AE49E}"/>
              </a:ext>
            </a:extLst>
          </p:cNvPr>
          <p:cNvSpPr/>
          <p:nvPr userDrawn="1"/>
        </p:nvSpPr>
        <p:spPr>
          <a:xfrm>
            <a:off x="0" y="6222670"/>
            <a:ext cx="12192000" cy="63533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E0BF3A-60EB-15B6-3CBC-22BE5807A833}"/>
              </a:ext>
            </a:extLst>
          </p:cNvPr>
          <p:cNvSpPr/>
          <p:nvPr userDrawn="1"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37F2C1-5F40-51C8-DB3F-F1540A214113}"/>
              </a:ext>
            </a:extLst>
          </p:cNvPr>
          <p:cNvCxnSpPr>
            <a:cxnSpLocks/>
          </p:cNvCxnSpPr>
          <p:nvPr userDrawn="1"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EC2BA69-1852-7F3D-7D2A-C11CA0763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AB11D76-8C79-F954-AC55-F1A7206AD6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60173"/>
            <a:ext cx="2101933" cy="3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64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D6CFFA-2BBD-DEFF-8A39-12E2B17AE49E}"/>
              </a:ext>
            </a:extLst>
          </p:cNvPr>
          <p:cNvSpPr/>
          <p:nvPr userDrawn="1"/>
        </p:nvSpPr>
        <p:spPr>
          <a:xfrm>
            <a:off x="0" y="6222670"/>
            <a:ext cx="12192000" cy="63533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E0BF3A-60EB-15B6-3CBC-22BE5807A833}"/>
              </a:ext>
            </a:extLst>
          </p:cNvPr>
          <p:cNvSpPr/>
          <p:nvPr userDrawn="1"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37F2C1-5F40-51C8-DB3F-F1540A214113}"/>
              </a:ext>
            </a:extLst>
          </p:cNvPr>
          <p:cNvCxnSpPr>
            <a:cxnSpLocks/>
          </p:cNvCxnSpPr>
          <p:nvPr userDrawn="1"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3EC2BA69-1852-7F3D-7D2A-C11CA0763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AB11D76-8C79-F954-AC55-F1A7206AD6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360173"/>
            <a:ext cx="2101933" cy="3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niversity of Illinois' primary word mark in blue and orange. ">
            <a:extLst>
              <a:ext uri="{FF2B5EF4-FFF2-40B4-BE49-F238E27FC236}">
                <a16:creationId xmlns:a16="http://schemas.microsoft.com/office/drawing/2014/main" id="{CEFBD2B0-8063-6059-5A3D-76A20B3842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092" y="1780241"/>
            <a:ext cx="5047816" cy="867671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28AF6EC-2DA8-4051-4521-C28C2621BE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fld id="{A0194D0C-D768-4FCA-B989-81881F8766B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DAC7E2-84AB-5056-D000-BA57870707FD}"/>
              </a:ext>
            </a:extLst>
          </p:cNvPr>
          <p:cNvSpPr/>
          <p:nvPr/>
        </p:nvSpPr>
        <p:spPr>
          <a:xfrm>
            <a:off x="359738" y="3155726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7A6D5C-A15A-1389-C486-EAD6AC19453F}"/>
              </a:ext>
            </a:extLst>
          </p:cNvPr>
          <p:cNvCxnSpPr>
            <a:cxnSpLocks/>
          </p:cNvCxnSpPr>
          <p:nvPr/>
        </p:nvCxnSpPr>
        <p:spPr>
          <a:xfrm>
            <a:off x="359738" y="4078894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C6114CDB-A767-CA89-47A1-11B03F2E42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717" y="3242028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72DCC6-6153-84C1-32E8-77D38EF08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17047"/>
            <a:ext cx="9144000" cy="365122"/>
          </a:xfrm>
        </p:spPr>
        <p:txBody>
          <a:bodyPr/>
          <a:lstStyle>
            <a:lvl1pPr marL="0" indent="0" algn="ctr">
              <a:buNone/>
              <a:defRPr sz="2400" b="0" i="0"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728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view with A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4D0C-D768-4FCA-B989-81881F8766B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BB5F8F-FCA6-AAEB-7E40-EC7B50BB1239}"/>
              </a:ext>
            </a:extLst>
          </p:cNvPr>
          <p:cNvSpPr/>
          <p:nvPr/>
        </p:nvSpPr>
        <p:spPr>
          <a:xfrm>
            <a:off x="359739" y="356535"/>
            <a:ext cx="5736262" cy="771700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1CA88C-FA8D-C10F-2CEC-ED83A38174C6}"/>
              </a:ext>
            </a:extLst>
          </p:cNvPr>
          <p:cNvCxnSpPr>
            <a:cxnSpLocks/>
          </p:cNvCxnSpPr>
          <p:nvPr/>
        </p:nvCxnSpPr>
        <p:spPr>
          <a:xfrm>
            <a:off x="359738" y="1343417"/>
            <a:ext cx="5736262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A59D036-DF01-E5E1-E0CA-0B168A16A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738" y="445905"/>
            <a:ext cx="5736262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13B354-6797-3DA3-522D-B15F78AEFC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9738" y="1646972"/>
            <a:ext cx="5736262" cy="4351338"/>
          </a:xfrm>
        </p:spPr>
        <p:txBody>
          <a:bodyPr/>
          <a:lstStyle>
            <a:lvl1pPr marL="514350" indent="-514350">
              <a:buClr>
                <a:srgbClr val="FF5F03"/>
              </a:buClr>
              <a:buFont typeface="+mj-lt"/>
              <a:buAutoNum type="arabicPeriod"/>
              <a:defRPr b="1" i="0">
                <a:latin typeface="Georgia" panose="02040502050405020303" pitchFamily="18" charset="0"/>
              </a:defRPr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Introduction </a:t>
            </a:r>
          </a:p>
          <a:p>
            <a:pPr lvl="0"/>
            <a:r>
              <a:rPr lang="en-US" dirty="0"/>
              <a:t>Section 1</a:t>
            </a:r>
          </a:p>
          <a:p>
            <a:pPr lvl="0"/>
            <a:r>
              <a:rPr lang="en-US" dirty="0"/>
              <a:t>Section 2</a:t>
            </a:r>
          </a:p>
          <a:p>
            <a:pPr lvl="0"/>
            <a:r>
              <a:rPr lang="en-US" dirty="0"/>
              <a:t>Section 3</a:t>
            </a:r>
          </a:p>
          <a:p>
            <a:pPr lvl="0"/>
            <a:r>
              <a:rPr lang="en-US" dirty="0"/>
              <a:t>Section 4</a:t>
            </a:r>
          </a:p>
          <a:p>
            <a:pPr lvl="0"/>
            <a:r>
              <a:rPr lang="en-US" dirty="0"/>
              <a:t>Section 5</a:t>
            </a:r>
          </a:p>
          <a:p>
            <a:pPr lvl="0"/>
            <a:r>
              <a:rPr lang="en-US" dirty="0"/>
              <a:t>Conclusion</a:t>
            </a:r>
          </a:p>
          <a:p>
            <a:pPr lvl="0"/>
            <a:endParaRPr lang="en-US" dirty="0"/>
          </a:p>
        </p:txBody>
      </p:sp>
      <p:pic>
        <p:nvPicPr>
          <p:cNvPr id="11" name="Picture 10" descr="University of Illinois Alma Mater Statue in blue and white. ">
            <a:extLst>
              <a:ext uri="{FF2B5EF4-FFF2-40B4-BE49-F238E27FC236}">
                <a16:creationId xmlns:a16="http://schemas.microsoft.com/office/drawing/2014/main" id="{1A206811-7F84-DF46-C92A-8FC1D95C33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5738" y="356535"/>
            <a:ext cx="5516523" cy="556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1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view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A6C86-0C3F-AA68-4A10-1854D423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4D0C-D768-4FCA-B989-81881F8766B3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University of Illinois logo in orange and blue.">
            <a:extLst>
              <a:ext uri="{FF2B5EF4-FFF2-40B4-BE49-F238E27FC236}">
                <a16:creationId xmlns:a16="http://schemas.microsoft.com/office/drawing/2014/main" id="{CBBCEE12-A225-3DA4-6943-413932AD33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BB5F8F-FCA6-AAEB-7E40-EC7B50BB1239}"/>
              </a:ext>
            </a:extLst>
          </p:cNvPr>
          <p:cNvSpPr/>
          <p:nvPr/>
        </p:nvSpPr>
        <p:spPr>
          <a:xfrm>
            <a:off x="359739" y="356535"/>
            <a:ext cx="5736262" cy="771700"/>
          </a:xfrm>
          <a:prstGeom prst="rect">
            <a:avLst/>
          </a:prstGeom>
          <a:solidFill>
            <a:srgbClr val="FF5F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1CA88C-FA8D-C10F-2CEC-ED83A38174C6}"/>
              </a:ext>
            </a:extLst>
          </p:cNvPr>
          <p:cNvCxnSpPr>
            <a:cxnSpLocks/>
          </p:cNvCxnSpPr>
          <p:nvPr/>
        </p:nvCxnSpPr>
        <p:spPr>
          <a:xfrm>
            <a:off x="359738" y="1343417"/>
            <a:ext cx="5736262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A59D036-DF01-E5E1-E0CA-0B168A16AE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738" y="445905"/>
            <a:ext cx="5736262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13B354-6797-3DA3-522D-B15F78AEFC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59738" y="1646972"/>
            <a:ext cx="5736262" cy="4155948"/>
          </a:xfrm>
        </p:spPr>
        <p:txBody>
          <a:bodyPr/>
          <a:lstStyle>
            <a:lvl1pPr marL="514350" indent="-514350">
              <a:buClr>
                <a:srgbClr val="FF5F03"/>
              </a:buClr>
              <a:buFont typeface="+mj-lt"/>
              <a:buAutoNum type="arabicPeriod"/>
              <a:defRPr b="1" i="0">
                <a:latin typeface="Georgia" panose="02040502050405020303" pitchFamily="18" charset="0"/>
              </a:defRPr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Introduction </a:t>
            </a:r>
          </a:p>
          <a:p>
            <a:pPr lvl="0"/>
            <a:r>
              <a:rPr lang="en-US" dirty="0"/>
              <a:t>Section 1</a:t>
            </a:r>
          </a:p>
          <a:p>
            <a:pPr lvl="0"/>
            <a:r>
              <a:rPr lang="en-US" dirty="0"/>
              <a:t>Section 2</a:t>
            </a:r>
          </a:p>
          <a:p>
            <a:pPr lvl="0"/>
            <a:r>
              <a:rPr lang="en-US" dirty="0"/>
              <a:t>Section 3</a:t>
            </a:r>
          </a:p>
          <a:p>
            <a:pPr lvl="0"/>
            <a:r>
              <a:rPr lang="en-US" dirty="0"/>
              <a:t>Section 4</a:t>
            </a:r>
          </a:p>
          <a:p>
            <a:pPr lvl="0"/>
            <a:r>
              <a:rPr lang="en-US" dirty="0"/>
              <a:t>Section 5</a:t>
            </a:r>
          </a:p>
          <a:p>
            <a:pPr lvl="0"/>
            <a:r>
              <a:rPr lang="en-US" dirty="0"/>
              <a:t>Conclusion</a:t>
            </a:r>
          </a:p>
          <a:p>
            <a:pPr lvl="0"/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1F3EBA-BB56-24BC-8D2A-25A46342FA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15698" y="356535"/>
            <a:ext cx="5516563" cy="54463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</p:spTree>
    <p:extLst>
      <p:ext uri="{BB962C8B-B14F-4D97-AF65-F5344CB8AC3E}">
        <p14:creationId xmlns:p14="http://schemas.microsoft.com/office/powerpoint/2010/main" val="25074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A0B6C-7278-00BD-1D38-C9B2A6276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A7FFB-0631-76F6-AD19-6C184AA2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4D0C-D768-4FCA-B989-81881F8766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8A6D12-DE20-F14D-C357-4B43BB433284}"/>
              </a:ext>
            </a:extLst>
          </p:cNvPr>
          <p:cNvSpPr/>
          <p:nvPr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DC331C-A624-B7E4-8956-57596DC58400}"/>
              </a:ext>
            </a:extLst>
          </p:cNvPr>
          <p:cNvCxnSpPr>
            <a:cxnSpLocks/>
          </p:cNvCxnSpPr>
          <p:nvPr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BC01C2-01E1-95C9-1A62-4DAE6E8FC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 descr="University of Illinois logo in orange and blue.">
            <a:extLst>
              <a:ext uri="{FF2B5EF4-FFF2-40B4-BE49-F238E27FC236}">
                <a16:creationId xmlns:a16="http://schemas.microsoft.com/office/drawing/2014/main" id="{14EC4599-6D7E-94FC-B70B-644287E94F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4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7A9CC-D5F0-9DC0-F6FA-3977F73FB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99326"/>
          </a:xfrm>
        </p:spPr>
        <p:txBody>
          <a:bodyPr anchor="b"/>
          <a:lstStyle>
            <a:lvl1pPr marL="0" indent="0">
              <a:buNone/>
              <a:defRPr sz="2400" b="0" i="1">
                <a:solidFill>
                  <a:srgbClr val="FF5F03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E01C93-AB1B-A712-278A-DEBFCF82C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2B5F54-5BFF-2C81-F5CB-2B03AB0AD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99326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rgbClr val="FF5F03"/>
                </a:solidFill>
                <a:latin typeface="Georgia" panose="02040502050405020303" pitchFamily="18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0C02E-6E37-E67C-1034-A9C78ED43A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02A79-EE87-FB46-B3D4-392DDD82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4D0C-D768-4FCA-B989-81881F8766B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University of Illinois logo in orange and blue.">
            <a:extLst>
              <a:ext uri="{FF2B5EF4-FFF2-40B4-BE49-F238E27FC236}">
                <a16:creationId xmlns:a16="http://schemas.microsoft.com/office/drawing/2014/main" id="{CA76C48D-E684-6F3D-D086-6154DA480C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D11475-42C3-499D-C9C1-738C3C92FB0F}"/>
              </a:ext>
            </a:extLst>
          </p:cNvPr>
          <p:cNvSpPr/>
          <p:nvPr/>
        </p:nvSpPr>
        <p:spPr>
          <a:xfrm>
            <a:off x="389221" y="578382"/>
            <a:ext cx="11472523" cy="771700"/>
          </a:xfrm>
          <a:prstGeom prst="rect">
            <a:avLst/>
          </a:prstGeom>
          <a:solidFill>
            <a:srgbClr val="12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C079F9-6D35-959F-BAC8-369942C5BA04}"/>
              </a:ext>
            </a:extLst>
          </p:cNvPr>
          <p:cNvCxnSpPr>
            <a:cxnSpLocks/>
          </p:cNvCxnSpPr>
          <p:nvPr/>
        </p:nvCxnSpPr>
        <p:spPr>
          <a:xfrm>
            <a:off x="389221" y="1501550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D0820B7-9F68-ED9C-8699-47DF87E82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515600" cy="599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78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602A79-EE87-FB46-B3D4-392DDD82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4D0C-D768-4FCA-B989-81881F8766B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University of Illinois logo in orange and blue.">
            <a:extLst>
              <a:ext uri="{FF2B5EF4-FFF2-40B4-BE49-F238E27FC236}">
                <a16:creationId xmlns:a16="http://schemas.microsoft.com/office/drawing/2014/main" id="{CA76C48D-E684-6F3D-D086-6154DA480C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C079F9-6D35-959F-BAC8-369942C5BA04}"/>
              </a:ext>
            </a:extLst>
          </p:cNvPr>
          <p:cNvCxnSpPr>
            <a:cxnSpLocks/>
          </p:cNvCxnSpPr>
          <p:nvPr/>
        </p:nvCxnSpPr>
        <p:spPr>
          <a:xfrm>
            <a:off x="389220" y="520244"/>
            <a:ext cx="1147252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D0820B7-9F68-ED9C-8699-47DF87E82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682" y="2589495"/>
            <a:ext cx="10515600" cy="1406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12284B"/>
                </a:solidFill>
              </a:defRPr>
            </a:lvl1pPr>
          </a:lstStyle>
          <a:p>
            <a:pPr algn="ctr"/>
            <a:r>
              <a:rPr lang="en-US" sz="4400" b="1" dirty="0">
                <a:solidFill>
                  <a:srgbClr val="FF5F03"/>
                </a:solidFill>
                <a:latin typeface="Georgia" panose="02040502050405020303" pitchFamily="18" charset="0"/>
                <a:cs typeface="Arial Black" panose="020B0604020202020204" pitchFamily="34" charset="0"/>
              </a:rPr>
              <a:t>“Quote words quote important quote quote.”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75A937-B588-26C8-3B93-0B515AA619DF}"/>
              </a:ext>
            </a:extLst>
          </p:cNvPr>
          <p:cNvCxnSpPr>
            <a:cxnSpLocks/>
          </p:cNvCxnSpPr>
          <p:nvPr/>
        </p:nvCxnSpPr>
        <p:spPr>
          <a:xfrm>
            <a:off x="389221" y="6356350"/>
            <a:ext cx="10438613" cy="0"/>
          </a:xfrm>
          <a:prstGeom prst="line">
            <a:avLst/>
          </a:prstGeom>
          <a:ln w="38100">
            <a:solidFill>
              <a:srgbClr val="122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61C9DF8-B379-B2C4-9014-4E77E0C720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46463" y="4115342"/>
            <a:ext cx="5164137" cy="365119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- First name Last name, Title</a:t>
            </a:r>
          </a:p>
        </p:txBody>
      </p:sp>
    </p:spTree>
    <p:extLst>
      <p:ext uri="{BB962C8B-B14F-4D97-AF65-F5344CB8AC3E}">
        <p14:creationId xmlns:p14="http://schemas.microsoft.com/office/powerpoint/2010/main" val="1271355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31C66-BD42-37BD-56DD-E513FAB95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986A5D-AAD4-1143-623B-CC25F95D5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94D0C-D768-4FCA-B989-81881F8766B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University of Illinois logo in orange and blue.">
            <a:extLst>
              <a:ext uri="{FF2B5EF4-FFF2-40B4-BE49-F238E27FC236}">
                <a16:creationId xmlns:a16="http://schemas.microsoft.com/office/drawing/2014/main" id="{EC77BD5E-99B2-5F18-B181-1BF451ECF9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9852" y="5998310"/>
            <a:ext cx="421892" cy="6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2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97BB7-053E-8DA9-7A56-8DC39FE2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7884A-98FD-E13E-88CA-52A9BB3B5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30FBF-1394-4B2F-259A-7BBAA5666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2284B"/>
                </a:solidFill>
                <a:latin typeface="Georgia" panose="02040502050405020303" pitchFamily="18" charset="0"/>
              </a:defRPr>
            </a:lvl1pPr>
          </a:lstStyle>
          <a:p>
            <a:fld id="{A0194D0C-D768-4FCA-B989-81881F876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2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2284B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97BB7-053E-8DA9-7A56-8DC39FE2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7884A-98FD-E13E-88CA-52A9BB3B5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30FBF-1394-4B2F-259A-7BBAA5666F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2385DA76-2DD3-144A-9C84-6B8D9531DA2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40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3.png"/><Relationship Id="rId7" Type="http://schemas.openxmlformats.org/officeDocument/2006/relationships/image" Target="../media/image3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0.png"/><Relationship Id="rId11" Type="http://schemas.openxmlformats.org/officeDocument/2006/relationships/image" Target="../media/image99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9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36.png"/><Relationship Id="rId5" Type="http://schemas.openxmlformats.org/officeDocument/2006/relationships/image" Target="../media/image47.png"/><Relationship Id="rId10" Type="http://schemas.openxmlformats.org/officeDocument/2006/relationships/image" Target="../media/image34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E78D64-C7DA-8B0D-BE3F-9506821DE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Cooperative use of muons and neutrons to sleuth ‘hidden’ order in f-electron magnets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61A04E5-BDF6-D850-4AFC-2B91788D1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417047"/>
            <a:ext cx="9375913" cy="1029596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Gregory J. MacDougall</a:t>
            </a:r>
          </a:p>
          <a:p>
            <a:r>
              <a:rPr lang="en-US" dirty="0"/>
              <a:t>University of Illinois at Urbana-Champaign</a:t>
            </a:r>
            <a:endParaRPr lang="en-US" dirty="0"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D3846F-18C3-10D1-6959-EC7AD4384A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5DA76-2DD3-144A-9C84-6B8D9531D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4D7189-D3B4-3C04-611C-0A78B46D2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02" y="6024851"/>
            <a:ext cx="3314987" cy="662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3F04D-8552-FF9A-F8CF-F9EF95110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899" y="6001989"/>
            <a:ext cx="2987299" cy="6858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494C5F-7B4B-2984-4CAF-B46C2E1C8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6" y="0"/>
            <a:ext cx="1331567" cy="2458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101F55-57CE-3DF8-5372-61D67F7037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497" y="294856"/>
            <a:ext cx="1979701" cy="151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55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C820EE-F0B2-BE68-4D59-1F7A7FDC4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dirty="0"/>
              <a:t>μ</a:t>
            </a:r>
            <a:r>
              <a:rPr lang="en-US" sz="3600" dirty="0"/>
              <a:t>SR example: Multipole order in NpO</a:t>
            </a:r>
            <a:r>
              <a:rPr lang="en-US" sz="3600" baseline="-25000" dirty="0"/>
              <a:t>2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71446-F8CA-B83B-8031-01F944FEF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805" y="2159644"/>
            <a:ext cx="2606084" cy="1898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118CD-86DD-A755-190E-1928346F8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720" y="2180062"/>
            <a:ext cx="2606085" cy="1878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97D0C7-2D23-CB0E-29CA-87BE7E779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274" y="4717266"/>
            <a:ext cx="2724033" cy="17623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263E7A-98A3-95FC-946C-F09F1F8123C0}"/>
              </a:ext>
            </a:extLst>
          </p:cNvPr>
          <p:cNvSpPr txBox="1"/>
          <p:nvPr/>
        </p:nvSpPr>
        <p:spPr>
          <a:xfrm>
            <a:off x="1534885" y="6323199"/>
            <a:ext cx="4276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Neutron scattering limit </a:t>
            </a:r>
            <a:r>
              <a:rPr lang="en-US" sz="1600" dirty="0" err="1"/>
              <a:t>m</a:t>
            </a:r>
            <a:r>
              <a:rPr lang="en-US" sz="1600" baseline="-25000" dirty="0" err="1"/>
              <a:t>dipole</a:t>
            </a:r>
            <a:r>
              <a:rPr lang="en-US" sz="1600" dirty="0"/>
              <a:t> &lt; 0.01 </a:t>
            </a:r>
            <a:r>
              <a:rPr lang="el-GR" sz="1600" dirty="0"/>
              <a:t>μ</a:t>
            </a:r>
            <a:r>
              <a:rPr lang="en-US" sz="1600" baseline="-25000" dirty="0"/>
              <a:t>B</a:t>
            </a:r>
            <a:endParaRPr lang="en-US" sz="1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437023-0CF8-AAE7-7F70-1423A0981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95" y="2620597"/>
            <a:ext cx="2188844" cy="16168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8E515F-A395-A411-2997-E38120DC98FE}"/>
              </a:ext>
            </a:extLst>
          </p:cNvPr>
          <p:cNvSpPr txBox="1"/>
          <p:nvPr/>
        </p:nvSpPr>
        <p:spPr>
          <a:xfrm>
            <a:off x="6623688" y="6495904"/>
            <a:ext cx="24016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P. Santini and G. Amoretti, PRL </a:t>
            </a:r>
            <a:r>
              <a:rPr lang="en-US" sz="800" b="1" dirty="0"/>
              <a:t>85</a:t>
            </a:r>
            <a:r>
              <a:rPr lang="en-US" sz="800" dirty="0"/>
              <a:t>, 2188 (2000)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92C97-D9B4-9F7A-EA41-DF55C8C531D7}"/>
              </a:ext>
            </a:extLst>
          </p:cNvPr>
          <p:cNvSpPr txBox="1"/>
          <p:nvPr/>
        </p:nvSpPr>
        <p:spPr>
          <a:xfrm>
            <a:off x="7153851" y="4203167"/>
            <a:ext cx="34099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W. </a:t>
            </a:r>
            <a:r>
              <a:rPr lang="en-US" sz="800" dirty="0" err="1"/>
              <a:t>Kopmann</a:t>
            </a:r>
            <a:r>
              <a:rPr lang="en-US" sz="800" dirty="0"/>
              <a:t> </a:t>
            </a:r>
            <a:r>
              <a:rPr lang="en-US" sz="800" i="1" dirty="0"/>
              <a:t>et al.</a:t>
            </a:r>
            <a:r>
              <a:rPr lang="en-US" sz="800" dirty="0"/>
              <a:t>, J. Alloys and Compounds </a:t>
            </a:r>
            <a:r>
              <a:rPr lang="en-US" sz="800" b="1" dirty="0"/>
              <a:t>271-273</a:t>
            </a:r>
            <a:r>
              <a:rPr lang="en-US" sz="800" dirty="0"/>
              <a:t>, 463-466 (1998)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966462-23FC-7885-C749-2C9BCC934ADA}"/>
              </a:ext>
            </a:extLst>
          </p:cNvPr>
          <p:cNvSpPr txBox="1"/>
          <p:nvPr/>
        </p:nvSpPr>
        <p:spPr>
          <a:xfrm>
            <a:off x="9418604" y="2930150"/>
            <a:ext cx="1007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 = 0.1 </a:t>
            </a:r>
            <a:r>
              <a:rPr lang="el-GR" sz="1400" dirty="0"/>
              <a:t>μ</a:t>
            </a:r>
            <a:r>
              <a:rPr lang="en-US" sz="1400" baseline="-25000" dirty="0"/>
              <a:t>B</a:t>
            </a:r>
            <a:endParaRPr 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7A6F73-56E6-C840-E45B-974CED1F4611}"/>
              </a:ext>
            </a:extLst>
          </p:cNvPr>
          <p:cNvSpPr txBox="1"/>
          <p:nvPr/>
        </p:nvSpPr>
        <p:spPr>
          <a:xfrm>
            <a:off x="670706" y="4418611"/>
            <a:ext cx="1728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D.W.. Osborne and E.F. Westrum,</a:t>
            </a:r>
          </a:p>
          <a:p>
            <a:r>
              <a:rPr lang="en-US" sz="800" dirty="0"/>
              <a:t> J Chem. Phys. </a:t>
            </a:r>
            <a:r>
              <a:rPr lang="en-US" sz="800" b="1" dirty="0"/>
              <a:t>21</a:t>
            </a:r>
            <a:r>
              <a:rPr lang="en-US" sz="800" dirty="0"/>
              <a:t>, 1884 (1953)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272326-06D7-F6DC-3D55-07C8366671E4}"/>
              </a:ext>
            </a:extLst>
          </p:cNvPr>
          <p:cNvSpPr txBox="1"/>
          <p:nvPr/>
        </p:nvSpPr>
        <p:spPr>
          <a:xfrm>
            <a:off x="9210374" y="4995910"/>
            <a:ext cx="2430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Consistent with</a:t>
            </a:r>
          </a:p>
          <a:p>
            <a:r>
              <a:rPr lang="en-US" dirty="0"/>
              <a:t>ordering of </a:t>
            </a:r>
            <a:r>
              <a:rPr lang="en-US" i="1" dirty="0"/>
              <a:t>octupoles</a:t>
            </a:r>
            <a:r>
              <a:rPr lang="en-US" dirty="0"/>
              <a:t>!</a:t>
            </a:r>
          </a:p>
        </p:txBody>
      </p:sp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0F149661-DB7B-F39E-0E3D-F8C0B8BA36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945088" y="4179798"/>
            <a:ext cx="2444311" cy="133934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B19EF15-9835-AA0F-EB1C-4603E54D0665}"/>
              </a:ext>
            </a:extLst>
          </p:cNvPr>
          <p:cNvSpPr txBox="1"/>
          <p:nvPr/>
        </p:nvSpPr>
        <p:spPr>
          <a:xfrm>
            <a:off x="3134741" y="5838999"/>
            <a:ext cx="28905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M.D. </a:t>
            </a:r>
            <a:r>
              <a:rPr lang="en-US" sz="800" dirty="0" err="1"/>
              <a:t>Frontzek</a:t>
            </a:r>
            <a:r>
              <a:rPr lang="en-US" sz="800" dirty="0"/>
              <a:t> </a:t>
            </a:r>
            <a:r>
              <a:rPr lang="en-US" sz="800" i="1" dirty="0"/>
              <a:t>et al.</a:t>
            </a:r>
            <a:r>
              <a:rPr lang="en-US" sz="800" dirty="0"/>
              <a:t>, J. Solid State hem. </a:t>
            </a:r>
            <a:r>
              <a:rPr lang="en-US" sz="800" b="1" dirty="0"/>
              <a:t>321</a:t>
            </a:r>
            <a:r>
              <a:rPr lang="en-US" sz="800" dirty="0"/>
              <a:t>, 123875 (2023)</a:t>
            </a:r>
          </a:p>
        </p:txBody>
      </p:sp>
      <p:pic>
        <p:nvPicPr>
          <p:cNvPr id="2" name="Content Placeholder 22">
            <a:extLst>
              <a:ext uri="{FF2B5EF4-FFF2-40B4-BE49-F238E27FC236}">
                <a16:creationId xmlns:a16="http://schemas.microsoft.com/office/drawing/2014/main" id="{71ED805E-454E-DAC6-8B1A-08862F7E3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8" y="1667020"/>
            <a:ext cx="1006240" cy="599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18E3C5-5B06-461F-034F-BB741239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4885" t="17856"/>
          <a:stretch>
            <a:fillRect/>
          </a:stretch>
        </p:blipFill>
        <p:spPr>
          <a:xfrm>
            <a:off x="5622348" y="1611244"/>
            <a:ext cx="453144" cy="65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D363B9F-E792-3BC5-A651-5A9019130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92" y="3002005"/>
            <a:ext cx="3488360" cy="26117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4E538CE-A3DA-6F3A-F1BF-68D44E8AA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Reminder: origin of multipoles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D81096-AAE3-DCB5-101A-E3E5571E514F}"/>
              </a:ext>
            </a:extLst>
          </p:cNvPr>
          <p:cNvSpPr txBox="1"/>
          <p:nvPr/>
        </p:nvSpPr>
        <p:spPr>
          <a:xfrm>
            <a:off x="695803" y="6012430"/>
            <a:ext cx="77136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https://ecampusontario.pressbooks.pub/enhancedchemistry/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6B04C7-0AAF-F664-D59F-94BFD542E16E}"/>
              </a:ext>
            </a:extLst>
          </p:cNvPr>
          <p:cNvSpPr txBox="1"/>
          <p:nvPr/>
        </p:nvSpPr>
        <p:spPr>
          <a:xfrm>
            <a:off x="4644695" y="1645601"/>
            <a:ext cx="272542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3d materials</a:t>
            </a:r>
          </a:p>
          <a:p>
            <a:endParaRPr lang="en-US" sz="800" u="sng" dirty="0"/>
          </a:p>
          <a:p>
            <a:r>
              <a:rPr lang="en-US" i="1" dirty="0"/>
              <a:t>H</a:t>
            </a:r>
            <a:r>
              <a:rPr lang="en-US" i="1" baseline="-25000" dirty="0"/>
              <a:t>CE</a:t>
            </a:r>
            <a:r>
              <a:rPr lang="en-US" baseline="-25000" dirty="0"/>
              <a:t>F</a:t>
            </a:r>
            <a:r>
              <a:rPr lang="en-US" dirty="0"/>
              <a:t> ~1000 – 5000 </a:t>
            </a:r>
            <a:r>
              <a:rPr lang="en-US" dirty="0" err="1"/>
              <a:t>meV</a:t>
            </a:r>
            <a:endParaRPr lang="en-US" dirty="0"/>
          </a:p>
          <a:p>
            <a:r>
              <a:rPr lang="en-US" i="1" dirty="0"/>
              <a:t>H</a:t>
            </a:r>
            <a:r>
              <a:rPr lang="en-US" i="1" baseline="-25000" dirty="0"/>
              <a:t>SO</a:t>
            </a:r>
            <a:r>
              <a:rPr lang="en-US" i="1" dirty="0"/>
              <a:t>  </a:t>
            </a:r>
            <a:r>
              <a:rPr lang="en-US" dirty="0"/>
              <a:t>~ 6 – 125 </a:t>
            </a:r>
            <a:r>
              <a:rPr lang="en-US" dirty="0" err="1"/>
              <a:t>meV</a:t>
            </a:r>
            <a:endParaRPr lang="en-US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96BD8-5BB1-EB43-BFFC-DC0E36784B2A}"/>
              </a:ext>
            </a:extLst>
          </p:cNvPr>
          <p:cNvSpPr txBox="1"/>
          <p:nvPr/>
        </p:nvSpPr>
        <p:spPr>
          <a:xfrm>
            <a:off x="674579" y="2048562"/>
            <a:ext cx="288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</a:t>
            </a:r>
            <a:r>
              <a:rPr lang="en-US" dirty="0"/>
              <a:t> = </a:t>
            </a:r>
            <a:r>
              <a:rPr lang="en-US" i="1" dirty="0" err="1"/>
              <a:t>H</a:t>
            </a:r>
            <a:r>
              <a:rPr lang="en-US" i="1" baseline="-25000" dirty="0" err="1"/>
              <a:t>Coulomb</a:t>
            </a:r>
            <a:r>
              <a:rPr lang="en-US" dirty="0"/>
              <a:t> + </a:t>
            </a:r>
            <a:r>
              <a:rPr lang="en-US" i="1" dirty="0"/>
              <a:t>H</a:t>
            </a:r>
            <a:r>
              <a:rPr lang="en-US" i="1" baseline="-25000" dirty="0"/>
              <a:t>CEF</a:t>
            </a:r>
            <a:r>
              <a:rPr lang="en-US" i="1" dirty="0"/>
              <a:t> + H</a:t>
            </a:r>
            <a:r>
              <a:rPr lang="en-US" i="1" baseline="-25000" dirty="0"/>
              <a:t>SO</a:t>
            </a:r>
            <a:endParaRPr lang="en-US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1DE74-AE9F-788A-3C14-A82B7FEA233F}"/>
              </a:ext>
            </a:extLst>
          </p:cNvPr>
          <p:cNvSpPr txBox="1"/>
          <p:nvPr/>
        </p:nvSpPr>
        <p:spPr>
          <a:xfrm>
            <a:off x="294124" y="1621898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ion Hamiltonian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DFFDE6-3982-F09E-17D8-07DC47334E0C}"/>
              </a:ext>
            </a:extLst>
          </p:cNvPr>
          <p:cNvSpPr txBox="1"/>
          <p:nvPr/>
        </p:nvSpPr>
        <p:spPr>
          <a:xfrm>
            <a:off x="8828476" y="1645601"/>
            <a:ext cx="246093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4f materials</a:t>
            </a:r>
          </a:p>
          <a:p>
            <a:endParaRPr lang="en-US" sz="800" u="sng" dirty="0"/>
          </a:p>
          <a:p>
            <a:r>
              <a:rPr lang="en-US" i="1" dirty="0"/>
              <a:t>H</a:t>
            </a:r>
            <a:r>
              <a:rPr lang="en-US" i="1" baseline="-25000" dirty="0"/>
              <a:t>CE</a:t>
            </a:r>
            <a:r>
              <a:rPr lang="en-US" baseline="-25000" dirty="0"/>
              <a:t>F</a:t>
            </a:r>
            <a:r>
              <a:rPr lang="en-US" dirty="0"/>
              <a:t> ~ 10 – 100 </a:t>
            </a:r>
            <a:r>
              <a:rPr lang="en-US" dirty="0" err="1"/>
              <a:t>meV</a:t>
            </a:r>
            <a:endParaRPr lang="en-US" dirty="0"/>
          </a:p>
          <a:p>
            <a:r>
              <a:rPr lang="en-US" i="1" dirty="0"/>
              <a:t>H</a:t>
            </a:r>
            <a:r>
              <a:rPr lang="en-US" i="1" baseline="-25000" dirty="0"/>
              <a:t>SO</a:t>
            </a:r>
            <a:r>
              <a:rPr lang="en-US" i="1" dirty="0"/>
              <a:t>  </a:t>
            </a:r>
            <a:r>
              <a:rPr lang="en-US" dirty="0"/>
              <a:t>~ 100 – 500 </a:t>
            </a:r>
            <a:r>
              <a:rPr lang="en-US" dirty="0" err="1"/>
              <a:t>meV</a:t>
            </a:r>
            <a:endParaRPr lang="en-US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4F893-B921-ADE1-3F29-DEE5C3B2BD56}"/>
              </a:ext>
            </a:extLst>
          </p:cNvPr>
          <p:cNvSpPr txBox="1"/>
          <p:nvPr/>
        </p:nvSpPr>
        <p:spPr>
          <a:xfrm>
            <a:off x="55014" y="3931543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 =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B9EC6B-5A92-C222-290B-3F2607AB424B}"/>
              </a:ext>
            </a:extLst>
          </p:cNvPr>
          <p:cNvSpPr txBox="1"/>
          <p:nvPr/>
        </p:nvSpPr>
        <p:spPr>
          <a:xfrm>
            <a:off x="43604" y="4333719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 =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D5A845-CD9E-CE34-07CD-D281C9D5240C}"/>
              </a:ext>
            </a:extLst>
          </p:cNvPr>
          <p:cNvSpPr txBox="1"/>
          <p:nvPr/>
        </p:nvSpPr>
        <p:spPr>
          <a:xfrm>
            <a:off x="41917" y="4755993"/>
            <a:ext cx="596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 =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3E9FB7-36FE-2ACE-8FEF-4BB74691C01C}"/>
              </a:ext>
            </a:extLst>
          </p:cNvPr>
          <p:cNvSpPr txBox="1"/>
          <p:nvPr/>
        </p:nvSpPr>
        <p:spPr>
          <a:xfrm>
            <a:off x="39935" y="5179349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 =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833857-846A-E390-9EC8-57ABD4153B9F}"/>
              </a:ext>
            </a:extLst>
          </p:cNvPr>
          <p:cNvSpPr txBox="1"/>
          <p:nvPr/>
        </p:nvSpPr>
        <p:spPr>
          <a:xfrm>
            <a:off x="655084" y="3032423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</a:t>
            </a:r>
            <a:r>
              <a:rPr lang="en-US" i="1" baseline="-25000" dirty="0"/>
              <a:t>SO </a:t>
            </a:r>
            <a:r>
              <a:rPr lang="en-US" i="1" dirty="0"/>
              <a:t>= </a:t>
            </a:r>
            <a:r>
              <a:rPr lang="el-GR" i="1" dirty="0"/>
              <a:t>λ</a:t>
            </a:r>
            <a:r>
              <a:rPr lang="en-US" i="1" dirty="0"/>
              <a:t> </a:t>
            </a:r>
            <a:r>
              <a:rPr lang="en-US" b="1" i="1" dirty="0"/>
              <a:t>L▪S</a:t>
            </a:r>
            <a:endParaRPr 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9372F4-CD66-FB5A-EE6B-537F0706261C}"/>
                  </a:ext>
                </a:extLst>
              </p:cNvPr>
              <p:cNvSpPr txBox="1"/>
              <p:nvPr/>
            </p:nvSpPr>
            <p:spPr>
              <a:xfrm>
                <a:off x="655084" y="2531458"/>
                <a:ext cx="3586879" cy="429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H</a:t>
                </a:r>
                <a:r>
                  <a:rPr lang="en-US" i="1" baseline="-25000" dirty="0"/>
                  <a:t>CEF</a:t>
                </a:r>
                <a:r>
                  <a:rPr lang="en-US" i="1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grow m:val="on"/>
                        <m:supHide m:val="on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𝑛𝑚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  <m:sSubSup>
                          <m:sSub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acc>
                              <m:accPr>
                                <m:chr m:val="̂"/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</m:acc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</m:e>
                    </m:nary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9372F4-CD66-FB5A-EE6B-537F07062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84" y="2531458"/>
                <a:ext cx="3586879" cy="429220"/>
              </a:xfrm>
              <a:prstGeom prst="rect">
                <a:avLst/>
              </a:prstGeom>
              <a:blipFill>
                <a:blip r:embed="rId4"/>
                <a:stretch>
                  <a:fillRect l="-1358" t="-132394" b="-192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86B59393-9489-1E8A-CC6E-3660D7088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93" y="3002005"/>
            <a:ext cx="3434750" cy="25649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C186D3F-F346-AB31-9F9E-3AB662255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107" y="5996065"/>
            <a:ext cx="1519500" cy="68868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7D43D6-196C-C59E-F791-1700B09A81EF}"/>
              </a:ext>
            </a:extLst>
          </p:cNvPr>
          <p:cNvCxnSpPr>
            <a:cxnSpLocks/>
          </p:cNvCxnSpPr>
          <p:nvPr/>
        </p:nvCxnSpPr>
        <p:spPr>
          <a:xfrm flipV="1">
            <a:off x="10151710" y="5299634"/>
            <a:ext cx="482294" cy="672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A9F571BF-E88B-A5E4-E790-374032FB7EE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054" r="17773" b="34378"/>
          <a:stretch>
            <a:fillRect/>
          </a:stretch>
        </p:blipFill>
        <p:spPr>
          <a:xfrm>
            <a:off x="1165442" y="3930618"/>
            <a:ext cx="1994424" cy="12252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BCD0479-49EF-82FC-3BE8-0B46E04625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948" y="5186098"/>
            <a:ext cx="1659704" cy="4288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E3F2E56-966E-38B3-AD8F-F3C1163D87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6369" y="5215198"/>
            <a:ext cx="1100615" cy="38461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28BA23-0326-9A09-89F2-3D3EE1FF1D60}"/>
              </a:ext>
            </a:extLst>
          </p:cNvPr>
          <p:cNvGrpSpPr/>
          <p:nvPr/>
        </p:nvGrpSpPr>
        <p:grpSpPr>
          <a:xfrm>
            <a:off x="4217535" y="5245600"/>
            <a:ext cx="3571337" cy="1532892"/>
            <a:chOff x="4217535" y="5245600"/>
            <a:chExt cx="3571337" cy="1532892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8225448-6639-B0A5-E317-5535717EFD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28235" y="5245600"/>
              <a:ext cx="0" cy="7504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D406E9F-6040-2C14-025C-A8D5770D82A6}"/>
                </a:ext>
              </a:extLst>
            </p:cNvPr>
            <p:cNvGrpSpPr/>
            <p:nvPr/>
          </p:nvGrpSpPr>
          <p:grpSpPr>
            <a:xfrm>
              <a:off x="4217535" y="6033458"/>
              <a:ext cx="3571337" cy="745034"/>
              <a:chOff x="4217535" y="6033458"/>
              <a:chExt cx="3571337" cy="745034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AABD3839-6816-C29A-11AF-D8B33B4C3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17535" y="6033458"/>
                <a:ext cx="1297440" cy="709649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5DD5B7D5-8AF9-BDF8-E100-C8A2EAD0D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18192" y="6052507"/>
                <a:ext cx="675514" cy="725985"/>
              </a:xfrm>
              <a:prstGeom prst="rect">
                <a:avLst/>
              </a:prstGeom>
            </p:spPr>
          </p:pic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511A963-D89E-63C7-18E2-EED0FCC513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95975" y="6150015"/>
                <a:ext cx="0" cy="476533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DA1FCF45-1349-E27A-71C1-967916B38E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5620" y="6124960"/>
                <a:ext cx="0" cy="476533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D3CD7A9C-77A6-F444-0EC0-8C2BB173A8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62695" y="6150015"/>
                <a:ext cx="0" cy="476533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35D063-E504-B3AA-DCD2-9AC54B1062B5}"/>
                  </a:ext>
                </a:extLst>
              </p:cNvPr>
              <p:cNvSpPr txBox="1"/>
              <p:nvPr/>
            </p:nvSpPr>
            <p:spPr>
              <a:xfrm>
                <a:off x="6281728" y="6076058"/>
                <a:ext cx="15071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and</a:t>
                </a:r>
                <a:r>
                  <a:rPr lang="en-US" sz="1200" dirty="0">
                    <a:sym typeface="Symbol" panose="05050102010706020507" pitchFamily="18" charset="2"/>
                  </a:rPr>
                  <a:t></a:t>
                </a:r>
                <a:r>
                  <a:rPr lang="en-US" sz="28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</a:t>
                </a:r>
                <a:r>
                  <a:rPr lang="en-US" sz="1200" dirty="0">
                    <a:sym typeface="Symbol" panose="05050102010706020507" pitchFamily="18" charset="2"/>
                  </a:rPr>
                  <a:t> equivalents</a:t>
                </a:r>
                <a:endParaRPr lang="en-US" sz="1200" dirty="0"/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AF4F4C4-B125-6CDA-8113-A496D34BACD9}"/>
              </a:ext>
            </a:extLst>
          </p:cNvPr>
          <p:cNvSpPr/>
          <p:nvPr/>
        </p:nvSpPr>
        <p:spPr>
          <a:xfrm>
            <a:off x="6281728" y="3428999"/>
            <a:ext cx="1556366" cy="220981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DD88BA-04C9-61C3-DC63-6860A6DE6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"/>
          <a:stretch>
            <a:fillRect/>
          </a:stretch>
        </p:blipFill>
        <p:spPr>
          <a:xfrm>
            <a:off x="8171407" y="1885134"/>
            <a:ext cx="2771415" cy="29978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00424B-EC28-C1CA-B9A1-D61195E39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6"/>
          <a:stretch>
            <a:fillRect/>
          </a:stretch>
        </p:blipFill>
        <p:spPr>
          <a:xfrm>
            <a:off x="8314097" y="1903387"/>
            <a:ext cx="2335957" cy="25347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939F55-F2F3-D1E5-FC1D-B8A73C839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"/>
          <a:stretch>
            <a:fillRect/>
          </a:stretch>
        </p:blipFill>
        <p:spPr>
          <a:xfrm>
            <a:off x="7898739" y="1787883"/>
            <a:ext cx="3157467" cy="30096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5A22D7B-202B-F11D-BD3C-92926DDD0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"/>
          <a:stretch>
            <a:fillRect/>
          </a:stretch>
        </p:blipFill>
        <p:spPr>
          <a:xfrm>
            <a:off x="7881179" y="1753857"/>
            <a:ext cx="3157467" cy="30096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BB7714A-8A93-831D-FE7F-F63B632D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Crystal field example: MgEr</a:t>
            </a:r>
            <a:r>
              <a:rPr lang="en-US" baseline="-25000" dirty="0"/>
              <a:t>2</a:t>
            </a:r>
            <a:r>
              <a:rPr lang="en-US" dirty="0"/>
              <a:t>Se</a:t>
            </a:r>
            <a:r>
              <a:rPr lang="en-US" baseline="-25000" dirty="0"/>
              <a:t>4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45218C-CBB3-6098-0DBC-87C3A468B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699" y="1563815"/>
            <a:ext cx="1574932" cy="3038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7629AF-BAF8-71C2-D278-661A9AFB4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7044" y="1693471"/>
            <a:ext cx="4269858" cy="2954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500DC1-7E3F-1205-E5A4-F940081979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13904" y="1828812"/>
            <a:ext cx="2877396" cy="19627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7A1E9D-8FF9-61B6-1494-A78A9A699CDA}"/>
              </a:ext>
            </a:extLst>
          </p:cNvPr>
          <p:cNvSpPr txBox="1"/>
          <p:nvPr/>
        </p:nvSpPr>
        <p:spPr>
          <a:xfrm>
            <a:off x="59398" y="6655363"/>
            <a:ext cx="22637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D. Rieg-</a:t>
            </a:r>
            <a:r>
              <a:rPr lang="en-US" sz="800" dirty="0" err="1"/>
              <a:t>i</a:t>
            </a:r>
            <a:r>
              <a:rPr lang="en-US" sz="800" dirty="0"/>
              <a:t>-Plessis </a:t>
            </a:r>
            <a:r>
              <a:rPr lang="en-US" sz="800" i="1" dirty="0"/>
              <a:t>e al.</a:t>
            </a:r>
            <a:r>
              <a:rPr lang="en-US" sz="800" dirty="0"/>
              <a:t>, PRB </a:t>
            </a:r>
            <a:r>
              <a:rPr lang="en-US" sz="800" b="1" dirty="0"/>
              <a:t>89</a:t>
            </a:r>
            <a:r>
              <a:rPr lang="en-US" sz="800" dirty="0"/>
              <a:t>, 134438 (2019)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368F48-3D7D-35CC-9D25-07FB265417F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63420"/>
          <a:stretch>
            <a:fillRect/>
          </a:stretch>
        </p:blipFill>
        <p:spPr>
          <a:xfrm>
            <a:off x="419331" y="5004640"/>
            <a:ext cx="3718457" cy="3308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229BC9-FEEC-41C8-43D4-CDD37F1DCD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9706" y="6043859"/>
            <a:ext cx="2802311" cy="2989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E12A91-D44A-813D-6D4C-D3102678C7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913" y="6077323"/>
            <a:ext cx="2482492" cy="216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C9106D-8CE0-8FEF-2335-00479893C33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6251"/>
          <a:stretch>
            <a:fillRect/>
          </a:stretch>
        </p:blipFill>
        <p:spPr>
          <a:xfrm>
            <a:off x="2913032" y="5599974"/>
            <a:ext cx="3718457" cy="305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D11B47-983B-2490-C192-7048C2EA997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500" t="33063" b="33188"/>
          <a:stretch>
            <a:fillRect/>
          </a:stretch>
        </p:blipFill>
        <p:spPr>
          <a:xfrm>
            <a:off x="2361631" y="5302598"/>
            <a:ext cx="3067703" cy="30525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E9B733-61C8-FB53-2B57-0D87B0603B75}"/>
              </a:ext>
            </a:extLst>
          </p:cNvPr>
          <p:cNvCxnSpPr>
            <a:cxnSpLocks/>
          </p:cNvCxnSpPr>
          <p:nvPr/>
        </p:nvCxnSpPr>
        <p:spPr>
          <a:xfrm>
            <a:off x="419331" y="6185471"/>
            <a:ext cx="422631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83267F5-FAF9-B2B8-0C2A-5E2BB7588CBA}"/>
              </a:ext>
            </a:extLst>
          </p:cNvPr>
          <p:cNvSpPr txBox="1"/>
          <p:nvPr/>
        </p:nvSpPr>
        <p:spPr>
          <a:xfrm>
            <a:off x="3564405" y="6038401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73681FA-7F7C-74AF-2056-9F5CD9F130D6}"/>
              </a:ext>
            </a:extLst>
          </p:cNvPr>
          <p:cNvCxnSpPr>
            <a:cxnSpLocks/>
          </p:cNvCxnSpPr>
          <p:nvPr/>
        </p:nvCxnSpPr>
        <p:spPr>
          <a:xfrm flipV="1">
            <a:off x="838200" y="4515256"/>
            <a:ext cx="688391" cy="5012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2866D55D-0791-5867-D72C-CC807D0FEC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77540" y="5868835"/>
            <a:ext cx="446565" cy="44656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B90BA03-675E-44F1-5E68-F5A565AE1D54}"/>
              </a:ext>
            </a:extLst>
          </p:cNvPr>
          <p:cNvSpPr txBox="1"/>
          <p:nvPr/>
        </p:nvSpPr>
        <p:spPr>
          <a:xfrm>
            <a:off x="10863951" y="1967020"/>
            <a:ext cx="668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95%</a:t>
            </a:r>
          </a:p>
          <a:p>
            <a:r>
              <a:rPr lang="en-US" dirty="0"/>
              <a:t>axial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E0F35D-A902-376E-B595-9E7AFEF6FF50}"/>
              </a:ext>
            </a:extLst>
          </p:cNvPr>
          <p:cNvSpPr txBox="1"/>
          <p:nvPr/>
        </p:nvSpPr>
        <p:spPr>
          <a:xfrm>
            <a:off x="10845096" y="2677585"/>
            <a:ext cx="1245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5%</a:t>
            </a:r>
          </a:p>
          <a:p>
            <a:r>
              <a:rPr lang="en-US" dirty="0"/>
              <a:t>transverse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732A874-BB65-23ED-14D9-AF7BD1D1B7CA}"/>
              </a:ext>
            </a:extLst>
          </p:cNvPr>
          <p:cNvSpPr/>
          <p:nvPr/>
        </p:nvSpPr>
        <p:spPr>
          <a:xfrm>
            <a:off x="7451761" y="4251627"/>
            <a:ext cx="3953540" cy="2511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F05A6AC-9D4D-A3A1-C64F-581C12F9ED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01512" y="4646580"/>
            <a:ext cx="2511203" cy="190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1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E38C9-BC38-582E-4E57-8F3266C7F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41" y="170480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Step 1: </a:t>
            </a:r>
            <a:r>
              <a:rPr lang="en-US" dirty="0"/>
              <a:t>Neutron powder diffraction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439DE2-B04E-7743-C01A-5D9267E47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Sleuthing hidden order in Ce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461B24-C578-72B7-8680-A3CC7F61C076}"/>
              </a:ext>
            </a:extLst>
          </p:cNvPr>
          <p:cNvGrpSpPr/>
          <p:nvPr/>
        </p:nvGrpSpPr>
        <p:grpSpPr>
          <a:xfrm>
            <a:off x="141549" y="2435697"/>
            <a:ext cx="3124461" cy="2210493"/>
            <a:chOff x="437889" y="2619375"/>
            <a:chExt cx="3124461" cy="22104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241C0A-E9C5-169C-6CFE-DF650016E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56"/>
            <a:stretch>
              <a:fillRect/>
            </a:stretch>
          </p:blipFill>
          <p:spPr>
            <a:xfrm>
              <a:off x="437889" y="2619375"/>
              <a:ext cx="3124461" cy="221049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86631E-C719-71AD-2A8B-04954E76148D}"/>
                </a:ext>
              </a:extLst>
            </p:cNvPr>
            <p:cNvSpPr txBox="1"/>
            <p:nvPr/>
          </p:nvSpPr>
          <p:spPr>
            <a:xfrm>
              <a:off x="942975" y="2687640"/>
              <a:ext cx="6832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BT-1</a:t>
              </a:r>
            </a:p>
            <a:p>
              <a:r>
                <a:rPr lang="en-US" sz="1200" dirty="0"/>
                <a:t>T = 2 K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DCDEB4-55FD-AE30-A1AD-23DADF127979}"/>
              </a:ext>
            </a:extLst>
          </p:cNvPr>
          <p:cNvGrpSpPr/>
          <p:nvPr/>
        </p:nvGrpSpPr>
        <p:grpSpPr>
          <a:xfrm>
            <a:off x="3250370" y="2371635"/>
            <a:ext cx="3053118" cy="2181961"/>
            <a:chOff x="3546710" y="2555313"/>
            <a:chExt cx="3053118" cy="218196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C3992D-9D2C-BC19-54A8-6FCC12757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46710" y="2555313"/>
              <a:ext cx="3053118" cy="218196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EBBA80-86FC-B82F-76EA-D388F28AA7DE}"/>
                </a:ext>
              </a:extLst>
            </p:cNvPr>
            <p:cNvSpPr txBox="1"/>
            <p:nvPr/>
          </p:nvSpPr>
          <p:spPr>
            <a:xfrm>
              <a:off x="5269341" y="2687639"/>
              <a:ext cx="9557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POWGEN</a:t>
              </a:r>
            </a:p>
            <a:p>
              <a:r>
                <a:rPr lang="en-US" sz="1200" dirty="0"/>
                <a:t>T = 2 K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50ACF0-B147-075E-C623-CD4E06FA8E2D}"/>
                </a:ext>
              </a:extLst>
            </p:cNvPr>
            <p:cNvSpPr/>
            <p:nvPr/>
          </p:nvSpPr>
          <p:spPr>
            <a:xfrm>
              <a:off x="3914775" y="2687640"/>
              <a:ext cx="228600" cy="2365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74BA18-8FE6-EA09-B395-C20FC57FA3E9}"/>
              </a:ext>
            </a:extLst>
          </p:cNvPr>
          <p:cNvGrpSpPr/>
          <p:nvPr/>
        </p:nvGrpSpPr>
        <p:grpSpPr>
          <a:xfrm>
            <a:off x="425455" y="4894665"/>
            <a:ext cx="5868116" cy="1365326"/>
            <a:chOff x="425455" y="4894665"/>
            <a:chExt cx="5868116" cy="13653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71A174-62AF-007B-B971-7D517DBC5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5455" y="4894665"/>
              <a:ext cx="5868116" cy="13653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0546736-3E0D-2C1D-0654-193A26356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7559" y="4971888"/>
              <a:ext cx="300017" cy="18667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6D74D4A-C90B-2CCA-357C-62DE53B85D9F}"/>
              </a:ext>
            </a:extLst>
          </p:cNvPr>
          <p:cNvSpPr txBox="1"/>
          <p:nvPr/>
        </p:nvSpPr>
        <p:spPr>
          <a:xfrm>
            <a:off x="6480185" y="2135151"/>
            <a:ext cx="547297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Confirm (twice) that there is no magnetic Bragg peaks below </a:t>
            </a:r>
            <a:r>
              <a:rPr lang="en-US" i="1" dirty="0"/>
              <a:t>T</a:t>
            </a:r>
            <a:r>
              <a:rPr lang="en-US" i="1" baseline="30000" dirty="0"/>
              <a:t>*</a:t>
            </a:r>
            <a:r>
              <a:rPr lang="en-US" dirty="0"/>
              <a:t> = 6.5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Place upper limits on any ordered moment that could exist and not be detected: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9580D0-BD18-649C-8879-9E12E59D8A0A}"/>
              </a:ext>
            </a:extLst>
          </p:cNvPr>
          <p:cNvSpPr txBox="1"/>
          <p:nvPr/>
        </p:nvSpPr>
        <p:spPr>
          <a:xfrm>
            <a:off x="141549" y="6601059"/>
            <a:ext cx="16113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A. Cote </a:t>
            </a:r>
            <a:r>
              <a:rPr lang="en-US" sz="800" i="1" dirty="0"/>
              <a:t>et al.</a:t>
            </a:r>
            <a:r>
              <a:rPr lang="en-US" sz="800" dirty="0"/>
              <a:t>, arXiv:2303.11878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6B88575-EE97-9368-976C-49D2B203C4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4670" y="3855845"/>
            <a:ext cx="1042009" cy="12227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88EB05-C8A6-31D7-968F-1655E11A9A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57484" y="3879469"/>
            <a:ext cx="888457" cy="10966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DEAAEB8-E753-776F-77F9-7A9B1AB4546F}"/>
              </a:ext>
            </a:extLst>
          </p:cNvPr>
          <p:cNvSpPr txBox="1"/>
          <p:nvPr/>
        </p:nvSpPr>
        <p:spPr>
          <a:xfrm>
            <a:off x="9346385" y="5070270"/>
            <a:ext cx="1136831" cy="460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G. Sala </a:t>
            </a:r>
            <a:r>
              <a:rPr lang="en-US" sz="800" i="1" dirty="0"/>
              <a:t>et al.</a:t>
            </a:r>
            <a:r>
              <a:rPr lang="en-US" sz="800" dirty="0"/>
              <a:t>, </a:t>
            </a:r>
            <a:r>
              <a:rPr lang="en-US" sz="800" dirty="0" err="1"/>
              <a:t>PRMaterials</a:t>
            </a:r>
            <a:r>
              <a:rPr lang="en-US" sz="800" dirty="0"/>
              <a:t> </a:t>
            </a:r>
            <a:r>
              <a:rPr lang="en-US" sz="800" b="1" dirty="0"/>
              <a:t>2</a:t>
            </a:r>
            <a:r>
              <a:rPr lang="en-US" sz="800" dirty="0"/>
              <a:t>, 114407 (2018)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1919A4-F802-AF6E-6CD6-852D94391DBD}"/>
              </a:ext>
            </a:extLst>
          </p:cNvPr>
          <p:cNvSpPr txBox="1"/>
          <p:nvPr/>
        </p:nvSpPr>
        <p:spPr>
          <a:xfrm>
            <a:off x="7803913" y="3966423"/>
            <a:ext cx="114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 </a:t>
            </a:r>
            <a:r>
              <a:rPr lang="en-US" sz="1400" dirty="0"/>
              <a:t>&lt; 0.3 </a:t>
            </a:r>
            <a:r>
              <a:rPr lang="el-GR" sz="1400" dirty="0"/>
              <a:t>μ</a:t>
            </a:r>
            <a:r>
              <a:rPr lang="en-US" sz="1400" baseline="-25000" dirty="0"/>
              <a:t>B</a:t>
            </a:r>
            <a:r>
              <a:rPr lang="en-US" sz="1400" dirty="0"/>
              <a:t> </a:t>
            </a:r>
            <a:r>
              <a:rPr lang="en-US" sz="1400" b="1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478431-7D28-4C19-755D-88C7FD6EF432}"/>
              </a:ext>
            </a:extLst>
          </p:cNvPr>
          <p:cNvSpPr txBox="1"/>
          <p:nvPr/>
        </p:nvSpPr>
        <p:spPr>
          <a:xfrm>
            <a:off x="10120932" y="3966422"/>
            <a:ext cx="1356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 </a:t>
            </a:r>
            <a:r>
              <a:rPr lang="en-US" sz="1400" dirty="0"/>
              <a:t>&lt; 0.026 </a:t>
            </a:r>
            <a:r>
              <a:rPr lang="el-GR" sz="1400" dirty="0"/>
              <a:t>μ</a:t>
            </a:r>
            <a:r>
              <a:rPr lang="en-US" sz="1400" baseline="-25000" dirty="0"/>
              <a:t>B</a:t>
            </a:r>
            <a:r>
              <a:rPr lang="en-US" sz="1400" dirty="0"/>
              <a:t> </a:t>
            </a:r>
            <a:r>
              <a:rPr lang="en-US" sz="1400" b="1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CFA72C-6F16-A3A4-4F81-1A7858117CCA}"/>
              </a:ext>
            </a:extLst>
          </p:cNvPr>
          <p:cNvSpPr txBox="1"/>
          <p:nvPr/>
        </p:nvSpPr>
        <p:spPr>
          <a:xfrm>
            <a:off x="6672718" y="5269985"/>
            <a:ext cx="4463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confirm that there are no observable </a:t>
            </a:r>
            <a:r>
              <a:rPr lang="en-US" i="1" dirty="0"/>
              <a:t>structural distortions </a:t>
            </a:r>
            <a:r>
              <a:rPr lang="en-US" dirty="0"/>
              <a:t>at </a:t>
            </a:r>
            <a:r>
              <a:rPr lang="en-US" i="1" dirty="0"/>
              <a:t>T</a:t>
            </a:r>
            <a:r>
              <a:rPr lang="en-US" i="1" baseline="30000" dirty="0"/>
              <a:t>*</a:t>
            </a:r>
            <a:r>
              <a:rPr lang="en-US" dirty="0"/>
              <a:t> 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/>
      <p:bldP spid="2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1760A022-67F2-6C80-1FC6-A2E66A3D64AC}"/>
              </a:ext>
            </a:extLst>
          </p:cNvPr>
          <p:cNvSpPr txBox="1"/>
          <p:nvPr/>
        </p:nvSpPr>
        <p:spPr>
          <a:xfrm>
            <a:off x="6349376" y="2076744"/>
            <a:ext cx="54729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ZF-</a:t>
            </a:r>
            <a:r>
              <a:rPr lang="el-GR" dirty="0"/>
              <a:t>μ</a:t>
            </a:r>
            <a:r>
              <a:rPr lang="en-US" dirty="0"/>
              <a:t>SR spectra reveal an emergent TRSB field below  </a:t>
            </a:r>
            <a:r>
              <a:rPr lang="en-US" i="1" dirty="0"/>
              <a:t>T</a:t>
            </a:r>
            <a:r>
              <a:rPr lang="en-US" i="1" baseline="30000" dirty="0"/>
              <a:t>*</a:t>
            </a:r>
            <a:r>
              <a:rPr lang="en-US" i="1" dirty="0"/>
              <a:t> </a:t>
            </a:r>
            <a:r>
              <a:rPr lang="en-US" dirty="0"/>
              <a:t>of  </a:t>
            </a:r>
            <a:r>
              <a:rPr lang="en-US" i="1" dirty="0"/>
              <a:t>f </a:t>
            </a:r>
            <a:r>
              <a:rPr lang="en-US" dirty="0"/>
              <a:t>= 14 MHz → 1 </a:t>
            </a:r>
            <a:r>
              <a:rPr lang="en-US" dirty="0" err="1"/>
              <a:t>kG</a:t>
            </a:r>
            <a:r>
              <a:rPr lang="en-US" dirty="0"/>
              <a:t> at the muon 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17D867-DED8-0565-8B15-74B094725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Sleuthing hidden order in Ce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53623E-8CA4-3213-FD0F-1B2C3809C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912" y="2439341"/>
            <a:ext cx="2730713" cy="2011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16F7BA-31A7-F3D4-631A-D7AD75472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48" y="4481637"/>
            <a:ext cx="2593817" cy="19337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8EC8CD-9F50-B44B-69FD-E75E148710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94" r="47115" b="7366"/>
          <a:stretch>
            <a:fillRect/>
          </a:stretch>
        </p:blipFill>
        <p:spPr>
          <a:xfrm>
            <a:off x="3219197" y="4463846"/>
            <a:ext cx="2813837" cy="20627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AC908-C658-3D6E-6361-1049F99EEB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886" y="6923095"/>
            <a:ext cx="3758137" cy="378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EF479E-D3DA-E604-1845-653D61819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8964" y="7008831"/>
            <a:ext cx="1664726" cy="2071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32BB1A-C7B5-AEEA-789D-BA498E037491}"/>
              </a:ext>
            </a:extLst>
          </p:cNvPr>
          <p:cNvSpPr txBox="1"/>
          <p:nvPr/>
        </p:nvSpPr>
        <p:spPr>
          <a:xfrm>
            <a:off x="141549" y="6601059"/>
            <a:ext cx="16113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A. Cote </a:t>
            </a:r>
            <a:r>
              <a:rPr lang="en-US" sz="800" i="1" dirty="0"/>
              <a:t>et al.</a:t>
            </a:r>
            <a:r>
              <a:rPr lang="en-US" sz="800" dirty="0"/>
              <a:t>, arXiv:2303.11878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ADE04A-A865-18A4-65CA-303483479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841" y="1704807"/>
            <a:ext cx="5038009" cy="47811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Step 2: </a:t>
            </a:r>
            <a:r>
              <a:rPr lang="en-US" dirty="0" err="1"/>
              <a:t>μSR</a:t>
            </a:r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1E95F3-41F8-9C93-3F93-D05B7511ECEC}"/>
              </a:ext>
            </a:extLst>
          </p:cNvPr>
          <p:cNvGrpSpPr/>
          <p:nvPr/>
        </p:nvGrpSpPr>
        <p:grpSpPr>
          <a:xfrm>
            <a:off x="622483" y="2368627"/>
            <a:ext cx="2559139" cy="2057400"/>
            <a:chOff x="965523" y="2331362"/>
            <a:chExt cx="2559139" cy="2057400"/>
          </a:xfrm>
        </p:grpSpPr>
        <p:pic>
          <p:nvPicPr>
            <p:cNvPr id="4" name="Picture 3" descr="Chart, scatter chart">
              <a:extLst>
                <a:ext uri="{FF2B5EF4-FFF2-40B4-BE49-F238E27FC236}">
                  <a16:creationId xmlns:a16="http://schemas.microsoft.com/office/drawing/2014/main" id="{FFF7C417-2E0B-7FBF-E3D8-54F6C2FE6A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473" r="5937"/>
            <a:stretch/>
          </p:blipFill>
          <p:spPr>
            <a:xfrm>
              <a:off x="965523" y="2331362"/>
              <a:ext cx="2559139" cy="20574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4318327-CC05-D350-AFC7-281492243304}"/>
                </a:ext>
              </a:extLst>
            </p:cNvPr>
            <p:cNvSpPr/>
            <p:nvPr/>
          </p:nvSpPr>
          <p:spPr>
            <a:xfrm>
              <a:off x="1752888" y="2331362"/>
              <a:ext cx="1476087" cy="1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8D538D4E-6D96-CF18-A161-116F84E80B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6475" y="5112967"/>
            <a:ext cx="1055097" cy="13023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FBE1DA9-A232-8293-273F-1A610DCE20AA}"/>
              </a:ext>
            </a:extLst>
          </p:cNvPr>
          <p:cNvSpPr txBox="1"/>
          <p:nvPr/>
        </p:nvSpPr>
        <p:spPr>
          <a:xfrm>
            <a:off x="10468782" y="5334835"/>
            <a:ext cx="1970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(c.f. </a:t>
            </a:r>
            <a:r>
              <a:rPr lang="en-US" sz="1400" b="1" dirty="0" err="1"/>
              <a:t>m</a:t>
            </a:r>
            <a:r>
              <a:rPr lang="en-US" sz="1400" b="1" baseline="-25000" dirty="0" err="1"/>
              <a:t>ND</a:t>
            </a:r>
            <a:r>
              <a:rPr lang="en-US" sz="1400" b="1" dirty="0"/>
              <a:t> </a:t>
            </a:r>
            <a:r>
              <a:rPr lang="en-US" sz="1400" dirty="0"/>
              <a:t>&lt; 0.026 </a:t>
            </a:r>
            <a:r>
              <a:rPr lang="el-GR" sz="1400" dirty="0"/>
              <a:t>μ</a:t>
            </a:r>
            <a:r>
              <a:rPr lang="en-US" sz="1400" baseline="-25000" dirty="0"/>
              <a:t>B</a:t>
            </a:r>
            <a:r>
              <a:rPr lang="en-US" sz="1400" dirty="0"/>
              <a:t>) </a:t>
            </a:r>
            <a:r>
              <a:rPr lang="en-US" sz="1400" b="1" dirty="0"/>
              <a:t>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F1C5510-B434-43A6-6352-C77C09DA0C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7702" y="5022934"/>
            <a:ext cx="1448445" cy="160196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B01C1A6-395C-0D15-6B94-14D71DCF602B}"/>
              </a:ext>
            </a:extLst>
          </p:cNvPr>
          <p:cNvSpPr txBox="1"/>
          <p:nvPr/>
        </p:nvSpPr>
        <p:spPr>
          <a:xfrm>
            <a:off x="7672397" y="5375145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(c.f. </a:t>
            </a:r>
            <a:r>
              <a:rPr lang="en-US" sz="1400" b="1" dirty="0" err="1"/>
              <a:t>m</a:t>
            </a:r>
            <a:r>
              <a:rPr lang="en-US" sz="1400" b="1" baseline="-25000" dirty="0" err="1"/>
              <a:t>ND</a:t>
            </a:r>
            <a:r>
              <a:rPr lang="en-US" sz="1400" b="1" dirty="0"/>
              <a:t> </a:t>
            </a:r>
            <a:r>
              <a:rPr lang="en-US" sz="1400" dirty="0"/>
              <a:t>&lt; 0.3 </a:t>
            </a:r>
            <a:r>
              <a:rPr lang="el-GR" sz="1400" dirty="0"/>
              <a:t>μ</a:t>
            </a:r>
            <a:r>
              <a:rPr lang="en-US" sz="1400" baseline="-25000" dirty="0"/>
              <a:t>B</a:t>
            </a:r>
            <a:r>
              <a:rPr lang="en-US" sz="1400" dirty="0"/>
              <a:t> )</a:t>
            </a:r>
            <a:r>
              <a:rPr lang="en-US" sz="1400" b="1" dirty="0"/>
              <a:t>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5EC1D2A-70D0-D68B-1589-C7023B75B10C}"/>
              </a:ext>
            </a:extLst>
          </p:cNvPr>
          <p:cNvSpPr txBox="1"/>
          <p:nvPr/>
        </p:nvSpPr>
        <p:spPr>
          <a:xfrm>
            <a:off x="7691597" y="5048700"/>
            <a:ext cx="1552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</a:t>
            </a:r>
            <a:r>
              <a:rPr lang="en-US" sz="1400" dirty="0"/>
              <a:t> = 2.45-2.65 </a:t>
            </a:r>
            <a:r>
              <a:rPr lang="el-GR" sz="1400" dirty="0"/>
              <a:t>μ</a:t>
            </a:r>
            <a:r>
              <a:rPr lang="en-US" sz="1400" baseline="-25000" dirty="0"/>
              <a:t>B</a:t>
            </a:r>
            <a:endParaRPr lang="en-US" sz="14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303CDBE-F76C-3516-D342-7FEAA1877C32}"/>
              </a:ext>
            </a:extLst>
          </p:cNvPr>
          <p:cNvSpPr txBox="1"/>
          <p:nvPr/>
        </p:nvSpPr>
        <p:spPr>
          <a:xfrm>
            <a:off x="10474560" y="4988242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</a:t>
            </a:r>
            <a:r>
              <a:rPr lang="en-US" sz="1400" dirty="0"/>
              <a:t> = 0.4 </a:t>
            </a:r>
            <a:r>
              <a:rPr lang="el-GR" sz="1400" dirty="0"/>
              <a:t>μ</a:t>
            </a:r>
            <a:r>
              <a:rPr lang="en-US" sz="1400" baseline="-25000" dirty="0"/>
              <a:t>B</a:t>
            </a:r>
            <a:endParaRPr lang="en-US" sz="14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D2AAFE-9CD0-417E-A112-FDEE8152A0F4}"/>
              </a:ext>
            </a:extLst>
          </p:cNvPr>
          <p:cNvSpPr txBox="1"/>
          <p:nvPr/>
        </p:nvSpPr>
        <p:spPr>
          <a:xfrm>
            <a:off x="909382" y="2268857"/>
            <a:ext cx="805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LAMPF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F06965-81A4-57F2-43D0-4B8B9D975D42}"/>
              </a:ext>
            </a:extLst>
          </p:cNvPr>
          <p:cNvSpPr txBox="1"/>
          <p:nvPr/>
        </p:nvSpPr>
        <p:spPr>
          <a:xfrm>
            <a:off x="32664" y="4618910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1kG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2D5184-EA4B-EE7B-4615-57707885D2C1}"/>
              </a:ext>
            </a:extLst>
          </p:cNvPr>
          <p:cNvCxnSpPr>
            <a:cxnSpLocks/>
          </p:cNvCxnSpPr>
          <p:nvPr/>
        </p:nvCxnSpPr>
        <p:spPr>
          <a:xfrm flipV="1">
            <a:off x="550571" y="4750902"/>
            <a:ext cx="351332" cy="71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633FC3-6218-CEDE-4043-1A4AAC39EA14}"/>
              </a:ext>
            </a:extLst>
          </p:cNvPr>
          <p:cNvSpPr txBox="1"/>
          <p:nvPr/>
        </p:nvSpPr>
        <p:spPr>
          <a:xfrm>
            <a:off x="1752888" y="2076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DF8C8F-0574-66E7-A808-A01BFC87F1B0}"/>
              </a:ext>
            </a:extLst>
          </p:cNvPr>
          <p:cNvSpPr txBox="1"/>
          <p:nvPr/>
        </p:nvSpPr>
        <p:spPr>
          <a:xfrm>
            <a:off x="6348967" y="3049803"/>
            <a:ext cx="5789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+mj-lt"/>
                <a:cs typeface="Arial" panose="020B0604020202020204" pitchFamily="34" charset="0"/>
              </a:rPr>
              <a:t>Rapid of LF-</a:t>
            </a:r>
            <a:r>
              <a:rPr lang="el-GR" dirty="0">
                <a:latin typeface="+mj-lt"/>
                <a:cs typeface="Arial" panose="020B0604020202020204" pitchFamily="34" charset="0"/>
              </a:rPr>
              <a:t>μ</a:t>
            </a:r>
            <a:r>
              <a:rPr lang="en-US" dirty="0">
                <a:latin typeface="+mj-lt"/>
                <a:cs typeface="Arial" panose="020B0604020202020204" pitchFamily="34" charset="0"/>
              </a:rPr>
              <a:t>SR indicates ordered state is static on the </a:t>
            </a:r>
            <a:r>
              <a:rPr lang="el-GR" dirty="0">
                <a:latin typeface="+mj-lt"/>
                <a:cs typeface="Arial" panose="020B0604020202020204" pitchFamily="34" charset="0"/>
              </a:rPr>
              <a:t>μ</a:t>
            </a:r>
            <a:r>
              <a:rPr lang="en-US" dirty="0">
                <a:latin typeface="+mj-lt"/>
                <a:cs typeface="Arial" panose="020B0604020202020204" pitchFamily="34" charset="0"/>
              </a:rPr>
              <a:t>s timescale.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337DB5-3A7B-ADBC-8E31-1E11E4BA3978}"/>
              </a:ext>
            </a:extLst>
          </p:cNvPr>
          <p:cNvSpPr txBox="1"/>
          <p:nvPr/>
        </p:nvSpPr>
        <p:spPr>
          <a:xfrm>
            <a:off x="6348826" y="3736532"/>
            <a:ext cx="5180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Muon stopping sites were calculated using the </a:t>
            </a:r>
            <a:r>
              <a:rPr lang="en-US" i="1" dirty="0" err="1"/>
              <a:t>MuFinder</a:t>
            </a:r>
            <a:r>
              <a:rPr lang="en-US" dirty="0"/>
              <a:t> software suite and ordered moment sizes were extracted from the TRSB field, </a:t>
            </a:r>
            <a:r>
              <a:rPr lang="en-US" i="1" dirty="0"/>
              <a:t>assuming</a:t>
            </a:r>
            <a:r>
              <a:rPr lang="en-US" dirty="0"/>
              <a:t> </a:t>
            </a:r>
            <a:r>
              <a:rPr lang="en-US" i="1" dirty="0"/>
              <a:t>purely dipolar spins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34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9" grpId="0"/>
      <p:bldP spid="38" grpId="0"/>
      <p:bldP spid="42" grpId="0"/>
      <p:bldP spid="43" grpId="0"/>
      <p:bldP spid="45" grpId="0"/>
      <p:bldP spid="3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D98D2-409D-0AE4-3F1E-D66E2924C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Sleuthing hidden order in Ce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A50C95-E721-7D2D-7148-61F5B8EF3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8" y="4810124"/>
            <a:ext cx="6370301" cy="155416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375E51-E17F-3433-8B8E-894562D1B04A}"/>
              </a:ext>
            </a:extLst>
          </p:cNvPr>
          <p:cNvSpPr txBox="1">
            <a:spLocks/>
          </p:cNvSpPr>
          <p:nvPr/>
        </p:nvSpPr>
        <p:spPr>
          <a:xfrm>
            <a:off x="238841" y="170480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b="1" dirty="0"/>
              <a:t>Step 3: </a:t>
            </a:r>
            <a:r>
              <a:rPr lang="en-US" dirty="0"/>
              <a:t>Inelastic neutron scattering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E5E38F-1A2A-F6B8-5CAA-9D2369EAFB85}"/>
              </a:ext>
            </a:extLst>
          </p:cNvPr>
          <p:cNvSpPr txBox="1"/>
          <p:nvPr/>
        </p:nvSpPr>
        <p:spPr>
          <a:xfrm>
            <a:off x="141549" y="6601059"/>
            <a:ext cx="16113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A. Cote </a:t>
            </a:r>
            <a:r>
              <a:rPr lang="en-US" sz="800" i="1" dirty="0"/>
              <a:t>et al.</a:t>
            </a:r>
            <a:r>
              <a:rPr lang="en-US" sz="800" dirty="0"/>
              <a:t>, arXiv:2303.11878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92EC79-735A-9717-6CF0-1AFDB0C18E9B}"/>
              </a:ext>
            </a:extLst>
          </p:cNvPr>
          <p:cNvGrpSpPr/>
          <p:nvPr/>
        </p:nvGrpSpPr>
        <p:grpSpPr>
          <a:xfrm>
            <a:off x="270880" y="2354148"/>
            <a:ext cx="2835168" cy="2158122"/>
            <a:chOff x="382742" y="2469268"/>
            <a:chExt cx="2695254" cy="19988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D3799F-2A39-4AEC-A4E4-A7DD20DA4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9417"/>
            <a:stretch>
              <a:fillRect/>
            </a:stretch>
          </p:blipFill>
          <p:spPr>
            <a:xfrm>
              <a:off x="382742" y="2469268"/>
              <a:ext cx="2568429" cy="199883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FC050B-1126-EF0E-9E99-A6C593951808}"/>
                </a:ext>
              </a:extLst>
            </p:cNvPr>
            <p:cNvSpPr txBox="1"/>
            <p:nvPr/>
          </p:nvSpPr>
          <p:spPr>
            <a:xfrm>
              <a:off x="2143125" y="2562225"/>
              <a:ext cx="934871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Merlin</a:t>
              </a:r>
            </a:p>
            <a:p>
              <a:r>
                <a:rPr lang="en-US" sz="1000" b="1" dirty="0"/>
                <a:t>E</a:t>
              </a:r>
              <a:r>
                <a:rPr lang="en-US" sz="1000" b="1" baseline="-25000" dirty="0"/>
                <a:t>i</a:t>
              </a:r>
              <a:r>
                <a:rPr lang="en-US" sz="1000" b="1" dirty="0"/>
                <a:t>=160meV</a:t>
              </a:r>
            </a:p>
            <a:p>
              <a:r>
                <a:rPr lang="en-US" sz="1000" b="1" dirty="0"/>
                <a:t>T=10K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8A375B-8449-A78A-18B7-CDE9257F9263}"/>
              </a:ext>
            </a:extLst>
          </p:cNvPr>
          <p:cNvGrpSpPr/>
          <p:nvPr/>
        </p:nvGrpSpPr>
        <p:grpSpPr>
          <a:xfrm>
            <a:off x="3297959" y="2372432"/>
            <a:ext cx="2874788" cy="2158121"/>
            <a:chOff x="3561014" y="2489834"/>
            <a:chExt cx="2696911" cy="20129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6FD3574-942E-2D00-1A82-C9D0673AA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20773"/>
            <a:stretch>
              <a:fillRect/>
            </a:stretch>
          </p:blipFill>
          <p:spPr>
            <a:xfrm>
              <a:off x="3561014" y="2489834"/>
              <a:ext cx="2696911" cy="20129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5628FF-9D95-2C00-C20D-64C032FD8D0A}"/>
                </a:ext>
              </a:extLst>
            </p:cNvPr>
            <p:cNvSpPr txBox="1"/>
            <p:nvPr/>
          </p:nvSpPr>
          <p:spPr>
            <a:xfrm>
              <a:off x="4013424" y="2638966"/>
              <a:ext cx="87395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E</a:t>
              </a:r>
              <a:r>
                <a:rPr lang="en-US" sz="1000" b="1" baseline="-25000" dirty="0"/>
                <a:t>i</a:t>
              </a:r>
              <a:r>
                <a:rPr lang="en-US" sz="1000" b="1" dirty="0"/>
                <a:t>=12 </a:t>
              </a:r>
              <a:r>
                <a:rPr lang="en-US" sz="1000" b="1" dirty="0" err="1"/>
                <a:t>meV</a:t>
              </a:r>
              <a:endParaRPr lang="en-US" sz="1000" b="1" dirty="0"/>
            </a:p>
            <a:p>
              <a:r>
                <a:rPr lang="en-US" sz="1000" b="1" dirty="0"/>
                <a:t>T=2K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D0996F-FF1F-9CE1-7860-2AF1CB8DF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1887" y="2581275"/>
              <a:ext cx="913537" cy="982051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0B70B35-4167-F0B9-B41F-5B23AEF2685C}"/>
                  </a:ext>
                </a:extLst>
              </p:cNvPr>
              <p:cNvSpPr txBox="1"/>
              <p:nvPr/>
            </p:nvSpPr>
            <p:spPr>
              <a:xfrm>
                <a:off x="6480185" y="1810044"/>
                <a:ext cx="547297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Results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TOF neutron spectrometry with multiple E</a:t>
                </a:r>
                <a:r>
                  <a:rPr lang="en-US" baseline="-25000" dirty="0"/>
                  <a:t>i</a:t>
                </a:r>
                <a:r>
                  <a:rPr lang="en-US" dirty="0"/>
                  <a:t> revealed two CEF excitations, which were fit to extract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parameters for Ce</a:t>
                </a:r>
                <a:r>
                  <a:rPr lang="en-US" baseline="30000" dirty="0"/>
                  <a:t>3+</a:t>
                </a:r>
                <a:r>
                  <a:rPr lang="en-US" baseline="-25000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0B70B35-4167-F0B9-B41F-5B23AEF26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185" y="1810044"/>
                <a:ext cx="5472974" cy="1200329"/>
              </a:xfrm>
              <a:prstGeom prst="rect">
                <a:avLst/>
              </a:prstGeom>
              <a:blipFill>
                <a:blip r:embed="rId6"/>
                <a:stretch>
                  <a:fillRect l="-891" t="-304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CC640A46-407D-35E3-281B-E656E30E3B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5402" y="7062504"/>
            <a:ext cx="1790950" cy="2667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C892A3-B10B-C4EC-2EF4-B56CAA355A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5402" y="7551393"/>
            <a:ext cx="504895" cy="1905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ACA301-C6EE-29D0-411F-8D0DC781C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3068" y="7072030"/>
            <a:ext cx="1676634" cy="2572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858E4AF-5891-353F-B414-6F7EA8B178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9202" y="7501130"/>
            <a:ext cx="428685" cy="1905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D1B9898-FC97-2172-5E74-FDA5DC1AC8FD}"/>
              </a:ext>
            </a:extLst>
          </p:cNvPr>
          <p:cNvSpPr txBox="1"/>
          <p:nvPr/>
        </p:nvSpPr>
        <p:spPr>
          <a:xfrm>
            <a:off x="2089877" y="6946370"/>
            <a:ext cx="425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Dormant multipolar degrees of freedom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E8A4B85A-EC72-1519-2BD1-D21B411B8CF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3522681"/>
                  </p:ext>
                </p:extLst>
              </p:nvPr>
            </p:nvGraphicFramePr>
            <p:xfrm>
              <a:off x="7250760" y="4049167"/>
              <a:ext cx="3770819" cy="19919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81899">
                      <a:extLst>
                        <a:ext uri="{9D8B030D-6E8A-4147-A177-3AD203B41FA5}">
                          <a16:colId xmlns:a16="http://schemas.microsoft.com/office/drawing/2014/main" val="2542710699"/>
                        </a:ext>
                      </a:extLst>
                    </a:gridCol>
                    <a:gridCol w="922020">
                      <a:extLst>
                        <a:ext uri="{9D8B030D-6E8A-4147-A177-3AD203B41FA5}">
                          <a16:colId xmlns:a16="http://schemas.microsoft.com/office/drawing/2014/main" val="189226341"/>
                        </a:ext>
                      </a:extLst>
                    </a:gridCol>
                    <a:gridCol w="891540">
                      <a:extLst>
                        <a:ext uri="{9D8B030D-6E8A-4147-A177-3AD203B41FA5}">
                          <a16:colId xmlns:a16="http://schemas.microsoft.com/office/drawing/2014/main" val="3546027087"/>
                        </a:ext>
                      </a:extLst>
                    </a:gridCol>
                    <a:gridCol w="975360">
                      <a:extLst>
                        <a:ext uri="{9D8B030D-6E8A-4147-A177-3AD203B41FA5}">
                          <a16:colId xmlns:a16="http://schemas.microsoft.com/office/drawing/2014/main" val="17582528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Multipole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Channel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Operator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Moment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390000"/>
                      </a:ext>
                    </a:extLst>
                  </a:tr>
                  <a:tr h="244216"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Dipole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axial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aseline="0" dirty="0"/>
                            <a:t>g</a:t>
                          </a:r>
                          <a:r>
                            <a:rPr lang="en-US" sz="1100" baseline="-25000" dirty="0"/>
                            <a:t>||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0.24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4734465"/>
                      </a:ext>
                    </a:extLst>
                  </a:tr>
                  <a:tr h="244216">
                    <a:tc>
                      <a:txBody>
                        <a:bodyPr/>
                        <a:lstStyle/>
                        <a:p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transverse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aseline="0" dirty="0"/>
                            <a:t>g</a:t>
                          </a:r>
                          <a:r>
                            <a:rPr lang="en-US" sz="1100" baseline="-25000" dirty="0">
                              <a:sym typeface="Symbol" panose="05050102010706020507" pitchFamily="18" charset="2"/>
                            </a:rPr>
                            <a:t>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2.26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5185757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1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13294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Quadrupole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axial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1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100" b="1" i="1" smtClean="0"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-5.85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07654673"/>
                      </a:ext>
                    </a:extLst>
                  </a:tr>
                  <a:tr h="261112">
                    <a:tc>
                      <a:txBody>
                        <a:bodyPr/>
                        <a:lstStyle/>
                        <a:p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transverse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1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100" b="1" i="1" smtClean="0"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1.96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6340219"/>
                      </a:ext>
                    </a:extLst>
                  </a:tr>
                  <a:tr h="2797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1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13294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Octupole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axial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1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100" b="1" i="1" smtClean="0"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1.31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65885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en-US" sz="11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transverse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1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100" b="1" i="1" smtClean="0">
                                            <a:latin typeface="Cambria Math" panose="02040503050406030204" pitchFamily="18" charset="0"/>
                                          </a:rPr>
                                          <m:t>𝑂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US" sz="11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4.84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22068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E8A4B85A-EC72-1519-2BD1-D21B411B8CF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33522681"/>
                  </p:ext>
                </p:extLst>
              </p:nvPr>
            </p:nvGraphicFramePr>
            <p:xfrm>
              <a:off x="7250760" y="4049167"/>
              <a:ext cx="3770819" cy="19919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81899">
                      <a:extLst>
                        <a:ext uri="{9D8B030D-6E8A-4147-A177-3AD203B41FA5}">
                          <a16:colId xmlns:a16="http://schemas.microsoft.com/office/drawing/2014/main" val="2542710699"/>
                        </a:ext>
                      </a:extLst>
                    </a:gridCol>
                    <a:gridCol w="922020">
                      <a:extLst>
                        <a:ext uri="{9D8B030D-6E8A-4147-A177-3AD203B41FA5}">
                          <a16:colId xmlns:a16="http://schemas.microsoft.com/office/drawing/2014/main" val="189226341"/>
                        </a:ext>
                      </a:extLst>
                    </a:gridCol>
                    <a:gridCol w="891540">
                      <a:extLst>
                        <a:ext uri="{9D8B030D-6E8A-4147-A177-3AD203B41FA5}">
                          <a16:colId xmlns:a16="http://schemas.microsoft.com/office/drawing/2014/main" val="3546027087"/>
                        </a:ext>
                      </a:extLst>
                    </a:gridCol>
                    <a:gridCol w="975360">
                      <a:extLst>
                        <a:ext uri="{9D8B030D-6E8A-4147-A177-3AD203B41FA5}">
                          <a16:colId xmlns:a16="http://schemas.microsoft.com/office/drawing/2014/main" val="175825287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Multipole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Channel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Operator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Moment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390000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Dipole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axial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aseline="0" dirty="0"/>
                            <a:t>g</a:t>
                          </a:r>
                          <a:r>
                            <a:rPr lang="en-US" sz="1100" baseline="-25000" dirty="0"/>
                            <a:t>||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0.24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4734465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transverse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baseline="0" dirty="0"/>
                            <a:t>g</a:t>
                          </a:r>
                          <a:r>
                            <a:rPr lang="en-US" sz="1100" baseline="-25000" dirty="0">
                              <a:sym typeface="Symbol" panose="05050102010706020507" pitchFamily="18" charset="2"/>
                            </a:rPr>
                            <a:t></a:t>
                          </a:r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2.26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65185757"/>
                      </a:ext>
                    </a:extLst>
                  </a:tr>
                  <a:tr h="2819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1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13294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Quadrupole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axial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13605" t="-312766" r="-111565" b="-2936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-5.85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07654673"/>
                      </a:ext>
                    </a:extLst>
                  </a:tr>
                  <a:tr h="269875">
                    <a:tc>
                      <a:txBody>
                        <a:bodyPr/>
                        <a:lstStyle/>
                        <a:p>
                          <a:endParaRPr lang="en-US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transverse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13605" t="-440909" r="-111565" b="-21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1.96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6340219"/>
                      </a:ext>
                    </a:extLst>
                  </a:tr>
                  <a:tr h="2797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1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13294B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Octupole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axial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13605" t="-517391" r="-111565" b="-10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1.31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658850"/>
                      </a:ext>
                    </a:extLst>
                  </a:tr>
                  <a:tr h="271399">
                    <a:tc>
                      <a:txBody>
                        <a:bodyPr/>
                        <a:lstStyle/>
                        <a:p>
                          <a:endParaRPr lang="en-US" sz="11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dirty="0"/>
                            <a:t>transverse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13605" t="-631111" r="-111565" b="-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4.84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220688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078B7195-F245-A313-3E9F-CBCDAD86329F}"/>
              </a:ext>
            </a:extLst>
          </p:cNvPr>
          <p:cNvGrpSpPr/>
          <p:nvPr/>
        </p:nvGrpSpPr>
        <p:grpSpPr>
          <a:xfrm>
            <a:off x="11088699" y="4906663"/>
            <a:ext cx="835885" cy="276999"/>
            <a:chOff x="11088699" y="4906663"/>
            <a:chExt cx="835885" cy="27699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101978-F65E-BE51-3790-0211EB0B59FE}"/>
                </a:ext>
              </a:extLst>
            </p:cNvPr>
            <p:cNvSpPr txBox="1"/>
            <p:nvPr/>
          </p:nvSpPr>
          <p:spPr>
            <a:xfrm>
              <a:off x="11420920" y="4906663"/>
              <a:ext cx="5036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rigid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CB6D48B-2649-56DA-9537-E096BF6C11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88699" y="5045162"/>
              <a:ext cx="23652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6A6DFA3-AA39-0270-5D9C-A6B2FEC161D1}"/>
              </a:ext>
            </a:extLst>
          </p:cNvPr>
          <p:cNvSpPr txBox="1"/>
          <p:nvPr/>
        </p:nvSpPr>
        <p:spPr>
          <a:xfrm>
            <a:off x="6613918" y="6103453"/>
            <a:ext cx="4835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dispersive collective excitation was also observed at T=2K consistent with dipoles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85BA73-CBC6-4D05-FE9E-3204D25AB1C7}"/>
              </a:ext>
            </a:extLst>
          </p:cNvPr>
          <p:cNvSpPr txBox="1"/>
          <p:nvPr/>
        </p:nvSpPr>
        <p:spPr>
          <a:xfrm>
            <a:off x="6521709" y="3047868"/>
            <a:ext cx="5399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Associated wavefunctions provide complete information about the </a:t>
            </a:r>
            <a:r>
              <a:rPr lang="en-US" i="1" dirty="0"/>
              <a:t>multipolar matrix elements</a:t>
            </a:r>
            <a:r>
              <a:rPr lang="en-US" dirty="0"/>
              <a:t> of the effective spin system: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9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3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201E6F-0222-6D72-4199-7C4A9C928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Sleuthing hidden order in Ce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686501-98A6-A305-70CF-F65C0A944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211" y="2994064"/>
            <a:ext cx="4906060" cy="40867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4082B4-D4B4-AFC7-0BB6-5682D659A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975" y="2180572"/>
            <a:ext cx="9469171" cy="467742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448FE75-E9D3-75C1-783F-9095F8A080FB}"/>
              </a:ext>
            </a:extLst>
          </p:cNvPr>
          <p:cNvSpPr txBox="1">
            <a:spLocks/>
          </p:cNvSpPr>
          <p:nvPr/>
        </p:nvSpPr>
        <p:spPr>
          <a:xfrm>
            <a:off x="362666" y="175369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§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b="1" dirty="0"/>
              <a:t>Step 3: </a:t>
            </a:r>
            <a:r>
              <a:rPr lang="en-US" dirty="0"/>
              <a:t>Inelastic neutron scattering</a:t>
            </a:r>
          </a:p>
        </p:txBody>
      </p:sp>
    </p:spTree>
    <p:extLst>
      <p:ext uri="{BB962C8B-B14F-4D97-AF65-F5344CB8AC3E}">
        <p14:creationId xmlns:p14="http://schemas.microsoft.com/office/powerpoint/2010/main" val="1944630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E7FCC-FEFC-77D6-9E22-2FFF928CD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845" y="1744390"/>
            <a:ext cx="9452955" cy="736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Step 4: Get to sleuthing</a:t>
            </a:r>
            <a:endParaRPr lang="en-US" sz="1800" dirty="0">
              <a:sym typeface="Symbol" panose="05050102010706020507" pitchFamily="18" charset="2"/>
            </a:endParaRPr>
          </a:p>
          <a:p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D9B132-1F5C-4EE9-0B5A-0E1B613CB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Sleuthing hidden order in Ce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AB0B82-F71E-AA30-5EB9-0E760A3360DA}"/>
              </a:ext>
            </a:extLst>
          </p:cNvPr>
          <p:cNvGrpSpPr/>
          <p:nvPr/>
        </p:nvGrpSpPr>
        <p:grpSpPr>
          <a:xfrm>
            <a:off x="10009489" y="1650053"/>
            <a:ext cx="1805666" cy="1778947"/>
            <a:chOff x="965523" y="2331362"/>
            <a:chExt cx="2559139" cy="2057400"/>
          </a:xfrm>
        </p:grpSpPr>
        <p:pic>
          <p:nvPicPr>
            <p:cNvPr id="11" name="Picture 10" descr="Chart, scatter chart">
              <a:extLst>
                <a:ext uri="{FF2B5EF4-FFF2-40B4-BE49-F238E27FC236}">
                  <a16:creationId xmlns:a16="http://schemas.microsoft.com/office/drawing/2014/main" id="{067CD55E-165A-D4A6-FCBF-0BD9F63BC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473" r="5937"/>
            <a:stretch/>
          </p:blipFill>
          <p:spPr>
            <a:xfrm>
              <a:off x="965523" y="2331362"/>
              <a:ext cx="2559139" cy="2057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D746BC-9F0E-FDA9-5B1A-5045F3E94931}"/>
                </a:ext>
              </a:extLst>
            </p:cNvPr>
            <p:cNvSpPr/>
            <p:nvPr/>
          </p:nvSpPr>
          <p:spPr>
            <a:xfrm>
              <a:off x="1752888" y="2331362"/>
              <a:ext cx="1476087" cy="1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10E596-C745-9683-C3B1-0C11A9624AF8}"/>
              </a:ext>
            </a:extLst>
          </p:cNvPr>
          <p:cNvGrpSpPr/>
          <p:nvPr/>
        </p:nvGrpSpPr>
        <p:grpSpPr>
          <a:xfrm>
            <a:off x="10077713" y="3473798"/>
            <a:ext cx="1939904" cy="1567051"/>
            <a:chOff x="3561014" y="2489834"/>
            <a:chExt cx="2696911" cy="20129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952ACD-6F9D-DF4F-7F3B-B2C7909E7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20773"/>
            <a:stretch>
              <a:fillRect/>
            </a:stretch>
          </p:blipFill>
          <p:spPr>
            <a:xfrm>
              <a:off x="3561014" y="2489834"/>
              <a:ext cx="2696911" cy="20129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BEAD7C-FADD-43E7-DD47-1D3409679CF7}"/>
                </a:ext>
              </a:extLst>
            </p:cNvPr>
            <p:cNvSpPr txBox="1"/>
            <p:nvPr/>
          </p:nvSpPr>
          <p:spPr>
            <a:xfrm>
              <a:off x="4013424" y="2638966"/>
              <a:ext cx="87395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E</a:t>
              </a:r>
              <a:r>
                <a:rPr lang="en-US" sz="1000" b="1" baseline="-25000" dirty="0"/>
                <a:t>i</a:t>
              </a:r>
              <a:r>
                <a:rPr lang="en-US" sz="1000" b="1" dirty="0"/>
                <a:t>=12 </a:t>
              </a:r>
              <a:r>
                <a:rPr lang="en-US" sz="1000" b="1" dirty="0" err="1"/>
                <a:t>meV</a:t>
              </a:r>
              <a:endParaRPr lang="en-US" sz="1000" b="1" dirty="0"/>
            </a:p>
            <a:p>
              <a:r>
                <a:rPr lang="en-US" sz="1000" b="1" dirty="0"/>
                <a:t>T=2K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E09B4B6-9134-8203-BA9B-0AC34BC47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1887" y="2581275"/>
              <a:ext cx="913537" cy="98205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78151FA-3FAA-F504-B12B-98E6FDCAB1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530" y="3539114"/>
            <a:ext cx="1874246" cy="15670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0395E5-767B-A7A8-BED9-483E4F9E0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4349" y="5168391"/>
            <a:ext cx="2003612" cy="1567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12E899-EC80-2B1F-EC9B-065D692AC6C0}"/>
              </a:ext>
            </a:extLst>
          </p:cNvPr>
          <p:cNvSpPr txBox="1"/>
          <p:nvPr/>
        </p:nvSpPr>
        <p:spPr>
          <a:xfrm>
            <a:off x="639580" y="2747071"/>
            <a:ext cx="78154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structural distortion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the primary OP is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not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quadrupolar order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50C08-5599-EF0A-3311-A7D30D536403}"/>
              </a:ext>
            </a:extLst>
          </p:cNvPr>
          <p:cNvSpPr txBox="1"/>
          <p:nvPr/>
        </p:nvSpPr>
        <p:spPr>
          <a:xfrm>
            <a:off x="649205" y="3164907"/>
            <a:ext cx="9627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TRSB field seen with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large moment from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odd-rank tensor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(dipoles, octupoles,..)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95E80C-B497-7B2B-0FCA-5B432AED9F23}"/>
              </a:ext>
            </a:extLst>
          </p:cNvPr>
          <p:cNvSpPr txBox="1"/>
          <p:nvPr/>
        </p:nvSpPr>
        <p:spPr>
          <a:xfrm>
            <a:off x="670746" y="3570969"/>
            <a:ext cx="5559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Neutron diffraction  ordered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dipole moment is small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A9B406-02F4-5A57-063F-992D234F0881}"/>
              </a:ext>
            </a:extLst>
          </p:cNvPr>
          <p:cNvSpPr txBox="1"/>
          <p:nvPr/>
        </p:nvSpPr>
        <p:spPr>
          <a:xfrm>
            <a:off x="680371" y="3985885"/>
            <a:ext cx="50481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Emergent magnon 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excitations are dipole-like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0F4777-E80A-1538-4ACF-238A68996BEC}"/>
                  </a:ext>
                </a:extLst>
              </p:cNvPr>
              <p:cNvSpPr txBox="1"/>
              <p:nvPr/>
            </p:nvSpPr>
            <p:spPr>
              <a:xfrm>
                <a:off x="699621" y="4337726"/>
                <a:ext cx="9595891" cy="2708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600" dirty="0"/>
                  <a:t>Octupoles can explain everything. Two possibilities: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400" b="1" dirty="0"/>
                  <a:t>Ordering of </a:t>
                </a:r>
                <a:r>
                  <a:rPr lang="en-US" sz="1400" b="1" i="1" dirty="0"/>
                  <a:t>axial</a:t>
                </a:r>
                <a:r>
                  <a:rPr lang="en-US" sz="1400" b="1" dirty="0"/>
                  <a:t> octupoles</a:t>
                </a:r>
              </a:p>
              <a:p>
                <a:pPr lvl="2"/>
                <a:r>
                  <a:rPr lang="en-US" sz="1400" dirty="0"/>
                  <a:t>Sympathetic order of weak (g</a:t>
                </a:r>
                <a:r>
                  <a:rPr lang="en-US" sz="1400" baseline="-25000" dirty="0"/>
                  <a:t>|| </a:t>
                </a:r>
                <a:r>
                  <a:rPr lang="en-US" sz="1400" dirty="0"/>
                  <a:t>= 0.24) axial dipoles</a:t>
                </a:r>
              </a:p>
              <a:p>
                <a:pPr lvl="2"/>
                <a:r>
                  <a:rPr lang="en-US" sz="1400" dirty="0"/>
                  <a:t>Excitations tap much larger (g</a:t>
                </a:r>
                <a:r>
                  <a:rPr lang="en-US" sz="1400" baseline="-25000" dirty="0">
                    <a:sym typeface="Symbol" panose="05050102010706020507" pitchFamily="18" charset="2"/>
                  </a:rPr>
                  <a:t></a:t>
                </a:r>
                <a:r>
                  <a:rPr lang="en-US" sz="1400" dirty="0">
                    <a:sym typeface="Symbol" panose="05050102010706020507" pitchFamily="18" charset="2"/>
                  </a:rPr>
                  <a:t> = 2.26) transverse dipoles, hybridized with octupoles</a:t>
                </a:r>
              </a:p>
              <a:p>
                <a:pPr lvl="2"/>
                <a:r>
                  <a:rPr lang="en-US" sz="1400" dirty="0"/>
                  <a:t>Axial quadrupole is rigid and leaves lattice unaffected</a:t>
                </a:r>
              </a:p>
              <a:p>
                <a:pPr marL="914400" lvl="1" indent="-457200">
                  <a:buFont typeface="+mj-lt"/>
                  <a:buAutoNum type="arabicPeriod"/>
                </a:pPr>
                <a:endParaRPr lang="en-US" sz="1400" b="1" dirty="0"/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1400" b="1" dirty="0"/>
                  <a:t>Ordering of </a:t>
                </a:r>
                <a:r>
                  <a:rPr lang="en-US" sz="1400" b="1" i="1" dirty="0"/>
                  <a:t>transverse</a:t>
                </a:r>
                <a:r>
                  <a:rPr lang="en-US" sz="1400" b="1" dirty="0"/>
                  <a:t> octupoles</a:t>
                </a:r>
              </a:p>
              <a:p>
                <a:pPr lvl="2"/>
                <a:r>
                  <a:rPr lang="en-US" sz="1400" dirty="0"/>
                  <a:t>Coherent superpositions of Kramers states forces the dipole moment to zero</a:t>
                </a:r>
              </a:p>
              <a:p>
                <a:pPr lvl="2"/>
                <a:r>
                  <a:rPr lang="en-US" sz="1400" dirty="0"/>
                  <a:t>Large in-plane dipole still accessible dynamically, leading to dipole like excitations</a:t>
                </a:r>
              </a:p>
              <a:p>
                <a:pPr lvl="2"/>
                <a:r>
                  <a:rPr lang="en-US" sz="1400" dirty="0"/>
                  <a:t>Secondary coupling to transverse quadrupoles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400"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140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1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/>
                  <a:t>, completely </a:t>
                </a:r>
                <a:r>
                  <a:rPr lang="en-US" sz="1400" i="1" dirty="0"/>
                  <a:t>explain the anomaly in the dielectric constant through critical fluctuations of the octupolar order parameter</a:t>
                </a:r>
                <a:r>
                  <a:rPr lang="en-US" sz="1400" dirty="0"/>
                  <a:t>. 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0F4777-E80A-1538-4ACF-238A68996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21" y="4337726"/>
                <a:ext cx="9595891" cy="2708434"/>
              </a:xfrm>
              <a:prstGeom prst="rect">
                <a:avLst/>
              </a:prstGeom>
              <a:blipFill>
                <a:blip r:embed="rId8"/>
                <a:stretch>
                  <a:fillRect l="-254" t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85EC71E-3C8C-2936-E6C3-8B7E798433FD}"/>
              </a:ext>
            </a:extLst>
          </p:cNvPr>
          <p:cNvSpPr txBox="1"/>
          <p:nvPr/>
        </p:nvSpPr>
        <p:spPr>
          <a:xfrm>
            <a:off x="629960" y="2173983"/>
            <a:ext cx="9062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Neutron spectroscopy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Magnetic moments have significant dipole, quadrupole and octupole contributions. What is ordering?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852B989-B1D0-93DE-188E-2C5D6F4A286F}"/>
              </a:ext>
            </a:extLst>
          </p:cNvPr>
          <p:cNvSpPr/>
          <p:nvPr/>
        </p:nvSpPr>
        <p:spPr>
          <a:xfrm>
            <a:off x="1164657" y="5538952"/>
            <a:ext cx="8665143" cy="127346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8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9" grpId="0"/>
      <p:bldP spid="20" grpId="0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DF3C265-2018-8632-3388-5E822CC79A7B}"/>
              </a:ext>
            </a:extLst>
          </p:cNvPr>
          <p:cNvSpPr txBox="1"/>
          <p:nvPr/>
        </p:nvSpPr>
        <p:spPr>
          <a:xfrm>
            <a:off x="493364" y="5740303"/>
            <a:ext cx="108280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Multipoles are hard to and understanding requires  synergistic investigation with multiple techniques</a:t>
            </a:r>
          </a:p>
          <a:p>
            <a:r>
              <a:rPr lang="en-US" sz="1600" dirty="0">
                <a:sym typeface="Symbol" panose="05050102010706020507" pitchFamily="18" charset="2"/>
              </a:rPr>
              <a:t>	</a:t>
            </a:r>
          </a:p>
          <a:p>
            <a:r>
              <a:rPr lang="en-US" sz="1600" dirty="0">
                <a:sym typeface="Symbol" panose="05050102010706020507" pitchFamily="18" charset="2"/>
              </a:rPr>
              <a:t>	</a:t>
            </a:r>
            <a:r>
              <a:rPr lang="en-US" dirty="0">
                <a:sym typeface="Symbol" panose="05050102010706020507" pitchFamily="18" charset="2"/>
              </a:rPr>
              <a:t> There is a </a:t>
            </a:r>
            <a:r>
              <a:rPr lang="en-US" dirty="0"/>
              <a:t>clear and immediate benefit from co-locating neutron and muon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C85AF1-34DD-7962-7E70-40EEE02256C8}"/>
              </a:ext>
            </a:extLst>
          </p:cNvPr>
          <p:cNvSpPr txBox="1"/>
          <p:nvPr/>
        </p:nvSpPr>
        <p:spPr>
          <a:xfrm>
            <a:off x="457200" y="1702938"/>
            <a:ext cx="75437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Energy scales in rare-earth (4f) and actinide (5f) materials are dominated by spin-orbit coupling, </a:t>
            </a:r>
            <a:r>
              <a:rPr lang="en-US" sz="1600" dirty="0">
                <a:sym typeface="Symbol" panose="05050102010706020507" pitchFamily="18" charset="2"/>
              </a:rPr>
              <a:t></a:t>
            </a:r>
            <a:r>
              <a:rPr lang="en-US" sz="1600" dirty="0"/>
              <a:t> </a:t>
            </a:r>
            <a:r>
              <a:rPr lang="en-US" sz="1600" i="1" dirty="0"/>
              <a:t>all </a:t>
            </a:r>
            <a:r>
              <a:rPr lang="en-US" sz="1600" dirty="0"/>
              <a:t>electron orbits are magnetic and </a:t>
            </a:r>
            <a:r>
              <a:rPr lang="en-US" sz="1600" i="1" dirty="0"/>
              <a:t>all</a:t>
            </a:r>
            <a:r>
              <a:rPr lang="en-US" sz="1600" dirty="0"/>
              <a:t> magnetic moments have significant multipolar character.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BA8A84-AE18-6755-16E9-5E1930903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1097126" cy="599096"/>
          </a:xfrm>
        </p:spPr>
        <p:txBody>
          <a:bodyPr>
            <a:normAutofit/>
          </a:bodyPr>
          <a:lstStyle/>
          <a:p>
            <a:r>
              <a:rPr lang="en-US" sz="3600" dirty="0"/>
              <a:t>Final thoughts: why care about multipoles?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E9F9B-1617-9883-5665-17571B5E0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219" y="1578959"/>
            <a:ext cx="3713721" cy="23505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CA9345-C166-E0E8-1BC2-E6C1E106327D}"/>
              </a:ext>
            </a:extLst>
          </p:cNvPr>
          <p:cNvSpPr txBox="1"/>
          <p:nvPr/>
        </p:nvSpPr>
        <p:spPr>
          <a:xfrm>
            <a:off x="7842732" y="3929526"/>
            <a:ext cx="381386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https://www.stanfordmagnets.com/a-comprehensive-overview-of-rare-earth-magnets.html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D4988-B3DC-D3C5-F411-5366A88BC311}"/>
              </a:ext>
            </a:extLst>
          </p:cNvPr>
          <p:cNvSpPr txBox="1"/>
          <p:nvPr/>
        </p:nvSpPr>
        <p:spPr>
          <a:xfrm>
            <a:off x="0" y="4303455"/>
            <a:ext cx="1082802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Several avenues are being explored that make use of multipolar degrees-of-freedom:</a:t>
            </a:r>
          </a:p>
          <a:p>
            <a:pPr lvl="1"/>
            <a:r>
              <a:rPr lang="en-US" sz="1600" dirty="0"/>
              <a:t>	          e.g.   -</a:t>
            </a:r>
            <a:r>
              <a:rPr lang="en-US" sz="1400" dirty="0"/>
              <a:t>densely packed, non-volatile memory with ultrafast (THz) switching capability</a:t>
            </a:r>
          </a:p>
          <a:p>
            <a:pPr lvl="1"/>
            <a:r>
              <a:rPr lang="en-US" sz="1400" dirty="0"/>
              <a:t>	 	- precision magnetoelectrical sensors controllable with compact electric fields</a:t>
            </a:r>
          </a:p>
          <a:p>
            <a:pPr lvl="3"/>
            <a:r>
              <a:rPr lang="en-US" sz="1400" dirty="0"/>
              <a:t>	 -isolated quantum information (qubit) storage</a:t>
            </a:r>
          </a:p>
          <a:p>
            <a:pPr lvl="1"/>
            <a:r>
              <a:rPr lang="en-US" sz="1400" dirty="0"/>
              <a:t>	 	- multipolar-mediated superconductors with topologically protected edge states</a:t>
            </a:r>
          </a:p>
          <a:p>
            <a:pPr lvl="1"/>
            <a:endParaRPr lang="en-US" sz="1600" dirty="0"/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1FDF6-7730-C9A7-B1B4-4F4FF390D3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885" t="17856"/>
          <a:stretch>
            <a:fillRect/>
          </a:stretch>
        </p:blipFill>
        <p:spPr>
          <a:xfrm>
            <a:off x="10601448" y="6028733"/>
            <a:ext cx="453144" cy="654872"/>
          </a:xfrm>
          <a:prstGeom prst="rect">
            <a:avLst/>
          </a:prstGeom>
        </p:spPr>
      </p:pic>
      <p:pic>
        <p:nvPicPr>
          <p:cNvPr id="7" name="Content Placeholder 22">
            <a:extLst>
              <a:ext uri="{FF2B5EF4-FFF2-40B4-BE49-F238E27FC236}">
                <a16:creationId xmlns:a16="http://schemas.microsoft.com/office/drawing/2014/main" id="{7061B63C-A574-01C3-67CF-02B877EE1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1004" y="4553238"/>
            <a:ext cx="867488" cy="516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AD1CC6-31FC-392C-1FDE-CE7ECC0BD737}"/>
              </a:ext>
            </a:extLst>
          </p:cNvPr>
          <p:cNvSpPr txBox="1"/>
          <p:nvPr/>
        </p:nvSpPr>
        <p:spPr>
          <a:xfrm>
            <a:off x="457200" y="2567226"/>
            <a:ext cx="72333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Rare-earth elements dominate (~70%) the magnetic materials market (~$35-60 billion), which is growing at a CAGR of ~8%.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A07990-F877-F00C-EA84-50E78838A0EF}"/>
              </a:ext>
            </a:extLst>
          </p:cNvPr>
          <p:cNvSpPr txBox="1"/>
          <p:nvPr/>
        </p:nvSpPr>
        <p:spPr>
          <a:xfrm>
            <a:off x="493365" y="3338542"/>
            <a:ext cx="73493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And contribute prominently to emerging fields like spintronics ($1.7-3 billion) and quantum information ($1.5-3.5 billion),  each projected to grow at rates as high as 35% CAGR.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241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0BFDF18-4023-E3F6-1D8F-38A68EC63B04}"/>
              </a:ext>
            </a:extLst>
          </p:cNvPr>
          <p:cNvSpPr/>
          <p:nvPr/>
        </p:nvSpPr>
        <p:spPr>
          <a:xfrm>
            <a:off x="11203709" y="5975927"/>
            <a:ext cx="849746" cy="710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7A7BDF-40EF-DEB0-1862-A4AA4F052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90D6DD-65A7-A8C9-141B-1559C6B5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SEEMS: a next generation muon source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07349-D40D-7E4C-41BA-219804985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25" y="2644346"/>
            <a:ext cx="5080794" cy="3585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A6C24A-706E-B5C7-EE2B-D9BB883D6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213" y="2653531"/>
            <a:ext cx="5647791" cy="3594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4DF495-5758-B098-6565-A76FD47F7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054"/>
            <a:ext cx="11914248" cy="22412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E50A5F-35FF-E5AC-0878-EA571A3363EA}"/>
              </a:ext>
            </a:extLst>
          </p:cNvPr>
          <p:cNvSpPr txBox="1"/>
          <p:nvPr/>
        </p:nvSpPr>
        <p:spPr>
          <a:xfrm>
            <a:off x="3229999" y="6366952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Lucida Grande"/>
              </a:rPr>
              <a:t>Review of Scientific Instruments 94, 033908 (2023)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027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CDA28D-3F26-E69C-1850-7745DE84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Muon spin rotation/relaxation (</a:t>
            </a:r>
            <a:r>
              <a:rPr lang="el-GR" dirty="0"/>
              <a:t>μ</a:t>
            </a:r>
            <a:r>
              <a:rPr lang="en-US" dirty="0"/>
              <a:t>SR)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D8152E-0FAE-B0A3-5E46-CEF444982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4"/>
          <a:stretch/>
        </p:blipFill>
        <p:spPr>
          <a:xfrm>
            <a:off x="6661728" y="1752322"/>
            <a:ext cx="3331215" cy="222591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4FBB6DB-86B9-5786-DD99-4E6F28FCF0B1}"/>
              </a:ext>
            </a:extLst>
          </p:cNvPr>
          <p:cNvGrpSpPr/>
          <p:nvPr/>
        </p:nvGrpSpPr>
        <p:grpSpPr>
          <a:xfrm>
            <a:off x="5917141" y="4013800"/>
            <a:ext cx="6054899" cy="2547256"/>
            <a:chOff x="5917141" y="4013800"/>
            <a:chExt cx="6054899" cy="2547256"/>
          </a:xfrm>
        </p:grpSpPr>
        <p:sp>
          <p:nvSpPr>
            <p:cNvPr id="8" name="Shape 222">
              <a:extLst>
                <a:ext uri="{FF2B5EF4-FFF2-40B4-BE49-F238E27FC236}">
                  <a16:creationId xmlns:a16="http://schemas.microsoft.com/office/drawing/2014/main" id="{58745DBF-8969-5481-FE98-068E744956BF}"/>
                </a:ext>
              </a:extLst>
            </p:cNvPr>
            <p:cNvSpPr txBox="1">
              <a:spLocks/>
            </p:cNvSpPr>
            <p:nvPr/>
          </p:nvSpPr>
          <p:spPr>
            <a:xfrm>
              <a:off x="5917141" y="4013800"/>
              <a:ext cx="6054899" cy="2547256"/>
            </a:xfrm>
            <a:prstGeom prst="rect">
              <a:avLst/>
            </a:prstGeom>
          </p:spPr>
          <p:txBody>
            <a:bodyPr vert="horz" lIns="45719" tIns="45719" rIns="45719" bIns="45719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Wingdings" pitchFamily="2" charset="2"/>
                <a:buChar char="§"/>
                <a:defRPr sz="2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4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20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8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349138">
                <a:spcBef>
                  <a:spcPts val="562"/>
                </a:spcBef>
                <a:buFont typeface="Wingdings" pitchFamily="2" charset="2"/>
                <a:buNone/>
                <a:defRPr sz="1800"/>
              </a:pPr>
              <a:r>
                <a:rPr lang="en-US" sz="2250" dirty="0"/>
                <a:t>Muon precession reflects the magnet field environment inside materials</a:t>
              </a:r>
            </a:p>
            <a:p>
              <a:pPr defTabSz="349138">
                <a:spcBef>
                  <a:spcPts val="562"/>
                </a:spcBef>
                <a:defRPr sz="1800"/>
              </a:pPr>
              <a:r>
                <a:rPr lang="en-US" sz="2250" dirty="0"/>
                <a:t>Frequency 				Mean field</a:t>
              </a:r>
            </a:p>
            <a:p>
              <a:pPr defTabSz="349138">
                <a:spcBef>
                  <a:spcPts val="562"/>
                </a:spcBef>
                <a:defRPr sz="1800"/>
              </a:pPr>
              <a:r>
                <a:rPr lang="en-US" sz="2250" dirty="0"/>
                <a:t>Amplitude				Volume fraction</a:t>
              </a:r>
            </a:p>
            <a:p>
              <a:pPr defTabSz="349138">
                <a:spcBef>
                  <a:spcPts val="562"/>
                </a:spcBef>
                <a:defRPr sz="1800"/>
              </a:pPr>
              <a:r>
                <a:rPr lang="en-US" sz="2250" dirty="0"/>
                <a:t>Relaxation				Second moment</a:t>
              </a:r>
            </a:p>
            <a:p>
              <a:pPr marL="0" indent="0" defTabSz="349138">
                <a:spcBef>
                  <a:spcPts val="562"/>
                </a:spcBef>
                <a:buNone/>
                <a:defRPr sz="1800"/>
              </a:pPr>
              <a:r>
                <a:rPr lang="en-US" sz="2250" dirty="0"/>
                <a:t>								/Fluctuations</a:t>
              </a:r>
              <a:endParaRPr lang="en-US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08B4C9E-73EC-E943-E281-1DE64184636D}"/>
                </a:ext>
              </a:extLst>
            </p:cNvPr>
            <p:cNvCxnSpPr/>
            <p:nvPr/>
          </p:nvCxnSpPr>
          <p:spPr>
            <a:xfrm>
              <a:off x="7813964" y="4904509"/>
              <a:ext cx="785091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4029EAB-3C96-566B-CC2A-A85F9EDB0827}"/>
                </a:ext>
              </a:extLst>
            </p:cNvPr>
            <p:cNvCxnSpPr/>
            <p:nvPr/>
          </p:nvCxnSpPr>
          <p:spPr>
            <a:xfrm>
              <a:off x="7813964" y="5310909"/>
              <a:ext cx="785091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EF18F4B-6835-1F3E-6802-67C1613CB676}"/>
                </a:ext>
              </a:extLst>
            </p:cNvPr>
            <p:cNvCxnSpPr/>
            <p:nvPr/>
          </p:nvCxnSpPr>
          <p:spPr>
            <a:xfrm>
              <a:off x="7813964" y="5707149"/>
              <a:ext cx="785091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4910B49-80F0-0919-1F3B-9F59A12DC1ED}"/>
              </a:ext>
            </a:extLst>
          </p:cNvPr>
          <p:cNvSpPr/>
          <p:nvPr/>
        </p:nvSpPr>
        <p:spPr>
          <a:xfrm>
            <a:off x="8206509" y="1971040"/>
            <a:ext cx="1404851" cy="43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musr-animate20">
            <a:extLst>
              <a:ext uri="{FF2B5EF4-FFF2-40B4-BE49-F238E27FC236}">
                <a16:creationId xmlns:a16="http://schemas.microsoft.com/office/drawing/2014/main" id="{5051E2C3-64EA-921C-462E-5132FBF150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717" y="1971040"/>
            <a:ext cx="5562600" cy="4672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2946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F0D85A-F720-3116-E7F0-98500303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Who uses </a:t>
            </a:r>
            <a:r>
              <a:rPr lang="el-GR" dirty="0"/>
              <a:t>μ</a:t>
            </a:r>
            <a:r>
              <a:rPr lang="en-US" dirty="0"/>
              <a:t>SR?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DBA5ED-1412-6E31-D194-8C7C410536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73" y="2277421"/>
            <a:ext cx="4122873" cy="401485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165F7F-3006-0CD7-3BAA-BAAA139C50E4}"/>
              </a:ext>
            </a:extLst>
          </p:cNvPr>
          <p:cNvSpPr txBox="1">
            <a:spLocks/>
          </p:cNvSpPr>
          <p:nvPr/>
        </p:nvSpPr>
        <p:spPr>
          <a:xfrm>
            <a:off x="1845030" y="1758421"/>
            <a:ext cx="8476606" cy="485902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Variants of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SR </a:t>
            </a:r>
            <a:r>
              <a:rPr lang="en-US" sz="2800" noProof="0" dirty="0">
                <a:sym typeface="Symbol"/>
              </a:rPr>
              <a:t>are making meaningful contributions to the areas of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: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>
                <a:sym typeface="Symbol"/>
              </a:rPr>
              <a:t>Magnetism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Superconductivity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>
                <a:sym typeface="Symbol"/>
              </a:rPr>
              <a:t>Molecular systems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Symbol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>
                <a:sym typeface="Symbol"/>
              </a:rPr>
              <a:t>Quantum diffusion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>
                <a:sym typeface="Symbol"/>
              </a:rPr>
              <a:t>Hydrogen storage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Battery materials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/>
              </a:rPr>
              <a:t>Semiconductors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>
                <a:sym typeface="Symbol"/>
              </a:rPr>
              <a:t>Radical chemistry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dirty="0"/>
              <a:t>Thin films and </a:t>
            </a:r>
            <a:r>
              <a:rPr lang="en-US" sz="2800" dirty="0" err="1"/>
              <a:t>heterostructures</a:t>
            </a:r>
            <a:endParaRPr lang="en-US" sz="2800" dirty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94C4B3-7C1C-E197-C819-293F5DDA81AA}"/>
              </a:ext>
            </a:extLst>
          </p:cNvPr>
          <p:cNvSpPr txBox="1"/>
          <p:nvPr/>
        </p:nvSpPr>
        <p:spPr>
          <a:xfrm>
            <a:off x="7536874" y="5758871"/>
            <a:ext cx="2603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User base of ISIS facility, </a:t>
            </a:r>
          </a:p>
          <a:p>
            <a:r>
              <a:rPr lang="en-US" sz="1600" i="1" dirty="0"/>
              <a:t>courtesy of A. Hillier</a:t>
            </a:r>
          </a:p>
        </p:txBody>
      </p:sp>
    </p:spTree>
    <p:extLst>
      <p:ext uri="{BB962C8B-B14F-4D97-AF65-F5344CB8AC3E}">
        <p14:creationId xmlns:p14="http://schemas.microsoft.com/office/powerpoint/2010/main" val="3015619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AE556-5BAF-2CDA-F5D0-D216F9400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0E1C6-15BD-9AC7-E0FA-BDE4EC95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peculiar case of Ce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BAB14-5409-590D-2CA1-5550501424ED}"/>
              </a:ext>
            </a:extLst>
          </p:cNvPr>
          <p:cNvSpPr txBox="1"/>
          <p:nvPr/>
        </p:nvSpPr>
        <p:spPr>
          <a:xfrm>
            <a:off x="7870063" y="3740202"/>
            <a:ext cx="23070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T. Kolodiazhnyi </a:t>
            </a:r>
            <a:r>
              <a:rPr lang="en-US" sz="800" i="1" dirty="0"/>
              <a:t>et al.</a:t>
            </a:r>
            <a:r>
              <a:rPr lang="en-US" sz="800" dirty="0"/>
              <a:t>, PRB </a:t>
            </a:r>
            <a:r>
              <a:rPr lang="en-US" sz="800" b="1" dirty="0"/>
              <a:t>98</a:t>
            </a:r>
            <a:r>
              <a:rPr lang="en-US" sz="800" dirty="0"/>
              <a:t>, 054423 (2018)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4E38F1A-FBFD-B417-36EA-7D7878297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167" y="1615722"/>
            <a:ext cx="3535902" cy="2425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E4D5C5-56B6-E0C7-DC10-BDDF2E15A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3" y="4301829"/>
            <a:ext cx="2119930" cy="1588384"/>
          </a:xfrm>
          <a:prstGeom prst="rect">
            <a:avLst/>
          </a:prstGeom>
        </p:spPr>
      </p:pic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id="{0D3C5D16-F6C9-2FBC-57EA-5D9DE694A3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0303"/>
          <a:stretch>
            <a:fillRect/>
          </a:stretch>
        </p:blipFill>
        <p:spPr>
          <a:xfrm>
            <a:off x="2600303" y="4298022"/>
            <a:ext cx="2372906" cy="18270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8118E9-ADC4-4360-BE17-F9BC43D4F75B}"/>
              </a:ext>
            </a:extLst>
          </p:cNvPr>
          <p:cNvSpPr txBox="1"/>
          <p:nvPr/>
        </p:nvSpPr>
        <p:spPr>
          <a:xfrm>
            <a:off x="1308897" y="6217938"/>
            <a:ext cx="19864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A. Cote </a:t>
            </a:r>
            <a:r>
              <a:rPr lang="en-US" sz="800" i="1" dirty="0"/>
              <a:t>et al.</a:t>
            </a:r>
            <a:r>
              <a:rPr lang="en-US" sz="800" dirty="0"/>
              <a:t>, </a:t>
            </a:r>
            <a:r>
              <a:rPr lang="en-US" sz="800" dirty="0" err="1"/>
              <a:t>arXiv</a:t>
            </a:r>
            <a:r>
              <a:rPr lang="en-US" sz="800" dirty="0"/>
              <a:t> 2303.11878  (2023)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5550A6-5956-C762-32AA-AAED14007295}"/>
              </a:ext>
            </a:extLst>
          </p:cNvPr>
          <p:cNvGrpSpPr/>
          <p:nvPr/>
        </p:nvGrpSpPr>
        <p:grpSpPr>
          <a:xfrm>
            <a:off x="9023584" y="1814578"/>
            <a:ext cx="2357388" cy="1865273"/>
            <a:chOff x="8589122" y="4460387"/>
            <a:chExt cx="2357388" cy="186527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3A19ED-C6A6-E9A9-8D4A-E44FA88BE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9122" y="4460387"/>
              <a:ext cx="2357388" cy="186527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DA3AC8-EF59-5F38-98DE-B79433158D0F}"/>
                </a:ext>
              </a:extLst>
            </p:cNvPr>
            <p:cNvSpPr txBox="1"/>
            <p:nvPr/>
          </p:nvSpPr>
          <p:spPr>
            <a:xfrm>
              <a:off x="8938726" y="4965216"/>
              <a:ext cx="5613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H</a:t>
              </a:r>
              <a:r>
                <a:rPr lang="en-US" sz="1050" dirty="0"/>
                <a:t> || </a:t>
              </a:r>
              <a:r>
                <a:rPr lang="en-US" sz="1050" b="1" dirty="0"/>
                <a:t>c</a:t>
              </a:r>
            </a:p>
          </p:txBody>
        </p:sp>
      </p:grp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1085E80B-85BD-F983-0530-6D567677C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4968" y="1763861"/>
            <a:ext cx="811028" cy="7591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476BF8F-5DEE-EAF0-7E8F-EDA5A15C5704}"/>
              </a:ext>
            </a:extLst>
          </p:cNvPr>
          <p:cNvSpPr/>
          <p:nvPr/>
        </p:nvSpPr>
        <p:spPr>
          <a:xfrm>
            <a:off x="9379669" y="2455012"/>
            <a:ext cx="150829" cy="1360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CBE22-A92C-7FD2-2C02-ADDBF2F53C45}"/>
              </a:ext>
            </a:extLst>
          </p:cNvPr>
          <p:cNvSpPr txBox="1"/>
          <p:nvPr/>
        </p:nvSpPr>
        <p:spPr>
          <a:xfrm>
            <a:off x="7104219" y="6199642"/>
            <a:ext cx="20858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H. Pinto </a:t>
            </a:r>
            <a:r>
              <a:rPr lang="en-US" sz="800" i="1" dirty="0"/>
              <a:t>et al.</a:t>
            </a:r>
            <a:r>
              <a:rPr lang="en-US" sz="800" dirty="0"/>
              <a:t>, Phys. Lett. </a:t>
            </a:r>
            <a:r>
              <a:rPr lang="en-US" sz="800" b="1" dirty="0"/>
              <a:t>88A</a:t>
            </a:r>
            <a:r>
              <a:rPr lang="en-US" sz="800" dirty="0"/>
              <a:t>, 81 (1982)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CD3CAF-A955-D929-E313-4868FB752E21}"/>
              </a:ext>
            </a:extLst>
          </p:cNvPr>
          <p:cNvSpPr txBox="1"/>
          <p:nvPr/>
        </p:nvSpPr>
        <p:spPr>
          <a:xfrm>
            <a:off x="10305943" y="4175630"/>
            <a:ext cx="177805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</a:t>
            </a:r>
            <a:r>
              <a:rPr lang="en-US" sz="1400" baseline="-25000" dirty="0" err="1"/>
              <a:t>eff</a:t>
            </a:r>
            <a:r>
              <a:rPr lang="en-US" sz="1400" dirty="0"/>
              <a:t> = 2.17 </a:t>
            </a:r>
            <a:r>
              <a:rPr lang="el-GR" sz="1400" dirty="0"/>
              <a:t>μ</a:t>
            </a:r>
            <a:r>
              <a:rPr lang="en-US" sz="1400" baseline="-25000" dirty="0"/>
              <a:t>B</a:t>
            </a:r>
          </a:p>
          <a:p>
            <a:r>
              <a:rPr lang="en-US" sz="1400" dirty="0"/>
              <a:t>Θ = 27.7 K</a:t>
            </a:r>
          </a:p>
          <a:p>
            <a:endParaRPr lang="en-US" sz="1400" dirty="0"/>
          </a:p>
          <a:p>
            <a:r>
              <a:rPr lang="en-US" sz="1400" i="1" dirty="0"/>
              <a:t>But no magnetic </a:t>
            </a:r>
          </a:p>
          <a:p>
            <a:r>
              <a:rPr lang="en-US" sz="1400" i="1" dirty="0"/>
              <a:t>            Bragg peaks!</a:t>
            </a:r>
          </a:p>
          <a:p>
            <a:endParaRPr lang="en-US" sz="1400" dirty="0"/>
          </a:p>
          <a:p>
            <a:r>
              <a:rPr lang="en-US" sz="1400" dirty="0"/>
              <a:t>(</a:t>
            </a:r>
            <a:r>
              <a:rPr lang="en-US" sz="1400" dirty="0" err="1"/>
              <a:t>m</a:t>
            </a:r>
            <a:r>
              <a:rPr lang="en-US" sz="1400" baseline="-25000" dirty="0" err="1"/>
              <a:t>order</a:t>
            </a:r>
            <a:r>
              <a:rPr lang="en-US" sz="1400" dirty="0"/>
              <a:t> &lt; 0.3 </a:t>
            </a:r>
            <a:r>
              <a:rPr lang="el-GR" sz="1400" dirty="0"/>
              <a:t>μ</a:t>
            </a:r>
            <a:r>
              <a:rPr lang="en-US" sz="1400" baseline="-25000" dirty="0"/>
              <a:t>B</a:t>
            </a:r>
            <a:r>
              <a:rPr lang="en-US" sz="1400" dirty="0"/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DA5FB7-31B2-16E4-77BE-04E49B9B3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098" y="4274694"/>
            <a:ext cx="4119002" cy="2044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A2AC58-3349-ED5A-ABC4-FFE24CF47C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5544" y="1753315"/>
            <a:ext cx="2433016" cy="19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60028-EED9-2E93-9FB0-551CDFD53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“Hidden order” problems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C7072-9D86-6C32-9122-8BC59D227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135" y="2457207"/>
            <a:ext cx="1888659" cy="1379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2DDE29-A7CD-C391-A0A9-219FEB020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44" y="2487441"/>
            <a:ext cx="1993534" cy="1355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36E7A4-DD8C-6052-9B69-55BB2E9C53FB}"/>
              </a:ext>
            </a:extLst>
          </p:cNvPr>
          <p:cNvSpPr txBox="1"/>
          <p:nvPr/>
        </p:nvSpPr>
        <p:spPr>
          <a:xfrm>
            <a:off x="1488697" y="3819629"/>
            <a:ext cx="18886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M.B. Maple </a:t>
            </a:r>
            <a:r>
              <a:rPr lang="en-US" sz="800" i="1" dirty="0"/>
              <a:t>et al</a:t>
            </a:r>
            <a:r>
              <a:rPr lang="en-US" sz="800" dirty="0"/>
              <a:t>., PRL </a:t>
            </a:r>
            <a:r>
              <a:rPr lang="en-US" sz="800" b="1" dirty="0"/>
              <a:t>56</a:t>
            </a:r>
            <a:r>
              <a:rPr lang="en-US" sz="800" dirty="0"/>
              <a:t>, 185 (1986)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2AA27B-172E-83D3-0128-8F15EE8E4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25" y="4453186"/>
            <a:ext cx="1900503" cy="2029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5BEC34-206E-C67E-9A5F-5262A4673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449" y="4466786"/>
            <a:ext cx="1938937" cy="2028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E299E4-53AB-905A-A3F4-D1FC8AF84566}"/>
              </a:ext>
            </a:extLst>
          </p:cNvPr>
          <p:cNvSpPr txBox="1"/>
          <p:nvPr/>
        </p:nvSpPr>
        <p:spPr>
          <a:xfrm>
            <a:off x="1338462" y="6482295"/>
            <a:ext cx="19447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T.E. Mason </a:t>
            </a:r>
            <a:r>
              <a:rPr lang="en-US" sz="800" i="1" dirty="0"/>
              <a:t>et al</a:t>
            </a:r>
            <a:r>
              <a:rPr lang="en-US" sz="800" dirty="0"/>
              <a:t>., PRL </a:t>
            </a:r>
            <a:r>
              <a:rPr lang="en-US" sz="800" b="1" dirty="0"/>
              <a:t>65</a:t>
            </a:r>
            <a:r>
              <a:rPr lang="en-US" sz="800" dirty="0"/>
              <a:t>, 3190 (1990)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1FC93-EF1B-7B1C-387B-92186AEC7F22}"/>
              </a:ext>
            </a:extLst>
          </p:cNvPr>
          <p:cNvSpPr txBox="1"/>
          <p:nvPr/>
        </p:nvSpPr>
        <p:spPr>
          <a:xfrm>
            <a:off x="3079111" y="4785204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 =</a:t>
            </a:r>
            <a:r>
              <a:rPr lang="en-US" sz="1000" baseline="-25000" dirty="0"/>
              <a:t> </a:t>
            </a:r>
            <a:r>
              <a:rPr lang="en-US" sz="1000" dirty="0"/>
              <a:t>0.037 </a:t>
            </a:r>
            <a:r>
              <a:rPr lang="en-US" sz="1000" dirty="0" err="1"/>
              <a:t>μ</a:t>
            </a:r>
            <a:r>
              <a:rPr lang="en-US" sz="1000" baseline="-25000" dirty="0" err="1"/>
              <a:t>B</a:t>
            </a:r>
            <a:endParaRPr lang="en-US" sz="1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E7D840-FA98-60ED-57ED-5FC36D51D2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508" y="5418583"/>
            <a:ext cx="497409" cy="7390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30F6D44-C0B4-F167-17A0-8CB5F02EA33E}"/>
              </a:ext>
            </a:extLst>
          </p:cNvPr>
          <p:cNvGrpSpPr/>
          <p:nvPr/>
        </p:nvGrpSpPr>
        <p:grpSpPr>
          <a:xfrm>
            <a:off x="3450025" y="3220043"/>
            <a:ext cx="3371374" cy="369332"/>
            <a:chOff x="3355755" y="3220043"/>
            <a:chExt cx="3371374" cy="36933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DA7B43A-062D-C4E2-5C22-A8E19D0341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5755" y="3380728"/>
              <a:ext cx="116862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2838014-F617-0796-AD84-52211D8AEF4A}"/>
                </a:ext>
              </a:extLst>
            </p:cNvPr>
            <p:cNvSpPr txBox="1"/>
            <p:nvPr/>
          </p:nvSpPr>
          <p:spPr>
            <a:xfrm>
              <a:off x="4533900" y="3220043"/>
              <a:ext cx="21932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Magnetic transition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B3F1086-891C-0665-573E-71E586881544}"/>
              </a:ext>
            </a:extLst>
          </p:cNvPr>
          <p:cNvGrpSpPr/>
          <p:nvPr/>
        </p:nvGrpSpPr>
        <p:grpSpPr>
          <a:xfrm>
            <a:off x="3624760" y="5324400"/>
            <a:ext cx="2953902" cy="646331"/>
            <a:chOff x="3530490" y="5324400"/>
            <a:chExt cx="2953902" cy="64633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9B0275A-8FA2-E2F4-F0FF-4A477D7138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30490" y="5566216"/>
              <a:ext cx="77481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638EF3-1FF4-F494-3DC5-A6DE76DED7D6}"/>
                </a:ext>
              </a:extLst>
            </p:cNvPr>
            <p:cNvSpPr txBox="1"/>
            <p:nvPr/>
          </p:nvSpPr>
          <p:spPr>
            <a:xfrm>
              <a:off x="4364901" y="5324400"/>
              <a:ext cx="21194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Small moment</a:t>
              </a:r>
            </a:p>
            <a:p>
              <a:r>
                <a:rPr lang="en-US" dirty="0"/>
                <a:t>(must be itinerant)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4552B90-1035-8BD7-AFD1-DC79A4A960CB}"/>
              </a:ext>
            </a:extLst>
          </p:cNvPr>
          <p:cNvGrpSpPr/>
          <p:nvPr/>
        </p:nvGrpSpPr>
        <p:grpSpPr>
          <a:xfrm>
            <a:off x="1964618" y="2449579"/>
            <a:ext cx="4561922" cy="646331"/>
            <a:chOff x="1870348" y="2449579"/>
            <a:chExt cx="4561922" cy="646331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77ADAB7-A7C4-9AA9-50C0-628D17F85D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0348" y="2803966"/>
              <a:ext cx="2654027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5EA3A39-3FB9-016D-AA02-2FA221387211}"/>
                </a:ext>
              </a:extLst>
            </p:cNvPr>
            <p:cNvSpPr txBox="1"/>
            <p:nvPr/>
          </p:nvSpPr>
          <p:spPr>
            <a:xfrm>
              <a:off x="4524375" y="2449579"/>
              <a:ext cx="19078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Large jump in C</a:t>
              </a:r>
              <a:r>
                <a:rPr lang="en-US" baseline="-25000" dirty="0"/>
                <a:t>p</a:t>
              </a:r>
              <a:endParaRPr lang="en-US" dirty="0"/>
            </a:p>
            <a:p>
              <a:r>
                <a:rPr lang="en-US" dirty="0"/>
                <a:t>(not itinerant)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122886B-B189-3AEE-6113-55015005FB8C}"/>
              </a:ext>
            </a:extLst>
          </p:cNvPr>
          <p:cNvSpPr txBox="1"/>
          <p:nvPr/>
        </p:nvSpPr>
        <p:spPr>
          <a:xfrm>
            <a:off x="570520" y="1778037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URu</a:t>
            </a:r>
            <a:r>
              <a:rPr lang="en-US" sz="2400" baseline="-25000" dirty="0"/>
              <a:t>2</a:t>
            </a:r>
            <a:r>
              <a:rPr lang="en-US" sz="2400" dirty="0"/>
              <a:t>Si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FEC159-1F42-A684-100D-CD9945EAB94E}"/>
              </a:ext>
            </a:extLst>
          </p:cNvPr>
          <p:cNvGrpSpPr/>
          <p:nvPr/>
        </p:nvGrpSpPr>
        <p:grpSpPr>
          <a:xfrm>
            <a:off x="6861439" y="2443708"/>
            <a:ext cx="3341351" cy="3477152"/>
            <a:chOff x="6861439" y="2443708"/>
            <a:chExt cx="3341351" cy="3477152"/>
          </a:xfrm>
        </p:grpSpPr>
        <p:sp>
          <p:nvSpPr>
            <p:cNvPr id="48" name="Right Brace 47">
              <a:extLst>
                <a:ext uri="{FF2B5EF4-FFF2-40B4-BE49-F238E27FC236}">
                  <a16:creationId xmlns:a16="http://schemas.microsoft.com/office/drawing/2014/main" id="{65FF96A7-14F1-3033-2A79-C56E92235687}"/>
                </a:ext>
              </a:extLst>
            </p:cNvPr>
            <p:cNvSpPr/>
            <p:nvPr/>
          </p:nvSpPr>
          <p:spPr>
            <a:xfrm>
              <a:off x="6861439" y="2443708"/>
              <a:ext cx="736586" cy="347715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BE61FE2-4F8C-6BFA-F655-C32C3F96F67F}"/>
                </a:ext>
              </a:extLst>
            </p:cNvPr>
            <p:cNvSpPr txBox="1"/>
            <p:nvPr/>
          </p:nvSpPr>
          <p:spPr>
            <a:xfrm>
              <a:off x="8027194" y="3997618"/>
              <a:ext cx="21755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Order is </a:t>
              </a:r>
              <a:r>
                <a:rPr lang="en-US" b="1" dirty="0"/>
                <a:t>hidden!!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E2F2CC5-3A62-AE0B-4D27-905F78434FD4}"/>
              </a:ext>
            </a:extLst>
          </p:cNvPr>
          <p:cNvSpPr txBox="1"/>
          <p:nvPr/>
        </p:nvSpPr>
        <p:spPr>
          <a:xfrm>
            <a:off x="8027194" y="4356466"/>
            <a:ext cx="182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(from neutrons)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98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E7A92-0964-7F0B-C3E8-F9C1D412F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C00A0-FB3E-3FCD-3046-B55FB7544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“Hidden order” problems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0D720-9404-F72D-8431-95BB33988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135" y="2362937"/>
            <a:ext cx="1888659" cy="1379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F9C018-76FD-89B3-2585-28DBA4615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44" y="2393171"/>
            <a:ext cx="1993534" cy="1355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545EBA-99DF-B6D0-D759-DAC1279ECFA5}"/>
              </a:ext>
            </a:extLst>
          </p:cNvPr>
          <p:cNvSpPr txBox="1"/>
          <p:nvPr/>
        </p:nvSpPr>
        <p:spPr>
          <a:xfrm>
            <a:off x="1488697" y="3725359"/>
            <a:ext cx="18886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M.B. Maple </a:t>
            </a:r>
            <a:r>
              <a:rPr lang="en-US" sz="800" i="1" dirty="0"/>
              <a:t>et al</a:t>
            </a:r>
            <a:r>
              <a:rPr lang="en-US" sz="800" dirty="0"/>
              <a:t>., PRL </a:t>
            </a:r>
            <a:r>
              <a:rPr lang="en-US" sz="800" b="1" dirty="0"/>
              <a:t>56</a:t>
            </a:r>
            <a:r>
              <a:rPr lang="en-US" sz="800" dirty="0"/>
              <a:t>, 185 (1986)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217539-0D07-E496-DD4A-EF5EDDA93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25" y="4358916"/>
            <a:ext cx="1900503" cy="2029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C5B1AF-C7B1-4FC4-2743-1404E2088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7449" y="4372516"/>
            <a:ext cx="1938937" cy="2028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1AC68E-2F18-39CE-6F07-E70B3BB2DDA0}"/>
              </a:ext>
            </a:extLst>
          </p:cNvPr>
          <p:cNvSpPr txBox="1"/>
          <p:nvPr/>
        </p:nvSpPr>
        <p:spPr>
          <a:xfrm>
            <a:off x="1338462" y="6388025"/>
            <a:ext cx="19447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T.E. Mason </a:t>
            </a:r>
            <a:r>
              <a:rPr lang="en-US" sz="800" i="1" dirty="0"/>
              <a:t>et al</a:t>
            </a:r>
            <a:r>
              <a:rPr lang="en-US" sz="800" dirty="0"/>
              <a:t>., PRL </a:t>
            </a:r>
            <a:r>
              <a:rPr lang="en-US" sz="800" b="1" dirty="0"/>
              <a:t>65</a:t>
            </a:r>
            <a:r>
              <a:rPr lang="en-US" sz="800" dirty="0"/>
              <a:t>, 3190 (1990)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35ED0F2-9F5D-0106-69B2-FB67233EC644}"/>
              </a:ext>
            </a:extLst>
          </p:cNvPr>
          <p:cNvSpPr txBox="1"/>
          <p:nvPr/>
        </p:nvSpPr>
        <p:spPr>
          <a:xfrm>
            <a:off x="557480" y="1660937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URu</a:t>
            </a:r>
            <a:r>
              <a:rPr lang="en-US" sz="2400" baseline="-25000" dirty="0"/>
              <a:t>2</a:t>
            </a:r>
            <a:r>
              <a:rPr lang="en-US" sz="2400" dirty="0"/>
              <a:t>Si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2E121C-9C82-7F74-475A-447E63AA8B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63" y="1939001"/>
            <a:ext cx="5974246" cy="30209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8781970-42AC-BE9D-84B5-DFDCA2B8ABEF}"/>
              </a:ext>
            </a:extLst>
          </p:cNvPr>
          <p:cNvSpPr txBox="1"/>
          <p:nvPr/>
        </p:nvSpPr>
        <p:spPr>
          <a:xfrm>
            <a:off x="5580667" y="1779564"/>
            <a:ext cx="5331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Publications explicitly using the words “hidden order” in abstract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F75F1C-9245-E2D5-203D-A3B10507474A}"/>
              </a:ext>
            </a:extLst>
          </p:cNvPr>
          <p:cNvSpPr txBox="1"/>
          <p:nvPr/>
        </p:nvSpPr>
        <p:spPr>
          <a:xfrm>
            <a:off x="5456110" y="5055287"/>
            <a:ext cx="59742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Materials of interest include heavy fermion metals, quantum spin systems, 2d materials, photonic crystals, and unconventional superconductors of many types. Compounds skew heavily to large-Z elements.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Progress has required the synergistic use of multiple probes on the same samples.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82BA13-0972-F84D-FF99-1FB310A4ED6C}"/>
              </a:ext>
            </a:extLst>
          </p:cNvPr>
          <p:cNvSpPr txBox="1"/>
          <p:nvPr/>
        </p:nvSpPr>
        <p:spPr>
          <a:xfrm>
            <a:off x="3079111" y="4690934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 =</a:t>
            </a:r>
            <a:r>
              <a:rPr lang="en-US" sz="1000" baseline="-25000" dirty="0"/>
              <a:t> </a:t>
            </a:r>
            <a:r>
              <a:rPr lang="en-US" sz="1000" dirty="0"/>
              <a:t>0.037 </a:t>
            </a:r>
            <a:r>
              <a:rPr lang="en-US" sz="1000" dirty="0" err="1"/>
              <a:t>μ</a:t>
            </a:r>
            <a:r>
              <a:rPr lang="en-US" sz="1000" baseline="-25000" dirty="0" err="1"/>
              <a:t>B</a:t>
            </a:r>
            <a:endParaRPr lang="en-US" sz="1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AD733E-49C7-9FAC-8BF3-816E1202D5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9508" y="5418583"/>
            <a:ext cx="497409" cy="73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25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E7B16-F89D-03C9-0ED2-554655394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FA9E1-BCE1-DFEB-371F-6F628355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/>
              <a:t>μ</a:t>
            </a:r>
            <a:r>
              <a:rPr lang="en-US" sz="3200" dirty="0"/>
              <a:t>SR example: Phase separation in URu</a:t>
            </a:r>
            <a:r>
              <a:rPr lang="en-US" sz="3200" baseline="-25000" dirty="0"/>
              <a:t>2</a:t>
            </a:r>
            <a:r>
              <a:rPr lang="en-US" sz="3200" dirty="0"/>
              <a:t>Si</a:t>
            </a:r>
            <a:r>
              <a:rPr lang="en-US" sz="3200" baseline="-25000" dirty="0"/>
              <a:t>2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5A7091-345E-7041-27C5-C72022CC5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214" y="2438349"/>
            <a:ext cx="1888659" cy="1379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5CDA4-31E1-580E-28A2-D5BEC8080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65" y="2472423"/>
            <a:ext cx="1993534" cy="13553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B25438-FE13-737F-6700-D4C11EF73EF7}"/>
              </a:ext>
            </a:extLst>
          </p:cNvPr>
          <p:cNvSpPr txBox="1"/>
          <p:nvPr/>
        </p:nvSpPr>
        <p:spPr>
          <a:xfrm>
            <a:off x="1676475" y="3875516"/>
            <a:ext cx="18886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M.B. Maple </a:t>
            </a:r>
            <a:r>
              <a:rPr lang="en-US" sz="800" i="1" dirty="0"/>
              <a:t>et al</a:t>
            </a:r>
            <a:r>
              <a:rPr lang="en-US" sz="800" dirty="0"/>
              <a:t>., PRL </a:t>
            </a:r>
            <a:r>
              <a:rPr lang="en-US" sz="800" b="1" dirty="0"/>
              <a:t>56</a:t>
            </a:r>
            <a:r>
              <a:rPr lang="en-US" sz="800" dirty="0"/>
              <a:t>, 185 (1986)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118AAD-4A9E-C9DB-2DF8-0241FC7D9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95" y="4406051"/>
            <a:ext cx="1900503" cy="2029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B1AA84-A68F-EFF6-8896-65D35ABE7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119" y="4419651"/>
            <a:ext cx="1938937" cy="2028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F1EB55-D119-09A4-3343-B7C78E7E1C76}"/>
              </a:ext>
            </a:extLst>
          </p:cNvPr>
          <p:cNvSpPr txBox="1"/>
          <p:nvPr/>
        </p:nvSpPr>
        <p:spPr>
          <a:xfrm>
            <a:off x="1574132" y="6435160"/>
            <a:ext cx="19447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T.E. Mason </a:t>
            </a:r>
            <a:r>
              <a:rPr lang="en-US" sz="800" i="1" dirty="0"/>
              <a:t>et al</a:t>
            </a:r>
            <a:r>
              <a:rPr lang="en-US" sz="800" dirty="0"/>
              <a:t>., PRL </a:t>
            </a:r>
            <a:r>
              <a:rPr lang="en-US" sz="800" b="1" dirty="0"/>
              <a:t>65</a:t>
            </a:r>
            <a:r>
              <a:rPr lang="en-US" sz="800" dirty="0"/>
              <a:t>, 3190 (1990)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8DC193-6437-F3D6-BFC1-551EB1833A23}"/>
              </a:ext>
            </a:extLst>
          </p:cNvPr>
          <p:cNvSpPr txBox="1"/>
          <p:nvPr/>
        </p:nvSpPr>
        <p:spPr>
          <a:xfrm>
            <a:off x="3314781" y="4738069"/>
            <a:ext cx="917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m =</a:t>
            </a:r>
            <a:r>
              <a:rPr lang="en-US" sz="1000" baseline="-25000" dirty="0"/>
              <a:t> </a:t>
            </a:r>
            <a:r>
              <a:rPr lang="en-US" sz="1000" dirty="0"/>
              <a:t>0.037 </a:t>
            </a:r>
            <a:r>
              <a:rPr lang="en-US" sz="1000" dirty="0" err="1"/>
              <a:t>μ</a:t>
            </a:r>
            <a:r>
              <a:rPr lang="en-US" sz="1000" baseline="-25000" dirty="0" err="1"/>
              <a:t>B</a:t>
            </a:r>
            <a:endParaRPr lang="en-US" sz="1000" dirty="0"/>
          </a:p>
        </p:txBody>
      </p:sp>
      <p:pic>
        <p:nvPicPr>
          <p:cNvPr id="6" name="Content Placeholder 22">
            <a:extLst>
              <a:ext uri="{FF2B5EF4-FFF2-40B4-BE49-F238E27FC236}">
                <a16:creationId xmlns:a16="http://schemas.microsoft.com/office/drawing/2014/main" id="{34F5531B-EE67-500C-2A39-E8040CA101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8" y="1667020"/>
            <a:ext cx="1006240" cy="5990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0238B6-3103-563D-588D-5A10C14B8625}"/>
              </a:ext>
            </a:extLst>
          </p:cNvPr>
          <p:cNvSpPr txBox="1"/>
          <p:nvPr/>
        </p:nvSpPr>
        <p:spPr>
          <a:xfrm>
            <a:off x="4890031" y="6435160"/>
            <a:ext cx="5773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AF order is a competing phase, enhanced by pressure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C63401-5750-1CD2-7B61-B85C77245C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667020"/>
            <a:ext cx="2852036" cy="1982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6D0751-22BF-B32A-37E3-12B451B5D31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4885" t="17856"/>
          <a:stretch>
            <a:fillRect/>
          </a:stretch>
        </p:blipFill>
        <p:spPr>
          <a:xfrm>
            <a:off x="5368879" y="1547346"/>
            <a:ext cx="453144" cy="6548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78FB73-A073-25BC-885B-D8B5E3886AA1}"/>
              </a:ext>
            </a:extLst>
          </p:cNvPr>
          <p:cNvSpPr txBox="1"/>
          <p:nvPr/>
        </p:nvSpPr>
        <p:spPr>
          <a:xfrm>
            <a:off x="6276143" y="3731780"/>
            <a:ext cx="2509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G.M. Luke </a:t>
            </a:r>
            <a:r>
              <a:rPr lang="en-US" sz="800" i="1" dirty="0"/>
              <a:t>et al</a:t>
            </a:r>
            <a:r>
              <a:rPr lang="en-US" sz="800" dirty="0"/>
              <a:t>., Hyperfine Int. </a:t>
            </a:r>
            <a:r>
              <a:rPr lang="en-US" sz="800" b="1" dirty="0"/>
              <a:t>85</a:t>
            </a:r>
            <a:r>
              <a:rPr lang="en-US" sz="800" dirty="0"/>
              <a:t>, 397-409 (1994)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113C9E9-2844-8D65-C736-70B7153E69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6937" y="1767413"/>
            <a:ext cx="2277259" cy="185641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96829D3-990F-9212-1336-15C336E0AC49}"/>
              </a:ext>
            </a:extLst>
          </p:cNvPr>
          <p:cNvSpPr txBox="1"/>
          <p:nvPr/>
        </p:nvSpPr>
        <p:spPr>
          <a:xfrm>
            <a:off x="9115101" y="5874091"/>
            <a:ext cx="24609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H. </a:t>
            </a:r>
            <a:r>
              <a:rPr lang="en-US" sz="800" dirty="0" err="1"/>
              <a:t>Amitsuka</a:t>
            </a:r>
            <a:r>
              <a:rPr lang="en-US" sz="800" dirty="0"/>
              <a:t> </a:t>
            </a:r>
            <a:r>
              <a:rPr lang="en-US" sz="800" i="1" dirty="0"/>
              <a:t>et al</a:t>
            </a:r>
            <a:r>
              <a:rPr lang="en-US" sz="800" dirty="0"/>
              <a:t>., Physica B </a:t>
            </a:r>
            <a:r>
              <a:rPr lang="en-US" sz="800" b="1" dirty="0"/>
              <a:t>326</a:t>
            </a:r>
            <a:r>
              <a:rPr lang="en-US" sz="800" dirty="0"/>
              <a:t>, 418-421 (2003)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5BA2580-B5DE-786C-25AA-22DF7672D640}"/>
              </a:ext>
            </a:extLst>
          </p:cNvPr>
          <p:cNvGrpSpPr/>
          <p:nvPr/>
        </p:nvGrpSpPr>
        <p:grpSpPr>
          <a:xfrm>
            <a:off x="9206937" y="3909959"/>
            <a:ext cx="2509020" cy="1902439"/>
            <a:chOff x="8962829" y="3987938"/>
            <a:chExt cx="2390972" cy="20638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6A54B70-8494-F7D9-852F-94AB8ED16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962829" y="3987938"/>
              <a:ext cx="2390972" cy="185727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9157E92-95ED-656E-ADA4-2882CF0EA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17734" y="5826950"/>
              <a:ext cx="1996468" cy="224803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6B82EB58-A85C-8401-F359-E89718E9E1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8391" y="4029777"/>
            <a:ext cx="2084970" cy="209597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CD42268-AE1F-2132-1798-70368830F35B}"/>
              </a:ext>
            </a:extLst>
          </p:cNvPr>
          <p:cNvSpPr txBox="1"/>
          <p:nvPr/>
        </p:nvSpPr>
        <p:spPr>
          <a:xfrm>
            <a:off x="6408391" y="6120717"/>
            <a:ext cx="22445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N.P. Butch </a:t>
            </a:r>
            <a:r>
              <a:rPr lang="en-US" sz="800" i="1" dirty="0"/>
              <a:t>et al</a:t>
            </a:r>
            <a:r>
              <a:rPr lang="en-US" sz="800" dirty="0"/>
              <a:t>., PRB </a:t>
            </a:r>
            <a:r>
              <a:rPr lang="en-US" sz="800" b="1" dirty="0"/>
              <a:t>82</a:t>
            </a:r>
            <a:r>
              <a:rPr lang="en-US" sz="800" dirty="0"/>
              <a:t>, 060408(R)  (2010)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A7AABC6-720C-B212-569A-71911B506C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7405" y="5350528"/>
            <a:ext cx="497409" cy="73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1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4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90A75-C841-2933-8705-7B0FEB5C0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84"/>
            <a:ext cx="10713720" cy="599096"/>
          </a:xfrm>
        </p:spPr>
        <p:txBody>
          <a:bodyPr>
            <a:noAutofit/>
          </a:bodyPr>
          <a:lstStyle/>
          <a:p>
            <a:r>
              <a:rPr lang="el-GR" sz="3200" dirty="0"/>
              <a:t>μ</a:t>
            </a:r>
            <a:r>
              <a:rPr lang="en-US" sz="3200" dirty="0"/>
              <a:t>SR example: small moment order in ScV</a:t>
            </a:r>
            <a:r>
              <a:rPr lang="en-US" sz="3200" baseline="-25000" dirty="0"/>
              <a:t>6</a:t>
            </a:r>
            <a:r>
              <a:rPr lang="en-US" sz="3200" dirty="0"/>
              <a:t>Sn</a:t>
            </a:r>
            <a:r>
              <a:rPr lang="en-US" sz="3200" baseline="-25000" dirty="0"/>
              <a:t>6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B0370-6C51-7987-1B2A-BC2BE49B5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114" y="1887367"/>
            <a:ext cx="3847549" cy="1423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E6B033-FA41-6099-AF8B-1CF76EEFB4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841"/>
          <a:stretch>
            <a:fillRect/>
          </a:stretch>
        </p:blipFill>
        <p:spPr>
          <a:xfrm>
            <a:off x="6326090" y="1840929"/>
            <a:ext cx="2473635" cy="356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626680-B9B6-C5A5-C59E-E289F34B0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2127" y="3557944"/>
            <a:ext cx="3305445" cy="21731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3BCC9A-53FA-1CDE-2AFB-CE731049AC63}"/>
              </a:ext>
            </a:extLst>
          </p:cNvPr>
          <p:cNvSpPr txBox="1"/>
          <p:nvPr/>
        </p:nvSpPr>
        <p:spPr>
          <a:xfrm>
            <a:off x="6266305" y="5357502"/>
            <a:ext cx="29338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Z. </a:t>
            </a:r>
            <a:r>
              <a:rPr lang="en-US" sz="800" dirty="0" err="1"/>
              <a:t>Guguchia</a:t>
            </a:r>
            <a:r>
              <a:rPr lang="en-US" sz="800" dirty="0"/>
              <a:t> </a:t>
            </a:r>
            <a:r>
              <a:rPr lang="en-US" sz="800" i="1" dirty="0"/>
              <a:t>et al.</a:t>
            </a:r>
            <a:r>
              <a:rPr lang="en-US" sz="800" dirty="0"/>
              <a:t>, Nature Communications 14: 7796 (2023).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C19BF7-060C-0400-895F-5EA7E04166AC}"/>
              </a:ext>
            </a:extLst>
          </p:cNvPr>
          <p:cNvSpPr txBox="1"/>
          <p:nvPr/>
        </p:nvSpPr>
        <p:spPr>
          <a:xfrm>
            <a:off x="1686946" y="5720047"/>
            <a:ext cx="27158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H.W. Suriya Arachchige </a:t>
            </a:r>
            <a:r>
              <a:rPr lang="en-US" sz="800" i="1" dirty="0"/>
              <a:t>et al.</a:t>
            </a:r>
            <a:r>
              <a:rPr lang="en-US" sz="800" dirty="0"/>
              <a:t>, PRL </a:t>
            </a:r>
            <a:r>
              <a:rPr lang="en-US" sz="800" b="1" dirty="0"/>
              <a:t>129</a:t>
            </a:r>
            <a:r>
              <a:rPr lang="en-US" sz="800" dirty="0"/>
              <a:t>  216402 (2022).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09BA1C3-A38C-45A6-1C0F-A709185B0E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025" t="6946" r="21264" b="36947"/>
          <a:stretch>
            <a:fillRect/>
          </a:stretch>
        </p:blipFill>
        <p:spPr>
          <a:xfrm>
            <a:off x="9200121" y="1823021"/>
            <a:ext cx="2062962" cy="358481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CE5A0D9-A764-2196-C9ED-ED93A50CEC2B}"/>
              </a:ext>
            </a:extLst>
          </p:cNvPr>
          <p:cNvSpPr txBox="1"/>
          <p:nvPr/>
        </p:nvSpPr>
        <p:spPr>
          <a:xfrm>
            <a:off x="9260612" y="5357502"/>
            <a:ext cx="20024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F. Grandi </a:t>
            </a:r>
            <a:r>
              <a:rPr lang="en-US" sz="800" i="1" dirty="0"/>
              <a:t>et al.</a:t>
            </a:r>
            <a:r>
              <a:rPr lang="en-US" sz="800" dirty="0"/>
              <a:t>, PRB </a:t>
            </a:r>
            <a:r>
              <a:rPr lang="en-US" sz="800" b="1" dirty="0"/>
              <a:t>107</a:t>
            </a:r>
            <a:r>
              <a:rPr lang="en-US" sz="800" dirty="0"/>
              <a:t>, 155131 (2023)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55BE216-2DBC-FAAE-4FE8-6DD503D58D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4885" t="17856"/>
          <a:stretch>
            <a:fillRect/>
          </a:stretch>
        </p:blipFill>
        <p:spPr>
          <a:xfrm>
            <a:off x="5782229" y="1513493"/>
            <a:ext cx="453144" cy="654872"/>
          </a:xfrm>
          <a:prstGeom prst="rect">
            <a:avLst/>
          </a:prstGeom>
        </p:spPr>
      </p:pic>
      <p:pic>
        <p:nvPicPr>
          <p:cNvPr id="28" name="Content Placeholder 22">
            <a:extLst>
              <a:ext uri="{FF2B5EF4-FFF2-40B4-BE49-F238E27FC236}">
                <a16:creationId xmlns:a16="http://schemas.microsoft.com/office/drawing/2014/main" id="{6636FE62-13A2-F594-8A48-B00DA923B9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1640570"/>
            <a:ext cx="867488" cy="51648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548EF09-D728-D9D7-1AE8-2956E41573DE}"/>
              </a:ext>
            </a:extLst>
          </p:cNvPr>
          <p:cNvSpPr txBox="1"/>
          <p:nvPr/>
        </p:nvSpPr>
        <p:spPr>
          <a:xfrm>
            <a:off x="6326090" y="5967080"/>
            <a:ext cx="503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reversal symmetry breaking field consistent with predicted </a:t>
            </a:r>
            <a:r>
              <a:rPr lang="en-US" i="1" dirty="0"/>
              <a:t>loop current order!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B34411-5687-2982-C552-BDC2F184B194}"/>
              </a:ext>
            </a:extLst>
          </p:cNvPr>
          <p:cNvSpPr txBox="1"/>
          <p:nvPr/>
        </p:nvSpPr>
        <p:spPr>
          <a:xfrm>
            <a:off x="5526048" y="3944016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BA1A42-B5CB-701E-3D19-1548AE185155}"/>
              </a:ext>
            </a:extLst>
          </p:cNvPr>
          <p:cNvCxnSpPr/>
          <p:nvPr/>
        </p:nvCxnSpPr>
        <p:spPr>
          <a:xfrm flipV="1">
            <a:off x="6125892" y="3981362"/>
            <a:ext cx="676479" cy="132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66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9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F4E971-620E-09C3-6C96-F01506ADE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55" y="2265378"/>
            <a:ext cx="3284001" cy="1501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533405-711F-5B9F-C234-4CC12F4EC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998" y="2025686"/>
            <a:ext cx="2754002" cy="20605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CB163C-AB81-6D34-17A9-ED4ECAC32C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0035"/>
          <a:stretch>
            <a:fillRect/>
          </a:stretch>
        </p:blipFill>
        <p:spPr>
          <a:xfrm>
            <a:off x="2832688" y="4355470"/>
            <a:ext cx="2151725" cy="1751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939FA4-1A69-A990-AB7F-8C0C2467A715}"/>
              </a:ext>
            </a:extLst>
          </p:cNvPr>
          <p:cNvSpPr txBox="1"/>
          <p:nvPr/>
        </p:nvSpPr>
        <p:spPr>
          <a:xfrm>
            <a:off x="1912978" y="3930728"/>
            <a:ext cx="18165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C.M. Varma, PRB </a:t>
            </a:r>
            <a:r>
              <a:rPr lang="en-US" sz="800" b="1" dirty="0"/>
              <a:t>73</a:t>
            </a:r>
            <a:r>
              <a:rPr lang="en-US" sz="800" dirty="0"/>
              <a:t>, 155113 (2006)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E17DA9-BF6B-5BB3-1DD1-A76AC09A2B00}"/>
              </a:ext>
            </a:extLst>
          </p:cNvPr>
          <p:cNvSpPr txBox="1"/>
          <p:nvPr/>
        </p:nvSpPr>
        <p:spPr>
          <a:xfrm>
            <a:off x="7680088" y="6067699"/>
            <a:ext cx="23487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G.J. MacDougall </a:t>
            </a:r>
            <a:r>
              <a:rPr lang="en-US" sz="800" i="1" dirty="0"/>
              <a:t>et al</a:t>
            </a:r>
            <a:r>
              <a:rPr lang="en-US" sz="800" dirty="0"/>
              <a:t>., PRL </a:t>
            </a:r>
            <a:r>
              <a:rPr lang="en-US" sz="800" b="1" dirty="0"/>
              <a:t>101</a:t>
            </a:r>
            <a:r>
              <a:rPr lang="en-US" sz="800" dirty="0"/>
              <a:t>, 017001 (2008)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9990E-FA38-00FA-BA08-F09EBD84A5ED}"/>
              </a:ext>
            </a:extLst>
          </p:cNvPr>
          <p:cNvSpPr txBox="1"/>
          <p:nvPr/>
        </p:nvSpPr>
        <p:spPr>
          <a:xfrm>
            <a:off x="1573160" y="6306627"/>
            <a:ext cx="205537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B. </a:t>
            </a:r>
            <a:r>
              <a:rPr lang="en-US" sz="800" dirty="0" err="1"/>
              <a:t>Fauqu</a:t>
            </a:r>
            <a:r>
              <a:rPr lang="en-US" sz="800" dirty="0" err="1">
                <a:latin typeface="Georgia Pro" panose="020F0502020204030204" pitchFamily="18" charset="0"/>
              </a:rPr>
              <a:t>é</a:t>
            </a:r>
            <a:r>
              <a:rPr lang="en-US" sz="800" dirty="0">
                <a:latin typeface="Georgia Pro" panose="020F0502020204030204" pitchFamily="18" charset="0"/>
              </a:rPr>
              <a:t> </a:t>
            </a:r>
            <a:r>
              <a:rPr lang="en-US" sz="800" dirty="0"/>
              <a:t> </a:t>
            </a:r>
            <a:r>
              <a:rPr lang="en-US" sz="800" i="1" dirty="0"/>
              <a:t>et al</a:t>
            </a:r>
            <a:r>
              <a:rPr lang="en-US" sz="800" dirty="0"/>
              <a:t>., PRL </a:t>
            </a:r>
            <a:r>
              <a:rPr lang="en-US" sz="800" b="1" dirty="0"/>
              <a:t>96</a:t>
            </a:r>
            <a:r>
              <a:rPr lang="en-US" sz="800" dirty="0"/>
              <a:t>, 197001 (2006)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1BB1ED-113D-E1D2-4A49-B69C4AF21256}"/>
              </a:ext>
            </a:extLst>
          </p:cNvPr>
          <p:cNvGrpSpPr/>
          <p:nvPr/>
        </p:nvGrpSpPr>
        <p:grpSpPr>
          <a:xfrm>
            <a:off x="325081" y="4387250"/>
            <a:ext cx="2496159" cy="1832682"/>
            <a:chOff x="-23400" y="2643236"/>
            <a:chExt cx="2941351" cy="234290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5F3F12-9050-64F0-567D-EA800FB47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6535" t="95231" r="34801" b="1525"/>
            <a:stretch>
              <a:fillRect/>
            </a:stretch>
          </p:blipFill>
          <p:spPr>
            <a:xfrm>
              <a:off x="924118" y="4784662"/>
              <a:ext cx="1583703" cy="20148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6F0774-1520-DF48-84AC-2AC01395F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940" t="282" r="47703" b="71306"/>
            <a:stretch>
              <a:fillRect/>
            </a:stretch>
          </p:blipFill>
          <p:spPr>
            <a:xfrm>
              <a:off x="-23400" y="2643236"/>
              <a:ext cx="2941351" cy="176463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2DDB8F-EF94-1065-8167-3673230A1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9207" t="91882" r="50697" b="3978"/>
            <a:stretch>
              <a:fillRect/>
            </a:stretch>
          </p:blipFill>
          <p:spPr>
            <a:xfrm>
              <a:off x="663421" y="4519328"/>
              <a:ext cx="2215299" cy="257098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5F52220-6804-C36A-F25F-267C8B12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4220260"/>
            <a:ext cx="2526867" cy="183562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9F61646-0184-2A74-3230-EA1773811DF2}"/>
              </a:ext>
            </a:extLst>
          </p:cNvPr>
          <p:cNvSpPr txBox="1"/>
          <p:nvPr/>
        </p:nvSpPr>
        <p:spPr>
          <a:xfrm>
            <a:off x="735092" y="4146172"/>
            <a:ext cx="1189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YBa</a:t>
            </a:r>
            <a:r>
              <a:rPr lang="en-US" sz="1400" baseline="-25000" dirty="0"/>
              <a:t>2</a:t>
            </a:r>
            <a:r>
              <a:rPr lang="en-US" sz="1400" dirty="0"/>
              <a:t>Cu3O</a:t>
            </a:r>
            <a:r>
              <a:rPr lang="en-US" sz="1400" baseline="-25000" dirty="0"/>
              <a:t>7-</a:t>
            </a:r>
            <a:r>
              <a:rPr lang="el-GR" sz="1400" baseline="-25000" dirty="0"/>
              <a:t>δ</a:t>
            </a:r>
            <a:endParaRPr lang="en-US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006C16-D65B-97C9-5F92-AD57113952C2}"/>
              </a:ext>
            </a:extLst>
          </p:cNvPr>
          <p:cNvSpPr txBox="1"/>
          <p:nvPr/>
        </p:nvSpPr>
        <p:spPr>
          <a:xfrm>
            <a:off x="9344104" y="1957601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</a:t>
            </a:r>
            <a:r>
              <a:rPr lang="en-US" sz="1400" baseline="-25000" dirty="0"/>
              <a:t>2-x</a:t>
            </a:r>
            <a:r>
              <a:rPr lang="en-US" sz="1400" dirty="0"/>
              <a:t>Sr</a:t>
            </a:r>
            <a:r>
              <a:rPr lang="en-US" sz="1400" baseline="-25000" dirty="0"/>
              <a:t>x</a:t>
            </a:r>
            <a:r>
              <a:rPr lang="en-US" sz="1400" dirty="0"/>
              <a:t>CuO</a:t>
            </a:r>
            <a:r>
              <a:rPr lang="en-US" sz="1400" baseline="-25000" dirty="0"/>
              <a:t>4</a:t>
            </a:r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70CAAD-76E5-FFDE-7216-89152E986B19}"/>
              </a:ext>
            </a:extLst>
          </p:cNvPr>
          <p:cNvSpPr txBox="1"/>
          <p:nvPr/>
        </p:nvSpPr>
        <p:spPr>
          <a:xfrm>
            <a:off x="1912979" y="4739081"/>
            <a:ext cx="8306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m = 0.1 </a:t>
            </a:r>
            <a:r>
              <a:rPr lang="el-GR" sz="1100" dirty="0"/>
              <a:t>μ</a:t>
            </a:r>
            <a:r>
              <a:rPr lang="en-US" sz="1100" baseline="-25000" dirty="0"/>
              <a:t>B</a:t>
            </a:r>
            <a:endParaRPr lang="en-US" sz="11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7819F8C-931D-7B79-0071-1EB8B70A03C4}"/>
              </a:ext>
            </a:extLst>
          </p:cNvPr>
          <p:cNvGrpSpPr/>
          <p:nvPr/>
        </p:nvGrpSpPr>
        <p:grpSpPr>
          <a:xfrm>
            <a:off x="5962567" y="2025686"/>
            <a:ext cx="2733431" cy="1965559"/>
            <a:chOff x="5962567" y="1893710"/>
            <a:chExt cx="2733431" cy="19655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B9C6F0-1431-FB32-667B-5337527A3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62567" y="1893710"/>
              <a:ext cx="2733431" cy="196555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E94710-5838-E806-A7AD-F3F1C61E18C4}"/>
                </a:ext>
              </a:extLst>
            </p:cNvPr>
            <p:cNvSpPr txBox="1"/>
            <p:nvPr/>
          </p:nvSpPr>
          <p:spPr>
            <a:xfrm>
              <a:off x="7124330" y="1925433"/>
              <a:ext cx="1207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H</a:t>
              </a:r>
              <a:r>
                <a:rPr lang="en-US" sz="1200" baseline="-25000" dirty="0" err="1"/>
                <a:t>predicted</a:t>
              </a:r>
              <a:r>
                <a:rPr lang="en-US" sz="1200" dirty="0"/>
                <a:t> = 40G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B6F228-8AEB-1A99-9FD1-E71F0491D913}"/>
              </a:ext>
            </a:extLst>
          </p:cNvPr>
          <p:cNvGrpSpPr/>
          <p:nvPr/>
        </p:nvGrpSpPr>
        <p:grpSpPr>
          <a:xfrm>
            <a:off x="8911273" y="4186757"/>
            <a:ext cx="2526867" cy="1878049"/>
            <a:chOff x="6111021" y="4140192"/>
            <a:chExt cx="2584977" cy="19576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E5DFA03-00D8-08CF-4C4E-DE57779FB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11021" y="4140192"/>
              <a:ext cx="2584977" cy="19576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7F232D-5A34-02A9-5A0E-DE1E76484189}"/>
                </a:ext>
              </a:extLst>
            </p:cNvPr>
            <p:cNvSpPr txBox="1"/>
            <p:nvPr/>
          </p:nvSpPr>
          <p:spPr>
            <a:xfrm>
              <a:off x="7311286" y="5320650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H</a:t>
              </a:r>
              <a:r>
                <a:rPr lang="en-US" sz="1200" baseline="-25000" dirty="0" err="1"/>
                <a:t>max</a:t>
              </a:r>
              <a:r>
                <a:rPr lang="en-US" sz="1200" dirty="0"/>
                <a:t> = 0.2G</a:t>
              </a:r>
            </a:p>
          </p:txBody>
        </p:sp>
      </p:grpSp>
      <p:pic>
        <p:nvPicPr>
          <p:cNvPr id="5" name="Content Placeholder 22">
            <a:extLst>
              <a:ext uri="{FF2B5EF4-FFF2-40B4-BE49-F238E27FC236}">
                <a16:creationId xmlns:a16="http://schemas.microsoft.com/office/drawing/2014/main" id="{EBCA1B8A-87A4-5C29-F1B4-7FF32DC1B5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1" y="1714888"/>
            <a:ext cx="859798" cy="511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67229-C12D-3B1C-C47B-158ADB27530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4885" t="17856"/>
          <a:stretch>
            <a:fillRect/>
          </a:stretch>
        </p:blipFill>
        <p:spPr>
          <a:xfrm>
            <a:off x="5642856" y="1706245"/>
            <a:ext cx="453144" cy="654872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899A283B-363A-5774-DECE-7F752DA9C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28" y="674346"/>
            <a:ext cx="10826512" cy="599096"/>
          </a:xfrm>
        </p:spPr>
        <p:txBody>
          <a:bodyPr>
            <a:noAutofit/>
          </a:bodyPr>
          <a:lstStyle/>
          <a:p>
            <a:r>
              <a:rPr lang="el-GR" sz="2800" dirty="0"/>
              <a:t>μ</a:t>
            </a:r>
            <a:r>
              <a:rPr lang="en-US" sz="2800" dirty="0"/>
              <a:t>SR example: small moment order in the </a:t>
            </a:r>
            <a:r>
              <a:rPr lang="en-US" sz="2800" dirty="0" err="1"/>
              <a:t>cuprates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F3D518-8D57-C67A-A211-48E432F03306}"/>
              </a:ext>
            </a:extLst>
          </p:cNvPr>
          <p:cNvSpPr txBox="1"/>
          <p:nvPr/>
        </p:nvSpPr>
        <p:spPr>
          <a:xfrm>
            <a:off x="4493983" y="6414349"/>
            <a:ext cx="6578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Loop current order must be </a:t>
            </a:r>
            <a:r>
              <a:rPr lang="en-US" sz="1600" i="1" dirty="0"/>
              <a:t>dynamic</a:t>
            </a:r>
            <a:r>
              <a:rPr lang="en-US" sz="1600" dirty="0"/>
              <a:t> (</a:t>
            </a:r>
            <a:r>
              <a:rPr lang="el-GR" sz="1600" dirty="0"/>
              <a:t>ν</a:t>
            </a:r>
            <a:r>
              <a:rPr lang="en-US" sz="1600" dirty="0"/>
              <a:t> &gt; 400MHz) if it is present ! </a:t>
            </a:r>
          </a:p>
        </p:txBody>
      </p:sp>
    </p:spTree>
    <p:extLst>
      <p:ext uri="{BB962C8B-B14F-4D97-AF65-F5344CB8AC3E}">
        <p14:creationId xmlns:p14="http://schemas.microsoft.com/office/powerpoint/2010/main" val="2716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/>
    </p:bldLst>
  </p:timing>
</p:sld>
</file>

<file path=ppt/theme/theme1.xml><?xml version="1.0" encoding="utf-8"?>
<a:theme xmlns:a="http://schemas.openxmlformats.org/drawingml/2006/main" name="Illini Theme - Newspaper ">
  <a:themeElements>
    <a:clrScheme name="Illini Theme">
      <a:dk1>
        <a:srgbClr val="13294B"/>
      </a:dk1>
      <a:lt1>
        <a:srgbClr val="FEFFFF"/>
      </a:lt1>
      <a:dk2>
        <a:srgbClr val="F55F06"/>
      </a:dk2>
      <a:lt2>
        <a:srgbClr val="C8C6C7"/>
      </a:lt2>
      <a:accent1>
        <a:srgbClr val="2870CD"/>
      </a:accent1>
      <a:accent2>
        <a:srgbClr val="3CB3E4"/>
      </a:accent2>
      <a:accent3>
        <a:srgbClr val="F8B316"/>
      </a:accent3>
      <a:accent4>
        <a:srgbClr val="196130"/>
      </a:accent4>
      <a:accent5>
        <a:srgbClr val="267E8D"/>
      </a:accent5>
      <a:accent6>
        <a:srgbClr val="7C3D13"/>
      </a:accent6>
      <a:hlink>
        <a:srgbClr val="C84013"/>
      </a:hlink>
      <a:folHlink>
        <a:srgbClr val="13294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llini Theme - Newspaper Blue">
  <a:themeElements>
    <a:clrScheme name="Illini Theme">
      <a:dk1>
        <a:srgbClr val="13294B"/>
      </a:dk1>
      <a:lt1>
        <a:srgbClr val="FEFFFF"/>
      </a:lt1>
      <a:dk2>
        <a:srgbClr val="F55F06"/>
      </a:dk2>
      <a:lt2>
        <a:srgbClr val="C8C6C7"/>
      </a:lt2>
      <a:accent1>
        <a:srgbClr val="2870CD"/>
      </a:accent1>
      <a:accent2>
        <a:srgbClr val="3CB3E4"/>
      </a:accent2>
      <a:accent3>
        <a:srgbClr val="F8B316"/>
      </a:accent3>
      <a:accent4>
        <a:srgbClr val="196130"/>
      </a:accent4>
      <a:accent5>
        <a:srgbClr val="267E8D"/>
      </a:accent5>
      <a:accent6>
        <a:srgbClr val="7C3D13"/>
      </a:accent6>
      <a:hlink>
        <a:srgbClr val="C84013"/>
      </a:hlink>
      <a:folHlink>
        <a:srgbClr val="13294B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Illinois PowerPoint Template 1</Template>
  <TotalTime>9295</TotalTime>
  <Words>1563</Words>
  <Application>Microsoft Office PowerPoint</Application>
  <PresentationFormat>Widescreen</PresentationFormat>
  <Paragraphs>239</Paragraphs>
  <Slides>19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Aptos</vt:lpstr>
      <vt:lpstr>Arial</vt:lpstr>
      <vt:lpstr>Arial Black</vt:lpstr>
      <vt:lpstr>Calibri</vt:lpstr>
      <vt:lpstr>Cambria Math</vt:lpstr>
      <vt:lpstr>Georgia</vt:lpstr>
      <vt:lpstr>Georgia Pro</vt:lpstr>
      <vt:lpstr>Lucida Grande</vt:lpstr>
      <vt:lpstr>Symbol</vt:lpstr>
      <vt:lpstr>Wingdings</vt:lpstr>
      <vt:lpstr>Illini Theme - Newspaper </vt:lpstr>
      <vt:lpstr>Illini Theme - Newspaper Blue</vt:lpstr>
      <vt:lpstr>Cooperative use of muons and neutrons to sleuth ‘hidden’ order in f-electron magnets</vt:lpstr>
      <vt:lpstr>Muon spin rotation/relaxation (μSR)</vt:lpstr>
      <vt:lpstr>Who uses μSR?</vt:lpstr>
      <vt:lpstr>The peculiar case of Ce2O3</vt:lpstr>
      <vt:lpstr>“Hidden order” problems</vt:lpstr>
      <vt:lpstr>“Hidden order” problems</vt:lpstr>
      <vt:lpstr>μSR example: Phase separation in URu2Si2</vt:lpstr>
      <vt:lpstr>μSR example: small moment order in ScV6Sn6</vt:lpstr>
      <vt:lpstr>μSR example: small moment order in the cuprates</vt:lpstr>
      <vt:lpstr>μSR example: Multipole order in NpO2</vt:lpstr>
      <vt:lpstr>Reminder: origin of multipoles</vt:lpstr>
      <vt:lpstr>Crystal field example: MgEr2Se4</vt:lpstr>
      <vt:lpstr>Sleuthing hidden order in Ce2O3</vt:lpstr>
      <vt:lpstr>Sleuthing hidden order in Ce2O3</vt:lpstr>
      <vt:lpstr>Sleuthing hidden order in Ce2O3</vt:lpstr>
      <vt:lpstr>Sleuthing hidden order in Ce2O3</vt:lpstr>
      <vt:lpstr>Sleuthing hidden order in Ce2O3</vt:lpstr>
      <vt:lpstr>Final thoughts: why care about multipoles?</vt:lpstr>
      <vt:lpstr>SEEMS: a next generation muon source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MacDougall, Gregory</dc:creator>
  <cp:lastModifiedBy>MacDougall, Gregory</cp:lastModifiedBy>
  <cp:revision>145</cp:revision>
  <dcterms:created xsi:type="dcterms:W3CDTF">2026-06-01T21:44:42Z</dcterms:created>
  <dcterms:modified xsi:type="dcterms:W3CDTF">2026-06-11T05:20:48Z</dcterms:modified>
</cp:coreProperties>
</file>