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Gill Sans" panose="020B0604020202020204" charset="0"/>
      <p:regular r:id="rId30"/>
      <p:bold r:id="rId31"/>
    </p:embeddedFont>
    <p:embeddedFont>
      <p:font typeface="Inter" panose="020B0604020202020204" charset="0"/>
      <p:regular r:id="rId32"/>
      <p:bold r:id="rId33"/>
      <p:italic r:id="rId34"/>
      <p:boldItalic r:id="rId35"/>
    </p:embeddedFont>
    <p:embeddedFont>
      <p:font typeface="Inter Medium" panose="020B060402020202020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Slab" pitchFamily="2" charset="0"/>
      <p:regular r:id="rId44"/>
      <p:bold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7" y="2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867f06d5b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3e867f06d5b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eac1d8a5d8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eac1d8a5d8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e867f06d5b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e867f06d5b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e867f06d5b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e867f06d5b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e867f06d5b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e867f06d5b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e867f06d5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e867f06d5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e867f06d5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e867f06d5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e867f06d5b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e867f06d5b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e867f06d5b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e867f06d5b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e874bf0686_2_61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393" cy="4114767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3e874bf0686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1896" cy="34289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e874bf0686_2_73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393" cy="4114767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3e874bf0686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1896" cy="34289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867f06d5b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3e867f06d5b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e874bf0686_2_85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393" cy="4114767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3e874bf0686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1896" cy="34289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e874bf0686_2_237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393" cy="4114767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3e874bf0686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1896" cy="34289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e874bf0686_2_283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393" cy="4114767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3e874bf0686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1896" cy="34289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e874bf0686_2_555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393" cy="4114767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g3e874bf0686_2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1896" cy="34289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e867f06d5b_0_1026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400" cy="4114800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3e867f06d5b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e867f06d5b_1_157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400" cy="4114800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3e867f06d5b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e867f06d5b_1_144:notes"/>
          <p:cNvSpPr txBox="1">
            <a:spLocks noGrp="1"/>
          </p:cNvSpPr>
          <p:nvPr>
            <p:ph type="body" idx="1"/>
          </p:nvPr>
        </p:nvSpPr>
        <p:spPr>
          <a:xfrm>
            <a:off x="685785" y="4343383"/>
            <a:ext cx="5486400" cy="4114800"/>
          </a:xfrm>
          <a:prstGeom prst="rect">
            <a:avLst/>
          </a:prstGeom>
        </p:spPr>
        <p:txBody>
          <a:bodyPr spcFirstLastPara="1" wrap="square" lIns="171200" tIns="171200" rIns="171200" bIns="171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3e867f06d5b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8387" y="685783"/>
            <a:ext cx="610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867f06d5b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3e867f06d5b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867f06d5b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3e867f06d5b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eac1d8a5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eac1d8a5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ac1d8a5d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3eac1d8a5d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e867f06d5b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3e867f06d5b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867f06d5b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e867f06d5b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e867f06d5b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e867f06d5b_0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60516" y="69850"/>
            <a:ext cx="839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60516" y="762000"/>
            <a:ext cx="4186500" cy="3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612967" y="762000"/>
            <a:ext cx="4211400" cy="3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07400" y="4768053"/>
            <a:ext cx="41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810001" y="4768053"/>
            <a:ext cx="4521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1981200" y="4768053"/>
            <a:ext cx="1744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9DA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31829" y="4958300"/>
            <a:ext cx="814899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900" b="0" i="0">
                <a:solidFill>
                  <a:srgbClr val="0059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83454"/>
            <a:ext cx="2103120" cy="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329743" y="4958300"/>
            <a:ext cx="479784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0" lvl="0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000" lvl="1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" lvl="2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7000" lvl="3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7000" lvl="4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7000" lvl="5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7000" lvl="6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7000" lvl="7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" lvl="8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33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653" cy="30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 i="0">
                <a:solidFill>
                  <a:srgbClr val="0059A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503296" y="964873"/>
            <a:ext cx="3831412" cy="327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b="1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31829" y="4958300"/>
            <a:ext cx="814899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900" b="0" i="0">
                <a:solidFill>
                  <a:srgbClr val="0059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4783454"/>
            <a:ext cx="2103120" cy="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329743" y="4958300"/>
            <a:ext cx="479784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0" lvl="0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000" lvl="1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" lvl="2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7000" lvl="3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7000" lvl="4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7000" lvl="5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7000" lvl="6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7000" lvl="7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" lvl="8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33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653" cy="30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 i="0">
                <a:solidFill>
                  <a:srgbClr val="0059A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31829" y="4958300"/>
            <a:ext cx="814899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900" b="0" i="0">
                <a:solidFill>
                  <a:srgbClr val="0059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457200" y="4783454"/>
            <a:ext cx="2103120" cy="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329743" y="4958300"/>
            <a:ext cx="479784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0" lvl="0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000" lvl="1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" lvl="2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7000" lvl="3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7000" lvl="4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7000" lvl="5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7000" lvl="6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7000" lvl="7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" lvl="8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33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ctrTitle"/>
          </p:nvPr>
        </p:nvSpPr>
        <p:spPr>
          <a:xfrm>
            <a:off x="685799" y="1594484"/>
            <a:ext cx="7772400" cy="108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 i="0">
                <a:solidFill>
                  <a:srgbClr val="0059A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b="1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31829" y="4958300"/>
            <a:ext cx="814899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900" b="0" i="0">
                <a:solidFill>
                  <a:srgbClr val="0059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457200" y="4783454"/>
            <a:ext cx="2103120" cy="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329743" y="4958300"/>
            <a:ext cx="479784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0" lvl="0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000" lvl="1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" lvl="2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7000" lvl="3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7000" lvl="4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7000" lvl="5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7000" lvl="6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7000" lvl="7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" lvl="8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33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653" cy="30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 i="0">
                <a:solidFill>
                  <a:srgbClr val="0059A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457200" y="1183004"/>
            <a:ext cx="3977639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2"/>
          </p:nvPr>
        </p:nvSpPr>
        <p:spPr>
          <a:xfrm>
            <a:off x="4709159" y="1183004"/>
            <a:ext cx="3977639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31829" y="4958300"/>
            <a:ext cx="814899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900" b="0" i="0">
                <a:solidFill>
                  <a:srgbClr val="0059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457200" y="4783454"/>
            <a:ext cx="2103120" cy="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329743" y="4958300"/>
            <a:ext cx="479784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0" lvl="0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000" lvl="1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" lvl="2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7000" lvl="3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7000" lvl="4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7000" lvl="5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7000" lvl="6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7000" lvl="7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" lvl="8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33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653" cy="30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 i="0" u="none" strike="noStrike" cap="none">
                <a:solidFill>
                  <a:srgbClr val="0059A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503296" y="964873"/>
            <a:ext cx="3831412" cy="327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31829" y="4958300"/>
            <a:ext cx="814899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900" b="0" i="0">
                <a:solidFill>
                  <a:srgbClr val="0059A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457200" y="4783454"/>
            <a:ext cx="2103120" cy="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329743" y="4958300"/>
            <a:ext cx="479784" cy="13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0" lvl="0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000" lvl="1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" lvl="2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7000" lvl="3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7000" lvl="4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7000" lvl="5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7000" lvl="6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7000" lvl="7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" lvl="8" indent="0">
              <a:lnSpc>
                <a:spcPct val="116000"/>
              </a:lnSpc>
              <a:spcBef>
                <a:spcPts val="0"/>
              </a:spcBef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33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9AE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t="7900" b="788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/>
          <p:nvPr/>
        </p:nvSpPr>
        <p:spPr>
          <a:xfrm>
            <a:off x="-40175" y="0"/>
            <a:ext cx="9144000" cy="5143500"/>
          </a:xfrm>
          <a:prstGeom prst="rect">
            <a:avLst/>
          </a:prstGeom>
          <a:solidFill>
            <a:srgbClr val="222222">
              <a:alpha val="63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2096550" y="2892925"/>
            <a:ext cx="4950900" cy="17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Developing muon-catalyzed fusion as an abundant new source of energy</a:t>
            </a:r>
            <a:endParaRPr sz="1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8" name="Google Shape;98;p20"/>
          <p:cNvPicPr preferRelativeResize="0"/>
          <p:nvPr/>
        </p:nvPicPr>
        <p:blipFill rotWithShape="1">
          <a:blip r:embed="rId4">
            <a:alphaModFix/>
          </a:blip>
          <a:srcRect r="32917"/>
          <a:stretch/>
        </p:blipFill>
        <p:spPr>
          <a:xfrm>
            <a:off x="2403638" y="2099101"/>
            <a:ext cx="4358364" cy="9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075" y="0"/>
            <a:ext cx="44277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975" y="635050"/>
            <a:ext cx="5483275" cy="41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50" y="1373750"/>
            <a:ext cx="3191176" cy="239600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0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Loading Tritium into the U-beds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04" name="Google Shape;40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0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7800" y="639574"/>
            <a:ext cx="5414150" cy="40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1"/>
          <p:cNvPicPr preferRelativeResize="0"/>
          <p:nvPr/>
        </p:nvPicPr>
        <p:blipFill rotWithShape="1">
          <a:blip r:embed="rId4">
            <a:alphaModFix/>
          </a:blip>
          <a:srcRect l="47752" t="42923" r="40011" b="42709"/>
          <a:stretch/>
        </p:blipFill>
        <p:spPr>
          <a:xfrm>
            <a:off x="487125" y="863363"/>
            <a:ext cx="2521450" cy="222922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1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Loading the Cell with Liquid DT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13" name="Google Shape;41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1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15" name="Google Shape;415;p31"/>
          <p:cNvSpPr txBox="1"/>
          <p:nvPr/>
        </p:nvSpPr>
        <p:spPr>
          <a:xfrm>
            <a:off x="225350" y="3424800"/>
            <a:ext cx="304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DT gas handling system paper in review and soon to be available on arXiv!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Compression of the Liquid DT to a Solid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22" name="Google Shape;42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2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2" name="DT Compression - partial ice mixture, compressed to solid">
            <a:hlinkClick r:id="" action="ppaction://media"/>
            <a:extLst>
              <a:ext uri="{FF2B5EF4-FFF2-40B4-BE49-F238E27FC236}">
                <a16:creationId xmlns:a16="http://schemas.microsoft.com/office/drawing/2014/main" id="{7F1A2CA9-B3E8-8991-1E43-B7BAEA0BF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450" y="704586"/>
            <a:ext cx="5065713" cy="424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"/>
          <p:cNvSpPr txBox="1"/>
          <p:nvPr/>
        </p:nvSpPr>
        <p:spPr>
          <a:xfrm>
            <a:off x="0" y="568275"/>
            <a:ext cx="4969800" cy="4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25" tIns="58325" rIns="58325" bIns="58325" anchor="t" anchorCtr="0">
            <a:noAutofit/>
          </a:bodyPr>
          <a:lstStyle/>
          <a:p>
            <a:pPr marL="291702" lvl="0" indent="-26015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MuFusE achieved first tritium-operation in our diamond anvil cell in October 2024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83405" lvl="1" indent="-26015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World-record static DT pressure of 990 MPa: ~3 times higher than previous highest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83405" lvl="1" indent="-26015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First μCF data collected at densities          φ &gt; 1.45 LHD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91702" lvl="0" indent="-26015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 2025, significant engineering work to increase DAC volume, upgrade detectors and optics, and improve DAQ to handle fusion neutron pileup during DT operations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91702" lvl="0" indent="-26015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collected from 5 hydrogen compressions during 2025 beam period: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83405" lvl="1" indent="-26015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 DD + 2 DT cell compressions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9" name="Google Shape;429;p33" title="FN_DT_PDT_3_25_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225" y="845575"/>
            <a:ext cx="4047824" cy="37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3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2024/2025 Beam Campaigns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31" name="Google Shape;43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3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4" title="NiceStemPl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055" y="1170526"/>
            <a:ext cx="6578959" cy="39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/>
          <p:nvPr/>
        </p:nvSpPr>
        <p:spPr>
          <a:xfrm>
            <a:off x="1522728" y="4204766"/>
            <a:ext cx="3771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25" tIns="66925" rIns="66925" bIns="66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6" b="1">
                <a:solidFill>
                  <a:srgbClr val="EC008C"/>
                </a:solidFill>
              </a:rPr>
              <a:t>Neutron detectors record fusion activity</a:t>
            </a:r>
            <a:endParaRPr sz="1466" b="1">
              <a:solidFill>
                <a:srgbClr val="EC008C"/>
              </a:solidFill>
            </a:endParaRPr>
          </a:p>
        </p:txBody>
      </p:sp>
      <p:sp>
        <p:nvSpPr>
          <p:cNvPr id="439" name="Google Shape;439;p34"/>
          <p:cNvSpPr txBox="1"/>
          <p:nvPr/>
        </p:nvSpPr>
        <p:spPr>
          <a:xfrm>
            <a:off x="768400" y="443708"/>
            <a:ext cx="45666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25" tIns="66925" rIns="66925" bIns="66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6" b="1">
                <a:solidFill>
                  <a:srgbClr val="00BFFF"/>
                </a:solidFill>
              </a:rPr>
              <a:t>A muon entering the diamond anvil-cell is registered by the entry detector, triggering neutron detector waveform acquisition </a:t>
            </a:r>
            <a:endParaRPr sz="1466" b="1">
              <a:solidFill>
                <a:srgbClr val="00BFFF"/>
              </a:solidFill>
            </a:endParaRPr>
          </a:p>
        </p:txBody>
      </p:sp>
      <p:sp>
        <p:nvSpPr>
          <p:cNvPr id="440" name="Google Shape;440;p34"/>
          <p:cNvSpPr txBox="1"/>
          <p:nvPr/>
        </p:nvSpPr>
        <p:spPr>
          <a:xfrm>
            <a:off x="7468013" y="2685670"/>
            <a:ext cx="15966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25" tIns="66925" rIns="66925" bIns="66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6" b="1">
                <a:solidFill>
                  <a:srgbClr val="674EA7"/>
                </a:solidFill>
              </a:rPr>
              <a:t>Fusion catalysis ends with presumed sticking event</a:t>
            </a:r>
            <a:endParaRPr sz="1466" b="1">
              <a:solidFill>
                <a:srgbClr val="674EA7"/>
              </a:solidFill>
            </a:endParaRPr>
          </a:p>
        </p:txBody>
      </p:sp>
      <p:sp>
        <p:nvSpPr>
          <p:cNvPr id="441" name="Google Shape;441;p34"/>
          <p:cNvSpPr txBox="1"/>
          <p:nvPr/>
        </p:nvSpPr>
        <p:spPr>
          <a:xfrm>
            <a:off x="6260853" y="478422"/>
            <a:ext cx="28830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25" tIns="66925" rIns="66925" bIns="66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6" b="1">
                <a:solidFill>
                  <a:srgbClr val="FFA500"/>
                </a:solidFill>
              </a:rPr>
              <a:t>Muon decay electrons induce two-panel hits on the electron detector system</a:t>
            </a:r>
            <a:endParaRPr sz="1466" b="1">
              <a:solidFill>
                <a:srgbClr val="FFA500"/>
              </a:solidFill>
            </a:endParaRPr>
          </a:p>
        </p:txBody>
      </p:sp>
      <p:cxnSp>
        <p:nvCxnSpPr>
          <p:cNvPr id="442" name="Google Shape;442;p34"/>
          <p:cNvCxnSpPr/>
          <p:nvPr/>
        </p:nvCxnSpPr>
        <p:spPr>
          <a:xfrm>
            <a:off x="1799550" y="1170513"/>
            <a:ext cx="102600" cy="351900"/>
          </a:xfrm>
          <a:prstGeom prst="straightConnector1">
            <a:avLst/>
          </a:prstGeom>
          <a:noFill/>
          <a:ln w="28575" cap="flat" cmpd="sng">
            <a:solidFill>
              <a:srgbClr val="00B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3" name="Google Shape;443;p34"/>
          <p:cNvCxnSpPr/>
          <p:nvPr/>
        </p:nvCxnSpPr>
        <p:spPr>
          <a:xfrm rot="10800000" flipH="1">
            <a:off x="7075414" y="1285248"/>
            <a:ext cx="619200" cy="283800"/>
          </a:xfrm>
          <a:prstGeom prst="straightConnector1">
            <a:avLst/>
          </a:prstGeom>
          <a:noFill/>
          <a:ln w="28575" cap="flat" cmpd="sng">
            <a:solidFill>
              <a:srgbClr val="FFA5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44" name="Google Shape;444;p34"/>
          <p:cNvCxnSpPr/>
          <p:nvPr/>
        </p:nvCxnSpPr>
        <p:spPr>
          <a:xfrm>
            <a:off x="5084540" y="1858001"/>
            <a:ext cx="2431500" cy="1273800"/>
          </a:xfrm>
          <a:prstGeom prst="straightConnector1">
            <a:avLst/>
          </a:prstGeom>
          <a:noFill/>
          <a:ln w="28575" cap="flat" cmpd="sng">
            <a:solidFill>
              <a:srgbClr val="674EA7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45" name="Google Shape;445;p34"/>
          <p:cNvCxnSpPr/>
          <p:nvPr/>
        </p:nvCxnSpPr>
        <p:spPr>
          <a:xfrm>
            <a:off x="2025981" y="4255017"/>
            <a:ext cx="2781000" cy="0"/>
          </a:xfrm>
          <a:prstGeom prst="straightConnector1">
            <a:avLst/>
          </a:prstGeom>
          <a:noFill/>
          <a:ln w="26175" cap="flat" cmpd="sng">
            <a:solidFill>
              <a:srgbClr val="EC008C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46" name="Google Shape;446;p34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MuFusE Detector Systems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47" name="Google Shape;44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4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35" title="detected_neutron_spect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000" y="691863"/>
            <a:ext cx="6181002" cy="41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5"/>
          <p:cNvSpPr txBox="1"/>
          <p:nvPr/>
        </p:nvSpPr>
        <p:spPr>
          <a:xfrm>
            <a:off x="77909" y="1155637"/>
            <a:ext cx="28851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 observe both DD &amp; DT μCF neutrons from our diamond anvil cell!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Events selected using pulse-shape discrimination.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DT events </a:t>
            </a:r>
            <a:r>
              <a:rPr lang="en" sz="1800" i="1">
                <a:solidFill>
                  <a:schemeClr val="dk1"/>
                </a:solidFill>
              </a:rPr>
              <a:t>undercounted</a:t>
            </a:r>
            <a:r>
              <a:rPr lang="en" sz="1800">
                <a:solidFill>
                  <a:schemeClr val="dk1"/>
                </a:solidFill>
              </a:rPr>
              <a:t> here due to pileup - accounted in full kinetics analysis workflow.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455" name="Google Shape;455;p35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Fusion Observation!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56" name="Google Shape;4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5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6" title="TritiumConcentr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115" y="550981"/>
            <a:ext cx="2972962" cy="304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6" title="Temperature_v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421" y="550980"/>
            <a:ext cx="2609749" cy="30469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6"/>
          <p:cNvSpPr txBox="1"/>
          <p:nvPr/>
        </p:nvSpPr>
        <p:spPr>
          <a:xfrm>
            <a:off x="3885074" y="2255578"/>
            <a:ext cx="2115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MuFusE Preliminary</a:t>
            </a:r>
            <a:endParaRPr sz="1200" b="1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65" name="Google Shape;465;p36" title="LossProb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416" y="538130"/>
            <a:ext cx="2662749" cy="304692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 txBox="1"/>
          <p:nvPr/>
        </p:nvSpPr>
        <p:spPr>
          <a:xfrm>
            <a:off x="1264007" y="2269586"/>
            <a:ext cx="2115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MuFusE Preliminary</a:t>
            </a:r>
            <a:endParaRPr sz="1200" b="1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67" name="Google Shape;467;p36"/>
          <p:cNvSpPr txBox="1"/>
          <p:nvPr/>
        </p:nvSpPr>
        <p:spPr>
          <a:xfrm>
            <a:off x="6347003" y="2826533"/>
            <a:ext cx="2115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MuFusE Preliminary</a:t>
            </a:r>
            <a:endParaRPr sz="1200" b="1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68" name="Google Shape;468;p36"/>
          <p:cNvSpPr txBox="1"/>
          <p:nvPr/>
        </p:nvSpPr>
        <p:spPr>
          <a:xfrm>
            <a:off x="14000" y="3542399"/>
            <a:ext cx="8943600" cy="16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Total cycling rates &amp; non-decay loss probabilities determined from loss timescale of fusion events together with total detected energy yields.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50% tritium compression exhibits fastest absolute cycling rate observed in an equilibrated isotopologue mixture. In progress: analysis of sub-process kinetics, higher temperature runs, and loss sources.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69" name="Google Shape;469;p36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MuFusE 2025 - DT Results (T&lt;150K)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470" name="Google Shape;470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6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Pion and Muon Production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7"/>
          <p:cNvSpPr/>
          <p:nvPr/>
        </p:nvSpPr>
        <p:spPr>
          <a:xfrm>
            <a:off x="357019" y="531149"/>
            <a:ext cx="8426083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479" name="Google Shape;47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574" y="1212377"/>
            <a:ext cx="5489571" cy="124546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 txBox="1"/>
          <p:nvPr/>
        </p:nvSpPr>
        <p:spPr>
          <a:xfrm>
            <a:off x="451557" y="3238890"/>
            <a:ext cx="8214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100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A high-energy ion beam strikes the production target, initiating a hadronic cascade.</a:t>
            </a:r>
            <a:endParaRPr/>
          </a:p>
          <a:p>
            <a:pPr marL="635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Negative pions are produced primarily through ∆-resonance excitation in nucleon-nucleon collisions.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8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Pion and Muon Production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8"/>
          <p:cNvSpPr/>
          <p:nvPr/>
        </p:nvSpPr>
        <p:spPr>
          <a:xfrm>
            <a:off x="357019" y="531149"/>
            <a:ext cx="8426083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488" name="Google Shape;48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574" y="999189"/>
            <a:ext cx="5489571" cy="145864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8"/>
          <p:cNvSpPr txBox="1"/>
          <p:nvPr/>
        </p:nvSpPr>
        <p:spPr>
          <a:xfrm>
            <a:off x="451557" y="3238890"/>
            <a:ext cx="82146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100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A high-energy ion beam strikes the production target, initiating a hadronic cascade.</a:t>
            </a:r>
            <a:endParaRPr/>
          </a:p>
          <a:p>
            <a:pPr marL="635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Negative pions are produced primarily through ∆-resonance excitation in nucleon-nucleon collisions.</a:t>
            </a:r>
            <a:endParaRPr/>
          </a:p>
          <a:p>
            <a:pPr marL="330200" marR="800100" lvl="0" indent="-266700" algn="l" rtl="0">
              <a:lnSpc>
                <a:spcPct val="7619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High-energy spallation neutrons propagate through the target and contribute a secondary pion-production channel.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135900" y="604475"/>
            <a:ext cx="88722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Fusion is a </a:t>
            </a:r>
            <a:r>
              <a:rPr lang="en" sz="2620">
                <a:solidFill>
                  <a:srgbClr val="639AE1"/>
                </a:solidFill>
                <a:latin typeface="Inter"/>
                <a:ea typeface="Inter"/>
                <a:cs typeface="Inter"/>
                <a:sym typeface="Inter"/>
              </a:rPr>
              <a:t>safe</a:t>
            </a: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" sz="2620">
                <a:solidFill>
                  <a:srgbClr val="639AE1"/>
                </a:solidFill>
                <a:latin typeface="Inter"/>
                <a:ea typeface="Inter"/>
                <a:cs typeface="Inter"/>
                <a:sym typeface="Inter"/>
              </a:rPr>
              <a:t>abundant</a:t>
            </a: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" sz="2620">
                <a:solidFill>
                  <a:srgbClr val="639AE1"/>
                </a:solidFill>
                <a:latin typeface="Inter"/>
                <a:ea typeface="Inter"/>
                <a:cs typeface="Inter"/>
                <a:sym typeface="Inter"/>
              </a:rPr>
              <a:t>clean </a:t>
            </a: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source of energy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4" name="Google Shape;10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275" y="1336975"/>
            <a:ext cx="2978079" cy="26615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21"/>
          <p:cNvPicPr preferRelativeResize="0"/>
          <p:nvPr/>
        </p:nvPicPr>
        <p:blipFill rotWithShape="1">
          <a:blip r:embed="rId4">
            <a:alphaModFix/>
          </a:blip>
          <a:srcRect r="19153"/>
          <a:stretch/>
        </p:blipFill>
        <p:spPr>
          <a:xfrm>
            <a:off x="4232325" y="1336975"/>
            <a:ext cx="3828156" cy="2661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6" name="Google Shape;106;p21"/>
          <p:cNvSpPr txBox="1"/>
          <p:nvPr/>
        </p:nvSpPr>
        <p:spPr>
          <a:xfrm>
            <a:off x="700275" y="4172325"/>
            <a:ext cx="7375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Fusion of the deuterium in a stream of tap water could power a city.</a:t>
            </a:r>
            <a:endParaRPr sz="13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7" name="Google Shape;107;p21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Introduction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9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Pion and Muon Production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9"/>
          <p:cNvSpPr/>
          <p:nvPr/>
        </p:nvSpPr>
        <p:spPr>
          <a:xfrm>
            <a:off x="357019" y="531149"/>
            <a:ext cx="8426083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497" name="Google Shape;49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574" y="999189"/>
            <a:ext cx="5551282" cy="177562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9"/>
          <p:cNvSpPr txBox="1"/>
          <p:nvPr/>
        </p:nvSpPr>
        <p:spPr>
          <a:xfrm>
            <a:off x="451557" y="3238890"/>
            <a:ext cx="8214600" cy="14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100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A high-energy ion beam strikes the production target, initiating a hadronic cascade.</a:t>
            </a:r>
            <a:endParaRPr/>
          </a:p>
          <a:p>
            <a:pPr marL="635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Negative pions are produced primarily through ∆-resonance excitation in nucleon-nucleon collisions.</a:t>
            </a:r>
            <a:endParaRPr/>
          </a:p>
          <a:p>
            <a:pPr marL="330200" marR="800100" lvl="0" indent="-266700" algn="l" rtl="0">
              <a:lnSpc>
                <a:spcPct val="7619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High-energy spallation neutrons propagate through the target and contribute a secondary pion-production channel.</a:t>
            </a:r>
            <a:endParaRPr/>
          </a:p>
          <a:p>
            <a:pPr marL="635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Pion loss via ∆-resonance absorption sets an effective upper limit on target thickness.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0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Pion Production: Model Uncertainties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0"/>
          <p:cNvSpPr/>
          <p:nvPr/>
        </p:nvSpPr>
        <p:spPr>
          <a:xfrm>
            <a:off x="357019" y="531149"/>
            <a:ext cx="8426083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506" name="Google Shape;50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360" y="685681"/>
            <a:ext cx="6663513" cy="2528297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0"/>
          <p:cNvSpPr txBox="1"/>
          <p:nvPr/>
        </p:nvSpPr>
        <p:spPr>
          <a:xfrm>
            <a:off x="464100" y="3213984"/>
            <a:ext cx="84060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 i="1"/>
              <a:t>d </a:t>
            </a:r>
            <a:r>
              <a:rPr lang="en" baseline="30000"/>
              <a:t>2 </a:t>
            </a:r>
            <a:r>
              <a:rPr lang="en" i="1"/>
              <a:t>σ/d </a:t>
            </a:r>
            <a:r>
              <a:rPr lang="en"/>
              <a:t>Ω </a:t>
            </a:r>
            <a:r>
              <a:rPr lang="en" i="1"/>
              <a:t>dE </a:t>
            </a:r>
            <a:r>
              <a:rPr lang="en"/>
              <a:t>quantifies </a:t>
            </a:r>
            <a:r>
              <a:rPr lang="en" i="1"/>
              <a:t>π</a:t>
            </a:r>
            <a:r>
              <a:rPr lang="en" i="1" baseline="30000"/>
              <a:t>− </a:t>
            </a:r>
            <a:r>
              <a:rPr lang="en"/>
              <a:t>yield as a function of production energy and angle.</a:t>
            </a:r>
            <a:endParaRPr/>
          </a:p>
          <a:p>
            <a:pPr marL="330200" marR="698500" lvl="0" indent="-266700" algn="l" rtl="0">
              <a:lnSpc>
                <a:spcPct val="7619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It directly constrains pion production rates, absorption, and the forward trajectories that seed secondary production.</a:t>
            </a:r>
            <a:endParaRPr/>
          </a:p>
          <a:p>
            <a:pPr marL="330200" marR="190500" lvl="0" indent="-266700" algn="l" rtl="0">
              <a:lnSpc>
                <a:spcPct val="7619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Across BIC, INCL++, and Bertini models with and without high-precision neutrons, predicted yields vary by up to a factor of 2.</a:t>
            </a:r>
            <a:endParaRPr/>
          </a:p>
          <a:p>
            <a:pPr marL="635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Direct measurement is essential to constrain model predictions and reliably optimize the muon source.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1" descr="$PPTXTitle"/>
          <p:cNvSpPr txBox="1">
            <a:spLocks noGrp="1"/>
          </p:cNvSpPr>
          <p:nvPr>
            <p:ph type="title"/>
          </p:nvPr>
        </p:nvSpPr>
        <p:spPr>
          <a:xfrm>
            <a:off x="331824" y="111900"/>
            <a:ext cx="39906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Experimental Overview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1"/>
          <p:cNvSpPr/>
          <p:nvPr/>
        </p:nvSpPr>
        <p:spPr>
          <a:xfrm>
            <a:off x="357019" y="531149"/>
            <a:ext cx="8426083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515" name="Google Shape;51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8835" y="1220461"/>
            <a:ext cx="4044507" cy="27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1"/>
          <p:cNvSpPr txBox="1"/>
          <p:nvPr/>
        </p:nvSpPr>
        <p:spPr>
          <a:xfrm>
            <a:off x="331819" y="711817"/>
            <a:ext cx="3237000" cy="1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925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Beam and Production Target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400" baseline="30000"/>
              <a:t>2 </a:t>
            </a:r>
            <a:r>
              <a:rPr lang="en" sz="1300"/>
              <a:t>H and </a:t>
            </a:r>
            <a:r>
              <a:rPr lang="en" sz="1400" baseline="30000"/>
              <a:t>4 </a:t>
            </a:r>
            <a:r>
              <a:rPr lang="en" sz="1300"/>
              <a:t>He beams at ∼1 GeV/u</a:t>
            </a:r>
            <a:endParaRPr sz="1300"/>
          </a:p>
          <a:p>
            <a:pPr marL="266700" lvl="0" indent="0" algn="l" rtl="0">
              <a:lnSpc>
                <a:spcPct val="6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Novel target materials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Variable-width target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635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 b="1"/>
              <a:t>Momentum Resolution &amp; Coverage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Trajectory-tracking detectors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Dipole bending magnet</a:t>
            </a:r>
            <a:endParaRPr sz="1300"/>
          </a:p>
        </p:txBody>
      </p:sp>
      <p:sp>
        <p:nvSpPr>
          <p:cNvPr id="517" name="Google Shape;517;p41"/>
          <p:cNvSpPr txBox="1"/>
          <p:nvPr/>
        </p:nvSpPr>
        <p:spPr>
          <a:xfrm>
            <a:off x="331813" y="2645092"/>
            <a:ext cx="26904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925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Angular Resolution &amp; Coverage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Narrow collimator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Rotating detector array</a:t>
            </a:r>
            <a:endParaRPr sz="1300"/>
          </a:p>
        </p:txBody>
      </p:sp>
      <p:sp>
        <p:nvSpPr>
          <p:cNvPr id="518" name="Google Shape;518;p41"/>
          <p:cNvSpPr txBox="1"/>
          <p:nvPr/>
        </p:nvSpPr>
        <p:spPr>
          <a:xfrm>
            <a:off x="412513" y="3617313"/>
            <a:ext cx="25290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925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Negative Pion Identification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Magnet charge filtering</a:t>
            </a:r>
            <a:endParaRPr sz="1300"/>
          </a:p>
          <a:p>
            <a:pPr marL="266700" lvl="0" indent="0" algn="l" rtl="0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aseline="30000">
                <a:solidFill>
                  <a:srgbClr val="0059AB"/>
                </a:solidFill>
              </a:rPr>
              <a:t>▶ </a:t>
            </a:r>
            <a:r>
              <a:rPr lang="en" sz="1300"/>
              <a:t>Cherenkov electron veto</a:t>
            </a:r>
            <a:endParaRPr sz="1300"/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26853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Beamline and Facility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2"/>
          <p:cNvSpPr/>
          <p:nvPr/>
        </p:nvSpPr>
        <p:spPr>
          <a:xfrm>
            <a:off x="357019" y="531149"/>
            <a:ext cx="8426083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526" name="Google Shape;526;p42"/>
          <p:cNvSpPr txBox="1"/>
          <p:nvPr/>
        </p:nvSpPr>
        <p:spPr>
          <a:xfrm>
            <a:off x="688848" y="840975"/>
            <a:ext cx="7494050" cy="26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ahoma"/>
                <a:ea typeface="Tahoma"/>
                <a:cs typeface="Tahoma"/>
                <a:sym typeface="Tahoma"/>
              </a:rPr>
              <a:t>NASA Space Radiation Laboratory at Brookhaven National Laboratory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27" name="Google Shape;52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038" y="1103276"/>
            <a:ext cx="5777986" cy="1811888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2"/>
          <p:cNvSpPr txBox="1"/>
          <p:nvPr/>
        </p:nvSpPr>
        <p:spPr>
          <a:xfrm>
            <a:off x="819735" y="3135012"/>
            <a:ext cx="76224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150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A) BNL’s Booster provides ions of all species to RHIC and NSRL</a:t>
            </a:r>
            <a:endParaRPr/>
          </a:p>
          <a:p>
            <a:pPr marL="635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B) Deuterons are supplied by the Tandem Van de Graaff accelerator</a:t>
            </a:r>
            <a:endParaRPr/>
          </a:p>
          <a:p>
            <a:pPr marL="368300" marR="33020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baseline="30000">
                <a:solidFill>
                  <a:srgbClr val="0059AB"/>
                </a:solidFill>
              </a:rPr>
              <a:t>▶ </a:t>
            </a:r>
            <a:r>
              <a:rPr lang="en"/>
              <a:t>C) The NSRL beam is supplied to target room with experimental support facilities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3" descr="$PPTXTitle"/>
          <p:cNvSpPr txBox="1">
            <a:spLocks noGrp="1"/>
          </p:cNvSpPr>
          <p:nvPr>
            <p:ph type="title"/>
          </p:nvPr>
        </p:nvSpPr>
        <p:spPr>
          <a:xfrm>
            <a:off x="331825" y="111900"/>
            <a:ext cx="50550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Conceptual Fusion Power Plant Design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3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536" name="Google Shape;53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88" y="589500"/>
            <a:ext cx="7921226" cy="42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3"/>
          <p:cNvSpPr/>
          <p:nvPr/>
        </p:nvSpPr>
        <p:spPr>
          <a:xfrm>
            <a:off x="904475" y="2945550"/>
            <a:ext cx="200100" cy="20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4" descr="$PPTXTitle"/>
          <p:cNvSpPr txBox="1">
            <a:spLocks noGrp="1"/>
          </p:cNvSpPr>
          <p:nvPr>
            <p:ph type="title"/>
          </p:nvPr>
        </p:nvSpPr>
        <p:spPr>
          <a:xfrm>
            <a:off x="331825" y="111900"/>
            <a:ext cx="63276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Conceptual Fusion Power Plant: Fusion Core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4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545" name="Google Shape;545;p44"/>
          <p:cNvSpPr/>
          <p:nvPr/>
        </p:nvSpPr>
        <p:spPr>
          <a:xfrm>
            <a:off x="904475" y="2945550"/>
            <a:ext cx="200100" cy="20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46" name="Google Shape;54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50" y="832413"/>
            <a:ext cx="7629525" cy="39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5" descr="$PPTXTitle"/>
          <p:cNvSpPr txBox="1">
            <a:spLocks noGrp="1"/>
          </p:cNvSpPr>
          <p:nvPr>
            <p:ph type="title"/>
          </p:nvPr>
        </p:nvSpPr>
        <p:spPr>
          <a:xfrm>
            <a:off x="331823" y="111900"/>
            <a:ext cx="37662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Technological Applications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5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554" name="Google Shape;554;p45"/>
          <p:cNvSpPr txBox="1"/>
          <p:nvPr/>
        </p:nvSpPr>
        <p:spPr>
          <a:xfrm>
            <a:off x="177500" y="776000"/>
            <a:ext cx="8781000" cy="3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Muon-catalyzed fusion is the most efficient process known for the accelerator-driven production of fast neutrons. Applications include:</a:t>
            </a:r>
            <a:br>
              <a:rPr lang="en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Production of electricity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Neutron source for fusion materials testing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Industrial production of tritium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Industrial production of medical isotopes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Recycling of used nuclear fuel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210075" y="597425"/>
            <a:ext cx="86538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Plasma fusion requires stable </a:t>
            </a:r>
            <a:r>
              <a:rPr lang="en" sz="262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100,000,000 ⁰C </a:t>
            </a:r>
            <a:r>
              <a:rPr lang="en" sz="2620">
                <a:latin typeface="Inter"/>
                <a:ea typeface="Inter"/>
                <a:cs typeface="Inter"/>
                <a:sym typeface="Inter"/>
              </a:rPr>
              <a:t>plasma</a:t>
            </a: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  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576" y="1267314"/>
            <a:ext cx="3913248" cy="26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538450" y="4053400"/>
            <a:ext cx="391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The deuterium-tritium fusion reaction has the highest cross section.</a:t>
            </a:r>
            <a:endParaRPr sz="13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4643600" y="4053400"/>
            <a:ext cx="391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>
                <a:latin typeface="Courier New"/>
                <a:ea typeface="Courier New"/>
                <a:cs typeface="Courier New"/>
                <a:sym typeface="Courier New"/>
              </a:rPr>
              <a:t>A cutaway view of the ITER tokamak, scheduled to burn DT in 2039.</a:t>
            </a:r>
            <a:endParaRPr sz="13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75" y="1365925"/>
            <a:ext cx="3913200" cy="2478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Introduction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23"/>
          <p:cNvGrpSpPr/>
          <p:nvPr/>
        </p:nvGrpSpPr>
        <p:grpSpPr>
          <a:xfrm rot="-4031233">
            <a:off x="3939458" y="955124"/>
            <a:ext cx="3170113" cy="3160441"/>
            <a:chOff x="2820225" y="891450"/>
            <a:chExt cx="3175200" cy="3175200"/>
          </a:xfrm>
        </p:grpSpPr>
        <p:sp>
          <p:nvSpPr>
            <p:cNvPr id="127" name="Google Shape;127;p2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4070579"/>
                <a:gd name="adj2" fmla="val 2851891"/>
                <a:gd name="adj3" fmla="val 4463"/>
              </a:avLst>
            </a:prstGeom>
            <a:solidFill>
              <a:srgbClr val="E4D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 rot="10800000">
              <a:off x="3175030" y="1179896"/>
              <a:ext cx="394500" cy="394500"/>
            </a:xfrm>
            <a:prstGeom prst="rtTriangle">
              <a:avLst/>
            </a:prstGeom>
            <a:solidFill>
              <a:srgbClr val="E4D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175675" y="830126"/>
            <a:ext cx="42228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Muons can </a:t>
            </a:r>
            <a:r>
              <a:rPr lang="en" sz="2620">
                <a:solidFill>
                  <a:srgbClr val="639AE1"/>
                </a:solidFill>
                <a:latin typeface="Inter"/>
                <a:ea typeface="Inter"/>
                <a:cs typeface="Inter"/>
                <a:sym typeface="Inter"/>
              </a:rPr>
              <a:t>catalyze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nuclear fusion reactions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at lower temperature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0" name="Google Shape;130;p23"/>
          <p:cNvSpPr/>
          <p:nvPr/>
        </p:nvSpPr>
        <p:spPr>
          <a:xfrm>
            <a:off x="6382532" y="1212726"/>
            <a:ext cx="1117800" cy="1117800"/>
          </a:xfrm>
          <a:prstGeom prst="ellipse">
            <a:avLst/>
          </a:prstGeom>
          <a:solidFill>
            <a:srgbClr val="C2F3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3"/>
          <p:cNvSpPr/>
          <p:nvPr/>
        </p:nvSpPr>
        <p:spPr>
          <a:xfrm>
            <a:off x="7093908" y="1546667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3"/>
          <p:cNvSpPr/>
          <p:nvPr/>
        </p:nvSpPr>
        <p:spPr>
          <a:xfrm>
            <a:off x="6942351" y="1628942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/>
          <p:nvPr/>
        </p:nvSpPr>
        <p:spPr>
          <a:xfrm>
            <a:off x="6952490" y="1457118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3"/>
          <p:cNvSpPr/>
          <p:nvPr/>
        </p:nvSpPr>
        <p:spPr>
          <a:xfrm>
            <a:off x="6490825" y="1321026"/>
            <a:ext cx="901200" cy="901200"/>
          </a:xfrm>
          <a:prstGeom prst="ellipse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3"/>
          <p:cNvSpPr/>
          <p:nvPr/>
        </p:nvSpPr>
        <p:spPr>
          <a:xfrm>
            <a:off x="6658351" y="1842142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/>
          <p:nvPr/>
        </p:nvSpPr>
        <p:spPr>
          <a:xfrm>
            <a:off x="6820040" y="1883118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3"/>
          <p:cNvSpPr txBox="1"/>
          <p:nvPr/>
        </p:nvSpPr>
        <p:spPr>
          <a:xfrm>
            <a:off x="6916797" y="1780510"/>
            <a:ext cx="41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6693112" y="1337885"/>
            <a:ext cx="41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sz="14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9" name="Google Shape;139;p23"/>
          <p:cNvSpPr/>
          <p:nvPr/>
        </p:nvSpPr>
        <p:spPr>
          <a:xfrm>
            <a:off x="4769900" y="726901"/>
            <a:ext cx="901200" cy="901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3"/>
          <p:cNvSpPr/>
          <p:nvPr/>
        </p:nvSpPr>
        <p:spPr>
          <a:xfrm>
            <a:off x="5309659" y="1159905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5158102" y="1242180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3"/>
          <p:cNvSpPr/>
          <p:nvPr/>
        </p:nvSpPr>
        <p:spPr>
          <a:xfrm>
            <a:off x="5168241" y="1070356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4908863" y="951123"/>
            <a:ext cx="41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sz="14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5329950" y="569621"/>
            <a:ext cx="225300" cy="225300"/>
          </a:xfrm>
          <a:prstGeom prst="ellipse">
            <a:avLst/>
          </a:prstGeom>
          <a:solidFill>
            <a:srgbClr val="09DD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5295410" y="495126"/>
            <a:ext cx="25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µ</a:t>
            </a:r>
            <a:endParaRPr sz="1000" b="1" i="1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6" name="Google Shape;146;p23"/>
          <p:cNvSpPr/>
          <p:nvPr/>
        </p:nvSpPr>
        <p:spPr>
          <a:xfrm>
            <a:off x="6437365" y="1456476"/>
            <a:ext cx="225300" cy="225300"/>
          </a:xfrm>
          <a:prstGeom prst="ellipse">
            <a:avLst/>
          </a:prstGeom>
          <a:solidFill>
            <a:srgbClr val="09DD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6402825" y="1381981"/>
            <a:ext cx="25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µ</a:t>
            </a:r>
            <a:endParaRPr sz="1000" b="1" i="1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4690580" y="1628951"/>
            <a:ext cx="10251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Muon comes into orbit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6612000" y="554126"/>
            <a:ext cx="19575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Muon forms chemical bond between Deuterium atom and Tritium atom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50" name="Google Shape;150;p23"/>
          <p:cNvSpPr/>
          <p:nvPr/>
        </p:nvSpPr>
        <p:spPr>
          <a:xfrm rot="5400000">
            <a:off x="3233025" y="1744882"/>
            <a:ext cx="213025" cy="1398125"/>
          </a:xfrm>
          <a:prstGeom prst="flowChartManualOperation">
            <a:avLst/>
          </a:prstGeom>
          <a:gradFill>
            <a:gsLst>
              <a:gs pos="0">
                <a:srgbClr val="09DDA1"/>
              </a:gs>
              <a:gs pos="100000">
                <a:srgbClr val="C2F3E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23"/>
          <p:cNvGrpSpPr/>
          <p:nvPr/>
        </p:nvGrpSpPr>
        <p:grpSpPr>
          <a:xfrm rot="9533769" flipH="1">
            <a:off x="6493043" y="2941725"/>
            <a:ext cx="1515907" cy="1511484"/>
            <a:chOff x="2820225" y="891450"/>
            <a:chExt cx="3175200" cy="3175200"/>
          </a:xfrm>
        </p:grpSpPr>
        <p:sp>
          <p:nvSpPr>
            <p:cNvPr id="152" name="Google Shape;152;p2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1201202"/>
                <a:gd name="adj2" fmla="val 2851891"/>
                <a:gd name="adj3" fmla="val 4463"/>
              </a:avLst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 rot="10800000">
              <a:off x="3175030" y="1179896"/>
              <a:ext cx="394500" cy="394500"/>
            </a:xfrm>
            <a:prstGeom prst="rtTriangle">
              <a:avLst/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23"/>
          <p:cNvGrpSpPr/>
          <p:nvPr/>
        </p:nvGrpSpPr>
        <p:grpSpPr>
          <a:xfrm rot="-3415363">
            <a:off x="3279953" y="1268557"/>
            <a:ext cx="3170140" cy="3160716"/>
            <a:chOff x="2820225" y="891450"/>
            <a:chExt cx="3175200" cy="3175200"/>
          </a:xfrm>
        </p:grpSpPr>
        <p:sp>
          <p:nvSpPr>
            <p:cNvPr id="155" name="Google Shape;155;p2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1201202"/>
                <a:gd name="adj2" fmla="val 2851891"/>
                <a:gd name="adj3" fmla="val 4463"/>
              </a:avLst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 rot="10800000">
              <a:off x="3175030" y="1179896"/>
              <a:ext cx="394500" cy="394500"/>
            </a:xfrm>
            <a:prstGeom prst="rtTriangle">
              <a:avLst/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23"/>
          <p:cNvGrpSpPr/>
          <p:nvPr/>
        </p:nvGrpSpPr>
        <p:grpSpPr>
          <a:xfrm rot="-7449195">
            <a:off x="2970876" y="1356775"/>
            <a:ext cx="3170063" cy="3160463"/>
            <a:chOff x="2820225" y="891450"/>
            <a:chExt cx="3175200" cy="3175200"/>
          </a:xfrm>
        </p:grpSpPr>
        <p:sp>
          <p:nvSpPr>
            <p:cNvPr id="158" name="Google Shape;158;p2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20565038"/>
                <a:gd name="adj2" fmla="val 2851891"/>
                <a:gd name="adj3" fmla="val 4463"/>
              </a:avLst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 rot="10800000">
              <a:off x="3175030" y="1179896"/>
              <a:ext cx="394500" cy="394500"/>
            </a:xfrm>
            <a:prstGeom prst="rtTriangle">
              <a:avLst/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p23"/>
          <p:cNvSpPr/>
          <p:nvPr/>
        </p:nvSpPr>
        <p:spPr>
          <a:xfrm>
            <a:off x="7195400" y="3507876"/>
            <a:ext cx="690900" cy="225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913" y="2854788"/>
            <a:ext cx="1714525" cy="171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5556288" y="3206401"/>
            <a:ext cx="1117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Nuclear fusion</a:t>
            </a:r>
            <a:endParaRPr sz="1300" b="1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2985700" y="3665876"/>
            <a:ext cx="901200" cy="901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3279676" y="3914030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3431232" y="3995537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3279682" y="4075737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3431226" y="4157230"/>
            <a:ext cx="161700" cy="1617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3543965" y="3602666"/>
            <a:ext cx="225300" cy="225300"/>
          </a:xfrm>
          <a:prstGeom prst="ellipse">
            <a:avLst/>
          </a:prstGeom>
          <a:solidFill>
            <a:srgbClr val="09DD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3509425" y="3528171"/>
            <a:ext cx="25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1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µ</a:t>
            </a:r>
            <a:endParaRPr sz="1000" b="1" i="1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1910174" y="4233423"/>
            <a:ext cx="283200" cy="2832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3"/>
          <p:cNvSpPr/>
          <p:nvPr/>
        </p:nvSpPr>
        <p:spPr>
          <a:xfrm>
            <a:off x="2175639" y="4376196"/>
            <a:ext cx="283200" cy="2832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1910183" y="4516677"/>
            <a:ext cx="283200" cy="2832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2175630" y="4659421"/>
            <a:ext cx="283200" cy="2832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" name="Google Shape;174;p23"/>
          <p:cNvGrpSpPr/>
          <p:nvPr/>
        </p:nvGrpSpPr>
        <p:grpSpPr>
          <a:xfrm>
            <a:off x="7190311" y="4304323"/>
            <a:ext cx="548665" cy="709198"/>
            <a:chOff x="7723712" y="4340822"/>
            <a:chExt cx="548665" cy="709198"/>
          </a:xfrm>
        </p:grpSpPr>
        <p:sp>
          <p:nvSpPr>
            <p:cNvPr id="175" name="Google Shape;175;p23"/>
            <p:cNvSpPr/>
            <p:nvPr/>
          </p:nvSpPr>
          <p:spPr>
            <a:xfrm>
              <a:off x="7723712" y="4340822"/>
              <a:ext cx="283200" cy="2832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639AE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639A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7989177" y="4483595"/>
              <a:ext cx="283200" cy="2832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9E9E9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7723721" y="4624076"/>
              <a:ext cx="283200" cy="2832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9E9E9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7989168" y="4766820"/>
              <a:ext cx="283200" cy="2832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639AE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639A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23"/>
          <p:cNvSpPr txBox="1"/>
          <p:nvPr/>
        </p:nvSpPr>
        <p:spPr>
          <a:xfrm>
            <a:off x="2085974" y="3225276"/>
            <a:ext cx="1193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Muon Reactivation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180" name="Google Shape;180;p23"/>
          <p:cNvGrpSpPr/>
          <p:nvPr/>
        </p:nvGrpSpPr>
        <p:grpSpPr>
          <a:xfrm>
            <a:off x="3878250" y="2255706"/>
            <a:ext cx="259840" cy="338700"/>
            <a:chOff x="3678285" y="2402405"/>
            <a:chExt cx="259840" cy="338700"/>
          </a:xfrm>
        </p:grpSpPr>
        <p:sp>
          <p:nvSpPr>
            <p:cNvPr id="181" name="Google Shape;181;p23"/>
            <p:cNvSpPr/>
            <p:nvPr/>
          </p:nvSpPr>
          <p:spPr>
            <a:xfrm>
              <a:off x="3712825" y="2476900"/>
              <a:ext cx="225300" cy="225300"/>
            </a:xfrm>
            <a:prstGeom prst="ellipse">
              <a:avLst/>
            </a:prstGeom>
            <a:solidFill>
              <a:srgbClr val="09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3"/>
            <p:cNvSpPr txBox="1"/>
            <p:nvPr/>
          </p:nvSpPr>
          <p:spPr>
            <a:xfrm>
              <a:off x="3678285" y="2402405"/>
              <a:ext cx="253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1" u="none" strike="noStrike" cap="none">
                  <a:solidFill>
                    <a:srgbClr val="333333"/>
                  </a:solidFill>
                  <a:latin typeface="Inter"/>
                  <a:ea typeface="Inter"/>
                  <a:cs typeface="Inter"/>
                  <a:sym typeface="Inter"/>
                </a:rPr>
                <a:t>µ</a:t>
              </a:r>
              <a:endParaRPr sz="1000" b="1" i="1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83" name="Google Shape;183;p23"/>
          <p:cNvSpPr txBox="1"/>
          <p:nvPr/>
        </p:nvSpPr>
        <p:spPr>
          <a:xfrm>
            <a:off x="7468224" y="3961776"/>
            <a:ext cx="1193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Energetic alpha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7347793" y="3248596"/>
            <a:ext cx="283200" cy="283200"/>
          </a:xfrm>
          <a:prstGeom prst="ellipse">
            <a:avLst/>
          </a:prstGeom>
          <a:gradFill>
            <a:gsLst>
              <a:gs pos="0">
                <a:srgbClr val="FAF8F4"/>
              </a:gs>
              <a:gs pos="100000">
                <a:srgbClr val="639AE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9A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7468224" y="2746798"/>
            <a:ext cx="1193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Energetic neutron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rot="5542617" flipH="1">
            <a:off x="5974869" y="2400962"/>
            <a:ext cx="1515875" cy="1511420"/>
            <a:chOff x="2820225" y="891450"/>
            <a:chExt cx="3175200" cy="3175200"/>
          </a:xfrm>
        </p:grpSpPr>
        <p:sp>
          <p:nvSpPr>
            <p:cNvPr id="187" name="Google Shape;187;p2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1201202"/>
                <a:gd name="adj2" fmla="val 2851891"/>
                <a:gd name="adj3" fmla="val 4463"/>
              </a:avLst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 rot="10800000">
              <a:off x="3175030" y="1179896"/>
              <a:ext cx="394500" cy="394500"/>
            </a:xfrm>
            <a:prstGeom prst="rtTriangle">
              <a:avLst/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23"/>
          <p:cNvSpPr txBox="1"/>
          <p:nvPr/>
        </p:nvSpPr>
        <p:spPr>
          <a:xfrm>
            <a:off x="4438799" y="3031776"/>
            <a:ext cx="1193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Muon Recycling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246325" y="2255701"/>
            <a:ext cx="262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Negatively-charged m</a:t>
            </a:r>
            <a:r>
              <a:rPr lang="en" sz="1000" b="0" i="0" u="none" strike="noStrike" cap="none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uon enters</a:t>
            </a:r>
            <a:endParaRPr sz="1000" b="0" i="0" u="none" strike="noStrike" cap="none">
              <a:solidFill>
                <a:srgbClr val="33333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191" name="Google Shape;191;p23"/>
          <p:cNvGrpSpPr/>
          <p:nvPr/>
        </p:nvGrpSpPr>
        <p:grpSpPr>
          <a:xfrm flipH="1">
            <a:off x="5958575" y="3725530"/>
            <a:ext cx="313256" cy="404900"/>
            <a:chOff x="3965476" y="4102929"/>
            <a:chExt cx="313256" cy="404900"/>
          </a:xfrm>
        </p:grpSpPr>
        <p:sp>
          <p:nvSpPr>
            <p:cNvPr id="192" name="Google Shape;192;p23"/>
            <p:cNvSpPr/>
            <p:nvPr/>
          </p:nvSpPr>
          <p:spPr>
            <a:xfrm>
              <a:off x="3965476" y="4102929"/>
              <a:ext cx="161700" cy="1617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639AE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639A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4117032" y="4184436"/>
              <a:ext cx="161700" cy="1617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9E9E9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3965482" y="4264636"/>
              <a:ext cx="161700" cy="1617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9E9E9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4117026" y="4346129"/>
              <a:ext cx="161700" cy="161700"/>
            </a:xfrm>
            <a:prstGeom prst="ellipse">
              <a:avLst/>
            </a:prstGeom>
            <a:gradFill>
              <a:gsLst>
                <a:gs pos="0">
                  <a:srgbClr val="FAF8F4"/>
                </a:gs>
                <a:gs pos="100000">
                  <a:srgbClr val="639AE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639A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23"/>
          <p:cNvSpPr txBox="1"/>
          <p:nvPr/>
        </p:nvSpPr>
        <p:spPr>
          <a:xfrm>
            <a:off x="4226963" y="3497401"/>
            <a:ext cx="6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99%</a:t>
            </a:r>
            <a:endParaRPr sz="14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4149250" y="4507151"/>
            <a:ext cx="180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Sometimes muon sticks to the alpha particle product of the fusion</a:t>
            </a:r>
            <a:endParaRPr sz="10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4591300" y="4174926"/>
            <a:ext cx="6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1%</a:t>
            </a:r>
            <a:endParaRPr sz="14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199" name="Google Shape;199;p23"/>
          <p:cNvGrpSpPr/>
          <p:nvPr/>
        </p:nvGrpSpPr>
        <p:grpSpPr>
          <a:xfrm rot="-4655302" flipH="1">
            <a:off x="2311958" y="4281967"/>
            <a:ext cx="1515702" cy="1511466"/>
            <a:chOff x="2820225" y="891450"/>
            <a:chExt cx="3175200" cy="3175200"/>
          </a:xfrm>
        </p:grpSpPr>
        <p:sp>
          <p:nvSpPr>
            <p:cNvPr id="200" name="Google Shape;200;p2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name="adj1" fmla="val 1201202"/>
                <a:gd name="adj2" fmla="val 2851891"/>
                <a:gd name="adj3" fmla="val 4463"/>
              </a:avLst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 rot="10800000">
              <a:off x="3175030" y="1179896"/>
              <a:ext cx="394500" cy="394500"/>
            </a:xfrm>
            <a:prstGeom prst="rtTriangle">
              <a:avLst/>
            </a:prstGeom>
            <a:solidFill>
              <a:srgbClr val="C2F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3"/>
          <p:cNvSpPr txBox="1"/>
          <p:nvPr/>
        </p:nvSpPr>
        <p:spPr>
          <a:xfrm>
            <a:off x="4917875" y="2445964"/>
            <a:ext cx="208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Squeezes nuclei together and fusion occurs</a:t>
            </a:r>
            <a:endParaRPr sz="10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3" name="Google Shape;203;p23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Introduction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/>
          <p:nvPr/>
        </p:nvSpPr>
        <p:spPr>
          <a:xfrm>
            <a:off x="-10650" y="2641825"/>
            <a:ext cx="9165300" cy="2507100"/>
          </a:xfrm>
          <a:prstGeom prst="rect">
            <a:avLst/>
          </a:prstGeom>
          <a:solidFill>
            <a:srgbClr val="FA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3754000" y="1564821"/>
            <a:ext cx="130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Muons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12" name="Google Shape;212;p24"/>
          <p:cNvCxnSpPr/>
          <p:nvPr/>
        </p:nvCxnSpPr>
        <p:spPr>
          <a:xfrm>
            <a:off x="3687099" y="2001175"/>
            <a:ext cx="408300" cy="22950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3" name="Google Shape;213;p24"/>
          <p:cNvCxnSpPr/>
          <p:nvPr/>
        </p:nvCxnSpPr>
        <p:spPr>
          <a:xfrm rot="10800000" flipH="1">
            <a:off x="3686306" y="1432825"/>
            <a:ext cx="301200" cy="37890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4" name="Google Shape;214;p24"/>
          <p:cNvCxnSpPr/>
          <p:nvPr/>
        </p:nvCxnSpPr>
        <p:spPr>
          <a:xfrm flipH="1">
            <a:off x="3246275" y="2001175"/>
            <a:ext cx="423900" cy="37470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5" name="Google Shape;215;p24"/>
          <p:cNvCxnSpPr/>
          <p:nvPr/>
        </p:nvCxnSpPr>
        <p:spPr>
          <a:xfrm rot="10800000">
            <a:off x="3338150" y="1464175"/>
            <a:ext cx="310500" cy="31050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6" name="Google Shape;216;p24"/>
          <p:cNvSpPr/>
          <p:nvPr/>
        </p:nvSpPr>
        <p:spPr>
          <a:xfrm rot="5400000">
            <a:off x="3480725" y="1855525"/>
            <a:ext cx="378900" cy="64800"/>
          </a:xfrm>
          <a:prstGeom prst="rect">
            <a:avLst/>
          </a:prstGeom>
          <a:solidFill>
            <a:srgbClr val="FAF8F4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4"/>
          <p:cNvSpPr/>
          <p:nvPr/>
        </p:nvSpPr>
        <p:spPr>
          <a:xfrm>
            <a:off x="1415850" y="1812475"/>
            <a:ext cx="2210400" cy="1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24"/>
          <p:cNvCxnSpPr/>
          <p:nvPr/>
        </p:nvCxnSpPr>
        <p:spPr>
          <a:xfrm>
            <a:off x="3702575" y="1887925"/>
            <a:ext cx="1357200" cy="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9" name="Google Shape;219;p24"/>
          <p:cNvSpPr/>
          <p:nvPr/>
        </p:nvSpPr>
        <p:spPr>
          <a:xfrm>
            <a:off x="5059767" y="1698483"/>
            <a:ext cx="323400" cy="378900"/>
          </a:xfrm>
          <a:prstGeom prst="rect">
            <a:avLst/>
          </a:prstGeom>
          <a:solidFill>
            <a:srgbClr val="E4DDD0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5383175" y="1812475"/>
            <a:ext cx="2210400" cy="1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9DDA1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p24"/>
          <p:cNvCxnSpPr>
            <a:stCxn id="216" idx="3"/>
          </p:cNvCxnSpPr>
          <p:nvPr/>
        </p:nvCxnSpPr>
        <p:spPr>
          <a:xfrm>
            <a:off x="3670175" y="2077375"/>
            <a:ext cx="149700" cy="32670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2" name="Google Shape;222;p24"/>
          <p:cNvSpPr txBox="1"/>
          <p:nvPr/>
        </p:nvSpPr>
        <p:spPr>
          <a:xfrm>
            <a:off x="489925" y="1744425"/>
            <a:ext cx="914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Proton Beam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2036250" y="2018246"/>
            <a:ext cx="130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Many muons lost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7593575" y="1657075"/>
            <a:ext cx="103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Small amount of energy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5" name="Google Shape;225;p24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69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Sticking</a:t>
            </a:r>
            <a:r>
              <a:rPr lang="en" sz="2620">
                <a:latin typeface="Inter"/>
                <a:ea typeface="Inter"/>
                <a:cs typeface="Inter"/>
                <a:sym typeface="Inter"/>
              </a:rPr>
              <a:t> was seen as the key issue </a:t>
            </a:r>
            <a:endParaRPr sz="2620" i="1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 rotWithShape="1">
          <a:blip r:embed="rId3">
            <a:alphaModFix/>
          </a:blip>
          <a:srcRect r="32917"/>
          <a:stretch/>
        </p:blipFill>
        <p:spPr>
          <a:xfrm>
            <a:off x="235200" y="4806197"/>
            <a:ext cx="805325" cy="1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>
            <a:spLocks noGrp="1"/>
          </p:cNvSpPr>
          <p:nvPr>
            <p:ph type="sldNum" idx="12"/>
          </p:nvPr>
        </p:nvSpPr>
        <p:spPr>
          <a:xfrm>
            <a:off x="8440400" y="4756584"/>
            <a:ext cx="41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28" name="Google Shape;228;p24"/>
          <p:cNvSpPr txBox="1"/>
          <p:nvPr/>
        </p:nvSpPr>
        <p:spPr>
          <a:xfrm>
            <a:off x="188275" y="1318525"/>
            <a:ext cx="228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9E9E9E"/>
                </a:solidFill>
                <a:latin typeface="Courier New"/>
                <a:ea typeface="Courier New"/>
                <a:cs typeface="Courier New"/>
                <a:sym typeface="Courier New"/>
              </a:rPr>
              <a:t>NC or LTS accelerator</a:t>
            </a:r>
            <a:endParaRPr sz="900" b="1" i="0" u="none" strike="noStrike" cap="none">
              <a:solidFill>
                <a:srgbClr val="9E9E9E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9E9E9E"/>
                </a:solidFill>
                <a:latin typeface="Courier New"/>
                <a:ea typeface="Courier New"/>
                <a:cs typeface="Courier New"/>
                <a:sym typeface="Courier New"/>
              </a:rPr>
              <a:t>Klystron drivers</a:t>
            </a:r>
            <a:endParaRPr sz="900" b="1" i="0" u="none" strike="noStrike" cap="none">
              <a:solidFill>
                <a:srgbClr val="9E9E9E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2622750" y="4775350"/>
            <a:ext cx="38985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Acceleron Fusion Confidential</a:t>
            </a:r>
            <a:endParaRPr sz="10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0" name="Google Shape;230;p24"/>
          <p:cNvSpPr/>
          <p:nvPr/>
        </p:nvSpPr>
        <p:spPr>
          <a:xfrm rot="-5400000">
            <a:off x="3641000" y="2296925"/>
            <a:ext cx="678000" cy="3619800"/>
          </a:xfrm>
          <a:prstGeom prst="bentArrow">
            <a:avLst>
              <a:gd name="adj1" fmla="val 0"/>
              <a:gd name="adj2" fmla="val 7799"/>
              <a:gd name="adj3" fmla="val 16969"/>
              <a:gd name="adj4" fmla="val 20732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5789892" y="4389688"/>
            <a:ext cx="2025000" cy="103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11276957" y="4780453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Electricity</a:t>
            </a:r>
            <a:endParaRPr sz="9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11276158" y="4854452"/>
            <a:ext cx="3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200 MW</a:t>
            </a:r>
            <a:endParaRPr sz="7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11871111" y="4450051"/>
            <a:ext cx="780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110 MW</a:t>
            </a:r>
            <a:endParaRPr sz="10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Industrial</a:t>
            </a:r>
            <a:endParaRPr sz="10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Process Heat</a:t>
            </a:r>
            <a:endParaRPr sz="10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5" name="Google Shape;235;p24"/>
          <p:cNvSpPr/>
          <p:nvPr/>
        </p:nvSpPr>
        <p:spPr>
          <a:xfrm rot="5400000">
            <a:off x="6453950" y="4008575"/>
            <a:ext cx="696900" cy="1296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11871111" y="4912993"/>
            <a:ext cx="5568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100 MW</a:t>
            </a:r>
            <a:endParaRPr sz="11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Electricity to the Grid</a:t>
            </a:r>
            <a:endParaRPr sz="11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1540225" y="3796900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 GeV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4"/>
          <p:cNvSpPr/>
          <p:nvPr/>
        </p:nvSpPr>
        <p:spPr>
          <a:xfrm>
            <a:off x="799500" y="3187950"/>
            <a:ext cx="1919700" cy="572700"/>
          </a:xfrm>
          <a:prstGeom prst="roundRect">
            <a:avLst>
              <a:gd name="adj" fmla="val 9524"/>
            </a:avLst>
          </a:prstGeom>
          <a:solidFill>
            <a:srgbClr val="639A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Accelerator and muon production target</a:t>
            </a:r>
            <a:endParaRPr sz="900" b="0" i="0" u="none" strike="noStrike" cap="non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9" name="Google Shape;239;p24"/>
          <p:cNvSpPr txBox="1"/>
          <p:nvPr/>
        </p:nvSpPr>
        <p:spPr>
          <a:xfrm>
            <a:off x="2733650" y="3189450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muon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4"/>
          <p:cNvSpPr/>
          <p:nvPr/>
        </p:nvSpPr>
        <p:spPr>
          <a:xfrm>
            <a:off x="3485200" y="3229400"/>
            <a:ext cx="1760100" cy="538800"/>
          </a:xfrm>
          <a:prstGeom prst="roundRect">
            <a:avLst>
              <a:gd name="adj" fmla="val 9524"/>
            </a:avLst>
          </a:prstGeom>
          <a:solidFill>
            <a:srgbClr val="09DD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Fusion cell and</a:t>
            </a:r>
            <a:endParaRPr sz="900" b="0" i="0" u="none" strike="noStrike" cap="non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breeding blanket</a:t>
            </a:r>
            <a:endParaRPr sz="900" b="0" i="0" u="none" strike="noStrike" cap="non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1" name="Google Shape;241;p24"/>
          <p:cNvSpPr/>
          <p:nvPr/>
        </p:nvSpPr>
        <p:spPr>
          <a:xfrm>
            <a:off x="5275000" y="3411300"/>
            <a:ext cx="737100" cy="115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4652625" y="2935800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20  MeV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5206900" y="3189450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100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4"/>
          <p:cNvSpPr/>
          <p:nvPr/>
        </p:nvSpPr>
        <p:spPr>
          <a:xfrm>
            <a:off x="6011300" y="3204900"/>
            <a:ext cx="1582200" cy="538800"/>
          </a:xfrm>
          <a:prstGeom prst="roundRect">
            <a:avLst>
              <a:gd name="adj" fmla="val 9524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 Medium"/>
                <a:ea typeface="Inter Medium"/>
                <a:cs typeface="Inter Medium"/>
                <a:sym typeface="Inter Medium"/>
              </a:rPr>
              <a:t>Balance of Plant</a:t>
            </a:r>
            <a:endParaRPr sz="900" b="0" i="0" u="none" strike="noStrike" cap="none">
              <a:solidFill>
                <a:srgbClr val="33333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1289875" y="2925375"/>
            <a:ext cx="101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 GeV/muon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6008225" y="2923738"/>
            <a:ext cx="1582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40% efficient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6869675" y="3743700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40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7896800" y="4250300"/>
            <a:ext cx="960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30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4"/>
          <p:cNvSpPr/>
          <p:nvPr/>
        </p:nvSpPr>
        <p:spPr>
          <a:xfrm>
            <a:off x="2733650" y="3411300"/>
            <a:ext cx="737100" cy="115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4901925" y="2103775"/>
            <a:ext cx="126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4715413" y="1387825"/>
            <a:ext cx="88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Fusion Cell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4439150" y="2034025"/>
            <a:ext cx="149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Sticking-imposed limit of </a:t>
            </a:r>
            <a:r>
              <a:rPr lang="en" sz="900" b="0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300 fusions/muon</a:t>
            </a:r>
            <a:endParaRPr sz="900" b="0" i="0" u="none" strike="noStrike" cap="none">
              <a:solidFill>
                <a:srgbClr val="FF0000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3173125" y="4313738"/>
            <a:ext cx="22230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7083425" y="1260450"/>
            <a:ext cx="162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9E9E9E"/>
                </a:solidFill>
                <a:latin typeface="Courier New"/>
                <a:ea typeface="Courier New"/>
                <a:cs typeface="Courier New"/>
                <a:sym typeface="Courier New"/>
              </a:rPr>
              <a:t>Rankine (steam) cycle balance of plant</a:t>
            </a:r>
            <a:endParaRPr sz="900" b="1" i="0" u="none" strike="noStrike" cap="none">
              <a:solidFill>
                <a:srgbClr val="9E9E9E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255" name="Google Shape;255;p24"/>
          <p:cNvCxnSpPr/>
          <p:nvPr/>
        </p:nvCxnSpPr>
        <p:spPr>
          <a:xfrm rot="10800000" flipH="1">
            <a:off x="4214875" y="2425100"/>
            <a:ext cx="683400" cy="41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56" name="Google Shape;256;p24"/>
          <p:cNvSpPr txBox="1"/>
          <p:nvPr/>
        </p:nvSpPr>
        <p:spPr>
          <a:xfrm>
            <a:off x="6008225" y="4461638"/>
            <a:ext cx="1582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25% recirculating power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3211625" y="2917625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3900713" y="2925788"/>
            <a:ext cx="960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fusions/muon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4"/>
          <p:cNvSpPr/>
          <p:nvPr/>
        </p:nvSpPr>
        <p:spPr>
          <a:xfrm>
            <a:off x="3338150" y="2972700"/>
            <a:ext cx="625500" cy="22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3357426" y="2907263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5000</a:t>
            </a:r>
            <a:endParaRPr sz="1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/>
        </p:nvSpPr>
        <p:spPr>
          <a:xfrm>
            <a:off x="3754000" y="1490046"/>
            <a:ext cx="130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Muons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66" name="Google Shape;266;p25"/>
          <p:cNvCxnSpPr/>
          <p:nvPr/>
        </p:nvCxnSpPr>
        <p:spPr>
          <a:xfrm>
            <a:off x="3718654" y="1898551"/>
            <a:ext cx="1357200" cy="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7" name="Google Shape;267;p25"/>
          <p:cNvCxnSpPr/>
          <p:nvPr/>
        </p:nvCxnSpPr>
        <p:spPr>
          <a:xfrm>
            <a:off x="3718654" y="1988239"/>
            <a:ext cx="1357200" cy="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8" name="Google Shape;268;p25"/>
          <p:cNvCxnSpPr/>
          <p:nvPr/>
        </p:nvCxnSpPr>
        <p:spPr>
          <a:xfrm>
            <a:off x="3718654" y="1808864"/>
            <a:ext cx="1357200" cy="0"/>
          </a:xfrm>
          <a:prstGeom prst="straightConnector1">
            <a:avLst/>
          </a:prstGeom>
          <a:noFill/>
          <a:ln w="9525" cap="flat" cmpd="sng">
            <a:solidFill>
              <a:srgbClr val="09DDA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9" name="Google Shape;269;p25"/>
          <p:cNvSpPr/>
          <p:nvPr/>
        </p:nvSpPr>
        <p:spPr>
          <a:xfrm rot="5400000">
            <a:off x="3480725" y="1854761"/>
            <a:ext cx="378900" cy="64800"/>
          </a:xfrm>
          <a:prstGeom prst="rect">
            <a:avLst/>
          </a:prstGeom>
          <a:solidFill>
            <a:srgbClr val="FAF8F4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5"/>
          <p:cNvSpPr/>
          <p:nvPr/>
        </p:nvSpPr>
        <p:spPr>
          <a:xfrm>
            <a:off x="1415850" y="1813900"/>
            <a:ext cx="2210400" cy="1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5059767" y="1699908"/>
            <a:ext cx="323400" cy="378900"/>
          </a:xfrm>
          <a:prstGeom prst="rect">
            <a:avLst/>
          </a:prstGeom>
          <a:solidFill>
            <a:srgbClr val="E4DDD0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5"/>
          <p:cNvSpPr/>
          <p:nvPr/>
        </p:nvSpPr>
        <p:spPr>
          <a:xfrm>
            <a:off x="5383175" y="1626034"/>
            <a:ext cx="2210400" cy="52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9DDA1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514525" y="1712350"/>
            <a:ext cx="88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Ion Beam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3137275" y="2080596"/>
            <a:ext cx="130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Muons collected by fields inside target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5" name="Google Shape;275;p25"/>
          <p:cNvSpPr txBox="1"/>
          <p:nvPr/>
        </p:nvSpPr>
        <p:spPr>
          <a:xfrm>
            <a:off x="7593575" y="1658500"/>
            <a:ext cx="103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Large amount of energy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6" name="Google Shape;276;p25"/>
          <p:cNvSpPr/>
          <p:nvPr/>
        </p:nvSpPr>
        <p:spPr>
          <a:xfrm>
            <a:off x="2443625" y="1279113"/>
            <a:ext cx="310500" cy="310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5"/>
          <p:cNvSpPr/>
          <p:nvPr/>
        </p:nvSpPr>
        <p:spPr>
          <a:xfrm>
            <a:off x="3623232" y="1279113"/>
            <a:ext cx="310500" cy="310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6333125" y="1279113"/>
            <a:ext cx="310500" cy="310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5"/>
          <p:cNvSpPr/>
          <p:nvPr/>
        </p:nvSpPr>
        <p:spPr>
          <a:xfrm rot="5400000">
            <a:off x="3557050" y="1854761"/>
            <a:ext cx="378900" cy="64800"/>
          </a:xfrm>
          <a:prstGeom prst="rect">
            <a:avLst/>
          </a:prstGeom>
          <a:solidFill>
            <a:srgbClr val="FAF8F4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5"/>
          <p:cNvSpPr/>
          <p:nvPr/>
        </p:nvSpPr>
        <p:spPr>
          <a:xfrm rot="5400000">
            <a:off x="3633375" y="1854761"/>
            <a:ext cx="378900" cy="64800"/>
          </a:xfrm>
          <a:prstGeom prst="rect">
            <a:avLst/>
          </a:prstGeom>
          <a:solidFill>
            <a:srgbClr val="FAF8F4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5"/>
          <p:cNvSpPr/>
          <p:nvPr/>
        </p:nvSpPr>
        <p:spPr>
          <a:xfrm rot="5400000">
            <a:off x="3709700" y="1854761"/>
            <a:ext cx="378900" cy="64800"/>
          </a:xfrm>
          <a:prstGeom prst="rect">
            <a:avLst/>
          </a:prstGeom>
          <a:solidFill>
            <a:srgbClr val="FAF8F4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5"/>
          <p:cNvSpPr txBox="1"/>
          <p:nvPr/>
        </p:nvSpPr>
        <p:spPr>
          <a:xfrm rot="-5400000">
            <a:off x="-218425" y="1625550"/>
            <a:ext cx="136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New Approach</a:t>
            </a:r>
            <a:endParaRPr sz="1000" b="1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25"/>
          <p:cNvCxnSpPr/>
          <p:nvPr/>
        </p:nvCxnSpPr>
        <p:spPr>
          <a:xfrm>
            <a:off x="603300" y="434320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Energy balance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5" name="Google Shape;285;p25"/>
          <p:cNvSpPr txBox="1">
            <a:spLocks noGrp="1"/>
          </p:cNvSpPr>
          <p:nvPr>
            <p:ph type="sldNum" idx="12"/>
          </p:nvPr>
        </p:nvSpPr>
        <p:spPr>
          <a:xfrm>
            <a:off x="8440400" y="4756584"/>
            <a:ext cx="41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555175" y="1279113"/>
            <a:ext cx="203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9E9E9E"/>
                </a:solidFill>
                <a:latin typeface="Courier New"/>
                <a:ea typeface="Courier New"/>
                <a:cs typeface="Courier New"/>
                <a:sym typeface="Courier New"/>
              </a:rPr>
              <a:t>NbSn SC Accelerator</a:t>
            </a:r>
            <a:endParaRPr sz="900" b="1" i="0" u="none" strike="noStrike" cap="none">
              <a:solidFill>
                <a:srgbClr val="9E9E9E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9E9E9E"/>
                </a:solidFill>
                <a:latin typeface="Courier New"/>
                <a:ea typeface="Courier New"/>
                <a:cs typeface="Courier New"/>
                <a:sym typeface="Courier New"/>
              </a:rPr>
              <a:t>Magnetron Drivers</a:t>
            </a:r>
            <a:endParaRPr sz="900" b="1" i="0" u="none" strike="noStrike" cap="none">
              <a:solidFill>
                <a:srgbClr val="9E9E9E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7" name="Google Shape;287;p25"/>
          <p:cNvSpPr txBox="1"/>
          <p:nvPr/>
        </p:nvSpPr>
        <p:spPr>
          <a:xfrm>
            <a:off x="7079450" y="1170125"/>
            <a:ext cx="179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9E9E9E"/>
                </a:solidFill>
                <a:latin typeface="Courier New"/>
                <a:ea typeface="Courier New"/>
                <a:cs typeface="Courier New"/>
                <a:sym typeface="Courier New"/>
              </a:rPr>
              <a:t>Brayton (helium) cycle balance of plant</a:t>
            </a:r>
            <a:endParaRPr sz="900" b="1" i="0" u="none" strike="noStrike" cap="none">
              <a:solidFill>
                <a:srgbClr val="9E9E9E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-10650" y="2634650"/>
            <a:ext cx="9165300" cy="2507100"/>
          </a:xfrm>
          <a:prstGeom prst="rect">
            <a:avLst/>
          </a:prstGeom>
          <a:solidFill>
            <a:srgbClr val="FA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5"/>
          <p:cNvSpPr txBox="1"/>
          <p:nvPr/>
        </p:nvSpPr>
        <p:spPr>
          <a:xfrm>
            <a:off x="2622750" y="4918800"/>
            <a:ext cx="38985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Acceleron Fusion Confidential</a:t>
            </a:r>
            <a:endParaRPr sz="10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0" name="Google Shape;290;p25"/>
          <p:cNvSpPr/>
          <p:nvPr/>
        </p:nvSpPr>
        <p:spPr>
          <a:xfrm rot="-5400000">
            <a:off x="3641000" y="2296925"/>
            <a:ext cx="678000" cy="3619800"/>
          </a:xfrm>
          <a:prstGeom prst="bentArrow">
            <a:avLst>
              <a:gd name="adj1" fmla="val 0"/>
              <a:gd name="adj2" fmla="val 7799"/>
              <a:gd name="adj3" fmla="val 16969"/>
              <a:gd name="adj4" fmla="val 20732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5789892" y="4389688"/>
            <a:ext cx="2025000" cy="103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5"/>
          <p:cNvSpPr/>
          <p:nvPr/>
        </p:nvSpPr>
        <p:spPr>
          <a:xfrm rot="5400000">
            <a:off x="6453950" y="4008575"/>
            <a:ext cx="696900" cy="1296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1540225" y="3796900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4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5"/>
          <p:cNvSpPr/>
          <p:nvPr/>
        </p:nvSpPr>
        <p:spPr>
          <a:xfrm>
            <a:off x="799500" y="3187950"/>
            <a:ext cx="1919700" cy="572700"/>
          </a:xfrm>
          <a:prstGeom prst="roundRect">
            <a:avLst>
              <a:gd name="adj" fmla="val 9524"/>
            </a:avLst>
          </a:prstGeom>
          <a:solidFill>
            <a:srgbClr val="639A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Accelerator and muon production target</a:t>
            </a:r>
            <a:endParaRPr sz="900" b="0" i="0" u="none" strike="noStrike" cap="non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2733650" y="3189450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muon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3485200" y="3229400"/>
            <a:ext cx="1760100" cy="538800"/>
          </a:xfrm>
          <a:prstGeom prst="roundRect">
            <a:avLst>
              <a:gd name="adj" fmla="val 9524"/>
            </a:avLst>
          </a:prstGeom>
          <a:solidFill>
            <a:srgbClr val="09DD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Fusion cell and</a:t>
            </a:r>
            <a:endParaRPr sz="900" b="0" i="0" u="none" strike="noStrike" cap="non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breeding blanket</a:t>
            </a:r>
            <a:endParaRPr sz="900" b="0" i="0" u="none" strike="noStrike" cap="non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97" name="Google Shape;297;p25"/>
          <p:cNvSpPr/>
          <p:nvPr/>
        </p:nvSpPr>
        <p:spPr>
          <a:xfrm>
            <a:off x="5275000" y="3411300"/>
            <a:ext cx="737100" cy="115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5"/>
          <p:cNvSpPr txBox="1"/>
          <p:nvPr/>
        </p:nvSpPr>
        <p:spPr>
          <a:xfrm>
            <a:off x="4597288" y="2926488"/>
            <a:ext cx="1414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                   MeV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5"/>
          <p:cNvSpPr txBox="1"/>
          <p:nvPr/>
        </p:nvSpPr>
        <p:spPr>
          <a:xfrm>
            <a:off x="5206900" y="3189450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10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000">
                <a:solidFill>
                  <a:schemeClr val="dk2"/>
                </a:solidFill>
              </a:rPr>
              <a:t>2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5"/>
          <p:cNvSpPr/>
          <p:nvPr/>
        </p:nvSpPr>
        <p:spPr>
          <a:xfrm>
            <a:off x="6011300" y="3204900"/>
            <a:ext cx="1582200" cy="538800"/>
          </a:xfrm>
          <a:prstGeom prst="roundRect">
            <a:avLst>
              <a:gd name="adj" fmla="val 9524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 Medium"/>
                <a:ea typeface="Inter Medium"/>
                <a:cs typeface="Inter Medium"/>
                <a:sym typeface="Inter Medium"/>
              </a:rPr>
              <a:t>Balance of Plant</a:t>
            </a:r>
            <a:endParaRPr sz="900" b="0" i="0" u="none" strike="noStrike" cap="none">
              <a:solidFill>
                <a:srgbClr val="33333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1668000" y="2877800"/>
            <a:ext cx="101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GeV/muon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5"/>
          <p:cNvSpPr txBox="1"/>
          <p:nvPr/>
        </p:nvSpPr>
        <p:spPr>
          <a:xfrm>
            <a:off x="6788375" y="3760650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8.8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5"/>
          <p:cNvSpPr txBox="1"/>
          <p:nvPr/>
        </p:nvSpPr>
        <p:spPr>
          <a:xfrm>
            <a:off x="7834250" y="4279175"/>
            <a:ext cx="960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5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2733650" y="3411300"/>
            <a:ext cx="737100" cy="115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5"/>
          <p:cNvSpPr txBox="1"/>
          <p:nvPr/>
        </p:nvSpPr>
        <p:spPr>
          <a:xfrm>
            <a:off x="3173125" y="4313738"/>
            <a:ext cx="22230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25"/>
          <p:cNvCxnSpPr/>
          <p:nvPr/>
        </p:nvCxnSpPr>
        <p:spPr>
          <a:xfrm rot="10800000" flipH="1">
            <a:off x="4214875" y="2425100"/>
            <a:ext cx="683400" cy="41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07" name="Google Shape;307;p25"/>
          <p:cNvSpPr txBox="1"/>
          <p:nvPr/>
        </p:nvSpPr>
        <p:spPr>
          <a:xfrm>
            <a:off x="6391325" y="4503838"/>
            <a:ext cx="1582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recirculating power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5"/>
          <p:cNvSpPr txBox="1"/>
          <p:nvPr/>
        </p:nvSpPr>
        <p:spPr>
          <a:xfrm>
            <a:off x="3211625" y="2917625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5"/>
          <p:cNvSpPr txBox="1"/>
          <p:nvPr/>
        </p:nvSpPr>
        <p:spPr>
          <a:xfrm>
            <a:off x="3784275" y="2926500"/>
            <a:ext cx="94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fusions/muon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3210938" y="2972525"/>
            <a:ext cx="625500" cy="22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5"/>
          <p:cNvSpPr txBox="1"/>
          <p:nvPr/>
        </p:nvSpPr>
        <p:spPr>
          <a:xfrm>
            <a:off x="3229726" y="2924363"/>
            <a:ext cx="62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sz="1000" b="0" i="0" u="none" strike="noStrike" cap="non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5"/>
          <p:cNvSpPr txBox="1"/>
          <p:nvPr/>
        </p:nvSpPr>
        <p:spPr>
          <a:xfrm>
            <a:off x="1035275" y="2907275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25"/>
          <p:cNvGrpSpPr/>
          <p:nvPr/>
        </p:nvGrpSpPr>
        <p:grpSpPr>
          <a:xfrm>
            <a:off x="5875800" y="2911688"/>
            <a:ext cx="1057651" cy="305238"/>
            <a:chOff x="1474450" y="2107700"/>
            <a:chExt cx="1057651" cy="305238"/>
          </a:xfrm>
        </p:grpSpPr>
        <p:sp>
          <p:nvSpPr>
            <p:cNvPr id="314" name="Google Shape;314;p25"/>
            <p:cNvSpPr txBox="1"/>
            <p:nvPr/>
          </p:nvSpPr>
          <p:spPr>
            <a:xfrm>
              <a:off x="1474450" y="2139038"/>
              <a:ext cx="8052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1906600" y="2162738"/>
              <a:ext cx="625500" cy="226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5"/>
            <p:cNvSpPr txBox="1"/>
            <p:nvPr/>
          </p:nvSpPr>
          <p:spPr>
            <a:xfrm>
              <a:off x="1906601" y="2107700"/>
              <a:ext cx="625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4A86E8"/>
                  </a:solidFill>
                  <a:latin typeface="Arial"/>
                  <a:ea typeface="Arial"/>
                  <a:cs typeface="Arial"/>
                  <a:sym typeface="Arial"/>
                </a:rPr>
                <a:t>64%</a:t>
              </a:r>
              <a:endParaRPr sz="1000" b="0" i="0" u="none" strike="noStrike" cap="non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25"/>
          <p:cNvGrpSpPr/>
          <p:nvPr/>
        </p:nvGrpSpPr>
        <p:grpSpPr>
          <a:xfrm>
            <a:off x="955725" y="2870125"/>
            <a:ext cx="805200" cy="281575"/>
            <a:chOff x="1780075" y="2107663"/>
            <a:chExt cx="805200" cy="281575"/>
          </a:xfrm>
        </p:grpSpPr>
        <p:sp>
          <p:nvSpPr>
            <p:cNvPr id="318" name="Google Shape;318;p25"/>
            <p:cNvSpPr txBox="1"/>
            <p:nvPr/>
          </p:nvSpPr>
          <p:spPr>
            <a:xfrm>
              <a:off x="1780075" y="2107663"/>
              <a:ext cx="8052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1906600" y="2162738"/>
              <a:ext cx="625500" cy="226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5"/>
            <p:cNvSpPr txBox="1"/>
            <p:nvPr/>
          </p:nvSpPr>
          <p:spPr>
            <a:xfrm>
              <a:off x="1906601" y="2114388"/>
              <a:ext cx="625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4A86E8"/>
                  </a:solidFill>
                </a:rPr>
                <a:t>4</a:t>
              </a:r>
              <a:endParaRPr sz="1000" b="0" i="0" u="none" strike="noStrike" cap="non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25"/>
          <p:cNvGrpSpPr/>
          <p:nvPr/>
        </p:nvGrpSpPr>
        <p:grpSpPr>
          <a:xfrm>
            <a:off x="5838425" y="4496975"/>
            <a:ext cx="805200" cy="281575"/>
            <a:chOff x="1780075" y="2107663"/>
            <a:chExt cx="805200" cy="281575"/>
          </a:xfrm>
        </p:grpSpPr>
        <p:sp>
          <p:nvSpPr>
            <p:cNvPr id="322" name="Google Shape;322;p25"/>
            <p:cNvSpPr txBox="1"/>
            <p:nvPr/>
          </p:nvSpPr>
          <p:spPr>
            <a:xfrm>
              <a:off x="1780075" y="2107663"/>
              <a:ext cx="8052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1906600" y="2162738"/>
              <a:ext cx="625500" cy="226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5"/>
            <p:cNvSpPr txBox="1"/>
            <p:nvPr/>
          </p:nvSpPr>
          <p:spPr>
            <a:xfrm>
              <a:off x="1906601" y="2114388"/>
              <a:ext cx="625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4A86E8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lang="en" sz="1000">
                  <a:solidFill>
                    <a:srgbClr val="4A86E8"/>
                  </a:solidFill>
                </a:rPr>
                <a:t>5</a:t>
              </a:r>
              <a:r>
                <a:rPr lang="en" sz="1000" b="0" i="0" u="none" strike="noStrike" cap="none">
                  <a:solidFill>
                    <a:srgbClr val="4A86E8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  <a:endParaRPr sz="1000" b="0" i="0" u="none" strike="noStrike" cap="non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25"/>
          <p:cNvGrpSpPr/>
          <p:nvPr/>
        </p:nvGrpSpPr>
        <p:grpSpPr>
          <a:xfrm>
            <a:off x="4652888" y="2895700"/>
            <a:ext cx="805200" cy="281575"/>
            <a:chOff x="1780075" y="2107663"/>
            <a:chExt cx="805200" cy="281575"/>
          </a:xfrm>
        </p:grpSpPr>
        <p:sp>
          <p:nvSpPr>
            <p:cNvPr id="326" name="Google Shape;326;p25"/>
            <p:cNvSpPr txBox="1"/>
            <p:nvPr/>
          </p:nvSpPr>
          <p:spPr>
            <a:xfrm>
              <a:off x="1780075" y="2107663"/>
              <a:ext cx="8052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1906600" y="2162738"/>
              <a:ext cx="625500" cy="226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5"/>
            <p:cNvSpPr txBox="1"/>
            <p:nvPr/>
          </p:nvSpPr>
          <p:spPr>
            <a:xfrm>
              <a:off x="1906601" y="2114388"/>
              <a:ext cx="625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4A86E8"/>
                  </a:solidFill>
                </a:rPr>
                <a:t>34</a:t>
              </a:r>
              <a:endParaRPr sz="1000" b="0" i="0" u="none" strike="noStrike" cap="non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29" name="Google Shape;329;p25"/>
          <p:cNvCxnSpPr/>
          <p:nvPr/>
        </p:nvCxnSpPr>
        <p:spPr>
          <a:xfrm rot="10800000" flipH="1">
            <a:off x="2719200" y="3644750"/>
            <a:ext cx="360300" cy="4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0" name="Google Shape;330;p25"/>
          <p:cNvSpPr/>
          <p:nvPr/>
        </p:nvSpPr>
        <p:spPr>
          <a:xfrm>
            <a:off x="5619850" y="3625625"/>
            <a:ext cx="392100" cy="103200"/>
          </a:xfrm>
          <a:prstGeom prst="rightArrow">
            <a:avLst>
              <a:gd name="adj1" fmla="val 0"/>
              <a:gd name="adj2" fmla="val 78521"/>
            </a:avLst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p25"/>
          <p:cNvCxnSpPr/>
          <p:nvPr/>
        </p:nvCxnSpPr>
        <p:spPr>
          <a:xfrm>
            <a:off x="5609500" y="3673625"/>
            <a:ext cx="0" cy="282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2" name="Google Shape;332;p25"/>
          <p:cNvCxnSpPr/>
          <p:nvPr/>
        </p:nvCxnSpPr>
        <p:spPr>
          <a:xfrm rot="10800000">
            <a:off x="3069750" y="3936750"/>
            <a:ext cx="2530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3" name="Google Shape;333;p25"/>
          <p:cNvCxnSpPr/>
          <p:nvPr/>
        </p:nvCxnSpPr>
        <p:spPr>
          <a:xfrm rot="10800000">
            <a:off x="3069750" y="3644750"/>
            <a:ext cx="0" cy="279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4" name="Google Shape;334;p25"/>
          <p:cNvSpPr txBox="1"/>
          <p:nvPr/>
        </p:nvSpPr>
        <p:spPr>
          <a:xfrm>
            <a:off x="6867200" y="2899525"/>
            <a:ext cx="101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efficient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25"/>
          <p:cNvPicPr preferRelativeResize="0"/>
          <p:nvPr/>
        </p:nvPicPr>
        <p:blipFill rotWithShape="1">
          <a:blip r:embed="rId3">
            <a:alphaModFix/>
          </a:blip>
          <a:srcRect r="32917"/>
          <a:stretch/>
        </p:blipFill>
        <p:spPr>
          <a:xfrm>
            <a:off x="235200" y="4806197"/>
            <a:ext cx="805325" cy="1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5"/>
          <p:cNvSpPr txBox="1"/>
          <p:nvPr/>
        </p:nvSpPr>
        <p:spPr>
          <a:xfrm>
            <a:off x="3048000" y="3936425"/>
            <a:ext cx="168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3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000">
                <a:solidFill>
                  <a:schemeClr val="dk2"/>
                </a:solidFill>
              </a:rPr>
              <a:t>1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 heat recycling</a:t>
            </a:r>
            <a:b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0.5 sec</a:t>
            </a:r>
            <a:r>
              <a:rPr lang="en" sz="1000">
                <a:solidFill>
                  <a:schemeClr val="dk2"/>
                </a:solidFill>
              </a:rPr>
              <a:t> heat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5"/>
          <p:cNvSpPr txBox="1"/>
          <p:nvPr/>
        </p:nvSpPr>
        <p:spPr>
          <a:xfrm>
            <a:off x="5206900" y="3399713"/>
            <a:ext cx="80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3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000">
                <a:solidFill>
                  <a:schemeClr val="dk2"/>
                </a:solidFill>
              </a:rPr>
              <a:t>6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5"/>
          <p:cNvSpPr txBox="1"/>
          <p:nvPr/>
        </p:nvSpPr>
        <p:spPr>
          <a:xfrm>
            <a:off x="4439150" y="2034025"/>
            <a:ext cx="149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Sticking-imposed limit of </a:t>
            </a:r>
            <a:r>
              <a:rPr lang="en" sz="900" b="0" i="0" u="none" strike="noStrike" cap="none">
                <a:solidFill>
                  <a:srgbClr val="4A86E8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300 fusions/muon</a:t>
            </a:r>
            <a:endParaRPr sz="900" b="0" i="0" u="none" strike="noStrike" cap="none">
              <a:solidFill>
                <a:srgbClr val="4A86E8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9" name="Google Shape;339;p25"/>
          <p:cNvSpPr txBox="1"/>
          <p:nvPr/>
        </p:nvSpPr>
        <p:spPr>
          <a:xfrm>
            <a:off x="4715413" y="1387825"/>
            <a:ext cx="88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Fusion Cell</a:t>
            </a:r>
            <a:endParaRPr sz="9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"/>
          <p:cNvSpPr txBox="1">
            <a:spLocks noGrp="1"/>
          </p:cNvSpPr>
          <p:nvPr>
            <p:ph type="sldNum" idx="12"/>
          </p:nvPr>
        </p:nvSpPr>
        <p:spPr>
          <a:xfrm>
            <a:off x="8440400" y="4756584"/>
            <a:ext cx="41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12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Sticking may </a:t>
            </a:r>
            <a:r>
              <a:rPr lang="en" sz="2620">
                <a:solidFill>
                  <a:srgbClr val="639AE1"/>
                </a:solidFill>
                <a:latin typeface="Inter"/>
                <a:ea typeface="Inter"/>
                <a:cs typeface="Inter"/>
                <a:sym typeface="Inter"/>
              </a:rPr>
              <a:t>decrease</a:t>
            </a:r>
            <a:r>
              <a:rPr lang="en" sz="262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 with </a:t>
            </a:r>
            <a:r>
              <a:rPr lang="en" sz="2620">
                <a:solidFill>
                  <a:srgbClr val="639AE1"/>
                </a:solidFill>
                <a:latin typeface="Inter"/>
                <a:ea typeface="Inter"/>
                <a:cs typeface="Inter"/>
                <a:sym typeface="Inter"/>
              </a:rPr>
              <a:t>density</a:t>
            </a:r>
            <a:endParaRPr sz="262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615025" y="4520375"/>
            <a:ext cx="4068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Ref: </a:t>
            </a:r>
            <a:r>
              <a:rPr lang="en" sz="100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K. Nagamine, 2008</a:t>
            </a:r>
            <a:endParaRPr sz="110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347" name="Google Shape;347;p26"/>
          <p:cNvGrpSpPr/>
          <p:nvPr/>
        </p:nvGrpSpPr>
        <p:grpSpPr>
          <a:xfrm>
            <a:off x="672187" y="1439390"/>
            <a:ext cx="4885296" cy="3030967"/>
            <a:chOff x="1272800" y="1237050"/>
            <a:chExt cx="5911539" cy="3667675"/>
          </a:xfrm>
        </p:grpSpPr>
        <p:pic>
          <p:nvPicPr>
            <p:cNvPr id="348" name="Google Shape;348;p26"/>
            <p:cNvPicPr preferRelativeResize="0"/>
            <p:nvPr/>
          </p:nvPicPr>
          <p:blipFill rotWithShape="1">
            <a:blip r:embed="rId3">
              <a:alphaModFix/>
            </a:blip>
            <a:srcRect r="15633"/>
            <a:stretch/>
          </p:blipFill>
          <p:spPr>
            <a:xfrm>
              <a:off x="1272800" y="1237050"/>
              <a:ext cx="4958226" cy="3667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9" name="Google Shape;349;p26"/>
            <p:cNvCxnSpPr/>
            <p:nvPr/>
          </p:nvCxnSpPr>
          <p:spPr>
            <a:xfrm>
              <a:off x="6114750" y="4247500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0" name="Google Shape;350;p26"/>
            <p:cNvSpPr txBox="1"/>
            <p:nvPr/>
          </p:nvSpPr>
          <p:spPr>
            <a:xfrm>
              <a:off x="6484500" y="4047415"/>
              <a:ext cx="6741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1000</a:t>
              </a:r>
              <a:endParaRPr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351" name="Google Shape;351;p26"/>
            <p:cNvCxnSpPr/>
            <p:nvPr/>
          </p:nvCxnSpPr>
          <p:spPr>
            <a:xfrm>
              <a:off x="6114750" y="3285000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2" name="Google Shape;352;p26"/>
            <p:cNvSpPr txBox="1"/>
            <p:nvPr/>
          </p:nvSpPr>
          <p:spPr>
            <a:xfrm>
              <a:off x="6549830" y="3094562"/>
              <a:ext cx="5949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3" name="Google Shape;353;p26"/>
            <p:cNvCxnSpPr/>
            <p:nvPr/>
          </p:nvCxnSpPr>
          <p:spPr>
            <a:xfrm>
              <a:off x="6114750" y="4019300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4" name="Google Shape;354;p26"/>
            <p:cNvSpPr txBox="1"/>
            <p:nvPr/>
          </p:nvSpPr>
          <p:spPr>
            <a:xfrm>
              <a:off x="6299779" y="3819197"/>
              <a:ext cx="8589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500</a:t>
              </a:r>
              <a:endParaRPr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355" name="Google Shape;355;p26"/>
            <p:cNvCxnSpPr/>
            <p:nvPr/>
          </p:nvCxnSpPr>
          <p:spPr>
            <a:xfrm>
              <a:off x="6114750" y="3524375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6" name="Google Shape;356;p26"/>
            <p:cNvSpPr txBox="1"/>
            <p:nvPr/>
          </p:nvSpPr>
          <p:spPr>
            <a:xfrm>
              <a:off x="6510239" y="3328607"/>
              <a:ext cx="6741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250</a:t>
              </a:r>
              <a:endParaRPr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357" name="Google Shape;357;p26"/>
            <p:cNvCxnSpPr/>
            <p:nvPr/>
          </p:nvCxnSpPr>
          <p:spPr>
            <a:xfrm>
              <a:off x="6114750" y="2034525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8" name="Google Shape;358;p26"/>
            <p:cNvSpPr txBox="1"/>
            <p:nvPr/>
          </p:nvSpPr>
          <p:spPr>
            <a:xfrm>
              <a:off x="6407679" y="1792665"/>
              <a:ext cx="6441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100</a:t>
              </a:r>
              <a:endParaRPr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3293650" y="2571750"/>
              <a:ext cx="9849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6"/>
            <p:cNvSpPr txBox="1"/>
            <p:nvPr/>
          </p:nvSpPr>
          <p:spPr>
            <a:xfrm>
              <a:off x="3509051" y="2492538"/>
              <a:ext cx="622500" cy="55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H. Rafelski theory</a:t>
              </a:r>
              <a:endParaRPr sz="6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361" name="Google Shape;361;p26"/>
            <p:cNvCxnSpPr/>
            <p:nvPr/>
          </p:nvCxnSpPr>
          <p:spPr>
            <a:xfrm flipH="1">
              <a:off x="3385800" y="2756250"/>
              <a:ext cx="191400" cy="184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62" name="Google Shape;362;p26"/>
            <p:cNvCxnSpPr/>
            <p:nvPr/>
          </p:nvCxnSpPr>
          <p:spPr>
            <a:xfrm>
              <a:off x="6114750" y="3029450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3" name="Google Shape;363;p26"/>
            <p:cNvSpPr txBox="1"/>
            <p:nvPr/>
          </p:nvSpPr>
          <p:spPr>
            <a:xfrm>
              <a:off x="6510295" y="2805930"/>
              <a:ext cx="6225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170</a:t>
              </a:r>
              <a:endParaRPr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364" name="Google Shape;364;p26"/>
            <p:cNvCxnSpPr/>
            <p:nvPr/>
          </p:nvCxnSpPr>
          <p:spPr>
            <a:xfrm>
              <a:off x="6114750" y="3756525"/>
              <a:ext cx="34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5" name="Google Shape;365;p26"/>
            <p:cNvSpPr txBox="1"/>
            <p:nvPr/>
          </p:nvSpPr>
          <p:spPr>
            <a:xfrm>
              <a:off x="4750853" y="3566142"/>
              <a:ext cx="24078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330</a:t>
              </a:r>
              <a:endParaRPr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66" name="Google Shape;366;p26"/>
          <p:cNvSpPr txBox="1"/>
          <p:nvPr/>
        </p:nvSpPr>
        <p:spPr>
          <a:xfrm>
            <a:off x="6153150" y="1387200"/>
            <a:ext cx="2609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marR="0" lvl="0" indent="-304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Inter"/>
              <a:buChar char="●"/>
            </a:pPr>
            <a:r>
              <a:rPr lang="en" sz="14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Both experiment and theory predict that sticking decreases with density.</a:t>
            </a: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Inter"/>
              <a:buChar char="●"/>
            </a:pPr>
            <a:r>
              <a:rPr lang="en" sz="14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Data from four experimental groups is shown.</a:t>
            </a: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Inter"/>
              <a:buChar char="●"/>
            </a:pPr>
            <a:r>
              <a:rPr lang="en" sz="14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At high density, the measured sticking is uniformly lower (better) than predicted by theory</a:t>
            </a: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Inter"/>
              <a:buChar char="●"/>
            </a:pPr>
            <a:r>
              <a:rPr lang="en" sz="14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Density is stated as a fraction of liquid hydrogen atomic number density.</a:t>
            </a:r>
            <a:endParaRPr sz="1400" b="0" i="0" u="none" strike="noStrike" cap="non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7" name="Google Shape;367;p26"/>
          <p:cNvSpPr txBox="1"/>
          <p:nvPr/>
        </p:nvSpPr>
        <p:spPr>
          <a:xfrm rot="-5400000">
            <a:off x="4055300" y="2666550"/>
            <a:ext cx="31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Sticking limit on the number of fusions per muon</a:t>
            </a:r>
            <a:endParaRPr sz="100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8" name="Google Shape;368;p26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Background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369" name="Google Shape;36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6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 descr="$PPTXTitle"/>
          <p:cNvSpPr txBox="1">
            <a:spLocks noGrp="1"/>
          </p:cNvSpPr>
          <p:nvPr>
            <p:ph type="title"/>
          </p:nvPr>
        </p:nvSpPr>
        <p:spPr>
          <a:xfrm>
            <a:off x="331829" y="111906"/>
            <a:ext cx="62157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900" rIns="0" bIns="0" anchor="t" anchorCtr="0">
            <a:sp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59AB"/>
                </a:solidFill>
              </a:rPr>
              <a:t>Diamond Anvil Cell</a:t>
            </a:r>
            <a:endParaRPr sz="2200">
              <a:solidFill>
                <a:srgbClr val="0059AB"/>
              </a:solidFill>
            </a:endParaRPr>
          </a:p>
        </p:txBody>
      </p:sp>
      <p:pic>
        <p:nvPicPr>
          <p:cNvPr id="376" name="Google Shape;3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428" y="204208"/>
            <a:ext cx="1074811" cy="2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/>
          <p:nvPr/>
        </p:nvSpPr>
        <p:spPr>
          <a:xfrm>
            <a:off x="357019" y="531149"/>
            <a:ext cx="8421957" cy="0"/>
          </a:xfrm>
          <a:custGeom>
            <a:avLst/>
            <a:gdLst/>
            <a:ahLst/>
            <a:cxnLst/>
            <a:rect l="l" t="t" r="r" b="b"/>
            <a:pathLst>
              <a:path w="4248150" h="120000" extrusionOk="0">
                <a:moveTo>
                  <a:pt x="0" y="0"/>
                </a:moveTo>
                <a:lnTo>
                  <a:pt x="4247997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378" name="Google Shape;3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775" y="846525"/>
            <a:ext cx="4868750" cy="288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2750" y="1089449"/>
            <a:ext cx="3828899" cy="214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 txBox="1"/>
          <p:nvPr/>
        </p:nvSpPr>
        <p:spPr>
          <a:xfrm>
            <a:off x="5900300" y="3787000"/>
            <a:ext cx="2554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DAC paper submitted for publication and available on arXiv!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81" name="Google Shape;381;p27"/>
          <p:cNvSpPr txBox="1"/>
          <p:nvPr/>
        </p:nvSpPr>
        <p:spPr>
          <a:xfrm>
            <a:off x="674900" y="3736050"/>
            <a:ext cx="4006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DAC compresses DT mixture to extreme pressures (densities up to 2.2 LHD)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62" y="0"/>
            <a:ext cx="685047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28"/>
          <p:cNvCxnSpPr>
            <a:stCxn id="388" idx="1"/>
          </p:cNvCxnSpPr>
          <p:nvPr/>
        </p:nvCxnSpPr>
        <p:spPr>
          <a:xfrm flipH="1">
            <a:off x="6733375" y="865000"/>
            <a:ext cx="501300" cy="150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9" name="Google Shape;389;p28"/>
          <p:cNvCxnSpPr>
            <a:stCxn id="390" idx="1"/>
          </p:cNvCxnSpPr>
          <p:nvPr/>
        </p:nvCxnSpPr>
        <p:spPr>
          <a:xfrm rot="10800000">
            <a:off x="5335675" y="2864600"/>
            <a:ext cx="841500" cy="392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28"/>
          <p:cNvCxnSpPr/>
          <p:nvPr/>
        </p:nvCxnSpPr>
        <p:spPr>
          <a:xfrm rot="10800000">
            <a:off x="1956400" y="3256925"/>
            <a:ext cx="201600" cy="812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438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1115</Words>
  <Application>Microsoft Office PowerPoint</Application>
  <PresentationFormat>On-screen Show (16:9)</PresentationFormat>
  <Paragraphs>197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Roboto</vt:lpstr>
      <vt:lpstr>Roboto Slab</vt:lpstr>
      <vt:lpstr>Inter</vt:lpstr>
      <vt:lpstr>Courier New</vt:lpstr>
      <vt:lpstr>Inter Medium</vt:lpstr>
      <vt:lpstr>Tahoma</vt:lpstr>
      <vt:lpstr>Arial</vt:lpstr>
      <vt:lpstr>Gill Sans</vt:lpstr>
      <vt:lpstr>Simple Light</vt:lpstr>
      <vt:lpstr>Office Theme</vt:lpstr>
      <vt:lpstr>PowerPoint Presentation</vt:lpstr>
      <vt:lpstr>Fusion is a safe, abundant, clean source of energy</vt:lpstr>
      <vt:lpstr>Plasma fusion requires stable 100,000,000 ⁰C plasma  </vt:lpstr>
      <vt:lpstr>Muons can catalyze nuclear fusion reactions at lower temperature</vt:lpstr>
      <vt:lpstr>Sticking was seen as the key issue </vt:lpstr>
      <vt:lpstr>Energy balance</vt:lpstr>
      <vt:lpstr>Sticking may decrease with density</vt:lpstr>
      <vt:lpstr>Diamond Anvil Cell</vt:lpstr>
      <vt:lpstr>PowerPoint Presentation</vt:lpstr>
      <vt:lpstr>PowerPoint Presentation</vt:lpstr>
      <vt:lpstr>Loading Tritium into the U-beds</vt:lpstr>
      <vt:lpstr>Loading the Cell with Liquid DT</vt:lpstr>
      <vt:lpstr>Compression of the Liquid DT to a Solid</vt:lpstr>
      <vt:lpstr>2024/2025 Beam Campaigns</vt:lpstr>
      <vt:lpstr>MuFusE Detector Systems</vt:lpstr>
      <vt:lpstr>Fusion Observation!</vt:lpstr>
      <vt:lpstr>MuFusE 2025 - DT Results (T&lt;150K)</vt:lpstr>
      <vt:lpstr>Pion and Muon Production</vt:lpstr>
      <vt:lpstr>Pion and Muon Production</vt:lpstr>
      <vt:lpstr>Pion and Muon Production</vt:lpstr>
      <vt:lpstr>Pion Production: Model Uncertainties</vt:lpstr>
      <vt:lpstr>Experimental Overview</vt:lpstr>
      <vt:lpstr>Beamline and Facility</vt:lpstr>
      <vt:lpstr>Conceptual Fusion Power Plant Design</vt:lpstr>
      <vt:lpstr>Conceptual Fusion Power Plant: Fusion Core</vt:lpstr>
      <vt:lpstr>Technological Applications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Woody, Angela</dc:creator>
  <cp:lastModifiedBy>Woody, Angela</cp:lastModifiedBy>
  <cp:revision>1</cp:revision>
  <dcterms:modified xsi:type="dcterms:W3CDTF">2026-06-11T12:11:05Z</dcterms:modified>
</cp:coreProperties>
</file>