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22"/>
  </p:notesMasterIdLst>
  <p:handoutMasterIdLst>
    <p:handoutMasterId r:id="rId23"/>
  </p:handoutMasterIdLst>
  <p:sldIdLst>
    <p:sldId id="2147469121" r:id="rId2"/>
    <p:sldId id="2147481344" r:id="rId3"/>
    <p:sldId id="5357" r:id="rId4"/>
    <p:sldId id="332" r:id="rId5"/>
    <p:sldId id="2147469124" r:id="rId6"/>
    <p:sldId id="358" r:id="rId7"/>
    <p:sldId id="552" r:id="rId8"/>
    <p:sldId id="262" r:id="rId9"/>
    <p:sldId id="5304" r:id="rId10"/>
    <p:sldId id="2147481347" r:id="rId11"/>
    <p:sldId id="2147481341" r:id="rId12"/>
    <p:sldId id="2147481342" r:id="rId13"/>
    <p:sldId id="2147481343" r:id="rId14"/>
    <p:sldId id="2147481345" r:id="rId15"/>
    <p:sldId id="2147481346" r:id="rId16"/>
    <p:sldId id="2638" r:id="rId17"/>
    <p:sldId id="2147481340" r:id="rId18"/>
    <p:sldId id="2640" r:id="rId19"/>
    <p:sldId id="2147469538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99"/>
    <a:srgbClr val="ECECEC"/>
    <a:srgbClr val="30342E"/>
    <a:srgbClr val="1B4C67"/>
    <a:srgbClr val="1A6094"/>
    <a:srgbClr val="25B1A6"/>
    <a:srgbClr val="00A77D"/>
    <a:srgbClr val="7EC297"/>
    <a:srgbClr val="6B6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6301"/>
  </p:normalViewPr>
  <p:slideViewPr>
    <p:cSldViewPr snapToGrid="0">
      <p:cViewPr varScale="1">
        <p:scale>
          <a:sx n="96" d="100"/>
          <a:sy n="96" d="100"/>
        </p:scale>
        <p:origin x="168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58EE1-0310-48D4-A3F7-BF8500998359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4CF0A7A-A224-471D-A045-7887AC4FF89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latin typeface="+mn-lt"/>
              <a:cs typeface="Arial"/>
            </a:rPr>
            <a:t>Vessel material will be more radiation-resistant (i.e., stainless steel) and adhere to current standards</a:t>
          </a:r>
          <a:endParaRPr lang="en-US" sz="1800" dirty="0"/>
        </a:p>
      </dgm:t>
    </dgm:pt>
    <dgm:pt modelId="{585D4A30-A673-436F-9917-779AEFF62507}" type="parTrans" cxnId="{E962E805-D868-4615-8B66-980022A36CD8}">
      <dgm:prSet/>
      <dgm:spPr/>
      <dgm:t>
        <a:bodyPr/>
        <a:lstStyle/>
        <a:p>
          <a:endParaRPr lang="en-US" sz="6600"/>
        </a:p>
      </dgm:t>
    </dgm:pt>
    <dgm:pt modelId="{90CCFCE1-D8DA-4F3B-AB0F-0D4029C8AC34}" type="sibTrans" cxnId="{E962E805-D868-4615-8B66-980022A36CD8}">
      <dgm:prSet/>
      <dgm:spPr/>
      <dgm:t>
        <a:bodyPr/>
        <a:lstStyle/>
        <a:p>
          <a:endParaRPr lang="en-US" sz="6600"/>
        </a:p>
      </dgm:t>
    </dgm:pt>
    <dgm:pt modelId="{3BE930EE-F186-413E-97BC-1BF2A999AEA0}">
      <dgm:prSet custT="1"/>
      <dgm:spPr/>
      <dgm:t>
        <a:bodyPr/>
        <a:lstStyle/>
        <a:p>
          <a:r>
            <a:rPr lang="en-US" sz="1800">
              <a:latin typeface="+mn-lt"/>
              <a:cs typeface="Arial"/>
            </a:rPr>
            <a:t>HFIR vessel and systems will be capable of operating at up to100 MW</a:t>
          </a:r>
        </a:p>
      </dgm:t>
    </dgm:pt>
    <dgm:pt modelId="{AE4555B5-4D47-4F30-8680-469C90935C2C}" type="parTrans" cxnId="{8A21A30D-FDF9-4BE3-A247-A4A1351955A4}">
      <dgm:prSet/>
      <dgm:spPr/>
      <dgm:t>
        <a:bodyPr/>
        <a:lstStyle/>
        <a:p>
          <a:endParaRPr lang="en-US" sz="6600"/>
        </a:p>
      </dgm:t>
    </dgm:pt>
    <dgm:pt modelId="{641940AD-6CC5-436C-B58D-CA31B285C250}" type="sibTrans" cxnId="{8A21A30D-FDF9-4BE3-A247-A4A1351955A4}">
      <dgm:prSet/>
      <dgm:spPr/>
      <dgm:t>
        <a:bodyPr/>
        <a:lstStyle/>
        <a:p>
          <a:endParaRPr lang="en-US" sz="6600"/>
        </a:p>
      </dgm:t>
    </dgm:pt>
    <dgm:pt modelId="{C5430D28-CE0B-4776-917E-5BC8713CC3A0}">
      <dgm:prSet custT="1"/>
      <dgm:spPr/>
      <dgm:t>
        <a:bodyPr/>
        <a:lstStyle/>
        <a:p>
          <a:r>
            <a:rPr lang="en-US" sz="1800">
              <a:latin typeface="+mn-lt"/>
              <a:cs typeface="Arial"/>
            </a:rPr>
            <a:t>Beam tube vessel penetrations will enable future beamline changes, including tube size and/or direction (within limits)</a:t>
          </a:r>
        </a:p>
      </dgm:t>
    </dgm:pt>
    <dgm:pt modelId="{84776063-4E1C-4FD0-A928-CB0AF5483A29}" type="parTrans" cxnId="{98EDC75E-B25A-45E2-A1F0-E6B6DA069495}">
      <dgm:prSet/>
      <dgm:spPr/>
      <dgm:t>
        <a:bodyPr/>
        <a:lstStyle/>
        <a:p>
          <a:endParaRPr lang="en-US" sz="6600"/>
        </a:p>
      </dgm:t>
    </dgm:pt>
    <dgm:pt modelId="{B85DD241-783C-4ECE-ACEA-13B7625AEE06}" type="sibTrans" cxnId="{98EDC75E-B25A-45E2-A1F0-E6B6DA069495}">
      <dgm:prSet/>
      <dgm:spPr/>
      <dgm:t>
        <a:bodyPr/>
        <a:lstStyle/>
        <a:p>
          <a:endParaRPr lang="en-US" sz="6600"/>
        </a:p>
      </dgm:t>
    </dgm:pt>
    <dgm:pt modelId="{85CA09FC-96F4-4C21-98BC-B1ECC86866A2}">
      <dgm:prSet custT="1"/>
      <dgm:spPr/>
      <dgm:t>
        <a:bodyPr/>
        <a:lstStyle/>
        <a:p>
          <a:r>
            <a:rPr lang="en-US" sz="1800">
              <a:latin typeface="+mn-lt"/>
              <a:cs typeface="Arial"/>
            </a:rPr>
            <a:t>Vessel head design will be improved to allow future online insertion/removal systems for improved isotope production and maintenance</a:t>
          </a:r>
        </a:p>
      </dgm:t>
    </dgm:pt>
    <dgm:pt modelId="{99B1860F-21FC-4FCA-887C-ECB7525EC17E}" type="parTrans" cxnId="{AD3A27F1-F279-49FD-8C3F-3E9F0ED37F70}">
      <dgm:prSet/>
      <dgm:spPr/>
      <dgm:t>
        <a:bodyPr/>
        <a:lstStyle/>
        <a:p>
          <a:endParaRPr lang="en-US" sz="6600"/>
        </a:p>
      </dgm:t>
    </dgm:pt>
    <dgm:pt modelId="{04C629E7-4F70-4006-8A0F-2A702270C7DB}" type="sibTrans" cxnId="{AD3A27F1-F279-49FD-8C3F-3E9F0ED37F70}">
      <dgm:prSet/>
      <dgm:spPr/>
      <dgm:t>
        <a:bodyPr/>
        <a:lstStyle/>
        <a:p>
          <a:endParaRPr lang="en-US" sz="6600"/>
        </a:p>
      </dgm:t>
    </dgm:pt>
    <dgm:pt modelId="{0CF70CAD-1EB7-4737-AE67-2EB4C9C93EBB}" type="pres">
      <dgm:prSet presAssocID="{90158EE1-0310-48D4-A3F7-BF8500998359}" presName="linear" presStyleCnt="0">
        <dgm:presLayoutVars>
          <dgm:animLvl val="lvl"/>
          <dgm:resizeHandles val="exact"/>
        </dgm:presLayoutVars>
      </dgm:prSet>
      <dgm:spPr/>
    </dgm:pt>
    <dgm:pt modelId="{7ED6A619-DFD7-4F3C-AAC6-F950ADFF44A5}" type="pres">
      <dgm:prSet presAssocID="{04CF0A7A-A224-471D-A045-7887AC4FF89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A2C1B-A25D-4AE6-B25B-09EB26FE2A9D}" type="pres">
      <dgm:prSet presAssocID="{90CCFCE1-D8DA-4F3B-AB0F-0D4029C8AC34}" presName="spacer" presStyleCnt="0"/>
      <dgm:spPr/>
    </dgm:pt>
    <dgm:pt modelId="{D6D0F1DD-8E2B-4024-936F-57BB6F18F386}" type="pres">
      <dgm:prSet presAssocID="{3BE930EE-F186-413E-97BC-1BF2A999AEA0}" presName="parentText" presStyleLbl="node1" presStyleIdx="1" presStyleCnt="4" custLinFactNeighborX="321" custLinFactNeighborY="2569">
        <dgm:presLayoutVars>
          <dgm:chMax val="0"/>
          <dgm:bulletEnabled val="1"/>
        </dgm:presLayoutVars>
      </dgm:prSet>
      <dgm:spPr/>
    </dgm:pt>
    <dgm:pt modelId="{E530B639-7D29-491F-88C5-2C156E3D0A2A}" type="pres">
      <dgm:prSet presAssocID="{641940AD-6CC5-436C-B58D-CA31B285C250}" presName="spacer" presStyleCnt="0"/>
      <dgm:spPr/>
    </dgm:pt>
    <dgm:pt modelId="{0E487656-2081-4BDD-8AD8-7B524E7A9B8E}" type="pres">
      <dgm:prSet presAssocID="{C5430D28-CE0B-4776-917E-5BC8713CC3A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AFAC74E-86F8-448E-935B-EE8BF5C7C441}" type="pres">
      <dgm:prSet presAssocID="{B85DD241-783C-4ECE-ACEA-13B7625AEE06}" presName="spacer" presStyleCnt="0"/>
      <dgm:spPr/>
    </dgm:pt>
    <dgm:pt modelId="{B90C6A12-5C90-4EB7-A57C-375F6D53151F}" type="pres">
      <dgm:prSet presAssocID="{85CA09FC-96F4-4C21-98BC-B1ECC86866A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962E805-D868-4615-8B66-980022A36CD8}" srcId="{90158EE1-0310-48D4-A3F7-BF8500998359}" destId="{04CF0A7A-A224-471D-A045-7887AC4FF895}" srcOrd="0" destOrd="0" parTransId="{585D4A30-A673-436F-9917-779AEFF62507}" sibTransId="{90CCFCE1-D8DA-4F3B-AB0F-0D4029C8AC34}"/>
    <dgm:cxn modelId="{36DEAD07-C8D3-4E0A-86F2-23F0C53A3FC1}" type="presOf" srcId="{C5430D28-CE0B-4776-917E-5BC8713CC3A0}" destId="{0E487656-2081-4BDD-8AD8-7B524E7A9B8E}" srcOrd="0" destOrd="0" presId="urn:microsoft.com/office/officeart/2005/8/layout/vList2"/>
    <dgm:cxn modelId="{8A21A30D-FDF9-4BE3-A247-A4A1351955A4}" srcId="{90158EE1-0310-48D4-A3F7-BF8500998359}" destId="{3BE930EE-F186-413E-97BC-1BF2A999AEA0}" srcOrd="1" destOrd="0" parTransId="{AE4555B5-4D47-4F30-8680-469C90935C2C}" sibTransId="{641940AD-6CC5-436C-B58D-CA31B285C250}"/>
    <dgm:cxn modelId="{F04EAF38-DC3D-413C-B632-04C5854F283F}" type="presOf" srcId="{04CF0A7A-A224-471D-A045-7887AC4FF895}" destId="{7ED6A619-DFD7-4F3C-AAC6-F950ADFF44A5}" srcOrd="0" destOrd="0" presId="urn:microsoft.com/office/officeart/2005/8/layout/vList2"/>
    <dgm:cxn modelId="{98EDC75E-B25A-45E2-A1F0-E6B6DA069495}" srcId="{90158EE1-0310-48D4-A3F7-BF8500998359}" destId="{C5430D28-CE0B-4776-917E-5BC8713CC3A0}" srcOrd="2" destOrd="0" parTransId="{84776063-4E1C-4FD0-A928-CB0AF5483A29}" sibTransId="{B85DD241-783C-4ECE-ACEA-13B7625AEE06}"/>
    <dgm:cxn modelId="{53364F7B-6CEC-46F9-B7B8-150EF08E647F}" type="presOf" srcId="{90158EE1-0310-48D4-A3F7-BF8500998359}" destId="{0CF70CAD-1EB7-4737-AE67-2EB4C9C93EBB}" srcOrd="0" destOrd="0" presId="urn:microsoft.com/office/officeart/2005/8/layout/vList2"/>
    <dgm:cxn modelId="{64C5007C-A835-435F-87AB-D7B1113FC272}" type="presOf" srcId="{3BE930EE-F186-413E-97BC-1BF2A999AEA0}" destId="{D6D0F1DD-8E2B-4024-936F-57BB6F18F386}" srcOrd="0" destOrd="0" presId="urn:microsoft.com/office/officeart/2005/8/layout/vList2"/>
    <dgm:cxn modelId="{A14A07B7-871D-49CB-AEC0-C052CAAEAE0C}" type="presOf" srcId="{85CA09FC-96F4-4C21-98BC-B1ECC86866A2}" destId="{B90C6A12-5C90-4EB7-A57C-375F6D53151F}" srcOrd="0" destOrd="0" presId="urn:microsoft.com/office/officeart/2005/8/layout/vList2"/>
    <dgm:cxn modelId="{AD3A27F1-F279-49FD-8C3F-3E9F0ED37F70}" srcId="{90158EE1-0310-48D4-A3F7-BF8500998359}" destId="{85CA09FC-96F4-4C21-98BC-B1ECC86866A2}" srcOrd="3" destOrd="0" parTransId="{99B1860F-21FC-4FCA-887C-ECB7525EC17E}" sibTransId="{04C629E7-4F70-4006-8A0F-2A702270C7DB}"/>
    <dgm:cxn modelId="{F7CA033B-9662-4E92-810F-E0DD877C4223}" type="presParOf" srcId="{0CF70CAD-1EB7-4737-AE67-2EB4C9C93EBB}" destId="{7ED6A619-DFD7-4F3C-AAC6-F950ADFF44A5}" srcOrd="0" destOrd="0" presId="urn:microsoft.com/office/officeart/2005/8/layout/vList2"/>
    <dgm:cxn modelId="{0DF7B30A-E69A-43BF-9F6D-6B0845B40660}" type="presParOf" srcId="{0CF70CAD-1EB7-4737-AE67-2EB4C9C93EBB}" destId="{CBFA2C1B-A25D-4AE6-B25B-09EB26FE2A9D}" srcOrd="1" destOrd="0" presId="urn:microsoft.com/office/officeart/2005/8/layout/vList2"/>
    <dgm:cxn modelId="{85197A9B-FAEA-47AD-A13F-8D08E1C1D9A2}" type="presParOf" srcId="{0CF70CAD-1EB7-4737-AE67-2EB4C9C93EBB}" destId="{D6D0F1DD-8E2B-4024-936F-57BB6F18F386}" srcOrd="2" destOrd="0" presId="urn:microsoft.com/office/officeart/2005/8/layout/vList2"/>
    <dgm:cxn modelId="{2EDBE57C-C86B-45B0-9233-6390C36C4770}" type="presParOf" srcId="{0CF70CAD-1EB7-4737-AE67-2EB4C9C93EBB}" destId="{E530B639-7D29-491F-88C5-2C156E3D0A2A}" srcOrd="3" destOrd="0" presId="urn:microsoft.com/office/officeart/2005/8/layout/vList2"/>
    <dgm:cxn modelId="{56CC01B7-6C9B-4A93-A3F7-DD0B20C6029A}" type="presParOf" srcId="{0CF70CAD-1EB7-4737-AE67-2EB4C9C93EBB}" destId="{0E487656-2081-4BDD-8AD8-7B524E7A9B8E}" srcOrd="4" destOrd="0" presId="urn:microsoft.com/office/officeart/2005/8/layout/vList2"/>
    <dgm:cxn modelId="{36E8F36E-A442-41EA-84E0-A10485B5E3D7}" type="presParOf" srcId="{0CF70CAD-1EB7-4737-AE67-2EB4C9C93EBB}" destId="{7AFAC74E-86F8-448E-935B-EE8BF5C7C441}" srcOrd="5" destOrd="0" presId="urn:microsoft.com/office/officeart/2005/8/layout/vList2"/>
    <dgm:cxn modelId="{8348CD96-9916-4C17-A011-765F27A0C8E8}" type="presParOf" srcId="{0CF70CAD-1EB7-4737-AE67-2EB4C9C93EBB}" destId="{B90C6A12-5C90-4EB7-A57C-375F6D53151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6A619-DFD7-4F3C-AAC6-F950ADFF44A5}">
      <dsp:nvSpPr>
        <dsp:cNvPr id="0" name=""/>
        <dsp:cNvSpPr/>
      </dsp:nvSpPr>
      <dsp:spPr>
        <a:xfrm>
          <a:off x="0" y="1390"/>
          <a:ext cx="4294193" cy="1126404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>
              <a:latin typeface="+mn-lt"/>
              <a:cs typeface="Arial"/>
            </a:rPr>
            <a:t>Vessel material will be more radiation-resistant (i.e., stainless steel) and adhere to current standards</a:t>
          </a:r>
          <a:endParaRPr lang="en-US" sz="1800" kern="1200" dirty="0"/>
        </a:p>
      </dsp:txBody>
      <dsp:txXfrm>
        <a:off x="54987" y="56377"/>
        <a:ext cx="4184219" cy="1016430"/>
      </dsp:txXfrm>
    </dsp:sp>
    <dsp:sp modelId="{D6D0F1DD-8E2B-4024-936F-57BB6F18F386}">
      <dsp:nvSpPr>
        <dsp:cNvPr id="0" name=""/>
        <dsp:cNvSpPr/>
      </dsp:nvSpPr>
      <dsp:spPr>
        <a:xfrm>
          <a:off x="0" y="1141007"/>
          <a:ext cx="4294193" cy="1126404"/>
        </a:xfrm>
        <a:prstGeom prst="roundRect">
          <a:avLst/>
        </a:prstGeom>
        <a:solidFill>
          <a:schemeClr val="accent1">
            <a:shade val="80000"/>
            <a:hueOff val="8010"/>
            <a:satOff val="-1085"/>
            <a:lumOff val="13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n-lt"/>
              <a:cs typeface="Arial"/>
            </a:rPr>
            <a:t>HFIR vessel and systems will be capable of operating at up to100 MW</a:t>
          </a:r>
        </a:p>
      </dsp:txBody>
      <dsp:txXfrm>
        <a:off x="54987" y="1195994"/>
        <a:ext cx="4184219" cy="1016430"/>
      </dsp:txXfrm>
    </dsp:sp>
    <dsp:sp modelId="{0E487656-2081-4BDD-8AD8-7B524E7A9B8E}">
      <dsp:nvSpPr>
        <dsp:cNvPr id="0" name=""/>
        <dsp:cNvSpPr/>
      </dsp:nvSpPr>
      <dsp:spPr>
        <a:xfrm>
          <a:off x="0" y="2279963"/>
          <a:ext cx="4294193" cy="1126404"/>
        </a:xfrm>
        <a:prstGeom prst="roundRect">
          <a:avLst/>
        </a:prstGeom>
        <a:solidFill>
          <a:schemeClr val="accent1">
            <a:shade val="80000"/>
            <a:hueOff val="16020"/>
            <a:satOff val="-2170"/>
            <a:lumOff val="27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n-lt"/>
              <a:cs typeface="Arial"/>
            </a:rPr>
            <a:t>Beam tube vessel penetrations will enable future beamline changes, including tube size and/or direction (within limits)</a:t>
          </a:r>
        </a:p>
      </dsp:txBody>
      <dsp:txXfrm>
        <a:off x="54987" y="2334950"/>
        <a:ext cx="4184219" cy="1016430"/>
      </dsp:txXfrm>
    </dsp:sp>
    <dsp:sp modelId="{B90C6A12-5C90-4EB7-A57C-375F6D53151F}">
      <dsp:nvSpPr>
        <dsp:cNvPr id="0" name=""/>
        <dsp:cNvSpPr/>
      </dsp:nvSpPr>
      <dsp:spPr>
        <a:xfrm>
          <a:off x="0" y="3419249"/>
          <a:ext cx="4294193" cy="1126404"/>
        </a:xfrm>
        <a:prstGeom prst="roundRect">
          <a:avLst/>
        </a:prstGeom>
        <a:solidFill>
          <a:schemeClr val="accent1">
            <a:shade val="80000"/>
            <a:hueOff val="24029"/>
            <a:satOff val="-3255"/>
            <a:lumOff val="412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n-lt"/>
              <a:cs typeface="Arial"/>
            </a:rPr>
            <a:t>Vessel head design will be improved to allow future online insertion/removal systems for improved isotope production and maintenance</a:t>
          </a:r>
        </a:p>
      </dsp:txBody>
      <dsp:txXfrm>
        <a:off x="54987" y="3474236"/>
        <a:ext cx="4184219" cy="1016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 the 1960’s ORNL was shipping 100’000 shipments.  Today we focus on Isotopes not available in the private sector.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859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Accelerating Radiotherapeutics through Advanced Molecular Constructs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8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Mike’s slide</a:t>
            </a:r>
          </a:p>
          <a:p>
            <a:endParaRPr lang="en-US"/>
          </a:p>
          <a:p>
            <a:r>
              <a:rPr lang="en-US"/>
              <a:t>Lee may clarify meaning of Cat 2 verses Cat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606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A5A48FA-FF14-4EF9-AB02-F98BE75A9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large growth in ORNL Isotope Program scope since </a:t>
            </a:r>
            <a:r>
              <a:rPr lang="en-US" err="1"/>
              <a:t>xfer</a:t>
            </a:r>
            <a:r>
              <a:rPr lang="en-US"/>
              <a:t> from NE to SC-NP</a:t>
            </a:r>
          </a:p>
          <a:p>
            <a:r>
              <a:rPr lang="en-US"/>
              <a:t>	core R&amp;D funding established</a:t>
            </a:r>
          </a:p>
          <a:p>
            <a:r>
              <a:rPr lang="en-US"/>
              <a:t>	development of enrichment/facility construction (ESIPP, SIPF, SIPRC)</a:t>
            </a:r>
          </a:p>
          <a:p>
            <a:r>
              <a:rPr lang="en-US"/>
              <a:t>	Ac-227 project</a:t>
            </a:r>
          </a:p>
          <a:p>
            <a:r>
              <a:rPr lang="en-US"/>
              <a:t>	RPF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63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increased radioisotope demand has driven the need for additional hot-cell and glovebox capacity at ORNL, resulting in the Radioisotope Processing Facility  project, which aims to construct a new space with modular/flexible bays that can be adapted to address changing isotope priorities and needs. Estimate completion around 2030.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5341-7330-40EF-BF09-635E0A84D9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71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Inspired by legacy Oak Ridge enrichment capabilities, Stable isotopes will be produced in a new facility called the SIPRC.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35341-7330-40EF-BF09-635E0A84D9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17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60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/>
              <a:t>Supporting point 1</a:t>
            </a:r>
          </a:p>
          <a:p>
            <a:r>
              <a:rPr lang="en-US"/>
              <a:t>Supporting point 2</a:t>
            </a:r>
          </a:p>
          <a:p>
            <a:r>
              <a:rPr lang="en-US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</a:t>
            </a:r>
            <a:br>
              <a:rPr lang="en-US"/>
            </a:br>
            <a:r>
              <a:rPr lang="en-US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/>
              <a:t>One-sentence headline stating the main takeaway message </a:t>
            </a:r>
            <a:br>
              <a:rPr lang="en-US"/>
            </a:br>
            <a:r>
              <a:rPr lang="en-US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 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19"/>
            <a:ext cx="11000232" cy="101498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72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4847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443386"/>
            <a:ext cx="1152352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593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68399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368940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2203979" y="1585463"/>
            <a:ext cx="7815843" cy="4246358"/>
            <a:chOff x="780349" y="1433063"/>
            <a:chExt cx="7815843" cy="42463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798513" y="1585463"/>
            <a:ext cx="10594975" cy="4267783"/>
            <a:chOff x="780349" y="1433063"/>
            <a:chExt cx="10594975" cy="42677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CAE9AC-EFB1-7E73-0ED8-BC44CB185878}"/>
                </a:ext>
              </a:extLst>
            </p:cNvPr>
            <p:cNvSpPr/>
            <p:nvPr userDrawn="1"/>
          </p:nvSpPr>
          <p:spPr>
            <a:xfrm>
              <a:off x="9100975" y="1455730"/>
              <a:ext cx="2274349" cy="1959750"/>
            </a:xfrm>
            <a:prstGeom prst="rect">
              <a:avLst/>
            </a:prstGeom>
            <a:solidFill>
              <a:schemeClr val="accent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12171C-E3F5-2AAE-0D75-3994A247F379}"/>
                </a:ext>
              </a:extLst>
            </p:cNvPr>
            <p:cNvSpPr/>
            <p:nvPr userDrawn="1"/>
          </p:nvSpPr>
          <p:spPr>
            <a:xfrm>
              <a:off x="9100975" y="3741096"/>
              <a:ext cx="2274349" cy="1959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4F0D0D5-B4D4-A3D0-7A1B-3972E6F8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B8A8C8A9-B49C-84DB-6E38-A2E5467B00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337345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37" r:id="rId7"/>
    <p:sldLayoutId id="2147483942" r:id="rId8"/>
    <p:sldLayoutId id="2147483943" r:id="rId9"/>
    <p:sldLayoutId id="2147483897" r:id="rId10"/>
    <p:sldLayoutId id="2147483894" r:id="rId11"/>
    <p:sldLayoutId id="2147483827" r:id="rId12"/>
    <p:sldLayoutId id="2147483861" r:id="rId13"/>
    <p:sldLayoutId id="2147483934" r:id="rId14"/>
    <p:sldLayoutId id="2147483831" r:id="rId15"/>
    <p:sldLayoutId id="2147483832" r:id="rId16"/>
    <p:sldLayoutId id="2147483833" r:id="rId17"/>
    <p:sldLayoutId id="2147483834" r:id="rId18"/>
    <p:sldLayoutId id="2147483940" r:id="rId19"/>
    <p:sldLayoutId id="2147483905" r:id="rId20"/>
    <p:sldLayoutId id="2147483835" r:id="rId21"/>
    <p:sldLayoutId id="2147483938" r:id="rId22"/>
    <p:sldLayoutId id="2147483868" r:id="rId23"/>
    <p:sldLayoutId id="2147483930" r:id="rId24"/>
    <p:sldLayoutId id="2147483906" r:id="rId25"/>
    <p:sldLayoutId id="2147483829" r:id="rId26"/>
    <p:sldLayoutId id="2147483849" r:id="rId27"/>
    <p:sldLayoutId id="2147483945" r:id="rId28"/>
    <p:sldLayoutId id="2147483947" r:id="rId29"/>
    <p:sldLayoutId id="2147483948" r:id="rId30"/>
    <p:sldLayoutId id="2147483950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Introduction: Radioisotope Production at ORNL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5A09B5E-ED3D-E267-C2B3-397E9F931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5450" y="3168630"/>
            <a:ext cx="4517136" cy="332398"/>
          </a:xfrm>
        </p:spPr>
        <p:txBody>
          <a:bodyPr/>
          <a:lstStyle/>
          <a:p>
            <a:r>
              <a:rPr lang="en-US" sz="2000" dirty="0"/>
              <a:t>ORNL Perspective and Trends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3B72BE-DF92-8C37-10D1-23ABA95F1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6/10/2026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270461"/>
            <a:ext cx="4517136" cy="332399"/>
          </a:xfrm>
        </p:spPr>
        <p:txBody>
          <a:bodyPr/>
          <a:lstStyle/>
          <a:p>
            <a:r>
              <a:rPr lang="en-US" dirty="0"/>
              <a:t>Chris Bryan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686184"/>
            <a:ext cx="4517136" cy="246221"/>
          </a:xfrm>
        </p:spPr>
        <p:txBody>
          <a:bodyPr/>
          <a:lstStyle/>
          <a:p>
            <a:r>
              <a:rPr lang="en-US"/>
              <a:t>Radioisotope Science and Technology Division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2D21D4-B74E-4216-CDCC-9EF0D3A52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18304" y="0"/>
            <a:ext cx="11973694" cy="695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5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6F70A-2BF0-7F01-11F3-B2471C33B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5DD8E4-BB11-4159-A064-B7B08924D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38068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3417F-DC7F-C771-E4DF-46C5DA037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08" y="105075"/>
            <a:ext cx="11640864" cy="6752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35" y="80751"/>
            <a:ext cx="7739180" cy="535531"/>
          </a:xfrm>
        </p:spPr>
        <p:txBody>
          <a:bodyPr/>
          <a:lstStyle/>
          <a:p>
            <a:r>
              <a:rPr lang="fr-FR" b="1" err="1">
                <a:solidFill>
                  <a:schemeClr val="tx2"/>
                </a:solidFill>
                <a:latin typeface="+mj-lt"/>
              </a:rPr>
              <a:t>Oak</a:t>
            </a:r>
            <a:r>
              <a:rPr lang="fr-FR">
                <a:solidFill>
                  <a:schemeClr val="tx2"/>
                </a:solidFill>
                <a:latin typeface="+mj-lt"/>
              </a:rPr>
              <a:t> </a:t>
            </a:r>
            <a:r>
              <a:rPr lang="fr-FR" b="1">
                <a:solidFill>
                  <a:schemeClr val="tx2"/>
                </a:solidFill>
                <a:latin typeface="+mj-lt"/>
              </a:rPr>
              <a:t>Ridge supports DOE-IRP, The Office </a:t>
            </a:r>
            <a:r>
              <a:rPr lang="fr-FR">
                <a:solidFill>
                  <a:schemeClr val="tx2"/>
                </a:solidFill>
                <a:latin typeface="+mj-lt"/>
              </a:rPr>
              <a:t>of</a:t>
            </a:r>
            <a:r>
              <a:rPr lang="fr-FR" b="1">
                <a:solidFill>
                  <a:schemeClr val="tx2"/>
                </a:solidFill>
                <a:latin typeface="+mj-lt"/>
              </a:rPr>
              <a:t> Isotope R&amp;D and Production</a:t>
            </a:r>
            <a:endParaRPr lang="en-US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D95274-3A25-9E6D-3984-987963DFE3A4}"/>
              </a:ext>
            </a:extLst>
          </p:cNvPr>
          <p:cNvSpPr/>
          <p:nvPr/>
        </p:nvSpPr>
        <p:spPr>
          <a:xfrm>
            <a:off x="8441547" y="3954326"/>
            <a:ext cx="690342" cy="115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DDE824-2AC1-4074-A567-C5F976082B68}"/>
              </a:ext>
            </a:extLst>
          </p:cNvPr>
          <p:cNvSpPr/>
          <p:nvPr/>
        </p:nvSpPr>
        <p:spPr>
          <a:xfrm>
            <a:off x="7794604" y="2617041"/>
            <a:ext cx="2027626" cy="115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4A5AD-EFF9-7D38-BB63-161B1B1195AB}"/>
              </a:ext>
            </a:extLst>
          </p:cNvPr>
          <p:cNvSpPr txBox="1"/>
          <p:nvPr/>
        </p:nvSpPr>
        <p:spPr>
          <a:xfrm>
            <a:off x="2361699" y="5871266"/>
            <a:ext cx="687689" cy="1231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800" dirty="0"/>
              <a:t>, Gd-153,Fe-59)</a:t>
            </a:r>
          </a:p>
        </p:txBody>
      </p:sp>
    </p:spTree>
    <p:extLst>
      <p:ext uri="{BB962C8B-B14F-4D97-AF65-F5344CB8AC3E}">
        <p14:creationId xmlns:p14="http://schemas.microsoft.com/office/powerpoint/2010/main" val="2508531672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6493-C2ED-BBFE-A903-5E942BC48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chemeClr val="tx2"/>
                </a:solidFill>
                <a:cs typeface="Arial" panose="020B0604020202020204" pitchFamily="34" charset="0"/>
              </a:rPr>
              <a:t>ORNL radioisotopes support medical and industrial applications</a:t>
            </a:r>
            <a:endParaRPr lang="en-US" sz="280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2A2D2C-2A2B-0A2D-CBF6-AEE88C6A6A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04834"/>
              </p:ext>
            </p:extLst>
          </p:nvPr>
        </p:nvGraphicFramePr>
        <p:xfrm>
          <a:off x="429767" y="681511"/>
          <a:ext cx="11332467" cy="5790858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658218">
                  <a:extLst>
                    <a:ext uri="{9D8B030D-6E8A-4147-A177-3AD203B41FA5}">
                      <a16:colId xmlns:a16="http://schemas.microsoft.com/office/drawing/2014/main" val="2177744785"/>
                    </a:ext>
                  </a:extLst>
                </a:gridCol>
                <a:gridCol w="3235159">
                  <a:extLst>
                    <a:ext uri="{9D8B030D-6E8A-4147-A177-3AD203B41FA5}">
                      <a16:colId xmlns:a16="http://schemas.microsoft.com/office/drawing/2014/main" val="1869558675"/>
                    </a:ext>
                  </a:extLst>
                </a:gridCol>
                <a:gridCol w="1877246">
                  <a:extLst>
                    <a:ext uri="{9D8B030D-6E8A-4147-A177-3AD203B41FA5}">
                      <a16:colId xmlns:a16="http://schemas.microsoft.com/office/drawing/2014/main" val="4208941261"/>
                    </a:ext>
                  </a:extLst>
                </a:gridCol>
                <a:gridCol w="5561844">
                  <a:extLst>
                    <a:ext uri="{9D8B030D-6E8A-4147-A177-3AD203B41FA5}">
                      <a16:colId xmlns:a16="http://schemas.microsoft.com/office/drawing/2014/main" val="1520747630"/>
                    </a:ext>
                  </a:extLst>
                </a:gridCol>
              </a:tblGrid>
              <a:tr h="339040">
                <a:tc>
                  <a:txBody>
                    <a:bodyPr/>
                    <a:lstStyle/>
                    <a:p>
                      <a:pPr algn="l"/>
                      <a:endParaRPr lang="en-US" sz="18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Isotope</a:t>
                      </a:r>
                      <a:endParaRPr lang="en-US" sz="18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Half Life</a:t>
                      </a:r>
                      <a:endParaRPr lang="en-US" sz="18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Application </a:t>
                      </a:r>
                      <a:endParaRPr lang="en-US" sz="18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287717"/>
                  </a:ext>
                </a:extLst>
              </a:tr>
              <a:tr h="406848">
                <a:tc rowSpan="8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</a:rPr>
                        <a:t>MEDICAL APPLICATIONS</a:t>
                      </a:r>
                    </a:p>
                  </a:txBody>
                  <a:tcPr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Actinium-225 (Th-229 derived)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9.9 days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Targeted Alpha Therapy (TAT)</a:t>
                      </a:r>
                      <a:endParaRPr lang="en-US" sz="14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594922"/>
                  </a:ext>
                </a:extLst>
              </a:tr>
              <a:tr h="26024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Carbon-14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5370 a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Medicinal Chemistry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18358"/>
                  </a:ext>
                </a:extLst>
              </a:tr>
              <a:tr h="528902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Actinium-227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21.7 years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Ra-223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 (t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</a:rPr>
                        <a:t>1/2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=11.4 days) and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Th-227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 (t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</a:rPr>
                        <a:t>1/2</a:t>
                      </a:r>
                      <a:r>
                        <a:rPr lang="en-US" sz="1400" baseline="0">
                          <a:solidFill>
                            <a:srgbClr val="000000"/>
                          </a:solidFill>
                        </a:rPr>
                        <a:t>=18.6 days)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for prostate cancer palliation and treatment 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134790"/>
                  </a:ext>
                </a:extLst>
              </a:tr>
              <a:tr h="173824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Thorium-228 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1.9 years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For 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Pb-212 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(t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</a:rPr>
                        <a:t>1/2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=10.6 hours), TAT applications 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111453"/>
                  </a:ext>
                </a:extLst>
              </a:tr>
              <a:tr h="275690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Radium-224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3.6 days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Pb-212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 (t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</a:rPr>
                        <a:t>1/2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=10.6 hours) </a:t>
                      </a:r>
                    </a:p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for Targeted Alpha Therapy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822010"/>
                  </a:ext>
                </a:extLst>
              </a:tr>
              <a:tr h="284794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Strontium-89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50.6 days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Palliative bone cancer treatment 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262505"/>
                  </a:ext>
                </a:extLst>
              </a:tr>
              <a:tr h="317130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Tungsten-188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69 days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For 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Re-188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 (t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</a:rPr>
                        <a:t>1/2</a:t>
                      </a: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=17 hours) Cancer therapy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614353"/>
                  </a:ext>
                </a:extLst>
              </a:tr>
              <a:tr h="317130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Tin-117m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13.6 days 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Palliative bone cancer treatment 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5681"/>
                  </a:ext>
                </a:extLst>
              </a:tr>
              <a:tr h="317130">
                <a:tc rowSpan="7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latin typeface="+mn-lt"/>
                        </a:rPr>
                        <a:t>INDUSTRIAL APPLICATIONS</a:t>
                      </a:r>
                    </a:p>
                  </a:txBody>
                  <a:tcPr vert="vert27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Ba-133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10.5 years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Oil and Gas Industry.  Gamma radiation source for flow meters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208024"/>
                  </a:ext>
                </a:extLst>
              </a:tr>
              <a:tr h="31713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Cf-252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2.65 a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Neutron sources for reactor start-up/radiography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310363"/>
                  </a:ext>
                </a:extLst>
              </a:tr>
              <a:tr h="317130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Ir-192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74 d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Industrial gamma radiography, nuclear medicine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208929"/>
                  </a:ext>
                </a:extLst>
              </a:tr>
              <a:tr h="317130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Se-75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120 d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Industrial gamma radiography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498541"/>
                  </a:ext>
                </a:extLst>
              </a:tr>
              <a:tr h="317130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Ho-166m 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1200 a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Radiation standard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396892"/>
                  </a:ext>
                </a:extLst>
              </a:tr>
              <a:tr h="317130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Ni-63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100 a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Explosive trace detectors and chemical detection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172408"/>
                  </a:ext>
                </a:extLst>
              </a:tr>
              <a:tr h="317130"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Pm-147 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2.62 a</a:t>
                      </a:r>
                      <a:endParaRPr lang="en-US" sz="14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Non-contact/thin film measurement instruments </a:t>
                      </a:r>
                      <a:endParaRPr lang="en-US" sz="14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396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415002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801D1-7C5D-4FCC-5DAF-4B25C664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Radioisotope Therapies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D630D6-196A-8930-63A6-8FFA487DEB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6833182"/>
              </p:ext>
            </p:extLst>
          </p:nvPr>
        </p:nvGraphicFramePr>
        <p:xfrm>
          <a:off x="381000" y="814192"/>
          <a:ext cx="11429999" cy="572007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0742">
                  <a:extLst>
                    <a:ext uri="{9D8B030D-6E8A-4147-A177-3AD203B41FA5}">
                      <a16:colId xmlns:a16="http://schemas.microsoft.com/office/drawing/2014/main" val="84915537"/>
                    </a:ext>
                  </a:extLst>
                </a:gridCol>
                <a:gridCol w="1973851">
                  <a:extLst>
                    <a:ext uri="{9D8B030D-6E8A-4147-A177-3AD203B41FA5}">
                      <a16:colId xmlns:a16="http://schemas.microsoft.com/office/drawing/2014/main" val="2190959754"/>
                    </a:ext>
                  </a:extLst>
                </a:gridCol>
                <a:gridCol w="1321670">
                  <a:extLst>
                    <a:ext uri="{9D8B030D-6E8A-4147-A177-3AD203B41FA5}">
                      <a16:colId xmlns:a16="http://schemas.microsoft.com/office/drawing/2014/main" val="1607443397"/>
                    </a:ext>
                  </a:extLst>
                </a:gridCol>
                <a:gridCol w="4491231">
                  <a:extLst>
                    <a:ext uri="{9D8B030D-6E8A-4147-A177-3AD203B41FA5}">
                      <a16:colId xmlns:a16="http://schemas.microsoft.com/office/drawing/2014/main" val="1645484869"/>
                    </a:ext>
                  </a:extLst>
                </a:gridCol>
                <a:gridCol w="1982505">
                  <a:extLst>
                    <a:ext uri="{9D8B030D-6E8A-4147-A177-3AD203B41FA5}">
                      <a16:colId xmlns:a16="http://schemas.microsoft.com/office/drawing/2014/main" val="1507531715"/>
                    </a:ext>
                  </a:extLst>
                </a:gridCol>
              </a:tblGrid>
              <a:tr h="310522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Isotope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Type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Half-life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Details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Uses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/>
                </a:tc>
                <a:extLst>
                  <a:ext uri="{0D108BD9-81ED-4DB2-BD59-A6C34878D82A}">
                    <a16:rowId xmlns:a16="http://schemas.microsoft.com/office/drawing/2014/main" val="1151710038"/>
                  </a:ext>
                </a:extLst>
              </a:tr>
              <a:tr h="610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Lutetium-177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Beta emitter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6.65–6.7 days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Key in PRRT; used in PSMA therapies; trials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PRRT, PSMA therapies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extLst>
                  <a:ext uri="{0D108BD9-81ED-4DB2-BD59-A6C34878D82A}">
                    <a16:rowId xmlns:a16="http://schemas.microsoft.com/office/drawing/2014/main" val="2945248617"/>
                  </a:ext>
                </a:extLst>
              </a:tr>
              <a:tr h="9114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Actinium-225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Alpha emitter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9.92 days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High-potency alpha emitter; expanded supply at ORNL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Prostate, neuroendocrine cancers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extLst>
                  <a:ext uri="{0D108BD9-81ED-4DB2-BD59-A6C34878D82A}">
                    <a16:rowId xmlns:a16="http://schemas.microsoft.com/office/drawing/2014/main" val="714746244"/>
                  </a:ext>
                </a:extLst>
              </a:tr>
              <a:tr h="610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Radium-223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Alpha emitter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11.4 days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FDA-approved for bone metastasis; core alpha therapy isotope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Bone metastasis treatment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extLst>
                  <a:ext uri="{0D108BD9-81ED-4DB2-BD59-A6C34878D82A}">
                    <a16:rowId xmlns:a16="http://schemas.microsoft.com/office/drawing/2014/main" val="1459601225"/>
                  </a:ext>
                </a:extLst>
              </a:tr>
              <a:tr h="610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Astatine-211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Alpha emitter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7.2 hours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Ideal half-life for TAT; trials for thyroid cancer, glioblastoma, prostate cancer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TAT for various solid tumors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extLst>
                  <a:ext uri="{0D108BD9-81ED-4DB2-BD59-A6C34878D82A}">
                    <a16:rowId xmlns:a16="http://schemas.microsoft.com/office/drawing/2014/main" val="84141286"/>
                  </a:ext>
                </a:extLst>
              </a:tr>
              <a:tr h="610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Copper-67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Beta/gamma emitter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61.8 hours (2.57 days)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Strong </a:t>
                      </a:r>
                      <a:r>
                        <a:rPr lang="en-US" sz="1800" u="none" strike="noStrike" dirty="0" err="1">
                          <a:effectLst/>
                        </a:rPr>
                        <a:t>theranostic</a:t>
                      </a:r>
                      <a:r>
                        <a:rPr lang="en-US" sz="1800" u="none" strike="noStrike" dirty="0">
                          <a:effectLst/>
                        </a:rPr>
                        <a:t> potential; commercial-scale production starting 2026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Theranostic applications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extLst>
                  <a:ext uri="{0D108BD9-81ED-4DB2-BD59-A6C34878D82A}">
                    <a16:rowId xmlns:a16="http://schemas.microsoft.com/office/drawing/2014/main" val="1689659473"/>
                  </a:ext>
                </a:extLst>
              </a:tr>
              <a:tr h="610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Terbium-161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Beta emitter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6.89 days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Explored as next-gen </a:t>
                      </a:r>
                      <a:r>
                        <a:rPr lang="en-US" sz="1800" u="none" strike="noStrike" dirty="0" err="1">
                          <a:effectLst/>
                        </a:rPr>
                        <a:t>theranostic</a:t>
                      </a:r>
                      <a:r>
                        <a:rPr lang="en-US" sz="1800" u="none" strike="noStrike" dirty="0">
                          <a:effectLst/>
                        </a:rPr>
                        <a:t> isotope; auger electrons + imaging gammas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Emerging </a:t>
                      </a:r>
                      <a:r>
                        <a:rPr lang="en-US" sz="1800" u="none" strike="noStrike" dirty="0" err="1">
                          <a:effectLst/>
                        </a:rPr>
                        <a:t>theranostics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extLst>
                  <a:ext uri="{0D108BD9-81ED-4DB2-BD59-A6C34878D82A}">
                    <a16:rowId xmlns:a16="http://schemas.microsoft.com/office/drawing/2014/main" val="3667550604"/>
                  </a:ext>
                </a:extLst>
              </a:tr>
              <a:tr h="610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Lead-212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Beta emitter (parent of alpha daughters)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10.62 hours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Ideal for TAT; evaluated in early-phase PSMA and NET trials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Targeted alpha therapy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extLst>
                  <a:ext uri="{0D108BD9-81ED-4DB2-BD59-A6C34878D82A}">
                    <a16:rowId xmlns:a16="http://schemas.microsoft.com/office/drawing/2014/main" val="1435048805"/>
                  </a:ext>
                </a:extLst>
              </a:tr>
              <a:tr h="610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Bismuth-213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Alpha emitter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45.6 minutes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Produced from 225Ac generators; promising short-lived alpha emitter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Rapid-delivery alpha therapies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8" marR="9178" marT="9178" marB="0" anchor="ctr"/>
                </a:tc>
                <a:extLst>
                  <a:ext uri="{0D108BD9-81ED-4DB2-BD59-A6C34878D82A}">
                    <a16:rowId xmlns:a16="http://schemas.microsoft.com/office/drawing/2014/main" val="496793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614110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42622-847E-6BD6-BF88-56A342E4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Batteries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371DE8-3367-9C9B-F809-0437CB7EBE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703307"/>
              </p:ext>
            </p:extLst>
          </p:nvPr>
        </p:nvGraphicFramePr>
        <p:xfrm>
          <a:off x="1099117" y="4047707"/>
          <a:ext cx="9500530" cy="220512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283625">
                  <a:extLst>
                    <a:ext uri="{9D8B030D-6E8A-4147-A177-3AD203B41FA5}">
                      <a16:colId xmlns:a16="http://schemas.microsoft.com/office/drawing/2014/main" val="1754790841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025625650"/>
                    </a:ext>
                  </a:extLst>
                </a:gridCol>
                <a:gridCol w="2255791">
                  <a:extLst>
                    <a:ext uri="{9D8B030D-6E8A-4147-A177-3AD203B41FA5}">
                      <a16:colId xmlns:a16="http://schemas.microsoft.com/office/drawing/2014/main" val="1308765134"/>
                    </a:ext>
                  </a:extLst>
                </a:gridCol>
                <a:gridCol w="4620829">
                  <a:extLst>
                    <a:ext uri="{9D8B030D-6E8A-4147-A177-3AD203B41FA5}">
                      <a16:colId xmlns:a16="http://schemas.microsoft.com/office/drawing/2014/main" val="4075487170"/>
                    </a:ext>
                  </a:extLst>
                </a:gridCol>
              </a:tblGrid>
              <a:tr h="300347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Isotope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Half-Life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Power Density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Radiation Type &amp; Shielding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/>
                </a:tc>
                <a:extLst>
                  <a:ext uri="{0D108BD9-81ED-4DB2-BD59-A6C34878D82A}">
                    <a16:rowId xmlns:a16="http://schemas.microsoft.com/office/drawing/2014/main" val="416198446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Sr-90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28.9 years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0.92 W/g (0.445–0.46 W/g in ceramic)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Beta; bremsstrahlung shielding required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extLst>
                  <a:ext uri="{0D108BD9-81ED-4DB2-BD59-A6C34878D82A}">
                    <a16:rowId xmlns:a16="http://schemas.microsoft.com/office/drawing/2014/main" val="22212382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Cm-244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18.1 years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~3 W/g (27 W/cm³ volume)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Alpha + neutron + gamma; heavy shielding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extLst>
                  <a:ext uri="{0D108BD9-81ED-4DB2-BD59-A6C34878D82A}">
                    <a16:rowId xmlns:a16="http://schemas.microsoft.com/office/drawing/2014/main" val="17053690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Tm-170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128.6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11.6–13.6 W/g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Beta + 84 keV gamma + X-rays; moderate shielding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17" marR="15017" marT="15017" marB="0" anchor="ctr"/>
                </a:tc>
                <a:extLst>
                  <a:ext uri="{0D108BD9-81ED-4DB2-BD59-A6C34878D82A}">
                    <a16:rowId xmlns:a16="http://schemas.microsoft.com/office/drawing/2014/main" val="3819455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Am-241</a:t>
                      </a: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432.2 years</a:t>
                      </a: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 W/g</a:t>
                      </a: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Alpha + gamma</a:t>
                      </a:r>
                    </a:p>
                  </a:txBody>
                  <a:tcPr marL="15017" marR="15017" marT="15017" marB="0" anchor="ctr"/>
                </a:tc>
                <a:extLst>
                  <a:ext uri="{0D108BD9-81ED-4DB2-BD59-A6C34878D82A}">
                    <a16:rowId xmlns:a16="http://schemas.microsoft.com/office/drawing/2014/main" val="128228689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Pu-238</a:t>
                      </a: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87.7 years</a:t>
                      </a: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 W/g</a:t>
                      </a:r>
                    </a:p>
                  </a:txBody>
                  <a:tcPr marL="15017" marR="15017" marT="1501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Alpha + gamma</a:t>
                      </a:r>
                    </a:p>
                  </a:txBody>
                  <a:tcPr marL="15017" marR="15017" marT="15017" marB="0" anchor="ctr"/>
                </a:tc>
                <a:extLst>
                  <a:ext uri="{0D108BD9-81ED-4DB2-BD59-A6C34878D82A}">
                    <a16:rowId xmlns:a16="http://schemas.microsoft.com/office/drawing/2014/main" val="6245160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378D60-1D85-D5A4-8182-25C3BE766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352866"/>
              </p:ext>
            </p:extLst>
          </p:nvPr>
        </p:nvGraphicFramePr>
        <p:xfrm>
          <a:off x="1099117" y="2151810"/>
          <a:ext cx="9500530" cy="14820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5186">
                  <a:extLst>
                    <a:ext uri="{9D8B030D-6E8A-4147-A177-3AD203B41FA5}">
                      <a16:colId xmlns:a16="http://schemas.microsoft.com/office/drawing/2014/main" val="2443860217"/>
                    </a:ext>
                  </a:extLst>
                </a:gridCol>
                <a:gridCol w="1575016">
                  <a:extLst>
                    <a:ext uri="{9D8B030D-6E8A-4147-A177-3AD203B41FA5}">
                      <a16:colId xmlns:a16="http://schemas.microsoft.com/office/drawing/2014/main" val="3949159385"/>
                    </a:ext>
                  </a:extLst>
                </a:gridCol>
                <a:gridCol w="2433313">
                  <a:extLst>
                    <a:ext uri="{9D8B030D-6E8A-4147-A177-3AD203B41FA5}">
                      <a16:colId xmlns:a16="http://schemas.microsoft.com/office/drawing/2014/main" val="561801934"/>
                    </a:ext>
                  </a:extLst>
                </a:gridCol>
                <a:gridCol w="3457015">
                  <a:extLst>
                    <a:ext uri="{9D8B030D-6E8A-4147-A177-3AD203B41FA5}">
                      <a16:colId xmlns:a16="http://schemas.microsoft.com/office/drawing/2014/main" val="7009995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Isotope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Half-life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Average Beta Energy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Power Density / Output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3500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Tritium (3H)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12.3 years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~5.7 keV (max 18.6 keV)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low-µW/g scale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80593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Nickel-63 (63Ni)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~100 years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~17.4 keV avg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 err="1">
                          <a:effectLst/>
                        </a:rPr>
                        <a:t>nW</a:t>
                      </a:r>
                      <a:r>
                        <a:rPr lang="en-US" sz="1400" u="none" strike="noStrike" dirty="0">
                          <a:effectLst/>
                        </a:rPr>
                        <a:t>/cm² to µW/cm³; ~10 µW/cm³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540962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Promethium-147 (147Pm)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2.62 years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~62 keV avg (max 224 keV)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~15 µW/cm²; ~340 </a:t>
                      </a:r>
                      <a:r>
                        <a:rPr lang="en-US" sz="1400" u="none" strike="noStrike" dirty="0" err="1">
                          <a:effectLst/>
                        </a:rPr>
                        <a:t>mW</a:t>
                      </a:r>
                      <a:r>
                        <a:rPr lang="en-US" sz="1400" u="none" strike="noStrike" dirty="0">
                          <a:effectLst/>
                        </a:rPr>
                        <a:t>/g (Pm2O3)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24477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Carbon-14 (14C)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5700 years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~49 keV avg (max 156.5 keV)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~15 J/day (prototype small cell)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359455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B70F90A-3FA8-316D-20DA-10A80645EA8E}"/>
              </a:ext>
            </a:extLst>
          </p:cNvPr>
          <p:cNvSpPr txBox="1"/>
          <p:nvPr/>
        </p:nvSpPr>
        <p:spPr>
          <a:xfrm>
            <a:off x="4054030" y="3678375"/>
            <a:ext cx="363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Radio Thermoelectric Generators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486F5-9B41-BAEE-1C03-99B84380E0B9}"/>
              </a:ext>
            </a:extLst>
          </p:cNvPr>
          <p:cNvSpPr txBox="1"/>
          <p:nvPr/>
        </p:nvSpPr>
        <p:spPr>
          <a:xfrm>
            <a:off x="4695861" y="1782478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Betavoltaic</a:t>
            </a:r>
            <a:r>
              <a:rPr lang="en-US" b="1" dirty="0"/>
              <a:t>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685FC7-9FCC-7AE5-0FBF-D5F1BE2319D5}"/>
              </a:ext>
            </a:extLst>
          </p:cNvPr>
          <p:cNvSpPr txBox="1"/>
          <p:nvPr/>
        </p:nvSpPr>
        <p:spPr>
          <a:xfrm>
            <a:off x="4498222" y="274007"/>
            <a:ext cx="63866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Advanced Radio Thermoelectric Generators (RTGs)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Betavoltaic</a:t>
            </a:r>
            <a:r>
              <a:rPr lang="en-US" sz="2000" b="1" dirty="0"/>
              <a:t>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Solid State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Micronuclear Hybrids (Alpha)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A82F8-9AC2-DD3F-97A9-F9DEDABBC287}"/>
              </a:ext>
            </a:extLst>
          </p:cNvPr>
          <p:cNvSpPr txBox="1"/>
          <p:nvPr/>
        </p:nvSpPr>
        <p:spPr>
          <a:xfrm>
            <a:off x="3190272" y="6399015"/>
            <a:ext cx="590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all of these radioisotopes are/can be made at ORNL</a:t>
            </a:r>
          </a:p>
        </p:txBody>
      </p:sp>
    </p:spTree>
    <p:extLst>
      <p:ext uri="{BB962C8B-B14F-4D97-AF65-F5344CB8AC3E}">
        <p14:creationId xmlns:p14="http://schemas.microsoft.com/office/powerpoint/2010/main" val="1551927304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0AE2-E74B-8A8C-CEE8-2A376C18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44" y="275142"/>
            <a:ext cx="11427023" cy="978474"/>
          </a:xfrm>
        </p:spPr>
        <p:txBody>
          <a:bodyPr/>
          <a:lstStyle/>
          <a:p>
            <a:r>
              <a:rPr lang="en-US"/>
              <a:t>HFIR Beryllium Reflector Replacement Project (HBRR) significantly increases irradiation capacity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4224FF-132C-8B50-8348-69B750FAF852}"/>
              </a:ext>
            </a:extLst>
          </p:cNvPr>
          <p:cNvGrpSpPr/>
          <p:nvPr/>
        </p:nvGrpSpPr>
        <p:grpSpPr>
          <a:xfrm>
            <a:off x="3051594" y="1328605"/>
            <a:ext cx="8956895" cy="4780194"/>
            <a:chOff x="531072" y="1288819"/>
            <a:chExt cx="4249979" cy="2260327"/>
          </a:xfrm>
        </p:grpSpPr>
        <p:pic>
          <p:nvPicPr>
            <p:cNvPr id="6" name="Picture 1" descr="image001">
              <a:extLst>
                <a:ext uri="{FF2B5EF4-FFF2-40B4-BE49-F238E27FC236}">
                  <a16:creationId xmlns:a16="http://schemas.microsoft.com/office/drawing/2014/main" id="{BB8D6D72-4A07-CC84-4DCD-305EDD15DD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38"/>
            <a:stretch/>
          </p:blipFill>
          <p:spPr bwMode="auto">
            <a:xfrm>
              <a:off x="3015594" y="1303460"/>
              <a:ext cx="1765457" cy="181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rrow: Curved Up 6">
              <a:extLst>
                <a:ext uri="{FF2B5EF4-FFF2-40B4-BE49-F238E27FC236}">
                  <a16:creationId xmlns:a16="http://schemas.microsoft.com/office/drawing/2014/main" id="{3D651A03-D37A-45B8-8232-7F692D2ECAC7}"/>
                </a:ext>
              </a:extLst>
            </p:cNvPr>
            <p:cNvSpPr/>
            <p:nvPr/>
          </p:nvSpPr>
          <p:spPr>
            <a:xfrm>
              <a:off x="1312636" y="2926408"/>
              <a:ext cx="2703787" cy="622738"/>
            </a:xfrm>
            <a:prstGeom prst="curvedUpArrow">
              <a:avLst>
                <a:gd name="adj1" fmla="val 32332"/>
                <a:gd name="adj2" fmla="val 59022"/>
                <a:gd name="adj3" fmla="val 37174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6350">
              <a:solidFill>
                <a:schemeClr val="accent5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82832" rIns="182832" bIns="1828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99">
                <a:solidFill>
                  <a:prstClr val="black"/>
                </a:solidFill>
                <a:latin typeface="Century Gothic" panose="020F0302020204030204"/>
              </a:endParaRPr>
            </a:p>
          </p:txBody>
        </p:sp>
        <p:pic>
          <p:nvPicPr>
            <p:cNvPr id="8" name="Picture 159" descr="image001">
              <a:extLst>
                <a:ext uri="{FF2B5EF4-FFF2-40B4-BE49-F238E27FC236}">
                  <a16:creationId xmlns:a16="http://schemas.microsoft.com/office/drawing/2014/main" id="{9FA4A0AC-E6DE-6ADB-8D76-35EBC99A8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72" y="1288819"/>
              <a:ext cx="2551523" cy="186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Permanent-Be-reflector set-in-place">
            <a:extLst>
              <a:ext uri="{FF2B5EF4-FFF2-40B4-BE49-F238E27FC236}">
                <a16:creationId xmlns:a16="http://schemas.microsoft.com/office/drawing/2014/main" id="{4AAF83ED-84C3-B4F6-5F5A-026CAD18C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880" y="4972038"/>
            <a:ext cx="2257629" cy="171325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438AC3-5BAC-1B98-3E3D-0DCF1E562993}"/>
              </a:ext>
            </a:extLst>
          </p:cNvPr>
          <p:cNvSpPr txBox="1"/>
          <p:nvPr/>
        </p:nvSpPr>
        <p:spPr>
          <a:xfrm>
            <a:off x="183513" y="1543166"/>
            <a:ext cx="28680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18- to 24-month outage planned for 2029</a:t>
            </a:r>
          </a:p>
          <a:p>
            <a:pPr marL="347663" lvl="1" indent="-112713">
              <a:buFont typeface="Arial" panose="020B0604020202020204" pitchFamily="34" charset="0"/>
              <a:buChar char="•"/>
            </a:pPr>
            <a:r>
              <a:rPr lang="en-US" sz="2000"/>
              <a:t>Increases irradiation channels from </a:t>
            </a:r>
            <a:br>
              <a:rPr lang="en-US" sz="2000"/>
            </a:br>
            <a:r>
              <a:rPr lang="en-US" sz="2000"/>
              <a:t>22 to 28</a:t>
            </a:r>
          </a:p>
          <a:p>
            <a:pPr marL="347663" lvl="1" indent="-112713">
              <a:buFont typeface="Arial" panose="020B0604020202020204" pitchFamily="34" charset="0"/>
              <a:buChar char="•"/>
            </a:pPr>
            <a:r>
              <a:rPr lang="en-US" sz="2000"/>
              <a:t>Nearly doubles usable target volume</a:t>
            </a:r>
          </a:p>
          <a:p>
            <a:pPr marL="347663" lvl="1" indent="-112713">
              <a:buFont typeface="Arial" panose="020B0604020202020204" pitchFamily="34" charset="0"/>
              <a:buChar char="•"/>
            </a:pPr>
            <a:r>
              <a:rPr lang="en-US" sz="2000"/>
              <a:t>Enables 63% increase in </a:t>
            </a:r>
            <a:r>
              <a:rPr lang="en-US" sz="2000" baseline="30000"/>
              <a:t>238</a:t>
            </a:r>
            <a:r>
              <a:rPr lang="en-US" sz="2000"/>
              <a:t>Pu production</a:t>
            </a:r>
          </a:p>
        </p:txBody>
      </p:sp>
    </p:spTree>
    <p:extLst>
      <p:ext uri="{BB962C8B-B14F-4D97-AF65-F5344CB8AC3E}">
        <p14:creationId xmlns:p14="http://schemas.microsoft.com/office/powerpoint/2010/main" val="1412418323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9CC9A-AE9C-41AC-76B3-30878883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676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799" dirty="0"/>
              <a:t>Infrastructure Improvements at ORNL will lead to improved capacity, capabilities and flexibility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BCB4A1A-4D74-BBE3-9F6A-946E0924A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3736" y="2151529"/>
            <a:ext cx="5528426" cy="38055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99" dirty="0"/>
              <a:t>ORNL is developing a new standardized MHC to meet near- and long-term needs of the US DOE Office of Isotope R&amp;D and Production (IRP)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4A565B8-FD72-0A17-8319-2D9C215A5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057" y="2126477"/>
            <a:ext cx="5534113" cy="3805518"/>
          </a:xfrm>
        </p:spPr>
        <p:txBody>
          <a:bodyPr/>
          <a:lstStyle/>
          <a:p>
            <a:r>
              <a:rPr lang="en-US" dirty="0"/>
              <a:t>RPF is a funded project that enables new radioisotope production plus expanded hot cell and glovebox capacity for R&amp;D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780F28-FA3E-EE89-CFFA-AB76C043AD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3735" y="1636713"/>
            <a:ext cx="5534113" cy="1482268"/>
          </a:xfrm>
        </p:spPr>
        <p:txBody>
          <a:bodyPr/>
          <a:lstStyle/>
          <a:p>
            <a:r>
              <a:rPr lang="en-US" dirty="0"/>
              <a:t>Modular Hot Cells (MHC)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1AD464E-A212-A926-1094-B5C49518A3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581" y="1611620"/>
            <a:ext cx="5534113" cy="433965"/>
          </a:xfrm>
        </p:spPr>
        <p:txBody>
          <a:bodyPr/>
          <a:lstStyle/>
          <a:p>
            <a:r>
              <a:rPr lang="en-US" dirty="0"/>
              <a:t>Radioisotope Processing Facility (RPF)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93BB0-F084-C9BF-DA95-504659D934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548"/>
          <a:stretch>
            <a:fillRect/>
          </a:stretch>
        </p:blipFill>
        <p:spPr>
          <a:xfrm>
            <a:off x="249838" y="3302339"/>
            <a:ext cx="5851848" cy="30201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614F58-3C60-0EA8-42F7-C303B5A99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162" y="3205406"/>
            <a:ext cx="3219189" cy="36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31273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DCED-75C0-99BC-8909-FBC965198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17" y="365923"/>
            <a:ext cx="11486447" cy="47987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799"/>
              <a:t>Stable Isotope Production and Research Center (SIPRC)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8A88-011D-3CA8-D5A2-9C0FD23FC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51" y="1055619"/>
            <a:ext cx="7008287" cy="2852529"/>
          </a:xfrm>
        </p:spPr>
        <p:txBody>
          <a:bodyPr/>
          <a:lstStyle/>
          <a:p>
            <a:r>
              <a:rPr lang="en-US" sz="2800"/>
              <a:t>Consolidates enrichment platforms (electromagnetic isotope separation + gas centrifuge)</a:t>
            </a:r>
          </a:p>
          <a:p>
            <a:pPr lvl="1"/>
            <a:r>
              <a:rPr lang="en-US" sz="2400"/>
              <a:t>Supports simultaneous enrichment campaigns</a:t>
            </a:r>
          </a:p>
          <a:p>
            <a:pPr lvl="1"/>
            <a:r>
              <a:rPr lang="en-US" sz="2400"/>
              <a:t>Provides feedstock for high-value HFIR-produced isotopes</a:t>
            </a:r>
          </a:p>
          <a:p>
            <a:pPr lvl="1"/>
            <a:r>
              <a:rPr lang="en-US" sz="2400"/>
              <a:t>Enables research and future capacity expansion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F946B-41D3-B930-9C15-82B15DC20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72" y="4460865"/>
            <a:ext cx="11931440" cy="190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8F601-BFB1-4D0A-AC68-F8F0C35441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918" y="1780259"/>
            <a:ext cx="4374804" cy="1900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FC9AA-7E65-490D-704D-F7821319E237}"/>
              </a:ext>
            </a:extLst>
          </p:cNvPr>
          <p:cNvSpPr txBox="1"/>
          <p:nvPr/>
        </p:nvSpPr>
        <p:spPr>
          <a:xfrm>
            <a:off x="8726065" y="1304079"/>
            <a:ext cx="1887055" cy="341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799"/>
              <a:t>Example isotope</a:t>
            </a:r>
          </a:p>
        </p:txBody>
      </p:sp>
    </p:spTree>
    <p:extLst>
      <p:ext uri="{BB962C8B-B14F-4D97-AF65-F5344CB8AC3E}">
        <p14:creationId xmlns:p14="http://schemas.microsoft.com/office/powerpoint/2010/main" val="2055632143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44" y="275141"/>
            <a:ext cx="11218291" cy="1421558"/>
          </a:xfrm>
        </p:spPr>
        <p:txBody>
          <a:bodyPr/>
          <a:lstStyle/>
          <a:p>
            <a:r>
              <a:rPr lang="en-US" dirty="0"/>
              <a:t>HFIR pressure vessel replacement will extend life beyond the year 2100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76FD124-3662-1048-1C1D-7A4622583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223663"/>
              </p:ext>
            </p:extLst>
          </p:nvPr>
        </p:nvGraphicFramePr>
        <p:xfrm>
          <a:off x="190016" y="1423382"/>
          <a:ext cx="4294193" cy="4547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DCDBF56-E7B8-0FDA-E83C-EF665CE21CE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5141" y="985921"/>
            <a:ext cx="4310376" cy="53255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A3175C-6055-0458-CEFF-F58DDD5E16D9}"/>
              </a:ext>
            </a:extLst>
          </p:cNvPr>
          <p:cNvGrpSpPr/>
          <p:nvPr/>
        </p:nvGrpSpPr>
        <p:grpSpPr>
          <a:xfrm>
            <a:off x="9289220" y="810951"/>
            <a:ext cx="2901192" cy="5771909"/>
            <a:chOff x="5495927" y="884033"/>
            <a:chExt cx="2901948" cy="57734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CA09BD-E7D0-6EB6-016C-B3B1199A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95927" y="884033"/>
              <a:ext cx="2901948" cy="577341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70500A-0357-DADA-8E32-A9D202E0C203}"/>
                </a:ext>
              </a:extLst>
            </p:cNvPr>
            <p:cNvSpPr txBox="1"/>
            <p:nvPr/>
          </p:nvSpPr>
          <p:spPr>
            <a:xfrm>
              <a:off x="6107113" y="2959100"/>
              <a:ext cx="1679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99" b="1">
                  <a:solidFill>
                    <a:schemeClr val="tx2"/>
                  </a:solidFill>
                </a:rPr>
                <a:t>Current Head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40A7A5-E879-1604-0BAD-988B181D530F}"/>
                </a:ext>
              </a:extLst>
            </p:cNvPr>
            <p:cNvSpPr txBox="1"/>
            <p:nvPr/>
          </p:nvSpPr>
          <p:spPr>
            <a:xfrm>
              <a:off x="6096000" y="5789301"/>
              <a:ext cx="1679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99" b="1">
                  <a:solidFill>
                    <a:schemeClr val="tx2"/>
                  </a:solidFill>
                </a:rPr>
                <a:t>Future Head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67E1FEC-12DE-11F7-B2FA-B98743A4C08D}"/>
              </a:ext>
            </a:extLst>
          </p:cNvPr>
          <p:cNvSpPr txBox="1"/>
          <p:nvPr/>
        </p:nvSpPr>
        <p:spPr>
          <a:xfrm>
            <a:off x="6594324" y="6185621"/>
            <a:ext cx="2501248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Vessel and associated systems that will be replaced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1DCA9-A2E2-E442-0260-F5490F96B4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77809">
            <a:off x="4659607" y="4280725"/>
            <a:ext cx="1803219" cy="23106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843350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A445F1-3917-6263-E37A-278A0C344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5" b="12625"/>
          <a:stretch>
            <a:fillRect/>
          </a:stretch>
        </p:blipFill>
        <p:spPr bwMode="auto">
          <a:xfrm>
            <a:off x="0" y="31345"/>
            <a:ext cx="11152340" cy="68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F6572C3-5039-5774-26E3-BDD1C474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722820" cy="886397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</a:rPr>
              <a:t>The first radioisotopes were produced using cyclotron accelerators thanks to Earnest O. Lawrence in the 1930s</a:t>
            </a:r>
          </a:p>
        </p:txBody>
      </p:sp>
    </p:spTree>
    <p:extLst>
      <p:ext uri="{BB962C8B-B14F-4D97-AF65-F5344CB8AC3E}">
        <p14:creationId xmlns:p14="http://schemas.microsoft.com/office/powerpoint/2010/main" val="2772339966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" y="506"/>
            <a:ext cx="12189719" cy="685749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68508252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, building, white, several&#10;&#10;Description automatically generated">
            <a:extLst>
              <a:ext uri="{FF2B5EF4-FFF2-40B4-BE49-F238E27FC236}">
                <a16:creationId xmlns:a16="http://schemas.microsoft.com/office/drawing/2014/main" id="{A9A754EA-78AD-C64B-8547-926EEB05C3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502" y="2381"/>
            <a:ext cx="12523796" cy="7020886"/>
          </a:xfrm>
        </p:spPr>
      </p:pic>
      <p:pic>
        <p:nvPicPr>
          <p:cNvPr id="14" name="object 8">
            <a:extLst>
              <a:ext uri="{FF2B5EF4-FFF2-40B4-BE49-F238E27FC236}">
                <a16:creationId xmlns:a16="http://schemas.microsoft.com/office/drawing/2014/main" id="{AB4A3413-E042-DC47-ABDA-E464794BD8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644132" y="-5608244"/>
            <a:ext cx="1102647" cy="12351681"/>
          </a:xfrm>
          <a:prstGeom prst="rect">
            <a:avLst/>
          </a:prstGeom>
          <a:gradFill>
            <a:gsLst>
              <a:gs pos="18000">
                <a:schemeClr val="bg1">
                  <a:alpha val="81000"/>
                </a:schemeClr>
              </a:gs>
              <a:gs pos="53000">
                <a:schemeClr val="bg1">
                  <a:alpha val="45000"/>
                </a:schemeClr>
              </a:gs>
              <a:gs pos="34000">
                <a:schemeClr val="bg1">
                  <a:alpha val="74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97872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Reactor-based Isotope production, enrichment and distribution began at Oak Ridge in 1946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1D8315-2759-7601-8579-9E2CC43D05D3}"/>
              </a:ext>
            </a:extLst>
          </p:cNvPr>
          <p:cNvGrpSpPr/>
          <p:nvPr/>
        </p:nvGrpSpPr>
        <p:grpSpPr>
          <a:xfrm>
            <a:off x="3936768" y="2338212"/>
            <a:ext cx="7976342" cy="4918303"/>
            <a:chOff x="3468357" y="2380742"/>
            <a:chExt cx="7976342" cy="49183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060F07-0149-B440-8ED6-39D12276CE0A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214"/>
            <a:stretch/>
          </p:blipFill>
          <p:spPr>
            <a:xfrm rot="21153684">
              <a:off x="3468357" y="3515425"/>
              <a:ext cx="4011201" cy="346686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420376">
              <a:off x="5561085" y="2380742"/>
              <a:ext cx="5883614" cy="49183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241DFB8-E7C3-4FFE-8AC3-26950D4A5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211226">
              <a:off x="10473447" y="3870926"/>
              <a:ext cx="1369245" cy="485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0387650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5579D5-02C7-9F53-1916-0FE1053FE8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095" y="223850"/>
            <a:ext cx="3723209" cy="4735933"/>
          </a:xfrm>
          <a:prstGeom prst="rect">
            <a:avLst/>
          </a:prstGeom>
        </p:spPr>
      </p:pic>
      <p:sp>
        <p:nvSpPr>
          <p:cNvPr id="7" name="Right Arrow 3">
            <a:extLst>
              <a:ext uri="{FF2B5EF4-FFF2-40B4-BE49-F238E27FC236}">
                <a16:creationId xmlns:a16="http://schemas.microsoft.com/office/drawing/2014/main" id="{2624F255-FE28-779F-52AE-4FB3F1FE4606}"/>
              </a:ext>
            </a:extLst>
          </p:cNvPr>
          <p:cNvSpPr/>
          <p:nvPr/>
        </p:nvSpPr>
        <p:spPr>
          <a:xfrm>
            <a:off x="406906" y="3473586"/>
            <a:ext cx="10789920" cy="495300"/>
          </a:xfrm>
          <a:prstGeom prst="rightArrow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82000">
                <a:srgbClr val="79ACCC"/>
              </a:gs>
            </a:gsLst>
            <a:lin ang="0" scaled="1"/>
          </a:gradFill>
          <a:ln>
            <a:solidFill>
              <a:schemeClr val="bg1"/>
            </a:solidFill>
          </a:ln>
        </p:spPr>
        <p:txBody>
          <a:bodyPr anchor="ctr"/>
          <a:lstStyle/>
          <a:p>
            <a:pPr algn="ctr" eaLnBrk="0" hangingPunct="0"/>
            <a:endParaRPr lang="en-US" sz="1600" b="1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29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From its inception, ORNL has produced and supplied isotopes </a:t>
            </a:r>
            <a:br>
              <a:rPr lang="en-US"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90752-063D-C9D2-87A4-92CE01474855}"/>
              </a:ext>
            </a:extLst>
          </p:cNvPr>
          <p:cNvSpPr txBox="1"/>
          <p:nvPr/>
        </p:nvSpPr>
        <p:spPr>
          <a:xfrm>
            <a:off x="406906" y="4959783"/>
            <a:ext cx="2438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fontAlgn="auto">
              <a:spcBef>
                <a:spcPts val="1200"/>
              </a:spcBef>
              <a:spcAft>
                <a:spcPts val="60"/>
              </a:spcAft>
              <a:buClrTx/>
              <a:buSzTx/>
              <a:buNone/>
              <a:defRPr/>
            </a:pPr>
            <a:r>
              <a:rPr lang="en-US" sz="1600" b="1">
                <a:latin typeface="Century Gothic" panose="020F0302020204030204"/>
              </a:rPr>
              <a:t>1943</a:t>
            </a:r>
            <a:r>
              <a:rPr lang="en-US" sz="1600">
                <a:latin typeface="Century Gothic" panose="020F0302020204030204"/>
              </a:rPr>
              <a:t> ORNL’s Graphite Reactor goes critical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BFB05F7-1717-10EE-FE99-F8012743DA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264" b="-4769"/>
          <a:stretch/>
        </p:blipFill>
        <p:spPr>
          <a:xfrm>
            <a:off x="6032326" y="26642"/>
            <a:ext cx="6159673" cy="477169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9AF82-4579-C99A-A316-B147E1854B53}"/>
              </a:ext>
            </a:extLst>
          </p:cNvPr>
          <p:cNvGrpSpPr/>
          <p:nvPr/>
        </p:nvGrpSpPr>
        <p:grpSpPr>
          <a:xfrm>
            <a:off x="2850508" y="1441214"/>
            <a:ext cx="8932246" cy="4475232"/>
            <a:chOff x="2965832" y="1585557"/>
            <a:chExt cx="9515661" cy="47675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A4BCF7D-E59C-C5A9-4F1B-9A6EBC9ABC16}"/>
                </a:ext>
              </a:extLst>
            </p:cNvPr>
            <p:cNvGrpSpPr/>
            <p:nvPr/>
          </p:nvGrpSpPr>
          <p:grpSpPr>
            <a:xfrm>
              <a:off x="2965832" y="1585557"/>
              <a:ext cx="7142830" cy="4767535"/>
              <a:chOff x="2952828" y="1402197"/>
              <a:chExt cx="7633624" cy="509511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55877" y="1987209"/>
                <a:ext cx="2397482" cy="1589055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101600" sx="102000" sy="102000" algn="ctr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19" name="Text Box 20"/>
              <p:cNvSpPr txBox="1">
                <a:spLocks noChangeArrowheads="1"/>
              </p:cNvSpPr>
              <p:nvPr/>
            </p:nvSpPr>
            <p:spPr bwMode="auto">
              <a:xfrm>
                <a:off x="5560850" y="1402197"/>
                <a:ext cx="2395728" cy="385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lvl="0" indent="0" fontAlgn="auto">
                  <a:spcBef>
                    <a:spcPts val="1200"/>
                  </a:spcBef>
                  <a:spcAft>
                    <a:spcPts val="60"/>
                  </a:spcAft>
                  <a:buClrTx/>
                  <a:buSzTx/>
                  <a:buNone/>
                  <a:defRPr/>
                </a:pPr>
                <a:r>
                  <a:rPr lang="en-US" sz="1600" b="1">
                    <a:solidFill>
                      <a:schemeClr val="bg1"/>
                    </a:solidFill>
                    <a:latin typeface="Century Gothic" panose="020F0302020204030204"/>
                  </a:rPr>
                  <a:t>1946</a:t>
                </a:r>
                <a:endParaRPr lang="en-US" sz="1600">
                  <a:solidFill>
                    <a:schemeClr val="bg1"/>
                  </a:solidFill>
                  <a:latin typeface="Century Gothic" panose="020F0302020204030204"/>
                </a:endParaRPr>
              </a:p>
            </p:txBody>
          </p:sp>
          <p:sp>
            <p:nvSpPr>
              <p:cNvPr id="20" name="Text Box 20"/>
              <p:cNvSpPr txBox="1">
                <a:spLocks noChangeArrowheads="1"/>
              </p:cNvSpPr>
              <p:nvPr/>
            </p:nvSpPr>
            <p:spPr bwMode="auto">
              <a:xfrm>
                <a:off x="2952828" y="1402197"/>
                <a:ext cx="2397482" cy="385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lvl="0" indent="0" fontAlgn="auto">
                  <a:spcBef>
                    <a:spcPts val="1200"/>
                  </a:spcBef>
                  <a:spcAft>
                    <a:spcPts val="60"/>
                  </a:spcAft>
                  <a:buClrTx/>
                  <a:buSzTx/>
                  <a:buNone/>
                  <a:defRPr/>
                </a:pPr>
                <a:r>
                  <a:rPr lang="en-US" sz="1600" b="1">
                    <a:solidFill>
                      <a:schemeClr val="bg1"/>
                    </a:solidFill>
                    <a:latin typeface="Century Gothic" panose="020F0302020204030204"/>
                  </a:rPr>
                  <a:t>1945</a:t>
                </a:r>
                <a:endParaRPr lang="en-US" sz="1600">
                  <a:solidFill>
                    <a:schemeClr val="bg1"/>
                  </a:solidFill>
                  <a:latin typeface="Century Gothic" panose="020F0302020204030204"/>
                </a:endParaRPr>
              </a:p>
            </p:txBody>
          </p:sp>
          <p:sp>
            <p:nvSpPr>
              <p:cNvPr id="31" name="Text Box 20"/>
              <p:cNvSpPr txBox="1">
                <a:spLocks noChangeArrowheads="1"/>
              </p:cNvSpPr>
              <p:nvPr/>
            </p:nvSpPr>
            <p:spPr bwMode="auto">
              <a:xfrm>
                <a:off x="8135767" y="1402197"/>
                <a:ext cx="2450685" cy="385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lvl="0" indent="0" fontAlgn="auto">
                  <a:spcBef>
                    <a:spcPts val="1200"/>
                  </a:spcBef>
                  <a:spcAft>
                    <a:spcPts val="60"/>
                  </a:spcAft>
                  <a:buClrTx/>
                  <a:buSzTx/>
                  <a:buNone/>
                  <a:defRPr/>
                </a:pPr>
                <a:r>
                  <a:rPr lang="en-US" sz="1600" b="1">
                    <a:solidFill>
                      <a:schemeClr val="bg1"/>
                    </a:solidFill>
                    <a:latin typeface="Century Gothic" panose="020F0302020204030204"/>
                  </a:rPr>
                  <a:t>1965</a:t>
                </a:r>
                <a:endParaRPr lang="en-US" sz="1600">
                  <a:solidFill>
                    <a:schemeClr val="bg1"/>
                  </a:solidFill>
                  <a:latin typeface="Century Gothic" panose="020F0302020204030204"/>
                </a:endParaRPr>
              </a:p>
            </p:txBody>
          </p:sp>
          <p:pic>
            <p:nvPicPr>
              <p:cNvPr id="1026" name="Picture 2"/>
              <p:cNvPicPr>
                <a:picLocks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560851" y="1982104"/>
                <a:ext cx="2395728" cy="1594166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101600" sx="102000" sy="102000" algn="ctr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80246" y="1982099"/>
                <a:ext cx="2361727" cy="1594165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101600" sx="102000" sy="102000" algn="ctr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 Box 20"/>
              <p:cNvSpPr txBox="1">
                <a:spLocks noChangeArrowheads="1"/>
              </p:cNvSpPr>
              <p:nvPr/>
            </p:nvSpPr>
            <p:spPr bwMode="auto">
              <a:xfrm>
                <a:off x="2952828" y="6111867"/>
                <a:ext cx="2395728" cy="385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lvl="0" indent="0" fontAlgn="auto">
                  <a:spcBef>
                    <a:spcPts val="1200"/>
                  </a:spcBef>
                  <a:spcAft>
                    <a:spcPts val="60"/>
                  </a:spcAft>
                  <a:buClrTx/>
                  <a:buSzTx/>
                  <a:buNone/>
                  <a:defRPr/>
                </a:pPr>
                <a:r>
                  <a:rPr lang="en-US" sz="1600" b="1">
                    <a:solidFill>
                      <a:schemeClr val="bg1"/>
                    </a:solidFill>
                    <a:latin typeface="Century Gothic" panose="020F0302020204030204"/>
                  </a:rPr>
                  <a:t>1997</a:t>
                </a:r>
                <a:endParaRPr lang="en-US" sz="1600">
                  <a:solidFill>
                    <a:schemeClr val="bg1"/>
                  </a:solidFill>
                  <a:latin typeface="Century Gothic" panose="020F0302020204030204"/>
                </a:endParaRPr>
              </a:p>
            </p:txBody>
          </p:sp>
          <p:sp>
            <p:nvSpPr>
              <p:cNvPr id="25" name="Text Box 20"/>
              <p:cNvSpPr txBox="1">
                <a:spLocks noChangeArrowheads="1"/>
              </p:cNvSpPr>
              <p:nvPr/>
            </p:nvSpPr>
            <p:spPr bwMode="auto">
              <a:xfrm>
                <a:off x="5583675" y="6111867"/>
                <a:ext cx="2395728" cy="385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lvl="0" indent="0" fontAlgn="auto">
                  <a:spcBef>
                    <a:spcPts val="1200"/>
                  </a:spcBef>
                  <a:spcAft>
                    <a:spcPts val="60"/>
                  </a:spcAft>
                  <a:buClrTx/>
                  <a:buSzTx/>
                  <a:buNone/>
                  <a:defRPr/>
                </a:pPr>
                <a:r>
                  <a:rPr lang="en-US" sz="1600" b="1">
                    <a:solidFill>
                      <a:schemeClr val="bg1"/>
                    </a:solidFill>
                    <a:latin typeface="Century Gothic" panose="020F0302020204030204"/>
                  </a:rPr>
                  <a:t>2015</a:t>
                </a:r>
                <a:endParaRPr lang="en-US" sz="1600">
                  <a:solidFill>
                    <a:schemeClr val="bg1"/>
                  </a:solidFill>
                  <a:latin typeface="Century Gothic" panose="020F0302020204030204"/>
                </a:endParaRPr>
              </a:p>
            </p:txBody>
          </p:sp>
          <p:pic>
            <p:nvPicPr>
              <p:cNvPr id="1028" name="Picture 4"/>
              <p:cNvPicPr>
                <a:picLocks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952828" y="4394277"/>
                <a:ext cx="2395728" cy="1591056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101600" sx="102000" sy="102000" algn="ctr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/>
              <p:cNvPicPr>
                <a:picLocks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583675" y="4391509"/>
                <a:ext cx="2395728" cy="1593824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101600" sx="102000" sy="102000" algn="ctr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 Box 20">
                <a:extLst>
                  <a:ext uri="{FF2B5EF4-FFF2-40B4-BE49-F238E27FC236}">
                    <a16:creationId xmlns:a16="http://schemas.microsoft.com/office/drawing/2014/main" id="{1BF02338-C09C-5CA9-8551-EE4360FBF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65485" y="6111867"/>
                <a:ext cx="2395728" cy="385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lvl="0" indent="0" fontAlgn="auto">
                  <a:spcBef>
                    <a:spcPts val="1200"/>
                  </a:spcBef>
                  <a:spcAft>
                    <a:spcPts val="60"/>
                  </a:spcAft>
                  <a:buClrTx/>
                  <a:buSzTx/>
                  <a:buNone/>
                  <a:defRPr/>
                </a:pPr>
                <a:r>
                  <a:rPr lang="en-US" sz="1600" b="1">
                    <a:solidFill>
                      <a:schemeClr val="bg1"/>
                    </a:solidFill>
                    <a:latin typeface="Century Gothic" panose="020F0302020204030204"/>
                  </a:rPr>
                  <a:t>2016</a:t>
                </a:r>
                <a:endParaRPr lang="en-US" sz="1600">
                  <a:solidFill>
                    <a:schemeClr val="bg1"/>
                  </a:solidFill>
                  <a:latin typeface="Century Gothic" panose="020F0302020204030204"/>
                </a:endParaRPr>
              </a:p>
            </p:txBody>
          </p:sp>
          <p:pic>
            <p:nvPicPr>
              <p:cNvPr id="5" name="Picture 8">
                <a:extLst>
                  <a:ext uri="{FF2B5EF4-FFF2-40B4-BE49-F238E27FC236}">
                    <a16:creationId xmlns:a16="http://schemas.microsoft.com/office/drawing/2014/main" id="{F5D90790-DCED-59AC-67AD-9DE51375DD06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80245" y="4394277"/>
                <a:ext cx="2342013" cy="1593824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101600" sx="102000" sy="102000" algn="ctr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Text Box 20">
              <a:extLst>
                <a:ext uri="{FF2B5EF4-FFF2-40B4-BE49-F238E27FC236}">
                  <a16:creationId xmlns:a16="http://schemas.microsoft.com/office/drawing/2014/main" id="{B14B6077-20CF-ED6D-0BF7-57E3EB4B1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39795" y="5981550"/>
              <a:ext cx="2241698" cy="360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lvl="0" indent="0" fontAlgn="auto">
                <a:spcBef>
                  <a:spcPts val="1200"/>
                </a:spcBef>
                <a:spcAft>
                  <a:spcPts val="60"/>
                </a:spcAft>
                <a:buClrTx/>
                <a:buSzTx/>
                <a:buNone/>
                <a:defRPr/>
              </a:pPr>
              <a:r>
                <a:rPr lang="en-US" sz="1600" b="1">
                  <a:solidFill>
                    <a:schemeClr val="bg1"/>
                  </a:solidFill>
                  <a:latin typeface="Century Gothic" panose="020F0302020204030204"/>
                </a:rPr>
                <a:t>2018</a:t>
              </a:r>
              <a:endParaRPr lang="en-US" sz="1600">
                <a:solidFill>
                  <a:schemeClr val="bg1"/>
                </a:solidFill>
                <a:latin typeface="Century Gothic" panose="020F0302020204030204"/>
              </a:endParaRPr>
            </a:p>
          </p:txBody>
        </p:sp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6585F237-AD40-2E74-3D56-8CC4525FBBD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253606" y="4374390"/>
              <a:ext cx="2191436" cy="1491351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20">
            <a:extLst>
              <a:ext uri="{FF2B5EF4-FFF2-40B4-BE49-F238E27FC236}">
                <a16:creationId xmlns:a16="http://schemas.microsoft.com/office/drawing/2014/main" id="{6E25F8CE-CD23-AE2B-B37B-0C01CD82C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1461" y="1420619"/>
            <a:ext cx="21525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0" indent="0" fontAlgn="auto">
              <a:spcBef>
                <a:spcPts val="1200"/>
              </a:spcBef>
              <a:spcAft>
                <a:spcPts val="60"/>
              </a:spcAft>
              <a:buClrTx/>
              <a:buSzTx/>
              <a:buNone/>
              <a:defRPr/>
            </a:pPr>
            <a:r>
              <a:rPr lang="en-US" sz="1600" b="1">
                <a:solidFill>
                  <a:schemeClr val="bg1"/>
                </a:solidFill>
                <a:latin typeface="Century Gothic" panose="020F0302020204030204"/>
              </a:rPr>
              <a:t>1966</a:t>
            </a:r>
            <a:endParaRPr lang="en-US" sz="1600">
              <a:solidFill>
                <a:schemeClr val="bg1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8309790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93525B-CB97-475D-A881-55850A19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ORNL’s Radioisotope portfolio supports multiple programmatic and initiative areas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C4E41E9B-8AC1-7857-D331-2C949AF2135A}"/>
              </a:ext>
            </a:extLst>
          </p:cNvPr>
          <p:cNvSpPr txBox="1">
            <a:spLocks/>
          </p:cNvSpPr>
          <p:nvPr/>
        </p:nvSpPr>
        <p:spPr>
          <a:xfrm>
            <a:off x="1384410" y="3911299"/>
            <a:ext cx="2192338" cy="1873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ORNL Nuclear Battery  Initiative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572A44C-0A52-8CA8-28F8-F0D8214B5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2677"/>
          <a:stretch>
            <a:fillRect/>
          </a:stretch>
        </p:blipFill>
        <p:spPr bwMode="auto">
          <a:xfrm>
            <a:off x="8521865" y="1776677"/>
            <a:ext cx="2194560" cy="185546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epartment of Energy Logo and symbol, meaning, history, PNG ...">
            <a:extLst>
              <a:ext uri="{FF2B5EF4-FFF2-40B4-BE49-F238E27FC236}">
                <a16:creationId xmlns:a16="http://schemas.microsoft.com/office/drawing/2014/main" id="{1C0FF6B3-18C7-F2ED-6E95-6E3F516DE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>
            <a:fillRect/>
          </a:stretch>
        </p:blipFill>
        <p:spPr bwMode="auto">
          <a:xfrm>
            <a:off x="3580965" y="1776677"/>
            <a:ext cx="2194560" cy="18554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A16C877A-364C-AB38-1F3B-0B68C8D65E0C}"/>
              </a:ext>
            </a:extLst>
          </p:cNvPr>
          <p:cNvSpPr txBox="1">
            <a:spLocks/>
          </p:cNvSpPr>
          <p:nvPr/>
        </p:nvSpPr>
        <p:spPr>
          <a:xfrm>
            <a:off x="6329527" y="3911299"/>
            <a:ext cx="2192338" cy="1873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ORNL ARM Initiative</a:t>
            </a:r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CB785906-DD44-C292-4D75-3773259E6606}"/>
              </a:ext>
            </a:extLst>
          </p:cNvPr>
          <p:cNvSpPr txBox="1">
            <a:spLocks/>
          </p:cNvSpPr>
          <p:nvPr/>
        </p:nvSpPr>
        <p:spPr>
          <a:xfrm>
            <a:off x="1384410" y="1776676"/>
            <a:ext cx="2192338" cy="185546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DOE Radioisotope Program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9E68794-A86E-FAC2-5B57-F431444BA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8" b="4118"/>
          <a:stretch>
            <a:fillRect/>
          </a:stretch>
        </p:blipFill>
        <p:spPr bwMode="auto">
          <a:xfrm>
            <a:off x="8521865" y="3929080"/>
            <a:ext cx="2194560" cy="185546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Placeholder 38">
            <a:extLst>
              <a:ext uri="{FF2B5EF4-FFF2-40B4-BE49-F238E27FC236}">
                <a16:creationId xmlns:a16="http://schemas.microsoft.com/office/drawing/2014/main" id="{A159B3A1-1A65-217E-4E4E-69F11B834F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706" b="7706"/>
          <a:stretch>
            <a:fillRect/>
          </a:stretch>
        </p:blipFill>
        <p:spPr>
          <a:xfrm>
            <a:off x="3580965" y="3929080"/>
            <a:ext cx="2194560" cy="18554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9E49FD9E-B982-BE48-1FAA-6DE6316F0824}"/>
              </a:ext>
            </a:extLst>
          </p:cNvPr>
          <p:cNvSpPr txBox="1">
            <a:spLocks/>
          </p:cNvSpPr>
          <p:nvPr/>
        </p:nvSpPr>
        <p:spPr>
          <a:xfrm>
            <a:off x="6329527" y="1758896"/>
            <a:ext cx="2192338" cy="1873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Plutonium-238 Supply  Program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(DOE-NE)</a:t>
            </a:r>
          </a:p>
        </p:txBody>
      </p:sp>
    </p:spTree>
    <p:extLst>
      <p:ext uri="{BB962C8B-B14F-4D97-AF65-F5344CB8AC3E}">
        <p14:creationId xmlns:p14="http://schemas.microsoft.com/office/powerpoint/2010/main" val="94191666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59" y="1010545"/>
            <a:ext cx="5999634" cy="419541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>
                <a:latin typeface="+mn-lt"/>
                <a:cs typeface="Calibri" panose="020F0502020204030204" pitchFamily="34" charset="0"/>
              </a:rPr>
              <a:t>Highest domestic steady state neutron flux environment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+mn-lt"/>
                <a:cs typeface="Calibri" panose="020F0502020204030204" pitchFamily="34" charset="0"/>
              </a:rPr>
              <a:t>Multi-purpose machine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Neutron scattering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Radioisotope production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Materials irradiation testing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Nuclear forensics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Fundamental physics (antineutrinos)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+mn-lt"/>
            </a:endParaRPr>
          </a:p>
        </p:txBody>
      </p:sp>
      <p:pic>
        <p:nvPicPr>
          <p:cNvPr id="4" name="Picture 2" descr="Cross-sections of HFIR and the HFIR core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5"/>
          <a:stretch/>
        </p:blipFill>
        <p:spPr bwMode="auto">
          <a:xfrm>
            <a:off x="1127343" y="3372512"/>
            <a:ext cx="4773823" cy="358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B8F70AB-5160-2580-C887-A0E33A921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7" r="6255"/>
          <a:stretch>
            <a:fillRect/>
          </a:stretch>
        </p:blipFill>
        <p:spPr bwMode="auto">
          <a:xfrm>
            <a:off x="6522852" y="-331525"/>
            <a:ext cx="6509313" cy="752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14C522-AAC8-9B55-7205-AE53017B9863}"/>
              </a:ext>
            </a:extLst>
          </p:cNvPr>
          <p:cNvSpPr/>
          <p:nvPr/>
        </p:nvSpPr>
        <p:spPr>
          <a:xfrm>
            <a:off x="6490447" y="0"/>
            <a:ext cx="3173506" cy="69566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">
                <a:srgbClr val="ECECEC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58" y="87085"/>
            <a:ext cx="8157689" cy="93333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The High Flux Isotope Reactor (HFIR) drives much of ORNL’s radioisotope portfolio</a:t>
            </a:r>
          </a:p>
        </p:txBody>
      </p:sp>
    </p:spTree>
    <p:extLst>
      <p:ext uri="{BB962C8B-B14F-4D97-AF65-F5344CB8AC3E}">
        <p14:creationId xmlns:p14="http://schemas.microsoft.com/office/powerpoint/2010/main" val="918750013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ACD2A0EA-9E9B-3842-FC4F-928622C0A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" b="4449"/>
          <a:stretch>
            <a:fillRect/>
          </a:stretch>
        </p:blipFill>
        <p:spPr>
          <a:xfrm>
            <a:off x="429767" y="1220155"/>
            <a:ext cx="11549270" cy="56378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349A6D-80D0-B398-92E7-C4B90A0A24D7}"/>
              </a:ext>
            </a:extLst>
          </p:cNvPr>
          <p:cNvSpPr txBox="1">
            <a:spLocks/>
          </p:cNvSpPr>
          <p:nvPr/>
        </p:nvSpPr>
        <p:spPr>
          <a:xfrm>
            <a:off x="332233" y="231144"/>
            <a:ext cx="11430000" cy="110723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7112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  <a:cs typeface="Calibri"/>
              </a:rPr>
              <a:t>Multiple processing facilities support radioisotope processing</a:t>
            </a:r>
            <a:endParaRPr lang="en-US" dirty="0">
              <a:latin typeface="+mn-lt"/>
              <a:cs typeface="Calibri" panose="020F0502020204030204" pitchFamily="34" charset="0"/>
            </a:endParaRPr>
          </a:p>
          <a:p>
            <a:pPr marL="0" marR="0" lvl="0" indent="0" algn="l" defTabSz="7112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+mn-lt"/>
                <a:cs typeface="Calibri" panose="020F0502020204030204" pitchFamily="34" charset="0"/>
              </a:rPr>
              <a:t>R&amp;D and production in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" panose="020F0502020204030204" pitchFamily="34" charset="0"/>
              </a:rPr>
              <a:t>five operational nuclear and radiological hot cell facilities at ORNL</a:t>
            </a:r>
          </a:p>
        </p:txBody>
      </p:sp>
    </p:spTree>
    <p:extLst>
      <p:ext uri="{BB962C8B-B14F-4D97-AF65-F5344CB8AC3E}">
        <p14:creationId xmlns:p14="http://schemas.microsoft.com/office/powerpoint/2010/main" val="2300418524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E2CC4D-3529-4301-9A50-82842BBA0C58}"/>
              </a:ext>
            </a:extLst>
          </p:cNvPr>
          <p:cNvSpPr txBox="1">
            <a:spLocks/>
          </p:cNvSpPr>
          <p:nvPr/>
        </p:nvSpPr>
        <p:spPr bwMode="auto">
          <a:xfrm>
            <a:off x="337959" y="54226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  <a:latin typeface="+mj-lt"/>
              </a:rPr>
              <a:t>Facilities, research and production staff are key to ORNL’s radioisotope processing capabilities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76997C-7431-192D-B469-A5DB8ACA8930}"/>
              </a:ext>
            </a:extLst>
          </p:cNvPr>
          <p:cNvGrpSpPr/>
          <p:nvPr/>
        </p:nvGrpSpPr>
        <p:grpSpPr>
          <a:xfrm>
            <a:off x="1014608" y="1019552"/>
            <a:ext cx="10912023" cy="5823194"/>
            <a:chOff x="831238" y="921697"/>
            <a:chExt cx="11095393" cy="5921049"/>
          </a:xfrm>
        </p:grpSpPr>
        <p:pic>
          <p:nvPicPr>
            <p:cNvPr id="4" name="Google Shape;212;p22">
              <a:extLst>
                <a:ext uri="{FF2B5EF4-FFF2-40B4-BE49-F238E27FC236}">
                  <a16:creationId xmlns:a16="http://schemas.microsoft.com/office/drawing/2014/main" id="{4CE7E815-A7ED-41F4-92CE-21F30C1AD09E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30622" y="921697"/>
              <a:ext cx="3896009" cy="2856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A group of people standing in a room&#10;&#10;Description automatically generated">
              <a:extLst>
                <a:ext uri="{FF2B5EF4-FFF2-40B4-BE49-F238E27FC236}">
                  <a16:creationId xmlns:a16="http://schemas.microsoft.com/office/drawing/2014/main" id="{C7085CA9-44EF-4B22-948A-0B32CFF2B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0402" y="3979911"/>
              <a:ext cx="3578666" cy="26801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4E9ABB-2D0C-4C9B-BE86-C8E4CF1DD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238" y="923731"/>
              <a:ext cx="3201790" cy="28642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0408AC1-99E2-4E32-926A-909F264F2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8659" y="921697"/>
              <a:ext cx="3808601" cy="2856451"/>
            </a:xfrm>
            <a:prstGeom prst="rect">
              <a:avLst/>
            </a:prstGeom>
          </p:spPr>
        </p:pic>
        <p:pic>
          <p:nvPicPr>
            <p:cNvPr id="2" name="Picture Placeholder 3">
              <a:extLst>
                <a:ext uri="{FF2B5EF4-FFF2-40B4-BE49-F238E27FC236}">
                  <a16:creationId xmlns:a16="http://schemas.microsoft.com/office/drawing/2014/main" id="{35A6A3D0-23E7-0E69-58A0-9A4DD713A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7530" b="7530"/>
            <a:stretch>
              <a:fillRect/>
            </a:stretch>
          </p:blipFill>
          <p:spPr>
            <a:xfrm>
              <a:off x="5655055" y="3979911"/>
              <a:ext cx="5056488" cy="2862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240387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2007-P04163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774" y="0"/>
            <a:ext cx="12185651" cy="593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3" y="43823"/>
            <a:ext cx="11145808" cy="550008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2"/>
                </a:solidFill>
              </a:rPr>
              <a:t>Radioisotopes produced at Oak Ridge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6F64D-EC10-45DA-83A7-33C235B82D96}"/>
              </a:ext>
            </a:extLst>
          </p:cNvPr>
          <p:cNvSpPr txBox="1"/>
          <p:nvPr/>
        </p:nvSpPr>
        <p:spPr>
          <a:xfrm>
            <a:off x="7863286" y="2052769"/>
            <a:ext cx="279485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/>
              <a:t>(</a:t>
            </a:r>
            <a:r>
              <a:rPr lang="en-US" sz="1600" baseline="30000"/>
              <a:t>238</a:t>
            </a:r>
            <a:r>
              <a:rPr lang="en-US" sz="1600"/>
              <a:t>Pu for NE-3/NASA)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0AAB-ECAE-4117-96CE-54D206348C5F}"/>
              </a:ext>
            </a:extLst>
          </p:cNvPr>
          <p:cNvSpPr txBox="1"/>
          <p:nvPr/>
        </p:nvSpPr>
        <p:spPr>
          <a:xfrm>
            <a:off x="1090247" y="5980087"/>
            <a:ext cx="10785649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rgbClr val="1E7640"/>
                </a:solidFill>
                <a:latin typeface="+mn-lt"/>
                <a:cs typeface="Arial"/>
              </a:rPr>
              <a:t>Production of these radioisotopes is made possible because of the </a:t>
            </a:r>
            <a:br>
              <a:rPr lang="en-US" b="1">
                <a:latin typeface="+mn-lt"/>
              </a:rPr>
            </a:br>
            <a:r>
              <a:rPr lang="en-US" b="1">
                <a:solidFill>
                  <a:srgbClr val="1E7640"/>
                </a:solidFill>
                <a:latin typeface="+mn-lt"/>
                <a:cs typeface="Arial"/>
              </a:rPr>
              <a:t>High Flux Isotope Reactor and/or hot cell processing capabilities at ORNL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8B7CB2-2B89-4098-87D6-CF75CE23A416}"/>
              </a:ext>
            </a:extLst>
          </p:cNvPr>
          <p:cNvSpPr txBox="1"/>
          <p:nvPr/>
        </p:nvSpPr>
        <p:spPr>
          <a:xfrm>
            <a:off x="7453796" y="625956"/>
            <a:ext cx="3613836" cy="12557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3000">
                <a:schemeClr val="tx1">
                  <a:alpha val="15962"/>
                </a:schemeClr>
              </a:gs>
              <a:gs pos="83000">
                <a:schemeClr val="tx1">
                  <a:alpha val="18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 w="28575">
            <a:noFill/>
          </a:ln>
        </p:spPr>
        <p:txBody>
          <a:bodyPr wrap="square" lIns="91440" tIns="182880" rIns="91440" bIns="18288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/>
              <a:t>ORNL also dispenses high-purity </a:t>
            </a:r>
            <a:r>
              <a:rPr lang="en-US" sz="1600" baseline="30000"/>
              <a:t>238,239,240,242,244</a:t>
            </a:r>
            <a:r>
              <a:rPr lang="en-US" sz="1600"/>
              <a:t>Pu, </a:t>
            </a:r>
            <a:r>
              <a:rPr lang="en-US" sz="1600" baseline="30000"/>
              <a:t>237</a:t>
            </a:r>
            <a:r>
              <a:rPr lang="en-US" sz="1600"/>
              <a:t>Np, </a:t>
            </a:r>
            <a:r>
              <a:rPr lang="en-US" sz="1600" baseline="30000"/>
              <a:t>243</a:t>
            </a:r>
            <a:r>
              <a:rPr lang="en-US" sz="1600"/>
              <a:t>Am, </a:t>
            </a:r>
            <a:r>
              <a:rPr lang="en-US" sz="1600" baseline="30000"/>
              <a:t>99</a:t>
            </a:r>
            <a:r>
              <a:rPr lang="en-US" sz="1600"/>
              <a:t>Tc, </a:t>
            </a:r>
            <a:r>
              <a:rPr lang="en-US" sz="1600" baseline="30000"/>
              <a:t>209</a:t>
            </a:r>
            <a:r>
              <a:rPr lang="en-US" sz="1600"/>
              <a:t>Po, </a:t>
            </a:r>
            <a:r>
              <a:rPr lang="en-US" sz="1600" baseline="30000"/>
              <a:t>233,234,235,238</a:t>
            </a:r>
            <a:r>
              <a:rPr lang="en-US" sz="1600"/>
              <a:t>U, </a:t>
            </a:r>
            <a:r>
              <a:rPr lang="en-US" sz="1600" baseline="30000"/>
              <a:t>229</a:t>
            </a:r>
            <a:r>
              <a:rPr lang="en-US" sz="1600"/>
              <a:t>Th, and </a:t>
            </a:r>
            <a:r>
              <a:rPr lang="en-US" sz="1600" baseline="30000"/>
              <a:t>244,248</a:t>
            </a:r>
            <a:r>
              <a:rPr lang="en-US" sz="1600"/>
              <a:t>Cm from inventory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DA995E-28BB-B722-CF04-D617A7FA92D5}"/>
              </a:ext>
            </a:extLst>
          </p:cNvPr>
          <p:cNvSpPr txBox="1"/>
          <p:nvPr/>
        </p:nvSpPr>
        <p:spPr>
          <a:xfrm>
            <a:off x="1090246" y="593830"/>
            <a:ext cx="6543005" cy="1672291"/>
          </a:xfrm>
          <a:prstGeom prst="rect">
            <a:avLst/>
          </a:prstGeom>
          <a:noFill/>
        </p:spPr>
        <p:txBody>
          <a:bodyPr wrap="square" numCol="2" spcCol="91440" rtlCol="0">
            <a:noAutofit/>
          </a:bodyPr>
          <a:lstStyle/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225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(Decay)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</a:t>
            </a: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133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252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Cf</a:t>
            </a: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249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Bk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254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Fm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166m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63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(fission)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226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75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(Ind/MURR)</a:t>
            </a: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192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117m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Sn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89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Sr</a:t>
            </a: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228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223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Ra/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224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Ra/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212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</a:p>
          <a:p>
            <a:pPr marL="285750" indent="-285750" algn="l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188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W/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188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759342122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212E2FFC-9BA1-2C4E-A636-8C01E485DB51}" vid="{BB20B00B-A94C-8E47-8444-E1BBEE430D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330</TotalTime>
  <Words>1252</Words>
  <Application>Microsoft Macintosh PowerPoint</Application>
  <PresentationFormat>Widescreen</PresentationFormat>
  <Paragraphs>254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Roboto</vt:lpstr>
      <vt:lpstr>Roboto Light</vt:lpstr>
      <vt:lpstr>ORNL Presentation</vt:lpstr>
      <vt:lpstr>Introduction: Radioisotope Production at ORNL</vt:lpstr>
      <vt:lpstr>The first radioisotopes were produced using cyclotron accelerators thanks to Earnest O. Lawrence in the 1930s</vt:lpstr>
      <vt:lpstr>Reactor-based Isotope production, enrichment and distribution began at Oak Ridge in 1946</vt:lpstr>
      <vt:lpstr>From its inception, ORNL has produced and supplied isotopes  </vt:lpstr>
      <vt:lpstr>ORNL’s Radioisotope portfolio supports multiple programmatic and initiative areas</vt:lpstr>
      <vt:lpstr>The High Flux Isotope Reactor (HFIR) drives much of ORNL’s radioisotope portfolio</vt:lpstr>
      <vt:lpstr>PowerPoint Presentation</vt:lpstr>
      <vt:lpstr>PowerPoint Presentation</vt:lpstr>
      <vt:lpstr>Radioisotopes produced at Oak Ridge </vt:lpstr>
      <vt:lpstr>PowerPoint Presentation</vt:lpstr>
      <vt:lpstr>PowerPoint Presentation</vt:lpstr>
      <vt:lpstr>Oak Ridge supports DOE-IRP, The Office of Isotope R&amp;D and Production</vt:lpstr>
      <vt:lpstr>ORNL radioisotopes support medical and industrial applications</vt:lpstr>
      <vt:lpstr>Targeted Radioisotope Therapies</vt:lpstr>
      <vt:lpstr>Nuclear Batteries</vt:lpstr>
      <vt:lpstr>HFIR Beryllium Reflector Replacement Project (HBRR) significantly increases irradiation capacity</vt:lpstr>
      <vt:lpstr>Infrastructure Improvements at ORNL will lead to improved capacity, capabilities and flexibility</vt:lpstr>
      <vt:lpstr>Stable Isotope Production and Research Center (SIPRC)</vt:lpstr>
      <vt:lpstr>HFIR pressure vessel replacement will extend life beyond the year 2100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Bryan, Chris</dc:creator>
  <cp:lastModifiedBy>Bryan, Chris</cp:lastModifiedBy>
  <cp:revision>9</cp:revision>
  <dcterms:created xsi:type="dcterms:W3CDTF">2024-12-06T15:33:54Z</dcterms:created>
  <dcterms:modified xsi:type="dcterms:W3CDTF">2026-06-11T13:05:55Z</dcterms:modified>
</cp:coreProperties>
</file>