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1"/>
  </p:sldMasterIdLst>
  <p:notesMasterIdLst>
    <p:notesMasterId r:id="rId18"/>
  </p:notesMasterIdLst>
  <p:sldIdLst>
    <p:sldId id="256" r:id="rId2"/>
    <p:sldId id="277" r:id="rId3"/>
    <p:sldId id="257" r:id="rId4"/>
    <p:sldId id="284" r:id="rId5"/>
    <p:sldId id="279" r:id="rId6"/>
    <p:sldId id="278" r:id="rId7"/>
    <p:sldId id="280" r:id="rId8"/>
    <p:sldId id="281" r:id="rId9"/>
    <p:sldId id="282" r:id="rId10"/>
    <p:sldId id="283" r:id="rId11"/>
    <p:sldId id="267" r:id="rId12"/>
    <p:sldId id="294" r:id="rId13"/>
    <p:sldId id="286" r:id="rId14"/>
    <p:sldId id="265" r:id="rId15"/>
    <p:sldId id="264" r:id="rId16"/>
    <p:sldId id="26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4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8588" autoAdjust="0"/>
  </p:normalViewPr>
  <p:slideViewPr>
    <p:cSldViewPr snapToGrid="0">
      <p:cViewPr>
        <p:scale>
          <a:sx n="80" d="100"/>
          <a:sy n="80" d="100"/>
        </p:scale>
        <p:origin x="734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62AAC-48C2-4229-9567-EF8098F45889}" type="datetimeFigureOut">
              <a:rPr lang="en-US" smtClean="0"/>
              <a:t>2026-06-10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1579D-9303-4B70-A7A4-F0E47374E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92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the usual case, when all three AOA values were valid and consistent, the average value of AOA 1 and AOA 2 was used by the FCPCs for their computations. If either AOA 1 or AOA 2 significantly deviated from the other two values, the FCPCs used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memorised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value for 1.2 seconds. The FCPC algorithm was very effective, but it could not correctly manage a scenario where multiple spikes occurred in either AOA 1 or AOA 2 that were 1.2 seconds apart—that is, if the 1.2-second period of use of the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memorised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value happened to end while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another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spike was happening.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579D-9303-4B70-A7A4-F0E47374E8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2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8F6A-9D26-40AA-AA35-BF13C69BE509}" type="datetime1">
              <a:rPr lang="en-US" smtClean="0"/>
              <a:t>2026-06-10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04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D7283-CBB4-467F-BBB7-084F70F38779}" type="datetime1">
              <a:rPr lang="en-US" smtClean="0"/>
              <a:t>2026-06-10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3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A8C3-C37E-4FF7-893F-C0BB19A12AE9}" type="datetime1">
              <a:rPr lang="en-US" smtClean="0"/>
              <a:t>2026-06-10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159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B753-3E24-4DCB-A80B-EA9F0CFB6B49}" type="datetime1">
              <a:rPr lang="en-US" smtClean="0"/>
              <a:t>2026-06-10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26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840D-96E4-4E16-A6A8-DD4C5716A602}" type="datetime1">
              <a:rPr lang="en-US" smtClean="0"/>
              <a:t>2026-06-10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9169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CFB-CD2D-4EAF-9A1A-A333C7744A09}" type="datetime1">
              <a:rPr lang="en-US" smtClean="0"/>
              <a:t>2026-06-10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6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8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32C98-D597-498B-BF3F-0F25C09B15C0}" type="datetime1">
              <a:rPr lang="en-US" smtClean="0"/>
              <a:t>2026-06-10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84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E3D-FA3F-45B9-AA74-AA1BCCEA971F}" type="datetime1">
              <a:rPr lang="en-US" smtClean="0"/>
              <a:t>2026-06-10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4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8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67D8-E915-4DF5-BC1D-70998EE833DD}" type="datetime1">
              <a:rPr lang="en-US" smtClean="0"/>
              <a:t>2026-06-10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3907" y="6319788"/>
            <a:ext cx="683339" cy="365125"/>
          </a:xfrm>
        </p:spPr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10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FE12-3FB5-48DE-91D6-8BFE6851780E}" type="datetime1">
              <a:rPr lang="en-US" smtClean="0"/>
              <a:t>2026-06-10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9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8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D2CA-7BDE-4DCE-8201-ABB181B11048}" type="datetime1">
              <a:rPr lang="en-US" smtClean="0"/>
              <a:t>2026-06-10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6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8600"/>
            <a:ext cx="8596668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ADFD-C215-41D4-BC04-D8D583539323}" type="datetime1">
              <a:rPr lang="en-US" smtClean="0"/>
              <a:t>2026-06-10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8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7615-0B22-4D25-8814-5FE77F31F125}" type="datetime1">
              <a:rPr lang="en-US" smtClean="0"/>
              <a:t>2026-06-10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1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09F9-D2BD-4531-A7A7-ADB3113B1D3A}" type="datetime1">
              <a:rPr lang="en-US" smtClean="0"/>
              <a:t>2026-06-10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0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DD58-7EF0-407D-AB48-CEAA74F154EB}" type="datetime1">
              <a:rPr lang="en-US" smtClean="0"/>
              <a:t>2026-06-10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F917-B096-49FA-B8C5-9532014090B6}" type="datetime1">
              <a:rPr lang="en-US" smtClean="0"/>
              <a:t>2026-06-10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8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28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8" name="Picture 17" descr="Logo&#10;&#10;AI-generated content may be incorrect.">
            <a:extLst>
              <a:ext uri="{FF2B5EF4-FFF2-40B4-BE49-F238E27FC236}">
                <a16:creationId xmlns:a16="http://schemas.microsoft.com/office/drawing/2014/main" id="{36595E29-0BC3-4C82-B388-A909DB1C5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87" y="91660"/>
            <a:ext cx="836177" cy="8394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8076" y="6233091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D76F6F7-036A-4C54-A873-73157CC2A6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0587" y="6233091"/>
            <a:ext cx="1024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CCEAAE3-160E-4D4F-B168-79C6082F6E0C}" type="datetime1">
              <a:rPr lang="en-US" smtClean="0"/>
              <a:t>2026-06-10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9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jpeg"/><Relationship Id="rId19" Type="http://schemas.openxmlformats.org/officeDocument/2006/relationships/image" Target="../media/image32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6E48-093F-7136-2A87-D1E33A5DB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670" y="512208"/>
            <a:ext cx="7923295" cy="164149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cs typeface="Arial" panose="020B0604020202020204" pitchFamily="34" charset="0"/>
              </a:rPr>
              <a:t>Neutron Scattering Society </a:t>
            </a:r>
            <a:br>
              <a:rPr lang="en-US" sz="4400" dirty="0">
                <a:cs typeface="Arial" panose="020B0604020202020204" pitchFamily="34" charset="0"/>
              </a:rPr>
            </a:br>
            <a:r>
              <a:rPr lang="en-US" sz="4400" dirty="0">
                <a:cs typeface="Arial" panose="020B0604020202020204" pitchFamily="34" charset="0"/>
              </a:rPr>
              <a:t>of America</a:t>
            </a:r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7C771496-64CD-9189-EA34-90B270205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952" y="720364"/>
            <a:ext cx="1506071" cy="1512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5ED8B6-2518-7EC5-DB56-D2D8D718A217}"/>
              </a:ext>
            </a:extLst>
          </p:cNvPr>
          <p:cNvSpPr txBox="1"/>
          <p:nvPr/>
        </p:nvSpPr>
        <p:spPr>
          <a:xfrm>
            <a:off x="188509" y="2432145"/>
            <a:ext cx="108918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endParaRPr lang="en-US" sz="2800" b="1" dirty="0"/>
          </a:p>
          <a:p>
            <a:pPr algn="ctr">
              <a:spcBef>
                <a:spcPts val="1200"/>
              </a:spcBef>
            </a:pPr>
            <a:r>
              <a:rPr lang="en-US" sz="2800" b="1" dirty="0"/>
              <a:t>An Introduction to Single Event Effects (SEE)</a:t>
            </a:r>
            <a:br>
              <a:rPr lang="en-US" sz="2800" b="1" dirty="0"/>
            </a:br>
            <a:r>
              <a:rPr lang="en-US" sz="2800" b="1" dirty="0"/>
              <a:t>&amp; </a:t>
            </a:r>
            <a:br>
              <a:rPr lang="en-US" sz="2800" b="1" dirty="0"/>
            </a:br>
            <a:r>
              <a:rPr lang="en-US" sz="2800" b="1" dirty="0"/>
              <a:t>A National Perspective on Neutron Sources and Capabilities</a:t>
            </a:r>
            <a:br>
              <a:rPr lang="en-US" sz="2800" b="1" dirty="0"/>
            </a:br>
            <a:endParaRPr lang="en-US" sz="2800" b="1" dirty="0"/>
          </a:p>
          <a:p>
            <a:pPr algn="ctr">
              <a:spcBef>
                <a:spcPts val="1200"/>
              </a:spcBef>
            </a:pPr>
            <a:r>
              <a:rPr lang="en-US" sz="2400" b="1" dirty="0"/>
              <a:t>Adrian Brügger, Ph.D.</a:t>
            </a:r>
          </a:p>
          <a:p>
            <a:pPr algn="ctr">
              <a:spcBef>
                <a:spcPts val="1200"/>
              </a:spcBef>
            </a:pPr>
            <a:r>
              <a:rPr lang="en-US" sz="2400" dirty="0"/>
              <a:t>President, NSSA</a:t>
            </a:r>
          </a:p>
        </p:txBody>
      </p:sp>
    </p:spTree>
    <p:extLst>
      <p:ext uri="{BB962C8B-B14F-4D97-AF65-F5344CB8AC3E}">
        <p14:creationId xmlns:p14="http://schemas.microsoft.com/office/powerpoint/2010/main" val="2743541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CFB0-9EF2-40AB-89A3-B3BD70EF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28600"/>
            <a:ext cx="6516624" cy="1320800"/>
          </a:xfrm>
        </p:spPr>
        <p:txBody>
          <a:bodyPr/>
          <a:lstStyle/>
          <a:p>
            <a:r>
              <a:rPr lang="en-US" dirty="0"/>
              <a:t>Challenge #2: Strategic Resiliency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5CA6D-11DB-432E-B9D7-164863145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843640" cy="38807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LANSCE is an excellent resource, but single point-of-failure is problematic when considering neutron testing capability a strategic time-critical asset</a:t>
            </a:r>
          </a:p>
          <a:p>
            <a:pPr lvl="1"/>
            <a:r>
              <a:rPr lang="en-US" dirty="0"/>
              <a:t>LANSCE Modernization Project (LAMP) is a critical upgrade required to ensure LANSCE readiness and reliability</a:t>
            </a:r>
          </a:p>
          <a:p>
            <a:pPr lvl="1"/>
            <a:r>
              <a:rPr lang="en-US" dirty="0"/>
              <a:t>End-of-life component failures – accelerator delivered first beam in 1972</a:t>
            </a:r>
          </a:p>
          <a:p>
            <a:pPr lvl="1"/>
            <a:r>
              <a:rPr lang="en-US" dirty="0"/>
              <a:t>Original Cockcroft-Walton generators and Drift Tube LINAC remain</a:t>
            </a:r>
          </a:p>
          <a:p>
            <a:pPr lvl="1"/>
            <a:r>
              <a:rPr lang="en-US" dirty="0"/>
              <a:t>CD0 Achieved in 2024, CD1 imminent, dark period in 2029-2031</a:t>
            </a:r>
          </a:p>
          <a:p>
            <a:r>
              <a:rPr lang="en-US" dirty="0"/>
              <a:t>Outages are expected during the upgrade </a:t>
            </a:r>
            <a:r>
              <a:rPr lang="en-US" dirty="0">
                <a:sym typeface="Wingdings" panose="05000000000000000000" pitchFamily="2" charset="2"/>
              </a:rPr>
              <a:t> must build strategic backups for critical needs</a:t>
            </a:r>
            <a:endParaRPr lang="en-US" dirty="0"/>
          </a:p>
          <a:p>
            <a:r>
              <a:rPr lang="en-US" dirty="0"/>
              <a:t>Export control of SEE work disallows work to be performed outside the USA (ISIS </a:t>
            </a:r>
            <a:r>
              <a:rPr lang="en-US" dirty="0" err="1"/>
              <a:t>ChipIr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45C08-0C00-412D-A6DE-0686E4612E7E}"/>
              </a:ext>
            </a:extLst>
          </p:cNvPr>
          <p:cNvSpPr txBox="1"/>
          <p:nvPr/>
        </p:nvSpPr>
        <p:spPr>
          <a:xfrm>
            <a:off x="9461499" y="5798403"/>
            <a:ext cx="2314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LANSCE Modernization: A Proposal to Update an Essential Department of Energy (DOE) Facility (J. Tapia)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A2A34-289E-4981-9BB0-B4EA0BC5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5BF05-BB38-4CFD-83D3-54062824F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8"/>
          <a:stretch/>
        </p:blipFill>
        <p:spPr>
          <a:xfrm>
            <a:off x="6478991" y="337759"/>
            <a:ext cx="968844" cy="957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ABF19-E7C0-4B19-B1C2-6FE166C35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044" y="0"/>
            <a:ext cx="443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8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B2A0A61-7FF4-4636-9A51-7836992EC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1383"/>
            <a:ext cx="9441873" cy="3914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E4C9A2-9766-ACF8-6E6D-5B9E5DCD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Opportunity: US Facility Portfolio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B2E2F5C-93DA-4A25-094E-3C77C1EB4702}"/>
              </a:ext>
            </a:extLst>
          </p:cNvPr>
          <p:cNvSpPr/>
          <p:nvPr/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8C5BD-5216-450C-ABDB-6455FDA1D6E8}"/>
              </a:ext>
            </a:extLst>
          </p:cNvPr>
          <p:cNvSpPr txBox="1">
            <a:spLocks/>
          </p:cNvSpPr>
          <p:nvPr/>
        </p:nvSpPr>
        <p:spPr>
          <a:xfrm>
            <a:off x="699243" y="5015346"/>
            <a:ext cx="8596668" cy="1773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LANSCE outage for LAMP 2029-2031</a:t>
            </a:r>
          </a:p>
          <a:p>
            <a:r>
              <a:rPr lang="en-US" dirty="0"/>
              <a:t>SNS just successfully completed Proton Power Upgrade</a:t>
            </a:r>
          </a:p>
          <a:p>
            <a:r>
              <a:rPr lang="en-US" dirty="0"/>
              <a:t>HFIR outage for Cold Source Replacement 2028 and HBRR 2029-2031</a:t>
            </a:r>
          </a:p>
          <a:p>
            <a:r>
              <a:rPr lang="en-US" dirty="0"/>
              <a:t>NIST NCNR back up to 20MW after 5 year outage 2021-2026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B05FE8-E569-46A9-8BC7-38544ACEB9A4}"/>
              </a:ext>
            </a:extLst>
          </p:cNvPr>
          <p:cNvGrpSpPr/>
          <p:nvPr/>
        </p:nvGrpSpPr>
        <p:grpSpPr>
          <a:xfrm>
            <a:off x="6146862" y="3218707"/>
            <a:ext cx="2580968" cy="420585"/>
            <a:chOff x="6280212" y="3715293"/>
            <a:chExt cx="2580968" cy="42058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807DC84-FA46-4031-A1C8-20364F33DDF0}"/>
                </a:ext>
              </a:extLst>
            </p:cNvPr>
            <p:cNvCxnSpPr/>
            <p:nvPr/>
          </p:nvCxnSpPr>
          <p:spPr>
            <a:xfrm>
              <a:off x="6280212" y="3715293"/>
              <a:ext cx="530942" cy="228600"/>
            </a:xfrm>
            <a:prstGeom prst="line">
              <a:avLst/>
            </a:prstGeom>
            <a:ln w="9525">
              <a:solidFill>
                <a:schemeClr val="tx1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5C57A2-5503-4360-AEDF-D67EEC666437}"/>
                </a:ext>
              </a:extLst>
            </p:cNvPr>
            <p:cNvSpPr txBox="1"/>
            <p:nvPr/>
          </p:nvSpPr>
          <p:spPr>
            <a:xfrm>
              <a:off x="6811154" y="3751908"/>
              <a:ext cx="2050026" cy="38397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tIns="91440" bIns="91440" rtlCol="0" anchor="ctr">
              <a:noAutofit/>
            </a:bodyPr>
            <a:lstStyle/>
            <a:p>
              <a:r>
                <a:rPr lang="en-US" sz="1000" b="1" dirty="0"/>
                <a:t>NCSU Nuclear Reactor Program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1C14F2-3898-4CD4-8262-1E77C3DE7447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6008408" y="1423409"/>
            <a:ext cx="0" cy="1021918"/>
          </a:xfrm>
          <a:prstGeom prst="line">
            <a:avLst/>
          </a:prstGeom>
          <a:ln w="9525">
            <a:solidFill>
              <a:schemeClr val="tx1"/>
            </a:soli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745DAA-19C8-443F-B538-1D2809861DC7}"/>
              </a:ext>
            </a:extLst>
          </p:cNvPr>
          <p:cNvSpPr txBox="1"/>
          <p:nvPr/>
        </p:nvSpPr>
        <p:spPr>
          <a:xfrm>
            <a:off x="5339011" y="1039439"/>
            <a:ext cx="1338793" cy="383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tIns="91440" bIns="91440" rtlCol="0" anchor="ctr">
            <a:noAutofit/>
          </a:bodyPr>
          <a:lstStyle/>
          <a:p>
            <a:r>
              <a:rPr lang="en-US" sz="1000" b="1" dirty="0"/>
              <a:t>Penn State Breazeale Reactor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A87D88D-EBBB-4DDC-B7BA-2C8B1859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81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C9A2-9766-ACF8-6E6D-5B9E5DCD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Facility Portfolio: Resiliency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B2E2F5C-93DA-4A25-094E-3C77C1EB4702}"/>
              </a:ext>
            </a:extLst>
          </p:cNvPr>
          <p:cNvSpPr/>
          <p:nvPr/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B05FE8-E569-46A9-8BC7-38544ACEB9A4}"/>
              </a:ext>
            </a:extLst>
          </p:cNvPr>
          <p:cNvGrpSpPr/>
          <p:nvPr/>
        </p:nvGrpSpPr>
        <p:grpSpPr>
          <a:xfrm>
            <a:off x="6146862" y="3218707"/>
            <a:ext cx="2580968" cy="420585"/>
            <a:chOff x="6280212" y="3715293"/>
            <a:chExt cx="2580968" cy="42058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807DC84-FA46-4031-A1C8-20364F33DDF0}"/>
                </a:ext>
              </a:extLst>
            </p:cNvPr>
            <p:cNvCxnSpPr/>
            <p:nvPr/>
          </p:nvCxnSpPr>
          <p:spPr>
            <a:xfrm>
              <a:off x="6280212" y="3715293"/>
              <a:ext cx="530942" cy="228600"/>
            </a:xfrm>
            <a:prstGeom prst="line">
              <a:avLst/>
            </a:prstGeom>
            <a:ln w="9525">
              <a:solidFill>
                <a:schemeClr val="tx1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5C57A2-5503-4360-AEDF-D67EEC666437}"/>
                </a:ext>
              </a:extLst>
            </p:cNvPr>
            <p:cNvSpPr txBox="1"/>
            <p:nvPr/>
          </p:nvSpPr>
          <p:spPr>
            <a:xfrm>
              <a:off x="6811154" y="3751908"/>
              <a:ext cx="2050026" cy="38397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tIns="91440" bIns="91440" rtlCol="0" anchor="ctr">
              <a:noAutofit/>
            </a:bodyPr>
            <a:lstStyle/>
            <a:p>
              <a:r>
                <a:rPr lang="en-US" sz="1000" b="1" dirty="0"/>
                <a:t>NCSU Nuclear Reactor Program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1C14F2-3898-4CD4-8262-1E77C3DE7447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6008408" y="1423409"/>
            <a:ext cx="0" cy="1021918"/>
          </a:xfrm>
          <a:prstGeom prst="line">
            <a:avLst/>
          </a:prstGeom>
          <a:ln w="9525">
            <a:solidFill>
              <a:schemeClr val="tx1"/>
            </a:soli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745DAA-19C8-443F-B538-1D2809861DC7}"/>
              </a:ext>
            </a:extLst>
          </p:cNvPr>
          <p:cNvSpPr txBox="1"/>
          <p:nvPr/>
        </p:nvSpPr>
        <p:spPr>
          <a:xfrm>
            <a:off x="5339011" y="1039439"/>
            <a:ext cx="1338793" cy="383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tIns="91440" bIns="91440" rtlCol="0" anchor="ctr">
            <a:noAutofit/>
          </a:bodyPr>
          <a:lstStyle/>
          <a:p>
            <a:r>
              <a:rPr lang="en-US" sz="1000" b="1" dirty="0"/>
              <a:t>Penn State Breazeale Reactor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A87D88D-EBBB-4DDC-B7BA-2C8B1859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AutoShape 2" descr=", AI generated">
            <a:extLst>
              <a:ext uri="{FF2B5EF4-FFF2-40B4-BE49-F238E27FC236}">
                <a16:creationId xmlns:a16="http://schemas.microsoft.com/office/drawing/2014/main" id="{B13F771D-BC19-4232-B9E6-2A72EDBA70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800248F-1CEC-49F1-8C32-C8D1254EC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49C4F4D0-0483-4315-8C5F-57FD10295D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32CCE904-E5F0-4EDE-952E-30CA15B523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E804AC4-C06A-4497-856C-DF1A41335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4"/>
          <a:stretch/>
        </p:blipFill>
        <p:spPr>
          <a:xfrm>
            <a:off x="201168" y="931136"/>
            <a:ext cx="9363456" cy="39983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795590-4CF6-355C-888E-E97E57A4B0C9}"/>
              </a:ext>
            </a:extLst>
          </p:cNvPr>
          <p:cNvSpPr txBox="1">
            <a:spLocks/>
          </p:cNvSpPr>
          <p:nvPr/>
        </p:nvSpPr>
        <p:spPr>
          <a:xfrm>
            <a:off x="699243" y="5015346"/>
            <a:ext cx="8596668" cy="1773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LANSCE outage for LAMP 2029-2031</a:t>
            </a:r>
          </a:p>
          <a:p>
            <a:r>
              <a:rPr lang="en-US" dirty="0"/>
              <a:t>SNS just successfully completed Proton Power Upgrade</a:t>
            </a:r>
          </a:p>
          <a:p>
            <a:r>
              <a:rPr lang="en-US" dirty="0"/>
              <a:t>HFIR outage for Cold Source Replacement 2028 and HBRR 2029-2031</a:t>
            </a:r>
          </a:p>
          <a:p>
            <a:r>
              <a:rPr lang="en-US" dirty="0"/>
              <a:t>NIST NCNR back up to 20MW after 5 year outage 2021-2026</a:t>
            </a:r>
          </a:p>
        </p:txBody>
      </p:sp>
    </p:spTree>
    <p:extLst>
      <p:ext uri="{BB962C8B-B14F-4D97-AF65-F5344CB8AC3E}">
        <p14:creationId xmlns:p14="http://schemas.microsoft.com/office/powerpoint/2010/main" val="365456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75E0-062F-40C8-9F00-63BA73DD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@ ORNL SNS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D4DBB-48B1-44BA-8190-9D2118E33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232" y="2160589"/>
            <a:ext cx="4539770" cy="3880773"/>
          </a:xfrm>
        </p:spPr>
        <p:txBody>
          <a:bodyPr>
            <a:normAutofit/>
          </a:bodyPr>
          <a:lstStyle/>
          <a:p>
            <a:r>
              <a:rPr lang="en-US" dirty="0"/>
              <a:t>Proposed in 2015 by Bernie Riemer, Franz Gallmeier, and Laura Dominik</a:t>
            </a:r>
          </a:p>
          <a:p>
            <a:r>
              <a:rPr lang="en-US" dirty="0"/>
              <a:t>Second national facility critical to bridge future outages</a:t>
            </a:r>
          </a:p>
          <a:p>
            <a:r>
              <a:rPr lang="en-US" dirty="0"/>
              <a:t>Opportunity for ORNL SNS to broaden portfolio for mission-critical aerospace applications</a:t>
            </a:r>
          </a:p>
          <a:p>
            <a:r>
              <a:rPr lang="en-US" dirty="0"/>
              <a:t>When do we need this? By the time LANSCE goes dark for LAMP!!!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FF0E3-0ECD-4F43-82BE-43066E28A300}"/>
              </a:ext>
            </a:extLst>
          </p:cNvPr>
          <p:cNvSpPr txBox="1"/>
          <p:nvPr/>
        </p:nvSpPr>
        <p:spPr>
          <a:xfrm>
            <a:off x="9523444" y="5806085"/>
            <a:ext cx="223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Single Event Effects Test Facility at Oak Ridge National Laboratory (B. Riemer, F. Gallmeier, L. Dominik)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954F6-6B20-4042-A716-ECA90EAA8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5" y="1463865"/>
            <a:ext cx="3794760" cy="2451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86A72-1A1D-4C9D-A5AE-0A5ACF8D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5" y="1202310"/>
            <a:ext cx="4124253" cy="5427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98924-CEDA-419C-8109-9246CC447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47" y="988090"/>
            <a:ext cx="3954780" cy="555629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C8E4ED-61CC-4461-9A3D-424E21D7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705B6E-B8D1-9098-0085-E6A328E9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890" y="1105968"/>
            <a:ext cx="3884780" cy="4995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00B7B-24B7-396D-4DF0-8177FC2FB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28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Neutron Community Letter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FDEB0-BD0C-D47D-A7D0-D0A24977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50" y="2414446"/>
            <a:ext cx="2038635" cy="2029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385749-F418-C9CB-C854-531B20D1A0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2" r="10301"/>
          <a:stretch>
            <a:fillRect/>
          </a:stretch>
        </p:blipFill>
        <p:spPr>
          <a:xfrm>
            <a:off x="496010" y="1305330"/>
            <a:ext cx="3362960" cy="49953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81BD24-D222-40F4-BDB0-FF566BD8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62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D6008-7993-E457-2471-24CF3AD0E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28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Motivation of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80F01-8F9C-A67C-B0D1-DCF298808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Provide a voice for all neutron scatterers in the Americas, transcending sponsor structures and neutron sources </a:t>
            </a:r>
            <a:r>
              <a:rPr lang="en-US" dirty="0">
                <a:sym typeface="Wingdings" panose="05000000000000000000" pitchFamily="2" charset="2"/>
              </a:rPr>
              <a:t> Lobby</a:t>
            </a:r>
            <a:endParaRPr lang="en-US" dirty="0"/>
          </a:p>
          <a:p>
            <a:r>
              <a:rPr lang="en-US" dirty="0"/>
              <a:t>Current Challenges:</a:t>
            </a:r>
          </a:p>
          <a:p>
            <a:pPr lvl="1"/>
            <a:r>
              <a:rPr lang="en-US" dirty="0"/>
              <a:t>Defunding of NSF, NIH, etc.</a:t>
            </a:r>
          </a:p>
          <a:p>
            <a:pPr lvl="1"/>
            <a:r>
              <a:rPr lang="en-US" dirty="0"/>
              <a:t>Neutron shortage due to outages and general low production capacity</a:t>
            </a:r>
          </a:p>
          <a:p>
            <a:pPr lvl="1"/>
            <a:r>
              <a:rPr lang="en-US" dirty="0"/>
              <a:t>Fractured neutron source landscape, siloed along funding agencies</a:t>
            </a:r>
          </a:p>
          <a:p>
            <a:pPr lvl="2"/>
            <a:r>
              <a:rPr lang="en-US" dirty="0"/>
              <a:t>Department of Energy (DOE) Basic Energy Sciences (BES)</a:t>
            </a:r>
          </a:p>
          <a:p>
            <a:pPr lvl="2"/>
            <a:r>
              <a:rPr lang="en-US" dirty="0"/>
              <a:t>Department of Energy (DOE) National Nuclear Security Administration (NNSA)</a:t>
            </a:r>
          </a:p>
          <a:p>
            <a:pPr lvl="2"/>
            <a:r>
              <a:rPr lang="en-US" dirty="0"/>
              <a:t>Department of Commerce (NIST)</a:t>
            </a:r>
          </a:p>
          <a:p>
            <a:pPr lvl="2"/>
            <a:r>
              <a:rPr lang="en-US" dirty="0"/>
              <a:t>NSF &amp; Industry Support of Specific Instruments</a:t>
            </a:r>
          </a:p>
          <a:p>
            <a:r>
              <a:rPr lang="en-US" dirty="0"/>
              <a:t>This meeting is a fantastic step in the right direction to find capability/capacity overlap between agencies</a:t>
            </a:r>
          </a:p>
          <a:p>
            <a:r>
              <a:rPr lang="en-US" dirty="0"/>
              <a:t>Goal: </a:t>
            </a:r>
            <a:r>
              <a:rPr lang="en-US" u="sng" dirty="0"/>
              <a:t>collaborate across facilities </a:t>
            </a:r>
            <a:r>
              <a:rPr lang="en-US" dirty="0"/>
              <a:t>and </a:t>
            </a:r>
            <a:r>
              <a:rPr lang="en-US" u="sng" dirty="0"/>
              <a:t>build resilient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3ABEB-780F-756B-6D6E-46652CDCD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160" y="128445"/>
            <a:ext cx="1355102" cy="134876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61357-E63D-4172-A2F8-1D2251773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51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6E48-093F-7136-2A87-D1E33A5DB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670" y="512208"/>
            <a:ext cx="5731847" cy="1190071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7C771496-64CD-9189-EA34-90B270205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485" y="1808642"/>
            <a:ext cx="4228969" cy="4245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2784A5-D340-4857-A330-34878E71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160" y="128445"/>
            <a:ext cx="1355102" cy="13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1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6E48-093F-7136-2A87-D1E33A5DB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670" y="512208"/>
            <a:ext cx="7923295" cy="1641490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cs typeface="Arial" panose="020B0604020202020204" pitchFamily="34" charset="0"/>
              </a:rPr>
              <a:t>Neutron Scattering Society </a:t>
            </a:r>
            <a:br>
              <a:rPr lang="en-US" sz="4400">
                <a:cs typeface="Arial" panose="020B0604020202020204" pitchFamily="34" charset="0"/>
              </a:rPr>
            </a:br>
            <a:r>
              <a:rPr lang="en-US" sz="4400">
                <a:cs typeface="Arial" panose="020B0604020202020204" pitchFamily="34" charset="0"/>
              </a:rPr>
              <a:t>of America</a:t>
            </a:r>
            <a:endParaRPr lang="en-US" sz="4400" dirty="0">
              <a:cs typeface="Arial" panose="020B0604020202020204" pitchFamily="34" charset="0"/>
            </a:endParaRPr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7C771496-64CD-9189-EA34-90B270205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952" y="720364"/>
            <a:ext cx="1506071" cy="1512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5ED8B6-2518-7EC5-DB56-D2D8D718A217}"/>
              </a:ext>
            </a:extLst>
          </p:cNvPr>
          <p:cNvSpPr txBox="1"/>
          <p:nvPr/>
        </p:nvSpPr>
        <p:spPr>
          <a:xfrm>
            <a:off x="188509" y="2432145"/>
            <a:ext cx="1089186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/>
              <a:t>Mission Statement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Identify and bring together the neutron scattering community of North America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Identify the needs of the neutron scattering user community, including future requirements for instrumentation and sources and to represent these needs to the neutron facilities and funding agencies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To stimulate, promote, and broaden the use of neutron scattering in science and technology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2318B-26D1-4050-85A9-CCB9EBEE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320" y="6314205"/>
            <a:ext cx="683339" cy="365125"/>
          </a:xfrm>
        </p:spPr>
        <p:txBody>
          <a:bodyPr/>
          <a:lstStyle/>
          <a:p>
            <a:fld id="{3D76F6F7-036A-4C54-A873-73157CC2A64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64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636C-AAF1-8B87-BF77-04AA16BA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7" y="182477"/>
            <a:ext cx="7930776" cy="7014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NSSA Executive Committee – About Us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31EB1E3-B3F7-355F-7D68-77B703E3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045" y="178304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C715D8C-B492-AD70-EB1D-9B3DF809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421" y="178304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EF0EDA8-1E99-D992-84C6-D271D7B5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203" y="178304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2C8E790-3DE8-260F-58BC-A71A487F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7029" y="177077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B0382E8-3B48-9903-7B9F-4D32241F2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253" y="177077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6D388C07-0E02-6837-E81B-E031CC581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2067" y="4502562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2C386CF-2864-6207-FBC5-112E7AC1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00" y="4517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FB824778-BC0A-9157-2C16-5FF8E245B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2423" y="4519736"/>
            <a:ext cx="146941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3281BB1-4FC9-BB8B-7B33-B3694AC7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8301" y="4517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CBE7641D-09E3-6617-3E0F-39158447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234" y="4517600"/>
            <a:ext cx="102933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4035A-3E0C-5710-7D17-4000742E2B92}"/>
              </a:ext>
            </a:extLst>
          </p:cNvPr>
          <p:cNvSpPr txBox="1"/>
          <p:nvPr/>
        </p:nvSpPr>
        <p:spPr>
          <a:xfrm>
            <a:off x="113046" y="3154645"/>
            <a:ext cx="17895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Adrian Brügger</a:t>
            </a:r>
          </a:p>
          <a:p>
            <a:pPr algn="ctr"/>
            <a:r>
              <a:rPr lang="en-US" sz="1400" dirty="0"/>
              <a:t>Columbia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92F80F-F9DB-904F-5894-059E7A98B680}"/>
              </a:ext>
            </a:extLst>
          </p:cNvPr>
          <p:cNvSpPr txBox="1"/>
          <p:nvPr/>
        </p:nvSpPr>
        <p:spPr>
          <a:xfrm>
            <a:off x="1880124" y="3141345"/>
            <a:ext cx="18200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Volker Urban</a:t>
            </a:r>
          </a:p>
          <a:p>
            <a:pPr algn="ctr"/>
            <a:r>
              <a:rPr lang="en-US" sz="1400" dirty="0"/>
              <a:t>ORNL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D79F8-DD96-F311-0376-F94B49E7DDE9}"/>
              </a:ext>
            </a:extLst>
          </p:cNvPr>
          <p:cNvSpPr txBox="1"/>
          <p:nvPr/>
        </p:nvSpPr>
        <p:spPr>
          <a:xfrm>
            <a:off x="9218498" y="3142378"/>
            <a:ext cx="1600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Adam Aczel</a:t>
            </a:r>
          </a:p>
          <a:p>
            <a:pPr algn="ctr"/>
            <a:r>
              <a:rPr lang="en-US" sz="1400" dirty="0"/>
              <a:t>ORNL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D0282-960D-2279-EDD8-846958A53687}"/>
              </a:ext>
            </a:extLst>
          </p:cNvPr>
          <p:cNvSpPr txBox="1"/>
          <p:nvPr/>
        </p:nvSpPr>
        <p:spPr>
          <a:xfrm>
            <a:off x="7360294" y="3125153"/>
            <a:ext cx="17654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Clarina dela Cruz</a:t>
            </a:r>
          </a:p>
          <a:p>
            <a:pPr algn="ctr"/>
            <a:r>
              <a:rPr lang="en-US" sz="1400" dirty="0"/>
              <a:t>ORNL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FAC9C-B507-DCED-02E6-06D0809EFE17}"/>
              </a:ext>
            </a:extLst>
          </p:cNvPr>
          <p:cNvSpPr txBox="1"/>
          <p:nvPr/>
        </p:nvSpPr>
        <p:spPr>
          <a:xfrm>
            <a:off x="5498708" y="3142378"/>
            <a:ext cx="18647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William Ratcliff</a:t>
            </a:r>
          </a:p>
          <a:p>
            <a:pPr algn="ctr"/>
            <a:r>
              <a:rPr lang="en-US" sz="1400" dirty="0"/>
              <a:t>NIST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71C66E-F3C6-45E9-ED79-B608E8D48C68}"/>
              </a:ext>
            </a:extLst>
          </p:cNvPr>
          <p:cNvSpPr txBox="1"/>
          <p:nvPr/>
        </p:nvSpPr>
        <p:spPr>
          <a:xfrm>
            <a:off x="3734858" y="3160043"/>
            <a:ext cx="1864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Amy Xu</a:t>
            </a:r>
          </a:p>
          <a:p>
            <a:pPr algn="ctr"/>
            <a:r>
              <a:rPr lang="en-US" sz="1400" dirty="0"/>
              <a:t>Louisiana State University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83307-3286-DC60-2694-40196AEE722F}"/>
              </a:ext>
            </a:extLst>
          </p:cNvPr>
          <p:cNvSpPr txBox="1"/>
          <p:nvPr/>
        </p:nvSpPr>
        <p:spPr>
          <a:xfrm>
            <a:off x="168559" y="5914561"/>
            <a:ext cx="17895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Zahra Yamani</a:t>
            </a:r>
          </a:p>
          <a:p>
            <a:pPr algn="ctr"/>
            <a:r>
              <a:rPr lang="en-US" sz="1400" dirty="0"/>
              <a:t>CNL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98CEFE-7ACD-0EB0-91D4-CC1B62ECF147}"/>
              </a:ext>
            </a:extLst>
          </p:cNvPr>
          <p:cNvSpPr txBox="1"/>
          <p:nvPr/>
        </p:nvSpPr>
        <p:spPr>
          <a:xfrm>
            <a:off x="1801213" y="5914561"/>
            <a:ext cx="19812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Hubert King</a:t>
            </a:r>
          </a:p>
          <a:p>
            <a:pPr algn="ctr"/>
            <a:r>
              <a:rPr lang="en-US" sz="1400" dirty="0"/>
              <a:t>NIST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82DEBF-405A-AD41-B33B-0E55A5F89866}"/>
              </a:ext>
            </a:extLst>
          </p:cNvPr>
          <p:cNvSpPr txBox="1"/>
          <p:nvPr/>
        </p:nvSpPr>
        <p:spPr>
          <a:xfrm>
            <a:off x="3742056" y="5889200"/>
            <a:ext cx="19097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Drew Marquardt</a:t>
            </a:r>
          </a:p>
          <a:p>
            <a:pPr algn="ctr"/>
            <a:r>
              <a:rPr lang="en-US" sz="1400" dirty="0"/>
              <a:t>University of Windsor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79D041-A78F-3101-B954-FA9B432356E7}"/>
              </a:ext>
            </a:extLst>
          </p:cNvPr>
          <p:cNvSpPr txBox="1"/>
          <p:nvPr/>
        </p:nvSpPr>
        <p:spPr>
          <a:xfrm>
            <a:off x="7246040" y="5889200"/>
            <a:ext cx="18797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Caitlyn Wolf</a:t>
            </a:r>
          </a:p>
          <a:p>
            <a:pPr algn="ctr"/>
            <a:r>
              <a:rPr lang="en-US" sz="1400" dirty="0"/>
              <a:t>NIST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D3F0A-D4CC-ED0B-8ADD-5274B41455E8}"/>
              </a:ext>
            </a:extLst>
          </p:cNvPr>
          <p:cNvSpPr txBox="1"/>
          <p:nvPr/>
        </p:nvSpPr>
        <p:spPr>
          <a:xfrm>
            <a:off x="9054240" y="5889200"/>
            <a:ext cx="18797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Mark Robertson</a:t>
            </a:r>
          </a:p>
          <a:p>
            <a:pPr algn="ctr"/>
            <a:r>
              <a:rPr lang="en-US" sz="1400" dirty="0"/>
              <a:t>University of Southern Mississippi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D47F99-41F8-431E-A98C-06FE6BFB710C}"/>
              </a:ext>
            </a:extLst>
          </p:cNvPr>
          <p:cNvSpPr txBox="1"/>
          <p:nvPr/>
        </p:nvSpPr>
        <p:spPr>
          <a:xfrm>
            <a:off x="322000" y="4075941"/>
            <a:ext cx="6778657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Members-at-Large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923439-E86E-4615-91AF-E8813B785FAD}"/>
              </a:ext>
            </a:extLst>
          </p:cNvPr>
          <p:cNvSpPr txBox="1"/>
          <p:nvPr/>
        </p:nvSpPr>
        <p:spPr>
          <a:xfrm>
            <a:off x="7469954" y="3844758"/>
            <a:ext cx="13716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Postdoc Member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DF98A0-9826-41E2-A1D7-94CC2AA00F8C}"/>
              </a:ext>
            </a:extLst>
          </p:cNvPr>
          <p:cNvSpPr txBox="1"/>
          <p:nvPr/>
        </p:nvSpPr>
        <p:spPr>
          <a:xfrm>
            <a:off x="9308301" y="3840344"/>
            <a:ext cx="13716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Student Member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A8C837-C3E7-43DA-8302-AA29D141C083}"/>
              </a:ext>
            </a:extLst>
          </p:cNvPr>
          <p:cNvSpPr txBox="1"/>
          <p:nvPr/>
        </p:nvSpPr>
        <p:spPr>
          <a:xfrm>
            <a:off x="322000" y="1374830"/>
            <a:ext cx="13716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President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B9ED5D-8264-4A5B-A135-793A47E15111}"/>
              </a:ext>
            </a:extLst>
          </p:cNvPr>
          <p:cNvSpPr txBox="1"/>
          <p:nvPr/>
        </p:nvSpPr>
        <p:spPr>
          <a:xfrm>
            <a:off x="2106045" y="1123833"/>
            <a:ext cx="1371600" cy="58521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Vice President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2D8987-E298-458A-B1DD-F9B03CA8A406}"/>
              </a:ext>
            </a:extLst>
          </p:cNvPr>
          <p:cNvSpPr txBox="1"/>
          <p:nvPr/>
        </p:nvSpPr>
        <p:spPr>
          <a:xfrm>
            <a:off x="3981419" y="1123834"/>
            <a:ext cx="13716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Financial Secretary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710628-DB22-489C-B089-8B2F0F736077}"/>
              </a:ext>
            </a:extLst>
          </p:cNvPr>
          <p:cNvSpPr txBox="1"/>
          <p:nvPr/>
        </p:nvSpPr>
        <p:spPr>
          <a:xfrm>
            <a:off x="5765203" y="1365321"/>
            <a:ext cx="13716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Secretary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18C59E-2157-482E-97B1-FB55E9B21472}"/>
              </a:ext>
            </a:extLst>
          </p:cNvPr>
          <p:cNvSpPr txBox="1"/>
          <p:nvPr/>
        </p:nvSpPr>
        <p:spPr>
          <a:xfrm>
            <a:off x="7497029" y="1120944"/>
            <a:ext cx="13716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Membership Secretary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400F43-5DAB-445F-830F-8FCBFCBFE5F7}"/>
              </a:ext>
            </a:extLst>
          </p:cNvPr>
          <p:cNvSpPr txBox="1"/>
          <p:nvPr/>
        </p:nvSpPr>
        <p:spPr>
          <a:xfrm>
            <a:off x="9349253" y="1128609"/>
            <a:ext cx="13716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Comms Secretary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23494-6466-4E43-A9B3-66A6F2B6E52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29" y="1779875"/>
            <a:ext cx="1359141" cy="1371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6CAF6-5A7A-45B6-8DC1-2D58002F2C7B}"/>
              </a:ext>
            </a:extLst>
          </p:cNvPr>
          <p:cNvSpPr/>
          <p:nvPr/>
        </p:nvSpPr>
        <p:spPr>
          <a:xfrm>
            <a:off x="1930761" y="996733"/>
            <a:ext cx="1742113" cy="2764775"/>
          </a:xfrm>
          <a:prstGeom prst="rect">
            <a:avLst/>
          </a:prstGeom>
          <a:noFill/>
          <a:ln w="38100">
            <a:solidFill>
              <a:srgbClr val="CB42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59FAF8-4425-484D-9EBE-350BDC033D7F}"/>
              </a:ext>
            </a:extLst>
          </p:cNvPr>
          <p:cNvSpPr/>
          <p:nvPr/>
        </p:nvSpPr>
        <p:spPr>
          <a:xfrm>
            <a:off x="5597964" y="1036314"/>
            <a:ext cx="1742113" cy="2764775"/>
          </a:xfrm>
          <a:prstGeom prst="rect">
            <a:avLst/>
          </a:prstGeom>
          <a:noFill/>
          <a:ln w="38100">
            <a:solidFill>
              <a:srgbClr val="CB42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D1762B-1689-444D-84D5-6A47B4CA99BA}"/>
              </a:ext>
            </a:extLst>
          </p:cNvPr>
          <p:cNvSpPr/>
          <p:nvPr/>
        </p:nvSpPr>
        <p:spPr>
          <a:xfrm>
            <a:off x="5577735" y="4502562"/>
            <a:ext cx="1742113" cy="1970856"/>
          </a:xfrm>
          <a:prstGeom prst="rect">
            <a:avLst/>
          </a:prstGeom>
          <a:noFill/>
          <a:ln w="38100">
            <a:solidFill>
              <a:srgbClr val="CB42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DA Voting Accommodations | MyLO">
            <a:extLst>
              <a:ext uri="{FF2B5EF4-FFF2-40B4-BE49-F238E27FC236}">
                <a16:creationId xmlns:a16="http://schemas.microsoft.com/office/drawing/2014/main" id="{F4FB281D-73BD-4973-AF8B-57C959E6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00000">
            <a:off x="2038137" y="2102220"/>
            <a:ext cx="1569750" cy="8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DA Voting Accommodations | MyLO">
            <a:extLst>
              <a:ext uri="{FF2B5EF4-FFF2-40B4-BE49-F238E27FC236}">
                <a16:creationId xmlns:a16="http://schemas.microsoft.com/office/drawing/2014/main" id="{C0C1CBC4-F4C0-495D-8CB5-2B802B65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00000">
            <a:off x="5700366" y="2076049"/>
            <a:ext cx="1569750" cy="8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ADA Voting Accommodations | MyLO">
            <a:extLst>
              <a:ext uri="{FF2B5EF4-FFF2-40B4-BE49-F238E27FC236}">
                <a16:creationId xmlns:a16="http://schemas.microsoft.com/office/drawing/2014/main" id="{4AA72AEE-7525-47D6-9543-1703CB8B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00000">
            <a:off x="5684144" y="5045096"/>
            <a:ext cx="1569750" cy="8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137CA4-D328-4F81-8451-A5B3206B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1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57F2-CAB4-F1CF-DFD5-D07F05B5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18" y="164381"/>
            <a:ext cx="7780489" cy="661024"/>
          </a:xfrm>
        </p:spPr>
        <p:txBody>
          <a:bodyPr>
            <a:normAutofit/>
          </a:bodyPr>
          <a:lstStyle/>
          <a:p>
            <a:r>
              <a:rPr lang="en-US" dirty="0"/>
              <a:t>Neutron Sources in North America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00EF9-48FB-E052-8CEA-FEF382D573E3}"/>
              </a:ext>
            </a:extLst>
          </p:cNvPr>
          <p:cNvSpPr txBox="1"/>
          <p:nvPr/>
        </p:nvSpPr>
        <p:spPr>
          <a:xfrm>
            <a:off x="8607391" y="2884579"/>
            <a:ext cx="2256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MIT Nuclear Reactor Laboratory (MITR)</a:t>
            </a:r>
          </a:p>
          <a:p>
            <a:r>
              <a:rPr lang="en-US" sz="1400" dirty="0"/>
              <a:t>Cambridge, 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292D8-3719-72DA-26D3-C6BEC4AC009D}"/>
              </a:ext>
            </a:extLst>
          </p:cNvPr>
          <p:cNvSpPr txBox="1"/>
          <p:nvPr/>
        </p:nvSpPr>
        <p:spPr>
          <a:xfrm>
            <a:off x="3991619" y="969096"/>
            <a:ext cx="220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ORNL Spallation Neutron Source (SNS)</a:t>
            </a:r>
          </a:p>
          <a:p>
            <a:r>
              <a:rPr lang="en-US" sz="1400" dirty="0"/>
              <a:t>Oak Ridge, TN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C3C30-6EC3-3109-FCAD-E83BC96F44A4}"/>
              </a:ext>
            </a:extLst>
          </p:cNvPr>
          <p:cNvSpPr txBox="1"/>
          <p:nvPr/>
        </p:nvSpPr>
        <p:spPr>
          <a:xfrm>
            <a:off x="3960361" y="2371858"/>
            <a:ext cx="22785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ORNL High Flux Isotope Reactor (HFIR)</a:t>
            </a:r>
          </a:p>
          <a:p>
            <a:r>
              <a:rPr lang="en-US" sz="1400" dirty="0"/>
              <a:t>Oak Ridge, TN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6F0D5-AFFF-076D-7908-91FC35AF67EC}"/>
              </a:ext>
            </a:extLst>
          </p:cNvPr>
          <p:cNvSpPr txBox="1"/>
          <p:nvPr/>
        </p:nvSpPr>
        <p:spPr>
          <a:xfrm>
            <a:off x="3991618" y="3816514"/>
            <a:ext cx="2410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NIST Center for Neutron Research (NCNR)</a:t>
            </a:r>
          </a:p>
          <a:p>
            <a:r>
              <a:rPr lang="en-US" sz="1400" dirty="0"/>
              <a:t>Gaithersburg, MD</a:t>
            </a:r>
          </a:p>
        </p:txBody>
      </p:sp>
      <p:pic>
        <p:nvPicPr>
          <p:cNvPr id="2060" name="Picture 12" descr="Home - Nuclear @ McMaster">
            <a:extLst>
              <a:ext uri="{FF2B5EF4-FFF2-40B4-BE49-F238E27FC236}">
                <a16:creationId xmlns:a16="http://schemas.microsoft.com/office/drawing/2014/main" id="{F481E743-36F3-1633-326E-449D9E9E4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3685" y="1981557"/>
            <a:ext cx="1600200" cy="91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IT Nuclear Research Reactor - Wikipedia">
            <a:extLst>
              <a:ext uri="{FF2B5EF4-FFF2-40B4-BE49-F238E27FC236}">
                <a16:creationId xmlns:a16="http://schemas.microsoft.com/office/drawing/2014/main" id="{B7DEBDB7-526A-C1AE-3039-0E4AC7865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3685" y="2954418"/>
            <a:ext cx="1600200" cy="91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D7D57C-4BDC-4546-9FD5-053E6AF9CA79}"/>
              </a:ext>
            </a:extLst>
          </p:cNvPr>
          <p:cNvSpPr txBox="1"/>
          <p:nvPr/>
        </p:nvSpPr>
        <p:spPr>
          <a:xfrm>
            <a:off x="8611775" y="1020859"/>
            <a:ext cx="281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Missouri University Research Reactor (MURR)</a:t>
            </a:r>
          </a:p>
          <a:p>
            <a:r>
              <a:rPr lang="en-US" sz="1400" dirty="0"/>
              <a:t>Columbia, MO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0AA6D-671C-CB76-6314-AAB7190F60E0}"/>
              </a:ext>
            </a:extLst>
          </p:cNvPr>
          <p:cNvSpPr txBox="1"/>
          <p:nvPr/>
        </p:nvSpPr>
        <p:spPr>
          <a:xfrm>
            <a:off x="8607391" y="1912411"/>
            <a:ext cx="2487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McMaster University Nuclear Reactor</a:t>
            </a:r>
          </a:p>
          <a:p>
            <a:r>
              <a:rPr lang="en-US" sz="1400" dirty="0"/>
              <a:t>Hamilton, ON, CA</a:t>
            </a:r>
          </a:p>
        </p:txBody>
      </p:sp>
      <p:pic>
        <p:nvPicPr>
          <p:cNvPr id="1026" name="Picture 2" descr="Spallation Neutron Source">
            <a:extLst>
              <a:ext uri="{FF2B5EF4-FFF2-40B4-BE49-F238E27FC236}">
                <a16:creationId xmlns:a16="http://schemas.microsoft.com/office/drawing/2014/main" id="{D2835246-4BDE-48E8-B945-7B20D978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90" y="1016868"/>
            <a:ext cx="3200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gh Flux Isotope Reactor">
            <a:extLst>
              <a:ext uri="{FF2B5EF4-FFF2-40B4-BE49-F238E27FC236}">
                <a16:creationId xmlns:a16="http://schemas.microsoft.com/office/drawing/2014/main" id="{598951A0-FD13-46FA-9431-3A4619686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91" y="2452828"/>
            <a:ext cx="3200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w from above shows NIST's Center for Neutron Research building with green lawns and trees.">
            <a:extLst>
              <a:ext uri="{FF2B5EF4-FFF2-40B4-BE49-F238E27FC236}">
                <a16:creationId xmlns:a16="http://schemas.microsoft.com/office/drawing/2014/main" id="{7B0C7D46-82EF-4672-96B6-7F4C04572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90" y="3895708"/>
            <a:ext cx="3200400" cy="131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641D9-B87C-4E6B-873C-612EB34CCB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15" y="5332610"/>
            <a:ext cx="3200400" cy="13051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F3544D1-78E8-4DE6-B0E6-3C1D4AD5B1F9}"/>
              </a:ext>
            </a:extLst>
          </p:cNvPr>
          <p:cNvSpPr txBox="1"/>
          <p:nvPr/>
        </p:nvSpPr>
        <p:spPr>
          <a:xfrm rot="16200000">
            <a:off x="-2369458" y="3655944"/>
            <a:ext cx="5625165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Federal Facilities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9C4991-CDDF-49FF-B1F8-F110B74C4B0D}"/>
              </a:ext>
            </a:extLst>
          </p:cNvPr>
          <p:cNvSpPr txBox="1"/>
          <p:nvPr/>
        </p:nvSpPr>
        <p:spPr>
          <a:xfrm>
            <a:off x="3991619" y="5266105"/>
            <a:ext cx="241067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LANL Los Alamos Neutron Science Center</a:t>
            </a:r>
          </a:p>
          <a:p>
            <a:r>
              <a:rPr lang="en-US" sz="1400" dirty="0"/>
              <a:t>Los Alamos, NM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7F83E8-9303-478F-97A3-E61283741D99}"/>
              </a:ext>
            </a:extLst>
          </p:cNvPr>
          <p:cNvSpPr txBox="1"/>
          <p:nvPr/>
        </p:nvSpPr>
        <p:spPr>
          <a:xfrm rot="16200000">
            <a:off x="3773888" y="3713520"/>
            <a:ext cx="5748202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University Facilities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CE30D2-D3CE-41E8-A7A7-5BF14D6414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3685" y="1008696"/>
            <a:ext cx="1600200" cy="9115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9650F-9C06-487B-9D5E-CB087CC4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4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DC8BAA-A7A1-4D06-B6C6-91D5D3EAAC22}"/>
              </a:ext>
            </a:extLst>
          </p:cNvPr>
          <p:cNvSpPr txBox="1"/>
          <p:nvPr/>
        </p:nvSpPr>
        <p:spPr>
          <a:xfrm>
            <a:off x="8638853" y="3855812"/>
            <a:ext cx="278492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NC State University Nuclear Reactor Program (PULSTAR)</a:t>
            </a:r>
            <a:br>
              <a:rPr lang="en-US" sz="1600" dirty="0"/>
            </a:br>
            <a:r>
              <a:rPr lang="en-US" sz="1400" dirty="0"/>
              <a:t>Raleigh, NC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E4244F-41F8-4AEF-BEF6-8C1CDE47FF84}"/>
              </a:ext>
            </a:extLst>
          </p:cNvPr>
          <p:cNvSpPr txBox="1"/>
          <p:nvPr/>
        </p:nvSpPr>
        <p:spPr>
          <a:xfrm>
            <a:off x="8639088" y="4841274"/>
            <a:ext cx="24244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Penn State University </a:t>
            </a:r>
            <a:r>
              <a:rPr lang="en-US" sz="1600" dirty="0" err="1"/>
              <a:t>Breazeale</a:t>
            </a:r>
            <a:r>
              <a:rPr lang="en-US" sz="1600" dirty="0"/>
              <a:t> Reactor</a:t>
            </a:r>
          </a:p>
          <a:p>
            <a:r>
              <a:rPr lang="en-US" sz="1400" dirty="0"/>
              <a:t>State College, PA</a:t>
            </a:r>
          </a:p>
          <a:p>
            <a:endParaRPr lang="en-US" sz="1600" dirty="0"/>
          </a:p>
        </p:txBody>
      </p:sp>
      <p:pic>
        <p:nvPicPr>
          <p:cNvPr id="3076" name="Picture 4" descr="Nuclear Reactor Program - NC State University">
            <a:extLst>
              <a:ext uri="{FF2B5EF4-FFF2-40B4-BE49-F238E27FC236}">
                <a16:creationId xmlns:a16="http://schemas.microsoft.com/office/drawing/2014/main" id="{74818FB6-560A-408E-8B89-8EBF332A6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3685" y="3927280"/>
            <a:ext cx="1600200" cy="90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reazeale Nuclear Reactor Neutron Beam Lab Addition">
            <a:extLst>
              <a:ext uri="{FF2B5EF4-FFF2-40B4-BE49-F238E27FC236}">
                <a16:creationId xmlns:a16="http://schemas.microsoft.com/office/drawing/2014/main" id="{60FBFEA6-809F-4BD6-B946-98B4E7CB6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3685" y="4899903"/>
            <a:ext cx="1600200" cy="9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234CD8B-A5B5-4C90-A5EA-35A2EE5E37A6}"/>
              </a:ext>
            </a:extLst>
          </p:cNvPr>
          <p:cNvSpPr txBox="1"/>
          <p:nvPr/>
        </p:nvSpPr>
        <p:spPr>
          <a:xfrm>
            <a:off x="8638853" y="5813393"/>
            <a:ext cx="281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Indiana University</a:t>
            </a:r>
          </a:p>
          <a:p>
            <a:r>
              <a:rPr lang="en-US" sz="1600" dirty="0"/>
              <a:t>Low Energy Neutron Source</a:t>
            </a:r>
          </a:p>
          <a:p>
            <a:r>
              <a:rPr lang="en-US" sz="1400" dirty="0"/>
              <a:t>Bloomington, IN</a:t>
            </a:r>
          </a:p>
        </p:txBody>
      </p:sp>
      <p:pic>
        <p:nvPicPr>
          <p:cNvPr id="3082" name="Picture 10" descr="CEEM entrance to building.">
            <a:extLst>
              <a:ext uri="{FF2B5EF4-FFF2-40B4-BE49-F238E27FC236}">
                <a16:creationId xmlns:a16="http://schemas.microsoft.com/office/drawing/2014/main" id="{D1E35F41-3BF9-4D9D-B58A-E630EA545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3685" y="5897920"/>
            <a:ext cx="16002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he U.S. Department of Energy's (DOE's) Office of Science">
            <a:extLst>
              <a:ext uri="{FF2B5EF4-FFF2-40B4-BE49-F238E27FC236}">
                <a16:creationId xmlns:a16="http://schemas.microsoft.com/office/drawing/2014/main" id="{D200046D-C1BA-4B0E-AAD8-458E3DFE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737" y="1791365"/>
            <a:ext cx="940526" cy="30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The U.S. Department of Energy's (DOE's) Office of Science">
            <a:extLst>
              <a:ext uri="{FF2B5EF4-FFF2-40B4-BE49-F238E27FC236}">
                <a16:creationId xmlns:a16="http://schemas.microsoft.com/office/drawing/2014/main" id="{9B3365AE-84DC-4F66-B643-0A4D26365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737" y="3190941"/>
            <a:ext cx="940526" cy="30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OE">
            <a:extLst>
              <a:ext uri="{FF2B5EF4-FFF2-40B4-BE49-F238E27FC236}">
                <a16:creationId xmlns:a16="http://schemas.microsoft.com/office/drawing/2014/main" id="{8E7DCF90-DB7D-47AE-AAC8-0963FFC7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2728" y="3048394"/>
            <a:ext cx="744064" cy="2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CAP: Federal Resources">
            <a:extLst>
              <a:ext uri="{FF2B5EF4-FFF2-40B4-BE49-F238E27FC236}">
                <a16:creationId xmlns:a16="http://schemas.microsoft.com/office/drawing/2014/main" id="{F857C5F7-73C0-4C14-BC35-81522750D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998" y="5937763"/>
            <a:ext cx="770709" cy="43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6" descr="DOE">
            <a:extLst>
              <a:ext uri="{FF2B5EF4-FFF2-40B4-BE49-F238E27FC236}">
                <a16:creationId xmlns:a16="http://schemas.microsoft.com/office/drawing/2014/main" id="{D14208B6-D50E-4566-A8AD-A7717F38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790" y="6048101"/>
            <a:ext cx="744064" cy="2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U.S. Assistant Secretary for Nuclear Energy 🇺🇸 (@DOE_NE1) / Posts / X">
            <a:extLst>
              <a:ext uri="{FF2B5EF4-FFF2-40B4-BE49-F238E27FC236}">
                <a16:creationId xmlns:a16="http://schemas.microsoft.com/office/drawing/2014/main" id="{CE9CA21C-63D2-4826-A84D-DD8EC97FE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8187" y="3301669"/>
            <a:ext cx="770436" cy="4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U.S. Assistant Secretary for Nuclear Energy 🇺🇸 (@DOE_NE1) / Posts / X">
            <a:extLst>
              <a:ext uri="{FF2B5EF4-FFF2-40B4-BE49-F238E27FC236}">
                <a16:creationId xmlns:a16="http://schemas.microsoft.com/office/drawing/2014/main" id="{D3000133-E84A-44F7-83C5-D984E5361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7816" y="6340933"/>
            <a:ext cx="770436" cy="4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United States Department of Defense Logo, symbol, meaning, history, PNG,  brand">
            <a:extLst>
              <a:ext uri="{FF2B5EF4-FFF2-40B4-BE49-F238E27FC236}">
                <a16:creationId xmlns:a16="http://schemas.microsoft.com/office/drawing/2014/main" id="{8A93DBEB-6F05-4CB2-BE8A-62C7EC24F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65" r="22110"/>
          <a:stretch/>
        </p:blipFill>
        <p:spPr bwMode="auto">
          <a:xfrm>
            <a:off x="5086825" y="6340933"/>
            <a:ext cx="441936" cy="44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McMaster University - Tuition Fees, Acceptance Rate, Programs, Scholarships  | YMGrad">
            <a:extLst>
              <a:ext uri="{FF2B5EF4-FFF2-40B4-BE49-F238E27FC236}">
                <a16:creationId xmlns:a16="http://schemas.microsoft.com/office/drawing/2014/main" id="{735EA46E-73D0-4DB0-B2FA-89800B61C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9047" y="2416914"/>
            <a:ext cx="365760" cy="4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Download Massachusetts Institute of Technology (MIT) Logo in SVG Vector or  PNG File Format - Logo.wine">
            <a:extLst>
              <a:ext uri="{FF2B5EF4-FFF2-40B4-BE49-F238E27FC236}">
                <a16:creationId xmlns:a16="http://schemas.microsoft.com/office/drawing/2014/main" id="{AA7819F0-1A99-4FB0-88A9-D6DE1638E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1" t="19057" r="11314" b="18459"/>
          <a:stretch/>
        </p:blipFill>
        <p:spPr bwMode="auto">
          <a:xfrm>
            <a:off x="6918658" y="3600764"/>
            <a:ext cx="457200" cy="24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>
            <a:extLst>
              <a:ext uri="{FF2B5EF4-FFF2-40B4-BE49-F238E27FC236}">
                <a16:creationId xmlns:a16="http://schemas.microsoft.com/office/drawing/2014/main" id="{2CC0548E-29BE-4F6D-B6EA-C2A85F99E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658" y="4374954"/>
            <a:ext cx="365760" cy="43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Indiana University Bloomington in United States : Reviews &amp; Rankings |  Student Reviews &amp; University Rankings EDUopinions">
            <a:extLst>
              <a:ext uri="{FF2B5EF4-FFF2-40B4-BE49-F238E27FC236}">
                <a16:creationId xmlns:a16="http://schemas.microsoft.com/office/drawing/2014/main" id="{9C24C1CF-3CB6-4406-B079-A7838021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658" y="6201968"/>
            <a:ext cx="365760" cy="4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University of Missouri Logo and symbol, meaning, history, PNG, brand">
            <a:extLst>
              <a:ext uri="{FF2B5EF4-FFF2-40B4-BE49-F238E27FC236}">
                <a16:creationId xmlns:a16="http://schemas.microsoft.com/office/drawing/2014/main" id="{D5394F86-3A42-48A5-967B-F4E04F662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60" t="4340" r="28042" b="4213"/>
          <a:stretch/>
        </p:blipFill>
        <p:spPr bwMode="auto">
          <a:xfrm>
            <a:off x="6909047" y="1471922"/>
            <a:ext cx="365760" cy="42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PSU Logo, history, meaning, symbol, PNG">
            <a:extLst>
              <a:ext uri="{FF2B5EF4-FFF2-40B4-BE49-F238E27FC236}">
                <a16:creationId xmlns:a16="http://schemas.microsoft.com/office/drawing/2014/main" id="{4F0FDF30-A785-41CF-8E42-B4D411631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06" t="2332" r="25496" b="2397"/>
          <a:stretch/>
        </p:blipFill>
        <p:spPr bwMode="auto">
          <a:xfrm>
            <a:off x="6909047" y="5413355"/>
            <a:ext cx="365760" cy="4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United States Department of Commerce - Wikipedia">
            <a:extLst>
              <a:ext uri="{FF2B5EF4-FFF2-40B4-BE49-F238E27FC236}">
                <a16:creationId xmlns:a16="http://schemas.microsoft.com/office/drawing/2014/main" id="{1B8702AA-F261-4F6B-9E7A-B73480EDC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230" y="4606595"/>
            <a:ext cx="438912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8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BB05-72AE-4DCA-AFD2-466769C52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Event Effects/Upsets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D44A5-D4FB-4F92-AA57-F7E798B54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1978 Intel discovered that DRAM (Dynamic Random Access Memory) chips were experiencing spontaneous random bit flips.</a:t>
            </a:r>
          </a:p>
          <a:p>
            <a:r>
              <a:rPr lang="en-US" dirty="0"/>
              <a:t>Chips produced from Si sand from a new mine in Utah</a:t>
            </a:r>
          </a:p>
          <a:p>
            <a:r>
              <a:rPr lang="en-US" dirty="0"/>
              <a:t>Sand sourced downstream Green River Uranium Mill (Union Carbide)</a:t>
            </a:r>
          </a:p>
          <a:p>
            <a:r>
              <a:rPr lang="en-US" dirty="0"/>
              <a:t>Ceramic coating contained traces of U and Th, processed into the chip casings</a:t>
            </a:r>
          </a:p>
          <a:p>
            <a:r>
              <a:rPr lang="en-US" dirty="0"/>
              <a:t>U and Th emit </a:t>
            </a:r>
            <a:r>
              <a:rPr lang="el-GR" dirty="0"/>
              <a:t>α</a:t>
            </a:r>
            <a:r>
              <a:rPr lang="en-US" dirty="0"/>
              <a:t> particles, which pass through the silicon die on the DRAM, ionizing the material and creating an electron hole pair </a:t>
            </a:r>
            <a:r>
              <a:rPr lang="en-US" dirty="0">
                <a:sym typeface="Wingdings" panose="05000000000000000000" pitchFamily="2" charset="2"/>
              </a:rPr>
              <a:t> bit flip</a:t>
            </a:r>
          </a:p>
          <a:p>
            <a:r>
              <a:rPr lang="en-US" dirty="0">
                <a:sym typeface="Wingdings" panose="05000000000000000000" pitchFamily="2" charset="2"/>
              </a:rPr>
              <a:t>Critical in semiconductor industry in various failure-critical fields: aerospace, defense, communication, etc.</a:t>
            </a:r>
            <a:endParaRPr lang="en-US" dirty="0"/>
          </a:p>
        </p:txBody>
      </p:sp>
      <p:pic>
        <p:nvPicPr>
          <p:cNvPr id="1030" name="Picture 6" descr="2556">
            <a:extLst>
              <a:ext uri="{FF2B5EF4-FFF2-40B4-BE49-F238E27FC236}">
                <a16:creationId xmlns:a16="http://schemas.microsoft.com/office/drawing/2014/main" id="{73A72C75-9905-49E8-91B5-E347A7125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201" y="292996"/>
            <a:ext cx="2727039" cy="18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558">
            <a:extLst>
              <a:ext uri="{FF2B5EF4-FFF2-40B4-BE49-F238E27FC236}">
                <a16:creationId xmlns:a16="http://schemas.microsoft.com/office/drawing/2014/main" id="{2A51957F-FD2D-47B9-9AE8-1BEA5558D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200" y="2258145"/>
            <a:ext cx="2727039" cy="18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557">
            <a:extLst>
              <a:ext uri="{FF2B5EF4-FFF2-40B4-BE49-F238E27FC236}">
                <a16:creationId xmlns:a16="http://schemas.microsoft.com/office/drawing/2014/main" id="{CE3F2B55-2ECC-4E89-A52A-B5DBED2D7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199" y="4266376"/>
            <a:ext cx="2727039" cy="18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3474E-35CE-4F51-9C1A-8E3C0010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4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23B5-E502-4D92-BCCC-C15F61CF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Qantas Flight QF72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E9C3A-9331-41AB-A4FF-BBA7EE197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7127"/>
            <a:ext cx="6582448" cy="48324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Qantas A330 from Singapore Changi Airport to Perth Airport, 7 October 2008</a:t>
            </a:r>
          </a:p>
          <a:p>
            <a:pPr lvl="1"/>
            <a:r>
              <a:rPr lang="en-US" dirty="0"/>
              <a:t>Pair of </a:t>
            </a:r>
            <a:r>
              <a:rPr lang="en-US" dirty="0" err="1"/>
              <a:t>uncommanded</a:t>
            </a:r>
            <a:r>
              <a:rPr lang="en-US" dirty="0"/>
              <a:t> pitch-down maneuvers caused severed injuries to several passengers of -0.8 g, 8.4° pitch down</a:t>
            </a:r>
          </a:p>
          <a:p>
            <a:pPr lvl="1"/>
            <a:r>
              <a:rPr lang="en-US" dirty="0"/>
              <a:t>Simultaneous “stall” and “overspeed” warnings, loss of altitude</a:t>
            </a:r>
          </a:p>
          <a:p>
            <a:pPr lvl="1"/>
            <a:r>
              <a:rPr lang="en-US" dirty="0"/>
              <a:t>Declared “Mayday” and made emergency landing in </a:t>
            </a:r>
            <a:r>
              <a:rPr lang="en-US" dirty="0" err="1"/>
              <a:t>Exmouth</a:t>
            </a:r>
            <a:r>
              <a:rPr lang="en-US" dirty="0"/>
              <a:t>, Western Australia</a:t>
            </a:r>
          </a:p>
          <a:p>
            <a:pPr lvl="1"/>
            <a:r>
              <a:rPr lang="en-US" dirty="0"/>
              <a:t>14 people airlifted to Perth for emergency treatment</a:t>
            </a:r>
          </a:p>
          <a:p>
            <a:r>
              <a:rPr lang="en-US" dirty="0"/>
              <a:t>Air Data Inertial Reference Unit (ADIRU) provided erroneous data spikes in angle-of-attack (AOA) data.</a:t>
            </a:r>
          </a:p>
          <a:p>
            <a:r>
              <a:rPr lang="en-US" dirty="0">
                <a:latin typeface="+mj-lt"/>
              </a:rPr>
              <a:t>Australian Transport Safety Bureau (ATSB) investigated possible causes in simulator. SEU was only reasonable explanation: </a:t>
            </a:r>
            <a:r>
              <a:rPr lang="en-US" b="0" i="0" dirty="0">
                <a:effectLst/>
                <a:latin typeface="+mj-lt"/>
              </a:rPr>
              <a:t>"Single event effects have been suspected of generating some of the soft errors that occur in a wide range of different aircraft systems”</a:t>
            </a:r>
          </a:p>
          <a:p>
            <a:r>
              <a:rPr lang="en-US" dirty="0">
                <a:latin typeface="+mj-lt"/>
              </a:rPr>
              <a:t>EASA issued Emergency Airworthiness Directive for Northrop Grumman ADIRU’s improper handling of faulty flight data</a:t>
            </a:r>
            <a:endParaRPr lang="en-US" b="0" i="0" dirty="0">
              <a:effectLst/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295653-9EE3-4971-BCBD-774201994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012" y="211974"/>
            <a:ext cx="2984534" cy="19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599B92-D407-4DAF-B329-1CAE47D0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012" y="2273877"/>
            <a:ext cx="2977144" cy="221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6F72E2C-B532-4BC2-847F-F116FF8A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011" y="4551564"/>
            <a:ext cx="2981497" cy="201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Image">
            <a:extLst>
              <a:ext uri="{FF2B5EF4-FFF2-40B4-BE49-F238E27FC236}">
                <a16:creationId xmlns:a16="http://schemas.microsoft.com/office/drawing/2014/main" id="{6539D36C-A684-4265-9385-AF3ADC7968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4B1FB-CC22-471D-92E2-5D97F3132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44" y="1549400"/>
            <a:ext cx="10076384" cy="48324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47EE3-4576-4BE6-A1D4-8D6B503F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5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23B5-E502-4D92-BCCC-C15F61CF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Airbus A320 Grounding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E9C3A-9331-41AB-A4FF-BBA7EE197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November 2025, JetBlue A320 from CAN to EWR: autopilot performed </a:t>
            </a:r>
            <a:r>
              <a:rPr lang="en-US" dirty="0" err="1"/>
              <a:t>uncommanded</a:t>
            </a:r>
            <a:r>
              <a:rPr lang="en-US" dirty="0"/>
              <a:t> pitch-down maneuver, resulting in injuries and diversion</a:t>
            </a:r>
          </a:p>
          <a:p>
            <a:r>
              <a:rPr lang="en-US" dirty="0"/>
              <a:t>EASA and FAA issued emergency airworthiness directive to ground all A318, A319, A320, and A321 models for a flight computer software rollback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6000 aircraft grounded</a:t>
            </a:r>
          </a:p>
          <a:p>
            <a:r>
              <a:rPr lang="en-US" dirty="0"/>
              <a:t>Problem quickly identified as Single Event Effect caused by cosmic radiation</a:t>
            </a:r>
          </a:p>
          <a:p>
            <a:pPr lvl="1"/>
            <a:r>
              <a:rPr lang="en-US" dirty="0"/>
              <a:t>Failure occurred in Elevator Aileron Computer (ELAC) system</a:t>
            </a:r>
          </a:p>
          <a:p>
            <a:pPr lvl="1"/>
            <a:r>
              <a:rPr lang="en-US" dirty="0"/>
              <a:t>Previous software update inadvertently remove SEE protections from code package</a:t>
            </a:r>
          </a:p>
          <a:p>
            <a:r>
              <a:rPr lang="en-US" dirty="0"/>
              <a:t>Grounding brought SEE into spotlight – recognized by broad public as a hazard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9EE1B-0D09-4DFB-B4BD-E7B632C7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8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6BA67-5866-4FDC-B68A-CCC3D5AE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SEE/SEU Certification Testing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5E65D6-96AF-48F9-92AB-A1124CE57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186" y="877079"/>
            <a:ext cx="8961145" cy="5758142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E8A05-6501-49EE-AE78-7684E431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7C80D-5FF1-34D4-27F7-015BA32B691F}"/>
              </a:ext>
            </a:extLst>
          </p:cNvPr>
          <p:cNvSpPr txBox="1"/>
          <p:nvPr/>
        </p:nvSpPr>
        <p:spPr>
          <a:xfrm>
            <a:off x="9250599" y="5983069"/>
            <a:ext cx="253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Neutron Single Event Effects Testing at LANSCE (Steve Wender P-27, Jeff George ISR-1)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F69174F-C2E3-EEC3-52D2-A3A43A3E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9" y="922061"/>
            <a:ext cx="9045764" cy="575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CFB0-9EF2-40AB-89A3-B3BD70EF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#1: Testing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5CA6D-11DB-432E-B9D7-164863145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338496" cy="38807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ICE House, 30-L commissioned in 2004</a:t>
            </a:r>
          </a:p>
          <a:p>
            <a:r>
              <a:rPr lang="en-US" dirty="0"/>
              <a:t>ICE-II, 30-R commissioned in 2012</a:t>
            </a:r>
          </a:p>
          <a:p>
            <a:r>
              <a:rPr lang="en-US" dirty="0"/>
              <a:t>Terrestrial neutron spectrum caused by cosmic radiation</a:t>
            </a:r>
          </a:p>
          <a:p>
            <a:r>
              <a:rPr lang="en-US" dirty="0"/>
              <a:t>Critical for chip, aerospace, defense industry but limited capacity</a:t>
            </a:r>
          </a:p>
          <a:p>
            <a:r>
              <a:rPr lang="en-US" dirty="0"/>
              <a:t>Pay to play/Proprietary</a:t>
            </a:r>
          </a:p>
          <a:p>
            <a:r>
              <a:rPr lang="en-US" dirty="0"/>
              <a:t>Export-controlled</a:t>
            </a:r>
          </a:p>
          <a:p>
            <a:r>
              <a:rPr lang="en-US" dirty="0"/>
              <a:t>Only US SEE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B76C1-8BC6-4098-B0A6-D1FAFB70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559" y="1103610"/>
            <a:ext cx="5070235" cy="4887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4419D-036B-4940-AE4C-22EEEED5FA4B}"/>
              </a:ext>
            </a:extLst>
          </p:cNvPr>
          <p:cNvSpPr txBox="1"/>
          <p:nvPr/>
        </p:nvSpPr>
        <p:spPr>
          <a:xfrm>
            <a:off x="9250599" y="5983069"/>
            <a:ext cx="253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Neutron Single Event Effects Testing at LANSCE (Steve Wender P-27, Jeff George ISR-1)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43719-CD71-45B5-AD06-2F9A9C50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6F7-036A-4C54-A873-73157CC2A64F}" type="slidenum">
              <a:rPr lang="en-US" smtClean="0"/>
              <a:t>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57BC4E-C497-25AC-CA81-F34398D5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1143000"/>
            <a:ext cx="7879522" cy="481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3CF2DF-C1CA-13A6-DDCA-A5120DF6E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121" y="1205135"/>
            <a:ext cx="7832645" cy="46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1692</TotalTime>
  <Words>1261</Words>
  <Application>Microsoft Office PowerPoint</Application>
  <PresentationFormat>Widescreen</PresentationFormat>
  <Paragraphs>158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Trebuchet MS</vt:lpstr>
      <vt:lpstr>Wingdings</vt:lpstr>
      <vt:lpstr>Wingdings 3</vt:lpstr>
      <vt:lpstr>Facet</vt:lpstr>
      <vt:lpstr>Neutron Scattering Society  of America</vt:lpstr>
      <vt:lpstr>Neutron Scattering Society  of America</vt:lpstr>
      <vt:lpstr>NSSA Executive Committee – About Us</vt:lpstr>
      <vt:lpstr>Neutron Sources in North America</vt:lpstr>
      <vt:lpstr>Single Event Effects/Upsets</vt:lpstr>
      <vt:lpstr>Case Study: Qantas Flight QF72</vt:lpstr>
      <vt:lpstr>Case Study: Airbus A320 Grounding</vt:lpstr>
      <vt:lpstr>Solution: SEE/SEU Certification Testing</vt:lpstr>
      <vt:lpstr>Challenge #1: Testing Capacity</vt:lpstr>
      <vt:lpstr>Challenge #2: Strategic Resiliency</vt:lpstr>
      <vt:lpstr>Opportunity: US Facility Portfolio</vt:lpstr>
      <vt:lpstr>US Facility Portfolio: Resiliency</vt:lpstr>
      <vt:lpstr>SEE @ ORNL SNS</vt:lpstr>
      <vt:lpstr>Neutron Community Letter</vt:lpstr>
      <vt:lpstr>Motivation of Letter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 Scattering Society  of America (NSSA)</dc:title>
  <dc:creator>Aczel, Adam</dc:creator>
  <cp:lastModifiedBy>Adrian Brugger</cp:lastModifiedBy>
  <cp:revision>180</cp:revision>
  <dcterms:created xsi:type="dcterms:W3CDTF">2025-06-09T15:52:34Z</dcterms:created>
  <dcterms:modified xsi:type="dcterms:W3CDTF">2026-06-11T13:25:58Z</dcterms:modified>
</cp:coreProperties>
</file>