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55"/>
  </p:notesMasterIdLst>
  <p:handoutMasterIdLst>
    <p:handoutMasterId r:id="rId56"/>
  </p:handoutMasterIdLst>
  <p:sldIdLst>
    <p:sldId id="2147469121" r:id="rId2"/>
    <p:sldId id="2609" r:id="rId3"/>
    <p:sldId id="2147469163" r:id="rId4"/>
    <p:sldId id="1130" r:id="rId5"/>
    <p:sldId id="2147469133" r:id="rId6"/>
    <p:sldId id="2147469124" r:id="rId7"/>
    <p:sldId id="2147469126" r:id="rId8"/>
    <p:sldId id="2147469151" r:id="rId9"/>
    <p:sldId id="2147469206" r:id="rId10"/>
    <p:sldId id="2147469149" r:id="rId11"/>
    <p:sldId id="2147469197" r:id="rId12"/>
    <p:sldId id="2147469136" r:id="rId13"/>
    <p:sldId id="2147469207" r:id="rId14"/>
    <p:sldId id="2147469208" r:id="rId15"/>
    <p:sldId id="2147469209" r:id="rId16"/>
    <p:sldId id="2147469134" r:id="rId17"/>
    <p:sldId id="2147469210" r:id="rId18"/>
    <p:sldId id="2147469211" r:id="rId19"/>
    <p:sldId id="2147469135" r:id="rId20"/>
    <p:sldId id="2147469162" r:id="rId21"/>
    <p:sldId id="2147469137" r:id="rId22"/>
    <p:sldId id="2147469204" r:id="rId23"/>
    <p:sldId id="268" r:id="rId24"/>
    <p:sldId id="2147469164" r:id="rId25"/>
    <p:sldId id="2147469203" r:id="rId26"/>
    <p:sldId id="2147469153" r:id="rId27"/>
    <p:sldId id="2147469155" r:id="rId28"/>
    <p:sldId id="2147469154" r:id="rId29"/>
    <p:sldId id="2147469156" r:id="rId30"/>
    <p:sldId id="2147469157" r:id="rId31"/>
    <p:sldId id="2147469125" r:id="rId32"/>
    <p:sldId id="2147469166" r:id="rId33"/>
    <p:sldId id="2147469167" r:id="rId34"/>
    <p:sldId id="2147469128" r:id="rId35"/>
    <p:sldId id="2147469129" r:id="rId36"/>
    <p:sldId id="2147469132" r:id="rId37"/>
    <p:sldId id="2147469169" r:id="rId38"/>
    <p:sldId id="2147469174" r:id="rId39"/>
    <p:sldId id="2147469179" r:id="rId40"/>
    <p:sldId id="2147469180" r:id="rId41"/>
    <p:sldId id="2147469195" r:id="rId42"/>
    <p:sldId id="2147469145" r:id="rId43"/>
    <p:sldId id="2147469146" r:id="rId44"/>
    <p:sldId id="2147469181" r:id="rId45"/>
    <p:sldId id="2147469130" r:id="rId46"/>
    <p:sldId id="2147469199" r:id="rId47"/>
    <p:sldId id="2147469200" r:id="rId48"/>
    <p:sldId id="2147469201" r:id="rId49"/>
    <p:sldId id="2147469202" r:id="rId50"/>
    <p:sldId id="479" r:id="rId51"/>
    <p:sldId id="480" r:id="rId52"/>
    <p:sldId id="481" r:id="rId53"/>
    <p:sldId id="482" r:id="rId5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5DAEA9-DFBD-CAB3-861A-BA2528002E9C}" name="Zach, Mike" initials="ZM" userId="S::m4z@ornl.gov::cdc2a104-8d41-4bee-a405-7189cd0202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30342E"/>
    <a:srgbClr val="1B4C67"/>
    <a:srgbClr val="1A6094"/>
    <a:srgbClr val="25B1A6"/>
    <a:srgbClr val="00A77D"/>
    <a:srgbClr val="7EC297"/>
    <a:srgbClr val="6B6E6B"/>
    <a:srgbClr val="A2A6A3"/>
    <a:srgbClr val="79A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06DF99-8597-479F-98F4-D018E9F765A2}" v="1" dt="2026-06-11T10:54:59.079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6291"/>
  </p:normalViewPr>
  <p:slideViewPr>
    <p:cSldViewPr snapToGrid="0">
      <p:cViewPr varScale="1">
        <p:scale>
          <a:sx n="147" d="100"/>
          <a:sy n="147" d="100"/>
        </p:scale>
        <p:origin x="54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528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iswold, Justin" userId="68bb2d4a-1963-427b-a5ce-4757131ee266" providerId="ADAL" clId="{4FDBAE1F-9DB7-412B-82CF-B80967A9EA09}"/>
    <pc:docChg chg="modSld sldOrd">
      <pc:chgData name="Griswold, Justin" userId="68bb2d4a-1963-427b-a5ce-4757131ee266" providerId="ADAL" clId="{4FDBAE1F-9DB7-412B-82CF-B80967A9EA09}" dt="2026-06-11T12:40:39.389" v="500" actId="20577"/>
      <pc:docMkLst>
        <pc:docMk/>
      </pc:docMkLst>
      <pc:sldChg chg="modSp mod">
        <pc:chgData name="Griswold, Justin" userId="68bb2d4a-1963-427b-a5ce-4757131ee266" providerId="ADAL" clId="{4FDBAE1F-9DB7-412B-82CF-B80967A9EA09}" dt="2026-06-11T10:48:53.821" v="43" actId="20577"/>
        <pc:sldMkLst>
          <pc:docMk/>
          <pc:sldMk cId="2461454164" sldId="1130"/>
        </pc:sldMkLst>
        <pc:spChg chg="mod">
          <ac:chgData name="Griswold, Justin" userId="68bb2d4a-1963-427b-a5ce-4757131ee266" providerId="ADAL" clId="{4FDBAE1F-9DB7-412B-82CF-B80967A9EA09}" dt="2026-06-11T10:48:53.821" v="43" actId="20577"/>
          <ac:spMkLst>
            <pc:docMk/>
            <pc:sldMk cId="2461454164" sldId="1130"/>
            <ac:spMk id="4" creationId="{FAAF7A95-6157-0E69-CB6D-4FB9475E1B5C}"/>
          </ac:spMkLst>
        </pc:spChg>
      </pc:sldChg>
      <pc:sldChg chg="modSp mod">
        <pc:chgData name="Griswold, Justin" userId="68bb2d4a-1963-427b-a5ce-4757131ee266" providerId="ADAL" clId="{4FDBAE1F-9DB7-412B-82CF-B80967A9EA09}" dt="2026-06-11T10:55:48.705" v="351" actId="20577"/>
        <pc:sldMkLst>
          <pc:docMk/>
          <pc:sldMk cId="71868378" sldId="2147469137"/>
        </pc:sldMkLst>
        <pc:spChg chg="mod">
          <ac:chgData name="Griswold, Justin" userId="68bb2d4a-1963-427b-a5ce-4757131ee266" providerId="ADAL" clId="{4FDBAE1F-9DB7-412B-82CF-B80967A9EA09}" dt="2026-06-11T10:55:48.705" v="351" actId="20577"/>
          <ac:spMkLst>
            <pc:docMk/>
            <pc:sldMk cId="71868378" sldId="2147469137"/>
            <ac:spMk id="5" creationId="{2D011F8A-C5FF-4FA6-48F7-F947918F6981}"/>
          </ac:spMkLst>
        </pc:spChg>
        <pc:grpChg chg="mod">
          <ac:chgData name="Griswold, Justin" userId="68bb2d4a-1963-427b-a5ce-4757131ee266" providerId="ADAL" clId="{4FDBAE1F-9DB7-412B-82CF-B80967A9EA09}" dt="2026-06-11T10:53:53.276" v="270" actId="1038"/>
          <ac:grpSpMkLst>
            <pc:docMk/>
            <pc:sldMk cId="71868378" sldId="2147469137"/>
            <ac:grpSpMk id="2" creationId="{F8FA62CF-4B8A-B600-0F66-F7FD75CD166A}"/>
          </ac:grpSpMkLst>
        </pc:grpChg>
      </pc:sldChg>
      <pc:sldChg chg="modSp mod">
        <pc:chgData name="Griswold, Justin" userId="68bb2d4a-1963-427b-a5ce-4757131ee266" providerId="ADAL" clId="{4FDBAE1F-9DB7-412B-82CF-B80967A9EA09}" dt="2026-06-11T12:02:23.261" v="494" actId="20577"/>
        <pc:sldMkLst>
          <pc:docMk/>
          <pc:sldMk cId="4169145237" sldId="2147469197"/>
        </pc:sldMkLst>
        <pc:spChg chg="mod">
          <ac:chgData name="Griswold, Justin" userId="68bb2d4a-1963-427b-a5ce-4757131ee266" providerId="ADAL" clId="{4FDBAE1F-9DB7-412B-82CF-B80967A9EA09}" dt="2026-06-11T12:02:23.261" v="494" actId="20577"/>
          <ac:spMkLst>
            <pc:docMk/>
            <pc:sldMk cId="4169145237" sldId="2147469197"/>
            <ac:spMk id="25" creationId="{293810D3-8000-2B50-DD19-9D881BBE89F5}"/>
          </ac:spMkLst>
        </pc:spChg>
      </pc:sldChg>
      <pc:sldChg chg="ord">
        <pc:chgData name="Griswold, Justin" userId="68bb2d4a-1963-427b-a5ce-4757131ee266" providerId="ADAL" clId="{4FDBAE1F-9DB7-412B-82CF-B80967A9EA09}" dt="2026-06-11T10:45:27.109" v="1"/>
        <pc:sldMkLst>
          <pc:docMk/>
          <pc:sldMk cId="882245016" sldId="2147469203"/>
        </pc:sldMkLst>
      </pc:sldChg>
      <pc:sldChg chg="modSp mod">
        <pc:chgData name="Griswold, Justin" userId="68bb2d4a-1963-427b-a5ce-4757131ee266" providerId="ADAL" clId="{4FDBAE1F-9DB7-412B-82CF-B80967A9EA09}" dt="2026-06-11T11:53:27.057" v="381" actId="20577"/>
        <pc:sldMkLst>
          <pc:docMk/>
          <pc:sldMk cId="3907532288" sldId="2147469207"/>
        </pc:sldMkLst>
        <pc:spChg chg="mod">
          <ac:chgData name="Griswold, Justin" userId="68bb2d4a-1963-427b-a5ce-4757131ee266" providerId="ADAL" clId="{4FDBAE1F-9DB7-412B-82CF-B80967A9EA09}" dt="2026-06-11T11:53:13.182" v="364" actId="20577"/>
          <ac:spMkLst>
            <pc:docMk/>
            <pc:sldMk cId="3907532288" sldId="2147469207"/>
            <ac:spMk id="2" creationId="{D14ECDBF-3FE4-0634-65BF-74F3670F6DCA}"/>
          </ac:spMkLst>
        </pc:spChg>
        <pc:spChg chg="mod">
          <ac:chgData name="Griswold, Justin" userId="68bb2d4a-1963-427b-a5ce-4757131ee266" providerId="ADAL" clId="{4FDBAE1F-9DB7-412B-82CF-B80967A9EA09}" dt="2026-06-11T11:53:04.190" v="358" actId="20577"/>
          <ac:spMkLst>
            <pc:docMk/>
            <pc:sldMk cId="3907532288" sldId="2147469207"/>
            <ac:spMk id="4" creationId="{41B1B204-C55E-DF79-48E5-13716034A12A}"/>
          </ac:spMkLst>
        </pc:spChg>
        <pc:spChg chg="mod">
          <ac:chgData name="Griswold, Justin" userId="68bb2d4a-1963-427b-a5ce-4757131ee266" providerId="ADAL" clId="{4FDBAE1F-9DB7-412B-82CF-B80967A9EA09}" dt="2026-06-11T11:53:27.057" v="381" actId="20577"/>
          <ac:spMkLst>
            <pc:docMk/>
            <pc:sldMk cId="3907532288" sldId="2147469207"/>
            <ac:spMk id="18" creationId="{14C8AA22-C4E3-BDDD-4FAA-3C22EF1EC8A0}"/>
          </ac:spMkLst>
        </pc:spChg>
      </pc:sldChg>
      <pc:sldChg chg="modSp mod">
        <pc:chgData name="Griswold, Justin" userId="68bb2d4a-1963-427b-a5ce-4757131ee266" providerId="ADAL" clId="{4FDBAE1F-9DB7-412B-82CF-B80967A9EA09}" dt="2026-06-11T11:53:36.850" v="388" actId="20577"/>
        <pc:sldMkLst>
          <pc:docMk/>
          <pc:sldMk cId="2119357807" sldId="2147469208"/>
        </pc:sldMkLst>
        <pc:spChg chg="mod">
          <ac:chgData name="Griswold, Justin" userId="68bb2d4a-1963-427b-a5ce-4757131ee266" providerId="ADAL" clId="{4FDBAE1F-9DB7-412B-82CF-B80967A9EA09}" dt="2026-06-11T11:53:36.850" v="388" actId="20577"/>
          <ac:spMkLst>
            <pc:docMk/>
            <pc:sldMk cId="2119357807" sldId="2147469208"/>
            <ac:spMk id="4" creationId="{66F55D13-9E0C-11E9-4CB5-826C61378CBD}"/>
          </ac:spMkLst>
        </pc:spChg>
      </pc:sldChg>
      <pc:sldChg chg="modSp mod">
        <pc:chgData name="Griswold, Justin" userId="68bb2d4a-1963-427b-a5ce-4757131ee266" providerId="ADAL" clId="{4FDBAE1F-9DB7-412B-82CF-B80967A9EA09}" dt="2026-06-11T12:40:39.389" v="500" actId="20577"/>
        <pc:sldMkLst>
          <pc:docMk/>
          <pc:sldMk cId="641866006" sldId="2147469211"/>
        </pc:sldMkLst>
        <pc:spChg chg="mod">
          <ac:chgData name="Griswold, Justin" userId="68bb2d4a-1963-427b-a5ce-4757131ee266" providerId="ADAL" clId="{4FDBAE1F-9DB7-412B-82CF-B80967A9EA09}" dt="2026-06-11T12:40:39.389" v="500" actId="20577"/>
          <ac:spMkLst>
            <pc:docMk/>
            <pc:sldMk cId="641866006" sldId="2147469211"/>
            <ac:spMk id="2" creationId="{12DF20CE-D0F3-4239-18C7-04E4B56B09A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Ac-225 (JEFF-3.3): 10d beamtime; 0s decay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'Activity-250 kW-Th(2.5mm)Ta'!$M$5:$M$24</c:f>
              <c:strCache>
                <c:ptCount val="20"/>
                <c:pt idx="0">
                  <c:v>Target1</c:v>
                </c:pt>
                <c:pt idx="1">
                  <c:v>Target2</c:v>
                </c:pt>
                <c:pt idx="2">
                  <c:v>Target3</c:v>
                </c:pt>
                <c:pt idx="3">
                  <c:v>Target4</c:v>
                </c:pt>
                <c:pt idx="4">
                  <c:v>Target5</c:v>
                </c:pt>
                <c:pt idx="5">
                  <c:v>Target6</c:v>
                </c:pt>
                <c:pt idx="6">
                  <c:v>Target7</c:v>
                </c:pt>
                <c:pt idx="7">
                  <c:v>Target8</c:v>
                </c:pt>
                <c:pt idx="8">
                  <c:v>Target9</c:v>
                </c:pt>
                <c:pt idx="9">
                  <c:v>Target10</c:v>
                </c:pt>
                <c:pt idx="10">
                  <c:v>Target11</c:v>
                </c:pt>
                <c:pt idx="11">
                  <c:v>Target12</c:v>
                </c:pt>
                <c:pt idx="12">
                  <c:v>Target13</c:v>
                </c:pt>
                <c:pt idx="13">
                  <c:v>Target14</c:v>
                </c:pt>
                <c:pt idx="14">
                  <c:v>Target15</c:v>
                </c:pt>
                <c:pt idx="15">
                  <c:v>Target16</c:v>
                </c:pt>
                <c:pt idx="16">
                  <c:v>Target17</c:v>
                </c:pt>
                <c:pt idx="17">
                  <c:v>Target18</c:v>
                </c:pt>
                <c:pt idx="18">
                  <c:v>Target19</c:v>
                </c:pt>
                <c:pt idx="19">
                  <c:v>Target20</c:v>
                </c:pt>
              </c:strCache>
            </c:strRef>
          </c:cat>
          <c:val>
            <c:numRef>
              <c:f>'Activity-250 kW-Th(2.5mm)Ta'!$N$5:$N$24</c:f>
              <c:numCache>
                <c:formatCode>0.00E+00</c:formatCode>
                <c:ptCount val="20"/>
                <c:pt idx="0">
                  <c:v>84600000000</c:v>
                </c:pt>
                <c:pt idx="1">
                  <c:v>93300000000</c:v>
                </c:pt>
                <c:pt idx="2">
                  <c:v>99900000000</c:v>
                </c:pt>
                <c:pt idx="3">
                  <c:v>99600000000</c:v>
                </c:pt>
                <c:pt idx="4">
                  <c:v>104000000000</c:v>
                </c:pt>
                <c:pt idx="5">
                  <c:v>106000000000</c:v>
                </c:pt>
                <c:pt idx="6">
                  <c:v>109000000000</c:v>
                </c:pt>
                <c:pt idx="7">
                  <c:v>105000000000</c:v>
                </c:pt>
                <c:pt idx="8">
                  <c:v>103000000000</c:v>
                </c:pt>
                <c:pt idx="9">
                  <c:v>107000000000</c:v>
                </c:pt>
                <c:pt idx="10">
                  <c:v>100000000000</c:v>
                </c:pt>
                <c:pt idx="11">
                  <c:v>103000000000</c:v>
                </c:pt>
                <c:pt idx="12">
                  <c:v>105000000000</c:v>
                </c:pt>
                <c:pt idx="13">
                  <c:v>102000000000</c:v>
                </c:pt>
                <c:pt idx="14">
                  <c:v>103000000000</c:v>
                </c:pt>
                <c:pt idx="15">
                  <c:v>102000000000</c:v>
                </c:pt>
                <c:pt idx="16">
                  <c:v>101000000000</c:v>
                </c:pt>
                <c:pt idx="17">
                  <c:v>97800000000</c:v>
                </c:pt>
                <c:pt idx="18">
                  <c:v>94700000000</c:v>
                </c:pt>
                <c:pt idx="19">
                  <c:v>93200000000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1-49AC-A237-5B1CE20C2809}"/>
            </c:ext>
          </c:extLst>
        </c:ser>
        <c:ser>
          <c:idx val="1"/>
          <c:order val="1"/>
          <c:tx>
            <c:v>Ac-225 (JEFF-3.3): 10d beamtime; 1w decay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'Activity-250 kW-Th(2.5mm)Ta'!$M$5:$M$24</c:f>
              <c:strCache>
                <c:ptCount val="20"/>
                <c:pt idx="0">
                  <c:v>Target1</c:v>
                </c:pt>
                <c:pt idx="1">
                  <c:v>Target2</c:v>
                </c:pt>
                <c:pt idx="2">
                  <c:v>Target3</c:v>
                </c:pt>
                <c:pt idx="3">
                  <c:v>Target4</c:v>
                </c:pt>
                <c:pt idx="4">
                  <c:v>Target5</c:v>
                </c:pt>
                <c:pt idx="5">
                  <c:v>Target6</c:v>
                </c:pt>
                <c:pt idx="6">
                  <c:v>Target7</c:v>
                </c:pt>
                <c:pt idx="7">
                  <c:v>Target8</c:v>
                </c:pt>
                <c:pt idx="8">
                  <c:v>Target9</c:v>
                </c:pt>
                <c:pt idx="9">
                  <c:v>Target10</c:v>
                </c:pt>
                <c:pt idx="10">
                  <c:v>Target11</c:v>
                </c:pt>
                <c:pt idx="11">
                  <c:v>Target12</c:v>
                </c:pt>
                <c:pt idx="12">
                  <c:v>Target13</c:v>
                </c:pt>
                <c:pt idx="13">
                  <c:v>Target14</c:v>
                </c:pt>
                <c:pt idx="14">
                  <c:v>Target15</c:v>
                </c:pt>
                <c:pt idx="15">
                  <c:v>Target16</c:v>
                </c:pt>
                <c:pt idx="16">
                  <c:v>Target17</c:v>
                </c:pt>
                <c:pt idx="17">
                  <c:v>Target18</c:v>
                </c:pt>
                <c:pt idx="18">
                  <c:v>Target19</c:v>
                </c:pt>
                <c:pt idx="19">
                  <c:v>Target20</c:v>
                </c:pt>
              </c:strCache>
            </c:strRef>
          </c:cat>
          <c:val>
            <c:numRef>
              <c:f>'Activity-250 kW-Th(2.5mm)Ta'!$P$5:$P$24</c:f>
              <c:numCache>
                <c:formatCode>0.00E+00</c:formatCode>
                <c:ptCount val="20"/>
                <c:pt idx="0">
                  <c:v>56200000000</c:v>
                </c:pt>
                <c:pt idx="1">
                  <c:v>61700000000</c:v>
                </c:pt>
                <c:pt idx="2">
                  <c:v>65800000000</c:v>
                </c:pt>
                <c:pt idx="3">
                  <c:v>66300000000</c:v>
                </c:pt>
                <c:pt idx="4">
                  <c:v>68200000000</c:v>
                </c:pt>
                <c:pt idx="5">
                  <c:v>70400000000</c:v>
                </c:pt>
                <c:pt idx="6">
                  <c:v>71100000000</c:v>
                </c:pt>
                <c:pt idx="7">
                  <c:v>69800000000</c:v>
                </c:pt>
                <c:pt idx="8">
                  <c:v>67900000000</c:v>
                </c:pt>
                <c:pt idx="9">
                  <c:v>70500000000</c:v>
                </c:pt>
                <c:pt idx="10">
                  <c:v>65800000000</c:v>
                </c:pt>
                <c:pt idx="11">
                  <c:v>67200000000</c:v>
                </c:pt>
                <c:pt idx="12">
                  <c:v>69000000000</c:v>
                </c:pt>
                <c:pt idx="13">
                  <c:v>66600000000</c:v>
                </c:pt>
                <c:pt idx="14">
                  <c:v>67300000000</c:v>
                </c:pt>
                <c:pt idx="15">
                  <c:v>66500000000</c:v>
                </c:pt>
                <c:pt idx="16">
                  <c:v>66700000000</c:v>
                </c:pt>
                <c:pt idx="17">
                  <c:v>64000000000</c:v>
                </c:pt>
                <c:pt idx="18">
                  <c:v>62000000000</c:v>
                </c:pt>
                <c:pt idx="19">
                  <c:v>61300000000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1-49AC-A237-5B1CE20C2809}"/>
            </c:ext>
          </c:extLst>
        </c:ser>
        <c:ser>
          <c:idx val="2"/>
          <c:order val="2"/>
          <c:tx>
            <c:v>Ra-225 (JEFF-3.3): 10d beamtime; 0s decay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'Activity-250 kW-Th(2.5mm)Ta'!$M$5:$M$24</c:f>
              <c:strCache>
                <c:ptCount val="20"/>
                <c:pt idx="0">
                  <c:v>Target1</c:v>
                </c:pt>
                <c:pt idx="1">
                  <c:v>Target2</c:v>
                </c:pt>
                <c:pt idx="2">
                  <c:v>Target3</c:v>
                </c:pt>
                <c:pt idx="3">
                  <c:v>Target4</c:v>
                </c:pt>
                <c:pt idx="4">
                  <c:v>Target5</c:v>
                </c:pt>
                <c:pt idx="5">
                  <c:v>Target6</c:v>
                </c:pt>
                <c:pt idx="6">
                  <c:v>Target7</c:v>
                </c:pt>
                <c:pt idx="7">
                  <c:v>Target8</c:v>
                </c:pt>
                <c:pt idx="8">
                  <c:v>Target9</c:v>
                </c:pt>
                <c:pt idx="9">
                  <c:v>Target10</c:v>
                </c:pt>
                <c:pt idx="10">
                  <c:v>Target11</c:v>
                </c:pt>
                <c:pt idx="11">
                  <c:v>Target12</c:v>
                </c:pt>
                <c:pt idx="12">
                  <c:v>Target13</c:v>
                </c:pt>
                <c:pt idx="13">
                  <c:v>Target14</c:v>
                </c:pt>
                <c:pt idx="14">
                  <c:v>Target15</c:v>
                </c:pt>
                <c:pt idx="15">
                  <c:v>Target16</c:v>
                </c:pt>
                <c:pt idx="16">
                  <c:v>Target17</c:v>
                </c:pt>
                <c:pt idx="17">
                  <c:v>Target18</c:v>
                </c:pt>
                <c:pt idx="18">
                  <c:v>Target19</c:v>
                </c:pt>
                <c:pt idx="19">
                  <c:v>Target20</c:v>
                </c:pt>
              </c:strCache>
            </c:strRef>
          </c:cat>
          <c:val>
            <c:numRef>
              <c:f>'Activity-250 kW-Th(2.5mm)Ta'!$O$5:$O$24</c:f>
              <c:numCache>
                <c:formatCode>0.00E+00</c:formatCode>
                <c:ptCount val="20"/>
                <c:pt idx="0">
                  <c:v>12600000000</c:v>
                </c:pt>
                <c:pt idx="1">
                  <c:v>13000000000</c:v>
                </c:pt>
                <c:pt idx="2">
                  <c:v>13100000000</c:v>
                </c:pt>
                <c:pt idx="3">
                  <c:v>15300000000</c:v>
                </c:pt>
                <c:pt idx="4">
                  <c:v>12300000000</c:v>
                </c:pt>
                <c:pt idx="5">
                  <c:v>14800000000</c:v>
                </c:pt>
                <c:pt idx="6">
                  <c:v>12200000000</c:v>
                </c:pt>
                <c:pt idx="7">
                  <c:v>15500000000</c:v>
                </c:pt>
                <c:pt idx="8">
                  <c:v>13600000000</c:v>
                </c:pt>
                <c:pt idx="9">
                  <c:v>13600000000</c:v>
                </c:pt>
                <c:pt idx="10">
                  <c:v>12900000000</c:v>
                </c:pt>
                <c:pt idx="11">
                  <c:v>11800000000</c:v>
                </c:pt>
                <c:pt idx="12">
                  <c:v>14000000000</c:v>
                </c:pt>
                <c:pt idx="13">
                  <c:v>12100000000</c:v>
                </c:pt>
                <c:pt idx="14">
                  <c:v>12500000000</c:v>
                </c:pt>
                <c:pt idx="15">
                  <c:v>12200000000</c:v>
                </c:pt>
                <c:pt idx="16">
                  <c:v>13000000000</c:v>
                </c:pt>
                <c:pt idx="17">
                  <c:v>11700000000</c:v>
                </c:pt>
                <c:pt idx="18">
                  <c:v>11400000000</c:v>
                </c:pt>
                <c:pt idx="19">
                  <c:v>12100000000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B1-49AC-A237-5B1CE20C2809}"/>
            </c:ext>
          </c:extLst>
        </c:ser>
        <c:ser>
          <c:idx val="3"/>
          <c:order val="3"/>
          <c:tx>
            <c:v>Ra-225 (JEFF-3.3): 10d beamtime; 1w decay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'Activity-250 kW-Th(2.5mm)Ta'!$M$5:$M$24</c:f>
              <c:strCache>
                <c:ptCount val="20"/>
                <c:pt idx="0">
                  <c:v>Target1</c:v>
                </c:pt>
                <c:pt idx="1">
                  <c:v>Target2</c:v>
                </c:pt>
                <c:pt idx="2">
                  <c:v>Target3</c:v>
                </c:pt>
                <c:pt idx="3">
                  <c:v>Target4</c:v>
                </c:pt>
                <c:pt idx="4">
                  <c:v>Target5</c:v>
                </c:pt>
                <c:pt idx="5">
                  <c:v>Target6</c:v>
                </c:pt>
                <c:pt idx="6">
                  <c:v>Target7</c:v>
                </c:pt>
                <c:pt idx="7">
                  <c:v>Target8</c:v>
                </c:pt>
                <c:pt idx="8">
                  <c:v>Target9</c:v>
                </c:pt>
                <c:pt idx="9">
                  <c:v>Target10</c:v>
                </c:pt>
                <c:pt idx="10">
                  <c:v>Target11</c:v>
                </c:pt>
                <c:pt idx="11">
                  <c:v>Target12</c:v>
                </c:pt>
                <c:pt idx="12">
                  <c:v>Target13</c:v>
                </c:pt>
                <c:pt idx="13">
                  <c:v>Target14</c:v>
                </c:pt>
                <c:pt idx="14">
                  <c:v>Target15</c:v>
                </c:pt>
                <c:pt idx="15">
                  <c:v>Target16</c:v>
                </c:pt>
                <c:pt idx="16">
                  <c:v>Target17</c:v>
                </c:pt>
                <c:pt idx="17">
                  <c:v>Target18</c:v>
                </c:pt>
                <c:pt idx="18">
                  <c:v>Target19</c:v>
                </c:pt>
                <c:pt idx="19">
                  <c:v>Target20</c:v>
                </c:pt>
              </c:strCache>
            </c:strRef>
          </c:cat>
          <c:val>
            <c:numRef>
              <c:f>'Activity-250 kW-Th(2.5mm)Ta'!$Q$5:$Q$24</c:f>
              <c:numCache>
                <c:formatCode>0.00E+00</c:formatCode>
                <c:ptCount val="20"/>
                <c:pt idx="0">
                  <c:v>9130000000</c:v>
                </c:pt>
                <c:pt idx="1">
                  <c:v>9420000000</c:v>
                </c:pt>
                <c:pt idx="2">
                  <c:v>9480000000</c:v>
                </c:pt>
                <c:pt idx="3">
                  <c:v>11100000000</c:v>
                </c:pt>
                <c:pt idx="4">
                  <c:v>8870000000</c:v>
                </c:pt>
                <c:pt idx="5">
                  <c:v>10700000000</c:v>
                </c:pt>
                <c:pt idx="6">
                  <c:v>8840000000</c:v>
                </c:pt>
                <c:pt idx="7">
                  <c:v>11200000000</c:v>
                </c:pt>
                <c:pt idx="8">
                  <c:v>9800000000</c:v>
                </c:pt>
                <c:pt idx="9">
                  <c:v>9840000000</c:v>
                </c:pt>
                <c:pt idx="10">
                  <c:v>9290000000</c:v>
                </c:pt>
                <c:pt idx="11">
                  <c:v>8550000000</c:v>
                </c:pt>
                <c:pt idx="12">
                  <c:v>10100000000</c:v>
                </c:pt>
                <c:pt idx="13">
                  <c:v>8710000000</c:v>
                </c:pt>
                <c:pt idx="14">
                  <c:v>9060000000</c:v>
                </c:pt>
                <c:pt idx="15">
                  <c:v>8800000000</c:v>
                </c:pt>
                <c:pt idx="16">
                  <c:v>9380000000</c:v>
                </c:pt>
                <c:pt idx="17">
                  <c:v>8450000000</c:v>
                </c:pt>
                <c:pt idx="18">
                  <c:v>8220000000</c:v>
                </c:pt>
                <c:pt idx="19">
                  <c:v>8710000000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B1-49AC-A237-5B1CE20C28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82221792"/>
        <c:axId val="1882233312"/>
      </c:barChart>
      <c:catAx>
        <c:axId val="1882221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Target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233312"/>
        <c:crosses val="autoZero"/>
        <c:auto val="1"/>
        <c:lblAlgn val="ctr"/>
        <c:lblOffset val="100"/>
        <c:noMultiLvlLbl val="0"/>
      </c:catAx>
      <c:valAx>
        <c:axId val="1882233312"/>
        <c:scaling>
          <c:logBase val="10"/>
          <c:orientation val="minMax"/>
          <c:max val="110000000000.00002"/>
          <c:min val="1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Activity [Bq]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22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Isotopes Yields Normalized to 1.3 GeV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Normalized Ac-225 Yields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'[Chart in Microsoft PowerPoint]Activity - Beam Energy Effect'!$AK$5:$AK$18</c:f>
              <c:numCache>
                <c:formatCode>General</c:formatCode>
                <c:ptCount val="14"/>
                <c:pt idx="0">
                  <c:v>1300</c:v>
                </c:pt>
                <c:pt idx="1">
                  <c:v>1200</c:v>
                </c:pt>
                <c:pt idx="2">
                  <c:v>1099.9999999999998</c:v>
                </c:pt>
                <c:pt idx="3">
                  <c:v>999.99999999999989</c:v>
                </c:pt>
                <c:pt idx="4">
                  <c:v>899.99999999999989</c:v>
                </c:pt>
                <c:pt idx="5">
                  <c:v>799.99999999999989</c:v>
                </c:pt>
                <c:pt idx="6">
                  <c:v>700</c:v>
                </c:pt>
                <c:pt idx="7">
                  <c:v>600</c:v>
                </c:pt>
                <c:pt idx="8">
                  <c:v>500</c:v>
                </c:pt>
                <c:pt idx="9">
                  <c:v>400</c:v>
                </c:pt>
                <c:pt idx="10">
                  <c:v>300.00000000000006</c:v>
                </c:pt>
                <c:pt idx="11">
                  <c:v>200.00000000000003</c:v>
                </c:pt>
                <c:pt idx="12">
                  <c:v>100.00000000000003</c:v>
                </c:pt>
                <c:pt idx="13">
                  <c:v>0</c:v>
                </c:pt>
              </c:numCache>
            </c:numRef>
          </c:cat>
          <c:val>
            <c:numRef>
              <c:f>'[Chart in Microsoft PowerPoint]Activity - Beam Energy Effect'!$AJ$5:$AJ$18</c:f>
              <c:numCache>
                <c:formatCode>0.00</c:formatCode>
                <c:ptCount val="14"/>
                <c:pt idx="0">
                  <c:v>1</c:v>
                </c:pt>
                <c:pt idx="1">
                  <c:v>1.0020548486524934</c:v>
                </c:pt>
                <c:pt idx="2">
                  <c:v>1.0605785189283174</c:v>
                </c:pt>
                <c:pt idx="3">
                  <c:v>1.0392001896783372</c:v>
                </c:pt>
                <c:pt idx="4">
                  <c:v>1.0791116731209989</c:v>
                </c:pt>
                <c:pt idx="5">
                  <c:v>1.1034537263889987</c:v>
                </c:pt>
                <c:pt idx="6">
                  <c:v>1.2190784794119971</c:v>
                </c:pt>
                <c:pt idx="7">
                  <c:v>1.2820279775547301</c:v>
                </c:pt>
                <c:pt idx="8">
                  <c:v>1.402276140045839</c:v>
                </c:pt>
                <c:pt idx="9">
                  <c:v>1.3794752232672094</c:v>
                </c:pt>
                <c:pt idx="10">
                  <c:v>1.3617719117995732</c:v>
                </c:pt>
                <c:pt idx="11">
                  <c:v>1.1923654469295819</c:v>
                </c:pt>
                <c:pt idx="12">
                  <c:v>0.67438552122026396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F-4FCB-889A-DF5648D22736}"/>
            </c:ext>
          </c:extLst>
        </c:ser>
        <c:ser>
          <c:idx val="1"/>
          <c:order val="1"/>
          <c:tx>
            <c:v>Normalized Ra-225 Yields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'[Chart in Microsoft PowerPoint]Activity - Beam Energy Effect'!$AK$5:$AK$18</c:f>
              <c:numCache>
                <c:formatCode>General</c:formatCode>
                <c:ptCount val="14"/>
                <c:pt idx="0">
                  <c:v>1300</c:v>
                </c:pt>
                <c:pt idx="1">
                  <c:v>1200</c:v>
                </c:pt>
                <c:pt idx="2">
                  <c:v>1099.9999999999998</c:v>
                </c:pt>
                <c:pt idx="3">
                  <c:v>999.99999999999989</c:v>
                </c:pt>
                <c:pt idx="4">
                  <c:v>899.99999999999989</c:v>
                </c:pt>
                <c:pt idx="5">
                  <c:v>799.99999999999989</c:v>
                </c:pt>
                <c:pt idx="6">
                  <c:v>700</c:v>
                </c:pt>
                <c:pt idx="7">
                  <c:v>600</c:v>
                </c:pt>
                <c:pt idx="8">
                  <c:v>500</c:v>
                </c:pt>
                <c:pt idx="9">
                  <c:v>400</c:v>
                </c:pt>
                <c:pt idx="10">
                  <c:v>300.00000000000006</c:v>
                </c:pt>
                <c:pt idx="11">
                  <c:v>200.00000000000003</c:v>
                </c:pt>
                <c:pt idx="12">
                  <c:v>100.00000000000003</c:v>
                </c:pt>
                <c:pt idx="13">
                  <c:v>0</c:v>
                </c:pt>
              </c:numCache>
            </c:numRef>
          </c:cat>
          <c:val>
            <c:numRef>
              <c:f>'[Chart in Microsoft PowerPoint]Activity - Beam Energy Effect'!$AL$5:$AL$18</c:f>
              <c:numCache>
                <c:formatCode>0.00</c:formatCode>
                <c:ptCount val="14"/>
                <c:pt idx="0">
                  <c:v>1</c:v>
                </c:pt>
                <c:pt idx="1">
                  <c:v>1.1067677170589016</c:v>
                </c:pt>
                <c:pt idx="2">
                  <c:v>0.99016088286132165</c:v>
                </c:pt>
                <c:pt idx="3">
                  <c:v>0.9950006648052121</c:v>
                </c:pt>
                <c:pt idx="4">
                  <c:v>1.1261268448344635</c:v>
                </c:pt>
                <c:pt idx="5">
                  <c:v>1.2036697247706423</c:v>
                </c:pt>
                <c:pt idx="6">
                  <c:v>0.99997340779151711</c:v>
                </c:pt>
                <c:pt idx="7">
                  <c:v>1.2788193059433586</c:v>
                </c:pt>
                <c:pt idx="8">
                  <c:v>0.91761733811993085</c:v>
                </c:pt>
                <c:pt idx="9">
                  <c:v>0.83496875415503258</c:v>
                </c:pt>
                <c:pt idx="10">
                  <c:v>0.56319638345964629</c:v>
                </c:pt>
                <c:pt idx="11">
                  <c:v>0.37383326685281215</c:v>
                </c:pt>
                <c:pt idx="12">
                  <c:v>3.8848557372689801E-2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F-4FCB-889A-DF5648D22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81344272"/>
        <c:axId val="681341872"/>
      </c:barChart>
      <c:catAx>
        <c:axId val="681344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Beam Energy [MeV]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1341872"/>
        <c:crosses val="autoZero"/>
        <c:auto val="1"/>
        <c:lblAlgn val="ctr"/>
        <c:lblOffset val="100"/>
        <c:noMultiLvlLbl val="0"/>
      </c:catAx>
      <c:valAx>
        <c:axId val="681341872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Isotopes Yield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134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F0165-6E46-4072-AA72-E4D98DC12E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4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95979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95979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95983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95983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95983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95959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51499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51499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51499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454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5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A6727-D538-CE44-81AA-66AC0F7D48D5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6423E4-B3C2-F04A-AE49-5F3B3943198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00B0F0"/>
                </a:solidFill>
                <a:latin typeface="Arial" panose="020B0604020202020204"/>
              </a:rPr>
              <a:t>2023-09-26</a:t>
            </a:r>
            <a:endParaRPr lang="en-US" sz="1000" dirty="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1F19A68-DDAB-BA4C-B4C1-8ABF6C3876E6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 dirty="0">
                <a:solidFill>
                  <a:srgbClr val="00B0F0"/>
                </a:solidFill>
                <a:latin typeface="+mn-lt"/>
              </a:rPr>
              <a:t>Alexander Gottberg – </a:t>
            </a:r>
            <a:r>
              <a:rPr lang="en-CA" sz="1000" dirty="0">
                <a:solidFill>
                  <a:srgbClr val="00B0F0"/>
                </a:solidFill>
                <a:effectLst/>
                <a:latin typeface="+mn-lt"/>
              </a:rPr>
              <a:t>Radioisotope </a:t>
            </a:r>
            <a:r>
              <a:rPr lang="en-CA" sz="1000" dirty="0">
                <a:solidFill>
                  <a:srgbClr val="00B0F0"/>
                </a:solidFill>
                <a:latin typeface="+mn-lt"/>
              </a:rPr>
              <a:t>P</a:t>
            </a:r>
            <a:r>
              <a:rPr lang="en-CA" sz="1000" dirty="0">
                <a:solidFill>
                  <a:srgbClr val="00B0F0"/>
                </a:solidFill>
                <a:effectLst/>
                <a:latin typeface="+mn-lt"/>
              </a:rPr>
              <a:t>roduction at TRIUMF</a:t>
            </a:r>
            <a:endParaRPr lang="en-CA" sz="1000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760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2203979" y="1585463"/>
            <a:ext cx="7815843" cy="4246358"/>
            <a:chOff x="780349" y="1433063"/>
            <a:chExt cx="7815843" cy="42463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5008AE-AF98-3C15-B8F6-60A18A5008F0}"/>
              </a:ext>
            </a:extLst>
          </p:cNvPr>
          <p:cNvGrpSpPr/>
          <p:nvPr userDrawn="1"/>
        </p:nvGrpSpPr>
        <p:grpSpPr>
          <a:xfrm>
            <a:off x="798513" y="1585463"/>
            <a:ext cx="10594975" cy="4267783"/>
            <a:chOff x="780349" y="1433063"/>
            <a:chExt cx="10594975" cy="42677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7F43B96-1CD3-BB77-5F30-8B178FE868E5}"/>
                </a:ext>
              </a:extLst>
            </p:cNvPr>
            <p:cNvSpPr/>
            <p:nvPr userDrawn="1"/>
          </p:nvSpPr>
          <p:spPr>
            <a:xfrm>
              <a:off x="780349" y="1434305"/>
              <a:ext cx="2274349" cy="195975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760AC7-AF8F-5A64-B770-6C66D6024108}"/>
                </a:ext>
              </a:extLst>
            </p:cNvPr>
            <p:cNvSpPr/>
            <p:nvPr userDrawn="1"/>
          </p:nvSpPr>
          <p:spPr>
            <a:xfrm>
              <a:off x="780349" y="3719671"/>
              <a:ext cx="2274349" cy="195975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BE7F3B-47B0-5A09-31F2-EFD376D51B9B}"/>
                </a:ext>
              </a:extLst>
            </p:cNvPr>
            <p:cNvSpPr/>
            <p:nvPr userDrawn="1"/>
          </p:nvSpPr>
          <p:spPr>
            <a:xfrm>
              <a:off x="3551096" y="1433063"/>
              <a:ext cx="2274349" cy="1959750"/>
            </a:xfrm>
            <a:prstGeom prst="rect">
              <a:avLst/>
            </a:prstGeom>
            <a:solidFill>
              <a:schemeClr val="tx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3299A0-BDBF-BE28-862B-C422B176BE66}"/>
                </a:ext>
              </a:extLst>
            </p:cNvPr>
            <p:cNvSpPr/>
            <p:nvPr userDrawn="1"/>
          </p:nvSpPr>
          <p:spPr>
            <a:xfrm>
              <a:off x="3551096" y="3718429"/>
              <a:ext cx="2274349" cy="195975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44CB34-5815-9A8C-3063-E7BF4F2B5C38}"/>
                </a:ext>
              </a:extLst>
            </p:cNvPr>
            <p:cNvSpPr/>
            <p:nvPr userDrawn="1"/>
          </p:nvSpPr>
          <p:spPr>
            <a:xfrm>
              <a:off x="6321843" y="1433063"/>
              <a:ext cx="2274349" cy="1959750"/>
            </a:xfrm>
            <a:prstGeom prst="rect">
              <a:avLst/>
            </a:prstGeom>
            <a:solidFill>
              <a:schemeClr val="accent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lang="en-US" dirty="0">
                <a:solidFill>
                  <a:schemeClr val="bg1"/>
                </a:solidFill>
                <a:latin typeface="Roboto"/>
                <a:ea typeface="Roboto"/>
                <a:cs typeface="Roboto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31E52F-E701-6AAC-9BB9-51A5A8FB84A9}"/>
                </a:ext>
              </a:extLst>
            </p:cNvPr>
            <p:cNvSpPr/>
            <p:nvPr userDrawn="1"/>
          </p:nvSpPr>
          <p:spPr>
            <a:xfrm>
              <a:off x="6321843" y="3718429"/>
              <a:ext cx="2274349" cy="195975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AE9AC-EFB1-7E73-0ED8-BC44CB185878}"/>
                </a:ext>
              </a:extLst>
            </p:cNvPr>
            <p:cNvSpPr/>
            <p:nvPr userDrawn="1"/>
          </p:nvSpPr>
          <p:spPr>
            <a:xfrm>
              <a:off x="9100975" y="1455730"/>
              <a:ext cx="2274349" cy="1959750"/>
            </a:xfrm>
            <a:prstGeom prst="rect">
              <a:avLst/>
            </a:prstGeom>
            <a:solidFill>
              <a:schemeClr val="accent2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12171C-E3F5-2AAE-0D75-3994A247F379}"/>
                </a:ext>
              </a:extLst>
            </p:cNvPr>
            <p:cNvSpPr/>
            <p:nvPr userDrawn="1"/>
          </p:nvSpPr>
          <p:spPr>
            <a:xfrm>
              <a:off x="9100975" y="3741096"/>
              <a:ext cx="2274349" cy="1959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36171ABC-66DF-F07C-D046-54184D515F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2EB4EF4A-3E01-9D6A-F89D-A57C7AC8A6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1C98F391-58FB-C7BD-2E51-C4161A820F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74F0D0D5-B4D4-A3D0-7A1B-3972E6F8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BDF0FE2A-B105-04D8-2B46-0789A95633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1569E2C5-E294-39CA-368B-18D97DE1FF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C88C4F21-87EB-A333-00CB-B3AC5AA1D15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B8A8C8A9-B49C-84DB-6E38-A2E5467B00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3459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928" r:id="rId6"/>
    <p:sldLayoutId id="2147483937" r:id="rId7"/>
    <p:sldLayoutId id="2147483942" r:id="rId8"/>
    <p:sldLayoutId id="2147483943" r:id="rId9"/>
    <p:sldLayoutId id="2147483897" r:id="rId10"/>
    <p:sldLayoutId id="2147483894" r:id="rId11"/>
    <p:sldLayoutId id="2147483827" r:id="rId12"/>
    <p:sldLayoutId id="2147483861" r:id="rId13"/>
    <p:sldLayoutId id="2147483934" r:id="rId14"/>
    <p:sldLayoutId id="2147483831" r:id="rId15"/>
    <p:sldLayoutId id="2147483832" r:id="rId16"/>
    <p:sldLayoutId id="2147483833" r:id="rId17"/>
    <p:sldLayoutId id="2147483834" r:id="rId18"/>
    <p:sldLayoutId id="2147483940" r:id="rId19"/>
    <p:sldLayoutId id="2147483905" r:id="rId20"/>
    <p:sldLayoutId id="2147483835" r:id="rId21"/>
    <p:sldLayoutId id="2147483938" r:id="rId22"/>
    <p:sldLayoutId id="2147483868" r:id="rId23"/>
    <p:sldLayoutId id="2147483930" r:id="rId24"/>
    <p:sldLayoutId id="2147483906" r:id="rId25"/>
    <p:sldLayoutId id="2147483829" r:id="rId26"/>
    <p:sldLayoutId id="2147483849" r:id="rId27"/>
    <p:sldLayoutId id="2147483945" r:id="rId28"/>
    <p:sldLayoutId id="2147483946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1.emf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Radioisotope Production at SNS (RIPS)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460887"/>
            <a:ext cx="4517136" cy="332399"/>
          </a:xfrm>
        </p:spPr>
        <p:txBody>
          <a:bodyPr/>
          <a:lstStyle/>
          <a:p>
            <a:r>
              <a:rPr lang="en-US" dirty="0"/>
              <a:t>June 11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B8FA7-F367-2EB3-840D-1352FB263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5450" y="3905546"/>
            <a:ext cx="4517136" cy="193899"/>
          </a:xfrm>
        </p:spPr>
        <p:txBody>
          <a:bodyPr/>
          <a:lstStyle/>
          <a:p>
            <a:r>
              <a:rPr lang="en-US" sz="1600" dirty="0"/>
              <a:t>Justin Griswold – Radioisotope Science and Technology Division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83490-A218-E6AB-4071-7FF163B68A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2792346" cy="246221"/>
          </a:xfrm>
        </p:spPr>
        <p:txBody>
          <a:bodyPr/>
          <a:lstStyle/>
          <a:p>
            <a:r>
              <a:rPr lang="en-US" dirty="0"/>
              <a:t>New Science and Applications at the SNS Workshop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29341-5F27-587B-D9D6-799A5B16C8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C2B026-BEBB-5748-69AF-A98A9D88A5FE}"/>
              </a:ext>
            </a:extLst>
          </p:cNvPr>
          <p:cNvSpPr txBox="1"/>
          <p:nvPr/>
        </p:nvSpPr>
        <p:spPr>
          <a:xfrm>
            <a:off x="191656" y="5856801"/>
            <a:ext cx="1180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Significant variation observed between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Thorium yields consistently outperformed all other targets for benchmark isotopes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4059D86-1D6F-DF44-FAEF-6835E131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sz="2800" dirty="0"/>
              <a:t>Sample Radioisotope Yield Calculations (</a:t>
            </a:r>
            <a:r>
              <a:rPr lang="en-US" sz="2800" baseline="30000" dirty="0"/>
              <a:t>225</a:t>
            </a:r>
            <a:r>
              <a:rPr lang="en-US" sz="2800" dirty="0"/>
              <a:t>Ac, </a:t>
            </a:r>
            <a:r>
              <a: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= 9.92 days</a:t>
            </a:r>
            <a:r>
              <a:rPr lang="en-US" sz="28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7D9C2-A699-440D-C0E1-43FCE8E0A02B}"/>
              </a:ext>
            </a:extLst>
          </p:cNvPr>
          <p:cNvSpPr txBox="1"/>
          <p:nvPr/>
        </p:nvSpPr>
        <p:spPr>
          <a:xfrm>
            <a:off x="889852" y="997250"/>
            <a:ext cx="495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Thick Thorium Target Irradiation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2A371-B7CC-E758-0462-62AF27C771A3}"/>
              </a:ext>
            </a:extLst>
          </p:cNvPr>
          <p:cNvSpPr txBox="1"/>
          <p:nvPr/>
        </p:nvSpPr>
        <p:spPr>
          <a:xfrm>
            <a:off x="6734940" y="997249"/>
            <a:ext cx="495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Thick Uranium Target Irradiation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0734B-77A4-B8D5-FD62-3D0BA480F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31" y="1491404"/>
            <a:ext cx="5104311" cy="301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EAF80-C390-6248-8C0C-576E3AE3F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32"/>
          <a:stretch>
            <a:fillRect/>
          </a:stretch>
        </p:blipFill>
        <p:spPr>
          <a:xfrm>
            <a:off x="6410060" y="1491404"/>
            <a:ext cx="5038362" cy="3017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0DB0E-11AE-6888-60C8-F59FEA196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844" y="4508924"/>
            <a:ext cx="5104311" cy="12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4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BF8DE9F0-47C1-2DFC-6D85-1B35A038E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462" y="4642371"/>
            <a:ext cx="11546903" cy="4820816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Thick thorium (620 g, 7.5 cm thick) target degrades beam by ~100 MeV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The diversity of radionuclides produced at 1.3 GeV allows for flexibility as isotope demands shift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Significant science and engineering challenges remain for target design, target cooling, shielding, transportation, and post irradiation processing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293810D3-8000-2B50-DD19-9D881BBE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12" y="219848"/>
            <a:ext cx="12012776" cy="886397"/>
          </a:xfrm>
        </p:spPr>
        <p:txBody>
          <a:bodyPr/>
          <a:lstStyle/>
          <a:p>
            <a:pPr algn="ctr"/>
            <a:r>
              <a:rPr lang="en-US" sz="2800" dirty="0"/>
              <a:t>Significant Quantities of Various Medical Radionuclides Produced</a:t>
            </a:r>
            <a:br>
              <a:rPr lang="en-US" sz="2800" dirty="0"/>
            </a:br>
            <a:r>
              <a:rPr lang="en-US" sz="2800" dirty="0"/>
              <a:t>(Assumes 14-day irradiation of 620 g Th target)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6B8948-B742-DF50-0508-26575AC23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223481"/>
              </p:ext>
            </p:extLst>
          </p:nvPr>
        </p:nvGraphicFramePr>
        <p:xfrm>
          <a:off x="765243" y="1492879"/>
          <a:ext cx="11163444" cy="30175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74649">
                  <a:extLst>
                    <a:ext uri="{9D8B030D-6E8A-4147-A177-3AD203B41FA5}">
                      <a16:colId xmlns:a16="http://schemas.microsoft.com/office/drawing/2014/main" val="3616947356"/>
                    </a:ext>
                  </a:extLst>
                </a:gridCol>
                <a:gridCol w="2811973">
                  <a:extLst>
                    <a:ext uri="{9D8B030D-6E8A-4147-A177-3AD203B41FA5}">
                      <a16:colId xmlns:a16="http://schemas.microsoft.com/office/drawing/2014/main" val="1201415107"/>
                    </a:ext>
                  </a:extLst>
                </a:gridCol>
                <a:gridCol w="3155375">
                  <a:extLst>
                    <a:ext uri="{9D8B030D-6E8A-4147-A177-3AD203B41FA5}">
                      <a16:colId xmlns:a16="http://schemas.microsoft.com/office/drawing/2014/main" val="4056134687"/>
                    </a:ext>
                  </a:extLst>
                </a:gridCol>
                <a:gridCol w="3321447">
                  <a:extLst>
                    <a:ext uri="{9D8B030D-6E8A-4147-A177-3AD203B41FA5}">
                      <a16:colId xmlns:a16="http://schemas.microsoft.com/office/drawing/2014/main" val="15924933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200" b="1" kern="800" dirty="0">
                          <a:effectLst/>
                          <a:latin typeface="+mn-lt"/>
                        </a:rPr>
                        <a:t>Isotope</a:t>
                      </a:r>
                      <a:endParaRPr lang="en-US" sz="2200" b="1" kern="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200" b="1" kern="800" dirty="0">
                          <a:effectLst/>
                          <a:latin typeface="+mn-lt"/>
                        </a:rPr>
                        <a:t>Half-life (d)</a:t>
                      </a:r>
                      <a:endParaRPr lang="en-US" sz="2200" b="1" kern="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200" b="1" kern="800" dirty="0">
                          <a:effectLst/>
                          <a:latin typeface="+mn-lt"/>
                        </a:rPr>
                        <a:t>Activity (Ci)</a:t>
                      </a:r>
                      <a:endParaRPr lang="en-US" sz="2200" b="1" kern="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2200" b="1" kern="800" dirty="0">
                          <a:effectLst/>
                          <a:latin typeface="+mn-lt"/>
                        </a:rPr>
                        <a:t>Application</a:t>
                      </a:r>
                      <a:endParaRPr lang="en-US" sz="2200" b="1" kern="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8773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106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Ru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371.8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3.3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–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8.3</a:t>
                      </a: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27" rtl="0" eaLnBrk="1" fontAlgn="auto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β therapy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2849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111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Ag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7.45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99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–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293</a:t>
                      </a: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SPECT</a:t>
                      </a: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4922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5.32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2.1–34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SPECT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0988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6.89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0.07–2.0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β therapy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9543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9.92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87–117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 therapy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6638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14.9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8.8–38 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 therapy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2297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227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Ac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21.8 (y)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0.2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–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0.4</a:t>
                      </a: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27" rtl="0" eaLnBrk="1" fontAlgn="auto" latinLnBrk="0" hangingPunct="1">
                        <a:lnSpc>
                          <a:spcPct val="10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 therapy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749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230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Pa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17.4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3.6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–</a:t>
                      </a: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40"/>
                        </a:spcBef>
                        <a:spcAft>
                          <a:spcPts val="240"/>
                        </a:spcAft>
                        <a:buNone/>
                      </a:pPr>
                      <a:r>
                        <a:rPr lang="en-US" sz="2200" kern="8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α therapy</a:t>
                      </a:r>
                      <a:endParaRPr lang="en-US" sz="2200" kern="8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3778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0753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145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481-8624-22DC-87F3-5DEECC50C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4000" dirty="0"/>
              <a:t>Specific Aim #2:</a:t>
            </a:r>
            <a:br>
              <a:rPr lang="en-US" sz="4000" dirty="0"/>
            </a:br>
            <a:r>
              <a:rPr lang="en-US" sz="4000" dirty="0"/>
              <a:t>Develop design concept for an experimental/demonstration facility.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429EC-7673-E192-DB25-04283AEF02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ECDBF-3FE4-0634-65BF-74F3670F6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3" y="1086425"/>
            <a:ext cx="5362208" cy="24526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Concept test station at SNS linac dump area has been developed.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Protons are routinely routed to the linac beam dump, and energy can be varied from 800-1300 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Maximum power for beam studies is 7 kW.</a:t>
            </a:r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B1B204-C55E-DF79-48E5-13716034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 Station Concept</a:t>
            </a:r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6930358F-223C-5403-E172-F45FBB9EA3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4303" y="4341691"/>
            <a:ext cx="2113902" cy="1896038"/>
          </a:xfrm>
          <a:prstGeom prst="rect">
            <a:avLst/>
          </a:prstGeom>
        </p:spPr>
      </p:pic>
      <p:pic>
        <p:nvPicPr>
          <p:cNvPr id="13" name="Picture 12" descr="A picture containing green, factory, miller&#10;&#10;Description automatically generated">
            <a:extLst>
              <a:ext uri="{FF2B5EF4-FFF2-40B4-BE49-F238E27FC236}">
                <a16:creationId xmlns:a16="http://schemas.microsoft.com/office/drawing/2014/main" id="{17E663BE-7A7B-A0DA-1029-DCF020E15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96222" y="3704166"/>
            <a:ext cx="4011475" cy="3008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49DE10-7CD3-7B03-2D3A-6886CFF43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24" y="253584"/>
            <a:ext cx="4011476" cy="3008607"/>
          </a:xfrm>
          <a:prstGeom prst="rect">
            <a:avLst/>
          </a:prstGeom>
        </p:spPr>
      </p:pic>
      <p:pic>
        <p:nvPicPr>
          <p:cNvPr id="15" name="Image 4">
            <a:extLst>
              <a:ext uri="{FF2B5EF4-FFF2-40B4-BE49-F238E27FC236}">
                <a16:creationId xmlns:a16="http://schemas.microsoft.com/office/drawing/2014/main" id="{F4B1D1FC-CF8B-175F-30F8-C648836A8476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6692" y="3396258"/>
            <a:ext cx="2919530" cy="1742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F65769-A7D1-7C79-E316-2B12EF43C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660" y="5321862"/>
            <a:ext cx="2113902" cy="14603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5F2D527-B8C3-565B-F541-3121B42E6871}"/>
              </a:ext>
            </a:extLst>
          </p:cNvPr>
          <p:cNvSpPr txBox="1"/>
          <p:nvPr/>
        </p:nvSpPr>
        <p:spPr>
          <a:xfrm>
            <a:off x="7261891" y="3353447"/>
            <a:ext cx="349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Recent images of the Linac beam dump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C8AA22-C4E3-BDDD-4FAA-3C22EF1EC8A0}"/>
              </a:ext>
            </a:extLst>
          </p:cNvPr>
          <p:cNvSpPr txBox="1"/>
          <p:nvPr/>
        </p:nvSpPr>
        <p:spPr>
          <a:xfrm>
            <a:off x="218922" y="3196334"/>
            <a:ext cx="3753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Designed for easy access to irradiated targets.</a:t>
            </a:r>
          </a:p>
        </p:txBody>
      </p:sp>
    </p:spTree>
    <p:extLst>
      <p:ext uri="{BB962C8B-B14F-4D97-AF65-F5344CB8AC3E}">
        <p14:creationId xmlns:p14="http://schemas.microsoft.com/office/powerpoint/2010/main" val="3907532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87099-01B2-11BA-D5C8-FC4844A0F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243EF3-D6AB-E001-E6DF-19B5F9EE1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251521"/>
            <a:ext cx="4562108" cy="4950311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simulated test irradiation was performed to model target survivability and radiation dose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Irradiation parameters:</a:t>
            </a:r>
          </a:p>
          <a:p>
            <a:pPr marL="971550" lvl="1" indent="-285750">
              <a:spcAft>
                <a:spcPts val="600"/>
              </a:spcAft>
            </a:pPr>
            <a:r>
              <a:rPr lang="en-US" sz="2000" dirty="0"/>
              <a:t>0.25 mm thorium target disc </a:t>
            </a:r>
          </a:p>
          <a:p>
            <a:pPr marL="971550" lvl="1" indent="-285750">
              <a:spcAft>
                <a:spcPts val="600"/>
              </a:spcAft>
            </a:pPr>
            <a:r>
              <a:rPr lang="en-US" sz="2000" dirty="0"/>
              <a:t>SS316 target capsule</a:t>
            </a:r>
          </a:p>
          <a:p>
            <a:pPr marL="971550" lvl="1" indent="-285750">
              <a:spcAft>
                <a:spcPts val="600"/>
              </a:spcAft>
            </a:pPr>
            <a:r>
              <a:rPr lang="en-US" sz="2000" dirty="0"/>
              <a:t>1kW</a:t>
            </a:r>
          </a:p>
          <a:p>
            <a:pPr marL="971550" lvl="1" indent="-285750">
              <a:spcAft>
                <a:spcPts val="600"/>
              </a:spcAft>
            </a:pPr>
            <a:r>
              <a:rPr lang="en-US" sz="2000" dirty="0"/>
              <a:t>1.3 GeV</a:t>
            </a:r>
          </a:p>
          <a:p>
            <a:pPr marL="971550" lvl="1" indent="-285750">
              <a:spcAft>
                <a:spcPts val="600"/>
              </a:spcAft>
            </a:pPr>
            <a:r>
              <a:rPr lang="en-US" sz="2000" dirty="0"/>
              <a:t>48 hours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Temperature and transient structural analysis were performed using ANSYS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F55D13-9E0C-11E9-4CB5-826C6137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 Station Concept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D50A4-19D3-9343-A40B-5AA4C6C49D96}"/>
              </a:ext>
            </a:extLst>
          </p:cNvPr>
          <p:cNvSpPr txBox="1"/>
          <p:nvPr/>
        </p:nvSpPr>
        <p:spPr>
          <a:xfrm>
            <a:off x="5434496" y="1263043"/>
            <a:ext cx="27708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Temperature analysis served as input to structural analysis and confirmed temperatures well below melting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9504F7-02E5-7806-363B-7583B7CDB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546"/>
          <a:stretch>
            <a:fillRect/>
          </a:stretch>
        </p:blipFill>
        <p:spPr>
          <a:xfrm>
            <a:off x="8219708" y="320604"/>
            <a:ext cx="3657600" cy="29620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BF49C9-D8BF-0337-4B73-4108E239D5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37"/>
          <a:stretch>
            <a:fillRect/>
          </a:stretch>
        </p:blipFill>
        <p:spPr>
          <a:xfrm>
            <a:off x="5092107" y="3429000"/>
            <a:ext cx="3657600" cy="31528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29242A-12F0-9029-314D-33ACB9017AE7}"/>
              </a:ext>
            </a:extLst>
          </p:cNvPr>
          <p:cNvSpPr txBox="1"/>
          <p:nvPr/>
        </p:nvSpPr>
        <p:spPr>
          <a:xfrm>
            <a:off x="8928697" y="4680637"/>
            <a:ext cx="27708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Structural analysis showed that tensile and yield stresses were less than ASME thermal stress limits </a:t>
            </a:r>
          </a:p>
        </p:txBody>
      </p:sp>
    </p:spTree>
    <p:extLst>
      <p:ext uri="{BB962C8B-B14F-4D97-AF65-F5344CB8AC3E}">
        <p14:creationId xmlns:p14="http://schemas.microsoft.com/office/powerpoint/2010/main" val="2119357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10E70-D50B-7D21-9283-C2FF0A6E3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AAD6CC-B4B6-F9C9-6EB9-7DECD8836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251521"/>
            <a:ext cx="5057408" cy="4950311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MCNP6.2/CINDER2008 were used to calculate activation yields and dose rates.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After 24 hours of decay, the calculated dose from the activated target is less than the administrative limit of 100 </a:t>
            </a:r>
            <a:r>
              <a:rPr lang="en-US" sz="2400" dirty="0" err="1"/>
              <a:t>mR</a:t>
            </a:r>
            <a:r>
              <a:rPr lang="en-US" sz="2400" dirty="0"/>
              <a:t>/</a:t>
            </a:r>
            <a:r>
              <a:rPr lang="en-US" sz="2400" dirty="0" err="1"/>
              <a:t>hr</a:t>
            </a:r>
            <a:r>
              <a:rPr lang="en-US" sz="2400" dirty="0"/>
              <a:t> at 30 cm distance.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2ECA39-58B9-8AC2-3AA0-7A2B5603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 Stand Concept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EE485A-7B5C-5A21-3359-857462EE6E6B}"/>
              </a:ext>
            </a:extLst>
          </p:cNvPr>
          <p:cNvGrpSpPr/>
          <p:nvPr/>
        </p:nvGrpSpPr>
        <p:grpSpPr>
          <a:xfrm>
            <a:off x="5932029" y="3589866"/>
            <a:ext cx="5242211" cy="2384201"/>
            <a:chOff x="695324" y="27093131"/>
            <a:chExt cx="6658952" cy="2926080"/>
          </a:xfrm>
        </p:grpSpPr>
        <p:pic>
          <p:nvPicPr>
            <p:cNvPr id="6" name="Image 6" descr="Diagram&#10;&#10;AI-generated content may be incorrect.">
              <a:extLst>
                <a:ext uri="{FF2B5EF4-FFF2-40B4-BE49-F238E27FC236}">
                  <a16:creationId xmlns:a16="http://schemas.microsoft.com/office/drawing/2014/main" id="{A23D9CC0-A71F-2B8A-F4C0-95B565F5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324" y="27093131"/>
              <a:ext cx="3375354" cy="2926080"/>
            </a:xfrm>
            <a:prstGeom prst="rect">
              <a:avLst/>
            </a:prstGeom>
          </p:spPr>
        </p:pic>
        <p:pic>
          <p:nvPicPr>
            <p:cNvPr id="7" name="Image 7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72B37350-C2A4-38C3-74B1-F15ABF54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0340" y="27093131"/>
              <a:ext cx="3153936" cy="292608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594E196-20DA-1919-2BC2-791EAC6A4E5F}"/>
              </a:ext>
            </a:extLst>
          </p:cNvPr>
          <p:cNvSpPr txBox="1"/>
          <p:nvPr/>
        </p:nvSpPr>
        <p:spPr>
          <a:xfrm>
            <a:off x="5835020" y="5974067"/>
            <a:ext cx="533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Top view of the decay dose (left) at EOB and (right) after 24 h of decay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451EF-4B81-2D47-EF49-49387331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29" y="935325"/>
            <a:ext cx="4647412" cy="20270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A141F8-188B-AFF9-E9D7-8A8E5B487D54}"/>
              </a:ext>
            </a:extLst>
          </p:cNvPr>
          <p:cNvSpPr txBox="1"/>
          <p:nvPr/>
        </p:nvSpPr>
        <p:spPr>
          <a:xfrm>
            <a:off x="5505135" y="2822202"/>
            <a:ext cx="5890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Top view (left) and side view (right) of the irradiation port surrounded by portable concrete shielding (yellow).</a:t>
            </a:r>
          </a:p>
        </p:txBody>
      </p:sp>
    </p:spTree>
    <p:extLst>
      <p:ext uri="{BB962C8B-B14F-4D97-AF65-F5344CB8AC3E}">
        <p14:creationId xmlns:p14="http://schemas.microsoft.com/office/powerpoint/2010/main" val="3132300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481-8624-22DC-87F3-5DEECC50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7" y="2481029"/>
            <a:ext cx="11045686" cy="4985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4000" dirty="0"/>
              <a:t>Specific Aim #3:</a:t>
            </a:r>
            <a:br>
              <a:rPr lang="en-US" sz="4000" dirty="0"/>
            </a:br>
            <a:r>
              <a:rPr lang="en-US" sz="4000" dirty="0"/>
              <a:t>Develop a target design concept that can receive high energy beam pulses from the SNS accelerator.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B20A0-9E8F-6C38-454F-69D270D5CB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8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BE6A4F-80D1-DCD7-37AF-D1BA79BB6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959" y="1285633"/>
            <a:ext cx="5563532" cy="5249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Five thin thorium discs (0.5 mm) encapsulated with graphite shock absorbers within 316L austenitic stainless-steel capsule.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549249-1DAF-73FE-C943-466A77F4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Target Concept</a:t>
            </a:r>
          </a:p>
        </p:txBody>
      </p:sp>
      <p:pic>
        <p:nvPicPr>
          <p:cNvPr id="5" name="Image 24">
            <a:extLst>
              <a:ext uri="{FF2B5EF4-FFF2-40B4-BE49-F238E27FC236}">
                <a16:creationId xmlns:a16="http://schemas.microsoft.com/office/drawing/2014/main" id="{50FB73F2-B2DD-4587-FBDE-EB1C5F6F76CA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010" y="3188250"/>
            <a:ext cx="3899748" cy="26167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EADE353-525E-0C30-77DF-272DBF7F798B}"/>
              </a:ext>
            </a:extLst>
          </p:cNvPr>
          <p:cNvGrpSpPr>
            <a:grpSpLocks/>
          </p:cNvGrpSpPr>
          <p:nvPr/>
        </p:nvGrpSpPr>
        <p:grpSpPr>
          <a:xfrm>
            <a:off x="6897033" y="4905357"/>
            <a:ext cx="2942249" cy="1389193"/>
            <a:chOff x="0" y="0"/>
            <a:chExt cx="2942249" cy="1389193"/>
          </a:xfrm>
        </p:grpSpPr>
        <p:pic>
          <p:nvPicPr>
            <p:cNvPr id="7" name="Image 26">
              <a:extLst>
                <a:ext uri="{FF2B5EF4-FFF2-40B4-BE49-F238E27FC236}">
                  <a16:creationId xmlns:a16="http://schemas.microsoft.com/office/drawing/2014/main" id="{F6E1E56A-F0FC-40EC-BB0D-A200632F64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455310" cy="1388742"/>
            </a:xfrm>
            <a:prstGeom prst="rect">
              <a:avLst/>
            </a:prstGeom>
          </p:spPr>
        </p:pic>
        <p:pic>
          <p:nvPicPr>
            <p:cNvPr id="8" name="Image 27">
              <a:extLst>
                <a:ext uri="{FF2B5EF4-FFF2-40B4-BE49-F238E27FC236}">
                  <a16:creationId xmlns:a16="http://schemas.microsoft.com/office/drawing/2014/main" id="{5A1BED3B-9F00-E14A-4A22-CFBE394A54E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6954" y="55173"/>
              <a:ext cx="1455295" cy="1334020"/>
            </a:xfrm>
            <a:prstGeom prst="rect">
              <a:avLst/>
            </a:prstGeom>
          </p:spPr>
        </p:pic>
      </p:grpSp>
      <p:pic>
        <p:nvPicPr>
          <p:cNvPr id="9" name="Image 28">
            <a:extLst>
              <a:ext uri="{FF2B5EF4-FFF2-40B4-BE49-F238E27FC236}">
                <a16:creationId xmlns:a16="http://schemas.microsoft.com/office/drawing/2014/main" id="{19A37179-D729-0B8B-D14E-CDA54CAEBE22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0607" y="1691246"/>
            <a:ext cx="2098675" cy="194056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E251183-DBE1-6DBC-C8ED-C5D6586B8D52}"/>
              </a:ext>
            </a:extLst>
          </p:cNvPr>
          <p:cNvSpPr txBox="1">
            <a:spLocks/>
          </p:cNvSpPr>
          <p:nvPr/>
        </p:nvSpPr>
        <p:spPr>
          <a:xfrm>
            <a:off x="6096000" y="563450"/>
            <a:ext cx="5563532" cy="5249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Includes modular, two-cassette system with efficient cooling channels.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cassette can hold up to 20 capsules (200 thorium discs total).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416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7C7B2-D6EE-3430-3F7D-EF2C86F7D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DF20CE-D0F3-4239-18C7-04E4B56B0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155774"/>
            <a:ext cx="4158685" cy="41314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super-gaussian (flat-top) beam profile is assumed with 700 ns pulse length, 250 kW beam power, and 1.3 GeV beam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Maximum energy deposition for a thorium disc was calculated with FLUKA to be 33.1 MeV/cm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Finite element simulations with ANSYS were performed to analyze steady-state/transient thermal and structural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Concluded that this thorium target design should withstand a 14-day irradiation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BC559-B4EA-4BD6-E19F-8B7434C4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Target Concept</a:t>
            </a:r>
          </a:p>
        </p:txBody>
      </p:sp>
      <p:pic>
        <p:nvPicPr>
          <p:cNvPr id="10" name="Image 31">
            <a:extLst>
              <a:ext uri="{FF2B5EF4-FFF2-40B4-BE49-F238E27FC236}">
                <a16:creationId xmlns:a16="http://schemas.microsoft.com/office/drawing/2014/main" id="{651137B6-B76D-8E1C-A27E-BC245F1AF4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6448" y="261696"/>
            <a:ext cx="3647725" cy="2785965"/>
          </a:xfrm>
          <a:prstGeom prst="rect">
            <a:avLst/>
          </a:prstGeom>
        </p:spPr>
      </p:pic>
      <p:pic>
        <p:nvPicPr>
          <p:cNvPr id="11" name="Image 35">
            <a:extLst>
              <a:ext uri="{FF2B5EF4-FFF2-40B4-BE49-F238E27FC236}">
                <a16:creationId xmlns:a16="http://schemas.microsoft.com/office/drawing/2014/main" id="{1317BCB3-6764-4DF5-6ECE-EC5DB4E8BF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80" y="3690916"/>
            <a:ext cx="7344284" cy="2189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FA3BC-AE85-C605-C47D-AD1D62654A30}"/>
              </a:ext>
            </a:extLst>
          </p:cNvPr>
          <p:cNvSpPr txBox="1"/>
          <p:nvPr/>
        </p:nvSpPr>
        <p:spPr>
          <a:xfrm>
            <a:off x="4473377" y="5880344"/>
            <a:ext cx="7514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strain response of the target capsule to a single beam pulse. Shown are the maximum, average, and minimum values of the principle elastic strain.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ECFB91-9A9A-3879-C5AF-73361CBAE5E1}"/>
              </a:ext>
            </a:extLst>
          </p:cNvPr>
          <p:cNvSpPr txBox="1"/>
          <p:nvPr/>
        </p:nvSpPr>
        <p:spPr>
          <a:xfrm>
            <a:off x="5423220" y="1354951"/>
            <a:ext cx="2434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Initial concept of water manifold for coolant flow. Assumed mass flow rate of 1 kg/s.</a:t>
            </a:r>
          </a:p>
        </p:txBody>
      </p:sp>
    </p:spTree>
    <p:extLst>
      <p:ext uri="{BB962C8B-B14F-4D97-AF65-F5344CB8AC3E}">
        <p14:creationId xmlns:p14="http://schemas.microsoft.com/office/powerpoint/2010/main" val="641866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481-8624-22DC-87F3-5DEECC50C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4000" dirty="0"/>
              <a:t>Specific Aim #4:</a:t>
            </a:r>
            <a:br>
              <a:rPr lang="en-US" sz="4000" dirty="0"/>
            </a:br>
            <a:r>
              <a:rPr lang="en-US" sz="4000" dirty="0"/>
              <a:t>Identify enhanced isotope separation methods for SNS produced radionuclides.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56180-3DB9-7819-619C-55AFF22E5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9D0A-DF64-5CBB-5E9B-CBD3CF69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14" y="118833"/>
            <a:ext cx="6853235" cy="1535754"/>
          </a:xfrm>
        </p:spPr>
        <p:txBody>
          <a:bodyPr/>
          <a:lstStyle/>
          <a:p>
            <a:r>
              <a:rPr lang="en-US" sz="2800" dirty="0"/>
              <a:t>Proton Power Upgrade provides opportunity for excess beam power to produce radioisotopes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05E9A21-9095-2C65-9DCD-1EB0DB3F98C1}"/>
              </a:ext>
            </a:extLst>
          </p:cNvPr>
          <p:cNvGrpSpPr/>
          <p:nvPr/>
        </p:nvGrpSpPr>
        <p:grpSpPr>
          <a:xfrm>
            <a:off x="7401559" y="264474"/>
            <a:ext cx="4530449" cy="3878579"/>
            <a:chOff x="3089449" y="669210"/>
            <a:chExt cx="6287367" cy="5552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D38161F-71D9-DE9F-CF96-18A3CA35E3AE}"/>
                </a:ext>
              </a:extLst>
            </p:cNvPr>
            <p:cNvGrpSpPr/>
            <p:nvPr/>
          </p:nvGrpSpPr>
          <p:grpSpPr>
            <a:xfrm>
              <a:off x="3089449" y="1321266"/>
              <a:ext cx="6287367" cy="4900605"/>
              <a:chOff x="3115244" y="1571912"/>
              <a:chExt cx="6287367" cy="490060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07515A5-B8CC-6DA2-6486-BFBFDAF24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0334"/>
              <a:stretch/>
            </p:blipFill>
            <p:spPr>
              <a:xfrm>
                <a:off x="3115244" y="1629394"/>
                <a:ext cx="4409478" cy="2997919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6D86157-B66B-4249-75F2-3B1DC607D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99573">
                <a:off x="3539333" y="4130098"/>
                <a:ext cx="2690008" cy="215504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4CACC4D-C72B-386B-54AA-2C86300FE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317410">
                <a:off x="6664483" y="2268938"/>
                <a:ext cx="2275851" cy="2693649"/>
              </a:xfrm>
              <a:prstGeom prst="rect">
                <a:avLst/>
              </a:prstGeom>
              <a:noFill/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30C299-3D7D-B165-47FE-DA82A6863929}"/>
                  </a:ext>
                </a:extLst>
              </p:cNvPr>
              <p:cNvSpPr/>
              <p:nvPr/>
            </p:nvSpPr>
            <p:spPr>
              <a:xfrm rot="19500000">
                <a:off x="4423319" y="3195015"/>
                <a:ext cx="1606462" cy="34456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FA3EE7-4BC3-AB43-7DE3-D80B459AB830}"/>
                  </a:ext>
                </a:extLst>
              </p:cNvPr>
              <p:cNvSpPr/>
              <p:nvPr/>
            </p:nvSpPr>
            <p:spPr>
              <a:xfrm>
                <a:off x="5726653" y="3367294"/>
                <a:ext cx="426260" cy="42564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2E275C1B-2A26-AE8D-0400-A23263BA78B1}"/>
                  </a:ext>
                </a:extLst>
              </p:cNvPr>
              <p:cNvSpPr/>
              <p:nvPr/>
            </p:nvSpPr>
            <p:spPr>
              <a:xfrm>
                <a:off x="3504199" y="2262668"/>
                <a:ext cx="308454" cy="948449"/>
              </a:xfrm>
              <a:custGeom>
                <a:avLst/>
                <a:gdLst>
                  <a:gd name="connsiteX0" fmla="*/ 0 w 247650"/>
                  <a:gd name="connsiteY0" fmla="*/ 0 h 768350"/>
                  <a:gd name="connsiteX1" fmla="*/ 247650 w 247650"/>
                  <a:gd name="connsiteY1" fmla="*/ 768350 h 76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768350">
                    <a:moveTo>
                      <a:pt x="0" y="0"/>
                    </a:moveTo>
                    <a:lnTo>
                      <a:pt x="247650" y="768350"/>
                    </a:lnTo>
                  </a:path>
                </a:pathLst>
              </a:custGeom>
              <a:noFill/>
              <a:ln w="3175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308F64-49C6-153A-010F-E9C0C975D435}"/>
                  </a:ext>
                </a:extLst>
              </p:cNvPr>
              <p:cNvSpPr/>
              <p:nvPr/>
            </p:nvSpPr>
            <p:spPr>
              <a:xfrm>
                <a:off x="3883836" y="2395921"/>
                <a:ext cx="3733090" cy="1363886"/>
              </a:xfrm>
              <a:custGeom>
                <a:avLst/>
                <a:gdLst>
                  <a:gd name="connsiteX0" fmla="*/ 0 w 2997200"/>
                  <a:gd name="connsiteY0" fmla="*/ 723900 h 1104900"/>
                  <a:gd name="connsiteX1" fmla="*/ 120650 w 2997200"/>
                  <a:gd name="connsiteY1" fmla="*/ 869950 h 1104900"/>
                  <a:gd name="connsiteX2" fmla="*/ 476250 w 2997200"/>
                  <a:gd name="connsiteY2" fmla="*/ 933450 h 1104900"/>
                  <a:gd name="connsiteX3" fmla="*/ 1892300 w 2997200"/>
                  <a:gd name="connsiteY3" fmla="*/ 0 h 1104900"/>
                  <a:gd name="connsiteX4" fmla="*/ 1993900 w 2997200"/>
                  <a:gd name="connsiteY4" fmla="*/ 0 h 1104900"/>
                  <a:gd name="connsiteX5" fmla="*/ 2171700 w 2997200"/>
                  <a:gd name="connsiteY5" fmla="*/ 38100 h 1104900"/>
                  <a:gd name="connsiteX6" fmla="*/ 2273300 w 2997200"/>
                  <a:gd name="connsiteY6" fmla="*/ 82550 h 1104900"/>
                  <a:gd name="connsiteX7" fmla="*/ 2997200 w 2997200"/>
                  <a:gd name="connsiteY7" fmla="*/ 110490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7200" h="1104900">
                    <a:moveTo>
                      <a:pt x="0" y="723900"/>
                    </a:moveTo>
                    <a:lnTo>
                      <a:pt x="120650" y="869950"/>
                    </a:lnTo>
                    <a:lnTo>
                      <a:pt x="476250" y="933450"/>
                    </a:lnTo>
                    <a:lnTo>
                      <a:pt x="1892300" y="0"/>
                    </a:lnTo>
                    <a:lnTo>
                      <a:pt x="1993900" y="0"/>
                    </a:lnTo>
                    <a:lnTo>
                      <a:pt x="2171700" y="38100"/>
                    </a:lnTo>
                    <a:lnTo>
                      <a:pt x="2273300" y="82550"/>
                    </a:lnTo>
                    <a:lnTo>
                      <a:pt x="2997200" y="1104900"/>
                    </a:lnTo>
                  </a:path>
                </a:pathLst>
              </a:custGeom>
              <a:noFill/>
              <a:ln w="57150">
                <a:solidFill>
                  <a:srgbClr val="0070C0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3E39DDE-CA7C-BFB7-66B1-2B00CED73DDB}"/>
                  </a:ext>
                </a:extLst>
              </p:cNvPr>
              <p:cNvCxnSpPr/>
              <p:nvPr/>
            </p:nvCxnSpPr>
            <p:spPr>
              <a:xfrm>
                <a:off x="3504199" y="2262668"/>
                <a:ext cx="363818" cy="1104626"/>
              </a:xfrm>
              <a:prstGeom prst="line">
                <a:avLst/>
              </a:prstGeom>
              <a:ln w="57150">
                <a:solidFill>
                  <a:schemeClr val="accent4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C17E2D9-85B8-1D54-572B-59F350A25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8017" y="3378389"/>
                <a:ext cx="925363" cy="137689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miter lim="800000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E2A809-A0D2-E701-934B-EB7CDCF5954E}"/>
                  </a:ext>
                </a:extLst>
              </p:cNvPr>
              <p:cNvSpPr txBox="1"/>
              <p:nvPr/>
            </p:nvSpPr>
            <p:spPr>
              <a:xfrm>
                <a:off x="4126646" y="6119193"/>
                <a:ext cx="2078921" cy="353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Arial Nova" panose="020B0604020202020204" pitchFamily="34" charset="0"/>
                  </a:rPr>
                  <a:t>First Target Station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3C7CEF-8811-868F-F565-150870A89A03}"/>
                  </a:ext>
                </a:extLst>
              </p:cNvPr>
              <p:cNvSpPr txBox="1"/>
              <p:nvPr/>
            </p:nvSpPr>
            <p:spPr>
              <a:xfrm>
                <a:off x="6984591" y="5030857"/>
                <a:ext cx="2418020" cy="353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Arial Nova" panose="020B0604020202020204" pitchFamily="34" charset="0"/>
                  </a:rPr>
                  <a:t>Second Target Station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874FCF6-DFE1-0687-8FB7-2D66990F07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8562" y="1571912"/>
                <a:ext cx="1265794" cy="80292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miter lim="800000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F3DD542-1DE0-D0F9-D120-EFB273E6398F}"/>
                </a:ext>
              </a:extLst>
            </p:cNvPr>
            <p:cNvSpPr/>
            <p:nvPr/>
          </p:nvSpPr>
          <p:spPr>
            <a:xfrm rot="19598334">
              <a:off x="7439684" y="669210"/>
              <a:ext cx="1114483" cy="62644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7E4849D-3C7B-EA93-4AD9-43DA8C31EADF}"/>
              </a:ext>
            </a:extLst>
          </p:cNvPr>
          <p:cNvGrpSpPr/>
          <p:nvPr/>
        </p:nvGrpSpPr>
        <p:grpSpPr>
          <a:xfrm>
            <a:off x="123461" y="4299633"/>
            <a:ext cx="11808547" cy="1930514"/>
            <a:chOff x="794028" y="3186051"/>
            <a:chExt cx="11808547" cy="193051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0B39E4-8D45-A534-EC6F-617BF0D6247D}"/>
                </a:ext>
              </a:extLst>
            </p:cNvPr>
            <p:cNvSpPr/>
            <p:nvPr/>
          </p:nvSpPr>
          <p:spPr>
            <a:xfrm>
              <a:off x="35652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E8660B-E7FC-BE26-125D-EC570E809B99}"/>
                </a:ext>
              </a:extLst>
            </p:cNvPr>
            <p:cNvSpPr/>
            <p:nvPr/>
          </p:nvSpPr>
          <p:spPr>
            <a:xfrm>
              <a:off x="3717654" y="3519256"/>
              <a:ext cx="45720" cy="13716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2A6342-346C-0716-2695-3234AFA784AF}"/>
                </a:ext>
              </a:extLst>
            </p:cNvPr>
            <p:cNvSpPr/>
            <p:nvPr/>
          </p:nvSpPr>
          <p:spPr>
            <a:xfrm>
              <a:off x="38700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C1C246-01BD-6976-C331-E035003EF6A8}"/>
                </a:ext>
              </a:extLst>
            </p:cNvPr>
            <p:cNvSpPr/>
            <p:nvPr/>
          </p:nvSpPr>
          <p:spPr>
            <a:xfrm>
              <a:off x="4022455" y="3602333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45B731-8B98-A79A-FBEA-AEF1B9E16355}"/>
                </a:ext>
              </a:extLst>
            </p:cNvPr>
            <p:cNvSpPr/>
            <p:nvPr/>
          </p:nvSpPr>
          <p:spPr>
            <a:xfrm>
              <a:off x="4174854" y="3519999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99E790-9335-BE2C-F1C8-D8FF6B7268FE}"/>
                </a:ext>
              </a:extLst>
            </p:cNvPr>
            <p:cNvSpPr/>
            <p:nvPr/>
          </p:nvSpPr>
          <p:spPr>
            <a:xfrm>
              <a:off x="43272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928AF2F-E25A-10BB-4728-8C49BEDB7909}"/>
                </a:ext>
              </a:extLst>
            </p:cNvPr>
            <p:cNvSpPr/>
            <p:nvPr/>
          </p:nvSpPr>
          <p:spPr>
            <a:xfrm>
              <a:off x="44796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BA7AB8-AEFD-CD52-6E42-908A4981D9F2}"/>
                </a:ext>
              </a:extLst>
            </p:cNvPr>
            <p:cNvSpPr/>
            <p:nvPr/>
          </p:nvSpPr>
          <p:spPr>
            <a:xfrm>
              <a:off x="4632055" y="3602333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27F25A-0FD4-4809-5E38-E9AFC855D077}"/>
                </a:ext>
              </a:extLst>
            </p:cNvPr>
            <p:cNvSpPr/>
            <p:nvPr/>
          </p:nvSpPr>
          <p:spPr>
            <a:xfrm>
              <a:off x="4784454" y="3519999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853CB4-C917-132E-317F-1D38B0D9866D}"/>
                </a:ext>
              </a:extLst>
            </p:cNvPr>
            <p:cNvSpPr/>
            <p:nvPr/>
          </p:nvSpPr>
          <p:spPr>
            <a:xfrm>
              <a:off x="4936854" y="3527619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8EE710-6B28-2003-E93B-B56BCEAE0440}"/>
                </a:ext>
              </a:extLst>
            </p:cNvPr>
            <p:cNvSpPr/>
            <p:nvPr/>
          </p:nvSpPr>
          <p:spPr>
            <a:xfrm>
              <a:off x="50892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3CB9FE7-2C04-4BDA-1924-470A5AE44D23}"/>
                </a:ext>
              </a:extLst>
            </p:cNvPr>
            <p:cNvSpPr/>
            <p:nvPr/>
          </p:nvSpPr>
          <p:spPr>
            <a:xfrm>
              <a:off x="5241655" y="3610696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164C991-648B-3529-D0C7-437FC24EF465}"/>
                </a:ext>
              </a:extLst>
            </p:cNvPr>
            <p:cNvSpPr/>
            <p:nvPr/>
          </p:nvSpPr>
          <p:spPr>
            <a:xfrm>
              <a:off x="5394054" y="3527619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990D236-32B0-359B-5E8E-D479077CE25D}"/>
                </a:ext>
              </a:extLst>
            </p:cNvPr>
            <p:cNvSpPr/>
            <p:nvPr/>
          </p:nvSpPr>
          <p:spPr>
            <a:xfrm>
              <a:off x="5546454" y="3527619"/>
              <a:ext cx="45720" cy="13716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1B6F3E-50BE-6A1C-3CF6-D5044C5EBEC4}"/>
                </a:ext>
              </a:extLst>
            </p:cNvPr>
            <p:cNvSpPr/>
            <p:nvPr/>
          </p:nvSpPr>
          <p:spPr>
            <a:xfrm>
              <a:off x="56988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58C835-0B82-AF07-0AC9-68DFDAFCEEB3}"/>
                </a:ext>
              </a:extLst>
            </p:cNvPr>
            <p:cNvSpPr/>
            <p:nvPr/>
          </p:nvSpPr>
          <p:spPr>
            <a:xfrm>
              <a:off x="5851255" y="3602333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3F505C8-09C9-3169-A607-A56642F77D59}"/>
                </a:ext>
              </a:extLst>
            </p:cNvPr>
            <p:cNvSpPr/>
            <p:nvPr/>
          </p:nvSpPr>
          <p:spPr>
            <a:xfrm>
              <a:off x="60036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A0E85B-4EBB-AD1E-29D1-33CFEF21E3C0}"/>
                </a:ext>
              </a:extLst>
            </p:cNvPr>
            <p:cNvSpPr/>
            <p:nvPr/>
          </p:nvSpPr>
          <p:spPr>
            <a:xfrm>
              <a:off x="61560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5B8543A-D14F-892E-E295-7009B15E0646}"/>
                </a:ext>
              </a:extLst>
            </p:cNvPr>
            <p:cNvSpPr/>
            <p:nvPr/>
          </p:nvSpPr>
          <p:spPr>
            <a:xfrm>
              <a:off x="63084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DED1D8C-5073-97B9-E320-43B5348D0E93}"/>
                </a:ext>
              </a:extLst>
            </p:cNvPr>
            <p:cNvSpPr/>
            <p:nvPr/>
          </p:nvSpPr>
          <p:spPr>
            <a:xfrm>
              <a:off x="6460855" y="3593970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4534FA3-37CD-AEF3-01DB-CB8A6DC22A0A}"/>
                </a:ext>
              </a:extLst>
            </p:cNvPr>
            <p:cNvSpPr/>
            <p:nvPr/>
          </p:nvSpPr>
          <p:spPr>
            <a:xfrm>
              <a:off x="6613254" y="351163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18B17E7-7B4A-E3DB-E8D1-AEBCE1C43180}"/>
                </a:ext>
              </a:extLst>
            </p:cNvPr>
            <p:cNvSpPr/>
            <p:nvPr/>
          </p:nvSpPr>
          <p:spPr>
            <a:xfrm>
              <a:off x="67656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4456CA6-0822-5229-7D2F-D973DEB79AD4}"/>
                </a:ext>
              </a:extLst>
            </p:cNvPr>
            <p:cNvSpPr/>
            <p:nvPr/>
          </p:nvSpPr>
          <p:spPr>
            <a:xfrm>
              <a:off x="69180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D4C7EB-1D98-57A7-37F9-34B00681A819}"/>
                </a:ext>
              </a:extLst>
            </p:cNvPr>
            <p:cNvSpPr/>
            <p:nvPr/>
          </p:nvSpPr>
          <p:spPr>
            <a:xfrm>
              <a:off x="7070455" y="3593970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81FE09E-478F-1B25-6731-F35EC336757D}"/>
                </a:ext>
              </a:extLst>
            </p:cNvPr>
            <p:cNvSpPr/>
            <p:nvPr/>
          </p:nvSpPr>
          <p:spPr>
            <a:xfrm>
              <a:off x="7222854" y="351163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9B5B501-95E1-D19C-AD8C-7A15EAB84F7D}"/>
                </a:ext>
              </a:extLst>
            </p:cNvPr>
            <p:cNvSpPr/>
            <p:nvPr/>
          </p:nvSpPr>
          <p:spPr>
            <a:xfrm>
              <a:off x="7375254" y="3519256"/>
              <a:ext cx="45720" cy="13716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0066FE9-C794-93B8-33BF-3A8C8E777531}"/>
                </a:ext>
              </a:extLst>
            </p:cNvPr>
            <p:cNvSpPr/>
            <p:nvPr/>
          </p:nvSpPr>
          <p:spPr>
            <a:xfrm>
              <a:off x="75276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2218C2E-2370-5ADF-8E4E-2AFBC8A1186C}"/>
                </a:ext>
              </a:extLst>
            </p:cNvPr>
            <p:cNvSpPr/>
            <p:nvPr/>
          </p:nvSpPr>
          <p:spPr>
            <a:xfrm>
              <a:off x="7680055" y="3602333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1A1B018-B983-2277-6B38-0CEFEADAEECE}"/>
                </a:ext>
              </a:extLst>
            </p:cNvPr>
            <p:cNvSpPr/>
            <p:nvPr/>
          </p:nvSpPr>
          <p:spPr>
            <a:xfrm>
              <a:off x="78324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5B17D47-3FB3-BA0C-D7EB-85CD82D1A8C4}"/>
                </a:ext>
              </a:extLst>
            </p:cNvPr>
            <p:cNvSpPr/>
            <p:nvPr/>
          </p:nvSpPr>
          <p:spPr>
            <a:xfrm>
              <a:off x="7984854" y="3519256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18301DE-0C57-D19A-00B9-55E2DC786B34}"/>
                </a:ext>
              </a:extLst>
            </p:cNvPr>
            <p:cNvSpPr/>
            <p:nvPr/>
          </p:nvSpPr>
          <p:spPr>
            <a:xfrm>
              <a:off x="81372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933140F-EEA7-CD19-094D-9FABF597111C}"/>
                </a:ext>
              </a:extLst>
            </p:cNvPr>
            <p:cNvSpPr/>
            <p:nvPr/>
          </p:nvSpPr>
          <p:spPr>
            <a:xfrm>
              <a:off x="8289655" y="3593970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425142C-E375-F89F-298E-BB3BA0B3ED04}"/>
                </a:ext>
              </a:extLst>
            </p:cNvPr>
            <p:cNvSpPr/>
            <p:nvPr/>
          </p:nvSpPr>
          <p:spPr>
            <a:xfrm>
              <a:off x="8442054" y="350253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105A0AE-E759-1A5D-B2EC-0E3DF425FBD8}"/>
                </a:ext>
              </a:extLst>
            </p:cNvPr>
            <p:cNvSpPr/>
            <p:nvPr/>
          </p:nvSpPr>
          <p:spPr>
            <a:xfrm>
              <a:off x="8594454" y="350253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1542B1C-AEC8-F53C-3E0B-F6D1E08558CD}"/>
                </a:ext>
              </a:extLst>
            </p:cNvPr>
            <p:cNvSpPr/>
            <p:nvPr/>
          </p:nvSpPr>
          <p:spPr>
            <a:xfrm>
              <a:off x="8746854" y="350253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9407BD-E4E7-0E13-511E-850DB799390F}"/>
                </a:ext>
              </a:extLst>
            </p:cNvPr>
            <p:cNvSpPr/>
            <p:nvPr/>
          </p:nvSpPr>
          <p:spPr>
            <a:xfrm>
              <a:off x="8899255" y="3585607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DC90ADE-A545-C5A0-91E9-405573EBB0E8}"/>
                </a:ext>
              </a:extLst>
            </p:cNvPr>
            <p:cNvSpPr/>
            <p:nvPr/>
          </p:nvSpPr>
          <p:spPr>
            <a:xfrm>
              <a:off x="9051654" y="350327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EFCEAC8-26EB-1424-D90C-7AC7406ED186}"/>
                </a:ext>
              </a:extLst>
            </p:cNvPr>
            <p:cNvSpPr/>
            <p:nvPr/>
          </p:nvSpPr>
          <p:spPr>
            <a:xfrm>
              <a:off x="9204054" y="3502530"/>
              <a:ext cx="45720" cy="13716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E972E6D-649F-0558-B6F7-42737095F622}"/>
                </a:ext>
              </a:extLst>
            </p:cNvPr>
            <p:cNvSpPr/>
            <p:nvPr/>
          </p:nvSpPr>
          <p:spPr>
            <a:xfrm>
              <a:off x="9356454" y="350253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C1DD549-4581-1A4C-8D33-74381C52F04E}"/>
                </a:ext>
              </a:extLst>
            </p:cNvPr>
            <p:cNvSpPr/>
            <p:nvPr/>
          </p:nvSpPr>
          <p:spPr>
            <a:xfrm>
              <a:off x="9508855" y="3585607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05F722A-6F79-99AF-FE33-C985945E4FBA}"/>
                </a:ext>
              </a:extLst>
            </p:cNvPr>
            <p:cNvSpPr/>
            <p:nvPr/>
          </p:nvSpPr>
          <p:spPr>
            <a:xfrm>
              <a:off x="9661254" y="350327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DFB6609-69A0-1E8D-D0E4-53B668A4D5FD}"/>
                </a:ext>
              </a:extLst>
            </p:cNvPr>
            <p:cNvSpPr/>
            <p:nvPr/>
          </p:nvSpPr>
          <p:spPr>
            <a:xfrm>
              <a:off x="98136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D3A456E-06E3-7A47-E7A6-67EF99C99512}"/>
                </a:ext>
              </a:extLst>
            </p:cNvPr>
            <p:cNvSpPr/>
            <p:nvPr/>
          </p:nvSpPr>
          <p:spPr>
            <a:xfrm>
              <a:off x="9966054" y="350253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10CE64F-532B-6480-9109-2E2774BF34AB}"/>
                </a:ext>
              </a:extLst>
            </p:cNvPr>
            <p:cNvSpPr/>
            <p:nvPr/>
          </p:nvSpPr>
          <p:spPr>
            <a:xfrm>
              <a:off x="10118455" y="3593970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D8E5DB-4F01-F75E-468F-2257A6294E48}"/>
                </a:ext>
              </a:extLst>
            </p:cNvPr>
            <p:cNvSpPr/>
            <p:nvPr/>
          </p:nvSpPr>
          <p:spPr>
            <a:xfrm>
              <a:off x="102708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4DB579-6948-226D-676F-4B8B0F5898A8}"/>
                </a:ext>
              </a:extLst>
            </p:cNvPr>
            <p:cNvSpPr/>
            <p:nvPr/>
          </p:nvSpPr>
          <p:spPr>
            <a:xfrm>
              <a:off x="10423254" y="3510893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B2C0546-A02D-3DA2-144C-F5D0CE7B06D2}"/>
                </a:ext>
              </a:extLst>
            </p:cNvPr>
            <p:cNvSpPr/>
            <p:nvPr/>
          </p:nvSpPr>
          <p:spPr>
            <a:xfrm>
              <a:off x="10575654" y="350253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7C105D4-FE22-9893-92AE-B9B69DB94A0F}"/>
                </a:ext>
              </a:extLst>
            </p:cNvPr>
            <p:cNvSpPr/>
            <p:nvPr/>
          </p:nvSpPr>
          <p:spPr>
            <a:xfrm>
              <a:off x="10728055" y="3585607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94BFB90-25B2-8427-E98D-65AF94960518}"/>
                </a:ext>
              </a:extLst>
            </p:cNvPr>
            <p:cNvSpPr/>
            <p:nvPr/>
          </p:nvSpPr>
          <p:spPr>
            <a:xfrm>
              <a:off x="10880454" y="3494167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B1559DB2-F829-267E-3F61-840BD75F9B08}"/>
                </a:ext>
              </a:extLst>
            </p:cNvPr>
            <p:cNvSpPr/>
            <p:nvPr/>
          </p:nvSpPr>
          <p:spPr>
            <a:xfrm>
              <a:off x="11032854" y="3494167"/>
              <a:ext cx="45720" cy="1371600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EB2D754-CD71-0DA2-62B7-2709D07E0458}"/>
                </a:ext>
              </a:extLst>
            </p:cNvPr>
            <p:cNvSpPr/>
            <p:nvPr/>
          </p:nvSpPr>
          <p:spPr>
            <a:xfrm>
              <a:off x="11185254" y="3494167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062973C-9034-E72A-C447-9F5FDD8A6C24}"/>
                </a:ext>
              </a:extLst>
            </p:cNvPr>
            <p:cNvSpPr/>
            <p:nvPr/>
          </p:nvSpPr>
          <p:spPr>
            <a:xfrm>
              <a:off x="11337655" y="3577244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3ACFDD7-19F3-E03F-9FBD-68A63FAD7D75}"/>
                </a:ext>
              </a:extLst>
            </p:cNvPr>
            <p:cNvSpPr/>
            <p:nvPr/>
          </p:nvSpPr>
          <p:spPr>
            <a:xfrm>
              <a:off x="11490054" y="349491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3AA2D38-AEE5-DAA8-8C22-7F2336FA4EF8}"/>
                </a:ext>
              </a:extLst>
            </p:cNvPr>
            <p:cNvSpPr/>
            <p:nvPr/>
          </p:nvSpPr>
          <p:spPr>
            <a:xfrm>
              <a:off x="11642454" y="3494167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6C48E4-8F2F-5E12-0753-A3684151A2B7}"/>
                </a:ext>
              </a:extLst>
            </p:cNvPr>
            <p:cNvSpPr/>
            <p:nvPr/>
          </p:nvSpPr>
          <p:spPr>
            <a:xfrm>
              <a:off x="11794854" y="3494167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97E608A-0706-C5E4-3650-2F3DAF1AA3DF}"/>
                </a:ext>
              </a:extLst>
            </p:cNvPr>
            <p:cNvSpPr/>
            <p:nvPr/>
          </p:nvSpPr>
          <p:spPr>
            <a:xfrm>
              <a:off x="11947255" y="3577244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46442FD-0874-2B0B-17D6-EF1F664CADB4}"/>
                </a:ext>
              </a:extLst>
            </p:cNvPr>
            <p:cNvSpPr/>
            <p:nvPr/>
          </p:nvSpPr>
          <p:spPr>
            <a:xfrm>
              <a:off x="12099654" y="349491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6E46DDF-5A8A-C5B9-DA9D-0A2218AD5205}"/>
                </a:ext>
              </a:extLst>
            </p:cNvPr>
            <p:cNvSpPr/>
            <p:nvPr/>
          </p:nvSpPr>
          <p:spPr>
            <a:xfrm>
              <a:off x="12252054" y="3502530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1116B9C-0D10-5409-7022-578504A6D626}"/>
                </a:ext>
              </a:extLst>
            </p:cNvPr>
            <p:cNvSpPr/>
            <p:nvPr/>
          </p:nvSpPr>
          <p:spPr>
            <a:xfrm>
              <a:off x="12404454" y="3494167"/>
              <a:ext cx="45720" cy="1371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A4E23F6-AB2F-9CBB-02FB-AA9F0F1B75E0}"/>
                </a:ext>
              </a:extLst>
            </p:cNvPr>
            <p:cNvSpPr/>
            <p:nvPr/>
          </p:nvSpPr>
          <p:spPr>
            <a:xfrm>
              <a:off x="12556855" y="3585607"/>
              <a:ext cx="45720" cy="1280160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BB6237A-99DA-8A8D-662B-E7398CCD3E5C}"/>
                </a:ext>
              </a:extLst>
            </p:cNvPr>
            <p:cNvSpPr txBox="1"/>
            <p:nvPr/>
          </p:nvSpPr>
          <p:spPr>
            <a:xfrm>
              <a:off x="890209" y="3186051"/>
              <a:ext cx="2675734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FTS: 2.0 MW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at 40 pps (50 kJ/pulse)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B9AA9C3-7492-28E8-1DC4-7CB0AFF3972D}"/>
                </a:ext>
              </a:extLst>
            </p:cNvPr>
            <p:cNvSpPr txBox="1"/>
            <p:nvPr/>
          </p:nvSpPr>
          <p:spPr>
            <a:xfrm>
              <a:off x="794028" y="3878843"/>
              <a:ext cx="2868093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STS: 0.7 MW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accent3">
                      <a:lumMod val="75000"/>
                    </a:schemeClr>
                  </a:solidFill>
                  <a:latin typeface="+mn-lt"/>
                </a:rPr>
                <a:t>at 15 pps (46.7 kJ/pulse)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2B51EBB-C3CF-9EDF-29C1-228DD4E11C5A}"/>
                </a:ext>
              </a:extLst>
            </p:cNvPr>
            <p:cNvCxnSpPr/>
            <p:nvPr/>
          </p:nvCxnSpPr>
          <p:spPr>
            <a:xfrm>
              <a:off x="1278738" y="3822982"/>
              <a:ext cx="1914414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564168C-F81C-AC9E-74C8-03337F3D2EBB}"/>
                </a:ext>
              </a:extLst>
            </p:cNvPr>
            <p:cNvCxnSpPr/>
            <p:nvPr/>
          </p:nvCxnSpPr>
          <p:spPr>
            <a:xfrm>
              <a:off x="1278738" y="4469774"/>
              <a:ext cx="1914414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75BDDAE-D60A-DF3E-9F39-17F508B7449C}"/>
                </a:ext>
              </a:extLst>
            </p:cNvPr>
            <p:cNvSpPr txBox="1"/>
            <p:nvPr/>
          </p:nvSpPr>
          <p:spPr>
            <a:xfrm>
              <a:off x="962200" y="4525634"/>
              <a:ext cx="2547493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RIPS: 0.25 MW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at 5 pps (50 kJ/pulse)</a:t>
              </a:r>
            </a:p>
          </p:txBody>
        </p:sp>
      </p:grp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CA6537C1-52F9-CE0F-21AA-1DCDB57F25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752610"/>
              </p:ext>
            </p:extLst>
          </p:nvPr>
        </p:nvGraphicFramePr>
        <p:xfrm>
          <a:off x="257205" y="1567631"/>
          <a:ext cx="654692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384">
                  <a:extLst>
                    <a:ext uri="{9D8B030D-6E8A-4147-A177-3AD203B41FA5}">
                      <a16:colId xmlns:a16="http://schemas.microsoft.com/office/drawing/2014/main" val="3948917806"/>
                    </a:ext>
                  </a:extLst>
                </a:gridCol>
                <a:gridCol w="1309384">
                  <a:extLst>
                    <a:ext uri="{9D8B030D-6E8A-4147-A177-3AD203B41FA5}">
                      <a16:colId xmlns:a16="http://schemas.microsoft.com/office/drawing/2014/main" val="974253309"/>
                    </a:ext>
                  </a:extLst>
                </a:gridCol>
                <a:gridCol w="1462355">
                  <a:extLst>
                    <a:ext uri="{9D8B030D-6E8A-4147-A177-3AD203B41FA5}">
                      <a16:colId xmlns:a16="http://schemas.microsoft.com/office/drawing/2014/main" val="2629702185"/>
                    </a:ext>
                  </a:extLst>
                </a:gridCol>
                <a:gridCol w="1156413">
                  <a:extLst>
                    <a:ext uri="{9D8B030D-6E8A-4147-A177-3AD203B41FA5}">
                      <a16:colId xmlns:a16="http://schemas.microsoft.com/office/drawing/2014/main" val="3517225794"/>
                    </a:ext>
                  </a:extLst>
                </a:gridCol>
                <a:gridCol w="1309384">
                  <a:extLst>
                    <a:ext uri="{9D8B030D-6E8A-4147-A177-3AD203B41FA5}">
                      <a16:colId xmlns:a16="http://schemas.microsoft.com/office/drawing/2014/main" val="1248933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Capability</a:t>
                      </a:r>
                    </a:p>
                    <a:p>
                      <a:r>
                        <a:rPr lang="en-US" dirty="0"/>
                        <a:t>(predicted)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Approx. Power Margin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Beam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845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105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59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2.0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2.8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800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1.3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8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2035 (post STS)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2.7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3.0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415356"/>
                  </a:ext>
                </a:extLst>
              </a:tr>
            </a:tbl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43F798DB-9194-89C9-C760-627AC457AF28}"/>
              </a:ext>
            </a:extLst>
          </p:cNvPr>
          <p:cNvSpPr txBox="1"/>
          <p:nvPr/>
        </p:nvSpPr>
        <p:spPr>
          <a:xfrm>
            <a:off x="8579207" y="166786"/>
            <a:ext cx="256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Potential Radioisotope Production Station</a:t>
            </a:r>
          </a:p>
        </p:txBody>
      </p:sp>
    </p:spTree>
    <p:extLst>
      <p:ext uri="{BB962C8B-B14F-4D97-AF65-F5344CB8AC3E}">
        <p14:creationId xmlns:p14="http://schemas.microsoft.com/office/powerpoint/2010/main" val="1569570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9AB3-3FEB-2D6D-902A-21CB69B9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Isotope Separation Methodology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90AA-B82C-20A8-846A-9B4B7A664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924952"/>
            <a:ext cx="11721364" cy="46677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Chemical separation methods developed for activated thorium targets have been developed in other studies, such as the Tri-Lab Production of </a:t>
            </a:r>
            <a:r>
              <a:rPr lang="en-US" sz="2400" baseline="30000" dirty="0"/>
              <a:t>225</a:t>
            </a:r>
            <a:r>
              <a:rPr lang="en-US" sz="2400" dirty="0"/>
              <a:t>Ac with BNL and LANL.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 ORNL facilities such as the Radiochemical Engineering Development Center, or future facilities like the Radioisotope Processing Facility could be used for isotope processing.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26" name="Picture 2" descr="Diagram&#10;&#10;AI-generated content may be incorrect., Picture">
            <a:extLst>
              <a:ext uri="{FF2B5EF4-FFF2-40B4-BE49-F238E27FC236}">
                <a16:creationId xmlns:a16="http://schemas.microsoft.com/office/drawing/2014/main" id="{65E8D516-F4DD-7497-8B7C-8781EBDE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1" y="2826281"/>
            <a:ext cx="7171647" cy="29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D28F5-2DF1-09BC-A124-908301F4E4DB}"/>
              </a:ext>
            </a:extLst>
          </p:cNvPr>
          <p:cNvSpPr txBox="1"/>
          <p:nvPr/>
        </p:nvSpPr>
        <p:spPr>
          <a:xfrm>
            <a:off x="314692" y="3341115"/>
            <a:ext cx="44699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Advancements in offline radioactive electromagnetic isotope separation are needed to ensure high specific activity medical radioisotopes.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CA02F-9A01-0EA2-DC17-49DAA18A712B}"/>
              </a:ext>
            </a:extLst>
          </p:cNvPr>
          <p:cNvSpPr txBox="1"/>
          <p:nvPr/>
        </p:nvSpPr>
        <p:spPr>
          <a:xfrm>
            <a:off x="4906926" y="5933048"/>
            <a:ext cx="671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Six-column separation process employed for Ac-225 recovery from thorium metal in Accelerator-produced Ac-225 project</a:t>
            </a:r>
          </a:p>
        </p:txBody>
      </p:sp>
    </p:spTree>
    <p:extLst>
      <p:ext uri="{BB962C8B-B14F-4D97-AF65-F5344CB8AC3E}">
        <p14:creationId xmlns:p14="http://schemas.microsoft.com/office/powerpoint/2010/main" val="988109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EB1E94-CA54-9132-8199-1770D6FA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 and Next Steps to Making RIPS a Reality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011F8A-C5FF-4FA6-48F7-F947918F6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97" y="1145428"/>
            <a:ext cx="7202318" cy="5026771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Can utilize reliable surplus of SNS beam power for large-scale radioisotope production without new accelerator construction.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Models predict significant quantities of medical radionuclides can be produced using 1.3 GeV protons on a thorium target.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Diverse portfolio of nuclides enables rapid adaptation to changing market needs.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Further development of experimental test stand concept is essential to validating theoretical production yields and providing radiotracers for additional chemical separations development.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Enhanced radioactive mass separations could unlock ability to produce </a:t>
            </a:r>
            <a:r>
              <a:rPr lang="en-US" sz="2200"/>
              <a:t>carrier-free radionuclides. </a:t>
            </a:r>
            <a:endParaRPr lang="en-US" sz="2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FA62CF-4B8A-B600-0F66-F7FD75CD166A}"/>
              </a:ext>
            </a:extLst>
          </p:cNvPr>
          <p:cNvGrpSpPr/>
          <p:nvPr/>
        </p:nvGrpSpPr>
        <p:grpSpPr>
          <a:xfrm>
            <a:off x="7501292" y="1737083"/>
            <a:ext cx="4530449" cy="3878579"/>
            <a:chOff x="3089449" y="669210"/>
            <a:chExt cx="6287367" cy="5552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271983B-294A-920B-D85D-8A0CC6930C79}"/>
                </a:ext>
              </a:extLst>
            </p:cNvPr>
            <p:cNvGrpSpPr/>
            <p:nvPr/>
          </p:nvGrpSpPr>
          <p:grpSpPr>
            <a:xfrm>
              <a:off x="3089449" y="1321266"/>
              <a:ext cx="6287367" cy="4900605"/>
              <a:chOff x="3115244" y="1571912"/>
              <a:chExt cx="6287367" cy="490060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9CDC02-78F3-47CE-B075-8422543D20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20334"/>
              <a:stretch/>
            </p:blipFill>
            <p:spPr>
              <a:xfrm>
                <a:off x="3115244" y="1629394"/>
                <a:ext cx="4409478" cy="299791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F20D173-5CFB-9330-0444-CDE2FCB9A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99573">
                <a:off x="3539333" y="4130098"/>
                <a:ext cx="2690008" cy="215504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4E2BEA-6A95-1680-7BCD-CA10BF5AA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317410">
                <a:off x="6664483" y="2268938"/>
                <a:ext cx="2275851" cy="2693649"/>
              </a:xfrm>
              <a:prstGeom prst="rect">
                <a:avLst/>
              </a:prstGeom>
              <a:noFill/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DF4570-8101-3E40-DA9E-7364A1399E0C}"/>
                  </a:ext>
                </a:extLst>
              </p:cNvPr>
              <p:cNvSpPr/>
              <p:nvPr/>
            </p:nvSpPr>
            <p:spPr>
              <a:xfrm rot="19500000">
                <a:off x="4423319" y="3195015"/>
                <a:ext cx="1606462" cy="34456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B7088E0-C3C8-65D3-F7D2-184EA25E8864}"/>
                  </a:ext>
                </a:extLst>
              </p:cNvPr>
              <p:cNvSpPr/>
              <p:nvPr/>
            </p:nvSpPr>
            <p:spPr>
              <a:xfrm>
                <a:off x="5726653" y="3367294"/>
                <a:ext cx="426260" cy="42564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B24458D-ED6F-0C94-98A2-8F2868C92BAA}"/>
                  </a:ext>
                </a:extLst>
              </p:cNvPr>
              <p:cNvSpPr/>
              <p:nvPr/>
            </p:nvSpPr>
            <p:spPr>
              <a:xfrm>
                <a:off x="3504199" y="2262668"/>
                <a:ext cx="308454" cy="948449"/>
              </a:xfrm>
              <a:custGeom>
                <a:avLst/>
                <a:gdLst>
                  <a:gd name="connsiteX0" fmla="*/ 0 w 247650"/>
                  <a:gd name="connsiteY0" fmla="*/ 0 h 768350"/>
                  <a:gd name="connsiteX1" fmla="*/ 247650 w 247650"/>
                  <a:gd name="connsiteY1" fmla="*/ 768350 h 76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768350">
                    <a:moveTo>
                      <a:pt x="0" y="0"/>
                    </a:moveTo>
                    <a:lnTo>
                      <a:pt x="247650" y="768350"/>
                    </a:lnTo>
                  </a:path>
                </a:pathLst>
              </a:custGeom>
              <a:noFill/>
              <a:ln w="3175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F4E5B1BE-727E-2C60-9891-0D63C8375C4B}"/>
                  </a:ext>
                </a:extLst>
              </p:cNvPr>
              <p:cNvSpPr/>
              <p:nvPr/>
            </p:nvSpPr>
            <p:spPr>
              <a:xfrm>
                <a:off x="3883836" y="2395921"/>
                <a:ext cx="3733090" cy="1363886"/>
              </a:xfrm>
              <a:custGeom>
                <a:avLst/>
                <a:gdLst>
                  <a:gd name="connsiteX0" fmla="*/ 0 w 2997200"/>
                  <a:gd name="connsiteY0" fmla="*/ 723900 h 1104900"/>
                  <a:gd name="connsiteX1" fmla="*/ 120650 w 2997200"/>
                  <a:gd name="connsiteY1" fmla="*/ 869950 h 1104900"/>
                  <a:gd name="connsiteX2" fmla="*/ 476250 w 2997200"/>
                  <a:gd name="connsiteY2" fmla="*/ 933450 h 1104900"/>
                  <a:gd name="connsiteX3" fmla="*/ 1892300 w 2997200"/>
                  <a:gd name="connsiteY3" fmla="*/ 0 h 1104900"/>
                  <a:gd name="connsiteX4" fmla="*/ 1993900 w 2997200"/>
                  <a:gd name="connsiteY4" fmla="*/ 0 h 1104900"/>
                  <a:gd name="connsiteX5" fmla="*/ 2171700 w 2997200"/>
                  <a:gd name="connsiteY5" fmla="*/ 38100 h 1104900"/>
                  <a:gd name="connsiteX6" fmla="*/ 2273300 w 2997200"/>
                  <a:gd name="connsiteY6" fmla="*/ 82550 h 1104900"/>
                  <a:gd name="connsiteX7" fmla="*/ 2997200 w 2997200"/>
                  <a:gd name="connsiteY7" fmla="*/ 110490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7200" h="1104900">
                    <a:moveTo>
                      <a:pt x="0" y="723900"/>
                    </a:moveTo>
                    <a:lnTo>
                      <a:pt x="120650" y="869950"/>
                    </a:lnTo>
                    <a:lnTo>
                      <a:pt x="476250" y="933450"/>
                    </a:lnTo>
                    <a:lnTo>
                      <a:pt x="1892300" y="0"/>
                    </a:lnTo>
                    <a:lnTo>
                      <a:pt x="1993900" y="0"/>
                    </a:lnTo>
                    <a:lnTo>
                      <a:pt x="2171700" y="38100"/>
                    </a:lnTo>
                    <a:lnTo>
                      <a:pt x="2273300" y="82550"/>
                    </a:lnTo>
                    <a:lnTo>
                      <a:pt x="2997200" y="1104900"/>
                    </a:lnTo>
                  </a:path>
                </a:pathLst>
              </a:custGeom>
              <a:noFill/>
              <a:ln w="57150">
                <a:solidFill>
                  <a:srgbClr val="0070C0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927E4CD-6781-041B-2A04-3B5C08639D5C}"/>
                  </a:ext>
                </a:extLst>
              </p:cNvPr>
              <p:cNvCxnSpPr/>
              <p:nvPr/>
            </p:nvCxnSpPr>
            <p:spPr>
              <a:xfrm>
                <a:off x="3504199" y="2262668"/>
                <a:ext cx="363818" cy="1104626"/>
              </a:xfrm>
              <a:prstGeom prst="line">
                <a:avLst/>
              </a:prstGeom>
              <a:ln w="57150">
                <a:solidFill>
                  <a:schemeClr val="accent4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F54F050-5299-ABB8-5066-DF1B2A849E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8017" y="3378389"/>
                <a:ext cx="925363" cy="137689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miter lim="800000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C12105A-D5E4-E8AD-2D79-5F1C9D7FBD6B}"/>
                  </a:ext>
                </a:extLst>
              </p:cNvPr>
              <p:cNvSpPr txBox="1"/>
              <p:nvPr/>
            </p:nvSpPr>
            <p:spPr>
              <a:xfrm>
                <a:off x="4126646" y="6119193"/>
                <a:ext cx="2078921" cy="353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Arial Nova" panose="020B0604020202020204" pitchFamily="34" charset="0"/>
                  </a:rPr>
                  <a:t>First Target Station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7D2D21-3F91-3477-327E-45ECF832061E}"/>
                  </a:ext>
                </a:extLst>
              </p:cNvPr>
              <p:cNvSpPr txBox="1"/>
              <p:nvPr/>
            </p:nvSpPr>
            <p:spPr>
              <a:xfrm>
                <a:off x="6984591" y="5030857"/>
                <a:ext cx="2418020" cy="353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400" dirty="0">
                    <a:latin typeface="Arial Nova" panose="020B0604020202020204" pitchFamily="34" charset="0"/>
                  </a:rPr>
                  <a:t>Second Target Station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83676B49-3307-CA13-A918-7E42F417C7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8562" y="1571912"/>
                <a:ext cx="1265794" cy="80292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miter lim="800000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88EBA8-9610-14DE-C397-19C029298401}"/>
                </a:ext>
              </a:extLst>
            </p:cNvPr>
            <p:cNvSpPr/>
            <p:nvPr/>
          </p:nvSpPr>
          <p:spPr>
            <a:xfrm rot="19598334">
              <a:off x="7439684" y="669210"/>
              <a:ext cx="1114483" cy="62644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57195E0-64B5-102C-E3C0-4DFC6503B902}"/>
              </a:ext>
            </a:extLst>
          </p:cNvPr>
          <p:cNvSpPr txBox="1"/>
          <p:nvPr/>
        </p:nvSpPr>
        <p:spPr>
          <a:xfrm>
            <a:off x="8605788" y="1639395"/>
            <a:ext cx="256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trike="sngStrike" dirty="0"/>
              <a:t>Potential</a:t>
            </a:r>
            <a:r>
              <a:rPr lang="en-US" sz="1400" dirty="0"/>
              <a:t> Radioisotope Production Station</a:t>
            </a:r>
          </a:p>
        </p:txBody>
      </p:sp>
    </p:spTree>
    <p:extLst>
      <p:ext uri="{BB962C8B-B14F-4D97-AF65-F5344CB8AC3E}">
        <p14:creationId xmlns:p14="http://schemas.microsoft.com/office/powerpoint/2010/main" val="7186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35EC-C457-55DB-CBFE-A220BD32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E35847-5238-B2F9-877B-9AF87F62DD9D}"/>
              </a:ext>
            </a:extLst>
          </p:cNvPr>
          <p:cNvSpPr txBox="1"/>
          <p:nvPr/>
        </p:nvSpPr>
        <p:spPr>
          <a:xfrm>
            <a:off x="840137" y="894865"/>
            <a:ext cx="5628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RIPS TEAM</a:t>
            </a:r>
            <a:br>
              <a:rPr lang="en-US" sz="2400" dirty="0">
                <a:solidFill>
                  <a:schemeClr val="tx2"/>
                </a:solidFill>
              </a:rPr>
            </a:b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CEF43-52A3-FA63-1331-C77B99B28682}"/>
              </a:ext>
            </a:extLst>
          </p:cNvPr>
          <p:cNvSpPr txBox="1"/>
          <p:nvPr/>
        </p:nvSpPr>
        <p:spPr>
          <a:xfrm>
            <a:off x="7196450" y="1398632"/>
            <a:ext cx="48230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Research sponsored by the Laboratory Directed Research and Development Program of Oak Ridge National Laboratory, managed by UT-Battelle, LLC, for the U. S. Department of Energy.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D7F220-8D25-485A-EB7B-C798665F72BB}"/>
              </a:ext>
            </a:extLst>
          </p:cNvPr>
          <p:cNvGrpSpPr>
            <a:grpSpLocks noChangeAspect="1"/>
          </p:cNvGrpSpPr>
          <p:nvPr/>
        </p:nvGrpSpPr>
        <p:grpSpPr>
          <a:xfrm>
            <a:off x="357488" y="3639442"/>
            <a:ext cx="1316736" cy="1926376"/>
            <a:chOff x="3792987" y="1362770"/>
            <a:chExt cx="1828800" cy="26755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90470F6-D839-AAB7-F103-743E5B9304D3}"/>
                </a:ext>
              </a:extLst>
            </p:cNvPr>
            <p:cNvSpPr/>
            <p:nvPr/>
          </p:nvSpPr>
          <p:spPr>
            <a:xfrm>
              <a:off x="3792987" y="1362770"/>
              <a:ext cx="1828800" cy="2604699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/>
                <a:t>STS</a:t>
              </a:r>
            </a:p>
            <a:p>
              <a:pPr algn="ctr"/>
              <a:endParaRPr lang="en-US" sz="14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2B3A52-6C10-E242-1E6A-6E481E7C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54" b="9269"/>
            <a:stretch/>
          </p:blipFill>
          <p:spPr>
            <a:xfrm>
              <a:off x="4069693" y="1839201"/>
              <a:ext cx="1275387" cy="15544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6E515E-7BBF-EDCB-A1A2-F4C54ABACF16}"/>
                </a:ext>
              </a:extLst>
            </p:cNvPr>
            <p:cNvSpPr txBox="1"/>
            <p:nvPr/>
          </p:nvSpPr>
          <p:spPr>
            <a:xfrm>
              <a:off x="3928952" y="3311600"/>
              <a:ext cx="1556867" cy="72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Yongjoong</a:t>
              </a:r>
              <a:r>
                <a:rPr lang="en-US" sz="1400" dirty="0">
                  <a:solidFill>
                    <a:schemeClr val="bg1"/>
                  </a:solidFill>
                </a:rPr>
                <a:t> Lee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CDD56B-70CC-50E7-360E-A94E5A49EED1}"/>
              </a:ext>
            </a:extLst>
          </p:cNvPr>
          <p:cNvGrpSpPr>
            <a:grpSpLocks noChangeAspect="1"/>
          </p:cNvGrpSpPr>
          <p:nvPr/>
        </p:nvGrpSpPr>
        <p:grpSpPr>
          <a:xfrm>
            <a:off x="1916111" y="3639444"/>
            <a:ext cx="1316736" cy="1940024"/>
            <a:chOff x="3794885" y="4068624"/>
            <a:chExt cx="1828800" cy="269448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EA394F-ADC3-0E29-C07D-FCDF65445542}"/>
                </a:ext>
              </a:extLst>
            </p:cNvPr>
            <p:cNvGrpSpPr/>
            <p:nvPr/>
          </p:nvGrpSpPr>
          <p:grpSpPr>
            <a:xfrm>
              <a:off x="3794885" y="4068624"/>
              <a:ext cx="1828800" cy="2694481"/>
              <a:chOff x="3792987" y="1362770"/>
              <a:chExt cx="1828800" cy="2694481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C785764-1539-556B-413C-C15978ED31C9}"/>
                  </a:ext>
                </a:extLst>
              </p:cNvPr>
              <p:cNvSpPr/>
              <p:nvPr/>
            </p:nvSpPr>
            <p:spPr>
              <a:xfrm>
                <a:off x="3792987" y="1362770"/>
                <a:ext cx="1828800" cy="260469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 dirty="0"/>
                  <a:t>PSD</a:t>
                </a:r>
              </a:p>
              <a:p>
                <a:pPr algn="ctr"/>
                <a:endParaRPr lang="en-US" sz="14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B2AF27-F638-A1AF-4252-285A82F40C96}"/>
                  </a:ext>
                </a:extLst>
              </p:cNvPr>
              <p:cNvSpPr txBox="1"/>
              <p:nvPr/>
            </p:nvSpPr>
            <p:spPr>
              <a:xfrm>
                <a:off x="4064920" y="3330556"/>
                <a:ext cx="1280160" cy="72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Charlie Rasco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6FF80F-66D0-4481-DA5B-1824254F6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675"/>
            <a:stretch/>
          </p:blipFill>
          <p:spPr>
            <a:xfrm>
              <a:off x="4071591" y="4542147"/>
              <a:ext cx="1280160" cy="1557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3CB868-E5EC-377F-5BB5-1D7AD9574EA3}"/>
              </a:ext>
            </a:extLst>
          </p:cNvPr>
          <p:cNvGrpSpPr>
            <a:grpSpLocks noChangeAspect="1"/>
          </p:cNvGrpSpPr>
          <p:nvPr/>
        </p:nvGrpSpPr>
        <p:grpSpPr>
          <a:xfrm>
            <a:off x="3753335" y="1476951"/>
            <a:ext cx="3429940" cy="3733591"/>
            <a:chOff x="172597" y="1085850"/>
            <a:chExt cx="4763806" cy="51855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5FD1374-B61B-9CBC-C922-932B44C44A15}"/>
                </a:ext>
              </a:extLst>
            </p:cNvPr>
            <p:cNvSpPr/>
            <p:nvPr/>
          </p:nvSpPr>
          <p:spPr>
            <a:xfrm>
              <a:off x="172597" y="1085850"/>
              <a:ext cx="4763806" cy="5181599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dirty="0"/>
                <a:t>ISED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FE8BE54-CFD5-81C2-306E-66A3EAE76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9137"/>
            <a:stretch/>
          </p:blipFill>
          <p:spPr>
            <a:xfrm>
              <a:off x="1925173" y="1802839"/>
              <a:ext cx="1280160" cy="1554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E633203-8194-C4E0-DC2F-C9B4CCF30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44" b="2858"/>
            <a:stretch/>
          </p:blipFill>
          <p:spPr>
            <a:xfrm flipH="1">
              <a:off x="3393541" y="1802838"/>
              <a:ext cx="1280160" cy="1554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BB4868-E860-E13E-1182-49DDC6F7A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184"/>
            <a:stretch/>
          </p:blipFill>
          <p:spPr>
            <a:xfrm>
              <a:off x="457401" y="3978376"/>
              <a:ext cx="1280160" cy="1557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796492-53DA-380D-A682-86D5B6636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3377"/>
            <a:stretch/>
          </p:blipFill>
          <p:spPr>
            <a:xfrm>
              <a:off x="1936856" y="3978376"/>
              <a:ext cx="1280160" cy="1554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569551B-C466-1275-6B5D-AB4A4F52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412"/>
            <a:stretch/>
          </p:blipFill>
          <p:spPr>
            <a:xfrm>
              <a:off x="3405224" y="3978376"/>
              <a:ext cx="1275387" cy="15544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1E0A7B7-E155-D2C4-879C-6BFAB9BF4DFB}"/>
                </a:ext>
              </a:extLst>
            </p:cNvPr>
            <p:cNvGrpSpPr/>
            <p:nvPr/>
          </p:nvGrpSpPr>
          <p:grpSpPr>
            <a:xfrm>
              <a:off x="434631" y="1807341"/>
              <a:ext cx="1299128" cy="2225874"/>
              <a:chOff x="434631" y="1740659"/>
              <a:chExt cx="1299128" cy="222587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EE90D0D-DC55-169F-450C-3914832F5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1" b="3052"/>
              <a:stretch/>
            </p:blipFill>
            <p:spPr>
              <a:xfrm>
                <a:off x="453599" y="1740659"/>
                <a:ext cx="1280160" cy="15544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A7C211-FF17-50FA-942F-F53F9F21E0EE}"/>
                  </a:ext>
                </a:extLst>
              </p:cNvPr>
              <p:cNvSpPr txBox="1"/>
              <p:nvPr/>
            </p:nvSpPr>
            <p:spPr>
              <a:xfrm>
                <a:off x="434631" y="3239838"/>
                <a:ext cx="1280160" cy="72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Justin Griswold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0EFBBA-C273-DC4B-9673-9ACD13CB766A}"/>
                </a:ext>
              </a:extLst>
            </p:cNvPr>
            <p:cNvSpPr txBox="1"/>
            <p:nvPr/>
          </p:nvSpPr>
          <p:spPr>
            <a:xfrm>
              <a:off x="1915818" y="3298795"/>
              <a:ext cx="1280160" cy="72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Ethan Asano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918742-DC93-5A46-0E1A-2CBE7F2A4916}"/>
                </a:ext>
              </a:extLst>
            </p:cNvPr>
            <p:cNvSpPr txBox="1"/>
            <p:nvPr/>
          </p:nvSpPr>
          <p:spPr>
            <a:xfrm>
              <a:off x="3396747" y="3298795"/>
              <a:ext cx="1280160" cy="72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Jonah Duran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E1C98C-5F53-1F14-94C5-34A70F68A5C6}"/>
                </a:ext>
              </a:extLst>
            </p:cNvPr>
            <p:cNvSpPr txBox="1"/>
            <p:nvPr/>
          </p:nvSpPr>
          <p:spPr>
            <a:xfrm>
              <a:off x="457401" y="5535764"/>
              <a:ext cx="1280160" cy="72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Dave Rotsch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2869EAB-A717-8661-75BB-8BAD21B3698F}"/>
                </a:ext>
              </a:extLst>
            </p:cNvPr>
            <p:cNvSpPr txBox="1"/>
            <p:nvPr/>
          </p:nvSpPr>
          <p:spPr>
            <a:xfrm>
              <a:off x="1840571" y="5535763"/>
              <a:ext cx="1449363" cy="72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Adam Stevenson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811182-0557-F7E9-1C4D-0A69084076D6}"/>
                </a:ext>
              </a:extLst>
            </p:cNvPr>
            <p:cNvSpPr txBox="1"/>
            <p:nvPr/>
          </p:nvSpPr>
          <p:spPr>
            <a:xfrm>
              <a:off x="3362967" y="5544703"/>
              <a:ext cx="1310733" cy="72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Dan Stracener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E0D1FE-55E7-1E52-87C4-8FBE46B6C656}"/>
              </a:ext>
            </a:extLst>
          </p:cNvPr>
          <p:cNvGrpSpPr>
            <a:grpSpLocks noChangeAspect="1"/>
          </p:cNvGrpSpPr>
          <p:nvPr/>
        </p:nvGrpSpPr>
        <p:grpSpPr>
          <a:xfrm>
            <a:off x="203969" y="1476951"/>
            <a:ext cx="3232256" cy="1933113"/>
            <a:chOff x="525664" y="1251760"/>
            <a:chExt cx="4489249" cy="268487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03C9125-F939-B9FA-6ECA-348272C3CCAC}"/>
                </a:ext>
              </a:extLst>
            </p:cNvPr>
            <p:cNvGrpSpPr/>
            <p:nvPr/>
          </p:nvGrpSpPr>
          <p:grpSpPr>
            <a:xfrm>
              <a:off x="525664" y="1251760"/>
              <a:ext cx="4489249" cy="2684878"/>
              <a:chOff x="71674" y="1177523"/>
              <a:chExt cx="4489249" cy="2684878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AE089E8-4FEE-F8F1-A5CA-08AE6A83982F}"/>
                  </a:ext>
                </a:extLst>
              </p:cNvPr>
              <p:cNvSpPr/>
              <p:nvPr/>
            </p:nvSpPr>
            <p:spPr>
              <a:xfrm>
                <a:off x="71674" y="1177523"/>
                <a:ext cx="4489249" cy="260469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 dirty="0"/>
                  <a:t>NSCD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14C88583-B9FE-B9AB-9CD5-842014CE4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2817"/>
              <a:stretch/>
            </p:blipFill>
            <p:spPr>
              <a:xfrm>
                <a:off x="267735" y="1653954"/>
                <a:ext cx="1280160" cy="15573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E488ACA-B1AA-A22A-BE34-03A69CDE6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b="4159"/>
              <a:stretch/>
            </p:blipFill>
            <p:spPr>
              <a:xfrm>
                <a:off x="1679168" y="1653954"/>
                <a:ext cx="1280160" cy="15544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09D3E5D-7F33-F13A-D15F-63BED3D9E2F5}"/>
                  </a:ext>
                </a:extLst>
              </p:cNvPr>
              <p:cNvSpPr txBox="1"/>
              <p:nvPr/>
            </p:nvSpPr>
            <p:spPr>
              <a:xfrm>
                <a:off x="171021" y="3124096"/>
                <a:ext cx="1459015" cy="726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Sarah Cousineau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E6673B0-4658-72E9-0BD5-DC049E4034A1}"/>
                  </a:ext>
                </a:extLst>
              </p:cNvPr>
              <p:cNvSpPr txBox="1"/>
              <p:nvPr/>
            </p:nvSpPr>
            <p:spPr>
              <a:xfrm>
                <a:off x="1679169" y="3135707"/>
                <a:ext cx="1280160" cy="726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chemeClr val="bg1"/>
                    </a:solidFill>
                  </a:rPr>
                  <a:t>Sang-ho</a:t>
                </a:r>
                <a:r>
                  <a:rPr lang="en-US" sz="1400" dirty="0">
                    <a:solidFill>
                      <a:schemeClr val="bg1"/>
                    </a:solidFill>
                  </a:rPr>
                  <a:t> Kim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630261-2753-F2D9-D9BD-4682A7B7BC71}"/>
                </a:ext>
              </a:extLst>
            </p:cNvPr>
            <p:cNvSpPr txBox="1"/>
            <p:nvPr/>
          </p:nvSpPr>
          <p:spPr>
            <a:xfrm>
              <a:off x="3544591" y="3209944"/>
              <a:ext cx="1280160" cy="726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Fulvia Pilat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71E1C3A-7A9A-1327-586D-43F15C42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2830"/>
            <a:stretch/>
          </p:blipFill>
          <p:spPr>
            <a:xfrm>
              <a:off x="3544591" y="1725045"/>
              <a:ext cx="1280160" cy="1557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6A2B915-F61F-A76A-70A4-996DCD5B44E9}"/>
              </a:ext>
            </a:extLst>
          </p:cNvPr>
          <p:cNvSpPr txBox="1"/>
          <p:nvPr/>
        </p:nvSpPr>
        <p:spPr>
          <a:xfrm>
            <a:off x="6937206" y="4461550"/>
            <a:ext cx="5628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solidFill>
                  <a:schemeClr val="tx2"/>
                </a:solidFill>
              </a:rPr>
              <a:t>Thanks to: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S. Thomas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A. Woody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R. Palmer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I. Popova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D. Willis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R. Hoerres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P. Kankanamalage</a:t>
            </a:r>
          </a:p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9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8C4F-CA46-BF6F-27E6-8C9CA116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DA2966-7FF9-3CA7-9BA6-1C209BEA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16" y="1100961"/>
            <a:ext cx="11048168" cy="465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77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481-8624-22DC-87F3-5DEECC50C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789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6493-9F6D-006C-8745-366B0E7A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661" y="335277"/>
            <a:ext cx="6708678" cy="886397"/>
          </a:xfrm>
        </p:spPr>
        <p:txBody>
          <a:bodyPr/>
          <a:lstStyle/>
          <a:p>
            <a:pPr algn="ctr"/>
            <a:r>
              <a:rPr lang="en-US" dirty="0"/>
              <a:t>Beam Power to First Target Station Recently Increased to 2.0 MW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FA03A-9D9B-C06A-7942-4AC11C6C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900" y="1476445"/>
            <a:ext cx="10006200" cy="4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45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00093-5D29-984A-2D94-EDA7426C5A9A}"/>
              </a:ext>
            </a:extLst>
          </p:cNvPr>
          <p:cNvSpPr txBox="1"/>
          <p:nvPr/>
        </p:nvSpPr>
        <p:spPr>
          <a:xfrm>
            <a:off x="277458" y="509155"/>
            <a:ext cx="2597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Yields (</a:t>
            </a:r>
            <a:r>
              <a:rPr lang="en-US" sz="2400" dirty="0" err="1"/>
              <a:t>mCi</a:t>
            </a:r>
            <a:r>
              <a:rPr lang="en-US" sz="2400" dirty="0"/>
              <a:t>) for </a:t>
            </a:r>
            <a:r>
              <a:rPr lang="en-US" sz="2400" b="1" baseline="30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230</a:t>
            </a:r>
            <a:r>
              <a:rPr lang="en-US" sz="2400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Pa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2400" baseline="-25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17.4 days)</a:t>
            </a:r>
            <a:r>
              <a:rPr lang="en-US" sz="2400" dirty="0"/>
              <a:t> after 3-, 7-, 10-, and 14-day irradiations of thick </a:t>
            </a:r>
            <a:r>
              <a:rPr lang="en-US" sz="2400" b="1" dirty="0"/>
              <a:t>thorium</a:t>
            </a:r>
            <a:r>
              <a:rPr lang="en-US" sz="2400" dirty="0"/>
              <a:t> target</a:t>
            </a:r>
          </a:p>
        </p:txBody>
      </p:sp>
      <p:pic>
        <p:nvPicPr>
          <p:cNvPr id="2" name="Picture 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7D5BD229-7102-E319-6CE1-B8E460F78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411" y="0"/>
            <a:ext cx="92440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A08CF4-190F-80C4-BF9A-4AF983557CCE}"/>
              </a:ext>
            </a:extLst>
          </p:cNvPr>
          <p:cNvSpPr txBox="1"/>
          <p:nvPr/>
        </p:nvSpPr>
        <p:spPr>
          <a:xfrm>
            <a:off x="277458" y="3644011"/>
            <a:ext cx="259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Peak production is ~10-20 Ci at 14 days</a:t>
            </a:r>
          </a:p>
        </p:txBody>
      </p:sp>
    </p:spTree>
    <p:extLst>
      <p:ext uri="{BB962C8B-B14F-4D97-AF65-F5344CB8AC3E}">
        <p14:creationId xmlns:p14="http://schemas.microsoft.com/office/powerpoint/2010/main" val="2470277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00093-5D29-984A-2D94-EDA7426C5A9A}"/>
              </a:ext>
            </a:extLst>
          </p:cNvPr>
          <p:cNvSpPr txBox="1"/>
          <p:nvPr/>
        </p:nvSpPr>
        <p:spPr>
          <a:xfrm>
            <a:off x="277458" y="509155"/>
            <a:ext cx="2597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Yields (</a:t>
            </a:r>
            <a:r>
              <a:rPr lang="en-US" sz="2400" dirty="0" err="1"/>
              <a:t>mCi</a:t>
            </a:r>
            <a:r>
              <a:rPr lang="en-US" sz="2400" dirty="0"/>
              <a:t>) for </a:t>
            </a:r>
            <a:r>
              <a:rPr lang="en-US" sz="24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111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Ag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24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7.45 days)</a:t>
            </a:r>
            <a:r>
              <a:rPr lang="en-US" sz="2400" dirty="0"/>
              <a:t> after 3-, 7-, 10-, and 14-day irradiations of thick </a:t>
            </a:r>
            <a:r>
              <a:rPr lang="en-US" sz="2400" b="1" dirty="0"/>
              <a:t>thorium</a:t>
            </a:r>
            <a:r>
              <a:rPr lang="en-US" sz="2400" dirty="0"/>
              <a:t> target</a:t>
            </a:r>
          </a:p>
        </p:txBody>
      </p:sp>
      <p:pic>
        <p:nvPicPr>
          <p:cNvPr id="2" name="Picture 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C84354E-4814-A7F3-0283-547B11DC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0"/>
            <a:ext cx="92440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29E70-A7AA-0471-366D-6F20A4461D79}"/>
              </a:ext>
            </a:extLst>
          </p:cNvPr>
          <p:cNvSpPr txBox="1"/>
          <p:nvPr/>
        </p:nvSpPr>
        <p:spPr>
          <a:xfrm>
            <a:off x="277458" y="3644011"/>
            <a:ext cx="259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Peak production is ~100-300 Ci at 14 days</a:t>
            </a:r>
          </a:p>
        </p:txBody>
      </p:sp>
    </p:spTree>
    <p:extLst>
      <p:ext uri="{BB962C8B-B14F-4D97-AF65-F5344CB8AC3E}">
        <p14:creationId xmlns:p14="http://schemas.microsoft.com/office/powerpoint/2010/main" val="2789302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00093-5D29-984A-2D94-EDA7426C5A9A}"/>
              </a:ext>
            </a:extLst>
          </p:cNvPr>
          <p:cNvSpPr txBox="1"/>
          <p:nvPr/>
        </p:nvSpPr>
        <p:spPr>
          <a:xfrm>
            <a:off x="277458" y="509155"/>
            <a:ext cx="2597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Yields (</a:t>
            </a:r>
            <a:r>
              <a:rPr lang="en-US" sz="2400" dirty="0" err="1"/>
              <a:t>mCi</a:t>
            </a:r>
            <a:r>
              <a:rPr lang="en-US" sz="2400" dirty="0"/>
              <a:t>) for </a:t>
            </a:r>
            <a:r>
              <a:rPr lang="en-US" sz="24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106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24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373.59 days)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2400" baseline="-25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17.4 days)</a:t>
            </a:r>
            <a:r>
              <a:rPr lang="en-US" sz="2400" dirty="0"/>
              <a:t> after 3-, 7-, 10-, and 14-day irradiations of thick </a:t>
            </a:r>
            <a:r>
              <a:rPr lang="en-US" sz="2400" b="1" dirty="0"/>
              <a:t>thorium</a:t>
            </a:r>
            <a:r>
              <a:rPr lang="en-US" sz="2400" dirty="0"/>
              <a:t> target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3A80BEC6-3FA9-515A-1A53-094F6A4B1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186" y="0"/>
            <a:ext cx="924407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730103-3F8E-52C7-7534-007280A377A5}"/>
              </a:ext>
            </a:extLst>
          </p:cNvPr>
          <p:cNvSpPr txBox="1"/>
          <p:nvPr/>
        </p:nvSpPr>
        <p:spPr>
          <a:xfrm>
            <a:off x="277458" y="3644011"/>
            <a:ext cx="259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Peak production is ~30-90 Ci at 14 days</a:t>
            </a:r>
          </a:p>
        </p:txBody>
      </p:sp>
    </p:spTree>
    <p:extLst>
      <p:ext uri="{BB962C8B-B14F-4D97-AF65-F5344CB8AC3E}">
        <p14:creationId xmlns:p14="http://schemas.microsoft.com/office/powerpoint/2010/main" val="3896183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00093-5D29-984A-2D94-EDA7426C5A9A}"/>
              </a:ext>
            </a:extLst>
          </p:cNvPr>
          <p:cNvSpPr txBox="1"/>
          <p:nvPr/>
        </p:nvSpPr>
        <p:spPr>
          <a:xfrm>
            <a:off x="277458" y="509155"/>
            <a:ext cx="2597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Yields (</a:t>
            </a:r>
            <a:r>
              <a:rPr lang="en-US" sz="2400" dirty="0" err="1"/>
              <a:t>mCi</a:t>
            </a:r>
            <a:r>
              <a:rPr lang="en-US" sz="2400" dirty="0"/>
              <a:t>) for </a:t>
            </a:r>
            <a:r>
              <a:rPr lang="en-US" sz="24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155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Tb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24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5.32 days)</a:t>
            </a:r>
            <a:r>
              <a:rPr lang="en-US" sz="2400" dirty="0"/>
              <a:t> after 3-, 7-, 10-, and 14-day irradiations of thick </a:t>
            </a:r>
            <a:r>
              <a:rPr lang="en-US" sz="2400" b="1" dirty="0"/>
              <a:t>thorium</a:t>
            </a:r>
            <a:r>
              <a:rPr lang="en-US" sz="2400" dirty="0"/>
              <a:t> target</a:t>
            </a:r>
          </a:p>
        </p:txBody>
      </p:sp>
      <p:pic>
        <p:nvPicPr>
          <p:cNvPr id="2" name="Picture 1" descr="Graphical user interface, chart, application, Excel&#10;&#10;Description automatically generated">
            <a:extLst>
              <a:ext uri="{FF2B5EF4-FFF2-40B4-BE49-F238E27FC236}">
                <a16:creationId xmlns:a16="http://schemas.microsoft.com/office/drawing/2014/main" id="{10FF05C2-5994-9F31-93E5-17D727FB8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0"/>
            <a:ext cx="924407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B8A49-9276-88DD-4FF6-791C6C0FC81C}"/>
              </a:ext>
            </a:extLst>
          </p:cNvPr>
          <p:cNvSpPr txBox="1"/>
          <p:nvPr/>
        </p:nvSpPr>
        <p:spPr>
          <a:xfrm>
            <a:off x="277458" y="3644011"/>
            <a:ext cx="259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Peak production is ~0.5-30 Ci at 14 days</a:t>
            </a:r>
          </a:p>
        </p:txBody>
      </p:sp>
    </p:spTree>
    <p:extLst>
      <p:ext uri="{BB962C8B-B14F-4D97-AF65-F5344CB8AC3E}">
        <p14:creationId xmlns:p14="http://schemas.microsoft.com/office/powerpoint/2010/main" val="27575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F451C3-C6B6-FCCD-F7C3-B1936F944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2003524"/>
            <a:ext cx="5563532" cy="3810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Proton kinetic energy: 1.3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Beam energy per pulse: 50 kJ/pulse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Pulse length: 700 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Repetition rate: 5 Hz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283B-53D2-318A-5A50-379F4014B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0749" y="3868936"/>
            <a:ext cx="5563532" cy="1569759"/>
          </a:xfrm>
        </p:spPr>
        <p:txBody>
          <a:bodyPr/>
          <a:lstStyle/>
          <a:p>
            <a:r>
              <a:rPr lang="en-US" sz="2000" b="1" dirty="0"/>
              <a:t>Proton stopping range to 30 MeV in Th:</a:t>
            </a:r>
          </a:p>
          <a:p>
            <a:pPr lvl="1"/>
            <a:r>
              <a:rPr lang="en-US" sz="2000" dirty="0"/>
              <a:t>RIPS (1.3 GeV): 78 cm</a:t>
            </a:r>
          </a:p>
          <a:p>
            <a:pPr lvl="1"/>
            <a:r>
              <a:rPr lang="en-US" sz="2000" dirty="0"/>
              <a:t>BLIP (200 MeV): 4.8 cm</a:t>
            </a:r>
          </a:p>
          <a:p>
            <a:pPr lvl="1"/>
            <a:r>
              <a:rPr lang="en-US" sz="2000" dirty="0"/>
              <a:t>IPF (100 MeV): 1.5 cm</a:t>
            </a:r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90D053-B0B0-7F1B-0D04-E623F138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5324382" cy="1368732"/>
          </a:xfrm>
        </p:spPr>
        <p:txBody>
          <a:bodyPr/>
          <a:lstStyle/>
          <a:p>
            <a:r>
              <a:rPr lang="en-US" dirty="0"/>
              <a:t>Potential Beam Parameters – Radioisotope Production Target Station (RIPS)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30DC10-43C0-7947-AB50-D63175135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193" y="2563799"/>
            <a:ext cx="2515465" cy="1671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CB53D5-3F60-7C4C-662E-199AE05A3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74" y="234551"/>
            <a:ext cx="2523584" cy="1368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82BF67-02D3-4960-9C1E-7256F7AFCFB8}"/>
              </a:ext>
            </a:extLst>
          </p:cNvPr>
          <p:cNvSpPr txBox="1"/>
          <p:nvPr/>
        </p:nvSpPr>
        <p:spPr>
          <a:xfrm>
            <a:off x="5207180" y="4231815"/>
            <a:ext cx="3112695" cy="5909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>
              <a:lnSpc>
                <a:spcPct val="90000"/>
              </a:lnSpc>
            </a:pPr>
            <a:r>
              <a:rPr lang="en-US" dirty="0">
                <a:latin typeface="+mn-lt"/>
              </a:rPr>
              <a:t>BLIP at BNL: </a:t>
            </a:r>
            <a:r>
              <a:rPr lang="en-US" dirty="0">
                <a:latin typeface="+mn-lt"/>
                <a:cs typeface="Arial"/>
              </a:rPr>
              <a:t>66-200 MeV protons (~150 µA)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08210-0BB4-9280-FA15-2F09B4A25733}"/>
              </a:ext>
            </a:extLst>
          </p:cNvPr>
          <p:cNvSpPr txBox="1"/>
          <p:nvPr/>
        </p:nvSpPr>
        <p:spPr>
          <a:xfrm>
            <a:off x="5115961" y="1678788"/>
            <a:ext cx="3046697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>
              <a:lnSpc>
                <a:spcPct val="90000"/>
              </a:lnSpc>
            </a:pPr>
            <a:r>
              <a:rPr lang="en-US" dirty="0">
                <a:latin typeface="+mn-lt"/>
                <a:cs typeface="Arial"/>
              </a:rPr>
              <a:t>IPF at LANL: 100 MeV protons (~275 µA)</a:t>
            </a:r>
            <a:endParaRPr lang="en-US" dirty="0">
              <a:cs typeface="Arial"/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B4D891-2DDE-A02E-7BD6-3F830C0DE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714" y="-67799"/>
            <a:ext cx="2642598" cy="1981949"/>
          </a:xfrm>
          <a:prstGeom prst="rect">
            <a:avLst/>
          </a:prstGeom>
        </p:spPr>
      </p:pic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2D93CDB9-4C93-68D6-9881-65F281DB8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5839" y="2425981"/>
            <a:ext cx="2641469" cy="1981103"/>
          </a:xfrm>
          <a:prstGeom prst="rect">
            <a:avLst/>
          </a:prstGeom>
        </p:spPr>
      </p:pic>
      <p:pic>
        <p:nvPicPr>
          <p:cNvPr id="17" name="Picture 16" descr="A picture containing text, monitor, screen, light&#10;&#10;Description automatically generated">
            <a:extLst>
              <a:ext uri="{FF2B5EF4-FFF2-40B4-BE49-F238E27FC236}">
                <a16:creationId xmlns:a16="http://schemas.microsoft.com/office/drawing/2014/main" id="{855814E8-4C59-B4D2-7610-D1F91A600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714" y="4850544"/>
            <a:ext cx="2642598" cy="1981949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0FD2D6CD-6085-9FF5-FF3A-26EE7509826B}"/>
              </a:ext>
            </a:extLst>
          </p:cNvPr>
          <p:cNvSpPr/>
          <p:nvPr/>
        </p:nvSpPr>
        <p:spPr>
          <a:xfrm>
            <a:off x="8268463" y="869872"/>
            <a:ext cx="998799" cy="17582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9F90011-592B-E1B9-A281-D29B07EFD478}"/>
              </a:ext>
            </a:extLst>
          </p:cNvPr>
          <p:cNvSpPr/>
          <p:nvPr/>
        </p:nvSpPr>
        <p:spPr>
          <a:xfrm>
            <a:off x="8268463" y="3416532"/>
            <a:ext cx="1048943" cy="17582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7F18264-E59A-AE64-CA17-358433AD9FE3}"/>
              </a:ext>
            </a:extLst>
          </p:cNvPr>
          <p:cNvSpPr/>
          <p:nvPr/>
        </p:nvSpPr>
        <p:spPr>
          <a:xfrm>
            <a:off x="8389472" y="5902911"/>
            <a:ext cx="794985" cy="175825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F62F2B-71FF-08FE-B9DB-51BA392DF493}"/>
              </a:ext>
            </a:extLst>
          </p:cNvPr>
          <p:cNvGrpSpPr/>
          <p:nvPr/>
        </p:nvGrpSpPr>
        <p:grpSpPr>
          <a:xfrm>
            <a:off x="5167674" y="4845747"/>
            <a:ext cx="2764791" cy="1903680"/>
            <a:chOff x="3089449" y="881090"/>
            <a:chExt cx="6033989" cy="51534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CED912D-768C-0B3D-25D3-392EC95ADF11}"/>
                </a:ext>
              </a:extLst>
            </p:cNvPr>
            <p:cNvGrpSpPr/>
            <p:nvPr/>
          </p:nvGrpSpPr>
          <p:grpSpPr>
            <a:xfrm>
              <a:off x="3089449" y="1321266"/>
              <a:ext cx="6033989" cy="4713234"/>
              <a:chOff x="3115244" y="1571912"/>
              <a:chExt cx="6033989" cy="47132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239412E-CFAB-5AFE-0E06-AB85984AD9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20334"/>
              <a:stretch/>
            </p:blipFill>
            <p:spPr>
              <a:xfrm>
                <a:off x="3115244" y="1629394"/>
                <a:ext cx="4409478" cy="299791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0447750-DBD7-C921-3C57-8DBF69BB9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99573">
                <a:off x="3539333" y="4130098"/>
                <a:ext cx="2690008" cy="215504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6D19D32-11A1-CE9B-1060-AC8CD8FC3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317410">
                <a:off x="6664483" y="2268938"/>
                <a:ext cx="2275851" cy="2693649"/>
              </a:xfrm>
              <a:prstGeom prst="rect">
                <a:avLst/>
              </a:prstGeom>
              <a:noFill/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C440A0-C74A-674E-3FF6-D78FEAC7FEB0}"/>
                  </a:ext>
                </a:extLst>
              </p:cNvPr>
              <p:cNvSpPr/>
              <p:nvPr/>
            </p:nvSpPr>
            <p:spPr>
              <a:xfrm rot="19500000">
                <a:off x="4423319" y="3195015"/>
                <a:ext cx="1606462" cy="34456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EBDC4D8-69D5-25BC-C9FA-2D60DF775A30}"/>
                  </a:ext>
                </a:extLst>
              </p:cNvPr>
              <p:cNvSpPr/>
              <p:nvPr/>
            </p:nvSpPr>
            <p:spPr>
              <a:xfrm>
                <a:off x="5726653" y="3367294"/>
                <a:ext cx="426260" cy="42564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1E6DB80-E464-AC8E-8B3C-1531F5523605}"/>
                  </a:ext>
                </a:extLst>
              </p:cNvPr>
              <p:cNvSpPr/>
              <p:nvPr/>
            </p:nvSpPr>
            <p:spPr>
              <a:xfrm>
                <a:off x="3504199" y="2262668"/>
                <a:ext cx="308454" cy="948449"/>
              </a:xfrm>
              <a:custGeom>
                <a:avLst/>
                <a:gdLst>
                  <a:gd name="connsiteX0" fmla="*/ 0 w 247650"/>
                  <a:gd name="connsiteY0" fmla="*/ 0 h 768350"/>
                  <a:gd name="connsiteX1" fmla="*/ 247650 w 247650"/>
                  <a:gd name="connsiteY1" fmla="*/ 768350 h 76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768350">
                    <a:moveTo>
                      <a:pt x="0" y="0"/>
                    </a:moveTo>
                    <a:lnTo>
                      <a:pt x="247650" y="768350"/>
                    </a:lnTo>
                  </a:path>
                </a:pathLst>
              </a:custGeom>
              <a:noFill/>
              <a:ln w="3175">
                <a:solidFill>
                  <a:schemeClr val="bg2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E21CBDE-E1DB-07AB-6737-1D4D9D052FD7}"/>
                  </a:ext>
                </a:extLst>
              </p:cNvPr>
              <p:cNvSpPr/>
              <p:nvPr/>
            </p:nvSpPr>
            <p:spPr>
              <a:xfrm>
                <a:off x="3883836" y="2395921"/>
                <a:ext cx="3733090" cy="1363886"/>
              </a:xfrm>
              <a:custGeom>
                <a:avLst/>
                <a:gdLst>
                  <a:gd name="connsiteX0" fmla="*/ 0 w 2997200"/>
                  <a:gd name="connsiteY0" fmla="*/ 723900 h 1104900"/>
                  <a:gd name="connsiteX1" fmla="*/ 120650 w 2997200"/>
                  <a:gd name="connsiteY1" fmla="*/ 869950 h 1104900"/>
                  <a:gd name="connsiteX2" fmla="*/ 476250 w 2997200"/>
                  <a:gd name="connsiteY2" fmla="*/ 933450 h 1104900"/>
                  <a:gd name="connsiteX3" fmla="*/ 1892300 w 2997200"/>
                  <a:gd name="connsiteY3" fmla="*/ 0 h 1104900"/>
                  <a:gd name="connsiteX4" fmla="*/ 1993900 w 2997200"/>
                  <a:gd name="connsiteY4" fmla="*/ 0 h 1104900"/>
                  <a:gd name="connsiteX5" fmla="*/ 2171700 w 2997200"/>
                  <a:gd name="connsiteY5" fmla="*/ 38100 h 1104900"/>
                  <a:gd name="connsiteX6" fmla="*/ 2273300 w 2997200"/>
                  <a:gd name="connsiteY6" fmla="*/ 82550 h 1104900"/>
                  <a:gd name="connsiteX7" fmla="*/ 2997200 w 2997200"/>
                  <a:gd name="connsiteY7" fmla="*/ 110490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7200" h="1104900">
                    <a:moveTo>
                      <a:pt x="0" y="723900"/>
                    </a:moveTo>
                    <a:lnTo>
                      <a:pt x="120650" y="869950"/>
                    </a:lnTo>
                    <a:lnTo>
                      <a:pt x="476250" y="933450"/>
                    </a:lnTo>
                    <a:lnTo>
                      <a:pt x="1892300" y="0"/>
                    </a:lnTo>
                    <a:lnTo>
                      <a:pt x="1993900" y="0"/>
                    </a:lnTo>
                    <a:lnTo>
                      <a:pt x="2171700" y="38100"/>
                    </a:lnTo>
                    <a:lnTo>
                      <a:pt x="2273300" y="82550"/>
                    </a:lnTo>
                    <a:lnTo>
                      <a:pt x="2997200" y="1104900"/>
                    </a:lnTo>
                  </a:path>
                </a:pathLst>
              </a:custGeom>
              <a:noFill/>
              <a:ln w="57150">
                <a:solidFill>
                  <a:srgbClr val="0070C0"/>
                </a:solidFill>
                <a:miter lim="800000"/>
                <a:headEnd type="none" w="med" len="med"/>
                <a:tailEnd type="arrow" w="med" len="med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AA47A6E-9B6F-59DE-2DF8-0172607E5909}"/>
                  </a:ext>
                </a:extLst>
              </p:cNvPr>
              <p:cNvCxnSpPr/>
              <p:nvPr/>
            </p:nvCxnSpPr>
            <p:spPr>
              <a:xfrm>
                <a:off x="3504199" y="2262668"/>
                <a:ext cx="363818" cy="1104626"/>
              </a:xfrm>
              <a:prstGeom prst="line">
                <a:avLst/>
              </a:prstGeom>
              <a:ln w="57150">
                <a:solidFill>
                  <a:schemeClr val="accent4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0B74D75C-9368-9E9C-409B-3D3C8A71F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8017" y="3378389"/>
                <a:ext cx="925363" cy="137689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miter lim="800000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AB29070-C6CA-5041-EB34-608FB1A750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8562" y="1571912"/>
                <a:ext cx="1265794" cy="80292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miter lim="800000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81AEF8-BA36-A2C6-1006-0B50D0F98134}"/>
                </a:ext>
              </a:extLst>
            </p:cNvPr>
            <p:cNvSpPr/>
            <p:nvPr/>
          </p:nvSpPr>
          <p:spPr>
            <a:xfrm rot="19598334">
              <a:off x="7498978" y="881090"/>
              <a:ext cx="485121" cy="660005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accent2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2B17F53-084F-615F-2CFA-92140ED0BBC8}"/>
              </a:ext>
            </a:extLst>
          </p:cNvPr>
          <p:cNvSpPr txBox="1"/>
          <p:nvPr/>
        </p:nvSpPr>
        <p:spPr>
          <a:xfrm>
            <a:off x="7039408" y="6164836"/>
            <a:ext cx="2397629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l">
              <a:lnSpc>
                <a:spcPct val="90000"/>
              </a:lnSpc>
            </a:pPr>
            <a:r>
              <a:rPr lang="en-US" dirty="0">
                <a:latin typeface="+mn-lt"/>
              </a:rPr>
              <a:t>RIPS: 1.3 GeV protons (192 </a:t>
            </a:r>
            <a:r>
              <a:rPr lang="en-US" dirty="0">
                <a:latin typeface="+mn-lt"/>
                <a:cs typeface="Arial"/>
              </a:rPr>
              <a:t>µ</a:t>
            </a:r>
            <a:r>
              <a:rPr lang="en-US" dirty="0">
                <a:latin typeface="+mn-lt"/>
              </a:rPr>
              <a:t>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14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127D4CE-78D6-3BA4-A517-497E8E916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35" y="0"/>
            <a:ext cx="9278715" cy="6710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800093-5D29-984A-2D94-EDA7426C5A9A}"/>
              </a:ext>
            </a:extLst>
          </p:cNvPr>
          <p:cNvSpPr txBox="1"/>
          <p:nvPr/>
        </p:nvSpPr>
        <p:spPr>
          <a:xfrm>
            <a:off x="277458" y="509155"/>
            <a:ext cx="2597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Yields (</a:t>
            </a:r>
            <a:r>
              <a:rPr lang="en-US" sz="2400" dirty="0" err="1"/>
              <a:t>mCi</a:t>
            </a:r>
            <a:r>
              <a:rPr lang="en-US" sz="2400" dirty="0"/>
              <a:t>) for </a:t>
            </a:r>
            <a:r>
              <a:rPr lang="en-US" sz="24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161</a:t>
            </a:r>
            <a:r>
              <a:rPr lang="en-US" sz="24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Tb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24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6.906 days) </a:t>
            </a:r>
            <a:r>
              <a:rPr lang="en-US" sz="2400" dirty="0"/>
              <a:t>after 3-, 7-, 10-, and 14-day irradiations of thick </a:t>
            </a:r>
            <a:r>
              <a:rPr lang="en-US" sz="2400" b="1" dirty="0"/>
              <a:t>thorium</a:t>
            </a:r>
            <a:r>
              <a:rPr lang="en-US" sz="2400" dirty="0"/>
              <a:t> target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4FFDB-AED5-5FA2-2CAE-16965E22E349}"/>
              </a:ext>
            </a:extLst>
          </p:cNvPr>
          <p:cNvSpPr txBox="1"/>
          <p:nvPr/>
        </p:nvSpPr>
        <p:spPr>
          <a:xfrm>
            <a:off x="277458" y="3644011"/>
            <a:ext cx="259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Peak production is ~0.05-2 Ci at 14 days</a:t>
            </a:r>
          </a:p>
        </p:txBody>
      </p:sp>
    </p:spTree>
    <p:extLst>
      <p:ext uri="{BB962C8B-B14F-4D97-AF65-F5344CB8AC3E}">
        <p14:creationId xmlns:p14="http://schemas.microsoft.com/office/powerpoint/2010/main" val="1311686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AE6A57-7878-0BF2-0F92-9AAEB7D3C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77600"/>
            <a:ext cx="5563532" cy="2222799"/>
          </a:xfrm>
        </p:spPr>
        <p:txBody>
          <a:bodyPr/>
          <a:lstStyle/>
          <a:p>
            <a:r>
              <a:rPr lang="en-US" dirty="0"/>
              <a:t>Promising preclinical and clinical results for targeted alpha therapy with Ac-225</a:t>
            </a:r>
          </a:p>
          <a:p>
            <a:pPr lvl="1"/>
            <a:r>
              <a:rPr lang="en-US" dirty="0"/>
              <a:t>Estimated annual global demand: 670 Ci (2.5 </a:t>
            </a:r>
            <a:r>
              <a:rPr lang="en-US" dirty="0" err="1"/>
              <a:t>TBq</a:t>
            </a:r>
            <a:r>
              <a:rPr lang="en-US" dirty="0"/>
              <a:t>) for 2 million patient doses per year</a:t>
            </a:r>
          </a:p>
          <a:p>
            <a:pPr lvl="1"/>
            <a:r>
              <a:rPr lang="en-US" dirty="0"/>
              <a:t>Current global supply: 1.7 Ci (63 </a:t>
            </a:r>
            <a:r>
              <a:rPr lang="en-US" dirty="0" err="1"/>
              <a:t>GBq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Main source: Ac-225 from fissile U-233 via Th-229: 1.1 Ci (41 </a:t>
            </a:r>
            <a:r>
              <a:rPr lang="en-US" dirty="0" err="1"/>
              <a:t>GBq</a:t>
            </a:r>
            <a:r>
              <a:rPr lang="en-US" dirty="0"/>
              <a:t>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FE1E63-00FE-41CF-785F-FF994EE0F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3284"/>
          <a:stretch/>
        </p:blipFill>
        <p:spPr>
          <a:xfrm>
            <a:off x="6250329" y="3602619"/>
            <a:ext cx="5269812" cy="276284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994CCC2-D3AF-B569-A356-09911BD4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Study Case: Ac-225/Ra-225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0C242A-772C-92B7-3551-14206C00F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55" y="3368237"/>
            <a:ext cx="4386805" cy="3124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38494C-6775-8646-B995-C9EC928AD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78" y="365126"/>
            <a:ext cx="5332851" cy="291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8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F451C3-C6B6-FCCD-F7C3-B1936F944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82941"/>
            <a:ext cx="5563532" cy="3810187"/>
          </a:xfrm>
        </p:spPr>
        <p:txBody>
          <a:bodyPr/>
          <a:lstStyle/>
          <a:p>
            <a:r>
              <a:rPr lang="en-US" b="1" dirty="0"/>
              <a:t>Proton kinetic energy</a:t>
            </a:r>
            <a:r>
              <a:rPr lang="en-US" dirty="0"/>
              <a:t>: 1.3 GeV</a:t>
            </a:r>
          </a:p>
          <a:p>
            <a:r>
              <a:rPr lang="en-US" b="1" dirty="0"/>
              <a:t>Beam energy per pulse</a:t>
            </a:r>
            <a:r>
              <a:rPr lang="en-US" dirty="0"/>
              <a:t>: 50 kJ/pulse</a:t>
            </a:r>
          </a:p>
          <a:p>
            <a:r>
              <a:rPr lang="en-US" b="1" dirty="0"/>
              <a:t>Pulse length</a:t>
            </a:r>
            <a:r>
              <a:rPr lang="en-US" dirty="0"/>
              <a:t>: 700 ns</a:t>
            </a:r>
          </a:p>
          <a:p>
            <a:r>
              <a:rPr lang="en-US" b="1" dirty="0"/>
              <a:t>Repetition rate</a:t>
            </a:r>
            <a:r>
              <a:rPr lang="en-US" dirty="0"/>
              <a:t>: 5 Hz</a:t>
            </a:r>
          </a:p>
          <a:p>
            <a:pPr lvl="1"/>
            <a:r>
              <a:rPr lang="en-US" dirty="0"/>
              <a:t>FTS: 40 Hz (2.00 MW)</a:t>
            </a:r>
          </a:p>
          <a:p>
            <a:pPr lvl="1"/>
            <a:r>
              <a:rPr lang="en-US" dirty="0"/>
              <a:t>STS: 15 Hz (0.75 MW)</a:t>
            </a:r>
          </a:p>
          <a:p>
            <a:pPr lvl="1"/>
            <a:r>
              <a:rPr lang="en-US" dirty="0"/>
              <a:t>RIPS: 5 Hz  (0.25 MW)</a:t>
            </a:r>
          </a:p>
          <a:p>
            <a:r>
              <a:rPr lang="en-US" b="1" dirty="0"/>
              <a:t>Time averaged beam current</a:t>
            </a:r>
            <a:r>
              <a:rPr lang="en-US" dirty="0"/>
              <a:t>: 192.3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BLIP/BNL: 165 uA@200 MeV</a:t>
            </a:r>
          </a:p>
          <a:p>
            <a:pPr lvl="1"/>
            <a:r>
              <a:rPr lang="en-US" dirty="0"/>
              <a:t>IPF/LANL: 450 uA@100 MeV</a:t>
            </a:r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9283B-53D2-318A-5A50-379F4014B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982941"/>
            <a:ext cx="5563532" cy="2106894"/>
          </a:xfrm>
        </p:spPr>
        <p:txBody>
          <a:bodyPr/>
          <a:lstStyle/>
          <a:p>
            <a:r>
              <a:rPr lang="en-US" b="1" dirty="0"/>
              <a:t>Proton stopping range to 30 MeV in Th:</a:t>
            </a:r>
          </a:p>
          <a:p>
            <a:pPr lvl="1"/>
            <a:r>
              <a:rPr lang="en-US" dirty="0"/>
              <a:t>RIPS (1.3 GeV): 78 cm</a:t>
            </a:r>
          </a:p>
          <a:p>
            <a:pPr lvl="1"/>
            <a:r>
              <a:rPr lang="en-US" dirty="0"/>
              <a:t>BLIP (200 MeV): 4.8 cm</a:t>
            </a:r>
          </a:p>
          <a:p>
            <a:pPr lvl="1"/>
            <a:r>
              <a:rPr lang="en-US" dirty="0"/>
              <a:t>IPF (100 MeV): 1.5 cm</a:t>
            </a:r>
          </a:p>
          <a:p>
            <a:r>
              <a:rPr lang="en-US" b="1" dirty="0"/>
              <a:t>RIPS offers huge potential for mass production of Ac-225/Ra-225: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90D053-B0B0-7F1B-0D04-E623F138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558051"/>
          </a:xfrm>
        </p:spPr>
        <p:txBody>
          <a:bodyPr/>
          <a:lstStyle/>
          <a:p>
            <a:r>
              <a:rPr lang="en-US" dirty="0"/>
              <a:t>Beam Parameters – Radioisotopes Prod. Target Station (RIPS)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92AE62-F3CD-F0FF-267C-050BAE9F3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703" y="4793128"/>
            <a:ext cx="2642598" cy="1981949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3635CA76-BDB7-AE6C-5E04-173F15D31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437" y="4793974"/>
            <a:ext cx="2641469" cy="198110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66ADAA-2747-FC97-7245-5F320D2089AB}"/>
              </a:ext>
            </a:extLst>
          </p:cNvPr>
          <p:cNvGraphicFramePr>
            <a:graphicFrameLocks noGrp="1"/>
          </p:cNvGraphicFramePr>
          <p:nvPr/>
        </p:nvGraphicFramePr>
        <p:xfrm>
          <a:off x="6505634" y="3089835"/>
          <a:ext cx="5113476" cy="1676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04492">
                  <a:extLst>
                    <a:ext uri="{9D8B030D-6E8A-4147-A177-3AD203B41FA5}">
                      <a16:colId xmlns:a16="http://schemas.microsoft.com/office/drawing/2014/main" val="3837655142"/>
                    </a:ext>
                  </a:extLst>
                </a:gridCol>
                <a:gridCol w="1704492">
                  <a:extLst>
                    <a:ext uri="{9D8B030D-6E8A-4147-A177-3AD203B41FA5}">
                      <a16:colId xmlns:a16="http://schemas.microsoft.com/office/drawing/2014/main" val="614835883"/>
                    </a:ext>
                  </a:extLst>
                </a:gridCol>
                <a:gridCol w="1704492">
                  <a:extLst>
                    <a:ext uri="{9D8B030D-6E8A-4147-A177-3AD203B41FA5}">
                      <a16:colId xmlns:a16="http://schemas.microsoft.com/office/drawing/2014/main" val="3702033854"/>
                    </a:ext>
                  </a:extLst>
                </a:gridCol>
              </a:tblGrid>
              <a:tr h="29031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Theoretical Yields at </a:t>
                      </a:r>
                      <a:r>
                        <a:rPr lang="en-US" sz="1600" dirty="0" err="1"/>
                        <a:t>E.o.B</a:t>
                      </a:r>
                      <a:r>
                        <a:rPr lang="en-US" sz="1600" dirty="0"/>
                        <a:t>: 10 Days Beamtime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371142"/>
                  </a:ext>
                </a:extLst>
              </a:tr>
              <a:tr h="290317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Ac-225 @ </a:t>
                      </a:r>
                      <a:r>
                        <a:rPr lang="en-US" sz="1600" b="1" dirty="0" err="1"/>
                        <a:t>E.o.B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Ra-225 @ </a:t>
                      </a:r>
                      <a:r>
                        <a:rPr lang="en-US" sz="1600" b="1" dirty="0" err="1"/>
                        <a:t>E.o.B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176786"/>
                  </a:ext>
                </a:extLst>
              </a:tr>
              <a:tr h="290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RIPS/ORNL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15.9 </a:t>
                      </a:r>
                      <a:r>
                        <a:rPr lang="en-US" sz="1600" dirty="0" err="1"/>
                        <a:t>TBq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1.66 </a:t>
                      </a:r>
                      <a:r>
                        <a:rPr lang="en-US" sz="1600" dirty="0" err="1"/>
                        <a:t>TBq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929100"/>
                  </a:ext>
                </a:extLst>
              </a:tr>
              <a:tr h="290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BLIP/BNL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0.85 </a:t>
                      </a:r>
                      <a:r>
                        <a:rPr lang="en-US" sz="1600" dirty="0" err="1"/>
                        <a:t>TBq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0.03 </a:t>
                      </a:r>
                      <a:r>
                        <a:rPr lang="en-US" sz="1600" dirty="0" err="1"/>
                        <a:t>TBq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290389"/>
                  </a:ext>
                </a:extLst>
              </a:tr>
              <a:tr h="290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IPF/LANL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0.16 </a:t>
                      </a:r>
                      <a:r>
                        <a:rPr lang="en-US" sz="1600" dirty="0" err="1"/>
                        <a:t>TBq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1.78 </a:t>
                      </a:r>
                      <a:r>
                        <a:rPr lang="en-US" sz="1600" dirty="0" err="1"/>
                        <a:t>GBq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725105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monitor, screen, light&#10;&#10;Description automatically generated">
            <a:extLst>
              <a:ext uri="{FF2B5EF4-FFF2-40B4-BE49-F238E27FC236}">
                <a16:creationId xmlns:a16="http://schemas.microsoft.com/office/drawing/2014/main" id="{9364028E-BD4B-2192-988B-A59CF37C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042" y="4788565"/>
            <a:ext cx="2642598" cy="198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45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322D2-7886-B798-06B5-ECE51EC8C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1099596"/>
            <a:ext cx="5563532" cy="485745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Close up view of target capsule cross section</a:t>
            </a:r>
          </a:p>
          <a:p>
            <a:r>
              <a:rPr lang="en-US" b="1" dirty="0"/>
              <a:t>Target Material: </a:t>
            </a:r>
            <a:r>
              <a:rPr lang="en-US" dirty="0"/>
              <a:t>Thorium</a:t>
            </a:r>
          </a:p>
          <a:p>
            <a:r>
              <a:rPr lang="en-US" b="1" dirty="0"/>
              <a:t>Th-disc dimension: </a:t>
            </a:r>
            <a:r>
              <a:rPr lang="el-GR" dirty="0"/>
              <a:t>Φ</a:t>
            </a:r>
            <a:r>
              <a:rPr lang="en-US" dirty="0"/>
              <a:t> 60 mm x t 2.5 mm (82.8 g)</a:t>
            </a:r>
          </a:p>
          <a:p>
            <a:r>
              <a:rPr lang="en-US" b="1" dirty="0"/>
              <a:t>Target Layout:</a:t>
            </a:r>
          </a:p>
          <a:p>
            <a:pPr lvl="1"/>
            <a:r>
              <a:rPr lang="en-US" dirty="0"/>
              <a:t>Th-disc is contained in SS316L capsule</a:t>
            </a:r>
          </a:p>
          <a:p>
            <a:pPr lvl="1"/>
            <a:r>
              <a:rPr lang="en-US" dirty="0"/>
              <a:t>Flexible graphite sheets are placed between the Th-disc and capsule window </a:t>
            </a:r>
          </a:p>
          <a:p>
            <a:pPr lvl="1"/>
            <a:r>
              <a:rPr lang="en-US" dirty="0"/>
              <a:t>Radioisotopes production unit consists of 20 capsules containing Th-discs</a:t>
            </a:r>
          </a:p>
          <a:p>
            <a:pPr lvl="1"/>
            <a:r>
              <a:rPr lang="en-US" dirty="0"/>
              <a:t>Water coolant channel with 2.25 mm width between the target capsules</a:t>
            </a:r>
          </a:p>
          <a:p>
            <a:pPr lvl="1"/>
            <a:r>
              <a:rPr lang="en-US" dirty="0"/>
              <a:t>Radioisotopes production unit and coolant are housed in a pressure vessel made of SS316L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4F442B-A362-24DD-3B0C-69078FBB8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78212"/>
          </a:xfrm>
        </p:spPr>
        <p:txBody>
          <a:bodyPr/>
          <a:lstStyle/>
          <a:p>
            <a:r>
              <a:rPr lang="en-US" dirty="0"/>
              <a:t>Target Model – Isotopes Yield Estimates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04498-B73F-D455-4410-79519D071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607" y="943338"/>
            <a:ext cx="3686537" cy="27666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29698-DA1E-D420-D609-58AF75F54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8" y="3817477"/>
            <a:ext cx="3127519" cy="2675397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D9F5C57A-C865-1CFB-7228-C61BC52A6F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21" t="1848" b="6076"/>
          <a:stretch/>
        </p:blipFill>
        <p:spPr>
          <a:xfrm>
            <a:off x="7135906" y="1099596"/>
            <a:ext cx="358701" cy="51098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AE7080-DD93-9EA4-B1E7-1F44AD901AB2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554049" y="1594677"/>
            <a:ext cx="940558" cy="387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721288-F0FB-3E73-E77D-EE84CFBC72A3}"/>
              </a:ext>
            </a:extLst>
          </p:cNvPr>
          <p:cNvSpPr txBox="1"/>
          <p:nvPr/>
        </p:nvSpPr>
        <p:spPr>
          <a:xfrm>
            <a:off x="5192779" y="1363844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ECECEC"/>
                </a:highlight>
              </a:rPr>
              <a:t>Capsule Window:</a:t>
            </a:r>
          </a:p>
          <a:p>
            <a:r>
              <a:rPr lang="en-US" sz="1200" dirty="0">
                <a:highlight>
                  <a:srgbClr val="ECECEC"/>
                </a:highlight>
              </a:rPr>
              <a:t>T = 0.25 mm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0B81D3-2B82-F56F-D114-F4672A39EB92}"/>
              </a:ext>
            </a:extLst>
          </p:cNvPr>
          <p:cNvCxnSpPr>
            <a:cxnSpLocks/>
          </p:cNvCxnSpPr>
          <p:nvPr/>
        </p:nvCxnSpPr>
        <p:spPr>
          <a:xfrm>
            <a:off x="6495241" y="1605492"/>
            <a:ext cx="664314" cy="721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17A2F1-8F2A-43F9-25FB-B94093EAA2D2}"/>
              </a:ext>
            </a:extLst>
          </p:cNvPr>
          <p:cNvSpPr txBox="1"/>
          <p:nvPr/>
        </p:nvSpPr>
        <p:spPr>
          <a:xfrm>
            <a:off x="5199512" y="834866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ECECEC"/>
                </a:highlight>
              </a:rPr>
              <a:t>Capsule Rim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4990AD-F6F7-85B2-97E4-494987B21DD6}"/>
              </a:ext>
            </a:extLst>
          </p:cNvPr>
          <p:cNvCxnSpPr>
            <a:cxnSpLocks/>
          </p:cNvCxnSpPr>
          <p:nvPr/>
        </p:nvCxnSpPr>
        <p:spPr>
          <a:xfrm>
            <a:off x="6241001" y="976754"/>
            <a:ext cx="1074255" cy="436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C20C4FD-A903-4E9E-8C33-9CA5C2B245F0}"/>
              </a:ext>
            </a:extLst>
          </p:cNvPr>
          <p:cNvSpPr txBox="1"/>
          <p:nvPr/>
        </p:nvSpPr>
        <p:spPr>
          <a:xfrm>
            <a:off x="5204689" y="2493336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ECECEC"/>
                </a:highlight>
              </a:rPr>
              <a:t>Flexible Graphite Sheet:</a:t>
            </a:r>
          </a:p>
          <a:p>
            <a:r>
              <a:rPr lang="en-US" sz="1200" dirty="0">
                <a:highlight>
                  <a:srgbClr val="ECECEC"/>
                </a:highlight>
              </a:rPr>
              <a:t>T = 0.127 mm (5 mil)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DEA05FC-6652-83DC-D185-03532C6A717B}"/>
              </a:ext>
            </a:extLst>
          </p:cNvPr>
          <p:cNvCxnSpPr>
            <a:cxnSpLocks/>
          </p:cNvCxnSpPr>
          <p:nvPr/>
        </p:nvCxnSpPr>
        <p:spPr>
          <a:xfrm>
            <a:off x="6868627" y="2728691"/>
            <a:ext cx="304685" cy="570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64BCE3-98E4-A738-9A3F-FE98AB2949C7}"/>
              </a:ext>
            </a:extLst>
          </p:cNvPr>
          <p:cNvCxnSpPr>
            <a:cxnSpLocks/>
          </p:cNvCxnSpPr>
          <p:nvPr/>
        </p:nvCxnSpPr>
        <p:spPr>
          <a:xfrm>
            <a:off x="6868627" y="2677459"/>
            <a:ext cx="566102" cy="277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C883E2D-A894-BEA8-3548-0A4A1936A1C9}"/>
              </a:ext>
            </a:extLst>
          </p:cNvPr>
          <p:cNvSpPr txBox="1"/>
          <p:nvPr/>
        </p:nvSpPr>
        <p:spPr>
          <a:xfrm>
            <a:off x="5891156" y="3994359"/>
            <a:ext cx="881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ighlight>
                  <a:srgbClr val="ECECEC"/>
                </a:highlight>
              </a:rPr>
              <a:t>Target:</a:t>
            </a:r>
          </a:p>
          <a:p>
            <a:r>
              <a:rPr lang="en-US" sz="1200" dirty="0">
                <a:highlight>
                  <a:srgbClr val="ECECEC"/>
                </a:highlight>
              </a:rPr>
              <a:t>T=2.5 mm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7101607-DE7A-CFDE-68DC-36A951EB403D}"/>
              </a:ext>
            </a:extLst>
          </p:cNvPr>
          <p:cNvCxnSpPr>
            <a:cxnSpLocks/>
          </p:cNvCxnSpPr>
          <p:nvPr/>
        </p:nvCxnSpPr>
        <p:spPr>
          <a:xfrm flipV="1">
            <a:off x="6651384" y="3903000"/>
            <a:ext cx="663872" cy="280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33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CE61481-7512-9B42-577B-910DE83435E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4325" y="1044334"/>
          <a:ext cx="5564187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54729">
                  <a:extLst>
                    <a:ext uri="{9D8B030D-6E8A-4147-A177-3AD203B41FA5}">
                      <a16:colId xmlns:a16="http://schemas.microsoft.com/office/drawing/2014/main" val="2091414872"/>
                    </a:ext>
                  </a:extLst>
                </a:gridCol>
                <a:gridCol w="1854729">
                  <a:extLst>
                    <a:ext uri="{9D8B030D-6E8A-4147-A177-3AD203B41FA5}">
                      <a16:colId xmlns:a16="http://schemas.microsoft.com/office/drawing/2014/main" val="1778299737"/>
                    </a:ext>
                  </a:extLst>
                </a:gridCol>
                <a:gridCol w="1854729">
                  <a:extLst>
                    <a:ext uri="{9D8B030D-6E8A-4147-A177-3AD203B41FA5}">
                      <a16:colId xmlns:a16="http://schemas.microsoft.com/office/drawing/2014/main" val="3738662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Isotopes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E.o.B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week decay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0489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Ac-225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2.01 </a:t>
                      </a:r>
                      <a:r>
                        <a:rPr lang="en-US" dirty="0" err="1"/>
                        <a:t>TBq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1.32 </a:t>
                      </a:r>
                      <a:r>
                        <a:rPr lang="en-US" dirty="0" err="1"/>
                        <a:t>TBq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887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Ra-225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0.26 </a:t>
                      </a:r>
                      <a:r>
                        <a:rPr lang="en-US" dirty="0" err="1"/>
                        <a:t>TBq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0.19 </a:t>
                      </a:r>
                      <a:r>
                        <a:rPr lang="en-US" dirty="0" err="1"/>
                        <a:t>TBq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09717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548F6C3-E00F-FA32-1095-A34F996F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Ac-225/Ra-225 Activities: 10 days Beamtime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527EB3C-E03A-474D-9D8F-6ED4169EECF6}"/>
              </a:ext>
            </a:extLst>
          </p:cNvPr>
          <p:cNvGraphicFramePr>
            <a:graphicFrameLocks/>
          </p:cNvGraphicFramePr>
          <p:nvPr/>
        </p:nvGraphicFramePr>
        <p:xfrm>
          <a:off x="314325" y="2300234"/>
          <a:ext cx="5563532" cy="3969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66D209D-1B6D-0A8B-BE63-81E383A3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857" y="3918028"/>
            <a:ext cx="3000444" cy="2246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0E5B41-E2DA-94BB-37FF-942C41527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554" y="3918029"/>
            <a:ext cx="3000445" cy="2246294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7DC66146-E39C-25CF-900F-A4761B061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34" y="1342121"/>
            <a:ext cx="2995057" cy="21347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576E72-1BD8-5CE7-183D-60CFDB7C5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176" y="1233555"/>
            <a:ext cx="2995058" cy="22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43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961CD-7012-D728-BF9F-F64D9524F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3776" y="890163"/>
            <a:ext cx="5563532" cy="5765280"/>
          </a:xfrm>
        </p:spPr>
        <p:txBody>
          <a:bodyPr/>
          <a:lstStyle/>
          <a:p>
            <a:r>
              <a:rPr lang="en-US" sz="1600" dirty="0"/>
              <a:t>Ac-225/Ra-225 Yield Efficiency:</a:t>
            </a:r>
          </a:p>
          <a:p>
            <a:pPr lvl="1"/>
            <a:r>
              <a:rPr lang="en-US" sz="1600" dirty="0"/>
              <a:t>Chemical separation yields:</a:t>
            </a:r>
          </a:p>
          <a:p>
            <a:pPr lvl="2"/>
            <a:r>
              <a:rPr lang="en-US" dirty="0"/>
              <a:t>Ac-225/Ac-227: 44% </a:t>
            </a:r>
          </a:p>
          <a:p>
            <a:pPr lvl="2"/>
            <a:r>
              <a:rPr lang="en-US" dirty="0"/>
              <a:t>Ra-225: 98%</a:t>
            </a:r>
          </a:p>
          <a:p>
            <a:pPr lvl="1"/>
            <a:r>
              <a:rPr lang="en-US" sz="1600" dirty="0"/>
              <a:t>Resonant laser ionization and mass separation</a:t>
            </a:r>
          </a:p>
          <a:p>
            <a:pPr lvl="2"/>
            <a:r>
              <a:rPr lang="en-US" dirty="0"/>
              <a:t>Collection efficiency: 10%</a:t>
            </a:r>
          </a:p>
          <a:p>
            <a:r>
              <a:rPr lang="en-US" sz="1600" dirty="0"/>
              <a:t>Ac-225/Ra-225 Yields per 10 day run cycle: </a:t>
            </a:r>
            <a:r>
              <a:rPr lang="en-US" sz="1600" b="1" dirty="0"/>
              <a:t>0.11 </a:t>
            </a:r>
            <a:r>
              <a:rPr lang="en-US" sz="1600" b="1" dirty="0" err="1"/>
              <a:t>TBq</a:t>
            </a:r>
            <a:endParaRPr lang="en-US" sz="1600" b="1" dirty="0"/>
          </a:p>
          <a:p>
            <a:pPr lvl="1"/>
            <a:r>
              <a:rPr lang="en-US" sz="1600" dirty="0"/>
              <a:t>Ac-225: 53 </a:t>
            </a:r>
            <a:r>
              <a:rPr lang="en-US" sz="1600" dirty="0" err="1"/>
              <a:t>GBq</a:t>
            </a:r>
            <a:r>
              <a:rPr lang="en-US" sz="1600" dirty="0"/>
              <a:t> (4% of activity at 1 week decay)</a:t>
            </a:r>
          </a:p>
          <a:p>
            <a:pPr lvl="1"/>
            <a:r>
              <a:rPr lang="en-US" sz="1600" dirty="0"/>
              <a:t>Ra-225: 184 </a:t>
            </a:r>
            <a:r>
              <a:rPr lang="en-US" sz="1600" dirty="0" err="1"/>
              <a:t>GBq</a:t>
            </a:r>
            <a:r>
              <a:rPr lang="en-US" sz="1600" dirty="0"/>
              <a:t> (98% of activity at 1 w. decay)  </a:t>
            </a:r>
          </a:p>
          <a:p>
            <a:pPr lvl="2"/>
            <a:r>
              <a:rPr lang="en-US" dirty="0"/>
              <a:t>60 </a:t>
            </a:r>
            <a:r>
              <a:rPr lang="en-US" dirty="0" err="1"/>
              <a:t>GBq</a:t>
            </a:r>
            <a:r>
              <a:rPr lang="en-US" dirty="0"/>
              <a:t> of Ac-225 of can be isolated after a 7-day operational cycle of the generator  </a:t>
            </a:r>
          </a:p>
          <a:p>
            <a:r>
              <a:rPr lang="en-US" sz="1600" b="1" dirty="0"/>
              <a:t>About 23 times 10-day long annual run cycles would meet the global demand of 2.5 </a:t>
            </a:r>
            <a:r>
              <a:rPr lang="en-US" sz="1600" b="1" dirty="0" err="1"/>
              <a:t>TBq</a:t>
            </a:r>
            <a:r>
              <a:rPr lang="en-US" sz="1600" b="1" dirty="0"/>
              <a:t> to treat 2 million patients </a:t>
            </a:r>
          </a:p>
          <a:p>
            <a:pPr lvl="1"/>
            <a:r>
              <a:rPr lang="en-US" sz="1600" dirty="0"/>
              <a:t>More energy budget with 1.3 GeV beam could be explored by installing more downstream target capsules to improve the Ac-225 yields </a:t>
            </a:r>
          </a:p>
          <a:p>
            <a:pPr lvl="1"/>
            <a:r>
              <a:rPr lang="en-US" sz="1600" dirty="0"/>
              <a:t>Breakthrough in R&amp;D in Ac-225 separation will improve the yields</a:t>
            </a:r>
          </a:p>
          <a:p>
            <a:pPr lvl="1"/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9BD4A8-B6DF-EE80-0DB3-3D46DCBF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Ac-225/Ra-225 Activities: Effective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BE605-AF26-4E10-2793-B94BC605F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97" y="1032543"/>
            <a:ext cx="5323875" cy="47490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797FBA-E0BA-6A34-B84E-1A8E85454879}"/>
              </a:ext>
            </a:extLst>
          </p:cNvPr>
          <p:cNvSpPr txBox="1"/>
          <p:nvPr/>
        </p:nvSpPr>
        <p:spPr>
          <a:xfrm>
            <a:off x="1764801" y="5825457"/>
            <a:ext cx="248657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A.K.H. Robertson et al., </a:t>
            </a:r>
          </a:p>
          <a:p>
            <a:r>
              <a:rPr lang="en-US" sz="1200" i="1" dirty="0"/>
              <a:t>I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norganic Chemistry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12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2020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59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(17) 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12156-12165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5BF0B1-613D-51DD-99E7-C3ED558C314D}"/>
              </a:ext>
            </a:extLst>
          </p:cNvPr>
          <p:cNvSpPr txBox="1"/>
          <p:nvPr/>
        </p:nvSpPr>
        <p:spPr>
          <a:xfrm>
            <a:off x="9991889" y="2524320"/>
            <a:ext cx="181171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Johnson, J.D et al., </a:t>
            </a:r>
          </a:p>
          <a:p>
            <a:r>
              <a:rPr lang="en-US" sz="1200" dirty="0"/>
              <a:t>Sci Rep 13, 1347 (2023)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0FD888-6287-1C44-0BE0-D5A4B1B09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180" y="922619"/>
            <a:ext cx="2747506" cy="20633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6A845C-1C1B-645B-80E1-726B34176060}"/>
              </a:ext>
            </a:extLst>
          </p:cNvPr>
          <p:cNvSpPr txBox="1"/>
          <p:nvPr/>
        </p:nvSpPr>
        <p:spPr>
          <a:xfrm>
            <a:off x="3421090" y="3029888"/>
            <a:ext cx="253627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Y.M. </a:t>
            </a:r>
            <a:r>
              <a:rPr lang="en-US" sz="1200" dirty="0" err="1"/>
              <a:t>Palenzuela</a:t>
            </a:r>
            <a:r>
              <a:rPr lang="en-US" sz="1200" dirty="0"/>
              <a:t> et al.,  Front. Med.</a:t>
            </a:r>
          </a:p>
          <a:p>
            <a:r>
              <a:rPr lang="en-US" sz="1200" dirty="0"/>
              <a:t>Vol. 8-</a:t>
            </a:r>
            <a:r>
              <a:rPr lang="en-US" sz="120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61517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01EFE7-8D59-645F-F516-5AE3B257F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63979"/>
            <a:ext cx="5563532" cy="2465021"/>
          </a:xfrm>
        </p:spPr>
        <p:txBody>
          <a:bodyPr/>
          <a:lstStyle/>
          <a:p>
            <a:r>
              <a:rPr lang="en-US" dirty="0"/>
              <a:t>If capsules are EB welded in vacuum:</a:t>
            </a:r>
          </a:p>
          <a:p>
            <a:pPr lvl="1"/>
            <a:r>
              <a:rPr lang="en-US" dirty="0"/>
              <a:t>Water coolant pressure could form thermal contacts between target discs and capsule with thermal contact conductance of 5000 W/m2/K</a:t>
            </a:r>
          </a:p>
          <a:p>
            <a:r>
              <a:rPr lang="en-US" dirty="0"/>
              <a:t>If capsules are laser beam welded in sub atmospheric helium pressure:</a:t>
            </a:r>
          </a:p>
          <a:p>
            <a:pPr lvl="1"/>
            <a:r>
              <a:rPr lang="en-US" dirty="0"/>
              <a:t>Estimated thermal contact conductance &gt; 10000 W/m2/K</a:t>
            </a:r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316EB-BD78-365C-FA5B-FD327CEB1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63979"/>
            <a:ext cx="5563532" cy="2464748"/>
          </a:xfrm>
        </p:spPr>
        <p:txBody>
          <a:bodyPr/>
          <a:lstStyle/>
          <a:p>
            <a:r>
              <a:rPr lang="en-US" dirty="0"/>
              <a:t>Flexible graphite is a soft material commonly applied as gasket material</a:t>
            </a:r>
          </a:p>
          <a:p>
            <a:pPr lvl="1"/>
            <a:r>
              <a:rPr lang="en-US" dirty="0"/>
              <a:t>Low density: Consumes less energy budget</a:t>
            </a:r>
          </a:p>
          <a:p>
            <a:pPr lvl="1"/>
            <a:r>
              <a:rPr lang="en-US" dirty="0"/>
              <a:t>Low stiffness and expandability upon compression: Shock absorber</a:t>
            </a:r>
          </a:p>
          <a:p>
            <a:pPr lvl="1"/>
            <a:r>
              <a:rPr lang="en-US" dirty="0"/>
              <a:t>Higher thermal conductivity than any gaseous medium: Efficient heat removal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3BAB16-EE0E-CE05-EFB6-65A249D7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Flexible Graphite: Heat Conductor and Shock Absorber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84C086-AA3E-31AE-CA65-677427D70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6" y="3429000"/>
            <a:ext cx="4332578" cy="3023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270122-8A54-E42C-B882-19585DF53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50" t="10393" r="1088" b="26843"/>
          <a:stretch/>
        </p:blipFill>
        <p:spPr>
          <a:xfrm>
            <a:off x="4787638" y="3717721"/>
            <a:ext cx="3371469" cy="2464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7980D-23C4-1388-B523-0AD230FD0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070" y="3437080"/>
            <a:ext cx="3501238" cy="3026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7DDD9D-2D9E-C664-25B8-5210A95972E8}"/>
              </a:ext>
            </a:extLst>
          </p:cNvPr>
          <p:cNvSpPr txBox="1"/>
          <p:nvPr/>
        </p:nvSpPr>
        <p:spPr>
          <a:xfrm>
            <a:off x="4934417" y="6245494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IPF target capsule at TRIUMF</a:t>
            </a:r>
          </a:p>
        </p:txBody>
      </p:sp>
    </p:spTree>
    <p:extLst>
      <p:ext uri="{BB962C8B-B14F-4D97-AF65-F5344CB8AC3E}">
        <p14:creationId xmlns:p14="http://schemas.microsoft.com/office/powerpoint/2010/main" val="216513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75C711-D375-DC39-4596-F8E21E1DD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00953"/>
            <a:ext cx="5563532" cy="5403132"/>
          </a:xfrm>
        </p:spPr>
        <p:txBody>
          <a:bodyPr/>
          <a:lstStyle/>
          <a:p>
            <a:r>
              <a:rPr lang="en-US" sz="1600" dirty="0"/>
              <a:t>Wall Heat Transfer Coefficient:</a:t>
            </a:r>
          </a:p>
          <a:p>
            <a:pPr lvl="1"/>
            <a:r>
              <a:rPr lang="en-US" sz="1600" dirty="0"/>
              <a:t>Channel gap x height: 2.25 mm x 60 mm</a:t>
            </a:r>
          </a:p>
          <a:p>
            <a:pPr lvl="2"/>
            <a:r>
              <a:rPr lang="en-US" sz="1400" dirty="0"/>
              <a:t>Following LANSCE target design, the gap width could be reduced to 1.5 mm for efficient use of energy budget </a:t>
            </a:r>
          </a:p>
          <a:p>
            <a:pPr lvl="1"/>
            <a:r>
              <a:rPr lang="en-US" sz="1600" dirty="0"/>
              <a:t>Channel water speed: 3 m/s</a:t>
            </a:r>
          </a:p>
          <a:p>
            <a:pPr lvl="1"/>
            <a:r>
              <a:rPr lang="en-US" sz="1600" dirty="0"/>
              <a:t>Dittus-Boelter relation: 14243.3 W/m2/K</a:t>
            </a:r>
          </a:p>
          <a:p>
            <a:r>
              <a:rPr lang="en-US" sz="1600" dirty="0"/>
              <a:t>Beam energy deposition in </a:t>
            </a:r>
            <a:r>
              <a:rPr lang="en-US" sz="1600" dirty="0" err="1"/>
              <a:t>dE</a:t>
            </a:r>
            <a:r>
              <a:rPr lang="en-US" sz="1600" dirty="0"/>
              <a:t>/</a:t>
            </a:r>
            <a:r>
              <a:rPr lang="en-US" sz="1600" dirty="0" err="1"/>
              <a:t>dz</a:t>
            </a:r>
            <a:r>
              <a:rPr lang="en-US" sz="1600" dirty="0"/>
              <a:t> [MeV/cm]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Capsule: 24.2 MeV/cm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Flexible graphite: 4.71 MeV/cm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Target disc: 33.1 MeV/cm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Maximum Steady Temperature: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Capsule: </a:t>
            </a:r>
          </a:p>
          <a:p>
            <a:pPr lvl="2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Bulk: 63 C</a:t>
            </a:r>
          </a:p>
          <a:p>
            <a:pPr lvl="2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Water contacts: 55 C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&lt; boiling point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Flexible graphite: 185 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Target disc: 191 C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E9A05-1047-C477-31D1-BBD915584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00955"/>
            <a:ext cx="5563532" cy="287094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Temperature increase per pulse: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Capsule: 12.5 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Flexible graphite: 13.7 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Target disc: 53.5 C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7D14E5-DED4-E688-FEF9-CCF275A5C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6" name="Picture 5" descr="Chart, logo&#10;&#10;Description automatically generated">
            <a:extLst>
              <a:ext uri="{FF2B5EF4-FFF2-40B4-BE49-F238E27FC236}">
                <a16:creationId xmlns:a16="http://schemas.microsoft.com/office/drawing/2014/main" id="{DF88AE33-EA57-B964-6C46-8592DFE0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63" y="2336428"/>
            <a:ext cx="4887622" cy="423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30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A4D1-5E86-357E-2C0D-AA9F9A2D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Thoughts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A04A-81A6-7491-0931-46CC3514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998310"/>
            <a:ext cx="8550634" cy="5332821"/>
          </a:xfrm>
        </p:spPr>
        <p:txBody>
          <a:bodyPr/>
          <a:lstStyle/>
          <a:p>
            <a:r>
              <a:rPr lang="en-US" dirty="0"/>
              <a:t>With a 250 kW class RIPS target as presented, only about 0.1 GeV of 1.3 GeV energy budget is used meaning about 1.2 GeV of energy budget is still available</a:t>
            </a:r>
          </a:p>
          <a:p>
            <a:pPr lvl="1"/>
            <a:r>
              <a:rPr lang="en-US" dirty="0"/>
              <a:t>Room for more target capsules in the downstream region of the presented target concept</a:t>
            </a:r>
          </a:p>
          <a:p>
            <a:pPr lvl="2"/>
            <a:r>
              <a:rPr lang="en-US" dirty="0"/>
              <a:t>Increased production of medical isotopes with higher activities than presented </a:t>
            </a:r>
          </a:p>
          <a:p>
            <a:pPr lvl="1"/>
            <a:r>
              <a:rPr lang="en-US" dirty="0"/>
              <a:t>Use 1.2 GeV remaining energy budget and fast neutrons for nuclear materials study</a:t>
            </a:r>
          </a:p>
          <a:p>
            <a:pPr lvl="2"/>
            <a:r>
              <a:rPr lang="en-US" dirty="0"/>
              <a:t>Serving for high power </a:t>
            </a:r>
            <a:r>
              <a:rPr lang="en-US" dirty="0" err="1"/>
              <a:t>targetry</a:t>
            </a:r>
            <a:r>
              <a:rPr lang="en-US" dirty="0"/>
              <a:t> and fusion R&amp;D where system lifetime is constrained by unknown post-irradiation material properties</a:t>
            </a:r>
          </a:p>
          <a:p>
            <a:pPr lvl="1"/>
            <a:r>
              <a:rPr lang="en-US" dirty="0"/>
              <a:t>Muon target station in the upstream region of the RIPS target</a:t>
            </a:r>
          </a:p>
          <a:p>
            <a:pPr lvl="2"/>
            <a:r>
              <a:rPr lang="en-US" dirty="0"/>
              <a:t>Muon beamline will supplement the existing neutron beamlines at ORNL for advancement of materials sciences (</a:t>
            </a:r>
            <a:r>
              <a:rPr lang="en-US" b="1" dirty="0"/>
              <a:t>3.2 MeV/cm energy loss </a:t>
            </a:r>
            <a:r>
              <a:rPr lang="en-US" dirty="0"/>
              <a:t>in graphite)</a:t>
            </a:r>
          </a:p>
          <a:p>
            <a:pPr lvl="1"/>
            <a:r>
              <a:rPr lang="en-US" dirty="0"/>
              <a:t>Fast neutrons from the target could be guided to electronics irradiation station</a:t>
            </a:r>
          </a:p>
          <a:p>
            <a:pPr lvl="2"/>
            <a:r>
              <a:rPr lang="en-US" dirty="0"/>
              <a:t>Existing electronics irradiation station does not the demand from the industry. The flux available from the RIPS target will largely exceed that of the </a:t>
            </a:r>
            <a:r>
              <a:rPr lang="en-US" b="1" dirty="0" err="1"/>
              <a:t>ChipIr</a:t>
            </a:r>
            <a:r>
              <a:rPr lang="en-US" b="1" dirty="0"/>
              <a:t> facility at ISIS, UK </a:t>
            </a:r>
            <a:r>
              <a:rPr lang="en-US" dirty="0"/>
              <a:t>which uses a </a:t>
            </a:r>
            <a:r>
              <a:rPr lang="en-US" b="1" dirty="0"/>
              <a:t>32-kW</a:t>
            </a:r>
            <a:r>
              <a:rPr lang="en-US" dirty="0"/>
              <a:t> solid tungsten spallation target as neutron source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3E109-4937-056C-9545-D11DC15B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566" y="4163782"/>
            <a:ext cx="2542245" cy="202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89E50E-3C3F-1EA6-1ED5-BC791603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566" y="1265929"/>
            <a:ext cx="2542245" cy="2419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1825A-95BC-E47D-4764-01E1BAB57508}"/>
              </a:ext>
            </a:extLst>
          </p:cNvPr>
          <p:cNvSpPr txBox="1"/>
          <p:nvPr/>
        </p:nvSpPr>
        <p:spPr>
          <a:xfrm>
            <a:off x="9153698" y="844790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Target at J-PARC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CC785-9A9F-4D0A-0FD3-B5EC165FF630}"/>
              </a:ext>
            </a:extLst>
          </p:cNvPr>
          <p:cNvSpPr txBox="1"/>
          <p:nvPr/>
        </p:nvSpPr>
        <p:spPr>
          <a:xfrm>
            <a:off x="9325397" y="3979116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ChipIr</a:t>
            </a:r>
            <a:r>
              <a:rPr lang="en-US" dirty="0"/>
              <a:t> at TS2/ISIS</a:t>
            </a:r>
          </a:p>
        </p:txBody>
      </p:sp>
    </p:spTree>
    <p:extLst>
      <p:ext uri="{BB962C8B-B14F-4D97-AF65-F5344CB8AC3E}">
        <p14:creationId xmlns:p14="http://schemas.microsoft.com/office/powerpoint/2010/main" val="1547743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FF08BD-5336-F3AC-8D1E-C2267870D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3" y="1044087"/>
            <a:ext cx="5563532" cy="4131422"/>
          </a:xfrm>
        </p:spPr>
        <p:txBody>
          <a:bodyPr/>
          <a:lstStyle/>
          <a:p>
            <a:r>
              <a:rPr lang="en-US" dirty="0"/>
              <a:t>Heat transfer models used:</a:t>
            </a:r>
          </a:p>
          <a:p>
            <a:pPr lvl="1"/>
            <a:r>
              <a:rPr lang="en-US" dirty="0"/>
              <a:t>Conductive heat transfer</a:t>
            </a:r>
          </a:p>
          <a:p>
            <a:pPr lvl="1"/>
            <a:r>
              <a:rPr lang="en-US" dirty="0"/>
              <a:t>Convective heat transfer</a:t>
            </a:r>
          </a:p>
          <a:p>
            <a:pPr lvl="2"/>
            <a:r>
              <a:rPr lang="en-US" dirty="0"/>
              <a:t>Buoyancy flow model in air</a:t>
            </a:r>
          </a:p>
          <a:p>
            <a:pPr lvl="1"/>
            <a:r>
              <a:rPr lang="en-US" dirty="0"/>
              <a:t>Radiative heat transfer: P1 model</a:t>
            </a:r>
          </a:p>
          <a:p>
            <a:r>
              <a:rPr lang="en-US" dirty="0"/>
              <a:t>Maximum temperatures:</a:t>
            </a:r>
          </a:p>
          <a:p>
            <a:pPr lvl="1"/>
            <a:r>
              <a:rPr lang="en-US" dirty="0"/>
              <a:t>Thorium disc/capsule: 129 C</a:t>
            </a:r>
          </a:p>
          <a:p>
            <a:pPr lvl="1"/>
            <a:r>
              <a:rPr lang="en-US" dirty="0"/>
              <a:t>Vessel: 103 C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FCF296-996E-A2B1-46B8-1F0E154C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BCFDB0-5610-E0C2-317F-669AF712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463" y="250276"/>
            <a:ext cx="4530844" cy="64201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55C78D-FF68-6075-ECDD-2086B574E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342" y="3384400"/>
            <a:ext cx="4121253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E56AE-8243-4DFF-9C93-85D72030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079"/>
            <a:ext cx="12192000" cy="501676"/>
          </a:xfrm>
        </p:spPr>
        <p:txBody>
          <a:bodyPr/>
          <a:lstStyle/>
          <a:p>
            <a:pPr algn="ctr"/>
            <a:r>
              <a:rPr lang="en-US" sz="2400" b="1" dirty="0">
                <a:latin typeface="+mn-lt"/>
              </a:rPr>
              <a:t>Radioisotope Production at SNS (RIPS) Workshop Hosted at ORNL in September 2023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E88698-F4F7-CEF8-2958-A40F9C24C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t="9770" b="22529"/>
          <a:stretch/>
        </p:blipFill>
        <p:spPr>
          <a:xfrm>
            <a:off x="3596477" y="983414"/>
            <a:ext cx="8545930" cy="454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AF7A95-6157-0E69-CB6D-4FB9475E1B5C}"/>
              </a:ext>
            </a:extLst>
          </p:cNvPr>
          <p:cNvSpPr txBox="1"/>
          <p:nvPr/>
        </p:nvSpPr>
        <p:spPr>
          <a:xfrm>
            <a:off x="182184" y="604755"/>
            <a:ext cx="341429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Subject matter experts in high-energy accelerator radioisotope production and isotope separation techniques from five countries, four DOE national labs, and the DOE Office of Isotope R&amp;D and Production attended the workshop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Accelerator physicists from BNL, LANL, LBNL, TRIUMF, CERN, PSI, and ILL presented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Key takeaways were importance of target design/survivability, safety considerations, and complexity of ISOL</a:t>
            </a:r>
          </a:p>
        </p:txBody>
      </p:sp>
    </p:spTree>
    <p:extLst>
      <p:ext uri="{BB962C8B-B14F-4D97-AF65-F5344CB8AC3E}">
        <p14:creationId xmlns:p14="http://schemas.microsoft.com/office/powerpoint/2010/main" val="2461454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8F06EE-E825-D2DD-B56D-8471575B6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50302"/>
            <a:ext cx="5563532" cy="4131422"/>
          </a:xfrm>
        </p:spPr>
        <p:txBody>
          <a:bodyPr/>
          <a:lstStyle/>
          <a:p>
            <a:r>
              <a:rPr lang="en-US" dirty="0"/>
              <a:t>Peak maximum principal stresses in structural components:</a:t>
            </a:r>
          </a:p>
          <a:p>
            <a:pPr lvl="1"/>
            <a:r>
              <a:rPr lang="en-US" dirty="0"/>
              <a:t>Capsule: 11.5 </a:t>
            </a:r>
            <a:r>
              <a:rPr lang="en-US" dirty="0" err="1"/>
              <a:t>Mpa</a:t>
            </a:r>
            <a:r>
              <a:rPr lang="en-US" dirty="0"/>
              <a:t> &lt;&lt; YS; UTS</a:t>
            </a:r>
          </a:p>
          <a:p>
            <a:pPr lvl="1"/>
            <a:r>
              <a:rPr lang="en-US" dirty="0"/>
              <a:t>Vessel: 71 MPa &lt; 1/2*YS; 1/3*UTS</a:t>
            </a:r>
          </a:p>
          <a:p>
            <a:pPr lvl="2"/>
            <a:r>
              <a:rPr lang="en-US" dirty="0"/>
              <a:t>Strain hardened aluminum – Al5052-H38</a:t>
            </a:r>
          </a:p>
          <a:p>
            <a:pPr lvl="3"/>
            <a:r>
              <a:rPr lang="en-US" dirty="0"/>
              <a:t>YS: 248 </a:t>
            </a:r>
            <a:r>
              <a:rPr lang="en-US" dirty="0" err="1"/>
              <a:t>Mpa</a:t>
            </a:r>
            <a:endParaRPr lang="en-US" dirty="0"/>
          </a:p>
          <a:p>
            <a:pPr lvl="3"/>
            <a:r>
              <a:rPr lang="en-US" dirty="0"/>
              <a:t>UTS: 276 </a:t>
            </a:r>
            <a:r>
              <a:rPr lang="en-US" dirty="0" err="1"/>
              <a:t>Mpa</a:t>
            </a:r>
            <a:endParaRPr lang="en-US" dirty="0"/>
          </a:p>
          <a:p>
            <a:pPr lvl="2"/>
            <a:r>
              <a:rPr lang="en-US" dirty="0"/>
              <a:t>Bottom wall thickness could be increased to reduce stress from the 1 bar air towards the  accelerator vacuum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47934-0EE2-2798-46CC-98F5F38A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65553"/>
          </a:xfrm>
        </p:spPr>
        <p:txBody>
          <a:bodyPr/>
          <a:lstStyle/>
          <a:p>
            <a:r>
              <a:rPr lang="en-US" dirty="0"/>
              <a:t>Stress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54A08-0DF6-7E52-017D-7ABC8B423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14" y="3722004"/>
            <a:ext cx="3841407" cy="28904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E99B07-035C-C441-9236-B63F5F72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14" y="245501"/>
            <a:ext cx="3841407" cy="33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6B0B74-6990-3141-1616-A64043928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54587"/>
            <a:ext cx="5563532" cy="2169397"/>
          </a:xfrm>
        </p:spPr>
        <p:txBody>
          <a:bodyPr/>
          <a:lstStyle/>
          <a:p>
            <a:pPr lvl="1"/>
            <a:r>
              <a:rPr lang="en-US" dirty="0"/>
              <a:t>Target shall be cooled only passively by conductive, convective, and radiative heat transfer</a:t>
            </a:r>
          </a:p>
          <a:p>
            <a:pPr lvl="1"/>
            <a:r>
              <a:rPr lang="en-US" dirty="0"/>
              <a:t>The dose from the target after a week decay time after end of bombardment shall not exceed 10 mrem/</a:t>
            </a:r>
            <a:r>
              <a:rPr lang="en-US" dirty="0" err="1"/>
              <a:t>hr</a:t>
            </a:r>
            <a:r>
              <a:rPr lang="en-US" dirty="0"/>
              <a:t> at 30 cm from the port 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68DE74AA-F7AF-CEC1-C0C2-73324508FDD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13776" y="932103"/>
                <a:ext cx="5563532" cy="4131422"/>
              </a:xfrm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Beam parameters: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Beam energy: 0.8-1.3 GeV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Pulse length: 1.0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ms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with 1 – 60 Hz rep. rate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Beam size: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45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45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45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45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8 mm;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45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45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45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𝑦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45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 3 mm</a:t>
                </a:r>
              </a:p>
              <a:p>
                <a:pPr marL="1143000" marR="0" lvl="2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Switching off last two quads for beam expansion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Proton current: 4.8e12 p/s (0.77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uA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)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Beam power: 1.0 kW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6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54D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Beamtime: 20 hours</a:t>
                </a:r>
                <a:endParaRPr lang="en-US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68DE74AA-F7AF-CEC1-C0C2-73324508FD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13776" y="932103"/>
                <a:ext cx="5563532" cy="4131422"/>
              </a:xfrm>
              <a:blipFill>
                <a:blip r:embed="rId2"/>
                <a:stretch>
                  <a:fillRect l="-2632" t="-2507" r="-1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524D0B6A-D7F6-80EF-206C-53B7F5A5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Parameters Used for Study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333ADD-EDE3-8DF3-6B7B-A0430A4A5268}"/>
              </a:ext>
            </a:extLst>
          </p:cNvPr>
          <p:cNvGrpSpPr/>
          <p:nvPr/>
        </p:nvGrpSpPr>
        <p:grpSpPr>
          <a:xfrm>
            <a:off x="1542909" y="3227754"/>
            <a:ext cx="4437462" cy="3364523"/>
            <a:chOff x="319740" y="1210660"/>
            <a:chExt cx="5673590" cy="49043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C19992-FB1E-7417-FD59-1268BE574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40" y="1771649"/>
              <a:ext cx="5673590" cy="434340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98E6E5-5D67-DF8C-07FD-8E5E484F779F}"/>
                </a:ext>
              </a:extLst>
            </p:cNvPr>
            <p:cNvCxnSpPr/>
            <p:nvPr/>
          </p:nvCxnSpPr>
          <p:spPr>
            <a:xfrm>
              <a:off x="4374932" y="1545020"/>
              <a:ext cx="0" cy="397291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A595F2-26C8-5F81-960B-FDFFC2D3D4A3}"/>
                </a:ext>
              </a:extLst>
            </p:cNvPr>
            <p:cNvSpPr txBox="1"/>
            <p:nvPr/>
          </p:nvSpPr>
          <p:spPr>
            <a:xfrm>
              <a:off x="3285045" y="1210660"/>
              <a:ext cx="2494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Potential target location 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65D0841-BD21-1988-E8C1-0DC8E5122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9870" y="1637969"/>
              <a:ext cx="1167403" cy="33189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D5420E7-A5C4-AD16-705B-46CDAC835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9492" y="2242268"/>
              <a:ext cx="1476178" cy="30707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6640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C853E1-9135-99EE-1018-D5225D937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1" y="949911"/>
            <a:ext cx="6538869" cy="5007136"/>
          </a:xfrm>
        </p:spPr>
        <p:txBody>
          <a:bodyPr/>
          <a:lstStyle/>
          <a:p>
            <a:r>
              <a:rPr lang="en-US" dirty="0"/>
              <a:t>Target module consists of four components</a:t>
            </a:r>
          </a:p>
          <a:p>
            <a:pPr lvl="1"/>
            <a:r>
              <a:rPr lang="en-US" dirty="0"/>
              <a:t>Target capsule made of SS316L</a:t>
            </a:r>
          </a:p>
          <a:p>
            <a:pPr lvl="2"/>
            <a:r>
              <a:rPr lang="en-US" dirty="0"/>
              <a:t>Design follows the concept presented for </a:t>
            </a:r>
            <a:r>
              <a:rPr lang="en-US" dirty="0" err="1"/>
              <a:t>SpA</a:t>
            </a:r>
            <a:r>
              <a:rPr lang="en-US" dirty="0"/>
              <a:t> 2</a:t>
            </a:r>
          </a:p>
          <a:p>
            <a:pPr lvl="1"/>
            <a:r>
              <a:rPr lang="en-US" dirty="0"/>
              <a:t>Target disc made of thorium</a:t>
            </a:r>
          </a:p>
          <a:p>
            <a:pPr lvl="2"/>
            <a:r>
              <a:rPr lang="en-US" dirty="0"/>
              <a:t>Disc thickness: 0.25 mm (8 g)</a:t>
            </a:r>
          </a:p>
          <a:p>
            <a:pPr lvl="1"/>
            <a:r>
              <a:rPr lang="en-US" dirty="0"/>
              <a:t>2 x flexible graphite sheets: 0.127 mm thick</a:t>
            </a:r>
          </a:p>
          <a:p>
            <a:pPr lvl="1"/>
            <a:r>
              <a:rPr lang="en-US" dirty="0"/>
              <a:t>Retractable vessel made of Al5052 </a:t>
            </a:r>
          </a:p>
          <a:p>
            <a:pPr lvl="2"/>
            <a:r>
              <a:rPr lang="en-US" dirty="0"/>
              <a:t>Docked to the target port with bellow with a required stroke needed to free beam passage when not in use</a:t>
            </a:r>
          </a:p>
          <a:p>
            <a:pPr lvl="3"/>
            <a:r>
              <a:rPr lang="en-US" dirty="0"/>
              <a:t>No need to break the accelerator vacuum for target handlings</a:t>
            </a:r>
          </a:p>
          <a:p>
            <a:pPr lvl="2"/>
            <a:r>
              <a:rPr lang="en-US" dirty="0"/>
              <a:t>Houses the target capsule in atmospheric air environment separated from the accelerator vacuum</a:t>
            </a:r>
          </a:p>
          <a:p>
            <a:pPr lvl="2"/>
            <a:r>
              <a:rPr lang="en-US" dirty="0"/>
              <a:t>Al5052 was chosen to reduce post radiation decay dose</a:t>
            </a:r>
          </a:p>
          <a:p>
            <a:pPr lvl="2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ADD33-ABF0-6241-03D6-A989070D7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22606" y="374984"/>
            <a:ext cx="3569418" cy="28712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41DC82-4F2C-46FD-B5F9-9B04AA32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Pilot Target Model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AA06077-A1BC-0495-46D0-8D9AFB451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605" y="3452620"/>
            <a:ext cx="3569417" cy="31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43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D84EA0-D01F-F727-9B0A-A62F33165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06580"/>
            <a:ext cx="5563532" cy="2751020"/>
          </a:xfrm>
        </p:spPr>
        <p:txBody>
          <a:bodyPr/>
          <a:lstStyle/>
          <a:p>
            <a:r>
              <a:rPr lang="en-US" dirty="0"/>
              <a:t>Dose from the target reduces to a manageable level (10 mrem/h@30 cm) after 5 days cooling</a:t>
            </a:r>
          </a:p>
          <a:p>
            <a:r>
              <a:rPr lang="en-US" dirty="0"/>
              <a:t>Isotopes yields:</a:t>
            </a:r>
          </a:p>
          <a:p>
            <a:pPr lvl="1"/>
            <a:r>
              <a:rPr lang="en-US" dirty="0"/>
              <a:t>Ac-225 (t</a:t>
            </a:r>
            <a:r>
              <a:rPr lang="en-US" baseline="-25000" dirty="0"/>
              <a:t>1/2</a:t>
            </a:r>
            <a:r>
              <a:rPr lang="en-US" dirty="0"/>
              <a:t> = 9.92d): 66.8 </a:t>
            </a:r>
            <a:r>
              <a:rPr lang="el-GR" dirty="0"/>
              <a:t>μ </a:t>
            </a:r>
            <a:r>
              <a:rPr lang="en-US" dirty="0"/>
              <a:t>Ci (2.5 MBq) at </a:t>
            </a:r>
            <a:r>
              <a:rPr lang="en-US" dirty="0" err="1"/>
              <a:t>E.o.B</a:t>
            </a:r>
            <a:endParaRPr lang="en-US" dirty="0"/>
          </a:p>
          <a:p>
            <a:pPr lvl="1"/>
            <a:r>
              <a:rPr lang="en-US" dirty="0"/>
              <a:t>Ra-225 (t</a:t>
            </a:r>
            <a:r>
              <a:rPr lang="en-US" baseline="-25000" dirty="0"/>
              <a:t>1/2</a:t>
            </a:r>
            <a:r>
              <a:rPr lang="en-US" dirty="0"/>
              <a:t> = 14.8d): 9.4 </a:t>
            </a:r>
            <a:r>
              <a:rPr lang="el-GR" dirty="0"/>
              <a:t>μ</a:t>
            </a:r>
            <a:r>
              <a:rPr lang="en-US" dirty="0"/>
              <a:t>Ci (0.35 MBq) at </a:t>
            </a:r>
            <a:r>
              <a:rPr lang="en-US" dirty="0" err="1"/>
              <a:t>E.o.B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526D06-DA56-A20D-FE5F-C1D0EE2EE2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826" y="3868002"/>
            <a:ext cx="3294027" cy="246928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400DBC-ABC1-1718-9A86-E14624D4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Model – Isotopes Yield Estimates for Test Irradiation</a:t>
            </a:r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67C2E88-3C8F-A1BE-7A91-9F8101C5B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39" y="3472165"/>
            <a:ext cx="4066385" cy="3049789"/>
          </a:xfrm>
          <a:prstGeom prst="rect">
            <a:avLst/>
          </a:prstGeom>
        </p:spPr>
      </p:pic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D0B6BCD-2972-1756-A82D-B55D3431DEAA}"/>
              </a:ext>
            </a:extLst>
          </p:cNvPr>
          <p:cNvGraphicFramePr>
            <a:graphicFrameLocks/>
          </p:cNvGraphicFramePr>
          <p:nvPr/>
        </p:nvGraphicFramePr>
        <p:xfrm>
          <a:off x="6313778" y="919722"/>
          <a:ext cx="5507034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5678">
                  <a:extLst>
                    <a:ext uri="{9D8B030D-6E8A-4147-A177-3AD203B41FA5}">
                      <a16:colId xmlns:a16="http://schemas.microsoft.com/office/drawing/2014/main" val="2081312091"/>
                    </a:ext>
                  </a:extLst>
                </a:gridCol>
                <a:gridCol w="1835678">
                  <a:extLst>
                    <a:ext uri="{9D8B030D-6E8A-4147-A177-3AD203B41FA5}">
                      <a16:colId xmlns:a16="http://schemas.microsoft.com/office/drawing/2014/main" val="4025017772"/>
                    </a:ext>
                  </a:extLst>
                </a:gridCol>
                <a:gridCol w="1835678">
                  <a:extLst>
                    <a:ext uri="{9D8B030D-6E8A-4147-A177-3AD203B41FA5}">
                      <a16:colId xmlns:a16="http://schemas.microsoft.com/office/drawing/2014/main" val="2568836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Isotopes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Activity [</a:t>
                      </a:r>
                      <a:r>
                        <a:rPr lang="en-US" sz="1800" dirty="0" err="1"/>
                        <a:t>uCi</a:t>
                      </a:r>
                      <a:r>
                        <a:rPr lang="en-US" sz="18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Error [%]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53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Th-227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05704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Ac-227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7929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Ac-225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3529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Ra-225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71575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Ra-223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476391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8FA9B0C-6EE0-749E-3826-134F6994B1CA}"/>
              </a:ext>
            </a:extLst>
          </p:cNvPr>
          <p:cNvSpPr txBox="1"/>
          <p:nvPr/>
        </p:nvSpPr>
        <p:spPr>
          <a:xfrm>
            <a:off x="7324296" y="4871812"/>
            <a:ext cx="971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Dose (</a:t>
            </a:r>
            <a:r>
              <a:rPr lang="en-US" sz="1200" dirty="0" err="1"/>
              <a:t>mR</a:t>
            </a:r>
            <a:r>
              <a:rPr lang="en-US" sz="1200" dirty="0"/>
              <a:t>/</a:t>
            </a:r>
            <a:r>
              <a:rPr lang="en-US" sz="1200" dirty="0" err="1"/>
              <a:t>hr</a:t>
            </a:r>
            <a:r>
              <a:rPr lang="en-US" sz="12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C99F6F-C9AA-BFE0-2B17-0EC0F6808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564" y="3472165"/>
            <a:ext cx="3580610" cy="28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79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B458D3-CBE2-5461-061E-718E8BB3E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837285"/>
            <a:ext cx="5670474" cy="5545586"/>
          </a:xfrm>
        </p:spPr>
        <p:txBody>
          <a:bodyPr/>
          <a:lstStyle/>
          <a:p>
            <a:r>
              <a:rPr lang="en-US" b="1" dirty="0"/>
              <a:t>Demonstration of a miniature scale full cycle process from target manufacturing through 1.3 GeV irradiation, remote handling to isotopes separation  </a:t>
            </a:r>
          </a:p>
          <a:p>
            <a:r>
              <a:rPr lang="en-US" dirty="0"/>
              <a:t>Manufacturing of target capsule with laser beam welding in sub atmospheric pressure helium</a:t>
            </a:r>
          </a:p>
          <a:p>
            <a:pPr lvl="1"/>
            <a:r>
              <a:rPr lang="en-US" dirty="0"/>
              <a:t>Demonstration of manufacturability of the 250-kW target with in-beam thermal and mechanical characterizations</a:t>
            </a:r>
          </a:p>
          <a:p>
            <a:r>
              <a:rPr lang="en-US" dirty="0"/>
              <a:t>Simulation of target capsule handling and target disc extraction</a:t>
            </a:r>
          </a:p>
          <a:p>
            <a:r>
              <a:rPr lang="en-US" dirty="0"/>
              <a:t>Validation of isotopes yields:</a:t>
            </a:r>
          </a:p>
          <a:p>
            <a:pPr lvl="1"/>
            <a:r>
              <a:rPr lang="en-US" dirty="0"/>
              <a:t>Post irradiation measurement of Ac-225/Ra-225 activities using gamma and alpha spectroscopy</a:t>
            </a:r>
          </a:p>
          <a:p>
            <a:pPr lvl="1"/>
            <a:r>
              <a:rPr lang="en-US" dirty="0"/>
              <a:t>Chemical separation of Ac-225/Ac-227 and Ra-225 from irradiated Th-target</a:t>
            </a:r>
          </a:p>
          <a:p>
            <a:pPr lvl="1"/>
            <a:r>
              <a:rPr lang="en-US" dirty="0"/>
              <a:t>Separation of Ac-225 from Ac-225/Ac-227 compound using resonant laser ionization and off-line mass separation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7234F8-B972-4FE3-C1E9-6A1DD07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Experimental Target Station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0B2D3-CBBA-098B-26D8-00A4C40AF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5" y="3576504"/>
            <a:ext cx="5349101" cy="3163732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C4E9E3A-4331-BDA4-DA78-445BD05587CA}"/>
              </a:ext>
            </a:extLst>
          </p:cNvPr>
          <p:cNvGraphicFramePr>
            <a:graphicFrameLocks/>
          </p:cNvGraphicFramePr>
          <p:nvPr/>
        </p:nvGraphicFramePr>
        <p:xfrm>
          <a:off x="6399692" y="411970"/>
          <a:ext cx="5156244" cy="2869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2921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556874-0259-222F-67A9-CB67D7A82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43337"/>
            <a:ext cx="5563532" cy="545746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Th-disc dimension: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Φ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60 mm x t 0.5 mm (16.6 g)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Thin target to avoid beam pulse induced coherent longitudinal stress wave interference and to facilitate chemical separation of the isotopes by increasing surface to volume ratio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Target Layout: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5 Th-discs are contained in SS316L capsule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454D"/>
                </a:solidFill>
              </a:rPr>
              <a:t>Other facilities use Inconel 718: Higher strength, but potential Nb-94 waste disposal issue (&gt;0.2 Ci/m3) with 250 kW beam 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B5629-D5B2-1FFB-2407-1D1F2D0FE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782" y="943338"/>
            <a:ext cx="5563532" cy="2046048"/>
          </a:xfrm>
        </p:spPr>
        <p:txBody>
          <a:bodyPr/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Flexible graphite sheets are placed between the Th-discs and capsule window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Efficient conductive heat transfer to water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Short pulse beam induced shock absorber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454D"/>
                </a:solidFill>
              </a:rPr>
              <a:t>Reduced abrasive fretting of target capsule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E23978-E02E-942B-C64B-21E17773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sz="2800" dirty="0"/>
              <a:t>Initial Production Target Model Design Concept and Survivability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20645-AF6C-C2FF-C534-C50B313F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303" y="4082309"/>
            <a:ext cx="3345920" cy="2194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3339A-466F-28EB-68A3-2428A0E71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5" y="4082309"/>
            <a:ext cx="2727374" cy="2194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Chart, logo&#10;&#10;Description automatically generated">
            <a:extLst>
              <a:ext uri="{FF2B5EF4-FFF2-40B4-BE49-F238E27FC236}">
                <a16:creationId xmlns:a16="http://schemas.microsoft.com/office/drawing/2014/main" id="{A406DADD-1F54-4956-B373-C5E594B08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807" y="2764435"/>
            <a:ext cx="2351286" cy="2038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98453C-67D9-7D42-AFA7-BC2A740FE9AD}"/>
              </a:ext>
            </a:extLst>
          </p:cNvPr>
          <p:cNvSpPr txBox="1"/>
          <p:nvPr/>
        </p:nvSpPr>
        <p:spPr>
          <a:xfrm>
            <a:off x="6888181" y="4930231"/>
            <a:ext cx="5170469" cy="178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Steady-state temperature analysis: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Capsule: 63 C (55 C at face)</a:t>
            </a:r>
          </a:p>
          <a:p>
            <a:pPr lvl="2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Bulk: 63 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Flexible graphite: 185 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Target disc: 191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482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020C93-3C95-FEBA-F9C5-4304E305D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906571"/>
            <a:ext cx="5563532" cy="2144360"/>
          </a:xfrm>
        </p:spPr>
        <p:txBody>
          <a:bodyPr/>
          <a:lstStyle/>
          <a:p>
            <a:r>
              <a:rPr lang="en-US" dirty="0"/>
              <a:t>Water pressure: 2 bar following BLIP</a:t>
            </a:r>
          </a:p>
          <a:p>
            <a:r>
              <a:rPr lang="en-US" dirty="0"/>
              <a:t>Peak maximum principal stress:</a:t>
            </a:r>
          </a:p>
          <a:p>
            <a:pPr lvl="1"/>
            <a:r>
              <a:rPr lang="en-US" dirty="0"/>
              <a:t>Shell: 163 </a:t>
            </a:r>
            <a:r>
              <a:rPr lang="en-US" dirty="0" err="1"/>
              <a:t>Mpa</a:t>
            </a:r>
            <a:r>
              <a:rPr lang="en-US" dirty="0"/>
              <a:t> (less than 235 </a:t>
            </a:r>
            <a:r>
              <a:rPr lang="en-US" dirty="0" err="1"/>
              <a:t>Mpa</a:t>
            </a:r>
            <a:r>
              <a:rPr lang="en-US" dirty="0"/>
              <a:t> (YS) and 560 </a:t>
            </a:r>
            <a:r>
              <a:rPr lang="en-US" dirty="0" err="1"/>
              <a:t>Mpa</a:t>
            </a:r>
            <a:r>
              <a:rPr lang="en-US" dirty="0"/>
              <a:t> (UTS) of SS316L)</a:t>
            </a:r>
          </a:p>
          <a:p>
            <a:pPr lvl="2"/>
            <a:r>
              <a:rPr lang="en-US" dirty="0"/>
              <a:t>Maximum stress caused by bending at the capsule window-rim interface due to water pressure =&gt; room for further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7D17-D0B3-6498-B6E0-6095D4C4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592" y="900954"/>
            <a:ext cx="5563532" cy="214436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Peak maximum principal stress:</a:t>
            </a:r>
          </a:p>
          <a:p>
            <a:pPr lvl="1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Target: </a:t>
            </a:r>
            <a:r>
              <a:rPr lang="en-US" dirty="0">
                <a:solidFill>
                  <a:srgbClr val="00454D"/>
                </a:solidFill>
              </a:rPr>
              <a:t>2.2 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54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Pa </a:t>
            </a:r>
            <a:r>
              <a:rPr lang="en-US" dirty="0"/>
              <a:t>(less than 144 </a:t>
            </a:r>
            <a:r>
              <a:rPr lang="en-US" dirty="0" err="1"/>
              <a:t>Mpa</a:t>
            </a:r>
            <a:r>
              <a:rPr lang="en-US" dirty="0"/>
              <a:t> (YS) and 219 </a:t>
            </a:r>
            <a:r>
              <a:rPr lang="en-US" dirty="0" err="1"/>
              <a:t>Mpa</a:t>
            </a:r>
            <a:r>
              <a:rPr lang="en-US" dirty="0"/>
              <a:t> (UTS) of Th)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454D"/>
                </a:solidFill>
              </a:rPr>
              <a:t>Flexible graphite: 210 kPa (compression)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54D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D049E1-F56A-E138-A46A-A8928D36F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5828"/>
          </a:xfrm>
        </p:spPr>
        <p:txBody>
          <a:bodyPr/>
          <a:lstStyle/>
          <a:p>
            <a:r>
              <a:rPr lang="en-US" dirty="0"/>
              <a:t>Steady Stress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8D51FF-C85C-E7A6-D50A-B525DA57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29" y="3164616"/>
            <a:ext cx="4343597" cy="3048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B4411-6541-8B15-7F85-45A47F3D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509" y="3164616"/>
            <a:ext cx="4343597" cy="30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27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C5DFE8-9199-1720-6329-A42D4356A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876" y="992894"/>
            <a:ext cx="5563532" cy="1387657"/>
          </a:xfrm>
        </p:spPr>
        <p:txBody>
          <a:bodyPr/>
          <a:lstStyle/>
          <a:p>
            <a:r>
              <a:rPr lang="en-US" dirty="0"/>
              <a:t>Maximum principal strain variance: </a:t>
            </a:r>
          </a:p>
          <a:p>
            <a:pPr lvl="1"/>
            <a:r>
              <a:rPr lang="en-US" dirty="0"/>
              <a:t>Number of beam pulses at 5 Hz for 10 days: 4.32e6</a:t>
            </a:r>
          </a:p>
          <a:p>
            <a:pPr lvl="1"/>
            <a:r>
              <a:rPr lang="en-US" dirty="0"/>
              <a:t>Δ</a:t>
            </a:r>
            <a:r>
              <a:rPr lang="el-GR" dirty="0"/>
              <a:t>ε</a:t>
            </a:r>
            <a:r>
              <a:rPr lang="en-US" dirty="0"/>
              <a:t> = 0.053% &lt; fatigue limit</a:t>
            </a:r>
          </a:p>
        </p:txBody>
      </p:sp>
      <p:pic>
        <p:nvPicPr>
          <p:cNvPr id="5" name="MaxPrincipalStrain_316L">
            <a:hlinkClick r:id="" action="ppaction://media"/>
            <a:extLst>
              <a:ext uri="{FF2B5EF4-FFF2-40B4-BE49-F238E27FC236}">
                <a16:creationId xmlns:a16="http://schemas.microsoft.com/office/drawing/2014/main" id="{C9E4DE6C-69B1-8FD1-3354-7A1AB9BDB7A0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2937" y="963613"/>
            <a:ext cx="5564187" cy="390207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8C0BB3-B109-D88C-68FE-13D3A563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95885"/>
          </a:xfrm>
        </p:spPr>
        <p:txBody>
          <a:bodyPr/>
          <a:lstStyle/>
          <a:p>
            <a:r>
              <a:rPr lang="en-US" dirty="0"/>
              <a:t>Dynamic Transient Structural Analysis – Capsule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490B62-2EDE-425F-AB6C-B5FEEC166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937" y="4852988"/>
            <a:ext cx="5564187" cy="1854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280E3-32C4-1749-4624-52F91723E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6" y="2512435"/>
            <a:ext cx="5072108" cy="36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3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C5DFE8-9199-1720-6329-A42D4356A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876" y="992893"/>
            <a:ext cx="5563532" cy="5232061"/>
          </a:xfrm>
        </p:spPr>
        <p:txBody>
          <a:bodyPr/>
          <a:lstStyle/>
          <a:p>
            <a:r>
              <a:rPr lang="en-US" dirty="0"/>
              <a:t>Maximum principal stress amplitude: </a:t>
            </a:r>
          </a:p>
          <a:p>
            <a:pPr lvl="1"/>
            <a:r>
              <a:rPr lang="en-US" dirty="0"/>
              <a:t>Coherent interference of longitudinal stress waves in the thickness direction is smoothened</a:t>
            </a:r>
          </a:p>
          <a:p>
            <a:pPr lvl="1"/>
            <a:r>
              <a:rPr lang="en-US" dirty="0"/>
              <a:t>Longitudinal waves in the radial direction contributes most to the dynamic stress</a:t>
            </a:r>
          </a:p>
          <a:p>
            <a:pPr lvl="1"/>
            <a:r>
              <a:rPr lang="en-US" dirty="0"/>
              <a:t> Δ</a:t>
            </a:r>
            <a:r>
              <a:rPr lang="el-GR" dirty="0"/>
              <a:t>σ</a:t>
            </a:r>
            <a:r>
              <a:rPr lang="en-US" dirty="0"/>
              <a:t> = 27 MPa = 0.188*YS; 0.123*UTS </a:t>
            </a:r>
          </a:p>
          <a:p>
            <a:r>
              <a:rPr lang="en-US" dirty="0"/>
              <a:t>Fatigue life estimate:</a:t>
            </a:r>
          </a:p>
          <a:p>
            <a:pPr lvl="1"/>
            <a:r>
              <a:rPr lang="en-US" dirty="0"/>
              <a:t>No data on fatigue strength of thorium</a:t>
            </a:r>
          </a:p>
          <a:p>
            <a:pPr lvl="1"/>
            <a:r>
              <a:rPr lang="en-US" dirty="0"/>
              <a:t>Rule of thumb estimate: </a:t>
            </a:r>
          </a:p>
          <a:p>
            <a:pPr lvl="2"/>
            <a:r>
              <a:rPr lang="en-US" dirty="0"/>
              <a:t>Good chance that the maximum stress amplitude is below fatigue limit as Δ</a:t>
            </a:r>
            <a:r>
              <a:rPr lang="el-GR" dirty="0"/>
              <a:t>σ</a:t>
            </a:r>
            <a:r>
              <a:rPr lang="en-US" dirty="0"/>
              <a:t> &lt;&lt; UTS/2</a:t>
            </a:r>
          </a:p>
          <a:p>
            <a:r>
              <a:rPr lang="en-US" dirty="0"/>
              <a:t>Maximum dynamic stress peak in flexible graphite sheets is below 1 </a:t>
            </a:r>
            <a:r>
              <a:rPr lang="en-US" dirty="0" err="1"/>
              <a:t>Mpa</a:t>
            </a:r>
            <a:r>
              <a:rPr lang="en-US" dirty="0"/>
              <a:t> and maximum strain variance is below 0.2%</a:t>
            </a:r>
          </a:p>
          <a:p>
            <a:pPr lvl="1"/>
            <a:r>
              <a:rPr lang="en-US" dirty="0"/>
              <a:t>Little concern about fatigue failure of flexible graphite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8C0BB3-B109-D88C-68FE-13D3A563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95885"/>
          </a:xfrm>
        </p:spPr>
        <p:txBody>
          <a:bodyPr/>
          <a:lstStyle/>
          <a:p>
            <a:r>
              <a:rPr lang="en-US"/>
              <a:t>Dynamic Transient Structural Analysis – Target Disc </a:t>
            </a:r>
          </a:p>
        </p:txBody>
      </p:sp>
      <p:pic>
        <p:nvPicPr>
          <p:cNvPr id="9" name="MaxPrincipalStress_Th">
            <a:hlinkClick r:id="" action="ppaction://media"/>
            <a:extLst>
              <a:ext uri="{FF2B5EF4-FFF2-40B4-BE49-F238E27FC236}">
                <a16:creationId xmlns:a16="http://schemas.microsoft.com/office/drawing/2014/main" id="{81EC2F92-A1D0-DE35-856A-E035AFFFCA4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2936" y="992894"/>
            <a:ext cx="5564187" cy="390048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D5EC01-D611-931D-99E5-439759A7A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893382"/>
            <a:ext cx="5711123" cy="192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8C0BB3-B109-D88C-68FE-13D3A563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Transient Structural Analysis – Thick Target Disc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C5DFE8-9199-1720-6329-A42D4356A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041184"/>
            <a:ext cx="11315194" cy="1156893"/>
          </a:xfrm>
        </p:spPr>
        <p:txBody>
          <a:bodyPr/>
          <a:lstStyle/>
          <a:p>
            <a:r>
              <a:rPr lang="en-US" dirty="0"/>
              <a:t>Maximum principal stress amplitude in </a:t>
            </a:r>
            <a:r>
              <a:rPr lang="en-US" b="1" dirty="0"/>
              <a:t>2.5 mm </a:t>
            </a:r>
            <a:r>
              <a:rPr lang="en-US" dirty="0"/>
              <a:t>thick thorium target disc: </a:t>
            </a:r>
          </a:p>
          <a:p>
            <a:pPr lvl="1"/>
            <a:r>
              <a:rPr lang="en-US" dirty="0"/>
              <a:t>Coherent interference of longitudinal stress waves in the thickness direction is visible</a:t>
            </a:r>
          </a:p>
          <a:p>
            <a:pPr lvl="1"/>
            <a:r>
              <a:rPr lang="en-US" dirty="0"/>
              <a:t>Δ</a:t>
            </a:r>
            <a:r>
              <a:rPr lang="el-GR" dirty="0"/>
              <a:t>σ</a:t>
            </a:r>
            <a:r>
              <a:rPr lang="en-US" dirty="0"/>
              <a:t> = 1.03*UTS; Δ</a:t>
            </a:r>
            <a:r>
              <a:rPr lang="el-GR" dirty="0"/>
              <a:t>σ</a:t>
            </a:r>
            <a:r>
              <a:rPr lang="en-US" dirty="0"/>
              <a:t> = 0.68*UTS =&gt; Most probably fail under 4.32e6 fatigue cycles</a:t>
            </a:r>
          </a:p>
        </p:txBody>
      </p:sp>
      <p:pic>
        <p:nvPicPr>
          <p:cNvPr id="3" name="MaxPrincipalStress_Th_2.5mm">
            <a:hlinkClick r:id="" action="ppaction://media"/>
            <a:extLst>
              <a:ext uri="{FF2B5EF4-FFF2-40B4-BE49-F238E27FC236}">
                <a16:creationId xmlns:a16="http://schemas.microsoft.com/office/drawing/2014/main" id="{0E9FB627-02ED-7FAB-AD0D-2FC799FAF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2286740"/>
            <a:ext cx="5296454" cy="3714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FA532-408B-B75C-0CC5-C02579C62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14701"/>
            <a:ext cx="6014980" cy="20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19E814-2BE7-B7CB-E6E8-3AEEC55B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project initiated in FY24 to investigate the viability production of novel radioisotopes at the Spallation Neutron Source.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ECDCB5-D333-F20A-BC84-D53B41DDA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Identify isotopes of interest through the modeling and simulation of prospective irradiation parameters and target compositions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Provide a design concept for an experimental/demonstration facility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Develop a target design concept that can receive high energy beam pulses from the SNS accelerator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Identify enhanced isotope separation methods for SNS produced radionuclides</a:t>
            </a:r>
          </a:p>
        </p:txBody>
      </p:sp>
    </p:spTree>
    <p:extLst>
      <p:ext uri="{BB962C8B-B14F-4D97-AF65-F5344CB8AC3E}">
        <p14:creationId xmlns:p14="http://schemas.microsoft.com/office/powerpoint/2010/main" val="860704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gottberg\Desktop\2014-04-10_Alex_Half-lives\238U 5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2223247" y="450104"/>
            <a:ext cx="8843309" cy="5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428" y="235375"/>
            <a:ext cx="9577143" cy="35030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Mass Distribution in p+</a:t>
            </a:r>
            <a:r>
              <a:rPr lang="en-US" baseline="30000" dirty="0">
                <a:latin typeface="+mn-lt"/>
              </a:rPr>
              <a:t>238</a:t>
            </a:r>
            <a:r>
              <a:rPr lang="en-US" dirty="0">
                <a:latin typeface="+mn-lt"/>
              </a:rPr>
              <a:t>U Reaction at Various Energies</a:t>
            </a:r>
            <a:endParaRPr lang="en-CA" dirty="0">
              <a:latin typeface="+mn-lt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4294967295"/>
          </p:nvPr>
        </p:nvSpPr>
        <p:spPr>
          <a:xfrm>
            <a:off x="4546724" y="1071563"/>
            <a:ext cx="1711325" cy="501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50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F33C5-404C-169D-44FC-6E296B99EB9E}"/>
              </a:ext>
            </a:extLst>
          </p:cNvPr>
          <p:cNvSpPr txBox="1"/>
          <p:nvPr/>
        </p:nvSpPr>
        <p:spPr>
          <a:xfrm>
            <a:off x="334917" y="6027171"/>
            <a:ext cx="488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generated and provided by Dr. A. Gottberg for RIPS Workshop,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755207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428" y="328443"/>
            <a:ext cx="9577143" cy="35030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Mass Distribution in p+</a:t>
            </a:r>
            <a:r>
              <a:rPr lang="en-US" baseline="30000" dirty="0">
                <a:latin typeface="+mn-lt"/>
              </a:rPr>
              <a:t>238</a:t>
            </a:r>
            <a:r>
              <a:rPr lang="en-US" dirty="0">
                <a:latin typeface="+mn-lt"/>
              </a:rPr>
              <a:t>U Reaction at Various Energies</a:t>
            </a:r>
            <a:endParaRPr lang="en-CA" dirty="0">
              <a:latin typeface="+mn-lt"/>
            </a:endParaRPr>
          </a:p>
        </p:txBody>
      </p:sp>
      <p:pic>
        <p:nvPicPr>
          <p:cNvPr id="3079" name="Picture 7" descr="C:\Users\gottberg\Desktop\2014-04-10_Alex_Half-lives\238U 50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2" r="10542"/>
          <a:stretch/>
        </p:blipFill>
        <p:spPr bwMode="auto">
          <a:xfrm>
            <a:off x="853031" y="788457"/>
            <a:ext cx="9681619" cy="57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448247" y="1022469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500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1ADE1C-2E5D-2B37-4FEA-0FB263349E4F}"/>
              </a:ext>
            </a:extLst>
          </p:cNvPr>
          <p:cNvSpPr txBox="1"/>
          <p:nvPr/>
        </p:nvSpPr>
        <p:spPr>
          <a:xfrm>
            <a:off x="334917" y="6027171"/>
            <a:ext cx="488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generated and provided by Dr. A. Gottberg for RIPS Workshop,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071583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ea typeface="Seravek" charset="0"/>
                <a:cs typeface="Seravek" charset="0"/>
              </a:rPr>
              <a:t>500 MeV</a:t>
            </a:r>
          </a:p>
        </p:txBody>
      </p:sp>
      <p:pic>
        <p:nvPicPr>
          <p:cNvPr id="3078" name="Picture 6" descr="C:\Users\gottberg\Desktop\2014-04-10_Alex_Half-lives\238U 100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42"/>
          <a:stretch/>
        </p:blipFill>
        <p:spPr bwMode="auto">
          <a:xfrm>
            <a:off x="1239657" y="438151"/>
            <a:ext cx="9294994" cy="586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902696" y="1069168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1000 MeV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384" y="207619"/>
            <a:ext cx="9577143" cy="35030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Mass Distribution in p+</a:t>
            </a:r>
            <a:r>
              <a:rPr lang="en-US" baseline="30000" dirty="0">
                <a:latin typeface="+mn-lt"/>
              </a:rPr>
              <a:t>238</a:t>
            </a:r>
            <a:r>
              <a:rPr lang="en-US" dirty="0">
                <a:latin typeface="+mn-lt"/>
              </a:rPr>
              <a:t>U Reaction at Various Energies</a:t>
            </a:r>
            <a:endParaRPr lang="en-CA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2A6E5-9B76-F4B7-2C8A-1ED5CD478E16}"/>
              </a:ext>
            </a:extLst>
          </p:cNvPr>
          <p:cNvSpPr txBox="1"/>
          <p:nvPr/>
        </p:nvSpPr>
        <p:spPr>
          <a:xfrm>
            <a:off x="334917" y="6027171"/>
            <a:ext cx="488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generated and provided by Dr. A. Gottberg for RIPS Workshop,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61715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428" y="229398"/>
            <a:ext cx="9577143" cy="350306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Mass Distribution in p+</a:t>
            </a:r>
            <a:r>
              <a:rPr lang="en-US" baseline="30000" dirty="0">
                <a:latin typeface="+mn-lt"/>
              </a:rPr>
              <a:t>238</a:t>
            </a:r>
            <a:r>
              <a:rPr lang="en-US" dirty="0">
                <a:latin typeface="+mn-lt"/>
              </a:rPr>
              <a:t>U Reaction at Various Energies</a:t>
            </a:r>
            <a:endParaRPr lang="en-CA" dirty="0">
              <a:latin typeface="+mn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ea typeface="Seravek" charset="0"/>
                <a:cs typeface="Seravek" charset="0"/>
              </a:rPr>
              <a:t>500 MeV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46755" y="1071564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2060"/>
                </a:solidFill>
                <a:ea typeface="Seravek" charset="0"/>
                <a:cs typeface="Seravek" charset="0"/>
              </a:rPr>
              <a:t>1000 MeV</a:t>
            </a:r>
          </a:p>
        </p:txBody>
      </p:sp>
      <p:pic>
        <p:nvPicPr>
          <p:cNvPr id="3077" name="Picture 5" descr="C:\Users\gottberg\Desktop\2014-04-10_Alex_Half-lives\238U 1400 MeV proton per u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2" r="10542"/>
          <a:stretch/>
        </p:blipFill>
        <p:spPr bwMode="auto">
          <a:xfrm>
            <a:off x="1654512" y="722635"/>
            <a:ext cx="8892379" cy="53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706314" y="1069168"/>
            <a:ext cx="1711201" cy="50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ea typeface="Seravek" charset="0"/>
                <a:cs typeface="Arial" panose="020B0604020202020204" pitchFamily="34" charset="0"/>
              </a:rPr>
              <a:t>1400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EA67B-8BEB-AAB7-C25A-AF08667C3616}"/>
              </a:ext>
            </a:extLst>
          </p:cNvPr>
          <p:cNvSpPr txBox="1"/>
          <p:nvPr/>
        </p:nvSpPr>
        <p:spPr>
          <a:xfrm>
            <a:off x="334917" y="6027171"/>
            <a:ext cx="4881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generated and provided by Dr. A. Gottberg for RIPS Workshop,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019866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D213-A6E8-BEBF-1CF1-C55833C8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Diverse team with experts in accelerator physics, isotope production, and separations.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6898570-23A3-F0BB-F6B6-50A772EC9803}"/>
              </a:ext>
            </a:extLst>
          </p:cNvPr>
          <p:cNvGrpSpPr/>
          <p:nvPr/>
        </p:nvGrpSpPr>
        <p:grpSpPr>
          <a:xfrm>
            <a:off x="1583317" y="4057817"/>
            <a:ext cx="1828800" cy="2642549"/>
            <a:chOff x="3792987" y="1362770"/>
            <a:chExt cx="1828800" cy="264254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C9119A40-839F-2BAB-4D10-9A4B739AEAB9}"/>
                </a:ext>
              </a:extLst>
            </p:cNvPr>
            <p:cNvSpPr/>
            <p:nvPr/>
          </p:nvSpPr>
          <p:spPr>
            <a:xfrm>
              <a:off x="3792987" y="1362770"/>
              <a:ext cx="1828800" cy="2604699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STS</a:t>
              </a:r>
            </a:p>
            <a:p>
              <a:pPr algn="ctr"/>
              <a:endParaRPr lang="en-US" dirty="0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B024EB53-F0E2-2B5B-5C99-762C0BA2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54" b="9269"/>
            <a:stretch/>
          </p:blipFill>
          <p:spPr>
            <a:xfrm>
              <a:off x="4069693" y="1839201"/>
              <a:ext cx="1275387" cy="15544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30E775F-C1F2-E48E-5822-62996A724676}"/>
                </a:ext>
              </a:extLst>
            </p:cNvPr>
            <p:cNvSpPr txBox="1"/>
            <p:nvPr/>
          </p:nvSpPr>
          <p:spPr>
            <a:xfrm>
              <a:off x="4064920" y="3358988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Yongjoong</a:t>
              </a:r>
              <a:r>
                <a:rPr lang="en-US" dirty="0">
                  <a:solidFill>
                    <a:schemeClr val="bg1"/>
                  </a:solidFill>
                </a:rPr>
                <a:t> Lee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D17FBA6-E3D9-D4B6-2A45-A2C66A5D49C2}"/>
              </a:ext>
            </a:extLst>
          </p:cNvPr>
          <p:cNvGrpSpPr/>
          <p:nvPr/>
        </p:nvGrpSpPr>
        <p:grpSpPr>
          <a:xfrm>
            <a:off x="3566893" y="4057817"/>
            <a:ext cx="1828800" cy="2642549"/>
            <a:chOff x="3794885" y="4068624"/>
            <a:chExt cx="1828800" cy="2642549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B45F6CF-2AEE-CA97-3DA5-F7B910E210FA}"/>
                </a:ext>
              </a:extLst>
            </p:cNvPr>
            <p:cNvGrpSpPr/>
            <p:nvPr/>
          </p:nvGrpSpPr>
          <p:grpSpPr>
            <a:xfrm>
              <a:off x="3794885" y="4068624"/>
              <a:ext cx="1828800" cy="2642549"/>
              <a:chOff x="3792987" y="1362770"/>
              <a:chExt cx="1828800" cy="2642549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4C99AD73-9E64-8EDC-C659-36FA210E39F3}"/>
                  </a:ext>
                </a:extLst>
              </p:cNvPr>
              <p:cNvSpPr/>
              <p:nvPr/>
            </p:nvSpPr>
            <p:spPr>
              <a:xfrm>
                <a:off x="3792987" y="1362770"/>
                <a:ext cx="1828800" cy="260469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PSD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0D7FEF4-DAB6-0530-D571-F35F82C785AE}"/>
                  </a:ext>
                </a:extLst>
              </p:cNvPr>
              <p:cNvSpPr txBox="1"/>
              <p:nvPr/>
            </p:nvSpPr>
            <p:spPr>
              <a:xfrm>
                <a:off x="4064920" y="3358988"/>
                <a:ext cx="1280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Charlie Rasco</a:t>
                </a:r>
              </a:p>
            </p:txBody>
          </p:sp>
        </p:grp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BA4E1E0-6885-6717-7FC2-6775FAC65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675"/>
            <a:stretch/>
          </p:blipFill>
          <p:spPr>
            <a:xfrm>
              <a:off x="4071591" y="4542147"/>
              <a:ext cx="1280160" cy="1557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1F2E8D7-4DDC-7B24-DC8B-966E3AFB3147}"/>
              </a:ext>
            </a:extLst>
          </p:cNvPr>
          <p:cNvGrpSpPr/>
          <p:nvPr/>
        </p:nvGrpSpPr>
        <p:grpSpPr>
          <a:xfrm>
            <a:off x="6755252" y="951013"/>
            <a:ext cx="4763806" cy="5181599"/>
            <a:chOff x="172597" y="1085850"/>
            <a:chExt cx="4763806" cy="5181599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C2DBB066-EDFF-A26F-71D3-C8A6444E2251}"/>
                </a:ext>
              </a:extLst>
            </p:cNvPr>
            <p:cNvSpPr/>
            <p:nvPr/>
          </p:nvSpPr>
          <p:spPr>
            <a:xfrm>
              <a:off x="172597" y="1085850"/>
              <a:ext cx="4763806" cy="5181599"/>
            </a:xfrm>
            <a:prstGeom prst="round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/>
                <a:t>ISED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09551313-4FDA-F801-D879-D2554141D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9137"/>
            <a:stretch/>
          </p:blipFill>
          <p:spPr>
            <a:xfrm>
              <a:off x="1925173" y="1802839"/>
              <a:ext cx="1280160" cy="1554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0E5E11A-DE59-0F21-6B59-08D79B671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44" b="2858"/>
            <a:stretch/>
          </p:blipFill>
          <p:spPr>
            <a:xfrm flipH="1">
              <a:off x="3393541" y="1802838"/>
              <a:ext cx="1280160" cy="1554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88A30BF3-3626-E8C5-C855-7B5F708C0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8184"/>
            <a:stretch/>
          </p:blipFill>
          <p:spPr>
            <a:xfrm>
              <a:off x="457401" y="3978376"/>
              <a:ext cx="1280160" cy="1557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BCED022D-6FD9-145D-EF38-9B4AC2CDC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3377"/>
            <a:stretch/>
          </p:blipFill>
          <p:spPr>
            <a:xfrm>
              <a:off x="1936856" y="3978376"/>
              <a:ext cx="1280160" cy="15544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F2DB9B3-7C87-9722-9B02-4020CDBA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412"/>
            <a:stretch/>
          </p:blipFill>
          <p:spPr>
            <a:xfrm>
              <a:off x="3405224" y="3978376"/>
              <a:ext cx="1275387" cy="15544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19117D2-4A17-09EC-2F38-D3D25D3D736B}"/>
                </a:ext>
              </a:extLst>
            </p:cNvPr>
            <p:cNvGrpSpPr/>
            <p:nvPr/>
          </p:nvGrpSpPr>
          <p:grpSpPr>
            <a:xfrm>
              <a:off x="434631" y="1807341"/>
              <a:ext cx="1299128" cy="2173944"/>
              <a:chOff x="434631" y="1740659"/>
              <a:chExt cx="1299128" cy="2173944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20EA6186-3D6D-980B-5EBE-7DB0166D4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1" b="3052"/>
              <a:stretch/>
            </p:blipFill>
            <p:spPr>
              <a:xfrm>
                <a:off x="453599" y="1740659"/>
                <a:ext cx="1280160" cy="15544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9B8B5FF-C263-5DD3-2103-43CCEE79D2B3}"/>
                  </a:ext>
                </a:extLst>
              </p:cNvPr>
              <p:cNvSpPr txBox="1"/>
              <p:nvPr/>
            </p:nvSpPr>
            <p:spPr>
              <a:xfrm>
                <a:off x="434631" y="3268272"/>
                <a:ext cx="1280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Justin Griswold</a:t>
                </a:r>
              </a:p>
            </p:txBody>
          </p: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96249757-9B4D-B141-BECC-9D4C02850A63}"/>
                </a:ext>
              </a:extLst>
            </p:cNvPr>
            <p:cNvSpPr txBox="1"/>
            <p:nvPr/>
          </p:nvSpPr>
          <p:spPr>
            <a:xfrm>
              <a:off x="1915818" y="3327228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Ethan Asano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215880F-5197-5A8C-47C9-FC513A98AD55}"/>
                </a:ext>
              </a:extLst>
            </p:cNvPr>
            <p:cNvSpPr txBox="1"/>
            <p:nvPr/>
          </p:nvSpPr>
          <p:spPr>
            <a:xfrm>
              <a:off x="3396747" y="3327228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Jonah Duran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D5177CB7-EE9F-DD34-8941-1C1041E78C34}"/>
                </a:ext>
              </a:extLst>
            </p:cNvPr>
            <p:cNvSpPr txBox="1"/>
            <p:nvPr/>
          </p:nvSpPr>
          <p:spPr>
            <a:xfrm>
              <a:off x="457401" y="5535763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Dave Rotsch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6BE8BFF-680C-3C65-8997-38A4AF017E60}"/>
                </a:ext>
              </a:extLst>
            </p:cNvPr>
            <p:cNvSpPr txBox="1"/>
            <p:nvPr/>
          </p:nvSpPr>
          <p:spPr>
            <a:xfrm>
              <a:off x="1932179" y="5535763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Adam Stevenson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2AA0E22-D64B-C000-0BDD-79C24C7EF4A6}"/>
                </a:ext>
              </a:extLst>
            </p:cNvPr>
            <p:cNvSpPr txBox="1"/>
            <p:nvPr/>
          </p:nvSpPr>
          <p:spPr>
            <a:xfrm>
              <a:off x="3362967" y="5535763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Dan Stracener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074BCF-6925-A79B-7211-0FC0C93D0B5C}"/>
              </a:ext>
            </a:extLst>
          </p:cNvPr>
          <p:cNvGrpSpPr/>
          <p:nvPr/>
        </p:nvGrpSpPr>
        <p:grpSpPr>
          <a:xfrm>
            <a:off x="1309436" y="1251760"/>
            <a:ext cx="4489249" cy="2642425"/>
            <a:chOff x="525664" y="1251760"/>
            <a:chExt cx="4489249" cy="264242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7139F70-3FE2-C29E-1D78-3A5983E97B71}"/>
                </a:ext>
              </a:extLst>
            </p:cNvPr>
            <p:cNvGrpSpPr/>
            <p:nvPr/>
          </p:nvGrpSpPr>
          <p:grpSpPr>
            <a:xfrm>
              <a:off x="525664" y="1251760"/>
              <a:ext cx="4489249" cy="2642425"/>
              <a:chOff x="71674" y="1177523"/>
              <a:chExt cx="4489249" cy="2642425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5360C8A-5454-B018-1DA1-305BC45250A8}"/>
                  </a:ext>
                </a:extLst>
              </p:cNvPr>
              <p:cNvSpPr/>
              <p:nvPr/>
            </p:nvSpPr>
            <p:spPr>
              <a:xfrm>
                <a:off x="71674" y="1177523"/>
                <a:ext cx="4489249" cy="260469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dirty="0"/>
                  <a:t>NSCD</a:t>
                </a:r>
              </a:p>
            </p:txBody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A9A91B63-77A6-FA02-2289-3344D1B9C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2817"/>
              <a:stretch/>
            </p:blipFill>
            <p:spPr>
              <a:xfrm>
                <a:off x="267735" y="1653954"/>
                <a:ext cx="1280160" cy="155738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79D8C9BA-8359-AE6F-7304-316A4E2F0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b="4159"/>
              <a:stretch/>
            </p:blipFill>
            <p:spPr>
              <a:xfrm>
                <a:off x="1679168" y="1653954"/>
                <a:ext cx="1280160" cy="15544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C45A950-3469-1236-6E72-5612AB705157}"/>
                  </a:ext>
                </a:extLst>
              </p:cNvPr>
              <p:cNvSpPr txBox="1"/>
              <p:nvPr/>
            </p:nvSpPr>
            <p:spPr>
              <a:xfrm>
                <a:off x="267735" y="3173617"/>
                <a:ext cx="1280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Sarah Cousineau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F7BD5E0-BAF6-2EE0-2E66-86473E81B9F6}"/>
                  </a:ext>
                </a:extLst>
              </p:cNvPr>
              <p:cNvSpPr txBox="1"/>
              <p:nvPr/>
            </p:nvSpPr>
            <p:spPr>
              <a:xfrm>
                <a:off x="1679168" y="3173617"/>
                <a:ext cx="1280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chemeClr val="bg1"/>
                    </a:solidFill>
                  </a:rPr>
                  <a:t>Sang-ho</a:t>
                </a:r>
                <a:r>
                  <a:rPr lang="en-US" dirty="0">
                    <a:solidFill>
                      <a:schemeClr val="bg1"/>
                    </a:solidFill>
                  </a:rPr>
                  <a:t> Kim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E71B39-4F69-0725-FFF2-D0709B540633}"/>
                </a:ext>
              </a:extLst>
            </p:cNvPr>
            <p:cNvSpPr txBox="1"/>
            <p:nvPr/>
          </p:nvSpPr>
          <p:spPr>
            <a:xfrm>
              <a:off x="3544591" y="3247854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Fulvia Pilat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BD2570-9DE0-A414-83EA-DB62AA400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2830"/>
            <a:stretch/>
          </p:blipFill>
          <p:spPr>
            <a:xfrm>
              <a:off x="3544591" y="1725045"/>
              <a:ext cx="1280160" cy="15573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9035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481-8624-22DC-87F3-5DEECC50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69" y="2257746"/>
            <a:ext cx="11045686" cy="498598"/>
          </a:xfrm>
        </p:spPr>
        <p:txBody>
          <a:bodyPr/>
          <a:lstStyle/>
          <a:p>
            <a:r>
              <a:rPr lang="en-US" sz="4000" dirty="0"/>
              <a:t>Specific Aim #1:</a:t>
            </a:r>
            <a:br>
              <a:rPr lang="en-US" sz="4000" dirty="0"/>
            </a:br>
            <a:r>
              <a:rPr lang="en-US" sz="4000" dirty="0"/>
              <a:t> Identify isotopes of interest through the modeling and simulation of prospective irradiation parameters and target compositions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10B6B-F6BF-2175-6CA1-8D1297EABC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1F9819-DD9C-8106-AE00-7394E5F8A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Identified Critical Radionuclides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284494-55E8-2314-69AC-C7F42D1B1E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Identified Potential Targets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B38D07-EC4C-47F0-B5E5-42ACE1ABC2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Beam Parameters and Codes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A98473-46DC-C40E-4ED2-60EE93DB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262207"/>
            <a:ext cx="11492432" cy="886397"/>
          </a:xfrm>
        </p:spPr>
        <p:txBody>
          <a:bodyPr/>
          <a:lstStyle/>
          <a:p>
            <a:r>
              <a:rPr lang="en-US" sz="2800" dirty="0"/>
              <a:t>Radioisotope Yield Calculations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89CB41-8A9B-4005-4C9B-829BA3EFDB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Finalized list of seven radionuclides based on need, physical properties (i.e. half-life), and production at other facilities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Targeted alpha therapy cancer treatment radioisotopes </a:t>
            </a:r>
            <a:r>
              <a:rPr lang="en-US" sz="18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225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Ac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18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9.92 days), </a:t>
            </a:r>
            <a:r>
              <a:rPr lang="en-US" sz="18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225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Ra 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(decay parent of </a:t>
            </a:r>
            <a:r>
              <a:rPr lang="en-US" sz="1800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225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Ac, t</a:t>
            </a:r>
            <a:r>
              <a:rPr lang="en-US" sz="18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14.8 days),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US" b="1" baseline="30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230</a:t>
            </a:r>
            <a:r>
              <a:rPr lang="en-US" b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Pa</a:t>
            </a:r>
            <a:r>
              <a:rPr lang="en-US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baseline="-25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17.4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eta emitters used for cancer therapy and SPECT imaging </a:t>
            </a:r>
            <a:r>
              <a:rPr lang="en-US" sz="18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111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Ag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18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7.42 days), </a:t>
            </a:r>
            <a:r>
              <a:rPr lang="en-US" sz="18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106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18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371.8 days), </a:t>
            </a:r>
            <a:r>
              <a:rPr lang="en-US" sz="18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155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Tb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18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5.35 days), and </a:t>
            </a:r>
            <a:r>
              <a:rPr lang="en-US" sz="1800" b="1" baseline="30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161</a:t>
            </a:r>
            <a:r>
              <a:rPr lang="en-US" sz="1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Tb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en-US" sz="1800" baseline="-25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1/2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= 6.96 days)</a:t>
            </a:r>
            <a:endParaRPr lang="en-US" dirty="0"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65006C-807A-FAA3-4BA4-57291F241D8A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Tungsten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Tantalum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E17924-851C-56DD-0CB1-5DFDCC0A0A10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1.3 GeV Proton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100 MeV energy deposition (target length varied)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200 </a:t>
            </a:r>
            <a:r>
              <a:rPr lang="el-GR" dirty="0">
                <a:ea typeface="Calibri" panose="020F050202020403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A beam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Varied irradiation time from 3 to 14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Various physics models were used within each code: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MCNP (coupled with PHITS-DCHAIN for activation/decay)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GEANT4 (coupled with PHITS-DCHAIN for activation/decay)</a:t>
            </a:r>
          </a:p>
          <a:p>
            <a:pPr marL="971550" lvl="1" indent="-28575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84ED4-F381-EE10-3014-DA9D9EEE0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37" y="3393771"/>
            <a:ext cx="3294171" cy="10400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01F05B-E70D-57DE-767E-9EDE877236D1}"/>
              </a:ext>
            </a:extLst>
          </p:cNvPr>
          <p:cNvSpPr txBox="1"/>
          <p:nvPr/>
        </p:nvSpPr>
        <p:spPr>
          <a:xfrm>
            <a:off x="4279968" y="4507812"/>
            <a:ext cx="363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Simple thick thorium target model used for simulations (~620 g)</a:t>
            </a:r>
          </a:p>
        </p:txBody>
      </p:sp>
    </p:spTree>
    <p:extLst>
      <p:ext uri="{BB962C8B-B14F-4D97-AF65-F5344CB8AC3E}">
        <p14:creationId xmlns:p14="http://schemas.microsoft.com/office/powerpoint/2010/main" val="2574334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860A86CE-C8AF-7C91-D630-1403F5013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/>
          <a:stretch>
            <a:fillRect/>
          </a:stretch>
        </p:blipFill>
        <p:spPr>
          <a:xfrm>
            <a:off x="2965351" y="540436"/>
            <a:ext cx="8582403" cy="6317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938D4B-F3FC-631F-C286-62D1CC06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90805"/>
            <a:ext cx="6634748" cy="2294255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Simulations revealed diverse inventory of radionuclides that could be produced in significant quantities through proton irradiation of a thorium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08987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212E2FFC-9BA1-2C4E-A636-8C01E485DB51}" vid="{BB20B00B-A94C-8E47-8444-E1BBEE430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3713</TotalTime>
  <Words>3795</Words>
  <Application>Microsoft Office PowerPoint</Application>
  <PresentationFormat>Widescreen</PresentationFormat>
  <Paragraphs>496</Paragraphs>
  <Slides>53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Arial Nova</vt:lpstr>
      <vt:lpstr>Calibri</vt:lpstr>
      <vt:lpstr>Cambria Math</vt:lpstr>
      <vt:lpstr>Roboto</vt:lpstr>
      <vt:lpstr>Roboto Light</vt:lpstr>
      <vt:lpstr>Seravek</vt:lpstr>
      <vt:lpstr>ORNL Presentation</vt:lpstr>
      <vt:lpstr>Radioisotope Production at SNS (RIPS)</vt:lpstr>
      <vt:lpstr>Proton Power Upgrade provides opportunity for excess beam power to produce radioisotopes</vt:lpstr>
      <vt:lpstr>Potential Beam Parameters – Radioisotope Production Target Station (RIPS)</vt:lpstr>
      <vt:lpstr>Radioisotope Production at SNS (RIPS) Workshop Hosted at ORNL in September 2023</vt:lpstr>
      <vt:lpstr>LDRD project initiated in FY24 to investigate the viability production of novel radioisotopes at the Spallation Neutron Source.</vt:lpstr>
      <vt:lpstr>Diverse team with experts in accelerator physics, isotope production, and separations.</vt:lpstr>
      <vt:lpstr>Specific Aim #1:  Identify isotopes of interest through the modeling and simulation of prospective irradiation parameters and target compositions</vt:lpstr>
      <vt:lpstr>Radioisotope Yield Calculations</vt:lpstr>
      <vt:lpstr>Simulations revealed diverse inventory of radionuclides that could be produced in significant quantities through proton irradiation of a thorium target</vt:lpstr>
      <vt:lpstr>Sample Radioisotope Yield Calculations (225Ac, t1/2 = 9.92 days)</vt:lpstr>
      <vt:lpstr>Significant Quantities of Various Medical Radionuclides Produced (Assumes 14-day irradiation of 620 g Th target)</vt:lpstr>
      <vt:lpstr>Specific Aim #2: Develop design concept for an experimental/demonstration facility.</vt:lpstr>
      <vt:lpstr>Experimental Test Station Concept</vt:lpstr>
      <vt:lpstr>Experimental Test Station Concept</vt:lpstr>
      <vt:lpstr>Experimental Test Stand Concept</vt:lpstr>
      <vt:lpstr>Specific Aim #3: Develop a target design concept that can receive high energy beam pulses from the SNS accelerator.</vt:lpstr>
      <vt:lpstr>Production Target Concept</vt:lpstr>
      <vt:lpstr>Production Target Concept</vt:lpstr>
      <vt:lpstr>Specific Aim #4: Identify enhanced isotope separation methods for SNS produced radionuclides.</vt:lpstr>
      <vt:lpstr>Isotope Separation Methodology</vt:lpstr>
      <vt:lpstr>Closing Remarks and Next Steps to Making RIPS a Reality</vt:lpstr>
      <vt:lpstr>Acknowledgements</vt:lpstr>
      <vt:lpstr>Thank You!</vt:lpstr>
      <vt:lpstr>Extra Slides</vt:lpstr>
      <vt:lpstr>Beam Power to First Target Station Recently Increased to 2.0 MW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Case: Ac-225/Ra-225  </vt:lpstr>
      <vt:lpstr>Beam Parameters – Radioisotopes Prod. Target Station (RIPS)</vt:lpstr>
      <vt:lpstr>Target Model – Isotopes Yield Estimates</vt:lpstr>
      <vt:lpstr>Ac-225/Ra-225 Activities: 10 days Beamtime </vt:lpstr>
      <vt:lpstr>Ac-225/Ra-225 Activities: Effective </vt:lpstr>
      <vt:lpstr>Flexible Graphite: Heat Conductor and Shock Absorber </vt:lpstr>
      <vt:lpstr>Temperature</vt:lpstr>
      <vt:lpstr>Some Thoughts …</vt:lpstr>
      <vt:lpstr>Temperature</vt:lpstr>
      <vt:lpstr>Stress</vt:lpstr>
      <vt:lpstr>Beam Parameters Used for Study</vt:lpstr>
      <vt:lpstr>Pilot Target Model </vt:lpstr>
      <vt:lpstr>Target Model – Isotopes Yield Estimates for Test Irradiation</vt:lpstr>
      <vt:lpstr>Experimental Target Station </vt:lpstr>
      <vt:lpstr>Initial Production Target Model Design Concept and Survivability</vt:lpstr>
      <vt:lpstr>Steady Stress</vt:lpstr>
      <vt:lpstr>Dynamic Transient Structural Analysis – Capsule </vt:lpstr>
      <vt:lpstr>Dynamic Transient Structural Analysis – Target Disc </vt:lpstr>
      <vt:lpstr>Dynamic Transient Structural Analysis – Thick Target Disc </vt:lpstr>
      <vt:lpstr>Mass Distribution in p+238U Reaction at Various Energies</vt:lpstr>
      <vt:lpstr>Mass Distribution in p+238U Reaction at Various Energies</vt:lpstr>
      <vt:lpstr>Mass Distribution in p+238U Reaction at Various Energies</vt:lpstr>
      <vt:lpstr>Mass Distribution in p+238U Reaction at Various Energies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Griswold, Justin</dc:creator>
  <cp:lastModifiedBy>Griswold, Justin</cp:lastModifiedBy>
  <cp:revision>7</cp:revision>
  <cp:lastPrinted>2025-10-29T20:02:22Z</cp:lastPrinted>
  <dcterms:created xsi:type="dcterms:W3CDTF">2024-12-04T01:39:26Z</dcterms:created>
  <dcterms:modified xsi:type="dcterms:W3CDTF">2026-06-11T12:40:50Z</dcterms:modified>
</cp:coreProperties>
</file>