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35" r:id="rId4"/>
  </p:sldMasterIdLst>
  <p:notesMasterIdLst>
    <p:notesMasterId r:id="rId25"/>
  </p:notesMasterIdLst>
  <p:sldIdLst>
    <p:sldId id="256" r:id="rId5"/>
    <p:sldId id="275" r:id="rId6"/>
    <p:sldId id="277" r:id="rId7"/>
    <p:sldId id="280" r:id="rId8"/>
    <p:sldId id="279" r:id="rId9"/>
    <p:sldId id="278" r:id="rId10"/>
    <p:sldId id="257" r:id="rId11"/>
    <p:sldId id="262" r:id="rId12"/>
    <p:sldId id="258" r:id="rId13"/>
    <p:sldId id="259" r:id="rId14"/>
    <p:sldId id="260" r:id="rId15"/>
    <p:sldId id="261" r:id="rId16"/>
    <p:sldId id="267" r:id="rId17"/>
    <p:sldId id="269" r:id="rId18"/>
    <p:sldId id="270" r:id="rId19"/>
    <p:sldId id="271" r:id="rId20"/>
    <p:sldId id="272" r:id="rId21"/>
    <p:sldId id="273" r:id="rId22"/>
    <p:sldId id="274" r:id="rId23"/>
    <p:sldId id="276" r:id="rId24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34" autoAdjust="0"/>
    <p:restoredTop sz="97420" autoAdjust="0"/>
  </p:normalViewPr>
  <p:slideViewPr>
    <p:cSldViewPr showGuides="1">
      <p:cViewPr varScale="1">
        <p:scale>
          <a:sx n="68" d="100"/>
          <a:sy n="68" d="100"/>
        </p:scale>
        <p:origin x="-1212" y="-1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E835B4-517C-48EF-BA9A-1717FFC78991}" type="datetimeFigureOut">
              <a:rPr lang="en-US" smtClean="0"/>
              <a:t>6/29/2016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662C5C-9041-47BF-8CA2-A7AC7A083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538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auto">
          <a:xfrm>
            <a:off x="6085342" y="0"/>
            <a:ext cx="3071004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81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27000" dist="38100" dir="10800000" algn="r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eaLnBrk="0" hangingPunct="0"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34" y="65"/>
            <a:ext cx="8839114" cy="66293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2278" y="179737"/>
            <a:ext cx="4160172" cy="877163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278" y="1761403"/>
            <a:ext cx="3255297" cy="7571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9" name="Picture 8" descr="title page graphic-HFIR_SNS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796" y="649494"/>
            <a:ext cx="4648200" cy="468553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202278" y="6293793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 smtClean="0">
                <a:solidFill>
                  <a:schemeClr val="tx2"/>
                </a:solidFill>
              </a:rPr>
              <a:t>ORNL is managed by UT-Battelle </a:t>
            </a:r>
            <a:br>
              <a:rPr lang="en-US" sz="1000" b="0" dirty="0" smtClean="0">
                <a:solidFill>
                  <a:schemeClr val="tx2"/>
                </a:solidFill>
              </a:rPr>
            </a:br>
            <a:r>
              <a:rPr lang="en-US" sz="1000" b="0" dirty="0" smtClean="0">
                <a:solidFill>
                  <a:schemeClr val="tx2"/>
                </a:solidFill>
              </a:rPr>
              <a:t>for the US Department of Energy</a:t>
            </a:r>
            <a:endParaRPr lang="en-US" sz="1000" b="0" dirty="0">
              <a:solidFill>
                <a:schemeClr val="tx2"/>
              </a:solidFill>
            </a:endParaRPr>
          </a:p>
        </p:txBody>
      </p:sp>
      <p:pic>
        <p:nvPicPr>
          <p:cNvPr id="5" name="Picture 4" descr="HFIR_SNS-white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6324600"/>
            <a:ext cx="2609193" cy="33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3722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847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60" y="1367185"/>
            <a:ext cx="8642640" cy="4471932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2206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847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9572" y="1363056"/>
            <a:ext cx="4198258" cy="4525963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7398" y="1363056"/>
            <a:ext cx="4198258" cy="4525963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6602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5948" y="1462314"/>
            <a:ext cx="419252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5948" y="2102076"/>
            <a:ext cx="419252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buFont typeface="Arial" panose="020B0604020202020204" pitchFamily="34" charset="0"/>
              <a:buChar char="•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476828"/>
            <a:ext cx="41941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16590"/>
            <a:ext cx="41941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864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3911890" cy="1117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6085342" y="0"/>
            <a:ext cx="3071004" cy="68580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27000" dist="38100" dir="10800000" algn="r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eaLnBrk="0" hangingPunct="0"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52" r="1904"/>
          <a:stretch/>
        </p:blipFill>
        <p:spPr>
          <a:xfrm>
            <a:off x="6085342" y="65"/>
            <a:ext cx="3071004" cy="6629335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 userDrawn="1"/>
        </p:nvCxnSpPr>
        <p:spPr>
          <a:xfrm>
            <a:off x="6085342" y="0"/>
            <a:ext cx="0" cy="6858000"/>
          </a:xfrm>
          <a:prstGeom prst="straightConnector1">
            <a:avLst/>
          </a:prstGeom>
          <a:ln w="38100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201" y="6338371"/>
            <a:ext cx="1329900" cy="31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109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8677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33367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 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77800"/>
            <a:ext cx="8229600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>
          <a:xfrm>
            <a:off x="3505200" y="6602373"/>
            <a:ext cx="2133600" cy="178813"/>
          </a:xfrm>
          <a:prstGeom prst="rect">
            <a:avLst/>
          </a:prstGeom>
        </p:spPr>
        <p:txBody>
          <a:bodyPr/>
          <a:lstStyle>
            <a:lvl1pPr algn="ctr">
              <a:lnSpc>
                <a:spcPct val="90000"/>
              </a:lnSpc>
              <a:defRPr sz="9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1078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FIR_SNS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6324600"/>
            <a:ext cx="2685393" cy="3464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" y="65"/>
            <a:ext cx="9143825" cy="6857868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02910" y="177800"/>
            <a:ext cx="8628678" cy="48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88688" y="1445477"/>
            <a:ext cx="8642640" cy="427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22695" y="6513051"/>
            <a:ext cx="2103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 algn="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256"/>
          <p:cNvSpPr txBox="1">
            <a:spLocks noChangeArrowheads="1"/>
          </p:cNvSpPr>
          <p:nvPr/>
        </p:nvSpPr>
        <p:spPr>
          <a:xfrm>
            <a:off x="216123" y="6477000"/>
            <a:ext cx="2895600" cy="182562"/>
          </a:xfrm>
          <a:prstGeom prst="rect">
            <a:avLst/>
          </a:prstGeom>
          <a:ln/>
        </p:spPr>
        <p:txBody>
          <a:bodyPr anchor="ctr"/>
          <a:lstStyle/>
          <a:p>
            <a:pPr algn="l"/>
            <a:r>
              <a:rPr lang="en-US" sz="1000" dirty="0" smtClean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“The Neutron Life Cycle” Lecture Series</a:t>
            </a:r>
            <a:endParaRPr lang="en-US" sz="1000" dirty="0">
              <a:solidFill>
                <a:srgbClr val="BFBFB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848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6" r:id="rId1"/>
    <p:sldLayoutId id="2147483937" r:id="rId2"/>
    <p:sldLayoutId id="2147483938" r:id="rId3"/>
    <p:sldLayoutId id="2147483939" r:id="rId4"/>
    <p:sldLayoutId id="2147483940" r:id="rId5"/>
    <p:sldLayoutId id="2147483941" r:id="rId6"/>
    <p:sldLayoutId id="2147483942" r:id="rId7"/>
    <p:sldLayoutId id="2147483943" r:id="rId8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kern="1200">
          <a:solidFill>
            <a:schemeClr val="tx2"/>
          </a:solidFill>
          <a:latin typeface="Arial Black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2"/>
        </a:buClr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public.ornl.gov/neutrons/equipment/images/Ph_HOT-F.jpg" TargetMode="Externa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neutrons.ornl.gov/contacts/kean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neutrons.ornl.gov/contacts/chis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1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neutrons.ornl.gov/contacts/ehlersg" TargetMode="External"/><Relationship Id="rId5" Type="http://schemas.openxmlformats.org/officeDocument/2006/relationships/image" Target="../media/image12.jpeg"/><Relationship Id="rId4" Type="http://schemas.openxmlformats.org/officeDocument/2006/relationships/hyperlink" Target="http://neutrons.ornl.gov/contacts/hongt" TargetMode="External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neutrons.ornl.gov/node/13745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://www.google.com/url?sa=i&amp;rct=j&amp;q=&amp;esrc=s&amp;source=images&amp;cd=&amp;cad=rja&amp;uact=8&amp;ved=0ahUKEwj43e24rsXLAhVC8z4KHQAQAf0QjRwIBw&amp;url=http://www.janis.com/He-3_Home_KeySupplier.aspx&amp;psig=AFQjCNGE0EbrzhJ4xIJSb6-4PgGVCI5-ew&amp;ust=1458222775879786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2278" y="179737"/>
            <a:ext cx="4160172" cy="1272784"/>
          </a:xfrm>
        </p:spPr>
        <p:txBody>
          <a:bodyPr/>
          <a:lstStyle/>
          <a:p>
            <a:r>
              <a:rPr lang="en-US" dirty="0" smtClean="0"/>
              <a:t>Neutron Scattering Sample Environments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dirty="0"/>
              <a:t>Presented at the</a:t>
            </a:r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“The Neutron Lifecycle” Lecture Series</a:t>
            </a:r>
            <a:endParaRPr lang="en-US" dirty="0"/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r>
              <a:rPr lang="en-US" dirty="0"/>
              <a:t>Gary W. Lynn</a:t>
            </a:r>
          </a:p>
          <a:p>
            <a:pPr>
              <a:spcBef>
                <a:spcPts val="0"/>
              </a:spcBef>
            </a:pPr>
            <a:r>
              <a:rPr lang="en-US" dirty="0"/>
              <a:t>Group Leader for Sample Environment</a:t>
            </a:r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r>
              <a:rPr lang="en-US" dirty="0" smtClean="0"/>
              <a:t>June 30, 2016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37305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Magnets</a:t>
            </a:r>
            <a:endParaRPr lang="en-US" dirty="0"/>
          </a:p>
        </p:txBody>
      </p:sp>
      <p:sp>
        <p:nvSpPr>
          <p:cNvPr id="4" name="Text Placeholder 3"/>
          <p:cNvSpPr txBox="1">
            <a:spLocks/>
          </p:cNvSpPr>
          <p:nvPr/>
        </p:nvSpPr>
        <p:spPr>
          <a:xfrm>
            <a:off x="4286250" y="152400"/>
            <a:ext cx="3657600" cy="2819400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 smtClean="0"/>
              <a:t>Magnetic Field Equipment:</a:t>
            </a:r>
          </a:p>
          <a:p>
            <a:r>
              <a:rPr lang="en-US" sz="1600" dirty="0" smtClean="0"/>
              <a:t>0.5-3 T electromagnet: specialized for Reflectometry or SANS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11 T superconducting </a:t>
            </a:r>
            <a:r>
              <a:rPr lang="en-US" sz="1600" dirty="0" err="1" smtClean="0"/>
              <a:t>cryomagnet</a:t>
            </a:r>
            <a:r>
              <a:rPr lang="en-US" sz="1600" dirty="0" smtClean="0"/>
              <a:t>, horizontal field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5-11 T superconducting </a:t>
            </a:r>
            <a:r>
              <a:rPr lang="en-US" sz="1600" dirty="0" err="1" smtClean="0"/>
              <a:t>cryomagnet</a:t>
            </a:r>
            <a:r>
              <a:rPr lang="en-US" sz="1600" dirty="0" smtClean="0"/>
              <a:t>, vertical field, symmetric or asymmetric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30 T pulsed magnet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152298"/>
            <a:ext cx="1975275" cy="351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152298"/>
            <a:ext cx="2309813" cy="2799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11" y="3152298"/>
            <a:ext cx="2378075" cy="317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05890"/>
            <a:ext cx="2225675" cy="157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13127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Magnets</a:t>
            </a:r>
            <a:endParaRPr lang="en-US" dirty="0"/>
          </a:p>
        </p:txBody>
      </p:sp>
      <p:sp>
        <p:nvSpPr>
          <p:cNvPr id="4" name="Text Placeholder 3"/>
          <p:cNvSpPr txBox="1">
            <a:spLocks/>
          </p:cNvSpPr>
          <p:nvPr/>
        </p:nvSpPr>
        <p:spPr>
          <a:xfrm>
            <a:off x="469900" y="762000"/>
            <a:ext cx="3657600" cy="5270500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 smtClean="0"/>
              <a:t>Overall Physical Dimensions and Weight</a:t>
            </a:r>
          </a:p>
          <a:p>
            <a:r>
              <a:rPr lang="en-US" sz="1600" dirty="0" smtClean="0"/>
              <a:t>Flange mount or tail mount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Flange diameter defines maximum diameter allowed (700 mm typical)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Define flange:  bolt holes, vacuum boundary,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Tail mount: distance from beam center to bottom of tail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Maximum overall height (2200 mm typical)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Crane access:  below the hook to mounting surface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Movement around the facility: through doors,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Total weight (including cryogens 450-680 kg) not to exceed crane capacity </a:t>
            </a:r>
            <a:endParaRPr lang="en-US" sz="1600" dirty="0"/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381000"/>
            <a:ext cx="4143954" cy="2143424"/>
          </a:xfrm>
          <a:prstGeom prst="rect">
            <a:avLst/>
          </a:prstGeom>
        </p:spPr>
      </p:pic>
      <p:pic>
        <p:nvPicPr>
          <p:cNvPr id="6" name="Picture 5" descr="C:\Users\5us\Documents\MagnetsForNeutronsAtORNL\cross_section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590800"/>
            <a:ext cx="3481705" cy="37363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0097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Magnets</a:t>
            </a:r>
            <a:endParaRPr lang="en-US" dirty="0"/>
          </a:p>
        </p:txBody>
      </p:sp>
      <p:sp>
        <p:nvSpPr>
          <p:cNvPr id="4" name="Text Placeholder 3"/>
          <p:cNvSpPr txBox="1">
            <a:spLocks/>
          </p:cNvSpPr>
          <p:nvPr/>
        </p:nvSpPr>
        <p:spPr>
          <a:xfrm>
            <a:off x="304800" y="685800"/>
            <a:ext cx="3008313" cy="5302722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 smtClean="0"/>
              <a:t>Real Estate and Utilities</a:t>
            </a:r>
          </a:p>
          <a:p>
            <a:r>
              <a:rPr lang="en-US" sz="1600" dirty="0" smtClean="0"/>
              <a:t>Ancillary equipment such as power supply, Helium re-condensing equipment, vacuum pumps, etc. can take up several square meters of space around the instrument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Routing of vacuum lines, power and signal cables can be a little tricky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Electrical power (U.S.):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60 Hz at 110 V and 20 A for instrumentation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60 Hz at 208 V and 30 A for power supply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60 Hz at 480 V and 30 A for cold head compressor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Chilled water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pic>
        <p:nvPicPr>
          <p:cNvPr id="5" name="Picture 5" descr="C:\Users\4l8\AppData\Local\Microsoft\Windows\Temporary Internet Files\Content.Outlook\B85WJHY8\FullSizeRend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975" y="4378670"/>
            <a:ext cx="2487168" cy="186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4l8\AppData\Local\Microsoft\Windows\Temporary Internet Files\Content.Outlook\B85WJHY8\IMG_00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751" y="3135086"/>
            <a:ext cx="3108960" cy="310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266" y="1153886"/>
            <a:ext cx="4950267" cy="191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0944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Pressure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990600"/>
            <a:ext cx="2438400" cy="3251200"/>
          </a:xfrm>
          <a:prstGeom prst="rect">
            <a:avLst/>
          </a:prstGeom>
        </p:spPr>
      </p:pic>
      <p:pic>
        <p:nvPicPr>
          <p:cNvPr id="5" name="Picture 4" descr="113-Edit_no background.jpg.jpe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9729" y="3571399"/>
            <a:ext cx="2112359" cy="3286601"/>
          </a:xfrm>
          <a:prstGeom prst="rect">
            <a:avLst/>
          </a:prstGeom>
          <a:ln>
            <a:noFill/>
          </a:ln>
        </p:spPr>
      </p:pic>
      <p:pic>
        <p:nvPicPr>
          <p:cNvPr id="6" name="Picture 2" descr="C:\Science\Projects\2015\High Pressure Cell\Ravil_new_cells_2014\Single crystal pressure cell\P111087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495800"/>
            <a:ext cx="2360814" cy="177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図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3199" y="165100"/>
            <a:ext cx="2486857" cy="3315810"/>
          </a:xfrm>
          <a:prstGeom prst="rect">
            <a:avLst/>
          </a:prstGeom>
        </p:spPr>
      </p:pic>
      <p:sp>
        <p:nvSpPr>
          <p:cNvPr id="8" name="Text Placeholder 3"/>
          <p:cNvSpPr txBox="1">
            <a:spLocks/>
          </p:cNvSpPr>
          <p:nvPr/>
        </p:nvSpPr>
        <p:spPr>
          <a:xfrm>
            <a:off x="5334000" y="152400"/>
            <a:ext cx="3657600" cy="2819400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 smtClean="0"/>
              <a:t>Pressure Equipment:</a:t>
            </a:r>
          </a:p>
          <a:p>
            <a:r>
              <a:rPr lang="en-US" sz="1600" dirty="0" smtClean="0"/>
              <a:t>400 - 1300 bar V and </a:t>
            </a:r>
            <a:r>
              <a:rPr lang="en-US" sz="1600" dirty="0" err="1" smtClean="0"/>
              <a:t>TiZr</a:t>
            </a:r>
            <a:r>
              <a:rPr lang="en-US" sz="1600" dirty="0" smtClean="0"/>
              <a:t> cells for diffraction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6 </a:t>
            </a:r>
            <a:r>
              <a:rPr lang="en-US" sz="1600" dirty="0" err="1" smtClean="0"/>
              <a:t>kbar</a:t>
            </a:r>
            <a:r>
              <a:rPr lang="en-US" sz="1600" dirty="0" smtClean="0"/>
              <a:t> and 1.5 - 300 K Helium gas cells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4 </a:t>
            </a:r>
            <a:r>
              <a:rPr lang="en-US" sz="1600" dirty="0" err="1" smtClean="0"/>
              <a:t>GPa</a:t>
            </a:r>
            <a:r>
              <a:rPr lang="en-US" sz="1600" dirty="0" smtClean="0"/>
              <a:t> and 3.5 K Palm Cubic Anvil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1 - 3 </a:t>
            </a:r>
            <a:r>
              <a:rPr lang="en-US" sz="1600" dirty="0" err="1" smtClean="0"/>
              <a:t>GPa</a:t>
            </a:r>
            <a:r>
              <a:rPr lang="en-US" sz="1600" dirty="0" smtClean="0"/>
              <a:t> and 0.3 - 1.5 K Clamp cells for inelastic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10 - 40 </a:t>
            </a:r>
            <a:r>
              <a:rPr lang="en-US" sz="1600" dirty="0" err="1" smtClean="0"/>
              <a:t>GPa</a:t>
            </a:r>
            <a:r>
              <a:rPr lang="en-US" sz="1600" dirty="0" smtClean="0"/>
              <a:t> and 15 - 300 K Diamond Anvil Cells for diffraction</a:t>
            </a:r>
          </a:p>
        </p:txBody>
      </p:sp>
    </p:spTree>
    <p:extLst>
      <p:ext uri="{BB962C8B-B14F-4D97-AF65-F5344CB8AC3E}">
        <p14:creationId xmlns:p14="http://schemas.microsoft.com/office/powerpoint/2010/main" val="32404555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Pressure</a:t>
            </a:r>
            <a:endParaRPr lang="en-US" dirty="0"/>
          </a:p>
        </p:txBody>
      </p:sp>
      <p:sp>
        <p:nvSpPr>
          <p:cNvPr id="4" name="Text Placeholder 3"/>
          <p:cNvSpPr txBox="1">
            <a:spLocks/>
          </p:cNvSpPr>
          <p:nvPr/>
        </p:nvSpPr>
        <p:spPr>
          <a:xfrm>
            <a:off x="432318" y="685800"/>
            <a:ext cx="3682482" cy="56388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 smtClean="0"/>
              <a:t>Clamp Cell Design for Inelastic Scattering</a:t>
            </a:r>
          </a:p>
          <a:p>
            <a:r>
              <a:rPr lang="en-US" sz="1600" dirty="0" smtClean="0"/>
              <a:t>500 mm</a:t>
            </a:r>
            <a:r>
              <a:rPr lang="en-US" sz="1600" baseline="30000" dirty="0" smtClean="0"/>
              <a:t>3</a:t>
            </a:r>
            <a:r>
              <a:rPr lang="en-US" sz="1600" dirty="0" smtClean="0"/>
              <a:t> sample volume for inelastic scattering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Fit in bore of magnet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Non-magnetic material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High thermal conductivity material to cool below 4 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Cell components have similar coefficients of thermal expansion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Disadvantages: Peaks from the Material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Choices of Material for High Pressure Cells: 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err="1"/>
              <a:t>NiCrAl</a:t>
            </a:r>
            <a:r>
              <a:rPr lang="en-US" sz="1600" dirty="0"/>
              <a:t> yield strength 2 </a:t>
            </a:r>
            <a:r>
              <a:rPr lang="en-US" sz="1600" dirty="0" err="1"/>
              <a:t>GPa</a:t>
            </a:r>
            <a:endParaRPr lang="en-US" sz="1600" dirty="0"/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err="1"/>
              <a:t>CuBe</a:t>
            </a:r>
            <a:r>
              <a:rPr lang="en-US" sz="1600" dirty="0"/>
              <a:t> yield strength 1.2 </a:t>
            </a:r>
            <a:r>
              <a:rPr lang="en-US" sz="1600" dirty="0" err="1"/>
              <a:t>GPa</a:t>
            </a:r>
            <a:endParaRPr lang="en-US" sz="1600" dirty="0"/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err="1"/>
              <a:t>CuTi</a:t>
            </a:r>
            <a:r>
              <a:rPr lang="en-US" sz="1600" dirty="0"/>
              <a:t> yield strength 1.2 </a:t>
            </a:r>
            <a:r>
              <a:rPr lang="en-US" sz="1600" dirty="0" err="1"/>
              <a:t>GPa</a:t>
            </a:r>
            <a:endParaRPr lang="en-US" sz="1600" dirty="0"/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err="1"/>
              <a:t>Maraging</a:t>
            </a:r>
            <a:r>
              <a:rPr lang="en-US" sz="1600" dirty="0"/>
              <a:t> Steel yield strength 0.8 </a:t>
            </a:r>
            <a:r>
              <a:rPr lang="en-US" sz="1600" dirty="0" err="1"/>
              <a:t>GPa</a:t>
            </a:r>
            <a:endParaRPr lang="en-US" sz="1600" dirty="0"/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err="1"/>
              <a:t>TiZr</a:t>
            </a:r>
            <a:r>
              <a:rPr lang="en-US" sz="1600" dirty="0"/>
              <a:t> yield strength 0.7 </a:t>
            </a:r>
            <a:r>
              <a:rPr lang="en-US" sz="1600" dirty="0" err="1"/>
              <a:t>GPa</a:t>
            </a:r>
            <a:r>
              <a:rPr lang="en-US" sz="16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219200"/>
            <a:ext cx="4679950" cy="401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71671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Pressure</a:t>
            </a:r>
            <a:endParaRPr lang="en-US" dirty="0"/>
          </a:p>
        </p:txBody>
      </p:sp>
      <p:sp>
        <p:nvSpPr>
          <p:cNvPr id="4" name="Text Placeholder 3"/>
          <p:cNvSpPr txBox="1">
            <a:spLocks/>
          </p:cNvSpPr>
          <p:nvPr/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>
            <a:norm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 smtClean="0"/>
              <a:t>Diamond Anvil Cell </a:t>
            </a:r>
          </a:p>
          <a:p>
            <a:pPr>
              <a:spcBef>
                <a:spcPts val="600"/>
              </a:spcBef>
            </a:pPr>
            <a:r>
              <a:rPr lang="en-US" sz="1600" dirty="0" smtClean="0"/>
              <a:t>Max recorded Pressure for Neutrons: 94GPa.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smtClean="0"/>
              <a:t>DAC can be made of Steel with Diamond anvils. For low temperatures, </a:t>
            </a:r>
            <a:r>
              <a:rPr lang="en-US" sz="1600" dirty="0" err="1" smtClean="0"/>
              <a:t>CuBe</a:t>
            </a:r>
            <a:r>
              <a:rPr lang="en-US" sz="1600" dirty="0" smtClean="0"/>
              <a:t> is used.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smtClean="0"/>
              <a:t>Sample volume is limiting, on the order of  0.7mm in diameter and .16mm in gasket thickness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smtClean="0"/>
              <a:t>Beamline Background reduction and collimation  is of utmost importance for diamond anvil cell measurements.</a:t>
            </a:r>
          </a:p>
          <a:p>
            <a:endParaRPr lang="en-US" sz="1600" b="1" dirty="0"/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5159421" y="71958"/>
            <a:ext cx="2404951" cy="2763469"/>
            <a:chOff x="401166" y="1044505"/>
            <a:chExt cx="2672169" cy="3411690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5702" y="1044505"/>
              <a:ext cx="2207633" cy="32650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401166" y="2606797"/>
              <a:ext cx="604653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7.5 cm</a:t>
              </a:r>
              <a:endParaRPr lang="en-US" sz="12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08808" y="4179196"/>
              <a:ext cx="623889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50 </a:t>
              </a:r>
              <a:r>
                <a:rPr lang="en-US" sz="1200" dirty="0"/>
                <a:t>m</a:t>
              </a:r>
              <a:r>
                <a:rPr lang="en-US" sz="1200" dirty="0" smtClean="0"/>
                <a:t>m</a:t>
              </a:r>
              <a:endParaRPr lang="en-US" sz="1200" dirty="0"/>
            </a:p>
          </p:txBody>
        </p:sp>
      </p:grp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4849326" y="2867177"/>
            <a:ext cx="3626143" cy="3387621"/>
            <a:chOff x="4690533" y="827941"/>
            <a:chExt cx="4029048" cy="3764023"/>
          </a:xfrm>
        </p:grpSpPr>
        <p:pic>
          <p:nvPicPr>
            <p:cNvPr id="10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0533" y="827941"/>
              <a:ext cx="3429000" cy="3481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6059223" y="4314965"/>
              <a:ext cx="623889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75 </a:t>
              </a:r>
              <a:r>
                <a:rPr lang="en-US" sz="1200" dirty="0"/>
                <a:t>m</a:t>
              </a:r>
              <a:r>
                <a:rPr lang="en-US" sz="1200" dirty="0" smtClean="0"/>
                <a:t>m</a:t>
              </a:r>
              <a:endParaRPr lang="en-US" sz="12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153400" y="2618601"/>
              <a:ext cx="566181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15 cm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121390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Temperature</a:t>
            </a:r>
            <a:endParaRPr lang="en-US" dirty="0"/>
          </a:p>
        </p:txBody>
      </p:sp>
      <p:sp>
        <p:nvSpPr>
          <p:cNvPr id="4" name="Text Placeholder 3"/>
          <p:cNvSpPr txBox="1">
            <a:spLocks/>
          </p:cNvSpPr>
          <p:nvPr/>
        </p:nvSpPr>
        <p:spPr>
          <a:xfrm>
            <a:off x="5334000" y="152400"/>
            <a:ext cx="3657600" cy="2819400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 smtClean="0"/>
              <a:t>High Temperature Equipment:</a:t>
            </a:r>
          </a:p>
          <a:p>
            <a:r>
              <a:rPr lang="en-US" sz="1600" dirty="0" smtClean="0"/>
              <a:t>1200 °C Vanadium ILL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1600 °C Niobium ILL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1200 °C or 1600 °C MICAS2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1500 °C Controlled Atmosphere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500 - 2000 °C Electrostatic Levitator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450" y="2971800"/>
            <a:ext cx="2296392" cy="2869138"/>
          </a:xfrm>
          <a:prstGeom prst="rect">
            <a:avLst/>
          </a:prstGeom>
        </p:spPr>
      </p:pic>
      <p:pic>
        <p:nvPicPr>
          <p:cNvPr id="6" name="Content Placeholder 4" descr="Photo Aug 12, 12 51 36 PM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00" r="8119" b="17500"/>
          <a:stretch/>
        </p:blipFill>
        <p:spPr>
          <a:xfrm>
            <a:off x="323850" y="955265"/>
            <a:ext cx="3652404" cy="1925726"/>
          </a:xfrm>
          <a:prstGeom prst="rect">
            <a:avLst/>
          </a:prstGeom>
        </p:spPr>
      </p:pic>
      <p:pic>
        <p:nvPicPr>
          <p:cNvPr id="7" name="Picture 2" descr="https://neutrons.ornl.gov/sites/default/files/BL-18%20Electrostatic%20Levitator-Vogt-0611-750px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650" y="297180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4l8\AppData\Local\Microsoft\Windows\Temporary Internet Files\Content.Outlook\B85WJHY8\FullSizeRender (10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971800"/>
            <a:ext cx="2487168" cy="33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03554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Temperature</a:t>
            </a:r>
            <a:endParaRPr lang="en-US" dirty="0"/>
          </a:p>
        </p:txBody>
      </p:sp>
      <p:sp>
        <p:nvSpPr>
          <p:cNvPr id="4" name="Text Placeholder 3"/>
          <p:cNvSpPr txBox="1">
            <a:spLocks/>
          </p:cNvSpPr>
          <p:nvPr/>
        </p:nvSpPr>
        <p:spPr>
          <a:xfrm>
            <a:off x="564982" y="990600"/>
            <a:ext cx="3008313" cy="4691063"/>
          </a:xfrm>
          <a:prstGeom prst="rect">
            <a:avLst/>
          </a:prstGeom>
        </p:spPr>
        <p:txBody>
          <a:bodyPr>
            <a:norm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 smtClean="0"/>
              <a:t>Radiative Heating Furnace</a:t>
            </a:r>
          </a:p>
          <a:p>
            <a:r>
              <a:rPr lang="en-US" sz="1600" dirty="0" smtClean="0"/>
              <a:t>Customize Outer Vacuum Chamber for detector coverage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Minimize background using a thin (0.05 mm) Niobium window instead of Aluminum on Outer Vacuum Chamber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Use of Boron Carbide to prevent multiple scattering</a:t>
            </a:r>
            <a:endParaRPr lang="en-US" sz="16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762000"/>
            <a:ext cx="3609145" cy="5408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599" y="4191000"/>
            <a:ext cx="2608095" cy="2161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90297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5268250" cy="1117600"/>
          </a:xfrm>
        </p:spPr>
        <p:txBody>
          <a:bodyPr/>
          <a:lstStyle/>
          <a:p>
            <a:r>
              <a:rPr lang="en-US" dirty="0" smtClean="0"/>
              <a:t>Soft Matter and Biological Materials</a:t>
            </a:r>
            <a:endParaRPr lang="en-US" dirty="0"/>
          </a:p>
        </p:txBody>
      </p:sp>
      <p:pic>
        <p:nvPicPr>
          <p:cNvPr id="4" name="Picture 5" descr="http://public.ornl.gov/neutrons/equipment/images/Ph_CRYO-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497897"/>
            <a:ext cx="2182495" cy="2728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3"/>
          <p:cNvSpPr txBox="1">
            <a:spLocks/>
          </p:cNvSpPr>
          <p:nvPr/>
        </p:nvSpPr>
        <p:spPr>
          <a:xfrm>
            <a:off x="5471160" y="32657"/>
            <a:ext cx="3657600" cy="2819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 smtClean="0"/>
              <a:t>SANS Equipment:</a:t>
            </a: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600" dirty="0" smtClean="0"/>
              <a:t>30 °C - 800 °C tube furnace with quartz windows</a:t>
            </a: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600" dirty="0" smtClean="0"/>
              <a:t>4.5 T superconducting </a:t>
            </a:r>
            <a:r>
              <a:rPr lang="en-US" sz="1600" dirty="0" err="1" smtClean="0"/>
              <a:t>cryomagnet</a:t>
            </a:r>
            <a:r>
              <a:rPr lang="en-US" sz="1600" dirty="0" smtClean="0"/>
              <a:t>, horizontal field, silicon windows</a:t>
            </a: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600" dirty="0" smtClean="0"/>
              <a:t>Liquid Helium Cryostat 1.5 K - 300 K with sapphire windows, 200 bar pressure cell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/>
          </a:p>
        </p:txBody>
      </p:sp>
      <p:pic>
        <p:nvPicPr>
          <p:cNvPr id="6" name="Picture 2" descr="http://public.ornl.gov/neutrons/equipment/images/Ph_HOT-F_sm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131" y="3497897"/>
            <a:ext cx="19050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4l8\AppData\Local\Microsoft\Windows\Temporary Internet Files\Content.IE5\6KD31D5H\MAG-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331" y="3497897"/>
            <a:ext cx="2256282" cy="282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26199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5261719" cy="1041400"/>
          </a:xfrm>
        </p:spPr>
        <p:txBody>
          <a:bodyPr/>
          <a:lstStyle/>
          <a:p>
            <a:r>
              <a:rPr lang="en-US" dirty="0" smtClean="0"/>
              <a:t>Soft Matter and Biological Materials</a:t>
            </a:r>
            <a:endParaRPr lang="en-US" dirty="0"/>
          </a:p>
        </p:txBody>
      </p:sp>
      <p:sp>
        <p:nvSpPr>
          <p:cNvPr id="4" name="Text Placeholder 3"/>
          <p:cNvSpPr txBox="1">
            <a:spLocks/>
          </p:cNvSpPr>
          <p:nvPr/>
        </p:nvSpPr>
        <p:spPr>
          <a:xfrm>
            <a:off x="5464629" y="32657"/>
            <a:ext cx="3657600" cy="2819400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 smtClean="0"/>
              <a:t>SANS Equipment:</a:t>
            </a:r>
          </a:p>
          <a:p>
            <a:r>
              <a:rPr lang="en-US" sz="1600" dirty="0" smtClean="0"/>
              <a:t>1 </a:t>
            </a:r>
            <a:r>
              <a:rPr lang="en-US" sz="1600" dirty="0" err="1" smtClean="0"/>
              <a:t>kbar</a:t>
            </a:r>
            <a:r>
              <a:rPr lang="en-US" sz="1600" dirty="0" smtClean="0"/>
              <a:t> pressure cell, Tantalum lined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1 </a:t>
            </a:r>
            <a:r>
              <a:rPr lang="en-US" sz="1600" dirty="0" err="1" smtClean="0"/>
              <a:t>kbar</a:t>
            </a:r>
            <a:r>
              <a:rPr lang="en-US" sz="1600" dirty="0" smtClean="0"/>
              <a:t> 4-position pressure cells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Sample tumbler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Relative humidity controlled cell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27" y="2057400"/>
            <a:ext cx="2321745" cy="1739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3962400"/>
            <a:ext cx="2124004" cy="2205473"/>
          </a:xfrm>
          <a:prstGeom prst="rect">
            <a:avLst/>
          </a:prstGeom>
        </p:spPr>
      </p:pic>
      <p:pic>
        <p:nvPicPr>
          <p:cNvPr id="7" name="Picture 5" descr="C:\Users\4l8\AppData\Local\Microsoft\Windows\Temporary Internet Files\Content.Outlook\B85WJHY8\FullSizeRender (5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057400"/>
            <a:ext cx="2321745" cy="173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27" y="4419600"/>
            <a:ext cx="3139878" cy="89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513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87954"/>
          </a:xfrm>
        </p:spPr>
        <p:txBody>
          <a:bodyPr/>
          <a:lstStyle/>
          <a:p>
            <a:r>
              <a:rPr lang="en-US" dirty="0" smtClean="0"/>
              <a:t>What is Sample Environment?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62000"/>
            <a:ext cx="8642640" cy="4471932"/>
          </a:xfrm>
        </p:spPr>
        <p:txBody>
          <a:bodyPr/>
          <a:lstStyle/>
          <a:p>
            <a:r>
              <a:rPr lang="en-US" dirty="0"/>
              <a:t>Sample Environment is an integral part of the neutron scattering </a:t>
            </a:r>
            <a:r>
              <a:rPr lang="en-US" dirty="0" smtClean="0"/>
              <a:t>experiment where neutrons are used as an investigative probe</a:t>
            </a:r>
          </a:p>
          <a:p>
            <a:r>
              <a:rPr lang="en-US" dirty="0" smtClean="0"/>
              <a:t>Neutron Properties:</a:t>
            </a:r>
          </a:p>
          <a:p>
            <a:pPr lvl="1"/>
            <a:r>
              <a:rPr lang="en-US" dirty="0" smtClean="0"/>
              <a:t>Neutrons have no electric charge: can penetrate into materials to be scattered by the nucleus</a:t>
            </a:r>
          </a:p>
          <a:p>
            <a:pPr lvl="1"/>
            <a:r>
              <a:rPr lang="en-US" dirty="0" smtClean="0"/>
              <a:t>Neutrons have a magnetic moment and therefore are sensitive to the magnetic field of the atoms</a:t>
            </a:r>
          </a:p>
          <a:p>
            <a:pPr lvl="1"/>
            <a:r>
              <a:rPr lang="en-US" dirty="0" smtClean="0"/>
              <a:t>Neutrons have an intrinsic energy that makes them sensitive to inter-atomic vibrations </a:t>
            </a:r>
          </a:p>
          <a:p>
            <a:pPr lvl="1"/>
            <a:r>
              <a:rPr lang="en-US" dirty="0" smtClean="0"/>
              <a:t>Scattering and absorption cross-sections depend on the isotope:  isotope labelling and contrast variation take advantage of the scattering differences between Hydrogen and Deuterium  </a:t>
            </a:r>
          </a:p>
        </p:txBody>
      </p:sp>
    </p:spTree>
    <p:extLst>
      <p:ext uri="{BB962C8B-B14F-4D97-AF65-F5344CB8AC3E}">
        <p14:creationId xmlns:p14="http://schemas.microsoft.com/office/powerpoint/2010/main" val="41024225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880369"/>
          </a:xfrm>
        </p:spPr>
        <p:txBody>
          <a:bodyPr/>
          <a:lstStyle/>
          <a:p>
            <a:r>
              <a:rPr lang="en-US" dirty="0" smtClean="0"/>
              <a:t>The Ability to Control Experimental Parameters Comes with a Cost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60" y="1600199"/>
            <a:ext cx="5366040" cy="4238917"/>
          </a:xfrm>
        </p:spPr>
        <p:txBody>
          <a:bodyPr/>
          <a:lstStyle/>
          <a:p>
            <a:r>
              <a:rPr lang="en-US" dirty="0"/>
              <a:t>Avoid background issues:  </a:t>
            </a:r>
            <a:r>
              <a:rPr lang="en-US" dirty="0" smtClean="0"/>
              <a:t>minimize </a:t>
            </a:r>
            <a:r>
              <a:rPr lang="en-US" dirty="0"/>
              <a:t>amount of material in the incident and detected neutron beam paths </a:t>
            </a:r>
            <a:endParaRPr lang="en-US" dirty="0" smtClean="0"/>
          </a:p>
          <a:p>
            <a:pPr lvl="0">
              <a:buClr>
                <a:srgbClr val="18783D"/>
              </a:buClr>
            </a:pPr>
            <a:r>
              <a:rPr lang="en-US" dirty="0">
                <a:solidFill>
                  <a:prstClr val="black"/>
                </a:solidFill>
              </a:rPr>
              <a:t>There are always trade-offs and compromises:  </a:t>
            </a:r>
            <a:r>
              <a:rPr lang="en-US" dirty="0" smtClean="0">
                <a:solidFill>
                  <a:prstClr val="black"/>
                </a:solidFill>
              </a:rPr>
              <a:t>the best material to achieve high pressures or temperatures may not be the most neutron friendly</a:t>
            </a:r>
            <a:endParaRPr lang="en-US" dirty="0">
              <a:solidFill>
                <a:prstClr val="black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599" y="1752600"/>
            <a:ext cx="3288163" cy="3281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52779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Sample Environment?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85800"/>
            <a:ext cx="8642640" cy="4471932"/>
          </a:xfrm>
        </p:spPr>
        <p:txBody>
          <a:bodyPr/>
          <a:lstStyle/>
          <a:p>
            <a:r>
              <a:rPr lang="en-US" dirty="0"/>
              <a:t>Sample Environment equipment is used to precisely and accurately control experimental parameters such as temperature, pressure and magnetic fields</a:t>
            </a:r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19200"/>
            <a:ext cx="8328025" cy="572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99962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1269578"/>
          </a:xfrm>
        </p:spPr>
        <p:txBody>
          <a:bodyPr/>
          <a:lstStyle/>
          <a:p>
            <a:r>
              <a:rPr lang="en-US" dirty="0" smtClean="0"/>
              <a:t>Neutrons Reveal Structure of Nickel-Based </a:t>
            </a:r>
            <a:r>
              <a:rPr lang="en-US" dirty="0" err="1" smtClean="0"/>
              <a:t>Superalloys</a:t>
            </a:r>
            <a:r>
              <a:rPr lang="en-US" dirty="0" smtClean="0"/>
              <a:t> Under High Temperature and Stress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60" y="1367185"/>
            <a:ext cx="4070640" cy="3890615"/>
          </a:xfrm>
        </p:spPr>
        <p:txBody>
          <a:bodyPr/>
          <a:lstStyle/>
          <a:p>
            <a:r>
              <a:rPr lang="en-US" dirty="0" smtClean="0"/>
              <a:t>VULCAN instrument</a:t>
            </a:r>
          </a:p>
          <a:p>
            <a:r>
              <a:rPr lang="en-US" dirty="0" smtClean="0"/>
              <a:t>Nickel-based </a:t>
            </a:r>
            <a:r>
              <a:rPr lang="en-US" dirty="0" err="1" smtClean="0"/>
              <a:t>superalloys</a:t>
            </a:r>
            <a:r>
              <a:rPr lang="en-US" dirty="0" smtClean="0"/>
              <a:t> used in gas turbines </a:t>
            </a:r>
          </a:p>
          <a:p>
            <a:r>
              <a:rPr lang="en-US" dirty="0" smtClean="0"/>
              <a:t>Work by Yan Gao and </a:t>
            </a:r>
            <a:r>
              <a:rPr lang="en-US" dirty="0" err="1" smtClean="0"/>
              <a:t>Shenyan</a:t>
            </a:r>
            <a:r>
              <a:rPr lang="en-US" dirty="0" smtClean="0"/>
              <a:t> Huang of GE Global Research</a:t>
            </a:r>
          </a:p>
          <a:p>
            <a:r>
              <a:rPr lang="en-US" dirty="0" smtClean="0"/>
              <a:t>Combines microstructure measurements with mechanical testing</a:t>
            </a:r>
          </a:p>
          <a:p>
            <a:endParaRPr lang="en-US" dirty="0"/>
          </a:p>
        </p:txBody>
      </p:sp>
      <p:pic>
        <p:nvPicPr>
          <p:cNvPr id="3074" name="Picture 2" descr="Yan Gao and Shenyan Huang from GE Global Research are using neutron diffraction to study nickel-based superalloys, metals that are commonly used in the hot sections of air and land-based gas turbines, on VULCAN, Engineering Materials Diffractometer, SNS beam line 7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371600"/>
            <a:ext cx="4572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neutrons.ornl.gov/sites/default/files/styles/thumbnail__150x150_/public/Ke%20An_portrait.jpg?itok=X6cqpvBA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747" y="4114800"/>
            <a:ext cx="11430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296747" y="365760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/>
              <a:t>http://neutrons.ornl.gov/news/superalloys-under-high-temperature-and-high-stress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02666" y="5566207"/>
            <a:ext cx="731162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 err="1" smtClean="0"/>
              <a:t>Ke</a:t>
            </a:r>
            <a:r>
              <a:rPr lang="en-US" sz="1600" dirty="0" smtClean="0"/>
              <a:t> An</a:t>
            </a:r>
          </a:p>
        </p:txBody>
      </p:sp>
    </p:spTree>
    <p:extLst>
      <p:ext uri="{BB962C8B-B14F-4D97-AF65-F5344CB8AC3E}">
        <p14:creationId xmlns:p14="http://schemas.microsoft.com/office/powerpoint/2010/main" val="4856304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877163"/>
          </a:xfrm>
        </p:spPr>
        <p:txBody>
          <a:bodyPr/>
          <a:lstStyle/>
          <a:p>
            <a:r>
              <a:rPr lang="en-US" dirty="0" smtClean="0"/>
              <a:t>Neutrons Probe Atomic Vibrations in Tin Selenide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3962400" cy="4195415"/>
          </a:xfrm>
        </p:spPr>
        <p:txBody>
          <a:bodyPr/>
          <a:lstStyle/>
          <a:p>
            <a:r>
              <a:rPr lang="en-US" dirty="0" smtClean="0"/>
              <a:t>CNCS, CTAX and TAX instruments</a:t>
            </a:r>
          </a:p>
          <a:p>
            <a:r>
              <a:rPr lang="en-US" dirty="0" smtClean="0"/>
              <a:t>Explains the low thermal conductivity of tin selenide</a:t>
            </a:r>
          </a:p>
          <a:p>
            <a:r>
              <a:rPr lang="en-US" dirty="0" smtClean="0"/>
              <a:t>Efficient thermoelectric material (convert thermal gradients to electricity)</a:t>
            </a:r>
          </a:p>
          <a:p>
            <a:r>
              <a:rPr lang="en-US" dirty="0" smtClean="0"/>
              <a:t>Used in space batteries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050" name="Picture 2" descr="C:\Users\4l8\Desktop\SnSe_illustra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767" y="609600"/>
            <a:ext cx="4762500" cy="317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648200" y="3771641"/>
            <a:ext cx="477921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http://neutrons.ornl.gov/node/6667</a:t>
            </a:r>
          </a:p>
        </p:txBody>
      </p:sp>
      <p:pic>
        <p:nvPicPr>
          <p:cNvPr id="2052" name="Picture 4" descr="Dr Olivier Delaire neutron x-ray scattering anharmonic phonon thermoelectric ferroelectrics energy materials first-principles simulati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5267" y="4284306"/>
            <a:ext cx="1143000" cy="140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ao Hon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267200"/>
            <a:ext cx="11430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Georg Ehlers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267200"/>
            <a:ext cx="11430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Songxue Chi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1169" y="4267200"/>
            <a:ext cx="11430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82726" y="5864389"/>
            <a:ext cx="1470274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 smtClean="0"/>
              <a:t>Olivier </a:t>
            </a:r>
            <a:r>
              <a:rPr lang="en-US" sz="1600" dirty="0" err="1" smtClean="0"/>
              <a:t>Delaire</a:t>
            </a:r>
            <a:endParaRPr lang="en-US" sz="16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4993906" y="5864389"/>
            <a:ext cx="1061188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 smtClean="0"/>
              <a:t>Tao Hong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79890" y="5864389"/>
            <a:ext cx="1393330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 smtClean="0"/>
              <a:t>Georg Ehlers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94438" y="5864389"/>
            <a:ext cx="1356462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 err="1" smtClean="0"/>
              <a:t>Songxue</a:t>
            </a:r>
            <a:r>
              <a:rPr lang="en-US" sz="1600" dirty="0" smtClean="0"/>
              <a:t> Chi</a:t>
            </a:r>
          </a:p>
        </p:txBody>
      </p:sp>
    </p:spTree>
    <p:extLst>
      <p:ext uri="{BB962C8B-B14F-4D97-AF65-F5344CB8AC3E}">
        <p14:creationId xmlns:p14="http://schemas.microsoft.com/office/powerpoint/2010/main" val="23084956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877163"/>
          </a:xfrm>
        </p:spPr>
        <p:txBody>
          <a:bodyPr/>
          <a:lstStyle/>
          <a:p>
            <a:r>
              <a:rPr lang="en-US" dirty="0" smtClean="0"/>
              <a:t>Neutrons Reveal Structure of the Enzyme HIV-1 Protease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256" y="1434188"/>
            <a:ext cx="4070640" cy="4728815"/>
          </a:xfrm>
        </p:spPr>
        <p:txBody>
          <a:bodyPr/>
          <a:lstStyle/>
          <a:p>
            <a:r>
              <a:rPr lang="en-US" dirty="0" smtClean="0"/>
              <a:t>IMAGINE instrument</a:t>
            </a:r>
          </a:p>
          <a:p>
            <a:r>
              <a:rPr lang="en-US" dirty="0" smtClean="0"/>
              <a:t>HIV-1 Protease is a key drug target for HIV and AIDS therapies</a:t>
            </a:r>
          </a:p>
          <a:p>
            <a:r>
              <a:rPr lang="en-US" dirty="0" smtClean="0"/>
              <a:t>Deuterium labeling used to focus in on hydrogen-bonding sites related to drug binding</a:t>
            </a:r>
          </a:p>
        </p:txBody>
      </p:sp>
      <p:pic>
        <p:nvPicPr>
          <p:cNvPr id="1026" name="Picture 2" descr="C:\Users\4l8\Desktop\16-G00322_Feature_Kovalevsky_ornlStor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023" y="990600"/>
            <a:ext cx="4762500" cy="317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81567" y="4171363"/>
            <a:ext cx="3007554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hlinkClick r:id="rId3"/>
              </a:rPr>
              <a:t>http://</a:t>
            </a:r>
            <a:r>
              <a:rPr lang="en-US" sz="1400" dirty="0" smtClean="0">
                <a:hlinkClick r:id="rId3"/>
              </a:rPr>
              <a:t>neutrons.ornl.gov/node/13745</a:t>
            </a:r>
            <a:endParaRPr lang="en-US" sz="1400" dirty="0"/>
          </a:p>
          <a:p>
            <a:pPr algn="ctr">
              <a:lnSpc>
                <a:spcPct val="90000"/>
              </a:lnSpc>
            </a:pPr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3867747" y="5916224"/>
            <a:ext cx="1927131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 smtClean="0"/>
              <a:t>Andrey Kovalevsky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86491" y="5941111"/>
            <a:ext cx="1307859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 smtClean="0"/>
              <a:t>Kevin Weiss</a:t>
            </a:r>
          </a:p>
        </p:txBody>
      </p:sp>
      <p:pic>
        <p:nvPicPr>
          <p:cNvPr id="10" name="Picture 4" descr="Andrey Kovalevsk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924" y="4466828"/>
            <a:ext cx="1136779" cy="1405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s://www.ornl.gov/sites/default/files/styles/staff_profile_crop/public/Weiss_0.jpg?itok=V5vp5rP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031" y="4466828"/>
            <a:ext cx="1136780" cy="1411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45854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 Temperature</a:t>
            </a:r>
            <a:endParaRPr lang="en-US" dirty="0"/>
          </a:p>
        </p:txBody>
      </p:sp>
      <p:sp>
        <p:nvSpPr>
          <p:cNvPr id="3" name="Text Placeholder 3"/>
          <p:cNvSpPr txBox="1">
            <a:spLocks/>
          </p:cNvSpPr>
          <p:nvPr/>
        </p:nvSpPr>
        <p:spPr>
          <a:xfrm>
            <a:off x="3200400" y="762000"/>
            <a:ext cx="3962400" cy="2819400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 smtClean="0"/>
              <a:t>Low Temperature Equipment:</a:t>
            </a:r>
          </a:p>
          <a:p>
            <a:r>
              <a:rPr lang="en-US" sz="1600" dirty="0" smtClean="0"/>
              <a:t>Closed cycle refrigerators 4 K - 300 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Liquid Helium Cryostats 1.5 K - 300 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3He inserts 0.3 K - 300 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Dilution refrigeration inserts 0.03 K - 300 K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61" y="3718560"/>
            <a:ext cx="2206625" cy="27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 descr="C:\Users\4l8\AppData\Local\Microsoft\Windows\Temporary Internet Files\Content.Outlook\B85WJHY8\FullSizeRender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718560"/>
            <a:ext cx="3316224" cy="248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1450" y="1066800"/>
            <a:ext cx="1830788" cy="3674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12635"/>
            <a:ext cx="2930479" cy="104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892536"/>
            <a:ext cx="2882438" cy="1313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17970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 Temperature</a:t>
            </a:r>
            <a:endParaRPr lang="en-US" dirty="0"/>
          </a:p>
        </p:txBody>
      </p:sp>
      <p:sp>
        <p:nvSpPr>
          <p:cNvPr id="4" name="Text Placeholder 3"/>
          <p:cNvSpPr txBox="1">
            <a:spLocks/>
          </p:cNvSpPr>
          <p:nvPr/>
        </p:nvSpPr>
        <p:spPr>
          <a:xfrm>
            <a:off x="457200" y="1435100"/>
            <a:ext cx="3657600" cy="4691063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 smtClean="0"/>
              <a:t>Liquid Helium Cryostats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Temperature range </a:t>
            </a:r>
            <a:r>
              <a:rPr lang="en-US" sz="1600" b="1" dirty="0" smtClean="0">
                <a:solidFill>
                  <a:srgbClr val="0070C0"/>
                </a:solidFill>
              </a:rPr>
              <a:t>1.5</a:t>
            </a:r>
            <a:r>
              <a:rPr lang="en-US" sz="1600" b="1" dirty="0" smtClean="0">
                <a:solidFill>
                  <a:srgbClr val="0070C0"/>
                </a:solidFill>
              </a:rPr>
              <a:t> </a:t>
            </a:r>
            <a:r>
              <a:rPr lang="en-US" sz="1600" b="1" dirty="0" smtClean="0">
                <a:solidFill>
                  <a:srgbClr val="0070C0"/>
                </a:solidFill>
              </a:rPr>
              <a:t>K - 300 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Sample exposed to 10 mbar helium exchange gas inside IVC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Liquid helium exhausts through a heat exchanger integral to IVC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Exhausting cold helium gas flows around and cools IVC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Flange mount or tail mount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Flange diameter defines maximum diameter allowed (700 mm typical)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Outer Vacuum Chamber (tails) diameter 350 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Distance from stick flange to beam center 950 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Sample space diameter 43 mm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260600"/>
            <a:ext cx="2405063" cy="397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ontent Placeholder 4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500" y="90847"/>
            <a:ext cx="4143954" cy="2143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2129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 Temperature</a:t>
            </a:r>
            <a:endParaRPr lang="en-US" dirty="0"/>
          </a:p>
        </p:txBody>
      </p:sp>
      <p:sp>
        <p:nvSpPr>
          <p:cNvPr id="4" name="Text Placeholder 3"/>
          <p:cNvSpPr txBox="1">
            <a:spLocks/>
          </p:cNvSpPr>
          <p:nvPr/>
        </p:nvSpPr>
        <p:spPr>
          <a:xfrm>
            <a:off x="457200" y="1066800"/>
            <a:ext cx="3008313" cy="5346700"/>
          </a:xfrm>
          <a:prstGeom prst="rect">
            <a:avLst/>
          </a:prstGeom>
        </p:spPr>
        <p:txBody>
          <a:bodyPr>
            <a:norm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 smtClean="0"/>
              <a:t>3He Insert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Temperature range </a:t>
            </a:r>
            <a:r>
              <a:rPr lang="en-US" sz="1600" b="1" dirty="0" smtClean="0">
                <a:solidFill>
                  <a:srgbClr val="0070C0"/>
                </a:solidFill>
              </a:rPr>
              <a:t>0.3 K - 80 K </a:t>
            </a:r>
            <a:r>
              <a:rPr lang="en-US" sz="1600" dirty="0" smtClean="0"/>
              <a:t>(up to 300 K with VTI)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Achieve a base temperature less than 0.3 K for more than 40 hours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Maintain a base temperature less than 0.35 K for more than 6 hours with a 50 µW heat load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Temperature stability of ± 0.003 K below 1.2 K </a:t>
            </a:r>
          </a:p>
          <a:p>
            <a:pPr marL="0" indent="0">
              <a:buNone/>
            </a:pPr>
            <a:r>
              <a:rPr lang="en-US" sz="1600" b="1" dirty="0" smtClean="0"/>
              <a:t>Dilution Refrigeration Insert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Temperature range </a:t>
            </a:r>
            <a:r>
              <a:rPr lang="en-US" sz="1600" b="1" dirty="0" smtClean="0">
                <a:solidFill>
                  <a:srgbClr val="0070C0"/>
                </a:solidFill>
              </a:rPr>
              <a:t>0.03 K - 1.5 K</a:t>
            </a:r>
            <a:r>
              <a:rPr lang="en-US" sz="1600" dirty="0" smtClean="0"/>
              <a:t> (up to 300 K with VTI)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Cooling power at least 40 µW at 0.1 K</a:t>
            </a:r>
          </a:p>
          <a:p>
            <a:endParaRPr lang="en-US" sz="1600" dirty="0"/>
          </a:p>
        </p:txBody>
      </p:sp>
      <p:pic>
        <p:nvPicPr>
          <p:cNvPr id="5" name="Picture 4" descr="http://www.janis.com/Libraries/He-3Systems/he3_SampleInVacuum_insert_dwg.sflb.ashx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83361"/>
            <a:ext cx="1866900" cy="440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4l8\Desktop\M11540ON1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657600"/>
            <a:ext cx="3449848" cy="246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www.oxford-instruments.com/OxfordInstruments/media/nanoscience/Triton-Family/Triton-cryogenfree-dilution-refrigerator/Images-Triton-cryogenfree-dilution-refrigerator-/Robust-and-proven-dilution-unit-technology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849" y="1371600"/>
            <a:ext cx="211455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0280895"/>
      </p:ext>
    </p:extLst>
  </p:cSld>
  <p:clrMapOvr>
    <a:masterClrMapping/>
  </p:clrMapOvr>
</p:sld>
</file>

<file path=ppt/theme/theme1.xml><?xml version="1.0" encoding="utf-8"?>
<a:theme xmlns:a="http://schemas.openxmlformats.org/drawingml/2006/main" name="Powerpoint-Template_HFIR-SNS">
  <a:themeElements>
    <a:clrScheme name="ORNL Corporate Color Palette FINAL">
      <a:dk1>
        <a:sysClr val="windowText" lastClr="000000"/>
      </a:dk1>
      <a:lt1>
        <a:sysClr val="window" lastClr="FFFFFF"/>
      </a:lt1>
      <a:dk2>
        <a:srgbClr val="18783D"/>
      </a:dk2>
      <a:lt2>
        <a:srgbClr val="FFFFFF"/>
      </a:lt2>
      <a:accent1>
        <a:srgbClr val="2A6EBB"/>
      </a:accent1>
      <a:accent2>
        <a:srgbClr val="69BE28"/>
      </a:accent2>
      <a:accent3>
        <a:srgbClr val="E37222"/>
      </a:accent3>
      <a:accent4>
        <a:srgbClr val="3CB6CE"/>
      </a:accent4>
      <a:accent5>
        <a:srgbClr val="983222"/>
      </a:accent5>
      <a:accent6>
        <a:srgbClr val="FECB00"/>
      </a:accent6>
      <a:hlink>
        <a:srgbClr val="2A6EBB"/>
      </a:hlink>
      <a:folHlink>
        <a:srgbClr val="207C47"/>
      </a:folHlink>
    </a:clrScheme>
    <a:fontScheme name="ORNL 2013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balanced" dir="t">
            <a:rot lat="0" lon="0" rev="0"/>
          </a:lightRig>
        </a:scene3d>
        <a:sp3d>
          <a:contourClr>
            <a:schemeClr val="lt1"/>
          </a:contourClr>
        </a:sp3d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ctr">
          <a:lnSpc>
            <a:spcPct val="90000"/>
          </a:lnSpc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75B17BC858B94FAA5409F11FF9B884" ma:contentTypeVersion="0" ma:contentTypeDescription="Create a new document." ma:contentTypeScope="" ma:versionID="ba30602e445ba7bd833ef2f532e4a59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98F7A50-2969-4387-8ABB-A3555854BC0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F913069-075D-49F7-AF90-34940D148085}">
  <ds:schemaRefs>
    <ds:schemaRef ds:uri="http://schemas.microsoft.com/office/infopath/2007/PartnerControls"/>
    <ds:schemaRef ds:uri="http://purl.org/dc/terms/"/>
    <ds:schemaRef ds:uri="http://purl.org/dc/dcmitype/"/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F50F8B6-4A11-4B4C-906E-532188B822D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1101</TotalTime>
  <Words>1089</Words>
  <Application>Microsoft Office PowerPoint</Application>
  <PresentationFormat>On-screen Show (4:3)</PresentationFormat>
  <Paragraphs>150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Powerpoint-Template_HFIR-SNS</vt:lpstr>
      <vt:lpstr>Neutron Scattering Sample Environments</vt:lpstr>
      <vt:lpstr>What is Sample Environment?</vt:lpstr>
      <vt:lpstr>What is Sample Environment?</vt:lpstr>
      <vt:lpstr>Neutrons Reveal Structure of Nickel-Based Superalloys Under High Temperature and Stress</vt:lpstr>
      <vt:lpstr>Neutrons Probe Atomic Vibrations in Tin Selenide</vt:lpstr>
      <vt:lpstr>Neutrons Reveal Structure of the Enzyme HIV-1 Protease</vt:lpstr>
      <vt:lpstr>Low Temperature</vt:lpstr>
      <vt:lpstr>Low Temperature</vt:lpstr>
      <vt:lpstr>Low Temperature</vt:lpstr>
      <vt:lpstr>Magnets</vt:lpstr>
      <vt:lpstr>Magnets</vt:lpstr>
      <vt:lpstr>Magnets</vt:lpstr>
      <vt:lpstr>Pressure</vt:lpstr>
      <vt:lpstr>Pressure</vt:lpstr>
      <vt:lpstr>Pressure</vt:lpstr>
      <vt:lpstr>High Temperature</vt:lpstr>
      <vt:lpstr>High Temperature</vt:lpstr>
      <vt:lpstr>Soft Matter and Biological Materials</vt:lpstr>
      <vt:lpstr>Soft Matter and Biological Materials</vt:lpstr>
      <vt:lpstr>The Ability to Control Experimental Parameters Comes with a Cost</vt:lpstr>
    </vt:vector>
  </TitlesOfParts>
  <Company>ORNL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Roy, Donna Jo</dc:creator>
  <cp:lastModifiedBy>Lynn, Gary W.</cp:lastModifiedBy>
  <cp:revision>51</cp:revision>
  <cp:lastPrinted>2016-06-25T12:00:13Z</cp:lastPrinted>
  <dcterms:created xsi:type="dcterms:W3CDTF">2014-04-28T13:33:12Z</dcterms:created>
  <dcterms:modified xsi:type="dcterms:W3CDTF">2016-06-29T19:43:11Z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0x0101003975B17BC858B94FAA5409F11FF9B884</vt:lpwstr>
  </property>
</Properties>
</file>