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935" r:id="rId4"/>
  </p:sldMasterIdLst>
  <p:notesMasterIdLst>
    <p:notesMasterId r:id="rId20"/>
  </p:notesMasterIdLst>
  <p:handoutMasterIdLst>
    <p:handoutMasterId r:id="rId21"/>
  </p:handoutMasterIdLst>
  <p:sldIdLst>
    <p:sldId id="258" r:id="rId5"/>
    <p:sldId id="304" r:id="rId6"/>
    <p:sldId id="305" r:id="rId7"/>
    <p:sldId id="306" r:id="rId8"/>
    <p:sldId id="307" r:id="rId9"/>
    <p:sldId id="301" r:id="rId10"/>
    <p:sldId id="303" r:id="rId11"/>
    <p:sldId id="302" r:id="rId12"/>
    <p:sldId id="309" r:id="rId13"/>
    <p:sldId id="310" r:id="rId14"/>
    <p:sldId id="311" r:id="rId15"/>
    <p:sldId id="313" r:id="rId16"/>
    <p:sldId id="312" r:id="rId17"/>
    <p:sldId id="314" r:id="rId18"/>
    <p:sldId id="315" r:id="rId19"/>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4181">
          <p15:clr>
            <a:srgbClr val="A4A3A4"/>
          </p15:clr>
        </p15:guide>
        <p15:guide id="2" pos="1359">
          <p15:clr>
            <a:srgbClr val="A4A3A4"/>
          </p15:clr>
        </p15:guide>
        <p15:guide id="3" pos="3843">
          <p15:clr>
            <a:srgbClr val="A4A3A4"/>
          </p15:clr>
        </p15:guide>
        <p15:guide id="4" pos="198">
          <p15:clr>
            <a:srgbClr val="A4A3A4"/>
          </p15:clr>
        </p15:guide>
        <p15:guide id="5" pos="5584">
          <p15:clr>
            <a:srgbClr val="A4A3A4"/>
          </p15:clr>
        </p15:guide>
      </p15:sldGuideLst>
    </p:ext>
    <p:ext uri="{2D200454-40CA-4A62-9FC3-DE9A4176ACB9}">
      <p15:notesGuideLst xmlns:p15="http://schemas.microsoft.com/office/powerpoint/2012/main" xmlns="">
        <p15:guide id="1" orient="horz" pos="2928">
          <p15:clr>
            <a:srgbClr val="A4A3A4"/>
          </p15:clr>
        </p15:guide>
        <p15:guide id="2" orient="horz" pos="1882">
          <p15:clr>
            <a:srgbClr val="A4A3A4"/>
          </p15:clr>
        </p15:guide>
        <p15:guide id="3"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73" autoAdjust="0"/>
    <p:restoredTop sz="95339" autoAdjust="0"/>
  </p:normalViewPr>
  <p:slideViewPr>
    <p:cSldViewPr snapToGrid="0" showGuides="1">
      <p:cViewPr varScale="1">
        <p:scale>
          <a:sx n="103" d="100"/>
          <a:sy n="103" d="100"/>
        </p:scale>
        <p:origin x="-528" y="-96"/>
      </p:cViewPr>
      <p:guideLst>
        <p:guide orient="horz" pos="4181"/>
        <p:guide pos="1359"/>
        <p:guide pos="3843"/>
        <p:guide pos="198"/>
        <p:guide pos="5584"/>
      </p:guideLst>
    </p:cSldViewPr>
  </p:slideViewPr>
  <p:notesTextViewPr>
    <p:cViewPr>
      <p:scale>
        <a:sx n="1" d="1"/>
        <a:sy n="1" d="1"/>
      </p:scale>
      <p:origin x="0" y="0"/>
    </p:cViewPr>
  </p:notesTextViewPr>
  <p:sorterViewPr>
    <p:cViewPr>
      <p:scale>
        <a:sx n="80" d="100"/>
        <a:sy n="80" d="100"/>
      </p:scale>
      <p:origin x="0" y="0"/>
    </p:cViewPr>
  </p:sorterViewPr>
  <p:notesViewPr>
    <p:cSldViewPr snapToGrid="0" showGuides="1">
      <p:cViewPr>
        <p:scale>
          <a:sx n="75" d="100"/>
          <a:sy n="75" d="100"/>
        </p:scale>
        <p:origin x="-792" y="-48"/>
      </p:cViewPr>
      <p:guideLst>
        <p:guide orient="horz" pos="2928"/>
        <p:guide orient="horz" pos="1882"/>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Macintosh%20HD:Users:kjj:Desktop:Desktop%2001-16-17:SNS%20Operations%20Data:Historical%20SNS%20Operations%20Data%2001-21-17.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sz="1800"/>
            </a:pPr>
            <a:r>
              <a:rPr lang="en-US" sz="1800" dirty="0"/>
              <a:t>SNS Operational Performance FY07 to Present</a:t>
            </a:r>
          </a:p>
        </c:rich>
      </c:tx>
      <c:overlay val="0"/>
    </c:title>
    <c:autoTitleDeleted val="0"/>
    <c:plotArea>
      <c:layout>
        <c:manualLayout>
          <c:layoutTarget val="inner"/>
          <c:xMode val="edge"/>
          <c:yMode val="edge"/>
          <c:x val="9.9764125854541696E-2"/>
          <c:y val="8.5055660586733001E-2"/>
          <c:w val="0.80592952649323601"/>
          <c:h val="0.85231411173726102"/>
        </c:manualLayout>
      </c:layout>
      <c:barChart>
        <c:barDir val="col"/>
        <c:grouping val="clustered"/>
        <c:varyColors val="0"/>
        <c:ser>
          <c:idx val="0"/>
          <c:order val="0"/>
          <c:tx>
            <c:strRef>
              <c:f>Data!$A$2</c:f>
              <c:strCache>
                <c:ptCount val="1"/>
                <c:pt idx="0">
                  <c:v>Neutron Production Delivered</c:v>
                </c:pt>
              </c:strCache>
            </c:strRef>
          </c:tx>
          <c:spPr>
            <a:solidFill>
              <a:srgbClr val="0000FF"/>
            </a:solidFill>
          </c:spPr>
          <c:invertIfNegative val="0"/>
          <c:cat>
            <c:strRef>
              <c:f>Data!$B$1:$L$1</c:f>
              <c:strCache>
                <c:ptCount val="11"/>
                <c:pt idx="0">
                  <c:v>FY07</c:v>
                </c:pt>
                <c:pt idx="1">
                  <c:v>FY08</c:v>
                </c:pt>
                <c:pt idx="2">
                  <c:v>FY09</c:v>
                </c:pt>
                <c:pt idx="3">
                  <c:v>FY10</c:v>
                </c:pt>
                <c:pt idx="4">
                  <c:v>FY11</c:v>
                </c:pt>
                <c:pt idx="5">
                  <c:v>FY12</c:v>
                </c:pt>
                <c:pt idx="6">
                  <c:v>FY13</c:v>
                </c:pt>
                <c:pt idx="7">
                  <c:v>FY14</c:v>
                </c:pt>
                <c:pt idx="8">
                  <c:v>FY15</c:v>
                </c:pt>
                <c:pt idx="9">
                  <c:v>FY16</c:v>
                </c:pt>
                <c:pt idx="10">
                  <c:v>FY17 (YTD)</c:v>
                </c:pt>
              </c:strCache>
            </c:strRef>
          </c:cat>
          <c:val>
            <c:numRef>
              <c:f>Data!$B$2:$L$2</c:f>
              <c:numCache>
                <c:formatCode>General</c:formatCode>
                <c:ptCount val="11"/>
                <c:pt idx="0">
                  <c:v>2077.6</c:v>
                </c:pt>
                <c:pt idx="1">
                  <c:v>2806.6</c:v>
                </c:pt>
                <c:pt idx="2">
                  <c:v>3553.2</c:v>
                </c:pt>
                <c:pt idx="3">
                  <c:v>4249.7</c:v>
                </c:pt>
                <c:pt idx="4">
                  <c:v>5002.3999999999996</c:v>
                </c:pt>
                <c:pt idx="5">
                  <c:v>4725.3999999999996</c:v>
                </c:pt>
                <c:pt idx="6">
                  <c:v>4201.5</c:v>
                </c:pt>
                <c:pt idx="7">
                  <c:v>4424</c:v>
                </c:pt>
                <c:pt idx="8">
                  <c:v>4441.1000000000004</c:v>
                </c:pt>
                <c:pt idx="9">
                  <c:v>4971.8</c:v>
                </c:pt>
                <c:pt idx="10">
                  <c:v>1309.2</c:v>
                </c:pt>
              </c:numCache>
            </c:numRef>
          </c:val>
          <c:extLst xmlns:c16r2="http://schemas.microsoft.com/office/drawing/2015/06/chart">
            <c:ext xmlns:c16="http://schemas.microsoft.com/office/drawing/2014/chart" uri="{C3380CC4-5D6E-409C-BE32-E72D297353CC}">
              <c16:uniqueId val="{00000000-3141-4981-A009-FABD5F8356FA}"/>
            </c:ext>
          </c:extLst>
        </c:ser>
        <c:ser>
          <c:idx val="1"/>
          <c:order val="1"/>
          <c:tx>
            <c:strRef>
              <c:f>Data!$A$3</c:f>
              <c:strCache>
                <c:ptCount val="1"/>
                <c:pt idx="0">
                  <c:v>Neutron Production Commitment</c:v>
                </c:pt>
              </c:strCache>
            </c:strRef>
          </c:tx>
          <c:spPr>
            <a:solidFill>
              <a:srgbClr val="FF8000"/>
            </a:solidFill>
          </c:spPr>
          <c:invertIfNegative val="0"/>
          <c:cat>
            <c:strRef>
              <c:f>Data!$B$1:$L$1</c:f>
              <c:strCache>
                <c:ptCount val="11"/>
                <c:pt idx="0">
                  <c:v>FY07</c:v>
                </c:pt>
                <c:pt idx="1">
                  <c:v>FY08</c:v>
                </c:pt>
                <c:pt idx="2">
                  <c:v>FY09</c:v>
                </c:pt>
                <c:pt idx="3">
                  <c:v>FY10</c:v>
                </c:pt>
                <c:pt idx="4">
                  <c:v>FY11</c:v>
                </c:pt>
                <c:pt idx="5">
                  <c:v>FY12</c:v>
                </c:pt>
                <c:pt idx="6">
                  <c:v>FY13</c:v>
                </c:pt>
                <c:pt idx="7">
                  <c:v>FY14</c:v>
                </c:pt>
                <c:pt idx="8">
                  <c:v>FY15</c:v>
                </c:pt>
                <c:pt idx="9">
                  <c:v>FY16</c:v>
                </c:pt>
                <c:pt idx="10">
                  <c:v>FY17 (YTD)</c:v>
                </c:pt>
              </c:strCache>
            </c:strRef>
          </c:cat>
          <c:val>
            <c:numRef>
              <c:f>Data!$B$3:$L$3</c:f>
              <c:numCache>
                <c:formatCode>General</c:formatCode>
                <c:ptCount val="11"/>
                <c:pt idx="0">
                  <c:v>1500</c:v>
                </c:pt>
                <c:pt idx="1">
                  <c:v>2700</c:v>
                </c:pt>
                <c:pt idx="2">
                  <c:v>3500</c:v>
                </c:pt>
                <c:pt idx="3">
                  <c:v>3900</c:v>
                </c:pt>
                <c:pt idx="4">
                  <c:v>4300</c:v>
                </c:pt>
                <c:pt idx="5">
                  <c:v>4500</c:v>
                </c:pt>
                <c:pt idx="6">
                  <c:v>4000</c:v>
                </c:pt>
                <c:pt idx="7">
                  <c:v>4230</c:v>
                </c:pt>
                <c:pt idx="8">
                  <c:v>4230</c:v>
                </c:pt>
                <c:pt idx="9">
                  <c:v>4230</c:v>
                </c:pt>
                <c:pt idx="10">
                  <c:v>4500</c:v>
                </c:pt>
              </c:numCache>
            </c:numRef>
          </c:val>
          <c:extLst xmlns:c16r2="http://schemas.microsoft.com/office/drawing/2015/06/chart">
            <c:ext xmlns:c16="http://schemas.microsoft.com/office/drawing/2014/chart" uri="{C3380CC4-5D6E-409C-BE32-E72D297353CC}">
              <c16:uniqueId val="{00000001-3141-4981-A009-FABD5F8356FA}"/>
            </c:ext>
          </c:extLst>
        </c:ser>
        <c:ser>
          <c:idx val="2"/>
          <c:order val="2"/>
          <c:tx>
            <c:strRef>
              <c:f>Data!$A$4</c:f>
              <c:strCache>
                <c:ptCount val="1"/>
                <c:pt idx="0">
                  <c:v>MW-Hr</c:v>
                </c:pt>
              </c:strCache>
            </c:strRef>
          </c:tx>
          <c:spPr>
            <a:solidFill>
              <a:srgbClr val="408000"/>
            </a:solidFill>
          </c:spPr>
          <c:invertIfNegative val="0"/>
          <c:cat>
            <c:strRef>
              <c:f>Data!$B$1:$L$1</c:f>
              <c:strCache>
                <c:ptCount val="11"/>
                <c:pt idx="0">
                  <c:v>FY07</c:v>
                </c:pt>
                <c:pt idx="1">
                  <c:v>FY08</c:v>
                </c:pt>
                <c:pt idx="2">
                  <c:v>FY09</c:v>
                </c:pt>
                <c:pt idx="3">
                  <c:v>FY10</c:v>
                </c:pt>
                <c:pt idx="4">
                  <c:v>FY11</c:v>
                </c:pt>
                <c:pt idx="5">
                  <c:v>FY12</c:v>
                </c:pt>
                <c:pt idx="6">
                  <c:v>FY13</c:v>
                </c:pt>
                <c:pt idx="7">
                  <c:v>FY14</c:v>
                </c:pt>
                <c:pt idx="8">
                  <c:v>FY15</c:v>
                </c:pt>
                <c:pt idx="9">
                  <c:v>FY16</c:v>
                </c:pt>
                <c:pt idx="10">
                  <c:v>FY17 (YTD)</c:v>
                </c:pt>
              </c:strCache>
            </c:strRef>
          </c:cat>
          <c:val>
            <c:numRef>
              <c:f>Data!$B$4:$L$4</c:f>
              <c:numCache>
                <c:formatCode>General</c:formatCode>
                <c:ptCount val="11"/>
                <c:pt idx="0">
                  <c:v>158.5</c:v>
                </c:pt>
                <c:pt idx="1">
                  <c:v>944.6</c:v>
                </c:pt>
                <c:pt idx="2">
                  <c:v>2165.6999999999998</c:v>
                </c:pt>
                <c:pt idx="3">
                  <c:v>3454.6</c:v>
                </c:pt>
                <c:pt idx="4">
                  <c:v>4131.8999999999996</c:v>
                </c:pt>
                <c:pt idx="5">
                  <c:v>4367.7</c:v>
                </c:pt>
                <c:pt idx="6">
                  <c:v>3848.2</c:v>
                </c:pt>
                <c:pt idx="7">
                  <c:v>4758.8</c:v>
                </c:pt>
                <c:pt idx="8">
                  <c:v>4611.7</c:v>
                </c:pt>
                <c:pt idx="9">
                  <c:v>5203.5</c:v>
                </c:pt>
                <c:pt idx="10">
                  <c:v>1675</c:v>
                </c:pt>
              </c:numCache>
            </c:numRef>
          </c:val>
          <c:extLst xmlns:c16r2="http://schemas.microsoft.com/office/drawing/2015/06/chart">
            <c:ext xmlns:c16="http://schemas.microsoft.com/office/drawing/2014/chart" uri="{C3380CC4-5D6E-409C-BE32-E72D297353CC}">
              <c16:uniqueId val="{00000002-3141-4981-A009-FABD5F8356FA}"/>
            </c:ext>
          </c:extLst>
        </c:ser>
        <c:ser>
          <c:idx val="3"/>
          <c:order val="3"/>
          <c:tx>
            <c:strRef>
              <c:f>Data!$A$5</c:f>
              <c:strCache>
                <c:ptCount val="1"/>
                <c:pt idx="0">
                  <c:v>Down Time</c:v>
                </c:pt>
              </c:strCache>
            </c:strRef>
          </c:tx>
          <c:spPr>
            <a:solidFill>
              <a:schemeClr val="accent6">
                <a:lumMod val="50000"/>
              </a:schemeClr>
            </a:solidFill>
          </c:spPr>
          <c:invertIfNegative val="0"/>
          <c:cat>
            <c:strRef>
              <c:f>Data!$B$1:$L$1</c:f>
              <c:strCache>
                <c:ptCount val="11"/>
                <c:pt idx="0">
                  <c:v>FY07</c:v>
                </c:pt>
                <c:pt idx="1">
                  <c:v>FY08</c:v>
                </c:pt>
                <c:pt idx="2">
                  <c:v>FY09</c:v>
                </c:pt>
                <c:pt idx="3">
                  <c:v>FY10</c:v>
                </c:pt>
                <c:pt idx="4">
                  <c:v>FY11</c:v>
                </c:pt>
                <c:pt idx="5">
                  <c:v>FY12</c:v>
                </c:pt>
                <c:pt idx="6">
                  <c:v>FY13</c:v>
                </c:pt>
                <c:pt idx="7">
                  <c:v>FY14</c:v>
                </c:pt>
                <c:pt idx="8">
                  <c:v>FY15</c:v>
                </c:pt>
                <c:pt idx="9">
                  <c:v>FY16</c:v>
                </c:pt>
                <c:pt idx="10">
                  <c:v>FY17 (YTD)</c:v>
                </c:pt>
              </c:strCache>
            </c:strRef>
          </c:cat>
          <c:val>
            <c:numRef>
              <c:f>Data!$B$5:$L$5</c:f>
              <c:numCache>
                <c:formatCode>General</c:formatCode>
                <c:ptCount val="11"/>
                <c:pt idx="0">
                  <c:v>1989.7</c:v>
                </c:pt>
                <c:pt idx="1">
                  <c:v>1494.1</c:v>
                </c:pt>
                <c:pt idx="2">
                  <c:v>1111</c:v>
                </c:pt>
                <c:pt idx="3">
                  <c:v>886.8</c:v>
                </c:pt>
                <c:pt idx="4">
                  <c:v>497.7</c:v>
                </c:pt>
                <c:pt idx="5">
                  <c:v>325</c:v>
                </c:pt>
                <c:pt idx="6">
                  <c:v>1600.9</c:v>
                </c:pt>
                <c:pt idx="7">
                  <c:v>878.5</c:v>
                </c:pt>
                <c:pt idx="8">
                  <c:v>1549.2</c:v>
                </c:pt>
                <c:pt idx="9">
                  <c:v>797</c:v>
                </c:pt>
                <c:pt idx="10">
                  <c:v>121.1</c:v>
                </c:pt>
              </c:numCache>
            </c:numRef>
          </c:val>
          <c:extLst xmlns:c16r2="http://schemas.microsoft.com/office/drawing/2015/06/chart">
            <c:ext xmlns:c16="http://schemas.microsoft.com/office/drawing/2014/chart" uri="{C3380CC4-5D6E-409C-BE32-E72D297353CC}">
              <c16:uniqueId val="{00000003-3141-4981-A009-FABD5F8356FA}"/>
            </c:ext>
          </c:extLst>
        </c:ser>
        <c:dLbls>
          <c:showLegendKey val="0"/>
          <c:showVal val="0"/>
          <c:showCatName val="0"/>
          <c:showSerName val="0"/>
          <c:showPercent val="0"/>
          <c:showBubbleSize val="0"/>
        </c:dLbls>
        <c:gapWidth val="150"/>
        <c:axId val="82061952"/>
        <c:axId val="82064128"/>
      </c:barChart>
      <c:lineChart>
        <c:grouping val="standard"/>
        <c:varyColors val="0"/>
        <c:ser>
          <c:idx val="4"/>
          <c:order val="4"/>
          <c:tx>
            <c:strRef>
              <c:f>Data!$A$6</c:f>
              <c:strCache>
                <c:ptCount val="1"/>
                <c:pt idx="0">
                  <c:v>Reliability</c:v>
                </c:pt>
              </c:strCache>
            </c:strRef>
          </c:tx>
          <c:spPr>
            <a:ln>
              <a:solidFill>
                <a:srgbClr val="FF0000"/>
              </a:solidFill>
            </a:ln>
            <a:effectLst/>
          </c:spPr>
          <c:marker>
            <c:symbol val="triangle"/>
            <c:size val="11"/>
            <c:spPr>
              <a:solidFill>
                <a:srgbClr val="FF0000"/>
              </a:solidFill>
              <a:ln>
                <a:solidFill>
                  <a:srgbClr val="FF0000"/>
                </a:solidFill>
              </a:ln>
              <a:effectLst/>
            </c:spPr>
          </c:marker>
          <c:cat>
            <c:strRef>
              <c:f>Data!$B$1:$L$1</c:f>
              <c:strCache>
                <c:ptCount val="11"/>
                <c:pt idx="0">
                  <c:v>FY07</c:v>
                </c:pt>
                <c:pt idx="1">
                  <c:v>FY08</c:v>
                </c:pt>
                <c:pt idx="2">
                  <c:v>FY09</c:v>
                </c:pt>
                <c:pt idx="3">
                  <c:v>FY10</c:v>
                </c:pt>
                <c:pt idx="4">
                  <c:v>FY11</c:v>
                </c:pt>
                <c:pt idx="5">
                  <c:v>FY12</c:v>
                </c:pt>
                <c:pt idx="6">
                  <c:v>FY13</c:v>
                </c:pt>
                <c:pt idx="7">
                  <c:v>FY14</c:v>
                </c:pt>
                <c:pt idx="8">
                  <c:v>FY15</c:v>
                </c:pt>
                <c:pt idx="9">
                  <c:v>FY16</c:v>
                </c:pt>
                <c:pt idx="10">
                  <c:v>FY17 (YTD)</c:v>
                </c:pt>
              </c:strCache>
            </c:strRef>
          </c:cat>
          <c:val>
            <c:numRef>
              <c:f>Data!$B$6:$L$6</c:f>
              <c:numCache>
                <c:formatCode>General</c:formatCode>
                <c:ptCount val="11"/>
                <c:pt idx="0">
                  <c:v>65.7</c:v>
                </c:pt>
                <c:pt idx="1">
                  <c:v>72</c:v>
                </c:pt>
                <c:pt idx="2">
                  <c:v>80.7</c:v>
                </c:pt>
                <c:pt idx="3">
                  <c:v>85.600000000000009</c:v>
                </c:pt>
                <c:pt idx="4">
                  <c:v>92</c:v>
                </c:pt>
                <c:pt idx="5">
                  <c:v>89.6</c:v>
                </c:pt>
                <c:pt idx="6">
                  <c:v>72.400000000000006</c:v>
                </c:pt>
                <c:pt idx="7">
                  <c:v>83.7</c:v>
                </c:pt>
                <c:pt idx="8">
                  <c:v>74.599999999999994</c:v>
                </c:pt>
                <c:pt idx="9">
                  <c:v>86.6</c:v>
                </c:pt>
                <c:pt idx="10">
                  <c:v>92.6</c:v>
                </c:pt>
              </c:numCache>
            </c:numRef>
          </c:val>
          <c:smooth val="0"/>
          <c:extLst xmlns:c16r2="http://schemas.microsoft.com/office/drawing/2015/06/chart">
            <c:ext xmlns:c16="http://schemas.microsoft.com/office/drawing/2014/chart" uri="{C3380CC4-5D6E-409C-BE32-E72D297353CC}">
              <c16:uniqueId val="{00000004-3141-4981-A009-FABD5F8356FA}"/>
            </c:ext>
          </c:extLst>
        </c:ser>
        <c:ser>
          <c:idx val="5"/>
          <c:order val="5"/>
          <c:tx>
            <c:strRef>
              <c:f>Data!$A$7</c:f>
              <c:strCache>
                <c:ptCount val="1"/>
                <c:pt idx="0">
                  <c:v>Reliability Commitment</c:v>
                </c:pt>
              </c:strCache>
            </c:strRef>
          </c:tx>
          <c:spPr>
            <a:ln>
              <a:solidFill>
                <a:schemeClr val="bg2">
                  <a:lumMod val="50000"/>
                </a:schemeClr>
              </a:solidFill>
            </a:ln>
            <a:effectLst/>
          </c:spPr>
          <c:marker>
            <c:spPr>
              <a:solidFill>
                <a:schemeClr val="bg2">
                  <a:lumMod val="50000"/>
                </a:schemeClr>
              </a:solidFill>
              <a:ln>
                <a:solidFill>
                  <a:schemeClr val="bg2">
                    <a:lumMod val="50000"/>
                  </a:schemeClr>
                </a:solidFill>
              </a:ln>
              <a:effectLst/>
            </c:spPr>
          </c:marker>
          <c:cat>
            <c:strRef>
              <c:f>Data!$B$1:$L$1</c:f>
              <c:strCache>
                <c:ptCount val="11"/>
                <c:pt idx="0">
                  <c:v>FY07</c:v>
                </c:pt>
                <c:pt idx="1">
                  <c:v>FY08</c:v>
                </c:pt>
                <c:pt idx="2">
                  <c:v>FY09</c:v>
                </c:pt>
                <c:pt idx="3">
                  <c:v>FY10</c:v>
                </c:pt>
                <c:pt idx="4">
                  <c:v>FY11</c:v>
                </c:pt>
                <c:pt idx="5">
                  <c:v>FY12</c:v>
                </c:pt>
                <c:pt idx="6">
                  <c:v>FY13</c:v>
                </c:pt>
                <c:pt idx="7">
                  <c:v>FY14</c:v>
                </c:pt>
                <c:pt idx="8">
                  <c:v>FY15</c:v>
                </c:pt>
                <c:pt idx="9">
                  <c:v>FY16</c:v>
                </c:pt>
                <c:pt idx="10">
                  <c:v>FY17 (YTD)</c:v>
                </c:pt>
              </c:strCache>
            </c:strRef>
          </c:cat>
          <c:val>
            <c:numRef>
              <c:f>Data!$B$7:$L$7</c:f>
              <c:numCache>
                <c:formatCode>General</c:formatCode>
                <c:ptCount val="11"/>
                <c:pt idx="0">
                  <c:v>68</c:v>
                </c:pt>
                <c:pt idx="1">
                  <c:v>74</c:v>
                </c:pt>
                <c:pt idx="2">
                  <c:v>80</c:v>
                </c:pt>
                <c:pt idx="3">
                  <c:v>85</c:v>
                </c:pt>
                <c:pt idx="4">
                  <c:v>88</c:v>
                </c:pt>
                <c:pt idx="5">
                  <c:v>90</c:v>
                </c:pt>
                <c:pt idx="6">
                  <c:v>90</c:v>
                </c:pt>
                <c:pt idx="7">
                  <c:v>90</c:v>
                </c:pt>
                <c:pt idx="8">
                  <c:v>90</c:v>
                </c:pt>
                <c:pt idx="9">
                  <c:v>90</c:v>
                </c:pt>
                <c:pt idx="10">
                  <c:v>90</c:v>
                </c:pt>
              </c:numCache>
            </c:numRef>
          </c:val>
          <c:smooth val="0"/>
          <c:extLst xmlns:c16r2="http://schemas.microsoft.com/office/drawing/2015/06/chart">
            <c:ext xmlns:c16="http://schemas.microsoft.com/office/drawing/2014/chart" uri="{C3380CC4-5D6E-409C-BE32-E72D297353CC}">
              <c16:uniqueId val="{00000005-3141-4981-A009-FABD5F8356FA}"/>
            </c:ext>
          </c:extLst>
        </c:ser>
        <c:ser>
          <c:idx val="6"/>
          <c:order val="6"/>
          <c:tx>
            <c:strRef>
              <c:f>Data!$A$8</c:f>
              <c:strCache>
                <c:ptCount val="1"/>
                <c:pt idx="0">
                  <c:v>Reliability w/o Target/MEBT Failures</c:v>
                </c:pt>
              </c:strCache>
            </c:strRef>
          </c:tx>
          <c:spPr>
            <a:ln>
              <a:solidFill>
                <a:srgbClr val="FF0000"/>
              </a:solidFill>
              <a:prstDash val="sysDot"/>
            </a:ln>
            <a:effectLst/>
          </c:spPr>
          <c:marker>
            <c:symbol val="triangle"/>
            <c:size val="11"/>
            <c:spPr>
              <a:solidFill>
                <a:srgbClr val="FF0000"/>
              </a:solidFill>
              <a:ln>
                <a:solidFill>
                  <a:srgbClr val="FF0000"/>
                </a:solidFill>
              </a:ln>
              <a:effectLst/>
            </c:spPr>
          </c:marker>
          <c:cat>
            <c:strRef>
              <c:f>Data!$B$1:$L$1</c:f>
              <c:strCache>
                <c:ptCount val="11"/>
                <c:pt idx="0">
                  <c:v>FY07</c:v>
                </c:pt>
                <c:pt idx="1">
                  <c:v>FY08</c:v>
                </c:pt>
                <c:pt idx="2">
                  <c:v>FY09</c:v>
                </c:pt>
                <c:pt idx="3">
                  <c:v>FY10</c:v>
                </c:pt>
                <c:pt idx="4">
                  <c:v>FY11</c:v>
                </c:pt>
                <c:pt idx="5">
                  <c:v>FY12</c:v>
                </c:pt>
                <c:pt idx="6">
                  <c:v>FY13</c:v>
                </c:pt>
                <c:pt idx="7">
                  <c:v>FY14</c:v>
                </c:pt>
                <c:pt idx="8">
                  <c:v>FY15</c:v>
                </c:pt>
                <c:pt idx="9">
                  <c:v>FY16</c:v>
                </c:pt>
                <c:pt idx="10">
                  <c:v>FY17 (YTD)</c:v>
                </c:pt>
              </c:strCache>
            </c:strRef>
          </c:cat>
          <c:val>
            <c:numRef>
              <c:f>Data!$B$8:$L$8</c:f>
              <c:numCache>
                <c:formatCode>General</c:formatCode>
                <c:ptCount val="11"/>
                <c:pt idx="0">
                  <c:v>65.7</c:v>
                </c:pt>
                <c:pt idx="1">
                  <c:v>72</c:v>
                </c:pt>
                <c:pt idx="2">
                  <c:v>80.7</c:v>
                </c:pt>
                <c:pt idx="3">
                  <c:v>85.600000000000009</c:v>
                </c:pt>
                <c:pt idx="4">
                  <c:v>92</c:v>
                </c:pt>
                <c:pt idx="5">
                  <c:v>92.7</c:v>
                </c:pt>
                <c:pt idx="6">
                  <c:v>89.3</c:v>
                </c:pt>
                <c:pt idx="7">
                  <c:v>91.5</c:v>
                </c:pt>
                <c:pt idx="8">
                  <c:v>91.5</c:v>
                </c:pt>
                <c:pt idx="9">
                  <c:v>92.3</c:v>
                </c:pt>
                <c:pt idx="10">
                  <c:v>92.6</c:v>
                </c:pt>
              </c:numCache>
            </c:numRef>
          </c:val>
          <c:smooth val="0"/>
          <c:extLst xmlns:c16r2="http://schemas.microsoft.com/office/drawing/2015/06/chart">
            <c:ext xmlns:c16="http://schemas.microsoft.com/office/drawing/2014/chart" uri="{C3380CC4-5D6E-409C-BE32-E72D297353CC}">
              <c16:uniqueId val="{00000006-3141-4981-A009-FABD5F8356FA}"/>
            </c:ext>
          </c:extLst>
        </c:ser>
        <c:dLbls>
          <c:showLegendKey val="0"/>
          <c:showVal val="0"/>
          <c:showCatName val="0"/>
          <c:showSerName val="0"/>
          <c:showPercent val="0"/>
          <c:showBubbleSize val="0"/>
        </c:dLbls>
        <c:marker val="1"/>
        <c:smooth val="0"/>
        <c:axId val="82072320"/>
        <c:axId val="82066048"/>
      </c:lineChart>
      <c:catAx>
        <c:axId val="82061952"/>
        <c:scaling>
          <c:orientation val="minMax"/>
        </c:scaling>
        <c:delete val="0"/>
        <c:axPos val="b"/>
        <c:numFmt formatCode="General" sourceLinked="0"/>
        <c:majorTickMark val="out"/>
        <c:minorTickMark val="none"/>
        <c:tickLblPos val="nextTo"/>
        <c:crossAx val="82064128"/>
        <c:crosses val="autoZero"/>
        <c:auto val="1"/>
        <c:lblAlgn val="ctr"/>
        <c:lblOffset val="100"/>
        <c:noMultiLvlLbl val="0"/>
      </c:catAx>
      <c:valAx>
        <c:axId val="82064128"/>
        <c:scaling>
          <c:orientation val="minMax"/>
        </c:scaling>
        <c:delete val="0"/>
        <c:axPos val="l"/>
        <c:majorGridlines/>
        <c:title>
          <c:tx>
            <c:rich>
              <a:bodyPr rot="-5400000" vert="horz"/>
              <a:lstStyle/>
              <a:p>
                <a:pPr>
                  <a:defRPr sz="1600"/>
                </a:pPr>
                <a:r>
                  <a:rPr lang="en-US" sz="1600" dirty="0"/>
                  <a:t>Hours</a:t>
                </a:r>
                <a:r>
                  <a:rPr lang="en-US" sz="1600" baseline="0" dirty="0"/>
                  <a:t> or MW-Hrs</a:t>
                </a:r>
              </a:p>
            </c:rich>
          </c:tx>
          <c:layout>
            <c:manualLayout>
              <c:xMode val="edge"/>
              <c:yMode val="edge"/>
              <c:x val="9.37417910804186E-3"/>
              <c:y val="0.38444136178829202"/>
            </c:manualLayout>
          </c:layout>
          <c:overlay val="0"/>
        </c:title>
        <c:numFmt formatCode="General" sourceLinked="1"/>
        <c:majorTickMark val="out"/>
        <c:minorTickMark val="none"/>
        <c:tickLblPos val="nextTo"/>
        <c:crossAx val="82061952"/>
        <c:crosses val="autoZero"/>
        <c:crossBetween val="between"/>
      </c:valAx>
      <c:valAx>
        <c:axId val="82066048"/>
        <c:scaling>
          <c:orientation val="minMax"/>
          <c:max val="95"/>
          <c:min val="65"/>
        </c:scaling>
        <c:delete val="0"/>
        <c:axPos val="r"/>
        <c:title>
          <c:tx>
            <c:rich>
              <a:bodyPr rot="-5400000" vert="horz"/>
              <a:lstStyle/>
              <a:p>
                <a:pPr>
                  <a:defRPr sz="1600"/>
                </a:pPr>
                <a:r>
                  <a:rPr lang="en-US" sz="1600" dirty="0"/>
                  <a:t>Reliability (%)</a:t>
                </a:r>
              </a:p>
            </c:rich>
          </c:tx>
          <c:overlay val="0"/>
        </c:title>
        <c:numFmt formatCode="General" sourceLinked="1"/>
        <c:majorTickMark val="out"/>
        <c:minorTickMark val="none"/>
        <c:tickLblPos val="nextTo"/>
        <c:crossAx val="82072320"/>
        <c:crosses val="max"/>
        <c:crossBetween val="between"/>
      </c:valAx>
      <c:catAx>
        <c:axId val="82072320"/>
        <c:scaling>
          <c:orientation val="minMax"/>
        </c:scaling>
        <c:delete val="1"/>
        <c:axPos val="b"/>
        <c:numFmt formatCode="General" sourceLinked="1"/>
        <c:majorTickMark val="out"/>
        <c:minorTickMark val="none"/>
        <c:tickLblPos val="nextTo"/>
        <c:crossAx val="82066048"/>
        <c:crosses val="autoZero"/>
        <c:auto val="1"/>
        <c:lblAlgn val="ctr"/>
        <c:lblOffset val="100"/>
        <c:noMultiLvlLbl val="0"/>
      </c:catAx>
      <c:spPr>
        <a:gradFill flip="none" rotWithShape="1">
          <a:gsLst>
            <a:gs pos="33000">
              <a:srgbClr val="FFFF00">
                <a:alpha val="23000"/>
              </a:srgbClr>
            </a:gs>
            <a:gs pos="100000">
              <a:srgbClr val="FFFFFF">
                <a:alpha val="12000"/>
              </a:srgbClr>
            </a:gs>
          </a:gsLst>
          <a:path path="circle">
            <a:fillToRect l="100000" t="100000"/>
          </a:path>
          <a:tileRect r="-100000" b="-100000"/>
        </a:gradFill>
        <a:ln>
          <a:solidFill>
            <a:schemeClr val="tx1"/>
          </a:solidFill>
        </a:ln>
      </c:spPr>
    </c:plotArea>
    <c:legend>
      <c:legendPos val="r"/>
      <c:layout>
        <c:manualLayout>
          <c:xMode val="edge"/>
          <c:yMode val="edge"/>
          <c:x val="9.7381286811237699E-2"/>
          <c:y val="8.3792258424432595E-2"/>
          <c:w val="0.22022561749317801"/>
          <c:h val="0.28860198574829599"/>
        </c:manualLayout>
      </c:layout>
      <c:overlay val="0"/>
      <c:spPr>
        <a:solidFill>
          <a:schemeClr val="bg1"/>
        </a:solidFill>
        <a:ln>
          <a:solidFill>
            <a:schemeClr val="tx1"/>
          </a:solidFill>
        </a:ln>
      </c:spPr>
      <c:txPr>
        <a:bodyPr/>
        <a:lstStyle/>
        <a:p>
          <a:pPr>
            <a:defRPr sz="700"/>
          </a:pPr>
          <a:endParaRPr lang="en-US"/>
        </a:p>
      </c:txPr>
    </c:legend>
    <c:plotVisOnly val="1"/>
    <c:dispBlanksAs val="gap"/>
    <c:showDLblsOverMax val="0"/>
  </c:chart>
  <c:txPr>
    <a:bodyPr/>
    <a:lstStyle/>
    <a:p>
      <a:pPr>
        <a:defRPr sz="1400" b="1" i="0"/>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0.58931</cdr:x>
      <cdr:y>0.3526</cdr:y>
    </cdr:from>
    <cdr:to>
      <cdr:x>0.6042</cdr:x>
      <cdr:y>0.71089</cdr:y>
    </cdr:to>
    <cdr:sp macro="" textlink="">
      <cdr:nvSpPr>
        <cdr:cNvPr id="5" name="TextBox 4"/>
        <cdr:cNvSpPr txBox="1"/>
      </cdr:nvSpPr>
      <cdr:spPr>
        <a:xfrm xmlns:a="http://schemas.openxmlformats.org/drawingml/2006/main" rot="16200000">
          <a:off x="4486594" y="2919070"/>
          <a:ext cx="2013045" cy="137062"/>
        </a:xfrm>
        <a:prstGeom xmlns:a="http://schemas.openxmlformats.org/drawingml/2006/main" prst="rect">
          <a:avLst/>
        </a:prstGeom>
        <a:solidFill xmlns:a="http://schemas.openxmlformats.org/drawingml/2006/main">
          <a:schemeClr val="bg1"/>
        </a:solidFill>
      </cdr:spPr>
      <cdr:txBody>
        <a:bodyPr xmlns:a="http://schemas.openxmlformats.org/drawingml/2006/main" wrap="square" rtlCol="0" anchor="ctr">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800" b="1" dirty="0">
              <a:solidFill>
                <a:schemeClr val="tx1"/>
              </a:solidFill>
              <a:latin typeface="Arial Narrow"/>
              <a:cs typeface="Arial Narrow"/>
            </a:rPr>
            <a:t>Includes 1018 hours from target failures</a:t>
          </a:r>
        </a:p>
      </cdr:txBody>
    </cdr:sp>
  </cdr:relSizeAnchor>
  <cdr:relSizeAnchor xmlns:cdr="http://schemas.openxmlformats.org/drawingml/2006/chartDrawing">
    <cdr:from>
      <cdr:x>0.66226</cdr:x>
      <cdr:y>0.37085</cdr:y>
    </cdr:from>
    <cdr:to>
      <cdr:x>0.67717</cdr:x>
      <cdr:y>0.81057</cdr:y>
    </cdr:to>
    <cdr:sp macro="" textlink="">
      <cdr:nvSpPr>
        <cdr:cNvPr id="3" name="TextBox 2"/>
        <cdr:cNvSpPr txBox="1"/>
      </cdr:nvSpPr>
      <cdr:spPr>
        <a:xfrm xmlns:a="http://schemas.openxmlformats.org/drawingml/2006/main" rot="16200000">
          <a:off x="4929445" y="3250267"/>
          <a:ext cx="2470558" cy="137246"/>
        </a:xfrm>
        <a:prstGeom xmlns:a="http://schemas.openxmlformats.org/drawingml/2006/main" prst="rect">
          <a:avLst/>
        </a:prstGeom>
        <a:solidFill xmlns:a="http://schemas.openxmlformats.org/drawingml/2006/main">
          <a:schemeClr val="bg1"/>
        </a:solidFill>
      </cdr:spPr>
      <cdr:txBody>
        <a:bodyPr xmlns:a="http://schemas.openxmlformats.org/drawingml/2006/main" wrap="square" rtlCol="0" anchor="ctr">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800" b="1" dirty="0">
              <a:solidFill>
                <a:schemeClr val="tx1"/>
              </a:solidFill>
              <a:latin typeface="Arial Narrow"/>
              <a:cs typeface="Arial Narrow"/>
            </a:rPr>
            <a:t>Includes 415</a:t>
          </a:r>
          <a:r>
            <a:rPr lang="en-US" sz="800" b="1" baseline="0" dirty="0">
              <a:solidFill>
                <a:schemeClr val="tx1"/>
              </a:solidFill>
              <a:latin typeface="Arial Narrow"/>
              <a:cs typeface="Arial Narrow"/>
            </a:rPr>
            <a:t> </a:t>
          </a:r>
          <a:r>
            <a:rPr lang="en-US" sz="800" b="1" dirty="0">
              <a:solidFill>
                <a:schemeClr val="tx1"/>
              </a:solidFill>
              <a:latin typeface="Arial Narrow"/>
              <a:cs typeface="Arial Narrow"/>
            </a:rPr>
            <a:t>hours from target</a:t>
          </a:r>
          <a:r>
            <a:rPr lang="en-US" sz="800" b="1" baseline="0" dirty="0">
              <a:solidFill>
                <a:schemeClr val="tx1"/>
              </a:solidFill>
              <a:latin typeface="Arial Narrow"/>
              <a:cs typeface="Arial Narrow"/>
            </a:rPr>
            <a:t> and M</a:t>
          </a:r>
          <a:r>
            <a:rPr lang="en-US" sz="800" b="1" dirty="0">
              <a:solidFill>
                <a:schemeClr val="tx1"/>
              </a:solidFill>
              <a:latin typeface="Arial Narrow"/>
              <a:cs typeface="Arial Narrow"/>
            </a:rPr>
            <a:t>EBT  failures</a:t>
          </a:r>
        </a:p>
      </cdr:txBody>
    </cdr:sp>
  </cdr:relSizeAnchor>
  <cdr:relSizeAnchor xmlns:cdr="http://schemas.openxmlformats.org/drawingml/2006/chartDrawing">
    <cdr:from>
      <cdr:x>0.73594</cdr:x>
      <cdr:y>0.23435</cdr:y>
    </cdr:from>
    <cdr:to>
      <cdr:x>0.7506</cdr:x>
      <cdr:y>0.71768</cdr:y>
    </cdr:to>
    <cdr:sp macro="" textlink="">
      <cdr:nvSpPr>
        <cdr:cNvPr id="4" name="TextBox 3"/>
        <cdr:cNvSpPr txBox="1"/>
      </cdr:nvSpPr>
      <cdr:spPr>
        <a:xfrm xmlns:a="http://schemas.openxmlformats.org/drawingml/2006/main" rot="16200000">
          <a:off x="5484021" y="2607008"/>
          <a:ext cx="2715580" cy="134945"/>
        </a:xfrm>
        <a:prstGeom xmlns:a="http://schemas.openxmlformats.org/drawingml/2006/main" prst="rect">
          <a:avLst/>
        </a:prstGeom>
        <a:solidFill xmlns:a="http://schemas.openxmlformats.org/drawingml/2006/main">
          <a:schemeClr val="bg1"/>
        </a:solidFill>
      </cdr:spPr>
      <cdr:txBody>
        <a:bodyPr xmlns:a="http://schemas.openxmlformats.org/drawingml/2006/main" wrap="square" rtlCol="0" anchor="ctr">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800" b="1" dirty="0">
              <a:solidFill>
                <a:schemeClr val="tx1"/>
              </a:solidFill>
              <a:latin typeface="Arial Narrow"/>
              <a:cs typeface="Arial Narrow"/>
            </a:rPr>
            <a:t>Includes 1009</a:t>
          </a:r>
          <a:r>
            <a:rPr lang="en-US" sz="800" b="1" baseline="0" dirty="0">
              <a:solidFill>
                <a:schemeClr val="tx1"/>
              </a:solidFill>
              <a:latin typeface="Arial Narrow"/>
              <a:cs typeface="Arial Narrow"/>
            </a:rPr>
            <a:t> </a:t>
          </a:r>
          <a:r>
            <a:rPr lang="en-US" sz="800" b="1" dirty="0">
              <a:solidFill>
                <a:schemeClr val="tx1"/>
              </a:solidFill>
              <a:latin typeface="Arial Narrow"/>
              <a:cs typeface="Arial Narrow"/>
            </a:rPr>
            <a:t>hours from target</a:t>
          </a:r>
          <a:r>
            <a:rPr lang="en-US" sz="800" b="1" baseline="0" dirty="0">
              <a:solidFill>
                <a:schemeClr val="tx1"/>
              </a:solidFill>
              <a:latin typeface="Arial Narrow"/>
              <a:cs typeface="Arial Narrow"/>
            </a:rPr>
            <a:t> and M</a:t>
          </a:r>
          <a:r>
            <a:rPr lang="en-US" sz="800" b="1" dirty="0">
              <a:solidFill>
                <a:schemeClr val="tx1"/>
              </a:solidFill>
              <a:latin typeface="Arial Narrow"/>
              <a:cs typeface="Arial Narrow"/>
            </a:rPr>
            <a:t>EBT  failures</a:t>
          </a:r>
        </a:p>
      </cdr:txBody>
    </cdr:sp>
  </cdr:relSizeAnchor>
  <cdr:relSizeAnchor xmlns:cdr="http://schemas.openxmlformats.org/drawingml/2006/chartDrawing">
    <cdr:from>
      <cdr:x>0.80817</cdr:x>
      <cdr:y>0.46398</cdr:y>
    </cdr:from>
    <cdr:to>
      <cdr:x>0.82306</cdr:x>
      <cdr:y>0.82227</cdr:y>
    </cdr:to>
    <cdr:sp macro="" textlink="">
      <cdr:nvSpPr>
        <cdr:cNvPr id="6" name="TextBox 5"/>
        <cdr:cNvSpPr txBox="1"/>
      </cdr:nvSpPr>
      <cdr:spPr>
        <a:xfrm xmlns:a="http://schemas.openxmlformats.org/drawingml/2006/main" rot="16200000">
          <a:off x="6501145" y="3544850"/>
          <a:ext cx="2013045" cy="137062"/>
        </a:xfrm>
        <a:prstGeom xmlns:a="http://schemas.openxmlformats.org/drawingml/2006/main" prst="rect">
          <a:avLst/>
        </a:prstGeom>
        <a:solidFill xmlns:a="http://schemas.openxmlformats.org/drawingml/2006/main">
          <a:schemeClr val="bg1"/>
        </a:solidFill>
      </cdr:spPr>
      <cdr:txBody>
        <a:bodyPr xmlns:a="http://schemas.openxmlformats.org/drawingml/2006/main" wrap="square" rtlCol="0" anchor="ctr">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800" b="1" dirty="0">
              <a:solidFill>
                <a:schemeClr val="tx1"/>
              </a:solidFill>
              <a:latin typeface="Arial Narrow"/>
              <a:cs typeface="Arial Narrow"/>
            </a:rPr>
            <a:t>Includes 336 hours from target failures</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2361A6FC-215E-440C-85C1-7C5D8113132A}" type="datetimeFigureOut">
              <a:rPr lang="en-US" smtClean="0"/>
              <a:t>3/6/2017</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0C5C4BCF-1057-4162-BB32-3C91D6411CCE}" type="slidenum">
              <a:rPr lang="en-US" smtClean="0"/>
              <a:t>‹#›</a:t>
            </a:fld>
            <a:endParaRPr lang="en-US" dirty="0"/>
          </a:p>
        </p:txBody>
      </p:sp>
    </p:spTree>
    <p:extLst>
      <p:ext uri="{BB962C8B-B14F-4D97-AF65-F5344CB8AC3E}">
        <p14:creationId xmlns:p14="http://schemas.microsoft.com/office/powerpoint/2010/main" val="27329806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38762069-76AF-42C7-A5A2-4F411E37AD85}" type="datetimeFigureOut">
              <a:rPr lang="en-US" smtClean="0"/>
              <a:t>3/6/2017</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B86BAA5A-EBA8-43FC-A55E-47642B82A59C}" type="slidenum">
              <a:rPr lang="en-US" smtClean="0"/>
              <a:t>‹#›</a:t>
            </a:fld>
            <a:endParaRPr lang="en-US" dirty="0"/>
          </a:p>
        </p:txBody>
      </p:sp>
    </p:spTree>
    <p:extLst>
      <p:ext uri="{BB962C8B-B14F-4D97-AF65-F5344CB8AC3E}">
        <p14:creationId xmlns:p14="http://schemas.microsoft.com/office/powerpoint/2010/main" val="15428169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7"/>
          <p:cNvSpPr txBox="1">
            <a:spLocks noGrp="1" noChangeArrowheads="1"/>
          </p:cNvSpPr>
          <p:nvPr/>
        </p:nvSpPr>
        <p:spPr bwMode="auto">
          <a:xfrm>
            <a:off x="3970938" y="8828352"/>
            <a:ext cx="3037840" cy="466435"/>
          </a:xfrm>
          <a:prstGeom prst="rect">
            <a:avLst/>
          </a:prstGeom>
          <a:noFill/>
          <a:ln w="9525">
            <a:noFill/>
            <a:miter lim="800000"/>
            <a:headEnd/>
            <a:tailEnd/>
          </a:ln>
        </p:spPr>
        <p:txBody>
          <a:bodyPr lIns="93071" tIns="46536" rIns="93071" bIns="46536" anchor="b"/>
          <a:lstStyle/>
          <a:p>
            <a:pPr algn="r" defTabSz="918809"/>
            <a:fld id="{758DF1A2-8AE4-40F7-9179-4FECB3A5A015}" type="slidenum">
              <a:rPr lang="en-US" sz="1000" b="1">
                <a:solidFill>
                  <a:srgbClr val="000000"/>
                </a:solidFill>
              </a:rPr>
              <a:pPr algn="r" defTabSz="918809"/>
              <a:t>2</a:t>
            </a:fld>
            <a:endParaRPr lang="en-US" sz="1000" b="1" dirty="0">
              <a:solidFill>
                <a:srgbClr val="000000"/>
              </a:solidFill>
            </a:endParaRPr>
          </a:p>
        </p:txBody>
      </p:sp>
      <p:sp>
        <p:nvSpPr>
          <p:cNvPr id="96258" name="Rectangle 6"/>
          <p:cNvSpPr>
            <a:spLocks noGrp="1" noRot="1" noChangeAspect="1" noTextEdit="1"/>
          </p:cNvSpPr>
          <p:nvPr>
            <p:ph type="sldImg"/>
          </p:nvPr>
        </p:nvSpPr>
        <p:spPr bwMode="auto">
          <a:xfrm>
            <a:off x="1182688" y="695325"/>
            <a:ext cx="4648200" cy="3486150"/>
          </a:xfrm>
          <a:noFill/>
          <a:ln>
            <a:solidFill>
              <a:srgbClr val="000000"/>
            </a:solidFill>
            <a:miter lim="800000"/>
            <a:headEnd/>
            <a:tailEnd/>
          </a:ln>
        </p:spPr>
      </p:sp>
      <p:sp>
        <p:nvSpPr>
          <p:cNvPr id="96259" name="Rectangle 7"/>
          <p:cNvSpPr>
            <a:spLocks noGrp="1"/>
          </p:cNvSpPr>
          <p:nvPr>
            <p:ph type="body" idx="1"/>
          </p:nvPr>
        </p:nvSpPr>
        <p:spPr bwMode="auto">
          <a:xfrm>
            <a:off x="701040" y="4415790"/>
            <a:ext cx="5608320" cy="4184995"/>
          </a:xfrm>
          <a:noFill/>
        </p:spPr>
        <p:txBody>
          <a:bodyPr wrap="square" lIns="91401" tIns="45699" rIns="91401" bIns="45699" numCol="1" anchor="t" anchorCtr="0" compatLnSpc="1">
            <a:prstTxWarp prst="textNoShape">
              <a:avLst/>
            </a:prstTxWarp>
          </a:bodyPr>
          <a:lstStyle/>
          <a:p>
            <a:pPr>
              <a:spcBef>
                <a:spcPct val="0"/>
              </a:spcBef>
            </a:pPr>
            <a:endParaRPr lang="en-US" dirty="0"/>
          </a:p>
        </p:txBody>
      </p:sp>
    </p:spTree>
    <p:extLst>
      <p:ext uri="{BB962C8B-B14F-4D97-AF65-F5344CB8AC3E}">
        <p14:creationId xmlns:p14="http://schemas.microsoft.com/office/powerpoint/2010/main" val="24614915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874585-8B66-4019-A7B0-49B3CBF5F02B}" type="slidenum">
              <a:rPr lang="en-US" smtClean="0"/>
              <a:t>3</a:t>
            </a:fld>
            <a:endParaRPr lang="en-US" dirty="0"/>
          </a:p>
        </p:txBody>
      </p:sp>
    </p:spTree>
    <p:extLst>
      <p:ext uri="{BB962C8B-B14F-4D97-AF65-F5344CB8AC3E}">
        <p14:creationId xmlns:p14="http://schemas.microsoft.com/office/powerpoint/2010/main" val="839072355"/>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png"/><Relationship Id="rId7" Type="http://schemas.openxmlformats.org/officeDocument/2006/relationships/image" Target="../media/image8.jpe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7.jpg"/><Relationship Id="rId5" Type="http://schemas.openxmlformats.org/officeDocument/2006/relationships/image" Target="../media/image6.jpeg"/><Relationship Id="rId10" Type="http://schemas.microsoft.com/office/2007/relationships/hdphoto" Target="../media/hdphoto1.wdp"/><Relationship Id="rId4" Type="http://schemas.openxmlformats.org/officeDocument/2006/relationships/image" Target="../media/image5.jpg"/><Relationship Id="rId9"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1.jp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6.jpeg"/><Relationship Id="rId9" Type="http://schemas.openxmlformats.org/officeDocument/2006/relationships/image" Target="../media/image1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4_Title Slide">
    <p:spTree>
      <p:nvGrpSpPr>
        <p:cNvPr id="1" name=""/>
        <p:cNvGrpSpPr/>
        <p:nvPr/>
      </p:nvGrpSpPr>
      <p:grpSpPr>
        <a:xfrm>
          <a:off x="0" y="0"/>
          <a:ext cx="0" cy="0"/>
          <a:chOff x="0" y="0"/>
          <a:chExt cx="0" cy="0"/>
        </a:xfrm>
      </p:grpSpPr>
      <p:sp>
        <p:nvSpPr>
          <p:cNvPr id="10" name="Freeform 5"/>
          <p:cNvSpPr>
            <a:spLocks/>
          </p:cNvSpPr>
          <p:nvPr/>
        </p:nvSpPr>
        <p:spPr bwMode="auto">
          <a:xfrm>
            <a:off x="5679806" y="0"/>
            <a:ext cx="3464194" cy="6861871"/>
          </a:xfrm>
          <a:custGeom>
            <a:avLst/>
            <a:gdLst>
              <a:gd name="T0" fmla="*/ 149 w 1094"/>
              <a:gd name="T1" fmla="*/ 2166 h 2166"/>
              <a:gd name="T2" fmla="*/ 1094 w 1094"/>
              <a:gd name="T3" fmla="*/ 2166 h 2166"/>
              <a:gd name="T4" fmla="*/ 1094 w 1094"/>
              <a:gd name="T5" fmla="*/ 0 h 2166"/>
              <a:gd name="T6" fmla="*/ 0 w 1094"/>
              <a:gd name="T7" fmla="*/ 0 h 2166"/>
              <a:gd name="T8" fmla="*/ 149 w 1094"/>
              <a:gd name="T9" fmla="*/ 2166 h 2166"/>
            </a:gdLst>
            <a:ahLst/>
            <a:cxnLst>
              <a:cxn ang="0">
                <a:pos x="T0" y="T1"/>
              </a:cxn>
              <a:cxn ang="0">
                <a:pos x="T2" y="T3"/>
              </a:cxn>
              <a:cxn ang="0">
                <a:pos x="T4" y="T5"/>
              </a:cxn>
              <a:cxn ang="0">
                <a:pos x="T6" y="T7"/>
              </a:cxn>
              <a:cxn ang="0">
                <a:pos x="T8" y="T9"/>
              </a:cxn>
            </a:cxnLst>
            <a:rect l="0" t="0" r="r" b="b"/>
            <a:pathLst>
              <a:path w="1094" h="2166">
                <a:moveTo>
                  <a:pt x="149" y="2166"/>
                </a:moveTo>
                <a:cubicBezTo>
                  <a:pt x="1094" y="2166"/>
                  <a:pt x="1094" y="2166"/>
                  <a:pt x="1094" y="2166"/>
                </a:cubicBezTo>
                <a:cubicBezTo>
                  <a:pt x="1094" y="0"/>
                  <a:pt x="1094" y="0"/>
                  <a:pt x="1094" y="0"/>
                </a:cubicBezTo>
                <a:cubicBezTo>
                  <a:pt x="0" y="0"/>
                  <a:pt x="0" y="0"/>
                  <a:pt x="0" y="0"/>
                </a:cubicBezTo>
                <a:cubicBezTo>
                  <a:pt x="0" y="0"/>
                  <a:pt x="304" y="816"/>
                  <a:pt x="149" y="2166"/>
                </a:cubicBezTo>
                <a:close/>
              </a:path>
            </a:pathLst>
          </a:custGeom>
          <a:solidFill>
            <a:srgbClr val="027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6"/>
          <p:cNvSpPr>
            <a:spLocks/>
          </p:cNvSpPr>
          <p:nvPr/>
        </p:nvSpPr>
        <p:spPr bwMode="auto">
          <a:xfrm>
            <a:off x="5377263" y="0"/>
            <a:ext cx="1272781" cy="6861871"/>
          </a:xfrm>
          <a:custGeom>
            <a:avLst/>
            <a:gdLst>
              <a:gd name="T0" fmla="*/ 221 w 402"/>
              <a:gd name="T1" fmla="*/ 2166 h 2166"/>
              <a:gd name="T2" fmla="*/ 240 w 402"/>
              <a:gd name="T3" fmla="*/ 2166 h 2166"/>
              <a:gd name="T4" fmla="*/ 90 w 402"/>
              <a:gd name="T5" fmla="*/ 0 h 2166"/>
              <a:gd name="T6" fmla="*/ 0 w 402"/>
              <a:gd name="T7" fmla="*/ 0 h 2166"/>
              <a:gd name="T8" fmla="*/ 221 w 402"/>
              <a:gd name="T9" fmla="*/ 2166 h 2166"/>
            </a:gdLst>
            <a:ahLst/>
            <a:cxnLst>
              <a:cxn ang="0">
                <a:pos x="T0" y="T1"/>
              </a:cxn>
              <a:cxn ang="0">
                <a:pos x="T2" y="T3"/>
              </a:cxn>
              <a:cxn ang="0">
                <a:pos x="T4" y="T5"/>
              </a:cxn>
              <a:cxn ang="0">
                <a:pos x="T6" y="T7"/>
              </a:cxn>
              <a:cxn ang="0">
                <a:pos x="T8" y="T9"/>
              </a:cxn>
            </a:cxnLst>
            <a:rect l="0" t="0" r="r" b="b"/>
            <a:pathLst>
              <a:path w="402" h="2166">
                <a:moveTo>
                  <a:pt x="221" y="2166"/>
                </a:moveTo>
                <a:cubicBezTo>
                  <a:pt x="240" y="2166"/>
                  <a:pt x="240" y="2166"/>
                  <a:pt x="240" y="2166"/>
                </a:cubicBezTo>
                <a:cubicBezTo>
                  <a:pt x="240" y="2166"/>
                  <a:pt x="402" y="989"/>
                  <a:pt x="90" y="0"/>
                </a:cubicBezTo>
                <a:cubicBezTo>
                  <a:pt x="0" y="0"/>
                  <a:pt x="0" y="0"/>
                  <a:pt x="0" y="0"/>
                </a:cubicBezTo>
                <a:cubicBezTo>
                  <a:pt x="0" y="0"/>
                  <a:pt x="347" y="767"/>
                  <a:pt x="221" y="2166"/>
                </a:cubicBezTo>
                <a:close/>
              </a:path>
            </a:pathLst>
          </a:custGeom>
          <a:solidFill>
            <a:srgbClr val="85B7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pic>
        <p:nvPicPr>
          <p:cNvPr id="4" name="Picture 3"/>
          <p:cNvPicPr>
            <a:picLocks noChangeAspect="1"/>
          </p:cNvPicPr>
          <p:nvPr/>
        </p:nvPicPr>
        <p:blipFill rotWithShape="1">
          <a:blip r:embed="rId2" cstate="print">
            <a:duotone>
              <a:prstClr val="black"/>
              <a:schemeClr val="accent2">
                <a:tint val="45000"/>
                <a:satMod val="400000"/>
              </a:schemeClr>
            </a:duotone>
            <a:extLst>
              <a:ext uri="{28A0092B-C50C-407E-A947-70E740481C1C}">
                <a14:useLocalDpi xmlns:a14="http://schemas.microsoft.com/office/drawing/2010/main"/>
              </a:ext>
            </a:extLst>
          </a:blip>
          <a:srcRect l="56338" r="11360" b="9696"/>
          <a:stretch/>
        </p:blipFill>
        <p:spPr>
          <a:xfrm>
            <a:off x="6180667" y="65"/>
            <a:ext cx="2953546" cy="6192917"/>
          </a:xfrm>
          <a:prstGeom prst="rect">
            <a:avLst/>
          </a:prstGeom>
        </p:spPr>
      </p:pic>
      <p:pic>
        <p:nvPicPr>
          <p:cNvPr id="20" name="Picture 19"/>
          <p:cNvPicPr>
            <a:picLocks noChangeAspect="1"/>
          </p:cNvPicPr>
          <p:nvPr/>
        </p:nvPicPr>
        <p:blipFill rotWithShape="1">
          <a:blip r:embed="rId3" cstate="print">
            <a:duotone>
              <a:prstClr val="black"/>
              <a:schemeClr val="accent2">
                <a:tint val="45000"/>
                <a:satMod val="400000"/>
              </a:schemeClr>
            </a:duotone>
            <a:extLst>
              <a:ext uri="{28A0092B-C50C-407E-A947-70E740481C1C}">
                <a14:useLocalDpi xmlns:a14="http://schemas.microsoft.com/office/drawing/2010/main"/>
              </a:ext>
            </a:extLst>
          </a:blip>
          <a:srcRect l="53723" t="46829" r="5491"/>
          <a:stretch/>
        </p:blipFill>
        <p:spPr>
          <a:xfrm rot="5400000" flipH="1">
            <a:off x="-39313" y="38845"/>
            <a:ext cx="3519399" cy="3441027"/>
          </a:xfrm>
          <a:prstGeom prst="rect">
            <a:avLst/>
          </a:prstGeom>
        </p:spPr>
      </p:pic>
      <p:sp>
        <p:nvSpPr>
          <p:cNvPr id="8" name="AutoShape 3"/>
          <p:cNvSpPr>
            <a:spLocks noChangeAspect="1" noChangeArrowheads="1" noTextEdit="1"/>
          </p:cNvSpPr>
          <p:nvPr/>
        </p:nvSpPr>
        <p:spPr bwMode="auto">
          <a:xfrm rot="16200000">
            <a:off x="3800344" y="1503009"/>
            <a:ext cx="6858002" cy="3809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 name="Title 1"/>
          <p:cNvSpPr>
            <a:spLocks noGrp="1"/>
          </p:cNvSpPr>
          <p:nvPr>
            <p:ph type="ctrTitle"/>
          </p:nvPr>
        </p:nvSpPr>
        <p:spPr>
          <a:xfrm>
            <a:off x="201168" y="235945"/>
            <a:ext cx="4160172" cy="877163"/>
          </a:xfrm>
        </p:spPr>
        <p:txBody>
          <a:bodyPr/>
          <a:lstStyle>
            <a:lvl1pPr algn="l">
              <a:defRPr sz="300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01168" y="1761403"/>
            <a:ext cx="3255297" cy="757130"/>
          </a:xfrm>
        </p:spPr>
        <p:txBody>
          <a:bodyPr/>
          <a:lstStyle>
            <a:lvl1pPr marL="0" indent="0" algn="l">
              <a:buNone/>
              <a:defRPr sz="2400">
                <a:solidFill>
                  <a:schemeClr val="tx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9" name="TextBox 18"/>
          <p:cNvSpPr txBox="1"/>
          <p:nvPr/>
        </p:nvSpPr>
        <p:spPr>
          <a:xfrm>
            <a:off x="211134" y="6313043"/>
            <a:ext cx="2114681" cy="400110"/>
          </a:xfrm>
          <a:prstGeom prst="rect">
            <a:avLst/>
          </a:prstGeom>
          <a:noFill/>
        </p:spPr>
        <p:txBody>
          <a:bodyPr wrap="none" rtlCol="0">
            <a:spAutoFit/>
          </a:bodyPr>
          <a:lstStyle/>
          <a:p>
            <a:r>
              <a:rPr lang="en-US" sz="1000" b="0" dirty="0">
                <a:solidFill>
                  <a:schemeClr val="tx2"/>
                </a:solidFill>
              </a:rPr>
              <a:t>ORNL is managed by UT-Battelle </a:t>
            </a:r>
            <a:br>
              <a:rPr lang="en-US" sz="1000" b="0" dirty="0">
                <a:solidFill>
                  <a:schemeClr val="tx2"/>
                </a:solidFill>
              </a:rPr>
            </a:br>
            <a:r>
              <a:rPr lang="en-US" sz="1000" b="0" dirty="0">
                <a:solidFill>
                  <a:schemeClr val="tx2"/>
                </a:solidFill>
              </a:rPr>
              <a:t>for the US Department of Energy</a:t>
            </a:r>
          </a:p>
        </p:txBody>
      </p:sp>
      <p:pic>
        <p:nvPicPr>
          <p:cNvPr id="15"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9311" t="13294" r="12698" b="2941"/>
          <a:stretch/>
        </p:blipFill>
        <p:spPr bwMode="auto">
          <a:xfrm>
            <a:off x="4950457" y="817887"/>
            <a:ext cx="2148840" cy="2148840"/>
          </a:xfrm>
          <a:prstGeom prst="ellipse">
            <a:avLst/>
          </a:prstGeom>
          <a:blipFill>
            <a:blip r:embed="rId5" cstate="print">
              <a:extLst>
                <a:ext uri="{28A0092B-C50C-407E-A947-70E740481C1C}">
                  <a14:useLocalDpi xmlns:a14="http://schemas.microsoft.com/office/drawing/2010/main"/>
                </a:ext>
              </a:extLst>
            </a:blip>
            <a:srcRect/>
            <a:stretch>
              <a:fillRect t="16850"/>
            </a:stretch>
          </a:blipFill>
          <a:ln w="76200">
            <a:solidFill>
              <a:schemeClr val="accent2">
                <a:alpha val="65000"/>
              </a:schemeClr>
            </a:solidFill>
            <a:miter lim="800000"/>
            <a:headEnd/>
            <a:tailEnd/>
          </a:ln>
          <a:effectLst>
            <a:outerShdw blurRad="50800" dist="38100" dir="2700000" algn="tl" rotWithShape="0">
              <a:prstClr val="black">
                <a:alpha val="40000"/>
              </a:prstClr>
            </a:outerShdw>
          </a:effectLst>
          <a:extLst/>
        </p:spPr>
      </p:pic>
      <p:pic>
        <p:nvPicPr>
          <p:cNvPr id="16" name="Picture 15"/>
          <p:cNvPicPr>
            <a:picLocks noChangeAspect="1"/>
          </p:cNvPicPr>
          <p:nvPr/>
        </p:nvPicPr>
        <p:blipFill rotWithShape="1">
          <a:blip r:embed="rId6">
            <a:extLst>
              <a:ext uri="{28A0092B-C50C-407E-A947-70E740481C1C}">
                <a14:useLocalDpi xmlns:a14="http://schemas.microsoft.com/office/drawing/2010/main" val="0"/>
              </a:ext>
            </a:extLst>
          </a:blip>
          <a:srcRect l="20217" t="23109" r="25288" b="519"/>
          <a:stretch/>
        </p:blipFill>
        <p:spPr>
          <a:xfrm>
            <a:off x="6632953" y="1412247"/>
            <a:ext cx="1865376" cy="1865376"/>
          </a:xfrm>
          <a:prstGeom prst="ellipse">
            <a:avLst/>
          </a:prstGeom>
          <a:solidFill>
            <a:schemeClr val="tx1"/>
          </a:solidFill>
          <a:ln w="76200">
            <a:solidFill>
              <a:schemeClr val="accent2">
                <a:alpha val="65000"/>
              </a:schemeClr>
            </a:solidFill>
          </a:ln>
          <a:effectLst>
            <a:outerShdw blurRad="50800" dist="38100" dir="2700000" algn="tl" rotWithShape="0">
              <a:prstClr val="black">
                <a:alpha val="40000"/>
              </a:prstClr>
            </a:outerShdw>
          </a:effectLst>
        </p:spPr>
      </p:pic>
      <p:pic>
        <p:nvPicPr>
          <p:cNvPr id="17" name="Picture 16"/>
          <p:cNvPicPr>
            <a:picLocks noChangeAspect="1"/>
          </p:cNvPicPr>
          <p:nvPr/>
        </p:nvPicPr>
        <p:blipFill rotWithShape="1">
          <a:blip r:embed="rId7" cstate="print">
            <a:extLst>
              <a:ext uri="{28A0092B-C50C-407E-A947-70E740481C1C}">
                <a14:useLocalDpi xmlns:a14="http://schemas.microsoft.com/office/drawing/2010/main" val="0"/>
              </a:ext>
            </a:extLst>
          </a:blip>
          <a:srcRect l="16898" t="22857" r="28945" b="6727"/>
          <a:stretch/>
        </p:blipFill>
        <p:spPr>
          <a:xfrm>
            <a:off x="5883145" y="2728983"/>
            <a:ext cx="1664208" cy="1664208"/>
          </a:xfrm>
          <a:prstGeom prst="ellipse">
            <a:avLst/>
          </a:prstGeom>
          <a:blipFill>
            <a:blip r:embed="rId8" cstate="print">
              <a:extLst>
                <a:ext uri="{28A0092B-C50C-407E-A947-70E740481C1C}">
                  <a14:useLocalDpi xmlns:a14="http://schemas.microsoft.com/office/drawing/2010/main"/>
                </a:ext>
              </a:extLst>
            </a:blip>
            <a:stretch>
              <a:fillRect/>
            </a:stretch>
          </a:blipFill>
          <a:ln w="76200">
            <a:solidFill>
              <a:schemeClr val="accent2">
                <a:alpha val="65000"/>
              </a:schemeClr>
            </a:solidFill>
          </a:ln>
          <a:effectLst>
            <a:outerShdw blurRad="50800" dist="38100" dir="2700000" algn="tl" rotWithShape="0">
              <a:prstClr val="black">
                <a:alpha val="40000"/>
              </a:prstClr>
            </a:outerShdw>
          </a:effectLst>
        </p:spPr>
      </p:pic>
      <p:pic>
        <p:nvPicPr>
          <p:cNvPr id="18" name="Picture 11" descr="C:\Users\xnv\Desktop\png\SNS_color.png"/>
          <p:cNvPicPr>
            <a:picLocks noChangeAspect="1" noChangeArrowheads="1"/>
          </p:cNvPicPr>
          <p:nvPr userDrawn="1"/>
        </p:nvPicPr>
        <p:blipFill>
          <a:blip r:embed="rId9" cstate="print">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6927331" y="6335096"/>
            <a:ext cx="1922748" cy="320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1110675"/>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2_Title Slide">
    <p:spTree>
      <p:nvGrpSpPr>
        <p:cNvPr id="1" name=""/>
        <p:cNvGrpSpPr/>
        <p:nvPr/>
      </p:nvGrpSpPr>
      <p:grpSpPr>
        <a:xfrm>
          <a:off x="0" y="0"/>
          <a:ext cx="0" cy="0"/>
          <a:chOff x="0" y="0"/>
          <a:chExt cx="0" cy="0"/>
        </a:xfrm>
      </p:grpSpPr>
      <p:sp>
        <p:nvSpPr>
          <p:cNvPr id="10" name="Freeform 5"/>
          <p:cNvSpPr>
            <a:spLocks/>
          </p:cNvSpPr>
          <p:nvPr/>
        </p:nvSpPr>
        <p:spPr bwMode="auto">
          <a:xfrm>
            <a:off x="5679806" y="0"/>
            <a:ext cx="3464194" cy="6861871"/>
          </a:xfrm>
          <a:custGeom>
            <a:avLst/>
            <a:gdLst>
              <a:gd name="T0" fmla="*/ 149 w 1094"/>
              <a:gd name="T1" fmla="*/ 2166 h 2166"/>
              <a:gd name="T2" fmla="*/ 1094 w 1094"/>
              <a:gd name="T3" fmla="*/ 2166 h 2166"/>
              <a:gd name="T4" fmla="*/ 1094 w 1094"/>
              <a:gd name="T5" fmla="*/ 0 h 2166"/>
              <a:gd name="T6" fmla="*/ 0 w 1094"/>
              <a:gd name="T7" fmla="*/ 0 h 2166"/>
              <a:gd name="T8" fmla="*/ 149 w 1094"/>
              <a:gd name="T9" fmla="*/ 2166 h 2166"/>
            </a:gdLst>
            <a:ahLst/>
            <a:cxnLst>
              <a:cxn ang="0">
                <a:pos x="T0" y="T1"/>
              </a:cxn>
              <a:cxn ang="0">
                <a:pos x="T2" y="T3"/>
              </a:cxn>
              <a:cxn ang="0">
                <a:pos x="T4" y="T5"/>
              </a:cxn>
              <a:cxn ang="0">
                <a:pos x="T6" y="T7"/>
              </a:cxn>
              <a:cxn ang="0">
                <a:pos x="T8" y="T9"/>
              </a:cxn>
            </a:cxnLst>
            <a:rect l="0" t="0" r="r" b="b"/>
            <a:pathLst>
              <a:path w="1094" h="2166">
                <a:moveTo>
                  <a:pt x="149" y="2166"/>
                </a:moveTo>
                <a:cubicBezTo>
                  <a:pt x="1094" y="2166"/>
                  <a:pt x="1094" y="2166"/>
                  <a:pt x="1094" y="2166"/>
                </a:cubicBezTo>
                <a:cubicBezTo>
                  <a:pt x="1094" y="0"/>
                  <a:pt x="1094" y="0"/>
                  <a:pt x="1094" y="0"/>
                </a:cubicBezTo>
                <a:cubicBezTo>
                  <a:pt x="0" y="0"/>
                  <a:pt x="0" y="0"/>
                  <a:pt x="0" y="0"/>
                </a:cubicBezTo>
                <a:cubicBezTo>
                  <a:pt x="0" y="0"/>
                  <a:pt x="304" y="816"/>
                  <a:pt x="149" y="2166"/>
                </a:cubicBezTo>
                <a:close/>
              </a:path>
            </a:pathLst>
          </a:custGeom>
          <a:solidFill>
            <a:srgbClr val="027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6"/>
          <p:cNvSpPr>
            <a:spLocks/>
          </p:cNvSpPr>
          <p:nvPr/>
        </p:nvSpPr>
        <p:spPr bwMode="auto">
          <a:xfrm>
            <a:off x="5377263" y="0"/>
            <a:ext cx="1272781" cy="6861871"/>
          </a:xfrm>
          <a:custGeom>
            <a:avLst/>
            <a:gdLst>
              <a:gd name="T0" fmla="*/ 221 w 402"/>
              <a:gd name="T1" fmla="*/ 2166 h 2166"/>
              <a:gd name="T2" fmla="*/ 240 w 402"/>
              <a:gd name="T3" fmla="*/ 2166 h 2166"/>
              <a:gd name="T4" fmla="*/ 90 w 402"/>
              <a:gd name="T5" fmla="*/ 0 h 2166"/>
              <a:gd name="T6" fmla="*/ 0 w 402"/>
              <a:gd name="T7" fmla="*/ 0 h 2166"/>
              <a:gd name="T8" fmla="*/ 221 w 402"/>
              <a:gd name="T9" fmla="*/ 2166 h 2166"/>
            </a:gdLst>
            <a:ahLst/>
            <a:cxnLst>
              <a:cxn ang="0">
                <a:pos x="T0" y="T1"/>
              </a:cxn>
              <a:cxn ang="0">
                <a:pos x="T2" y="T3"/>
              </a:cxn>
              <a:cxn ang="0">
                <a:pos x="T4" y="T5"/>
              </a:cxn>
              <a:cxn ang="0">
                <a:pos x="T6" y="T7"/>
              </a:cxn>
              <a:cxn ang="0">
                <a:pos x="T8" y="T9"/>
              </a:cxn>
            </a:cxnLst>
            <a:rect l="0" t="0" r="r" b="b"/>
            <a:pathLst>
              <a:path w="402" h="2166">
                <a:moveTo>
                  <a:pt x="221" y="2166"/>
                </a:moveTo>
                <a:cubicBezTo>
                  <a:pt x="240" y="2166"/>
                  <a:pt x="240" y="2166"/>
                  <a:pt x="240" y="2166"/>
                </a:cubicBezTo>
                <a:cubicBezTo>
                  <a:pt x="240" y="2166"/>
                  <a:pt x="402" y="989"/>
                  <a:pt x="90" y="0"/>
                </a:cubicBezTo>
                <a:cubicBezTo>
                  <a:pt x="0" y="0"/>
                  <a:pt x="0" y="0"/>
                  <a:pt x="0" y="0"/>
                </a:cubicBezTo>
                <a:cubicBezTo>
                  <a:pt x="0" y="0"/>
                  <a:pt x="347" y="767"/>
                  <a:pt x="221" y="2166"/>
                </a:cubicBezTo>
                <a:close/>
              </a:path>
            </a:pathLst>
          </a:custGeom>
          <a:solidFill>
            <a:srgbClr val="85B7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pic>
        <p:nvPicPr>
          <p:cNvPr id="4" name="Picture 3"/>
          <p:cNvPicPr>
            <a:picLocks noChangeAspect="1"/>
          </p:cNvPicPr>
          <p:nvPr/>
        </p:nvPicPr>
        <p:blipFill rotWithShape="1">
          <a:blip r:embed="rId2" cstate="print">
            <a:duotone>
              <a:prstClr val="black"/>
              <a:schemeClr val="accent2">
                <a:tint val="45000"/>
                <a:satMod val="400000"/>
              </a:schemeClr>
            </a:duotone>
            <a:extLst>
              <a:ext uri="{28A0092B-C50C-407E-A947-70E740481C1C}">
                <a14:useLocalDpi xmlns:a14="http://schemas.microsoft.com/office/drawing/2010/main"/>
              </a:ext>
            </a:extLst>
          </a:blip>
          <a:srcRect l="56338" r="11360" b="9696"/>
          <a:stretch/>
        </p:blipFill>
        <p:spPr>
          <a:xfrm>
            <a:off x="6180667" y="65"/>
            <a:ext cx="2953546" cy="6192917"/>
          </a:xfrm>
          <a:prstGeom prst="rect">
            <a:avLst/>
          </a:prstGeom>
        </p:spPr>
      </p:pic>
      <p:pic>
        <p:nvPicPr>
          <p:cNvPr id="1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815" t="8644" r="32955" b="36016"/>
          <a:stretch/>
        </p:blipFill>
        <p:spPr bwMode="auto">
          <a:xfrm>
            <a:off x="4951543" y="814717"/>
            <a:ext cx="2152274" cy="2152274"/>
          </a:xfrm>
          <a:prstGeom prst="ellipse">
            <a:avLst/>
          </a:prstGeom>
          <a:blipFill>
            <a:blip r:embed="rId4" cstate="print">
              <a:extLst>
                <a:ext uri="{28A0092B-C50C-407E-A947-70E740481C1C}">
                  <a14:useLocalDpi xmlns:a14="http://schemas.microsoft.com/office/drawing/2010/main"/>
                </a:ext>
              </a:extLst>
            </a:blip>
            <a:srcRect/>
            <a:stretch>
              <a:fillRect t="16850"/>
            </a:stretch>
          </a:blipFill>
          <a:ln w="76200">
            <a:solidFill>
              <a:schemeClr val="accent2">
                <a:alpha val="65000"/>
              </a:schemeClr>
            </a:solidFill>
            <a:miter lim="800000"/>
            <a:headEnd/>
            <a:tailEnd/>
          </a:ln>
          <a:effectLst>
            <a:outerShdw blurRad="50800" dist="38100" dir="2700000" algn="tl" rotWithShape="0">
              <a:prstClr val="black">
                <a:alpha val="40000"/>
              </a:prstClr>
            </a:outerShdw>
          </a:effectLst>
          <a:extLst/>
        </p:spPr>
      </p:pic>
      <p:pic>
        <p:nvPicPr>
          <p:cNvPr id="16" name="Picture 15"/>
          <p:cNvPicPr>
            <a:picLocks noChangeAspect="1"/>
          </p:cNvPicPr>
          <p:nvPr/>
        </p:nvPicPr>
        <p:blipFill rotWithShape="1">
          <a:blip r:embed="rId5" cstate="print">
            <a:extLst>
              <a:ext uri="{28A0092B-C50C-407E-A947-70E740481C1C}">
                <a14:useLocalDpi xmlns:a14="http://schemas.microsoft.com/office/drawing/2010/main" val="0"/>
              </a:ext>
            </a:extLst>
          </a:blip>
          <a:srcRect l="6040" t="874" r="14863" b="3253"/>
          <a:stretch/>
        </p:blipFill>
        <p:spPr>
          <a:xfrm>
            <a:off x="6650044" y="1402065"/>
            <a:ext cx="1865376" cy="1865376"/>
          </a:xfrm>
          <a:prstGeom prst="ellipse">
            <a:avLst/>
          </a:prstGeom>
          <a:solidFill>
            <a:schemeClr val="tx1"/>
          </a:solidFill>
          <a:ln w="76200">
            <a:solidFill>
              <a:schemeClr val="accent2">
                <a:alpha val="65000"/>
              </a:schemeClr>
            </a:solidFill>
          </a:ln>
          <a:effectLst>
            <a:outerShdw blurRad="50800" dist="38100" dir="2700000" algn="tl" rotWithShape="0">
              <a:prstClr val="black">
                <a:alpha val="40000"/>
              </a:prstClr>
            </a:outerShdw>
          </a:effectLst>
        </p:spPr>
      </p:pic>
      <p:pic>
        <p:nvPicPr>
          <p:cNvPr id="17" name="Picture 16"/>
          <p:cNvPicPr>
            <a:picLocks noChangeAspect="1"/>
          </p:cNvPicPr>
          <p:nvPr/>
        </p:nvPicPr>
        <p:blipFill rotWithShape="1">
          <a:blip r:embed="rId6" cstate="print">
            <a:extLst>
              <a:ext uri="{28A0092B-C50C-407E-A947-70E740481C1C}">
                <a14:useLocalDpi xmlns:a14="http://schemas.microsoft.com/office/drawing/2010/main" val="0"/>
              </a:ext>
            </a:extLst>
          </a:blip>
          <a:srcRect l="6029" r="6029"/>
          <a:stretch/>
        </p:blipFill>
        <p:spPr>
          <a:xfrm>
            <a:off x="5883145" y="2728983"/>
            <a:ext cx="1664208" cy="1664208"/>
          </a:xfrm>
          <a:prstGeom prst="ellipse">
            <a:avLst/>
          </a:prstGeom>
          <a:blipFill>
            <a:blip r:embed="rId7" cstate="print">
              <a:extLst>
                <a:ext uri="{28A0092B-C50C-407E-A947-70E740481C1C}">
                  <a14:useLocalDpi xmlns:a14="http://schemas.microsoft.com/office/drawing/2010/main"/>
                </a:ext>
              </a:extLst>
            </a:blip>
            <a:stretch>
              <a:fillRect/>
            </a:stretch>
          </a:blipFill>
          <a:ln w="76200">
            <a:solidFill>
              <a:schemeClr val="accent2">
                <a:alpha val="65000"/>
              </a:schemeClr>
            </a:solidFill>
          </a:ln>
          <a:effectLst>
            <a:outerShdw blurRad="50800" dist="38100" dir="2700000" algn="tl" rotWithShape="0">
              <a:prstClr val="black">
                <a:alpha val="40000"/>
              </a:prstClr>
            </a:outerShdw>
          </a:effectLst>
        </p:spPr>
      </p:pic>
      <p:pic>
        <p:nvPicPr>
          <p:cNvPr id="20" name="Picture 19"/>
          <p:cNvPicPr>
            <a:picLocks noChangeAspect="1"/>
          </p:cNvPicPr>
          <p:nvPr/>
        </p:nvPicPr>
        <p:blipFill rotWithShape="1">
          <a:blip r:embed="rId8" cstate="print">
            <a:duotone>
              <a:prstClr val="black"/>
              <a:schemeClr val="accent2">
                <a:tint val="45000"/>
                <a:satMod val="400000"/>
              </a:schemeClr>
            </a:duotone>
            <a:extLst>
              <a:ext uri="{28A0092B-C50C-407E-A947-70E740481C1C}">
                <a14:useLocalDpi xmlns:a14="http://schemas.microsoft.com/office/drawing/2010/main"/>
              </a:ext>
            </a:extLst>
          </a:blip>
          <a:srcRect l="53723" t="46829" r="5491"/>
          <a:stretch/>
        </p:blipFill>
        <p:spPr>
          <a:xfrm rot="5400000" flipH="1">
            <a:off x="-39313" y="38845"/>
            <a:ext cx="3519399" cy="3441027"/>
          </a:xfrm>
          <a:prstGeom prst="rect">
            <a:avLst/>
          </a:prstGeom>
        </p:spPr>
      </p:pic>
      <p:sp>
        <p:nvSpPr>
          <p:cNvPr id="8" name="AutoShape 3"/>
          <p:cNvSpPr>
            <a:spLocks noChangeAspect="1" noChangeArrowheads="1" noTextEdit="1"/>
          </p:cNvSpPr>
          <p:nvPr/>
        </p:nvSpPr>
        <p:spPr bwMode="auto">
          <a:xfrm rot="16200000">
            <a:off x="3800344" y="1503009"/>
            <a:ext cx="6858002" cy="3809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 name="Title 1"/>
          <p:cNvSpPr>
            <a:spLocks noGrp="1"/>
          </p:cNvSpPr>
          <p:nvPr>
            <p:ph type="ctrTitle"/>
          </p:nvPr>
        </p:nvSpPr>
        <p:spPr>
          <a:xfrm>
            <a:off x="201168" y="235945"/>
            <a:ext cx="4160172" cy="877163"/>
          </a:xfrm>
        </p:spPr>
        <p:txBody>
          <a:bodyPr/>
          <a:lstStyle>
            <a:lvl1pPr algn="l">
              <a:defRPr sz="300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01168" y="1761403"/>
            <a:ext cx="3255297" cy="757130"/>
          </a:xfrm>
        </p:spPr>
        <p:txBody>
          <a:bodyPr/>
          <a:lstStyle>
            <a:lvl1pPr marL="0" indent="0" algn="l">
              <a:buNone/>
              <a:defRPr sz="2400">
                <a:solidFill>
                  <a:schemeClr val="tx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9" name="TextBox 18"/>
          <p:cNvSpPr txBox="1"/>
          <p:nvPr/>
        </p:nvSpPr>
        <p:spPr>
          <a:xfrm>
            <a:off x="211134" y="6313043"/>
            <a:ext cx="2114681" cy="400110"/>
          </a:xfrm>
          <a:prstGeom prst="rect">
            <a:avLst/>
          </a:prstGeom>
          <a:noFill/>
        </p:spPr>
        <p:txBody>
          <a:bodyPr wrap="none" rtlCol="0">
            <a:spAutoFit/>
          </a:bodyPr>
          <a:lstStyle/>
          <a:p>
            <a:r>
              <a:rPr lang="en-US" sz="1000" b="0" dirty="0">
                <a:solidFill>
                  <a:schemeClr val="tx2"/>
                </a:solidFill>
              </a:rPr>
              <a:t>ORNL is managed by UT-Battelle </a:t>
            </a:r>
            <a:br>
              <a:rPr lang="en-US" sz="1000" b="0" dirty="0">
                <a:solidFill>
                  <a:schemeClr val="tx2"/>
                </a:solidFill>
              </a:rPr>
            </a:br>
            <a:r>
              <a:rPr lang="en-US" sz="1000" b="0" dirty="0">
                <a:solidFill>
                  <a:schemeClr val="tx2"/>
                </a:solidFill>
              </a:rPr>
              <a:t>for the US Department of Energy</a:t>
            </a:r>
          </a:p>
        </p:txBody>
      </p:sp>
      <p:pic>
        <p:nvPicPr>
          <p:cNvPr id="14" name="Picture 13" descr="HFIR_SNS-white.png"/>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6324600" y="6324600"/>
            <a:ext cx="2609193" cy="336588"/>
          </a:xfrm>
          <a:prstGeom prst="rect">
            <a:avLst/>
          </a:prstGeom>
        </p:spPr>
      </p:pic>
    </p:spTree>
    <p:extLst>
      <p:ext uri="{BB962C8B-B14F-4D97-AF65-F5344CB8AC3E}">
        <p14:creationId xmlns:p14="http://schemas.microsoft.com/office/powerpoint/2010/main" val="3712519983"/>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9433" y="236982"/>
            <a:ext cx="8636290" cy="484748"/>
          </a:xfrm>
        </p:spPr>
        <p:txBody>
          <a:bodyPr/>
          <a:lstStyle>
            <a:lvl1pPr>
              <a:defRPr sz="3000"/>
            </a:lvl1pPr>
          </a:lstStyle>
          <a:p>
            <a:r>
              <a:rPr lang="en-US" dirty="0"/>
              <a:t>Click to edit Master title style</a:t>
            </a:r>
          </a:p>
        </p:txBody>
      </p:sp>
      <p:sp>
        <p:nvSpPr>
          <p:cNvPr id="3" name="Content Placeholder 2"/>
          <p:cNvSpPr>
            <a:spLocks noGrp="1"/>
          </p:cNvSpPr>
          <p:nvPr>
            <p:ph idx="1"/>
          </p:nvPr>
        </p:nvSpPr>
        <p:spPr>
          <a:xfrm>
            <a:off x="201168" y="1508760"/>
            <a:ext cx="8642640" cy="4195415"/>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marL="1482725" indent="-222250">
              <a:buFont typeface="Arial" panose="020B0604020202020204" pitchFamily="34" charset="0"/>
              <a:buChar cha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092206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01168" y="236982"/>
            <a:ext cx="8628678" cy="484748"/>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204415" y="1402417"/>
            <a:ext cx="4192528" cy="821190"/>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04415" y="2227999"/>
            <a:ext cx="4192528" cy="3674610"/>
          </a:xfrm>
        </p:spPr>
        <p:txBody>
          <a:bodyPr/>
          <a:lstStyle>
            <a:lvl1pPr>
              <a:defRPr sz="2400"/>
            </a:lvl1pPr>
            <a:lvl2pPr>
              <a:defRPr sz="2000"/>
            </a:lvl2pPr>
            <a:lvl3pPr>
              <a:defRPr sz="1800"/>
            </a:lvl3pPr>
            <a:lvl4pPr>
              <a:defRPr sz="1600"/>
            </a:lvl4pPr>
            <a:lvl5pPr marL="1482725" indent="-222250">
              <a:buFont typeface="Arial" panose="020B0604020202020204" pitchFamily="34" charset="0"/>
              <a:buChar cha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53492" y="1402417"/>
            <a:ext cx="4194175" cy="821190"/>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53492" y="2227999"/>
            <a:ext cx="4194175" cy="3674610"/>
          </a:xfrm>
        </p:spPr>
        <p:txBody>
          <a:bodyPr/>
          <a:lstStyle>
            <a:lvl1pPr>
              <a:defRPr sz="2400"/>
            </a:lvl1pPr>
            <a:lvl2pPr>
              <a:defRPr sz="2000"/>
            </a:lvl2pPr>
            <a:lvl3pPr>
              <a:defRPr sz="1800"/>
            </a:lvl3pPr>
            <a:lvl4pPr>
              <a:defRPr sz="1600"/>
            </a:lvl4pPr>
            <a:lvl5pPr marL="1482725" indent="-222250">
              <a:defRPr lang="en-US" sz="18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748649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divider">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duotone>
              <a:prstClr val="black"/>
              <a:schemeClr val="accent2">
                <a:tint val="45000"/>
                <a:satMod val="400000"/>
              </a:schemeClr>
            </a:duotone>
            <a:extLst>
              <a:ext uri="{28A0092B-C50C-407E-A947-70E740481C1C}">
                <a14:useLocalDpi xmlns:a14="http://schemas.microsoft.com/office/drawing/2010/main"/>
              </a:ext>
            </a:extLst>
          </a:blip>
          <a:srcRect l="53723" t="46829" r="5491"/>
          <a:stretch/>
        </p:blipFill>
        <p:spPr>
          <a:xfrm rot="5400000" flipH="1">
            <a:off x="-39313" y="38845"/>
            <a:ext cx="3519399" cy="3441027"/>
          </a:xfrm>
          <a:prstGeom prst="rect">
            <a:avLst/>
          </a:prstGeom>
        </p:spPr>
      </p:pic>
      <p:sp>
        <p:nvSpPr>
          <p:cNvPr id="7" name="Freeform 13"/>
          <p:cNvSpPr>
            <a:spLocks/>
          </p:cNvSpPr>
          <p:nvPr userDrawn="1"/>
        </p:nvSpPr>
        <p:spPr bwMode="auto">
          <a:xfrm>
            <a:off x="5377263" y="0"/>
            <a:ext cx="1236663" cy="6858000"/>
          </a:xfrm>
          <a:custGeom>
            <a:avLst/>
            <a:gdLst>
              <a:gd name="T0" fmla="*/ 221 w 402"/>
              <a:gd name="T1" fmla="*/ 2166 h 2166"/>
              <a:gd name="T2" fmla="*/ 240 w 402"/>
              <a:gd name="T3" fmla="*/ 2166 h 2166"/>
              <a:gd name="T4" fmla="*/ 90 w 402"/>
              <a:gd name="T5" fmla="*/ 0 h 2166"/>
              <a:gd name="T6" fmla="*/ 0 w 402"/>
              <a:gd name="T7" fmla="*/ 0 h 2166"/>
              <a:gd name="T8" fmla="*/ 221 w 402"/>
              <a:gd name="T9" fmla="*/ 2166 h 2166"/>
            </a:gdLst>
            <a:ahLst/>
            <a:cxnLst>
              <a:cxn ang="0">
                <a:pos x="T0" y="T1"/>
              </a:cxn>
              <a:cxn ang="0">
                <a:pos x="T2" y="T3"/>
              </a:cxn>
              <a:cxn ang="0">
                <a:pos x="T4" y="T5"/>
              </a:cxn>
              <a:cxn ang="0">
                <a:pos x="T6" y="T7"/>
              </a:cxn>
              <a:cxn ang="0">
                <a:pos x="T8" y="T9"/>
              </a:cxn>
            </a:cxnLst>
            <a:rect l="0" t="0" r="r" b="b"/>
            <a:pathLst>
              <a:path w="402" h="2166">
                <a:moveTo>
                  <a:pt x="221" y="2166"/>
                </a:moveTo>
                <a:cubicBezTo>
                  <a:pt x="240" y="2166"/>
                  <a:pt x="240" y="2166"/>
                  <a:pt x="240" y="2166"/>
                </a:cubicBezTo>
                <a:cubicBezTo>
                  <a:pt x="240" y="2166"/>
                  <a:pt x="402" y="989"/>
                  <a:pt x="90" y="0"/>
                </a:cubicBezTo>
                <a:cubicBezTo>
                  <a:pt x="0" y="0"/>
                  <a:pt x="0" y="0"/>
                  <a:pt x="0" y="0"/>
                </a:cubicBezTo>
                <a:cubicBezTo>
                  <a:pt x="0" y="0"/>
                  <a:pt x="346" y="767"/>
                  <a:pt x="221" y="2166"/>
                </a:cubicBezTo>
                <a:close/>
              </a:path>
            </a:pathLst>
          </a:custGeom>
          <a:solidFill>
            <a:schemeClr val="accent2"/>
          </a:solidFill>
          <a:ln>
            <a:noFill/>
          </a:ln>
          <a:effectLst>
            <a:outerShdw dist="25400" algn="l" rotWithShape="0">
              <a:schemeClr val="tx2"/>
            </a:outerShdw>
          </a:effectLst>
        </p:spPr>
        <p:txBody>
          <a:bodyPr vert="horz" wrap="square" lIns="91440" tIns="45720" rIns="91440" bIns="45720" numCol="1" anchor="t" anchorCtr="0" compatLnSpc="1">
            <a:prstTxWarp prst="textNoShape">
              <a:avLst/>
            </a:prstTxWarp>
          </a:bodyPr>
          <a:lstStyle/>
          <a:p>
            <a:endParaRPr lang="en-US" dirty="0"/>
          </a:p>
        </p:txBody>
      </p:sp>
      <p:sp>
        <p:nvSpPr>
          <p:cNvPr id="2" name="Title 1"/>
          <p:cNvSpPr>
            <a:spLocks noGrp="1"/>
          </p:cNvSpPr>
          <p:nvPr>
            <p:ph type="title"/>
          </p:nvPr>
        </p:nvSpPr>
        <p:spPr>
          <a:xfrm>
            <a:off x="201168" y="237744"/>
            <a:ext cx="3911890" cy="877163"/>
          </a:xfrm>
        </p:spPr>
        <p:txBody>
          <a:bodyPr/>
          <a:lstStyle>
            <a:lvl1pPr>
              <a:defRPr sz="3000"/>
            </a:lvl1pPr>
          </a:lstStyle>
          <a:p>
            <a:r>
              <a:rPr lang="en-US" dirty="0"/>
              <a:t>Click to edit Master title style</a:t>
            </a:r>
          </a:p>
        </p:txBody>
      </p:sp>
      <p:pic>
        <p:nvPicPr>
          <p:cNvPr id="11" name="Picture 10"/>
          <p:cNvPicPr>
            <a:picLocks noChangeAspect="1"/>
          </p:cNvPicPr>
          <p:nvPr userDrawn="1"/>
        </p:nvPicPr>
        <p:blipFill rotWithShape="1">
          <a:blip r:embed="rId3" cstate="print">
            <a:extLst>
              <a:ext uri="{28A0092B-C50C-407E-A947-70E740481C1C}">
                <a14:useLocalDpi xmlns:a14="http://schemas.microsoft.com/office/drawing/2010/main"/>
              </a:ext>
            </a:extLst>
          </a:blip>
          <a:srcRect l="53628" r="14333" b="9696"/>
          <a:stretch/>
        </p:blipFill>
        <p:spPr>
          <a:xfrm>
            <a:off x="6214534" y="65"/>
            <a:ext cx="2929466" cy="6192917"/>
          </a:xfrm>
          <a:prstGeom prst="rect">
            <a:avLst/>
          </a:prstGeom>
        </p:spPr>
      </p:pic>
      <p:pic>
        <p:nvPicPr>
          <p:cNvPr id="18" name="Picture 11" descr="C:\Users\xnv\Desktop\png\SNS_color.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927331" y="6335096"/>
            <a:ext cx="1922748" cy="320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21090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83860" y="244004"/>
            <a:ext cx="8628678" cy="484748"/>
          </a:xfrm>
        </p:spPr>
        <p:txBody>
          <a:bodyPr/>
          <a:lstStyle/>
          <a:p>
            <a:r>
              <a:rPr lang="en-US" dirty="0"/>
              <a:t>Click to edit Master title style</a:t>
            </a:r>
          </a:p>
        </p:txBody>
      </p:sp>
    </p:spTree>
    <p:extLst>
      <p:ext uri="{BB962C8B-B14F-4D97-AF65-F5344CB8AC3E}">
        <p14:creationId xmlns:p14="http://schemas.microsoft.com/office/powerpoint/2010/main" val="2198867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33367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02910" y="177800"/>
            <a:ext cx="8636290" cy="484748"/>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99572" y="1363056"/>
            <a:ext cx="4198258" cy="4525963"/>
          </a:xfrm>
        </p:spPr>
        <p:txBody>
          <a:bodyPr/>
          <a:lstStyle>
            <a:lvl1pPr>
              <a:defRPr lang="en-US" dirty="0" smtClean="0"/>
            </a:lvl1pPr>
            <a:lvl2pPr>
              <a:defRPr lang="en-US" dirty="0" smtClean="0"/>
            </a:lvl2pPr>
            <a:lvl3pPr>
              <a:defRPr lang="en-US" dirty="0" smtClean="0"/>
            </a:lvl3pPr>
            <a:lvl4pPr>
              <a:defRPr lang="en-US" dirty="0" smtClean="0"/>
            </a:lvl4pPr>
            <a:lvl5pPr>
              <a:defRPr lang="en-US" dirty="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597398" y="1363056"/>
            <a:ext cx="4198258" cy="4525963"/>
          </a:xfrm>
        </p:spPr>
        <p:txBody>
          <a:bodyPr/>
          <a:lstStyle>
            <a:lvl1pPr>
              <a:defRPr lang="en-US" dirty="0" smtClean="0"/>
            </a:lvl1pPr>
            <a:lvl2pPr>
              <a:defRPr lang="en-US" dirty="0" smtClean="0"/>
            </a:lvl2pPr>
            <a:lvl3pPr>
              <a:defRPr lang="en-US" dirty="0" smtClean="0"/>
            </a:lvl3pPr>
            <a:lvl4pPr>
              <a:defRPr lang="en-US" dirty="0" smtClean="0"/>
            </a:lvl4pPr>
            <a:lvl5pPr>
              <a:defRPr lang="en-US" dirty="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6785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10" cstate="print">
            <a:duotone>
              <a:prstClr val="black"/>
              <a:schemeClr val="accent2">
                <a:tint val="45000"/>
                <a:satMod val="400000"/>
              </a:schemeClr>
            </a:duotone>
            <a:extLst>
              <a:ext uri="{28A0092B-C50C-407E-A947-70E740481C1C}">
                <a14:useLocalDpi xmlns:a14="http://schemas.microsoft.com/office/drawing/2010/main"/>
              </a:ext>
            </a:extLst>
          </a:blip>
          <a:srcRect l="53723" t="46829" r="5491"/>
          <a:stretch/>
        </p:blipFill>
        <p:spPr>
          <a:xfrm rot="5400000" flipH="1">
            <a:off x="-39313" y="38845"/>
            <a:ext cx="3519399" cy="3441027"/>
          </a:xfrm>
          <a:prstGeom prst="rect">
            <a:avLst/>
          </a:prstGeom>
        </p:spPr>
      </p:pic>
      <p:pic>
        <p:nvPicPr>
          <p:cNvPr id="10" name="Picture 9"/>
          <p:cNvPicPr>
            <a:picLocks noChangeAspect="1"/>
          </p:cNvPicPr>
          <p:nvPr userDrawn="1"/>
        </p:nvPicPr>
        <p:blipFill>
          <a:blip r:embed="rId11">
            <a:extLst>
              <a:ext uri="{28A0092B-C50C-407E-A947-70E740481C1C}">
                <a14:useLocalDpi xmlns:a14="http://schemas.microsoft.com/office/drawing/2010/main"/>
              </a:ext>
            </a:extLst>
          </a:blip>
          <a:stretch>
            <a:fillRect/>
          </a:stretch>
        </p:blipFill>
        <p:spPr>
          <a:xfrm>
            <a:off x="294972" y="-355534"/>
            <a:ext cx="9618043" cy="7213533"/>
          </a:xfrm>
          <a:prstGeom prst="rect">
            <a:avLst/>
          </a:prstGeom>
        </p:spPr>
      </p:pic>
      <p:pic>
        <p:nvPicPr>
          <p:cNvPr id="1035" name="Picture 11" descr="C:\Users\xnv\Desktop\png\SNS_color.png"/>
          <p:cNvPicPr>
            <a:picLocks noChangeAspect="1" noChangeArrowheads="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6927331" y="6335096"/>
            <a:ext cx="1922748" cy="320040"/>
          </a:xfrm>
          <a:prstGeom prst="rect">
            <a:avLst/>
          </a:prstGeom>
          <a:noFill/>
          <a:extLst>
            <a:ext uri="{909E8E84-426E-40DD-AFC4-6F175D3DCCD1}">
              <a14:hiddenFill xmlns:a14="http://schemas.microsoft.com/office/drawing/2010/main">
                <a:solidFill>
                  <a:srgbClr val="FFFFFF"/>
                </a:solidFill>
              </a14:hiddenFill>
            </a:ext>
          </a:extLst>
        </p:spPr>
      </p:pic>
      <p:sp>
        <p:nvSpPr>
          <p:cNvPr id="1026" name="Title Placeholder 1"/>
          <p:cNvSpPr>
            <a:spLocks noGrp="1"/>
          </p:cNvSpPr>
          <p:nvPr>
            <p:ph type="title"/>
          </p:nvPr>
        </p:nvSpPr>
        <p:spPr bwMode="auto">
          <a:xfrm>
            <a:off x="201168" y="237744"/>
            <a:ext cx="8628678" cy="4847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US" dirty="0"/>
              <a:t>Click to edit Master title style</a:t>
            </a:r>
          </a:p>
        </p:txBody>
      </p:sp>
      <p:sp>
        <p:nvSpPr>
          <p:cNvPr id="1027" name="Text Placeholder 2"/>
          <p:cNvSpPr>
            <a:spLocks noGrp="1"/>
          </p:cNvSpPr>
          <p:nvPr>
            <p:ph type="body" idx="1"/>
          </p:nvPr>
        </p:nvSpPr>
        <p:spPr bwMode="auto">
          <a:xfrm>
            <a:off x="201168" y="1508760"/>
            <a:ext cx="8642640" cy="404092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   </a:t>
            </a:r>
          </a:p>
        </p:txBody>
      </p:sp>
      <p:sp>
        <p:nvSpPr>
          <p:cNvPr id="8" name="Rectangle 6"/>
          <p:cNvSpPr>
            <a:spLocks noChangeArrowheads="1"/>
          </p:cNvSpPr>
          <p:nvPr/>
        </p:nvSpPr>
        <p:spPr bwMode="auto">
          <a:xfrm flipH="1">
            <a:off x="22695" y="6513051"/>
            <a:ext cx="210301" cy="152400"/>
          </a:xfrm>
          <a:prstGeom prst="rect">
            <a:avLst/>
          </a:prstGeom>
          <a:noFill/>
          <a:ln w="9525">
            <a:noFill/>
            <a:miter lim="800000"/>
            <a:headEnd/>
            <a:tailEnd/>
          </a:ln>
          <a:effectLst/>
        </p:spPr>
        <p:txBody>
          <a:bodyPr lIns="0" tIns="0" rIns="0" bIns="0"/>
          <a:lstStyle/>
          <a:p>
            <a:pPr algn="r" defTabSz="173038">
              <a:lnSpc>
                <a:spcPct val="90000"/>
              </a:lnSpc>
              <a:tabLst>
                <a:tab pos="230188" algn="l"/>
              </a:tabLst>
              <a:defRPr/>
            </a:pPr>
            <a:fld id="{040BB257-551A-4736-B50F-DCF1BA034C06}" type="slidenum">
              <a:rPr lang="en-US" sz="1000" smtClean="0">
                <a:solidFill>
                  <a:schemeClr val="bg1">
                    <a:lumMod val="75000"/>
                  </a:schemeClr>
                </a:solidFill>
                <a:latin typeface="Arial" pitchFamily="34" charset="0"/>
                <a:cs typeface="Arial" pitchFamily="34" charset="0"/>
              </a:rPr>
              <a:pPr algn="r" defTabSz="173038">
                <a:lnSpc>
                  <a:spcPct val="90000"/>
                </a:lnSpc>
                <a:tabLst>
                  <a:tab pos="230188" algn="l"/>
                </a:tabLst>
                <a:defRPr/>
              </a:pPr>
              <a:t>‹#›</a:t>
            </a:fld>
            <a:endParaRPr lang="en-US" sz="1000" dirty="0">
              <a:solidFill>
                <a:schemeClr val="bg1">
                  <a:lumMod val="75000"/>
                </a:schemeClr>
              </a:solidFill>
              <a:latin typeface="Arial" pitchFamily="34" charset="0"/>
              <a:cs typeface="Arial" pitchFamily="34" charset="0"/>
            </a:endParaRPr>
          </a:p>
        </p:txBody>
      </p:sp>
      <p:sp>
        <p:nvSpPr>
          <p:cNvPr id="14" name="Rectangle 256"/>
          <p:cNvSpPr txBox="1">
            <a:spLocks noChangeArrowheads="1"/>
          </p:cNvSpPr>
          <p:nvPr/>
        </p:nvSpPr>
        <p:spPr>
          <a:xfrm>
            <a:off x="216123" y="6477000"/>
            <a:ext cx="2895600" cy="182562"/>
          </a:xfrm>
          <a:prstGeom prst="rect">
            <a:avLst/>
          </a:prstGeom>
          <a:ln/>
        </p:spPr>
        <p:txBody>
          <a:bodyPr anchor="ctr"/>
          <a:lstStyle/>
          <a:p>
            <a:pPr algn="l"/>
            <a:r>
              <a:rPr lang="en-US" sz="1000" b="0" dirty="0">
                <a:solidFill>
                  <a:srgbClr val="BFBFBF"/>
                </a:solidFill>
                <a:latin typeface="Arial" pitchFamily="34" charset="0"/>
                <a:cs typeface="Arial" pitchFamily="34" charset="0"/>
              </a:rPr>
              <a:t>SNS Accelerator Advisory</a:t>
            </a:r>
            <a:r>
              <a:rPr lang="en-US" sz="1000" b="0" baseline="0" dirty="0">
                <a:solidFill>
                  <a:srgbClr val="BFBFBF"/>
                </a:solidFill>
                <a:latin typeface="Arial" pitchFamily="34" charset="0"/>
                <a:cs typeface="Arial" pitchFamily="34" charset="0"/>
              </a:rPr>
              <a:t> Committee Meeting March 8-10, 2017</a:t>
            </a:r>
            <a:endParaRPr lang="en-US" sz="1000" b="0" dirty="0">
              <a:solidFill>
                <a:srgbClr val="BFBFBF"/>
              </a:solidFill>
              <a:latin typeface="Arial" pitchFamily="34" charset="0"/>
              <a:cs typeface="Arial" pitchFamily="34" charset="0"/>
            </a:endParaRPr>
          </a:p>
        </p:txBody>
      </p:sp>
      <p:sp>
        <p:nvSpPr>
          <p:cNvPr id="43" name="Rectangle 14"/>
          <p:cNvSpPr>
            <a:spLocks noChangeArrowheads="1"/>
          </p:cNvSpPr>
          <p:nvPr userDrawn="1"/>
        </p:nvSpPr>
        <p:spPr bwMode="auto">
          <a:xfrm>
            <a:off x="-569913" y="-2814638"/>
            <a:ext cx="25400" cy="1588"/>
          </a:xfrm>
          <a:prstGeom prst="rect">
            <a:avLst/>
          </a:prstGeom>
          <a:solidFill>
            <a:srgbClr val="85B7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081848127"/>
      </p:ext>
    </p:extLst>
  </p:cSld>
  <p:clrMap bg1="lt1" tx1="dk1" bg2="lt2" tx2="dk2" accent1="accent1" accent2="accent2" accent3="accent3" accent4="accent4" accent5="accent5" accent6="accent6" hlink="hlink" folHlink="folHlink"/>
  <p:sldLayoutIdLst>
    <p:sldLayoutId id="2147483945" r:id="rId1"/>
    <p:sldLayoutId id="2147483946" r:id="rId2"/>
    <p:sldLayoutId id="2147483937" r:id="rId3"/>
    <p:sldLayoutId id="2147483939" r:id="rId4"/>
    <p:sldLayoutId id="2147483940" r:id="rId5"/>
    <p:sldLayoutId id="2147483941" r:id="rId6"/>
    <p:sldLayoutId id="2147483942" r:id="rId7"/>
    <p:sldLayoutId id="2147483947" r:id="rId8"/>
  </p:sldLayoutIdLst>
  <p:hf hdr="0" ftr="0" dt="0"/>
  <p:txStyles>
    <p:titleStyle>
      <a:lvl1pPr algn="l" rtl="0" eaLnBrk="1" fontAlgn="base" hangingPunct="1">
        <a:lnSpc>
          <a:spcPct val="85000"/>
        </a:lnSpc>
        <a:spcBef>
          <a:spcPct val="0"/>
        </a:spcBef>
        <a:spcAft>
          <a:spcPct val="0"/>
        </a:spcAft>
        <a:defRPr sz="3000" b="1" kern="1200">
          <a:solidFill>
            <a:schemeClr val="tx2"/>
          </a:solidFill>
          <a:latin typeface="+mn-lt"/>
          <a:ea typeface="+mj-ea"/>
          <a:cs typeface="+mj-cs"/>
        </a:defRPr>
      </a:lvl1pPr>
      <a:lvl2pPr algn="l" rtl="0" eaLnBrk="1" fontAlgn="base" hangingPunct="1">
        <a:lnSpc>
          <a:spcPct val="85000"/>
        </a:lnSpc>
        <a:spcBef>
          <a:spcPct val="0"/>
        </a:spcBef>
        <a:spcAft>
          <a:spcPct val="0"/>
        </a:spcAft>
        <a:defRPr sz="3000">
          <a:solidFill>
            <a:srgbClr val="006C3A"/>
          </a:solidFill>
          <a:latin typeface="Arial Black" pitchFamily="34" charset="0"/>
        </a:defRPr>
      </a:lvl2pPr>
      <a:lvl3pPr algn="l" rtl="0" eaLnBrk="1" fontAlgn="base" hangingPunct="1">
        <a:lnSpc>
          <a:spcPct val="85000"/>
        </a:lnSpc>
        <a:spcBef>
          <a:spcPct val="0"/>
        </a:spcBef>
        <a:spcAft>
          <a:spcPct val="0"/>
        </a:spcAft>
        <a:defRPr sz="3000">
          <a:solidFill>
            <a:srgbClr val="006C3A"/>
          </a:solidFill>
          <a:latin typeface="Arial Black" pitchFamily="34" charset="0"/>
        </a:defRPr>
      </a:lvl3pPr>
      <a:lvl4pPr algn="l" rtl="0" eaLnBrk="1" fontAlgn="base" hangingPunct="1">
        <a:lnSpc>
          <a:spcPct val="85000"/>
        </a:lnSpc>
        <a:spcBef>
          <a:spcPct val="0"/>
        </a:spcBef>
        <a:spcAft>
          <a:spcPct val="0"/>
        </a:spcAft>
        <a:defRPr sz="3000">
          <a:solidFill>
            <a:srgbClr val="006C3A"/>
          </a:solidFill>
          <a:latin typeface="Arial Black" pitchFamily="34" charset="0"/>
        </a:defRPr>
      </a:lvl4pPr>
      <a:lvl5pPr algn="l" rtl="0" eaLnBrk="1" fontAlgn="base" hangingPunct="1">
        <a:lnSpc>
          <a:spcPct val="85000"/>
        </a:lnSpc>
        <a:spcBef>
          <a:spcPct val="0"/>
        </a:spcBef>
        <a:spcAft>
          <a:spcPct val="0"/>
        </a:spcAft>
        <a:defRPr sz="3000">
          <a:solidFill>
            <a:srgbClr val="006C3A"/>
          </a:solidFill>
          <a:latin typeface="Arial Black" pitchFamily="34" charset="0"/>
        </a:defRPr>
      </a:lvl5pPr>
      <a:lvl6pPr marL="457200" algn="l" rtl="0" eaLnBrk="1" fontAlgn="base" hangingPunct="1">
        <a:lnSpc>
          <a:spcPct val="85000"/>
        </a:lnSpc>
        <a:spcBef>
          <a:spcPct val="0"/>
        </a:spcBef>
        <a:spcAft>
          <a:spcPct val="0"/>
        </a:spcAft>
        <a:defRPr sz="3000">
          <a:solidFill>
            <a:srgbClr val="006C3A"/>
          </a:solidFill>
          <a:latin typeface="Arial Black" pitchFamily="34" charset="0"/>
        </a:defRPr>
      </a:lvl6pPr>
      <a:lvl7pPr marL="914400" algn="l" rtl="0" eaLnBrk="1" fontAlgn="base" hangingPunct="1">
        <a:lnSpc>
          <a:spcPct val="85000"/>
        </a:lnSpc>
        <a:spcBef>
          <a:spcPct val="0"/>
        </a:spcBef>
        <a:spcAft>
          <a:spcPct val="0"/>
        </a:spcAft>
        <a:defRPr sz="3000">
          <a:solidFill>
            <a:srgbClr val="006C3A"/>
          </a:solidFill>
          <a:latin typeface="Arial Black" pitchFamily="34" charset="0"/>
        </a:defRPr>
      </a:lvl7pPr>
      <a:lvl8pPr marL="1371600" algn="l" rtl="0" eaLnBrk="1" fontAlgn="base" hangingPunct="1">
        <a:lnSpc>
          <a:spcPct val="85000"/>
        </a:lnSpc>
        <a:spcBef>
          <a:spcPct val="0"/>
        </a:spcBef>
        <a:spcAft>
          <a:spcPct val="0"/>
        </a:spcAft>
        <a:defRPr sz="3000">
          <a:solidFill>
            <a:srgbClr val="006C3A"/>
          </a:solidFill>
          <a:latin typeface="Arial Black" pitchFamily="34" charset="0"/>
        </a:defRPr>
      </a:lvl8pPr>
      <a:lvl9pPr marL="1828800" algn="l" rtl="0" eaLnBrk="1" fontAlgn="base" hangingPunct="1">
        <a:lnSpc>
          <a:spcPct val="85000"/>
        </a:lnSpc>
        <a:spcBef>
          <a:spcPct val="0"/>
        </a:spcBef>
        <a:spcAft>
          <a:spcPct val="0"/>
        </a:spcAft>
        <a:defRPr sz="3000">
          <a:solidFill>
            <a:srgbClr val="006C3A"/>
          </a:solidFill>
          <a:latin typeface="Arial Black" pitchFamily="34" charset="0"/>
        </a:defRPr>
      </a:lvl9pPr>
    </p:titleStyle>
    <p:bodyStyle>
      <a:lvl1pPr marL="230188" indent="-230188" algn="l" rtl="0" eaLnBrk="1" fontAlgn="base" hangingPunct="1">
        <a:lnSpc>
          <a:spcPct val="90000"/>
        </a:lnSpc>
        <a:spcBef>
          <a:spcPts val="1400"/>
        </a:spcBef>
        <a:spcAft>
          <a:spcPct val="0"/>
        </a:spcAft>
        <a:buClr>
          <a:schemeClr val="tx2"/>
        </a:buClr>
        <a:buFont typeface="Arial" charset="0"/>
        <a:buChar char="•"/>
        <a:defRPr sz="2800" kern="1200">
          <a:solidFill>
            <a:schemeClr val="tx1"/>
          </a:solidFill>
          <a:latin typeface="+mn-lt"/>
          <a:ea typeface="+mn-ea"/>
          <a:cs typeface="+mn-cs"/>
        </a:defRPr>
      </a:lvl1pPr>
      <a:lvl2pPr marL="625475" indent="-279400" algn="l" rtl="0" eaLnBrk="1" fontAlgn="base" hangingPunct="1">
        <a:lnSpc>
          <a:spcPct val="90000"/>
        </a:lnSpc>
        <a:spcBef>
          <a:spcPts val="800"/>
        </a:spcBef>
        <a:spcAft>
          <a:spcPct val="0"/>
        </a:spcAft>
        <a:buClr>
          <a:schemeClr val="tx2"/>
        </a:buClr>
        <a:buFont typeface="Arial" charset="0"/>
        <a:buChar char="–"/>
        <a:defRPr sz="2400" kern="1200">
          <a:solidFill>
            <a:schemeClr val="tx1"/>
          </a:solidFill>
          <a:latin typeface="+mn-lt"/>
          <a:ea typeface="+mn-ea"/>
          <a:cs typeface="+mn-cs"/>
        </a:defRPr>
      </a:lvl2pPr>
      <a:lvl3pPr marL="914400" indent="-230188" algn="l" rtl="0" eaLnBrk="1" fontAlgn="base" hangingPunct="1">
        <a:lnSpc>
          <a:spcPct val="90000"/>
        </a:lnSpc>
        <a:spcBef>
          <a:spcPts val="800"/>
        </a:spcBef>
        <a:spcAft>
          <a:spcPct val="0"/>
        </a:spcAft>
        <a:buClr>
          <a:schemeClr val="tx2"/>
        </a:buClr>
        <a:buFont typeface="Arial" charset="0"/>
        <a:buChar char="•"/>
        <a:defRPr sz="2000" kern="1200">
          <a:solidFill>
            <a:schemeClr val="tx1"/>
          </a:solidFill>
          <a:latin typeface="+mn-lt"/>
          <a:ea typeface="+mn-ea"/>
          <a:cs typeface="+mn-cs"/>
        </a:defRPr>
      </a:lvl3pPr>
      <a:lvl4pPr marL="1144588" indent="-173038" algn="l" rtl="0" eaLnBrk="1" fontAlgn="base" hangingPunct="1">
        <a:lnSpc>
          <a:spcPct val="90000"/>
        </a:lnSpc>
        <a:spcBef>
          <a:spcPts val="800"/>
        </a:spcBef>
        <a:spcAft>
          <a:spcPct val="0"/>
        </a:spcAft>
        <a:buClr>
          <a:schemeClr val="tx2"/>
        </a:buClr>
        <a:buFont typeface="Arial" charset="0"/>
        <a:buChar char="–"/>
        <a:defRPr kern="1200">
          <a:solidFill>
            <a:schemeClr val="tx1"/>
          </a:solidFill>
          <a:latin typeface="+mn-lt"/>
          <a:ea typeface="+mn-ea"/>
          <a:cs typeface="+mn-cs"/>
        </a:defRPr>
      </a:lvl4pPr>
      <a:lvl5pPr marL="1482725" indent="-222250" algn="l" rtl="0" eaLnBrk="1" fontAlgn="base" hangingPunct="1">
        <a:lnSpc>
          <a:spcPct val="90000"/>
        </a:lnSpc>
        <a:spcBef>
          <a:spcPts val="600"/>
        </a:spcBef>
        <a:spcAft>
          <a:spcPct val="0"/>
        </a:spcAft>
        <a:buClr>
          <a:schemeClr val="tx2"/>
        </a:buClr>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png"/><Relationship Id="rId7" Type="http://schemas.openxmlformats.org/officeDocument/2006/relationships/image" Target="../media/image28.jpeg"/><Relationship Id="rId2" Type="http://schemas.openxmlformats.org/officeDocument/2006/relationships/image" Target="../media/image23.png"/><Relationship Id="rId1" Type="http://schemas.openxmlformats.org/officeDocument/2006/relationships/slideLayout" Target="../slideLayouts/slideLayout6.xml"/><Relationship Id="rId6" Type="http://schemas.openxmlformats.org/officeDocument/2006/relationships/image" Target="../media/image27.jpeg"/><Relationship Id="rId5" Type="http://schemas.openxmlformats.org/officeDocument/2006/relationships/image" Target="../media/image26.pn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30.tiff"/><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17.pn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3.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01168" y="235945"/>
            <a:ext cx="4160172" cy="1673535"/>
          </a:xfrm>
        </p:spPr>
        <p:txBody>
          <a:bodyPr/>
          <a:lstStyle/>
          <a:p>
            <a:r>
              <a:rPr lang="en-US" dirty="0"/>
              <a:t>Management Overview and Responses to 2016 Recommendations</a:t>
            </a:r>
          </a:p>
        </p:txBody>
      </p:sp>
      <p:sp>
        <p:nvSpPr>
          <p:cNvPr id="5" name="Subtitle 4"/>
          <p:cNvSpPr>
            <a:spLocks noGrp="1"/>
          </p:cNvSpPr>
          <p:nvPr>
            <p:ph type="subTitle" idx="1"/>
          </p:nvPr>
        </p:nvSpPr>
        <p:spPr>
          <a:xfrm>
            <a:off x="201168" y="2075778"/>
            <a:ext cx="3255297" cy="757130"/>
          </a:xfrm>
        </p:spPr>
        <p:txBody>
          <a:bodyPr/>
          <a:lstStyle/>
          <a:p>
            <a:r>
              <a:rPr lang="en-US" sz="1800" dirty="0"/>
              <a:t>Presented to the</a:t>
            </a:r>
            <a:r>
              <a:rPr lang="en-US" dirty="0"/>
              <a:t/>
            </a:r>
            <a:br>
              <a:rPr lang="en-US" dirty="0"/>
            </a:br>
            <a:r>
              <a:rPr lang="en-US" b="1" dirty="0"/>
              <a:t>SNS Accelerator Advisory Committee</a:t>
            </a:r>
          </a:p>
          <a:p>
            <a:endParaRPr lang="en-US" b="1" dirty="0"/>
          </a:p>
          <a:p>
            <a:endParaRPr lang="en-US" dirty="0"/>
          </a:p>
        </p:txBody>
      </p:sp>
      <p:sp>
        <p:nvSpPr>
          <p:cNvPr id="6" name="Subtitle 4"/>
          <p:cNvSpPr txBox="1">
            <a:spLocks/>
          </p:cNvSpPr>
          <p:nvPr/>
        </p:nvSpPr>
        <p:spPr bwMode="auto">
          <a:xfrm>
            <a:off x="221592" y="3459799"/>
            <a:ext cx="4794618" cy="75713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0" indent="0" algn="l" rtl="0" eaLnBrk="1" fontAlgn="base" hangingPunct="1">
              <a:lnSpc>
                <a:spcPct val="90000"/>
              </a:lnSpc>
              <a:spcBef>
                <a:spcPts val="1400"/>
              </a:spcBef>
              <a:spcAft>
                <a:spcPct val="0"/>
              </a:spcAft>
              <a:buClr>
                <a:schemeClr val="tx2"/>
              </a:buClr>
              <a:buFont typeface="Arial" charset="0"/>
              <a:buNone/>
              <a:defRPr sz="2400" kern="1200">
                <a:solidFill>
                  <a:schemeClr val="tx1"/>
                </a:solidFill>
                <a:latin typeface="Arial" panose="020B0604020202020204" pitchFamily="34" charset="0"/>
                <a:ea typeface="+mn-ea"/>
                <a:cs typeface="Arial" panose="020B0604020202020204" pitchFamily="34" charset="0"/>
              </a:defRPr>
            </a:lvl1pPr>
            <a:lvl2pPr marL="457200" indent="0" algn="ctr" rtl="0" eaLnBrk="1" fontAlgn="base" hangingPunct="1">
              <a:lnSpc>
                <a:spcPct val="90000"/>
              </a:lnSpc>
              <a:spcBef>
                <a:spcPts val="800"/>
              </a:spcBef>
              <a:spcAft>
                <a:spcPct val="0"/>
              </a:spcAft>
              <a:buClr>
                <a:schemeClr val="tx2"/>
              </a:buClr>
              <a:buFont typeface="Arial" charset="0"/>
              <a:buNone/>
              <a:defRPr sz="2400" kern="1200">
                <a:solidFill>
                  <a:schemeClr val="tx1">
                    <a:tint val="75000"/>
                  </a:schemeClr>
                </a:solidFill>
                <a:latin typeface="+mn-lt"/>
                <a:ea typeface="+mn-ea"/>
                <a:cs typeface="+mn-cs"/>
              </a:defRPr>
            </a:lvl2pPr>
            <a:lvl3pPr marL="914400" indent="0" algn="ctr" rtl="0" eaLnBrk="1" fontAlgn="base" hangingPunct="1">
              <a:lnSpc>
                <a:spcPct val="90000"/>
              </a:lnSpc>
              <a:spcBef>
                <a:spcPts val="800"/>
              </a:spcBef>
              <a:spcAft>
                <a:spcPct val="0"/>
              </a:spcAft>
              <a:buClr>
                <a:schemeClr val="tx2"/>
              </a:buClr>
              <a:buFont typeface="Arial" charset="0"/>
              <a:buNone/>
              <a:defRPr sz="2000" kern="1200">
                <a:solidFill>
                  <a:schemeClr val="tx1">
                    <a:tint val="75000"/>
                  </a:schemeClr>
                </a:solidFill>
                <a:latin typeface="+mn-lt"/>
                <a:ea typeface="+mn-ea"/>
                <a:cs typeface="+mn-cs"/>
              </a:defRPr>
            </a:lvl3pPr>
            <a:lvl4pPr marL="1371600" indent="0" algn="ctr" rtl="0" eaLnBrk="1" fontAlgn="base" hangingPunct="1">
              <a:lnSpc>
                <a:spcPct val="90000"/>
              </a:lnSpc>
              <a:spcBef>
                <a:spcPts val="800"/>
              </a:spcBef>
              <a:spcAft>
                <a:spcPct val="0"/>
              </a:spcAft>
              <a:buClr>
                <a:schemeClr val="tx2"/>
              </a:buClr>
              <a:buFont typeface="Arial" charset="0"/>
              <a:buNone/>
              <a:defRPr kern="1200">
                <a:solidFill>
                  <a:schemeClr val="tx1">
                    <a:tint val="75000"/>
                  </a:schemeClr>
                </a:solidFill>
                <a:latin typeface="+mn-lt"/>
                <a:ea typeface="+mn-ea"/>
                <a:cs typeface="+mn-cs"/>
              </a:defRPr>
            </a:lvl4pPr>
            <a:lvl5pPr marL="1828800" indent="0" algn="ctr" rtl="0" eaLnBrk="1" fontAlgn="base" hangingPunct="1">
              <a:lnSpc>
                <a:spcPct val="90000"/>
              </a:lnSpc>
              <a:spcBef>
                <a:spcPts val="600"/>
              </a:spcBef>
              <a:spcAft>
                <a:spcPct val="0"/>
              </a:spcAft>
              <a:buClr>
                <a:schemeClr val="tx2"/>
              </a:buClr>
              <a:buFont typeface="Arial" charset="0"/>
              <a:buNone/>
              <a:defRPr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spcBef>
                <a:spcPts val="0"/>
              </a:spcBef>
            </a:pPr>
            <a:r>
              <a:rPr lang="en-US" b="1" dirty="0"/>
              <a:t>Kevin Jones</a:t>
            </a:r>
          </a:p>
          <a:p>
            <a:pPr>
              <a:spcBef>
                <a:spcPts val="0"/>
              </a:spcBef>
            </a:pPr>
            <a:r>
              <a:rPr lang="en-US" sz="1800" dirty="0"/>
              <a:t>Division Director RAD</a:t>
            </a:r>
            <a:endParaRPr lang="en-US" dirty="0"/>
          </a:p>
        </p:txBody>
      </p:sp>
      <p:sp>
        <p:nvSpPr>
          <p:cNvPr id="7" name="Subtitle 4"/>
          <p:cNvSpPr txBox="1">
            <a:spLocks/>
          </p:cNvSpPr>
          <p:nvPr/>
        </p:nvSpPr>
        <p:spPr bwMode="auto">
          <a:xfrm>
            <a:off x="220266" y="4536026"/>
            <a:ext cx="3255297" cy="75713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0" indent="0" algn="l" rtl="0" eaLnBrk="1" fontAlgn="base" hangingPunct="1">
              <a:lnSpc>
                <a:spcPct val="90000"/>
              </a:lnSpc>
              <a:spcBef>
                <a:spcPts val="1400"/>
              </a:spcBef>
              <a:spcAft>
                <a:spcPct val="0"/>
              </a:spcAft>
              <a:buClr>
                <a:schemeClr val="tx2"/>
              </a:buClr>
              <a:buFont typeface="Arial" charset="0"/>
              <a:buNone/>
              <a:defRPr sz="2400" kern="1200">
                <a:solidFill>
                  <a:schemeClr val="tx1"/>
                </a:solidFill>
                <a:latin typeface="Arial" panose="020B0604020202020204" pitchFamily="34" charset="0"/>
                <a:ea typeface="+mn-ea"/>
                <a:cs typeface="Arial" panose="020B0604020202020204" pitchFamily="34" charset="0"/>
              </a:defRPr>
            </a:lvl1pPr>
            <a:lvl2pPr marL="457200" indent="0" algn="ctr" rtl="0" eaLnBrk="1" fontAlgn="base" hangingPunct="1">
              <a:lnSpc>
                <a:spcPct val="90000"/>
              </a:lnSpc>
              <a:spcBef>
                <a:spcPts val="800"/>
              </a:spcBef>
              <a:spcAft>
                <a:spcPct val="0"/>
              </a:spcAft>
              <a:buClr>
                <a:schemeClr val="tx2"/>
              </a:buClr>
              <a:buFont typeface="Arial" charset="0"/>
              <a:buNone/>
              <a:defRPr sz="2400" kern="1200">
                <a:solidFill>
                  <a:schemeClr val="tx1">
                    <a:tint val="75000"/>
                  </a:schemeClr>
                </a:solidFill>
                <a:latin typeface="+mn-lt"/>
                <a:ea typeface="+mn-ea"/>
                <a:cs typeface="+mn-cs"/>
              </a:defRPr>
            </a:lvl2pPr>
            <a:lvl3pPr marL="914400" indent="0" algn="ctr" rtl="0" eaLnBrk="1" fontAlgn="base" hangingPunct="1">
              <a:lnSpc>
                <a:spcPct val="90000"/>
              </a:lnSpc>
              <a:spcBef>
                <a:spcPts val="800"/>
              </a:spcBef>
              <a:spcAft>
                <a:spcPct val="0"/>
              </a:spcAft>
              <a:buClr>
                <a:schemeClr val="tx2"/>
              </a:buClr>
              <a:buFont typeface="Arial" charset="0"/>
              <a:buNone/>
              <a:defRPr sz="2000" kern="1200">
                <a:solidFill>
                  <a:schemeClr val="tx1">
                    <a:tint val="75000"/>
                  </a:schemeClr>
                </a:solidFill>
                <a:latin typeface="+mn-lt"/>
                <a:ea typeface="+mn-ea"/>
                <a:cs typeface="+mn-cs"/>
              </a:defRPr>
            </a:lvl3pPr>
            <a:lvl4pPr marL="1371600" indent="0" algn="ctr" rtl="0" eaLnBrk="1" fontAlgn="base" hangingPunct="1">
              <a:lnSpc>
                <a:spcPct val="90000"/>
              </a:lnSpc>
              <a:spcBef>
                <a:spcPts val="800"/>
              </a:spcBef>
              <a:spcAft>
                <a:spcPct val="0"/>
              </a:spcAft>
              <a:buClr>
                <a:schemeClr val="tx2"/>
              </a:buClr>
              <a:buFont typeface="Arial" charset="0"/>
              <a:buNone/>
              <a:defRPr kern="1200">
                <a:solidFill>
                  <a:schemeClr val="tx1">
                    <a:tint val="75000"/>
                  </a:schemeClr>
                </a:solidFill>
                <a:latin typeface="+mn-lt"/>
                <a:ea typeface="+mn-ea"/>
                <a:cs typeface="+mn-cs"/>
              </a:defRPr>
            </a:lvl4pPr>
            <a:lvl5pPr marL="1828800" indent="0" algn="ctr" rtl="0" eaLnBrk="1" fontAlgn="base" hangingPunct="1">
              <a:lnSpc>
                <a:spcPct val="90000"/>
              </a:lnSpc>
              <a:spcBef>
                <a:spcPts val="600"/>
              </a:spcBef>
              <a:spcAft>
                <a:spcPct val="0"/>
              </a:spcAft>
              <a:buClr>
                <a:schemeClr val="tx2"/>
              </a:buClr>
              <a:buFont typeface="Arial" charset="0"/>
              <a:buNone/>
              <a:defRPr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spcBef>
                <a:spcPts val="0"/>
              </a:spcBef>
            </a:pPr>
            <a:r>
              <a:rPr lang="en-US" sz="1800" dirty="0"/>
              <a:t>March 8, 2017</a:t>
            </a:r>
            <a:endParaRPr lang="en-US" dirty="0"/>
          </a:p>
        </p:txBody>
      </p:sp>
    </p:spTree>
    <p:extLst>
      <p:ext uri="{BB962C8B-B14F-4D97-AF65-F5344CB8AC3E}">
        <p14:creationId xmlns:p14="http://schemas.microsoft.com/office/powerpoint/2010/main" val="18322197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6"/>
          <p:cNvGrpSpPr>
            <a:grpSpLocks/>
          </p:cNvGrpSpPr>
          <p:nvPr/>
        </p:nvGrpSpPr>
        <p:grpSpPr bwMode="auto">
          <a:xfrm>
            <a:off x="153988" y="3568875"/>
            <a:ext cx="5075237" cy="2447925"/>
            <a:chOff x="115" y="2031"/>
            <a:chExt cx="3197" cy="1542"/>
          </a:xfrm>
        </p:grpSpPr>
        <p:sp>
          <p:nvSpPr>
            <p:cNvPr id="24" name="Rectangle 27"/>
            <p:cNvSpPr>
              <a:spLocks noChangeArrowheads="1"/>
            </p:cNvSpPr>
            <p:nvPr/>
          </p:nvSpPr>
          <p:spPr bwMode="auto">
            <a:xfrm>
              <a:off x="624" y="2956"/>
              <a:ext cx="144" cy="384"/>
            </a:xfrm>
            <a:prstGeom prst="rect">
              <a:avLst/>
            </a:prstGeom>
            <a:gradFill rotWithShape="0">
              <a:gsLst>
                <a:gs pos="0">
                  <a:srgbClr val="800040"/>
                </a:gs>
                <a:gs pos="100000">
                  <a:srgbClr val="800040">
                    <a:gamma/>
                    <a:shade val="46275"/>
                    <a:invGamma/>
                  </a:srgbClr>
                </a:gs>
              </a:gsLst>
              <a:lin ang="5400000" scaled="1"/>
            </a:gradFill>
            <a:ln w="9525">
              <a:solidFill>
                <a:schemeClr val="tx1"/>
              </a:solidFill>
              <a:miter lim="800000"/>
              <a:headEnd/>
              <a:tailEnd/>
            </a:ln>
            <a:effectLst>
              <a:outerShdw dist="12700" dir="2700000" algn="ctr" rotWithShape="0">
                <a:schemeClr val="bg2">
                  <a:alpha val="88000"/>
                </a:schemeClr>
              </a:outerShdw>
            </a:effectLst>
          </p:spPr>
          <p:txBody>
            <a:bodyPr wrap="none" anchor="ctr">
              <a:prstTxWarp prst="textNoShape">
                <a:avLst/>
              </a:prstTxWarp>
            </a:bodyPr>
            <a:lstStyle/>
            <a:p>
              <a:endParaRPr lang="en-US" dirty="0"/>
            </a:p>
          </p:txBody>
        </p:sp>
        <p:sp>
          <p:nvSpPr>
            <p:cNvPr id="25" name="Rectangle 28"/>
            <p:cNvSpPr>
              <a:spLocks noChangeArrowheads="1"/>
            </p:cNvSpPr>
            <p:nvPr/>
          </p:nvSpPr>
          <p:spPr bwMode="auto">
            <a:xfrm>
              <a:off x="864" y="2956"/>
              <a:ext cx="144" cy="384"/>
            </a:xfrm>
            <a:prstGeom prst="rect">
              <a:avLst/>
            </a:prstGeom>
            <a:gradFill rotWithShape="0">
              <a:gsLst>
                <a:gs pos="0">
                  <a:srgbClr val="800040"/>
                </a:gs>
                <a:gs pos="100000">
                  <a:srgbClr val="800040">
                    <a:gamma/>
                    <a:shade val="46275"/>
                    <a:invGamma/>
                  </a:srgbClr>
                </a:gs>
              </a:gsLst>
              <a:lin ang="5400000" scaled="1"/>
            </a:gradFill>
            <a:ln w="9525">
              <a:solidFill>
                <a:schemeClr val="tx1"/>
              </a:solidFill>
              <a:miter lim="800000"/>
              <a:headEnd/>
              <a:tailEnd/>
            </a:ln>
            <a:effectLst>
              <a:outerShdw dist="12700" dir="2700000" algn="ctr" rotWithShape="0">
                <a:schemeClr val="bg2">
                  <a:alpha val="88000"/>
                </a:schemeClr>
              </a:outerShdw>
            </a:effectLst>
          </p:spPr>
          <p:txBody>
            <a:bodyPr wrap="none" anchor="ctr">
              <a:prstTxWarp prst="textNoShape">
                <a:avLst/>
              </a:prstTxWarp>
            </a:bodyPr>
            <a:lstStyle/>
            <a:p>
              <a:endParaRPr lang="en-US" dirty="0"/>
            </a:p>
          </p:txBody>
        </p:sp>
        <p:sp>
          <p:nvSpPr>
            <p:cNvPr id="26" name="Rectangle 29"/>
            <p:cNvSpPr>
              <a:spLocks noChangeArrowheads="1"/>
            </p:cNvSpPr>
            <p:nvPr/>
          </p:nvSpPr>
          <p:spPr bwMode="auto">
            <a:xfrm>
              <a:off x="1104" y="2956"/>
              <a:ext cx="144" cy="384"/>
            </a:xfrm>
            <a:prstGeom prst="rect">
              <a:avLst/>
            </a:prstGeom>
            <a:gradFill rotWithShape="0">
              <a:gsLst>
                <a:gs pos="0">
                  <a:srgbClr val="800040"/>
                </a:gs>
                <a:gs pos="100000">
                  <a:srgbClr val="800040">
                    <a:gamma/>
                    <a:shade val="46275"/>
                    <a:invGamma/>
                  </a:srgbClr>
                </a:gs>
              </a:gsLst>
              <a:lin ang="5400000" scaled="1"/>
            </a:gradFill>
            <a:ln w="9525">
              <a:solidFill>
                <a:schemeClr val="tx1"/>
              </a:solidFill>
              <a:miter lim="800000"/>
              <a:headEnd/>
              <a:tailEnd/>
            </a:ln>
            <a:effectLst>
              <a:outerShdw dist="12700" dir="2700000" algn="ctr" rotWithShape="0">
                <a:schemeClr val="bg2">
                  <a:alpha val="88000"/>
                </a:schemeClr>
              </a:outerShdw>
            </a:effectLst>
          </p:spPr>
          <p:txBody>
            <a:bodyPr wrap="none" anchor="ctr">
              <a:prstTxWarp prst="textNoShape">
                <a:avLst/>
              </a:prstTxWarp>
            </a:bodyPr>
            <a:lstStyle/>
            <a:p>
              <a:endParaRPr lang="en-US" dirty="0"/>
            </a:p>
          </p:txBody>
        </p:sp>
        <p:sp>
          <p:nvSpPr>
            <p:cNvPr id="27" name="Rectangle 30"/>
            <p:cNvSpPr>
              <a:spLocks noChangeArrowheads="1"/>
            </p:cNvSpPr>
            <p:nvPr/>
          </p:nvSpPr>
          <p:spPr bwMode="auto">
            <a:xfrm>
              <a:off x="1344" y="2956"/>
              <a:ext cx="144" cy="384"/>
            </a:xfrm>
            <a:prstGeom prst="rect">
              <a:avLst/>
            </a:prstGeom>
            <a:gradFill rotWithShape="0">
              <a:gsLst>
                <a:gs pos="0">
                  <a:srgbClr val="800040"/>
                </a:gs>
                <a:gs pos="100000">
                  <a:srgbClr val="800040">
                    <a:gamma/>
                    <a:shade val="46275"/>
                    <a:invGamma/>
                  </a:srgbClr>
                </a:gs>
              </a:gsLst>
              <a:lin ang="5400000" scaled="1"/>
            </a:gradFill>
            <a:ln w="9525">
              <a:solidFill>
                <a:schemeClr val="tx1"/>
              </a:solidFill>
              <a:miter lim="800000"/>
              <a:headEnd/>
              <a:tailEnd/>
            </a:ln>
            <a:effectLst>
              <a:outerShdw dist="12700" dir="2700000" algn="ctr" rotWithShape="0">
                <a:schemeClr val="bg2">
                  <a:alpha val="88000"/>
                </a:schemeClr>
              </a:outerShdw>
            </a:effectLst>
          </p:spPr>
          <p:txBody>
            <a:bodyPr wrap="none" anchor="ctr">
              <a:prstTxWarp prst="textNoShape">
                <a:avLst/>
              </a:prstTxWarp>
            </a:bodyPr>
            <a:lstStyle/>
            <a:p>
              <a:endParaRPr lang="en-US" dirty="0"/>
            </a:p>
          </p:txBody>
        </p:sp>
        <p:sp>
          <p:nvSpPr>
            <p:cNvPr id="28" name="Rectangle 31"/>
            <p:cNvSpPr>
              <a:spLocks noChangeArrowheads="1"/>
            </p:cNvSpPr>
            <p:nvPr/>
          </p:nvSpPr>
          <p:spPr bwMode="auto">
            <a:xfrm>
              <a:off x="1584" y="2956"/>
              <a:ext cx="144" cy="384"/>
            </a:xfrm>
            <a:prstGeom prst="rect">
              <a:avLst/>
            </a:prstGeom>
            <a:gradFill rotWithShape="0">
              <a:gsLst>
                <a:gs pos="0">
                  <a:srgbClr val="800040"/>
                </a:gs>
                <a:gs pos="100000">
                  <a:srgbClr val="800040">
                    <a:gamma/>
                    <a:shade val="46275"/>
                    <a:invGamma/>
                  </a:srgbClr>
                </a:gs>
              </a:gsLst>
              <a:lin ang="5400000" scaled="1"/>
            </a:gradFill>
            <a:ln w="9525">
              <a:solidFill>
                <a:schemeClr val="tx1"/>
              </a:solidFill>
              <a:miter lim="800000"/>
              <a:headEnd/>
              <a:tailEnd/>
            </a:ln>
            <a:effectLst>
              <a:outerShdw dist="12700" dir="2700000" algn="ctr" rotWithShape="0">
                <a:schemeClr val="bg2">
                  <a:alpha val="88000"/>
                </a:schemeClr>
              </a:outerShdw>
            </a:effectLst>
          </p:spPr>
          <p:txBody>
            <a:bodyPr wrap="none" anchor="ctr">
              <a:prstTxWarp prst="textNoShape">
                <a:avLst/>
              </a:prstTxWarp>
            </a:bodyPr>
            <a:lstStyle/>
            <a:p>
              <a:endParaRPr lang="en-US" dirty="0"/>
            </a:p>
          </p:txBody>
        </p:sp>
        <p:sp>
          <p:nvSpPr>
            <p:cNvPr id="29" name="Line 32"/>
            <p:cNvSpPr>
              <a:spLocks noChangeShapeType="1"/>
            </p:cNvSpPr>
            <p:nvPr/>
          </p:nvSpPr>
          <p:spPr bwMode="auto">
            <a:xfrm flipH="1">
              <a:off x="1776" y="3244"/>
              <a:ext cx="96" cy="192"/>
            </a:xfrm>
            <a:prstGeom prst="line">
              <a:avLst/>
            </a:prstGeom>
            <a:noFill/>
            <a:ln w="19050">
              <a:solidFill>
                <a:schemeClr val="tx1"/>
              </a:solidFill>
              <a:round/>
              <a:headEnd/>
              <a:tailEnd/>
            </a:ln>
          </p:spPr>
          <p:txBody>
            <a:bodyPr>
              <a:prstTxWarp prst="textNoShape">
                <a:avLst/>
              </a:prstTxWarp>
            </a:bodyPr>
            <a:lstStyle/>
            <a:p>
              <a:endParaRPr lang="en-US" dirty="0"/>
            </a:p>
          </p:txBody>
        </p:sp>
        <p:sp>
          <p:nvSpPr>
            <p:cNvPr id="30" name="Line 33"/>
            <p:cNvSpPr>
              <a:spLocks noChangeShapeType="1"/>
            </p:cNvSpPr>
            <p:nvPr/>
          </p:nvSpPr>
          <p:spPr bwMode="auto">
            <a:xfrm flipH="1">
              <a:off x="1829" y="3244"/>
              <a:ext cx="96" cy="192"/>
            </a:xfrm>
            <a:prstGeom prst="line">
              <a:avLst/>
            </a:prstGeom>
            <a:noFill/>
            <a:ln w="19050">
              <a:solidFill>
                <a:schemeClr val="tx1"/>
              </a:solidFill>
              <a:round/>
              <a:headEnd/>
              <a:tailEnd/>
            </a:ln>
          </p:spPr>
          <p:txBody>
            <a:bodyPr>
              <a:prstTxWarp prst="textNoShape">
                <a:avLst/>
              </a:prstTxWarp>
            </a:bodyPr>
            <a:lstStyle/>
            <a:p>
              <a:endParaRPr lang="en-US" dirty="0"/>
            </a:p>
          </p:txBody>
        </p:sp>
        <p:sp>
          <p:nvSpPr>
            <p:cNvPr id="31" name="Rectangle 34"/>
            <p:cNvSpPr>
              <a:spLocks noChangeArrowheads="1"/>
            </p:cNvSpPr>
            <p:nvPr/>
          </p:nvSpPr>
          <p:spPr bwMode="auto">
            <a:xfrm>
              <a:off x="2496" y="2956"/>
              <a:ext cx="144" cy="384"/>
            </a:xfrm>
            <a:prstGeom prst="rect">
              <a:avLst/>
            </a:prstGeom>
            <a:gradFill rotWithShape="0">
              <a:gsLst>
                <a:gs pos="0">
                  <a:srgbClr val="800040"/>
                </a:gs>
                <a:gs pos="100000">
                  <a:srgbClr val="800040">
                    <a:gamma/>
                    <a:shade val="46275"/>
                    <a:invGamma/>
                  </a:srgbClr>
                </a:gs>
              </a:gsLst>
              <a:lin ang="5400000" scaled="1"/>
            </a:gradFill>
            <a:ln w="9525">
              <a:solidFill>
                <a:schemeClr val="tx1"/>
              </a:solidFill>
              <a:miter lim="800000"/>
              <a:headEnd/>
              <a:tailEnd/>
            </a:ln>
            <a:effectLst>
              <a:outerShdw dist="12700" dir="2700000" algn="ctr" rotWithShape="0">
                <a:schemeClr val="bg2">
                  <a:alpha val="88000"/>
                </a:schemeClr>
              </a:outerShdw>
            </a:effectLst>
          </p:spPr>
          <p:txBody>
            <a:bodyPr wrap="none" anchor="ctr">
              <a:prstTxWarp prst="textNoShape">
                <a:avLst/>
              </a:prstTxWarp>
            </a:bodyPr>
            <a:lstStyle/>
            <a:p>
              <a:endParaRPr lang="en-US" dirty="0"/>
            </a:p>
          </p:txBody>
        </p:sp>
        <p:sp>
          <p:nvSpPr>
            <p:cNvPr id="32" name="Rectangle 35"/>
            <p:cNvSpPr>
              <a:spLocks noChangeArrowheads="1"/>
            </p:cNvSpPr>
            <p:nvPr/>
          </p:nvSpPr>
          <p:spPr bwMode="auto">
            <a:xfrm>
              <a:off x="2256" y="2956"/>
              <a:ext cx="144" cy="384"/>
            </a:xfrm>
            <a:prstGeom prst="rect">
              <a:avLst/>
            </a:prstGeom>
            <a:gradFill rotWithShape="0">
              <a:gsLst>
                <a:gs pos="0">
                  <a:srgbClr val="800040"/>
                </a:gs>
                <a:gs pos="100000">
                  <a:srgbClr val="800040">
                    <a:gamma/>
                    <a:shade val="46275"/>
                    <a:invGamma/>
                  </a:srgbClr>
                </a:gs>
              </a:gsLst>
              <a:lin ang="5400000" scaled="1"/>
            </a:gradFill>
            <a:ln w="9525">
              <a:solidFill>
                <a:schemeClr val="tx1"/>
              </a:solidFill>
              <a:miter lim="800000"/>
              <a:headEnd/>
              <a:tailEnd/>
            </a:ln>
            <a:effectLst>
              <a:outerShdw dist="12700" dir="2700000" algn="ctr" rotWithShape="0">
                <a:schemeClr val="bg2">
                  <a:alpha val="88000"/>
                </a:schemeClr>
              </a:outerShdw>
            </a:effectLst>
          </p:spPr>
          <p:txBody>
            <a:bodyPr wrap="none" anchor="ctr">
              <a:prstTxWarp prst="textNoShape">
                <a:avLst/>
              </a:prstTxWarp>
            </a:bodyPr>
            <a:lstStyle/>
            <a:p>
              <a:endParaRPr lang="en-US" dirty="0"/>
            </a:p>
          </p:txBody>
        </p:sp>
        <p:sp>
          <p:nvSpPr>
            <p:cNvPr id="33" name="Rectangle 36"/>
            <p:cNvSpPr>
              <a:spLocks noChangeArrowheads="1"/>
            </p:cNvSpPr>
            <p:nvPr/>
          </p:nvSpPr>
          <p:spPr bwMode="auto">
            <a:xfrm>
              <a:off x="2016" y="2956"/>
              <a:ext cx="144" cy="384"/>
            </a:xfrm>
            <a:prstGeom prst="rect">
              <a:avLst/>
            </a:prstGeom>
            <a:gradFill rotWithShape="0">
              <a:gsLst>
                <a:gs pos="0">
                  <a:srgbClr val="800040"/>
                </a:gs>
                <a:gs pos="100000">
                  <a:srgbClr val="800040">
                    <a:gamma/>
                    <a:shade val="46275"/>
                    <a:invGamma/>
                  </a:srgbClr>
                </a:gs>
              </a:gsLst>
              <a:lin ang="5400000" scaled="1"/>
            </a:gradFill>
            <a:ln w="9525">
              <a:solidFill>
                <a:schemeClr val="tx1"/>
              </a:solidFill>
              <a:miter lim="800000"/>
              <a:headEnd/>
              <a:tailEnd/>
            </a:ln>
            <a:effectLst>
              <a:outerShdw dist="12700" dir="2700000" algn="ctr" rotWithShape="0">
                <a:schemeClr val="bg2">
                  <a:alpha val="88000"/>
                </a:schemeClr>
              </a:outerShdw>
            </a:effectLst>
          </p:spPr>
          <p:txBody>
            <a:bodyPr wrap="none" anchor="ctr">
              <a:prstTxWarp prst="textNoShape">
                <a:avLst/>
              </a:prstTxWarp>
            </a:bodyPr>
            <a:lstStyle/>
            <a:p>
              <a:endParaRPr lang="en-US" dirty="0"/>
            </a:p>
          </p:txBody>
        </p:sp>
        <p:sp>
          <p:nvSpPr>
            <p:cNvPr id="34" name="Rectangle 37"/>
            <p:cNvSpPr>
              <a:spLocks noChangeArrowheads="1"/>
            </p:cNvSpPr>
            <p:nvPr/>
          </p:nvSpPr>
          <p:spPr bwMode="auto">
            <a:xfrm>
              <a:off x="2976" y="2956"/>
              <a:ext cx="144" cy="384"/>
            </a:xfrm>
            <a:prstGeom prst="rect">
              <a:avLst/>
            </a:prstGeom>
            <a:gradFill rotWithShape="0">
              <a:gsLst>
                <a:gs pos="0">
                  <a:srgbClr val="800040"/>
                </a:gs>
                <a:gs pos="100000">
                  <a:srgbClr val="800040">
                    <a:gamma/>
                    <a:shade val="46275"/>
                    <a:invGamma/>
                  </a:srgbClr>
                </a:gs>
              </a:gsLst>
              <a:lin ang="5400000" scaled="1"/>
            </a:gradFill>
            <a:ln w="9525">
              <a:solidFill>
                <a:schemeClr val="tx1"/>
              </a:solidFill>
              <a:miter lim="800000"/>
              <a:headEnd/>
              <a:tailEnd/>
            </a:ln>
            <a:effectLst>
              <a:outerShdw dist="12700" dir="2700000" algn="ctr" rotWithShape="0">
                <a:schemeClr val="bg2">
                  <a:alpha val="88000"/>
                </a:schemeClr>
              </a:outerShdw>
            </a:effectLst>
          </p:spPr>
          <p:txBody>
            <a:bodyPr wrap="none" anchor="ctr">
              <a:prstTxWarp prst="textNoShape">
                <a:avLst/>
              </a:prstTxWarp>
            </a:bodyPr>
            <a:lstStyle/>
            <a:p>
              <a:endParaRPr lang="en-US" dirty="0"/>
            </a:p>
          </p:txBody>
        </p:sp>
        <p:sp>
          <p:nvSpPr>
            <p:cNvPr id="35" name="Rectangle 38"/>
            <p:cNvSpPr>
              <a:spLocks noChangeArrowheads="1"/>
            </p:cNvSpPr>
            <p:nvPr/>
          </p:nvSpPr>
          <p:spPr bwMode="auto">
            <a:xfrm>
              <a:off x="2736" y="2956"/>
              <a:ext cx="144" cy="384"/>
            </a:xfrm>
            <a:prstGeom prst="rect">
              <a:avLst/>
            </a:prstGeom>
            <a:gradFill rotWithShape="0">
              <a:gsLst>
                <a:gs pos="0">
                  <a:srgbClr val="800040"/>
                </a:gs>
                <a:gs pos="100000">
                  <a:srgbClr val="800040">
                    <a:gamma/>
                    <a:shade val="46275"/>
                    <a:invGamma/>
                  </a:srgbClr>
                </a:gs>
              </a:gsLst>
              <a:lin ang="5400000" scaled="1"/>
            </a:gradFill>
            <a:ln w="9525">
              <a:solidFill>
                <a:schemeClr val="tx1"/>
              </a:solidFill>
              <a:miter lim="800000"/>
              <a:headEnd/>
              <a:tailEnd/>
            </a:ln>
            <a:effectLst>
              <a:outerShdw dist="12700" dir="2700000" algn="ctr" rotWithShape="0">
                <a:schemeClr val="bg2">
                  <a:alpha val="88000"/>
                </a:schemeClr>
              </a:outerShdw>
            </a:effectLst>
          </p:spPr>
          <p:txBody>
            <a:bodyPr wrap="none" anchor="ctr">
              <a:prstTxWarp prst="textNoShape">
                <a:avLst/>
              </a:prstTxWarp>
            </a:bodyPr>
            <a:lstStyle/>
            <a:p>
              <a:endParaRPr lang="en-US" dirty="0"/>
            </a:p>
          </p:txBody>
        </p:sp>
        <p:sp>
          <p:nvSpPr>
            <p:cNvPr id="36" name="Line 39"/>
            <p:cNvSpPr>
              <a:spLocks noChangeShapeType="1"/>
            </p:cNvSpPr>
            <p:nvPr/>
          </p:nvSpPr>
          <p:spPr bwMode="auto">
            <a:xfrm flipV="1">
              <a:off x="864" y="2716"/>
              <a:ext cx="1" cy="240"/>
            </a:xfrm>
            <a:prstGeom prst="line">
              <a:avLst/>
            </a:prstGeom>
            <a:noFill/>
            <a:ln w="12700">
              <a:solidFill>
                <a:schemeClr val="bg2"/>
              </a:solidFill>
              <a:round/>
              <a:headEnd/>
              <a:tailEnd/>
            </a:ln>
          </p:spPr>
          <p:txBody>
            <a:bodyPr>
              <a:prstTxWarp prst="textNoShape">
                <a:avLst/>
              </a:prstTxWarp>
            </a:bodyPr>
            <a:lstStyle/>
            <a:p>
              <a:endParaRPr lang="en-US" dirty="0"/>
            </a:p>
          </p:txBody>
        </p:sp>
        <p:sp>
          <p:nvSpPr>
            <p:cNvPr id="37" name="Line 40"/>
            <p:cNvSpPr>
              <a:spLocks noChangeShapeType="1"/>
            </p:cNvSpPr>
            <p:nvPr/>
          </p:nvSpPr>
          <p:spPr bwMode="auto">
            <a:xfrm flipV="1">
              <a:off x="1104" y="2716"/>
              <a:ext cx="1" cy="240"/>
            </a:xfrm>
            <a:prstGeom prst="line">
              <a:avLst/>
            </a:prstGeom>
            <a:noFill/>
            <a:ln w="12700">
              <a:solidFill>
                <a:schemeClr val="bg2"/>
              </a:solidFill>
              <a:round/>
              <a:headEnd/>
              <a:tailEnd/>
            </a:ln>
          </p:spPr>
          <p:txBody>
            <a:bodyPr>
              <a:prstTxWarp prst="textNoShape">
                <a:avLst/>
              </a:prstTxWarp>
            </a:bodyPr>
            <a:lstStyle/>
            <a:p>
              <a:endParaRPr lang="en-US" dirty="0"/>
            </a:p>
          </p:txBody>
        </p:sp>
        <p:sp>
          <p:nvSpPr>
            <p:cNvPr id="38" name="Line 41"/>
            <p:cNvSpPr>
              <a:spLocks noChangeShapeType="1"/>
            </p:cNvSpPr>
            <p:nvPr/>
          </p:nvSpPr>
          <p:spPr bwMode="auto">
            <a:xfrm>
              <a:off x="634" y="2812"/>
              <a:ext cx="240" cy="0"/>
            </a:xfrm>
            <a:prstGeom prst="line">
              <a:avLst/>
            </a:prstGeom>
            <a:noFill/>
            <a:ln w="12700">
              <a:solidFill>
                <a:schemeClr val="bg2"/>
              </a:solidFill>
              <a:round/>
              <a:headEnd/>
              <a:tailEnd type="triangle" w="sm" len="lg"/>
            </a:ln>
          </p:spPr>
          <p:txBody>
            <a:bodyPr>
              <a:prstTxWarp prst="textNoShape">
                <a:avLst/>
              </a:prstTxWarp>
            </a:bodyPr>
            <a:lstStyle/>
            <a:p>
              <a:endParaRPr lang="en-US" dirty="0"/>
            </a:p>
          </p:txBody>
        </p:sp>
        <p:sp>
          <p:nvSpPr>
            <p:cNvPr id="39" name="Line 42"/>
            <p:cNvSpPr>
              <a:spLocks noChangeShapeType="1"/>
            </p:cNvSpPr>
            <p:nvPr/>
          </p:nvSpPr>
          <p:spPr bwMode="auto">
            <a:xfrm flipH="1">
              <a:off x="1109" y="2807"/>
              <a:ext cx="240" cy="0"/>
            </a:xfrm>
            <a:prstGeom prst="line">
              <a:avLst/>
            </a:prstGeom>
            <a:noFill/>
            <a:ln w="12700">
              <a:solidFill>
                <a:schemeClr val="bg2"/>
              </a:solidFill>
              <a:round/>
              <a:headEnd/>
              <a:tailEnd type="triangle" w="sm" len="lg"/>
            </a:ln>
          </p:spPr>
          <p:txBody>
            <a:bodyPr>
              <a:prstTxWarp prst="textNoShape">
                <a:avLst/>
              </a:prstTxWarp>
            </a:bodyPr>
            <a:lstStyle/>
            <a:p>
              <a:endParaRPr lang="en-US" dirty="0"/>
            </a:p>
          </p:txBody>
        </p:sp>
        <p:sp>
          <p:nvSpPr>
            <p:cNvPr id="40" name="Text Box 43"/>
            <p:cNvSpPr txBox="1">
              <a:spLocks noChangeArrowheads="1"/>
            </p:cNvSpPr>
            <p:nvPr/>
          </p:nvSpPr>
          <p:spPr bwMode="auto">
            <a:xfrm>
              <a:off x="632" y="2539"/>
              <a:ext cx="720" cy="173"/>
            </a:xfrm>
            <a:prstGeom prst="rect">
              <a:avLst/>
            </a:prstGeom>
            <a:noFill/>
            <a:ln w="9525">
              <a:noFill/>
              <a:miter lim="800000"/>
              <a:headEnd/>
              <a:tailEnd/>
            </a:ln>
          </p:spPr>
          <p:txBody>
            <a:bodyPr>
              <a:prstTxWarp prst="textNoShape">
                <a:avLst/>
              </a:prstTxWarp>
              <a:spAutoFit/>
            </a:bodyPr>
            <a:lstStyle/>
            <a:p>
              <a:pPr algn="ctr">
                <a:spcBef>
                  <a:spcPct val="50000"/>
                </a:spcBef>
              </a:pPr>
              <a:r>
                <a:rPr lang="en-US" sz="1200" dirty="0">
                  <a:solidFill>
                    <a:schemeClr val="bg2"/>
                  </a:solidFill>
                </a:rPr>
                <a:t>945 ns</a:t>
              </a:r>
            </a:p>
          </p:txBody>
        </p:sp>
        <p:sp>
          <p:nvSpPr>
            <p:cNvPr id="41" name="Line 44"/>
            <p:cNvSpPr>
              <a:spLocks noChangeShapeType="1"/>
            </p:cNvSpPr>
            <p:nvPr/>
          </p:nvSpPr>
          <p:spPr bwMode="auto">
            <a:xfrm>
              <a:off x="634" y="3344"/>
              <a:ext cx="1" cy="213"/>
            </a:xfrm>
            <a:prstGeom prst="line">
              <a:avLst/>
            </a:prstGeom>
            <a:noFill/>
            <a:ln w="12700">
              <a:solidFill>
                <a:schemeClr val="bg2"/>
              </a:solidFill>
              <a:round/>
              <a:headEnd/>
              <a:tailEnd/>
            </a:ln>
          </p:spPr>
          <p:txBody>
            <a:bodyPr>
              <a:prstTxWarp prst="textNoShape">
                <a:avLst/>
              </a:prstTxWarp>
            </a:bodyPr>
            <a:lstStyle/>
            <a:p>
              <a:endParaRPr lang="en-US" dirty="0"/>
            </a:p>
          </p:txBody>
        </p:sp>
        <p:sp>
          <p:nvSpPr>
            <p:cNvPr id="42" name="Line 45"/>
            <p:cNvSpPr>
              <a:spLocks noChangeShapeType="1"/>
            </p:cNvSpPr>
            <p:nvPr/>
          </p:nvSpPr>
          <p:spPr bwMode="auto">
            <a:xfrm>
              <a:off x="3130" y="3339"/>
              <a:ext cx="0" cy="213"/>
            </a:xfrm>
            <a:prstGeom prst="line">
              <a:avLst/>
            </a:prstGeom>
            <a:noFill/>
            <a:ln w="12700">
              <a:solidFill>
                <a:schemeClr val="bg2"/>
              </a:solidFill>
              <a:round/>
              <a:headEnd/>
              <a:tailEnd/>
            </a:ln>
          </p:spPr>
          <p:txBody>
            <a:bodyPr>
              <a:prstTxWarp prst="textNoShape">
                <a:avLst/>
              </a:prstTxWarp>
            </a:bodyPr>
            <a:lstStyle/>
            <a:p>
              <a:endParaRPr lang="en-US" dirty="0"/>
            </a:p>
          </p:txBody>
        </p:sp>
        <p:sp>
          <p:nvSpPr>
            <p:cNvPr id="43" name="Text Box 46"/>
            <p:cNvSpPr txBox="1">
              <a:spLocks noChangeArrowheads="1"/>
            </p:cNvSpPr>
            <p:nvPr/>
          </p:nvSpPr>
          <p:spPr bwMode="auto">
            <a:xfrm>
              <a:off x="1046" y="3400"/>
              <a:ext cx="1824" cy="173"/>
            </a:xfrm>
            <a:prstGeom prst="rect">
              <a:avLst/>
            </a:prstGeom>
            <a:noFill/>
            <a:ln w="9525">
              <a:noFill/>
              <a:miter lim="800000"/>
              <a:headEnd/>
              <a:tailEnd/>
            </a:ln>
          </p:spPr>
          <p:txBody>
            <a:bodyPr>
              <a:prstTxWarp prst="textNoShape">
                <a:avLst/>
              </a:prstTxWarp>
              <a:spAutoFit/>
            </a:bodyPr>
            <a:lstStyle/>
            <a:p>
              <a:pPr algn="ctr">
                <a:spcBef>
                  <a:spcPct val="50000"/>
                </a:spcBef>
              </a:pPr>
              <a:r>
                <a:rPr lang="en-US" sz="1200" dirty="0">
                  <a:solidFill>
                    <a:schemeClr val="bg2"/>
                  </a:solidFill>
                </a:rPr>
                <a:t>1 ms macropulse</a:t>
              </a:r>
            </a:p>
          </p:txBody>
        </p:sp>
        <p:sp>
          <p:nvSpPr>
            <p:cNvPr id="44" name="Line 47"/>
            <p:cNvSpPr>
              <a:spLocks noChangeShapeType="1"/>
            </p:cNvSpPr>
            <p:nvPr/>
          </p:nvSpPr>
          <p:spPr bwMode="auto">
            <a:xfrm flipH="1">
              <a:off x="624" y="3494"/>
              <a:ext cx="924" cy="1"/>
            </a:xfrm>
            <a:prstGeom prst="line">
              <a:avLst/>
            </a:prstGeom>
            <a:noFill/>
            <a:ln w="12700">
              <a:solidFill>
                <a:schemeClr val="bg2"/>
              </a:solidFill>
              <a:round/>
              <a:headEnd/>
              <a:tailEnd type="triangle" w="sm" len="lg"/>
            </a:ln>
          </p:spPr>
          <p:txBody>
            <a:bodyPr>
              <a:prstTxWarp prst="textNoShape">
                <a:avLst/>
              </a:prstTxWarp>
            </a:bodyPr>
            <a:lstStyle/>
            <a:p>
              <a:endParaRPr lang="en-US" dirty="0"/>
            </a:p>
          </p:txBody>
        </p:sp>
        <p:sp>
          <p:nvSpPr>
            <p:cNvPr id="45" name="Line 48"/>
            <p:cNvSpPr>
              <a:spLocks noChangeShapeType="1"/>
            </p:cNvSpPr>
            <p:nvPr/>
          </p:nvSpPr>
          <p:spPr bwMode="auto">
            <a:xfrm>
              <a:off x="2366" y="3494"/>
              <a:ext cx="749" cy="1"/>
            </a:xfrm>
            <a:prstGeom prst="line">
              <a:avLst/>
            </a:prstGeom>
            <a:noFill/>
            <a:ln w="12700">
              <a:solidFill>
                <a:schemeClr val="bg2"/>
              </a:solidFill>
              <a:round/>
              <a:headEnd/>
              <a:tailEnd type="triangle" w="sm" len="lg"/>
            </a:ln>
          </p:spPr>
          <p:txBody>
            <a:bodyPr>
              <a:prstTxWarp prst="textNoShape">
                <a:avLst/>
              </a:prstTxWarp>
            </a:bodyPr>
            <a:lstStyle/>
            <a:p>
              <a:endParaRPr lang="en-US" dirty="0"/>
            </a:p>
          </p:txBody>
        </p:sp>
        <p:sp>
          <p:nvSpPr>
            <p:cNvPr id="46" name="Text Box 49"/>
            <p:cNvSpPr txBox="1">
              <a:spLocks noChangeArrowheads="1"/>
            </p:cNvSpPr>
            <p:nvPr/>
          </p:nvSpPr>
          <p:spPr bwMode="auto">
            <a:xfrm rot="-5400000">
              <a:off x="-124" y="2888"/>
              <a:ext cx="1018" cy="192"/>
            </a:xfrm>
            <a:prstGeom prst="rect">
              <a:avLst/>
            </a:prstGeom>
            <a:noFill/>
            <a:ln w="9525">
              <a:noFill/>
              <a:miter lim="800000"/>
              <a:headEnd/>
              <a:tailEnd/>
            </a:ln>
          </p:spPr>
          <p:txBody>
            <a:bodyPr>
              <a:prstTxWarp prst="textNoShape">
                <a:avLst/>
              </a:prstTxWarp>
              <a:spAutoFit/>
            </a:bodyPr>
            <a:lstStyle/>
            <a:p>
              <a:pPr algn="ctr">
                <a:spcBef>
                  <a:spcPct val="50000"/>
                </a:spcBef>
              </a:pPr>
              <a:r>
                <a:rPr lang="en-US" sz="1400" dirty="0"/>
                <a:t>Current</a:t>
              </a:r>
              <a:endParaRPr lang="en-US" sz="2400" dirty="0">
                <a:latin typeface="Helvetica" charset="0"/>
              </a:endParaRPr>
            </a:p>
          </p:txBody>
        </p:sp>
        <p:sp>
          <p:nvSpPr>
            <p:cNvPr id="47" name="Text Box 50"/>
            <p:cNvSpPr txBox="1">
              <a:spLocks noChangeArrowheads="1"/>
            </p:cNvSpPr>
            <p:nvPr/>
          </p:nvSpPr>
          <p:spPr bwMode="auto">
            <a:xfrm>
              <a:off x="1410" y="2327"/>
              <a:ext cx="1104" cy="465"/>
            </a:xfrm>
            <a:prstGeom prst="rect">
              <a:avLst/>
            </a:prstGeom>
            <a:noFill/>
            <a:ln w="9525">
              <a:noFill/>
              <a:miter lim="800000"/>
              <a:headEnd/>
              <a:tailEnd/>
            </a:ln>
          </p:spPr>
          <p:txBody>
            <a:bodyPr>
              <a:prstTxWarp prst="textNoShape">
                <a:avLst/>
              </a:prstTxWarp>
              <a:spAutoFit/>
            </a:bodyPr>
            <a:lstStyle/>
            <a:p>
              <a:pPr algn="ctr">
                <a:spcBef>
                  <a:spcPct val="50000"/>
                </a:spcBef>
              </a:pPr>
              <a:r>
                <a:rPr lang="en-US" sz="1400" dirty="0"/>
                <a:t>Each mini-pulse contains RF micropulses</a:t>
              </a:r>
            </a:p>
          </p:txBody>
        </p:sp>
        <p:sp>
          <p:nvSpPr>
            <p:cNvPr id="48" name="Line 51"/>
            <p:cNvSpPr>
              <a:spLocks noChangeShapeType="1"/>
            </p:cNvSpPr>
            <p:nvPr/>
          </p:nvSpPr>
          <p:spPr bwMode="auto">
            <a:xfrm>
              <a:off x="2130" y="2759"/>
              <a:ext cx="192" cy="288"/>
            </a:xfrm>
            <a:prstGeom prst="line">
              <a:avLst/>
            </a:prstGeom>
            <a:noFill/>
            <a:ln w="9525">
              <a:solidFill>
                <a:srgbClr val="1E7640"/>
              </a:solidFill>
              <a:round/>
              <a:headEnd type="none"/>
              <a:tailEnd type="arrow"/>
            </a:ln>
          </p:spPr>
          <p:txBody>
            <a:bodyPr>
              <a:prstTxWarp prst="textNoShape">
                <a:avLst/>
              </a:prstTxWarp>
            </a:bodyPr>
            <a:lstStyle/>
            <a:p>
              <a:endParaRPr lang="en-US" dirty="0"/>
            </a:p>
          </p:txBody>
        </p:sp>
        <p:sp>
          <p:nvSpPr>
            <p:cNvPr id="49" name="Text Box 52"/>
            <p:cNvSpPr txBox="1">
              <a:spLocks noChangeArrowheads="1"/>
            </p:cNvSpPr>
            <p:nvPr/>
          </p:nvSpPr>
          <p:spPr bwMode="auto">
            <a:xfrm>
              <a:off x="115" y="2031"/>
              <a:ext cx="1151" cy="465"/>
            </a:xfrm>
            <a:prstGeom prst="rect">
              <a:avLst/>
            </a:prstGeom>
            <a:noFill/>
            <a:ln w="9525">
              <a:noFill/>
              <a:miter lim="800000"/>
              <a:headEnd/>
              <a:tailEnd/>
            </a:ln>
          </p:spPr>
          <p:txBody>
            <a:bodyPr wrap="square">
              <a:prstTxWarp prst="textNoShape">
                <a:avLst/>
              </a:prstTxWarp>
              <a:spAutoFit/>
            </a:bodyPr>
            <a:lstStyle/>
            <a:p>
              <a:pPr algn="ctr">
                <a:spcBef>
                  <a:spcPct val="50000"/>
                </a:spcBef>
              </a:pPr>
              <a:r>
                <a:rPr lang="en-US" sz="1400" dirty="0"/>
                <a:t>LEBT chopper system makes gaps between minipulses</a:t>
              </a:r>
            </a:p>
          </p:txBody>
        </p:sp>
        <p:sp>
          <p:nvSpPr>
            <p:cNvPr id="50" name="Line 53"/>
            <p:cNvSpPr>
              <a:spLocks noChangeShapeType="1"/>
            </p:cNvSpPr>
            <p:nvPr/>
          </p:nvSpPr>
          <p:spPr bwMode="auto">
            <a:xfrm>
              <a:off x="762" y="2471"/>
              <a:ext cx="534" cy="480"/>
            </a:xfrm>
            <a:prstGeom prst="line">
              <a:avLst/>
            </a:prstGeom>
            <a:noFill/>
            <a:ln w="12700">
              <a:solidFill>
                <a:schemeClr val="tx2"/>
              </a:solidFill>
              <a:round/>
              <a:headEnd/>
              <a:tailEnd type="triangle" w="med" len="med"/>
            </a:ln>
          </p:spPr>
          <p:txBody>
            <a:bodyPr>
              <a:prstTxWarp prst="textNoShape">
                <a:avLst/>
              </a:prstTxWarp>
            </a:bodyPr>
            <a:lstStyle/>
            <a:p>
              <a:endParaRPr lang="en-US" dirty="0"/>
            </a:p>
          </p:txBody>
        </p:sp>
        <p:sp>
          <p:nvSpPr>
            <p:cNvPr id="51" name="Line 54"/>
            <p:cNvSpPr>
              <a:spLocks noChangeShapeType="1"/>
            </p:cNvSpPr>
            <p:nvPr/>
          </p:nvSpPr>
          <p:spPr bwMode="auto">
            <a:xfrm>
              <a:off x="770" y="2471"/>
              <a:ext cx="766" cy="485"/>
            </a:xfrm>
            <a:prstGeom prst="line">
              <a:avLst/>
            </a:prstGeom>
            <a:noFill/>
            <a:ln w="12700">
              <a:solidFill>
                <a:schemeClr val="tx2"/>
              </a:solidFill>
              <a:round/>
              <a:headEnd/>
              <a:tailEnd type="triangle" w="med" len="med"/>
            </a:ln>
          </p:spPr>
          <p:txBody>
            <a:bodyPr>
              <a:prstTxWarp prst="textNoShape">
                <a:avLst/>
              </a:prstTxWarp>
            </a:bodyPr>
            <a:lstStyle/>
            <a:p>
              <a:endParaRPr lang="en-US" dirty="0"/>
            </a:p>
          </p:txBody>
        </p:sp>
        <p:sp>
          <p:nvSpPr>
            <p:cNvPr id="52" name="Line 55"/>
            <p:cNvSpPr>
              <a:spLocks noChangeShapeType="1"/>
            </p:cNvSpPr>
            <p:nvPr/>
          </p:nvSpPr>
          <p:spPr bwMode="auto">
            <a:xfrm>
              <a:off x="770" y="2479"/>
              <a:ext cx="286" cy="477"/>
            </a:xfrm>
            <a:prstGeom prst="line">
              <a:avLst/>
            </a:prstGeom>
            <a:noFill/>
            <a:ln w="12700">
              <a:solidFill>
                <a:schemeClr val="tx2"/>
              </a:solidFill>
              <a:round/>
              <a:headEnd/>
              <a:tailEnd type="stealth" w="med" len="lg"/>
            </a:ln>
          </p:spPr>
          <p:txBody>
            <a:bodyPr>
              <a:prstTxWarp prst="textNoShape">
                <a:avLst/>
              </a:prstTxWarp>
            </a:bodyPr>
            <a:lstStyle/>
            <a:p>
              <a:endParaRPr lang="en-US" dirty="0"/>
            </a:p>
          </p:txBody>
        </p:sp>
        <p:sp>
          <p:nvSpPr>
            <p:cNvPr id="53" name="Line 56"/>
            <p:cNvSpPr>
              <a:spLocks noChangeShapeType="1"/>
            </p:cNvSpPr>
            <p:nvPr/>
          </p:nvSpPr>
          <p:spPr bwMode="auto">
            <a:xfrm>
              <a:off x="480" y="2572"/>
              <a:ext cx="1" cy="768"/>
            </a:xfrm>
            <a:prstGeom prst="line">
              <a:avLst/>
            </a:prstGeom>
            <a:noFill/>
            <a:ln w="19050">
              <a:solidFill>
                <a:schemeClr val="tx1"/>
              </a:solidFill>
              <a:round/>
              <a:headEnd/>
              <a:tailEnd/>
            </a:ln>
          </p:spPr>
          <p:txBody>
            <a:bodyPr>
              <a:prstTxWarp prst="textNoShape">
                <a:avLst/>
              </a:prstTxWarp>
            </a:bodyPr>
            <a:lstStyle/>
            <a:p>
              <a:endParaRPr lang="en-US" dirty="0"/>
            </a:p>
          </p:txBody>
        </p:sp>
        <p:sp>
          <p:nvSpPr>
            <p:cNvPr id="54" name="Line 57"/>
            <p:cNvSpPr>
              <a:spLocks noChangeShapeType="1"/>
            </p:cNvSpPr>
            <p:nvPr/>
          </p:nvSpPr>
          <p:spPr bwMode="auto">
            <a:xfrm>
              <a:off x="480" y="3340"/>
              <a:ext cx="2832" cy="1"/>
            </a:xfrm>
            <a:prstGeom prst="line">
              <a:avLst/>
            </a:prstGeom>
            <a:noFill/>
            <a:ln w="19050">
              <a:solidFill>
                <a:schemeClr val="tx1"/>
              </a:solidFill>
              <a:round/>
              <a:headEnd/>
              <a:tailEnd/>
            </a:ln>
          </p:spPr>
          <p:txBody>
            <a:bodyPr>
              <a:prstTxWarp prst="textNoShape">
                <a:avLst/>
              </a:prstTxWarp>
            </a:bodyPr>
            <a:lstStyle/>
            <a:p>
              <a:endParaRPr lang="en-US" dirty="0"/>
            </a:p>
          </p:txBody>
        </p:sp>
      </p:grpSp>
      <p:sp>
        <p:nvSpPr>
          <p:cNvPr id="2" name="Title 1"/>
          <p:cNvSpPr>
            <a:spLocks noGrp="1"/>
          </p:cNvSpPr>
          <p:nvPr>
            <p:ph type="title"/>
          </p:nvPr>
        </p:nvSpPr>
        <p:spPr>
          <a:xfrm>
            <a:off x="183860" y="18472"/>
            <a:ext cx="8960140" cy="729430"/>
          </a:xfrm>
        </p:spPr>
        <p:txBody>
          <a:bodyPr/>
          <a:lstStyle/>
          <a:p>
            <a:r>
              <a:rPr lang="en-US" sz="2400" dirty="0"/>
              <a:t>The SNS is a ~1 GeV pulsed linac and accumulator ring capable of delivering ~23.3 kJ proton pulses at 60 Hz</a:t>
            </a:r>
          </a:p>
        </p:txBody>
      </p:sp>
      <p:pic>
        <p:nvPicPr>
          <p:cNvPr id="3" name="Picture 2" descr="ring detailed"/>
          <p:cNvPicPr>
            <a:picLocks noChangeAspect="1" noChangeArrowheads="1"/>
          </p:cNvPicPr>
          <p:nvPr/>
        </p:nvPicPr>
        <p:blipFill>
          <a:blip r:embed="rId2"/>
          <a:srcRect/>
          <a:stretch>
            <a:fillRect/>
          </a:stretch>
        </p:blipFill>
        <p:spPr bwMode="auto">
          <a:xfrm>
            <a:off x="5000625" y="979663"/>
            <a:ext cx="4143375" cy="3140075"/>
          </a:xfrm>
          <a:prstGeom prst="rect">
            <a:avLst/>
          </a:prstGeom>
          <a:noFill/>
          <a:ln w="9525">
            <a:noFill/>
            <a:miter lim="800000"/>
            <a:headEnd/>
            <a:tailEnd/>
          </a:ln>
        </p:spPr>
      </p:pic>
      <p:sp>
        <p:nvSpPr>
          <p:cNvPr id="4" name="Line 3"/>
          <p:cNvSpPr>
            <a:spLocks noChangeShapeType="1"/>
          </p:cNvSpPr>
          <p:nvPr/>
        </p:nvSpPr>
        <p:spPr bwMode="auto">
          <a:xfrm>
            <a:off x="534988" y="3387900"/>
            <a:ext cx="4768850" cy="1588"/>
          </a:xfrm>
          <a:prstGeom prst="line">
            <a:avLst/>
          </a:prstGeom>
          <a:noFill/>
          <a:ln w="28575">
            <a:solidFill>
              <a:schemeClr val="tx1"/>
            </a:solidFill>
            <a:round/>
            <a:headEnd/>
            <a:tailEnd/>
          </a:ln>
        </p:spPr>
        <p:txBody>
          <a:bodyPr>
            <a:prstTxWarp prst="textNoShape">
              <a:avLst/>
            </a:prstTxWarp>
          </a:bodyPr>
          <a:lstStyle/>
          <a:p>
            <a:endParaRPr lang="en-US" dirty="0"/>
          </a:p>
        </p:txBody>
      </p:sp>
      <p:sp>
        <p:nvSpPr>
          <p:cNvPr id="5" name="Text Box 5"/>
          <p:cNvSpPr txBox="1">
            <a:spLocks noChangeArrowheads="1"/>
          </p:cNvSpPr>
          <p:nvPr/>
        </p:nvSpPr>
        <p:spPr bwMode="auto">
          <a:xfrm>
            <a:off x="228600" y="6019800"/>
            <a:ext cx="5486400" cy="276999"/>
          </a:xfrm>
          <a:prstGeom prst="rect">
            <a:avLst/>
          </a:prstGeom>
          <a:noFill/>
          <a:ln w="9525">
            <a:noFill/>
            <a:miter lim="800000"/>
            <a:headEnd/>
            <a:tailEnd/>
          </a:ln>
        </p:spPr>
        <p:txBody>
          <a:bodyPr wrap="square">
            <a:prstTxWarp prst="textNoShape">
              <a:avLst/>
            </a:prstTxWarp>
            <a:spAutoFit/>
          </a:bodyPr>
          <a:lstStyle/>
          <a:p>
            <a:pPr algn="ctr">
              <a:spcBef>
                <a:spcPct val="50000"/>
              </a:spcBef>
            </a:pPr>
            <a:r>
              <a:rPr lang="en-US" sz="1200" dirty="0">
                <a:solidFill>
                  <a:schemeClr val="tx2"/>
                </a:solidFill>
              </a:rPr>
              <a:t>T</a:t>
            </a:r>
            <a:r>
              <a:rPr lang="en-US" sz="1200" dirty="0">
                <a:solidFill>
                  <a:srgbClr val="000000"/>
                </a:solidFill>
              </a:rPr>
              <a:t>he front end produces a </a:t>
            </a:r>
            <a:r>
              <a:rPr lang="en-US" sz="1200" b="1" dirty="0">
                <a:solidFill>
                  <a:srgbClr val="FF0000"/>
                </a:solidFill>
              </a:rPr>
              <a:t>60 Hz, ~1 ms </a:t>
            </a:r>
            <a:r>
              <a:rPr lang="en-US" sz="1200" dirty="0">
                <a:solidFill>
                  <a:srgbClr val="000000"/>
                </a:solidFill>
              </a:rPr>
              <a:t>long chopped H- beam</a:t>
            </a:r>
          </a:p>
        </p:txBody>
      </p:sp>
      <p:sp>
        <p:nvSpPr>
          <p:cNvPr id="6" name="Text Box 7"/>
          <p:cNvSpPr txBox="1">
            <a:spLocks noChangeArrowheads="1"/>
          </p:cNvSpPr>
          <p:nvPr/>
        </p:nvSpPr>
        <p:spPr bwMode="auto">
          <a:xfrm>
            <a:off x="7514712" y="730846"/>
            <a:ext cx="1629288" cy="615553"/>
          </a:xfrm>
          <a:prstGeom prst="rect">
            <a:avLst/>
          </a:prstGeom>
          <a:noFill/>
          <a:ln w="9525">
            <a:noFill/>
            <a:miter lim="800000"/>
            <a:headEnd/>
            <a:tailEnd/>
          </a:ln>
        </p:spPr>
        <p:txBody>
          <a:bodyPr wrap="square">
            <a:prstTxWarp prst="textNoShape">
              <a:avLst/>
            </a:prstTxWarp>
            <a:spAutoFit/>
          </a:bodyPr>
          <a:lstStyle/>
          <a:p>
            <a:pPr algn="ctr">
              <a:spcBef>
                <a:spcPct val="50000"/>
              </a:spcBef>
            </a:pPr>
            <a:r>
              <a:rPr lang="en-US" sz="1200" b="1" dirty="0">
                <a:solidFill>
                  <a:srgbClr val="800040"/>
                </a:solidFill>
              </a:rPr>
              <a:t>Accumulator Ring: </a:t>
            </a:r>
            <a:r>
              <a:rPr lang="en-US" sz="1100" b="1" dirty="0">
                <a:solidFill>
                  <a:srgbClr val="800040"/>
                </a:solidFill>
              </a:rPr>
              <a:t>Compress ~1 msec pulse to 700 nsec</a:t>
            </a:r>
          </a:p>
        </p:txBody>
      </p:sp>
      <p:sp>
        <p:nvSpPr>
          <p:cNvPr id="7" name="Line 8"/>
          <p:cNvSpPr>
            <a:spLocks noChangeShapeType="1"/>
          </p:cNvSpPr>
          <p:nvPr/>
        </p:nvSpPr>
        <p:spPr bwMode="auto">
          <a:xfrm flipH="1">
            <a:off x="7543800" y="1140000"/>
            <a:ext cx="228600" cy="228600"/>
          </a:xfrm>
          <a:prstGeom prst="line">
            <a:avLst/>
          </a:prstGeom>
          <a:noFill/>
          <a:ln w="19050">
            <a:solidFill>
              <a:srgbClr val="800040"/>
            </a:solidFill>
            <a:round/>
            <a:headEnd/>
            <a:tailEnd type="stealth" w="sm" len="med"/>
          </a:ln>
        </p:spPr>
        <p:txBody>
          <a:bodyPr>
            <a:prstTxWarp prst="textNoShape">
              <a:avLst/>
            </a:prstTxWarp>
          </a:bodyPr>
          <a:lstStyle/>
          <a:p>
            <a:endParaRPr lang="en-US" dirty="0"/>
          </a:p>
        </p:txBody>
      </p:sp>
      <p:sp>
        <p:nvSpPr>
          <p:cNvPr id="8" name="Rectangle 9"/>
          <p:cNvSpPr>
            <a:spLocks noChangeArrowheads="1"/>
          </p:cNvSpPr>
          <p:nvPr/>
        </p:nvSpPr>
        <p:spPr bwMode="auto">
          <a:xfrm>
            <a:off x="1676400" y="3197401"/>
            <a:ext cx="2763837" cy="304800"/>
          </a:xfrm>
          <a:prstGeom prst="rect">
            <a:avLst/>
          </a:prstGeom>
          <a:gradFill rotWithShape="0">
            <a:gsLst>
              <a:gs pos="0">
                <a:schemeClr val="accent1">
                  <a:gamma/>
                  <a:shade val="46275"/>
                  <a:invGamma/>
                </a:schemeClr>
              </a:gs>
              <a:gs pos="50000">
                <a:schemeClr val="accent1"/>
              </a:gs>
              <a:gs pos="100000">
                <a:schemeClr val="accent1">
                  <a:gamma/>
                  <a:shade val="46275"/>
                  <a:invGamma/>
                </a:schemeClr>
              </a:gs>
            </a:gsLst>
            <a:lin ang="5400000" scaled="1"/>
          </a:gradFill>
          <a:ln w="12700">
            <a:solidFill>
              <a:schemeClr val="tx1"/>
            </a:solidFill>
            <a:miter lim="800000"/>
            <a:headEnd/>
            <a:tailEnd/>
          </a:ln>
          <a:effectLst/>
        </p:spPr>
        <p:txBody>
          <a:bodyPr wrap="none" anchor="ctr">
            <a:prstTxWarp prst="textNoShape">
              <a:avLst/>
            </a:prstTxWarp>
          </a:bodyPr>
          <a:lstStyle/>
          <a:p>
            <a:endParaRPr lang="en-US" dirty="0"/>
          </a:p>
        </p:txBody>
      </p:sp>
      <p:sp>
        <p:nvSpPr>
          <p:cNvPr id="9" name="Rectangle 10"/>
          <p:cNvSpPr>
            <a:spLocks noChangeArrowheads="1"/>
          </p:cNvSpPr>
          <p:nvPr/>
        </p:nvSpPr>
        <p:spPr bwMode="auto">
          <a:xfrm>
            <a:off x="189723" y="2706863"/>
            <a:ext cx="749300" cy="271462"/>
          </a:xfrm>
          <a:prstGeom prst="rect">
            <a:avLst/>
          </a:prstGeom>
          <a:noFill/>
          <a:ln w="12700">
            <a:noFill/>
            <a:miter lim="800000"/>
            <a:headEnd/>
            <a:tailEnd/>
          </a:ln>
        </p:spPr>
        <p:txBody>
          <a:bodyPr wrap="none" lIns="90487" tIns="44450" rIns="90487" bIns="44450">
            <a:prstTxWarp prst="textNoShape">
              <a:avLst/>
            </a:prstTxWarp>
            <a:spAutoFit/>
          </a:bodyPr>
          <a:lstStyle/>
          <a:p>
            <a:r>
              <a:rPr lang="en-US" sz="1200" dirty="0"/>
              <a:t>2.5 MeV</a:t>
            </a:r>
          </a:p>
        </p:txBody>
      </p:sp>
      <p:sp>
        <p:nvSpPr>
          <p:cNvPr id="10" name="Rectangle 13"/>
          <p:cNvSpPr>
            <a:spLocks noChangeArrowheads="1"/>
          </p:cNvSpPr>
          <p:nvPr/>
        </p:nvSpPr>
        <p:spPr bwMode="auto">
          <a:xfrm>
            <a:off x="200025" y="3197400"/>
            <a:ext cx="409575" cy="304800"/>
          </a:xfrm>
          <a:prstGeom prst="rect">
            <a:avLst/>
          </a:prstGeom>
          <a:gradFill rotWithShape="0">
            <a:gsLst>
              <a:gs pos="0">
                <a:schemeClr val="tx2">
                  <a:gamma/>
                  <a:shade val="46275"/>
                  <a:invGamma/>
                </a:schemeClr>
              </a:gs>
              <a:gs pos="50000">
                <a:schemeClr val="tx2"/>
              </a:gs>
              <a:gs pos="100000">
                <a:schemeClr val="tx2">
                  <a:gamma/>
                  <a:shade val="46275"/>
                  <a:invGamma/>
                </a:schemeClr>
              </a:gs>
            </a:gsLst>
            <a:lin ang="5400000" scaled="1"/>
          </a:gradFill>
          <a:ln w="12700">
            <a:solidFill>
              <a:schemeClr val="tx1"/>
            </a:solidFill>
            <a:miter lim="800000"/>
            <a:headEnd/>
            <a:tailEnd/>
          </a:ln>
          <a:effectLst/>
        </p:spPr>
        <p:txBody>
          <a:bodyPr wrap="none" anchor="ctr">
            <a:prstTxWarp prst="textNoShape">
              <a:avLst/>
            </a:prstTxWarp>
          </a:bodyPr>
          <a:lstStyle/>
          <a:p>
            <a:endParaRPr lang="en-US" dirty="0"/>
          </a:p>
        </p:txBody>
      </p:sp>
      <p:sp>
        <p:nvSpPr>
          <p:cNvPr id="11" name="Rectangle 14"/>
          <p:cNvSpPr>
            <a:spLocks noChangeArrowheads="1"/>
          </p:cNvSpPr>
          <p:nvPr/>
        </p:nvSpPr>
        <p:spPr bwMode="auto">
          <a:xfrm>
            <a:off x="1676400" y="3158526"/>
            <a:ext cx="2743200" cy="351378"/>
          </a:xfrm>
          <a:prstGeom prst="rect">
            <a:avLst/>
          </a:prstGeom>
          <a:noFill/>
          <a:ln w="50800">
            <a:noFill/>
            <a:miter lim="800000"/>
            <a:headEnd/>
            <a:tailEnd/>
          </a:ln>
          <a:effectLst>
            <a:outerShdw dist="25399" dir="2700000" algn="ctr" rotWithShape="0">
              <a:schemeClr val="tx1"/>
            </a:outerShdw>
          </a:effectLst>
        </p:spPr>
        <p:txBody>
          <a:bodyPr wrap="square" lIns="90487" tIns="44450" rIns="90487" bIns="44450">
            <a:prstTxWarp prst="textNoShape">
              <a:avLst/>
            </a:prstTxWarp>
            <a:spAutoFit/>
          </a:bodyPr>
          <a:lstStyle/>
          <a:p>
            <a:r>
              <a:rPr lang="en-US" sz="1700" b="1" dirty="0">
                <a:solidFill>
                  <a:srgbClr val="F4F4F4"/>
                </a:solidFill>
              </a:rPr>
              <a:t>Superconducting LINAC</a:t>
            </a:r>
          </a:p>
        </p:txBody>
      </p:sp>
      <p:sp>
        <p:nvSpPr>
          <p:cNvPr id="12" name="Rectangle 15"/>
          <p:cNvSpPr>
            <a:spLocks noChangeArrowheads="1"/>
          </p:cNvSpPr>
          <p:nvPr/>
        </p:nvSpPr>
        <p:spPr bwMode="auto">
          <a:xfrm>
            <a:off x="152400" y="3197400"/>
            <a:ext cx="685800" cy="366767"/>
          </a:xfrm>
          <a:prstGeom prst="rect">
            <a:avLst/>
          </a:prstGeom>
          <a:noFill/>
          <a:ln w="50800">
            <a:noFill/>
            <a:miter lim="800000"/>
            <a:headEnd/>
            <a:tailEnd/>
          </a:ln>
          <a:effectLst>
            <a:outerShdw dist="25399" dir="2700000" algn="ctr" rotWithShape="0">
              <a:schemeClr val="tx1"/>
            </a:outerShdw>
          </a:effectLst>
        </p:spPr>
        <p:txBody>
          <a:bodyPr wrap="square" lIns="90487" tIns="44450" rIns="90487" bIns="44450">
            <a:prstTxWarp prst="textNoShape">
              <a:avLst/>
            </a:prstTxWarp>
            <a:spAutoFit/>
          </a:bodyPr>
          <a:lstStyle/>
          <a:p>
            <a:r>
              <a:rPr lang="en-US" sz="900" b="1" dirty="0">
                <a:solidFill>
                  <a:srgbClr val="F4F4F4"/>
                </a:solidFill>
              </a:rPr>
              <a:t>Front-End</a:t>
            </a:r>
          </a:p>
        </p:txBody>
      </p:sp>
      <p:sp>
        <p:nvSpPr>
          <p:cNvPr id="13" name="Text Box 17"/>
          <p:cNvSpPr txBox="1">
            <a:spLocks noChangeArrowheads="1"/>
          </p:cNvSpPr>
          <p:nvPr/>
        </p:nvSpPr>
        <p:spPr bwMode="auto">
          <a:xfrm>
            <a:off x="7885113" y="2459213"/>
            <a:ext cx="596900" cy="214312"/>
          </a:xfrm>
          <a:prstGeom prst="rect">
            <a:avLst/>
          </a:prstGeom>
          <a:noFill/>
          <a:ln w="9525">
            <a:noFill/>
            <a:miter lim="800000"/>
            <a:headEnd/>
            <a:tailEnd/>
          </a:ln>
        </p:spPr>
        <p:txBody>
          <a:bodyPr>
            <a:prstTxWarp prst="textNoShape">
              <a:avLst/>
            </a:prstTxWarp>
            <a:spAutoFit/>
          </a:bodyPr>
          <a:lstStyle/>
          <a:p>
            <a:pPr>
              <a:spcBef>
                <a:spcPct val="50000"/>
              </a:spcBef>
            </a:pPr>
            <a:r>
              <a:rPr lang="en-US" sz="800" dirty="0">
                <a:solidFill>
                  <a:schemeClr val="bg2"/>
                </a:solidFill>
              </a:rPr>
              <a:t>RTBT</a:t>
            </a:r>
          </a:p>
        </p:txBody>
      </p:sp>
      <p:sp>
        <p:nvSpPr>
          <p:cNvPr id="14" name="Text Box 18"/>
          <p:cNvSpPr txBox="1">
            <a:spLocks noChangeArrowheads="1"/>
          </p:cNvSpPr>
          <p:nvPr/>
        </p:nvSpPr>
        <p:spPr bwMode="auto">
          <a:xfrm>
            <a:off x="5667375" y="3010075"/>
            <a:ext cx="596900" cy="214313"/>
          </a:xfrm>
          <a:prstGeom prst="rect">
            <a:avLst/>
          </a:prstGeom>
          <a:noFill/>
          <a:ln w="9525">
            <a:noFill/>
            <a:miter lim="800000"/>
            <a:headEnd/>
            <a:tailEnd/>
          </a:ln>
        </p:spPr>
        <p:txBody>
          <a:bodyPr>
            <a:prstTxWarp prst="textNoShape">
              <a:avLst/>
            </a:prstTxWarp>
            <a:spAutoFit/>
          </a:bodyPr>
          <a:lstStyle/>
          <a:p>
            <a:pPr>
              <a:spcBef>
                <a:spcPct val="50000"/>
              </a:spcBef>
            </a:pPr>
            <a:r>
              <a:rPr lang="en-US" sz="800" dirty="0">
                <a:solidFill>
                  <a:schemeClr val="bg2"/>
                </a:solidFill>
              </a:rPr>
              <a:t>HEBT</a:t>
            </a:r>
          </a:p>
        </p:txBody>
      </p:sp>
      <p:sp>
        <p:nvSpPr>
          <p:cNvPr id="15" name="Text Box 19"/>
          <p:cNvSpPr txBox="1">
            <a:spLocks noChangeArrowheads="1"/>
          </p:cNvSpPr>
          <p:nvPr/>
        </p:nvSpPr>
        <p:spPr bwMode="auto">
          <a:xfrm>
            <a:off x="5911850" y="1578150"/>
            <a:ext cx="596900" cy="184150"/>
          </a:xfrm>
          <a:prstGeom prst="rect">
            <a:avLst/>
          </a:prstGeom>
          <a:noFill/>
          <a:ln w="9525">
            <a:noFill/>
            <a:miter lim="800000"/>
            <a:headEnd/>
            <a:tailEnd/>
          </a:ln>
        </p:spPr>
        <p:txBody>
          <a:bodyPr>
            <a:prstTxWarp prst="textNoShape">
              <a:avLst/>
            </a:prstTxWarp>
            <a:spAutoFit/>
          </a:bodyPr>
          <a:lstStyle/>
          <a:p>
            <a:pPr>
              <a:spcBef>
                <a:spcPct val="50000"/>
              </a:spcBef>
            </a:pPr>
            <a:r>
              <a:rPr lang="en-US" sz="600" dirty="0">
                <a:solidFill>
                  <a:schemeClr val="bg2"/>
                </a:solidFill>
              </a:rPr>
              <a:t>Injection</a:t>
            </a:r>
          </a:p>
        </p:txBody>
      </p:sp>
      <p:sp>
        <p:nvSpPr>
          <p:cNvPr id="16" name="Text Box 20"/>
          <p:cNvSpPr txBox="1">
            <a:spLocks noChangeArrowheads="1"/>
          </p:cNvSpPr>
          <p:nvPr/>
        </p:nvSpPr>
        <p:spPr bwMode="auto">
          <a:xfrm>
            <a:off x="7554913" y="1578150"/>
            <a:ext cx="596900" cy="184150"/>
          </a:xfrm>
          <a:prstGeom prst="rect">
            <a:avLst/>
          </a:prstGeom>
          <a:noFill/>
          <a:ln w="9525">
            <a:noFill/>
            <a:miter lim="800000"/>
            <a:headEnd/>
            <a:tailEnd/>
          </a:ln>
        </p:spPr>
        <p:txBody>
          <a:bodyPr>
            <a:prstTxWarp prst="textNoShape">
              <a:avLst/>
            </a:prstTxWarp>
            <a:spAutoFit/>
          </a:bodyPr>
          <a:lstStyle/>
          <a:p>
            <a:pPr>
              <a:spcBef>
                <a:spcPct val="50000"/>
              </a:spcBef>
            </a:pPr>
            <a:r>
              <a:rPr lang="en-US" sz="600" dirty="0">
                <a:solidFill>
                  <a:schemeClr val="bg2"/>
                </a:solidFill>
              </a:rPr>
              <a:t>Extraction</a:t>
            </a:r>
          </a:p>
        </p:txBody>
      </p:sp>
      <p:sp>
        <p:nvSpPr>
          <p:cNvPr id="17" name="Text Box 21"/>
          <p:cNvSpPr txBox="1">
            <a:spLocks noChangeArrowheads="1"/>
          </p:cNvSpPr>
          <p:nvPr/>
        </p:nvSpPr>
        <p:spPr bwMode="auto">
          <a:xfrm>
            <a:off x="6705600" y="1978200"/>
            <a:ext cx="596900" cy="184150"/>
          </a:xfrm>
          <a:prstGeom prst="rect">
            <a:avLst/>
          </a:prstGeom>
          <a:noFill/>
          <a:ln w="9525">
            <a:noFill/>
            <a:miter lim="800000"/>
            <a:headEnd/>
            <a:tailEnd/>
          </a:ln>
        </p:spPr>
        <p:txBody>
          <a:bodyPr>
            <a:prstTxWarp prst="textNoShape">
              <a:avLst/>
            </a:prstTxWarp>
            <a:spAutoFit/>
          </a:bodyPr>
          <a:lstStyle/>
          <a:p>
            <a:pPr>
              <a:spcBef>
                <a:spcPct val="50000"/>
              </a:spcBef>
            </a:pPr>
            <a:r>
              <a:rPr lang="en-US" sz="600" dirty="0">
                <a:solidFill>
                  <a:schemeClr val="bg2"/>
                </a:solidFill>
              </a:rPr>
              <a:t>RF</a:t>
            </a:r>
          </a:p>
        </p:txBody>
      </p:sp>
      <p:sp>
        <p:nvSpPr>
          <p:cNvPr id="18" name="Text Box 22"/>
          <p:cNvSpPr txBox="1">
            <a:spLocks noChangeArrowheads="1"/>
          </p:cNvSpPr>
          <p:nvPr/>
        </p:nvSpPr>
        <p:spPr bwMode="auto">
          <a:xfrm>
            <a:off x="6527800" y="1146350"/>
            <a:ext cx="596900" cy="184150"/>
          </a:xfrm>
          <a:prstGeom prst="rect">
            <a:avLst/>
          </a:prstGeom>
          <a:noFill/>
          <a:ln w="9525">
            <a:noFill/>
            <a:miter lim="800000"/>
            <a:headEnd/>
            <a:tailEnd/>
          </a:ln>
        </p:spPr>
        <p:txBody>
          <a:bodyPr>
            <a:prstTxWarp prst="textNoShape">
              <a:avLst/>
            </a:prstTxWarp>
            <a:spAutoFit/>
          </a:bodyPr>
          <a:lstStyle/>
          <a:p>
            <a:pPr>
              <a:spcBef>
                <a:spcPct val="50000"/>
              </a:spcBef>
            </a:pPr>
            <a:r>
              <a:rPr lang="en-US" sz="600" dirty="0">
                <a:solidFill>
                  <a:schemeClr val="bg2"/>
                </a:solidFill>
              </a:rPr>
              <a:t>Collimators</a:t>
            </a:r>
          </a:p>
        </p:txBody>
      </p:sp>
      <p:sp>
        <p:nvSpPr>
          <p:cNvPr id="19" name="Rectangle 23"/>
          <p:cNvSpPr>
            <a:spLocks noChangeArrowheads="1"/>
          </p:cNvSpPr>
          <p:nvPr/>
        </p:nvSpPr>
        <p:spPr bwMode="auto">
          <a:xfrm>
            <a:off x="6643688" y="3903838"/>
            <a:ext cx="184150" cy="579437"/>
          </a:xfrm>
          <a:prstGeom prst="rect">
            <a:avLst/>
          </a:prstGeom>
          <a:noFill/>
          <a:ln w="9525">
            <a:noFill/>
            <a:miter lim="800000"/>
            <a:headEnd/>
            <a:tailEnd/>
          </a:ln>
        </p:spPr>
        <p:txBody>
          <a:bodyPr wrap="none">
            <a:prstTxWarp prst="textNoShape">
              <a:avLst/>
            </a:prstTxWarp>
            <a:spAutoFit/>
          </a:bodyPr>
          <a:lstStyle/>
          <a:p>
            <a:endParaRPr lang="en-US" sz="3200" dirty="0"/>
          </a:p>
        </p:txBody>
      </p:sp>
      <p:sp>
        <p:nvSpPr>
          <p:cNvPr id="21" name="Oval 25"/>
          <p:cNvSpPr>
            <a:spLocks noChangeArrowheads="1"/>
          </p:cNvSpPr>
          <p:nvPr/>
        </p:nvSpPr>
        <p:spPr bwMode="auto">
          <a:xfrm>
            <a:off x="5476875" y="3262488"/>
            <a:ext cx="184150" cy="317500"/>
          </a:xfrm>
          <a:prstGeom prst="ellipse">
            <a:avLst/>
          </a:prstGeom>
          <a:noFill/>
          <a:ln w="28575">
            <a:solidFill>
              <a:srgbClr val="800040"/>
            </a:solidFill>
            <a:round/>
            <a:headEnd/>
            <a:tailEnd/>
          </a:ln>
        </p:spPr>
        <p:txBody>
          <a:bodyPr wrap="none" anchor="ctr">
            <a:prstTxWarp prst="textNoShape">
              <a:avLst/>
            </a:prstTxWarp>
            <a:spAutoFit/>
          </a:bodyPr>
          <a:lstStyle/>
          <a:p>
            <a:endParaRPr lang="en-US" dirty="0"/>
          </a:p>
        </p:txBody>
      </p:sp>
      <p:pic>
        <p:nvPicPr>
          <p:cNvPr id="23" name="Picture 58" descr="swoosh1"/>
          <p:cNvPicPr>
            <a:picLocks noChangeAspect="1" noChangeArrowheads="1"/>
          </p:cNvPicPr>
          <p:nvPr/>
        </p:nvPicPr>
        <p:blipFill>
          <a:blip r:embed="rId3"/>
          <a:srcRect/>
          <a:stretch>
            <a:fillRect/>
          </a:stretch>
        </p:blipFill>
        <p:spPr bwMode="auto">
          <a:xfrm>
            <a:off x="4343400" y="3392663"/>
            <a:ext cx="1314450" cy="1789112"/>
          </a:xfrm>
          <a:prstGeom prst="rect">
            <a:avLst/>
          </a:prstGeom>
          <a:noFill/>
          <a:ln w="9525">
            <a:noFill/>
            <a:miter lim="800000"/>
            <a:headEnd/>
            <a:tailEnd/>
          </a:ln>
        </p:spPr>
      </p:pic>
      <p:grpSp>
        <p:nvGrpSpPr>
          <p:cNvPr id="55" name="Group 59"/>
          <p:cNvGrpSpPr>
            <a:grpSpLocks/>
          </p:cNvGrpSpPr>
          <p:nvPr/>
        </p:nvGrpSpPr>
        <p:grpSpPr bwMode="auto">
          <a:xfrm>
            <a:off x="5700713" y="2073450"/>
            <a:ext cx="3263900" cy="4052888"/>
            <a:chOff x="3591" y="1116"/>
            <a:chExt cx="2056" cy="2553"/>
          </a:xfrm>
        </p:grpSpPr>
        <p:sp>
          <p:nvSpPr>
            <p:cNvPr id="56" name="Oval 60"/>
            <p:cNvSpPr>
              <a:spLocks noChangeArrowheads="1"/>
            </p:cNvSpPr>
            <p:nvPr/>
          </p:nvSpPr>
          <p:spPr bwMode="auto">
            <a:xfrm>
              <a:off x="4383" y="1116"/>
              <a:ext cx="116" cy="200"/>
            </a:xfrm>
            <a:prstGeom prst="ellipse">
              <a:avLst/>
            </a:prstGeom>
            <a:noFill/>
            <a:ln w="28575">
              <a:solidFill>
                <a:srgbClr val="800040"/>
              </a:solidFill>
              <a:round/>
              <a:headEnd/>
              <a:tailEnd/>
            </a:ln>
          </p:spPr>
          <p:txBody>
            <a:bodyPr wrap="none" anchor="ctr">
              <a:prstTxWarp prst="textNoShape">
                <a:avLst/>
              </a:prstTxWarp>
              <a:spAutoFit/>
            </a:bodyPr>
            <a:lstStyle/>
            <a:p>
              <a:endParaRPr lang="en-US" dirty="0"/>
            </a:p>
          </p:txBody>
        </p:sp>
        <p:grpSp>
          <p:nvGrpSpPr>
            <p:cNvPr id="57" name="Group 61"/>
            <p:cNvGrpSpPr>
              <a:grpSpLocks/>
            </p:cNvGrpSpPr>
            <p:nvPr/>
          </p:nvGrpSpPr>
          <p:grpSpPr bwMode="auto">
            <a:xfrm>
              <a:off x="3591" y="2397"/>
              <a:ext cx="2056" cy="1272"/>
              <a:chOff x="3591" y="2397"/>
              <a:chExt cx="2056" cy="1272"/>
            </a:xfrm>
          </p:grpSpPr>
          <p:sp>
            <p:nvSpPr>
              <p:cNvPr id="59" name="Text Box 62"/>
              <p:cNvSpPr txBox="1">
                <a:spLocks noChangeArrowheads="1"/>
              </p:cNvSpPr>
              <p:nvPr/>
            </p:nvSpPr>
            <p:spPr bwMode="auto">
              <a:xfrm rot="-5400000">
                <a:off x="3178" y="2810"/>
                <a:ext cx="1018" cy="192"/>
              </a:xfrm>
              <a:prstGeom prst="rect">
                <a:avLst/>
              </a:prstGeom>
              <a:noFill/>
              <a:ln w="9525">
                <a:noFill/>
                <a:miter lim="800000"/>
                <a:headEnd/>
                <a:tailEnd/>
              </a:ln>
            </p:spPr>
            <p:txBody>
              <a:bodyPr>
                <a:prstTxWarp prst="textNoShape">
                  <a:avLst/>
                </a:prstTxWarp>
                <a:spAutoFit/>
              </a:bodyPr>
              <a:lstStyle/>
              <a:p>
                <a:pPr algn="ctr">
                  <a:spcBef>
                    <a:spcPct val="50000"/>
                  </a:spcBef>
                </a:pPr>
                <a:r>
                  <a:rPr lang="en-US" sz="1400" dirty="0">
                    <a:latin typeface="Helvetica" charset="0"/>
                  </a:rPr>
                  <a:t>Current</a:t>
                </a:r>
              </a:p>
            </p:txBody>
          </p:sp>
          <p:sp>
            <p:nvSpPr>
              <p:cNvPr id="60" name="Rectangle 63"/>
              <p:cNvSpPr>
                <a:spLocks noChangeArrowheads="1"/>
              </p:cNvSpPr>
              <p:nvPr/>
            </p:nvSpPr>
            <p:spPr bwMode="auto">
              <a:xfrm>
                <a:off x="4020" y="3358"/>
                <a:ext cx="96" cy="96"/>
              </a:xfrm>
              <a:prstGeom prst="rect">
                <a:avLst/>
              </a:prstGeom>
              <a:gradFill rotWithShape="0">
                <a:gsLst>
                  <a:gs pos="0">
                    <a:srgbClr val="800040"/>
                  </a:gs>
                  <a:gs pos="100000">
                    <a:srgbClr val="800040">
                      <a:gamma/>
                      <a:shade val="46275"/>
                      <a:invGamma/>
                    </a:srgbClr>
                  </a:gs>
                </a:gsLst>
                <a:lin ang="5400000" scaled="1"/>
              </a:gradFill>
              <a:ln w="9525">
                <a:solidFill>
                  <a:schemeClr val="tx1"/>
                </a:solidFill>
                <a:miter lim="800000"/>
                <a:headEnd/>
                <a:tailEnd/>
              </a:ln>
              <a:effectLst>
                <a:outerShdw dist="12700" dir="2700000" algn="ctr" rotWithShape="0">
                  <a:schemeClr val="bg2">
                    <a:alpha val="88000"/>
                  </a:schemeClr>
                </a:outerShdw>
              </a:effectLst>
            </p:spPr>
            <p:txBody>
              <a:bodyPr wrap="none" anchor="ctr">
                <a:prstTxWarp prst="textNoShape">
                  <a:avLst/>
                </a:prstTxWarp>
              </a:bodyPr>
              <a:lstStyle/>
              <a:p>
                <a:endParaRPr lang="en-US" dirty="0"/>
              </a:p>
            </p:txBody>
          </p:sp>
          <p:sp>
            <p:nvSpPr>
              <p:cNvPr id="61" name="Rectangle 64"/>
              <p:cNvSpPr>
                <a:spLocks noChangeArrowheads="1"/>
              </p:cNvSpPr>
              <p:nvPr/>
            </p:nvSpPr>
            <p:spPr bwMode="auto">
              <a:xfrm>
                <a:off x="4164" y="3310"/>
                <a:ext cx="96" cy="144"/>
              </a:xfrm>
              <a:prstGeom prst="rect">
                <a:avLst/>
              </a:prstGeom>
              <a:gradFill rotWithShape="0">
                <a:gsLst>
                  <a:gs pos="0">
                    <a:srgbClr val="800040"/>
                  </a:gs>
                  <a:gs pos="100000">
                    <a:srgbClr val="800040">
                      <a:gamma/>
                      <a:shade val="46275"/>
                      <a:invGamma/>
                    </a:srgbClr>
                  </a:gs>
                </a:gsLst>
                <a:lin ang="5400000" scaled="1"/>
              </a:gradFill>
              <a:ln w="9525">
                <a:solidFill>
                  <a:schemeClr val="tx1"/>
                </a:solidFill>
                <a:miter lim="800000"/>
                <a:headEnd/>
                <a:tailEnd/>
              </a:ln>
              <a:effectLst>
                <a:outerShdw dist="12700" dir="2700000" algn="ctr" rotWithShape="0">
                  <a:schemeClr val="bg2">
                    <a:alpha val="88000"/>
                  </a:schemeClr>
                </a:outerShdw>
              </a:effectLst>
            </p:spPr>
            <p:txBody>
              <a:bodyPr wrap="none" anchor="ctr">
                <a:prstTxWarp prst="textNoShape">
                  <a:avLst/>
                </a:prstTxWarp>
              </a:bodyPr>
              <a:lstStyle/>
              <a:p>
                <a:endParaRPr lang="en-US" dirty="0"/>
              </a:p>
            </p:txBody>
          </p:sp>
          <p:sp>
            <p:nvSpPr>
              <p:cNvPr id="62" name="Rectangle 65"/>
              <p:cNvSpPr>
                <a:spLocks noChangeArrowheads="1"/>
              </p:cNvSpPr>
              <p:nvPr/>
            </p:nvSpPr>
            <p:spPr bwMode="auto">
              <a:xfrm>
                <a:off x="4308" y="3262"/>
                <a:ext cx="96" cy="192"/>
              </a:xfrm>
              <a:prstGeom prst="rect">
                <a:avLst/>
              </a:prstGeom>
              <a:gradFill rotWithShape="0">
                <a:gsLst>
                  <a:gs pos="0">
                    <a:srgbClr val="800040"/>
                  </a:gs>
                  <a:gs pos="100000">
                    <a:srgbClr val="800040">
                      <a:gamma/>
                      <a:shade val="46275"/>
                      <a:invGamma/>
                    </a:srgbClr>
                  </a:gs>
                </a:gsLst>
                <a:lin ang="5400000" scaled="1"/>
              </a:gradFill>
              <a:ln w="9525">
                <a:solidFill>
                  <a:schemeClr val="tx1"/>
                </a:solidFill>
                <a:miter lim="800000"/>
                <a:headEnd/>
                <a:tailEnd/>
              </a:ln>
              <a:effectLst>
                <a:outerShdw dist="12700" dir="2700000" algn="ctr" rotWithShape="0">
                  <a:schemeClr val="bg2">
                    <a:alpha val="88000"/>
                  </a:schemeClr>
                </a:outerShdw>
              </a:effectLst>
            </p:spPr>
            <p:txBody>
              <a:bodyPr wrap="none" anchor="ctr">
                <a:prstTxWarp prst="textNoShape">
                  <a:avLst/>
                </a:prstTxWarp>
              </a:bodyPr>
              <a:lstStyle/>
              <a:p>
                <a:endParaRPr lang="en-US" dirty="0"/>
              </a:p>
            </p:txBody>
          </p:sp>
          <p:sp>
            <p:nvSpPr>
              <p:cNvPr id="63" name="Rectangle 66"/>
              <p:cNvSpPr>
                <a:spLocks noChangeArrowheads="1"/>
              </p:cNvSpPr>
              <p:nvPr/>
            </p:nvSpPr>
            <p:spPr bwMode="auto">
              <a:xfrm>
                <a:off x="4452" y="3214"/>
                <a:ext cx="96" cy="240"/>
              </a:xfrm>
              <a:prstGeom prst="rect">
                <a:avLst/>
              </a:prstGeom>
              <a:gradFill rotWithShape="0">
                <a:gsLst>
                  <a:gs pos="0">
                    <a:srgbClr val="800040"/>
                  </a:gs>
                  <a:gs pos="100000">
                    <a:srgbClr val="800040">
                      <a:gamma/>
                      <a:shade val="46275"/>
                      <a:invGamma/>
                    </a:srgbClr>
                  </a:gs>
                </a:gsLst>
                <a:lin ang="5400000" scaled="1"/>
              </a:gradFill>
              <a:ln w="9525">
                <a:solidFill>
                  <a:schemeClr val="tx1"/>
                </a:solidFill>
                <a:miter lim="800000"/>
                <a:headEnd/>
                <a:tailEnd/>
              </a:ln>
              <a:effectLst>
                <a:outerShdw dist="12700" dir="2700000" algn="ctr" rotWithShape="0">
                  <a:schemeClr val="bg2">
                    <a:alpha val="88000"/>
                  </a:schemeClr>
                </a:outerShdw>
              </a:effectLst>
            </p:spPr>
            <p:txBody>
              <a:bodyPr wrap="none" anchor="ctr">
                <a:prstTxWarp prst="textNoShape">
                  <a:avLst/>
                </a:prstTxWarp>
              </a:bodyPr>
              <a:lstStyle/>
              <a:p>
                <a:endParaRPr lang="en-US" dirty="0"/>
              </a:p>
            </p:txBody>
          </p:sp>
          <p:sp>
            <p:nvSpPr>
              <p:cNvPr id="64" name="Rectangle 67"/>
              <p:cNvSpPr>
                <a:spLocks noChangeArrowheads="1"/>
              </p:cNvSpPr>
              <p:nvPr/>
            </p:nvSpPr>
            <p:spPr bwMode="auto">
              <a:xfrm>
                <a:off x="4596" y="3166"/>
                <a:ext cx="96" cy="288"/>
              </a:xfrm>
              <a:prstGeom prst="rect">
                <a:avLst/>
              </a:prstGeom>
              <a:gradFill rotWithShape="0">
                <a:gsLst>
                  <a:gs pos="0">
                    <a:srgbClr val="800040"/>
                  </a:gs>
                  <a:gs pos="100000">
                    <a:srgbClr val="800040">
                      <a:gamma/>
                      <a:shade val="46275"/>
                      <a:invGamma/>
                    </a:srgbClr>
                  </a:gs>
                </a:gsLst>
                <a:lin ang="5400000" scaled="1"/>
              </a:gradFill>
              <a:ln w="9525">
                <a:solidFill>
                  <a:schemeClr val="tx1"/>
                </a:solidFill>
                <a:miter lim="800000"/>
                <a:headEnd/>
                <a:tailEnd/>
              </a:ln>
              <a:effectLst>
                <a:outerShdw dist="12700" dir="2700000" algn="ctr" rotWithShape="0">
                  <a:schemeClr val="bg2">
                    <a:alpha val="88000"/>
                  </a:schemeClr>
                </a:outerShdw>
              </a:effectLst>
            </p:spPr>
            <p:txBody>
              <a:bodyPr wrap="none" anchor="ctr">
                <a:prstTxWarp prst="textNoShape">
                  <a:avLst/>
                </a:prstTxWarp>
              </a:bodyPr>
              <a:lstStyle/>
              <a:p>
                <a:endParaRPr lang="en-US" dirty="0"/>
              </a:p>
            </p:txBody>
          </p:sp>
          <p:sp>
            <p:nvSpPr>
              <p:cNvPr id="65" name="Rectangle 68"/>
              <p:cNvSpPr>
                <a:spLocks noChangeArrowheads="1"/>
              </p:cNvSpPr>
              <p:nvPr/>
            </p:nvSpPr>
            <p:spPr bwMode="auto">
              <a:xfrm>
                <a:off x="4740" y="3118"/>
                <a:ext cx="96" cy="336"/>
              </a:xfrm>
              <a:prstGeom prst="rect">
                <a:avLst/>
              </a:prstGeom>
              <a:gradFill rotWithShape="0">
                <a:gsLst>
                  <a:gs pos="0">
                    <a:srgbClr val="800040"/>
                  </a:gs>
                  <a:gs pos="100000">
                    <a:srgbClr val="800040">
                      <a:gamma/>
                      <a:shade val="46275"/>
                      <a:invGamma/>
                    </a:srgbClr>
                  </a:gs>
                </a:gsLst>
                <a:lin ang="5400000" scaled="1"/>
              </a:gradFill>
              <a:ln w="9525">
                <a:solidFill>
                  <a:schemeClr val="tx1"/>
                </a:solidFill>
                <a:miter lim="800000"/>
                <a:headEnd/>
                <a:tailEnd/>
              </a:ln>
              <a:effectLst>
                <a:outerShdw dist="12700" dir="2700000" algn="ctr" rotWithShape="0">
                  <a:schemeClr val="bg2">
                    <a:alpha val="88000"/>
                  </a:schemeClr>
                </a:outerShdw>
              </a:effectLst>
            </p:spPr>
            <p:txBody>
              <a:bodyPr wrap="none" anchor="ctr">
                <a:prstTxWarp prst="textNoShape">
                  <a:avLst/>
                </a:prstTxWarp>
              </a:bodyPr>
              <a:lstStyle/>
              <a:p>
                <a:endParaRPr lang="en-US" dirty="0"/>
              </a:p>
            </p:txBody>
          </p:sp>
          <p:sp>
            <p:nvSpPr>
              <p:cNvPr id="66" name="Line 69"/>
              <p:cNvSpPr>
                <a:spLocks noChangeShapeType="1"/>
              </p:cNvSpPr>
              <p:nvPr/>
            </p:nvSpPr>
            <p:spPr bwMode="auto">
              <a:xfrm flipH="1">
                <a:off x="4836" y="3358"/>
                <a:ext cx="96" cy="192"/>
              </a:xfrm>
              <a:prstGeom prst="line">
                <a:avLst/>
              </a:prstGeom>
              <a:noFill/>
              <a:ln w="19050">
                <a:solidFill>
                  <a:schemeClr val="tx1"/>
                </a:solidFill>
                <a:round/>
                <a:headEnd/>
                <a:tailEnd/>
              </a:ln>
            </p:spPr>
            <p:txBody>
              <a:bodyPr>
                <a:prstTxWarp prst="textNoShape">
                  <a:avLst/>
                </a:prstTxWarp>
              </a:bodyPr>
              <a:lstStyle/>
              <a:p>
                <a:endParaRPr lang="en-US" dirty="0"/>
              </a:p>
            </p:txBody>
          </p:sp>
          <p:sp>
            <p:nvSpPr>
              <p:cNvPr id="67" name="Line 70"/>
              <p:cNvSpPr>
                <a:spLocks noChangeShapeType="1"/>
              </p:cNvSpPr>
              <p:nvPr/>
            </p:nvSpPr>
            <p:spPr bwMode="auto">
              <a:xfrm flipH="1">
                <a:off x="4884" y="3358"/>
                <a:ext cx="96" cy="192"/>
              </a:xfrm>
              <a:prstGeom prst="line">
                <a:avLst/>
              </a:prstGeom>
              <a:noFill/>
              <a:ln w="19050">
                <a:solidFill>
                  <a:schemeClr val="tx1"/>
                </a:solidFill>
                <a:round/>
                <a:headEnd/>
                <a:tailEnd/>
              </a:ln>
            </p:spPr>
            <p:txBody>
              <a:bodyPr>
                <a:prstTxWarp prst="textNoShape">
                  <a:avLst/>
                </a:prstTxWarp>
              </a:bodyPr>
              <a:lstStyle/>
              <a:p>
                <a:endParaRPr lang="en-US" dirty="0"/>
              </a:p>
            </p:txBody>
          </p:sp>
          <p:sp>
            <p:nvSpPr>
              <p:cNvPr id="68" name="Rectangle 71"/>
              <p:cNvSpPr>
                <a:spLocks noChangeArrowheads="1"/>
              </p:cNvSpPr>
              <p:nvPr/>
            </p:nvSpPr>
            <p:spPr bwMode="auto">
              <a:xfrm>
                <a:off x="5028" y="2542"/>
                <a:ext cx="96" cy="912"/>
              </a:xfrm>
              <a:prstGeom prst="rect">
                <a:avLst/>
              </a:prstGeom>
              <a:gradFill rotWithShape="0">
                <a:gsLst>
                  <a:gs pos="0">
                    <a:srgbClr val="800040"/>
                  </a:gs>
                  <a:gs pos="100000">
                    <a:srgbClr val="800040">
                      <a:gamma/>
                      <a:shade val="46275"/>
                      <a:invGamma/>
                    </a:srgbClr>
                  </a:gs>
                </a:gsLst>
                <a:lin ang="5400000" scaled="1"/>
              </a:gradFill>
              <a:ln w="9525">
                <a:solidFill>
                  <a:schemeClr val="tx1"/>
                </a:solidFill>
                <a:miter lim="800000"/>
                <a:headEnd/>
                <a:tailEnd/>
              </a:ln>
              <a:effectLst>
                <a:outerShdw dist="12700" dir="2700000" algn="ctr" rotWithShape="0">
                  <a:schemeClr val="bg2">
                    <a:alpha val="88000"/>
                  </a:schemeClr>
                </a:outerShdw>
              </a:effectLst>
            </p:spPr>
            <p:txBody>
              <a:bodyPr wrap="none" anchor="ctr">
                <a:prstTxWarp prst="textNoShape">
                  <a:avLst/>
                </a:prstTxWarp>
              </a:bodyPr>
              <a:lstStyle/>
              <a:p>
                <a:endParaRPr lang="en-US" dirty="0"/>
              </a:p>
            </p:txBody>
          </p:sp>
          <p:sp>
            <p:nvSpPr>
              <p:cNvPr id="69" name="Rectangle 72"/>
              <p:cNvSpPr>
                <a:spLocks noChangeArrowheads="1"/>
              </p:cNvSpPr>
              <p:nvPr/>
            </p:nvSpPr>
            <p:spPr bwMode="auto">
              <a:xfrm>
                <a:off x="5172" y="2494"/>
                <a:ext cx="96" cy="960"/>
              </a:xfrm>
              <a:prstGeom prst="rect">
                <a:avLst/>
              </a:prstGeom>
              <a:gradFill rotWithShape="0">
                <a:gsLst>
                  <a:gs pos="0">
                    <a:srgbClr val="800040"/>
                  </a:gs>
                  <a:gs pos="100000">
                    <a:srgbClr val="800040">
                      <a:gamma/>
                      <a:shade val="46275"/>
                      <a:invGamma/>
                    </a:srgbClr>
                  </a:gs>
                </a:gsLst>
                <a:lin ang="5400000" scaled="1"/>
              </a:gradFill>
              <a:ln w="9525">
                <a:solidFill>
                  <a:schemeClr val="tx1"/>
                </a:solidFill>
                <a:miter lim="800000"/>
                <a:headEnd/>
                <a:tailEnd/>
              </a:ln>
              <a:effectLst>
                <a:outerShdw dist="12700" dir="2700000" algn="ctr" rotWithShape="0">
                  <a:schemeClr val="bg2">
                    <a:alpha val="88000"/>
                  </a:schemeClr>
                </a:outerShdw>
              </a:effectLst>
            </p:spPr>
            <p:txBody>
              <a:bodyPr wrap="none" anchor="ctr">
                <a:prstTxWarp prst="textNoShape">
                  <a:avLst/>
                </a:prstTxWarp>
              </a:bodyPr>
              <a:lstStyle/>
              <a:p>
                <a:endParaRPr lang="en-US" dirty="0"/>
              </a:p>
            </p:txBody>
          </p:sp>
          <p:sp>
            <p:nvSpPr>
              <p:cNvPr id="70" name="Rectangle 73"/>
              <p:cNvSpPr>
                <a:spLocks noChangeArrowheads="1"/>
              </p:cNvSpPr>
              <p:nvPr/>
            </p:nvSpPr>
            <p:spPr bwMode="auto">
              <a:xfrm>
                <a:off x="5316" y="2446"/>
                <a:ext cx="96" cy="1008"/>
              </a:xfrm>
              <a:prstGeom prst="rect">
                <a:avLst/>
              </a:prstGeom>
              <a:gradFill rotWithShape="0">
                <a:gsLst>
                  <a:gs pos="0">
                    <a:srgbClr val="800040"/>
                  </a:gs>
                  <a:gs pos="100000">
                    <a:srgbClr val="800040">
                      <a:gamma/>
                      <a:shade val="46275"/>
                      <a:invGamma/>
                    </a:srgbClr>
                  </a:gs>
                </a:gsLst>
                <a:lin ang="5400000" scaled="1"/>
              </a:gradFill>
              <a:ln w="9525">
                <a:solidFill>
                  <a:schemeClr val="tx1"/>
                </a:solidFill>
                <a:miter lim="800000"/>
                <a:headEnd/>
                <a:tailEnd/>
              </a:ln>
              <a:effectLst>
                <a:outerShdw dist="12700" dir="2700000" algn="ctr" rotWithShape="0">
                  <a:schemeClr val="bg2">
                    <a:alpha val="88000"/>
                  </a:schemeClr>
                </a:outerShdw>
              </a:effectLst>
            </p:spPr>
            <p:txBody>
              <a:bodyPr wrap="none" anchor="ctr">
                <a:prstTxWarp prst="textNoShape">
                  <a:avLst/>
                </a:prstTxWarp>
              </a:bodyPr>
              <a:lstStyle/>
              <a:p>
                <a:endParaRPr lang="en-US" dirty="0"/>
              </a:p>
            </p:txBody>
          </p:sp>
          <p:sp>
            <p:nvSpPr>
              <p:cNvPr id="71" name="Line 74"/>
              <p:cNvSpPr>
                <a:spLocks noChangeShapeType="1"/>
              </p:cNvSpPr>
              <p:nvPr/>
            </p:nvSpPr>
            <p:spPr bwMode="auto">
              <a:xfrm>
                <a:off x="3785" y="3404"/>
                <a:ext cx="0" cy="240"/>
              </a:xfrm>
              <a:prstGeom prst="line">
                <a:avLst/>
              </a:prstGeom>
              <a:noFill/>
              <a:ln w="12700">
                <a:solidFill>
                  <a:schemeClr val="bg2"/>
                </a:solidFill>
                <a:round/>
                <a:headEnd/>
                <a:tailEnd/>
              </a:ln>
            </p:spPr>
            <p:txBody>
              <a:bodyPr>
                <a:prstTxWarp prst="textNoShape">
                  <a:avLst/>
                </a:prstTxWarp>
              </a:bodyPr>
              <a:lstStyle/>
              <a:p>
                <a:endParaRPr lang="en-US" dirty="0"/>
              </a:p>
            </p:txBody>
          </p:sp>
          <p:sp>
            <p:nvSpPr>
              <p:cNvPr id="72" name="Line 75"/>
              <p:cNvSpPr>
                <a:spLocks noChangeShapeType="1"/>
              </p:cNvSpPr>
              <p:nvPr/>
            </p:nvSpPr>
            <p:spPr bwMode="auto">
              <a:xfrm>
                <a:off x="5412" y="3460"/>
                <a:ext cx="0" cy="174"/>
              </a:xfrm>
              <a:prstGeom prst="line">
                <a:avLst/>
              </a:prstGeom>
              <a:noFill/>
              <a:ln w="12700">
                <a:solidFill>
                  <a:schemeClr val="bg2"/>
                </a:solidFill>
                <a:round/>
                <a:headEnd/>
                <a:tailEnd/>
              </a:ln>
            </p:spPr>
            <p:txBody>
              <a:bodyPr>
                <a:prstTxWarp prst="textNoShape">
                  <a:avLst/>
                </a:prstTxWarp>
              </a:bodyPr>
              <a:lstStyle/>
              <a:p>
                <a:endParaRPr lang="en-US" dirty="0"/>
              </a:p>
            </p:txBody>
          </p:sp>
          <p:sp>
            <p:nvSpPr>
              <p:cNvPr id="73" name="Text Box 76"/>
              <p:cNvSpPr txBox="1">
                <a:spLocks noChangeArrowheads="1"/>
              </p:cNvSpPr>
              <p:nvPr/>
            </p:nvSpPr>
            <p:spPr bwMode="auto">
              <a:xfrm>
                <a:off x="4243" y="3496"/>
                <a:ext cx="768" cy="173"/>
              </a:xfrm>
              <a:prstGeom prst="rect">
                <a:avLst/>
              </a:prstGeom>
              <a:noFill/>
              <a:ln w="12700">
                <a:noFill/>
                <a:miter lim="800000"/>
                <a:headEnd/>
                <a:tailEnd/>
              </a:ln>
            </p:spPr>
            <p:txBody>
              <a:bodyPr>
                <a:prstTxWarp prst="textNoShape">
                  <a:avLst/>
                </a:prstTxWarp>
                <a:spAutoFit/>
              </a:bodyPr>
              <a:lstStyle/>
              <a:p>
                <a:pPr algn="ctr">
                  <a:spcBef>
                    <a:spcPct val="50000"/>
                  </a:spcBef>
                </a:pPr>
                <a:r>
                  <a:rPr lang="en-US" sz="1200" dirty="0">
                    <a:solidFill>
                      <a:schemeClr val="bg2"/>
                    </a:solidFill>
                  </a:rPr>
                  <a:t>1ms</a:t>
                </a:r>
              </a:p>
            </p:txBody>
          </p:sp>
          <p:sp>
            <p:nvSpPr>
              <p:cNvPr id="74" name="Line 77"/>
              <p:cNvSpPr>
                <a:spLocks noChangeShapeType="1"/>
              </p:cNvSpPr>
              <p:nvPr/>
            </p:nvSpPr>
            <p:spPr bwMode="auto">
              <a:xfrm flipH="1">
                <a:off x="3780" y="3586"/>
                <a:ext cx="719" cy="0"/>
              </a:xfrm>
              <a:prstGeom prst="line">
                <a:avLst/>
              </a:prstGeom>
              <a:noFill/>
              <a:ln w="12700">
                <a:solidFill>
                  <a:schemeClr val="bg2"/>
                </a:solidFill>
                <a:round/>
                <a:headEnd/>
                <a:tailEnd type="triangle" w="sm" len="lg"/>
              </a:ln>
            </p:spPr>
            <p:txBody>
              <a:bodyPr>
                <a:prstTxWarp prst="textNoShape">
                  <a:avLst/>
                </a:prstTxWarp>
              </a:bodyPr>
              <a:lstStyle/>
              <a:p>
                <a:endParaRPr lang="en-US" dirty="0"/>
              </a:p>
            </p:txBody>
          </p:sp>
          <p:sp>
            <p:nvSpPr>
              <p:cNvPr id="75" name="Line 78"/>
              <p:cNvSpPr>
                <a:spLocks noChangeShapeType="1"/>
              </p:cNvSpPr>
              <p:nvPr/>
            </p:nvSpPr>
            <p:spPr bwMode="auto">
              <a:xfrm>
                <a:off x="4755" y="3586"/>
                <a:ext cx="657" cy="0"/>
              </a:xfrm>
              <a:prstGeom prst="line">
                <a:avLst/>
              </a:prstGeom>
              <a:noFill/>
              <a:ln w="12700">
                <a:solidFill>
                  <a:schemeClr val="bg2"/>
                </a:solidFill>
                <a:round/>
                <a:headEnd/>
                <a:tailEnd type="triangle" w="sm" len="lg"/>
              </a:ln>
            </p:spPr>
            <p:txBody>
              <a:bodyPr>
                <a:prstTxWarp prst="textNoShape">
                  <a:avLst/>
                </a:prstTxWarp>
              </a:bodyPr>
              <a:lstStyle/>
              <a:p>
                <a:endParaRPr lang="en-US" dirty="0"/>
              </a:p>
            </p:txBody>
          </p:sp>
          <p:sp>
            <p:nvSpPr>
              <p:cNvPr id="76" name="Line 79"/>
              <p:cNvSpPr>
                <a:spLocks noChangeShapeType="1"/>
              </p:cNvSpPr>
              <p:nvPr/>
            </p:nvSpPr>
            <p:spPr bwMode="auto">
              <a:xfrm>
                <a:off x="3780" y="2398"/>
                <a:ext cx="0" cy="1056"/>
              </a:xfrm>
              <a:prstGeom prst="line">
                <a:avLst/>
              </a:prstGeom>
              <a:noFill/>
              <a:ln w="19050">
                <a:solidFill>
                  <a:schemeClr val="tx1"/>
                </a:solidFill>
                <a:round/>
                <a:headEnd/>
                <a:tailEnd/>
              </a:ln>
            </p:spPr>
            <p:txBody>
              <a:bodyPr>
                <a:prstTxWarp prst="textNoShape">
                  <a:avLst/>
                </a:prstTxWarp>
              </a:bodyPr>
              <a:lstStyle/>
              <a:p>
                <a:endParaRPr lang="en-US" dirty="0"/>
              </a:p>
            </p:txBody>
          </p:sp>
          <p:sp>
            <p:nvSpPr>
              <p:cNvPr id="77" name="Line 80"/>
              <p:cNvSpPr>
                <a:spLocks noChangeShapeType="1"/>
              </p:cNvSpPr>
              <p:nvPr/>
            </p:nvSpPr>
            <p:spPr bwMode="auto">
              <a:xfrm>
                <a:off x="3775" y="3454"/>
                <a:ext cx="1872" cy="0"/>
              </a:xfrm>
              <a:prstGeom prst="line">
                <a:avLst/>
              </a:prstGeom>
              <a:noFill/>
              <a:ln w="19050">
                <a:solidFill>
                  <a:schemeClr val="tx1"/>
                </a:solidFill>
                <a:round/>
                <a:headEnd/>
                <a:tailEnd/>
              </a:ln>
            </p:spPr>
            <p:txBody>
              <a:bodyPr>
                <a:prstTxWarp prst="textNoShape">
                  <a:avLst/>
                </a:prstTxWarp>
              </a:bodyPr>
              <a:lstStyle/>
              <a:p>
                <a:endParaRPr lang="en-US" dirty="0"/>
              </a:p>
            </p:txBody>
          </p:sp>
          <p:sp>
            <p:nvSpPr>
              <p:cNvPr id="78" name="Rectangle 81"/>
              <p:cNvSpPr>
                <a:spLocks noChangeArrowheads="1"/>
              </p:cNvSpPr>
              <p:nvPr/>
            </p:nvSpPr>
            <p:spPr bwMode="auto">
              <a:xfrm>
                <a:off x="3876" y="3406"/>
                <a:ext cx="96" cy="48"/>
              </a:xfrm>
              <a:prstGeom prst="rect">
                <a:avLst/>
              </a:prstGeom>
              <a:gradFill rotWithShape="0">
                <a:gsLst>
                  <a:gs pos="0">
                    <a:srgbClr val="800040"/>
                  </a:gs>
                  <a:gs pos="100000">
                    <a:srgbClr val="800040">
                      <a:gamma/>
                      <a:shade val="46275"/>
                      <a:invGamma/>
                    </a:srgbClr>
                  </a:gs>
                </a:gsLst>
                <a:lin ang="5400000" scaled="1"/>
              </a:gradFill>
              <a:ln w="19050">
                <a:solidFill>
                  <a:schemeClr val="tx1"/>
                </a:solidFill>
                <a:miter lim="800000"/>
                <a:headEnd/>
                <a:tailEnd/>
              </a:ln>
              <a:effectLst>
                <a:outerShdw dist="12700" dir="2700000" algn="ctr" rotWithShape="0">
                  <a:schemeClr val="bg2">
                    <a:alpha val="88000"/>
                  </a:schemeClr>
                </a:outerShdw>
              </a:effectLst>
            </p:spPr>
            <p:txBody>
              <a:bodyPr wrap="none" anchor="ctr">
                <a:prstTxWarp prst="textNoShape">
                  <a:avLst/>
                </a:prstTxWarp>
              </a:bodyPr>
              <a:lstStyle/>
              <a:p>
                <a:endParaRPr lang="en-US" dirty="0"/>
              </a:p>
            </p:txBody>
          </p:sp>
        </p:grpSp>
        <p:pic>
          <p:nvPicPr>
            <p:cNvPr id="58" name="Picture 82" descr="swoosh2"/>
            <p:cNvPicPr>
              <a:picLocks noChangeAspect="1" noChangeArrowheads="1"/>
            </p:cNvPicPr>
            <p:nvPr/>
          </p:nvPicPr>
          <p:blipFill>
            <a:blip r:embed="rId4"/>
            <a:srcRect/>
            <a:stretch>
              <a:fillRect/>
            </a:stretch>
          </p:blipFill>
          <p:spPr bwMode="auto">
            <a:xfrm>
              <a:off x="4176" y="1200"/>
              <a:ext cx="962" cy="1512"/>
            </a:xfrm>
            <a:prstGeom prst="rect">
              <a:avLst/>
            </a:prstGeom>
            <a:noFill/>
            <a:ln w="9525">
              <a:noFill/>
              <a:miter lim="800000"/>
              <a:headEnd/>
              <a:tailEnd/>
            </a:ln>
          </p:spPr>
        </p:pic>
      </p:grpSp>
      <p:sp>
        <p:nvSpPr>
          <p:cNvPr id="79" name="Text Box 83"/>
          <p:cNvSpPr txBox="1">
            <a:spLocks noChangeArrowheads="1"/>
          </p:cNvSpPr>
          <p:nvPr/>
        </p:nvSpPr>
        <p:spPr bwMode="auto">
          <a:xfrm>
            <a:off x="7086600" y="3349800"/>
            <a:ext cx="1447800" cy="641350"/>
          </a:xfrm>
          <a:prstGeom prst="rect">
            <a:avLst/>
          </a:prstGeom>
          <a:noFill/>
          <a:ln w="9525">
            <a:noFill/>
            <a:miter lim="800000"/>
            <a:headEnd/>
            <a:tailEnd/>
          </a:ln>
        </p:spPr>
        <p:txBody>
          <a:bodyPr>
            <a:prstTxWarp prst="textNoShape">
              <a:avLst/>
            </a:prstTxWarp>
            <a:spAutoFit/>
          </a:bodyPr>
          <a:lstStyle/>
          <a:p>
            <a:pPr algn="ctr">
              <a:spcBef>
                <a:spcPct val="50000"/>
              </a:spcBef>
            </a:pPr>
            <a:r>
              <a:rPr lang="en-US" b="1" dirty="0">
                <a:solidFill>
                  <a:schemeClr val="accent1"/>
                </a:solidFill>
              </a:rPr>
              <a:t>Liquid Hg Target</a:t>
            </a:r>
          </a:p>
        </p:txBody>
      </p:sp>
      <p:sp>
        <p:nvSpPr>
          <p:cNvPr id="80" name="Rectangle 84"/>
          <p:cNvSpPr>
            <a:spLocks noChangeArrowheads="1"/>
          </p:cNvSpPr>
          <p:nvPr/>
        </p:nvSpPr>
        <p:spPr bwMode="auto">
          <a:xfrm>
            <a:off x="4038600" y="2676700"/>
            <a:ext cx="888539" cy="274434"/>
          </a:xfrm>
          <a:prstGeom prst="rect">
            <a:avLst/>
          </a:prstGeom>
          <a:noFill/>
          <a:ln w="12700">
            <a:noFill/>
            <a:miter lim="800000"/>
            <a:headEnd/>
            <a:tailEnd/>
          </a:ln>
        </p:spPr>
        <p:txBody>
          <a:bodyPr wrap="none" lIns="90487" tIns="44450" rIns="90487" bIns="44450">
            <a:prstTxWarp prst="textNoShape">
              <a:avLst/>
            </a:prstTxWarp>
            <a:spAutoFit/>
          </a:bodyPr>
          <a:lstStyle/>
          <a:p>
            <a:r>
              <a:rPr lang="en-US" sz="1200" b="1" dirty="0">
                <a:solidFill>
                  <a:srgbClr val="FF0000"/>
                </a:solidFill>
              </a:rPr>
              <a:t>~972 MeV</a:t>
            </a:r>
          </a:p>
        </p:txBody>
      </p:sp>
      <p:grpSp>
        <p:nvGrpSpPr>
          <p:cNvPr id="82" name="Group 109"/>
          <p:cNvGrpSpPr>
            <a:grpSpLocks/>
          </p:cNvGrpSpPr>
          <p:nvPr/>
        </p:nvGrpSpPr>
        <p:grpSpPr bwMode="auto">
          <a:xfrm>
            <a:off x="760413" y="5715000"/>
            <a:ext cx="4422775" cy="382588"/>
            <a:chOff x="761206" y="5562600"/>
            <a:chExt cx="4421982" cy="381794"/>
          </a:xfrm>
        </p:grpSpPr>
        <p:cxnSp>
          <p:nvCxnSpPr>
            <p:cNvPr id="83" name="Straight Connector 82"/>
            <p:cNvCxnSpPr/>
            <p:nvPr/>
          </p:nvCxnSpPr>
          <p:spPr>
            <a:xfrm rot="5400000">
              <a:off x="571895" y="5753495"/>
              <a:ext cx="380209"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5400000">
              <a:off x="4992289" y="5751911"/>
              <a:ext cx="380209"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3962619" y="5714684"/>
              <a:ext cx="1218981" cy="158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rot="10800000">
              <a:off x="762793" y="5714684"/>
              <a:ext cx="1295168" cy="158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7" name="TextBox 94"/>
            <p:cNvSpPr txBox="1">
              <a:spLocks noChangeArrowheads="1"/>
            </p:cNvSpPr>
            <p:nvPr/>
          </p:nvSpPr>
          <p:spPr bwMode="auto">
            <a:xfrm>
              <a:off x="2133599" y="5562600"/>
              <a:ext cx="1836821" cy="307777"/>
            </a:xfrm>
            <a:prstGeom prst="rect">
              <a:avLst/>
            </a:prstGeom>
            <a:noFill/>
            <a:ln w="9525">
              <a:noFill/>
              <a:miter lim="800000"/>
              <a:headEnd/>
              <a:tailEnd/>
            </a:ln>
          </p:spPr>
          <p:txBody>
            <a:bodyPr>
              <a:prstTxWarp prst="textNoShape">
                <a:avLst/>
              </a:prstTxWarp>
              <a:spAutoFit/>
            </a:bodyPr>
            <a:lstStyle/>
            <a:p>
              <a:r>
                <a:rPr lang="en-US" sz="1400" dirty="0"/>
                <a:t>~1 ms macropulse</a:t>
              </a:r>
            </a:p>
          </p:txBody>
        </p:sp>
      </p:grpSp>
      <p:cxnSp>
        <p:nvCxnSpPr>
          <p:cNvPr id="89" name="Straight Connector 88"/>
          <p:cNvCxnSpPr/>
          <p:nvPr/>
        </p:nvCxnSpPr>
        <p:spPr bwMode="auto">
          <a:xfrm rot="5400000">
            <a:off x="5825331" y="6182694"/>
            <a:ext cx="381000"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a:stCxn id="91" idx="1"/>
          </p:cNvCxnSpPr>
          <p:nvPr/>
        </p:nvCxnSpPr>
        <p:spPr bwMode="auto">
          <a:xfrm flipH="1" flipV="1">
            <a:off x="6019800" y="6172200"/>
            <a:ext cx="990600" cy="586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1" name="TextBox 105"/>
          <p:cNvSpPr txBox="1">
            <a:spLocks noChangeArrowheads="1"/>
          </p:cNvSpPr>
          <p:nvPr/>
        </p:nvSpPr>
        <p:spPr bwMode="auto">
          <a:xfrm>
            <a:off x="7010400" y="6019800"/>
            <a:ext cx="609600" cy="316535"/>
          </a:xfrm>
          <a:prstGeom prst="rect">
            <a:avLst/>
          </a:prstGeom>
          <a:noFill/>
          <a:ln w="9525">
            <a:noFill/>
            <a:miter lim="800000"/>
            <a:headEnd/>
            <a:tailEnd/>
          </a:ln>
        </p:spPr>
        <p:txBody>
          <a:bodyPr wrap="square">
            <a:prstTxWarp prst="textNoShape">
              <a:avLst/>
            </a:prstTxWarp>
            <a:spAutoFit/>
          </a:bodyPr>
          <a:lstStyle/>
          <a:p>
            <a:r>
              <a:rPr lang="en-US" sz="1400" dirty="0"/>
              <a:t>1 ms </a:t>
            </a:r>
          </a:p>
        </p:txBody>
      </p:sp>
      <p:cxnSp>
        <p:nvCxnSpPr>
          <p:cNvPr id="92" name="Straight Connector 91"/>
          <p:cNvCxnSpPr/>
          <p:nvPr/>
        </p:nvCxnSpPr>
        <p:spPr bwMode="auto">
          <a:xfrm rot="5400000">
            <a:off x="8408193" y="6227144"/>
            <a:ext cx="3810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a:stCxn id="91" idx="3"/>
          </p:cNvCxnSpPr>
          <p:nvPr/>
        </p:nvCxnSpPr>
        <p:spPr bwMode="auto">
          <a:xfrm flipV="1">
            <a:off x="7620000" y="6172200"/>
            <a:ext cx="990600" cy="586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94" name="Group 151"/>
          <p:cNvGrpSpPr>
            <a:grpSpLocks/>
          </p:cNvGrpSpPr>
          <p:nvPr/>
        </p:nvGrpSpPr>
        <p:grpSpPr bwMode="auto">
          <a:xfrm>
            <a:off x="7772400" y="1900413"/>
            <a:ext cx="1371600" cy="1409700"/>
            <a:chOff x="4896" y="1007"/>
            <a:chExt cx="864" cy="888"/>
          </a:xfrm>
        </p:grpSpPr>
        <p:grpSp>
          <p:nvGrpSpPr>
            <p:cNvPr id="95" name="Group 142"/>
            <p:cNvGrpSpPr>
              <a:grpSpLocks/>
            </p:cNvGrpSpPr>
            <p:nvPr/>
          </p:nvGrpSpPr>
          <p:grpSpPr bwMode="auto">
            <a:xfrm>
              <a:off x="4896" y="1007"/>
              <a:ext cx="864" cy="408"/>
              <a:chOff x="3593" y="2370"/>
              <a:chExt cx="2054" cy="1084"/>
            </a:xfrm>
          </p:grpSpPr>
          <p:sp>
            <p:nvSpPr>
              <p:cNvPr id="99" name="Text Box 62"/>
              <p:cNvSpPr txBox="1">
                <a:spLocks noChangeArrowheads="1"/>
              </p:cNvSpPr>
              <p:nvPr/>
            </p:nvSpPr>
            <p:spPr bwMode="auto">
              <a:xfrm rot="-5400000">
                <a:off x="3356" y="2607"/>
                <a:ext cx="664" cy="190"/>
              </a:xfrm>
              <a:prstGeom prst="rect">
                <a:avLst/>
              </a:prstGeom>
              <a:noFill/>
              <a:ln w="9525">
                <a:noFill/>
                <a:miter lim="800000"/>
                <a:headEnd/>
                <a:tailEnd/>
              </a:ln>
            </p:spPr>
            <p:txBody>
              <a:bodyPr vert="eaVert">
                <a:prstTxWarp prst="textNoShape">
                  <a:avLst/>
                </a:prstTxWarp>
                <a:spAutoFit/>
              </a:bodyPr>
              <a:lstStyle/>
              <a:p>
                <a:pPr algn="ctr">
                  <a:spcBef>
                    <a:spcPct val="50000"/>
                  </a:spcBef>
                </a:pPr>
                <a:endParaRPr lang="en-US" sz="1400" dirty="0">
                  <a:latin typeface="Helvetica" charset="0"/>
                </a:endParaRPr>
              </a:p>
            </p:txBody>
          </p:sp>
          <p:sp>
            <p:nvSpPr>
              <p:cNvPr id="100" name="Rectangle 73"/>
              <p:cNvSpPr>
                <a:spLocks noChangeArrowheads="1"/>
              </p:cNvSpPr>
              <p:nvPr/>
            </p:nvSpPr>
            <p:spPr bwMode="auto">
              <a:xfrm>
                <a:off x="5317" y="2447"/>
                <a:ext cx="95" cy="1007"/>
              </a:xfrm>
              <a:prstGeom prst="rect">
                <a:avLst/>
              </a:prstGeom>
              <a:gradFill rotWithShape="0">
                <a:gsLst>
                  <a:gs pos="0">
                    <a:srgbClr val="800040"/>
                  </a:gs>
                  <a:gs pos="100000">
                    <a:srgbClr val="800040">
                      <a:gamma/>
                      <a:shade val="46275"/>
                      <a:invGamma/>
                    </a:srgbClr>
                  </a:gs>
                </a:gsLst>
                <a:lin ang="5400000" scaled="1"/>
              </a:gradFill>
              <a:ln w="9525">
                <a:solidFill>
                  <a:schemeClr val="tx1"/>
                </a:solidFill>
                <a:miter lim="800000"/>
                <a:headEnd/>
                <a:tailEnd/>
              </a:ln>
              <a:effectLst>
                <a:outerShdw dist="12700" dir="2700000" algn="ctr" rotWithShape="0">
                  <a:schemeClr val="bg2">
                    <a:alpha val="88000"/>
                  </a:schemeClr>
                </a:outerShdw>
              </a:effectLst>
            </p:spPr>
            <p:txBody>
              <a:bodyPr wrap="none" anchor="ctr">
                <a:prstTxWarp prst="textNoShape">
                  <a:avLst/>
                </a:prstTxWarp>
              </a:bodyPr>
              <a:lstStyle/>
              <a:p>
                <a:endParaRPr lang="en-US" dirty="0"/>
              </a:p>
            </p:txBody>
          </p:sp>
          <p:sp>
            <p:nvSpPr>
              <p:cNvPr id="101" name="Line 79"/>
              <p:cNvSpPr>
                <a:spLocks noChangeShapeType="1"/>
              </p:cNvSpPr>
              <p:nvPr/>
            </p:nvSpPr>
            <p:spPr bwMode="auto">
              <a:xfrm>
                <a:off x="3780" y="2398"/>
                <a:ext cx="0" cy="1056"/>
              </a:xfrm>
              <a:prstGeom prst="line">
                <a:avLst/>
              </a:prstGeom>
              <a:noFill/>
              <a:ln w="19050">
                <a:solidFill>
                  <a:schemeClr val="tx1"/>
                </a:solidFill>
                <a:round/>
                <a:headEnd/>
                <a:tailEnd/>
              </a:ln>
            </p:spPr>
            <p:txBody>
              <a:bodyPr>
                <a:prstTxWarp prst="textNoShape">
                  <a:avLst/>
                </a:prstTxWarp>
              </a:bodyPr>
              <a:lstStyle/>
              <a:p>
                <a:endParaRPr lang="en-US" dirty="0"/>
              </a:p>
            </p:txBody>
          </p:sp>
          <p:sp>
            <p:nvSpPr>
              <p:cNvPr id="102" name="Line 80"/>
              <p:cNvSpPr>
                <a:spLocks noChangeShapeType="1"/>
              </p:cNvSpPr>
              <p:nvPr/>
            </p:nvSpPr>
            <p:spPr bwMode="auto">
              <a:xfrm>
                <a:off x="3775" y="3454"/>
                <a:ext cx="1872" cy="0"/>
              </a:xfrm>
              <a:prstGeom prst="line">
                <a:avLst/>
              </a:prstGeom>
              <a:noFill/>
              <a:ln w="19050">
                <a:solidFill>
                  <a:schemeClr val="tx1"/>
                </a:solidFill>
                <a:round/>
                <a:headEnd/>
                <a:tailEnd/>
              </a:ln>
            </p:spPr>
            <p:txBody>
              <a:bodyPr>
                <a:prstTxWarp prst="textNoShape">
                  <a:avLst/>
                </a:prstTxWarp>
              </a:bodyPr>
              <a:lstStyle/>
              <a:p>
                <a:endParaRPr lang="en-US" dirty="0"/>
              </a:p>
            </p:txBody>
          </p:sp>
        </p:grpSp>
        <p:sp>
          <p:nvSpPr>
            <p:cNvPr id="96" name="Text Box 147"/>
            <p:cNvSpPr txBox="1">
              <a:spLocks noChangeArrowheads="1"/>
            </p:cNvSpPr>
            <p:nvPr/>
          </p:nvSpPr>
          <p:spPr bwMode="auto">
            <a:xfrm>
              <a:off x="4992" y="1083"/>
              <a:ext cx="720" cy="194"/>
            </a:xfrm>
            <a:prstGeom prst="rect">
              <a:avLst/>
            </a:prstGeom>
            <a:noFill/>
            <a:ln w="9525">
              <a:noFill/>
              <a:miter lim="800000"/>
              <a:headEnd/>
              <a:tailEnd/>
            </a:ln>
            <a:effectLst/>
          </p:spPr>
          <p:txBody>
            <a:bodyPr wrap="square">
              <a:prstTxWarp prst="textNoShape">
                <a:avLst/>
              </a:prstTxWarp>
              <a:spAutoFit/>
            </a:bodyPr>
            <a:lstStyle/>
            <a:p>
              <a:pPr>
                <a:spcBef>
                  <a:spcPct val="50000"/>
                </a:spcBef>
              </a:pPr>
              <a:r>
                <a:rPr lang="en-US" sz="1400" dirty="0"/>
                <a:t>~700 nsec</a:t>
              </a:r>
            </a:p>
          </p:txBody>
        </p:sp>
        <p:sp>
          <p:nvSpPr>
            <p:cNvPr id="97" name="Oval 60"/>
            <p:cNvSpPr>
              <a:spLocks noChangeArrowheads="1"/>
            </p:cNvSpPr>
            <p:nvPr/>
          </p:nvSpPr>
          <p:spPr bwMode="auto">
            <a:xfrm>
              <a:off x="5050" y="1575"/>
              <a:ext cx="133" cy="320"/>
            </a:xfrm>
            <a:prstGeom prst="ellipse">
              <a:avLst/>
            </a:prstGeom>
            <a:noFill/>
            <a:ln w="28575">
              <a:solidFill>
                <a:srgbClr val="800040"/>
              </a:solidFill>
              <a:round/>
              <a:headEnd/>
              <a:tailEnd/>
            </a:ln>
          </p:spPr>
          <p:txBody>
            <a:bodyPr wrap="none" anchor="ctr">
              <a:prstTxWarp prst="textNoShape">
                <a:avLst/>
              </a:prstTxWarp>
              <a:spAutoFit/>
            </a:bodyPr>
            <a:lstStyle/>
            <a:p>
              <a:endParaRPr lang="en-US" dirty="0"/>
            </a:p>
          </p:txBody>
        </p:sp>
        <p:sp>
          <p:nvSpPr>
            <p:cNvPr id="98" name="Line 149"/>
            <p:cNvSpPr>
              <a:spLocks noChangeShapeType="1"/>
            </p:cNvSpPr>
            <p:nvPr/>
          </p:nvSpPr>
          <p:spPr bwMode="auto">
            <a:xfrm flipH="1">
              <a:off x="5201" y="1464"/>
              <a:ext cx="356" cy="203"/>
            </a:xfrm>
            <a:prstGeom prst="line">
              <a:avLst/>
            </a:prstGeom>
            <a:noFill/>
            <a:ln w="9525">
              <a:solidFill>
                <a:schemeClr val="tx1"/>
              </a:solidFill>
              <a:round/>
              <a:headEnd/>
              <a:tailEnd type="triangle" w="med" len="med"/>
            </a:ln>
            <a:effectLst/>
          </p:spPr>
          <p:txBody>
            <a:bodyPr>
              <a:prstTxWarp prst="textNoShape">
                <a:avLst/>
              </a:prstTxWarp>
            </a:bodyPr>
            <a:lstStyle/>
            <a:p>
              <a:endParaRPr lang="en-US" dirty="0"/>
            </a:p>
          </p:txBody>
        </p:sp>
      </p:grpSp>
      <p:sp>
        <p:nvSpPr>
          <p:cNvPr id="103" name="Rectangle 10"/>
          <p:cNvSpPr>
            <a:spLocks noChangeArrowheads="1"/>
          </p:cNvSpPr>
          <p:nvPr/>
        </p:nvSpPr>
        <p:spPr bwMode="auto">
          <a:xfrm>
            <a:off x="1309012" y="2702100"/>
            <a:ext cx="798670" cy="274434"/>
          </a:xfrm>
          <a:prstGeom prst="rect">
            <a:avLst/>
          </a:prstGeom>
          <a:noFill/>
          <a:ln w="12700">
            <a:noFill/>
            <a:miter lim="800000"/>
            <a:headEnd/>
            <a:tailEnd/>
          </a:ln>
        </p:spPr>
        <p:txBody>
          <a:bodyPr wrap="none" lIns="90487" tIns="44450" rIns="90487" bIns="44450">
            <a:prstTxWarp prst="textNoShape">
              <a:avLst/>
            </a:prstTxWarp>
            <a:spAutoFit/>
          </a:bodyPr>
          <a:lstStyle/>
          <a:p>
            <a:r>
              <a:rPr lang="en-US" sz="1200" dirty="0"/>
              <a:t>186 MeV</a:t>
            </a:r>
          </a:p>
        </p:txBody>
      </p:sp>
      <p:sp>
        <p:nvSpPr>
          <p:cNvPr id="104" name="Line 11"/>
          <p:cNvSpPr>
            <a:spLocks noChangeShapeType="1"/>
          </p:cNvSpPr>
          <p:nvPr/>
        </p:nvSpPr>
        <p:spPr bwMode="auto">
          <a:xfrm flipH="1" flipV="1">
            <a:off x="607235" y="2923543"/>
            <a:ext cx="0" cy="250045"/>
          </a:xfrm>
          <a:prstGeom prst="line">
            <a:avLst/>
          </a:prstGeom>
          <a:noFill/>
          <a:ln w="25400">
            <a:solidFill>
              <a:schemeClr val="tx1"/>
            </a:solidFill>
            <a:round/>
            <a:headEnd type="triangle" w="sm" len="med"/>
            <a:tailEnd/>
          </a:ln>
        </p:spPr>
        <p:txBody>
          <a:bodyPr wrap="none" anchor="ctr">
            <a:prstTxWarp prst="textNoShape">
              <a:avLst/>
            </a:prstTxWarp>
          </a:bodyPr>
          <a:lstStyle/>
          <a:p>
            <a:endParaRPr lang="en-US" dirty="0"/>
          </a:p>
        </p:txBody>
      </p:sp>
      <p:sp>
        <p:nvSpPr>
          <p:cNvPr id="105" name="Line 12"/>
          <p:cNvSpPr>
            <a:spLocks noChangeShapeType="1"/>
          </p:cNvSpPr>
          <p:nvPr/>
        </p:nvSpPr>
        <p:spPr bwMode="auto">
          <a:xfrm flipH="1" flipV="1">
            <a:off x="4495800" y="2921000"/>
            <a:ext cx="0" cy="250045"/>
          </a:xfrm>
          <a:prstGeom prst="line">
            <a:avLst/>
          </a:prstGeom>
          <a:noFill/>
          <a:ln w="25400">
            <a:solidFill>
              <a:schemeClr val="tx1"/>
            </a:solidFill>
            <a:round/>
            <a:headEnd type="triangle" w="sm" len="med"/>
            <a:tailEnd/>
          </a:ln>
        </p:spPr>
        <p:txBody>
          <a:bodyPr wrap="none" anchor="ctr">
            <a:prstTxWarp prst="textNoShape">
              <a:avLst/>
            </a:prstTxWarp>
          </a:bodyPr>
          <a:lstStyle/>
          <a:p>
            <a:endParaRPr lang="en-US" dirty="0"/>
          </a:p>
        </p:txBody>
      </p:sp>
      <p:sp>
        <p:nvSpPr>
          <p:cNvPr id="106" name="Line 11"/>
          <p:cNvSpPr>
            <a:spLocks noChangeShapeType="1"/>
          </p:cNvSpPr>
          <p:nvPr/>
        </p:nvSpPr>
        <p:spPr bwMode="auto">
          <a:xfrm flipH="1" flipV="1">
            <a:off x="1690012" y="2923543"/>
            <a:ext cx="0" cy="250045"/>
          </a:xfrm>
          <a:prstGeom prst="line">
            <a:avLst/>
          </a:prstGeom>
          <a:noFill/>
          <a:ln w="25400">
            <a:solidFill>
              <a:schemeClr val="tx1"/>
            </a:solidFill>
            <a:round/>
            <a:headEnd type="triangle" w="sm" len="med"/>
            <a:tailEnd/>
          </a:ln>
        </p:spPr>
        <p:txBody>
          <a:bodyPr wrap="none" anchor="ctr">
            <a:prstTxWarp prst="textNoShape">
              <a:avLst/>
            </a:prstTxWarp>
          </a:bodyPr>
          <a:lstStyle/>
          <a:p>
            <a:endParaRPr lang="en-US" dirty="0"/>
          </a:p>
        </p:txBody>
      </p:sp>
      <p:sp>
        <p:nvSpPr>
          <p:cNvPr id="107" name="Rectangle 13"/>
          <p:cNvSpPr>
            <a:spLocks noChangeArrowheads="1"/>
          </p:cNvSpPr>
          <p:nvPr/>
        </p:nvSpPr>
        <p:spPr bwMode="auto">
          <a:xfrm>
            <a:off x="609601" y="3197400"/>
            <a:ext cx="1066800" cy="304800"/>
          </a:xfrm>
          <a:prstGeom prst="rect">
            <a:avLst/>
          </a:prstGeom>
          <a:solidFill>
            <a:schemeClr val="accent2">
              <a:lumMod val="75000"/>
            </a:schemeClr>
          </a:solidFill>
          <a:ln w="12700">
            <a:solidFill>
              <a:schemeClr val="tx1"/>
            </a:solidFill>
            <a:miter lim="800000"/>
            <a:headEnd/>
            <a:tailEnd/>
          </a:ln>
          <a:effectLst/>
        </p:spPr>
        <p:txBody>
          <a:bodyPr wrap="none" anchor="ctr">
            <a:prstTxWarp prst="textNoShape">
              <a:avLst/>
            </a:prstTxWarp>
          </a:bodyPr>
          <a:lstStyle/>
          <a:p>
            <a:endParaRPr lang="en-US" dirty="0"/>
          </a:p>
        </p:txBody>
      </p:sp>
      <p:sp>
        <p:nvSpPr>
          <p:cNvPr id="108" name="Rectangle 15"/>
          <p:cNvSpPr>
            <a:spLocks noChangeArrowheads="1"/>
          </p:cNvSpPr>
          <p:nvPr/>
        </p:nvSpPr>
        <p:spPr bwMode="auto">
          <a:xfrm>
            <a:off x="557764" y="3197400"/>
            <a:ext cx="1295400" cy="305212"/>
          </a:xfrm>
          <a:prstGeom prst="rect">
            <a:avLst/>
          </a:prstGeom>
          <a:noFill/>
          <a:ln w="50800">
            <a:noFill/>
            <a:miter lim="800000"/>
            <a:headEnd/>
            <a:tailEnd/>
          </a:ln>
          <a:effectLst>
            <a:outerShdw dist="25399" dir="2700000" algn="ctr" rotWithShape="0">
              <a:schemeClr val="tx1"/>
            </a:outerShdw>
          </a:effectLst>
        </p:spPr>
        <p:txBody>
          <a:bodyPr wrap="square" lIns="90487" tIns="44450" rIns="90487" bIns="44450">
            <a:prstTxWarp prst="textNoShape">
              <a:avLst/>
            </a:prstTxWarp>
            <a:spAutoFit/>
          </a:bodyPr>
          <a:lstStyle/>
          <a:p>
            <a:r>
              <a:rPr lang="en-US" sz="1400" b="1" dirty="0">
                <a:solidFill>
                  <a:srgbClr val="F4F4F4"/>
                </a:solidFill>
              </a:rPr>
              <a:t>Warm Linac</a:t>
            </a:r>
          </a:p>
        </p:txBody>
      </p:sp>
      <p:sp>
        <p:nvSpPr>
          <p:cNvPr id="109" name="Content Placeholder 2"/>
          <p:cNvSpPr txBox="1">
            <a:spLocks/>
          </p:cNvSpPr>
          <p:nvPr/>
        </p:nvSpPr>
        <p:spPr>
          <a:xfrm>
            <a:off x="152400" y="762001"/>
            <a:ext cx="8229600" cy="381000"/>
          </a:xfrm>
          <a:prstGeom prst="rect">
            <a:avLst/>
          </a:prstGeom>
        </p:spPr>
        <p:txBody>
          <a:bodyPr/>
          <a:lstStyle>
            <a:lvl1pPr marL="230188" indent="-230188" algn="l" rtl="0" eaLnBrk="0" fontAlgn="base" hangingPunct="0">
              <a:lnSpc>
                <a:spcPct val="90000"/>
              </a:lnSpc>
              <a:spcBef>
                <a:spcPts val="1400"/>
              </a:spcBef>
              <a:spcAft>
                <a:spcPct val="0"/>
              </a:spcAft>
              <a:buClr>
                <a:srgbClr val="006C3A"/>
              </a:buClr>
              <a:buFont typeface="Arial" charset="0"/>
              <a:buChar char="•"/>
              <a:defRPr sz="2400" kern="1200">
                <a:solidFill>
                  <a:schemeClr val="tx1"/>
                </a:solidFill>
                <a:latin typeface="Arial Narrow" pitchFamily="34" charset="0"/>
                <a:ea typeface="+mn-ea"/>
                <a:cs typeface="+mn-cs"/>
              </a:defRPr>
            </a:lvl1pPr>
            <a:lvl2pPr marL="625475" indent="-279400" algn="l" rtl="0" eaLnBrk="0" fontAlgn="base" hangingPunct="0">
              <a:lnSpc>
                <a:spcPct val="90000"/>
              </a:lnSpc>
              <a:spcBef>
                <a:spcPts val="800"/>
              </a:spcBef>
              <a:spcAft>
                <a:spcPct val="0"/>
              </a:spcAft>
              <a:buClr>
                <a:srgbClr val="006C3A"/>
              </a:buClr>
              <a:buFont typeface="Arial" charset="0"/>
              <a:buChar char="–"/>
              <a:defRPr sz="2000" kern="1200">
                <a:solidFill>
                  <a:schemeClr val="tx1"/>
                </a:solidFill>
                <a:latin typeface="Arial Narrow" pitchFamily="34" charset="0"/>
                <a:ea typeface="+mn-ea"/>
                <a:cs typeface="+mn-cs"/>
              </a:defRPr>
            </a:lvl2pPr>
            <a:lvl3pPr marL="914400" indent="-230188" algn="l" rtl="0" eaLnBrk="0" fontAlgn="base" hangingPunct="0">
              <a:lnSpc>
                <a:spcPct val="90000"/>
              </a:lnSpc>
              <a:spcBef>
                <a:spcPts val="800"/>
              </a:spcBef>
              <a:spcAft>
                <a:spcPct val="0"/>
              </a:spcAft>
              <a:buClr>
                <a:srgbClr val="006C3A"/>
              </a:buClr>
              <a:buFont typeface="Arial" charset="0"/>
              <a:buChar char="•"/>
              <a:defRPr sz="1800" kern="1200">
                <a:solidFill>
                  <a:schemeClr val="tx1"/>
                </a:solidFill>
                <a:latin typeface="Arial Narrow" pitchFamily="34" charset="0"/>
                <a:ea typeface="+mn-ea"/>
                <a:cs typeface="+mn-cs"/>
              </a:defRPr>
            </a:lvl3pPr>
            <a:lvl4pPr marL="1144588" indent="-173038" algn="l" rtl="0" eaLnBrk="0" fontAlgn="base" hangingPunct="0">
              <a:lnSpc>
                <a:spcPct val="90000"/>
              </a:lnSpc>
              <a:spcBef>
                <a:spcPts val="800"/>
              </a:spcBef>
              <a:spcAft>
                <a:spcPct val="0"/>
              </a:spcAft>
              <a:buClr>
                <a:srgbClr val="006C3A"/>
              </a:buClr>
              <a:buFont typeface="Arial" charset="0"/>
              <a:buChar char="–"/>
              <a:defRPr sz="1600" kern="1200">
                <a:solidFill>
                  <a:schemeClr val="tx1"/>
                </a:solidFill>
                <a:latin typeface="Arial Narrow" pitchFamily="34" charset="0"/>
                <a:ea typeface="+mn-ea"/>
                <a:cs typeface="+mn-cs"/>
              </a:defRPr>
            </a:lvl4pPr>
            <a:lvl5pPr marL="1482725" indent="-222250" algn="l" rtl="0" eaLnBrk="0" fontAlgn="base" hangingPunct="0">
              <a:lnSpc>
                <a:spcPct val="90000"/>
              </a:lnSpc>
              <a:spcBef>
                <a:spcPts val="600"/>
              </a:spcBef>
              <a:spcAft>
                <a:spcPct val="0"/>
              </a:spcAft>
              <a:buClr>
                <a:srgbClr val="006C3A"/>
              </a:buClr>
              <a:buFont typeface="Arial" charset="0"/>
              <a:buChar char="»"/>
              <a:defRPr sz="16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600" b="1" dirty="0"/>
              <a:t>Power (and base neutron flux) is the product of:</a:t>
            </a:r>
          </a:p>
        </p:txBody>
      </p:sp>
      <p:sp>
        <p:nvSpPr>
          <p:cNvPr id="110" name="Content Placeholder 2"/>
          <p:cNvSpPr txBox="1">
            <a:spLocks/>
          </p:cNvSpPr>
          <p:nvPr/>
        </p:nvSpPr>
        <p:spPr>
          <a:xfrm>
            <a:off x="3962400" y="791882"/>
            <a:ext cx="2387600" cy="1600200"/>
          </a:xfrm>
          <a:prstGeom prst="rect">
            <a:avLst/>
          </a:prstGeom>
        </p:spPr>
        <p:txBody>
          <a:bodyPr numCol="1"/>
          <a:lstStyle>
            <a:lvl1pPr marL="230188" indent="-230188" algn="l" rtl="0" eaLnBrk="0" fontAlgn="base" hangingPunct="0">
              <a:lnSpc>
                <a:spcPct val="90000"/>
              </a:lnSpc>
              <a:spcBef>
                <a:spcPts val="1400"/>
              </a:spcBef>
              <a:spcAft>
                <a:spcPct val="0"/>
              </a:spcAft>
              <a:buClr>
                <a:srgbClr val="006C3A"/>
              </a:buClr>
              <a:buFont typeface="Arial" charset="0"/>
              <a:buChar char="•"/>
              <a:defRPr sz="2400" kern="1200">
                <a:solidFill>
                  <a:schemeClr val="tx1"/>
                </a:solidFill>
                <a:latin typeface="Arial Narrow" pitchFamily="34" charset="0"/>
                <a:ea typeface="+mn-ea"/>
                <a:cs typeface="+mn-cs"/>
              </a:defRPr>
            </a:lvl1pPr>
            <a:lvl2pPr marL="625475" indent="-279400" algn="l" rtl="0" eaLnBrk="0" fontAlgn="base" hangingPunct="0">
              <a:lnSpc>
                <a:spcPct val="90000"/>
              </a:lnSpc>
              <a:spcBef>
                <a:spcPts val="800"/>
              </a:spcBef>
              <a:spcAft>
                <a:spcPct val="0"/>
              </a:spcAft>
              <a:buClr>
                <a:srgbClr val="006C3A"/>
              </a:buClr>
              <a:buFont typeface="Arial" charset="0"/>
              <a:buChar char="–"/>
              <a:defRPr sz="2000" kern="1200">
                <a:solidFill>
                  <a:schemeClr val="tx1"/>
                </a:solidFill>
                <a:latin typeface="Arial Narrow" pitchFamily="34" charset="0"/>
                <a:ea typeface="+mn-ea"/>
                <a:cs typeface="+mn-cs"/>
              </a:defRPr>
            </a:lvl2pPr>
            <a:lvl3pPr marL="914400" indent="-230188" algn="l" rtl="0" eaLnBrk="0" fontAlgn="base" hangingPunct="0">
              <a:lnSpc>
                <a:spcPct val="90000"/>
              </a:lnSpc>
              <a:spcBef>
                <a:spcPts val="800"/>
              </a:spcBef>
              <a:spcAft>
                <a:spcPct val="0"/>
              </a:spcAft>
              <a:buClr>
                <a:srgbClr val="006C3A"/>
              </a:buClr>
              <a:buFont typeface="Arial" charset="0"/>
              <a:buChar char="•"/>
              <a:defRPr sz="1800" kern="1200">
                <a:solidFill>
                  <a:schemeClr val="tx1"/>
                </a:solidFill>
                <a:latin typeface="Arial Narrow" pitchFamily="34" charset="0"/>
                <a:ea typeface="+mn-ea"/>
                <a:cs typeface="+mn-cs"/>
              </a:defRPr>
            </a:lvl3pPr>
            <a:lvl4pPr marL="1144588" indent="-173038" algn="l" rtl="0" eaLnBrk="0" fontAlgn="base" hangingPunct="0">
              <a:lnSpc>
                <a:spcPct val="90000"/>
              </a:lnSpc>
              <a:spcBef>
                <a:spcPts val="800"/>
              </a:spcBef>
              <a:spcAft>
                <a:spcPct val="0"/>
              </a:spcAft>
              <a:buClr>
                <a:srgbClr val="006C3A"/>
              </a:buClr>
              <a:buFont typeface="Arial" charset="0"/>
              <a:buChar char="–"/>
              <a:defRPr sz="1600" kern="1200">
                <a:solidFill>
                  <a:schemeClr val="tx1"/>
                </a:solidFill>
                <a:latin typeface="Arial Narrow" pitchFamily="34" charset="0"/>
                <a:ea typeface="+mn-ea"/>
                <a:cs typeface="+mn-cs"/>
              </a:defRPr>
            </a:lvl4pPr>
            <a:lvl5pPr marL="1482725" indent="-222250" algn="l" rtl="0" eaLnBrk="0" fontAlgn="base" hangingPunct="0">
              <a:lnSpc>
                <a:spcPct val="90000"/>
              </a:lnSpc>
              <a:spcBef>
                <a:spcPts val="600"/>
              </a:spcBef>
              <a:spcAft>
                <a:spcPct val="0"/>
              </a:spcAft>
              <a:buClr>
                <a:srgbClr val="006C3A"/>
              </a:buClr>
              <a:buFont typeface="Arial" charset="0"/>
              <a:buChar char="»"/>
              <a:defRPr sz="16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US" sz="1200" b="1" dirty="0"/>
              <a:t>Beam Energy</a:t>
            </a:r>
          </a:p>
          <a:p>
            <a:pPr lvl="1"/>
            <a:r>
              <a:rPr lang="en-US" sz="1200" b="1" dirty="0"/>
              <a:t>Peak Current </a:t>
            </a:r>
          </a:p>
          <a:p>
            <a:pPr lvl="1"/>
            <a:r>
              <a:rPr lang="en-US" sz="1200" b="1" dirty="0"/>
              <a:t>Chopping Fraction</a:t>
            </a:r>
          </a:p>
          <a:p>
            <a:pPr lvl="1"/>
            <a:r>
              <a:rPr lang="en-US" sz="1200" b="1" dirty="0"/>
              <a:t>Duty Factor (Repetition Rate * Pulse Length)</a:t>
            </a:r>
          </a:p>
          <a:p>
            <a:pPr lvl="1"/>
            <a:endParaRPr lang="en-US" sz="1200" b="1" dirty="0"/>
          </a:p>
        </p:txBody>
      </p:sp>
      <p:pic>
        <p:nvPicPr>
          <p:cNvPr id="116" name="Picture 2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a:xfrm>
            <a:off x="76200" y="1066800"/>
            <a:ext cx="1124564" cy="762000"/>
          </a:xfrm>
          <a:prstGeom prst="rect">
            <a:avLst/>
          </a:prstGeom>
          <a:ln>
            <a:noFill/>
          </a:ln>
          <a:effectLst>
            <a:softEdge rad="112500"/>
          </a:effectLst>
        </p:spPr>
      </p:pic>
      <p:pic>
        <p:nvPicPr>
          <p:cNvPr id="117" name="Picture 23" descr="DTLInsid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5800" y="1706351"/>
            <a:ext cx="857517" cy="114442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8" name="Picture 25" descr="CCL-1 thru -4 2810 RR 8-23-0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447800" y="1142999"/>
            <a:ext cx="1295400" cy="97125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9" name="Picture 5"/>
          <p:cNvPicPr>
            <a:picLocks noChangeAspect="1"/>
          </p:cNvPicPr>
          <p:nvPr/>
        </p:nvPicPr>
        <p:blipFill rotWithShape="1">
          <a:blip r:embed="rId8" cstate="print">
            <a:extLst>
              <a:ext uri="{28A0092B-C50C-407E-A947-70E740481C1C}">
                <a14:useLocalDpi xmlns:a14="http://schemas.microsoft.com/office/drawing/2010/main" val="0"/>
              </a:ext>
            </a:extLst>
          </a:blip>
          <a:srcRect l="9641" t="5000" r="9641" b="5000"/>
          <a:stretch/>
        </p:blipFill>
        <p:spPr bwMode="auto">
          <a:xfrm>
            <a:off x="2667000" y="1752600"/>
            <a:ext cx="1600474" cy="96028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13" name="Rectangle 84"/>
          <p:cNvSpPr>
            <a:spLocks noChangeArrowheads="1"/>
          </p:cNvSpPr>
          <p:nvPr/>
        </p:nvSpPr>
        <p:spPr bwMode="auto">
          <a:xfrm>
            <a:off x="4953000" y="4876800"/>
            <a:ext cx="686034" cy="459100"/>
          </a:xfrm>
          <a:prstGeom prst="rect">
            <a:avLst/>
          </a:prstGeom>
          <a:noFill/>
          <a:ln w="12700">
            <a:noFill/>
            <a:miter lim="800000"/>
            <a:headEnd/>
            <a:tailEnd/>
          </a:ln>
        </p:spPr>
        <p:txBody>
          <a:bodyPr wrap="none" lIns="90487" tIns="44450" rIns="90487" bIns="44450">
            <a:prstTxWarp prst="textNoShape">
              <a:avLst/>
            </a:prstTxWarp>
            <a:spAutoFit/>
          </a:bodyPr>
          <a:lstStyle/>
          <a:p>
            <a:pPr algn="ctr"/>
            <a:r>
              <a:rPr lang="en-US" sz="1200" b="1" dirty="0">
                <a:solidFill>
                  <a:srgbClr val="FF0000"/>
                </a:solidFill>
              </a:rPr>
              <a:t>~35mA</a:t>
            </a:r>
          </a:p>
          <a:p>
            <a:pPr algn="ctr"/>
            <a:r>
              <a:rPr lang="en-US" sz="1200" b="1" dirty="0">
                <a:solidFill>
                  <a:srgbClr val="FF0000"/>
                </a:solidFill>
              </a:rPr>
              <a:t>peak</a:t>
            </a:r>
          </a:p>
        </p:txBody>
      </p:sp>
      <p:sp>
        <p:nvSpPr>
          <p:cNvPr id="114" name="Rectangle 84"/>
          <p:cNvSpPr>
            <a:spLocks noChangeArrowheads="1"/>
          </p:cNvSpPr>
          <p:nvPr/>
        </p:nvSpPr>
        <p:spPr bwMode="auto">
          <a:xfrm>
            <a:off x="838200" y="4800600"/>
            <a:ext cx="490743" cy="274434"/>
          </a:xfrm>
          <a:prstGeom prst="rect">
            <a:avLst/>
          </a:prstGeom>
          <a:noFill/>
          <a:ln w="12700">
            <a:noFill/>
            <a:miter lim="800000"/>
            <a:headEnd/>
            <a:tailEnd/>
          </a:ln>
        </p:spPr>
        <p:txBody>
          <a:bodyPr wrap="none" lIns="90487" tIns="44450" rIns="90487" bIns="44450">
            <a:prstTxWarp prst="textNoShape">
              <a:avLst/>
            </a:prstTxWarp>
            <a:spAutoFit/>
          </a:bodyPr>
          <a:lstStyle/>
          <a:p>
            <a:r>
              <a:rPr lang="en-US" sz="1200" b="1" dirty="0">
                <a:solidFill>
                  <a:srgbClr val="FF0000"/>
                </a:solidFill>
              </a:rPr>
              <a:t>75%</a:t>
            </a:r>
          </a:p>
        </p:txBody>
      </p:sp>
      <p:sp>
        <p:nvSpPr>
          <p:cNvPr id="115" name="Rectangle 84"/>
          <p:cNvSpPr>
            <a:spLocks noChangeArrowheads="1"/>
          </p:cNvSpPr>
          <p:nvPr/>
        </p:nvSpPr>
        <p:spPr bwMode="auto">
          <a:xfrm>
            <a:off x="1828800" y="3810000"/>
            <a:ext cx="593235" cy="274434"/>
          </a:xfrm>
          <a:prstGeom prst="rect">
            <a:avLst/>
          </a:prstGeom>
          <a:noFill/>
          <a:ln w="12700">
            <a:noFill/>
            <a:miter lim="800000"/>
            <a:headEnd/>
            <a:tailEnd/>
          </a:ln>
        </p:spPr>
        <p:txBody>
          <a:bodyPr wrap="none" lIns="90487" tIns="44450" rIns="90487" bIns="44450">
            <a:prstTxWarp prst="textNoShape">
              <a:avLst/>
            </a:prstTxWarp>
            <a:spAutoFit/>
          </a:bodyPr>
          <a:lstStyle/>
          <a:p>
            <a:r>
              <a:rPr lang="en-US" sz="1200" b="1" dirty="0">
                <a:solidFill>
                  <a:srgbClr val="FF0000"/>
                </a:solidFill>
              </a:rPr>
              <a:t>(25%)</a:t>
            </a:r>
          </a:p>
        </p:txBody>
      </p:sp>
    </p:spTree>
    <p:extLst>
      <p:ext uri="{BB962C8B-B14F-4D97-AF65-F5344CB8AC3E}">
        <p14:creationId xmlns:p14="http://schemas.microsoft.com/office/powerpoint/2010/main" val="393700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a:xfrm>
            <a:off x="0" y="0"/>
            <a:ext cx="9144000" cy="1043362"/>
          </a:xfrm>
        </p:spPr>
        <p:txBody>
          <a:bodyPr/>
          <a:lstStyle/>
          <a:p>
            <a:r>
              <a:rPr lang="en-US" sz="2400" dirty="0"/>
              <a:t>The SNS is capable of sustained operation at power levels up to 1.4 MW but overall reliability has been affected by target performance</a:t>
            </a:r>
          </a:p>
        </p:txBody>
      </p:sp>
      <p:graphicFrame>
        <p:nvGraphicFramePr>
          <p:cNvPr id="4" name="Chart 3"/>
          <p:cNvGraphicFramePr>
            <a:graphicFrameLocks noGrp="1"/>
          </p:cNvGraphicFramePr>
          <p:nvPr>
            <p:extLst>
              <p:ext uri="{D42A27DB-BD31-4B8C-83A1-F6EECF244321}">
                <p14:modId xmlns:p14="http://schemas.microsoft.com/office/powerpoint/2010/main" val="1220631515"/>
              </p:ext>
            </p:extLst>
          </p:nvPr>
        </p:nvGraphicFramePr>
        <p:xfrm>
          <a:off x="-31750" y="824108"/>
          <a:ext cx="9207500" cy="541159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16198963"/>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433" y="10632"/>
            <a:ext cx="8636290" cy="729430"/>
          </a:xfrm>
        </p:spPr>
        <p:txBody>
          <a:bodyPr/>
          <a:lstStyle/>
          <a:p>
            <a:r>
              <a:rPr lang="en-US" sz="2400" dirty="0"/>
              <a:t>In the past year SNS has made considerable progress, but has also had to address a number of challenges </a:t>
            </a:r>
          </a:p>
        </p:txBody>
      </p:sp>
      <p:sp>
        <p:nvSpPr>
          <p:cNvPr id="4" name="Content Placeholder 2"/>
          <p:cNvSpPr txBox="1">
            <a:spLocks/>
          </p:cNvSpPr>
          <p:nvPr/>
        </p:nvSpPr>
        <p:spPr bwMode="auto">
          <a:xfrm>
            <a:off x="201175" y="771052"/>
            <a:ext cx="7959854" cy="5470555"/>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230188" indent="-230188" algn="l" rtl="0" eaLnBrk="1" fontAlgn="base" hangingPunct="1">
              <a:lnSpc>
                <a:spcPct val="90000"/>
              </a:lnSpc>
              <a:spcBef>
                <a:spcPts val="1400"/>
              </a:spcBef>
              <a:spcAft>
                <a:spcPct val="0"/>
              </a:spcAft>
              <a:buClr>
                <a:schemeClr val="tx2"/>
              </a:buClr>
              <a:buFont typeface="Arial" charset="0"/>
              <a:buChar char="•"/>
              <a:defRPr sz="2800" kern="1200">
                <a:solidFill>
                  <a:schemeClr val="tx1"/>
                </a:solidFill>
                <a:latin typeface="Arial" panose="020B0604020202020204" pitchFamily="34" charset="0"/>
                <a:ea typeface="+mn-ea"/>
                <a:cs typeface="Arial" panose="020B0604020202020204" pitchFamily="34" charset="0"/>
              </a:defRPr>
            </a:lvl1pPr>
            <a:lvl2pPr marL="625475" indent="-279400" algn="l" rtl="0" eaLnBrk="1" fontAlgn="base" hangingPunct="1">
              <a:lnSpc>
                <a:spcPct val="90000"/>
              </a:lnSpc>
              <a:spcBef>
                <a:spcPts val="800"/>
              </a:spcBef>
              <a:spcAft>
                <a:spcPct val="0"/>
              </a:spcAft>
              <a:buClr>
                <a:schemeClr val="tx2"/>
              </a:buClr>
              <a:buFont typeface="Arial" charset="0"/>
              <a:buChar char="–"/>
              <a:defRPr sz="2400" kern="1200">
                <a:solidFill>
                  <a:schemeClr val="tx1"/>
                </a:solidFill>
                <a:latin typeface="Arial" panose="020B0604020202020204" pitchFamily="34" charset="0"/>
                <a:ea typeface="+mn-ea"/>
                <a:cs typeface="Arial" panose="020B0604020202020204" pitchFamily="34" charset="0"/>
              </a:defRPr>
            </a:lvl2pPr>
            <a:lvl3pPr marL="914400" indent="-230188" algn="l" rtl="0" eaLnBrk="1" fontAlgn="base" hangingPunct="1">
              <a:lnSpc>
                <a:spcPct val="90000"/>
              </a:lnSpc>
              <a:spcBef>
                <a:spcPts val="800"/>
              </a:spcBef>
              <a:spcAft>
                <a:spcPct val="0"/>
              </a:spcAft>
              <a:buClr>
                <a:schemeClr val="tx2"/>
              </a:buClr>
              <a:buFont typeface="Arial" charset="0"/>
              <a:buChar char="•"/>
              <a:defRPr sz="2000" kern="1200">
                <a:solidFill>
                  <a:schemeClr val="tx1"/>
                </a:solidFill>
                <a:latin typeface="Arial" panose="020B0604020202020204" pitchFamily="34" charset="0"/>
                <a:ea typeface="+mn-ea"/>
                <a:cs typeface="Arial" panose="020B0604020202020204" pitchFamily="34" charset="0"/>
              </a:defRPr>
            </a:lvl3pPr>
            <a:lvl4pPr marL="1144588" indent="-173038" algn="l" rtl="0" eaLnBrk="1" fontAlgn="base" hangingPunct="1">
              <a:lnSpc>
                <a:spcPct val="90000"/>
              </a:lnSpc>
              <a:spcBef>
                <a:spcPts val="800"/>
              </a:spcBef>
              <a:spcAft>
                <a:spcPct val="0"/>
              </a:spcAft>
              <a:buClr>
                <a:schemeClr val="tx2"/>
              </a:buClr>
              <a:buFont typeface="Arial" charset="0"/>
              <a:buChar char="–"/>
              <a:defRPr kern="1200">
                <a:solidFill>
                  <a:schemeClr val="tx1"/>
                </a:solidFill>
                <a:latin typeface="Arial" panose="020B0604020202020204" pitchFamily="34" charset="0"/>
                <a:ea typeface="+mn-ea"/>
                <a:cs typeface="Arial" panose="020B0604020202020204" pitchFamily="34" charset="0"/>
              </a:defRPr>
            </a:lvl4pPr>
            <a:lvl5pPr marL="1482725" indent="-222250" algn="l" rtl="0" eaLnBrk="1" fontAlgn="base" hangingPunct="1">
              <a:lnSpc>
                <a:spcPct val="90000"/>
              </a:lnSpc>
              <a:spcBef>
                <a:spcPts val="600"/>
              </a:spcBef>
              <a:spcAft>
                <a:spcPct val="0"/>
              </a:spcAft>
              <a:buClr>
                <a:schemeClr val="tx2"/>
              </a:buClr>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800"/>
              </a:spcBef>
            </a:pPr>
            <a:r>
              <a:rPr lang="en-US" sz="1400" dirty="0">
                <a:latin typeface="+mj-lt"/>
              </a:rPr>
              <a:t>For the first time in any fiscal year, SNS delivered more than 5,000 MW-Hrs of beam to target</a:t>
            </a:r>
          </a:p>
          <a:p>
            <a:pPr>
              <a:spcBef>
                <a:spcPts val="800"/>
              </a:spcBef>
            </a:pPr>
            <a:r>
              <a:rPr lang="en-US" sz="1400" dirty="0">
                <a:latin typeface="+mj-lt"/>
              </a:rPr>
              <a:t>We delivered the second-highest number of hours for users (missed by 30 hours) in the history of the facility</a:t>
            </a:r>
          </a:p>
          <a:p>
            <a:pPr>
              <a:spcBef>
                <a:spcPts val="800"/>
              </a:spcBef>
            </a:pPr>
            <a:r>
              <a:rPr lang="en-US" sz="1400" dirty="0">
                <a:latin typeface="+mj-lt"/>
              </a:rPr>
              <a:t>We set a record for the brevity of a target change outage after the unplanned end-of-life event for Target 13</a:t>
            </a:r>
          </a:p>
          <a:p>
            <a:pPr>
              <a:spcBef>
                <a:spcPts val="800"/>
              </a:spcBef>
            </a:pPr>
            <a:r>
              <a:rPr lang="en-US" sz="1400" dirty="0">
                <a:latin typeface="+mj-lt"/>
              </a:rPr>
              <a:t>The Beam Test Facility (formerly the Integrated Test Stand Facility) is authorized and operational, the new RFQ is fully commissioned, and an active physics program is underway</a:t>
            </a:r>
          </a:p>
          <a:p>
            <a:pPr>
              <a:spcBef>
                <a:spcPts val="800"/>
              </a:spcBef>
            </a:pPr>
            <a:r>
              <a:rPr lang="en-US" sz="1400" dirty="0">
                <a:latin typeface="+mj-lt"/>
              </a:rPr>
              <a:t>We successfully demonstrated highly efficient laser-assisted H- ion stripping for 10</a:t>
            </a:r>
            <a:r>
              <a:rPr lang="en-US" sz="1400" dirty="0">
                <a:latin typeface="Symbol" charset="2"/>
                <a:cs typeface="Symbol" charset="2"/>
              </a:rPr>
              <a:t>m</a:t>
            </a:r>
            <a:r>
              <a:rPr lang="en-US" sz="1400" dirty="0">
                <a:latin typeface="+mj-lt"/>
              </a:rPr>
              <a:t>s</a:t>
            </a:r>
          </a:p>
          <a:p>
            <a:pPr>
              <a:spcBef>
                <a:spcPts val="800"/>
              </a:spcBef>
            </a:pPr>
            <a:r>
              <a:rPr lang="en-US" sz="1400" dirty="0">
                <a:latin typeface="+mj-lt"/>
              </a:rPr>
              <a:t>We established new records for ion source longevity and output</a:t>
            </a:r>
          </a:p>
          <a:p>
            <a:pPr>
              <a:spcBef>
                <a:spcPts val="800"/>
              </a:spcBef>
            </a:pPr>
            <a:r>
              <a:rPr lang="en-US" sz="1400" dirty="0">
                <a:latin typeface="+mj-lt"/>
              </a:rPr>
              <a:t>We initiated construction of the spare medium-beta cryomodule</a:t>
            </a:r>
          </a:p>
          <a:p>
            <a:pPr>
              <a:spcBef>
                <a:spcPts val="800"/>
              </a:spcBef>
            </a:pPr>
            <a:r>
              <a:rPr lang="en-US" sz="1400" dirty="0">
                <a:latin typeface="+mj-lt"/>
              </a:rPr>
              <a:t>We have undertaken a disciplined program of learning about targets by developing and implementing a constant operating power strategy augmented by improved post-irradiation examination techniques</a:t>
            </a:r>
          </a:p>
          <a:p>
            <a:pPr>
              <a:spcBef>
                <a:spcPts val="800"/>
              </a:spcBef>
            </a:pPr>
            <a:r>
              <a:rPr lang="en-US" sz="1400" dirty="0"/>
              <a:t>We have implemented a three-outage per year operating rhythm, incorporating three targets per year to advance learning</a:t>
            </a:r>
          </a:p>
          <a:p>
            <a:pPr>
              <a:spcBef>
                <a:spcPts val="800"/>
              </a:spcBef>
            </a:pPr>
            <a:r>
              <a:rPr lang="en-US" sz="1400" dirty="0">
                <a:latin typeface="+mj-lt"/>
              </a:rPr>
              <a:t>We have established, implemented and refined a process for project prioritization, and have substantially improved outage planning and execution</a:t>
            </a:r>
          </a:p>
          <a:p>
            <a:pPr>
              <a:spcBef>
                <a:spcPts val="800"/>
              </a:spcBef>
            </a:pPr>
            <a:r>
              <a:rPr lang="en-US" sz="1400" dirty="0">
                <a:latin typeface="+mj-lt"/>
              </a:rPr>
              <a:t>We have made a substantial investment in improving work control at SNS</a:t>
            </a:r>
          </a:p>
          <a:p>
            <a:pPr>
              <a:spcBef>
                <a:spcPts val="800"/>
              </a:spcBef>
            </a:pPr>
            <a:r>
              <a:rPr lang="en-US" sz="1400" dirty="0">
                <a:latin typeface="+mj-lt"/>
              </a:rPr>
              <a:t>We have successfully managed and partially mitigated water leaks in the target systems core vessel</a:t>
            </a:r>
          </a:p>
          <a:p>
            <a:pPr>
              <a:spcBef>
                <a:spcPts val="800"/>
              </a:spcBef>
            </a:pPr>
            <a:r>
              <a:rPr lang="en-US" sz="1400" dirty="0">
                <a:latin typeface="+mj-lt"/>
              </a:rPr>
              <a:t>We are moving through the CD-1 process for the Proton Power Upgrade</a:t>
            </a:r>
          </a:p>
        </p:txBody>
      </p:sp>
    </p:spTree>
    <p:extLst>
      <p:ext uri="{BB962C8B-B14F-4D97-AF65-F5344CB8AC3E}">
        <p14:creationId xmlns:p14="http://schemas.microsoft.com/office/powerpoint/2010/main" val="11042845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433" y="10632"/>
            <a:ext cx="8636290" cy="729430"/>
          </a:xfrm>
        </p:spPr>
        <p:txBody>
          <a:bodyPr/>
          <a:lstStyle/>
          <a:p>
            <a:r>
              <a:rPr lang="en-US" sz="2400" dirty="0"/>
              <a:t>The 2016 AAC report provided 30 recommendations that spanned a broad scope of activities</a:t>
            </a:r>
          </a:p>
        </p:txBody>
      </p:sp>
      <p:sp>
        <p:nvSpPr>
          <p:cNvPr id="4" name="Content Placeholder 2"/>
          <p:cNvSpPr txBox="1">
            <a:spLocks/>
          </p:cNvSpPr>
          <p:nvPr/>
        </p:nvSpPr>
        <p:spPr bwMode="auto">
          <a:xfrm>
            <a:off x="201174" y="811582"/>
            <a:ext cx="8367955" cy="4711805"/>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230188" indent="-230188" algn="l" rtl="0" eaLnBrk="1" fontAlgn="base" hangingPunct="1">
              <a:lnSpc>
                <a:spcPct val="90000"/>
              </a:lnSpc>
              <a:spcBef>
                <a:spcPts val="1400"/>
              </a:spcBef>
              <a:spcAft>
                <a:spcPct val="0"/>
              </a:spcAft>
              <a:buClr>
                <a:schemeClr val="tx2"/>
              </a:buClr>
              <a:buFont typeface="Arial" charset="0"/>
              <a:buChar char="•"/>
              <a:defRPr sz="2800" kern="1200">
                <a:solidFill>
                  <a:schemeClr val="tx1"/>
                </a:solidFill>
                <a:latin typeface="Arial" panose="020B0604020202020204" pitchFamily="34" charset="0"/>
                <a:ea typeface="+mn-ea"/>
                <a:cs typeface="Arial" panose="020B0604020202020204" pitchFamily="34" charset="0"/>
              </a:defRPr>
            </a:lvl1pPr>
            <a:lvl2pPr marL="625475" indent="-279400" algn="l" rtl="0" eaLnBrk="1" fontAlgn="base" hangingPunct="1">
              <a:lnSpc>
                <a:spcPct val="90000"/>
              </a:lnSpc>
              <a:spcBef>
                <a:spcPts val="800"/>
              </a:spcBef>
              <a:spcAft>
                <a:spcPct val="0"/>
              </a:spcAft>
              <a:buClr>
                <a:schemeClr val="tx2"/>
              </a:buClr>
              <a:buFont typeface="Arial" charset="0"/>
              <a:buChar char="–"/>
              <a:defRPr sz="2400" kern="1200">
                <a:solidFill>
                  <a:schemeClr val="tx1"/>
                </a:solidFill>
                <a:latin typeface="Arial" panose="020B0604020202020204" pitchFamily="34" charset="0"/>
                <a:ea typeface="+mn-ea"/>
                <a:cs typeface="Arial" panose="020B0604020202020204" pitchFamily="34" charset="0"/>
              </a:defRPr>
            </a:lvl2pPr>
            <a:lvl3pPr marL="914400" indent="-230188" algn="l" rtl="0" eaLnBrk="1" fontAlgn="base" hangingPunct="1">
              <a:lnSpc>
                <a:spcPct val="90000"/>
              </a:lnSpc>
              <a:spcBef>
                <a:spcPts val="800"/>
              </a:spcBef>
              <a:spcAft>
                <a:spcPct val="0"/>
              </a:spcAft>
              <a:buClr>
                <a:schemeClr val="tx2"/>
              </a:buClr>
              <a:buFont typeface="Arial" charset="0"/>
              <a:buChar char="•"/>
              <a:defRPr sz="2000" kern="1200">
                <a:solidFill>
                  <a:schemeClr val="tx1"/>
                </a:solidFill>
                <a:latin typeface="Arial" panose="020B0604020202020204" pitchFamily="34" charset="0"/>
                <a:ea typeface="+mn-ea"/>
                <a:cs typeface="Arial" panose="020B0604020202020204" pitchFamily="34" charset="0"/>
              </a:defRPr>
            </a:lvl3pPr>
            <a:lvl4pPr marL="1144588" indent="-173038" algn="l" rtl="0" eaLnBrk="1" fontAlgn="base" hangingPunct="1">
              <a:lnSpc>
                <a:spcPct val="90000"/>
              </a:lnSpc>
              <a:spcBef>
                <a:spcPts val="800"/>
              </a:spcBef>
              <a:spcAft>
                <a:spcPct val="0"/>
              </a:spcAft>
              <a:buClr>
                <a:schemeClr val="tx2"/>
              </a:buClr>
              <a:buFont typeface="Arial" charset="0"/>
              <a:buChar char="–"/>
              <a:defRPr kern="1200">
                <a:solidFill>
                  <a:schemeClr val="tx1"/>
                </a:solidFill>
                <a:latin typeface="Arial" panose="020B0604020202020204" pitchFamily="34" charset="0"/>
                <a:ea typeface="+mn-ea"/>
                <a:cs typeface="Arial" panose="020B0604020202020204" pitchFamily="34" charset="0"/>
              </a:defRPr>
            </a:lvl4pPr>
            <a:lvl5pPr marL="1482725" indent="-222250" algn="l" rtl="0" eaLnBrk="1" fontAlgn="base" hangingPunct="1">
              <a:lnSpc>
                <a:spcPct val="90000"/>
              </a:lnSpc>
              <a:spcBef>
                <a:spcPts val="600"/>
              </a:spcBef>
              <a:spcAft>
                <a:spcPct val="0"/>
              </a:spcAft>
              <a:buClr>
                <a:schemeClr val="tx2"/>
              </a:buClr>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a:latin typeface="+mj-lt"/>
              </a:rPr>
              <a:t>Actions to address each recommendation were developed</a:t>
            </a:r>
          </a:p>
          <a:p>
            <a:r>
              <a:rPr lang="en-US" sz="1800" dirty="0">
                <a:latin typeface="+mj-lt"/>
              </a:rPr>
              <a:t>In some instances several actions were required to address a recommendation</a:t>
            </a:r>
          </a:p>
          <a:p>
            <a:r>
              <a:rPr lang="en-US" sz="1800" dirty="0">
                <a:latin typeface="+mj-lt"/>
              </a:rPr>
              <a:t>In some instances, a single action could address more than one recommendation</a:t>
            </a:r>
          </a:p>
          <a:p>
            <a:r>
              <a:rPr lang="en-US" sz="1800" dirty="0">
                <a:latin typeface="+mj-lt"/>
              </a:rPr>
              <a:t>Some actions had more than one sub-activity</a:t>
            </a:r>
          </a:p>
          <a:p>
            <a:r>
              <a:rPr lang="en-US" sz="1800" dirty="0">
                <a:latin typeface="+mj-lt"/>
              </a:rPr>
              <a:t>A total of 24 distinct actions were identified</a:t>
            </a:r>
          </a:p>
          <a:p>
            <a:r>
              <a:rPr lang="en-US" sz="1800" dirty="0">
                <a:latin typeface="+mj-lt"/>
              </a:rPr>
              <a:t>An owner was identified for each action</a:t>
            </a:r>
          </a:p>
          <a:p>
            <a:r>
              <a:rPr lang="en-US" sz="1800" dirty="0">
                <a:latin typeface="+mj-lt"/>
              </a:rPr>
              <a:t>All information pertaining to actions was entered into the ORNL Assessment and Commitment Tracking System (ACTS)</a:t>
            </a:r>
          </a:p>
          <a:p>
            <a:r>
              <a:rPr lang="en-US" sz="1800" dirty="0">
                <a:latin typeface="+mj-lt"/>
              </a:rPr>
              <a:t>All but one of the action items have been closed </a:t>
            </a:r>
          </a:p>
          <a:p>
            <a:r>
              <a:rPr lang="en-US" sz="1800" dirty="0">
                <a:latin typeface="+mj-lt"/>
              </a:rPr>
              <a:t>The open activities pertain to ongoing target-related work with anticipated closure dates in January 2018 </a:t>
            </a:r>
          </a:p>
          <a:p>
            <a:r>
              <a:rPr lang="en-US" sz="1800" dirty="0">
                <a:latin typeface="+mj-lt"/>
              </a:rPr>
              <a:t>Topics presented to you during this meeting will address disposition of action items as appropriate</a:t>
            </a:r>
          </a:p>
          <a:p>
            <a:endParaRPr lang="en-US" sz="1800" dirty="0">
              <a:latin typeface="+mj-lt"/>
            </a:endParaRPr>
          </a:p>
        </p:txBody>
      </p:sp>
    </p:spTree>
    <p:extLst>
      <p:ext uri="{BB962C8B-B14F-4D97-AF65-F5344CB8AC3E}">
        <p14:creationId xmlns:p14="http://schemas.microsoft.com/office/powerpoint/2010/main" val="15004313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433" y="10632"/>
            <a:ext cx="8636290" cy="729430"/>
          </a:xfrm>
        </p:spPr>
        <p:txBody>
          <a:bodyPr/>
          <a:lstStyle/>
          <a:p>
            <a:r>
              <a:rPr lang="en-US" sz="2400" dirty="0"/>
              <a:t>A detailed summary of the actions in response to your recommendations is available on the web site</a:t>
            </a:r>
          </a:p>
        </p:txBody>
      </p:sp>
      <p:sp>
        <p:nvSpPr>
          <p:cNvPr id="4" name="Content Placeholder 2"/>
          <p:cNvSpPr txBox="1">
            <a:spLocks/>
          </p:cNvSpPr>
          <p:nvPr/>
        </p:nvSpPr>
        <p:spPr bwMode="auto">
          <a:xfrm>
            <a:off x="4670149" y="2297679"/>
            <a:ext cx="4352247" cy="2471341"/>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230188" indent="-230188" algn="l" rtl="0" eaLnBrk="1" fontAlgn="base" hangingPunct="1">
              <a:lnSpc>
                <a:spcPct val="90000"/>
              </a:lnSpc>
              <a:spcBef>
                <a:spcPts val="1400"/>
              </a:spcBef>
              <a:spcAft>
                <a:spcPct val="0"/>
              </a:spcAft>
              <a:buClr>
                <a:schemeClr val="tx2"/>
              </a:buClr>
              <a:buFont typeface="Arial" charset="0"/>
              <a:buChar char="•"/>
              <a:defRPr sz="2800" kern="1200">
                <a:solidFill>
                  <a:schemeClr val="tx1"/>
                </a:solidFill>
                <a:latin typeface="Arial" panose="020B0604020202020204" pitchFamily="34" charset="0"/>
                <a:ea typeface="+mn-ea"/>
                <a:cs typeface="Arial" panose="020B0604020202020204" pitchFamily="34" charset="0"/>
              </a:defRPr>
            </a:lvl1pPr>
            <a:lvl2pPr marL="625475" indent="-279400" algn="l" rtl="0" eaLnBrk="1" fontAlgn="base" hangingPunct="1">
              <a:lnSpc>
                <a:spcPct val="90000"/>
              </a:lnSpc>
              <a:spcBef>
                <a:spcPts val="800"/>
              </a:spcBef>
              <a:spcAft>
                <a:spcPct val="0"/>
              </a:spcAft>
              <a:buClr>
                <a:schemeClr val="tx2"/>
              </a:buClr>
              <a:buFont typeface="Arial" charset="0"/>
              <a:buChar char="–"/>
              <a:defRPr sz="2400" kern="1200">
                <a:solidFill>
                  <a:schemeClr val="tx1"/>
                </a:solidFill>
                <a:latin typeface="Arial" panose="020B0604020202020204" pitchFamily="34" charset="0"/>
                <a:ea typeface="+mn-ea"/>
                <a:cs typeface="Arial" panose="020B0604020202020204" pitchFamily="34" charset="0"/>
              </a:defRPr>
            </a:lvl2pPr>
            <a:lvl3pPr marL="914400" indent="-230188" algn="l" rtl="0" eaLnBrk="1" fontAlgn="base" hangingPunct="1">
              <a:lnSpc>
                <a:spcPct val="90000"/>
              </a:lnSpc>
              <a:spcBef>
                <a:spcPts val="800"/>
              </a:spcBef>
              <a:spcAft>
                <a:spcPct val="0"/>
              </a:spcAft>
              <a:buClr>
                <a:schemeClr val="tx2"/>
              </a:buClr>
              <a:buFont typeface="Arial" charset="0"/>
              <a:buChar char="•"/>
              <a:defRPr sz="2000" kern="1200">
                <a:solidFill>
                  <a:schemeClr val="tx1"/>
                </a:solidFill>
                <a:latin typeface="Arial" panose="020B0604020202020204" pitchFamily="34" charset="0"/>
                <a:ea typeface="+mn-ea"/>
                <a:cs typeface="Arial" panose="020B0604020202020204" pitchFamily="34" charset="0"/>
              </a:defRPr>
            </a:lvl3pPr>
            <a:lvl4pPr marL="1144588" indent="-173038" algn="l" rtl="0" eaLnBrk="1" fontAlgn="base" hangingPunct="1">
              <a:lnSpc>
                <a:spcPct val="90000"/>
              </a:lnSpc>
              <a:spcBef>
                <a:spcPts val="800"/>
              </a:spcBef>
              <a:spcAft>
                <a:spcPct val="0"/>
              </a:spcAft>
              <a:buClr>
                <a:schemeClr val="tx2"/>
              </a:buClr>
              <a:buFont typeface="Arial" charset="0"/>
              <a:buChar char="–"/>
              <a:defRPr kern="1200">
                <a:solidFill>
                  <a:schemeClr val="tx1"/>
                </a:solidFill>
                <a:latin typeface="Arial" panose="020B0604020202020204" pitchFamily="34" charset="0"/>
                <a:ea typeface="+mn-ea"/>
                <a:cs typeface="Arial" panose="020B0604020202020204" pitchFamily="34" charset="0"/>
              </a:defRPr>
            </a:lvl4pPr>
            <a:lvl5pPr marL="1482725" indent="-222250" algn="l" rtl="0" eaLnBrk="1" fontAlgn="base" hangingPunct="1">
              <a:lnSpc>
                <a:spcPct val="90000"/>
              </a:lnSpc>
              <a:spcBef>
                <a:spcPts val="600"/>
              </a:spcBef>
              <a:spcAft>
                <a:spcPct val="0"/>
              </a:spcAft>
              <a:buClr>
                <a:schemeClr val="tx2"/>
              </a:buClr>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dirty="0">
                <a:latin typeface="+mj-lt"/>
              </a:rPr>
              <a:t>Only one of the 30 recommendations has an action that remains open – design of the gas injection system for the target</a:t>
            </a:r>
          </a:p>
        </p:txBody>
      </p:sp>
      <p:pic>
        <p:nvPicPr>
          <p:cNvPr id="3" name="Picture 2" descr="AAC Recommendation Report Page 1.tif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1536" y="986227"/>
            <a:ext cx="3956582" cy="5120281"/>
          </a:xfrm>
          <a:prstGeom prst="rect">
            <a:avLst/>
          </a:prstGeom>
          <a:ln w="190500" cap="sq">
            <a:solidFill>
              <a:srgbClr val="1E7640"/>
            </a:solidFill>
            <a:prstDash val="solid"/>
            <a:miter lim="800000"/>
          </a:ln>
          <a:effectLst>
            <a:outerShdw blurRad="254000" algn="bl" rotWithShape="0">
              <a:srgbClr val="000000">
                <a:alpha val="43000"/>
              </a:srgbClr>
            </a:outerShdw>
          </a:effectLst>
          <a:scene3d>
            <a:camera prst="isometricOffAxis1Right"/>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18587267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433" y="10632"/>
            <a:ext cx="8636290" cy="415498"/>
          </a:xfrm>
        </p:spPr>
        <p:txBody>
          <a:bodyPr/>
          <a:lstStyle/>
          <a:p>
            <a:r>
              <a:rPr lang="en-US" sz="2400" dirty="0"/>
              <a:t>Summary</a:t>
            </a:r>
          </a:p>
        </p:txBody>
      </p:sp>
      <p:sp>
        <p:nvSpPr>
          <p:cNvPr id="4" name="Content Placeholder 2"/>
          <p:cNvSpPr txBox="1">
            <a:spLocks/>
          </p:cNvSpPr>
          <p:nvPr/>
        </p:nvSpPr>
        <p:spPr bwMode="auto">
          <a:xfrm>
            <a:off x="201174" y="460322"/>
            <a:ext cx="8367955" cy="4711805"/>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230188" indent="-230188" algn="l" rtl="0" eaLnBrk="1" fontAlgn="base" hangingPunct="1">
              <a:lnSpc>
                <a:spcPct val="90000"/>
              </a:lnSpc>
              <a:spcBef>
                <a:spcPts val="1400"/>
              </a:spcBef>
              <a:spcAft>
                <a:spcPct val="0"/>
              </a:spcAft>
              <a:buClr>
                <a:schemeClr val="tx2"/>
              </a:buClr>
              <a:buFont typeface="Arial" charset="0"/>
              <a:buChar char="•"/>
              <a:defRPr sz="2800" kern="1200">
                <a:solidFill>
                  <a:schemeClr val="tx1"/>
                </a:solidFill>
                <a:latin typeface="Arial" panose="020B0604020202020204" pitchFamily="34" charset="0"/>
                <a:ea typeface="+mn-ea"/>
                <a:cs typeface="Arial" panose="020B0604020202020204" pitchFamily="34" charset="0"/>
              </a:defRPr>
            </a:lvl1pPr>
            <a:lvl2pPr marL="625475" indent="-279400" algn="l" rtl="0" eaLnBrk="1" fontAlgn="base" hangingPunct="1">
              <a:lnSpc>
                <a:spcPct val="90000"/>
              </a:lnSpc>
              <a:spcBef>
                <a:spcPts val="800"/>
              </a:spcBef>
              <a:spcAft>
                <a:spcPct val="0"/>
              </a:spcAft>
              <a:buClr>
                <a:schemeClr val="tx2"/>
              </a:buClr>
              <a:buFont typeface="Arial" charset="0"/>
              <a:buChar char="–"/>
              <a:defRPr sz="2400" kern="1200">
                <a:solidFill>
                  <a:schemeClr val="tx1"/>
                </a:solidFill>
                <a:latin typeface="Arial" panose="020B0604020202020204" pitchFamily="34" charset="0"/>
                <a:ea typeface="+mn-ea"/>
                <a:cs typeface="Arial" panose="020B0604020202020204" pitchFamily="34" charset="0"/>
              </a:defRPr>
            </a:lvl2pPr>
            <a:lvl3pPr marL="914400" indent="-230188" algn="l" rtl="0" eaLnBrk="1" fontAlgn="base" hangingPunct="1">
              <a:lnSpc>
                <a:spcPct val="90000"/>
              </a:lnSpc>
              <a:spcBef>
                <a:spcPts val="800"/>
              </a:spcBef>
              <a:spcAft>
                <a:spcPct val="0"/>
              </a:spcAft>
              <a:buClr>
                <a:schemeClr val="tx2"/>
              </a:buClr>
              <a:buFont typeface="Arial" charset="0"/>
              <a:buChar char="•"/>
              <a:defRPr sz="2000" kern="1200">
                <a:solidFill>
                  <a:schemeClr val="tx1"/>
                </a:solidFill>
                <a:latin typeface="Arial" panose="020B0604020202020204" pitchFamily="34" charset="0"/>
                <a:ea typeface="+mn-ea"/>
                <a:cs typeface="Arial" panose="020B0604020202020204" pitchFamily="34" charset="0"/>
              </a:defRPr>
            </a:lvl3pPr>
            <a:lvl4pPr marL="1144588" indent="-173038" algn="l" rtl="0" eaLnBrk="1" fontAlgn="base" hangingPunct="1">
              <a:lnSpc>
                <a:spcPct val="90000"/>
              </a:lnSpc>
              <a:spcBef>
                <a:spcPts val="800"/>
              </a:spcBef>
              <a:spcAft>
                <a:spcPct val="0"/>
              </a:spcAft>
              <a:buClr>
                <a:schemeClr val="tx2"/>
              </a:buClr>
              <a:buFont typeface="Arial" charset="0"/>
              <a:buChar char="–"/>
              <a:defRPr kern="1200">
                <a:solidFill>
                  <a:schemeClr val="tx1"/>
                </a:solidFill>
                <a:latin typeface="Arial" panose="020B0604020202020204" pitchFamily="34" charset="0"/>
                <a:ea typeface="+mn-ea"/>
                <a:cs typeface="Arial" panose="020B0604020202020204" pitchFamily="34" charset="0"/>
              </a:defRPr>
            </a:lvl4pPr>
            <a:lvl5pPr marL="1482725" indent="-222250" algn="l" rtl="0" eaLnBrk="1" fontAlgn="base" hangingPunct="1">
              <a:lnSpc>
                <a:spcPct val="90000"/>
              </a:lnSpc>
              <a:spcBef>
                <a:spcPts val="600"/>
              </a:spcBef>
              <a:spcAft>
                <a:spcPct val="0"/>
              </a:spcAft>
              <a:buClr>
                <a:schemeClr val="tx2"/>
              </a:buClr>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dirty="0">
                <a:latin typeface="+mj-lt"/>
              </a:rPr>
              <a:t>SNS and RAD have had a very productive year since your last visit</a:t>
            </a:r>
          </a:p>
          <a:p>
            <a:r>
              <a:rPr lang="en-US" sz="2000" dirty="0">
                <a:latin typeface="+mj-lt"/>
              </a:rPr>
              <a:t>Your recommendations stimulated considerable activity and resulted in substantial progress</a:t>
            </a:r>
          </a:p>
          <a:p>
            <a:r>
              <a:rPr lang="en-US" sz="2000" dirty="0"/>
              <a:t>We will complete all work necessary for operation at 1.4 MW with margin by April 2018</a:t>
            </a:r>
          </a:p>
          <a:p>
            <a:r>
              <a:rPr lang="en-US" sz="2000" dirty="0">
                <a:latin typeface="+mj-lt"/>
              </a:rPr>
              <a:t>We have established a sound plan for the path to 1.4 MW operation </a:t>
            </a:r>
            <a:r>
              <a:rPr lang="en-US" sz="2000">
                <a:latin typeface="+mj-lt"/>
              </a:rPr>
              <a:t>by September </a:t>
            </a:r>
            <a:r>
              <a:rPr lang="en-US" sz="2000" dirty="0">
                <a:latin typeface="+mj-lt"/>
              </a:rPr>
              <a:t>2018</a:t>
            </a:r>
          </a:p>
          <a:p>
            <a:r>
              <a:rPr lang="en-US" sz="2000" dirty="0">
                <a:latin typeface="+mj-lt"/>
              </a:rPr>
              <a:t>We have established a 10-year look-ahead schedule that accommodates the PPU performance plan and ties work on achieving routine, reliable operation at 1.4 MW to the PPU schedule</a:t>
            </a:r>
          </a:p>
          <a:p>
            <a:r>
              <a:rPr lang="en-US" sz="2000" dirty="0">
                <a:latin typeface="+mj-lt"/>
              </a:rPr>
              <a:t>Our staff make it all happen – they are what make us successful</a:t>
            </a:r>
          </a:p>
        </p:txBody>
      </p:sp>
      <p:pic>
        <p:nvPicPr>
          <p:cNvPr id="5" name="Picture 4" descr="RAD_Division_photo 08-02-12 cropped.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5899" y="4168000"/>
            <a:ext cx="8625607" cy="1981200"/>
          </a:xfrm>
          <a:prstGeom prst="rect">
            <a:avLst/>
          </a:prstGeom>
        </p:spPr>
      </p:pic>
    </p:spTree>
    <p:extLst>
      <p:ext uri="{BB962C8B-B14F-4D97-AF65-F5344CB8AC3E}">
        <p14:creationId xmlns:p14="http://schemas.microsoft.com/office/powerpoint/2010/main" val="29401036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837145" y="1801919"/>
            <a:ext cx="3145759" cy="3645315"/>
          </a:xfrm>
          <a:prstGeom prst="rect">
            <a:avLst/>
          </a:prstGeom>
          <a:ln>
            <a:noFill/>
          </a:ln>
        </p:spPr>
      </p:pic>
      <p:pic>
        <p:nvPicPr>
          <p:cNvPr id="14" name="Picture 13"/>
          <p:cNvPicPr>
            <a:picLocks noChangeAspect="1"/>
          </p:cNvPicPr>
          <p:nvPr/>
        </p:nvPicPr>
        <p:blipFill rotWithShape="1">
          <a:blip r:embed="rId4" cstate="print">
            <a:extLst>
              <a:ext uri="{28A0092B-C50C-407E-A947-70E740481C1C}">
                <a14:useLocalDpi xmlns:a14="http://schemas.microsoft.com/office/drawing/2010/main"/>
              </a:ext>
            </a:extLst>
          </a:blip>
          <a:srcRect l="-194"/>
          <a:stretch/>
        </p:blipFill>
        <p:spPr>
          <a:xfrm>
            <a:off x="1181474" y="1918091"/>
            <a:ext cx="3147633" cy="3638736"/>
          </a:xfrm>
          <a:prstGeom prst="rect">
            <a:avLst/>
          </a:prstGeom>
          <a:ln>
            <a:noFill/>
          </a:ln>
        </p:spPr>
      </p:pic>
      <p:sp>
        <p:nvSpPr>
          <p:cNvPr id="4" name="Title 3"/>
          <p:cNvSpPr>
            <a:spLocks noGrp="1"/>
          </p:cNvSpPr>
          <p:nvPr>
            <p:ph type="title"/>
          </p:nvPr>
        </p:nvSpPr>
        <p:spPr>
          <a:xfrm>
            <a:off x="257695" y="320041"/>
            <a:ext cx="8755302" cy="1043362"/>
          </a:xfrm>
        </p:spPr>
        <p:txBody>
          <a:bodyPr/>
          <a:lstStyle/>
          <a:p>
            <a:r>
              <a:rPr lang="en-US" sz="2400" dirty="0"/>
              <a:t>The Neutron Sciences Directorate (NScD) at Oak Ridge National Laboratory (ORNL) operates two advanced neutron scattering user facilities</a:t>
            </a:r>
          </a:p>
        </p:txBody>
      </p:sp>
      <p:sp>
        <p:nvSpPr>
          <p:cNvPr id="95238" name="Rectangle 5"/>
          <p:cNvSpPr>
            <a:spLocks noChangeArrowheads="1"/>
          </p:cNvSpPr>
          <p:nvPr/>
        </p:nvSpPr>
        <p:spPr bwMode="auto">
          <a:xfrm>
            <a:off x="114330" y="2480003"/>
            <a:ext cx="972065" cy="2685498"/>
          </a:xfrm>
          <a:prstGeom prst="rect">
            <a:avLst/>
          </a:prstGeom>
          <a:noFill/>
          <a:ln w="9525">
            <a:noFill/>
            <a:miter lim="800000"/>
            <a:headEnd/>
            <a:tailEnd/>
          </a:ln>
        </p:spPr>
        <p:txBody>
          <a:bodyPr lIns="45720" rIns="45720"/>
          <a:lstStyle/>
          <a:p>
            <a:pPr algn="r">
              <a:lnSpc>
                <a:spcPct val="90000"/>
              </a:lnSpc>
              <a:spcBef>
                <a:spcPct val="60000"/>
              </a:spcBef>
              <a:buClr>
                <a:srgbClr val="01673E"/>
              </a:buClr>
            </a:pPr>
            <a:r>
              <a:rPr lang="en-US" sz="1400" b="1" dirty="0">
                <a:solidFill>
                  <a:schemeClr val="accent2"/>
                </a:solidFill>
              </a:rPr>
              <a:t>High Flux Isotope Reactor (HFIR) </a:t>
            </a:r>
            <a:br>
              <a:rPr lang="en-US" sz="1400" b="1" dirty="0">
                <a:solidFill>
                  <a:schemeClr val="accent2"/>
                </a:solidFill>
              </a:rPr>
            </a:br>
            <a:r>
              <a:rPr lang="en-US" sz="1400" dirty="0">
                <a:solidFill>
                  <a:schemeClr val="accent2"/>
                </a:solidFill>
              </a:rPr>
              <a:t>Intense steady-state neutron flux/high-brightness cold neutron source</a:t>
            </a:r>
          </a:p>
        </p:txBody>
      </p:sp>
      <p:sp>
        <p:nvSpPr>
          <p:cNvPr id="95239" name="Rectangle 4"/>
          <p:cNvSpPr>
            <a:spLocks noChangeArrowheads="1"/>
          </p:cNvSpPr>
          <p:nvPr/>
        </p:nvSpPr>
        <p:spPr bwMode="auto">
          <a:xfrm>
            <a:off x="8091913" y="2045257"/>
            <a:ext cx="945743" cy="3153590"/>
          </a:xfrm>
          <a:prstGeom prst="rect">
            <a:avLst/>
          </a:prstGeom>
          <a:noFill/>
          <a:ln w="9525">
            <a:noFill/>
            <a:miter lim="800000"/>
            <a:headEnd/>
            <a:tailEnd/>
          </a:ln>
        </p:spPr>
        <p:txBody>
          <a:bodyPr lIns="45720" rIns="45720"/>
          <a:lstStyle/>
          <a:p>
            <a:pPr>
              <a:lnSpc>
                <a:spcPct val="90000"/>
              </a:lnSpc>
              <a:spcBef>
                <a:spcPct val="60000"/>
              </a:spcBef>
              <a:buClr>
                <a:srgbClr val="01673E"/>
              </a:buClr>
            </a:pPr>
            <a:r>
              <a:rPr lang="en-US" sz="1400" b="1" dirty="0">
                <a:solidFill>
                  <a:schemeClr val="accent1"/>
                </a:solidFill>
              </a:rPr>
              <a:t>Spallation Neutron Source (SNS) </a:t>
            </a:r>
            <a:br>
              <a:rPr lang="en-US" sz="1400" b="1" dirty="0">
                <a:solidFill>
                  <a:schemeClr val="accent1"/>
                </a:solidFill>
              </a:rPr>
            </a:br>
            <a:r>
              <a:rPr lang="en-US" sz="1400" dirty="0">
                <a:solidFill>
                  <a:schemeClr val="accent1"/>
                </a:solidFill>
              </a:rPr>
              <a:t>World’s most powerful beams of pulsed thermal neutrons with limited dynamic range</a:t>
            </a:r>
          </a:p>
        </p:txBody>
      </p:sp>
      <p:grpSp>
        <p:nvGrpSpPr>
          <p:cNvPr id="28" name="Group 27"/>
          <p:cNvGrpSpPr/>
          <p:nvPr/>
        </p:nvGrpSpPr>
        <p:grpSpPr>
          <a:xfrm>
            <a:off x="1130758" y="1687279"/>
            <a:ext cx="6908753" cy="3988423"/>
            <a:chOff x="1507284" y="1687278"/>
            <a:chExt cx="9209272" cy="3988423"/>
          </a:xfrm>
          <a:effectLst>
            <a:outerShdw blurRad="50800" dist="38100" dir="2700000" algn="tl" rotWithShape="0">
              <a:prstClr val="black">
                <a:alpha val="40000"/>
              </a:prstClr>
            </a:outerShdw>
          </a:effectLst>
        </p:grpSpPr>
        <p:sp>
          <p:nvSpPr>
            <p:cNvPr id="23" name="Freeform 12"/>
            <p:cNvSpPr>
              <a:spLocks/>
            </p:cNvSpPr>
            <p:nvPr/>
          </p:nvSpPr>
          <p:spPr bwMode="auto">
            <a:xfrm>
              <a:off x="1507284" y="3734094"/>
              <a:ext cx="5026862" cy="1941607"/>
            </a:xfrm>
            <a:custGeom>
              <a:avLst/>
              <a:gdLst>
                <a:gd name="T0" fmla="*/ 3582 w 3679"/>
                <a:gd name="T1" fmla="*/ 1334 h 1421"/>
                <a:gd name="T2" fmla="*/ 87 w 3679"/>
                <a:gd name="T3" fmla="*/ 1334 h 1421"/>
                <a:gd name="T4" fmla="*/ 87 w 3679"/>
                <a:gd name="T5" fmla="*/ 0 h 1421"/>
                <a:gd name="T6" fmla="*/ 0 w 3679"/>
                <a:gd name="T7" fmla="*/ 0 h 1421"/>
                <a:gd name="T8" fmla="*/ 0 w 3679"/>
                <a:gd name="T9" fmla="*/ 1421 h 1421"/>
                <a:gd name="T10" fmla="*/ 3679 w 3679"/>
                <a:gd name="T11" fmla="*/ 1421 h 1421"/>
                <a:gd name="T12" fmla="*/ 3679 w 3679"/>
                <a:gd name="T13" fmla="*/ 0 h 1421"/>
                <a:gd name="T14" fmla="*/ 3582 w 3679"/>
                <a:gd name="T15" fmla="*/ 0 h 1421"/>
                <a:gd name="T16" fmla="*/ 3582 w 3679"/>
                <a:gd name="T17" fmla="*/ 1334 h 1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79" h="1421">
                  <a:moveTo>
                    <a:pt x="3582" y="1334"/>
                  </a:moveTo>
                  <a:lnTo>
                    <a:pt x="87" y="1334"/>
                  </a:lnTo>
                  <a:lnTo>
                    <a:pt x="87" y="0"/>
                  </a:lnTo>
                  <a:lnTo>
                    <a:pt x="0" y="0"/>
                  </a:lnTo>
                  <a:lnTo>
                    <a:pt x="0" y="1421"/>
                  </a:lnTo>
                  <a:lnTo>
                    <a:pt x="3679" y="1421"/>
                  </a:lnTo>
                  <a:lnTo>
                    <a:pt x="3679" y="0"/>
                  </a:lnTo>
                  <a:lnTo>
                    <a:pt x="3582" y="0"/>
                  </a:lnTo>
                  <a:lnTo>
                    <a:pt x="3582" y="133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1"/>
            <p:cNvSpPr>
              <a:spLocks noEditPoints="1"/>
            </p:cNvSpPr>
            <p:nvPr/>
          </p:nvSpPr>
          <p:spPr bwMode="auto">
            <a:xfrm>
              <a:off x="5691061" y="1687278"/>
              <a:ext cx="5025495" cy="3869549"/>
            </a:xfrm>
            <a:custGeom>
              <a:avLst/>
              <a:gdLst>
                <a:gd name="T0" fmla="*/ 0 w 3678"/>
                <a:gd name="T1" fmla="*/ 0 h 2832"/>
                <a:gd name="T2" fmla="*/ 0 w 3678"/>
                <a:gd name="T3" fmla="*/ 1411 h 2832"/>
                <a:gd name="T4" fmla="*/ 0 w 3678"/>
                <a:gd name="T5" fmla="*/ 2832 h 2832"/>
                <a:gd name="T6" fmla="*/ 3678 w 3678"/>
                <a:gd name="T7" fmla="*/ 2832 h 2832"/>
                <a:gd name="T8" fmla="*/ 3678 w 3678"/>
                <a:gd name="T9" fmla="*/ 1411 h 2832"/>
                <a:gd name="T10" fmla="*/ 3678 w 3678"/>
                <a:gd name="T11" fmla="*/ 0 h 2832"/>
                <a:gd name="T12" fmla="*/ 0 w 3678"/>
                <a:gd name="T13" fmla="*/ 0 h 2832"/>
                <a:gd name="T14" fmla="*/ 3581 w 3678"/>
                <a:gd name="T15" fmla="*/ 2745 h 2832"/>
                <a:gd name="T16" fmla="*/ 86 w 3678"/>
                <a:gd name="T17" fmla="*/ 2745 h 2832"/>
                <a:gd name="T18" fmla="*/ 86 w 3678"/>
                <a:gd name="T19" fmla="*/ 1411 h 2832"/>
                <a:gd name="T20" fmla="*/ 86 w 3678"/>
                <a:gd name="T21" fmla="*/ 87 h 2832"/>
                <a:gd name="T22" fmla="*/ 3581 w 3678"/>
                <a:gd name="T23" fmla="*/ 87 h 2832"/>
                <a:gd name="T24" fmla="*/ 3581 w 3678"/>
                <a:gd name="T25" fmla="*/ 1411 h 2832"/>
                <a:gd name="T26" fmla="*/ 3581 w 3678"/>
                <a:gd name="T27" fmla="*/ 2745 h 2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78" h="2832">
                  <a:moveTo>
                    <a:pt x="0" y="0"/>
                  </a:moveTo>
                  <a:lnTo>
                    <a:pt x="0" y="1411"/>
                  </a:lnTo>
                  <a:lnTo>
                    <a:pt x="0" y="2832"/>
                  </a:lnTo>
                  <a:lnTo>
                    <a:pt x="3678" y="2832"/>
                  </a:lnTo>
                  <a:lnTo>
                    <a:pt x="3678" y="1411"/>
                  </a:lnTo>
                  <a:lnTo>
                    <a:pt x="3678" y="0"/>
                  </a:lnTo>
                  <a:lnTo>
                    <a:pt x="0" y="0"/>
                  </a:lnTo>
                  <a:close/>
                  <a:moveTo>
                    <a:pt x="3581" y="2745"/>
                  </a:moveTo>
                  <a:lnTo>
                    <a:pt x="86" y="2745"/>
                  </a:lnTo>
                  <a:lnTo>
                    <a:pt x="86" y="1411"/>
                  </a:lnTo>
                  <a:lnTo>
                    <a:pt x="86" y="87"/>
                  </a:lnTo>
                  <a:lnTo>
                    <a:pt x="3581" y="87"/>
                  </a:lnTo>
                  <a:lnTo>
                    <a:pt x="3581" y="1411"/>
                  </a:lnTo>
                  <a:lnTo>
                    <a:pt x="3581" y="2745"/>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6" name="Freeform 13"/>
            <p:cNvSpPr>
              <a:spLocks/>
            </p:cNvSpPr>
            <p:nvPr/>
          </p:nvSpPr>
          <p:spPr bwMode="auto">
            <a:xfrm>
              <a:off x="1507284" y="1806152"/>
              <a:ext cx="5026862" cy="1927943"/>
            </a:xfrm>
            <a:custGeom>
              <a:avLst/>
              <a:gdLst>
                <a:gd name="T0" fmla="*/ 0 w 3679"/>
                <a:gd name="T1" fmla="*/ 0 h 1411"/>
                <a:gd name="T2" fmla="*/ 0 w 3679"/>
                <a:gd name="T3" fmla="*/ 1411 h 1411"/>
                <a:gd name="T4" fmla="*/ 87 w 3679"/>
                <a:gd name="T5" fmla="*/ 1411 h 1411"/>
                <a:gd name="T6" fmla="*/ 87 w 3679"/>
                <a:gd name="T7" fmla="*/ 87 h 1411"/>
                <a:gd name="T8" fmla="*/ 3582 w 3679"/>
                <a:gd name="T9" fmla="*/ 87 h 1411"/>
                <a:gd name="T10" fmla="*/ 3582 w 3679"/>
                <a:gd name="T11" fmla="*/ 1411 h 1411"/>
                <a:gd name="T12" fmla="*/ 3679 w 3679"/>
                <a:gd name="T13" fmla="*/ 1411 h 1411"/>
                <a:gd name="T14" fmla="*/ 3679 w 3679"/>
                <a:gd name="T15" fmla="*/ 0 h 1411"/>
                <a:gd name="T16" fmla="*/ 0 w 3679"/>
                <a:gd name="T17" fmla="*/ 0 h 1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79" h="1411">
                  <a:moveTo>
                    <a:pt x="0" y="0"/>
                  </a:moveTo>
                  <a:lnTo>
                    <a:pt x="0" y="1411"/>
                  </a:lnTo>
                  <a:lnTo>
                    <a:pt x="87" y="1411"/>
                  </a:lnTo>
                  <a:lnTo>
                    <a:pt x="87" y="87"/>
                  </a:lnTo>
                  <a:lnTo>
                    <a:pt x="3582" y="87"/>
                  </a:lnTo>
                  <a:lnTo>
                    <a:pt x="3582" y="1411"/>
                  </a:lnTo>
                  <a:lnTo>
                    <a:pt x="3679" y="1411"/>
                  </a:lnTo>
                  <a:lnTo>
                    <a:pt x="3679"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pic>
        <p:nvPicPr>
          <p:cNvPr id="12" name="Picture 11"/>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rot="16200000">
            <a:off x="3619115" y="2753976"/>
            <a:ext cx="2007369" cy="1597890"/>
          </a:xfrm>
          <a:prstGeom prst="rect">
            <a:avLst/>
          </a:prstGeom>
        </p:spPr>
      </p:pic>
    </p:spTree>
    <p:extLst>
      <p:ext uri="{BB962C8B-B14F-4D97-AF65-F5344CB8AC3E}">
        <p14:creationId xmlns:p14="http://schemas.microsoft.com/office/powerpoint/2010/main" val="13313688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480163413"/>
              </p:ext>
            </p:extLst>
          </p:nvPr>
        </p:nvGraphicFramePr>
        <p:xfrm>
          <a:off x="393734" y="1700194"/>
          <a:ext cx="3835347" cy="3058160"/>
        </p:xfrm>
        <a:graphic>
          <a:graphicData uri="http://schemas.openxmlformats.org/drawingml/2006/table">
            <a:tbl>
              <a:tblPr firstRow="1" bandRow="1">
                <a:tableStyleId>{85BE263C-DBD7-4A20-BB59-AAB30ACAA65A}</a:tableStyleId>
              </a:tblPr>
              <a:tblGrid>
                <a:gridCol w="1036509">
                  <a:extLst>
                    <a:ext uri="{9D8B030D-6E8A-4147-A177-3AD203B41FA5}">
                      <a16:colId xmlns:a16="http://schemas.microsoft.com/office/drawing/2014/main" xmlns="" val="3640289191"/>
                    </a:ext>
                  </a:extLst>
                </a:gridCol>
                <a:gridCol w="2798838">
                  <a:extLst>
                    <a:ext uri="{9D8B030D-6E8A-4147-A177-3AD203B41FA5}">
                      <a16:colId xmlns:a16="http://schemas.microsoft.com/office/drawing/2014/main" xmlns="" val="2610916267"/>
                    </a:ext>
                  </a:extLst>
                </a:gridCol>
              </a:tblGrid>
              <a:tr h="370840">
                <a:tc gridSpan="2">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en-US" sz="1800" dirty="0"/>
                        <a:t>HFIR: Operating at 85 MW</a:t>
                      </a:r>
                      <a:endParaRPr lang="en-US" sz="1800" b="1" dirty="0"/>
                    </a:p>
                  </a:txBody>
                  <a:tcPr marL="68598" marR="68598" anchor="ctr"/>
                </a:tc>
                <a:tc hMerge="1">
                  <a:txBody>
                    <a:bodyPr/>
                    <a:lstStyle/>
                    <a:p>
                      <a:endParaRPr lang="en-US" dirty="0"/>
                    </a:p>
                  </a:txBody>
                  <a:tcPr/>
                </a:tc>
                <a:extLst>
                  <a:ext uri="{0D108BD9-81ED-4DB2-BD59-A6C34878D82A}">
                    <a16:rowId xmlns:a16="http://schemas.microsoft.com/office/drawing/2014/main" xmlns="" val="1969274881"/>
                  </a:ext>
                </a:extLst>
              </a:tr>
              <a:tr h="370840">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en-US" sz="1400" b="0" dirty="0"/>
                        <a:t>Operated</a:t>
                      </a:r>
                    </a:p>
                  </a:txBody>
                  <a:tcPr marL="68598" marR="68598" anchor="ctr"/>
                </a:tc>
                <a:tc>
                  <a:txBody>
                    <a:bodyPr/>
                    <a:lstStyle/>
                    <a:p>
                      <a:pPr>
                        <a:lnSpc>
                          <a:spcPct val="90000"/>
                        </a:lnSpc>
                      </a:pPr>
                      <a:r>
                        <a:rPr lang="en-US" sz="1400" dirty="0"/>
                        <a:t>12 beam lines</a:t>
                      </a:r>
                    </a:p>
                  </a:txBody>
                  <a:tcPr marL="68598" marR="68598" anchor="ctr"/>
                </a:tc>
                <a:extLst>
                  <a:ext uri="{0D108BD9-81ED-4DB2-BD59-A6C34878D82A}">
                    <a16:rowId xmlns:a16="http://schemas.microsoft.com/office/drawing/2014/main" xmlns="" val="2211545879"/>
                  </a:ext>
                </a:extLst>
              </a:tr>
              <a:tr h="370840">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en-US" sz="1400" b="0" dirty="0"/>
                        <a:t>Completed</a:t>
                      </a:r>
                    </a:p>
                  </a:txBody>
                  <a:tcPr marL="68598" marR="68598">
                    <a:lnB w="12700" cap="flat" cmpd="sng" algn="ctr">
                      <a:noFill/>
                      <a:prstDash val="solid"/>
                      <a:round/>
                      <a:headEnd type="none" w="med" len="med"/>
                      <a:tailEnd type="none" w="med" len="med"/>
                    </a:lnB>
                  </a:tcPr>
                </a:tc>
                <a:tc>
                  <a:txBody>
                    <a:bodyPr/>
                    <a:lstStyle/>
                    <a:p>
                      <a:pPr marL="228600" lvl="1" indent="-228600">
                        <a:lnSpc>
                          <a:spcPct val="90000"/>
                        </a:lnSpc>
                        <a:spcBef>
                          <a:spcPts val="600"/>
                        </a:spcBef>
                        <a:buClr>
                          <a:schemeClr val="tx2"/>
                        </a:buClr>
                        <a:buFont typeface="Arial" panose="020B0604020202020204" pitchFamily="34" charset="0"/>
                        <a:buChar char="•"/>
                      </a:pPr>
                      <a:r>
                        <a:rPr lang="en-US" sz="1400" dirty="0"/>
                        <a:t>51 years of operation</a:t>
                      </a:r>
                    </a:p>
                    <a:p>
                      <a:pPr marL="228600" lvl="1" indent="-228600">
                        <a:lnSpc>
                          <a:spcPct val="90000"/>
                        </a:lnSpc>
                        <a:spcBef>
                          <a:spcPts val="600"/>
                        </a:spcBef>
                        <a:buClr>
                          <a:schemeClr val="tx2"/>
                        </a:buClr>
                        <a:buFont typeface="Arial" panose="020B0604020202020204" pitchFamily="34" charset="0"/>
                        <a:buChar char="•"/>
                      </a:pPr>
                      <a:r>
                        <a:rPr lang="en-US" sz="1400" dirty="0"/>
                        <a:t>Rebuilding</a:t>
                      </a:r>
                      <a:r>
                        <a:rPr lang="en-US" sz="1400" baseline="0" dirty="0"/>
                        <a:t> of</a:t>
                      </a:r>
                      <a:r>
                        <a:rPr lang="en-US" sz="1400" dirty="0"/>
                        <a:t> cooling towers </a:t>
                      </a:r>
                      <a:br>
                        <a:rPr lang="en-US" sz="1400" dirty="0"/>
                      </a:br>
                      <a:r>
                        <a:rPr lang="en-US" sz="1400" dirty="0"/>
                        <a:t>and control rod drives</a:t>
                      </a:r>
                    </a:p>
                    <a:p>
                      <a:pPr marL="228600" lvl="1" indent="-228600">
                        <a:lnSpc>
                          <a:spcPct val="90000"/>
                        </a:lnSpc>
                        <a:spcBef>
                          <a:spcPts val="600"/>
                        </a:spcBef>
                        <a:buClr>
                          <a:schemeClr val="tx2"/>
                        </a:buClr>
                        <a:buFont typeface="Arial" panose="020B0604020202020204" pitchFamily="34" charset="0"/>
                        <a:buChar char="•"/>
                      </a:pPr>
                      <a:r>
                        <a:rPr lang="en-US" sz="1400" dirty="0"/>
                        <a:t>Construction</a:t>
                      </a:r>
                      <a:r>
                        <a:rPr lang="en-US" sz="1400" baseline="0" dirty="0"/>
                        <a:t> of</a:t>
                      </a:r>
                      <a:r>
                        <a:rPr lang="en-US" sz="1400" dirty="0"/>
                        <a:t> new safety plates</a:t>
                      </a:r>
                    </a:p>
                    <a:p>
                      <a:pPr marL="228600" lvl="1" indent="-228600">
                        <a:lnSpc>
                          <a:spcPct val="90000"/>
                        </a:lnSpc>
                        <a:spcBef>
                          <a:spcPts val="600"/>
                        </a:spcBef>
                        <a:buClr>
                          <a:schemeClr val="tx2"/>
                        </a:buClr>
                        <a:buFont typeface="Arial" panose="020B0604020202020204" pitchFamily="34" charset="0"/>
                        <a:buChar char="•"/>
                      </a:pPr>
                      <a:r>
                        <a:rPr lang="en-US" sz="1400" dirty="0"/>
                        <a:t>Fuel supply/inventory stabilization</a:t>
                      </a:r>
                    </a:p>
                    <a:p>
                      <a:pPr marL="228600" lvl="1" indent="-228600">
                        <a:lnSpc>
                          <a:spcPct val="90000"/>
                        </a:lnSpc>
                        <a:spcBef>
                          <a:spcPts val="600"/>
                        </a:spcBef>
                        <a:buClr>
                          <a:schemeClr val="tx2"/>
                        </a:buClr>
                        <a:buFont typeface="Arial" panose="020B0604020202020204" pitchFamily="34" charset="0"/>
                        <a:buChar char="•"/>
                      </a:pPr>
                      <a:r>
                        <a:rPr lang="en-US" sz="1400" dirty="0"/>
                        <a:t>Additional missions of isotope production and materials </a:t>
                      </a:r>
                      <a:br>
                        <a:rPr lang="en-US" sz="1400" dirty="0"/>
                      </a:br>
                      <a:r>
                        <a:rPr lang="en-US" sz="1400" dirty="0"/>
                        <a:t>irradiation and activation</a:t>
                      </a:r>
                    </a:p>
                  </a:txBody>
                  <a:tcPr marL="68598" marR="68598">
                    <a:lnB w="12700" cap="flat" cmpd="sng" algn="ctr">
                      <a:noFill/>
                      <a:prstDash val="solid"/>
                      <a:round/>
                      <a:headEnd type="none" w="med" len="med"/>
                      <a:tailEnd type="none" w="med" len="med"/>
                    </a:lnB>
                  </a:tcPr>
                </a:tc>
                <a:extLst>
                  <a:ext uri="{0D108BD9-81ED-4DB2-BD59-A6C34878D82A}">
                    <a16:rowId xmlns:a16="http://schemas.microsoft.com/office/drawing/2014/main" xmlns="" val="501229961"/>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255111717"/>
              </p:ext>
            </p:extLst>
          </p:nvPr>
        </p:nvGraphicFramePr>
        <p:xfrm>
          <a:off x="4717294" y="4916602"/>
          <a:ext cx="3864164" cy="954788"/>
        </p:xfrm>
        <a:graphic>
          <a:graphicData uri="http://schemas.openxmlformats.org/drawingml/2006/table">
            <a:tbl>
              <a:tblPr firstRow="1">
                <a:tableStyleId>{7DF18680-E054-41AD-8BC1-D1AEF772440D}</a:tableStyleId>
              </a:tblPr>
              <a:tblGrid>
                <a:gridCol w="1556811">
                  <a:extLst>
                    <a:ext uri="{9D8B030D-6E8A-4147-A177-3AD203B41FA5}">
                      <a16:colId xmlns:a16="http://schemas.microsoft.com/office/drawing/2014/main" xmlns="" val="20000"/>
                    </a:ext>
                  </a:extLst>
                </a:gridCol>
                <a:gridCol w="786766">
                  <a:extLst>
                    <a:ext uri="{9D8B030D-6E8A-4147-A177-3AD203B41FA5}">
                      <a16:colId xmlns:a16="http://schemas.microsoft.com/office/drawing/2014/main" xmlns="" val="20001"/>
                    </a:ext>
                  </a:extLst>
                </a:gridCol>
                <a:gridCol w="1520587">
                  <a:extLst>
                    <a:ext uri="{9D8B030D-6E8A-4147-A177-3AD203B41FA5}">
                      <a16:colId xmlns:a16="http://schemas.microsoft.com/office/drawing/2014/main" xmlns="" val="20002"/>
                    </a:ext>
                  </a:extLst>
                </a:gridCol>
              </a:tblGrid>
              <a:tr h="0">
                <a:tc>
                  <a:txBody>
                    <a:bodyPr/>
                    <a:lstStyle/>
                    <a:p>
                      <a:pPr>
                        <a:lnSpc>
                          <a:spcPct val="90000"/>
                        </a:lnSpc>
                      </a:pPr>
                      <a:r>
                        <a:rPr lang="en-US" sz="1800" b="0" dirty="0">
                          <a:solidFill>
                            <a:schemeClr val="bg1"/>
                          </a:solidFill>
                        </a:rPr>
                        <a:t>SNS</a:t>
                      </a:r>
                      <a:endParaRPr lang="en-US" sz="1800" b="0" i="0" dirty="0">
                        <a:solidFill>
                          <a:schemeClr val="bg1"/>
                        </a:solidFill>
                        <a:latin typeface="+mn-lt"/>
                      </a:endParaRPr>
                    </a:p>
                  </a:txBody>
                  <a:tcPr marL="68598" marR="68598" anchor="b">
                    <a:lnB w="28575" cap="flat" cmpd="sng" algn="ctr">
                      <a:solidFill>
                        <a:schemeClr val="accent1"/>
                      </a:solidFill>
                      <a:prstDash val="solid"/>
                      <a:round/>
                      <a:headEnd type="none" w="med" len="med"/>
                      <a:tailEnd type="none" w="med" len="med"/>
                    </a:lnB>
                    <a:solidFill>
                      <a:schemeClr val="accent1"/>
                    </a:solidFill>
                  </a:tcPr>
                </a:tc>
                <a:tc>
                  <a:txBody>
                    <a:bodyPr/>
                    <a:lstStyle/>
                    <a:p>
                      <a:pPr algn="ctr">
                        <a:lnSpc>
                          <a:spcPct val="90000"/>
                        </a:lnSpc>
                      </a:pPr>
                      <a:r>
                        <a:rPr lang="en-US" sz="1800" b="0" dirty="0">
                          <a:solidFill>
                            <a:schemeClr val="bg1"/>
                          </a:solidFill>
                        </a:rPr>
                        <a:t>Goal</a:t>
                      </a:r>
                      <a:endParaRPr lang="en-US" sz="1800" b="0" dirty="0">
                        <a:solidFill>
                          <a:schemeClr val="bg1"/>
                        </a:solidFill>
                        <a:latin typeface="+mn-lt"/>
                      </a:endParaRPr>
                    </a:p>
                  </a:txBody>
                  <a:tcPr marL="68598" marR="68598" anchor="b">
                    <a:lnB w="28575" cap="flat" cmpd="sng" algn="ctr">
                      <a:solidFill>
                        <a:schemeClr val="accent1"/>
                      </a:solidFill>
                      <a:prstDash val="solid"/>
                      <a:round/>
                      <a:headEnd type="none" w="med" len="med"/>
                      <a:tailEnd type="none" w="med" len="med"/>
                    </a:lnB>
                    <a:solidFill>
                      <a:schemeClr val="accent1"/>
                    </a:solidFill>
                  </a:tcPr>
                </a:tc>
                <a:tc>
                  <a:txBody>
                    <a:bodyPr/>
                    <a:lstStyle/>
                    <a:p>
                      <a:pPr algn="ctr">
                        <a:lnSpc>
                          <a:spcPct val="90000"/>
                        </a:lnSpc>
                      </a:pPr>
                      <a:r>
                        <a:rPr lang="en-US" sz="1800" b="0" dirty="0">
                          <a:solidFill>
                            <a:schemeClr val="bg1"/>
                          </a:solidFill>
                          <a:latin typeface="+mn-lt"/>
                        </a:rPr>
                        <a:t>Actual</a:t>
                      </a:r>
                    </a:p>
                  </a:txBody>
                  <a:tcPr marL="68598" marR="68598" anchor="b">
                    <a:lnB w="28575" cap="flat" cmpd="sng" algn="ctr">
                      <a:solidFill>
                        <a:schemeClr val="accent1"/>
                      </a:solidFill>
                      <a:prstDash val="solid"/>
                      <a:round/>
                      <a:headEnd type="none" w="med" len="med"/>
                      <a:tailEnd type="none" w="med" len="med"/>
                    </a:lnB>
                    <a:solidFill>
                      <a:schemeClr val="accent1"/>
                    </a:solidFill>
                  </a:tcPr>
                </a:tc>
                <a:extLst>
                  <a:ext uri="{0D108BD9-81ED-4DB2-BD59-A6C34878D82A}">
                    <a16:rowId xmlns:a16="http://schemas.microsoft.com/office/drawing/2014/main" xmlns="" val="10000"/>
                  </a:ext>
                </a:extLst>
              </a:tr>
              <a:tr h="268021">
                <a:tc>
                  <a:txBody>
                    <a:bodyPr/>
                    <a:lstStyle/>
                    <a:p>
                      <a:pPr>
                        <a:lnSpc>
                          <a:spcPct val="90000"/>
                        </a:lnSpc>
                      </a:pPr>
                      <a:r>
                        <a:rPr lang="en-US" sz="1400" dirty="0"/>
                        <a:t>Unique users</a:t>
                      </a:r>
                      <a:endParaRPr lang="en-US" sz="1400" dirty="0">
                        <a:latin typeface="+mn-lt"/>
                      </a:endParaRPr>
                    </a:p>
                  </a:txBody>
                  <a:tcPr marL="68598" marR="68598"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lnSpc>
                          <a:spcPct val="90000"/>
                        </a:lnSpc>
                      </a:pPr>
                      <a:r>
                        <a:rPr lang="en-US" sz="1400" u="none" strike="noStrike" dirty="0">
                          <a:solidFill>
                            <a:schemeClr val="tx1"/>
                          </a:solidFill>
                          <a:effectLst/>
                        </a:rPr>
                        <a:t>780</a:t>
                      </a:r>
                      <a:endParaRPr lang="en-US" sz="1400" b="0" i="0" u="none" strike="noStrike" dirty="0">
                        <a:solidFill>
                          <a:schemeClr val="tx1"/>
                        </a:solidFill>
                        <a:effectLst/>
                        <a:latin typeface="+mn-lt"/>
                      </a:endParaRPr>
                    </a:p>
                  </a:txBody>
                  <a:tcPr marL="7146" marR="7146"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lnSpc>
                          <a:spcPct val="90000"/>
                        </a:lnSpc>
                      </a:pPr>
                      <a:r>
                        <a:rPr lang="en-US" sz="1400" b="0" i="0" u="none" strike="noStrike" dirty="0">
                          <a:solidFill>
                            <a:schemeClr val="tx1"/>
                          </a:solidFill>
                          <a:effectLst/>
                          <a:latin typeface="+mn-lt"/>
                        </a:rPr>
                        <a:t>893</a:t>
                      </a:r>
                    </a:p>
                  </a:txBody>
                  <a:tcPr marL="7146" marR="7146"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r h="332996">
                <a:tc>
                  <a:txBody>
                    <a:bodyPr/>
                    <a:lstStyle/>
                    <a:p>
                      <a:pPr>
                        <a:lnSpc>
                          <a:spcPct val="90000"/>
                        </a:lnSpc>
                      </a:pPr>
                      <a:r>
                        <a:rPr lang="en-US" sz="1400" dirty="0"/>
                        <a:t>Operating hours</a:t>
                      </a:r>
                      <a:endParaRPr lang="en-US" sz="1400" dirty="0">
                        <a:latin typeface="+mn-lt"/>
                      </a:endParaRPr>
                    </a:p>
                  </a:txBody>
                  <a:tcPr marL="68598" marR="68598"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accent1"/>
                      </a:solidFill>
                      <a:prstDash val="solid"/>
                      <a:round/>
                      <a:headEnd type="none" w="med" len="med"/>
                      <a:tailEnd type="none" w="med" len="med"/>
                    </a:lnB>
                    <a:noFill/>
                  </a:tcPr>
                </a:tc>
                <a:tc>
                  <a:txBody>
                    <a:bodyPr/>
                    <a:lstStyle/>
                    <a:p>
                      <a:pPr algn="ctr" fontAlgn="b">
                        <a:lnSpc>
                          <a:spcPct val="90000"/>
                        </a:lnSpc>
                      </a:pPr>
                      <a:r>
                        <a:rPr lang="en-US" sz="1400" u="none" strike="noStrike" dirty="0">
                          <a:effectLst/>
                        </a:rPr>
                        <a:t>5,000</a:t>
                      </a:r>
                      <a:endParaRPr lang="en-US" sz="1400" b="0" i="0" u="none" strike="noStrike" dirty="0">
                        <a:solidFill>
                          <a:srgbClr val="000000"/>
                        </a:solidFill>
                        <a:effectLst/>
                        <a:latin typeface="+mn-lt"/>
                      </a:endParaRPr>
                    </a:p>
                  </a:txBody>
                  <a:tcPr marL="7146" marR="7146"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accent1"/>
                      </a:solidFill>
                      <a:prstDash val="solid"/>
                      <a:round/>
                      <a:headEnd type="none" w="med" len="med"/>
                      <a:tailEnd type="none" w="med" len="med"/>
                    </a:lnB>
                    <a:noFill/>
                  </a:tcPr>
                </a:tc>
                <a:tc>
                  <a:txBody>
                    <a:bodyPr/>
                    <a:lstStyle/>
                    <a:p>
                      <a:pPr algn="ctr" fontAlgn="b">
                        <a:lnSpc>
                          <a:spcPct val="90000"/>
                        </a:lnSpc>
                      </a:pPr>
                      <a:r>
                        <a:rPr lang="en-US" sz="1400" b="0" i="0" u="none" strike="noStrike" dirty="0">
                          <a:solidFill>
                            <a:schemeClr val="dk1"/>
                          </a:solidFill>
                          <a:effectLst/>
                          <a:latin typeface="+mn-lt"/>
                        </a:rPr>
                        <a:t>5,832</a:t>
                      </a:r>
                      <a:endParaRPr lang="en-US" sz="1400" b="0" i="0" u="none" strike="noStrike" dirty="0">
                        <a:solidFill>
                          <a:srgbClr val="000000"/>
                        </a:solidFill>
                        <a:effectLst/>
                        <a:latin typeface="+mn-lt"/>
                      </a:endParaRPr>
                    </a:p>
                  </a:txBody>
                  <a:tcPr marL="7146" marR="7146"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xmlns="" val="10004"/>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534883470"/>
              </p:ext>
            </p:extLst>
          </p:nvPr>
        </p:nvGraphicFramePr>
        <p:xfrm>
          <a:off x="393733" y="4916602"/>
          <a:ext cx="3835348" cy="947376"/>
        </p:xfrm>
        <a:graphic>
          <a:graphicData uri="http://schemas.openxmlformats.org/drawingml/2006/table">
            <a:tbl>
              <a:tblPr firstRow="1">
                <a:tableStyleId>{7DF18680-E054-41AD-8BC1-D1AEF772440D}</a:tableStyleId>
              </a:tblPr>
              <a:tblGrid>
                <a:gridCol w="1461086">
                  <a:extLst>
                    <a:ext uri="{9D8B030D-6E8A-4147-A177-3AD203B41FA5}">
                      <a16:colId xmlns:a16="http://schemas.microsoft.com/office/drawing/2014/main" xmlns="" val="20000"/>
                    </a:ext>
                  </a:extLst>
                </a:gridCol>
                <a:gridCol w="1194400">
                  <a:extLst>
                    <a:ext uri="{9D8B030D-6E8A-4147-A177-3AD203B41FA5}">
                      <a16:colId xmlns:a16="http://schemas.microsoft.com/office/drawing/2014/main" xmlns="" val="20001"/>
                    </a:ext>
                  </a:extLst>
                </a:gridCol>
                <a:gridCol w="1179862">
                  <a:extLst>
                    <a:ext uri="{9D8B030D-6E8A-4147-A177-3AD203B41FA5}">
                      <a16:colId xmlns:a16="http://schemas.microsoft.com/office/drawing/2014/main" xmlns="" val="20002"/>
                    </a:ext>
                  </a:extLst>
                </a:gridCol>
              </a:tblGrid>
              <a:tr h="268021">
                <a:tc>
                  <a:txBody>
                    <a:bodyPr/>
                    <a:lstStyle/>
                    <a:p>
                      <a:pPr>
                        <a:lnSpc>
                          <a:spcPct val="90000"/>
                        </a:lnSpc>
                      </a:pPr>
                      <a:r>
                        <a:rPr lang="en-US" sz="1800" b="0" dirty="0">
                          <a:solidFill>
                            <a:schemeClr val="bg1"/>
                          </a:solidFill>
                        </a:rPr>
                        <a:t>HFIR</a:t>
                      </a:r>
                      <a:endParaRPr lang="en-US" sz="1800" b="0" i="0" dirty="0">
                        <a:solidFill>
                          <a:schemeClr val="bg1"/>
                        </a:solidFill>
                        <a:latin typeface="+mn-lt"/>
                      </a:endParaRPr>
                    </a:p>
                  </a:txBody>
                  <a:tcPr marL="34299" marR="34299" anchor="b">
                    <a:lnB w="28575" cap="flat" cmpd="sng" algn="ctr">
                      <a:solidFill>
                        <a:schemeClr val="accent2"/>
                      </a:solidFill>
                      <a:prstDash val="solid"/>
                      <a:round/>
                      <a:headEnd type="none" w="med" len="med"/>
                      <a:tailEnd type="none" w="med" len="med"/>
                    </a:lnB>
                    <a:solidFill>
                      <a:schemeClr val="accent2"/>
                    </a:solidFill>
                  </a:tcPr>
                </a:tc>
                <a:tc>
                  <a:txBody>
                    <a:bodyPr/>
                    <a:lstStyle/>
                    <a:p>
                      <a:pPr algn="ctr">
                        <a:lnSpc>
                          <a:spcPct val="90000"/>
                        </a:lnSpc>
                      </a:pPr>
                      <a:r>
                        <a:rPr lang="en-US" sz="1800" b="0" dirty="0">
                          <a:solidFill>
                            <a:schemeClr val="bg1"/>
                          </a:solidFill>
                        </a:rPr>
                        <a:t>Goal</a:t>
                      </a:r>
                      <a:endParaRPr lang="en-US" sz="1800" b="0" dirty="0">
                        <a:solidFill>
                          <a:schemeClr val="bg1"/>
                        </a:solidFill>
                        <a:latin typeface="+mn-lt"/>
                      </a:endParaRPr>
                    </a:p>
                  </a:txBody>
                  <a:tcPr marL="34299" marR="34299" anchor="b">
                    <a:lnB w="28575" cap="flat" cmpd="sng" algn="ctr">
                      <a:solidFill>
                        <a:schemeClr val="accent2"/>
                      </a:solidFill>
                      <a:prstDash val="solid"/>
                      <a:round/>
                      <a:headEnd type="none" w="med" len="med"/>
                      <a:tailEnd type="none" w="med" len="med"/>
                    </a:lnB>
                    <a:solidFill>
                      <a:schemeClr val="accent2"/>
                    </a:solidFill>
                  </a:tcPr>
                </a:tc>
                <a:tc>
                  <a:txBody>
                    <a:bodyPr/>
                    <a:lstStyle/>
                    <a:p>
                      <a:pPr algn="ctr">
                        <a:lnSpc>
                          <a:spcPct val="90000"/>
                        </a:lnSpc>
                      </a:pPr>
                      <a:r>
                        <a:rPr lang="en-US" sz="1800" b="0" dirty="0">
                          <a:solidFill>
                            <a:schemeClr val="bg1"/>
                          </a:solidFill>
                          <a:latin typeface="+mn-lt"/>
                        </a:rPr>
                        <a:t>Actual</a:t>
                      </a:r>
                    </a:p>
                  </a:txBody>
                  <a:tcPr marL="34299" marR="34299" anchor="b">
                    <a:lnB w="28575" cap="flat" cmpd="sng" algn="ctr">
                      <a:solidFill>
                        <a:schemeClr val="accent2"/>
                      </a:solidFill>
                      <a:prstDash val="solid"/>
                      <a:round/>
                      <a:headEnd type="none" w="med" len="med"/>
                      <a:tailEnd type="none" w="med" len="med"/>
                    </a:lnB>
                    <a:solidFill>
                      <a:schemeClr val="accent2"/>
                    </a:solidFill>
                  </a:tcPr>
                </a:tc>
                <a:extLst>
                  <a:ext uri="{0D108BD9-81ED-4DB2-BD59-A6C34878D82A}">
                    <a16:rowId xmlns:a16="http://schemas.microsoft.com/office/drawing/2014/main" xmlns="" val="10000"/>
                  </a:ext>
                </a:extLst>
              </a:tr>
              <a:tr h="268021">
                <a:tc>
                  <a:txBody>
                    <a:bodyPr/>
                    <a:lstStyle/>
                    <a:p>
                      <a:pPr>
                        <a:lnSpc>
                          <a:spcPct val="90000"/>
                        </a:lnSpc>
                      </a:pPr>
                      <a:r>
                        <a:rPr lang="en-US" sz="1400" dirty="0"/>
                        <a:t>Unique users</a:t>
                      </a:r>
                      <a:endParaRPr lang="en-US" sz="1400" dirty="0">
                        <a:latin typeface="+mn-lt"/>
                      </a:endParaRPr>
                    </a:p>
                  </a:txBody>
                  <a:tcPr marL="34299" marR="34299" anchor="ctr">
                    <a:lnR w="12700" cap="flat" cmpd="sng" algn="ctr">
                      <a:solidFill>
                        <a:schemeClr val="tx1"/>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lnSpc>
                          <a:spcPct val="90000"/>
                        </a:lnSpc>
                      </a:pPr>
                      <a:r>
                        <a:rPr lang="en-US" sz="1400" u="none" strike="noStrike" dirty="0">
                          <a:solidFill>
                            <a:schemeClr val="tx1"/>
                          </a:solidFill>
                          <a:effectLst/>
                        </a:rPr>
                        <a:t>340</a:t>
                      </a:r>
                      <a:endParaRPr lang="en-US" sz="1400" b="0" i="0" u="none" strike="noStrike" dirty="0">
                        <a:solidFill>
                          <a:schemeClr val="tx1"/>
                        </a:solidFill>
                        <a:effectLst/>
                        <a:latin typeface="+mn-lt"/>
                      </a:endParaRPr>
                    </a:p>
                  </a:txBody>
                  <a:tcPr marL="34299" marR="342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lnSpc>
                          <a:spcPct val="90000"/>
                        </a:lnSpc>
                      </a:pPr>
                      <a:r>
                        <a:rPr lang="en-US" sz="1400" b="0" i="0" u="none" strike="noStrike" dirty="0">
                          <a:solidFill>
                            <a:schemeClr val="tx1"/>
                          </a:solidFill>
                          <a:effectLst/>
                          <a:latin typeface="+mn-lt"/>
                        </a:rPr>
                        <a:t>450</a:t>
                      </a:r>
                    </a:p>
                  </a:txBody>
                  <a:tcPr marL="34299" marR="34299" anchor="ctr">
                    <a:lnL w="12700" cap="flat" cmpd="sng" algn="ctr">
                      <a:solidFill>
                        <a:schemeClr val="tx1"/>
                      </a:solidFill>
                      <a:prstDash val="solid"/>
                      <a:round/>
                      <a:headEnd type="none" w="med" len="med"/>
                      <a:tailEnd type="none" w="med" len="med"/>
                    </a:lnL>
                    <a:lnT w="28575"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r h="325584">
                <a:tc>
                  <a:txBody>
                    <a:bodyPr/>
                    <a:lstStyle/>
                    <a:p>
                      <a:pPr>
                        <a:lnSpc>
                          <a:spcPct val="90000"/>
                        </a:lnSpc>
                      </a:pPr>
                      <a:r>
                        <a:rPr lang="en-US" sz="1400" dirty="0"/>
                        <a:t>Operating hours</a:t>
                      </a:r>
                      <a:endParaRPr lang="en-US" sz="1400" dirty="0">
                        <a:latin typeface="+mn-lt"/>
                      </a:endParaRPr>
                    </a:p>
                  </a:txBody>
                  <a:tcPr marL="34299" marR="34299"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accent2"/>
                      </a:solidFill>
                      <a:prstDash val="solid"/>
                      <a:round/>
                      <a:headEnd type="none" w="med" len="med"/>
                      <a:tailEnd type="none" w="med" len="med"/>
                    </a:lnB>
                    <a:noFill/>
                  </a:tcPr>
                </a:tc>
                <a:tc>
                  <a:txBody>
                    <a:bodyPr/>
                    <a:lstStyle/>
                    <a:p>
                      <a:pPr algn="ctr" fontAlgn="b">
                        <a:lnSpc>
                          <a:spcPct val="90000"/>
                        </a:lnSpc>
                      </a:pPr>
                      <a:r>
                        <a:rPr lang="en-US" sz="1400" u="none" strike="noStrike" dirty="0">
                          <a:effectLst/>
                        </a:rPr>
                        <a:t>3,700</a:t>
                      </a:r>
                      <a:endParaRPr lang="en-US" sz="1400" b="0" i="0" u="none" strike="noStrike" dirty="0">
                        <a:solidFill>
                          <a:srgbClr val="000000"/>
                        </a:solidFill>
                        <a:effectLst/>
                        <a:latin typeface="+mn-lt"/>
                      </a:endParaRPr>
                    </a:p>
                  </a:txBody>
                  <a:tcPr marL="34299" marR="342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accent2"/>
                      </a:solidFill>
                      <a:prstDash val="solid"/>
                      <a:round/>
                      <a:headEnd type="none" w="med" len="med"/>
                      <a:tailEnd type="none" w="med" len="med"/>
                    </a:lnB>
                    <a:noFill/>
                  </a:tcPr>
                </a:tc>
                <a:tc>
                  <a:txBody>
                    <a:bodyPr/>
                    <a:lstStyle/>
                    <a:p>
                      <a:pPr algn="ctr" fontAlgn="b">
                        <a:lnSpc>
                          <a:spcPct val="90000"/>
                        </a:lnSpc>
                      </a:pPr>
                      <a:r>
                        <a:rPr lang="en-US" sz="1400" b="0" i="0" u="none" strike="noStrike" dirty="0">
                          <a:solidFill>
                            <a:srgbClr val="000000"/>
                          </a:solidFill>
                          <a:effectLst/>
                          <a:latin typeface="+mn-lt"/>
                        </a:rPr>
                        <a:t>4,076.7</a:t>
                      </a:r>
                    </a:p>
                  </a:txBody>
                  <a:tcPr marL="34299" marR="34299"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28575"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xmlns="" val="10004"/>
                  </a:ext>
                </a:extLst>
              </a:tr>
            </a:tbl>
          </a:graphicData>
        </a:graphic>
      </p:graphicFrame>
      <p:sp>
        <p:nvSpPr>
          <p:cNvPr id="3" name="Title 2"/>
          <p:cNvSpPr>
            <a:spLocks noGrp="1"/>
          </p:cNvSpPr>
          <p:nvPr>
            <p:ph type="title"/>
          </p:nvPr>
        </p:nvSpPr>
        <p:spPr>
          <a:xfrm>
            <a:off x="258284" y="320040"/>
            <a:ext cx="8779372" cy="729430"/>
          </a:xfrm>
        </p:spPr>
        <p:txBody>
          <a:bodyPr/>
          <a:lstStyle/>
          <a:p>
            <a:r>
              <a:rPr lang="en-US" sz="2400" dirty="0"/>
              <a:t>Our neutron scattering user facilities exceeded FY16 DOE performance objectives</a:t>
            </a:r>
          </a:p>
        </p:txBody>
      </p:sp>
      <p:graphicFrame>
        <p:nvGraphicFramePr>
          <p:cNvPr id="14" name="Table 13"/>
          <p:cNvGraphicFramePr>
            <a:graphicFrameLocks noGrp="1"/>
          </p:cNvGraphicFramePr>
          <p:nvPr>
            <p:extLst>
              <p:ext uri="{D42A27DB-BD31-4B8C-83A1-F6EECF244321}">
                <p14:modId xmlns:p14="http://schemas.microsoft.com/office/powerpoint/2010/main" val="3114275377"/>
              </p:ext>
            </p:extLst>
          </p:nvPr>
        </p:nvGraphicFramePr>
        <p:xfrm>
          <a:off x="4717293" y="1700194"/>
          <a:ext cx="3864165" cy="2510536"/>
        </p:xfrm>
        <a:graphic>
          <a:graphicData uri="http://schemas.openxmlformats.org/drawingml/2006/table">
            <a:tbl>
              <a:tblPr firstRow="1" bandRow="1">
                <a:tableStyleId>{85BE263C-DBD7-4A20-BB59-AAB30ACAA65A}</a:tableStyleId>
              </a:tblPr>
              <a:tblGrid>
                <a:gridCol w="1013219">
                  <a:extLst>
                    <a:ext uri="{9D8B030D-6E8A-4147-A177-3AD203B41FA5}">
                      <a16:colId xmlns:a16="http://schemas.microsoft.com/office/drawing/2014/main" xmlns="" val="3640289191"/>
                    </a:ext>
                  </a:extLst>
                </a:gridCol>
                <a:gridCol w="2850946">
                  <a:extLst>
                    <a:ext uri="{9D8B030D-6E8A-4147-A177-3AD203B41FA5}">
                      <a16:colId xmlns:a16="http://schemas.microsoft.com/office/drawing/2014/main" xmlns="" val="2610916267"/>
                    </a:ext>
                  </a:extLst>
                </a:gridCol>
              </a:tblGrid>
              <a:tr h="370840">
                <a:tc gridSpan="2">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en-US" sz="1800" dirty="0"/>
                        <a:t>SNS: Operating at 1.0</a:t>
                      </a:r>
                      <a:r>
                        <a:rPr lang="en-US" sz="1800" baseline="0" dirty="0"/>
                        <a:t> – 1.2</a:t>
                      </a:r>
                      <a:r>
                        <a:rPr lang="en-US" sz="1800" dirty="0"/>
                        <a:t> MW </a:t>
                      </a:r>
                    </a:p>
                  </a:txBody>
                  <a:tcPr marL="68598" marR="68598" anchor="ctr">
                    <a:solidFill>
                      <a:schemeClr val="accent1"/>
                    </a:solidFill>
                  </a:tcPr>
                </a:tc>
                <a:tc hMerge="1">
                  <a:txBody>
                    <a:bodyPr/>
                    <a:lstStyle/>
                    <a:p>
                      <a:endParaRPr lang="en-US" dirty="0"/>
                    </a:p>
                  </a:txBody>
                  <a:tcPr/>
                </a:tc>
                <a:extLst>
                  <a:ext uri="{0D108BD9-81ED-4DB2-BD59-A6C34878D82A}">
                    <a16:rowId xmlns:a16="http://schemas.microsoft.com/office/drawing/2014/main" xmlns="" val="1969274881"/>
                  </a:ext>
                </a:extLst>
              </a:tr>
              <a:tr h="370840">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en-US" sz="1400" b="0" dirty="0"/>
                        <a:t>Operated</a:t>
                      </a:r>
                    </a:p>
                  </a:txBody>
                  <a:tcPr marL="68598" marR="68598" anchor="ctr"/>
                </a:tc>
                <a:tc>
                  <a:txBody>
                    <a:bodyPr/>
                    <a:lstStyle/>
                    <a:p>
                      <a:pPr marL="228600" lvl="1" indent="-228600" algn="l" defTabSz="914400" rtl="0" eaLnBrk="1" latinLnBrk="0" hangingPunct="1">
                        <a:lnSpc>
                          <a:spcPct val="90000"/>
                        </a:lnSpc>
                        <a:spcBef>
                          <a:spcPts val="600"/>
                        </a:spcBef>
                        <a:buClr>
                          <a:schemeClr val="tx2"/>
                        </a:buClr>
                        <a:buFont typeface="Arial" panose="020B0604020202020204" pitchFamily="34" charset="0"/>
                        <a:buChar char="•"/>
                      </a:pPr>
                      <a:r>
                        <a:rPr lang="en-US" sz="1400" kern="1200" dirty="0">
                          <a:solidFill>
                            <a:schemeClr val="dk1"/>
                          </a:solidFill>
                          <a:latin typeface="+mn-lt"/>
                          <a:ea typeface="+mn-ea"/>
                          <a:cs typeface="+mn-cs"/>
                        </a:rPr>
                        <a:t>19 beam lines</a:t>
                      </a:r>
                    </a:p>
                    <a:p>
                      <a:pPr marL="228600" lvl="1" indent="-228600" algn="l" defTabSz="914400" rtl="0" eaLnBrk="1" latinLnBrk="0" hangingPunct="1">
                        <a:lnSpc>
                          <a:spcPct val="90000"/>
                        </a:lnSpc>
                        <a:spcBef>
                          <a:spcPts val="600"/>
                        </a:spcBef>
                        <a:buClr>
                          <a:schemeClr val="tx2"/>
                        </a:buClr>
                        <a:buFont typeface="Arial" panose="020B0604020202020204" pitchFamily="34" charset="0"/>
                        <a:buChar char="•"/>
                      </a:pPr>
                      <a:r>
                        <a:rPr lang="en-US" sz="1400" kern="1200" dirty="0">
                          <a:solidFill>
                            <a:schemeClr val="dk1"/>
                          </a:solidFill>
                          <a:latin typeface="+mn-lt"/>
                          <a:ea typeface="+mn-ea"/>
                          <a:cs typeface="+mn-cs"/>
                        </a:rPr>
                        <a:t>2 targets</a:t>
                      </a:r>
                    </a:p>
                  </a:txBody>
                  <a:tcPr marL="68598" marR="68598" anchor="ctr"/>
                </a:tc>
                <a:extLst>
                  <a:ext uri="{0D108BD9-81ED-4DB2-BD59-A6C34878D82A}">
                    <a16:rowId xmlns:a16="http://schemas.microsoft.com/office/drawing/2014/main" xmlns="" val="2211545879"/>
                  </a:ext>
                </a:extLst>
              </a:tr>
              <a:tr h="370840">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en-US" sz="1400" b="0" dirty="0"/>
                        <a:t>Completed</a:t>
                      </a:r>
                    </a:p>
                  </a:txBody>
                  <a:tcPr marL="68598" marR="68598">
                    <a:lnB w="12700" cap="flat" cmpd="sng" algn="ctr">
                      <a:noFill/>
                      <a:prstDash val="solid"/>
                      <a:round/>
                      <a:headEnd type="none" w="med" len="med"/>
                      <a:tailEnd type="none" w="med" len="med"/>
                    </a:lnB>
                  </a:tcPr>
                </a:tc>
                <a:tc>
                  <a:txBody>
                    <a:bodyPr/>
                    <a:lstStyle/>
                    <a:p>
                      <a:pPr marL="228600" lvl="1" indent="-228600">
                        <a:lnSpc>
                          <a:spcPct val="90000"/>
                        </a:lnSpc>
                        <a:spcBef>
                          <a:spcPts val="600"/>
                        </a:spcBef>
                        <a:buClr>
                          <a:schemeClr val="tx2"/>
                        </a:buClr>
                        <a:buFont typeface="Arial" panose="020B0604020202020204" pitchFamily="34" charset="0"/>
                        <a:buChar char="•"/>
                      </a:pPr>
                      <a:r>
                        <a:rPr lang="en-US" sz="1400" dirty="0"/>
                        <a:t>10 years of operation</a:t>
                      </a:r>
                    </a:p>
                    <a:p>
                      <a:pPr marL="228600" lvl="1" indent="-228600">
                        <a:lnSpc>
                          <a:spcPct val="90000"/>
                        </a:lnSpc>
                        <a:spcBef>
                          <a:spcPts val="600"/>
                        </a:spcBef>
                        <a:buClr>
                          <a:schemeClr val="tx2"/>
                        </a:buClr>
                        <a:buFont typeface="Arial" panose="020B0604020202020204" pitchFamily="34" charset="0"/>
                        <a:buChar char="•"/>
                      </a:pPr>
                      <a:r>
                        <a:rPr lang="en-US" sz="1400" dirty="0"/>
                        <a:t>Activities to increase beam power operating margin</a:t>
                      </a:r>
                    </a:p>
                    <a:p>
                      <a:pPr marL="228600" lvl="1" indent="-228600">
                        <a:lnSpc>
                          <a:spcPct val="90000"/>
                        </a:lnSpc>
                        <a:spcBef>
                          <a:spcPts val="600"/>
                        </a:spcBef>
                        <a:buClr>
                          <a:schemeClr val="tx2"/>
                        </a:buClr>
                        <a:buFont typeface="Arial" panose="020B0604020202020204" pitchFamily="34" charset="0"/>
                        <a:buChar char="•"/>
                      </a:pPr>
                      <a:r>
                        <a:rPr lang="en-US" sz="1400" dirty="0"/>
                        <a:t>Activities that will lead to improved and increased neutron production </a:t>
                      </a:r>
                      <a:br>
                        <a:rPr lang="en-US" sz="1400" dirty="0"/>
                      </a:br>
                      <a:r>
                        <a:rPr lang="en-US" sz="1400" dirty="0"/>
                        <a:t>in 2017</a:t>
                      </a:r>
                    </a:p>
                  </a:txBody>
                  <a:tcPr marL="68598" marR="68598">
                    <a:lnB w="12700" cap="flat" cmpd="sng" algn="ctr">
                      <a:noFill/>
                      <a:prstDash val="solid"/>
                      <a:round/>
                      <a:headEnd type="none" w="med" len="med"/>
                      <a:tailEnd type="none" w="med" len="med"/>
                    </a:lnB>
                  </a:tcPr>
                </a:tc>
                <a:extLst>
                  <a:ext uri="{0D108BD9-81ED-4DB2-BD59-A6C34878D82A}">
                    <a16:rowId xmlns:a16="http://schemas.microsoft.com/office/drawing/2014/main" xmlns="" val="501229961"/>
                  </a:ext>
                </a:extLst>
              </a:tr>
            </a:tbl>
          </a:graphicData>
        </a:graphic>
      </p:graphicFrame>
    </p:spTree>
    <p:extLst>
      <p:ext uri="{BB962C8B-B14F-4D97-AF65-F5344CB8AC3E}">
        <p14:creationId xmlns:p14="http://schemas.microsoft.com/office/powerpoint/2010/main" val="36308428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320"/>
          <p:cNvSpPr txBox="1">
            <a:spLocks noChangeArrowheads="1"/>
          </p:cNvSpPr>
          <p:nvPr/>
        </p:nvSpPr>
        <p:spPr bwMode="auto">
          <a:xfrm>
            <a:off x="193385" y="279100"/>
            <a:ext cx="8628678" cy="41549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lvl1pPr algn="l" rtl="0" eaLnBrk="1" fontAlgn="base" hangingPunct="1">
              <a:lnSpc>
                <a:spcPct val="85000"/>
              </a:lnSpc>
              <a:spcBef>
                <a:spcPct val="0"/>
              </a:spcBef>
              <a:spcAft>
                <a:spcPct val="0"/>
              </a:spcAft>
              <a:defRPr sz="3000" b="1" kern="1200">
                <a:solidFill>
                  <a:schemeClr val="tx2"/>
                </a:solidFill>
                <a:latin typeface="+mn-lt"/>
                <a:ea typeface="+mj-ea"/>
                <a:cs typeface="+mj-cs"/>
              </a:defRPr>
            </a:lvl1pPr>
            <a:lvl2pPr algn="l" rtl="0" eaLnBrk="1" fontAlgn="base" hangingPunct="1">
              <a:lnSpc>
                <a:spcPct val="85000"/>
              </a:lnSpc>
              <a:spcBef>
                <a:spcPct val="0"/>
              </a:spcBef>
              <a:spcAft>
                <a:spcPct val="0"/>
              </a:spcAft>
              <a:defRPr sz="3000">
                <a:solidFill>
                  <a:srgbClr val="006C3A"/>
                </a:solidFill>
                <a:latin typeface="Arial Black" pitchFamily="34" charset="0"/>
              </a:defRPr>
            </a:lvl2pPr>
            <a:lvl3pPr algn="l" rtl="0" eaLnBrk="1" fontAlgn="base" hangingPunct="1">
              <a:lnSpc>
                <a:spcPct val="85000"/>
              </a:lnSpc>
              <a:spcBef>
                <a:spcPct val="0"/>
              </a:spcBef>
              <a:spcAft>
                <a:spcPct val="0"/>
              </a:spcAft>
              <a:defRPr sz="3000">
                <a:solidFill>
                  <a:srgbClr val="006C3A"/>
                </a:solidFill>
                <a:latin typeface="Arial Black" pitchFamily="34" charset="0"/>
              </a:defRPr>
            </a:lvl3pPr>
            <a:lvl4pPr algn="l" rtl="0" eaLnBrk="1" fontAlgn="base" hangingPunct="1">
              <a:lnSpc>
                <a:spcPct val="85000"/>
              </a:lnSpc>
              <a:spcBef>
                <a:spcPct val="0"/>
              </a:spcBef>
              <a:spcAft>
                <a:spcPct val="0"/>
              </a:spcAft>
              <a:defRPr sz="3000">
                <a:solidFill>
                  <a:srgbClr val="006C3A"/>
                </a:solidFill>
                <a:latin typeface="Arial Black" pitchFamily="34" charset="0"/>
              </a:defRPr>
            </a:lvl4pPr>
            <a:lvl5pPr algn="l" rtl="0" eaLnBrk="1" fontAlgn="base" hangingPunct="1">
              <a:lnSpc>
                <a:spcPct val="85000"/>
              </a:lnSpc>
              <a:spcBef>
                <a:spcPct val="0"/>
              </a:spcBef>
              <a:spcAft>
                <a:spcPct val="0"/>
              </a:spcAft>
              <a:defRPr sz="3000">
                <a:solidFill>
                  <a:srgbClr val="006C3A"/>
                </a:solidFill>
                <a:latin typeface="Arial Black" pitchFamily="34" charset="0"/>
              </a:defRPr>
            </a:lvl5pPr>
            <a:lvl6pPr marL="457200" algn="l" rtl="0" eaLnBrk="1" fontAlgn="base" hangingPunct="1">
              <a:lnSpc>
                <a:spcPct val="85000"/>
              </a:lnSpc>
              <a:spcBef>
                <a:spcPct val="0"/>
              </a:spcBef>
              <a:spcAft>
                <a:spcPct val="0"/>
              </a:spcAft>
              <a:defRPr sz="3000">
                <a:solidFill>
                  <a:srgbClr val="006C3A"/>
                </a:solidFill>
                <a:latin typeface="Arial Black" pitchFamily="34" charset="0"/>
              </a:defRPr>
            </a:lvl6pPr>
            <a:lvl7pPr marL="914400" algn="l" rtl="0" eaLnBrk="1" fontAlgn="base" hangingPunct="1">
              <a:lnSpc>
                <a:spcPct val="85000"/>
              </a:lnSpc>
              <a:spcBef>
                <a:spcPct val="0"/>
              </a:spcBef>
              <a:spcAft>
                <a:spcPct val="0"/>
              </a:spcAft>
              <a:defRPr sz="3000">
                <a:solidFill>
                  <a:srgbClr val="006C3A"/>
                </a:solidFill>
                <a:latin typeface="Arial Black" pitchFamily="34" charset="0"/>
              </a:defRPr>
            </a:lvl7pPr>
            <a:lvl8pPr marL="1371600" algn="l" rtl="0" eaLnBrk="1" fontAlgn="base" hangingPunct="1">
              <a:lnSpc>
                <a:spcPct val="85000"/>
              </a:lnSpc>
              <a:spcBef>
                <a:spcPct val="0"/>
              </a:spcBef>
              <a:spcAft>
                <a:spcPct val="0"/>
              </a:spcAft>
              <a:defRPr sz="3000">
                <a:solidFill>
                  <a:srgbClr val="006C3A"/>
                </a:solidFill>
                <a:latin typeface="Arial Black" pitchFamily="34" charset="0"/>
              </a:defRPr>
            </a:lvl8pPr>
            <a:lvl9pPr marL="1828800" algn="l" rtl="0" eaLnBrk="1" fontAlgn="base" hangingPunct="1">
              <a:lnSpc>
                <a:spcPct val="85000"/>
              </a:lnSpc>
              <a:spcBef>
                <a:spcPct val="0"/>
              </a:spcBef>
              <a:spcAft>
                <a:spcPct val="0"/>
              </a:spcAft>
              <a:defRPr sz="3000">
                <a:solidFill>
                  <a:srgbClr val="006C3A"/>
                </a:solidFill>
                <a:latin typeface="Arial Black" pitchFamily="34" charset="0"/>
              </a:defRPr>
            </a:lvl9pPr>
          </a:lstStyle>
          <a:p>
            <a:r>
              <a:rPr lang="en-US" altLang="en-US" sz="2400" dirty="0"/>
              <a:t>The NScD represents about 16% of ORNL’s business</a:t>
            </a:r>
          </a:p>
        </p:txBody>
      </p:sp>
      <p:grpSp>
        <p:nvGrpSpPr>
          <p:cNvPr id="69" name="Group 68"/>
          <p:cNvGrpSpPr/>
          <p:nvPr/>
        </p:nvGrpSpPr>
        <p:grpSpPr>
          <a:xfrm>
            <a:off x="796957" y="1082236"/>
            <a:ext cx="7550086" cy="635393"/>
            <a:chOff x="796957" y="1466951"/>
            <a:chExt cx="7550086" cy="635393"/>
          </a:xfrm>
        </p:grpSpPr>
        <p:sp>
          <p:nvSpPr>
            <p:cNvPr id="35" name="Rectangle 310"/>
            <p:cNvSpPr>
              <a:spLocks noChangeArrowheads="1"/>
            </p:cNvSpPr>
            <p:nvPr/>
          </p:nvSpPr>
          <p:spPr bwMode="auto">
            <a:xfrm>
              <a:off x="6481667" y="1466951"/>
              <a:ext cx="1865376" cy="635393"/>
            </a:xfrm>
            <a:prstGeom prst="rect">
              <a:avLst/>
            </a:prstGeom>
            <a:solidFill>
              <a:schemeClr val="bg2"/>
            </a:solidFill>
            <a:ln w="12700" algn="ctr">
              <a:solidFill>
                <a:schemeClr val="bg1">
                  <a:lumMod val="50000"/>
                </a:schemeClr>
              </a:solidFill>
              <a:miter lim="800000"/>
              <a:headEnd/>
              <a:tailEnd/>
            </a:ln>
          </p:spPr>
          <p:txBody>
            <a:bodyPr wrap="none" anchor="ctr"/>
            <a:lstStyle/>
            <a:p>
              <a:pPr algn="ctr">
                <a:lnSpc>
                  <a:spcPct val="90000"/>
                </a:lnSpc>
                <a:spcBef>
                  <a:spcPct val="20000"/>
                </a:spcBef>
                <a:tabLst>
                  <a:tab pos="114300" algn="l"/>
                </a:tabLst>
              </a:pPr>
              <a:r>
                <a:rPr lang="en-US" sz="1200" b="1" dirty="0">
                  <a:latin typeface="Arial" panose="020B0604020202020204" pitchFamily="34" charset="0"/>
                  <a:cs typeface="Arial" panose="020B0604020202020204" pitchFamily="34" charset="0"/>
                </a:rPr>
                <a:t>Second Target Station</a:t>
              </a:r>
              <a:br>
                <a:rPr lang="en-US" sz="1200" b="1" dirty="0">
                  <a:latin typeface="Arial" panose="020B0604020202020204" pitchFamily="34" charset="0"/>
                  <a:cs typeface="Arial" panose="020B0604020202020204" pitchFamily="34" charset="0"/>
                </a:rPr>
              </a:br>
              <a:r>
                <a:rPr lang="en-US" sz="1200" b="1" dirty="0">
                  <a:latin typeface="Arial" panose="020B0604020202020204" pitchFamily="34" charset="0"/>
                  <a:cs typeface="Arial" panose="020B0604020202020204" pitchFamily="34" charset="0"/>
                </a:rPr>
                <a:t>Project Office</a:t>
              </a:r>
            </a:p>
            <a:p>
              <a:pPr algn="ctr">
                <a:lnSpc>
                  <a:spcPct val="90000"/>
                </a:lnSpc>
                <a:spcBef>
                  <a:spcPct val="20000"/>
                </a:spcBef>
                <a:tabLst>
                  <a:tab pos="114300" algn="l"/>
                </a:tabLst>
              </a:pPr>
              <a:r>
                <a:rPr lang="en-US" sz="1200" b="0" dirty="0">
                  <a:latin typeface="Arial" panose="020B0604020202020204" pitchFamily="34" charset="0"/>
                  <a:cs typeface="Arial" panose="020B0604020202020204" pitchFamily="34" charset="0"/>
                </a:rPr>
                <a:t>John Galambos</a:t>
              </a:r>
            </a:p>
          </p:txBody>
        </p:sp>
        <p:sp>
          <p:nvSpPr>
            <p:cNvPr id="36" name="Rectangle 310"/>
            <p:cNvSpPr>
              <a:spLocks noChangeArrowheads="1"/>
            </p:cNvSpPr>
            <p:nvPr/>
          </p:nvSpPr>
          <p:spPr bwMode="auto">
            <a:xfrm>
              <a:off x="796957" y="1468397"/>
              <a:ext cx="1865376" cy="632501"/>
            </a:xfrm>
            <a:prstGeom prst="rect">
              <a:avLst/>
            </a:prstGeom>
            <a:solidFill>
              <a:schemeClr val="bg2"/>
            </a:solidFill>
            <a:ln w="12700" algn="ctr">
              <a:solidFill>
                <a:schemeClr val="bg1">
                  <a:lumMod val="50000"/>
                </a:schemeClr>
              </a:solidFill>
              <a:miter lim="800000"/>
              <a:headEnd/>
              <a:tailEnd/>
            </a:ln>
          </p:spPr>
          <p:txBody>
            <a:bodyPr wrap="none" anchor="ctr"/>
            <a:lstStyle/>
            <a:p>
              <a:pPr algn="ctr">
                <a:lnSpc>
                  <a:spcPct val="90000"/>
                </a:lnSpc>
                <a:spcBef>
                  <a:spcPct val="20000"/>
                </a:spcBef>
                <a:tabLst>
                  <a:tab pos="114300" algn="l"/>
                </a:tabLst>
              </a:pPr>
              <a:r>
                <a:rPr lang="en-US" sz="1200" b="1" dirty="0">
                  <a:latin typeface="Arial" panose="020B0604020202020204" pitchFamily="34" charset="0"/>
                  <a:cs typeface="Arial" panose="020B0604020202020204" pitchFamily="34" charset="0"/>
                </a:rPr>
                <a:t>Joint Institute for</a:t>
              </a:r>
              <a:br>
                <a:rPr lang="en-US" sz="1200" b="1" dirty="0">
                  <a:latin typeface="Arial" panose="020B0604020202020204" pitchFamily="34" charset="0"/>
                  <a:cs typeface="Arial" panose="020B0604020202020204" pitchFamily="34" charset="0"/>
                </a:rPr>
              </a:br>
              <a:r>
                <a:rPr lang="en-US" sz="1200" b="1" dirty="0">
                  <a:latin typeface="Arial" panose="020B0604020202020204" pitchFamily="34" charset="0"/>
                  <a:cs typeface="Arial" panose="020B0604020202020204" pitchFamily="34" charset="0"/>
                </a:rPr>
                <a:t>Neutron Sciences</a:t>
              </a:r>
            </a:p>
            <a:p>
              <a:pPr algn="ctr">
                <a:lnSpc>
                  <a:spcPct val="90000"/>
                </a:lnSpc>
                <a:spcBef>
                  <a:spcPct val="20000"/>
                </a:spcBef>
                <a:tabLst>
                  <a:tab pos="114300" algn="l"/>
                </a:tabLst>
              </a:pPr>
              <a:r>
                <a:rPr lang="en-US" sz="1200" b="0" dirty="0">
                  <a:latin typeface="Arial" panose="020B0604020202020204" pitchFamily="34" charset="0"/>
                  <a:cs typeface="Arial" panose="020B0604020202020204" pitchFamily="34" charset="0"/>
                </a:rPr>
                <a:t>Alan Tennant</a:t>
              </a:r>
            </a:p>
          </p:txBody>
        </p:sp>
        <p:cxnSp>
          <p:nvCxnSpPr>
            <p:cNvPr id="64" name="Straight Connector 63"/>
            <p:cNvCxnSpPr>
              <a:stCxn id="36" idx="3"/>
              <a:endCxn id="35" idx="1"/>
            </p:cNvCxnSpPr>
            <p:nvPr/>
          </p:nvCxnSpPr>
          <p:spPr>
            <a:xfrm>
              <a:off x="2662333" y="1784648"/>
              <a:ext cx="3819334" cy="0"/>
            </a:xfrm>
            <a:prstGeom prst="line">
              <a:avLst/>
            </a:prstGeom>
            <a:noFill/>
            <a:ln w="25400">
              <a:solidFill>
                <a:schemeClr val="bg1">
                  <a:lumMod val="50000"/>
                </a:schemeClr>
              </a:solidFill>
              <a:round/>
              <a:headEnd/>
              <a:tailEnd/>
            </a:ln>
          </p:spPr>
        </p:cxnSp>
      </p:grpSp>
      <p:cxnSp>
        <p:nvCxnSpPr>
          <p:cNvPr id="19" name="Straight Connector 18"/>
          <p:cNvCxnSpPr/>
          <p:nvPr/>
        </p:nvCxnSpPr>
        <p:spPr>
          <a:xfrm flipH="1" flipV="1">
            <a:off x="5647501" y="4085666"/>
            <a:ext cx="1" cy="1097280"/>
          </a:xfrm>
          <a:prstGeom prst="line">
            <a:avLst/>
          </a:prstGeom>
          <a:noFill/>
          <a:ln w="25400">
            <a:solidFill>
              <a:schemeClr val="bg1">
                <a:lumMod val="50000"/>
              </a:schemeClr>
            </a:solidFill>
            <a:round/>
            <a:headEnd/>
            <a:tailEnd/>
          </a:ln>
        </p:spPr>
      </p:cxnSp>
      <p:cxnSp>
        <p:nvCxnSpPr>
          <p:cNvPr id="37" name="Straight Connector 36"/>
          <p:cNvCxnSpPr>
            <a:endCxn id="46" idx="0"/>
          </p:cNvCxnSpPr>
          <p:nvPr/>
        </p:nvCxnSpPr>
        <p:spPr>
          <a:xfrm flipH="1">
            <a:off x="4567855" y="1964720"/>
            <a:ext cx="4145" cy="2309787"/>
          </a:xfrm>
          <a:prstGeom prst="line">
            <a:avLst/>
          </a:prstGeom>
          <a:noFill/>
          <a:ln w="25400">
            <a:solidFill>
              <a:schemeClr val="bg1">
                <a:lumMod val="50000"/>
              </a:schemeClr>
            </a:solidFill>
            <a:round/>
            <a:headEnd/>
            <a:tailEnd/>
          </a:ln>
        </p:spPr>
      </p:cxnSp>
      <p:grpSp>
        <p:nvGrpSpPr>
          <p:cNvPr id="66" name="Group 65"/>
          <p:cNvGrpSpPr/>
          <p:nvPr/>
        </p:nvGrpSpPr>
        <p:grpSpPr>
          <a:xfrm>
            <a:off x="2539881" y="2222689"/>
            <a:ext cx="4064238" cy="600860"/>
            <a:chOff x="2536895" y="2657020"/>
            <a:chExt cx="4064238" cy="600860"/>
          </a:xfrm>
        </p:grpSpPr>
        <p:sp>
          <p:nvSpPr>
            <p:cNvPr id="39" name="Rectangle 301"/>
            <p:cNvSpPr>
              <a:spLocks noChangeArrowheads="1"/>
            </p:cNvSpPr>
            <p:nvPr/>
          </p:nvSpPr>
          <p:spPr bwMode="auto">
            <a:xfrm>
              <a:off x="4735757" y="2657020"/>
              <a:ext cx="1865376" cy="600860"/>
            </a:xfrm>
            <a:prstGeom prst="rect">
              <a:avLst/>
            </a:prstGeom>
            <a:solidFill>
              <a:schemeClr val="bg2"/>
            </a:solidFill>
            <a:ln w="12700" algn="ctr">
              <a:solidFill>
                <a:schemeClr val="bg1">
                  <a:lumMod val="50000"/>
                </a:schemeClr>
              </a:solidFill>
              <a:miter lim="800000"/>
              <a:headEnd/>
              <a:tailEnd/>
            </a:ln>
          </p:spPr>
          <p:txBody>
            <a:bodyPr lIns="45720" rIns="45720" anchor="ctr"/>
            <a:lstStyle/>
            <a:p>
              <a:pPr algn="ctr">
                <a:lnSpc>
                  <a:spcPct val="90000"/>
                </a:lnSpc>
                <a:spcBef>
                  <a:spcPts val="300"/>
                </a:spcBef>
              </a:pPr>
              <a:r>
                <a:rPr lang="en-US" sz="1200" b="1" dirty="0">
                  <a:latin typeface="Arial" panose="020B0604020202020204" pitchFamily="34" charset="0"/>
                  <a:cs typeface="Arial" panose="020B0604020202020204" pitchFamily="34" charset="0"/>
                </a:rPr>
                <a:t>Directorate </a:t>
              </a:r>
              <a:br>
                <a:rPr lang="en-US" sz="1200" b="1" dirty="0">
                  <a:latin typeface="Arial" panose="020B0604020202020204" pitchFamily="34" charset="0"/>
                  <a:cs typeface="Arial" panose="020B0604020202020204" pitchFamily="34" charset="0"/>
                </a:rPr>
              </a:br>
              <a:r>
                <a:rPr lang="en-US" sz="1200" b="1" dirty="0">
                  <a:latin typeface="Arial" panose="020B0604020202020204" pitchFamily="34" charset="0"/>
                  <a:cs typeface="Arial" panose="020B0604020202020204" pitchFamily="34" charset="0"/>
                </a:rPr>
                <a:t>Operations</a:t>
              </a:r>
            </a:p>
            <a:p>
              <a:pPr algn="ctr">
                <a:lnSpc>
                  <a:spcPct val="90000"/>
                </a:lnSpc>
                <a:spcBef>
                  <a:spcPts val="300"/>
                </a:spcBef>
              </a:pPr>
              <a:r>
                <a:rPr lang="en-US" sz="1200" b="0" dirty="0">
                  <a:latin typeface="Arial" panose="020B0604020202020204" pitchFamily="34" charset="0"/>
                  <a:cs typeface="Arial" panose="020B0604020202020204" pitchFamily="34" charset="0"/>
                </a:rPr>
                <a:t>Hans Vogel</a:t>
              </a:r>
            </a:p>
          </p:txBody>
        </p:sp>
        <p:sp>
          <p:nvSpPr>
            <p:cNvPr id="40" name="Rectangle 301"/>
            <p:cNvSpPr>
              <a:spLocks noChangeArrowheads="1"/>
            </p:cNvSpPr>
            <p:nvPr/>
          </p:nvSpPr>
          <p:spPr bwMode="auto">
            <a:xfrm>
              <a:off x="2536895" y="2657020"/>
              <a:ext cx="1865376" cy="600860"/>
            </a:xfrm>
            <a:prstGeom prst="rect">
              <a:avLst/>
            </a:prstGeom>
            <a:solidFill>
              <a:schemeClr val="bg2"/>
            </a:solidFill>
            <a:ln w="12700" algn="ctr">
              <a:solidFill>
                <a:schemeClr val="bg1">
                  <a:lumMod val="50000"/>
                </a:schemeClr>
              </a:solidFill>
              <a:miter lim="800000"/>
              <a:headEnd/>
              <a:tailEnd/>
            </a:ln>
          </p:spPr>
          <p:txBody>
            <a:bodyPr lIns="45720" rIns="45720" anchor="ctr"/>
            <a:lstStyle/>
            <a:p>
              <a:pPr algn="ctr">
                <a:lnSpc>
                  <a:spcPct val="90000"/>
                </a:lnSpc>
                <a:spcBef>
                  <a:spcPts val="300"/>
                </a:spcBef>
              </a:pPr>
              <a:r>
                <a:rPr lang="en-US" sz="1200" b="1" dirty="0">
                  <a:latin typeface="Arial" panose="020B0604020202020204" pitchFamily="34" charset="0"/>
                  <a:cs typeface="Arial" panose="020B0604020202020204" pitchFamily="34" charset="0"/>
                </a:rPr>
                <a:t>Scientific and Program Services Office</a:t>
              </a:r>
            </a:p>
            <a:p>
              <a:pPr algn="ctr">
                <a:lnSpc>
                  <a:spcPct val="90000"/>
                </a:lnSpc>
                <a:spcBef>
                  <a:spcPts val="300"/>
                </a:spcBef>
              </a:pPr>
              <a:r>
                <a:rPr lang="en-US" sz="1200" dirty="0">
                  <a:latin typeface="Arial" panose="020B0604020202020204" pitchFamily="34" charset="0"/>
                  <a:cs typeface="Arial" panose="020B0604020202020204" pitchFamily="34" charset="0"/>
                </a:rPr>
                <a:t>Crystal Schrof</a:t>
              </a:r>
              <a:endParaRPr lang="en-US" sz="1200" b="0" dirty="0">
                <a:latin typeface="Arial" panose="020B0604020202020204" pitchFamily="34" charset="0"/>
                <a:cs typeface="Arial" panose="020B0604020202020204" pitchFamily="34" charset="0"/>
              </a:endParaRPr>
            </a:p>
          </p:txBody>
        </p:sp>
        <p:cxnSp>
          <p:nvCxnSpPr>
            <p:cNvPr id="41" name="Straight Connector 40"/>
            <p:cNvCxnSpPr>
              <a:stCxn id="40" idx="3"/>
              <a:endCxn id="39" idx="1"/>
            </p:cNvCxnSpPr>
            <p:nvPr/>
          </p:nvCxnSpPr>
          <p:spPr>
            <a:xfrm>
              <a:off x="4402271" y="2957450"/>
              <a:ext cx="333486" cy="0"/>
            </a:xfrm>
            <a:prstGeom prst="line">
              <a:avLst/>
            </a:prstGeom>
            <a:noFill/>
            <a:ln w="25400">
              <a:solidFill>
                <a:schemeClr val="bg1">
                  <a:lumMod val="50000"/>
                </a:schemeClr>
              </a:solidFill>
              <a:round/>
              <a:headEnd/>
              <a:tailEnd/>
            </a:ln>
          </p:spPr>
        </p:cxnSp>
      </p:grpSp>
      <p:grpSp>
        <p:nvGrpSpPr>
          <p:cNvPr id="68" name="Group 67"/>
          <p:cNvGrpSpPr/>
          <p:nvPr/>
        </p:nvGrpSpPr>
        <p:grpSpPr>
          <a:xfrm>
            <a:off x="1466345" y="4268158"/>
            <a:ext cx="6203019" cy="661614"/>
            <a:chOff x="1466345" y="4702489"/>
            <a:chExt cx="6203019" cy="661614"/>
          </a:xfrm>
        </p:grpSpPr>
        <p:sp>
          <p:nvSpPr>
            <p:cNvPr id="44" name="Rectangle 301"/>
            <p:cNvSpPr>
              <a:spLocks noChangeArrowheads="1"/>
            </p:cNvSpPr>
            <p:nvPr/>
          </p:nvSpPr>
          <p:spPr bwMode="auto">
            <a:xfrm>
              <a:off x="1466345" y="4708838"/>
              <a:ext cx="1864382" cy="655265"/>
            </a:xfrm>
            <a:prstGeom prst="rect">
              <a:avLst/>
            </a:prstGeom>
            <a:solidFill>
              <a:srgbClr val="FFEFAB"/>
            </a:solidFill>
            <a:ln w="12700" algn="ctr">
              <a:solidFill>
                <a:schemeClr val="bg1">
                  <a:lumMod val="50000"/>
                </a:schemeClr>
              </a:solidFill>
              <a:miter lim="800000"/>
              <a:headEnd/>
              <a:tailEnd/>
            </a:ln>
          </p:spPr>
          <p:txBody>
            <a:bodyPr lIns="45720" rIns="45720" anchor="ctr"/>
            <a:lstStyle/>
            <a:p>
              <a:pPr algn="ctr">
                <a:lnSpc>
                  <a:spcPct val="90000"/>
                </a:lnSpc>
                <a:spcBef>
                  <a:spcPts val="300"/>
                </a:spcBef>
              </a:pPr>
              <a:r>
                <a:rPr lang="en-US" sz="1200" b="1" dirty="0">
                  <a:latin typeface="Arial" panose="020B0604020202020204" pitchFamily="34" charset="0"/>
                  <a:cs typeface="Arial" panose="020B0604020202020204" pitchFamily="34" charset="0"/>
                </a:rPr>
                <a:t>Research</a:t>
              </a:r>
              <a:r>
                <a:rPr lang="en-US" sz="1200" dirty="0">
                  <a:latin typeface="Arial" panose="020B0604020202020204" pitchFamily="34" charset="0"/>
                  <a:cs typeface="Arial" panose="020B0604020202020204" pitchFamily="34" charset="0"/>
                </a:rPr>
                <a:t> </a:t>
              </a:r>
              <a:br>
                <a:rPr lang="en-US" sz="1200" dirty="0">
                  <a:latin typeface="Arial" panose="020B0604020202020204" pitchFamily="34" charset="0"/>
                  <a:cs typeface="Arial" panose="020B0604020202020204" pitchFamily="34" charset="0"/>
                </a:rPr>
              </a:br>
              <a:r>
                <a:rPr lang="en-US" sz="1200" b="1" dirty="0">
                  <a:latin typeface="Arial" panose="020B0604020202020204" pitchFamily="34" charset="0"/>
                  <a:cs typeface="Arial" panose="020B0604020202020204" pitchFamily="34" charset="0"/>
                </a:rPr>
                <a:t>Reactors</a:t>
              </a:r>
            </a:p>
            <a:p>
              <a:pPr algn="ctr">
                <a:lnSpc>
                  <a:spcPct val="90000"/>
                </a:lnSpc>
                <a:spcBef>
                  <a:spcPts val="300"/>
                </a:spcBef>
              </a:pPr>
              <a:r>
                <a:rPr lang="en-US" sz="1200" b="0" dirty="0">
                  <a:latin typeface="Arial" panose="020B0604020202020204" pitchFamily="34" charset="0"/>
                  <a:cs typeface="Arial" panose="020B0604020202020204" pitchFamily="34" charset="0"/>
                </a:rPr>
                <a:t>Tim Powers</a:t>
              </a:r>
            </a:p>
          </p:txBody>
        </p:sp>
        <p:sp>
          <p:nvSpPr>
            <p:cNvPr id="45" name="Rectangle 302"/>
            <p:cNvSpPr>
              <a:spLocks noChangeArrowheads="1"/>
            </p:cNvSpPr>
            <p:nvPr/>
          </p:nvSpPr>
          <p:spPr bwMode="auto">
            <a:xfrm>
              <a:off x="5804982" y="4708838"/>
              <a:ext cx="1864382" cy="655265"/>
            </a:xfrm>
            <a:prstGeom prst="rect">
              <a:avLst/>
            </a:prstGeom>
            <a:solidFill>
              <a:srgbClr val="FFEFAB"/>
            </a:solidFill>
            <a:ln w="12700" algn="ctr">
              <a:solidFill>
                <a:schemeClr val="bg1">
                  <a:lumMod val="50000"/>
                </a:schemeClr>
              </a:solidFill>
              <a:miter lim="800000"/>
              <a:headEnd/>
              <a:tailEnd/>
            </a:ln>
          </p:spPr>
          <p:txBody>
            <a:bodyPr lIns="45720" rIns="45720" anchor="ctr"/>
            <a:lstStyle/>
            <a:p>
              <a:pPr algn="ctr">
                <a:lnSpc>
                  <a:spcPct val="90000"/>
                </a:lnSpc>
                <a:spcBef>
                  <a:spcPts val="300"/>
                </a:spcBef>
              </a:pPr>
              <a:r>
                <a:rPr lang="en-US" sz="1200" b="1" dirty="0">
                  <a:latin typeface="Arial" panose="020B0604020202020204" pitchFamily="34" charset="0"/>
                  <a:cs typeface="Arial" panose="020B0604020202020204" pitchFamily="34" charset="0"/>
                </a:rPr>
                <a:t>Research</a:t>
              </a:r>
              <a:br>
                <a:rPr lang="en-US" sz="1200" b="1" dirty="0">
                  <a:latin typeface="Arial" panose="020B0604020202020204" pitchFamily="34" charset="0"/>
                  <a:cs typeface="Arial" panose="020B0604020202020204" pitchFamily="34" charset="0"/>
                </a:rPr>
              </a:br>
              <a:r>
                <a:rPr lang="en-US" sz="1200" b="1" dirty="0">
                  <a:latin typeface="Arial" panose="020B0604020202020204" pitchFamily="34" charset="0"/>
                  <a:cs typeface="Arial" panose="020B0604020202020204" pitchFamily="34" charset="0"/>
                </a:rPr>
                <a:t>Accelerator</a:t>
              </a:r>
            </a:p>
            <a:p>
              <a:pPr algn="ctr">
                <a:lnSpc>
                  <a:spcPct val="90000"/>
                </a:lnSpc>
                <a:spcBef>
                  <a:spcPts val="300"/>
                </a:spcBef>
              </a:pPr>
              <a:r>
                <a:rPr lang="en-US" sz="1200" b="0" dirty="0">
                  <a:latin typeface="Arial" panose="020B0604020202020204" pitchFamily="34" charset="0"/>
                  <a:cs typeface="Arial" panose="020B0604020202020204" pitchFamily="34" charset="0"/>
                </a:rPr>
                <a:t>Kevin Jones</a:t>
              </a:r>
            </a:p>
          </p:txBody>
        </p:sp>
        <p:sp>
          <p:nvSpPr>
            <p:cNvPr id="46" name="Rectangle 313"/>
            <p:cNvSpPr>
              <a:spLocks noChangeArrowheads="1"/>
            </p:cNvSpPr>
            <p:nvPr/>
          </p:nvSpPr>
          <p:spPr bwMode="auto">
            <a:xfrm>
              <a:off x="3635664" y="4708838"/>
              <a:ext cx="1864382" cy="655265"/>
            </a:xfrm>
            <a:prstGeom prst="rect">
              <a:avLst/>
            </a:prstGeom>
            <a:solidFill>
              <a:srgbClr val="FFEFAB"/>
            </a:solidFill>
            <a:ln w="12700" algn="ctr">
              <a:solidFill>
                <a:schemeClr val="bg1">
                  <a:lumMod val="50000"/>
                </a:schemeClr>
              </a:solidFill>
              <a:miter lim="800000"/>
              <a:headEnd/>
              <a:tailEnd/>
            </a:ln>
          </p:spPr>
          <p:txBody>
            <a:bodyPr lIns="45720" rIns="45720" anchor="ctr"/>
            <a:lstStyle/>
            <a:p>
              <a:pPr algn="ctr">
                <a:lnSpc>
                  <a:spcPct val="90000"/>
                </a:lnSpc>
                <a:spcBef>
                  <a:spcPts val="300"/>
                </a:spcBef>
              </a:pPr>
              <a:r>
                <a:rPr lang="en-US" sz="1200" b="1" dirty="0">
                  <a:latin typeface="Arial" panose="020B0604020202020204" pitchFamily="34" charset="0"/>
                  <a:cs typeface="Arial" panose="020B0604020202020204" pitchFamily="34" charset="0"/>
                </a:rPr>
                <a:t>Instrument </a:t>
              </a:r>
              <a:br>
                <a:rPr lang="en-US" sz="1200" b="1" dirty="0">
                  <a:latin typeface="Arial" panose="020B0604020202020204" pitchFamily="34" charset="0"/>
                  <a:cs typeface="Arial" panose="020B0604020202020204" pitchFamily="34" charset="0"/>
                </a:rPr>
              </a:br>
              <a:r>
                <a:rPr lang="en-US" sz="1200" b="1" dirty="0">
                  <a:latin typeface="Arial" panose="020B0604020202020204" pitchFamily="34" charset="0"/>
                  <a:cs typeface="Arial" panose="020B0604020202020204" pitchFamily="34" charset="0"/>
                </a:rPr>
                <a:t>and Source</a:t>
              </a:r>
            </a:p>
            <a:p>
              <a:pPr algn="ctr">
                <a:lnSpc>
                  <a:spcPct val="90000"/>
                </a:lnSpc>
                <a:spcBef>
                  <a:spcPts val="300"/>
                </a:spcBef>
              </a:pPr>
              <a:r>
                <a:rPr lang="en-US" sz="1200" b="0" dirty="0">
                  <a:latin typeface="Arial" panose="020B0604020202020204" pitchFamily="34" charset="0"/>
                  <a:cs typeface="Arial" panose="020B0604020202020204" pitchFamily="34" charset="0"/>
                </a:rPr>
                <a:t>Don Abercrombie</a:t>
              </a:r>
            </a:p>
          </p:txBody>
        </p:sp>
        <p:cxnSp>
          <p:nvCxnSpPr>
            <p:cNvPr id="47" name="Elbow Connector 46"/>
            <p:cNvCxnSpPr>
              <a:stCxn id="44" idx="0"/>
              <a:endCxn id="45" idx="0"/>
            </p:cNvCxnSpPr>
            <p:nvPr/>
          </p:nvCxnSpPr>
          <p:spPr>
            <a:xfrm rot="5400000" flipH="1" flipV="1">
              <a:off x="4567854" y="2539520"/>
              <a:ext cx="12700" cy="4338637"/>
            </a:xfrm>
            <a:prstGeom prst="bentConnector3">
              <a:avLst>
                <a:gd name="adj1" fmla="val 1523039"/>
              </a:avLst>
            </a:prstGeom>
            <a:solidFill>
              <a:srgbClr val="FFEFAB"/>
            </a:solidFill>
            <a:ln w="25400">
              <a:solidFill>
                <a:schemeClr val="bg1">
                  <a:lumMod val="50000"/>
                </a:schemeClr>
              </a:solidFill>
              <a:round/>
              <a:headEnd/>
              <a:tailEnd/>
            </a:ln>
          </p:spPr>
        </p:cxnSp>
      </p:grpSp>
      <p:sp>
        <p:nvSpPr>
          <p:cNvPr id="57" name="Rectangle 310"/>
          <p:cNvSpPr>
            <a:spLocks noChangeArrowheads="1"/>
          </p:cNvSpPr>
          <p:nvPr/>
        </p:nvSpPr>
        <p:spPr bwMode="auto">
          <a:xfrm>
            <a:off x="4570742" y="5163553"/>
            <a:ext cx="2153515" cy="706513"/>
          </a:xfrm>
          <a:prstGeom prst="rect">
            <a:avLst/>
          </a:prstGeom>
          <a:solidFill>
            <a:schemeClr val="bg1">
              <a:lumMod val="85000"/>
            </a:schemeClr>
          </a:solidFill>
          <a:ln w="9525" algn="ctr">
            <a:solidFill>
              <a:schemeClr val="bg1">
                <a:lumMod val="50000"/>
              </a:schemeClr>
            </a:solidFill>
            <a:miter lim="800000"/>
            <a:headEnd/>
            <a:tailEnd/>
          </a:ln>
        </p:spPr>
        <p:txBody>
          <a:bodyPr wrap="none" anchor="ctr"/>
          <a:lstStyle/>
          <a:p>
            <a:pPr algn="ctr">
              <a:lnSpc>
                <a:spcPct val="90000"/>
              </a:lnSpc>
              <a:spcBef>
                <a:spcPct val="20000"/>
              </a:spcBef>
              <a:tabLst>
                <a:tab pos="114300" algn="l"/>
              </a:tabLst>
            </a:pPr>
            <a:r>
              <a:rPr lang="en-US" sz="1200" b="1" dirty="0">
                <a:latin typeface="Arial" panose="020B0604020202020204" pitchFamily="34" charset="0"/>
                <a:cs typeface="Arial" panose="020B0604020202020204" pitchFamily="34" charset="0"/>
              </a:rPr>
              <a:t>Matrix Support</a:t>
            </a:r>
          </a:p>
          <a:p>
            <a:pPr algn="ctr">
              <a:lnSpc>
                <a:spcPct val="90000"/>
              </a:lnSpc>
              <a:spcBef>
                <a:spcPct val="20000"/>
              </a:spcBef>
              <a:tabLst>
                <a:tab pos="114300" algn="l"/>
              </a:tabLst>
            </a:pPr>
            <a:r>
              <a:rPr lang="en-US" sz="1100" b="0" dirty="0">
                <a:latin typeface="Arial" panose="020B0604020202020204" pitchFamily="34" charset="0"/>
                <a:cs typeface="Arial" panose="020B0604020202020204" pitchFamily="34" charset="0"/>
              </a:rPr>
              <a:t>Bonnie Hébert, HR Manager</a:t>
            </a:r>
            <a:br>
              <a:rPr lang="en-US" sz="1100" b="0" dirty="0">
                <a:latin typeface="Arial" panose="020B0604020202020204" pitchFamily="34" charset="0"/>
                <a:cs typeface="Arial" panose="020B0604020202020204" pitchFamily="34" charset="0"/>
              </a:rPr>
            </a:br>
            <a:r>
              <a:rPr lang="en-US" sz="1100" dirty="0">
                <a:latin typeface="Arial" panose="020B0604020202020204" pitchFamily="34" charset="0"/>
                <a:cs typeface="Arial" panose="020B0604020202020204" pitchFamily="34" charset="0"/>
              </a:rPr>
              <a:t>Lorie Hickey</a:t>
            </a:r>
            <a:r>
              <a:rPr lang="en-US" sz="1100" b="0" dirty="0">
                <a:latin typeface="Arial" panose="020B0604020202020204" pitchFamily="34" charset="0"/>
                <a:cs typeface="Arial" panose="020B0604020202020204" pitchFamily="34" charset="0"/>
              </a:rPr>
              <a:t>, Business Manager</a:t>
            </a:r>
          </a:p>
        </p:txBody>
      </p:sp>
      <p:grpSp>
        <p:nvGrpSpPr>
          <p:cNvPr id="67" name="Group 66"/>
          <p:cNvGrpSpPr/>
          <p:nvPr/>
        </p:nvGrpSpPr>
        <p:grpSpPr>
          <a:xfrm>
            <a:off x="389800" y="3043118"/>
            <a:ext cx="8364401" cy="817878"/>
            <a:chOff x="385258" y="3470415"/>
            <a:chExt cx="8364401" cy="817878"/>
          </a:xfrm>
        </p:grpSpPr>
        <p:sp>
          <p:nvSpPr>
            <p:cNvPr id="60" name="Rectangle 302"/>
            <p:cNvSpPr>
              <a:spLocks noChangeArrowheads="1"/>
            </p:cNvSpPr>
            <p:nvPr/>
          </p:nvSpPr>
          <p:spPr bwMode="auto">
            <a:xfrm>
              <a:off x="6885277" y="3633028"/>
              <a:ext cx="1864382" cy="655265"/>
            </a:xfrm>
            <a:prstGeom prst="rect">
              <a:avLst/>
            </a:prstGeom>
            <a:solidFill>
              <a:srgbClr val="FFEFAB"/>
            </a:solidFill>
            <a:ln w="12700" algn="ctr">
              <a:solidFill>
                <a:schemeClr val="bg1">
                  <a:lumMod val="50000"/>
                </a:schemeClr>
              </a:solidFill>
              <a:miter lim="800000"/>
              <a:headEnd/>
              <a:tailEnd/>
            </a:ln>
          </p:spPr>
          <p:txBody>
            <a:bodyPr lIns="45720" rIns="45720" anchor="ctr"/>
            <a:lstStyle/>
            <a:p>
              <a:pPr algn="ctr">
                <a:lnSpc>
                  <a:spcPct val="90000"/>
                </a:lnSpc>
                <a:spcBef>
                  <a:spcPts val="300"/>
                </a:spcBef>
              </a:pPr>
              <a:r>
                <a:rPr lang="en-US" sz="1200" b="1" dirty="0">
                  <a:latin typeface="Arial" panose="020B0604020202020204" pitchFamily="34" charset="0"/>
                  <a:cs typeface="Arial" panose="020B0604020202020204" pitchFamily="34" charset="0"/>
                </a:rPr>
                <a:t>Neutron Data Analysis</a:t>
              </a:r>
              <a:br>
                <a:rPr lang="en-US" sz="1200" b="1" dirty="0">
                  <a:latin typeface="Arial" panose="020B0604020202020204" pitchFamily="34" charset="0"/>
                  <a:cs typeface="Arial" panose="020B0604020202020204" pitchFamily="34" charset="0"/>
                </a:rPr>
              </a:br>
              <a:r>
                <a:rPr lang="en-US" sz="1200" b="1" dirty="0">
                  <a:latin typeface="Arial" panose="020B0604020202020204" pitchFamily="34" charset="0"/>
                  <a:cs typeface="Arial" panose="020B0604020202020204" pitchFamily="34" charset="0"/>
                </a:rPr>
                <a:t>and Visualization</a:t>
              </a:r>
            </a:p>
            <a:p>
              <a:pPr algn="ctr">
                <a:lnSpc>
                  <a:spcPct val="90000"/>
                </a:lnSpc>
                <a:spcBef>
                  <a:spcPts val="300"/>
                </a:spcBef>
              </a:pPr>
              <a:r>
                <a:rPr lang="en-US" sz="1200" dirty="0">
                  <a:latin typeface="Arial" panose="020B0604020202020204" pitchFamily="34" charset="0"/>
                  <a:cs typeface="Arial" panose="020B0604020202020204" pitchFamily="34" charset="0"/>
                </a:rPr>
                <a:t>Thomas Proffen</a:t>
              </a:r>
            </a:p>
          </p:txBody>
        </p:sp>
        <p:cxnSp>
          <p:nvCxnSpPr>
            <p:cNvPr id="42" name="Elbow Connector 41"/>
            <p:cNvCxnSpPr>
              <a:stCxn id="50" idx="0"/>
              <a:endCxn id="60" idx="0"/>
            </p:cNvCxnSpPr>
            <p:nvPr/>
          </p:nvCxnSpPr>
          <p:spPr>
            <a:xfrm rot="5400000" flipH="1" flipV="1">
              <a:off x="4567458" y="383019"/>
              <a:ext cx="12700" cy="6500019"/>
            </a:xfrm>
            <a:prstGeom prst="bentConnector3">
              <a:avLst>
                <a:gd name="adj1" fmla="val 1356858"/>
              </a:avLst>
            </a:prstGeom>
            <a:noFill/>
            <a:ln w="25400">
              <a:solidFill>
                <a:schemeClr val="bg1">
                  <a:lumMod val="50000"/>
                </a:schemeClr>
              </a:solidFill>
              <a:round/>
              <a:headEnd/>
              <a:tailEnd/>
            </a:ln>
          </p:spPr>
        </p:cxnSp>
        <p:sp>
          <p:nvSpPr>
            <p:cNvPr id="50" name="Rectangle 301"/>
            <p:cNvSpPr>
              <a:spLocks noChangeArrowheads="1"/>
            </p:cNvSpPr>
            <p:nvPr/>
          </p:nvSpPr>
          <p:spPr bwMode="auto">
            <a:xfrm>
              <a:off x="385258" y="3633028"/>
              <a:ext cx="1864382" cy="655265"/>
            </a:xfrm>
            <a:prstGeom prst="rect">
              <a:avLst/>
            </a:prstGeom>
            <a:solidFill>
              <a:srgbClr val="FFEFAB"/>
            </a:solidFill>
            <a:ln w="12700" algn="ctr">
              <a:solidFill>
                <a:schemeClr val="bg1">
                  <a:lumMod val="50000"/>
                </a:schemeClr>
              </a:solidFill>
              <a:miter lim="800000"/>
              <a:headEnd/>
              <a:tailEnd/>
            </a:ln>
          </p:spPr>
          <p:txBody>
            <a:bodyPr lIns="45720" rIns="45720" anchor="ctr"/>
            <a:lstStyle/>
            <a:p>
              <a:pPr algn="ctr">
                <a:lnSpc>
                  <a:spcPct val="90000"/>
                </a:lnSpc>
                <a:spcBef>
                  <a:spcPts val="300"/>
                </a:spcBef>
              </a:pPr>
              <a:r>
                <a:rPr lang="en-US" sz="1200" b="1" dirty="0">
                  <a:latin typeface="Arial" panose="020B0604020202020204" pitchFamily="34" charset="0"/>
                  <a:cs typeface="Arial" panose="020B0604020202020204" pitchFamily="34" charset="0"/>
                </a:rPr>
                <a:t>Quantum </a:t>
              </a:r>
              <a:br>
                <a:rPr lang="en-US" sz="1200" b="1" dirty="0">
                  <a:latin typeface="Arial" panose="020B0604020202020204" pitchFamily="34" charset="0"/>
                  <a:cs typeface="Arial" panose="020B0604020202020204" pitchFamily="34" charset="0"/>
                </a:rPr>
              </a:br>
              <a:r>
                <a:rPr lang="en-US" sz="1200" b="1" dirty="0">
                  <a:latin typeface="Arial" panose="020B0604020202020204" pitchFamily="34" charset="0"/>
                  <a:cs typeface="Arial" panose="020B0604020202020204" pitchFamily="34" charset="0"/>
                </a:rPr>
                <a:t>Condensed Matter</a:t>
              </a:r>
            </a:p>
            <a:p>
              <a:pPr algn="ctr">
                <a:lnSpc>
                  <a:spcPct val="90000"/>
                </a:lnSpc>
                <a:spcBef>
                  <a:spcPts val="300"/>
                </a:spcBef>
              </a:pPr>
              <a:r>
                <a:rPr lang="en-US" sz="1200" b="0" dirty="0">
                  <a:latin typeface="Arial" panose="020B0604020202020204" pitchFamily="34" charset="0"/>
                  <a:cs typeface="Arial" panose="020B0604020202020204" pitchFamily="34" charset="0"/>
                </a:rPr>
                <a:t>Stephen Nagler</a:t>
              </a:r>
            </a:p>
          </p:txBody>
        </p:sp>
        <p:sp>
          <p:nvSpPr>
            <p:cNvPr id="51" name="Rectangle 302"/>
            <p:cNvSpPr>
              <a:spLocks noChangeArrowheads="1"/>
            </p:cNvSpPr>
            <p:nvPr/>
          </p:nvSpPr>
          <p:spPr bwMode="auto">
            <a:xfrm>
              <a:off x="4718604" y="3633028"/>
              <a:ext cx="1864382" cy="655265"/>
            </a:xfrm>
            <a:prstGeom prst="rect">
              <a:avLst/>
            </a:prstGeom>
            <a:solidFill>
              <a:srgbClr val="FFEFAB"/>
            </a:solidFill>
            <a:ln w="12700" algn="ctr">
              <a:solidFill>
                <a:schemeClr val="bg1">
                  <a:lumMod val="50000"/>
                </a:schemeClr>
              </a:solidFill>
              <a:miter lim="800000"/>
              <a:headEnd/>
              <a:tailEnd/>
            </a:ln>
          </p:spPr>
          <p:txBody>
            <a:bodyPr lIns="45720" rIns="45720" anchor="ctr"/>
            <a:lstStyle/>
            <a:p>
              <a:pPr algn="ctr">
                <a:lnSpc>
                  <a:spcPct val="90000"/>
                </a:lnSpc>
                <a:spcBef>
                  <a:spcPts val="300"/>
                </a:spcBef>
              </a:pPr>
              <a:r>
                <a:rPr lang="en-US" sz="1200" b="1" dirty="0">
                  <a:latin typeface="Arial" panose="020B0604020202020204" pitchFamily="34" charset="0"/>
                  <a:cs typeface="Arial" panose="020B0604020202020204" pitchFamily="34" charset="0"/>
                </a:rPr>
                <a:t>Chemical and</a:t>
              </a:r>
              <a:br>
                <a:rPr lang="en-US" sz="1200" b="1" dirty="0">
                  <a:latin typeface="Arial" panose="020B0604020202020204" pitchFamily="34" charset="0"/>
                  <a:cs typeface="Arial" panose="020B0604020202020204" pitchFamily="34" charset="0"/>
                </a:rPr>
              </a:br>
              <a:r>
                <a:rPr lang="en-US" sz="1200" b="1" dirty="0">
                  <a:latin typeface="Arial" panose="020B0604020202020204" pitchFamily="34" charset="0"/>
                  <a:cs typeface="Arial" panose="020B0604020202020204" pitchFamily="34" charset="0"/>
                </a:rPr>
                <a:t>Engineering Materials</a:t>
              </a:r>
            </a:p>
            <a:p>
              <a:pPr algn="ctr">
                <a:lnSpc>
                  <a:spcPct val="90000"/>
                </a:lnSpc>
                <a:spcBef>
                  <a:spcPts val="300"/>
                </a:spcBef>
              </a:pPr>
              <a:r>
                <a:rPr lang="en-US" sz="1200" dirty="0">
                  <a:latin typeface="Arial" panose="020B0604020202020204" pitchFamily="34" charset="0"/>
                  <a:cs typeface="Arial" panose="020B0604020202020204" pitchFamily="34" charset="0"/>
                </a:rPr>
                <a:t>Richard Ibberson</a:t>
              </a:r>
            </a:p>
          </p:txBody>
        </p:sp>
        <p:sp>
          <p:nvSpPr>
            <p:cNvPr id="55" name="Rectangle 313"/>
            <p:cNvSpPr>
              <a:spLocks noChangeArrowheads="1"/>
            </p:cNvSpPr>
            <p:nvPr/>
          </p:nvSpPr>
          <p:spPr bwMode="auto">
            <a:xfrm>
              <a:off x="2551931" y="3633028"/>
              <a:ext cx="1864382" cy="655265"/>
            </a:xfrm>
            <a:prstGeom prst="rect">
              <a:avLst/>
            </a:prstGeom>
            <a:solidFill>
              <a:srgbClr val="FFEFAB"/>
            </a:solidFill>
            <a:ln w="12700" algn="ctr">
              <a:solidFill>
                <a:schemeClr val="bg1">
                  <a:lumMod val="50000"/>
                </a:schemeClr>
              </a:solidFill>
              <a:miter lim="800000"/>
              <a:headEnd/>
              <a:tailEnd/>
            </a:ln>
          </p:spPr>
          <p:txBody>
            <a:bodyPr lIns="45720" rIns="45720" anchor="ctr"/>
            <a:lstStyle/>
            <a:p>
              <a:pPr algn="ctr">
                <a:lnSpc>
                  <a:spcPct val="90000"/>
                </a:lnSpc>
                <a:spcBef>
                  <a:spcPts val="300"/>
                </a:spcBef>
              </a:pPr>
              <a:r>
                <a:rPr lang="en-US" sz="1200" b="1" dirty="0">
                  <a:latin typeface="Arial" panose="020B0604020202020204" pitchFamily="34" charset="0"/>
                  <a:cs typeface="Arial" panose="020B0604020202020204" pitchFamily="34" charset="0"/>
                </a:rPr>
                <a:t>Biology and </a:t>
              </a:r>
              <a:br>
                <a:rPr lang="en-US" sz="1200" b="1" dirty="0">
                  <a:latin typeface="Arial" panose="020B0604020202020204" pitchFamily="34" charset="0"/>
                  <a:cs typeface="Arial" panose="020B0604020202020204" pitchFamily="34" charset="0"/>
                </a:rPr>
              </a:br>
              <a:r>
                <a:rPr lang="en-US" sz="1200" b="1" dirty="0">
                  <a:latin typeface="Arial" panose="020B0604020202020204" pitchFamily="34" charset="0"/>
                  <a:cs typeface="Arial" panose="020B0604020202020204" pitchFamily="34" charset="0"/>
                </a:rPr>
                <a:t>Soft Matter</a:t>
              </a:r>
            </a:p>
            <a:p>
              <a:pPr algn="ctr">
                <a:lnSpc>
                  <a:spcPct val="90000"/>
                </a:lnSpc>
                <a:spcBef>
                  <a:spcPts val="300"/>
                </a:spcBef>
              </a:pPr>
              <a:r>
                <a:rPr lang="en-US" sz="1200" b="0" dirty="0">
                  <a:latin typeface="Arial" panose="020B0604020202020204" pitchFamily="34" charset="0"/>
                  <a:cs typeface="Arial" panose="020B0604020202020204" pitchFamily="34" charset="0"/>
                </a:rPr>
                <a:t>Wim Bras</a:t>
              </a:r>
            </a:p>
          </p:txBody>
        </p:sp>
        <p:cxnSp>
          <p:nvCxnSpPr>
            <p:cNvPr id="15" name="Straight Connector 14"/>
            <p:cNvCxnSpPr>
              <a:endCxn id="55" idx="0"/>
            </p:cNvCxnSpPr>
            <p:nvPr/>
          </p:nvCxnSpPr>
          <p:spPr>
            <a:xfrm>
              <a:off x="3484122" y="3470415"/>
              <a:ext cx="0" cy="162613"/>
            </a:xfrm>
            <a:prstGeom prst="line">
              <a:avLst/>
            </a:prstGeom>
            <a:noFill/>
            <a:ln w="25400">
              <a:solidFill>
                <a:schemeClr val="bg1">
                  <a:lumMod val="50000"/>
                </a:schemeClr>
              </a:solidFill>
              <a:round/>
              <a:headEnd/>
              <a:tailEnd/>
            </a:ln>
          </p:spPr>
        </p:cxnSp>
        <p:cxnSp>
          <p:nvCxnSpPr>
            <p:cNvPr id="17" name="Straight Connector 16"/>
            <p:cNvCxnSpPr>
              <a:endCxn id="51" idx="0"/>
            </p:cNvCxnSpPr>
            <p:nvPr/>
          </p:nvCxnSpPr>
          <p:spPr>
            <a:xfrm>
              <a:off x="5650795" y="3470415"/>
              <a:ext cx="0" cy="162613"/>
            </a:xfrm>
            <a:prstGeom prst="line">
              <a:avLst/>
            </a:prstGeom>
            <a:noFill/>
            <a:ln w="25400">
              <a:solidFill>
                <a:schemeClr val="bg1">
                  <a:lumMod val="50000"/>
                </a:schemeClr>
              </a:solidFill>
              <a:round/>
              <a:headEnd/>
              <a:tailEnd/>
            </a:ln>
          </p:spPr>
        </p:cxnSp>
      </p:grpSp>
      <p:sp>
        <p:nvSpPr>
          <p:cNvPr id="22" name="Rectangle 298"/>
          <p:cNvSpPr>
            <a:spLocks noChangeArrowheads="1"/>
          </p:cNvSpPr>
          <p:nvPr/>
        </p:nvSpPr>
        <p:spPr bwMode="auto">
          <a:xfrm>
            <a:off x="2871648" y="785529"/>
            <a:ext cx="3400704" cy="1228807"/>
          </a:xfrm>
          <a:prstGeom prst="rect">
            <a:avLst/>
          </a:prstGeom>
          <a:solidFill>
            <a:srgbClr val="FFFFFF"/>
          </a:solidFill>
          <a:ln w="12700">
            <a:solidFill>
              <a:schemeClr val="bg1">
                <a:lumMod val="50000"/>
              </a:schemeClr>
            </a:solidFill>
            <a:miter lim="800000"/>
            <a:headEnd/>
            <a:tailEnd/>
          </a:ln>
        </p:spPr>
        <p:txBody>
          <a:bodyPr tIns="91440" bIns="91440" anchor="ctr"/>
          <a:lstStyle/>
          <a:p>
            <a:pPr algn="ctr">
              <a:lnSpc>
                <a:spcPct val="90000"/>
              </a:lnSpc>
              <a:spcBef>
                <a:spcPts val="600"/>
              </a:spcBef>
              <a:spcAft>
                <a:spcPts val="0"/>
              </a:spcAft>
            </a:pPr>
            <a:r>
              <a:rPr lang="en-US" sz="1600" b="1" dirty="0">
                <a:latin typeface="+mj-lt"/>
                <a:cs typeface="Arial" panose="020B0604020202020204" pitchFamily="34" charset="0"/>
              </a:rPr>
              <a:t>Associate Laboratory Director</a:t>
            </a:r>
            <a:r>
              <a:rPr lang="en-US" sz="1400" b="1" dirty="0">
                <a:latin typeface="+mj-lt"/>
                <a:cs typeface="Arial" panose="020B0604020202020204" pitchFamily="34" charset="0"/>
              </a:rPr>
              <a:t/>
            </a:r>
            <a:br>
              <a:rPr lang="en-US" sz="1400" b="1" dirty="0">
                <a:latin typeface="+mj-lt"/>
                <a:cs typeface="Arial" panose="020B0604020202020204" pitchFamily="34" charset="0"/>
              </a:rPr>
            </a:br>
            <a:r>
              <a:rPr lang="en-US" sz="1600" dirty="0">
                <a:latin typeface="Arial" panose="020B0604020202020204" pitchFamily="34" charset="0"/>
                <a:cs typeface="Arial" panose="020B0604020202020204" pitchFamily="34" charset="0"/>
              </a:rPr>
              <a:t>Paul Langan</a:t>
            </a:r>
          </a:p>
          <a:p>
            <a:pPr algn="ctr">
              <a:lnSpc>
                <a:spcPct val="90000"/>
              </a:lnSpc>
              <a:spcBef>
                <a:spcPts val="400"/>
              </a:spcBef>
              <a:spcAft>
                <a:spcPts val="0"/>
              </a:spcAft>
            </a:pPr>
            <a:r>
              <a:rPr lang="en-US" sz="1400" dirty="0">
                <a:latin typeface="Arial" panose="020B0604020202020204" pitchFamily="34" charset="0"/>
                <a:cs typeface="Arial" panose="020B0604020202020204" pitchFamily="34" charset="0"/>
              </a:rPr>
              <a:t>Alan Tennant, Chief Scientist</a:t>
            </a:r>
          </a:p>
          <a:p>
            <a:pPr algn="ctr">
              <a:lnSpc>
                <a:spcPct val="90000"/>
              </a:lnSpc>
              <a:spcBef>
                <a:spcPts val="400"/>
              </a:spcBef>
              <a:spcAft>
                <a:spcPts val="0"/>
              </a:spcAft>
            </a:pPr>
            <a:r>
              <a:rPr lang="en-US" sz="1100" b="0" dirty="0">
                <a:latin typeface="Arial" panose="020B0604020202020204" pitchFamily="34" charset="0"/>
                <a:cs typeface="Arial" panose="020B0604020202020204" pitchFamily="34" charset="0"/>
              </a:rPr>
              <a:t>Jeanine Evans, Executive Secretary</a:t>
            </a:r>
          </a:p>
        </p:txBody>
      </p:sp>
      <p:sp>
        <p:nvSpPr>
          <p:cNvPr id="2" name="Oval 1"/>
          <p:cNvSpPr/>
          <p:nvPr/>
        </p:nvSpPr>
        <p:spPr>
          <a:xfrm>
            <a:off x="3472569" y="4148719"/>
            <a:ext cx="4355791" cy="912345"/>
          </a:xfrm>
          <a:prstGeom prst="ellipse">
            <a:avLst/>
          </a:prstGeom>
          <a:noFill/>
          <a:ln w="28575" cmpd="sng">
            <a:solidFill>
              <a:schemeClr val="tx2"/>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3" name="TextBox 2"/>
          <p:cNvSpPr txBox="1"/>
          <p:nvPr/>
        </p:nvSpPr>
        <p:spPr>
          <a:xfrm>
            <a:off x="6873854" y="5080653"/>
            <a:ext cx="2103550" cy="1089529"/>
          </a:xfrm>
          <a:prstGeom prst="rect">
            <a:avLst/>
          </a:prstGeom>
          <a:ln>
            <a:solidFill>
              <a:srgbClr val="1E7640"/>
            </a:solidFill>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lnSpc>
                <a:spcPct val="90000"/>
              </a:lnSpc>
            </a:pPr>
            <a:r>
              <a:rPr lang="en-US" sz="1200" dirty="0"/>
              <a:t>The AAC looks at the work of </a:t>
            </a:r>
            <a:r>
              <a:rPr lang="en-US" sz="1200" dirty="0" smtClean="0"/>
              <a:t>the Research Accelerator (RAD</a:t>
            </a:r>
            <a:r>
              <a:rPr lang="en-US" sz="1200" dirty="0"/>
              <a:t>) and </a:t>
            </a:r>
            <a:r>
              <a:rPr lang="en-US" sz="1200" dirty="0" smtClean="0"/>
              <a:t>Instrument and Source (ISD) Divisions and advises </a:t>
            </a:r>
            <a:r>
              <a:rPr lang="en-US" sz="1200" dirty="0"/>
              <a:t>the Associate Laboratory </a:t>
            </a:r>
            <a:r>
              <a:rPr lang="en-US" sz="1200" dirty="0" smtClean="0"/>
              <a:t>Director</a:t>
            </a:r>
            <a:endParaRPr lang="en-US" sz="1200" dirty="0"/>
          </a:p>
        </p:txBody>
      </p:sp>
    </p:spTree>
    <p:extLst>
      <p:ext uri="{BB962C8B-B14F-4D97-AF65-F5344CB8AC3E}">
        <p14:creationId xmlns:p14="http://schemas.microsoft.com/office/powerpoint/2010/main" val="35750672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Line 287"/>
          <p:cNvSpPr>
            <a:spLocks noChangeShapeType="1"/>
          </p:cNvSpPr>
          <p:nvPr/>
        </p:nvSpPr>
        <p:spPr bwMode="auto">
          <a:xfrm>
            <a:off x="2730500" y="5321300"/>
            <a:ext cx="0" cy="420624"/>
          </a:xfrm>
          <a:prstGeom prst="line">
            <a:avLst/>
          </a:prstGeom>
          <a:noFill/>
          <a:ln w="57150" cmpd="sng">
            <a:solidFill>
              <a:srgbClr val="AA7BBD"/>
            </a:solidFill>
            <a:round/>
            <a:headEnd/>
            <a:tailEnd/>
          </a:ln>
        </p:spPr>
        <p:txBody>
          <a:bodyPr/>
          <a:lstStyle/>
          <a:p>
            <a:pPr>
              <a:lnSpc>
                <a:spcPct val="90000"/>
              </a:lnSpc>
            </a:pPr>
            <a:endParaRPr lang="en-US" sz="1400" dirty="0">
              <a:latin typeface="Arial Narrow" pitchFamily="34" charset="0"/>
            </a:endParaRPr>
          </a:p>
        </p:txBody>
      </p:sp>
      <p:sp>
        <p:nvSpPr>
          <p:cNvPr id="100" name="Line 287"/>
          <p:cNvSpPr>
            <a:spLocks noChangeShapeType="1"/>
          </p:cNvSpPr>
          <p:nvPr/>
        </p:nvSpPr>
        <p:spPr bwMode="auto">
          <a:xfrm>
            <a:off x="6858000" y="5321300"/>
            <a:ext cx="0" cy="420624"/>
          </a:xfrm>
          <a:prstGeom prst="line">
            <a:avLst/>
          </a:prstGeom>
          <a:noFill/>
          <a:ln w="57150" cmpd="sng">
            <a:solidFill>
              <a:srgbClr val="AA7BBD"/>
            </a:solidFill>
            <a:round/>
            <a:headEnd/>
            <a:tailEnd/>
          </a:ln>
        </p:spPr>
        <p:txBody>
          <a:bodyPr/>
          <a:lstStyle/>
          <a:p>
            <a:pPr>
              <a:lnSpc>
                <a:spcPct val="90000"/>
              </a:lnSpc>
            </a:pPr>
            <a:endParaRPr lang="en-US" sz="1400" dirty="0">
              <a:latin typeface="Arial Narrow" pitchFamily="34" charset="0"/>
            </a:endParaRPr>
          </a:p>
        </p:txBody>
      </p:sp>
      <p:sp>
        <p:nvSpPr>
          <p:cNvPr id="84" name="Line 294"/>
          <p:cNvSpPr>
            <a:spLocks noChangeShapeType="1"/>
          </p:cNvSpPr>
          <p:nvPr/>
        </p:nvSpPr>
        <p:spPr bwMode="auto">
          <a:xfrm flipH="1">
            <a:off x="1562100" y="4724400"/>
            <a:ext cx="0" cy="1024128"/>
          </a:xfrm>
          <a:prstGeom prst="line">
            <a:avLst/>
          </a:prstGeom>
          <a:noFill/>
          <a:ln w="57150" cmpd="sng">
            <a:solidFill>
              <a:schemeClr val="accent5">
                <a:lumMod val="60000"/>
                <a:lumOff val="40000"/>
              </a:schemeClr>
            </a:solidFill>
            <a:round/>
            <a:headEnd/>
            <a:tailEnd/>
          </a:ln>
        </p:spPr>
        <p:txBody>
          <a:bodyPr/>
          <a:lstStyle/>
          <a:p>
            <a:endParaRPr lang="en-US" dirty="0">
              <a:ln>
                <a:solidFill>
                  <a:schemeClr val="tx1"/>
                </a:solidFill>
                <a:tailEnd type="arrow" w="lg" len="lg"/>
              </a:ln>
              <a:latin typeface="Arial Narrow" pitchFamily="34" charset="0"/>
            </a:endParaRPr>
          </a:p>
        </p:txBody>
      </p:sp>
      <p:sp>
        <p:nvSpPr>
          <p:cNvPr id="88" name="Line 294"/>
          <p:cNvSpPr>
            <a:spLocks noChangeShapeType="1"/>
          </p:cNvSpPr>
          <p:nvPr/>
        </p:nvSpPr>
        <p:spPr bwMode="auto">
          <a:xfrm flipH="1">
            <a:off x="7696200" y="5029200"/>
            <a:ext cx="4491" cy="694944"/>
          </a:xfrm>
          <a:prstGeom prst="line">
            <a:avLst/>
          </a:prstGeom>
          <a:noFill/>
          <a:ln w="57150" cmpd="sng">
            <a:solidFill>
              <a:schemeClr val="accent2">
                <a:lumMod val="60000"/>
                <a:lumOff val="40000"/>
              </a:schemeClr>
            </a:solidFill>
            <a:round/>
            <a:headEnd/>
            <a:tailEnd/>
          </a:ln>
        </p:spPr>
        <p:txBody>
          <a:bodyPr/>
          <a:lstStyle/>
          <a:p>
            <a:endParaRPr lang="en-US" dirty="0">
              <a:latin typeface="Arial Narrow" pitchFamily="34" charset="0"/>
            </a:endParaRPr>
          </a:p>
        </p:txBody>
      </p:sp>
      <p:sp>
        <p:nvSpPr>
          <p:cNvPr id="85" name="Line 294"/>
          <p:cNvSpPr>
            <a:spLocks noChangeShapeType="1"/>
          </p:cNvSpPr>
          <p:nvPr/>
        </p:nvSpPr>
        <p:spPr bwMode="auto">
          <a:xfrm flipH="1">
            <a:off x="8077200" y="4724400"/>
            <a:ext cx="4491" cy="320040"/>
          </a:xfrm>
          <a:prstGeom prst="line">
            <a:avLst/>
          </a:prstGeom>
          <a:noFill/>
          <a:ln w="57150" cmpd="sng">
            <a:solidFill>
              <a:schemeClr val="accent2">
                <a:lumMod val="60000"/>
                <a:lumOff val="40000"/>
              </a:schemeClr>
            </a:solidFill>
            <a:round/>
            <a:headEnd/>
            <a:tailEnd/>
          </a:ln>
        </p:spPr>
        <p:txBody>
          <a:bodyPr/>
          <a:lstStyle/>
          <a:p>
            <a:endParaRPr lang="en-US" dirty="0">
              <a:latin typeface="Arial Narrow" pitchFamily="34" charset="0"/>
            </a:endParaRPr>
          </a:p>
        </p:txBody>
      </p:sp>
      <p:sp>
        <p:nvSpPr>
          <p:cNvPr id="86" name="Line 294"/>
          <p:cNvSpPr>
            <a:spLocks noChangeShapeType="1"/>
          </p:cNvSpPr>
          <p:nvPr/>
        </p:nvSpPr>
        <p:spPr bwMode="auto">
          <a:xfrm flipH="1">
            <a:off x="7315200" y="4724400"/>
            <a:ext cx="4491" cy="320040"/>
          </a:xfrm>
          <a:prstGeom prst="line">
            <a:avLst/>
          </a:prstGeom>
          <a:noFill/>
          <a:ln w="57150" cmpd="sng">
            <a:solidFill>
              <a:schemeClr val="accent2">
                <a:lumMod val="60000"/>
                <a:lumOff val="40000"/>
              </a:schemeClr>
            </a:solidFill>
            <a:round/>
            <a:headEnd/>
            <a:tailEnd/>
          </a:ln>
        </p:spPr>
        <p:txBody>
          <a:bodyPr/>
          <a:lstStyle/>
          <a:p>
            <a:endParaRPr lang="en-US" dirty="0">
              <a:latin typeface="Arial Narrow" pitchFamily="34" charset="0"/>
            </a:endParaRPr>
          </a:p>
        </p:txBody>
      </p:sp>
      <p:sp>
        <p:nvSpPr>
          <p:cNvPr id="5" name="Title 4"/>
          <p:cNvSpPr>
            <a:spLocks noGrp="1"/>
          </p:cNvSpPr>
          <p:nvPr>
            <p:ph type="title"/>
          </p:nvPr>
        </p:nvSpPr>
        <p:spPr>
          <a:xfrm>
            <a:off x="199432" y="95872"/>
            <a:ext cx="8944567" cy="729430"/>
          </a:xfrm>
        </p:spPr>
        <p:txBody>
          <a:bodyPr/>
          <a:lstStyle/>
          <a:p>
            <a:r>
              <a:rPr lang="en-US" sz="2400" dirty="0"/>
              <a:t>The Neutron Sciences mission at SNS is supported by three Field Work Proposals</a:t>
            </a:r>
          </a:p>
        </p:txBody>
      </p:sp>
      <p:sp>
        <p:nvSpPr>
          <p:cNvPr id="31" name="Line 287"/>
          <p:cNvSpPr>
            <a:spLocks noChangeShapeType="1"/>
          </p:cNvSpPr>
          <p:nvPr/>
        </p:nvSpPr>
        <p:spPr bwMode="auto">
          <a:xfrm>
            <a:off x="2895600" y="3962400"/>
            <a:ext cx="0" cy="304800"/>
          </a:xfrm>
          <a:prstGeom prst="line">
            <a:avLst/>
          </a:prstGeom>
          <a:noFill/>
          <a:ln w="57150" cmpd="sng">
            <a:solidFill>
              <a:schemeClr val="accent6">
                <a:lumMod val="60000"/>
                <a:lumOff val="40000"/>
              </a:schemeClr>
            </a:solidFill>
            <a:round/>
            <a:headEnd/>
            <a:tailEnd/>
          </a:ln>
        </p:spPr>
        <p:txBody>
          <a:bodyPr/>
          <a:lstStyle/>
          <a:p>
            <a:pPr>
              <a:lnSpc>
                <a:spcPct val="90000"/>
              </a:lnSpc>
            </a:pPr>
            <a:endParaRPr lang="en-US" sz="1400" dirty="0">
              <a:latin typeface="Arial Narrow" pitchFamily="34" charset="0"/>
            </a:endParaRPr>
          </a:p>
        </p:txBody>
      </p:sp>
      <p:sp>
        <p:nvSpPr>
          <p:cNvPr id="32" name="Line 287"/>
          <p:cNvSpPr>
            <a:spLocks noChangeShapeType="1"/>
          </p:cNvSpPr>
          <p:nvPr/>
        </p:nvSpPr>
        <p:spPr bwMode="auto">
          <a:xfrm>
            <a:off x="4229100" y="3962400"/>
            <a:ext cx="0" cy="304800"/>
          </a:xfrm>
          <a:prstGeom prst="line">
            <a:avLst/>
          </a:prstGeom>
          <a:noFill/>
          <a:ln w="57150" cmpd="sng">
            <a:solidFill>
              <a:schemeClr val="accent6">
                <a:lumMod val="60000"/>
                <a:lumOff val="40000"/>
              </a:schemeClr>
            </a:solidFill>
            <a:round/>
            <a:headEnd/>
            <a:tailEnd/>
          </a:ln>
        </p:spPr>
        <p:txBody>
          <a:bodyPr/>
          <a:lstStyle/>
          <a:p>
            <a:pPr>
              <a:lnSpc>
                <a:spcPct val="90000"/>
              </a:lnSpc>
            </a:pPr>
            <a:endParaRPr lang="en-US" sz="1400" dirty="0">
              <a:latin typeface="Arial Narrow" pitchFamily="34" charset="0"/>
            </a:endParaRPr>
          </a:p>
        </p:txBody>
      </p:sp>
      <p:sp>
        <p:nvSpPr>
          <p:cNvPr id="33" name="Line 294"/>
          <p:cNvSpPr>
            <a:spLocks noChangeShapeType="1"/>
          </p:cNvSpPr>
          <p:nvPr/>
        </p:nvSpPr>
        <p:spPr bwMode="auto">
          <a:xfrm flipH="1">
            <a:off x="8229600" y="3208360"/>
            <a:ext cx="4491" cy="1066800"/>
          </a:xfrm>
          <a:prstGeom prst="line">
            <a:avLst/>
          </a:prstGeom>
          <a:noFill/>
          <a:ln w="57150" cmpd="sng">
            <a:solidFill>
              <a:schemeClr val="accent2">
                <a:lumMod val="60000"/>
                <a:lumOff val="40000"/>
              </a:schemeClr>
            </a:solidFill>
            <a:round/>
            <a:headEnd/>
            <a:tailEnd/>
          </a:ln>
        </p:spPr>
        <p:txBody>
          <a:bodyPr/>
          <a:lstStyle/>
          <a:p>
            <a:endParaRPr lang="en-US" dirty="0">
              <a:latin typeface="Arial Narrow" pitchFamily="34" charset="0"/>
            </a:endParaRPr>
          </a:p>
        </p:txBody>
      </p:sp>
      <p:sp>
        <p:nvSpPr>
          <p:cNvPr id="34" name="Line 287"/>
          <p:cNvSpPr>
            <a:spLocks noChangeShapeType="1"/>
          </p:cNvSpPr>
          <p:nvPr/>
        </p:nvSpPr>
        <p:spPr bwMode="auto">
          <a:xfrm>
            <a:off x="5016500" y="3962400"/>
            <a:ext cx="0" cy="304800"/>
          </a:xfrm>
          <a:prstGeom prst="line">
            <a:avLst/>
          </a:prstGeom>
          <a:noFill/>
          <a:ln w="57150" cmpd="sng">
            <a:solidFill>
              <a:schemeClr val="accent6">
                <a:lumMod val="60000"/>
                <a:lumOff val="40000"/>
              </a:schemeClr>
            </a:solidFill>
            <a:round/>
            <a:headEnd/>
            <a:tailEnd/>
          </a:ln>
        </p:spPr>
        <p:txBody>
          <a:bodyPr/>
          <a:lstStyle/>
          <a:p>
            <a:pPr>
              <a:lnSpc>
                <a:spcPct val="90000"/>
              </a:lnSpc>
            </a:pPr>
            <a:endParaRPr lang="en-US" sz="1400" dirty="0">
              <a:latin typeface="Arial Narrow" pitchFamily="34" charset="0"/>
            </a:endParaRPr>
          </a:p>
        </p:txBody>
      </p:sp>
      <p:sp>
        <p:nvSpPr>
          <p:cNvPr id="35" name="Line 294"/>
          <p:cNvSpPr>
            <a:spLocks noChangeShapeType="1"/>
          </p:cNvSpPr>
          <p:nvPr/>
        </p:nvSpPr>
        <p:spPr bwMode="auto">
          <a:xfrm>
            <a:off x="8343900" y="2446360"/>
            <a:ext cx="0" cy="228600"/>
          </a:xfrm>
          <a:prstGeom prst="line">
            <a:avLst/>
          </a:prstGeom>
          <a:noFill/>
          <a:ln w="57150" cmpd="sng">
            <a:solidFill>
              <a:schemeClr val="accent2">
                <a:lumMod val="60000"/>
                <a:lumOff val="40000"/>
              </a:schemeClr>
            </a:solidFill>
            <a:round/>
            <a:headEnd/>
            <a:tailEnd/>
          </a:ln>
        </p:spPr>
        <p:txBody>
          <a:bodyPr/>
          <a:lstStyle/>
          <a:p>
            <a:endParaRPr lang="en-US" dirty="0">
              <a:latin typeface="Arial Narrow" pitchFamily="34" charset="0"/>
            </a:endParaRPr>
          </a:p>
        </p:txBody>
      </p:sp>
      <p:sp>
        <p:nvSpPr>
          <p:cNvPr id="36" name="Line 294"/>
          <p:cNvSpPr>
            <a:spLocks noChangeShapeType="1"/>
          </p:cNvSpPr>
          <p:nvPr/>
        </p:nvSpPr>
        <p:spPr bwMode="auto">
          <a:xfrm>
            <a:off x="6705600" y="4114800"/>
            <a:ext cx="0" cy="137160"/>
          </a:xfrm>
          <a:prstGeom prst="line">
            <a:avLst/>
          </a:prstGeom>
          <a:noFill/>
          <a:ln w="57150" cmpd="sng">
            <a:solidFill>
              <a:schemeClr val="accent2">
                <a:lumMod val="60000"/>
                <a:lumOff val="40000"/>
              </a:schemeClr>
            </a:solidFill>
            <a:round/>
            <a:headEnd/>
            <a:tailEnd/>
          </a:ln>
        </p:spPr>
        <p:txBody>
          <a:bodyPr/>
          <a:lstStyle/>
          <a:p>
            <a:endParaRPr lang="en-US" dirty="0">
              <a:latin typeface="Arial Narrow" pitchFamily="34" charset="0"/>
            </a:endParaRPr>
          </a:p>
        </p:txBody>
      </p:sp>
      <p:sp>
        <p:nvSpPr>
          <p:cNvPr id="37" name="Line 294"/>
          <p:cNvSpPr>
            <a:spLocks noChangeShapeType="1"/>
          </p:cNvSpPr>
          <p:nvPr/>
        </p:nvSpPr>
        <p:spPr bwMode="auto">
          <a:xfrm flipH="1">
            <a:off x="8001000" y="2438400"/>
            <a:ext cx="0" cy="1828800"/>
          </a:xfrm>
          <a:prstGeom prst="line">
            <a:avLst/>
          </a:prstGeom>
          <a:noFill/>
          <a:ln w="57150" cmpd="sng">
            <a:solidFill>
              <a:schemeClr val="accent2">
                <a:lumMod val="60000"/>
                <a:lumOff val="40000"/>
              </a:schemeClr>
            </a:solidFill>
            <a:round/>
            <a:headEnd/>
            <a:tailEnd/>
          </a:ln>
        </p:spPr>
        <p:txBody>
          <a:bodyPr/>
          <a:lstStyle/>
          <a:p>
            <a:endParaRPr lang="en-US" dirty="0">
              <a:latin typeface="Arial Narrow" pitchFamily="34" charset="0"/>
            </a:endParaRPr>
          </a:p>
        </p:txBody>
      </p:sp>
      <p:sp>
        <p:nvSpPr>
          <p:cNvPr id="38" name="Line 294"/>
          <p:cNvSpPr>
            <a:spLocks noChangeShapeType="1"/>
          </p:cNvSpPr>
          <p:nvPr/>
        </p:nvSpPr>
        <p:spPr bwMode="auto">
          <a:xfrm>
            <a:off x="1371600" y="2438400"/>
            <a:ext cx="0" cy="1828800"/>
          </a:xfrm>
          <a:prstGeom prst="line">
            <a:avLst/>
          </a:prstGeom>
          <a:noFill/>
          <a:ln w="57150" cmpd="sng">
            <a:solidFill>
              <a:schemeClr val="accent5">
                <a:lumMod val="60000"/>
                <a:lumOff val="40000"/>
              </a:schemeClr>
            </a:solidFill>
            <a:round/>
            <a:headEnd/>
            <a:tailEnd/>
          </a:ln>
        </p:spPr>
        <p:txBody>
          <a:bodyPr/>
          <a:lstStyle/>
          <a:p>
            <a:endParaRPr lang="en-US" dirty="0">
              <a:ln>
                <a:solidFill>
                  <a:schemeClr val="tx1"/>
                </a:solidFill>
                <a:tailEnd type="arrow" w="lg" len="lg"/>
              </a:ln>
              <a:latin typeface="Arial Narrow" pitchFamily="34" charset="0"/>
            </a:endParaRPr>
          </a:p>
        </p:txBody>
      </p:sp>
      <p:sp>
        <p:nvSpPr>
          <p:cNvPr id="39" name="Line 294"/>
          <p:cNvSpPr>
            <a:spLocks noChangeShapeType="1"/>
          </p:cNvSpPr>
          <p:nvPr/>
        </p:nvSpPr>
        <p:spPr bwMode="auto">
          <a:xfrm>
            <a:off x="2705100" y="2438400"/>
            <a:ext cx="0" cy="1828800"/>
          </a:xfrm>
          <a:prstGeom prst="line">
            <a:avLst/>
          </a:prstGeom>
          <a:noFill/>
          <a:ln w="57150" cmpd="sng">
            <a:solidFill>
              <a:schemeClr val="accent1">
                <a:lumMod val="60000"/>
                <a:lumOff val="40000"/>
              </a:schemeClr>
            </a:solidFill>
            <a:round/>
            <a:headEnd/>
            <a:tailEnd/>
          </a:ln>
        </p:spPr>
        <p:txBody>
          <a:bodyPr/>
          <a:lstStyle/>
          <a:p>
            <a:endParaRPr lang="en-US" dirty="0">
              <a:latin typeface="Arial Narrow" pitchFamily="34" charset="0"/>
            </a:endParaRPr>
          </a:p>
        </p:txBody>
      </p:sp>
      <p:sp>
        <p:nvSpPr>
          <p:cNvPr id="40" name="Rectangle 298"/>
          <p:cNvSpPr>
            <a:spLocks noChangeArrowheads="1"/>
          </p:cNvSpPr>
          <p:nvPr/>
        </p:nvSpPr>
        <p:spPr bwMode="auto">
          <a:xfrm>
            <a:off x="3505200" y="990600"/>
            <a:ext cx="1820334" cy="457200"/>
          </a:xfrm>
          <a:prstGeom prst="rect">
            <a:avLst/>
          </a:prstGeom>
          <a:solidFill>
            <a:srgbClr val="FFFFFF"/>
          </a:solidFill>
          <a:ln w="9525">
            <a:solidFill>
              <a:srgbClr val="777777"/>
            </a:solidFill>
            <a:miter lim="800000"/>
            <a:headEnd/>
            <a:tailEnd/>
          </a:ln>
        </p:spPr>
        <p:txBody>
          <a:bodyPr anchor="ctr"/>
          <a:lstStyle/>
          <a:p>
            <a:pPr algn="ctr">
              <a:lnSpc>
                <a:spcPct val="90000"/>
              </a:lnSpc>
              <a:spcBef>
                <a:spcPts val="300"/>
              </a:spcBef>
            </a:pPr>
            <a:r>
              <a:rPr lang="en-US" sz="1600" b="1" dirty="0">
                <a:latin typeface="Arial"/>
                <a:cs typeface="Arial"/>
              </a:rPr>
              <a:t>DOE/SC/BES</a:t>
            </a:r>
            <a:endParaRPr lang="en-US" sz="1100" b="1" dirty="0">
              <a:latin typeface="Arial"/>
              <a:cs typeface="Arial"/>
            </a:endParaRPr>
          </a:p>
        </p:txBody>
      </p:sp>
      <p:sp>
        <p:nvSpPr>
          <p:cNvPr id="41" name="Rectangle 310"/>
          <p:cNvSpPr>
            <a:spLocks noChangeArrowheads="1"/>
          </p:cNvSpPr>
          <p:nvPr/>
        </p:nvSpPr>
        <p:spPr bwMode="auto">
          <a:xfrm>
            <a:off x="6565900" y="5740400"/>
            <a:ext cx="1828800" cy="457200"/>
          </a:xfrm>
          <a:prstGeom prst="rect">
            <a:avLst/>
          </a:prstGeom>
          <a:solidFill>
            <a:schemeClr val="bg1"/>
          </a:solidFill>
          <a:ln w="9525" algn="ctr">
            <a:solidFill>
              <a:schemeClr val="tx1"/>
            </a:solidFill>
            <a:miter lim="800000"/>
            <a:headEnd/>
            <a:tailEnd/>
          </a:ln>
        </p:spPr>
        <p:txBody>
          <a:bodyPr wrap="none" anchor="ctr"/>
          <a:lstStyle/>
          <a:p>
            <a:pPr algn="ctr">
              <a:lnSpc>
                <a:spcPct val="90000"/>
              </a:lnSpc>
              <a:spcBef>
                <a:spcPct val="20000"/>
              </a:spcBef>
              <a:tabLst>
                <a:tab pos="114300" algn="l"/>
              </a:tabLst>
            </a:pPr>
            <a:r>
              <a:rPr lang="en-US" sz="1400" b="1" dirty="0">
                <a:latin typeface="Arial Narrow" pitchFamily="34" charset="0"/>
              </a:rPr>
              <a:t>SNS</a:t>
            </a:r>
            <a:endParaRPr lang="en-US" sz="1200" b="0" dirty="0">
              <a:latin typeface="Arial Narrow" pitchFamily="34" charset="0"/>
            </a:endParaRPr>
          </a:p>
        </p:txBody>
      </p:sp>
      <p:sp>
        <p:nvSpPr>
          <p:cNvPr id="42" name="Line 294"/>
          <p:cNvSpPr>
            <a:spLocks noChangeShapeType="1"/>
          </p:cNvSpPr>
          <p:nvPr/>
        </p:nvSpPr>
        <p:spPr bwMode="auto">
          <a:xfrm>
            <a:off x="6896100" y="2438400"/>
            <a:ext cx="0" cy="1524000"/>
          </a:xfrm>
          <a:prstGeom prst="line">
            <a:avLst/>
          </a:prstGeom>
          <a:noFill/>
          <a:ln w="57150" cmpd="sng">
            <a:solidFill>
              <a:schemeClr val="accent6">
                <a:lumMod val="60000"/>
                <a:lumOff val="40000"/>
              </a:schemeClr>
            </a:solidFill>
            <a:round/>
            <a:headEnd/>
            <a:tailEnd/>
          </a:ln>
        </p:spPr>
        <p:txBody>
          <a:bodyPr/>
          <a:lstStyle/>
          <a:p>
            <a:endParaRPr lang="en-US" dirty="0">
              <a:latin typeface="Arial Narrow" pitchFamily="34" charset="0"/>
            </a:endParaRPr>
          </a:p>
        </p:txBody>
      </p:sp>
      <p:sp>
        <p:nvSpPr>
          <p:cNvPr id="43" name="Line 287"/>
          <p:cNvSpPr>
            <a:spLocks noChangeShapeType="1"/>
          </p:cNvSpPr>
          <p:nvPr/>
        </p:nvSpPr>
        <p:spPr bwMode="auto">
          <a:xfrm>
            <a:off x="5765800" y="3984813"/>
            <a:ext cx="0" cy="283334"/>
          </a:xfrm>
          <a:prstGeom prst="line">
            <a:avLst/>
          </a:prstGeom>
          <a:noFill/>
          <a:ln w="57150" cmpd="sng">
            <a:solidFill>
              <a:schemeClr val="accent6">
                <a:lumMod val="60000"/>
                <a:lumOff val="40000"/>
              </a:schemeClr>
            </a:solidFill>
            <a:round/>
            <a:headEnd/>
            <a:tailEnd/>
          </a:ln>
        </p:spPr>
        <p:txBody>
          <a:bodyPr/>
          <a:lstStyle/>
          <a:p>
            <a:pPr>
              <a:lnSpc>
                <a:spcPct val="90000"/>
              </a:lnSpc>
            </a:pPr>
            <a:endParaRPr lang="en-US" sz="1400" dirty="0">
              <a:latin typeface="Arial Narrow" pitchFamily="34" charset="0"/>
            </a:endParaRPr>
          </a:p>
        </p:txBody>
      </p:sp>
      <p:sp>
        <p:nvSpPr>
          <p:cNvPr id="44" name="Rectangle 301"/>
          <p:cNvSpPr>
            <a:spLocks noChangeArrowheads="1"/>
          </p:cNvSpPr>
          <p:nvPr/>
        </p:nvSpPr>
        <p:spPr bwMode="auto">
          <a:xfrm>
            <a:off x="6172200" y="4267203"/>
            <a:ext cx="685800" cy="457200"/>
          </a:xfrm>
          <a:prstGeom prst="rect">
            <a:avLst/>
          </a:prstGeom>
          <a:gradFill flip="none" rotWithShape="1">
            <a:gsLst>
              <a:gs pos="99000">
                <a:schemeClr val="accent2">
                  <a:lumMod val="60000"/>
                  <a:lumOff val="40000"/>
                </a:schemeClr>
              </a:gs>
              <a:gs pos="100000">
                <a:srgbClr val="FFFFFF"/>
              </a:gs>
              <a:gs pos="34000">
                <a:schemeClr val="accent6">
                  <a:lumMod val="60000"/>
                  <a:lumOff val="40000"/>
                </a:schemeClr>
              </a:gs>
            </a:gsLst>
            <a:lin ang="0" scaled="1"/>
            <a:tileRect/>
          </a:gradFill>
          <a:ln w="12700" algn="ctr">
            <a:solidFill>
              <a:schemeClr val="tx1"/>
            </a:solidFill>
            <a:miter lim="800000"/>
            <a:headEnd/>
            <a:tailEnd/>
          </a:ln>
        </p:spPr>
        <p:txBody>
          <a:bodyPr lIns="45720" rIns="45720" anchor="ctr"/>
          <a:lstStyle/>
          <a:p>
            <a:pPr algn="ctr">
              <a:lnSpc>
                <a:spcPct val="90000"/>
              </a:lnSpc>
              <a:spcBef>
                <a:spcPts val="600"/>
              </a:spcBef>
            </a:pPr>
            <a:r>
              <a:rPr lang="en-US" sz="1400" b="1" dirty="0">
                <a:latin typeface="Arial Narrow" pitchFamily="34" charset="0"/>
              </a:rPr>
              <a:t>SPSO</a:t>
            </a:r>
          </a:p>
        </p:txBody>
      </p:sp>
      <p:sp>
        <p:nvSpPr>
          <p:cNvPr id="45" name="Rectangle 302"/>
          <p:cNvSpPr>
            <a:spLocks noChangeArrowheads="1"/>
          </p:cNvSpPr>
          <p:nvPr/>
        </p:nvSpPr>
        <p:spPr bwMode="auto">
          <a:xfrm>
            <a:off x="4644137" y="4267200"/>
            <a:ext cx="685800" cy="457200"/>
          </a:xfrm>
          <a:prstGeom prst="rect">
            <a:avLst/>
          </a:prstGeom>
          <a:solidFill>
            <a:schemeClr val="accent6">
              <a:lumMod val="60000"/>
              <a:lumOff val="40000"/>
            </a:schemeClr>
          </a:solidFill>
          <a:ln w="12700" algn="ctr">
            <a:solidFill>
              <a:schemeClr val="tx1"/>
            </a:solidFill>
            <a:miter lim="800000"/>
            <a:headEnd/>
            <a:tailEnd/>
          </a:ln>
        </p:spPr>
        <p:txBody>
          <a:bodyPr lIns="45720" rIns="45720" anchor="ctr"/>
          <a:lstStyle/>
          <a:p>
            <a:pPr algn="ctr">
              <a:lnSpc>
                <a:spcPct val="90000"/>
              </a:lnSpc>
              <a:spcBef>
                <a:spcPts val="600"/>
              </a:spcBef>
            </a:pPr>
            <a:r>
              <a:rPr lang="en-US" sz="1400" b="1" dirty="0">
                <a:latin typeface="Arial Narrow" pitchFamily="34" charset="0"/>
              </a:rPr>
              <a:t>QCMD</a:t>
            </a:r>
          </a:p>
        </p:txBody>
      </p:sp>
      <p:sp>
        <p:nvSpPr>
          <p:cNvPr id="46" name="Rectangle 303"/>
          <p:cNvSpPr>
            <a:spLocks noChangeArrowheads="1"/>
          </p:cNvSpPr>
          <p:nvPr/>
        </p:nvSpPr>
        <p:spPr bwMode="auto">
          <a:xfrm>
            <a:off x="5400156" y="4267689"/>
            <a:ext cx="685800" cy="457200"/>
          </a:xfrm>
          <a:prstGeom prst="rect">
            <a:avLst/>
          </a:prstGeom>
          <a:solidFill>
            <a:schemeClr val="accent6">
              <a:lumMod val="60000"/>
              <a:lumOff val="40000"/>
            </a:schemeClr>
          </a:solidFill>
          <a:ln w="12700" algn="ctr">
            <a:solidFill>
              <a:schemeClr val="tx1"/>
            </a:solidFill>
            <a:miter lim="800000"/>
            <a:headEnd/>
            <a:tailEnd/>
          </a:ln>
        </p:spPr>
        <p:txBody>
          <a:bodyPr lIns="45720" rIns="45720" anchor="ctr"/>
          <a:lstStyle/>
          <a:p>
            <a:pPr algn="ctr">
              <a:lnSpc>
                <a:spcPct val="90000"/>
              </a:lnSpc>
              <a:spcBef>
                <a:spcPts val="600"/>
              </a:spcBef>
            </a:pPr>
            <a:r>
              <a:rPr lang="en-US" sz="1400" b="1" dirty="0">
                <a:latin typeface="Arial Narrow" pitchFamily="34" charset="0"/>
              </a:rPr>
              <a:t>NDAVD</a:t>
            </a:r>
          </a:p>
        </p:txBody>
      </p:sp>
      <p:sp>
        <p:nvSpPr>
          <p:cNvPr id="47" name="Line 312"/>
          <p:cNvSpPr>
            <a:spLocks noChangeShapeType="1"/>
          </p:cNvSpPr>
          <p:nvPr/>
        </p:nvSpPr>
        <p:spPr bwMode="auto">
          <a:xfrm>
            <a:off x="6324600" y="3978157"/>
            <a:ext cx="0" cy="283334"/>
          </a:xfrm>
          <a:prstGeom prst="line">
            <a:avLst/>
          </a:prstGeom>
          <a:noFill/>
          <a:ln w="57150" cmpd="sng">
            <a:solidFill>
              <a:schemeClr val="accent6">
                <a:lumMod val="60000"/>
                <a:lumOff val="40000"/>
              </a:schemeClr>
            </a:solidFill>
            <a:round/>
            <a:headEnd/>
            <a:tailEnd/>
          </a:ln>
        </p:spPr>
        <p:txBody>
          <a:bodyPr/>
          <a:lstStyle/>
          <a:p>
            <a:pPr>
              <a:lnSpc>
                <a:spcPct val="90000"/>
              </a:lnSpc>
            </a:pPr>
            <a:endParaRPr lang="en-US" sz="1400" dirty="0">
              <a:latin typeface="Arial Narrow" pitchFamily="34" charset="0"/>
            </a:endParaRPr>
          </a:p>
        </p:txBody>
      </p:sp>
      <p:sp>
        <p:nvSpPr>
          <p:cNvPr id="48" name="Rectangle 313"/>
          <p:cNvSpPr>
            <a:spLocks noChangeArrowheads="1"/>
          </p:cNvSpPr>
          <p:nvPr/>
        </p:nvSpPr>
        <p:spPr bwMode="auto">
          <a:xfrm>
            <a:off x="3882882" y="4267689"/>
            <a:ext cx="685800" cy="457200"/>
          </a:xfrm>
          <a:prstGeom prst="rect">
            <a:avLst/>
          </a:prstGeom>
          <a:solidFill>
            <a:schemeClr val="accent6">
              <a:lumMod val="60000"/>
              <a:lumOff val="40000"/>
            </a:schemeClr>
          </a:solidFill>
          <a:ln w="12700" algn="ctr">
            <a:solidFill>
              <a:schemeClr val="tx1"/>
            </a:solidFill>
            <a:miter lim="800000"/>
            <a:headEnd/>
            <a:tailEnd/>
          </a:ln>
        </p:spPr>
        <p:txBody>
          <a:bodyPr lIns="45720" rIns="45720" anchor="ctr"/>
          <a:lstStyle/>
          <a:p>
            <a:pPr algn="ctr">
              <a:lnSpc>
                <a:spcPct val="90000"/>
              </a:lnSpc>
              <a:spcBef>
                <a:spcPts val="600"/>
              </a:spcBef>
            </a:pPr>
            <a:r>
              <a:rPr lang="en-US" sz="1400" b="1" dirty="0">
                <a:latin typeface="Arial Narrow" pitchFamily="34" charset="0"/>
              </a:rPr>
              <a:t>CEMD</a:t>
            </a:r>
          </a:p>
        </p:txBody>
      </p:sp>
      <p:sp>
        <p:nvSpPr>
          <p:cNvPr id="49" name="Rectangle 301"/>
          <p:cNvSpPr>
            <a:spLocks noChangeArrowheads="1"/>
          </p:cNvSpPr>
          <p:nvPr/>
        </p:nvSpPr>
        <p:spPr bwMode="auto">
          <a:xfrm>
            <a:off x="1219200" y="4267203"/>
            <a:ext cx="685800" cy="457200"/>
          </a:xfrm>
          <a:prstGeom prst="rect">
            <a:avLst/>
          </a:prstGeom>
          <a:solidFill>
            <a:schemeClr val="accent5">
              <a:lumMod val="60000"/>
              <a:lumOff val="40000"/>
            </a:schemeClr>
          </a:solidFill>
          <a:ln w="12700" algn="ctr">
            <a:solidFill>
              <a:schemeClr val="tx1"/>
            </a:solidFill>
            <a:miter lim="800000"/>
            <a:headEnd/>
            <a:tailEnd/>
          </a:ln>
        </p:spPr>
        <p:txBody>
          <a:bodyPr lIns="45720" rIns="45720" anchor="ctr"/>
          <a:lstStyle/>
          <a:p>
            <a:pPr algn="ctr">
              <a:lnSpc>
                <a:spcPct val="90000"/>
              </a:lnSpc>
              <a:spcBef>
                <a:spcPts val="600"/>
              </a:spcBef>
            </a:pPr>
            <a:r>
              <a:rPr lang="en-US" sz="1400" b="1" dirty="0">
                <a:latin typeface="Arial Narrow" pitchFamily="34" charset="0"/>
              </a:rPr>
              <a:t>RRD</a:t>
            </a:r>
          </a:p>
        </p:txBody>
      </p:sp>
      <p:sp>
        <p:nvSpPr>
          <p:cNvPr id="50" name="Rectangle 302"/>
          <p:cNvSpPr>
            <a:spLocks noChangeArrowheads="1"/>
          </p:cNvSpPr>
          <p:nvPr/>
        </p:nvSpPr>
        <p:spPr bwMode="auto">
          <a:xfrm>
            <a:off x="7696200" y="4267203"/>
            <a:ext cx="685800" cy="457200"/>
          </a:xfrm>
          <a:prstGeom prst="rect">
            <a:avLst/>
          </a:prstGeom>
          <a:solidFill>
            <a:schemeClr val="accent2">
              <a:lumMod val="60000"/>
              <a:lumOff val="40000"/>
            </a:schemeClr>
          </a:solidFill>
          <a:ln w="12700" algn="ctr">
            <a:solidFill>
              <a:schemeClr val="tx1"/>
            </a:solidFill>
            <a:miter lim="800000"/>
            <a:headEnd/>
            <a:tailEnd/>
          </a:ln>
        </p:spPr>
        <p:txBody>
          <a:bodyPr lIns="45720" rIns="45720" anchor="ctr"/>
          <a:lstStyle/>
          <a:p>
            <a:pPr algn="ctr">
              <a:lnSpc>
                <a:spcPct val="90000"/>
              </a:lnSpc>
              <a:spcBef>
                <a:spcPts val="600"/>
              </a:spcBef>
            </a:pPr>
            <a:r>
              <a:rPr lang="en-US" sz="1400" b="1" dirty="0">
                <a:latin typeface="Arial Narrow" pitchFamily="34" charset="0"/>
              </a:rPr>
              <a:t>RAD</a:t>
            </a:r>
          </a:p>
        </p:txBody>
      </p:sp>
      <p:sp>
        <p:nvSpPr>
          <p:cNvPr id="51" name="Rectangle 313"/>
          <p:cNvSpPr>
            <a:spLocks noChangeArrowheads="1"/>
          </p:cNvSpPr>
          <p:nvPr/>
        </p:nvSpPr>
        <p:spPr bwMode="auto">
          <a:xfrm>
            <a:off x="2362200" y="4267203"/>
            <a:ext cx="685800" cy="457200"/>
          </a:xfrm>
          <a:prstGeom prst="rect">
            <a:avLst/>
          </a:prstGeom>
          <a:solidFill>
            <a:schemeClr val="accent1">
              <a:lumMod val="60000"/>
              <a:lumOff val="40000"/>
            </a:schemeClr>
          </a:solidFill>
          <a:ln w="12700" algn="ctr">
            <a:solidFill>
              <a:schemeClr val="tx1"/>
            </a:solidFill>
            <a:miter lim="800000"/>
            <a:headEnd/>
            <a:tailEnd/>
          </a:ln>
        </p:spPr>
        <p:txBody>
          <a:bodyPr lIns="45720" rIns="45720" anchor="ctr"/>
          <a:lstStyle/>
          <a:p>
            <a:pPr algn="ctr">
              <a:lnSpc>
                <a:spcPct val="90000"/>
              </a:lnSpc>
              <a:spcBef>
                <a:spcPts val="600"/>
              </a:spcBef>
            </a:pPr>
            <a:r>
              <a:rPr lang="en-US" sz="1400" b="1" dirty="0">
                <a:latin typeface="Arial Narrow" pitchFamily="34" charset="0"/>
              </a:rPr>
              <a:t>ISD</a:t>
            </a:r>
          </a:p>
        </p:txBody>
      </p:sp>
      <p:sp>
        <p:nvSpPr>
          <p:cNvPr id="52" name="Rectangle 301"/>
          <p:cNvSpPr>
            <a:spLocks noChangeArrowheads="1"/>
          </p:cNvSpPr>
          <p:nvPr/>
        </p:nvSpPr>
        <p:spPr bwMode="auto">
          <a:xfrm>
            <a:off x="838200" y="1981200"/>
            <a:ext cx="1075679" cy="465160"/>
          </a:xfrm>
          <a:prstGeom prst="rect">
            <a:avLst/>
          </a:prstGeom>
          <a:solidFill>
            <a:schemeClr val="accent5">
              <a:lumMod val="60000"/>
              <a:lumOff val="40000"/>
            </a:schemeClr>
          </a:solidFill>
          <a:ln w="12700" algn="ctr">
            <a:solidFill>
              <a:schemeClr val="tx1"/>
            </a:solidFill>
            <a:miter lim="800000"/>
            <a:headEnd/>
            <a:tailEnd/>
          </a:ln>
          <a:effectLst/>
        </p:spPr>
        <p:txBody>
          <a:bodyPr lIns="45720" rIns="45720" anchor="ctr"/>
          <a:lstStyle/>
          <a:p>
            <a:pPr algn="ctr">
              <a:lnSpc>
                <a:spcPct val="90000"/>
              </a:lnSpc>
              <a:spcBef>
                <a:spcPts val="300"/>
              </a:spcBef>
            </a:pPr>
            <a:r>
              <a:rPr lang="en-US" sz="1200" b="1" dirty="0">
                <a:latin typeface="Arial Narrow" pitchFamily="34" charset="0"/>
              </a:rPr>
              <a:t>HFIR OPS FWP</a:t>
            </a:r>
          </a:p>
          <a:p>
            <a:pPr algn="ctr">
              <a:lnSpc>
                <a:spcPct val="90000"/>
              </a:lnSpc>
              <a:spcBef>
                <a:spcPts val="300"/>
              </a:spcBef>
            </a:pPr>
            <a:r>
              <a:rPr lang="en-US" sz="1200" b="1" dirty="0">
                <a:latin typeface="Arial Narrow" pitchFamily="34" charset="0"/>
              </a:rPr>
              <a:t>FY16 - $63.4M</a:t>
            </a:r>
            <a:endParaRPr lang="en-US" sz="1200" b="0" dirty="0">
              <a:latin typeface="Arial Narrow" pitchFamily="34" charset="0"/>
            </a:endParaRPr>
          </a:p>
        </p:txBody>
      </p:sp>
      <p:sp>
        <p:nvSpPr>
          <p:cNvPr id="53" name="Rectangle 310"/>
          <p:cNvSpPr>
            <a:spLocks noChangeArrowheads="1"/>
          </p:cNvSpPr>
          <p:nvPr/>
        </p:nvSpPr>
        <p:spPr bwMode="auto">
          <a:xfrm>
            <a:off x="1244600" y="5740399"/>
            <a:ext cx="1828800" cy="457200"/>
          </a:xfrm>
          <a:prstGeom prst="rect">
            <a:avLst/>
          </a:prstGeom>
          <a:solidFill>
            <a:schemeClr val="bg2"/>
          </a:solidFill>
          <a:ln w="9525" algn="ctr">
            <a:solidFill>
              <a:schemeClr val="tx1"/>
            </a:solidFill>
            <a:miter lim="800000"/>
            <a:headEnd/>
            <a:tailEnd/>
          </a:ln>
        </p:spPr>
        <p:txBody>
          <a:bodyPr wrap="none" anchor="ctr"/>
          <a:lstStyle/>
          <a:p>
            <a:pPr algn="ctr">
              <a:lnSpc>
                <a:spcPct val="90000"/>
              </a:lnSpc>
              <a:spcBef>
                <a:spcPct val="20000"/>
              </a:spcBef>
              <a:tabLst>
                <a:tab pos="114300" algn="l"/>
              </a:tabLst>
            </a:pPr>
            <a:r>
              <a:rPr lang="en-US" sz="1400" b="1" dirty="0">
                <a:latin typeface="Arial Narrow" pitchFamily="34" charset="0"/>
              </a:rPr>
              <a:t>HFIR</a:t>
            </a:r>
            <a:endParaRPr lang="en-US" sz="1200" b="0" dirty="0">
              <a:latin typeface="Arial Narrow" pitchFamily="34" charset="0"/>
            </a:endParaRPr>
          </a:p>
        </p:txBody>
      </p:sp>
      <p:cxnSp>
        <p:nvCxnSpPr>
          <p:cNvPr id="56" name="Straight Connector 55"/>
          <p:cNvCxnSpPr>
            <a:endCxn id="75" idx="0"/>
          </p:cNvCxnSpPr>
          <p:nvPr/>
        </p:nvCxnSpPr>
        <p:spPr>
          <a:xfrm>
            <a:off x="1752600" y="3962400"/>
            <a:ext cx="6117336" cy="14942"/>
          </a:xfrm>
          <a:prstGeom prst="line">
            <a:avLst/>
          </a:prstGeom>
          <a:noFill/>
          <a:ln w="57150" cmpd="sng">
            <a:solidFill>
              <a:schemeClr val="accent6">
                <a:lumMod val="60000"/>
                <a:lumOff val="40000"/>
              </a:schemeClr>
            </a:solidFill>
            <a:round/>
            <a:headEnd/>
            <a:tailEnd/>
          </a:ln>
        </p:spPr>
      </p:cxnSp>
      <p:sp>
        <p:nvSpPr>
          <p:cNvPr id="57" name="Line 287"/>
          <p:cNvSpPr>
            <a:spLocks noChangeShapeType="1"/>
          </p:cNvSpPr>
          <p:nvPr/>
        </p:nvSpPr>
        <p:spPr bwMode="auto">
          <a:xfrm>
            <a:off x="1778000" y="3975100"/>
            <a:ext cx="0" cy="283334"/>
          </a:xfrm>
          <a:prstGeom prst="line">
            <a:avLst/>
          </a:prstGeom>
          <a:noFill/>
          <a:ln w="57150" cmpd="sng">
            <a:solidFill>
              <a:schemeClr val="accent6">
                <a:lumMod val="60000"/>
                <a:lumOff val="40000"/>
              </a:schemeClr>
            </a:solidFill>
            <a:round/>
            <a:headEnd/>
            <a:tailEnd/>
          </a:ln>
        </p:spPr>
        <p:txBody>
          <a:bodyPr/>
          <a:lstStyle/>
          <a:p>
            <a:pPr>
              <a:lnSpc>
                <a:spcPct val="90000"/>
              </a:lnSpc>
            </a:pPr>
            <a:endParaRPr lang="en-US" sz="1400" dirty="0">
              <a:latin typeface="Arial Narrow" pitchFamily="34" charset="0"/>
            </a:endParaRPr>
          </a:p>
        </p:txBody>
      </p:sp>
      <p:sp>
        <p:nvSpPr>
          <p:cNvPr id="58" name="Line 294"/>
          <p:cNvSpPr>
            <a:spLocks noChangeShapeType="1"/>
          </p:cNvSpPr>
          <p:nvPr/>
        </p:nvSpPr>
        <p:spPr bwMode="auto">
          <a:xfrm>
            <a:off x="1371600" y="1739903"/>
            <a:ext cx="0" cy="228597"/>
          </a:xfrm>
          <a:prstGeom prst="line">
            <a:avLst/>
          </a:prstGeom>
          <a:noFill/>
          <a:ln w="25400">
            <a:solidFill>
              <a:srgbClr val="555555"/>
            </a:solidFill>
            <a:round/>
            <a:headEnd/>
            <a:tailEnd/>
          </a:ln>
        </p:spPr>
        <p:txBody>
          <a:bodyPr/>
          <a:lstStyle/>
          <a:p>
            <a:endParaRPr lang="en-US" dirty="0">
              <a:latin typeface="Arial Narrow" pitchFamily="34" charset="0"/>
            </a:endParaRPr>
          </a:p>
        </p:txBody>
      </p:sp>
      <p:sp>
        <p:nvSpPr>
          <p:cNvPr id="59" name="Rectangle 301"/>
          <p:cNvSpPr>
            <a:spLocks noChangeArrowheads="1"/>
          </p:cNvSpPr>
          <p:nvPr/>
        </p:nvSpPr>
        <p:spPr bwMode="auto">
          <a:xfrm>
            <a:off x="6324600" y="1981200"/>
            <a:ext cx="1075679" cy="465160"/>
          </a:xfrm>
          <a:prstGeom prst="rect">
            <a:avLst/>
          </a:prstGeom>
          <a:solidFill>
            <a:schemeClr val="accent6">
              <a:lumMod val="60000"/>
              <a:lumOff val="40000"/>
            </a:schemeClr>
          </a:solidFill>
          <a:ln w="12700" algn="ctr">
            <a:solidFill>
              <a:schemeClr val="tx1"/>
            </a:solidFill>
            <a:miter lim="800000"/>
            <a:headEnd/>
            <a:tailEnd/>
          </a:ln>
          <a:effectLst/>
        </p:spPr>
        <p:txBody>
          <a:bodyPr lIns="45720" rIns="45720" anchor="ctr"/>
          <a:lstStyle/>
          <a:p>
            <a:pPr algn="ctr">
              <a:lnSpc>
                <a:spcPct val="90000"/>
              </a:lnSpc>
              <a:spcBef>
                <a:spcPts val="300"/>
              </a:spcBef>
            </a:pPr>
            <a:r>
              <a:rPr lang="en-US" sz="1200" b="1" dirty="0">
                <a:latin typeface="Arial Narrow" pitchFamily="34" charset="0"/>
              </a:rPr>
              <a:t>SCIENCE FWP</a:t>
            </a:r>
          </a:p>
          <a:p>
            <a:pPr algn="ctr">
              <a:lnSpc>
                <a:spcPct val="90000"/>
              </a:lnSpc>
              <a:spcBef>
                <a:spcPts val="300"/>
              </a:spcBef>
            </a:pPr>
            <a:r>
              <a:rPr lang="en-US" sz="1200" b="1" dirty="0">
                <a:latin typeface="Arial Narrow" pitchFamily="34" charset="0"/>
              </a:rPr>
              <a:t>FY16 - $67M</a:t>
            </a:r>
            <a:endParaRPr lang="en-US" sz="1200" b="0" dirty="0">
              <a:latin typeface="Arial Narrow" pitchFamily="34" charset="0"/>
            </a:endParaRPr>
          </a:p>
        </p:txBody>
      </p:sp>
      <p:sp>
        <p:nvSpPr>
          <p:cNvPr id="60" name="Line 294"/>
          <p:cNvSpPr>
            <a:spLocks noChangeShapeType="1"/>
          </p:cNvSpPr>
          <p:nvPr/>
        </p:nvSpPr>
        <p:spPr bwMode="auto">
          <a:xfrm flipH="1">
            <a:off x="6883400" y="1752600"/>
            <a:ext cx="0" cy="228600"/>
          </a:xfrm>
          <a:prstGeom prst="line">
            <a:avLst/>
          </a:prstGeom>
          <a:noFill/>
          <a:ln w="25400">
            <a:solidFill>
              <a:srgbClr val="555555"/>
            </a:solidFill>
            <a:round/>
            <a:headEnd/>
            <a:tailEnd/>
          </a:ln>
        </p:spPr>
        <p:txBody>
          <a:bodyPr/>
          <a:lstStyle/>
          <a:p>
            <a:endParaRPr lang="en-US" dirty="0">
              <a:latin typeface="Arial Narrow" pitchFamily="34" charset="0"/>
            </a:endParaRPr>
          </a:p>
        </p:txBody>
      </p:sp>
      <p:cxnSp>
        <p:nvCxnSpPr>
          <p:cNvPr id="61" name="Straight Connector 60"/>
          <p:cNvCxnSpPr/>
          <p:nvPr/>
        </p:nvCxnSpPr>
        <p:spPr>
          <a:xfrm>
            <a:off x="1371600" y="1752600"/>
            <a:ext cx="6803136" cy="0"/>
          </a:xfrm>
          <a:prstGeom prst="line">
            <a:avLst/>
          </a:prstGeom>
          <a:noFill/>
          <a:ln w="25400">
            <a:solidFill>
              <a:srgbClr val="555555"/>
            </a:solidFill>
            <a:round/>
            <a:headEnd/>
            <a:tailEnd/>
          </a:ln>
        </p:spPr>
      </p:cxnSp>
      <p:sp>
        <p:nvSpPr>
          <p:cNvPr id="62" name="Line 287"/>
          <p:cNvSpPr>
            <a:spLocks noChangeShapeType="1"/>
          </p:cNvSpPr>
          <p:nvPr/>
        </p:nvSpPr>
        <p:spPr bwMode="auto">
          <a:xfrm>
            <a:off x="8162279" y="1760560"/>
            <a:ext cx="0" cy="283334"/>
          </a:xfrm>
          <a:prstGeom prst="line">
            <a:avLst/>
          </a:prstGeom>
          <a:noFill/>
          <a:ln w="25400">
            <a:solidFill>
              <a:srgbClr val="555555"/>
            </a:solidFill>
            <a:round/>
            <a:headEnd/>
            <a:tailEnd/>
          </a:ln>
        </p:spPr>
        <p:txBody>
          <a:bodyPr/>
          <a:lstStyle/>
          <a:p>
            <a:pPr>
              <a:lnSpc>
                <a:spcPct val="90000"/>
              </a:lnSpc>
            </a:pPr>
            <a:endParaRPr lang="en-US" sz="1400" dirty="0">
              <a:latin typeface="Arial Narrow" pitchFamily="34" charset="0"/>
            </a:endParaRPr>
          </a:p>
        </p:txBody>
      </p:sp>
      <p:sp>
        <p:nvSpPr>
          <p:cNvPr id="63" name="Rectangle 301"/>
          <p:cNvSpPr>
            <a:spLocks noChangeArrowheads="1"/>
          </p:cNvSpPr>
          <p:nvPr/>
        </p:nvSpPr>
        <p:spPr bwMode="auto">
          <a:xfrm>
            <a:off x="2162821" y="1981200"/>
            <a:ext cx="1075679" cy="465160"/>
          </a:xfrm>
          <a:prstGeom prst="rect">
            <a:avLst/>
          </a:prstGeom>
          <a:solidFill>
            <a:schemeClr val="accent1">
              <a:lumMod val="60000"/>
              <a:lumOff val="40000"/>
            </a:schemeClr>
          </a:solidFill>
          <a:ln w="12700" algn="ctr">
            <a:solidFill>
              <a:schemeClr val="tx1"/>
            </a:solidFill>
            <a:miter lim="800000"/>
            <a:headEnd/>
            <a:tailEnd/>
          </a:ln>
          <a:effectLst/>
        </p:spPr>
        <p:txBody>
          <a:bodyPr lIns="45720" rIns="45720" anchor="ctr"/>
          <a:lstStyle/>
          <a:p>
            <a:pPr algn="ctr">
              <a:lnSpc>
                <a:spcPct val="90000"/>
              </a:lnSpc>
              <a:spcBef>
                <a:spcPts val="300"/>
              </a:spcBef>
            </a:pPr>
            <a:r>
              <a:rPr lang="en-US" sz="1200" b="1" dirty="0">
                <a:latin typeface="Arial Narrow" pitchFamily="34" charset="0"/>
              </a:rPr>
              <a:t>ENG FWP</a:t>
            </a:r>
          </a:p>
          <a:p>
            <a:pPr algn="ctr">
              <a:lnSpc>
                <a:spcPct val="90000"/>
              </a:lnSpc>
              <a:spcBef>
                <a:spcPts val="300"/>
              </a:spcBef>
            </a:pPr>
            <a:r>
              <a:rPr lang="en-US" sz="1200" b="1" dirty="0">
                <a:latin typeface="Arial Narrow" pitchFamily="34" charset="0"/>
              </a:rPr>
              <a:t>FY16 – $28M</a:t>
            </a:r>
            <a:endParaRPr lang="en-US" sz="1200" b="0" dirty="0">
              <a:latin typeface="Arial Narrow" pitchFamily="34" charset="0"/>
            </a:endParaRPr>
          </a:p>
        </p:txBody>
      </p:sp>
      <p:sp>
        <p:nvSpPr>
          <p:cNvPr id="64" name="Rectangle 301"/>
          <p:cNvSpPr>
            <a:spLocks noChangeArrowheads="1"/>
          </p:cNvSpPr>
          <p:nvPr/>
        </p:nvSpPr>
        <p:spPr bwMode="auto">
          <a:xfrm>
            <a:off x="7620000" y="1981200"/>
            <a:ext cx="1075679" cy="465160"/>
          </a:xfrm>
          <a:prstGeom prst="rect">
            <a:avLst/>
          </a:prstGeom>
          <a:solidFill>
            <a:schemeClr val="accent2">
              <a:lumMod val="60000"/>
              <a:lumOff val="40000"/>
            </a:schemeClr>
          </a:solidFill>
          <a:ln w="12700" algn="ctr">
            <a:solidFill>
              <a:schemeClr val="tx1"/>
            </a:solidFill>
            <a:miter lim="800000"/>
            <a:headEnd/>
            <a:tailEnd/>
          </a:ln>
          <a:effectLst/>
        </p:spPr>
        <p:txBody>
          <a:bodyPr lIns="45720" rIns="45720" anchor="ctr"/>
          <a:lstStyle/>
          <a:p>
            <a:pPr algn="ctr">
              <a:lnSpc>
                <a:spcPct val="90000"/>
              </a:lnSpc>
              <a:spcBef>
                <a:spcPts val="300"/>
              </a:spcBef>
            </a:pPr>
            <a:r>
              <a:rPr lang="en-US" sz="1200" b="1" dirty="0">
                <a:latin typeface="Arial Narrow" pitchFamily="34" charset="0"/>
              </a:rPr>
              <a:t>SNS OPS FWP</a:t>
            </a:r>
          </a:p>
          <a:p>
            <a:pPr algn="ctr">
              <a:lnSpc>
                <a:spcPct val="90000"/>
              </a:lnSpc>
              <a:spcBef>
                <a:spcPts val="300"/>
              </a:spcBef>
            </a:pPr>
            <a:r>
              <a:rPr lang="en-US" sz="1200" b="1" dirty="0">
                <a:latin typeface="Arial Narrow" pitchFamily="34" charset="0"/>
              </a:rPr>
              <a:t>FY16 - $91M</a:t>
            </a:r>
            <a:endParaRPr lang="en-US" sz="1200" b="0" dirty="0">
              <a:latin typeface="Arial Narrow" pitchFamily="34" charset="0"/>
            </a:endParaRPr>
          </a:p>
        </p:txBody>
      </p:sp>
      <p:sp>
        <p:nvSpPr>
          <p:cNvPr id="66" name="Line 294"/>
          <p:cNvSpPr>
            <a:spLocks noChangeShapeType="1"/>
          </p:cNvSpPr>
          <p:nvPr/>
        </p:nvSpPr>
        <p:spPr bwMode="auto">
          <a:xfrm flipH="1">
            <a:off x="2051426" y="1549397"/>
            <a:ext cx="5974" cy="1371600"/>
          </a:xfrm>
          <a:prstGeom prst="line">
            <a:avLst/>
          </a:prstGeom>
          <a:noFill/>
          <a:ln w="25400">
            <a:solidFill>
              <a:schemeClr val="tx1"/>
            </a:solidFill>
            <a:round/>
            <a:headEnd/>
            <a:tailEnd/>
          </a:ln>
        </p:spPr>
        <p:txBody>
          <a:bodyPr/>
          <a:lstStyle/>
          <a:p>
            <a:endParaRPr lang="en-US" dirty="0">
              <a:latin typeface="Arial Narrow" pitchFamily="34" charset="0"/>
            </a:endParaRPr>
          </a:p>
        </p:txBody>
      </p:sp>
      <p:sp>
        <p:nvSpPr>
          <p:cNvPr id="67" name="TextBox 66"/>
          <p:cNvSpPr txBox="1"/>
          <p:nvPr/>
        </p:nvSpPr>
        <p:spPr>
          <a:xfrm>
            <a:off x="5029200" y="3124200"/>
            <a:ext cx="1752600" cy="769441"/>
          </a:xfrm>
          <a:prstGeom prst="rect">
            <a:avLst/>
          </a:prstGeom>
          <a:noFill/>
          <a:ln>
            <a:solidFill>
              <a:schemeClr val="accent6">
                <a:lumMod val="60000"/>
                <a:lumOff val="40000"/>
              </a:schemeClr>
            </a:solidFill>
          </a:ln>
        </p:spPr>
        <p:txBody>
          <a:bodyPr wrap="square" rtlCol="0">
            <a:spAutoFit/>
          </a:bodyPr>
          <a:lstStyle/>
          <a:p>
            <a:pPr algn="ctr"/>
            <a:r>
              <a:rPr lang="en-US" sz="1100" b="1" dirty="0"/>
              <a:t>SCIENCE FWP funds Instrument Support, Data Acquisition, etc. in ISD, RRD and RAD</a:t>
            </a:r>
          </a:p>
        </p:txBody>
      </p:sp>
      <p:sp>
        <p:nvSpPr>
          <p:cNvPr id="68" name="Rectangle 301"/>
          <p:cNvSpPr>
            <a:spLocks noChangeArrowheads="1"/>
          </p:cNvSpPr>
          <p:nvPr/>
        </p:nvSpPr>
        <p:spPr bwMode="auto">
          <a:xfrm>
            <a:off x="8077200" y="2674960"/>
            <a:ext cx="533400" cy="533400"/>
          </a:xfrm>
          <a:prstGeom prst="rect">
            <a:avLst/>
          </a:prstGeom>
          <a:solidFill>
            <a:schemeClr val="accent2">
              <a:lumMod val="60000"/>
              <a:lumOff val="40000"/>
            </a:schemeClr>
          </a:solidFill>
          <a:ln w="12700" algn="ctr">
            <a:solidFill>
              <a:schemeClr val="tx1"/>
            </a:solidFill>
            <a:miter lim="800000"/>
            <a:headEnd/>
            <a:tailEnd/>
          </a:ln>
          <a:effectLst/>
        </p:spPr>
        <p:txBody>
          <a:bodyPr lIns="45720" rIns="45720" anchor="ctr"/>
          <a:lstStyle/>
          <a:p>
            <a:pPr algn="ctr">
              <a:lnSpc>
                <a:spcPct val="90000"/>
              </a:lnSpc>
              <a:spcBef>
                <a:spcPts val="300"/>
              </a:spcBef>
            </a:pPr>
            <a:r>
              <a:rPr lang="en-US" sz="1200" b="1" dirty="0">
                <a:latin typeface="Arial Narrow" pitchFamily="34" charset="0"/>
              </a:rPr>
              <a:t>AIP Funds </a:t>
            </a:r>
            <a:r>
              <a:rPr lang="en-US" sz="1100" b="1" dirty="0">
                <a:latin typeface="Arial Narrow" pitchFamily="34" charset="0"/>
              </a:rPr>
              <a:t>($2M/yr)</a:t>
            </a:r>
            <a:endParaRPr lang="en-US" sz="1100" b="0" dirty="0">
              <a:latin typeface="Arial Narrow" pitchFamily="34" charset="0"/>
            </a:endParaRPr>
          </a:p>
        </p:txBody>
      </p:sp>
      <p:sp>
        <p:nvSpPr>
          <p:cNvPr id="71" name="Rectangle 302"/>
          <p:cNvSpPr>
            <a:spLocks noChangeArrowheads="1"/>
          </p:cNvSpPr>
          <p:nvPr/>
        </p:nvSpPr>
        <p:spPr bwMode="auto">
          <a:xfrm>
            <a:off x="6934200" y="4267203"/>
            <a:ext cx="685800" cy="457200"/>
          </a:xfrm>
          <a:prstGeom prst="rect">
            <a:avLst/>
          </a:prstGeom>
          <a:solidFill>
            <a:schemeClr val="accent2">
              <a:lumMod val="60000"/>
              <a:lumOff val="40000"/>
            </a:schemeClr>
          </a:solidFill>
          <a:ln w="12700" algn="ctr">
            <a:solidFill>
              <a:schemeClr val="tx1"/>
            </a:solidFill>
            <a:miter lim="800000"/>
            <a:headEnd/>
            <a:tailEnd/>
          </a:ln>
        </p:spPr>
        <p:txBody>
          <a:bodyPr lIns="45720" rIns="45720" anchor="ctr"/>
          <a:lstStyle/>
          <a:p>
            <a:pPr algn="ctr">
              <a:lnSpc>
                <a:spcPct val="90000"/>
              </a:lnSpc>
              <a:spcBef>
                <a:spcPts val="600"/>
              </a:spcBef>
            </a:pPr>
            <a:r>
              <a:rPr lang="en-US" sz="1400" b="1" dirty="0">
                <a:latin typeface="Arial Narrow" pitchFamily="34" charset="0"/>
              </a:rPr>
              <a:t>DOO</a:t>
            </a:r>
          </a:p>
        </p:txBody>
      </p:sp>
      <p:sp>
        <p:nvSpPr>
          <p:cNvPr id="72" name="Rectangle 301"/>
          <p:cNvSpPr>
            <a:spLocks noChangeArrowheads="1"/>
          </p:cNvSpPr>
          <p:nvPr/>
        </p:nvSpPr>
        <p:spPr bwMode="auto">
          <a:xfrm>
            <a:off x="3124200" y="4267115"/>
            <a:ext cx="685800" cy="457200"/>
          </a:xfrm>
          <a:prstGeom prst="rect">
            <a:avLst/>
          </a:prstGeom>
          <a:solidFill>
            <a:schemeClr val="accent6">
              <a:lumMod val="60000"/>
              <a:lumOff val="40000"/>
            </a:schemeClr>
          </a:solidFill>
          <a:ln w="12700" algn="ctr">
            <a:solidFill>
              <a:schemeClr val="tx1"/>
            </a:solidFill>
            <a:miter lim="800000"/>
            <a:headEnd/>
            <a:tailEnd/>
          </a:ln>
        </p:spPr>
        <p:txBody>
          <a:bodyPr lIns="45720" rIns="45720" anchor="ctr"/>
          <a:lstStyle/>
          <a:p>
            <a:pPr algn="ctr">
              <a:lnSpc>
                <a:spcPct val="90000"/>
              </a:lnSpc>
              <a:spcBef>
                <a:spcPts val="600"/>
              </a:spcBef>
            </a:pPr>
            <a:r>
              <a:rPr lang="en-US" sz="1400" b="1" dirty="0">
                <a:latin typeface="Arial Narrow" pitchFamily="34" charset="0"/>
              </a:rPr>
              <a:t>BSMD</a:t>
            </a:r>
          </a:p>
        </p:txBody>
      </p:sp>
      <p:sp>
        <p:nvSpPr>
          <p:cNvPr id="73" name="Line 294"/>
          <p:cNvSpPr>
            <a:spLocks noChangeShapeType="1"/>
          </p:cNvSpPr>
          <p:nvPr/>
        </p:nvSpPr>
        <p:spPr bwMode="auto">
          <a:xfrm flipH="1">
            <a:off x="6680200" y="4114800"/>
            <a:ext cx="1335024" cy="0"/>
          </a:xfrm>
          <a:prstGeom prst="line">
            <a:avLst/>
          </a:prstGeom>
          <a:noFill/>
          <a:ln w="57150" cmpd="sng">
            <a:solidFill>
              <a:schemeClr val="accent2">
                <a:lumMod val="60000"/>
                <a:lumOff val="40000"/>
              </a:schemeClr>
            </a:solidFill>
            <a:round/>
            <a:headEnd/>
            <a:tailEnd/>
          </a:ln>
        </p:spPr>
        <p:txBody>
          <a:bodyPr/>
          <a:lstStyle/>
          <a:p>
            <a:endParaRPr lang="en-US" dirty="0">
              <a:latin typeface="Arial Narrow" pitchFamily="34" charset="0"/>
            </a:endParaRPr>
          </a:p>
        </p:txBody>
      </p:sp>
      <p:sp>
        <p:nvSpPr>
          <p:cNvPr id="74" name="Line 294"/>
          <p:cNvSpPr>
            <a:spLocks noChangeShapeType="1"/>
          </p:cNvSpPr>
          <p:nvPr/>
        </p:nvSpPr>
        <p:spPr bwMode="auto">
          <a:xfrm flipH="1">
            <a:off x="7289800" y="4114800"/>
            <a:ext cx="0" cy="141667"/>
          </a:xfrm>
          <a:prstGeom prst="line">
            <a:avLst/>
          </a:prstGeom>
          <a:noFill/>
          <a:ln w="57150" cmpd="sng">
            <a:solidFill>
              <a:schemeClr val="accent2">
                <a:lumMod val="60000"/>
                <a:lumOff val="40000"/>
              </a:schemeClr>
            </a:solidFill>
            <a:round/>
            <a:headEnd/>
            <a:tailEnd/>
          </a:ln>
        </p:spPr>
        <p:txBody>
          <a:bodyPr/>
          <a:lstStyle/>
          <a:p>
            <a:endParaRPr lang="en-US" dirty="0">
              <a:latin typeface="Arial Narrow" pitchFamily="34" charset="0"/>
            </a:endParaRPr>
          </a:p>
        </p:txBody>
      </p:sp>
      <p:sp>
        <p:nvSpPr>
          <p:cNvPr id="75" name="Line 287"/>
          <p:cNvSpPr>
            <a:spLocks noChangeShapeType="1"/>
          </p:cNvSpPr>
          <p:nvPr/>
        </p:nvSpPr>
        <p:spPr bwMode="auto">
          <a:xfrm>
            <a:off x="7848600" y="3977342"/>
            <a:ext cx="0" cy="283334"/>
          </a:xfrm>
          <a:prstGeom prst="line">
            <a:avLst/>
          </a:prstGeom>
          <a:noFill/>
          <a:ln w="57150" cmpd="sng">
            <a:solidFill>
              <a:schemeClr val="accent6">
                <a:lumMod val="60000"/>
                <a:lumOff val="40000"/>
              </a:schemeClr>
            </a:solidFill>
            <a:round/>
            <a:headEnd/>
            <a:tailEnd/>
          </a:ln>
        </p:spPr>
        <p:txBody>
          <a:bodyPr/>
          <a:lstStyle/>
          <a:p>
            <a:pPr>
              <a:lnSpc>
                <a:spcPct val="90000"/>
              </a:lnSpc>
            </a:pPr>
            <a:endParaRPr lang="en-US" sz="1400" dirty="0">
              <a:latin typeface="Arial Narrow" pitchFamily="34" charset="0"/>
            </a:endParaRPr>
          </a:p>
        </p:txBody>
      </p:sp>
      <p:sp>
        <p:nvSpPr>
          <p:cNvPr id="76" name="Line 287"/>
          <p:cNvSpPr>
            <a:spLocks noChangeShapeType="1"/>
          </p:cNvSpPr>
          <p:nvPr/>
        </p:nvSpPr>
        <p:spPr bwMode="auto">
          <a:xfrm>
            <a:off x="3505200" y="3962400"/>
            <a:ext cx="0" cy="304800"/>
          </a:xfrm>
          <a:prstGeom prst="line">
            <a:avLst/>
          </a:prstGeom>
          <a:noFill/>
          <a:ln w="57150" cmpd="sng">
            <a:solidFill>
              <a:schemeClr val="accent6">
                <a:lumMod val="60000"/>
                <a:lumOff val="40000"/>
              </a:schemeClr>
            </a:solidFill>
            <a:round/>
            <a:headEnd/>
            <a:tailEnd/>
          </a:ln>
        </p:spPr>
        <p:txBody>
          <a:bodyPr/>
          <a:lstStyle/>
          <a:p>
            <a:pPr>
              <a:lnSpc>
                <a:spcPct val="90000"/>
              </a:lnSpc>
            </a:pPr>
            <a:endParaRPr lang="en-US" sz="1400" dirty="0">
              <a:latin typeface="Arial Narrow" pitchFamily="34" charset="0"/>
            </a:endParaRPr>
          </a:p>
        </p:txBody>
      </p:sp>
      <p:sp>
        <p:nvSpPr>
          <p:cNvPr id="69" name="Line 294"/>
          <p:cNvSpPr>
            <a:spLocks noChangeShapeType="1"/>
          </p:cNvSpPr>
          <p:nvPr/>
        </p:nvSpPr>
        <p:spPr bwMode="auto">
          <a:xfrm flipH="1">
            <a:off x="2705100" y="1752600"/>
            <a:ext cx="0" cy="228600"/>
          </a:xfrm>
          <a:prstGeom prst="line">
            <a:avLst/>
          </a:prstGeom>
          <a:noFill/>
          <a:ln w="25400">
            <a:solidFill>
              <a:srgbClr val="555555"/>
            </a:solidFill>
            <a:round/>
            <a:headEnd/>
            <a:tailEnd/>
          </a:ln>
        </p:spPr>
        <p:txBody>
          <a:bodyPr/>
          <a:lstStyle/>
          <a:p>
            <a:endParaRPr lang="en-US" dirty="0">
              <a:latin typeface="Arial Narrow" pitchFamily="34" charset="0"/>
            </a:endParaRPr>
          </a:p>
        </p:txBody>
      </p:sp>
      <p:sp>
        <p:nvSpPr>
          <p:cNvPr id="70" name="Line 294"/>
          <p:cNvSpPr>
            <a:spLocks noChangeShapeType="1"/>
          </p:cNvSpPr>
          <p:nvPr/>
        </p:nvSpPr>
        <p:spPr bwMode="auto">
          <a:xfrm flipH="1">
            <a:off x="4419600" y="1447800"/>
            <a:ext cx="0" cy="310896"/>
          </a:xfrm>
          <a:prstGeom prst="line">
            <a:avLst/>
          </a:prstGeom>
          <a:noFill/>
          <a:ln w="25400">
            <a:solidFill>
              <a:srgbClr val="555555"/>
            </a:solidFill>
            <a:round/>
            <a:headEnd/>
            <a:tailEnd/>
          </a:ln>
        </p:spPr>
        <p:txBody>
          <a:bodyPr/>
          <a:lstStyle/>
          <a:p>
            <a:endParaRPr lang="en-US" dirty="0">
              <a:latin typeface="Arial Narrow" pitchFamily="34" charset="0"/>
            </a:endParaRPr>
          </a:p>
        </p:txBody>
      </p:sp>
      <p:sp>
        <p:nvSpPr>
          <p:cNvPr id="77" name="Rectangle 301"/>
          <p:cNvSpPr>
            <a:spLocks noChangeArrowheads="1"/>
          </p:cNvSpPr>
          <p:nvPr/>
        </p:nvSpPr>
        <p:spPr bwMode="auto">
          <a:xfrm>
            <a:off x="228600" y="990600"/>
            <a:ext cx="685800" cy="457200"/>
          </a:xfrm>
          <a:prstGeom prst="rect">
            <a:avLst/>
          </a:prstGeom>
          <a:noFill/>
          <a:ln w="12700" algn="ctr">
            <a:noFill/>
            <a:miter lim="800000"/>
            <a:headEnd/>
            <a:tailEnd/>
          </a:ln>
        </p:spPr>
        <p:txBody>
          <a:bodyPr lIns="45720" rIns="45720" anchor="ctr"/>
          <a:lstStyle/>
          <a:p>
            <a:pPr algn="ctr">
              <a:lnSpc>
                <a:spcPct val="90000"/>
              </a:lnSpc>
              <a:spcBef>
                <a:spcPts val="600"/>
              </a:spcBef>
            </a:pPr>
            <a:r>
              <a:rPr lang="en-US" sz="1400" b="1" dirty="0">
                <a:latin typeface="Arial Narrow" pitchFamily="34" charset="0"/>
              </a:rPr>
              <a:t>Sponsor</a:t>
            </a:r>
          </a:p>
        </p:txBody>
      </p:sp>
      <p:sp>
        <p:nvSpPr>
          <p:cNvPr id="78" name="Rectangle 301"/>
          <p:cNvSpPr>
            <a:spLocks noChangeArrowheads="1"/>
          </p:cNvSpPr>
          <p:nvPr/>
        </p:nvSpPr>
        <p:spPr bwMode="auto">
          <a:xfrm>
            <a:off x="228600" y="1981200"/>
            <a:ext cx="685800" cy="457200"/>
          </a:xfrm>
          <a:prstGeom prst="rect">
            <a:avLst/>
          </a:prstGeom>
          <a:noFill/>
          <a:ln w="12700" algn="ctr">
            <a:noFill/>
            <a:miter lim="800000"/>
            <a:headEnd/>
            <a:tailEnd/>
          </a:ln>
        </p:spPr>
        <p:txBody>
          <a:bodyPr lIns="45720" rIns="45720" anchor="ctr"/>
          <a:lstStyle/>
          <a:p>
            <a:pPr algn="ctr">
              <a:lnSpc>
                <a:spcPct val="90000"/>
              </a:lnSpc>
              <a:spcBef>
                <a:spcPts val="600"/>
              </a:spcBef>
            </a:pPr>
            <a:r>
              <a:rPr lang="en-US" sz="1400" b="1" dirty="0">
                <a:latin typeface="Arial Narrow" pitchFamily="34" charset="0"/>
              </a:rPr>
              <a:t>FWP</a:t>
            </a:r>
          </a:p>
        </p:txBody>
      </p:sp>
      <p:sp>
        <p:nvSpPr>
          <p:cNvPr id="79" name="Rectangle 301"/>
          <p:cNvSpPr>
            <a:spLocks noChangeArrowheads="1"/>
          </p:cNvSpPr>
          <p:nvPr/>
        </p:nvSpPr>
        <p:spPr bwMode="auto">
          <a:xfrm>
            <a:off x="0" y="3124200"/>
            <a:ext cx="1143000" cy="762000"/>
          </a:xfrm>
          <a:prstGeom prst="rect">
            <a:avLst/>
          </a:prstGeom>
          <a:noFill/>
          <a:ln w="12700" algn="ctr">
            <a:noFill/>
            <a:miter lim="800000"/>
            <a:headEnd/>
            <a:tailEnd/>
          </a:ln>
        </p:spPr>
        <p:txBody>
          <a:bodyPr lIns="45720" rIns="45720" anchor="ctr"/>
          <a:lstStyle/>
          <a:p>
            <a:pPr algn="ctr">
              <a:lnSpc>
                <a:spcPct val="90000"/>
              </a:lnSpc>
              <a:spcBef>
                <a:spcPts val="600"/>
              </a:spcBef>
            </a:pPr>
            <a:r>
              <a:rPr lang="en-US" sz="1400" b="1" dirty="0">
                <a:latin typeface="Arial Narrow" pitchFamily="34" charset="0"/>
              </a:rPr>
              <a:t>Flow of funding to Organizations</a:t>
            </a:r>
          </a:p>
        </p:txBody>
      </p:sp>
      <p:sp>
        <p:nvSpPr>
          <p:cNvPr id="80" name="Rectangle 301"/>
          <p:cNvSpPr>
            <a:spLocks noChangeArrowheads="1"/>
          </p:cNvSpPr>
          <p:nvPr/>
        </p:nvSpPr>
        <p:spPr bwMode="auto">
          <a:xfrm>
            <a:off x="0" y="4267200"/>
            <a:ext cx="1143000" cy="457200"/>
          </a:xfrm>
          <a:prstGeom prst="rect">
            <a:avLst/>
          </a:prstGeom>
          <a:noFill/>
          <a:ln w="12700" algn="ctr">
            <a:noFill/>
            <a:miter lim="800000"/>
            <a:headEnd/>
            <a:tailEnd/>
          </a:ln>
        </p:spPr>
        <p:txBody>
          <a:bodyPr lIns="45720" rIns="45720" anchor="ctr"/>
          <a:lstStyle/>
          <a:p>
            <a:pPr algn="ctr">
              <a:lnSpc>
                <a:spcPct val="90000"/>
              </a:lnSpc>
              <a:spcBef>
                <a:spcPts val="600"/>
              </a:spcBef>
            </a:pPr>
            <a:r>
              <a:rPr lang="en-US" sz="1400" b="1" dirty="0">
                <a:latin typeface="Arial Narrow" pitchFamily="34" charset="0"/>
              </a:rPr>
              <a:t>Organizations</a:t>
            </a:r>
          </a:p>
        </p:txBody>
      </p:sp>
      <p:cxnSp>
        <p:nvCxnSpPr>
          <p:cNvPr id="9" name="Straight Arrow Connector 8"/>
          <p:cNvCxnSpPr>
            <a:stCxn id="77" idx="2"/>
            <a:endCxn id="78" idx="0"/>
          </p:cNvCxnSpPr>
          <p:nvPr/>
        </p:nvCxnSpPr>
        <p:spPr>
          <a:xfrm>
            <a:off x="571500" y="1447800"/>
            <a:ext cx="0" cy="533400"/>
          </a:xfrm>
          <a:prstGeom prst="straightConnector1">
            <a:avLst/>
          </a:prstGeom>
          <a:ln>
            <a:solidFill>
              <a:srgbClr val="1E7640"/>
            </a:solidFill>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a:stCxn id="78" idx="2"/>
            <a:endCxn id="79" idx="0"/>
          </p:cNvCxnSpPr>
          <p:nvPr/>
        </p:nvCxnSpPr>
        <p:spPr>
          <a:xfrm>
            <a:off x="571500" y="2438400"/>
            <a:ext cx="0" cy="685800"/>
          </a:xfrm>
          <a:prstGeom prst="straightConnector1">
            <a:avLst/>
          </a:prstGeom>
          <a:ln>
            <a:solidFill>
              <a:srgbClr val="1E7640"/>
            </a:solidFill>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a:stCxn id="79" idx="2"/>
            <a:endCxn id="80" idx="0"/>
          </p:cNvCxnSpPr>
          <p:nvPr/>
        </p:nvCxnSpPr>
        <p:spPr>
          <a:xfrm>
            <a:off x="571500" y="3886200"/>
            <a:ext cx="0" cy="381000"/>
          </a:xfrm>
          <a:prstGeom prst="straightConnector1">
            <a:avLst/>
          </a:prstGeom>
          <a:ln>
            <a:solidFill>
              <a:srgbClr val="1E7640"/>
            </a:solidFill>
            <a:tailEnd type="arrow"/>
          </a:ln>
        </p:spPr>
        <p:style>
          <a:lnRef idx="2">
            <a:schemeClr val="accent1"/>
          </a:lnRef>
          <a:fillRef idx="0">
            <a:schemeClr val="accent1"/>
          </a:fillRef>
          <a:effectRef idx="1">
            <a:schemeClr val="accent1"/>
          </a:effectRef>
          <a:fontRef idx="minor">
            <a:schemeClr val="tx1"/>
          </a:fontRef>
        </p:style>
      </p:cxnSp>
      <p:sp>
        <p:nvSpPr>
          <p:cNvPr id="82" name="Rectangle 301"/>
          <p:cNvSpPr>
            <a:spLocks noChangeArrowheads="1"/>
          </p:cNvSpPr>
          <p:nvPr/>
        </p:nvSpPr>
        <p:spPr bwMode="auto">
          <a:xfrm>
            <a:off x="0" y="4953000"/>
            <a:ext cx="1143000" cy="609600"/>
          </a:xfrm>
          <a:prstGeom prst="rect">
            <a:avLst/>
          </a:prstGeom>
          <a:noFill/>
          <a:ln w="12700" algn="ctr">
            <a:noFill/>
            <a:miter lim="800000"/>
            <a:headEnd/>
            <a:tailEnd/>
          </a:ln>
        </p:spPr>
        <p:txBody>
          <a:bodyPr lIns="45720" rIns="45720" anchor="ctr"/>
          <a:lstStyle/>
          <a:p>
            <a:pPr algn="ctr">
              <a:lnSpc>
                <a:spcPct val="90000"/>
              </a:lnSpc>
              <a:spcBef>
                <a:spcPts val="600"/>
              </a:spcBef>
            </a:pPr>
            <a:r>
              <a:rPr lang="en-US" sz="1400" b="1" dirty="0">
                <a:latin typeface="Arial Narrow" pitchFamily="34" charset="0"/>
              </a:rPr>
              <a:t>Flow of work at Facilities</a:t>
            </a:r>
          </a:p>
        </p:txBody>
      </p:sp>
      <p:cxnSp>
        <p:nvCxnSpPr>
          <p:cNvPr id="18" name="Straight Arrow Connector 17"/>
          <p:cNvCxnSpPr>
            <a:stCxn id="80" idx="2"/>
            <a:endCxn id="82" idx="0"/>
          </p:cNvCxnSpPr>
          <p:nvPr/>
        </p:nvCxnSpPr>
        <p:spPr>
          <a:xfrm>
            <a:off x="571500" y="4724400"/>
            <a:ext cx="0" cy="228600"/>
          </a:xfrm>
          <a:prstGeom prst="straightConnector1">
            <a:avLst/>
          </a:prstGeom>
          <a:ln>
            <a:solidFill>
              <a:srgbClr val="1E7640"/>
            </a:solidFill>
            <a:tailEnd type="arrow"/>
          </a:ln>
        </p:spPr>
        <p:style>
          <a:lnRef idx="2">
            <a:schemeClr val="accent1"/>
          </a:lnRef>
          <a:fillRef idx="0">
            <a:schemeClr val="accent1"/>
          </a:fillRef>
          <a:effectRef idx="1">
            <a:schemeClr val="accent1"/>
          </a:effectRef>
          <a:fontRef idx="minor">
            <a:schemeClr val="tx1"/>
          </a:fontRef>
        </p:style>
      </p:cxnSp>
      <p:sp>
        <p:nvSpPr>
          <p:cNvPr id="83" name="Rectangle 301"/>
          <p:cNvSpPr>
            <a:spLocks noChangeArrowheads="1"/>
          </p:cNvSpPr>
          <p:nvPr/>
        </p:nvSpPr>
        <p:spPr bwMode="auto">
          <a:xfrm>
            <a:off x="152400" y="5778500"/>
            <a:ext cx="838200" cy="368300"/>
          </a:xfrm>
          <a:prstGeom prst="rect">
            <a:avLst/>
          </a:prstGeom>
          <a:noFill/>
          <a:ln w="12700" algn="ctr">
            <a:noFill/>
            <a:miter lim="800000"/>
            <a:headEnd/>
            <a:tailEnd/>
          </a:ln>
        </p:spPr>
        <p:txBody>
          <a:bodyPr lIns="45720" rIns="45720" anchor="ctr"/>
          <a:lstStyle/>
          <a:p>
            <a:pPr algn="ctr">
              <a:lnSpc>
                <a:spcPct val="90000"/>
              </a:lnSpc>
              <a:spcBef>
                <a:spcPts val="600"/>
              </a:spcBef>
            </a:pPr>
            <a:r>
              <a:rPr lang="en-US" sz="1400" b="1" dirty="0">
                <a:latin typeface="Arial Narrow" pitchFamily="34" charset="0"/>
              </a:rPr>
              <a:t>Facilities</a:t>
            </a:r>
          </a:p>
        </p:txBody>
      </p:sp>
      <p:cxnSp>
        <p:nvCxnSpPr>
          <p:cNvPr id="22" name="Straight Arrow Connector 21"/>
          <p:cNvCxnSpPr>
            <a:stCxn id="82" idx="2"/>
            <a:endCxn id="83" idx="0"/>
          </p:cNvCxnSpPr>
          <p:nvPr/>
        </p:nvCxnSpPr>
        <p:spPr>
          <a:xfrm>
            <a:off x="571500" y="5562600"/>
            <a:ext cx="0" cy="215900"/>
          </a:xfrm>
          <a:prstGeom prst="straightConnector1">
            <a:avLst/>
          </a:prstGeom>
          <a:ln>
            <a:solidFill>
              <a:srgbClr val="1E7640"/>
            </a:solidFill>
            <a:tailEnd type="arrow"/>
          </a:ln>
        </p:spPr>
        <p:style>
          <a:lnRef idx="2">
            <a:schemeClr val="accent1"/>
          </a:lnRef>
          <a:fillRef idx="0">
            <a:schemeClr val="accent1"/>
          </a:fillRef>
          <a:effectRef idx="1">
            <a:schemeClr val="accent1"/>
          </a:effectRef>
          <a:fontRef idx="minor">
            <a:schemeClr val="tx1"/>
          </a:fontRef>
        </p:style>
      </p:cxnSp>
      <p:sp>
        <p:nvSpPr>
          <p:cNvPr id="87" name="Line 294"/>
          <p:cNvSpPr>
            <a:spLocks noChangeShapeType="1"/>
          </p:cNvSpPr>
          <p:nvPr/>
        </p:nvSpPr>
        <p:spPr bwMode="auto">
          <a:xfrm flipH="1">
            <a:off x="7302500" y="5029200"/>
            <a:ext cx="786384" cy="0"/>
          </a:xfrm>
          <a:prstGeom prst="line">
            <a:avLst/>
          </a:prstGeom>
          <a:noFill/>
          <a:ln w="57150" cmpd="sng">
            <a:solidFill>
              <a:schemeClr val="accent2">
                <a:lumMod val="60000"/>
                <a:lumOff val="40000"/>
              </a:schemeClr>
            </a:solidFill>
            <a:round/>
            <a:headEnd/>
            <a:tailEnd/>
          </a:ln>
        </p:spPr>
        <p:txBody>
          <a:bodyPr/>
          <a:lstStyle/>
          <a:p>
            <a:endParaRPr lang="en-US" dirty="0">
              <a:latin typeface="Arial Narrow" pitchFamily="34" charset="0"/>
            </a:endParaRPr>
          </a:p>
        </p:txBody>
      </p:sp>
      <p:sp>
        <p:nvSpPr>
          <p:cNvPr id="90" name="Line 287"/>
          <p:cNvSpPr>
            <a:spLocks noChangeShapeType="1"/>
          </p:cNvSpPr>
          <p:nvPr/>
        </p:nvSpPr>
        <p:spPr bwMode="auto">
          <a:xfrm>
            <a:off x="2717800" y="4724400"/>
            <a:ext cx="0" cy="304800"/>
          </a:xfrm>
          <a:prstGeom prst="line">
            <a:avLst/>
          </a:prstGeom>
          <a:noFill/>
          <a:ln w="57150" cmpd="sng">
            <a:solidFill>
              <a:srgbClr val="AA7BBD"/>
            </a:solidFill>
            <a:round/>
            <a:headEnd/>
            <a:tailEnd/>
          </a:ln>
        </p:spPr>
        <p:txBody>
          <a:bodyPr/>
          <a:lstStyle/>
          <a:p>
            <a:pPr>
              <a:lnSpc>
                <a:spcPct val="90000"/>
              </a:lnSpc>
            </a:pPr>
            <a:endParaRPr lang="en-US" sz="1400" dirty="0">
              <a:latin typeface="Arial Narrow" pitchFamily="34" charset="0"/>
            </a:endParaRPr>
          </a:p>
        </p:txBody>
      </p:sp>
      <p:sp>
        <p:nvSpPr>
          <p:cNvPr id="91" name="Line 287"/>
          <p:cNvSpPr>
            <a:spLocks noChangeShapeType="1"/>
          </p:cNvSpPr>
          <p:nvPr/>
        </p:nvSpPr>
        <p:spPr bwMode="auto">
          <a:xfrm>
            <a:off x="4229100" y="4724400"/>
            <a:ext cx="0" cy="304800"/>
          </a:xfrm>
          <a:prstGeom prst="line">
            <a:avLst/>
          </a:prstGeom>
          <a:noFill/>
          <a:ln w="57150" cmpd="sng">
            <a:solidFill>
              <a:srgbClr val="AA7BBD"/>
            </a:solidFill>
            <a:round/>
            <a:headEnd/>
            <a:tailEnd/>
          </a:ln>
        </p:spPr>
        <p:txBody>
          <a:bodyPr/>
          <a:lstStyle/>
          <a:p>
            <a:pPr>
              <a:lnSpc>
                <a:spcPct val="90000"/>
              </a:lnSpc>
            </a:pPr>
            <a:endParaRPr lang="en-US" sz="1400" dirty="0">
              <a:latin typeface="Arial Narrow" pitchFamily="34" charset="0"/>
            </a:endParaRPr>
          </a:p>
        </p:txBody>
      </p:sp>
      <p:sp>
        <p:nvSpPr>
          <p:cNvPr id="92" name="Line 287"/>
          <p:cNvSpPr>
            <a:spLocks noChangeShapeType="1"/>
          </p:cNvSpPr>
          <p:nvPr/>
        </p:nvSpPr>
        <p:spPr bwMode="auto">
          <a:xfrm>
            <a:off x="5016500" y="4724400"/>
            <a:ext cx="0" cy="304800"/>
          </a:xfrm>
          <a:prstGeom prst="line">
            <a:avLst/>
          </a:prstGeom>
          <a:noFill/>
          <a:ln w="57150" cmpd="sng">
            <a:solidFill>
              <a:srgbClr val="AA7BBD"/>
            </a:solidFill>
            <a:round/>
            <a:headEnd/>
            <a:tailEnd/>
          </a:ln>
        </p:spPr>
        <p:txBody>
          <a:bodyPr/>
          <a:lstStyle/>
          <a:p>
            <a:pPr>
              <a:lnSpc>
                <a:spcPct val="90000"/>
              </a:lnSpc>
            </a:pPr>
            <a:endParaRPr lang="en-US" sz="1400" dirty="0">
              <a:latin typeface="Arial Narrow" pitchFamily="34" charset="0"/>
            </a:endParaRPr>
          </a:p>
        </p:txBody>
      </p:sp>
      <p:sp>
        <p:nvSpPr>
          <p:cNvPr id="93" name="Line 287"/>
          <p:cNvSpPr>
            <a:spLocks noChangeShapeType="1"/>
          </p:cNvSpPr>
          <p:nvPr/>
        </p:nvSpPr>
        <p:spPr bwMode="auto">
          <a:xfrm>
            <a:off x="5765800" y="4724400"/>
            <a:ext cx="0" cy="283334"/>
          </a:xfrm>
          <a:prstGeom prst="line">
            <a:avLst/>
          </a:prstGeom>
          <a:noFill/>
          <a:ln w="57150" cmpd="sng">
            <a:solidFill>
              <a:srgbClr val="AA7BBD"/>
            </a:solidFill>
            <a:round/>
            <a:headEnd/>
            <a:tailEnd/>
          </a:ln>
        </p:spPr>
        <p:txBody>
          <a:bodyPr/>
          <a:lstStyle/>
          <a:p>
            <a:pPr>
              <a:lnSpc>
                <a:spcPct val="90000"/>
              </a:lnSpc>
            </a:pPr>
            <a:endParaRPr lang="en-US" sz="1400" dirty="0">
              <a:latin typeface="Arial Narrow" pitchFamily="34" charset="0"/>
            </a:endParaRPr>
          </a:p>
        </p:txBody>
      </p:sp>
      <p:sp>
        <p:nvSpPr>
          <p:cNvPr id="94" name="Line 312"/>
          <p:cNvSpPr>
            <a:spLocks noChangeShapeType="1"/>
          </p:cNvSpPr>
          <p:nvPr/>
        </p:nvSpPr>
        <p:spPr bwMode="auto">
          <a:xfrm>
            <a:off x="6527800" y="4724400"/>
            <a:ext cx="0" cy="283334"/>
          </a:xfrm>
          <a:prstGeom prst="line">
            <a:avLst/>
          </a:prstGeom>
          <a:noFill/>
          <a:ln w="57150" cmpd="sng">
            <a:solidFill>
              <a:srgbClr val="AA7BBD"/>
            </a:solidFill>
            <a:round/>
            <a:headEnd/>
            <a:tailEnd/>
          </a:ln>
        </p:spPr>
        <p:txBody>
          <a:bodyPr/>
          <a:lstStyle/>
          <a:p>
            <a:pPr>
              <a:lnSpc>
                <a:spcPct val="90000"/>
              </a:lnSpc>
            </a:pPr>
            <a:endParaRPr lang="en-US" sz="1400" dirty="0">
              <a:latin typeface="Arial Narrow" pitchFamily="34" charset="0"/>
            </a:endParaRPr>
          </a:p>
        </p:txBody>
      </p:sp>
      <p:sp>
        <p:nvSpPr>
          <p:cNvPr id="95" name="Line 287"/>
          <p:cNvSpPr>
            <a:spLocks noChangeShapeType="1"/>
          </p:cNvSpPr>
          <p:nvPr/>
        </p:nvSpPr>
        <p:spPr bwMode="auto">
          <a:xfrm>
            <a:off x="3505200" y="4724400"/>
            <a:ext cx="0" cy="304800"/>
          </a:xfrm>
          <a:prstGeom prst="line">
            <a:avLst/>
          </a:prstGeom>
          <a:noFill/>
          <a:ln w="57150" cmpd="sng">
            <a:solidFill>
              <a:srgbClr val="AA7BBD"/>
            </a:solidFill>
            <a:round/>
            <a:headEnd/>
            <a:tailEnd/>
          </a:ln>
        </p:spPr>
        <p:txBody>
          <a:bodyPr/>
          <a:lstStyle/>
          <a:p>
            <a:pPr>
              <a:lnSpc>
                <a:spcPct val="90000"/>
              </a:lnSpc>
            </a:pPr>
            <a:endParaRPr lang="en-US" sz="1400" dirty="0">
              <a:latin typeface="Arial Narrow" pitchFamily="34" charset="0"/>
            </a:endParaRPr>
          </a:p>
        </p:txBody>
      </p:sp>
      <p:cxnSp>
        <p:nvCxnSpPr>
          <p:cNvPr id="96" name="Straight Connector 95"/>
          <p:cNvCxnSpPr/>
          <p:nvPr/>
        </p:nvCxnSpPr>
        <p:spPr>
          <a:xfrm>
            <a:off x="2692401" y="5016500"/>
            <a:ext cx="3858767" cy="0"/>
          </a:xfrm>
          <a:prstGeom prst="line">
            <a:avLst/>
          </a:prstGeom>
          <a:noFill/>
          <a:ln w="57150" cmpd="sng">
            <a:solidFill>
              <a:srgbClr val="AA7BBD"/>
            </a:solidFill>
            <a:round/>
            <a:headEnd/>
            <a:tailEnd/>
          </a:ln>
        </p:spPr>
      </p:cxnSp>
      <p:sp>
        <p:nvSpPr>
          <p:cNvPr id="97" name="Line 287"/>
          <p:cNvSpPr>
            <a:spLocks noChangeShapeType="1"/>
          </p:cNvSpPr>
          <p:nvPr/>
        </p:nvSpPr>
        <p:spPr bwMode="auto">
          <a:xfrm>
            <a:off x="4622800" y="5029200"/>
            <a:ext cx="0" cy="304800"/>
          </a:xfrm>
          <a:prstGeom prst="line">
            <a:avLst/>
          </a:prstGeom>
          <a:noFill/>
          <a:ln w="57150" cmpd="sng">
            <a:solidFill>
              <a:srgbClr val="AA7BBD"/>
            </a:solidFill>
            <a:round/>
            <a:headEnd/>
            <a:tailEnd/>
          </a:ln>
        </p:spPr>
        <p:txBody>
          <a:bodyPr/>
          <a:lstStyle/>
          <a:p>
            <a:pPr>
              <a:lnSpc>
                <a:spcPct val="90000"/>
              </a:lnSpc>
            </a:pPr>
            <a:endParaRPr lang="en-US" sz="1400" dirty="0">
              <a:latin typeface="Arial Narrow" pitchFamily="34" charset="0"/>
            </a:endParaRPr>
          </a:p>
        </p:txBody>
      </p:sp>
      <p:cxnSp>
        <p:nvCxnSpPr>
          <p:cNvPr id="98" name="Straight Connector 97"/>
          <p:cNvCxnSpPr/>
          <p:nvPr/>
        </p:nvCxnSpPr>
        <p:spPr>
          <a:xfrm>
            <a:off x="2705099" y="5334000"/>
            <a:ext cx="4169664" cy="0"/>
          </a:xfrm>
          <a:prstGeom prst="line">
            <a:avLst/>
          </a:prstGeom>
          <a:noFill/>
          <a:ln w="57150" cmpd="sng">
            <a:solidFill>
              <a:srgbClr val="AA7BBD"/>
            </a:solidFill>
            <a:round/>
            <a:headEnd/>
            <a:tailEnd/>
          </a:ln>
        </p:spPr>
      </p:cxnSp>
      <p:sp>
        <p:nvSpPr>
          <p:cNvPr id="101" name="Rectangle 301"/>
          <p:cNvSpPr>
            <a:spLocks noChangeArrowheads="1"/>
          </p:cNvSpPr>
          <p:nvPr/>
        </p:nvSpPr>
        <p:spPr bwMode="auto">
          <a:xfrm>
            <a:off x="1524000" y="1066800"/>
            <a:ext cx="1066800" cy="457200"/>
          </a:xfrm>
          <a:prstGeom prst="rect">
            <a:avLst/>
          </a:prstGeom>
          <a:noFill/>
          <a:ln w="12700" algn="ctr">
            <a:noFill/>
            <a:miter lim="800000"/>
            <a:headEnd/>
            <a:tailEnd/>
          </a:ln>
        </p:spPr>
        <p:txBody>
          <a:bodyPr lIns="45720" rIns="45720" anchor="ctr"/>
          <a:lstStyle/>
          <a:p>
            <a:pPr algn="ctr">
              <a:lnSpc>
                <a:spcPct val="90000"/>
              </a:lnSpc>
              <a:spcBef>
                <a:spcPts val="600"/>
              </a:spcBef>
            </a:pPr>
            <a:r>
              <a:rPr lang="en-US" sz="1400" b="1" dirty="0">
                <a:latin typeface="Arial Narrow" pitchFamily="34" charset="0"/>
              </a:rPr>
              <a:t>B&amp;R Code Boundary</a:t>
            </a:r>
          </a:p>
        </p:txBody>
      </p:sp>
      <p:sp>
        <p:nvSpPr>
          <p:cNvPr id="102" name="Rectangle 301"/>
          <p:cNvSpPr>
            <a:spLocks noChangeArrowheads="1"/>
          </p:cNvSpPr>
          <p:nvPr/>
        </p:nvSpPr>
        <p:spPr bwMode="auto">
          <a:xfrm>
            <a:off x="4191000" y="1981200"/>
            <a:ext cx="1075679" cy="465160"/>
          </a:xfrm>
          <a:prstGeom prst="rect">
            <a:avLst/>
          </a:prstGeom>
          <a:solidFill>
            <a:schemeClr val="tx2">
              <a:lumMod val="60000"/>
              <a:lumOff val="40000"/>
            </a:schemeClr>
          </a:solidFill>
          <a:ln w="12700" algn="ctr">
            <a:solidFill>
              <a:schemeClr val="tx1"/>
            </a:solidFill>
            <a:miter lim="800000"/>
            <a:headEnd/>
            <a:tailEnd/>
          </a:ln>
          <a:effectLst/>
        </p:spPr>
        <p:txBody>
          <a:bodyPr lIns="45720" rIns="45720" anchor="ctr"/>
          <a:lstStyle/>
          <a:p>
            <a:pPr algn="ctr">
              <a:lnSpc>
                <a:spcPct val="90000"/>
              </a:lnSpc>
              <a:spcBef>
                <a:spcPts val="300"/>
              </a:spcBef>
            </a:pPr>
            <a:r>
              <a:rPr lang="en-US" sz="1200" b="1" dirty="0">
                <a:latin typeface="Arial Narrow" pitchFamily="34" charset="0"/>
              </a:rPr>
              <a:t>STS FWP</a:t>
            </a:r>
          </a:p>
          <a:p>
            <a:pPr algn="ctr">
              <a:lnSpc>
                <a:spcPct val="90000"/>
              </a:lnSpc>
              <a:spcBef>
                <a:spcPts val="300"/>
              </a:spcBef>
            </a:pPr>
            <a:r>
              <a:rPr lang="en-US" sz="1200" b="1" dirty="0">
                <a:latin typeface="Arial Narrow" pitchFamily="34" charset="0"/>
              </a:rPr>
              <a:t>FY16 - $10M</a:t>
            </a:r>
            <a:endParaRPr lang="en-US" sz="1200" b="0" dirty="0">
              <a:latin typeface="Arial Narrow" pitchFamily="34" charset="0"/>
            </a:endParaRPr>
          </a:p>
        </p:txBody>
      </p:sp>
      <p:sp>
        <p:nvSpPr>
          <p:cNvPr id="103" name="Line 294"/>
          <p:cNvSpPr>
            <a:spLocks noChangeShapeType="1"/>
          </p:cNvSpPr>
          <p:nvPr/>
        </p:nvSpPr>
        <p:spPr bwMode="auto">
          <a:xfrm flipH="1">
            <a:off x="4724400" y="1752600"/>
            <a:ext cx="0" cy="228600"/>
          </a:xfrm>
          <a:prstGeom prst="line">
            <a:avLst/>
          </a:prstGeom>
          <a:noFill/>
          <a:ln w="25400">
            <a:solidFill>
              <a:srgbClr val="555555"/>
            </a:solidFill>
            <a:round/>
            <a:headEnd/>
            <a:tailEnd/>
          </a:ln>
        </p:spPr>
        <p:txBody>
          <a:bodyPr/>
          <a:lstStyle/>
          <a:p>
            <a:endParaRPr lang="en-US" dirty="0">
              <a:latin typeface="Arial Narrow" pitchFamily="34" charset="0"/>
            </a:endParaRPr>
          </a:p>
        </p:txBody>
      </p:sp>
    </p:spTree>
    <p:extLst>
      <p:ext uri="{BB962C8B-B14F-4D97-AF65-F5344CB8AC3E}">
        <p14:creationId xmlns:p14="http://schemas.microsoft.com/office/powerpoint/2010/main" val="39845690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433" y="66048"/>
            <a:ext cx="8636290" cy="623248"/>
          </a:xfrm>
        </p:spPr>
        <p:txBody>
          <a:bodyPr/>
          <a:lstStyle/>
          <a:p>
            <a:r>
              <a:rPr lang="en-US" sz="2000" dirty="0"/>
              <a:t>Accelerator science and technology underpins the ORNL objective of advancing the science and impact of neutrons</a:t>
            </a:r>
          </a:p>
        </p:txBody>
      </p:sp>
      <p:sp>
        <p:nvSpPr>
          <p:cNvPr id="4" name="Content Placeholder 2"/>
          <p:cNvSpPr txBox="1">
            <a:spLocks/>
          </p:cNvSpPr>
          <p:nvPr/>
        </p:nvSpPr>
        <p:spPr bwMode="auto">
          <a:xfrm>
            <a:off x="188844" y="1098831"/>
            <a:ext cx="8790425" cy="5059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230188" indent="-230188" algn="l" rtl="0" eaLnBrk="1" fontAlgn="base" hangingPunct="1">
              <a:lnSpc>
                <a:spcPct val="90000"/>
              </a:lnSpc>
              <a:spcBef>
                <a:spcPts val="1400"/>
              </a:spcBef>
              <a:spcAft>
                <a:spcPct val="0"/>
              </a:spcAft>
              <a:buClr>
                <a:schemeClr val="tx2"/>
              </a:buClr>
              <a:buFont typeface="Arial" charset="0"/>
              <a:buChar char="•"/>
              <a:defRPr sz="2800" kern="1200">
                <a:solidFill>
                  <a:schemeClr val="tx1"/>
                </a:solidFill>
                <a:latin typeface="Arial" panose="020B0604020202020204" pitchFamily="34" charset="0"/>
                <a:ea typeface="+mn-ea"/>
                <a:cs typeface="Arial" panose="020B0604020202020204" pitchFamily="34" charset="0"/>
              </a:defRPr>
            </a:lvl1pPr>
            <a:lvl2pPr marL="625475" indent="-279400" algn="l" rtl="0" eaLnBrk="1" fontAlgn="base" hangingPunct="1">
              <a:lnSpc>
                <a:spcPct val="90000"/>
              </a:lnSpc>
              <a:spcBef>
                <a:spcPts val="800"/>
              </a:spcBef>
              <a:spcAft>
                <a:spcPct val="0"/>
              </a:spcAft>
              <a:buClr>
                <a:schemeClr val="tx2"/>
              </a:buClr>
              <a:buFont typeface="Arial" charset="0"/>
              <a:buChar char="–"/>
              <a:defRPr sz="2400" kern="1200">
                <a:solidFill>
                  <a:schemeClr val="tx1"/>
                </a:solidFill>
                <a:latin typeface="Arial" panose="020B0604020202020204" pitchFamily="34" charset="0"/>
                <a:ea typeface="+mn-ea"/>
                <a:cs typeface="Arial" panose="020B0604020202020204" pitchFamily="34" charset="0"/>
              </a:defRPr>
            </a:lvl2pPr>
            <a:lvl3pPr marL="914400" indent="-230188" algn="l" rtl="0" eaLnBrk="1" fontAlgn="base" hangingPunct="1">
              <a:lnSpc>
                <a:spcPct val="90000"/>
              </a:lnSpc>
              <a:spcBef>
                <a:spcPts val="800"/>
              </a:spcBef>
              <a:spcAft>
                <a:spcPct val="0"/>
              </a:spcAft>
              <a:buClr>
                <a:schemeClr val="tx2"/>
              </a:buClr>
              <a:buFont typeface="Arial" charset="0"/>
              <a:buChar char="•"/>
              <a:defRPr sz="2000" kern="1200">
                <a:solidFill>
                  <a:schemeClr val="tx1"/>
                </a:solidFill>
                <a:latin typeface="Arial" panose="020B0604020202020204" pitchFamily="34" charset="0"/>
                <a:ea typeface="+mn-ea"/>
                <a:cs typeface="Arial" panose="020B0604020202020204" pitchFamily="34" charset="0"/>
              </a:defRPr>
            </a:lvl3pPr>
            <a:lvl4pPr marL="1144588" indent="-173038" algn="l" rtl="0" eaLnBrk="1" fontAlgn="base" hangingPunct="1">
              <a:lnSpc>
                <a:spcPct val="90000"/>
              </a:lnSpc>
              <a:spcBef>
                <a:spcPts val="800"/>
              </a:spcBef>
              <a:spcAft>
                <a:spcPct val="0"/>
              </a:spcAft>
              <a:buClr>
                <a:schemeClr val="tx2"/>
              </a:buClr>
              <a:buFont typeface="Arial" charset="0"/>
              <a:buChar char="–"/>
              <a:defRPr kern="1200">
                <a:solidFill>
                  <a:schemeClr val="tx1"/>
                </a:solidFill>
                <a:latin typeface="Arial" panose="020B0604020202020204" pitchFamily="34" charset="0"/>
                <a:ea typeface="+mn-ea"/>
                <a:cs typeface="Arial" panose="020B0604020202020204" pitchFamily="34" charset="0"/>
              </a:defRPr>
            </a:lvl4pPr>
            <a:lvl5pPr marL="1482725" indent="-222250" algn="l" rtl="0" eaLnBrk="1" fontAlgn="base" hangingPunct="1">
              <a:lnSpc>
                <a:spcPct val="90000"/>
              </a:lnSpc>
              <a:spcBef>
                <a:spcPts val="600"/>
              </a:spcBef>
              <a:spcAft>
                <a:spcPct val="0"/>
              </a:spcAft>
              <a:buClr>
                <a:schemeClr val="tx2"/>
              </a:buClr>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a:latin typeface="+mj-lt"/>
              </a:rPr>
              <a:t>Jones’ version of the vision for Neutron Sciences Directorate (NScD):</a:t>
            </a:r>
          </a:p>
          <a:p>
            <a:pPr marL="346075" lvl="1" indent="0">
              <a:buNone/>
            </a:pPr>
            <a:r>
              <a:rPr lang="en-US" sz="1400" i="1" dirty="0">
                <a:latin typeface="+mj-lt"/>
              </a:rPr>
              <a:t>“The ORNL neutron scattering user facilities use state-of-the-art </a:t>
            </a:r>
            <a:r>
              <a:rPr lang="en-US" sz="1400" i="1" dirty="0">
                <a:solidFill>
                  <a:srgbClr val="FF0000"/>
                </a:solidFill>
                <a:latin typeface="+mj-lt"/>
              </a:rPr>
              <a:t>sources</a:t>
            </a:r>
            <a:r>
              <a:rPr lang="en-US" sz="1400" i="1" dirty="0">
                <a:latin typeface="+mj-lt"/>
              </a:rPr>
              <a:t>, instruments,</a:t>
            </a:r>
            <a:r>
              <a:rPr lang="en-US" sz="1400" i="1" dirty="0">
                <a:solidFill>
                  <a:srgbClr val="FF0000"/>
                </a:solidFill>
                <a:latin typeface="+mj-lt"/>
              </a:rPr>
              <a:t> technology</a:t>
            </a:r>
            <a:r>
              <a:rPr lang="en-US" sz="1400" i="1" dirty="0">
                <a:latin typeface="+mj-lt"/>
              </a:rPr>
              <a:t>, and computing to produce cutting edge </a:t>
            </a:r>
            <a:r>
              <a:rPr lang="en-US" sz="1400" i="1" dirty="0">
                <a:solidFill>
                  <a:srgbClr val="FF0000"/>
                </a:solidFill>
                <a:latin typeface="+mj-lt"/>
              </a:rPr>
              <a:t>discovery</a:t>
            </a:r>
            <a:r>
              <a:rPr lang="en-US" sz="1400" i="1" dirty="0">
                <a:latin typeface="+mj-lt"/>
              </a:rPr>
              <a:t> and </a:t>
            </a:r>
            <a:r>
              <a:rPr lang="en-US" sz="1400" i="1" dirty="0">
                <a:solidFill>
                  <a:srgbClr val="FF0000"/>
                </a:solidFill>
                <a:latin typeface="+mj-lt"/>
              </a:rPr>
              <a:t>applied science </a:t>
            </a:r>
            <a:r>
              <a:rPr lang="en-US" sz="1400" i="1" dirty="0">
                <a:latin typeface="+mj-lt"/>
              </a:rPr>
              <a:t>that enhance the nation’s technical competitiveness.  ORNL operates these large-scale user facilities on behalf of the Department of Energy (DOE) Office of Basic Energy Sciences (BES) to conduct work of importance to DOE and the nation.”</a:t>
            </a:r>
          </a:p>
          <a:p>
            <a:r>
              <a:rPr lang="en-US" sz="1800" dirty="0"/>
              <a:t>Key elements of the Laboratory Plan that enable ORNL and NScD to achieve this vision are:</a:t>
            </a:r>
          </a:p>
          <a:p>
            <a:pPr lvl="1"/>
            <a:r>
              <a:rPr lang="en-US" sz="1400" dirty="0"/>
              <a:t>Continuously engage the scientific community to sustain state-of-the-art capabilities at the BES neutron facilities</a:t>
            </a:r>
          </a:p>
          <a:p>
            <a:pPr lvl="1"/>
            <a:r>
              <a:rPr lang="en-US" sz="1400" dirty="0"/>
              <a:t>Further integrate neutron science with laboratory programs in computation, synthesis, materials science, and biology</a:t>
            </a:r>
          </a:p>
          <a:p>
            <a:pPr lvl="1"/>
            <a:r>
              <a:rPr lang="en-US" sz="1400" b="1" i="1" dirty="0"/>
              <a:t>Sustain and improve neutron production at SNS </a:t>
            </a:r>
            <a:r>
              <a:rPr lang="en-US" sz="1400" dirty="0"/>
              <a:t>and HFIR</a:t>
            </a:r>
          </a:p>
          <a:p>
            <a:pPr lvl="1"/>
            <a:r>
              <a:rPr lang="en-US" sz="1400" b="1" i="1" dirty="0"/>
              <a:t>Optimize existing neutron scattering instrumentation and develop related innovative capabilities and technologies</a:t>
            </a:r>
          </a:p>
          <a:p>
            <a:pPr lvl="1"/>
            <a:r>
              <a:rPr lang="en-US" sz="1400" b="1" i="1" dirty="0"/>
              <a:t>Undertake a project to design, build, and commission a second target station (STS) supported by a proton power upgrade (PPU) that doubles the beam power to 2.8 MW</a:t>
            </a:r>
          </a:p>
          <a:p>
            <a:pPr lvl="1"/>
            <a:r>
              <a:rPr lang="en-US" sz="1400" b="1" i="1" dirty="0"/>
              <a:t>Nurture a climate of scientific, technical, and operational innovation to enable successful pursuit of these objectives</a:t>
            </a:r>
          </a:p>
        </p:txBody>
      </p:sp>
    </p:spTree>
    <p:extLst>
      <p:ext uri="{BB962C8B-B14F-4D97-AF65-F5344CB8AC3E}">
        <p14:creationId xmlns:p14="http://schemas.microsoft.com/office/powerpoint/2010/main" val="24709211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433" y="10632"/>
            <a:ext cx="8636290" cy="623248"/>
          </a:xfrm>
        </p:spPr>
        <p:txBody>
          <a:bodyPr/>
          <a:lstStyle/>
          <a:p>
            <a:r>
              <a:rPr lang="en-US" sz="2000" dirty="0"/>
              <a:t>The Neutron Sciences Directorate has for FY16 and FY17 focused on five key organizational goals</a:t>
            </a:r>
          </a:p>
        </p:txBody>
      </p:sp>
      <p:cxnSp>
        <p:nvCxnSpPr>
          <p:cNvPr id="6" name="Straight Arrow Connector 5"/>
          <p:cNvCxnSpPr/>
          <p:nvPr/>
        </p:nvCxnSpPr>
        <p:spPr>
          <a:xfrm flipV="1">
            <a:off x="5532293" y="4501788"/>
            <a:ext cx="0" cy="628742"/>
          </a:xfrm>
          <a:prstGeom prst="straightConnector1">
            <a:avLst/>
          </a:prstGeom>
          <a:ln w="28575" cmpd="sng">
            <a:solidFill>
              <a:schemeClr val="tx2"/>
            </a:solidFill>
            <a:tailEnd type="arrow"/>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flipV="1">
            <a:off x="7256367" y="4641614"/>
            <a:ext cx="0" cy="628742"/>
          </a:xfrm>
          <a:prstGeom prst="straightConnector1">
            <a:avLst/>
          </a:prstGeom>
          <a:ln w="28575" cmpd="sng">
            <a:solidFill>
              <a:schemeClr val="tx2"/>
            </a:solidFill>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flipV="1">
            <a:off x="4114538" y="4391619"/>
            <a:ext cx="0" cy="628742"/>
          </a:xfrm>
          <a:prstGeom prst="straightConnector1">
            <a:avLst/>
          </a:prstGeom>
          <a:ln w="28575" cmpd="sng">
            <a:solidFill>
              <a:schemeClr val="tx2"/>
            </a:solidFill>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flipV="1">
            <a:off x="2569530" y="4229648"/>
            <a:ext cx="0" cy="628742"/>
          </a:xfrm>
          <a:prstGeom prst="straightConnector1">
            <a:avLst/>
          </a:prstGeom>
          <a:ln w="28575"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flipV="1">
            <a:off x="1137683" y="4042528"/>
            <a:ext cx="0" cy="628742"/>
          </a:xfrm>
          <a:prstGeom prst="straightConnector1">
            <a:avLst/>
          </a:prstGeom>
          <a:ln w="28575"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490361" y="4677843"/>
            <a:ext cx="1295060" cy="1618648"/>
          </a:xfrm>
          <a:prstGeom prst="rect">
            <a:avLst/>
          </a:prstGeom>
          <a:noFill/>
          <a:ln>
            <a:solidFill>
              <a:srgbClr val="FF0000"/>
            </a:solidFill>
          </a:ln>
        </p:spPr>
        <p:txBody>
          <a:bodyPr wrap="square" rtlCol="0">
            <a:spAutoFit/>
          </a:bodyPr>
          <a:lstStyle/>
          <a:p>
            <a:pPr algn="ctr">
              <a:lnSpc>
                <a:spcPct val="90000"/>
              </a:lnSpc>
            </a:pPr>
            <a:r>
              <a:rPr lang="en-US" sz="1100" dirty="0"/>
              <a:t>Limited by target capability and RFQ transmission – delay in spare IRP delivery means delay in 1.4 MW capability with margin to late FY18</a:t>
            </a:r>
          </a:p>
        </p:txBody>
      </p:sp>
      <p:sp>
        <p:nvSpPr>
          <p:cNvPr id="12" name="TextBox 11"/>
          <p:cNvSpPr txBox="1"/>
          <p:nvPr/>
        </p:nvSpPr>
        <p:spPr>
          <a:xfrm>
            <a:off x="1925249" y="4855393"/>
            <a:ext cx="1295060" cy="1161600"/>
          </a:xfrm>
          <a:prstGeom prst="rect">
            <a:avLst/>
          </a:prstGeom>
          <a:noFill/>
          <a:ln>
            <a:solidFill>
              <a:srgbClr val="FF0000"/>
            </a:solidFill>
          </a:ln>
        </p:spPr>
        <p:txBody>
          <a:bodyPr wrap="square" rtlCol="0">
            <a:spAutoFit/>
          </a:bodyPr>
          <a:lstStyle/>
          <a:p>
            <a:pPr algn="ctr">
              <a:lnSpc>
                <a:spcPct val="90000"/>
              </a:lnSpc>
            </a:pPr>
            <a:r>
              <a:rPr lang="en-US" sz="1100" dirty="0"/>
              <a:t>Limited by understanding of target capability – strategic decision in early FY17 to move to 3 targets per year</a:t>
            </a:r>
          </a:p>
        </p:txBody>
      </p:sp>
      <p:sp>
        <p:nvSpPr>
          <p:cNvPr id="13" name="TextBox 12"/>
          <p:cNvSpPr txBox="1"/>
          <p:nvPr/>
        </p:nvSpPr>
        <p:spPr>
          <a:xfrm>
            <a:off x="3473297" y="5020367"/>
            <a:ext cx="1295060" cy="247504"/>
          </a:xfrm>
          <a:prstGeom prst="rect">
            <a:avLst/>
          </a:prstGeom>
          <a:noFill/>
          <a:ln>
            <a:solidFill>
              <a:schemeClr val="tx2"/>
            </a:solidFill>
          </a:ln>
        </p:spPr>
        <p:txBody>
          <a:bodyPr wrap="square" rtlCol="0">
            <a:spAutoFit/>
          </a:bodyPr>
          <a:lstStyle/>
          <a:p>
            <a:pPr algn="ctr">
              <a:lnSpc>
                <a:spcPct val="90000"/>
              </a:lnSpc>
            </a:pPr>
            <a:r>
              <a:rPr lang="en-US" sz="1100" dirty="0"/>
              <a:t>Achieved</a:t>
            </a:r>
          </a:p>
        </p:txBody>
      </p:sp>
      <p:sp>
        <p:nvSpPr>
          <p:cNvPr id="14" name="TextBox 13"/>
          <p:cNvSpPr txBox="1"/>
          <p:nvPr/>
        </p:nvSpPr>
        <p:spPr>
          <a:xfrm>
            <a:off x="4895609" y="5135042"/>
            <a:ext cx="1295060" cy="247504"/>
          </a:xfrm>
          <a:prstGeom prst="rect">
            <a:avLst/>
          </a:prstGeom>
          <a:noFill/>
          <a:ln>
            <a:solidFill>
              <a:schemeClr val="tx2"/>
            </a:solidFill>
          </a:ln>
        </p:spPr>
        <p:txBody>
          <a:bodyPr wrap="square" rtlCol="0">
            <a:spAutoFit/>
          </a:bodyPr>
          <a:lstStyle/>
          <a:p>
            <a:pPr algn="ctr">
              <a:lnSpc>
                <a:spcPct val="90000"/>
              </a:lnSpc>
            </a:pPr>
            <a:r>
              <a:rPr lang="en-US" sz="1100" dirty="0"/>
              <a:t>Achieved</a:t>
            </a:r>
          </a:p>
        </p:txBody>
      </p:sp>
      <p:sp>
        <p:nvSpPr>
          <p:cNvPr id="15" name="TextBox 14"/>
          <p:cNvSpPr txBox="1"/>
          <p:nvPr/>
        </p:nvSpPr>
        <p:spPr>
          <a:xfrm>
            <a:off x="6619683" y="5262292"/>
            <a:ext cx="1295060" cy="1009251"/>
          </a:xfrm>
          <a:prstGeom prst="rect">
            <a:avLst/>
          </a:prstGeom>
          <a:noFill/>
          <a:ln>
            <a:solidFill>
              <a:schemeClr val="tx2"/>
            </a:solidFill>
          </a:ln>
        </p:spPr>
        <p:txBody>
          <a:bodyPr wrap="square" rtlCol="0">
            <a:spAutoFit/>
          </a:bodyPr>
          <a:lstStyle/>
          <a:p>
            <a:pPr algn="ctr">
              <a:lnSpc>
                <a:spcPct val="90000"/>
              </a:lnSpc>
            </a:pPr>
            <a:r>
              <a:rPr lang="en-US" sz="1100" dirty="0"/>
              <a:t>Achieved – execution of projects limited by resources so significant funding carryover</a:t>
            </a:r>
          </a:p>
        </p:txBody>
      </p:sp>
      <p:sp>
        <p:nvSpPr>
          <p:cNvPr id="16" name="TextBox 15"/>
          <p:cNvSpPr txBox="1"/>
          <p:nvPr/>
        </p:nvSpPr>
        <p:spPr>
          <a:xfrm>
            <a:off x="3386802" y="5550011"/>
            <a:ext cx="3088495" cy="1161600"/>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lnSpc>
                <a:spcPct val="90000"/>
              </a:lnSpc>
            </a:pPr>
            <a:r>
              <a:rPr lang="en-US" sz="1100" dirty="0"/>
              <a:t>The Research Accelerator Division (RAD) owns the problem of routine and reliable operation of the accelerator at 1.4 MW, the Instrument and Source Division (ISD) owns the engineering and manufacturing challenge of delivering a 1.4 MW capable target and related infrastructure</a:t>
            </a:r>
          </a:p>
        </p:txBody>
      </p:sp>
      <p:grpSp>
        <p:nvGrpSpPr>
          <p:cNvPr id="17" name="Group 16"/>
          <p:cNvGrpSpPr/>
          <p:nvPr/>
        </p:nvGrpSpPr>
        <p:grpSpPr>
          <a:xfrm>
            <a:off x="314296" y="678094"/>
            <a:ext cx="8513173" cy="4015662"/>
            <a:chOff x="203325" y="1300653"/>
            <a:chExt cx="8915949" cy="4246767"/>
          </a:xfrm>
        </p:grpSpPr>
        <p:sp>
          <p:nvSpPr>
            <p:cNvPr id="18" name="Freeform 17"/>
            <p:cNvSpPr/>
            <p:nvPr/>
          </p:nvSpPr>
          <p:spPr>
            <a:xfrm>
              <a:off x="312777" y="1645423"/>
              <a:ext cx="2326570" cy="3228751"/>
            </a:xfrm>
            <a:custGeom>
              <a:avLst/>
              <a:gdLst>
                <a:gd name="connsiteX0" fmla="*/ 0 w 951481"/>
                <a:gd name="connsiteY0" fmla="*/ 0 h 634638"/>
                <a:gd name="connsiteX1" fmla="*/ 951481 w 951481"/>
                <a:gd name="connsiteY1" fmla="*/ 0 h 634638"/>
                <a:gd name="connsiteX2" fmla="*/ 951481 w 951481"/>
                <a:gd name="connsiteY2" fmla="*/ 634638 h 634638"/>
                <a:gd name="connsiteX3" fmla="*/ 0 w 951481"/>
                <a:gd name="connsiteY3" fmla="*/ 634638 h 634638"/>
                <a:gd name="connsiteX4" fmla="*/ 0 w 951481"/>
                <a:gd name="connsiteY4" fmla="*/ 0 h 6346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1481" h="634638">
                  <a:moveTo>
                    <a:pt x="0" y="0"/>
                  </a:moveTo>
                  <a:lnTo>
                    <a:pt x="951481" y="0"/>
                  </a:lnTo>
                  <a:lnTo>
                    <a:pt x="951481" y="634638"/>
                  </a:lnTo>
                  <a:lnTo>
                    <a:pt x="0" y="634638"/>
                  </a:lnTo>
                  <a:lnTo>
                    <a:pt x="0" y="0"/>
                  </a:lnTo>
                  <a:close/>
                </a:path>
              </a:pathLst>
            </a:custGeom>
            <a:noFill/>
            <a:ln>
              <a:gradFill flip="none" rotWithShape="1">
                <a:gsLst>
                  <a:gs pos="0">
                    <a:schemeClr val="tx1"/>
                  </a:gs>
                  <a:gs pos="67000">
                    <a:schemeClr val="bg1">
                      <a:alpha val="0"/>
                    </a:schemeClr>
                  </a:gs>
                </a:gsLst>
                <a:lin ang="0" scaled="1"/>
                <a:tileRect/>
              </a:gra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91440" tIns="182880" rIns="45720" bIns="49784" numCol="1" spcCol="1270" anchor="t" anchorCtr="0">
              <a:noAutofit/>
            </a:bodyPr>
            <a:lstStyle/>
            <a:p>
              <a:pPr lvl="0" defTabSz="311150">
                <a:lnSpc>
                  <a:spcPct val="90000"/>
                </a:lnSpc>
                <a:spcBef>
                  <a:spcPct val="0"/>
                </a:spcBef>
                <a:spcAft>
                  <a:spcPct val="35000"/>
                </a:spcAft>
              </a:pPr>
              <a:r>
                <a:rPr lang="en-US" kern="1200" dirty="0"/>
                <a:t>Routine </a:t>
              </a:r>
              <a:br>
                <a:rPr lang="en-US" kern="1200" dirty="0"/>
              </a:br>
              <a:r>
                <a:rPr lang="en-US" kern="1200" dirty="0"/>
                <a:t>and reliable operation </a:t>
              </a:r>
              <a:br>
                <a:rPr lang="en-US" kern="1200" dirty="0"/>
              </a:br>
              <a:r>
                <a:rPr lang="en-US" kern="1200" dirty="0"/>
                <a:t>of SNS </a:t>
              </a:r>
              <a:br>
                <a:rPr lang="en-US" kern="1200" dirty="0"/>
              </a:br>
              <a:r>
                <a:rPr lang="en-US" kern="1200" dirty="0"/>
                <a:t>accelerator </a:t>
              </a:r>
              <a:br>
                <a:rPr lang="en-US" kern="1200" dirty="0"/>
              </a:br>
              <a:r>
                <a:rPr lang="en-US" kern="1200" dirty="0"/>
                <a:t>at 1.4 MW</a:t>
              </a:r>
            </a:p>
          </p:txBody>
        </p:sp>
        <p:sp>
          <p:nvSpPr>
            <p:cNvPr id="19" name="Freeform 18"/>
            <p:cNvSpPr/>
            <p:nvPr/>
          </p:nvSpPr>
          <p:spPr>
            <a:xfrm>
              <a:off x="3440182" y="1992215"/>
              <a:ext cx="2410832" cy="3228751"/>
            </a:xfrm>
            <a:custGeom>
              <a:avLst/>
              <a:gdLst>
                <a:gd name="connsiteX0" fmla="*/ 0 w 951481"/>
                <a:gd name="connsiteY0" fmla="*/ 0 h 634638"/>
                <a:gd name="connsiteX1" fmla="*/ 951481 w 951481"/>
                <a:gd name="connsiteY1" fmla="*/ 0 h 634638"/>
                <a:gd name="connsiteX2" fmla="*/ 951481 w 951481"/>
                <a:gd name="connsiteY2" fmla="*/ 634638 h 634638"/>
                <a:gd name="connsiteX3" fmla="*/ 0 w 951481"/>
                <a:gd name="connsiteY3" fmla="*/ 634638 h 634638"/>
                <a:gd name="connsiteX4" fmla="*/ 0 w 951481"/>
                <a:gd name="connsiteY4" fmla="*/ 0 h 6346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1481" h="634638">
                  <a:moveTo>
                    <a:pt x="0" y="0"/>
                  </a:moveTo>
                  <a:lnTo>
                    <a:pt x="951481" y="0"/>
                  </a:lnTo>
                  <a:lnTo>
                    <a:pt x="951481" y="634638"/>
                  </a:lnTo>
                  <a:lnTo>
                    <a:pt x="0" y="634638"/>
                  </a:lnTo>
                  <a:lnTo>
                    <a:pt x="0" y="0"/>
                  </a:lnTo>
                  <a:close/>
                </a:path>
              </a:pathLst>
            </a:custGeom>
            <a:noFill/>
            <a:ln>
              <a:gradFill flip="none" rotWithShape="1">
                <a:gsLst>
                  <a:gs pos="0">
                    <a:schemeClr val="tx1"/>
                  </a:gs>
                  <a:gs pos="65000">
                    <a:schemeClr val="bg1">
                      <a:alpha val="0"/>
                    </a:schemeClr>
                  </a:gs>
                </a:gsLst>
                <a:lin ang="0" scaled="1"/>
                <a:tileRect/>
              </a:gra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91440" tIns="182880" rIns="45720" bIns="49784" numCol="1" spcCol="1270" anchor="t" anchorCtr="0">
              <a:noAutofit/>
            </a:bodyPr>
            <a:lstStyle/>
            <a:p>
              <a:pPr lvl="0" defTabSz="311150">
                <a:lnSpc>
                  <a:spcPct val="90000"/>
                </a:lnSpc>
                <a:spcBef>
                  <a:spcPct val="0"/>
                </a:spcBef>
                <a:spcAft>
                  <a:spcPct val="35000"/>
                </a:spcAft>
              </a:pPr>
              <a:r>
                <a:rPr lang="en-US" kern="1200" dirty="0"/>
                <a:t>7 cycles </a:t>
              </a:r>
              <a:br>
                <a:rPr lang="en-US" kern="1200" dirty="0"/>
              </a:br>
              <a:r>
                <a:rPr lang="en-US" kern="1200" dirty="0"/>
                <a:t>per year </a:t>
              </a:r>
              <a:br>
                <a:rPr lang="en-US" kern="1200" dirty="0"/>
              </a:br>
              <a:r>
                <a:rPr lang="en-US" kern="1200" dirty="0"/>
                <a:t>at HFIR</a:t>
              </a:r>
            </a:p>
          </p:txBody>
        </p:sp>
        <p:sp>
          <p:nvSpPr>
            <p:cNvPr id="20" name="Freeform 19"/>
            <p:cNvSpPr/>
            <p:nvPr/>
          </p:nvSpPr>
          <p:spPr>
            <a:xfrm>
              <a:off x="1863029" y="1838846"/>
              <a:ext cx="1454187" cy="3228751"/>
            </a:xfrm>
            <a:custGeom>
              <a:avLst/>
              <a:gdLst>
                <a:gd name="connsiteX0" fmla="*/ 0 w 951481"/>
                <a:gd name="connsiteY0" fmla="*/ 0 h 634638"/>
                <a:gd name="connsiteX1" fmla="*/ 951481 w 951481"/>
                <a:gd name="connsiteY1" fmla="*/ 0 h 634638"/>
                <a:gd name="connsiteX2" fmla="*/ 951481 w 951481"/>
                <a:gd name="connsiteY2" fmla="*/ 634638 h 634638"/>
                <a:gd name="connsiteX3" fmla="*/ 0 w 951481"/>
                <a:gd name="connsiteY3" fmla="*/ 634638 h 634638"/>
                <a:gd name="connsiteX4" fmla="*/ 0 w 951481"/>
                <a:gd name="connsiteY4" fmla="*/ 0 h 6346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1481" h="634638">
                  <a:moveTo>
                    <a:pt x="0" y="0"/>
                  </a:moveTo>
                  <a:lnTo>
                    <a:pt x="951481" y="0"/>
                  </a:lnTo>
                  <a:lnTo>
                    <a:pt x="951481" y="634638"/>
                  </a:lnTo>
                  <a:lnTo>
                    <a:pt x="0" y="634638"/>
                  </a:lnTo>
                  <a:lnTo>
                    <a:pt x="0" y="0"/>
                  </a:lnTo>
                  <a:close/>
                </a:path>
              </a:pathLst>
            </a:custGeom>
            <a:noFill/>
            <a:ln>
              <a:gradFill flip="none" rotWithShape="1">
                <a:gsLst>
                  <a:gs pos="0">
                    <a:schemeClr val="tx1"/>
                  </a:gs>
                  <a:gs pos="100000">
                    <a:schemeClr val="bg1">
                      <a:alpha val="0"/>
                    </a:schemeClr>
                  </a:gs>
                </a:gsLst>
                <a:lin ang="0" scaled="1"/>
                <a:tileRect/>
              </a:gra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91440" tIns="182880" rIns="45720" bIns="49784" numCol="1" spcCol="1270" anchor="t" anchorCtr="0">
              <a:noAutofit/>
            </a:bodyPr>
            <a:lstStyle/>
            <a:p>
              <a:pPr lvl="0" defTabSz="311150">
                <a:lnSpc>
                  <a:spcPct val="90000"/>
                </a:lnSpc>
                <a:spcBef>
                  <a:spcPct val="0"/>
                </a:spcBef>
                <a:spcAft>
                  <a:spcPct val="35000"/>
                </a:spcAft>
              </a:pPr>
              <a:r>
                <a:rPr lang="en-US" kern="1200" dirty="0"/>
                <a:t>2 or fewer </a:t>
              </a:r>
              <a:br>
                <a:rPr lang="en-US" kern="1200" dirty="0"/>
              </a:br>
              <a:r>
                <a:rPr lang="en-US" kern="1200" dirty="0"/>
                <a:t>SNS </a:t>
              </a:r>
              <a:br>
                <a:rPr lang="en-US" kern="1200" dirty="0"/>
              </a:br>
              <a:r>
                <a:rPr lang="en-US" kern="1200" dirty="0"/>
                <a:t>mercury </a:t>
              </a:r>
              <a:br>
                <a:rPr lang="en-US" kern="1200" dirty="0"/>
              </a:br>
              <a:r>
                <a:rPr lang="en-US" kern="1200" dirty="0"/>
                <a:t>target </a:t>
              </a:r>
              <a:br>
                <a:rPr lang="en-US" kern="1200" dirty="0"/>
              </a:br>
              <a:r>
                <a:rPr lang="en-US" kern="1200" dirty="0"/>
                <a:t>changes </a:t>
              </a:r>
              <a:br>
                <a:rPr lang="en-US" kern="1200" dirty="0"/>
              </a:br>
              <a:r>
                <a:rPr lang="en-US" kern="1200" dirty="0"/>
                <a:t>per year</a:t>
              </a:r>
            </a:p>
          </p:txBody>
        </p:sp>
        <p:sp>
          <p:nvSpPr>
            <p:cNvPr id="21" name="Freeform 20"/>
            <p:cNvSpPr/>
            <p:nvPr/>
          </p:nvSpPr>
          <p:spPr>
            <a:xfrm>
              <a:off x="5009481" y="2125772"/>
              <a:ext cx="2410831" cy="3228751"/>
            </a:xfrm>
            <a:custGeom>
              <a:avLst/>
              <a:gdLst>
                <a:gd name="connsiteX0" fmla="*/ 0 w 951481"/>
                <a:gd name="connsiteY0" fmla="*/ 0 h 634638"/>
                <a:gd name="connsiteX1" fmla="*/ 951481 w 951481"/>
                <a:gd name="connsiteY1" fmla="*/ 0 h 634638"/>
                <a:gd name="connsiteX2" fmla="*/ 951481 w 951481"/>
                <a:gd name="connsiteY2" fmla="*/ 634638 h 634638"/>
                <a:gd name="connsiteX3" fmla="*/ 0 w 951481"/>
                <a:gd name="connsiteY3" fmla="*/ 634638 h 634638"/>
                <a:gd name="connsiteX4" fmla="*/ 0 w 951481"/>
                <a:gd name="connsiteY4" fmla="*/ 0 h 6346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1481" h="634638">
                  <a:moveTo>
                    <a:pt x="0" y="0"/>
                  </a:moveTo>
                  <a:lnTo>
                    <a:pt x="951481" y="0"/>
                  </a:lnTo>
                  <a:lnTo>
                    <a:pt x="951481" y="634638"/>
                  </a:lnTo>
                  <a:lnTo>
                    <a:pt x="0" y="634638"/>
                  </a:lnTo>
                  <a:lnTo>
                    <a:pt x="0" y="0"/>
                  </a:lnTo>
                  <a:close/>
                </a:path>
              </a:pathLst>
            </a:custGeom>
            <a:noFill/>
            <a:ln>
              <a:gradFill flip="none" rotWithShape="1">
                <a:gsLst>
                  <a:gs pos="0">
                    <a:schemeClr val="tx1"/>
                  </a:gs>
                  <a:gs pos="64000">
                    <a:schemeClr val="bg1">
                      <a:alpha val="0"/>
                    </a:schemeClr>
                  </a:gs>
                </a:gsLst>
                <a:lin ang="0" scaled="1"/>
                <a:tileRect/>
              </a:gra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91440" tIns="182880" rIns="45720" bIns="49784" numCol="1" spcCol="1270" anchor="t" anchorCtr="0">
              <a:noAutofit/>
            </a:bodyPr>
            <a:lstStyle/>
            <a:p>
              <a:pPr lvl="0" defTabSz="311150">
                <a:lnSpc>
                  <a:spcPct val="90000"/>
                </a:lnSpc>
                <a:spcBef>
                  <a:spcPct val="0"/>
                </a:spcBef>
                <a:spcAft>
                  <a:spcPct val="35000"/>
                </a:spcAft>
              </a:pPr>
              <a:r>
                <a:rPr lang="en-US" kern="1200" dirty="0"/>
                <a:t>&gt;400 </a:t>
              </a:r>
              <a:br>
                <a:rPr lang="en-US" kern="1200" dirty="0"/>
              </a:br>
              <a:r>
                <a:rPr lang="en-US" kern="1200" dirty="0"/>
                <a:t>scientific </a:t>
              </a:r>
              <a:br>
                <a:rPr lang="en-US" kern="1200" dirty="0"/>
              </a:br>
              <a:r>
                <a:rPr lang="en-US" kern="1200" dirty="0"/>
                <a:t>publications </a:t>
              </a:r>
              <a:br>
                <a:rPr lang="en-US" kern="1200" dirty="0"/>
              </a:br>
              <a:r>
                <a:rPr lang="en-US" kern="1200" dirty="0"/>
                <a:t>from our </a:t>
              </a:r>
              <a:br>
                <a:rPr lang="en-US" kern="1200" dirty="0"/>
              </a:br>
              <a:r>
                <a:rPr lang="en-US" kern="1200" dirty="0"/>
                <a:t>beam lines </a:t>
              </a:r>
              <a:br>
                <a:rPr lang="en-US" kern="1200" dirty="0"/>
              </a:br>
              <a:r>
                <a:rPr lang="en-US" kern="1200" dirty="0"/>
                <a:t>per year</a:t>
              </a:r>
            </a:p>
          </p:txBody>
        </p:sp>
        <p:sp>
          <p:nvSpPr>
            <p:cNvPr id="22" name="Rectangle 8"/>
            <p:cNvSpPr>
              <a:spLocks noChangeArrowheads="1"/>
            </p:cNvSpPr>
            <p:nvPr/>
          </p:nvSpPr>
          <p:spPr bwMode="auto">
            <a:xfrm>
              <a:off x="304800" y="1300653"/>
              <a:ext cx="2410832" cy="408753"/>
            </a:xfrm>
            <a:prstGeom prst="rect">
              <a:avLst/>
            </a:prstGeom>
            <a:solidFill>
              <a:schemeClr val="accent4">
                <a:lumMod val="50000"/>
              </a:schemeClr>
            </a:solidFill>
            <a:ln w="9525" algn="ctr">
              <a:solidFill>
                <a:schemeClr val="tx1"/>
              </a:solidFill>
              <a:round/>
              <a:headEnd/>
              <a:tailEnd/>
            </a:ln>
          </p:spPr>
          <p:txBody>
            <a:bodyPr lIns="82124" tIns="41061" rIns="82124" bIns="41061" anchor="ctr"/>
            <a:lstStyle>
              <a:lvl1pPr defTabSz="814388">
                <a:defRPr>
                  <a:solidFill>
                    <a:schemeClr val="tx1"/>
                  </a:solidFill>
                  <a:latin typeface="HelveticaNeueLT Std" pitchFamily="34" charset="0"/>
                  <a:cs typeface="Arial" pitchFamily="34" charset="0"/>
                </a:defRPr>
              </a:lvl1pPr>
              <a:lvl2pPr marL="742950" indent="-285750" defTabSz="814388">
                <a:defRPr>
                  <a:solidFill>
                    <a:schemeClr val="tx1"/>
                  </a:solidFill>
                  <a:latin typeface="HelveticaNeueLT Std" pitchFamily="34" charset="0"/>
                  <a:cs typeface="Arial" pitchFamily="34" charset="0"/>
                </a:defRPr>
              </a:lvl2pPr>
              <a:lvl3pPr marL="1143000" indent="-228600" defTabSz="814388">
                <a:defRPr>
                  <a:solidFill>
                    <a:schemeClr val="tx1"/>
                  </a:solidFill>
                  <a:latin typeface="HelveticaNeueLT Std" pitchFamily="34" charset="0"/>
                  <a:cs typeface="Arial" pitchFamily="34" charset="0"/>
                </a:defRPr>
              </a:lvl3pPr>
              <a:lvl4pPr marL="1600200" indent="-228600" defTabSz="814388">
                <a:defRPr>
                  <a:solidFill>
                    <a:schemeClr val="tx1"/>
                  </a:solidFill>
                  <a:latin typeface="HelveticaNeueLT Std" pitchFamily="34" charset="0"/>
                  <a:cs typeface="Arial" pitchFamily="34" charset="0"/>
                </a:defRPr>
              </a:lvl4pPr>
              <a:lvl5pPr marL="2057400" indent="-228600" defTabSz="814388">
                <a:defRPr>
                  <a:solidFill>
                    <a:schemeClr val="tx1"/>
                  </a:solidFill>
                  <a:latin typeface="HelveticaNeueLT Std" pitchFamily="34" charset="0"/>
                  <a:cs typeface="Arial" pitchFamily="34" charset="0"/>
                </a:defRPr>
              </a:lvl5pPr>
              <a:lvl6pPr marL="2514600" indent="-228600" defTabSz="814388" fontAlgn="base">
                <a:spcBef>
                  <a:spcPct val="0"/>
                </a:spcBef>
                <a:spcAft>
                  <a:spcPct val="0"/>
                </a:spcAft>
                <a:defRPr>
                  <a:solidFill>
                    <a:schemeClr val="tx1"/>
                  </a:solidFill>
                  <a:latin typeface="HelveticaNeueLT Std" pitchFamily="34" charset="0"/>
                  <a:cs typeface="Arial" pitchFamily="34" charset="0"/>
                </a:defRPr>
              </a:lvl6pPr>
              <a:lvl7pPr marL="2971800" indent="-228600" defTabSz="814388" fontAlgn="base">
                <a:spcBef>
                  <a:spcPct val="0"/>
                </a:spcBef>
                <a:spcAft>
                  <a:spcPct val="0"/>
                </a:spcAft>
                <a:defRPr>
                  <a:solidFill>
                    <a:schemeClr val="tx1"/>
                  </a:solidFill>
                  <a:latin typeface="HelveticaNeueLT Std" pitchFamily="34" charset="0"/>
                  <a:cs typeface="Arial" pitchFamily="34" charset="0"/>
                </a:defRPr>
              </a:lvl7pPr>
              <a:lvl8pPr marL="3429000" indent="-228600" defTabSz="814388" fontAlgn="base">
                <a:spcBef>
                  <a:spcPct val="0"/>
                </a:spcBef>
                <a:spcAft>
                  <a:spcPct val="0"/>
                </a:spcAft>
                <a:defRPr>
                  <a:solidFill>
                    <a:schemeClr val="tx1"/>
                  </a:solidFill>
                  <a:latin typeface="HelveticaNeueLT Std" pitchFamily="34" charset="0"/>
                  <a:cs typeface="Arial" pitchFamily="34" charset="0"/>
                </a:defRPr>
              </a:lvl8pPr>
              <a:lvl9pPr marL="3886200" indent="-228600" defTabSz="814388" fontAlgn="base">
                <a:spcBef>
                  <a:spcPct val="0"/>
                </a:spcBef>
                <a:spcAft>
                  <a:spcPct val="0"/>
                </a:spcAft>
                <a:defRPr>
                  <a:solidFill>
                    <a:schemeClr val="tx1"/>
                  </a:solidFill>
                  <a:latin typeface="HelveticaNeueLT Std" pitchFamily="34" charset="0"/>
                  <a:cs typeface="Arial" pitchFamily="34" charset="0"/>
                </a:defRPr>
              </a:lvl9pPr>
            </a:lstStyle>
            <a:p>
              <a:pPr algn="ctr">
                <a:lnSpc>
                  <a:spcPct val="90000"/>
                </a:lnSpc>
              </a:pPr>
              <a:endParaRPr lang="en-US" altLang="en-US" sz="2400" dirty="0">
                <a:latin typeface="Arial" pitchFamily="34" charset="0"/>
              </a:endParaRPr>
            </a:p>
          </p:txBody>
        </p:sp>
        <p:sp>
          <p:nvSpPr>
            <p:cNvPr id="23" name="Rectangle 9"/>
            <p:cNvSpPr>
              <a:spLocks noChangeArrowheads="1"/>
            </p:cNvSpPr>
            <p:nvPr/>
          </p:nvSpPr>
          <p:spPr bwMode="auto">
            <a:xfrm>
              <a:off x="1859041" y="1445166"/>
              <a:ext cx="2410832" cy="408753"/>
            </a:xfrm>
            <a:prstGeom prst="rect">
              <a:avLst/>
            </a:prstGeom>
            <a:gradFill rotWithShape="0">
              <a:gsLst>
                <a:gs pos="0">
                  <a:schemeClr val="accent4">
                    <a:lumMod val="50000"/>
                  </a:schemeClr>
                </a:gs>
                <a:gs pos="100000">
                  <a:schemeClr val="accent4">
                    <a:lumMod val="75000"/>
                  </a:schemeClr>
                </a:gs>
              </a:gsLst>
              <a:lin ang="5400000" scaled="1"/>
            </a:gradFill>
            <a:ln w="9525" algn="ctr">
              <a:solidFill>
                <a:schemeClr val="tx1"/>
              </a:solidFill>
              <a:round/>
              <a:headEnd/>
              <a:tailEnd/>
            </a:ln>
          </p:spPr>
          <p:txBody>
            <a:bodyPr lIns="82124" tIns="41061" rIns="82124" bIns="41061" anchor="ctr"/>
            <a:lstStyle>
              <a:lvl1pPr defTabSz="814388">
                <a:defRPr>
                  <a:solidFill>
                    <a:schemeClr val="tx1"/>
                  </a:solidFill>
                  <a:latin typeface="HelveticaNeueLT Std" pitchFamily="34" charset="0"/>
                  <a:cs typeface="Arial" pitchFamily="34" charset="0"/>
                </a:defRPr>
              </a:lvl1pPr>
              <a:lvl2pPr marL="742950" indent="-285750" defTabSz="814388">
                <a:defRPr>
                  <a:solidFill>
                    <a:schemeClr val="tx1"/>
                  </a:solidFill>
                  <a:latin typeface="HelveticaNeueLT Std" pitchFamily="34" charset="0"/>
                  <a:cs typeface="Arial" pitchFamily="34" charset="0"/>
                </a:defRPr>
              </a:lvl2pPr>
              <a:lvl3pPr marL="1143000" indent="-228600" defTabSz="814388">
                <a:defRPr>
                  <a:solidFill>
                    <a:schemeClr val="tx1"/>
                  </a:solidFill>
                  <a:latin typeface="HelveticaNeueLT Std" pitchFamily="34" charset="0"/>
                  <a:cs typeface="Arial" pitchFamily="34" charset="0"/>
                </a:defRPr>
              </a:lvl3pPr>
              <a:lvl4pPr marL="1600200" indent="-228600" defTabSz="814388">
                <a:defRPr>
                  <a:solidFill>
                    <a:schemeClr val="tx1"/>
                  </a:solidFill>
                  <a:latin typeface="HelveticaNeueLT Std" pitchFamily="34" charset="0"/>
                  <a:cs typeface="Arial" pitchFamily="34" charset="0"/>
                </a:defRPr>
              </a:lvl4pPr>
              <a:lvl5pPr marL="2057400" indent="-228600" defTabSz="814388">
                <a:defRPr>
                  <a:solidFill>
                    <a:schemeClr val="tx1"/>
                  </a:solidFill>
                  <a:latin typeface="HelveticaNeueLT Std" pitchFamily="34" charset="0"/>
                  <a:cs typeface="Arial" pitchFamily="34" charset="0"/>
                </a:defRPr>
              </a:lvl5pPr>
              <a:lvl6pPr marL="2514600" indent="-228600" defTabSz="814388" fontAlgn="base">
                <a:spcBef>
                  <a:spcPct val="0"/>
                </a:spcBef>
                <a:spcAft>
                  <a:spcPct val="0"/>
                </a:spcAft>
                <a:defRPr>
                  <a:solidFill>
                    <a:schemeClr val="tx1"/>
                  </a:solidFill>
                  <a:latin typeface="HelveticaNeueLT Std" pitchFamily="34" charset="0"/>
                  <a:cs typeface="Arial" pitchFamily="34" charset="0"/>
                </a:defRPr>
              </a:lvl6pPr>
              <a:lvl7pPr marL="2971800" indent="-228600" defTabSz="814388" fontAlgn="base">
                <a:spcBef>
                  <a:spcPct val="0"/>
                </a:spcBef>
                <a:spcAft>
                  <a:spcPct val="0"/>
                </a:spcAft>
                <a:defRPr>
                  <a:solidFill>
                    <a:schemeClr val="tx1"/>
                  </a:solidFill>
                  <a:latin typeface="HelveticaNeueLT Std" pitchFamily="34" charset="0"/>
                  <a:cs typeface="Arial" pitchFamily="34" charset="0"/>
                </a:defRPr>
              </a:lvl7pPr>
              <a:lvl8pPr marL="3429000" indent="-228600" defTabSz="814388" fontAlgn="base">
                <a:spcBef>
                  <a:spcPct val="0"/>
                </a:spcBef>
                <a:spcAft>
                  <a:spcPct val="0"/>
                </a:spcAft>
                <a:defRPr>
                  <a:solidFill>
                    <a:schemeClr val="tx1"/>
                  </a:solidFill>
                  <a:latin typeface="HelveticaNeueLT Std" pitchFamily="34" charset="0"/>
                  <a:cs typeface="Arial" pitchFamily="34" charset="0"/>
                </a:defRPr>
              </a:lvl8pPr>
              <a:lvl9pPr marL="3886200" indent="-228600" defTabSz="814388" fontAlgn="base">
                <a:spcBef>
                  <a:spcPct val="0"/>
                </a:spcBef>
                <a:spcAft>
                  <a:spcPct val="0"/>
                </a:spcAft>
                <a:defRPr>
                  <a:solidFill>
                    <a:schemeClr val="tx1"/>
                  </a:solidFill>
                  <a:latin typeface="HelveticaNeueLT Std" pitchFamily="34" charset="0"/>
                  <a:cs typeface="Arial" pitchFamily="34" charset="0"/>
                </a:defRPr>
              </a:lvl9pPr>
            </a:lstStyle>
            <a:p>
              <a:pPr algn="ctr">
                <a:lnSpc>
                  <a:spcPct val="90000"/>
                </a:lnSpc>
              </a:pPr>
              <a:endParaRPr lang="en-US" altLang="en-US" sz="2400" dirty="0">
                <a:latin typeface="Arial" pitchFamily="34" charset="0"/>
              </a:endParaRPr>
            </a:p>
          </p:txBody>
        </p:sp>
        <p:sp>
          <p:nvSpPr>
            <p:cNvPr id="24" name="Freeform 10"/>
            <p:cNvSpPr>
              <a:spLocks/>
            </p:cNvSpPr>
            <p:nvPr/>
          </p:nvSpPr>
          <p:spPr bwMode="auto">
            <a:xfrm>
              <a:off x="1859041" y="1302524"/>
              <a:ext cx="856590" cy="142643"/>
            </a:xfrm>
            <a:custGeom>
              <a:avLst/>
              <a:gdLst>
                <a:gd name="T0" fmla="*/ 804968 w 512"/>
                <a:gd name="T1" fmla="*/ 0 h 305"/>
                <a:gd name="T2" fmla="*/ 0 w 512"/>
                <a:gd name="T3" fmla="*/ 479522 h 305"/>
                <a:gd name="T4" fmla="*/ 804968 w 512"/>
                <a:gd name="T5" fmla="*/ 479522 h 305"/>
                <a:gd name="T6" fmla="*/ 804968 w 512"/>
                <a:gd name="T7" fmla="*/ 0 h 30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12" h="305">
                  <a:moveTo>
                    <a:pt x="512" y="0"/>
                  </a:moveTo>
                  <a:lnTo>
                    <a:pt x="0" y="305"/>
                  </a:lnTo>
                  <a:lnTo>
                    <a:pt x="512" y="305"/>
                  </a:lnTo>
                  <a:lnTo>
                    <a:pt x="512" y="0"/>
                  </a:lnTo>
                  <a:close/>
                </a:path>
              </a:pathLst>
            </a:custGeom>
            <a:gradFill rotWithShape="1">
              <a:gsLst>
                <a:gs pos="0">
                  <a:schemeClr val="accent4">
                    <a:lumMod val="75000"/>
                  </a:schemeClr>
                </a:gs>
                <a:gs pos="100000">
                  <a:schemeClr val="accent4">
                    <a:lumMod val="50000"/>
                  </a:schemeClr>
                </a:gs>
              </a:gsLst>
              <a:lin ang="5400000"/>
            </a:gradFill>
            <a:ln w="9525" cap="flat" cmpd="sng" algn="ctr">
              <a:solidFill>
                <a:schemeClr val="tx1"/>
              </a:solidFill>
              <a:prstDash val="solid"/>
              <a:round/>
              <a:headEnd type="none" w="med" len="med"/>
              <a:tailEnd type="none" w="med" len="med"/>
            </a:ln>
          </p:spPr>
          <p:txBody>
            <a:bodyPr lIns="82124" tIns="41061" rIns="82124" bIns="41061" anchor="ctr"/>
            <a:lstStyle/>
            <a:p>
              <a:endParaRPr lang="en-US" dirty="0"/>
            </a:p>
          </p:txBody>
        </p:sp>
        <p:sp>
          <p:nvSpPr>
            <p:cNvPr id="25" name="Rectangle 11"/>
            <p:cNvSpPr>
              <a:spLocks noChangeArrowheads="1"/>
            </p:cNvSpPr>
            <p:nvPr/>
          </p:nvSpPr>
          <p:spPr bwMode="auto">
            <a:xfrm>
              <a:off x="3426668" y="1587809"/>
              <a:ext cx="2410832" cy="408753"/>
            </a:xfrm>
            <a:prstGeom prst="rect">
              <a:avLst/>
            </a:prstGeom>
            <a:solidFill>
              <a:schemeClr val="accent1">
                <a:lumMod val="75000"/>
              </a:schemeClr>
            </a:solidFill>
            <a:ln w="9525" algn="ctr">
              <a:solidFill>
                <a:schemeClr val="tx1"/>
              </a:solidFill>
              <a:round/>
              <a:headEnd/>
              <a:tailEnd/>
            </a:ln>
          </p:spPr>
          <p:txBody>
            <a:bodyPr lIns="82124" tIns="41061" rIns="82124" bIns="41061" anchor="ctr"/>
            <a:lstStyle>
              <a:lvl1pPr defTabSz="814388">
                <a:defRPr>
                  <a:solidFill>
                    <a:schemeClr val="tx1"/>
                  </a:solidFill>
                  <a:latin typeface="HelveticaNeueLT Std" pitchFamily="34" charset="0"/>
                  <a:cs typeface="Arial" pitchFamily="34" charset="0"/>
                </a:defRPr>
              </a:lvl1pPr>
              <a:lvl2pPr marL="742950" indent="-285750" defTabSz="814388">
                <a:defRPr>
                  <a:solidFill>
                    <a:schemeClr val="tx1"/>
                  </a:solidFill>
                  <a:latin typeface="HelveticaNeueLT Std" pitchFamily="34" charset="0"/>
                  <a:cs typeface="Arial" pitchFamily="34" charset="0"/>
                </a:defRPr>
              </a:lvl2pPr>
              <a:lvl3pPr marL="1143000" indent="-228600" defTabSz="814388">
                <a:defRPr>
                  <a:solidFill>
                    <a:schemeClr val="tx1"/>
                  </a:solidFill>
                  <a:latin typeface="HelveticaNeueLT Std" pitchFamily="34" charset="0"/>
                  <a:cs typeface="Arial" pitchFamily="34" charset="0"/>
                </a:defRPr>
              </a:lvl3pPr>
              <a:lvl4pPr marL="1600200" indent="-228600" defTabSz="814388">
                <a:defRPr>
                  <a:solidFill>
                    <a:schemeClr val="tx1"/>
                  </a:solidFill>
                  <a:latin typeface="HelveticaNeueLT Std" pitchFamily="34" charset="0"/>
                  <a:cs typeface="Arial" pitchFamily="34" charset="0"/>
                </a:defRPr>
              </a:lvl4pPr>
              <a:lvl5pPr marL="2057400" indent="-228600" defTabSz="814388">
                <a:defRPr>
                  <a:solidFill>
                    <a:schemeClr val="tx1"/>
                  </a:solidFill>
                  <a:latin typeface="HelveticaNeueLT Std" pitchFamily="34" charset="0"/>
                  <a:cs typeface="Arial" pitchFamily="34" charset="0"/>
                </a:defRPr>
              </a:lvl5pPr>
              <a:lvl6pPr marL="2514600" indent="-228600" defTabSz="814388" fontAlgn="base">
                <a:spcBef>
                  <a:spcPct val="0"/>
                </a:spcBef>
                <a:spcAft>
                  <a:spcPct val="0"/>
                </a:spcAft>
                <a:defRPr>
                  <a:solidFill>
                    <a:schemeClr val="tx1"/>
                  </a:solidFill>
                  <a:latin typeface="HelveticaNeueLT Std" pitchFamily="34" charset="0"/>
                  <a:cs typeface="Arial" pitchFamily="34" charset="0"/>
                </a:defRPr>
              </a:lvl6pPr>
              <a:lvl7pPr marL="2971800" indent="-228600" defTabSz="814388" fontAlgn="base">
                <a:spcBef>
                  <a:spcPct val="0"/>
                </a:spcBef>
                <a:spcAft>
                  <a:spcPct val="0"/>
                </a:spcAft>
                <a:defRPr>
                  <a:solidFill>
                    <a:schemeClr val="tx1"/>
                  </a:solidFill>
                  <a:latin typeface="HelveticaNeueLT Std" pitchFamily="34" charset="0"/>
                  <a:cs typeface="Arial" pitchFamily="34" charset="0"/>
                </a:defRPr>
              </a:lvl7pPr>
              <a:lvl8pPr marL="3429000" indent="-228600" defTabSz="814388" fontAlgn="base">
                <a:spcBef>
                  <a:spcPct val="0"/>
                </a:spcBef>
                <a:spcAft>
                  <a:spcPct val="0"/>
                </a:spcAft>
                <a:defRPr>
                  <a:solidFill>
                    <a:schemeClr val="tx1"/>
                  </a:solidFill>
                  <a:latin typeface="HelveticaNeueLT Std" pitchFamily="34" charset="0"/>
                  <a:cs typeface="Arial" pitchFamily="34" charset="0"/>
                </a:defRPr>
              </a:lvl8pPr>
              <a:lvl9pPr marL="3886200" indent="-228600" defTabSz="814388" fontAlgn="base">
                <a:spcBef>
                  <a:spcPct val="0"/>
                </a:spcBef>
                <a:spcAft>
                  <a:spcPct val="0"/>
                </a:spcAft>
                <a:defRPr>
                  <a:solidFill>
                    <a:schemeClr val="tx1"/>
                  </a:solidFill>
                  <a:latin typeface="HelveticaNeueLT Std" pitchFamily="34" charset="0"/>
                  <a:cs typeface="Arial" pitchFamily="34" charset="0"/>
                </a:defRPr>
              </a:lvl9pPr>
            </a:lstStyle>
            <a:p>
              <a:pPr algn="ctr">
                <a:lnSpc>
                  <a:spcPct val="90000"/>
                </a:lnSpc>
              </a:pPr>
              <a:endParaRPr lang="en-US" altLang="en-US" sz="2400" dirty="0">
                <a:latin typeface="Arial" pitchFamily="34" charset="0"/>
              </a:endParaRPr>
            </a:p>
          </p:txBody>
        </p:sp>
        <p:sp>
          <p:nvSpPr>
            <p:cNvPr id="26" name="Freeform 12"/>
            <p:cNvSpPr>
              <a:spLocks/>
            </p:cNvSpPr>
            <p:nvPr/>
          </p:nvSpPr>
          <p:spPr bwMode="auto">
            <a:xfrm>
              <a:off x="3426668" y="1445166"/>
              <a:ext cx="858264" cy="142643"/>
            </a:xfrm>
            <a:custGeom>
              <a:avLst/>
              <a:gdLst>
                <a:gd name="T0" fmla="*/ 806541 w 513"/>
                <a:gd name="T1" fmla="*/ 0 h 305"/>
                <a:gd name="T2" fmla="*/ 0 w 513"/>
                <a:gd name="T3" fmla="*/ 479522 h 305"/>
                <a:gd name="T4" fmla="*/ 806541 w 513"/>
                <a:gd name="T5" fmla="*/ 479522 h 305"/>
                <a:gd name="T6" fmla="*/ 806541 w 513"/>
                <a:gd name="T7" fmla="*/ 0 h 30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13" h="305">
                  <a:moveTo>
                    <a:pt x="513" y="0"/>
                  </a:moveTo>
                  <a:lnTo>
                    <a:pt x="0" y="305"/>
                  </a:lnTo>
                  <a:lnTo>
                    <a:pt x="513" y="305"/>
                  </a:lnTo>
                  <a:lnTo>
                    <a:pt x="513" y="0"/>
                  </a:lnTo>
                  <a:close/>
                </a:path>
              </a:pathLst>
            </a:custGeom>
            <a:gradFill rotWithShape="1">
              <a:gsLst>
                <a:gs pos="0">
                  <a:schemeClr val="accent1">
                    <a:lumMod val="75000"/>
                  </a:schemeClr>
                </a:gs>
                <a:gs pos="100000">
                  <a:schemeClr val="accent1">
                    <a:lumMod val="50000"/>
                  </a:schemeClr>
                </a:gs>
              </a:gsLst>
              <a:lin ang="5400000"/>
            </a:gradFill>
            <a:ln w="9525">
              <a:solidFill>
                <a:schemeClr val="tx1"/>
              </a:solidFill>
              <a:round/>
              <a:headEnd/>
              <a:tailEnd/>
            </a:ln>
          </p:spPr>
          <p:txBody>
            <a:bodyPr/>
            <a:lstStyle/>
            <a:p>
              <a:endParaRPr lang="en-US" dirty="0"/>
            </a:p>
          </p:txBody>
        </p:sp>
        <p:sp>
          <p:nvSpPr>
            <p:cNvPr id="27" name="Rectangle 13"/>
            <p:cNvSpPr>
              <a:spLocks noChangeArrowheads="1"/>
            </p:cNvSpPr>
            <p:nvPr/>
          </p:nvSpPr>
          <p:spPr bwMode="auto">
            <a:xfrm>
              <a:off x="4995967" y="1730451"/>
              <a:ext cx="2410832" cy="408753"/>
            </a:xfrm>
            <a:prstGeom prst="rect">
              <a:avLst/>
            </a:prstGeom>
            <a:solidFill>
              <a:schemeClr val="accent1"/>
            </a:solidFill>
            <a:ln w="9525" algn="ctr">
              <a:solidFill>
                <a:schemeClr val="tx1"/>
              </a:solidFill>
              <a:round/>
              <a:headEnd/>
              <a:tailEnd/>
            </a:ln>
          </p:spPr>
          <p:txBody>
            <a:bodyPr lIns="82124" tIns="41061" rIns="82124" bIns="41061" anchor="ctr"/>
            <a:lstStyle>
              <a:lvl1pPr defTabSz="814388">
                <a:defRPr>
                  <a:solidFill>
                    <a:schemeClr val="tx1"/>
                  </a:solidFill>
                  <a:latin typeface="HelveticaNeueLT Std" pitchFamily="34" charset="0"/>
                  <a:cs typeface="Arial" pitchFamily="34" charset="0"/>
                </a:defRPr>
              </a:lvl1pPr>
              <a:lvl2pPr marL="742950" indent="-285750" defTabSz="814388">
                <a:defRPr>
                  <a:solidFill>
                    <a:schemeClr val="tx1"/>
                  </a:solidFill>
                  <a:latin typeface="HelveticaNeueLT Std" pitchFamily="34" charset="0"/>
                  <a:cs typeface="Arial" pitchFamily="34" charset="0"/>
                </a:defRPr>
              </a:lvl2pPr>
              <a:lvl3pPr marL="1143000" indent="-228600" defTabSz="814388">
                <a:defRPr>
                  <a:solidFill>
                    <a:schemeClr val="tx1"/>
                  </a:solidFill>
                  <a:latin typeface="HelveticaNeueLT Std" pitchFamily="34" charset="0"/>
                  <a:cs typeface="Arial" pitchFamily="34" charset="0"/>
                </a:defRPr>
              </a:lvl3pPr>
              <a:lvl4pPr marL="1600200" indent="-228600" defTabSz="814388">
                <a:defRPr>
                  <a:solidFill>
                    <a:schemeClr val="tx1"/>
                  </a:solidFill>
                  <a:latin typeface="HelveticaNeueLT Std" pitchFamily="34" charset="0"/>
                  <a:cs typeface="Arial" pitchFamily="34" charset="0"/>
                </a:defRPr>
              </a:lvl4pPr>
              <a:lvl5pPr marL="2057400" indent="-228600" defTabSz="814388">
                <a:defRPr>
                  <a:solidFill>
                    <a:schemeClr val="tx1"/>
                  </a:solidFill>
                  <a:latin typeface="HelveticaNeueLT Std" pitchFamily="34" charset="0"/>
                  <a:cs typeface="Arial" pitchFamily="34" charset="0"/>
                </a:defRPr>
              </a:lvl5pPr>
              <a:lvl6pPr marL="2514600" indent="-228600" defTabSz="814388" fontAlgn="base">
                <a:spcBef>
                  <a:spcPct val="0"/>
                </a:spcBef>
                <a:spcAft>
                  <a:spcPct val="0"/>
                </a:spcAft>
                <a:defRPr>
                  <a:solidFill>
                    <a:schemeClr val="tx1"/>
                  </a:solidFill>
                  <a:latin typeface="HelveticaNeueLT Std" pitchFamily="34" charset="0"/>
                  <a:cs typeface="Arial" pitchFamily="34" charset="0"/>
                </a:defRPr>
              </a:lvl6pPr>
              <a:lvl7pPr marL="2971800" indent="-228600" defTabSz="814388" fontAlgn="base">
                <a:spcBef>
                  <a:spcPct val="0"/>
                </a:spcBef>
                <a:spcAft>
                  <a:spcPct val="0"/>
                </a:spcAft>
                <a:defRPr>
                  <a:solidFill>
                    <a:schemeClr val="tx1"/>
                  </a:solidFill>
                  <a:latin typeface="HelveticaNeueLT Std" pitchFamily="34" charset="0"/>
                  <a:cs typeface="Arial" pitchFamily="34" charset="0"/>
                </a:defRPr>
              </a:lvl7pPr>
              <a:lvl8pPr marL="3429000" indent="-228600" defTabSz="814388" fontAlgn="base">
                <a:spcBef>
                  <a:spcPct val="0"/>
                </a:spcBef>
                <a:spcAft>
                  <a:spcPct val="0"/>
                </a:spcAft>
                <a:defRPr>
                  <a:solidFill>
                    <a:schemeClr val="tx1"/>
                  </a:solidFill>
                  <a:latin typeface="HelveticaNeueLT Std" pitchFamily="34" charset="0"/>
                  <a:cs typeface="Arial" pitchFamily="34" charset="0"/>
                </a:defRPr>
              </a:lvl8pPr>
              <a:lvl9pPr marL="3886200" indent="-228600" defTabSz="814388" fontAlgn="base">
                <a:spcBef>
                  <a:spcPct val="0"/>
                </a:spcBef>
                <a:spcAft>
                  <a:spcPct val="0"/>
                </a:spcAft>
                <a:defRPr>
                  <a:solidFill>
                    <a:schemeClr val="tx1"/>
                  </a:solidFill>
                  <a:latin typeface="HelveticaNeueLT Std" pitchFamily="34" charset="0"/>
                  <a:cs typeface="Arial" pitchFamily="34" charset="0"/>
                </a:defRPr>
              </a:lvl9pPr>
            </a:lstStyle>
            <a:p>
              <a:pPr algn="ctr">
                <a:lnSpc>
                  <a:spcPct val="90000"/>
                </a:lnSpc>
              </a:pPr>
              <a:endParaRPr lang="en-US" altLang="en-US" sz="2400" dirty="0">
                <a:latin typeface="Arial" pitchFamily="34" charset="0"/>
              </a:endParaRPr>
            </a:p>
          </p:txBody>
        </p:sp>
        <p:sp>
          <p:nvSpPr>
            <p:cNvPr id="28" name="Freeform 14"/>
            <p:cNvSpPr>
              <a:spLocks/>
            </p:cNvSpPr>
            <p:nvPr/>
          </p:nvSpPr>
          <p:spPr bwMode="auto">
            <a:xfrm>
              <a:off x="4995967" y="1587809"/>
              <a:ext cx="858264" cy="142643"/>
            </a:xfrm>
            <a:custGeom>
              <a:avLst/>
              <a:gdLst>
                <a:gd name="T0" fmla="*/ 806541 w 513"/>
                <a:gd name="T1" fmla="*/ 0 h 305"/>
                <a:gd name="T2" fmla="*/ 0 w 513"/>
                <a:gd name="T3" fmla="*/ 479522 h 305"/>
                <a:gd name="T4" fmla="*/ 806541 w 513"/>
                <a:gd name="T5" fmla="*/ 479522 h 305"/>
                <a:gd name="T6" fmla="*/ 806541 w 513"/>
                <a:gd name="T7" fmla="*/ 0 h 30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13" h="305">
                  <a:moveTo>
                    <a:pt x="513" y="0"/>
                  </a:moveTo>
                  <a:lnTo>
                    <a:pt x="0" y="305"/>
                  </a:lnTo>
                  <a:lnTo>
                    <a:pt x="513" y="305"/>
                  </a:lnTo>
                  <a:lnTo>
                    <a:pt x="513" y="0"/>
                  </a:lnTo>
                  <a:close/>
                </a:path>
              </a:pathLst>
            </a:custGeom>
            <a:gradFill rotWithShape="1">
              <a:gsLst>
                <a:gs pos="0">
                  <a:schemeClr val="accent1"/>
                </a:gs>
                <a:gs pos="100000">
                  <a:srgbClr val="043E72"/>
                </a:gs>
              </a:gsLst>
              <a:lin ang="5400000"/>
            </a:gradFill>
            <a:ln w="9525" cap="flat" cmpd="sng" algn="ctr">
              <a:solidFill>
                <a:schemeClr val="tx1"/>
              </a:solidFill>
              <a:prstDash val="solid"/>
              <a:round/>
              <a:headEnd type="none" w="med" len="med"/>
              <a:tailEnd type="none" w="med" len="med"/>
            </a:ln>
          </p:spPr>
          <p:txBody>
            <a:bodyPr lIns="82124" tIns="41061" rIns="82124" bIns="41061" anchor="ctr"/>
            <a:lstStyle/>
            <a:p>
              <a:endParaRPr lang="en-US" dirty="0"/>
            </a:p>
          </p:txBody>
        </p:sp>
        <p:sp>
          <p:nvSpPr>
            <p:cNvPr id="29" name="Freeform 15"/>
            <p:cNvSpPr>
              <a:spLocks/>
            </p:cNvSpPr>
            <p:nvPr/>
          </p:nvSpPr>
          <p:spPr bwMode="auto">
            <a:xfrm>
              <a:off x="6556900" y="1730452"/>
              <a:ext cx="861609" cy="142175"/>
            </a:xfrm>
            <a:custGeom>
              <a:avLst/>
              <a:gdLst>
                <a:gd name="T0" fmla="*/ 809685 w 515"/>
                <a:gd name="T1" fmla="*/ 0 h 304"/>
                <a:gd name="T2" fmla="*/ 0 w 515"/>
                <a:gd name="T3" fmla="*/ 477950 h 304"/>
                <a:gd name="T4" fmla="*/ 809685 w 515"/>
                <a:gd name="T5" fmla="*/ 477950 h 304"/>
                <a:gd name="T6" fmla="*/ 809685 w 515"/>
                <a:gd name="T7" fmla="*/ 0 h 30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15" h="304">
                  <a:moveTo>
                    <a:pt x="515" y="0"/>
                  </a:moveTo>
                  <a:lnTo>
                    <a:pt x="0" y="304"/>
                  </a:lnTo>
                  <a:lnTo>
                    <a:pt x="515" y="304"/>
                  </a:lnTo>
                  <a:lnTo>
                    <a:pt x="515" y="0"/>
                  </a:lnTo>
                  <a:close/>
                </a:path>
              </a:pathLst>
            </a:custGeom>
            <a:gradFill rotWithShape="1">
              <a:gsLst>
                <a:gs pos="0">
                  <a:schemeClr val="accent4">
                    <a:lumMod val="75000"/>
                  </a:schemeClr>
                </a:gs>
                <a:gs pos="100000">
                  <a:schemeClr val="accent4"/>
                </a:gs>
              </a:gsLst>
              <a:lin ang="16200000"/>
            </a:gradFill>
            <a:ln w="9525" cap="flat" cmpd="sng" algn="ctr">
              <a:solidFill>
                <a:schemeClr val="tx1"/>
              </a:solidFill>
              <a:prstDash val="solid"/>
              <a:round/>
              <a:headEnd type="none" w="med" len="med"/>
              <a:tailEnd type="none" w="med" len="med"/>
            </a:ln>
          </p:spPr>
          <p:txBody>
            <a:bodyPr lIns="82124" tIns="41061" rIns="82124" bIns="41061" anchor="ctr"/>
            <a:lstStyle/>
            <a:p>
              <a:endParaRPr lang="en-US" dirty="0"/>
            </a:p>
          </p:txBody>
        </p:sp>
        <p:grpSp>
          <p:nvGrpSpPr>
            <p:cNvPr id="30" name="Group 29"/>
            <p:cNvGrpSpPr/>
            <p:nvPr/>
          </p:nvGrpSpPr>
          <p:grpSpPr>
            <a:xfrm>
              <a:off x="6541591" y="2264202"/>
              <a:ext cx="2577683" cy="3283218"/>
              <a:chOff x="6541591" y="2264202"/>
              <a:chExt cx="2577683" cy="3283218"/>
            </a:xfrm>
          </p:grpSpPr>
          <p:sp>
            <p:nvSpPr>
              <p:cNvPr id="36" name="Freeform 35"/>
              <p:cNvSpPr/>
              <p:nvPr/>
            </p:nvSpPr>
            <p:spPr>
              <a:xfrm>
                <a:off x="6570414" y="2264202"/>
                <a:ext cx="2078688" cy="3228751"/>
              </a:xfrm>
              <a:custGeom>
                <a:avLst/>
                <a:gdLst>
                  <a:gd name="connsiteX0" fmla="*/ 0 w 951481"/>
                  <a:gd name="connsiteY0" fmla="*/ 0 h 634638"/>
                  <a:gd name="connsiteX1" fmla="*/ 951481 w 951481"/>
                  <a:gd name="connsiteY1" fmla="*/ 0 h 634638"/>
                  <a:gd name="connsiteX2" fmla="*/ 951481 w 951481"/>
                  <a:gd name="connsiteY2" fmla="*/ 634638 h 634638"/>
                  <a:gd name="connsiteX3" fmla="*/ 0 w 951481"/>
                  <a:gd name="connsiteY3" fmla="*/ 634638 h 634638"/>
                  <a:gd name="connsiteX4" fmla="*/ 0 w 951481"/>
                  <a:gd name="connsiteY4" fmla="*/ 0 h 6346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1481" h="634638">
                    <a:moveTo>
                      <a:pt x="0" y="0"/>
                    </a:moveTo>
                    <a:lnTo>
                      <a:pt x="951481" y="0"/>
                    </a:lnTo>
                    <a:lnTo>
                      <a:pt x="951481" y="634638"/>
                    </a:lnTo>
                    <a:lnTo>
                      <a:pt x="0" y="634638"/>
                    </a:lnTo>
                    <a:lnTo>
                      <a:pt x="0" y="0"/>
                    </a:lnTo>
                    <a:close/>
                  </a:path>
                </a:pathLst>
              </a:custGeom>
              <a:noFill/>
              <a:ln>
                <a:gradFill flip="none" rotWithShape="1">
                  <a:gsLst>
                    <a:gs pos="0">
                      <a:schemeClr val="tx1"/>
                    </a:gs>
                    <a:gs pos="100000">
                      <a:schemeClr val="bg1">
                        <a:alpha val="0"/>
                      </a:schemeClr>
                    </a:gs>
                  </a:gsLst>
                  <a:lin ang="0" scaled="1"/>
                  <a:tileRect/>
                </a:gra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91440" tIns="182880" rIns="45720" bIns="49784" numCol="1" spcCol="1270" anchor="t" anchorCtr="0">
                <a:noAutofit/>
              </a:bodyPr>
              <a:lstStyle/>
              <a:p>
                <a:pPr lvl="0" defTabSz="311150">
                  <a:lnSpc>
                    <a:spcPct val="90000"/>
                  </a:lnSpc>
                  <a:spcBef>
                    <a:spcPct val="0"/>
                  </a:spcBef>
                  <a:spcAft>
                    <a:spcPct val="35000"/>
                  </a:spcAft>
                </a:pPr>
                <a:r>
                  <a:rPr lang="en-US" kern="1200" dirty="0"/>
                  <a:t>$10M per year available for rolling investments </a:t>
                </a:r>
                <a:br>
                  <a:rPr lang="en-US" kern="1200" dirty="0"/>
                </a:br>
                <a:r>
                  <a:rPr lang="en-US" kern="1200" dirty="0"/>
                  <a:t>in neutron scattering capabilities</a:t>
                </a:r>
              </a:p>
            </p:txBody>
          </p:sp>
          <p:sp>
            <p:nvSpPr>
              <p:cNvPr id="37" name="TextBox 36"/>
              <p:cNvSpPr txBox="1"/>
              <p:nvPr/>
            </p:nvSpPr>
            <p:spPr>
              <a:xfrm>
                <a:off x="7945351" y="4980900"/>
                <a:ext cx="1173923" cy="480131"/>
              </a:xfrm>
              <a:prstGeom prst="rect">
                <a:avLst/>
              </a:prstGeom>
              <a:noFill/>
            </p:spPr>
            <p:txBody>
              <a:bodyPr wrap="square" rtlCol="0">
                <a:spAutoFit/>
              </a:bodyPr>
              <a:lstStyle/>
              <a:p>
                <a:pPr algn="ctr">
                  <a:lnSpc>
                    <a:spcPct val="90000"/>
                  </a:lnSpc>
                </a:pPr>
                <a:r>
                  <a:rPr lang="en-US" sz="1400" dirty="0"/>
                  <a:t>POWGEN </a:t>
                </a:r>
                <a:br>
                  <a:rPr lang="en-US" sz="1400" dirty="0"/>
                </a:br>
                <a:r>
                  <a:rPr lang="en-US" sz="1400" dirty="0"/>
                  <a:t>upgrade</a:t>
                </a:r>
              </a:p>
            </p:txBody>
          </p:sp>
          <p:pic>
            <p:nvPicPr>
              <p:cNvPr id="38" name="Picture 3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541591" y="4006489"/>
                <a:ext cx="2394518" cy="1540931"/>
              </a:xfrm>
              <a:prstGeom prst="rect">
                <a:avLst/>
              </a:prstGeom>
            </p:spPr>
          </p:pic>
        </p:grpSp>
        <p:sp>
          <p:nvSpPr>
            <p:cNvPr id="31" name="Isosceles Triangle 23"/>
            <p:cNvSpPr/>
            <p:nvPr/>
          </p:nvSpPr>
          <p:spPr>
            <a:xfrm rot="5400000">
              <a:off x="7398140" y="915796"/>
              <a:ext cx="662074" cy="2329432"/>
            </a:xfrm>
            <a:custGeom>
              <a:avLst/>
              <a:gdLst>
                <a:gd name="connsiteX0" fmla="*/ 0 w 887615"/>
                <a:gd name="connsiteY0" fmla="*/ 398429 h 2189213"/>
                <a:gd name="connsiteX1" fmla="*/ 466304 w 887615"/>
                <a:gd name="connsiteY1" fmla="*/ 0 h 2189213"/>
                <a:gd name="connsiteX2" fmla="*/ 887615 w 887615"/>
                <a:gd name="connsiteY2" fmla="*/ 398429 h 2189213"/>
                <a:gd name="connsiteX3" fmla="*/ 717806 w 887615"/>
                <a:gd name="connsiteY3" fmla="*/ 398429 h 2189213"/>
                <a:gd name="connsiteX4" fmla="*/ 717806 w 887615"/>
                <a:gd name="connsiteY4" fmla="*/ 2189213 h 2189213"/>
                <a:gd name="connsiteX5" fmla="*/ 169809 w 887615"/>
                <a:gd name="connsiteY5" fmla="*/ 2189213 h 2189213"/>
                <a:gd name="connsiteX6" fmla="*/ 169809 w 887615"/>
                <a:gd name="connsiteY6" fmla="*/ 398429 h 2189213"/>
                <a:gd name="connsiteX7" fmla="*/ 0 w 887615"/>
                <a:gd name="connsiteY7" fmla="*/ 398429 h 218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7615" h="2189213">
                  <a:moveTo>
                    <a:pt x="0" y="398429"/>
                  </a:moveTo>
                  <a:lnTo>
                    <a:pt x="466304" y="0"/>
                  </a:lnTo>
                  <a:lnTo>
                    <a:pt x="887615" y="398429"/>
                  </a:lnTo>
                  <a:lnTo>
                    <a:pt x="717806" y="398429"/>
                  </a:lnTo>
                  <a:lnTo>
                    <a:pt x="717806" y="2189213"/>
                  </a:lnTo>
                  <a:lnTo>
                    <a:pt x="169809" y="2189213"/>
                  </a:lnTo>
                  <a:lnTo>
                    <a:pt x="169809" y="398429"/>
                  </a:lnTo>
                  <a:lnTo>
                    <a:pt x="0" y="398429"/>
                  </a:lnTo>
                  <a:close/>
                </a:path>
              </a:pathLst>
            </a:custGeom>
            <a:solidFill>
              <a:schemeClr val="accent4"/>
            </a:solidFill>
            <a:ln>
              <a:solidFill>
                <a:schemeClr val="tx1"/>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pic>
          <p:nvPicPr>
            <p:cNvPr id="32" name="Picture 3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03325" y="3492500"/>
              <a:ext cx="1686758" cy="1381674"/>
            </a:xfrm>
            <a:prstGeom prst="rect">
              <a:avLst/>
            </a:prstGeom>
            <a:effectLst>
              <a:softEdge rad="304800"/>
            </a:effectLst>
          </p:spPr>
        </p:pic>
        <p:pic>
          <p:nvPicPr>
            <p:cNvPr id="33" name="Picture 2"/>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930748" y="3965245"/>
              <a:ext cx="1526650" cy="95147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 name="Picture 2"/>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3358747" y="3711924"/>
              <a:ext cx="1711898" cy="1423952"/>
            </a:xfrm>
            <a:prstGeom prst="rect">
              <a:avLst/>
            </a:prstGeom>
            <a:noFill/>
            <a:ln w="9525">
              <a:solidFill>
                <a:schemeClr val="tx1"/>
              </a:solidFill>
              <a:miter lim="800000"/>
              <a:headEnd/>
              <a:tailEnd/>
            </a:ln>
            <a:effectLst>
              <a:outerShdw blurRad="50800" dist="38100" dir="2700000" algn="tl" rotWithShape="0">
                <a:prstClr val="black">
                  <a:alpha val="40000"/>
                </a:prstClr>
              </a:outerShdw>
              <a:softEdge rad="292100"/>
            </a:effectLst>
            <a:extLst>
              <a:ext uri="{909E8E84-426E-40DD-AFC4-6F175D3DCCD1}">
                <a14:hiddenFill xmlns:a14="http://schemas.microsoft.com/office/drawing/2010/main">
                  <a:solidFill>
                    <a:schemeClr val="accent1"/>
                  </a:solidFill>
                </a14:hiddenFill>
              </a:ext>
            </a:extLst>
          </p:spPr>
        </p:pic>
        <p:pic>
          <p:nvPicPr>
            <p:cNvPr id="35" name="Picture 34" descr="NatureMaterials_Cover_July2016_ppt.jp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1218637">
              <a:off x="5344359" y="3998954"/>
              <a:ext cx="907222" cy="1192619"/>
            </a:xfrm>
            <a:prstGeom prst="rect">
              <a:avLst/>
            </a:prstGeom>
            <a:ln>
              <a:solidFill>
                <a:schemeClr val="tx1"/>
              </a:solidFill>
            </a:ln>
            <a:effectLst>
              <a:outerShdw blurRad="50800" dist="38100" dir="2700000" algn="tl" rotWithShape="0">
                <a:prstClr val="black">
                  <a:alpha val="40000"/>
                </a:prstClr>
              </a:outerShdw>
            </a:effectLst>
          </p:spPr>
        </p:pic>
      </p:grpSp>
    </p:spTree>
    <p:extLst>
      <p:ext uri="{BB962C8B-B14F-4D97-AF65-F5344CB8AC3E}">
        <p14:creationId xmlns:p14="http://schemas.microsoft.com/office/powerpoint/2010/main" val="27739159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433" y="10632"/>
            <a:ext cx="8636290" cy="884858"/>
          </a:xfrm>
        </p:spPr>
        <p:txBody>
          <a:bodyPr/>
          <a:lstStyle/>
          <a:p>
            <a:r>
              <a:rPr lang="en-US" sz="2000" dirty="0"/>
              <a:t>The Research Accelerator Division (RAD) is the principal steward organization for operation and improvement of the SNS, spanning a diverse customer base</a:t>
            </a:r>
          </a:p>
        </p:txBody>
      </p:sp>
      <p:sp>
        <p:nvSpPr>
          <p:cNvPr id="4" name="Content Placeholder 2"/>
          <p:cNvSpPr txBox="1">
            <a:spLocks/>
          </p:cNvSpPr>
          <p:nvPr/>
        </p:nvSpPr>
        <p:spPr bwMode="auto">
          <a:xfrm>
            <a:off x="201174" y="1058162"/>
            <a:ext cx="8367955" cy="4711805"/>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230188" indent="-230188" algn="l" rtl="0" eaLnBrk="1" fontAlgn="base" hangingPunct="1">
              <a:lnSpc>
                <a:spcPct val="90000"/>
              </a:lnSpc>
              <a:spcBef>
                <a:spcPts val="1400"/>
              </a:spcBef>
              <a:spcAft>
                <a:spcPct val="0"/>
              </a:spcAft>
              <a:buClr>
                <a:schemeClr val="tx2"/>
              </a:buClr>
              <a:buFont typeface="Arial" charset="0"/>
              <a:buChar char="•"/>
              <a:defRPr sz="2800" kern="1200">
                <a:solidFill>
                  <a:schemeClr val="tx1"/>
                </a:solidFill>
                <a:latin typeface="Arial" panose="020B0604020202020204" pitchFamily="34" charset="0"/>
                <a:ea typeface="+mn-ea"/>
                <a:cs typeface="Arial" panose="020B0604020202020204" pitchFamily="34" charset="0"/>
              </a:defRPr>
            </a:lvl1pPr>
            <a:lvl2pPr marL="625475" indent="-279400" algn="l" rtl="0" eaLnBrk="1" fontAlgn="base" hangingPunct="1">
              <a:lnSpc>
                <a:spcPct val="90000"/>
              </a:lnSpc>
              <a:spcBef>
                <a:spcPts val="800"/>
              </a:spcBef>
              <a:spcAft>
                <a:spcPct val="0"/>
              </a:spcAft>
              <a:buClr>
                <a:schemeClr val="tx2"/>
              </a:buClr>
              <a:buFont typeface="Arial" charset="0"/>
              <a:buChar char="–"/>
              <a:defRPr sz="2400" kern="1200">
                <a:solidFill>
                  <a:schemeClr val="tx1"/>
                </a:solidFill>
                <a:latin typeface="Arial" panose="020B0604020202020204" pitchFamily="34" charset="0"/>
                <a:ea typeface="+mn-ea"/>
                <a:cs typeface="Arial" panose="020B0604020202020204" pitchFamily="34" charset="0"/>
              </a:defRPr>
            </a:lvl2pPr>
            <a:lvl3pPr marL="914400" indent="-230188" algn="l" rtl="0" eaLnBrk="1" fontAlgn="base" hangingPunct="1">
              <a:lnSpc>
                <a:spcPct val="90000"/>
              </a:lnSpc>
              <a:spcBef>
                <a:spcPts val="800"/>
              </a:spcBef>
              <a:spcAft>
                <a:spcPct val="0"/>
              </a:spcAft>
              <a:buClr>
                <a:schemeClr val="tx2"/>
              </a:buClr>
              <a:buFont typeface="Arial" charset="0"/>
              <a:buChar char="•"/>
              <a:defRPr sz="2000" kern="1200">
                <a:solidFill>
                  <a:schemeClr val="tx1"/>
                </a:solidFill>
                <a:latin typeface="Arial" panose="020B0604020202020204" pitchFamily="34" charset="0"/>
                <a:ea typeface="+mn-ea"/>
                <a:cs typeface="Arial" panose="020B0604020202020204" pitchFamily="34" charset="0"/>
              </a:defRPr>
            </a:lvl3pPr>
            <a:lvl4pPr marL="1144588" indent="-173038" algn="l" rtl="0" eaLnBrk="1" fontAlgn="base" hangingPunct="1">
              <a:lnSpc>
                <a:spcPct val="90000"/>
              </a:lnSpc>
              <a:spcBef>
                <a:spcPts val="800"/>
              </a:spcBef>
              <a:spcAft>
                <a:spcPct val="0"/>
              </a:spcAft>
              <a:buClr>
                <a:schemeClr val="tx2"/>
              </a:buClr>
              <a:buFont typeface="Arial" charset="0"/>
              <a:buChar char="–"/>
              <a:defRPr kern="1200">
                <a:solidFill>
                  <a:schemeClr val="tx1"/>
                </a:solidFill>
                <a:latin typeface="Arial" panose="020B0604020202020204" pitchFamily="34" charset="0"/>
                <a:ea typeface="+mn-ea"/>
                <a:cs typeface="Arial" panose="020B0604020202020204" pitchFamily="34" charset="0"/>
              </a:defRPr>
            </a:lvl4pPr>
            <a:lvl5pPr marL="1482725" indent="-222250" algn="l" rtl="0" eaLnBrk="1" fontAlgn="base" hangingPunct="1">
              <a:lnSpc>
                <a:spcPct val="90000"/>
              </a:lnSpc>
              <a:spcBef>
                <a:spcPts val="600"/>
              </a:spcBef>
              <a:spcAft>
                <a:spcPct val="0"/>
              </a:spcAft>
              <a:buClr>
                <a:schemeClr val="tx2"/>
              </a:buClr>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a:latin typeface="+mj-lt"/>
              </a:rPr>
              <a:t>The division recognizes the following obligations related to this stewardship role:</a:t>
            </a:r>
          </a:p>
          <a:p>
            <a:pPr lvl="1"/>
            <a:r>
              <a:rPr lang="en-US" sz="1400" dirty="0">
                <a:latin typeface="+mj-lt"/>
              </a:rPr>
              <a:t>We serve the users, our scientists, and the broader neutron scattering community</a:t>
            </a:r>
          </a:p>
          <a:p>
            <a:pPr lvl="1"/>
            <a:r>
              <a:rPr lang="en-US" sz="1400" dirty="0">
                <a:latin typeface="+mj-lt"/>
              </a:rPr>
              <a:t>We sustain the performance of the world’s most powerful pulsed neutron source</a:t>
            </a:r>
          </a:p>
          <a:p>
            <a:pPr lvl="1"/>
            <a:r>
              <a:rPr lang="en-US" sz="1400" dirty="0">
                <a:latin typeface="+mj-lt"/>
              </a:rPr>
              <a:t>We are efficient and cost-effective in the expenditure of the resources provided to us</a:t>
            </a:r>
          </a:p>
          <a:p>
            <a:pPr lvl="1"/>
            <a:r>
              <a:rPr lang="en-US" sz="1400" dirty="0">
                <a:latin typeface="+mj-lt"/>
              </a:rPr>
              <a:t>We continuously improve our capabilities and performance</a:t>
            </a:r>
          </a:p>
          <a:p>
            <a:pPr lvl="1"/>
            <a:r>
              <a:rPr lang="en-US" sz="1400" dirty="0">
                <a:latin typeface="+mj-lt"/>
              </a:rPr>
              <a:t>We develop our staff</a:t>
            </a:r>
          </a:p>
          <a:p>
            <a:r>
              <a:rPr lang="en-US" sz="1800" dirty="0"/>
              <a:t>Our mission is aligned with the Laboratory Plan and Agenda:</a:t>
            </a:r>
          </a:p>
          <a:p>
            <a:pPr lvl="1">
              <a:spcBef>
                <a:spcPts val="600"/>
              </a:spcBef>
            </a:pPr>
            <a:r>
              <a:rPr lang="en-US" sz="1400" dirty="0"/>
              <a:t>Develop and apply innovative technology, physics, operational and management tools to drive the highest reliability ≥1 MW-class pulsed neutron source with routine operation at or near 1.4 MW</a:t>
            </a:r>
          </a:p>
          <a:p>
            <a:pPr lvl="1">
              <a:spcBef>
                <a:spcPts val="600"/>
              </a:spcBef>
            </a:pPr>
            <a:r>
              <a:rPr lang="en-US" sz="1400" dirty="0"/>
              <a:t>For every user, deliver a complete and usable data set that meets or exceeds experiment objectives </a:t>
            </a:r>
          </a:p>
          <a:p>
            <a:pPr lvl="1">
              <a:spcBef>
                <a:spcPts val="600"/>
              </a:spcBef>
            </a:pPr>
            <a:r>
              <a:rPr lang="en-US" sz="1400" dirty="0"/>
              <a:t>Conduct a vigorous scientific and technical program of innovation for accelerators, neutron sources (specifically for targets and related systems) and instruments to support the Neutrons 2025 vision</a:t>
            </a:r>
          </a:p>
          <a:p>
            <a:pPr lvl="1">
              <a:spcBef>
                <a:spcPts val="600"/>
              </a:spcBef>
            </a:pPr>
            <a:r>
              <a:rPr lang="en-US" sz="1400" dirty="0"/>
              <a:t>Provide strong technical support to obtain CD-1 for the Proton Power Upgrade (PPU) project and to develop CD-1 for the Second Target Station (STS) project</a:t>
            </a:r>
          </a:p>
          <a:p>
            <a:pPr lvl="1">
              <a:spcBef>
                <a:spcPts val="600"/>
              </a:spcBef>
            </a:pPr>
            <a:r>
              <a:rPr lang="en-US" sz="1400" dirty="0"/>
              <a:t>Provide integrated resources that enable the success of the SNS enterprise</a:t>
            </a:r>
          </a:p>
        </p:txBody>
      </p:sp>
    </p:spTree>
    <p:extLst>
      <p:ext uri="{BB962C8B-B14F-4D97-AF65-F5344CB8AC3E}">
        <p14:creationId xmlns:p14="http://schemas.microsoft.com/office/powerpoint/2010/main" val="9580085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320"/>
          <p:cNvSpPr txBox="1">
            <a:spLocks noChangeArrowheads="1"/>
          </p:cNvSpPr>
          <p:nvPr/>
        </p:nvSpPr>
        <p:spPr bwMode="auto">
          <a:xfrm>
            <a:off x="193385" y="122134"/>
            <a:ext cx="8628678" cy="72943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lvl1pPr algn="l" rtl="0" eaLnBrk="1" fontAlgn="base" hangingPunct="1">
              <a:lnSpc>
                <a:spcPct val="85000"/>
              </a:lnSpc>
              <a:spcBef>
                <a:spcPct val="0"/>
              </a:spcBef>
              <a:spcAft>
                <a:spcPct val="0"/>
              </a:spcAft>
              <a:defRPr sz="3000" b="1" kern="1200">
                <a:solidFill>
                  <a:schemeClr val="tx2"/>
                </a:solidFill>
                <a:latin typeface="+mn-lt"/>
                <a:ea typeface="+mj-ea"/>
                <a:cs typeface="+mj-cs"/>
              </a:defRPr>
            </a:lvl1pPr>
            <a:lvl2pPr algn="l" rtl="0" eaLnBrk="1" fontAlgn="base" hangingPunct="1">
              <a:lnSpc>
                <a:spcPct val="85000"/>
              </a:lnSpc>
              <a:spcBef>
                <a:spcPct val="0"/>
              </a:spcBef>
              <a:spcAft>
                <a:spcPct val="0"/>
              </a:spcAft>
              <a:defRPr sz="3000">
                <a:solidFill>
                  <a:srgbClr val="006C3A"/>
                </a:solidFill>
                <a:latin typeface="Arial Black" pitchFamily="34" charset="0"/>
              </a:defRPr>
            </a:lvl2pPr>
            <a:lvl3pPr algn="l" rtl="0" eaLnBrk="1" fontAlgn="base" hangingPunct="1">
              <a:lnSpc>
                <a:spcPct val="85000"/>
              </a:lnSpc>
              <a:spcBef>
                <a:spcPct val="0"/>
              </a:spcBef>
              <a:spcAft>
                <a:spcPct val="0"/>
              </a:spcAft>
              <a:defRPr sz="3000">
                <a:solidFill>
                  <a:srgbClr val="006C3A"/>
                </a:solidFill>
                <a:latin typeface="Arial Black" pitchFamily="34" charset="0"/>
              </a:defRPr>
            </a:lvl3pPr>
            <a:lvl4pPr algn="l" rtl="0" eaLnBrk="1" fontAlgn="base" hangingPunct="1">
              <a:lnSpc>
                <a:spcPct val="85000"/>
              </a:lnSpc>
              <a:spcBef>
                <a:spcPct val="0"/>
              </a:spcBef>
              <a:spcAft>
                <a:spcPct val="0"/>
              </a:spcAft>
              <a:defRPr sz="3000">
                <a:solidFill>
                  <a:srgbClr val="006C3A"/>
                </a:solidFill>
                <a:latin typeface="Arial Black" pitchFamily="34" charset="0"/>
              </a:defRPr>
            </a:lvl4pPr>
            <a:lvl5pPr algn="l" rtl="0" eaLnBrk="1" fontAlgn="base" hangingPunct="1">
              <a:lnSpc>
                <a:spcPct val="85000"/>
              </a:lnSpc>
              <a:spcBef>
                <a:spcPct val="0"/>
              </a:spcBef>
              <a:spcAft>
                <a:spcPct val="0"/>
              </a:spcAft>
              <a:defRPr sz="3000">
                <a:solidFill>
                  <a:srgbClr val="006C3A"/>
                </a:solidFill>
                <a:latin typeface="Arial Black" pitchFamily="34" charset="0"/>
              </a:defRPr>
            </a:lvl5pPr>
            <a:lvl6pPr marL="457200" algn="l" rtl="0" eaLnBrk="1" fontAlgn="base" hangingPunct="1">
              <a:lnSpc>
                <a:spcPct val="85000"/>
              </a:lnSpc>
              <a:spcBef>
                <a:spcPct val="0"/>
              </a:spcBef>
              <a:spcAft>
                <a:spcPct val="0"/>
              </a:spcAft>
              <a:defRPr sz="3000">
                <a:solidFill>
                  <a:srgbClr val="006C3A"/>
                </a:solidFill>
                <a:latin typeface="Arial Black" pitchFamily="34" charset="0"/>
              </a:defRPr>
            </a:lvl6pPr>
            <a:lvl7pPr marL="914400" algn="l" rtl="0" eaLnBrk="1" fontAlgn="base" hangingPunct="1">
              <a:lnSpc>
                <a:spcPct val="85000"/>
              </a:lnSpc>
              <a:spcBef>
                <a:spcPct val="0"/>
              </a:spcBef>
              <a:spcAft>
                <a:spcPct val="0"/>
              </a:spcAft>
              <a:defRPr sz="3000">
                <a:solidFill>
                  <a:srgbClr val="006C3A"/>
                </a:solidFill>
                <a:latin typeface="Arial Black" pitchFamily="34" charset="0"/>
              </a:defRPr>
            </a:lvl7pPr>
            <a:lvl8pPr marL="1371600" algn="l" rtl="0" eaLnBrk="1" fontAlgn="base" hangingPunct="1">
              <a:lnSpc>
                <a:spcPct val="85000"/>
              </a:lnSpc>
              <a:spcBef>
                <a:spcPct val="0"/>
              </a:spcBef>
              <a:spcAft>
                <a:spcPct val="0"/>
              </a:spcAft>
              <a:defRPr sz="3000">
                <a:solidFill>
                  <a:srgbClr val="006C3A"/>
                </a:solidFill>
                <a:latin typeface="Arial Black" pitchFamily="34" charset="0"/>
              </a:defRPr>
            </a:lvl8pPr>
            <a:lvl9pPr marL="1828800" algn="l" rtl="0" eaLnBrk="1" fontAlgn="base" hangingPunct="1">
              <a:lnSpc>
                <a:spcPct val="85000"/>
              </a:lnSpc>
              <a:spcBef>
                <a:spcPct val="0"/>
              </a:spcBef>
              <a:spcAft>
                <a:spcPct val="0"/>
              </a:spcAft>
              <a:defRPr sz="3000">
                <a:solidFill>
                  <a:srgbClr val="006C3A"/>
                </a:solidFill>
                <a:latin typeface="Arial Black" pitchFamily="34" charset="0"/>
              </a:defRPr>
            </a:lvl9pPr>
          </a:lstStyle>
          <a:p>
            <a:r>
              <a:rPr lang="en-US" altLang="en-US" sz="2400" dirty="0"/>
              <a:t>The Research Accelerator Division is organized around technical functions</a:t>
            </a:r>
          </a:p>
        </p:txBody>
      </p:sp>
      <p:grpSp>
        <p:nvGrpSpPr>
          <p:cNvPr id="61" name="Group 60"/>
          <p:cNvGrpSpPr/>
          <p:nvPr/>
        </p:nvGrpSpPr>
        <p:grpSpPr>
          <a:xfrm>
            <a:off x="564927" y="1609683"/>
            <a:ext cx="8014147" cy="3965015"/>
            <a:chOff x="564927" y="500073"/>
            <a:chExt cx="8014147" cy="3965015"/>
          </a:xfrm>
        </p:grpSpPr>
        <p:sp>
          <p:nvSpPr>
            <p:cNvPr id="62" name="Rectangle 549"/>
            <p:cNvSpPr>
              <a:spLocks noChangeArrowheads="1"/>
            </p:cNvSpPr>
            <p:nvPr/>
          </p:nvSpPr>
          <p:spPr bwMode="auto">
            <a:xfrm>
              <a:off x="3032125" y="500073"/>
              <a:ext cx="3079750" cy="961007"/>
            </a:xfrm>
            <a:prstGeom prst="rect">
              <a:avLst/>
            </a:prstGeom>
            <a:solidFill>
              <a:schemeClr val="bg1"/>
            </a:solidFill>
            <a:ln w="9525" algn="ctr">
              <a:solidFill>
                <a:srgbClr val="555555"/>
              </a:solidFill>
              <a:miter lim="800000"/>
              <a:headEnd/>
              <a:tailEnd/>
            </a:ln>
          </p:spPr>
          <p:txBody>
            <a:bodyPr wrap="none" anchor="ctr"/>
            <a:lstStyle/>
            <a:p>
              <a:pPr algn="ctr">
                <a:lnSpc>
                  <a:spcPct val="90000"/>
                </a:lnSpc>
                <a:spcBef>
                  <a:spcPts val="300"/>
                </a:spcBef>
                <a:defRPr/>
              </a:pPr>
              <a:r>
                <a:rPr lang="en-US" sz="1400" b="1" dirty="0"/>
                <a:t>Research Accelerator Division</a:t>
              </a:r>
            </a:p>
            <a:p>
              <a:pPr algn="ctr">
                <a:lnSpc>
                  <a:spcPct val="90000"/>
                </a:lnSpc>
                <a:spcBef>
                  <a:spcPts val="300"/>
                </a:spcBef>
                <a:defRPr/>
              </a:pPr>
              <a:r>
                <a:rPr lang="en-US" sz="1400" dirty="0"/>
                <a:t>Kevin Jones, Director</a:t>
              </a:r>
            </a:p>
          </p:txBody>
        </p:sp>
        <p:sp>
          <p:nvSpPr>
            <p:cNvPr id="63" name="Rectangle 124"/>
            <p:cNvSpPr>
              <a:spLocks noChangeArrowheads="1"/>
            </p:cNvSpPr>
            <p:nvPr/>
          </p:nvSpPr>
          <p:spPr bwMode="auto">
            <a:xfrm>
              <a:off x="564927" y="2001838"/>
              <a:ext cx="1643465" cy="1077792"/>
            </a:xfrm>
            <a:prstGeom prst="rect">
              <a:avLst/>
            </a:prstGeom>
            <a:solidFill>
              <a:srgbClr val="FFEDAB"/>
            </a:solidFill>
            <a:ln w="9525" algn="ctr">
              <a:solidFill>
                <a:srgbClr val="555555"/>
              </a:solidFill>
              <a:miter lim="800000"/>
              <a:headEnd/>
              <a:tailEnd/>
            </a:ln>
          </p:spPr>
          <p:txBody>
            <a:bodyPr lIns="45720" rIns="45720" anchor="ctr"/>
            <a:lstStyle/>
            <a:p>
              <a:pPr algn="ctr">
                <a:lnSpc>
                  <a:spcPct val="90000"/>
                </a:lnSpc>
                <a:spcBef>
                  <a:spcPts val="300"/>
                </a:spcBef>
                <a:defRPr/>
              </a:pPr>
              <a:r>
                <a:rPr lang="en-US" sz="1200" b="1" dirty="0">
                  <a:cs typeface="Arial" pitchFamily="34" charset="0"/>
                </a:rPr>
                <a:t>Accelerator Operations</a:t>
              </a:r>
            </a:p>
            <a:p>
              <a:pPr algn="ctr">
                <a:lnSpc>
                  <a:spcPct val="90000"/>
                </a:lnSpc>
                <a:spcBef>
                  <a:spcPts val="300"/>
                </a:spcBef>
                <a:defRPr/>
              </a:pPr>
              <a:r>
                <a:rPr lang="en-US" sz="1200" dirty="0">
                  <a:cs typeface="Arial" pitchFamily="34" charset="0"/>
                </a:rPr>
                <a:t>Glen Johns</a:t>
              </a:r>
            </a:p>
          </p:txBody>
        </p:sp>
        <p:sp>
          <p:nvSpPr>
            <p:cNvPr id="65" name="Rectangle 124"/>
            <p:cNvSpPr>
              <a:spLocks noChangeArrowheads="1"/>
            </p:cNvSpPr>
            <p:nvPr/>
          </p:nvSpPr>
          <p:spPr bwMode="auto">
            <a:xfrm>
              <a:off x="4812049" y="2001838"/>
              <a:ext cx="1643465" cy="1077792"/>
            </a:xfrm>
            <a:prstGeom prst="rect">
              <a:avLst/>
            </a:prstGeom>
            <a:solidFill>
              <a:srgbClr val="FFEDAB"/>
            </a:solidFill>
            <a:ln w="9525" algn="ctr">
              <a:solidFill>
                <a:srgbClr val="555555"/>
              </a:solidFill>
              <a:miter lim="800000"/>
              <a:headEnd/>
              <a:tailEnd/>
            </a:ln>
          </p:spPr>
          <p:txBody>
            <a:bodyPr lIns="45720" rIns="45720" anchor="ctr"/>
            <a:lstStyle/>
            <a:p>
              <a:pPr algn="ctr">
                <a:lnSpc>
                  <a:spcPct val="90000"/>
                </a:lnSpc>
                <a:spcBef>
                  <a:spcPts val="300"/>
                </a:spcBef>
                <a:defRPr/>
              </a:pPr>
              <a:r>
                <a:rPr lang="en-US" sz="1200" b="1" dirty="0">
                  <a:cs typeface="Arial" pitchFamily="34" charset="0"/>
                </a:rPr>
                <a:t>Control </a:t>
              </a:r>
              <a:br>
                <a:rPr lang="en-US" sz="1200" b="1" dirty="0">
                  <a:cs typeface="Arial" pitchFamily="34" charset="0"/>
                </a:rPr>
              </a:br>
              <a:r>
                <a:rPr lang="en-US" sz="1200" b="1" dirty="0">
                  <a:cs typeface="Arial" pitchFamily="34" charset="0"/>
                </a:rPr>
                <a:t>Systems</a:t>
              </a:r>
            </a:p>
            <a:p>
              <a:pPr algn="ctr">
                <a:lnSpc>
                  <a:spcPct val="90000"/>
                </a:lnSpc>
                <a:spcBef>
                  <a:spcPts val="300"/>
                </a:spcBef>
                <a:defRPr/>
              </a:pPr>
              <a:r>
                <a:rPr lang="en-US" sz="1200" dirty="0">
                  <a:cs typeface="Arial" pitchFamily="34" charset="0"/>
                </a:rPr>
                <a:t>Karen White</a:t>
              </a:r>
            </a:p>
          </p:txBody>
        </p:sp>
        <p:sp>
          <p:nvSpPr>
            <p:cNvPr id="70" name="Rectangle 124"/>
            <p:cNvSpPr>
              <a:spLocks noChangeArrowheads="1"/>
            </p:cNvSpPr>
            <p:nvPr/>
          </p:nvSpPr>
          <p:spPr bwMode="auto">
            <a:xfrm>
              <a:off x="2688488" y="2001838"/>
              <a:ext cx="1643465" cy="1077792"/>
            </a:xfrm>
            <a:prstGeom prst="rect">
              <a:avLst/>
            </a:prstGeom>
            <a:solidFill>
              <a:srgbClr val="FFEDAB"/>
            </a:solidFill>
            <a:ln w="9525" algn="ctr">
              <a:solidFill>
                <a:srgbClr val="555555"/>
              </a:solidFill>
              <a:miter lim="800000"/>
              <a:headEnd/>
              <a:tailEnd/>
            </a:ln>
          </p:spPr>
          <p:txBody>
            <a:bodyPr lIns="45720" rIns="45720" anchor="ctr"/>
            <a:lstStyle/>
            <a:p>
              <a:pPr algn="ctr">
                <a:lnSpc>
                  <a:spcPct val="90000"/>
                </a:lnSpc>
                <a:spcBef>
                  <a:spcPts val="300"/>
                </a:spcBef>
                <a:defRPr/>
              </a:pPr>
              <a:r>
                <a:rPr lang="en-US" sz="1200" b="1" dirty="0">
                  <a:cs typeface="Arial" pitchFamily="34" charset="0"/>
                </a:rPr>
                <a:t>Accelerator </a:t>
              </a:r>
              <a:br>
                <a:rPr lang="en-US" sz="1200" b="1" dirty="0">
                  <a:cs typeface="Arial" pitchFamily="34" charset="0"/>
                </a:rPr>
              </a:br>
              <a:r>
                <a:rPr lang="en-US" sz="1200" b="1" dirty="0">
                  <a:cs typeface="Arial" pitchFamily="34" charset="0"/>
                </a:rPr>
                <a:t>Physics, Beam Instrumentation </a:t>
              </a:r>
              <a:br>
                <a:rPr lang="en-US" sz="1200" b="1" dirty="0">
                  <a:cs typeface="Arial" pitchFamily="34" charset="0"/>
                </a:rPr>
              </a:br>
              <a:r>
                <a:rPr lang="en-US" sz="1200" b="1" dirty="0">
                  <a:cs typeface="Arial" pitchFamily="34" charset="0"/>
                </a:rPr>
                <a:t>and Ion Source</a:t>
              </a:r>
            </a:p>
            <a:p>
              <a:pPr algn="ctr">
                <a:lnSpc>
                  <a:spcPct val="90000"/>
                </a:lnSpc>
                <a:spcBef>
                  <a:spcPts val="300"/>
                </a:spcBef>
                <a:defRPr/>
              </a:pPr>
              <a:r>
                <a:rPr lang="en-US" sz="1200" dirty="0">
                  <a:cs typeface="Arial" pitchFamily="34" charset="0"/>
                </a:rPr>
                <a:t>Sarah Cousineau</a:t>
              </a:r>
            </a:p>
          </p:txBody>
        </p:sp>
        <p:sp>
          <p:nvSpPr>
            <p:cNvPr id="71" name="Rectangle 124"/>
            <p:cNvSpPr>
              <a:spLocks noChangeArrowheads="1"/>
            </p:cNvSpPr>
            <p:nvPr/>
          </p:nvSpPr>
          <p:spPr bwMode="auto">
            <a:xfrm>
              <a:off x="6935609" y="2001838"/>
              <a:ext cx="1643465" cy="1077792"/>
            </a:xfrm>
            <a:prstGeom prst="rect">
              <a:avLst/>
            </a:prstGeom>
            <a:solidFill>
              <a:srgbClr val="FFEDAB"/>
            </a:solidFill>
            <a:ln w="9525" algn="ctr">
              <a:solidFill>
                <a:srgbClr val="555555"/>
              </a:solidFill>
              <a:miter lim="800000"/>
              <a:headEnd/>
              <a:tailEnd/>
            </a:ln>
          </p:spPr>
          <p:txBody>
            <a:bodyPr lIns="45720" rIns="45720" anchor="ctr"/>
            <a:lstStyle/>
            <a:p>
              <a:pPr algn="ctr">
                <a:lnSpc>
                  <a:spcPct val="90000"/>
                </a:lnSpc>
                <a:spcBef>
                  <a:spcPts val="300"/>
                </a:spcBef>
                <a:defRPr/>
              </a:pPr>
              <a:r>
                <a:rPr lang="en-US" sz="1200" b="1" dirty="0">
                  <a:cs typeface="Arial" pitchFamily="34" charset="0"/>
                </a:rPr>
                <a:t>Electrical </a:t>
              </a:r>
              <a:br>
                <a:rPr lang="en-US" sz="1200" b="1" dirty="0">
                  <a:cs typeface="Arial" pitchFamily="34" charset="0"/>
                </a:rPr>
              </a:br>
              <a:r>
                <a:rPr lang="en-US" sz="1200" b="1" dirty="0">
                  <a:cs typeface="Arial" pitchFamily="34" charset="0"/>
                </a:rPr>
                <a:t>and RF Systems</a:t>
              </a:r>
            </a:p>
            <a:p>
              <a:pPr algn="ctr">
                <a:lnSpc>
                  <a:spcPct val="90000"/>
                </a:lnSpc>
                <a:spcBef>
                  <a:spcPts val="300"/>
                </a:spcBef>
                <a:defRPr/>
              </a:pPr>
              <a:r>
                <a:rPr lang="en-US" sz="1200" dirty="0">
                  <a:cs typeface="Arial" pitchFamily="34" charset="0"/>
                </a:rPr>
                <a:t>Mark Champion</a:t>
              </a:r>
            </a:p>
          </p:txBody>
        </p:sp>
        <p:sp>
          <p:nvSpPr>
            <p:cNvPr id="72" name="Rectangle 124"/>
            <p:cNvSpPr>
              <a:spLocks noChangeArrowheads="1"/>
            </p:cNvSpPr>
            <p:nvPr/>
          </p:nvSpPr>
          <p:spPr bwMode="auto">
            <a:xfrm>
              <a:off x="1626707" y="3387296"/>
              <a:ext cx="1643465" cy="1077792"/>
            </a:xfrm>
            <a:prstGeom prst="rect">
              <a:avLst/>
            </a:prstGeom>
            <a:solidFill>
              <a:srgbClr val="FFEDAB"/>
            </a:solidFill>
            <a:ln w="9525" algn="ctr">
              <a:solidFill>
                <a:srgbClr val="555555"/>
              </a:solidFill>
              <a:miter lim="800000"/>
              <a:headEnd/>
              <a:tailEnd/>
            </a:ln>
          </p:spPr>
          <p:txBody>
            <a:bodyPr lIns="45720" rIns="45720" anchor="ctr"/>
            <a:lstStyle/>
            <a:p>
              <a:pPr algn="ctr">
                <a:lnSpc>
                  <a:spcPct val="90000"/>
                </a:lnSpc>
                <a:spcBef>
                  <a:spcPts val="300"/>
                </a:spcBef>
                <a:defRPr/>
              </a:pPr>
              <a:r>
                <a:rPr lang="en-US" sz="1200" b="1" dirty="0">
                  <a:cs typeface="Arial" pitchFamily="34" charset="0"/>
                </a:rPr>
                <a:t>Instrument Data Acquisition </a:t>
              </a:r>
              <a:br>
                <a:rPr lang="en-US" sz="1200" b="1" dirty="0">
                  <a:cs typeface="Arial" pitchFamily="34" charset="0"/>
                </a:rPr>
              </a:br>
              <a:r>
                <a:rPr lang="en-US" sz="1200" b="1" dirty="0">
                  <a:cs typeface="Arial" pitchFamily="34" charset="0"/>
                </a:rPr>
                <a:t>and Controls</a:t>
              </a:r>
            </a:p>
            <a:p>
              <a:pPr algn="ctr">
                <a:lnSpc>
                  <a:spcPct val="90000"/>
                </a:lnSpc>
                <a:spcBef>
                  <a:spcPts val="300"/>
                </a:spcBef>
                <a:defRPr/>
              </a:pPr>
              <a:r>
                <a:rPr lang="en-US" sz="1200" dirty="0">
                  <a:cs typeface="Arial" pitchFamily="34" charset="0"/>
                </a:rPr>
                <a:t>Steven Hartman</a:t>
              </a:r>
            </a:p>
          </p:txBody>
        </p:sp>
        <p:sp>
          <p:nvSpPr>
            <p:cNvPr id="73" name="Rectangle 124"/>
            <p:cNvSpPr>
              <a:spLocks noChangeArrowheads="1"/>
            </p:cNvSpPr>
            <p:nvPr/>
          </p:nvSpPr>
          <p:spPr bwMode="auto">
            <a:xfrm>
              <a:off x="3750268" y="3387296"/>
              <a:ext cx="1643465" cy="1077792"/>
            </a:xfrm>
            <a:prstGeom prst="rect">
              <a:avLst/>
            </a:prstGeom>
            <a:solidFill>
              <a:srgbClr val="FFEDAB"/>
            </a:solidFill>
            <a:ln w="9525" algn="ctr">
              <a:solidFill>
                <a:srgbClr val="555555"/>
              </a:solidFill>
              <a:miter lim="800000"/>
              <a:headEnd/>
              <a:tailEnd/>
            </a:ln>
          </p:spPr>
          <p:txBody>
            <a:bodyPr lIns="45720" rIns="45720" anchor="ctr"/>
            <a:lstStyle/>
            <a:p>
              <a:pPr algn="ctr">
                <a:lnSpc>
                  <a:spcPct val="90000"/>
                </a:lnSpc>
                <a:spcBef>
                  <a:spcPts val="300"/>
                </a:spcBef>
                <a:defRPr/>
              </a:pPr>
              <a:r>
                <a:rPr lang="en-US" sz="1200" b="1" dirty="0">
                  <a:cs typeface="Arial" pitchFamily="34" charset="0"/>
                </a:rPr>
                <a:t>Mechanical Systems and Operations</a:t>
              </a:r>
            </a:p>
            <a:p>
              <a:pPr algn="ctr">
                <a:lnSpc>
                  <a:spcPct val="90000"/>
                </a:lnSpc>
                <a:spcBef>
                  <a:spcPts val="300"/>
                </a:spcBef>
                <a:defRPr/>
              </a:pPr>
              <a:r>
                <a:rPr lang="en-US" sz="1200" dirty="0">
                  <a:cs typeface="Arial" pitchFamily="34" charset="0"/>
                </a:rPr>
                <a:t>Mike Baumgartner</a:t>
              </a:r>
            </a:p>
          </p:txBody>
        </p:sp>
        <p:sp>
          <p:nvSpPr>
            <p:cNvPr id="74" name="Rectangle 124"/>
            <p:cNvSpPr>
              <a:spLocks noChangeArrowheads="1"/>
            </p:cNvSpPr>
            <p:nvPr/>
          </p:nvSpPr>
          <p:spPr bwMode="auto">
            <a:xfrm>
              <a:off x="5873829" y="3387296"/>
              <a:ext cx="1643465" cy="1077792"/>
            </a:xfrm>
            <a:prstGeom prst="rect">
              <a:avLst/>
            </a:prstGeom>
            <a:solidFill>
              <a:srgbClr val="FFEDAB"/>
            </a:solidFill>
            <a:ln w="9525" algn="ctr">
              <a:solidFill>
                <a:srgbClr val="555555"/>
              </a:solidFill>
              <a:miter lim="800000"/>
              <a:headEnd/>
              <a:tailEnd/>
            </a:ln>
          </p:spPr>
          <p:txBody>
            <a:bodyPr lIns="45720" rIns="45720" anchor="ctr"/>
            <a:lstStyle/>
            <a:p>
              <a:pPr algn="ctr">
                <a:lnSpc>
                  <a:spcPct val="90000"/>
                </a:lnSpc>
                <a:spcBef>
                  <a:spcPts val="300"/>
                </a:spcBef>
                <a:defRPr/>
              </a:pPr>
              <a:r>
                <a:rPr lang="en-US" sz="1200" b="1" dirty="0">
                  <a:cs typeface="Arial" pitchFamily="34" charset="0"/>
                </a:rPr>
                <a:t>Superconducting Linac Systems</a:t>
              </a:r>
            </a:p>
            <a:p>
              <a:pPr algn="ctr">
                <a:lnSpc>
                  <a:spcPct val="90000"/>
                </a:lnSpc>
                <a:spcBef>
                  <a:spcPts val="300"/>
                </a:spcBef>
                <a:defRPr/>
              </a:pPr>
              <a:r>
                <a:rPr lang="en-US" sz="1200" dirty="0">
                  <a:cs typeface="Arial" pitchFamily="34" charset="0"/>
                </a:rPr>
                <a:t>Sang-Ho Kim</a:t>
              </a:r>
            </a:p>
          </p:txBody>
        </p:sp>
        <p:cxnSp>
          <p:nvCxnSpPr>
            <p:cNvPr id="75" name="Elbow Connector 74"/>
            <p:cNvCxnSpPr>
              <a:stCxn id="63" idx="0"/>
              <a:endCxn id="71" idx="0"/>
            </p:cNvCxnSpPr>
            <p:nvPr/>
          </p:nvCxnSpPr>
          <p:spPr>
            <a:xfrm rot="5400000" flipH="1" flipV="1">
              <a:off x="4572001" y="-1183503"/>
              <a:ext cx="12700" cy="6370682"/>
            </a:xfrm>
            <a:prstGeom prst="bentConnector3">
              <a:avLst>
                <a:gd name="adj1" fmla="val 1636362"/>
              </a:avLst>
            </a:prstGeom>
            <a:noFill/>
            <a:ln w="19050">
              <a:solidFill>
                <a:srgbClr val="555555"/>
              </a:solidFill>
              <a:round/>
              <a:headEnd/>
              <a:tailEnd/>
            </a:ln>
          </p:spPr>
        </p:cxnSp>
        <p:cxnSp>
          <p:nvCxnSpPr>
            <p:cNvPr id="76" name="Straight Connector 75"/>
            <p:cNvCxnSpPr>
              <a:stCxn id="73" idx="0"/>
              <a:endCxn id="62" idx="2"/>
            </p:cNvCxnSpPr>
            <p:nvPr/>
          </p:nvCxnSpPr>
          <p:spPr>
            <a:xfrm flipH="1" flipV="1">
              <a:off x="4572000" y="1461080"/>
              <a:ext cx="1" cy="1926216"/>
            </a:xfrm>
            <a:prstGeom prst="line">
              <a:avLst/>
            </a:prstGeom>
            <a:noFill/>
            <a:ln w="19050">
              <a:solidFill>
                <a:srgbClr val="555555"/>
              </a:solidFill>
              <a:round/>
              <a:headEnd/>
              <a:tailEnd/>
            </a:ln>
          </p:spPr>
        </p:cxnSp>
        <p:cxnSp>
          <p:nvCxnSpPr>
            <p:cNvPr id="77" name="Straight Connector 76"/>
            <p:cNvCxnSpPr>
              <a:stCxn id="70" idx="0"/>
            </p:cNvCxnSpPr>
            <p:nvPr/>
          </p:nvCxnSpPr>
          <p:spPr>
            <a:xfrm flipH="1" flipV="1">
              <a:off x="3510220" y="1794164"/>
              <a:ext cx="1" cy="207674"/>
            </a:xfrm>
            <a:prstGeom prst="line">
              <a:avLst/>
            </a:prstGeom>
            <a:noFill/>
            <a:ln w="19050">
              <a:solidFill>
                <a:srgbClr val="555555"/>
              </a:solidFill>
              <a:round/>
              <a:headEnd/>
              <a:tailEnd/>
            </a:ln>
          </p:spPr>
        </p:cxnSp>
        <p:cxnSp>
          <p:nvCxnSpPr>
            <p:cNvPr id="78" name="Straight Connector 77"/>
            <p:cNvCxnSpPr>
              <a:stCxn id="65" idx="0"/>
            </p:cNvCxnSpPr>
            <p:nvPr/>
          </p:nvCxnSpPr>
          <p:spPr>
            <a:xfrm flipH="1" flipV="1">
              <a:off x="5633781" y="1794164"/>
              <a:ext cx="1" cy="207674"/>
            </a:xfrm>
            <a:prstGeom prst="line">
              <a:avLst/>
            </a:prstGeom>
            <a:noFill/>
            <a:ln w="19050">
              <a:solidFill>
                <a:srgbClr val="555555"/>
              </a:solidFill>
              <a:round/>
              <a:headEnd/>
              <a:tailEnd/>
            </a:ln>
          </p:spPr>
        </p:cxnSp>
        <p:grpSp>
          <p:nvGrpSpPr>
            <p:cNvPr id="79" name="Group 78"/>
            <p:cNvGrpSpPr/>
            <p:nvPr/>
          </p:nvGrpSpPr>
          <p:grpSpPr>
            <a:xfrm>
              <a:off x="2448439" y="1794164"/>
              <a:ext cx="4247123" cy="1593132"/>
              <a:chOff x="2448439" y="1724894"/>
              <a:chExt cx="4247123" cy="1662402"/>
            </a:xfrm>
          </p:grpSpPr>
          <p:cxnSp>
            <p:nvCxnSpPr>
              <p:cNvPr id="80" name="Straight Connector 79"/>
              <p:cNvCxnSpPr>
                <a:stCxn id="72" idx="0"/>
              </p:cNvCxnSpPr>
              <p:nvPr/>
            </p:nvCxnSpPr>
            <p:spPr>
              <a:xfrm flipH="1" flipV="1">
                <a:off x="2448439" y="1724894"/>
                <a:ext cx="1" cy="1662402"/>
              </a:xfrm>
              <a:prstGeom prst="line">
                <a:avLst/>
              </a:prstGeom>
              <a:noFill/>
              <a:ln w="19050">
                <a:solidFill>
                  <a:srgbClr val="555555"/>
                </a:solidFill>
                <a:round/>
                <a:headEnd/>
                <a:tailEnd/>
              </a:ln>
            </p:spPr>
          </p:cxnSp>
          <p:cxnSp>
            <p:nvCxnSpPr>
              <p:cNvPr id="81" name="Straight Connector 80"/>
              <p:cNvCxnSpPr>
                <a:stCxn id="74" idx="0"/>
              </p:cNvCxnSpPr>
              <p:nvPr/>
            </p:nvCxnSpPr>
            <p:spPr>
              <a:xfrm flipH="1" flipV="1">
                <a:off x="6695561" y="1724894"/>
                <a:ext cx="1" cy="1662402"/>
              </a:xfrm>
              <a:prstGeom prst="line">
                <a:avLst/>
              </a:prstGeom>
              <a:noFill/>
              <a:ln w="19050">
                <a:solidFill>
                  <a:srgbClr val="555555"/>
                </a:solidFill>
                <a:round/>
                <a:headEnd/>
                <a:tailEnd/>
              </a:ln>
            </p:spPr>
          </p:cxnSp>
        </p:grpSp>
      </p:grpSp>
    </p:spTree>
    <p:extLst>
      <p:ext uri="{BB962C8B-B14F-4D97-AF65-F5344CB8AC3E}">
        <p14:creationId xmlns:p14="http://schemas.microsoft.com/office/powerpoint/2010/main" val="1066062597"/>
      </p:ext>
    </p:extLst>
  </p:cSld>
  <p:clrMapOvr>
    <a:masterClrMapping/>
  </p:clrMapOvr>
</p:sld>
</file>

<file path=ppt/theme/theme1.xml><?xml version="1.0" encoding="utf-8"?>
<a:theme xmlns:a="http://schemas.openxmlformats.org/drawingml/2006/main" name="Default Theme">
  <a:themeElements>
    <a:clrScheme name="ORNL corporate palette May 28 saturation adjust">
      <a:dk1>
        <a:sysClr val="windowText" lastClr="000000"/>
      </a:dk1>
      <a:lt1>
        <a:sysClr val="window" lastClr="FFFFFF"/>
      </a:lt1>
      <a:dk2>
        <a:srgbClr val="1E7640"/>
      </a:dk2>
      <a:lt2>
        <a:srgbClr val="FFFFFF"/>
      </a:lt2>
      <a:accent1>
        <a:srgbClr val="306DBE"/>
      </a:accent1>
      <a:accent2>
        <a:srgbClr val="84B641"/>
      </a:accent2>
      <a:accent3>
        <a:srgbClr val="DE762D"/>
      </a:accent3>
      <a:accent4>
        <a:srgbClr val="2ABDDA"/>
      </a:accent4>
      <a:accent5>
        <a:srgbClr val="A03123"/>
      </a:accent5>
      <a:accent6>
        <a:srgbClr val="FFCD00"/>
      </a:accent6>
      <a:hlink>
        <a:srgbClr val="0070B9"/>
      </a:hlink>
      <a:folHlink>
        <a:srgbClr val="1E764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solidFill>
            <a:schemeClr val="accent1"/>
          </a:solidFill>
        </a:ln>
        <a:effectLst/>
        <a:scene3d>
          <a:camera prst="orthographicFront">
            <a:rot lat="0" lon="0" rev="0"/>
          </a:camera>
          <a:lightRig rig="threePt" dir="t">
            <a:rot lat="0" lon="0" rev="1200000"/>
          </a:lightRig>
        </a:scene3d>
        <a:sp3d/>
      </a:spPr>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defPPr algn="ctr">
          <a:lnSpc>
            <a:spcPct val="90000"/>
          </a:lnSpc>
          <a:defRPr dirty="0" smtClean="0">
            <a:solidFill>
              <a:schemeClr val="tx1"/>
            </a:solidFill>
          </a:defRPr>
        </a:defPPr>
      </a:lstStyle>
      <a:style>
        <a:lnRef idx="0">
          <a:schemeClr val="accent1"/>
        </a:lnRef>
        <a:fillRef idx="3">
          <a:schemeClr val="accent1"/>
        </a:fillRef>
        <a:effectRef idx="3">
          <a:schemeClr val="accent1"/>
        </a:effectRef>
        <a:fontRef idx="minor">
          <a:schemeClr val="lt1"/>
        </a:fontRef>
      </a:style>
    </a:spDef>
    <a:txDef>
      <a:spPr>
        <a:noFill/>
      </a:spPr>
      <a:bodyPr wrap="none" rtlCol="0">
        <a:spAutoFit/>
      </a:bodyPr>
      <a:lstStyle>
        <a:defPPr algn="ctr">
          <a:lnSpc>
            <a:spcPct val="90000"/>
          </a:lnSpc>
          <a:defRPr dirty="0" smtClean="0"/>
        </a:defPPr>
      </a:lstStyle>
    </a:txDef>
  </a:objectDefaults>
  <a:extraClrSchemeLst/>
  <a:extLst>
    <a:ext uri="{05A4C25C-085E-4340-85A3-A5531E510DB2}">
      <thm15:themeFamily xmlns:thm15="http://schemas.microsoft.com/office/thememl/2012/main" xmlns="" name="ORNL template_4x3_SNS.pptx" id="{DA8F8B77-26AF-4285-B904-C56BC7FCC0C9}" vid="{89FA3E3C-681D-44A7-BF9E-F5C1CC4F5DC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975B17BC858B94FAA5409F11FF9B884" ma:contentTypeVersion="0" ma:contentTypeDescription="Create a new document." ma:contentTypeScope="" ma:versionID="ba30602e445ba7bd833ef2f532e4a594">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31148E9-6A60-411D-AFDE-DA9258D98C4B}">
  <ds:schemaRefs>
    <ds:schemaRef ds:uri="http://schemas.openxmlformats.org/package/2006/metadata/core-properties"/>
    <ds:schemaRef ds:uri="http://schemas.microsoft.com/office/2006/documentManagement/types"/>
    <ds:schemaRef ds:uri="http://purl.org/dc/elements/1.1/"/>
    <ds:schemaRef ds:uri="http://purl.org/dc/dcmitype/"/>
    <ds:schemaRef ds:uri="http://purl.org/dc/terms/"/>
    <ds:schemaRef ds:uri="http://schemas.microsoft.com/office/2006/metadata/properties"/>
    <ds:schemaRef ds:uri="http://www.w3.org/XML/1998/namespace"/>
    <ds:schemaRef ds:uri="http://schemas.microsoft.com/office/infopath/2007/PartnerControls"/>
  </ds:schemaRefs>
</ds:datastoreItem>
</file>

<file path=customXml/itemProps2.xml><?xml version="1.0" encoding="utf-8"?>
<ds:datastoreItem xmlns:ds="http://schemas.openxmlformats.org/officeDocument/2006/customXml" ds:itemID="{65A43370-EC10-41BE-B147-54A1A4450E55}">
  <ds:schemaRefs>
    <ds:schemaRef ds:uri="http://schemas.microsoft.com/sharepoint/v3/contenttype/forms"/>
  </ds:schemaRefs>
</ds:datastoreItem>
</file>

<file path=customXml/itemProps3.xml><?xml version="1.0" encoding="utf-8"?>
<ds:datastoreItem xmlns:ds="http://schemas.openxmlformats.org/officeDocument/2006/customXml" ds:itemID="{DCF13401-7EB3-445E-A79C-700AD40B1E2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0</TotalTime>
  <Words>1617</Words>
  <Application>Microsoft Office PowerPoint</Application>
  <PresentationFormat>On-screen Show (4:3)</PresentationFormat>
  <Paragraphs>237</Paragraphs>
  <Slides>15</Slides>
  <Notes>2</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Default Theme</vt:lpstr>
      <vt:lpstr>Management Overview and Responses to 2016 Recommendations</vt:lpstr>
      <vt:lpstr>The Neutron Sciences Directorate (NScD) at Oak Ridge National Laboratory (ORNL) operates two advanced neutron scattering user facilities</vt:lpstr>
      <vt:lpstr>Our neutron scattering user facilities exceeded FY16 DOE performance objectives</vt:lpstr>
      <vt:lpstr>PowerPoint Presentation</vt:lpstr>
      <vt:lpstr>The Neutron Sciences mission at SNS is supported by three Field Work Proposals</vt:lpstr>
      <vt:lpstr>Accelerator science and technology underpins the ORNL objective of advancing the science and impact of neutrons</vt:lpstr>
      <vt:lpstr>The Neutron Sciences Directorate has for FY16 and FY17 focused on five key organizational goals</vt:lpstr>
      <vt:lpstr>The Research Accelerator Division (RAD) is the principal steward organization for operation and improvement of the SNS, spanning a diverse customer base</vt:lpstr>
      <vt:lpstr>PowerPoint Presentation</vt:lpstr>
      <vt:lpstr>The SNS is a ~1 GeV pulsed linac and accumulator ring capable of delivering ~23.3 kJ proton pulses at 60 Hz</vt:lpstr>
      <vt:lpstr>The SNS is capable of sustained operation at power levels up to 1.4 MW but overall reliability has been affected by target performance</vt:lpstr>
      <vt:lpstr>In the past year SNS has made considerable progress, but has also had to address a number of challenges </vt:lpstr>
      <vt:lpstr>The 2016 AAC report provided 30 recommendations that spanned a broad scope of activities</vt:lpstr>
      <vt:lpstr>A detailed summary of the actions in response to your recommendations is available on the web site</vt:lpstr>
      <vt:lpstr>Summary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2016-02-29T19:40:42Z</dcterms:created>
  <dcterms:modified xsi:type="dcterms:W3CDTF">2017-03-06T15:54:23Z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0x0101003975B17BC858B94FAA5409F11FF9B884</vt:lpwstr>
  </property>
</Properties>
</file>